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63" r:id="rId2"/>
    <p:sldId id="265" r:id="rId3"/>
    <p:sldId id="266" r:id="rId4"/>
    <p:sldId id="273" r:id="rId5"/>
    <p:sldId id="312" r:id="rId6"/>
    <p:sldId id="267" r:id="rId7"/>
    <p:sldId id="268" r:id="rId8"/>
    <p:sldId id="278" r:id="rId9"/>
    <p:sldId id="274" r:id="rId10"/>
    <p:sldId id="275" r:id="rId11"/>
    <p:sldId id="264" r:id="rId12"/>
    <p:sldId id="276" r:id="rId13"/>
    <p:sldId id="328" r:id="rId14"/>
    <p:sldId id="326" r:id="rId15"/>
    <p:sldId id="325" r:id="rId16"/>
    <p:sldId id="261" r:id="rId17"/>
    <p:sldId id="327" r:id="rId18"/>
  </p:sldIdLst>
  <p:sldSz cx="18288000" cy="10287000"/>
  <p:notesSz cx="6797675" cy="9926638"/>
  <p:embeddedFontLst>
    <p:embeddedFont>
      <p:font typeface="Bahnschrift" panose="020B0502040204020203" pitchFamily="34" charset="0"/>
      <p:regular r:id="rId20"/>
      <p:bold r:id="rId21"/>
    </p:embeddedFont>
    <p:embeddedFont>
      <p:font typeface="Bai Jamjuree Bold" panose="020B0604020202020204" charset="-34"/>
      <p:regular r:id="rId22"/>
    </p:embeddedFont>
    <p:embeddedFont>
      <p:font typeface="Berlin Sans FB Demi" panose="020E0802020502020306" pitchFamily="34" charset="0"/>
      <p:bold r:id="rId23"/>
    </p:embeddedFont>
    <p:embeddedFont>
      <p:font typeface="DM Sans Bold" panose="020B0604020202020204" charset="0"/>
      <p:bold r:id="rId24"/>
    </p:embeddedFont>
    <p:embeddedFont>
      <p:font typeface="Genty Sans" panose="020B0604020202020204" charset="0"/>
      <p:regular r:id="rId25"/>
    </p:embeddedFont>
    <p:embeddedFont>
      <p:font typeface="Open Sans Bold" panose="020B0604020202020204" charset="0"/>
      <p:regular r:id="rId26"/>
      <p:bold r:id="rId27"/>
    </p:embeddedFont>
    <p:embeddedFont>
      <p:font typeface="Poppins" panose="00000500000000000000" pitchFamily="2" charset="0"/>
      <p:regular r:id="rId28"/>
      <p:bold r:id="rId29"/>
      <p:italic r:id="rId30"/>
      <p:boldItalic r:id="rId31"/>
    </p:embeddedFont>
    <p:embeddedFont>
      <p:font typeface="Sitka Text Semibold" pitchFamily="2" charset="0"/>
      <p:bold r:id="rId32"/>
      <p:boldItalic r:id="rId33"/>
    </p:embeddedFont>
    <p:embeddedFont>
      <p:font typeface="Stencil" panose="040409050D0802020404" pitchFamily="82" charset="0"/>
      <p:regular r:id="rId34"/>
    </p:embeddedFont>
    <p:embeddedFont>
      <p:font typeface="Tahoma" panose="020B0604030504040204" pitchFamily="34" charset="0"/>
      <p:regular r:id="rId35"/>
      <p:bold r:id="rId36"/>
    </p:embeddedFont>
    <p:embeddedFont>
      <p:font typeface="Trebuchet MS" panose="020B0603020202020204" pitchFamily="34" charset="0"/>
      <p:regular r:id="rId37"/>
      <p:bold r:id="rId38"/>
      <p:italic r:id="rId39"/>
      <p:boldItalic r:id="rId40"/>
    </p:embeddedFont>
    <p:embeddedFont>
      <p:font typeface="Verdana" panose="020B0604030504040204" pitchFamily="34" charset="0"/>
      <p:regular r:id="rId41"/>
      <p:bold r:id="rId42"/>
      <p:italic r:id="rId43"/>
      <p:boldItalic r:id="rId44"/>
    </p:embeddedFont>
    <p:embeddedFont>
      <p:font typeface="Yu Gothic UI Semibold" panose="020B0700000000000000" pitchFamily="34" charset="-128"/>
      <p:bold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3FC0"/>
    <a:srgbClr val="37E937"/>
    <a:srgbClr val="6BDE42"/>
    <a:srgbClr val="00CCFF"/>
    <a:srgbClr val="4EABBE"/>
    <a:srgbClr val="66FFFF"/>
    <a:srgbClr val="2EC2BE"/>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714"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font" Target="fonts/font23.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font" Target="fonts/font21.fntdata"/><Relationship Id="rId45" Type="http://schemas.openxmlformats.org/officeDocument/2006/relationships/font" Target="fonts/font2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4" Type="http://schemas.openxmlformats.org/officeDocument/2006/relationships/font" Target="fonts/font2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font" Target="fonts/font24.fntdata"/><Relationship Id="rId48"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rnando Lopez Chiesa" userId="d8786365-1c13-403f-9cc9-645c5ed7aeb3" providerId="ADAL" clId="{54CA33EA-E984-4A2A-9F0F-2EE6DA0AB34D}"/>
    <pc:docChg chg="modSld">
      <pc:chgData name="Fernando Lopez Chiesa" userId="d8786365-1c13-403f-9cc9-645c5ed7aeb3" providerId="ADAL" clId="{54CA33EA-E984-4A2A-9F0F-2EE6DA0AB34D}" dt="2025-11-17T20:04:50.507" v="69" actId="20577"/>
      <pc:docMkLst>
        <pc:docMk/>
      </pc:docMkLst>
      <pc:sldChg chg="modSp mod">
        <pc:chgData name="Fernando Lopez Chiesa" userId="d8786365-1c13-403f-9cc9-645c5ed7aeb3" providerId="ADAL" clId="{54CA33EA-E984-4A2A-9F0F-2EE6DA0AB34D}" dt="2025-11-17T20:04:50.507" v="69" actId="20577"/>
        <pc:sldMkLst>
          <pc:docMk/>
          <pc:sldMk cId="3896513768" sldId="328"/>
        </pc:sldMkLst>
        <pc:graphicFrameChg chg="modGraphic">
          <ac:chgData name="Fernando Lopez Chiesa" userId="d8786365-1c13-403f-9cc9-645c5ed7aeb3" providerId="ADAL" clId="{54CA33EA-E984-4A2A-9F0F-2EE6DA0AB34D}" dt="2025-11-17T20:04:50.507" v="69" actId="20577"/>
          <ac:graphicFrameMkLst>
            <pc:docMk/>
            <pc:sldMk cId="3896513768" sldId="328"/>
            <ac:graphicFrameMk id="3" creationId="{A35B5FE6-2AEC-4C8C-7374-FB78F3BB8031}"/>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2946400" cy="498395"/>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49688" y="1"/>
            <a:ext cx="2946400" cy="498395"/>
          </a:xfrm>
          <a:prstGeom prst="rect">
            <a:avLst/>
          </a:prstGeom>
        </p:spPr>
        <p:txBody>
          <a:bodyPr vert="horz" lIns="91440" tIns="45720" rIns="91440" bIns="45720" rtlCol="0"/>
          <a:lstStyle>
            <a:lvl1pPr algn="r">
              <a:defRPr sz="1200"/>
            </a:lvl1pPr>
          </a:lstStyle>
          <a:p>
            <a:fld id="{47E9BE65-7DA1-4DDC-BC0F-FCED57F759CB}" type="datetimeFigureOut">
              <a:rPr lang="es-AR" smtClean="0"/>
              <a:t>17/11/2025</a:t>
            </a:fld>
            <a:endParaRPr lang="es-AR"/>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79450" y="4777612"/>
            <a:ext cx="5438775" cy="390780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9428243"/>
            <a:ext cx="2946400" cy="498395"/>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49688" y="9428243"/>
            <a:ext cx="2946400" cy="498395"/>
          </a:xfrm>
          <a:prstGeom prst="rect">
            <a:avLst/>
          </a:prstGeom>
        </p:spPr>
        <p:txBody>
          <a:bodyPr vert="horz" lIns="91440" tIns="45720" rIns="91440" bIns="45720" rtlCol="0" anchor="b"/>
          <a:lstStyle>
            <a:lvl1pPr algn="r">
              <a:defRPr sz="1200"/>
            </a:lvl1pPr>
          </a:lstStyle>
          <a:p>
            <a:fld id="{724BC514-E82F-46B1-9ABA-FDD9507207F4}" type="slidenum">
              <a:rPr lang="es-AR" smtClean="0"/>
              <a:t>‹Nº›</a:t>
            </a:fld>
            <a:endParaRPr lang="es-AR"/>
          </a:p>
        </p:txBody>
      </p:sp>
    </p:spTree>
    <p:extLst>
      <p:ext uri="{BB962C8B-B14F-4D97-AF65-F5344CB8AC3E}">
        <p14:creationId xmlns:p14="http://schemas.microsoft.com/office/powerpoint/2010/main" val="656111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51B4D-6F6C-BF9C-418B-E3D0646B6A1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BE8487A-A680-1390-3B9A-5B37EEDB4C6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59CB37C9-3FA9-DF5C-838E-A8EF10B5EF8F}"/>
              </a:ext>
            </a:extLst>
          </p:cNvPr>
          <p:cNvSpPr>
            <a:spLocks noGrp="1"/>
          </p:cNvSpPr>
          <p:nvPr>
            <p:ph type="body" idx="1"/>
          </p:nvPr>
        </p:nvSpPr>
        <p:spPr/>
        <p:txBody>
          <a:bodyPr/>
          <a:lstStyle/>
          <a:p>
            <a:endParaRPr lang="es-AR"/>
          </a:p>
        </p:txBody>
      </p:sp>
      <p:sp>
        <p:nvSpPr>
          <p:cNvPr id="4" name="Marcador de número de diapositiva 3">
            <a:extLst>
              <a:ext uri="{FF2B5EF4-FFF2-40B4-BE49-F238E27FC236}">
                <a16:creationId xmlns:a16="http://schemas.microsoft.com/office/drawing/2014/main" id="{602F9542-E228-7166-1E48-53FE9DCD10D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F0F1A5-1DFB-4F4E-B343-56616F0CB9CB}"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00514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gif"/><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nterfaz de usuario gráfica, Texto, Aplicación&#10;&#10;El contenido generado por IA puede ser incorrecto.">
            <a:extLst>
              <a:ext uri="{FF2B5EF4-FFF2-40B4-BE49-F238E27FC236}">
                <a16:creationId xmlns:a16="http://schemas.microsoft.com/office/drawing/2014/main" id="{0C4840F0-9F05-38D4-2728-E970DD5B8F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229784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a 13"/>
          <p:cNvGraphicFramePr>
            <a:graphicFrameLocks noGrp="1"/>
          </p:cNvGraphicFramePr>
          <p:nvPr>
            <p:extLst>
              <p:ext uri="{D42A27DB-BD31-4B8C-83A1-F6EECF244321}">
                <p14:modId xmlns:p14="http://schemas.microsoft.com/office/powerpoint/2010/main" val="548466773"/>
              </p:ext>
            </p:extLst>
          </p:nvPr>
        </p:nvGraphicFramePr>
        <p:xfrm>
          <a:off x="4191000" y="2324100"/>
          <a:ext cx="10515600" cy="6949440"/>
        </p:xfrm>
        <a:graphic>
          <a:graphicData uri="http://schemas.openxmlformats.org/drawingml/2006/table">
            <a:tbl>
              <a:tblPr firstRow="1" firstCol="1" bandRow="1">
                <a:tableStyleId>{69C7853C-536D-4A76-A0AE-DD22124D55A5}</a:tableStyleId>
              </a:tblPr>
              <a:tblGrid>
                <a:gridCol w="5181600">
                  <a:extLst>
                    <a:ext uri="{9D8B030D-6E8A-4147-A177-3AD203B41FA5}">
                      <a16:colId xmlns:a16="http://schemas.microsoft.com/office/drawing/2014/main" val="301243484"/>
                    </a:ext>
                  </a:extLst>
                </a:gridCol>
                <a:gridCol w="5334000">
                  <a:extLst>
                    <a:ext uri="{9D8B030D-6E8A-4147-A177-3AD203B41FA5}">
                      <a16:colId xmlns:a16="http://schemas.microsoft.com/office/drawing/2014/main" val="680790427"/>
                    </a:ext>
                  </a:extLst>
                </a:gridCol>
              </a:tblGrid>
              <a:tr h="0">
                <a:tc>
                  <a:txBody>
                    <a:bodyPr/>
                    <a:lstStyle/>
                    <a:p>
                      <a:pPr algn="ctr">
                        <a:spcAft>
                          <a:spcPts val="0"/>
                        </a:spcAft>
                      </a:pPr>
                      <a:r>
                        <a:rPr lang="es-AR" sz="3800" dirty="0">
                          <a:effectLst/>
                        </a:rPr>
                        <a:t>JURISDICCIONES</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NÚMERO DE AÑOS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128362036"/>
                  </a:ext>
                </a:extLst>
              </a:tr>
              <a:tr h="533400">
                <a:tc>
                  <a:txBody>
                    <a:bodyPr/>
                    <a:lstStyle/>
                    <a:p>
                      <a:pPr marL="0" algn="ctr" defTabSz="914400" rtl="0" eaLnBrk="1" latinLnBrk="0" hangingPunct="1">
                        <a:spcAft>
                          <a:spcPts val="0"/>
                        </a:spcAft>
                      </a:pPr>
                      <a:r>
                        <a:rPr lang="es-ES" sz="3800" b="1" kern="1200" dirty="0">
                          <a:solidFill>
                            <a:schemeClr val="dk1"/>
                          </a:solidFill>
                          <a:effectLst/>
                        </a:rPr>
                        <a:t>Noruega</a:t>
                      </a:r>
                      <a:endParaRPr lang="es-AR" sz="3800" b="1" kern="1200" dirty="0">
                        <a:solidFill>
                          <a:schemeClr val="dk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es-ES" sz="3800" b="0" kern="1200" dirty="0">
                          <a:solidFill>
                            <a:schemeClr val="dk1"/>
                          </a:solidFill>
                          <a:effectLst/>
                        </a:rPr>
                        <a:t>Sin limitaciones</a:t>
                      </a:r>
                      <a:endParaRPr lang="es-AR" sz="3800" b="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768600169"/>
                  </a:ext>
                </a:extLst>
              </a:tr>
              <a:tr h="533400">
                <a:tc>
                  <a:txBody>
                    <a:bodyPr/>
                    <a:lstStyle/>
                    <a:p>
                      <a:pPr algn="ctr">
                        <a:spcAft>
                          <a:spcPts val="0"/>
                        </a:spcAft>
                      </a:pPr>
                      <a:r>
                        <a:rPr lang="es-AR" sz="3800" dirty="0">
                          <a:effectLst/>
                        </a:rPr>
                        <a:t>Países Bajos</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585516265"/>
                  </a:ext>
                </a:extLst>
              </a:tr>
              <a:tr h="0">
                <a:tc>
                  <a:txBody>
                    <a:bodyPr/>
                    <a:lstStyle/>
                    <a:p>
                      <a:pPr algn="ctr">
                        <a:spcAft>
                          <a:spcPts val="0"/>
                        </a:spcAft>
                      </a:pPr>
                      <a:r>
                        <a:rPr lang="es-AR" sz="3800" dirty="0">
                          <a:effectLst/>
                        </a:rPr>
                        <a:t>Polonia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864304733"/>
                  </a:ext>
                </a:extLst>
              </a:tr>
              <a:tr h="0">
                <a:tc>
                  <a:txBody>
                    <a:bodyPr/>
                    <a:lstStyle/>
                    <a:p>
                      <a:pPr algn="ctr">
                        <a:spcAft>
                          <a:spcPts val="0"/>
                        </a:spcAft>
                      </a:pPr>
                      <a:r>
                        <a:rPr lang="es-AR" sz="3800" dirty="0">
                          <a:effectLst/>
                        </a:rPr>
                        <a:t>Portugal</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3192909534"/>
                  </a:ext>
                </a:extLst>
              </a:tr>
              <a:tr h="0">
                <a:tc>
                  <a:txBody>
                    <a:bodyPr/>
                    <a:lstStyle/>
                    <a:p>
                      <a:pPr algn="ctr">
                        <a:spcAft>
                          <a:spcPts val="0"/>
                        </a:spcAft>
                      </a:pPr>
                      <a:r>
                        <a:rPr lang="es-AR" sz="3800" dirty="0">
                          <a:effectLst/>
                        </a:rPr>
                        <a:t>Reino Unido</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141144899"/>
                  </a:ext>
                </a:extLst>
              </a:tr>
              <a:tr h="0">
                <a:tc>
                  <a:txBody>
                    <a:bodyPr/>
                    <a:lstStyle/>
                    <a:p>
                      <a:pPr algn="ctr">
                        <a:spcAft>
                          <a:spcPts val="0"/>
                        </a:spcAft>
                      </a:pPr>
                      <a:r>
                        <a:rPr lang="es-AR" sz="3800" dirty="0">
                          <a:effectLst/>
                        </a:rPr>
                        <a:t>República Checa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919513525"/>
                  </a:ext>
                </a:extLst>
              </a:tr>
              <a:tr h="0">
                <a:tc>
                  <a:txBody>
                    <a:bodyPr/>
                    <a:lstStyle/>
                    <a:p>
                      <a:pPr algn="ctr">
                        <a:spcAft>
                          <a:spcPts val="0"/>
                        </a:spcAft>
                      </a:pPr>
                      <a:r>
                        <a:rPr lang="es-AR" sz="3800">
                          <a:effectLst/>
                        </a:rPr>
                        <a:t>República Eslovaca</a:t>
                      </a:r>
                      <a:endParaRPr lang="es-AR" sz="380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466711618"/>
                  </a:ext>
                </a:extLst>
              </a:tr>
              <a:tr h="0">
                <a:tc>
                  <a:txBody>
                    <a:bodyPr/>
                    <a:lstStyle/>
                    <a:p>
                      <a:pPr algn="ctr">
                        <a:spcAft>
                          <a:spcPts val="0"/>
                        </a:spcAft>
                      </a:pPr>
                      <a:r>
                        <a:rPr lang="es-AR" sz="3800">
                          <a:effectLst/>
                        </a:rPr>
                        <a:t>Rumania</a:t>
                      </a:r>
                      <a:endParaRPr lang="es-AR" sz="380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7</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676006413"/>
                  </a:ext>
                </a:extLst>
              </a:tr>
              <a:tr h="0">
                <a:tc>
                  <a:txBody>
                    <a:bodyPr/>
                    <a:lstStyle/>
                    <a:p>
                      <a:pPr algn="ctr">
                        <a:spcAft>
                          <a:spcPts val="0"/>
                        </a:spcAft>
                      </a:pPr>
                      <a:r>
                        <a:rPr lang="es-AR" sz="3800">
                          <a:effectLst/>
                        </a:rPr>
                        <a:t>Turquía</a:t>
                      </a:r>
                      <a:endParaRPr lang="es-AR" sz="380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466169829"/>
                  </a:ext>
                </a:extLst>
              </a:tr>
              <a:tr h="0">
                <a:tc>
                  <a:txBody>
                    <a:bodyPr/>
                    <a:lstStyle/>
                    <a:p>
                      <a:pPr algn="ctr">
                        <a:spcAft>
                          <a:spcPts val="0"/>
                        </a:spcAft>
                      </a:pPr>
                      <a:r>
                        <a:rPr lang="es-AR" sz="3800">
                          <a:effectLst/>
                        </a:rPr>
                        <a:t>Suecia</a:t>
                      </a:r>
                      <a:endParaRPr lang="es-AR" sz="380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103733093"/>
                  </a:ext>
                </a:extLst>
              </a:tr>
              <a:tr h="0">
                <a:tc>
                  <a:txBody>
                    <a:bodyPr/>
                    <a:lstStyle/>
                    <a:p>
                      <a:pPr algn="ctr">
                        <a:spcAft>
                          <a:spcPts val="0"/>
                        </a:spcAft>
                      </a:pPr>
                      <a:r>
                        <a:rPr lang="es-AR" sz="3800">
                          <a:effectLst/>
                        </a:rPr>
                        <a:t>Suiza</a:t>
                      </a:r>
                      <a:endParaRPr lang="es-AR" sz="380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7</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3293144546"/>
                  </a:ext>
                </a:extLst>
              </a:tr>
            </a:tbl>
          </a:graphicData>
        </a:graphic>
      </p:graphicFrame>
      <p:sp>
        <p:nvSpPr>
          <p:cNvPr id="5" name="Título 1">
            <a:extLst>
              <a:ext uri="{FF2B5EF4-FFF2-40B4-BE49-F238E27FC236}">
                <a16:creationId xmlns:a16="http://schemas.microsoft.com/office/drawing/2014/main" id="{41A2C8E6-696F-A61D-818C-AD8B58B81BE6}"/>
              </a:ext>
            </a:extLst>
          </p:cNvPr>
          <p:cNvSpPr txBox="1">
            <a:spLocks/>
          </p:cNvSpPr>
          <p:nvPr/>
        </p:nvSpPr>
        <p:spPr>
          <a:xfrm>
            <a:off x="457200" y="342900"/>
            <a:ext cx="18135600"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200" b="1" u="sng" dirty="0">
                <a:solidFill>
                  <a:srgbClr val="00B0F0"/>
                </a:solidFill>
                <a:latin typeface="Trebuchet MS" panose="020B0603020202020204" pitchFamily="34" charset="0"/>
                <a:cs typeface="Calibri"/>
              </a:rPr>
              <a:t>Quebrantos: Cómputo hacia adelante</a:t>
            </a:r>
            <a:endParaRPr lang="es-AR" sz="5200" b="1" u="sng" dirty="0">
              <a:solidFill>
                <a:srgbClr val="00B0F0"/>
              </a:solidFill>
              <a:latin typeface="Trebuchet MS" panose="020B0603020202020204" pitchFamily="34" charset="0"/>
              <a:ea typeface="Calibri"/>
              <a:cs typeface="Calibri"/>
            </a:endParaRPr>
          </a:p>
        </p:txBody>
      </p:sp>
    </p:spTree>
    <p:extLst>
      <p:ext uri="{BB962C8B-B14F-4D97-AF65-F5344CB8AC3E}">
        <p14:creationId xmlns:p14="http://schemas.microsoft.com/office/powerpoint/2010/main" val="3110539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C9AADBF-9D34-006D-D69D-87FA663A1186}"/>
              </a:ext>
            </a:extLst>
          </p:cNvPr>
          <p:cNvGraphicFramePr>
            <a:graphicFrameLocks noGrp="1"/>
          </p:cNvGraphicFramePr>
          <p:nvPr/>
        </p:nvGraphicFramePr>
        <p:xfrm>
          <a:off x="1020482" y="4941011"/>
          <a:ext cx="4057453" cy="1449994"/>
        </p:xfrm>
        <a:graphic>
          <a:graphicData uri="http://schemas.openxmlformats.org/drawingml/2006/table">
            <a:tbl>
              <a:tblPr firstRow="1" bandRow="1">
                <a:tableStyleId>{5C22544A-7EE6-4342-B048-85BDC9FD1C3A}</a:tableStyleId>
              </a:tblPr>
              <a:tblGrid>
                <a:gridCol w="4057453">
                  <a:extLst>
                    <a:ext uri="{9D8B030D-6E8A-4147-A177-3AD203B41FA5}">
                      <a16:colId xmlns:a16="http://schemas.microsoft.com/office/drawing/2014/main" val="3348152117"/>
                    </a:ext>
                  </a:extLst>
                </a:gridCol>
              </a:tblGrid>
              <a:tr h="724997">
                <a:tc>
                  <a:txBody>
                    <a:bodyPr/>
                    <a:lstStyle/>
                    <a:p>
                      <a:pPr lvl="0"/>
                      <a:r>
                        <a:rPr lang="es-AR" sz="3600" b="1" dirty="0">
                          <a:solidFill>
                            <a:schemeClr val="tx1">
                              <a:lumMod val="85000"/>
                              <a:lumOff val="15000"/>
                            </a:schemeClr>
                          </a:solidFill>
                          <a:latin typeface="Tahoma" pitchFamily="34" charset="0"/>
                          <a:ea typeface="Tahoma" pitchFamily="34" charset="0"/>
                          <a:cs typeface="Tahoma" pitchFamily="34" charset="0"/>
                        </a:rPr>
                        <a:t>Canadá</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5FA"/>
                    </a:solidFill>
                  </a:tcPr>
                </a:tc>
                <a:extLst>
                  <a:ext uri="{0D108BD9-81ED-4DB2-BD59-A6C34878D82A}">
                    <a16:rowId xmlns:a16="http://schemas.microsoft.com/office/drawing/2014/main" val="2980285560"/>
                  </a:ext>
                </a:extLst>
              </a:tr>
              <a:tr h="724997">
                <a:tc>
                  <a:txBody>
                    <a:bodyPr/>
                    <a:lstStyle/>
                    <a:p>
                      <a:pPr lvl="0"/>
                      <a:r>
                        <a:rPr lang="es-AR" sz="3600" b="1" dirty="0">
                          <a:solidFill>
                            <a:schemeClr val="tx1">
                              <a:lumMod val="85000"/>
                              <a:lumOff val="15000"/>
                            </a:schemeClr>
                          </a:solidFill>
                          <a:latin typeface="Tahoma" pitchFamily="34" charset="0"/>
                          <a:ea typeface="Tahoma" pitchFamily="34" charset="0"/>
                          <a:cs typeface="Tahoma" pitchFamily="34" charset="0"/>
                        </a:rPr>
                        <a:t>Estados Unidos</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5FA"/>
                    </a:solidFill>
                  </a:tcPr>
                </a:tc>
                <a:extLst>
                  <a:ext uri="{0D108BD9-81ED-4DB2-BD59-A6C34878D82A}">
                    <a16:rowId xmlns:a16="http://schemas.microsoft.com/office/drawing/2014/main" val="3615555368"/>
                  </a:ext>
                </a:extLst>
              </a:tr>
            </a:tbl>
          </a:graphicData>
        </a:graphic>
      </p:graphicFrame>
      <p:graphicFrame>
        <p:nvGraphicFramePr>
          <p:cNvPr id="6" name="Tabla 5">
            <a:extLst>
              <a:ext uri="{FF2B5EF4-FFF2-40B4-BE49-F238E27FC236}">
                <a16:creationId xmlns:a16="http://schemas.microsoft.com/office/drawing/2014/main" id="{9A5C1755-A39C-4E59-8AF2-C87201E0F38B}"/>
              </a:ext>
            </a:extLst>
          </p:cNvPr>
          <p:cNvGraphicFramePr>
            <a:graphicFrameLocks noGrp="1"/>
          </p:cNvGraphicFramePr>
          <p:nvPr>
            <p:extLst>
              <p:ext uri="{D42A27DB-BD31-4B8C-83A1-F6EECF244321}">
                <p14:modId xmlns:p14="http://schemas.microsoft.com/office/powerpoint/2010/main" val="3649494566"/>
              </p:ext>
            </p:extLst>
          </p:nvPr>
        </p:nvGraphicFramePr>
        <p:xfrm>
          <a:off x="7093097" y="1714500"/>
          <a:ext cx="4267199" cy="8415314"/>
        </p:xfrm>
        <a:graphic>
          <a:graphicData uri="http://schemas.openxmlformats.org/drawingml/2006/table">
            <a:tbl>
              <a:tblPr firstRow="1" bandRow="1">
                <a:tableStyleId>{5C22544A-7EE6-4342-B048-85BDC9FD1C3A}</a:tableStyleId>
              </a:tblPr>
              <a:tblGrid>
                <a:gridCol w="4267199">
                  <a:extLst>
                    <a:ext uri="{9D8B030D-6E8A-4147-A177-3AD203B41FA5}">
                      <a16:colId xmlns:a16="http://schemas.microsoft.com/office/drawing/2014/main" val="3348152117"/>
                    </a:ext>
                  </a:extLst>
                </a:gridCol>
              </a:tblGrid>
              <a:tr h="643916">
                <a:tc>
                  <a:txBody>
                    <a:bodyPr/>
                    <a:lstStyle/>
                    <a:p>
                      <a:pPr lvl="0"/>
                      <a:r>
                        <a:rPr lang="es-AR" sz="3600" b="1" dirty="0">
                          <a:solidFill>
                            <a:schemeClr val="tx1">
                              <a:lumMod val="85000"/>
                              <a:lumOff val="15000"/>
                            </a:schemeClr>
                          </a:solidFill>
                          <a:latin typeface="Tahoma" pitchFamily="34" charset="0"/>
                          <a:ea typeface="Tahoma" pitchFamily="34" charset="0"/>
                          <a:cs typeface="Tahoma" pitchFamily="34" charset="0"/>
                        </a:rPr>
                        <a:t>Francia</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980285560"/>
                  </a:ext>
                </a:extLst>
              </a:tr>
              <a:tr h="643916">
                <a:tc>
                  <a:txBody>
                    <a:bodyPr/>
                    <a:lstStyle/>
                    <a:p>
                      <a:pPr lvl="0"/>
                      <a:r>
                        <a:rPr lang="es-AR" sz="3600" b="1" dirty="0">
                          <a:solidFill>
                            <a:schemeClr val="tx1">
                              <a:lumMod val="85000"/>
                              <a:lumOff val="15000"/>
                            </a:schemeClr>
                          </a:solidFill>
                          <a:latin typeface="Tahoma" pitchFamily="34" charset="0"/>
                          <a:ea typeface="Tahoma" pitchFamily="34" charset="0"/>
                          <a:cs typeface="Tahoma" pitchFamily="34" charset="0"/>
                        </a:rPr>
                        <a:t>Alemania</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615555368"/>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Irlanda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13723838"/>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Países Bajos</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77994637"/>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Reino Unido</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35361327"/>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Estonia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33096559"/>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Luxemburgo</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75454"/>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Letonia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94903815"/>
                  </a:ext>
                </a:extLst>
              </a:tr>
              <a:tr h="871514">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Republica Checa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49800152"/>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Bélgica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03393782"/>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Dinamarca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653913032"/>
                  </a:ext>
                </a:extLst>
              </a:tr>
              <a:tr h="643916">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Suecia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29258385"/>
                  </a:ext>
                </a:extLst>
              </a:tr>
            </a:tbl>
          </a:graphicData>
        </a:graphic>
      </p:graphicFrame>
      <p:graphicFrame>
        <p:nvGraphicFramePr>
          <p:cNvPr id="7" name="Tabla 6">
            <a:extLst>
              <a:ext uri="{FF2B5EF4-FFF2-40B4-BE49-F238E27FC236}">
                <a16:creationId xmlns:a16="http://schemas.microsoft.com/office/drawing/2014/main" id="{D69A19C4-CF8F-D353-42AE-06EA9C2CE60F}"/>
              </a:ext>
            </a:extLst>
          </p:cNvPr>
          <p:cNvGraphicFramePr>
            <a:graphicFrameLocks noGrp="1"/>
          </p:cNvGraphicFramePr>
          <p:nvPr/>
        </p:nvGraphicFramePr>
        <p:xfrm>
          <a:off x="13068797" y="6451406"/>
          <a:ext cx="3719652" cy="2174991"/>
        </p:xfrm>
        <a:graphic>
          <a:graphicData uri="http://schemas.openxmlformats.org/drawingml/2006/table">
            <a:tbl>
              <a:tblPr firstRow="1" bandRow="1">
                <a:tableStyleId>{5C22544A-7EE6-4342-B048-85BDC9FD1C3A}</a:tableStyleId>
              </a:tblPr>
              <a:tblGrid>
                <a:gridCol w="3719652">
                  <a:extLst>
                    <a:ext uri="{9D8B030D-6E8A-4147-A177-3AD203B41FA5}">
                      <a16:colId xmlns:a16="http://schemas.microsoft.com/office/drawing/2014/main" val="3348152117"/>
                    </a:ext>
                  </a:extLst>
                </a:gridCol>
              </a:tblGrid>
              <a:tr h="724997">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E</a:t>
                      </a:r>
                      <a:r>
                        <a:rPr lang="es-AR" sz="3600" b="1" dirty="0" err="1">
                          <a:solidFill>
                            <a:schemeClr val="tx1">
                              <a:lumMod val="85000"/>
                              <a:lumOff val="15000"/>
                            </a:schemeClr>
                          </a:solidFill>
                          <a:latin typeface="Tahoma" pitchFamily="34" charset="0"/>
                          <a:ea typeface="Tahoma" pitchFamily="34" charset="0"/>
                          <a:cs typeface="Tahoma" pitchFamily="34" charset="0"/>
                        </a:rPr>
                        <a:t>gipto</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980285560"/>
                  </a:ext>
                </a:extLst>
              </a:tr>
              <a:tr h="724997">
                <a:tc>
                  <a:txBody>
                    <a:bodyPr/>
                    <a:lstStyle/>
                    <a:p>
                      <a:pPr lvl="0"/>
                      <a:r>
                        <a:rPr lang="es-AR" sz="3600" b="1" dirty="0">
                          <a:solidFill>
                            <a:schemeClr val="tx1">
                              <a:lumMod val="85000"/>
                              <a:lumOff val="15000"/>
                            </a:schemeClr>
                          </a:solidFill>
                          <a:latin typeface="Tahoma" pitchFamily="34" charset="0"/>
                          <a:ea typeface="Tahoma" pitchFamily="34" charset="0"/>
                          <a:cs typeface="Tahoma" pitchFamily="34" charset="0"/>
                        </a:rPr>
                        <a:t>Ghana</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615555368"/>
                  </a:ext>
                </a:extLst>
              </a:tr>
              <a:tr h="724997">
                <a:tc>
                  <a:txBody>
                    <a:bodyPr/>
                    <a:lstStyle/>
                    <a:p>
                      <a:pPr lvl="0"/>
                      <a:r>
                        <a:rPr lang="es-ES" sz="3600" b="1" dirty="0" err="1">
                          <a:solidFill>
                            <a:schemeClr val="tx1">
                              <a:lumMod val="85000"/>
                              <a:lumOff val="15000"/>
                            </a:schemeClr>
                          </a:solidFill>
                          <a:latin typeface="Tahoma" pitchFamily="34" charset="0"/>
                          <a:ea typeface="Tahoma" pitchFamily="34" charset="0"/>
                          <a:cs typeface="Tahoma" pitchFamily="34" charset="0"/>
                        </a:rPr>
                        <a:t>Kenya</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248033304"/>
                  </a:ext>
                </a:extLst>
              </a:tr>
            </a:tbl>
          </a:graphicData>
        </a:graphic>
      </p:graphicFrame>
      <p:graphicFrame>
        <p:nvGraphicFramePr>
          <p:cNvPr id="8" name="Tabla 7">
            <a:extLst>
              <a:ext uri="{FF2B5EF4-FFF2-40B4-BE49-F238E27FC236}">
                <a16:creationId xmlns:a16="http://schemas.microsoft.com/office/drawing/2014/main" id="{19E26F45-F7F4-9A73-4377-D315EA70A308}"/>
              </a:ext>
            </a:extLst>
          </p:cNvPr>
          <p:cNvGraphicFramePr>
            <a:graphicFrameLocks noGrp="1"/>
          </p:cNvGraphicFramePr>
          <p:nvPr/>
        </p:nvGraphicFramePr>
        <p:xfrm>
          <a:off x="12913461" y="3323449"/>
          <a:ext cx="3719652" cy="2174991"/>
        </p:xfrm>
        <a:graphic>
          <a:graphicData uri="http://schemas.openxmlformats.org/drawingml/2006/table">
            <a:tbl>
              <a:tblPr firstRow="1" bandRow="1">
                <a:tableStyleId>{5C22544A-7EE6-4342-B048-85BDC9FD1C3A}</a:tableStyleId>
              </a:tblPr>
              <a:tblGrid>
                <a:gridCol w="3719652">
                  <a:extLst>
                    <a:ext uri="{9D8B030D-6E8A-4147-A177-3AD203B41FA5}">
                      <a16:colId xmlns:a16="http://schemas.microsoft.com/office/drawing/2014/main" val="3348152117"/>
                    </a:ext>
                  </a:extLst>
                </a:gridCol>
              </a:tblGrid>
              <a:tr h="724997">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Japón</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5FA"/>
                    </a:solidFill>
                  </a:tcPr>
                </a:tc>
                <a:extLst>
                  <a:ext uri="{0D108BD9-81ED-4DB2-BD59-A6C34878D82A}">
                    <a16:rowId xmlns:a16="http://schemas.microsoft.com/office/drawing/2014/main" val="2980285560"/>
                  </a:ext>
                </a:extLst>
              </a:tr>
              <a:tr h="724997">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K</a:t>
                      </a:r>
                      <a:r>
                        <a:rPr lang="es-AR" sz="3600" b="1" dirty="0">
                          <a:solidFill>
                            <a:schemeClr val="tx1">
                              <a:lumMod val="85000"/>
                              <a:lumOff val="15000"/>
                            </a:schemeClr>
                          </a:solidFill>
                          <a:latin typeface="Tahoma" pitchFamily="34" charset="0"/>
                          <a:ea typeface="Tahoma" pitchFamily="34" charset="0"/>
                          <a:cs typeface="Tahoma" pitchFamily="34" charset="0"/>
                        </a:rPr>
                        <a:t>orea</a:t>
                      </a: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5FA"/>
                    </a:solidFill>
                  </a:tcPr>
                </a:tc>
                <a:extLst>
                  <a:ext uri="{0D108BD9-81ED-4DB2-BD59-A6C34878D82A}">
                    <a16:rowId xmlns:a16="http://schemas.microsoft.com/office/drawing/2014/main" val="3615555368"/>
                  </a:ext>
                </a:extLst>
              </a:tr>
              <a:tr h="724997">
                <a:tc>
                  <a:txBody>
                    <a:bodyPr/>
                    <a:lstStyle/>
                    <a:p>
                      <a:pPr lvl="0"/>
                      <a:r>
                        <a:rPr lang="es-ES" sz="3600" b="1" dirty="0">
                          <a:solidFill>
                            <a:schemeClr val="tx1">
                              <a:lumMod val="85000"/>
                              <a:lumOff val="15000"/>
                            </a:schemeClr>
                          </a:solidFill>
                          <a:latin typeface="Tahoma" pitchFamily="34" charset="0"/>
                          <a:ea typeface="Tahoma" pitchFamily="34" charset="0"/>
                          <a:cs typeface="Tahoma" pitchFamily="34" charset="0"/>
                        </a:rPr>
                        <a:t>Singapur</a:t>
                      </a:r>
                      <a:endParaRPr lang="es-AR" sz="3600" b="1" dirty="0">
                        <a:solidFill>
                          <a:schemeClr val="tx1">
                            <a:lumMod val="85000"/>
                            <a:lumOff val="15000"/>
                          </a:schemeClr>
                        </a:solidFill>
                        <a:latin typeface="Tahoma" pitchFamily="34" charset="0"/>
                        <a:ea typeface="Tahoma" pitchFamily="34" charset="0"/>
                        <a:cs typeface="Tahoma" pitchFamily="34" charset="0"/>
                      </a:endParaRPr>
                    </a:p>
                  </a:txBody>
                  <a:tcPr marL="137160" marR="13716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5FA"/>
                    </a:solidFill>
                  </a:tcPr>
                </a:tc>
                <a:extLst>
                  <a:ext uri="{0D108BD9-81ED-4DB2-BD59-A6C34878D82A}">
                    <a16:rowId xmlns:a16="http://schemas.microsoft.com/office/drawing/2014/main" val="1248033304"/>
                  </a:ext>
                </a:extLst>
              </a:tr>
            </a:tbl>
          </a:graphicData>
        </a:graphic>
      </p:graphicFrame>
      <p:pic>
        <p:nvPicPr>
          <p:cNvPr id="14" name="Imagen 13">
            <a:extLst>
              <a:ext uri="{FF2B5EF4-FFF2-40B4-BE49-F238E27FC236}">
                <a16:creationId xmlns:a16="http://schemas.microsoft.com/office/drawing/2014/main" id="{59D54E44-4673-0247-ED14-350D2D4C8B1C}"/>
              </a:ext>
            </a:extLst>
          </p:cNvPr>
          <p:cNvPicPr>
            <a:picLocks noChangeAspect="1"/>
          </p:cNvPicPr>
          <p:nvPr/>
        </p:nvPicPr>
        <p:blipFill>
          <a:blip r:embed="rId2"/>
          <a:stretch>
            <a:fillRect/>
          </a:stretch>
        </p:blipFill>
        <p:spPr>
          <a:xfrm>
            <a:off x="13607820" y="333395"/>
            <a:ext cx="3279711" cy="1890000"/>
          </a:xfrm>
          <a:prstGeom prst="rect">
            <a:avLst/>
          </a:prstGeom>
        </p:spPr>
      </p:pic>
      <p:pic>
        <p:nvPicPr>
          <p:cNvPr id="16" name="Imagen 15">
            <a:extLst>
              <a:ext uri="{FF2B5EF4-FFF2-40B4-BE49-F238E27FC236}">
                <a16:creationId xmlns:a16="http://schemas.microsoft.com/office/drawing/2014/main" id="{149BBC55-11B6-EE53-2DED-13E0B3F38DCD}"/>
              </a:ext>
            </a:extLst>
          </p:cNvPr>
          <p:cNvPicPr>
            <a:picLocks noChangeAspect="1"/>
          </p:cNvPicPr>
          <p:nvPr/>
        </p:nvPicPr>
        <p:blipFill>
          <a:blip r:embed="rId3"/>
          <a:stretch>
            <a:fillRect/>
          </a:stretch>
        </p:blipFill>
        <p:spPr>
          <a:xfrm>
            <a:off x="1752600" y="7276500"/>
            <a:ext cx="5443200" cy="1296000"/>
          </a:xfrm>
          <a:prstGeom prst="rect">
            <a:avLst/>
          </a:prstGeom>
        </p:spPr>
      </p:pic>
      <p:pic>
        <p:nvPicPr>
          <p:cNvPr id="18" name="Imagen 17">
            <a:extLst>
              <a:ext uri="{FF2B5EF4-FFF2-40B4-BE49-F238E27FC236}">
                <a16:creationId xmlns:a16="http://schemas.microsoft.com/office/drawing/2014/main" id="{98C326BD-2A9F-F98C-EA86-F244D26B8884}"/>
              </a:ext>
            </a:extLst>
          </p:cNvPr>
          <p:cNvPicPr>
            <a:picLocks noChangeAspect="1"/>
          </p:cNvPicPr>
          <p:nvPr/>
        </p:nvPicPr>
        <p:blipFill>
          <a:blip r:embed="rId4"/>
          <a:stretch>
            <a:fillRect/>
          </a:stretch>
        </p:blipFill>
        <p:spPr>
          <a:xfrm>
            <a:off x="14928623" y="2836247"/>
            <a:ext cx="2614613" cy="1485900"/>
          </a:xfrm>
          <a:prstGeom prst="rect">
            <a:avLst/>
          </a:prstGeom>
        </p:spPr>
      </p:pic>
      <p:pic>
        <p:nvPicPr>
          <p:cNvPr id="20" name="Imagen 19">
            <a:extLst>
              <a:ext uri="{FF2B5EF4-FFF2-40B4-BE49-F238E27FC236}">
                <a16:creationId xmlns:a16="http://schemas.microsoft.com/office/drawing/2014/main" id="{DB5420A8-3A2A-40AF-4CAB-7BF78DEBC98F}"/>
              </a:ext>
            </a:extLst>
          </p:cNvPr>
          <p:cNvPicPr>
            <a:picLocks noChangeAspect="1"/>
          </p:cNvPicPr>
          <p:nvPr/>
        </p:nvPicPr>
        <p:blipFill>
          <a:blip r:embed="rId5"/>
          <a:stretch>
            <a:fillRect/>
          </a:stretch>
        </p:blipFill>
        <p:spPr>
          <a:xfrm>
            <a:off x="12192000" y="8572500"/>
            <a:ext cx="4895345" cy="972000"/>
          </a:xfrm>
          <a:prstGeom prst="rect">
            <a:avLst/>
          </a:prstGeom>
        </p:spPr>
      </p:pic>
      <p:sp>
        <p:nvSpPr>
          <p:cNvPr id="23" name="Título 1">
            <a:extLst>
              <a:ext uri="{FF2B5EF4-FFF2-40B4-BE49-F238E27FC236}">
                <a16:creationId xmlns:a16="http://schemas.microsoft.com/office/drawing/2014/main" id="{41A2C8E6-696F-A61D-818C-AD8B58B81BE6}"/>
              </a:ext>
            </a:extLst>
          </p:cNvPr>
          <p:cNvSpPr txBox="1">
            <a:spLocks/>
          </p:cNvSpPr>
          <p:nvPr/>
        </p:nvSpPr>
        <p:spPr>
          <a:xfrm>
            <a:off x="1020482" y="479393"/>
            <a:ext cx="14420792"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Quebrantos:</a:t>
            </a:r>
            <a:r>
              <a:rPr lang="es-AR" sz="5400" b="1" dirty="0">
                <a:solidFill>
                  <a:srgbClr val="00B0F0"/>
                </a:solidFill>
                <a:latin typeface="Trebuchet MS" panose="020B0603020202020204" pitchFamily="34" charset="0"/>
                <a:ea typeface="Calibri"/>
                <a:cs typeface="Calibri"/>
              </a:rPr>
              <a:t> Traslación hacia atrás</a:t>
            </a:r>
          </a:p>
        </p:txBody>
      </p:sp>
      <p:pic>
        <p:nvPicPr>
          <p:cNvPr id="25" name="Imagen 24">
            <a:extLst>
              <a:ext uri="{FF2B5EF4-FFF2-40B4-BE49-F238E27FC236}">
                <a16:creationId xmlns:a16="http://schemas.microsoft.com/office/drawing/2014/main" id="{E50B3F0B-6AD1-1832-C07E-DD856C673F74}"/>
              </a:ext>
            </a:extLst>
          </p:cNvPr>
          <p:cNvPicPr>
            <a:picLocks noChangeAspect="1"/>
          </p:cNvPicPr>
          <p:nvPr/>
        </p:nvPicPr>
        <p:blipFill>
          <a:blip r:embed="rId6"/>
          <a:stretch>
            <a:fillRect/>
          </a:stretch>
        </p:blipFill>
        <p:spPr>
          <a:xfrm>
            <a:off x="485123" y="3620147"/>
            <a:ext cx="5128169" cy="1404000"/>
          </a:xfrm>
          <a:prstGeom prst="rect">
            <a:avLst/>
          </a:prstGeom>
        </p:spPr>
      </p:pic>
    </p:spTree>
    <p:extLst>
      <p:ext uri="{BB962C8B-B14F-4D97-AF65-F5344CB8AC3E}">
        <p14:creationId xmlns:p14="http://schemas.microsoft.com/office/powerpoint/2010/main" val="4121391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1391102" y="2552700"/>
            <a:ext cx="6704727" cy="2597829"/>
            <a:chOff x="0" y="0"/>
            <a:chExt cx="1765854" cy="684202"/>
          </a:xfrm>
        </p:grpSpPr>
        <p:sp>
          <p:nvSpPr>
            <p:cNvPr id="6" name="Freeform 6"/>
            <p:cNvSpPr/>
            <p:nvPr/>
          </p:nvSpPr>
          <p:spPr>
            <a:xfrm>
              <a:off x="0" y="0"/>
              <a:ext cx="1765854" cy="684202"/>
            </a:xfrm>
            <a:custGeom>
              <a:avLst/>
              <a:gdLst/>
              <a:ahLst/>
              <a:cxnLst/>
              <a:rect l="l" t="t" r="r" b="b"/>
              <a:pathLst>
                <a:path w="1765854" h="684202">
                  <a:moveTo>
                    <a:pt x="58889" y="0"/>
                  </a:moveTo>
                  <a:lnTo>
                    <a:pt x="1706965" y="0"/>
                  </a:lnTo>
                  <a:cubicBezTo>
                    <a:pt x="1739488" y="0"/>
                    <a:pt x="1765854" y="26366"/>
                    <a:pt x="1765854" y="58889"/>
                  </a:cubicBezTo>
                  <a:lnTo>
                    <a:pt x="1765854" y="625312"/>
                  </a:lnTo>
                  <a:cubicBezTo>
                    <a:pt x="1765854" y="657836"/>
                    <a:pt x="1739488" y="684202"/>
                    <a:pt x="1706965" y="684202"/>
                  </a:cubicBezTo>
                  <a:lnTo>
                    <a:pt x="58889" y="684202"/>
                  </a:lnTo>
                  <a:cubicBezTo>
                    <a:pt x="26366" y="684202"/>
                    <a:pt x="0" y="657836"/>
                    <a:pt x="0" y="625312"/>
                  </a:cubicBezTo>
                  <a:lnTo>
                    <a:pt x="0" y="58889"/>
                  </a:lnTo>
                  <a:cubicBezTo>
                    <a:pt x="0" y="26366"/>
                    <a:pt x="26366" y="0"/>
                    <a:pt x="58889" y="0"/>
                  </a:cubicBezTo>
                  <a:close/>
                </a:path>
              </a:pathLst>
            </a:custGeom>
            <a:solidFill>
              <a:srgbClr val="C1FF72"/>
            </a:solidFill>
          </p:spPr>
          <p:txBody>
            <a:bodyPr/>
            <a:lstStyle/>
            <a:p>
              <a:endParaRPr lang="es-AR"/>
            </a:p>
          </p:txBody>
        </p:sp>
        <p:sp>
          <p:nvSpPr>
            <p:cNvPr id="7" name="TextBox 7"/>
            <p:cNvSpPr txBox="1"/>
            <p:nvPr/>
          </p:nvSpPr>
          <p:spPr>
            <a:xfrm>
              <a:off x="0" y="-95250"/>
              <a:ext cx="812800" cy="908050"/>
            </a:xfrm>
            <a:prstGeom prst="rect">
              <a:avLst/>
            </a:prstGeom>
          </p:spPr>
          <p:txBody>
            <a:bodyPr lIns="50800" tIns="50800" rIns="50800" bIns="50800" rtlCol="0" anchor="ctr"/>
            <a:lstStyle/>
            <a:p>
              <a:pPr algn="ctr">
                <a:lnSpc>
                  <a:spcPts val="6439"/>
                </a:lnSpc>
              </a:pPr>
              <a:endParaRPr/>
            </a:p>
          </p:txBody>
        </p:sp>
      </p:grpSp>
      <p:grpSp>
        <p:nvGrpSpPr>
          <p:cNvPr id="2" name="Group 2"/>
          <p:cNvGrpSpPr/>
          <p:nvPr/>
        </p:nvGrpSpPr>
        <p:grpSpPr>
          <a:xfrm>
            <a:off x="5373673" y="4762500"/>
            <a:ext cx="12581992" cy="3501955"/>
            <a:chOff x="0" y="0"/>
            <a:chExt cx="3313776" cy="922326"/>
          </a:xfrm>
        </p:grpSpPr>
        <p:sp>
          <p:nvSpPr>
            <p:cNvPr id="3" name="Freeform 3"/>
            <p:cNvSpPr/>
            <p:nvPr/>
          </p:nvSpPr>
          <p:spPr>
            <a:xfrm>
              <a:off x="0" y="0"/>
              <a:ext cx="3313776" cy="922326"/>
            </a:xfrm>
            <a:custGeom>
              <a:avLst/>
              <a:gdLst/>
              <a:ahLst/>
              <a:cxnLst/>
              <a:rect l="l" t="t" r="r" b="b"/>
              <a:pathLst>
                <a:path w="3313776" h="922326">
                  <a:moveTo>
                    <a:pt x="0" y="0"/>
                  </a:moveTo>
                  <a:lnTo>
                    <a:pt x="3313776" y="0"/>
                  </a:lnTo>
                  <a:lnTo>
                    <a:pt x="3313776" y="922326"/>
                  </a:lnTo>
                  <a:lnTo>
                    <a:pt x="0" y="922326"/>
                  </a:lnTo>
                  <a:close/>
                </a:path>
              </a:pathLst>
            </a:custGeom>
            <a:solidFill>
              <a:srgbClr val="CB6CE6"/>
            </a:solidFill>
          </p:spPr>
          <p:txBody>
            <a:bodyPr/>
            <a:lstStyle/>
            <a:p>
              <a:endParaRPr lang="es-AR"/>
            </a:p>
          </p:txBody>
        </p:sp>
        <p:sp>
          <p:nvSpPr>
            <p:cNvPr id="4" name="TextBox 4"/>
            <p:cNvSpPr txBox="1"/>
            <p:nvPr/>
          </p:nvSpPr>
          <p:spPr>
            <a:xfrm>
              <a:off x="0" y="-95250"/>
              <a:ext cx="812800" cy="908050"/>
            </a:xfrm>
            <a:prstGeom prst="rect">
              <a:avLst/>
            </a:prstGeom>
          </p:spPr>
          <p:txBody>
            <a:bodyPr lIns="50800" tIns="50800" rIns="50800" bIns="50800" rtlCol="0" anchor="ctr"/>
            <a:lstStyle/>
            <a:p>
              <a:pPr algn="ctr">
                <a:lnSpc>
                  <a:spcPts val="5739"/>
                </a:lnSpc>
              </a:pPr>
              <a:endParaRPr/>
            </a:p>
          </p:txBody>
        </p:sp>
      </p:grpSp>
      <p:sp>
        <p:nvSpPr>
          <p:cNvPr id="8" name="Freeform 8"/>
          <p:cNvSpPr/>
          <p:nvPr/>
        </p:nvSpPr>
        <p:spPr>
          <a:xfrm>
            <a:off x="691007" y="6568651"/>
            <a:ext cx="3369344" cy="2358541"/>
          </a:xfrm>
          <a:custGeom>
            <a:avLst/>
            <a:gdLst/>
            <a:ahLst/>
            <a:cxnLst/>
            <a:rect l="l" t="t" r="r" b="b"/>
            <a:pathLst>
              <a:path w="3369344" h="2358541">
                <a:moveTo>
                  <a:pt x="0" y="0"/>
                </a:moveTo>
                <a:lnTo>
                  <a:pt x="3369345" y="0"/>
                </a:lnTo>
                <a:lnTo>
                  <a:pt x="3369345" y="2358541"/>
                </a:lnTo>
                <a:lnTo>
                  <a:pt x="0" y="2358541"/>
                </a:lnTo>
                <a:lnTo>
                  <a:pt x="0" y="0"/>
                </a:lnTo>
                <a:close/>
              </a:path>
            </a:pathLst>
          </a:custGeom>
          <a:blipFill>
            <a:blip r:embed="rId2"/>
            <a:stretch>
              <a:fillRect/>
            </a:stretch>
          </a:blipFill>
        </p:spPr>
        <p:txBody>
          <a:bodyPr/>
          <a:lstStyle/>
          <a:p>
            <a:endParaRPr lang="es-AR"/>
          </a:p>
        </p:txBody>
      </p:sp>
      <p:sp>
        <p:nvSpPr>
          <p:cNvPr id="9" name="TextBox 9"/>
          <p:cNvSpPr txBox="1"/>
          <p:nvPr/>
        </p:nvSpPr>
        <p:spPr>
          <a:xfrm>
            <a:off x="406131" y="9631689"/>
            <a:ext cx="17881869" cy="404430"/>
          </a:xfrm>
          <a:prstGeom prst="rect">
            <a:avLst/>
          </a:prstGeom>
        </p:spPr>
        <p:txBody>
          <a:bodyPr lIns="0" tIns="0" rIns="0" bIns="0" rtlCol="0" anchor="t">
            <a:spAutoFit/>
          </a:bodyPr>
          <a:lstStyle/>
          <a:p>
            <a:pPr>
              <a:lnSpc>
                <a:spcPts val="3422"/>
              </a:lnSpc>
              <a:spcBef>
                <a:spcPct val="0"/>
              </a:spcBef>
            </a:pPr>
            <a:r>
              <a:rPr lang="en-US" sz="2444" dirty="0">
                <a:solidFill>
                  <a:srgbClr val="000000"/>
                </a:solidFill>
                <a:latin typeface="Open Sans Bold"/>
              </a:rPr>
              <a:t>(1) CORTE SUPREMA DE JUSTICIA DE LA NACIÓN - 25/10/2022</a:t>
            </a:r>
          </a:p>
        </p:txBody>
      </p:sp>
      <p:sp>
        <p:nvSpPr>
          <p:cNvPr id="10" name="TextBox 10"/>
          <p:cNvSpPr txBox="1"/>
          <p:nvPr/>
        </p:nvSpPr>
        <p:spPr>
          <a:xfrm>
            <a:off x="1362527" y="2705100"/>
            <a:ext cx="6704727" cy="1784987"/>
          </a:xfrm>
          <a:prstGeom prst="rect">
            <a:avLst/>
          </a:prstGeom>
        </p:spPr>
        <p:txBody>
          <a:bodyPr lIns="0" tIns="0" rIns="0" bIns="0" rtlCol="0" anchor="t">
            <a:spAutoFit/>
          </a:bodyPr>
          <a:lstStyle/>
          <a:p>
            <a:pPr algn="ctr">
              <a:lnSpc>
                <a:spcPts val="7139"/>
              </a:lnSpc>
              <a:spcBef>
                <a:spcPct val="0"/>
              </a:spcBef>
            </a:pPr>
            <a:r>
              <a:rPr lang="en-US" sz="5099" dirty="0">
                <a:solidFill>
                  <a:srgbClr val="000000"/>
                </a:solidFill>
                <a:latin typeface="Bai Jamjuree Bold"/>
              </a:rPr>
              <a:t>TELEFÓNICA DE ARGENTINA (1)</a:t>
            </a:r>
          </a:p>
        </p:txBody>
      </p:sp>
      <p:sp>
        <p:nvSpPr>
          <p:cNvPr id="11" name="TextBox 11"/>
          <p:cNvSpPr txBox="1"/>
          <p:nvPr/>
        </p:nvSpPr>
        <p:spPr>
          <a:xfrm>
            <a:off x="5373673" y="5090442"/>
            <a:ext cx="12581992" cy="2969724"/>
          </a:xfrm>
          <a:prstGeom prst="rect">
            <a:avLst/>
          </a:prstGeom>
        </p:spPr>
        <p:txBody>
          <a:bodyPr lIns="0" tIns="0" rIns="0" bIns="0" rtlCol="0" anchor="t">
            <a:spAutoFit/>
          </a:bodyPr>
          <a:lstStyle/>
          <a:p>
            <a:pPr algn="ctr">
              <a:lnSpc>
                <a:spcPts val="5879"/>
              </a:lnSpc>
              <a:spcBef>
                <a:spcPct val="0"/>
              </a:spcBef>
            </a:pPr>
            <a:r>
              <a:rPr lang="en-US" sz="4000" dirty="0">
                <a:solidFill>
                  <a:srgbClr val="FFFFFF"/>
                </a:solidFill>
                <a:latin typeface="Open Sans Bold"/>
              </a:rPr>
              <a:t>ADMITE LA ACTUALIZACIÓN DE QUEBRANTOS SI SE PRUEBA LA CONFISCATORIEDAD (PRESUPUESTO INELUDIBLE: QUE LA LIQUIDACIÓN S/AJUSTE ARROJE IMPUESTO A PAGAR)</a:t>
            </a:r>
          </a:p>
        </p:txBody>
      </p:sp>
      <p:sp>
        <p:nvSpPr>
          <p:cNvPr id="12" name="Título 1">
            <a:extLst>
              <a:ext uri="{FF2B5EF4-FFF2-40B4-BE49-F238E27FC236}">
                <a16:creationId xmlns:a16="http://schemas.microsoft.com/office/drawing/2014/main" id="{41A2C8E6-696F-A61D-818C-AD8B58B81BE6}"/>
              </a:ext>
            </a:extLst>
          </p:cNvPr>
          <p:cNvSpPr txBox="1">
            <a:spLocks/>
          </p:cNvSpPr>
          <p:nvPr/>
        </p:nvSpPr>
        <p:spPr>
          <a:xfrm>
            <a:off x="1020482" y="479393"/>
            <a:ext cx="16353118"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Actualización de Quebrantos 2017 y Anteriores</a:t>
            </a:r>
            <a:r>
              <a:rPr lang="es-AR" sz="5400" b="1" dirty="0">
                <a:solidFill>
                  <a:srgbClr val="00B0F0"/>
                </a:solidFill>
                <a:latin typeface="Trebuchet MS" panose="020B0603020202020204" pitchFamily="34" charset="0"/>
                <a:ea typeface="Calibri"/>
                <a:cs typeface="Calibri"/>
              </a:rPr>
              <a:t> </a:t>
            </a:r>
          </a:p>
        </p:txBody>
      </p:sp>
    </p:spTree>
    <p:extLst>
      <p:ext uri="{BB962C8B-B14F-4D97-AF65-F5344CB8AC3E}">
        <p14:creationId xmlns:p14="http://schemas.microsoft.com/office/powerpoint/2010/main" val="913450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90523-6A59-4237-8E6F-3CD3171CBFF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870F5D9-CBD0-BAEA-AC60-8AA176BB9FDE}"/>
              </a:ext>
            </a:extLst>
          </p:cNvPr>
          <p:cNvSpPr>
            <a:spLocks noGrp="1"/>
          </p:cNvSpPr>
          <p:nvPr>
            <p:ph type="ctrTitle"/>
          </p:nvPr>
        </p:nvSpPr>
        <p:spPr>
          <a:xfrm>
            <a:off x="-762000" y="-163513"/>
            <a:ext cx="16154400" cy="1470025"/>
          </a:xfrm>
        </p:spPr>
        <p:txBody>
          <a:bodyPr>
            <a:noAutofit/>
          </a:bodyPr>
          <a:lstStyle/>
          <a:p>
            <a:r>
              <a:rPr lang="es-ES" sz="5400" b="1" u="sng" dirty="0">
                <a:solidFill>
                  <a:srgbClr val="00B0F0"/>
                </a:solidFill>
                <a:latin typeface="Trebuchet MS" panose="020B0603020202020204" pitchFamily="34" charset="0"/>
                <a:cs typeface="Calibri"/>
              </a:rPr>
              <a:t>Ejemplo de un test de confiscatoriedad</a:t>
            </a:r>
          </a:p>
        </p:txBody>
      </p:sp>
      <p:graphicFrame>
        <p:nvGraphicFramePr>
          <p:cNvPr id="3" name="Table 2">
            <a:extLst>
              <a:ext uri="{FF2B5EF4-FFF2-40B4-BE49-F238E27FC236}">
                <a16:creationId xmlns:a16="http://schemas.microsoft.com/office/drawing/2014/main" id="{A35B5FE6-2AEC-4C8C-7374-FB78F3BB8031}"/>
              </a:ext>
            </a:extLst>
          </p:cNvPr>
          <p:cNvGraphicFramePr>
            <a:graphicFrameLocks noGrp="1"/>
          </p:cNvGraphicFramePr>
          <p:nvPr>
            <p:extLst>
              <p:ext uri="{D42A27DB-BD31-4B8C-83A1-F6EECF244321}">
                <p14:modId xmlns:p14="http://schemas.microsoft.com/office/powerpoint/2010/main" val="2209276595"/>
              </p:ext>
            </p:extLst>
          </p:nvPr>
        </p:nvGraphicFramePr>
        <p:xfrm>
          <a:off x="1147376" y="1306512"/>
          <a:ext cx="14892724" cy="8752746"/>
        </p:xfrm>
        <a:graphic>
          <a:graphicData uri="http://schemas.openxmlformats.org/drawingml/2006/table">
            <a:tbl>
              <a:tblPr firstRow="1" bandRow="1">
                <a:tableStyleId>{5C22544A-7EE6-4342-B048-85BDC9FD1C3A}</a:tableStyleId>
              </a:tblPr>
              <a:tblGrid>
                <a:gridCol w="8568124">
                  <a:extLst>
                    <a:ext uri="{9D8B030D-6E8A-4147-A177-3AD203B41FA5}">
                      <a16:colId xmlns:a16="http://schemas.microsoft.com/office/drawing/2014/main" val="20000"/>
                    </a:ext>
                  </a:extLst>
                </a:gridCol>
                <a:gridCol w="41910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3"/>
                    </a:ext>
                  </a:extLst>
                </a:gridCol>
              </a:tblGrid>
              <a:tr h="531292">
                <a:tc>
                  <a:txBody>
                    <a:bodyPr/>
                    <a:lstStyle/>
                    <a:p>
                      <a:pPr algn="ctr">
                        <a:defRPr sz="1200"/>
                      </a:pPr>
                      <a:r>
                        <a:rPr lang="es-ES" sz="2500" dirty="0">
                          <a:latin typeface="Arial" panose="020B0604020202020204" pitchFamily="34" charset="0"/>
                          <a:cs typeface="Arial" panose="020B0604020202020204" pitchFamily="34" charset="0"/>
                        </a:rPr>
                        <a:t>VARIABLES PARA EL ANÁLISIS DE CONFISCTORIEDAD POR LA NO ACTUALIZACIÓN Q.</a:t>
                      </a:r>
                      <a:endParaRPr sz="2500" dirty="0">
                        <a:latin typeface="Arial" panose="020B0604020202020204" pitchFamily="34" charset="0"/>
                        <a:cs typeface="Arial" panose="020B0604020202020204" pitchFamily="34" charset="0"/>
                      </a:endParaRPr>
                    </a:p>
                  </a:txBody>
                  <a:tcPr/>
                </a:tc>
                <a:tc>
                  <a:txBody>
                    <a:bodyPr/>
                    <a:lstStyle/>
                    <a:p>
                      <a:pPr algn="ctr">
                        <a:defRPr sz="1200"/>
                      </a:pPr>
                      <a:r>
                        <a:rPr lang="es-ES" sz="2500" dirty="0">
                          <a:latin typeface="Arial" panose="020B0604020202020204" pitchFamily="34" charset="0"/>
                          <a:cs typeface="Arial" panose="020B0604020202020204" pitchFamily="34" charset="0"/>
                        </a:rPr>
                        <a:t>IMPORTE EN $</a:t>
                      </a:r>
                      <a:endParaRPr sz="2500" dirty="0">
                        <a:latin typeface="Arial" panose="020B0604020202020204" pitchFamily="34" charset="0"/>
                        <a:cs typeface="Arial" panose="020B0604020202020204" pitchFamily="34" charset="0"/>
                      </a:endParaRPr>
                    </a:p>
                  </a:txBody>
                  <a:tcPr/>
                </a:tc>
                <a:tc>
                  <a:txBody>
                    <a:bodyPr/>
                    <a:lstStyle/>
                    <a:p>
                      <a:pPr algn="ctr">
                        <a:defRPr sz="1200"/>
                      </a:pPr>
                      <a:r>
                        <a:rPr lang="es-ES" sz="2500" dirty="0">
                          <a:latin typeface="Arial" panose="020B0604020202020204" pitchFamily="34" charset="0"/>
                          <a:cs typeface="Arial" panose="020B0604020202020204" pitchFamily="34" charset="0"/>
                        </a:rPr>
                        <a:t>REFERENC.</a:t>
                      </a:r>
                      <a:endParaRPr sz="2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588476">
                <a:tc>
                  <a:txBody>
                    <a:bodyPr/>
                    <a:lstStyle/>
                    <a:p>
                      <a:pPr algn="l">
                        <a:defRPr sz="1200"/>
                      </a:pPr>
                      <a:r>
                        <a:rPr sz="2500" dirty="0">
                          <a:latin typeface="Arial" panose="020B0604020202020204" pitchFamily="34" charset="0"/>
                          <a:cs typeface="Arial" panose="020B0604020202020204" pitchFamily="34" charset="0"/>
                        </a:rPr>
                        <a:t>Patrimonio </a:t>
                      </a:r>
                      <a:r>
                        <a:rPr lang="es-ES" sz="2500" dirty="0">
                          <a:latin typeface="Arial" panose="020B0604020202020204" pitchFamily="34" charset="0"/>
                          <a:cs typeface="Arial" panose="020B0604020202020204" pitchFamily="34" charset="0"/>
                        </a:rPr>
                        <a:t>N</a:t>
                      </a:r>
                      <a:r>
                        <a:rPr sz="2500" dirty="0" err="1">
                          <a:latin typeface="Arial" panose="020B0604020202020204" pitchFamily="34" charset="0"/>
                          <a:cs typeface="Arial" panose="020B0604020202020204" pitchFamily="34" charset="0"/>
                        </a:rPr>
                        <a:t>eto</a:t>
                      </a:r>
                      <a:endParaRPr sz="2500" dirty="0">
                        <a:latin typeface="Arial" panose="020B0604020202020204" pitchFamily="34" charset="0"/>
                        <a:cs typeface="Arial" panose="020B0604020202020204" pitchFamily="34" charset="0"/>
                      </a:endParaRPr>
                    </a:p>
                  </a:txBody>
                  <a:tcPr/>
                </a:tc>
                <a:tc>
                  <a:txBody>
                    <a:bodyPr/>
                    <a:lstStyle/>
                    <a:p>
                      <a:pPr algn="ctr">
                        <a:defRPr sz="1200"/>
                      </a:pPr>
                      <a:r>
                        <a:rPr lang="es-ES" sz="2500" dirty="0">
                          <a:latin typeface="Arial" panose="020B0604020202020204" pitchFamily="34" charset="0"/>
                          <a:cs typeface="Arial" panose="020B0604020202020204" pitchFamily="34" charset="0"/>
                        </a:rPr>
                        <a:t>(</a:t>
                      </a:r>
                      <a:r>
                        <a:rPr sz="2500" dirty="0">
                          <a:latin typeface="Arial" panose="020B0604020202020204" pitchFamily="34" charset="0"/>
                          <a:cs typeface="Arial" panose="020B0604020202020204" pitchFamily="34" charset="0"/>
                        </a:rPr>
                        <a:t>$ 2.010.087,00</a:t>
                      </a:r>
                      <a:r>
                        <a:rPr lang="es-ES" sz="2500" dirty="0">
                          <a:latin typeface="Arial" panose="020B0604020202020204" pitchFamily="34" charset="0"/>
                          <a:cs typeface="Arial" panose="020B0604020202020204" pitchFamily="34" charset="0"/>
                        </a:rPr>
                        <a:t>)</a:t>
                      </a:r>
                      <a:endParaRPr sz="2500" dirty="0">
                        <a:latin typeface="Arial" panose="020B0604020202020204" pitchFamily="34" charset="0"/>
                        <a:cs typeface="Arial" panose="020B0604020202020204" pitchFamily="34" charset="0"/>
                      </a:endParaRPr>
                    </a:p>
                  </a:txBody>
                  <a:tcPr/>
                </a:tc>
                <a:tc>
                  <a:txBody>
                    <a:bodyPr/>
                    <a:lstStyle/>
                    <a:p>
                      <a:pPr algn="ctr">
                        <a:defRPr sz="1200"/>
                      </a:pPr>
                      <a:r>
                        <a:rPr sz="2000" dirty="0">
                          <a:latin typeface="Arial" panose="020B0604020202020204" pitchFamily="34" charset="0"/>
                          <a:cs typeface="Arial" panose="020B0604020202020204" pitchFamily="34" charset="0"/>
                        </a:rPr>
                        <a:t>(a)</a:t>
                      </a:r>
                    </a:p>
                  </a:txBody>
                  <a:tcPr/>
                </a:tc>
                <a:extLst>
                  <a:ext uri="{0D108BD9-81ED-4DB2-BD59-A6C34878D82A}">
                    <a16:rowId xmlns:a16="http://schemas.microsoft.com/office/drawing/2014/main" val="10001"/>
                  </a:ext>
                </a:extLst>
              </a:tr>
              <a:tr h="588476">
                <a:tc>
                  <a:txBody>
                    <a:bodyPr/>
                    <a:lstStyle/>
                    <a:p>
                      <a:pPr algn="l">
                        <a:defRPr sz="1200"/>
                      </a:pPr>
                      <a:r>
                        <a:rPr sz="2500" dirty="0" err="1">
                          <a:latin typeface="Arial" panose="020B0604020202020204" pitchFamily="34" charset="0"/>
                          <a:cs typeface="Arial" panose="020B0604020202020204" pitchFamily="34" charset="0"/>
                        </a:rPr>
                        <a:t>Resultado</a:t>
                      </a:r>
                      <a:r>
                        <a:rPr sz="2500" dirty="0">
                          <a:latin typeface="Arial" panose="020B0604020202020204" pitchFamily="34" charset="0"/>
                          <a:cs typeface="Arial" panose="020B0604020202020204" pitchFamily="34" charset="0"/>
                        </a:rPr>
                        <a:t> </a:t>
                      </a:r>
                      <a:r>
                        <a:rPr sz="2500" dirty="0" err="1">
                          <a:latin typeface="Arial" panose="020B0604020202020204" pitchFamily="34" charset="0"/>
                          <a:cs typeface="Arial" panose="020B0604020202020204" pitchFamily="34" charset="0"/>
                        </a:rPr>
                        <a:t>contable</a:t>
                      </a:r>
                      <a:endParaRPr sz="2500" dirty="0">
                        <a:latin typeface="Arial" panose="020B0604020202020204" pitchFamily="34" charset="0"/>
                        <a:cs typeface="Arial" panose="020B0604020202020204" pitchFamily="34" charset="0"/>
                      </a:endParaRPr>
                    </a:p>
                  </a:txBody>
                  <a:tcPr/>
                </a:tc>
                <a:tc>
                  <a:txBody>
                    <a:bodyPr/>
                    <a:lstStyle/>
                    <a:p>
                      <a:pPr algn="ctr">
                        <a:defRPr sz="1200"/>
                      </a:pPr>
                      <a:r>
                        <a:rPr lang="es-ES" sz="2500" dirty="0">
                          <a:latin typeface="Arial" panose="020B0604020202020204" pitchFamily="34" charset="0"/>
                          <a:cs typeface="Arial" panose="020B0604020202020204" pitchFamily="34" charset="0"/>
                        </a:rPr>
                        <a:t>(</a:t>
                      </a:r>
                      <a:r>
                        <a:rPr sz="2500" dirty="0">
                          <a:latin typeface="Arial" panose="020B0604020202020204" pitchFamily="34" charset="0"/>
                          <a:cs typeface="Arial" panose="020B0604020202020204" pitchFamily="34" charset="0"/>
                        </a:rPr>
                        <a:t>$ 1.669.993.484,59</a:t>
                      </a:r>
                      <a:r>
                        <a:rPr lang="es-ES" sz="2500" dirty="0">
                          <a:latin typeface="Arial" panose="020B0604020202020204" pitchFamily="34" charset="0"/>
                          <a:cs typeface="Arial" panose="020B0604020202020204" pitchFamily="34" charset="0"/>
                        </a:rPr>
                        <a:t>)</a:t>
                      </a:r>
                      <a:endParaRPr sz="2500" dirty="0">
                        <a:latin typeface="Arial" panose="020B0604020202020204" pitchFamily="34" charset="0"/>
                        <a:cs typeface="Arial" panose="020B0604020202020204" pitchFamily="34" charset="0"/>
                      </a:endParaRPr>
                    </a:p>
                  </a:txBody>
                  <a:tcPr/>
                </a:tc>
                <a:tc>
                  <a:txBody>
                    <a:bodyPr/>
                    <a:lstStyle/>
                    <a:p>
                      <a:pPr algn="ctr">
                        <a:defRPr sz="1200"/>
                      </a:pPr>
                      <a:r>
                        <a:rPr sz="2000">
                          <a:latin typeface="Arial" panose="020B0604020202020204" pitchFamily="34" charset="0"/>
                          <a:cs typeface="Arial" panose="020B0604020202020204" pitchFamily="34" charset="0"/>
                        </a:rPr>
                        <a:t>(b)</a:t>
                      </a:r>
                    </a:p>
                  </a:txBody>
                  <a:tcPr/>
                </a:tc>
                <a:extLst>
                  <a:ext uri="{0D108BD9-81ED-4DB2-BD59-A6C34878D82A}">
                    <a16:rowId xmlns:a16="http://schemas.microsoft.com/office/drawing/2014/main" val="10002"/>
                  </a:ext>
                </a:extLst>
              </a:tr>
              <a:tr h="800327">
                <a:tc>
                  <a:txBody>
                    <a:bodyPr/>
                    <a:lstStyle/>
                    <a:p>
                      <a:pPr algn="l">
                        <a:defRPr sz="1200"/>
                      </a:pPr>
                      <a:r>
                        <a:rPr sz="2500" b="1" dirty="0" err="1">
                          <a:latin typeface="Arial" panose="020B0604020202020204" pitchFamily="34" charset="0"/>
                          <a:cs typeface="Arial" panose="020B0604020202020204" pitchFamily="34" charset="0"/>
                        </a:rPr>
                        <a:t>Resultado</a:t>
                      </a:r>
                      <a:r>
                        <a:rPr sz="2500" b="1" dirty="0">
                          <a:latin typeface="Arial" panose="020B0604020202020204" pitchFamily="34" charset="0"/>
                          <a:cs typeface="Arial" panose="020B0604020202020204" pitchFamily="34" charset="0"/>
                        </a:rPr>
                        <a:t> </a:t>
                      </a:r>
                      <a:r>
                        <a:rPr sz="2500" b="1" dirty="0" err="1">
                          <a:latin typeface="Arial" panose="020B0604020202020204" pitchFamily="34" charset="0"/>
                          <a:cs typeface="Arial" panose="020B0604020202020204" pitchFamily="34" charset="0"/>
                        </a:rPr>
                        <a:t>impositivo</a:t>
                      </a:r>
                      <a:r>
                        <a:rPr sz="2500" b="1" dirty="0">
                          <a:latin typeface="Arial" panose="020B0604020202020204" pitchFamily="34" charset="0"/>
                          <a:cs typeface="Arial" panose="020B0604020202020204" pitchFamily="34" charset="0"/>
                        </a:rPr>
                        <a:t> histórico / </a:t>
                      </a:r>
                      <a:r>
                        <a:rPr sz="2500" b="1" dirty="0" err="1">
                          <a:latin typeface="Arial" panose="020B0604020202020204" pitchFamily="34" charset="0"/>
                          <a:cs typeface="Arial" panose="020B0604020202020204" pitchFamily="34" charset="0"/>
                        </a:rPr>
                        <a:t>Ganancia</a:t>
                      </a:r>
                      <a:r>
                        <a:rPr sz="2500" b="1" dirty="0">
                          <a:latin typeface="Arial" panose="020B0604020202020204" pitchFamily="34" charset="0"/>
                          <a:cs typeface="Arial" panose="020B0604020202020204" pitchFamily="34" charset="0"/>
                        </a:rPr>
                        <a:t> Neta </a:t>
                      </a:r>
                      <a:r>
                        <a:rPr sz="2500" b="1" dirty="0" err="1">
                          <a:latin typeface="Arial" panose="020B0604020202020204" pitchFamily="34" charset="0"/>
                          <a:cs typeface="Arial" panose="020B0604020202020204" pitchFamily="34" charset="0"/>
                        </a:rPr>
                        <a:t>Sujeta</a:t>
                      </a:r>
                      <a:r>
                        <a:rPr sz="2500" b="1" dirty="0">
                          <a:latin typeface="Arial" panose="020B0604020202020204" pitchFamily="34" charset="0"/>
                          <a:cs typeface="Arial" panose="020B0604020202020204" pitchFamily="34" charset="0"/>
                        </a:rPr>
                        <a:t> a </a:t>
                      </a:r>
                      <a:r>
                        <a:rPr sz="2500" b="1" dirty="0" err="1">
                          <a:latin typeface="Arial" panose="020B0604020202020204" pitchFamily="34" charset="0"/>
                          <a:cs typeface="Arial" panose="020B0604020202020204" pitchFamily="34" charset="0"/>
                        </a:rPr>
                        <a:t>Impuesto</a:t>
                      </a:r>
                      <a:endParaRPr sz="2500" b="1" dirty="0">
                        <a:latin typeface="Arial" panose="020B0604020202020204" pitchFamily="34" charset="0"/>
                        <a:cs typeface="Arial" panose="020B0604020202020204" pitchFamily="34" charset="0"/>
                      </a:endParaRPr>
                    </a:p>
                  </a:txBody>
                  <a:tcPr/>
                </a:tc>
                <a:tc>
                  <a:txBody>
                    <a:bodyPr/>
                    <a:lstStyle/>
                    <a:p>
                      <a:pPr algn="ctr">
                        <a:defRPr sz="1200"/>
                      </a:pPr>
                      <a:r>
                        <a:rPr sz="2500" b="1" dirty="0">
                          <a:latin typeface="Arial" panose="020B0604020202020204" pitchFamily="34" charset="0"/>
                          <a:cs typeface="Arial" panose="020B0604020202020204" pitchFamily="34" charset="0"/>
                        </a:rPr>
                        <a:t>$ 788.632.871,37</a:t>
                      </a:r>
                    </a:p>
                  </a:txBody>
                  <a:tcPr/>
                </a:tc>
                <a:tc>
                  <a:txBody>
                    <a:bodyPr/>
                    <a:lstStyle/>
                    <a:p>
                      <a:pPr algn="ctr">
                        <a:defRPr sz="1200"/>
                      </a:pPr>
                      <a:r>
                        <a:rPr sz="2000" dirty="0">
                          <a:latin typeface="Arial" panose="020B0604020202020204" pitchFamily="34" charset="0"/>
                          <a:cs typeface="Arial" panose="020B0604020202020204" pitchFamily="34" charset="0"/>
                        </a:rPr>
                        <a:t>(c)</a:t>
                      </a:r>
                    </a:p>
                  </a:txBody>
                  <a:tcPr/>
                </a:tc>
                <a:extLst>
                  <a:ext uri="{0D108BD9-81ED-4DB2-BD59-A6C34878D82A}">
                    <a16:rowId xmlns:a16="http://schemas.microsoft.com/office/drawing/2014/main" val="10003"/>
                  </a:ext>
                </a:extLst>
              </a:tr>
              <a:tr h="588476">
                <a:tc>
                  <a:txBody>
                    <a:bodyPr/>
                    <a:lstStyle/>
                    <a:p>
                      <a:pPr algn="l">
                        <a:defRPr sz="1200"/>
                      </a:pPr>
                      <a:r>
                        <a:rPr sz="2500" b="1" dirty="0" err="1">
                          <a:latin typeface="Arial" panose="020B0604020202020204" pitchFamily="34" charset="0"/>
                          <a:cs typeface="Arial" panose="020B0604020202020204" pitchFamily="34" charset="0"/>
                        </a:rPr>
                        <a:t>Impuesto</a:t>
                      </a:r>
                      <a:r>
                        <a:rPr sz="2500" b="1" dirty="0">
                          <a:latin typeface="Arial" panose="020B0604020202020204" pitchFamily="34" charset="0"/>
                          <a:cs typeface="Arial" panose="020B0604020202020204" pitchFamily="34" charset="0"/>
                        </a:rPr>
                        <a:t> </a:t>
                      </a:r>
                      <a:r>
                        <a:rPr sz="2500" b="1" dirty="0" err="1">
                          <a:latin typeface="Arial" panose="020B0604020202020204" pitchFamily="34" charset="0"/>
                          <a:cs typeface="Arial" panose="020B0604020202020204" pitchFamily="34" charset="0"/>
                        </a:rPr>
                        <a:t>determinado</a:t>
                      </a:r>
                      <a:endParaRPr sz="2500" b="1" dirty="0">
                        <a:latin typeface="Arial" panose="020B0604020202020204" pitchFamily="34" charset="0"/>
                        <a:cs typeface="Arial" panose="020B0604020202020204" pitchFamily="34" charset="0"/>
                      </a:endParaRPr>
                    </a:p>
                  </a:txBody>
                  <a:tcPr/>
                </a:tc>
                <a:tc>
                  <a:txBody>
                    <a:bodyPr/>
                    <a:lstStyle/>
                    <a:p>
                      <a:pPr algn="ctr">
                        <a:defRPr sz="1200"/>
                      </a:pPr>
                      <a:r>
                        <a:rPr sz="2500" b="1" dirty="0">
                          <a:latin typeface="Arial" panose="020B0604020202020204" pitchFamily="34" charset="0"/>
                          <a:cs typeface="Arial" panose="020B0604020202020204" pitchFamily="34" charset="0"/>
                        </a:rPr>
                        <a:t>$ 268.155.839,91</a:t>
                      </a:r>
                    </a:p>
                  </a:txBody>
                  <a:tcPr/>
                </a:tc>
                <a:tc>
                  <a:txBody>
                    <a:bodyPr/>
                    <a:lstStyle/>
                    <a:p>
                      <a:pPr algn="ctr">
                        <a:defRPr sz="1200"/>
                      </a:pPr>
                      <a:r>
                        <a:rPr sz="2000" dirty="0">
                          <a:latin typeface="Arial" panose="020B0604020202020204" pitchFamily="34" charset="0"/>
                          <a:cs typeface="Arial" panose="020B0604020202020204" pitchFamily="34" charset="0"/>
                        </a:rPr>
                        <a:t>(d)</a:t>
                      </a:r>
                    </a:p>
                  </a:txBody>
                  <a:tcPr/>
                </a:tc>
                <a:extLst>
                  <a:ext uri="{0D108BD9-81ED-4DB2-BD59-A6C34878D82A}">
                    <a16:rowId xmlns:a16="http://schemas.microsoft.com/office/drawing/2014/main" val="10004"/>
                  </a:ext>
                </a:extLst>
              </a:tr>
              <a:tr h="800327">
                <a:tc>
                  <a:txBody>
                    <a:bodyPr/>
                    <a:lstStyle/>
                    <a:p>
                      <a:pPr algn="l">
                        <a:defRPr sz="1200"/>
                      </a:pPr>
                      <a:r>
                        <a:rPr sz="2500" b="1" dirty="0" err="1">
                          <a:solidFill>
                            <a:srgbClr val="FF0000"/>
                          </a:solidFill>
                          <a:latin typeface="Arial" panose="020B0604020202020204" pitchFamily="34" charset="0"/>
                          <a:cs typeface="Arial" panose="020B0604020202020204" pitchFamily="34" charset="0"/>
                        </a:rPr>
                        <a:t>Resultado</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impositivo</a:t>
                      </a:r>
                      <a:r>
                        <a:rPr sz="2500" b="1" dirty="0">
                          <a:solidFill>
                            <a:srgbClr val="FF0000"/>
                          </a:solidFill>
                          <a:latin typeface="Arial" panose="020B0604020202020204" pitchFamily="34" charset="0"/>
                          <a:cs typeface="Arial" panose="020B0604020202020204" pitchFamily="34" charset="0"/>
                        </a:rPr>
                        <a:t> con </a:t>
                      </a:r>
                      <a:r>
                        <a:rPr sz="2500" b="1" dirty="0" err="1">
                          <a:solidFill>
                            <a:srgbClr val="FF0000"/>
                          </a:solidFill>
                          <a:latin typeface="Arial" panose="020B0604020202020204" pitchFamily="34" charset="0"/>
                          <a:cs typeface="Arial" panose="020B0604020202020204" pitchFamily="34" charset="0"/>
                        </a:rPr>
                        <a:t>actualización</a:t>
                      </a:r>
                      <a:r>
                        <a:rPr sz="2500" b="1" dirty="0">
                          <a:solidFill>
                            <a:srgbClr val="FF0000"/>
                          </a:solidFill>
                          <a:latin typeface="Arial" panose="020B0604020202020204" pitchFamily="34" charset="0"/>
                          <a:cs typeface="Arial" panose="020B0604020202020204" pitchFamily="34" charset="0"/>
                        </a:rPr>
                        <a:t> de </a:t>
                      </a:r>
                      <a:r>
                        <a:rPr sz="2500" b="1" dirty="0" err="1">
                          <a:solidFill>
                            <a:srgbClr val="FF0000"/>
                          </a:solidFill>
                          <a:latin typeface="Arial" panose="020B0604020202020204" pitchFamily="34" charset="0"/>
                          <a:cs typeface="Arial" panose="020B0604020202020204" pitchFamily="34" charset="0"/>
                        </a:rPr>
                        <a:t>quebrantos</a:t>
                      </a:r>
                      <a:endParaRPr sz="2500" b="1" dirty="0">
                        <a:solidFill>
                          <a:srgbClr val="FF0000"/>
                        </a:solidFill>
                        <a:latin typeface="Arial" panose="020B0604020202020204" pitchFamily="34" charset="0"/>
                        <a:cs typeface="Arial" panose="020B0604020202020204" pitchFamily="34" charset="0"/>
                      </a:endParaRPr>
                    </a:p>
                  </a:txBody>
                  <a:tcPr/>
                </a:tc>
                <a:tc>
                  <a:txBody>
                    <a:bodyPr/>
                    <a:lstStyle/>
                    <a:p>
                      <a:pPr algn="ctr">
                        <a:defRPr sz="1200"/>
                      </a:pPr>
                      <a:r>
                        <a:rPr sz="2500" b="1" dirty="0">
                          <a:solidFill>
                            <a:srgbClr val="FF0000"/>
                          </a:solidFill>
                          <a:latin typeface="Arial" panose="020B0604020202020204" pitchFamily="34" charset="0"/>
                          <a:cs typeface="Arial" panose="020B0604020202020204" pitchFamily="34" charset="0"/>
                        </a:rPr>
                        <a:t>$ 397.513.609,82</a:t>
                      </a:r>
                    </a:p>
                  </a:txBody>
                  <a:tcPr/>
                </a:tc>
                <a:tc>
                  <a:txBody>
                    <a:bodyPr/>
                    <a:lstStyle/>
                    <a:p>
                      <a:pPr algn="ctr">
                        <a:defRPr sz="1200"/>
                      </a:pPr>
                      <a:r>
                        <a:rPr sz="2000" dirty="0">
                          <a:latin typeface="Arial" panose="020B0604020202020204" pitchFamily="34" charset="0"/>
                          <a:cs typeface="Arial" panose="020B0604020202020204" pitchFamily="34" charset="0"/>
                        </a:rPr>
                        <a:t>(e)</a:t>
                      </a:r>
                    </a:p>
                  </a:txBody>
                  <a:tcPr/>
                </a:tc>
                <a:extLst>
                  <a:ext uri="{0D108BD9-81ED-4DB2-BD59-A6C34878D82A}">
                    <a16:rowId xmlns:a16="http://schemas.microsoft.com/office/drawing/2014/main" val="10005"/>
                  </a:ext>
                </a:extLst>
              </a:tr>
              <a:tr h="588476">
                <a:tc>
                  <a:txBody>
                    <a:bodyPr/>
                    <a:lstStyle/>
                    <a:p>
                      <a:pPr algn="l">
                        <a:defRPr sz="1200"/>
                      </a:pPr>
                      <a:r>
                        <a:rPr sz="2500" b="1" dirty="0" err="1">
                          <a:solidFill>
                            <a:srgbClr val="FF0000"/>
                          </a:solidFill>
                          <a:latin typeface="Arial" panose="020B0604020202020204" pitchFamily="34" charset="0"/>
                          <a:cs typeface="Arial" panose="020B0604020202020204" pitchFamily="34" charset="0"/>
                        </a:rPr>
                        <a:t>Impuesto</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determinado</a:t>
                      </a:r>
                      <a:endParaRPr sz="2500" b="1" dirty="0">
                        <a:solidFill>
                          <a:srgbClr val="FF0000"/>
                        </a:solidFill>
                        <a:latin typeface="Arial" panose="020B0604020202020204" pitchFamily="34" charset="0"/>
                        <a:cs typeface="Arial" panose="020B0604020202020204" pitchFamily="34" charset="0"/>
                      </a:endParaRPr>
                    </a:p>
                  </a:txBody>
                  <a:tcPr/>
                </a:tc>
                <a:tc>
                  <a:txBody>
                    <a:bodyPr/>
                    <a:lstStyle/>
                    <a:p>
                      <a:pPr algn="ctr">
                        <a:defRPr sz="1200"/>
                      </a:pPr>
                      <a:r>
                        <a:rPr sz="2500" b="1" dirty="0">
                          <a:solidFill>
                            <a:srgbClr val="FF0000"/>
                          </a:solidFill>
                          <a:latin typeface="Arial" panose="020B0604020202020204" pitchFamily="34" charset="0"/>
                          <a:cs typeface="Arial" panose="020B0604020202020204" pitchFamily="34" charset="0"/>
                        </a:rPr>
                        <a:t>$ 131.264.098,37</a:t>
                      </a:r>
                    </a:p>
                  </a:txBody>
                  <a:tcPr/>
                </a:tc>
                <a:tc>
                  <a:txBody>
                    <a:bodyPr/>
                    <a:lstStyle/>
                    <a:p>
                      <a:pPr algn="ctr">
                        <a:defRPr sz="1200"/>
                      </a:pPr>
                      <a:r>
                        <a:rPr sz="2000" dirty="0">
                          <a:latin typeface="Arial" panose="020B0604020202020204" pitchFamily="34" charset="0"/>
                          <a:cs typeface="Arial" panose="020B0604020202020204" pitchFamily="34" charset="0"/>
                        </a:rPr>
                        <a:t>(f)</a:t>
                      </a:r>
                    </a:p>
                  </a:txBody>
                  <a:tcPr/>
                </a:tc>
                <a:extLst>
                  <a:ext uri="{0D108BD9-81ED-4DB2-BD59-A6C34878D82A}">
                    <a16:rowId xmlns:a16="http://schemas.microsoft.com/office/drawing/2014/main" val="10006"/>
                  </a:ext>
                </a:extLst>
              </a:tr>
              <a:tr h="470780">
                <a:tc>
                  <a:txBody>
                    <a:bodyPr/>
                    <a:lstStyle/>
                    <a:p>
                      <a:pPr algn="l">
                        <a:defRPr sz="1200"/>
                      </a:pPr>
                      <a:endParaRPr sz="2500" dirty="0">
                        <a:latin typeface="Arial" panose="020B0604020202020204" pitchFamily="34" charset="0"/>
                        <a:cs typeface="Arial" panose="020B0604020202020204" pitchFamily="34" charset="0"/>
                      </a:endParaRPr>
                    </a:p>
                  </a:txBody>
                  <a:tcPr/>
                </a:tc>
                <a:tc>
                  <a:txBody>
                    <a:bodyPr/>
                    <a:lstStyle/>
                    <a:p>
                      <a:pPr algn="ctr">
                        <a:defRPr sz="1200"/>
                      </a:pPr>
                      <a:endParaRPr sz="2500" dirty="0">
                        <a:latin typeface="Arial" panose="020B0604020202020204" pitchFamily="34" charset="0"/>
                        <a:cs typeface="Arial" panose="020B0604020202020204" pitchFamily="34" charset="0"/>
                      </a:endParaRPr>
                    </a:p>
                  </a:txBody>
                  <a:tcPr/>
                </a:tc>
                <a:tc>
                  <a:txBody>
                    <a:bodyPr/>
                    <a:lstStyle/>
                    <a:p>
                      <a:pPr algn="ctr">
                        <a:defRPr sz="1200"/>
                      </a:pPr>
                      <a:endParaRPr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90509046"/>
                  </a:ext>
                </a:extLst>
              </a:tr>
              <a:tr h="588476">
                <a:tc>
                  <a:txBody>
                    <a:bodyPr/>
                    <a:lstStyle/>
                    <a:p>
                      <a:pPr algn="l">
                        <a:defRPr sz="1200"/>
                      </a:pPr>
                      <a:r>
                        <a:rPr sz="2500" dirty="0">
                          <a:latin typeface="Arial" panose="020B0604020202020204" pitchFamily="34" charset="0"/>
                          <a:cs typeface="Arial" panose="020B0604020202020204" pitchFamily="34" charset="0"/>
                        </a:rPr>
                        <a:t>Diferencia de </a:t>
                      </a:r>
                      <a:r>
                        <a:rPr sz="2500" dirty="0" err="1">
                          <a:latin typeface="Arial" panose="020B0604020202020204" pitchFamily="34" charset="0"/>
                          <a:cs typeface="Arial" panose="020B0604020202020204" pitchFamily="34" charset="0"/>
                        </a:rPr>
                        <a:t>impuesto</a:t>
                      </a:r>
                      <a:r>
                        <a:rPr sz="2500" dirty="0">
                          <a:latin typeface="Arial" panose="020B0604020202020204" pitchFamily="34" charset="0"/>
                          <a:cs typeface="Arial" panose="020B0604020202020204" pitchFamily="34" charset="0"/>
                        </a:rPr>
                        <a:t> (</a:t>
                      </a:r>
                      <a:r>
                        <a:rPr sz="2500" dirty="0" err="1">
                          <a:latin typeface="Arial" panose="020B0604020202020204" pitchFamily="34" charset="0"/>
                          <a:cs typeface="Arial" panose="020B0604020202020204" pitchFamily="34" charset="0"/>
                        </a:rPr>
                        <a:t>en</a:t>
                      </a:r>
                      <a:r>
                        <a:rPr sz="2500" dirty="0">
                          <a:latin typeface="Arial" panose="020B0604020202020204" pitchFamily="34" charset="0"/>
                          <a:cs typeface="Arial" panose="020B0604020202020204" pitchFamily="34" charset="0"/>
                        </a:rPr>
                        <a:t> pesos)</a:t>
                      </a:r>
                    </a:p>
                  </a:txBody>
                  <a:tcPr/>
                </a:tc>
                <a:tc>
                  <a:txBody>
                    <a:bodyPr/>
                    <a:lstStyle/>
                    <a:p>
                      <a:pPr algn="ctr">
                        <a:defRPr sz="1200"/>
                      </a:pPr>
                      <a:r>
                        <a:rPr sz="2500" dirty="0">
                          <a:latin typeface="Arial" panose="020B0604020202020204" pitchFamily="34" charset="0"/>
                          <a:cs typeface="Arial" panose="020B0604020202020204" pitchFamily="34" charset="0"/>
                        </a:rPr>
                        <a:t>$ 136.891.741,54</a:t>
                      </a:r>
                    </a:p>
                  </a:txBody>
                  <a:tcPr/>
                </a:tc>
                <a:tc>
                  <a:txBody>
                    <a:bodyPr/>
                    <a:lstStyle/>
                    <a:p>
                      <a:pPr algn="ctr">
                        <a:defRPr sz="1200"/>
                      </a:pPr>
                      <a:r>
                        <a:rPr sz="2000" dirty="0">
                          <a:latin typeface="Arial" panose="020B0604020202020204" pitchFamily="34" charset="0"/>
                          <a:cs typeface="Arial" panose="020B0604020202020204" pitchFamily="34" charset="0"/>
                        </a:rPr>
                        <a:t>(d)-(f)</a:t>
                      </a:r>
                    </a:p>
                  </a:txBody>
                  <a:tcPr/>
                </a:tc>
                <a:extLst>
                  <a:ext uri="{0D108BD9-81ED-4DB2-BD59-A6C34878D82A}">
                    <a16:rowId xmlns:a16="http://schemas.microsoft.com/office/drawing/2014/main" val="10007"/>
                  </a:ext>
                </a:extLst>
              </a:tr>
              <a:tr h="588476">
                <a:tc>
                  <a:txBody>
                    <a:bodyPr/>
                    <a:lstStyle/>
                    <a:p>
                      <a:pPr algn="l">
                        <a:defRPr sz="1200"/>
                      </a:pPr>
                      <a:r>
                        <a:rPr lang="es-ES" sz="2500" dirty="0">
                          <a:latin typeface="Arial" panose="020B0604020202020204" pitchFamily="34" charset="0"/>
                          <a:cs typeface="Arial" panose="020B0604020202020204" pitchFamily="34" charset="0"/>
                        </a:rPr>
                        <a:t>% Impuesto Histórico sobre </a:t>
                      </a:r>
                      <a:r>
                        <a:rPr lang="es-ES" sz="2500">
                          <a:latin typeface="Arial" panose="020B0604020202020204" pitchFamily="34" charset="0"/>
                          <a:cs typeface="Arial" panose="020B0604020202020204" pitchFamily="34" charset="0"/>
                        </a:rPr>
                        <a:t>Impuesto Ajustado</a:t>
                      </a:r>
                      <a:endParaRPr sz="2500" dirty="0">
                        <a:latin typeface="Arial" panose="020B0604020202020204" pitchFamily="34" charset="0"/>
                        <a:cs typeface="Arial" panose="020B0604020202020204" pitchFamily="34" charset="0"/>
                      </a:endParaRPr>
                    </a:p>
                  </a:txBody>
                  <a:tcPr/>
                </a:tc>
                <a:tc>
                  <a:txBody>
                    <a:bodyPr/>
                    <a:lstStyle/>
                    <a:p>
                      <a:pPr algn="ctr">
                        <a:defRPr sz="1200"/>
                      </a:pPr>
                      <a:r>
                        <a:rPr sz="2500" dirty="0">
                          <a:latin typeface="Arial" panose="020B0604020202020204" pitchFamily="34" charset="0"/>
                          <a:cs typeface="Arial" panose="020B0604020202020204" pitchFamily="34" charset="0"/>
                        </a:rPr>
                        <a:t>104,29%</a:t>
                      </a:r>
                    </a:p>
                  </a:txBody>
                  <a:tcPr/>
                </a:tc>
                <a:tc>
                  <a:txBody>
                    <a:bodyPr/>
                    <a:lstStyle/>
                    <a:p>
                      <a:pPr algn="ctr">
                        <a:defRPr sz="1200"/>
                      </a:pPr>
                      <a:r>
                        <a:rPr sz="2000" dirty="0">
                          <a:latin typeface="Arial" panose="020B0604020202020204" pitchFamily="34" charset="0"/>
                          <a:cs typeface="Arial" panose="020B0604020202020204" pitchFamily="34" charset="0"/>
                        </a:rPr>
                        <a:t>[(d)-(f)]/(d)</a:t>
                      </a:r>
                    </a:p>
                  </a:txBody>
                  <a:tcPr/>
                </a:tc>
                <a:extLst>
                  <a:ext uri="{0D108BD9-81ED-4DB2-BD59-A6C34878D82A}">
                    <a16:rowId xmlns:a16="http://schemas.microsoft.com/office/drawing/2014/main" val="10008"/>
                  </a:ext>
                </a:extLst>
              </a:tr>
              <a:tr h="800327">
                <a:tc>
                  <a:txBody>
                    <a:bodyPr/>
                    <a:lstStyle/>
                    <a:p>
                      <a:pPr algn="l">
                        <a:defRPr sz="1200"/>
                      </a:pPr>
                      <a:r>
                        <a:rPr sz="2500" dirty="0">
                          <a:latin typeface="Arial" panose="020B0604020202020204" pitchFamily="34" charset="0"/>
                          <a:cs typeface="Arial" panose="020B0604020202020204" pitchFamily="34" charset="0"/>
                        </a:rPr>
                        <a:t>Impacto </a:t>
                      </a:r>
                      <a:r>
                        <a:rPr sz="2500" b="1" dirty="0" err="1">
                          <a:solidFill>
                            <a:srgbClr val="002060"/>
                          </a:solidFill>
                          <a:latin typeface="Arial" panose="020B0604020202020204" pitchFamily="34" charset="0"/>
                          <a:cs typeface="Arial" panose="020B0604020202020204" pitchFamily="34" charset="0"/>
                        </a:rPr>
                        <a:t>sobre</a:t>
                      </a:r>
                      <a:r>
                        <a:rPr sz="2500" b="1" dirty="0">
                          <a:solidFill>
                            <a:srgbClr val="002060"/>
                          </a:solidFill>
                          <a:latin typeface="Arial" panose="020B0604020202020204" pitchFamily="34" charset="0"/>
                          <a:cs typeface="Arial" panose="020B0604020202020204" pitchFamily="34" charset="0"/>
                        </a:rPr>
                        <a:t> </a:t>
                      </a:r>
                      <a:r>
                        <a:rPr sz="2500" b="1" dirty="0" err="1">
                          <a:solidFill>
                            <a:srgbClr val="002060"/>
                          </a:solidFill>
                          <a:latin typeface="Arial" panose="020B0604020202020204" pitchFamily="34" charset="0"/>
                          <a:cs typeface="Arial" panose="020B0604020202020204" pitchFamily="34" charset="0"/>
                        </a:rPr>
                        <a:t>el</a:t>
                      </a:r>
                      <a:r>
                        <a:rPr sz="2500" b="1" dirty="0">
                          <a:solidFill>
                            <a:srgbClr val="002060"/>
                          </a:solidFill>
                          <a:latin typeface="Arial" panose="020B0604020202020204" pitchFamily="34" charset="0"/>
                          <a:cs typeface="Arial" panose="020B0604020202020204" pitchFamily="34" charset="0"/>
                        </a:rPr>
                        <a:t> </a:t>
                      </a:r>
                      <a:r>
                        <a:rPr sz="2500" b="1" dirty="0" err="1">
                          <a:solidFill>
                            <a:srgbClr val="002060"/>
                          </a:solidFill>
                          <a:latin typeface="Arial" panose="020B0604020202020204" pitchFamily="34" charset="0"/>
                          <a:cs typeface="Arial" panose="020B0604020202020204" pitchFamily="34" charset="0"/>
                        </a:rPr>
                        <a:t>patrimonio</a:t>
                      </a:r>
                      <a:r>
                        <a:rPr sz="2500" b="1" dirty="0">
                          <a:solidFill>
                            <a:srgbClr val="002060"/>
                          </a:solidFill>
                          <a:latin typeface="Arial" panose="020B0604020202020204" pitchFamily="34" charset="0"/>
                          <a:cs typeface="Arial" panose="020B0604020202020204" pitchFamily="34" charset="0"/>
                        </a:rPr>
                        <a:t> </a:t>
                      </a:r>
                      <a:r>
                        <a:rPr sz="2500" b="1" dirty="0" err="1">
                          <a:solidFill>
                            <a:srgbClr val="002060"/>
                          </a:solidFill>
                          <a:latin typeface="Arial" panose="020B0604020202020204" pitchFamily="34" charset="0"/>
                          <a:cs typeface="Arial" panose="020B0604020202020204" pitchFamily="34" charset="0"/>
                        </a:rPr>
                        <a:t>neto</a:t>
                      </a:r>
                      <a:r>
                        <a:rPr sz="2500" dirty="0">
                          <a:latin typeface="Arial" panose="020B0604020202020204" pitchFamily="34" charset="0"/>
                          <a:cs typeface="Arial" panose="020B0604020202020204" pitchFamily="34" charset="0"/>
                        </a:rPr>
                        <a:t> (</a:t>
                      </a:r>
                      <a:r>
                        <a:rPr sz="2500" dirty="0" err="1">
                          <a:latin typeface="Arial" panose="020B0604020202020204" pitchFamily="34" charset="0"/>
                          <a:cs typeface="Arial" panose="020B0604020202020204" pitchFamily="34" charset="0"/>
                        </a:rPr>
                        <a:t>en</a:t>
                      </a:r>
                      <a:r>
                        <a:rPr sz="2500" dirty="0">
                          <a:latin typeface="Arial" panose="020B0604020202020204" pitchFamily="34" charset="0"/>
                          <a:cs typeface="Arial" panose="020B0604020202020204" pitchFamily="34" charset="0"/>
                        </a:rPr>
                        <a:t> </a:t>
                      </a:r>
                      <a:r>
                        <a:rPr sz="2500" dirty="0" err="1">
                          <a:latin typeface="Arial" panose="020B0604020202020204" pitchFamily="34" charset="0"/>
                          <a:cs typeface="Arial" panose="020B0604020202020204" pitchFamily="34" charset="0"/>
                        </a:rPr>
                        <a:t>porcentaje</a:t>
                      </a:r>
                      <a:r>
                        <a:rPr sz="2500" dirty="0">
                          <a:latin typeface="Arial" panose="020B0604020202020204" pitchFamily="34" charset="0"/>
                          <a:cs typeface="Arial" panose="020B0604020202020204" pitchFamily="34" charset="0"/>
                        </a:rPr>
                        <a:t>)</a:t>
                      </a:r>
                    </a:p>
                  </a:txBody>
                  <a:tcPr/>
                </a:tc>
                <a:tc>
                  <a:txBody>
                    <a:bodyPr/>
                    <a:lstStyle/>
                    <a:p>
                      <a:pPr algn="ctr">
                        <a:defRPr sz="1200"/>
                      </a:pPr>
                      <a:r>
                        <a:rPr sz="2500" dirty="0">
                          <a:latin typeface="Arial" panose="020B0604020202020204" pitchFamily="34" charset="0"/>
                          <a:cs typeface="Arial" panose="020B0604020202020204" pitchFamily="34" charset="0"/>
                        </a:rPr>
                        <a:t>13</a:t>
                      </a:r>
                      <a:r>
                        <a:rPr lang="es-ES" sz="2500" dirty="0">
                          <a:latin typeface="Arial" panose="020B0604020202020204" pitchFamily="34" charset="0"/>
                          <a:cs typeface="Arial" panose="020B0604020202020204" pitchFamily="34" charset="0"/>
                        </a:rPr>
                        <a:t>.</a:t>
                      </a:r>
                      <a:r>
                        <a:rPr sz="2500" dirty="0">
                          <a:latin typeface="Arial" panose="020B0604020202020204" pitchFamily="34" charset="0"/>
                          <a:cs typeface="Arial" panose="020B0604020202020204" pitchFamily="34" charset="0"/>
                        </a:rPr>
                        <a:t>340,51%</a:t>
                      </a:r>
                    </a:p>
                  </a:txBody>
                  <a:tcPr/>
                </a:tc>
                <a:tc>
                  <a:txBody>
                    <a:bodyPr/>
                    <a:lstStyle/>
                    <a:p>
                      <a:pPr algn="ctr">
                        <a:defRPr sz="1200"/>
                      </a:pPr>
                      <a:r>
                        <a:rPr sz="2000" dirty="0">
                          <a:latin typeface="Arial" panose="020B0604020202020204" pitchFamily="34" charset="0"/>
                          <a:cs typeface="Arial" panose="020B0604020202020204" pitchFamily="34" charset="0"/>
                        </a:rPr>
                        <a:t>(d)/(a)</a:t>
                      </a:r>
                    </a:p>
                  </a:txBody>
                  <a:tcPr/>
                </a:tc>
                <a:extLst>
                  <a:ext uri="{0D108BD9-81ED-4DB2-BD59-A6C34878D82A}">
                    <a16:rowId xmlns:a16="http://schemas.microsoft.com/office/drawing/2014/main" val="10009"/>
                  </a:ext>
                </a:extLst>
              </a:tr>
              <a:tr h="800327">
                <a:tc>
                  <a:txBody>
                    <a:bodyPr/>
                    <a:lstStyle/>
                    <a:p>
                      <a:pPr algn="l">
                        <a:defRPr sz="1200"/>
                      </a:pPr>
                      <a:r>
                        <a:rPr sz="2500" b="1" dirty="0" err="1">
                          <a:solidFill>
                            <a:srgbClr val="FF0000"/>
                          </a:solidFill>
                          <a:latin typeface="Arial" panose="020B0604020202020204" pitchFamily="34" charset="0"/>
                          <a:cs typeface="Arial" panose="020B0604020202020204" pitchFamily="34" charset="0"/>
                        </a:rPr>
                        <a:t>Alícuota</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efectiva</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sobre</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resultado</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impositivo</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ajustado</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en</a:t>
                      </a:r>
                      <a:r>
                        <a:rPr sz="2500" b="1" dirty="0">
                          <a:solidFill>
                            <a:srgbClr val="FF0000"/>
                          </a:solidFill>
                          <a:latin typeface="Arial" panose="020B0604020202020204" pitchFamily="34" charset="0"/>
                          <a:cs typeface="Arial" panose="020B0604020202020204" pitchFamily="34" charset="0"/>
                        </a:rPr>
                        <a:t> </a:t>
                      </a:r>
                      <a:r>
                        <a:rPr sz="2500" b="1" dirty="0" err="1">
                          <a:solidFill>
                            <a:srgbClr val="FF0000"/>
                          </a:solidFill>
                          <a:latin typeface="Arial" panose="020B0604020202020204" pitchFamily="34" charset="0"/>
                          <a:cs typeface="Arial" panose="020B0604020202020204" pitchFamily="34" charset="0"/>
                        </a:rPr>
                        <a:t>porcentaje</a:t>
                      </a:r>
                      <a:r>
                        <a:rPr sz="2500" b="1" dirty="0">
                          <a:solidFill>
                            <a:srgbClr val="FF0000"/>
                          </a:solidFill>
                          <a:latin typeface="Arial" panose="020B0604020202020204" pitchFamily="34" charset="0"/>
                          <a:cs typeface="Arial" panose="020B0604020202020204" pitchFamily="34" charset="0"/>
                        </a:rPr>
                        <a:t>)</a:t>
                      </a:r>
                    </a:p>
                  </a:txBody>
                  <a:tcPr/>
                </a:tc>
                <a:tc>
                  <a:txBody>
                    <a:bodyPr/>
                    <a:lstStyle/>
                    <a:p>
                      <a:pPr algn="ctr">
                        <a:defRPr sz="1200"/>
                      </a:pPr>
                      <a:r>
                        <a:rPr sz="2500" b="1" dirty="0">
                          <a:solidFill>
                            <a:srgbClr val="FF0000"/>
                          </a:solidFill>
                          <a:latin typeface="Arial" panose="020B0604020202020204" pitchFamily="34" charset="0"/>
                          <a:cs typeface="Arial" panose="020B0604020202020204" pitchFamily="34" charset="0"/>
                        </a:rPr>
                        <a:t>67,46%</a:t>
                      </a:r>
                    </a:p>
                  </a:txBody>
                  <a:tcPr/>
                </a:tc>
                <a:tc>
                  <a:txBody>
                    <a:bodyPr/>
                    <a:lstStyle/>
                    <a:p>
                      <a:pPr algn="ctr">
                        <a:defRPr sz="1200"/>
                      </a:pPr>
                      <a:r>
                        <a:rPr sz="2000" dirty="0">
                          <a:latin typeface="Arial" panose="020B0604020202020204" pitchFamily="34" charset="0"/>
                          <a:cs typeface="Arial" panose="020B0604020202020204" pitchFamily="34" charset="0"/>
                        </a:rPr>
                        <a:t>(d)/(e) </a:t>
                      </a:r>
                    </a:p>
                  </a:txBody>
                  <a:tcPr/>
                </a:tc>
                <a:extLst>
                  <a:ext uri="{0D108BD9-81ED-4DB2-BD59-A6C34878D82A}">
                    <a16:rowId xmlns:a16="http://schemas.microsoft.com/office/drawing/2014/main" val="10010"/>
                  </a:ext>
                </a:extLst>
              </a:tr>
              <a:tr h="588476">
                <a:tc>
                  <a:txBody>
                    <a:bodyPr/>
                    <a:lstStyle/>
                    <a:p>
                      <a:pPr algn="l">
                        <a:defRPr sz="1200"/>
                      </a:pPr>
                      <a:r>
                        <a:rPr sz="2500">
                          <a:latin typeface="Arial" panose="020B0604020202020204" pitchFamily="34" charset="0"/>
                          <a:cs typeface="Arial" panose="020B0604020202020204" pitchFamily="34" charset="0"/>
                        </a:rPr>
                        <a:t>Parámetro 'CANDY' (en porcentaje)</a:t>
                      </a:r>
                    </a:p>
                  </a:txBody>
                  <a:tcPr/>
                </a:tc>
                <a:tc>
                  <a:txBody>
                    <a:bodyPr/>
                    <a:lstStyle/>
                    <a:p>
                      <a:pPr algn="ctr">
                        <a:defRPr sz="1200"/>
                      </a:pPr>
                      <a:r>
                        <a:rPr sz="2500" dirty="0">
                          <a:latin typeface="Arial" panose="020B0604020202020204" pitchFamily="34" charset="0"/>
                          <a:cs typeface="Arial" panose="020B0604020202020204" pitchFamily="34" charset="0"/>
                        </a:rPr>
                        <a:t>62,00%</a:t>
                      </a:r>
                    </a:p>
                  </a:txBody>
                  <a:tcPr/>
                </a:tc>
                <a:tc>
                  <a:txBody>
                    <a:bodyPr/>
                    <a:lstStyle/>
                    <a:p>
                      <a:pPr algn="ctr">
                        <a:defRPr sz="1200"/>
                      </a:pPr>
                      <a:endParaRPr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11"/>
                  </a:ext>
                </a:extLst>
              </a:tr>
            </a:tbl>
          </a:graphicData>
        </a:graphic>
      </p:graphicFrame>
      <p:sp>
        <p:nvSpPr>
          <p:cNvPr id="4" name="Rectángulo 3">
            <a:extLst>
              <a:ext uri="{FF2B5EF4-FFF2-40B4-BE49-F238E27FC236}">
                <a16:creationId xmlns:a16="http://schemas.microsoft.com/office/drawing/2014/main" id="{87E2A042-E20C-E97B-1650-CF27D82895A7}"/>
              </a:ext>
            </a:extLst>
          </p:cNvPr>
          <p:cNvSpPr/>
          <p:nvPr/>
        </p:nvSpPr>
        <p:spPr>
          <a:xfrm>
            <a:off x="1033076" y="7810500"/>
            <a:ext cx="15121324" cy="1676400"/>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s-AR"/>
          </a:p>
        </p:txBody>
      </p:sp>
    </p:spTree>
    <p:extLst>
      <p:ext uri="{BB962C8B-B14F-4D97-AF65-F5344CB8AC3E}">
        <p14:creationId xmlns:p14="http://schemas.microsoft.com/office/powerpoint/2010/main" val="3896513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5E87F-62B7-CC43-9746-07B9A81BE90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8B7EADD-B181-1787-6060-8001AB0FBD04}"/>
              </a:ext>
            </a:extLst>
          </p:cNvPr>
          <p:cNvSpPr>
            <a:spLocks noGrp="1"/>
          </p:cNvSpPr>
          <p:nvPr>
            <p:ph type="ctrTitle"/>
          </p:nvPr>
        </p:nvSpPr>
        <p:spPr>
          <a:xfrm>
            <a:off x="2849335" y="640895"/>
            <a:ext cx="12589329" cy="1470025"/>
          </a:xfrm>
        </p:spPr>
        <p:txBody>
          <a:bodyPr>
            <a:noAutofit/>
          </a:bodyPr>
          <a:lstStyle/>
          <a:p>
            <a:r>
              <a:rPr lang="es-ES" sz="5400" b="1" u="sng" dirty="0">
                <a:solidFill>
                  <a:srgbClr val="00B0F0"/>
                </a:solidFill>
                <a:latin typeface="Trebuchet MS" panose="020B0603020202020204" pitchFamily="34" charset="0"/>
                <a:cs typeface="Calibri"/>
              </a:rPr>
              <a:t>Jurisprudencia reciente de la justicia federal (posterior ley 27.430)</a:t>
            </a:r>
          </a:p>
        </p:txBody>
      </p:sp>
      <p:sp>
        <p:nvSpPr>
          <p:cNvPr id="4" name="Rectangle 1">
            <a:extLst>
              <a:ext uri="{FF2B5EF4-FFF2-40B4-BE49-F238E27FC236}">
                <a16:creationId xmlns:a16="http://schemas.microsoft.com/office/drawing/2014/main" id="{A883D087-BC09-3572-AF5D-EBDBE517953D}"/>
              </a:ext>
            </a:extLst>
          </p:cNvPr>
          <p:cNvSpPr>
            <a:spLocks noGrp="1" noChangeArrowheads="1"/>
          </p:cNvSpPr>
          <p:nvPr>
            <p:ph type="subTitle" idx="1"/>
          </p:nvPr>
        </p:nvSpPr>
        <p:spPr bwMode="auto">
          <a:xfrm>
            <a:off x="1320800" y="3987537"/>
            <a:ext cx="1564640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altLang="es-ES" b="1" i="0" u="none" strike="noStrike" cap="none" normalizeH="0" baseline="0" dirty="0">
                <a:ln>
                  <a:noFill/>
                </a:ln>
                <a:solidFill>
                  <a:schemeClr val="accent1">
                    <a:lumMod val="50000"/>
                  </a:schemeClr>
                </a:solidFill>
                <a:effectLst/>
                <a:latin typeface="ITC Souvenir Bold Italics"/>
              </a:rPr>
              <a:t>Cámara de Mendoza (Sala B) Energía del Triple Salto S.A. (5.3.24), período fiscal 2023.</a:t>
            </a:r>
            <a:r>
              <a:rPr kumimoji="0" lang="es-ES" altLang="es-ES" b="0" i="0" u="none" strike="noStrike" cap="none" normalizeH="0" baseline="0" dirty="0">
                <a:ln>
                  <a:noFill/>
                </a:ln>
                <a:solidFill>
                  <a:schemeClr val="accent1">
                    <a:lumMod val="50000"/>
                  </a:schemeClr>
                </a:solidFill>
                <a:effectLst/>
                <a:latin typeface="ITC Souvenir Bold Italics"/>
              </a:rPr>
              <a:t> Concede cautelar por confiscatoriedad.</a:t>
            </a:r>
            <a:endParaRPr lang="es-ES" altLang="es-ES" b="0" i="0" u="none" strike="noStrike" cap="none" normalizeH="0" baseline="0" dirty="0">
              <a:ln>
                <a:noFill/>
              </a:ln>
              <a:solidFill>
                <a:schemeClr val="accent1">
                  <a:lumMod val="50000"/>
                </a:schemeClr>
              </a:solidFill>
              <a:effectLst/>
              <a:latin typeface="ITC Souvenir Bold Italics"/>
            </a:endParaRPr>
          </a:p>
          <a:p>
            <a:pPr algn="just">
              <a:spcBef>
                <a:spcPct val="0"/>
              </a:spcBef>
              <a:spcAft>
                <a:spcPct val="0"/>
              </a:spcAft>
              <a:buFontTx/>
              <a:buChar char="•"/>
            </a:pPr>
            <a:endParaRPr lang="es-ES" altLang="es-ES" dirty="0">
              <a:solidFill>
                <a:schemeClr val="accent1">
                  <a:lumMod val="50000"/>
                </a:schemeClr>
              </a:solidFill>
              <a:latin typeface="ITC Souvenir Bold Italics"/>
            </a:endParaRPr>
          </a:p>
          <a:p>
            <a:pPr algn="just" eaLnBrk="0" fontAlgn="base" hangingPunct="0">
              <a:spcBef>
                <a:spcPct val="0"/>
              </a:spcBef>
              <a:spcAft>
                <a:spcPct val="0"/>
              </a:spcAft>
              <a:buFontTx/>
              <a:buChar char="•"/>
            </a:pPr>
            <a:r>
              <a:rPr kumimoji="0" lang="es-ES" altLang="es-ES" b="1" i="0" u="none" strike="noStrike" cap="none" normalizeH="0" baseline="0" dirty="0">
                <a:ln>
                  <a:noFill/>
                </a:ln>
                <a:solidFill>
                  <a:schemeClr val="accent1">
                    <a:lumMod val="50000"/>
                  </a:schemeClr>
                </a:solidFill>
                <a:effectLst/>
                <a:latin typeface="ITC Souvenir Bold Italics"/>
              </a:rPr>
              <a:t>Cámara de Mendoza (Sala A) Energía de los Canales S.A. (8.4.24), período fiscal 2023.</a:t>
            </a:r>
            <a:r>
              <a:rPr kumimoji="0" lang="es-ES" altLang="es-ES" b="0" i="0" u="none" strike="noStrike" cap="none" normalizeH="0" baseline="0" dirty="0">
                <a:ln>
                  <a:noFill/>
                </a:ln>
                <a:solidFill>
                  <a:schemeClr val="accent1">
                    <a:lumMod val="50000"/>
                  </a:schemeClr>
                </a:solidFill>
                <a:effectLst/>
                <a:latin typeface="ITC Souvenir Bold Italics"/>
              </a:rPr>
              <a:t> Concede cautelar</a:t>
            </a:r>
            <a:r>
              <a:rPr lang="es-ES" altLang="es-ES" dirty="0">
                <a:solidFill>
                  <a:schemeClr val="accent1">
                    <a:lumMod val="50000"/>
                  </a:schemeClr>
                </a:solidFill>
                <a:latin typeface="ITC Souvenir Bold Italics"/>
              </a:rPr>
              <a:t> por confiscatoriedad.</a:t>
            </a:r>
            <a:r>
              <a:rPr kumimoji="0" lang="es-ES" altLang="es-ES" b="0" i="0" u="none" strike="noStrike" cap="none" normalizeH="0" baseline="0" dirty="0">
                <a:ln>
                  <a:noFill/>
                </a:ln>
                <a:solidFill>
                  <a:schemeClr val="accent1">
                    <a:lumMod val="50000"/>
                  </a:schemeClr>
                </a:solidFill>
                <a:effectLst/>
                <a:latin typeface="ITC Souvenir Bold Italics"/>
              </a:rPr>
              <a:t> </a:t>
            </a:r>
            <a:endParaRPr lang="es-ES" altLang="es-ES" b="0" i="0" u="none" strike="noStrike" cap="none" normalizeH="0" baseline="0" dirty="0">
              <a:ln>
                <a:noFill/>
              </a:ln>
              <a:solidFill>
                <a:schemeClr val="accent1">
                  <a:lumMod val="50000"/>
                </a:schemeClr>
              </a:solidFill>
              <a:effectLst/>
              <a:latin typeface="ITC Souvenir Bold Italics"/>
            </a:endParaRPr>
          </a:p>
          <a:p>
            <a:pPr algn="just" eaLnBrk="0" fontAlgn="base" hangingPunct="0">
              <a:spcBef>
                <a:spcPct val="0"/>
              </a:spcBef>
              <a:spcAft>
                <a:spcPct val="0"/>
              </a:spcAft>
              <a:buFontTx/>
              <a:buChar char="•"/>
            </a:pPr>
            <a:endParaRPr lang="es-ES" altLang="es-ES" b="1" dirty="0">
              <a:solidFill>
                <a:schemeClr val="accent1">
                  <a:lumMod val="50000"/>
                </a:schemeClr>
              </a:solidFill>
              <a:latin typeface="ITC Souvenir Bold Italics"/>
            </a:endParaRPr>
          </a:p>
          <a:p>
            <a:pPr algn="just">
              <a:spcBef>
                <a:spcPct val="0"/>
              </a:spcBef>
              <a:spcAft>
                <a:spcPct val="0"/>
              </a:spcAft>
              <a:buFontTx/>
              <a:buChar char="•"/>
            </a:pPr>
            <a:r>
              <a:rPr kumimoji="0" lang="es-ES" altLang="es-ES" b="1" i="0" u="none" strike="noStrike" cap="none" normalizeH="0" baseline="0" dirty="0">
                <a:ln>
                  <a:noFill/>
                </a:ln>
                <a:solidFill>
                  <a:schemeClr val="accent1">
                    <a:lumMod val="50000"/>
                  </a:schemeClr>
                </a:solidFill>
                <a:effectLst/>
                <a:latin typeface="ITC Souvenir Bold Italics"/>
              </a:rPr>
              <a:t>Cámara de Mendoza (Sala A) Energía de las Tunas S.A. (4.8.24), período fiscal 2023.</a:t>
            </a:r>
            <a:r>
              <a:rPr kumimoji="0" lang="es-ES" altLang="es-ES" b="0" i="0" u="none" strike="noStrike" cap="none" normalizeH="0" baseline="0" dirty="0">
                <a:ln>
                  <a:noFill/>
                </a:ln>
                <a:solidFill>
                  <a:schemeClr val="accent1">
                    <a:lumMod val="50000"/>
                  </a:schemeClr>
                </a:solidFill>
                <a:effectLst/>
                <a:latin typeface="ITC Souvenir Bold Italics"/>
              </a:rPr>
              <a:t> </a:t>
            </a:r>
            <a:r>
              <a:rPr lang="es-ES" altLang="es-ES" dirty="0">
                <a:solidFill>
                  <a:schemeClr val="accent1">
                    <a:lumMod val="50000"/>
                  </a:schemeClr>
                </a:solidFill>
                <a:latin typeface="ITC Souvenir Bold Italics"/>
              </a:rPr>
              <a:t>Concede cautelar por confiscatoriedad.</a:t>
            </a:r>
            <a:endParaRPr lang="es-ES" altLang="es-ES" b="0" i="0" u="none" strike="noStrike" cap="none" normalizeH="0" baseline="0" dirty="0">
              <a:ln>
                <a:noFill/>
              </a:ln>
              <a:solidFill>
                <a:schemeClr val="accent1">
                  <a:lumMod val="50000"/>
                </a:schemeClr>
              </a:solidFill>
              <a:effectLst/>
              <a:latin typeface="ITC Souvenir Bold Italics"/>
            </a:endParaRPr>
          </a:p>
        </p:txBody>
      </p:sp>
    </p:spTree>
    <p:extLst>
      <p:ext uri="{BB962C8B-B14F-4D97-AF65-F5344CB8AC3E}">
        <p14:creationId xmlns:p14="http://schemas.microsoft.com/office/powerpoint/2010/main" val="14549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FB77C-A9CA-2368-C3E2-B05B72F1A70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D77DFB5-FDDF-A496-03E3-225233585D62}"/>
              </a:ext>
            </a:extLst>
          </p:cNvPr>
          <p:cNvSpPr>
            <a:spLocks noGrp="1"/>
          </p:cNvSpPr>
          <p:nvPr>
            <p:ph type="ctrTitle"/>
          </p:nvPr>
        </p:nvSpPr>
        <p:spPr>
          <a:xfrm>
            <a:off x="2849335" y="640895"/>
            <a:ext cx="12589329" cy="1470025"/>
          </a:xfrm>
        </p:spPr>
        <p:txBody>
          <a:bodyPr>
            <a:noAutofit/>
          </a:bodyPr>
          <a:lstStyle/>
          <a:p>
            <a:r>
              <a:rPr lang="es-ES" sz="5400" b="1" u="sng" dirty="0">
                <a:solidFill>
                  <a:srgbClr val="00B0F0"/>
                </a:solidFill>
                <a:latin typeface="Trebuchet MS" panose="020B0603020202020204" pitchFamily="34" charset="0"/>
                <a:cs typeface="Calibri"/>
              </a:rPr>
              <a:t>Jurisprudencia reciente de la justicia federal (posterior ley 27.430)</a:t>
            </a:r>
          </a:p>
        </p:txBody>
      </p:sp>
      <p:sp>
        <p:nvSpPr>
          <p:cNvPr id="3" name="Rectangle 1">
            <a:extLst>
              <a:ext uri="{FF2B5EF4-FFF2-40B4-BE49-F238E27FC236}">
                <a16:creationId xmlns:a16="http://schemas.microsoft.com/office/drawing/2014/main" id="{00A4D246-ABA5-7B3A-F849-76E9C1051743}"/>
              </a:ext>
            </a:extLst>
          </p:cNvPr>
          <p:cNvSpPr>
            <a:spLocks noGrp="1" noChangeArrowheads="1"/>
          </p:cNvSpPr>
          <p:nvPr>
            <p:ph type="subTitle" idx="1"/>
          </p:nvPr>
        </p:nvSpPr>
        <p:spPr bwMode="auto">
          <a:xfrm>
            <a:off x="1574799" y="2994411"/>
            <a:ext cx="15138400"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buFontTx/>
              <a:buChar char="•"/>
            </a:pPr>
            <a:r>
              <a:rPr kumimoji="0" lang="es-ES" altLang="es-ES" b="1" i="0" u="none" strike="noStrike" cap="none" normalizeH="0" baseline="0" dirty="0">
                <a:ln>
                  <a:noFill/>
                </a:ln>
                <a:solidFill>
                  <a:schemeClr val="tx2">
                    <a:lumMod val="75000"/>
                  </a:schemeClr>
                </a:solidFill>
                <a:effectLst/>
                <a:latin typeface="ITC Souvenir Bold Italics"/>
              </a:rPr>
              <a:t>Cámara Mar del Plata. Pesquera Latina S.A. (13.8.25) período fiscal 2021.</a:t>
            </a:r>
            <a:r>
              <a:rPr kumimoji="0" lang="es-ES" altLang="es-ES" b="0" i="0" u="none" strike="noStrike" cap="none" normalizeH="0" baseline="0" dirty="0">
                <a:ln>
                  <a:noFill/>
                </a:ln>
                <a:solidFill>
                  <a:schemeClr val="tx2">
                    <a:lumMod val="75000"/>
                  </a:schemeClr>
                </a:solidFill>
                <a:effectLst/>
                <a:latin typeface="ITC Souvenir Bold Italics"/>
              </a:rPr>
              <a:t> Concede cautelar</a:t>
            </a:r>
            <a:r>
              <a:rPr lang="es-ES" altLang="es-ES" dirty="0">
                <a:solidFill>
                  <a:schemeClr val="tx2">
                    <a:lumMod val="75000"/>
                  </a:schemeClr>
                </a:solidFill>
                <a:latin typeface="ITC Souvenir Bold Italics"/>
              </a:rPr>
              <a:t>. Verosimilitud en el derecho surge del art. 25 de la LIG.</a:t>
            </a:r>
            <a:endParaRPr lang="es-ES" altLang="es-ES" b="0" i="0" u="none" strike="noStrike" cap="none" normalizeH="0" baseline="0" dirty="0">
              <a:ln>
                <a:noFill/>
              </a:ln>
              <a:solidFill>
                <a:schemeClr val="tx2">
                  <a:lumMod val="75000"/>
                </a:schemeClr>
              </a:solidFill>
              <a:effectLst/>
              <a:latin typeface="ITC Souvenir Bold Italics"/>
            </a:endParaRPr>
          </a:p>
          <a:p>
            <a:pPr algn="just">
              <a:spcBef>
                <a:spcPct val="0"/>
              </a:spcBef>
              <a:spcAft>
                <a:spcPct val="0"/>
              </a:spcAft>
              <a:buFontTx/>
              <a:buChar char="•"/>
            </a:pPr>
            <a:endParaRPr lang="es-ES" altLang="es-ES" dirty="0">
              <a:solidFill>
                <a:schemeClr val="tx2">
                  <a:lumMod val="75000"/>
                </a:schemeClr>
              </a:solidFill>
              <a:latin typeface="ITC Souvenir Bold Italics"/>
            </a:endParaRPr>
          </a:p>
          <a:p>
            <a:pPr algn="just" eaLnBrk="0" fontAlgn="base" hangingPunct="0">
              <a:spcBef>
                <a:spcPct val="0"/>
              </a:spcBef>
              <a:spcAft>
                <a:spcPct val="0"/>
              </a:spcAft>
              <a:buFontTx/>
              <a:buChar char="•"/>
            </a:pPr>
            <a:r>
              <a:rPr kumimoji="0" lang="es-ES" altLang="es-ES" b="1" i="0" u="none" strike="noStrike" cap="none" normalizeH="0" baseline="0" dirty="0">
                <a:ln>
                  <a:noFill/>
                </a:ln>
                <a:solidFill>
                  <a:schemeClr val="tx2">
                    <a:lumMod val="75000"/>
                  </a:schemeClr>
                </a:solidFill>
                <a:effectLst/>
                <a:latin typeface="ITC Souvenir Bold Italics"/>
              </a:rPr>
              <a:t>Cámara CABA (Sala I). </a:t>
            </a:r>
            <a:r>
              <a:rPr kumimoji="0" lang="es-ES" altLang="es-ES" b="1" i="0" u="none" strike="noStrike" cap="none" normalizeH="0" baseline="0" dirty="0" err="1">
                <a:ln>
                  <a:noFill/>
                </a:ln>
                <a:solidFill>
                  <a:schemeClr val="tx2">
                    <a:lumMod val="75000"/>
                  </a:schemeClr>
                </a:solidFill>
                <a:effectLst/>
                <a:latin typeface="ITC Souvenir Bold Italics"/>
              </a:rPr>
              <a:t>Interblock</a:t>
            </a:r>
            <a:r>
              <a:rPr kumimoji="0" lang="es-ES" altLang="es-ES" b="1" i="0" u="none" strike="noStrike" cap="none" normalizeH="0" baseline="0" dirty="0">
                <a:ln>
                  <a:noFill/>
                </a:ln>
                <a:solidFill>
                  <a:schemeClr val="tx2">
                    <a:lumMod val="75000"/>
                  </a:schemeClr>
                </a:solidFill>
                <a:effectLst/>
                <a:latin typeface="ITC Souvenir Bold Italics"/>
              </a:rPr>
              <a:t> </a:t>
            </a:r>
            <a:r>
              <a:rPr kumimoji="0" lang="es-ES" altLang="es-ES" b="1" i="0" u="none" strike="noStrike" cap="none" normalizeH="0" baseline="0" dirty="0" err="1">
                <a:ln>
                  <a:noFill/>
                </a:ln>
                <a:solidFill>
                  <a:schemeClr val="tx2">
                    <a:lumMod val="75000"/>
                  </a:schemeClr>
                </a:solidFill>
                <a:effectLst/>
                <a:latin typeface="ITC Souvenir Bold Italics"/>
              </a:rPr>
              <a:t>Spain</a:t>
            </a:r>
            <a:r>
              <a:rPr kumimoji="0" lang="es-ES" altLang="es-ES" b="1" i="0" u="none" strike="noStrike" cap="none" normalizeH="0" baseline="0" dirty="0">
                <a:ln>
                  <a:noFill/>
                </a:ln>
                <a:solidFill>
                  <a:schemeClr val="tx2">
                    <a:lumMod val="75000"/>
                  </a:schemeClr>
                </a:solidFill>
                <a:effectLst/>
                <a:latin typeface="ITC Souvenir Bold Italics"/>
              </a:rPr>
              <a:t> Sociedad Extranjera (12.12.23) período fiscal 2021.</a:t>
            </a:r>
            <a:r>
              <a:rPr kumimoji="0" lang="es-ES" altLang="es-ES" b="0" i="0" u="none" strike="noStrike" cap="none" normalizeH="0" baseline="0" dirty="0">
                <a:ln>
                  <a:noFill/>
                </a:ln>
                <a:solidFill>
                  <a:schemeClr val="tx2">
                    <a:lumMod val="75000"/>
                  </a:schemeClr>
                </a:solidFill>
                <a:effectLst/>
                <a:latin typeface="ITC Souvenir Bold Italics"/>
              </a:rPr>
              <a:t> Rechaza medida cautelar</a:t>
            </a:r>
            <a:r>
              <a:rPr lang="es-ES" altLang="es-ES" dirty="0">
                <a:solidFill>
                  <a:schemeClr val="tx2">
                    <a:lumMod val="75000"/>
                  </a:schemeClr>
                </a:solidFill>
                <a:latin typeface="ITC Souvenir Bold Italics"/>
              </a:rPr>
              <a:t>, ausencia de reclamo concreto del fisco.</a:t>
            </a:r>
            <a:endParaRPr lang="es-ES" altLang="es-ES" b="0" i="0" u="none" strike="noStrike" cap="none" normalizeH="0" baseline="0" dirty="0">
              <a:ln>
                <a:noFill/>
              </a:ln>
              <a:solidFill>
                <a:schemeClr val="tx2">
                  <a:lumMod val="75000"/>
                </a:schemeClr>
              </a:solidFill>
              <a:effectLst/>
              <a:latin typeface="ITC Souvenir Bold Italics"/>
            </a:endParaRPr>
          </a:p>
          <a:p>
            <a:pPr algn="just" eaLnBrk="0" fontAlgn="base" hangingPunct="0">
              <a:spcBef>
                <a:spcPct val="0"/>
              </a:spcBef>
              <a:spcAft>
                <a:spcPct val="0"/>
              </a:spcAft>
              <a:buFontTx/>
              <a:buChar char="•"/>
            </a:pPr>
            <a:endParaRPr lang="es-ES" altLang="es-ES" b="1" dirty="0">
              <a:solidFill>
                <a:schemeClr val="tx2">
                  <a:lumMod val="75000"/>
                </a:schemeClr>
              </a:solidFill>
              <a:latin typeface="ITC Souvenir Bold Italics"/>
            </a:endParaRPr>
          </a:p>
          <a:p>
            <a:pPr algn="just">
              <a:spcBef>
                <a:spcPct val="0"/>
              </a:spcBef>
              <a:spcAft>
                <a:spcPct val="0"/>
              </a:spcAft>
              <a:buFontTx/>
              <a:buChar char="•"/>
            </a:pPr>
            <a:r>
              <a:rPr lang="es-ES" altLang="es-ES" b="1" dirty="0">
                <a:solidFill>
                  <a:schemeClr val="tx2">
                    <a:lumMod val="75000"/>
                  </a:schemeClr>
                </a:solidFill>
                <a:latin typeface="ITC Souvenir Bold Italics"/>
              </a:rPr>
              <a:t>Justicia Federal de Mendoza. José </a:t>
            </a:r>
            <a:r>
              <a:rPr lang="es-ES" altLang="es-ES" b="1" dirty="0" err="1">
                <a:solidFill>
                  <a:schemeClr val="tx2">
                    <a:lumMod val="75000"/>
                  </a:schemeClr>
                </a:solidFill>
                <a:latin typeface="ITC Souvenir Bold Italics"/>
              </a:rPr>
              <a:t>Cartellone</a:t>
            </a:r>
            <a:r>
              <a:rPr lang="es-ES" altLang="es-ES" b="1" dirty="0">
                <a:solidFill>
                  <a:schemeClr val="tx2">
                    <a:lumMod val="75000"/>
                  </a:schemeClr>
                </a:solidFill>
                <a:latin typeface="ITC Souvenir Bold Italics"/>
              </a:rPr>
              <a:t> Construcciones Civiles S.A. (08.2025) período fiscal 2024</a:t>
            </a:r>
            <a:r>
              <a:rPr lang="es-ES" altLang="es-ES" dirty="0">
                <a:solidFill>
                  <a:schemeClr val="tx2">
                    <a:lumMod val="75000"/>
                  </a:schemeClr>
                </a:solidFill>
                <a:latin typeface="ITC Souvenir Bold Italics"/>
              </a:rPr>
              <a:t>: hacen lugar a la medida cautelar por confiscatoriedad.</a:t>
            </a:r>
          </a:p>
          <a:p>
            <a:pPr marL="0" marR="0" lvl="0" indent="0" algn="just" defTabSz="914400" rtl="0" eaLnBrk="0" fontAlgn="base" latinLnBrk="0" hangingPunct="0">
              <a:lnSpc>
                <a:spcPct val="100000"/>
              </a:lnSpc>
              <a:spcBef>
                <a:spcPct val="0"/>
              </a:spcBef>
              <a:spcAft>
                <a:spcPct val="0"/>
              </a:spcAft>
              <a:buClrTx/>
              <a:buSzTx/>
              <a:buFontTx/>
              <a:buChar char="•"/>
              <a:tabLst/>
            </a:pPr>
            <a:endParaRPr lang="es-ES" altLang="es-ES" b="1" dirty="0">
              <a:solidFill>
                <a:schemeClr val="tx2">
                  <a:lumMod val="75000"/>
                </a:schemeClr>
              </a:solidFill>
              <a:latin typeface="ITC Souvenir Bold Italics"/>
            </a:endParaRPr>
          </a:p>
          <a:p>
            <a:pPr algn="just">
              <a:spcBef>
                <a:spcPct val="0"/>
              </a:spcBef>
              <a:spcAft>
                <a:spcPct val="0"/>
              </a:spcAft>
              <a:buFontTx/>
              <a:buChar char="•"/>
            </a:pPr>
            <a:r>
              <a:rPr lang="es-ES" altLang="es-ES" b="1" dirty="0">
                <a:solidFill>
                  <a:schemeClr val="tx2">
                    <a:lumMod val="75000"/>
                  </a:schemeClr>
                </a:solidFill>
                <a:latin typeface="ITC Souvenir Bold Italics"/>
              </a:rPr>
              <a:t>Justicia Federal de la Rioja. Parque Eólico Arauco S.A.P.E.M. (10.2025) período fiscal 2024</a:t>
            </a:r>
            <a:r>
              <a:rPr lang="es-ES" altLang="es-ES" dirty="0">
                <a:solidFill>
                  <a:schemeClr val="tx2">
                    <a:lumMod val="75000"/>
                  </a:schemeClr>
                </a:solidFill>
                <a:latin typeface="ITC Souvenir Bold Italics"/>
              </a:rPr>
              <a:t>: hacen lugar a la medida cautelar por confiscatoriedad.</a:t>
            </a:r>
            <a:endParaRPr lang="es-ES" dirty="0">
              <a:solidFill>
                <a:schemeClr val="tx2">
                  <a:lumMod val="75000"/>
                </a:schemeClr>
              </a:solidFill>
            </a:endParaRPr>
          </a:p>
          <a:p>
            <a:pPr marL="0" marR="0" lvl="0" indent="0" algn="l" defTabSz="914400" rtl="0" eaLnBrk="0" fontAlgn="base" latinLnBrk="0" hangingPunct="0">
              <a:lnSpc>
                <a:spcPct val="100000"/>
              </a:lnSpc>
              <a:spcBef>
                <a:spcPct val="0"/>
              </a:spcBef>
              <a:spcAft>
                <a:spcPct val="0"/>
              </a:spcAft>
              <a:buClrTx/>
              <a:buSzTx/>
              <a:tabLst/>
            </a:pPr>
            <a:endParaRPr kumimoji="0" lang="es-ES" altLang="es-ES" b="0" i="0" u="none" strike="noStrike" cap="none" normalizeH="0" baseline="0" dirty="0">
              <a:ln>
                <a:noFill/>
              </a:ln>
              <a:solidFill>
                <a:schemeClr val="tx2">
                  <a:lumMod val="75000"/>
                </a:schemeClr>
              </a:solidFill>
              <a:effectLst/>
              <a:latin typeface="ITC Souvenir Bold Italics"/>
            </a:endParaRPr>
          </a:p>
        </p:txBody>
      </p:sp>
    </p:spTree>
    <p:extLst>
      <p:ext uri="{BB962C8B-B14F-4D97-AF65-F5344CB8AC3E}">
        <p14:creationId xmlns:p14="http://schemas.microsoft.com/office/powerpoint/2010/main" val="359964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ángulo redondeado 23"/>
          <p:cNvSpPr/>
          <p:nvPr/>
        </p:nvSpPr>
        <p:spPr>
          <a:xfrm>
            <a:off x="5795396" y="2220300"/>
            <a:ext cx="11793004" cy="1800000"/>
          </a:xfrm>
          <a:prstGeom prst="roundRect">
            <a:avLst/>
          </a:prstGeom>
          <a:solidFill>
            <a:srgbClr val="6BDE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23" name="Rectángulo redondeado 22"/>
          <p:cNvSpPr/>
          <p:nvPr/>
        </p:nvSpPr>
        <p:spPr>
          <a:xfrm>
            <a:off x="5795396" y="7886700"/>
            <a:ext cx="11793004" cy="1800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22" name="Rectángulo redondeado 21"/>
          <p:cNvSpPr/>
          <p:nvPr/>
        </p:nvSpPr>
        <p:spPr>
          <a:xfrm>
            <a:off x="5787969" y="4168115"/>
            <a:ext cx="11793004" cy="1800000"/>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21" name="Rectángulo redondeado 20"/>
          <p:cNvSpPr/>
          <p:nvPr/>
        </p:nvSpPr>
        <p:spPr>
          <a:xfrm>
            <a:off x="5795396" y="419100"/>
            <a:ext cx="11793004" cy="1620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7" name="TextBox 17"/>
          <p:cNvSpPr txBox="1"/>
          <p:nvPr/>
        </p:nvSpPr>
        <p:spPr>
          <a:xfrm>
            <a:off x="5791200" y="837905"/>
            <a:ext cx="11978254" cy="712472"/>
          </a:xfrm>
          <a:prstGeom prst="rect">
            <a:avLst/>
          </a:prstGeom>
        </p:spPr>
        <p:txBody>
          <a:bodyPr lIns="0" tIns="0" rIns="0" bIns="0" rtlCol="0" anchor="t">
            <a:spAutoFit/>
          </a:bodyPr>
          <a:lstStyle/>
          <a:p>
            <a:pPr algn="ctr">
              <a:lnSpc>
                <a:spcPts val="5879"/>
              </a:lnSpc>
              <a:spcBef>
                <a:spcPct val="0"/>
              </a:spcBef>
            </a:pPr>
            <a:r>
              <a:rPr lang="en-US" sz="4199" dirty="0">
                <a:solidFill>
                  <a:srgbClr val="000000"/>
                </a:solidFill>
                <a:latin typeface="Open Sans Bold"/>
              </a:rPr>
              <a:t>PÉRDIDA DE VALOR POR LA INFLACIÓN</a:t>
            </a:r>
          </a:p>
        </p:txBody>
      </p:sp>
      <p:sp>
        <p:nvSpPr>
          <p:cNvPr id="18" name="TextBox 18"/>
          <p:cNvSpPr txBox="1"/>
          <p:nvPr/>
        </p:nvSpPr>
        <p:spPr>
          <a:xfrm>
            <a:off x="5562600" y="2492714"/>
            <a:ext cx="11978254" cy="1292405"/>
          </a:xfrm>
          <a:prstGeom prst="rect">
            <a:avLst/>
          </a:prstGeom>
        </p:spPr>
        <p:txBody>
          <a:bodyPr lIns="0" tIns="0" rIns="0" bIns="0" rtlCol="0" anchor="t">
            <a:spAutoFit/>
          </a:bodyPr>
          <a:lstStyle/>
          <a:p>
            <a:pPr algn="ctr">
              <a:spcBef>
                <a:spcPct val="0"/>
              </a:spcBef>
            </a:pPr>
            <a:r>
              <a:rPr lang="en-US" sz="4199" dirty="0">
                <a:solidFill>
                  <a:srgbClr val="000000"/>
                </a:solidFill>
                <a:latin typeface="Open Sans Bold"/>
              </a:rPr>
              <a:t>CÓMPUTO DE 5 AÑOS POSTERIORES INSUFICIENTES</a:t>
            </a:r>
          </a:p>
        </p:txBody>
      </p:sp>
      <p:sp>
        <p:nvSpPr>
          <p:cNvPr id="19" name="TextBox 19"/>
          <p:cNvSpPr txBox="1"/>
          <p:nvPr/>
        </p:nvSpPr>
        <p:spPr>
          <a:xfrm>
            <a:off x="5638800" y="4460695"/>
            <a:ext cx="11978254" cy="1292405"/>
          </a:xfrm>
          <a:prstGeom prst="rect">
            <a:avLst/>
          </a:prstGeom>
        </p:spPr>
        <p:txBody>
          <a:bodyPr lIns="0" tIns="0" rIns="0" bIns="0" rtlCol="0" anchor="t">
            <a:spAutoFit/>
          </a:bodyPr>
          <a:lstStyle/>
          <a:p>
            <a:pPr algn="ctr">
              <a:spcBef>
                <a:spcPct val="0"/>
              </a:spcBef>
            </a:pPr>
            <a:r>
              <a:rPr lang="en-US" sz="4199" dirty="0">
                <a:solidFill>
                  <a:srgbClr val="000000"/>
                </a:solidFill>
                <a:latin typeface="Open Sans Bold"/>
              </a:rPr>
              <a:t>TRASLACIÓN LIMITADA Y COMPLEJA POR TIPOS DE QUEBRANTOS</a:t>
            </a:r>
          </a:p>
        </p:txBody>
      </p:sp>
      <p:sp>
        <p:nvSpPr>
          <p:cNvPr id="20" name="TextBox 20"/>
          <p:cNvSpPr txBox="1"/>
          <p:nvPr/>
        </p:nvSpPr>
        <p:spPr>
          <a:xfrm>
            <a:off x="5715000" y="8174695"/>
            <a:ext cx="11978254" cy="1292405"/>
          </a:xfrm>
          <a:prstGeom prst="rect">
            <a:avLst/>
          </a:prstGeom>
        </p:spPr>
        <p:txBody>
          <a:bodyPr lIns="0" tIns="0" rIns="0" bIns="0" rtlCol="0" anchor="t">
            <a:spAutoFit/>
          </a:bodyPr>
          <a:lstStyle/>
          <a:p>
            <a:pPr algn="ctr"/>
            <a:r>
              <a:rPr lang="en-US" sz="4199" dirty="0">
                <a:solidFill>
                  <a:srgbClr val="000000"/>
                </a:solidFill>
                <a:latin typeface="Open Sans Bold"/>
              </a:rPr>
              <a:t>PROHIBICIÓN DE CÓMPUTO EN CÁLCULO </a:t>
            </a:r>
          </a:p>
          <a:p>
            <a:pPr algn="ctr">
              <a:spcBef>
                <a:spcPct val="0"/>
              </a:spcBef>
            </a:pPr>
            <a:r>
              <a:rPr lang="en-US" sz="4199" dirty="0">
                <a:solidFill>
                  <a:srgbClr val="000000"/>
                </a:solidFill>
                <a:latin typeface="Open Sans Bold"/>
              </a:rPr>
              <a:t>DE ANTICIPOS EXTRAORDINARIOS</a:t>
            </a:r>
          </a:p>
        </p:txBody>
      </p:sp>
      <p:sp>
        <p:nvSpPr>
          <p:cNvPr id="13" name="Título 1">
            <a:extLst>
              <a:ext uri="{FF2B5EF4-FFF2-40B4-BE49-F238E27FC236}">
                <a16:creationId xmlns:a16="http://schemas.microsoft.com/office/drawing/2014/main" id="{41A2C8E6-696F-A61D-818C-AD8B58B81BE6}"/>
              </a:ext>
            </a:extLst>
          </p:cNvPr>
          <p:cNvSpPr txBox="1">
            <a:spLocks/>
          </p:cNvSpPr>
          <p:nvPr/>
        </p:nvSpPr>
        <p:spPr>
          <a:xfrm>
            <a:off x="609600" y="723900"/>
            <a:ext cx="6934200"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Quebrantos Impositivos</a:t>
            </a:r>
            <a:r>
              <a:rPr lang="es-AR" sz="5400" b="1" dirty="0">
                <a:solidFill>
                  <a:srgbClr val="00B0F0"/>
                </a:solidFill>
                <a:latin typeface="Trebuchet MS" panose="020B0603020202020204" pitchFamily="34" charset="0"/>
                <a:ea typeface="Calibri"/>
                <a:cs typeface="Calibri"/>
              </a:rPr>
              <a:t> </a:t>
            </a:r>
          </a:p>
        </p:txBody>
      </p:sp>
      <p:sp>
        <p:nvSpPr>
          <p:cNvPr id="29" name="Rectángulo redondeado 28"/>
          <p:cNvSpPr/>
          <p:nvPr/>
        </p:nvSpPr>
        <p:spPr>
          <a:xfrm>
            <a:off x="5772150" y="6134100"/>
            <a:ext cx="11793004" cy="1620000"/>
          </a:xfrm>
          <a:prstGeom prst="roundRect">
            <a:avLst/>
          </a:prstGeom>
          <a:solidFill>
            <a:srgbClr val="6BDE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30" name="TextBox 17"/>
          <p:cNvSpPr txBox="1"/>
          <p:nvPr/>
        </p:nvSpPr>
        <p:spPr>
          <a:xfrm>
            <a:off x="5715000" y="6552905"/>
            <a:ext cx="11978254" cy="706475"/>
          </a:xfrm>
          <a:prstGeom prst="rect">
            <a:avLst/>
          </a:prstGeom>
        </p:spPr>
        <p:txBody>
          <a:bodyPr lIns="0" tIns="0" rIns="0" bIns="0" rtlCol="0" anchor="t">
            <a:spAutoFit/>
          </a:bodyPr>
          <a:lstStyle/>
          <a:p>
            <a:pPr algn="ctr">
              <a:lnSpc>
                <a:spcPts val="5879"/>
              </a:lnSpc>
              <a:spcBef>
                <a:spcPct val="0"/>
              </a:spcBef>
            </a:pPr>
            <a:r>
              <a:rPr lang="en-US" sz="4199" dirty="0">
                <a:solidFill>
                  <a:srgbClr val="000000"/>
                </a:solidFill>
                <a:latin typeface="Open Sans Bold"/>
              </a:rPr>
              <a:t>ACTUALIZACIÓN DE QUEBRANTO OMITIDA</a:t>
            </a:r>
          </a:p>
        </p:txBody>
      </p:sp>
      <p:sp>
        <p:nvSpPr>
          <p:cNvPr id="14" name="Freeform 14"/>
          <p:cNvSpPr/>
          <p:nvPr/>
        </p:nvSpPr>
        <p:spPr>
          <a:xfrm>
            <a:off x="309880" y="3390900"/>
            <a:ext cx="4924658" cy="2727864"/>
          </a:xfrm>
          <a:custGeom>
            <a:avLst/>
            <a:gdLst/>
            <a:ahLst/>
            <a:cxnLst/>
            <a:rect l="l" t="t" r="r" b="b"/>
            <a:pathLst>
              <a:path w="4924658" h="2727864">
                <a:moveTo>
                  <a:pt x="0" y="0"/>
                </a:moveTo>
                <a:lnTo>
                  <a:pt x="4924658" y="0"/>
                </a:lnTo>
                <a:lnTo>
                  <a:pt x="4924658" y="2727864"/>
                </a:lnTo>
                <a:lnTo>
                  <a:pt x="0" y="2727864"/>
                </a:lnTo>
                <a:lnTo>
                  <a:pt x="0" y="0"/>
                </a:lnTo>
                <a:close/>
              </a:path>
            </a:pathLst>
          </a:custGeom>
          <a:blipFill>
            <a:blip r:embed="rId2"/>
            <a:stretch>
              <a:fillRect l="-5116" r="-5116"/>
            </a:stretch>
          </a:blipFill>
        </p:spPr>
        <p:txBody>
          <a:bodyPr/>
          <a:lstStyle/>
          <a:p>
            <a:endParaRPr lang="es-AR"/>
          </a:p>
        </p:txBody>
      </p:sp>
      <p:sp>
        <p:nvSpPr>
          <p:cNvPr id="15" name="Freeform 15"/>
          <p:cNvSpPr/>
          <p:nvPr/>
        </p:nvSpPr>
        <p:spPr>
          <a:xfrm rot="-425398">
            <a:off x="240577" y="5507308"/>
            <a:ext cx="5368064" cy="2055968"/>
          </a:xfrm>
          <a:custGeom>
            <a:avLst/>
            <a:gdLst/>
            <a:ahLst/>
            <a:cxnLst/>
            <a:rect l="l" t="t" r="r" b="b"/>
            <a:pathLst>
              <a:path w="5368064" h="2055968">
                <a:moveTo>
                  <a:pt x="0" y="0"/>
                </a:moveTo>
                <a:lnTo>
                  <a:pt x="5368064" y="0"/>
                </a:lnTo>
                <a:lnTo>
                  <a:pt x="5368064" y="2055969"/>
                </a:lnTo>
                <a:lnTo>
                  <a:pt x="0" y="2055969"/>
                </a:lnTo>
                <a:lnTo>
                  <a:pt x="0" y="0"/>
                </a:lnTo>
                <a:close/>
              </a:path>
            </a:pathLst>
          </a:custGeom>
          <a:blipFill>
            <a:blip r:embed="rId3"/>
            <a:stretch>
              <a:fillRect/>
            </a:stretch>
          </a:blipFill>
        </p:spPr>
        <p:txBody>
          <a:bodyPr/>
          <a:lstStyle/>
          <a:p>
            <a:endParaRPr lang="es-AR"/>
          </a:p>
        </p:txBody>
      </p:sp>
    </p:spTree>
    <p:extLst>
      <p:ext uri="{BB962C8B-B14F-4D97-AF65-F5344CB8AC3E}">
        <p14:creationId xmlns:p14="http://schemas.microsoft.com/office/powerpoint/2010/main" val="2319853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D5861-766D-F591-0535-956597904BA0}"/>
            </a:ext>
          </a:extLst>
        </p:cNvPr>
        <p:cNvGrpSpPr/>
        <p:nvPr/>
      </p:nvGrpSpPr>
      <p:grpSpPr>
        <a:xfrm>
          <a:off x="0" y="0"/>
          <a:ext cx="0" cy="0"/>
          <a:chOff x="0" y="0"/>
          <a:chExt cx="0" cy="0"/>
        </a:xfrm>
      </p:grpSpPr>
      <p:pic>
        <p:nvPicPr>
          <p:cNvPr id="8" name="Imagen 7" descr="Código QR&#10;&#10;El contenido generado por IA puede ser incorrecto.">
            <a:extLst>
              <a:ext uri="{FF2B5EF4-FFF2-40B4-BE49-F238E27FC236}">
                <a16:creationId xmlns:a16="http://schemas.microsoft.com/office/drawing/2014/main" id="{73D78AA5-DD66-F05D-C6A5-7073044552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 y="643"/>
            <a:ext cx="18285714" cy="10285714"/>
          </a:xfrm>
          <a:prstGeom prst="rect">
            <a:avLst/>
          </a:prstGeom>
        </p:spPr>
      </p:pic>
    </p:spTree>
    <p:extLst>
      <p:ext uri="{BB962C8B-B14F-4D97-AF65-F5344CB8AC3E}">
        <p14:creationId xmlns:p14="http://schemas.microsoft.com/office/powerpoint/2010/main" val="1451580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Resultado de imagen para ciclo economico"/>
          <p:cNvPicPr>
            <a:picLocks noChangeAspect="1" noChangeArrowheads="1"/>
          </p:cNvPicPr>
          <p:nvPr/>
        </p:nvPicPr>
        <p:blipFill>
          <a:blip r:embed="rId2"/>
          <a:srcRect/>
          <a:stretch>
            <a:fillRect/>
          </a:stretch>
        </p:blipFill>
        <p:spPr bwMode="auto">
          <a:xfrm>
            <a:off x="6171513" y="1536900"/>
            <a:ext cx="11049687" cy="8712000"/>
          </a:xfrm>
          <a:prstGeom prst="rect">
            <a:avLst/>
          </a:prstGeom>
          <a:noFill/>
        </p:spPr>
      </p:pic>
      <p:sp>
        <p:nvSpPr>
          <p:cNvPr id="13" name="Título 1">
            <a:extLst>
              <a:ext uri="{FF2B5EF4-FFF2-40B4-BE49-F238E27FC236}">
                <a16:creationId xmlns:a16="http://schemas.microsoft.com/office/drawing/2014/main" id="{41A2C8E6-696F-A61D-818C-AD8B58B81BE6}"/>
              </a:ext>
            </a:extLst>
          </p:cNvPr>
          <p:cNvSpPr txBox="1">
            <a:spLocks/>
          </p:cNvSpPr>
          <p:nvPr/>
        </p:nvSpPr>
        <p:spPr>
          <a:xfrm>
            <a:off x="1020482" y="479393"/>
            <a:ext cx="16353118"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Quebrantos</a:t>
            </a:r>
            <a:endParaRPr lang="es-AR" sz="5400" b="1" dirty="0">
              <a:solidFill>
                <a:srgbClr val="00B0F0"/>
              </a:solidFill>
              <a:latin typeface="Trebuchet MS" panose="020B0603020202020204" pitchFamily="34" charset="0"/>
              <a:ea typeface="Calibri"/>
              <a:cs typeface="Calibri"/>
            </a:endParaRPr>
          </a:p>
        </p:txBody>
      </p:sp>
      <p:pic>
        <p:nvPicPr>
          <p:cNvPr id="3" name="Imagen 2"/>
          <p:cNvPicPr>
            <a:picLocks noChangeAspect="1"/>
          </p:cNvPicPr>
          <p:nvPr/>
        </p:nvPicPr>
        <p:blipFill>
          <a:blip r:embed="rId3"/>
          <a:stretch>
            <a:fillRect/>
          </a:stretch>
        </p:blipFill>
        <p:spPr>
          <a:xfrm>
            <a:off x="1048360" y="5448300"/>
            <a:ext cx="3853250" cy="3240000"/>
          </a:xfrm>
          <a:prstGeom prst="rect">
            <a:avLst/>
          </a:prstGeom>
        </p:spPr>
      </p:pic>
      <p:sp>
        <p:nvSpPr>
          <p:cNvPr id="2" name="Rectangle 1">
            <a:extLst>
              <a:ext uri="{FF2B5EF4-FFF2-40B4-BE49-F238E27FC236}">
                <a16:creationId xmlns:a16="http://schemas.microsoft.com/office/drawing/2014/main" id="{CCFB32EF-BA93-F293-35E7-B0C29E6A9D06}"/>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AR"/>
          </a:p>
        </p:txBody>
      </p:sp>
      <p:sp>
        <p:nvSpPr>
          <p:cNvPr id="4" name="Rectangle 2">
            <a:extLst>
              <a:ext uri="{FF2B5EF4-FFF2-40B4-BE49-F238E27FC236}">
                <a16:creationId xmlns:a16="http://schemas.microsoft.com/office/drawing/2014/main" id="{64346B06-80DE-AC1E-1115-109EA9B1228B}"/>
              </a:ext>
            </a:extLst>
          </p:cNvPr>
          <p:cNvSpPr>
            <a:spLocks noChangeArrowheads="1"/>
          </p:cNvSpPr>
          <p:nvPr/>
        </p:nvSpPr>
        <p:spPr bwMode="auto">
          <a:xfrm>
            <a:off x="152400" y="1524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AR"/>
          </a:p>
        </p:txBody>
      </p:sp>
      <p:sp>
        <p:nvSpPr>
          <p:cNvPr id="5" name="Rectangle 3">
            <a:extLst>
              <a:ext uri="{FF2B5EF4-FFF2-40B4-BE49-F238E27FC236}">
                <a16:creationId xmlns:a16="http://schemas.microsoft.com/office/drawing/2014/main" id="{F7716B74-480B-51CC-787F-4E855929ED28}"/>
              </a:ext>
            </a:extLst>
          </p:cNvPr>
          <p:cNvSpPr>
            <a:spLocks noChangeArrowheads="1"/>
          </p:cNvSpPr>
          <p:nvPr/>
        </p:nvSpPr>
        <p:spPr bwMode="auto">
          <a:xfrm>
            <a:off x="304800" y="3048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AR"/>
          </a:p>
        </p:txBody>
      </p:sp>
    </p:spTree>
    <p:extLst>
      <p:ext uri="{BB962C8B-B14F-4D97-AF65-F5344CB8AC3E}">
        <p14:creationId xmlns:p14="http://schemas.microsoft.com/office/powerpoint/2010/main" val="3607742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p:cNvSpPr/>
          <p:nvPr/>
        </p:nvSpPr>
        <p:spPr>
          <a:xfrm>
            <a:off x="0" y="2177000"/>
            <a:ext cx="18288000" cy="2509300"/>
          </a:xfrm>
          <a:prstGeom prst="rect">
            <a:avLst/>
          </a:prstGeom>
          <a:solidFill>
            <a:schemeClr val="accent3">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3" name="Título 1">
            <a:extLst>
              <a:ext uri="{FF2B5EF4-FFF2-40B4-BE49-F238E27FC236}">
                <a16:creationId xmlns:a16="http://schemas.microsoft.com/office/drawing/2014/main" id="{41A2C8E6-696F-A61D-818C-AD8B58B81BE6}"/>
              </a:ext>
            </a:extLst>
          </p:cNvPr>
          <p:cNvSpPr txBox="1">
            <a:spLocks/>
          </p:cNvSpPr>
          <p:nvPr/>
        </p:nvSpPr>
        <p:spPr>
          <a:xfrm>
            <a:off x="1020482" y="479393"/>
            <a:ext cx="16353118"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Actualización de Quebrantos</a:t>
            </a:r>
            <a:endParaRPr lang="es-AR" sz="5400" b="1" dirty="0">
              <a:solidFill>
                <a:srgbClr val="00B0F0"/>
              </a:solidFill>
              <a:latin typeface="Trebuchet MS" panose="020B0603020202020204" pitchFamily="34" charset="0"/>
              <a:ea typeface="Calibri"/>
              <a:cs typeface="Calibri"/>
            </a:endParaRPr>
          </a:p>
        </p:txBody>
      </p:sp>
      <p:sp>
        <p:nvSpPr>
          <p:cNvPr id="6" name="4 CuadroTexto"/>
          <p:cNvSpPr txBox="1"/>
          <p:nvPr/>
        </p:nvSpPr>
        <p:spPr>
          <a:xfrm>
            <a:off x="476280" y="2552700"/>
            <a:ext cx="17202119" cy="1887262"/>
          </a:xfrm>
          <a:prstGeom prst="rect">
            <a:avLst/>
          </a:prstGeom>
          <a:noFill/>
        </p:spPr>
        <p:txBody>
          <a:bodyPr wrap="square" lIns="40211" tIns="20105" rIns="40211" bIns="20105" rtlCol="0">
            <a:spAutoFit/>
          </a:bodyPr>
          <a:lstStyle/>
          <a:p>
            <a:pPr algn="just"/>
            <a:r>
              <a:rPr lang="es-MX" sz="4000" i="1" dirty="0">
                <a:latin typeface="Tahoma" panose="020B0604030504040204" pitchFamily="34" charset="0"/>
                <a:ea typeface="Tahoma" panose="020B0604030504040204" pitchFamily="34" charset="0"/>
                <a:cs typeface="Tahoma" panose="020B0604030504040204" pitchFamily="34" charset="0"/>
              </a:rPr>
              <a:t>“…Los </a:t>
            </a:r>
            <a:r>
              <a:rPr lang="es-MX" sz="4000" b="1" i="1" dirty="0">
                <a:latin typeface="Tahoma" panose="020B0604030504040204" pitchFamily="34" charset="0"/>
                <a:ea typeface="Tahoma" panose="020B0604030504040204" pitchFamily="34" charset="0"/>
                <a:cs typeface="Tahoma" panose="020B0604030504040204" pitchFamily="34" charset="0"/>
              </a:rPr>
              <a:t>quebrantos se actualizarán</a:t>
            </a:r>
            <a:r>
              <a:rPr lang="es-MX" sz="4000" i="1" dirty="0">
                <a:latin typeface="Tahoma" panose="020B0604030504040204" pitchFamily="34" charset="0"/>
                <a:ea typeface="Tahoma" panose="020B0604030504040204" pitchFamily="34" charset="0"/>
                <a:cs typeface="Tahoma" panose="020B0604030504040204" pitchFamily="34" charset="0"/>
              </a:rPr>
              <a:t> por variación </a:t>
            </a:r>
            <a:r>
              <a:rPr lang="es-MX" sz="4000" b="1" i="1" dirty="0">
                <a:solidFill>
                  <a:srgbClr val="FF0000"/>
                </a:solidFill>
                <a:latin typeface="Tahoma" panose="020B0604030504040204" pitchFamily="34" charset="0"/>
                <a:ea typeface="Tahoma" panose="020B0604030504040204" pitchFamily="34" charset="0"/>
                <a:cs typeface="Tahoma" panose="020B0604030504040204" pitchFamily="34" charset="0"/>
              </a:rPr>
              <a:t>(IPIM)</a:t>
            </a:r>
            <a:r>
              <a:rPr lang="es-MX" sz="4000" i="1" dirty="0">
                <a:latin typeface="Tahoma" panose="020B0604030504040204" pitchFamily="34" charset="0"/>
                <a:ea typeface="Tahoma" panose="020B0604030504040204" pitchFamily="34" charset="0"/>
                <a:cs typeface="Tahoma" panose="020B0604030504040204" pitchFamily="34" charset="0"/>
              </a:rPr>
              <a:t>, operada entre el mes de cierre del ejercicio fiscal en que se originaron y el mes de cierre del ejercicio fiscal que se liquida…”</a:t>
            </a:r>
            <a:r>
              <a:rPr lang="es-MX" sz="4000" dirty="0">
                <a:latin typeface="Tahoma" panose="020B0604030504040204" pitchFamily="34" charset="0"/>
                <a:ea typeface="Tahoma" panose="020B0604030504040204" pitchFamily="34" charset="0"/>
                <a:cs typeface="Tahoma" panose="020B0604030504040204" pitchFamily="34" charset="0"/>
              </a:rPr>
              <a:t> 	</a:t>
            </a:r>
            <a:r>
              <a:rPr lang="es-MX" sz="3400" dirty="0">
                <a:latin typeface="Yu Gothic UI Semibold" panose="020B0700000000000000" pitchFamily="34" charset="-128"/>
                <a:ea typeface="Yu Gothic UI Semibold" panose="020B0700000000000000" pitchFamily="34" charset="-128"/>
                <a:cs typeface="Tahoma" pitchFamily="34" charset="0"/>
              </a:rPr>
              <a:t>			</a:t>
            </a:r>
            <a:endParaRPr lang="es-AR" sz="3400" dirty="0">
              <a:latin typeface="Yu Gothic UI Semibold" panose="020B0700000000000000" pitchFamily="34" charset="-128"/>
              <a:ea typeface="Yu Gothic UI Semibold" panose="020B0700000000000000" pitchFamily="34" charset="-128"/>
              <a:cs typeface="Tahoma" pitchFamily="34" charset="0"/>
            </a:endParaRPr>
          </a:p>
        </p:txBody>
      </p:sp>
      <p:sp>
        <p:nvSpPr>
          <p:cNvPr id="7" name="13 CuadroTexto"/>
          <p:cNvSpPr txBox="1"/>
          <p:nvPr/>
        </p:nvSpPr>
        <p:spPr>
          <a:xfrm>
            <a:off x="1600200" y="5961980"/>
            <a:ext cx="4357816" cy="1323439"/>
          </a:xfrm>
          <a:prstGeom prst="rect">
            <a:avLst/>
          </a:prstGeom>
          <a:solidFill>
            <a:schemeClr val="accent4">
              <a:lumMod val="20000"/>
              <a:lumOff val="80000"/>
            </a:schemeClr>
          </a:solidFill>
          <a:ln w="25400" cmpd="sng">
            <a:solidFill>
              <a:srgbClr val="7030A0"/>
            </a:solidFill>
          </a:ln>
        </p:spPr>
        <p:txBody>
          <a:bodyPr wrap="square" rtlCol="0" anchor="ctr">
            <a:spAutoFit/>
          </a:bodyPr>
          <a:lstStyle/>
          <a:p>
            <a:pPr algn="ctr"/>
            <a:r>
              <a:rPr lang="es-AR" sz="4000" dirty="0">
                <a:latin typeface="Berlin Sans FB Demi" panose="020E0802020502020306" pitchFamily="34" charset="0"/>
                <a:ea typeface="Tahoma" pitchFamily="34" charset="0"/>
                <a:cs typeface="Tahoma" pitchFamily="34" charset="0"/>
              </a:rPr>
              <a:t> </a:t>
            </a:r>
            <a:r>
              <a:rPr lang="es-AR" sz="4000" b="1" dirty="0">
                <a:solidFill>
                  <a:srgbClr val="7030A0"/>
                </a:solidFill>
                <a:latin typeface="Berlin Sans FB Demi" panose="020E0802020502020306" pitchFamily="34" charset="0"/>
                <a:ea typeface="Tahoma" pitchFamily="34" charset="0"/>
                <a:cs typeface="Tahoma" pitchFamily="34" charset="0"/>
              </a:rPr>
              <a:t>TEMA</a:t>
            </a:r>
          </a:p>
          <a:p>
            <a:pPr algn="ctr"/>
            <a:r>
              <a:rPr lang="es-AR" sz="4000" b="1" dirty="0">
                <a:solidFill>
                  <a:srgbClr val="7030A0"/>
                </a:solidFill>
                <a:latin typeface="Berlin Sans FB Demi" panose="020E0802020502020306" pitchFamily="34" charset="0"/>
                <a:ea typeface="Tahoma" pitchFamily="34" charset="0"/>
                <a:cs typeface="Tahoma" pitchFamily="34" charset="0"/>
              </a:rPr>
              <a:t>CONTROVERTIDO</a:t>
            </a:r>
          </a:p>
        </p:txBody>
      </p:sp>
      <p:cxnSp>
        <p:nvCxnSpPr>
          <p:cNvPr id="8" name="15 Conector recto de flecha"/>
          <p:cNvCxnSpPr/>
          <p:nvPr/>
        </p:nvCxnSpPr>
        <p:spPr>
          <a:xfrm flipV="1">
            <a:off x="13122816" y="5753100"/>
            <a:ext cx="669384" cy="281920"/>
          </a:xfrm>
          <a:prstGeom prst="straightConnector1">
            <a:avLst/>
          </a:prstGeom>
          <a:ln w="508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9" name="16 CuadroTexto"/>
          <p:cNvSpPr txBox="1"/>
          <p:nvPr/>
        </p:nvSpPr>
        <p:spPr>
          <a:xfrm>
            <a:off x="7543865" y="5600700"/>
            <a:ext cx="5739680" cy="1169551"/>
          </a:xfrm>
          <a:prstGeom prst="rect">
            <a:avLst/>
          </a:prstGeom>
          <a:noFill/>
        </p:spPr>
        <p:txBody>
          <a:bodyPr wrap="square" rtlCol="0">
            <a:spAutoFit/>
          </a:bodyPr>
          <a:lstStyle/>
          <a:p>
            <a:r>
              <a:rPr lang="es-AR" sz="3500" dirty="0">
                <a:latin typeface="Tahoma" pitchFamily="34" charset="0"/>
                <a:ea typeface="Tahoma" pitchFamily="34" charset="0"/>
                <a:cs typeface="Tahoma" pitchFamily="34" charset="0"/>
              </a:rPr>
              <a:t>Quebrantos no prescriptos</a:t>
            </a:r>
          </a:p>
          <a:p>
            <a:r>
              <a:rPr lang="es-AR" sz="3500" dirty="0">
                <a:latin typeface="Tahoma" pitchFamily="34" charset="0"/>
                <a:ea typeface="Tahoma" pitchFamily="34" charset="0"/>
                <a:cs typeface="Tahoma" pitchFamily="34" charset="0"/>
              </a:rPr>
              <a:t>ejercicios anteriores:</a:t>
            </a:r>
          </a:p>
        </p:txBody>
      </p:sp>
      <p:sp>
        <p:nvSpPr>
          <p:cNvPr id="10" name="18 CuadroTexto"/>
          <p:cNvSpPr txBox="1"/>
          <p:nvPr/>
        </p:nvSpPr>
        <p:spPr>
          <a:xfrm>
            <a:off x="7459590" y="6951702"/>
            <a:ext cx="10447410" cy="630942"/>
          </a:xfrm>
          <a:prstGeom prst="rect">
            <a:avLst/>
          </a:prstGeom>
          <a:noFill/>
        </p:spPr>
        <p:txBody>
          <a:bodyPr wrap="square" rtlCol="0">
            <a:spAutoFit/>
          </a:bodyPr>
          <a:lstStyle/>
          <a:p>
            <a:r>
              <a:rPr lang="es-AR" sz="3500" dirty="0">
                <a:latin typeface="Tahoma" pitchFamily="34" charset="0"/>
                <a:ea typeface="Tahoma" pitchFamily="34" charset="0"/>
                <a:cs typeface="Tahoma" pitchFamily="34" charset="0"/>
              </a:rPr>
              <a:t>Quebrantos generados </a:t>
            </a:r>
            <a:r>
              <a:rPr lang="es-AR" sz="3500" i="1" u="sng" dirty="0">
                <a:latin typeface="Tahoma" pitchFamily="34" charset="0"/>
                <a:ea typeface="Tahoma" pitchFamily="34" charset="0"/>
                <a:cs typeface="Tahoma" pitchFamily="34" charset="0"/>
              </a:rPr>
              <a:t>únicamente</a:t>
            </a:r>
            <a:r>
              <a:rPr lang="es-AR" sz="3500" dirty="0">
                <a:latin typeface="Tahoma" pitchFamily="34" charset="0"/>
                <a:ea typeface="Tahoma" pitchFamily="34" charset="0"/>
                <a:cs typeface="Tahoma" pitchFamily="34" charset="0"/>
              </a:rPr>
              <a:t> a partir de 2018</a:t>
            </a:r>
          </a:p>
        </p:txBody>
      </p:sp>
      <p:cxnSp>
        <p:nvCxnSpPr>
          <p:cNvPr id="12" name="20 Conector recto de flecha"/>
          <p:cNvCxnSpPr/>
          <p:nvPr/>
        </p:nvCxnSpPr>
        <p:spPr>
          <a:xfrm>
            <a:off x="13122816" y="6323052"/>
            <a:ext cx="669384" cy="225048"/>
          </a:xfrm>
          <a:prstGeom prst="straightConnector1">
            <a:avLst/>
          </a:prstGeom>
          <a:ln w="508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6" name="25 CuadroTexto"/>
          <p:cNvSpPr txBox="1"/>
          <p:nvPr/>
        </p:nvSpPr>
        <p:spPr>
          <a:xfrm>
            <a:off x="14029601" y="5372100"/>
            <a:ext cx="3572599" cy="630942"/>
          </a:xfrm>
          <a:prstGeom prst="rect">
            <a:avLst/>
          </a:prstGeom>
          <a:noFill/>
        </p:spPr>
        <p:txBody>
          <a:bodyPr wrap="square" rtlCol="0">
            <a:spAutoFit/>
          </a:bodyPr>
          <a:lstStyle/>
          <a:p>
            <a:r>
              <a:rPr lang="es-AR" sz="3500" dirty="0">
                <a:latin typeface="Verdana" panose="020B0604030504040204" pitchFamily="34" charset="0"/>
                <a:ea typeface="Verdana" panose="020B0604030504040204" pitchFamily="34" charset="0"/>
                <a:cs typeface="Tahoma" pitchFamily="34" charset="0"/>
              </a:rPr>
              <a:t>Desde origen</a:t>
            </a:r>
          </a:p>
        </p:txBody>
      </p:sp>
      <p:sp>
        <p:nvSpPr>
          <p:cNvPr id="17" name="27 CuadroTexto"/>
          <p:cNvSpPr txBox="1"/>
          <p:nvPr/>
        </p:nvSpPr>
        <p:spPr>
          <a:xfrm>
            <a:off x="14020864" y="6179428"/>
            <a:ext cx="3352735" cy="630942"/>
          </a:xfrm>
          <a:prstGeom prst="rect">
            <a:avLst/>
          </a:prstGeom>
          <a:noFill/>
        </p:spPr>
        <p:txBody>
          <a:bodyPr wrap="square" rtlCol="0">
            <a:spAutoFit/>
          </a:bodyPr>
          <a:lstStyle/>
          <a:p>
            <a:r>
              <a:rPr lang="es-AR" sz="3500" dirty="0">
                <a:latin typeface="Verdana" panose="020B0604030504040204" pitchFamily="34" charset="0"/>
                <a:ea typeface="Verdana" panose="020B0604030504040204" pitchFamily="34" charset="0"/>
                <a:cs typeface="Tahoma" pitchFamily="34" charset="0"/>
              </a:rPr>
              <a:t>Desde 2018</a:t>
            </a:r>
          </a:p>
        </p:txBody>
      </p:sp>
      <p:pic>
        <p:nvPicPr>
          <p:cNvPr id="1026" name="Picture 2" descr="150 ++ Temas de debate locos y divertidos que nadie te dice, actualizado en  2023 - AhaSlid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280" y="7505700"/>
            <a:ext cx="3797695" cy="208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ink Arrow Clipart - ClipArt Best - ClipArt Bes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2032" y="5600700"/>
            <a:ext cx="1238280" cy="936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Pink Arrow Clipart - ClipArt Best - ClipArt Bes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6667500"/>
            <a:ext cx="1238280" cy="936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00EE2CA-9C12-7FFC-EC99-EF1379FDA66C}"/>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AR"/>
          </a:p>
        </p:txBody>
      </p:sp>
    </p:spTree>
    <p:extLst>
      <p:ext uri="{BB962C8B-B14F-4D97-AF65-F5344CB8AC3E}">
        <p14:creationId xmlns:p14="http://schemas.microsoft.com/office/powerpoint/2010/main" val="2790240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1000" y="3104138"/>
            <a:ext cx="17748000" cy="3639562"/>
            <a:chOff x="0" y="0"/>
            <a:chExt cx="3973304" cy="958568"/>
          </a:xfrm>
          <a:solidFill>
            <a:schemeClr val="accent3">
              <a:lumMod val="20000"/>
              <a:lumOff val="80000"/>
            </a:schemeClr>
          </a:solidFill>
        </p:grpSpPr>
        <p:sp>
          <p:nvSpPr>
            <p:cNvPr id="3" name="Freeform 3"/>
            <p:cNvSpPr/>
            <p:nvPr/>
          </p:nvSpPr>
          <p:spPr>
            <a:xfrm>
              <a:off x="0" y="0"/>
              <a:ext cx="3973304" cy="958568"/>
            </a:xfrm>
            <a:custGeom>
              <a:avLst/>
              <a:gdLst/>
              <a:ahLst/>
              <a:cxnLst/>
              <a:rect l="l" t="t" r="r" b="b"/>
              <a:pathLst>
                <a:path w="3973304" h="958568">
                  <a:moveTo>
                    <a:pt x="0" y="0"/>
                  </a:moveTo>
                  <a:lnTo>
                    <a:pt x="3973304" y="0"/>
                  </a:lnTo>
                  <a:lnTo>
                    <a:pt x="3973304" y="958568"/>
                  </a:lnTo>
                  <a:lnTo>
                    <a:pt x="0" y="958568"/>
                  </a:lnTo>
                  <a:close/>
                </a:path>
              </a:pathLst>
            </a:custGeom>
            <a:grpFill/>
          </p:spPr>
          <p:txBody>
            <a:bodyPr/>
            <a:lstStyle/>
            <a:p>
              <a:endParaRPr lang="es-AR"/>
            </a:p>
          </p:txBody>
        </p:sp>
        <p:sp>
          <p:nvSpPr>
            <p:cNvPr id="4" name="TextBox 4"/>
            <p:cNvSpPr txBox="1"/>
            <p:nvPr/>
          </p:nvSpPr>
          <p:spPr>
            <a:xfrm>
              <a:off x="0" y="-38100"/>
              <a:ext cx="812800" cy="850900"/>
            </a:xfrm>
            <a:prstGeom prst="rect">
              <a:avLst/>
            </a:prstGeom>
            <a:grpFill/>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794826" y="3555569"/>
            <a:ext cx="3633742" cy="2418710"/>
          </a:xfrm>
          <a:custGeom>
            <a:avLst/>
            <a:gdLst/>
            <a:ahLst/>
            <a:cxnLst/>
            <a:rect l="l" t="t" r="r" b="b"/>
            <a:pathLst>
              <a:path w="3633742" h="2418710">
                <a:moveTo>
                  <a:pt x="0" y="0"/>
                </a:moveTo>
                <a:lnTo>
                  <a:pt x="3633742" y="0"/>
                </a:lnTo>
                <a:lnTo>
                  <a:pt x="3633742" y="2418710"/>
                </a:lnTo>
                <a:lnTo>
                  <a:pt x="0" y="2418710"/>
                </a:lnTo>
                <a:lnTo>
                  <a:pt x="0" y="0"/>
                </a:lnTo>
                <a:close/>
              </a:path>
            </a:pathLst>
          </a:custGeom>
          <a:blipFill>
            <a:blip r:embed="rId2"/>
            <a:stretch>
              <a:fillRect/>
            </a:stretch>
          </a:blipFill>
        </p:spPr>
        <p:txBody>
          <a:bodyPr/>
          <a:lstStyle/>
          <a:p>
            <a:endParaRPr lang="es-AR"/>
          </a:p>
        </p:txBody>
      </p:sp>
      <p:sp>
        <p:nvSpPr>
          <p:cNvPr id="11" name="TextBox 11"/>
          <p:cNvSpPr txBox="1"/>
          <p:nvPr/>
        </p:nvSpPr>
        <p:spPr>
          <a:xfrm>
            <a:off x="7647074" y="3354802"/>
            <a:ext cx="7439064" cy="538609"/>
          </a:xfrm>
          <a:prstGeom prst="rect">
            <a:avLst/>
          </a:prstGeom>
        </p:spPr>
        <p:txBody>
          <a:bodyPr lIns="0" tIns="0" rIns="0" bIns="0" rtlCol="0" anchor="t">
            <a:spAutoFit/>
          </a:bodyPr>
          <a:lstStyle/>
          <a:p>
            <a:pPr algn="ctr">
              <a:lnSpc>
                <a:spcPts val="4140"/>
              </a:lnSpc>
            </a:pPr>
            <a:r>
              <a:rPr lang="en-US" sz="4500" spc="252" dirty="0">
                <a:solidFill>
                  <a:srgbClr val="FF3131"/>
                </a:solidFill>
                <a:latin typeface="Genty Sans"/>
              </a:rPr>
              <a:t>OPINIÓN DEL FISCO</a:t>
            </a:r>
          </a:p>
        </p:txBody>
      </p:sp>
      <p:sp>
        <p:nvSpPr>
          <p:cNvPr id="12" name="TextBox 12"/>
          <p:cNvSpPr txBox="1"/>
          <p:nvPr/>
        </p:nvSpPr>
        <p:spPr>
          <a:xfrm>
            <a:off x="4563208" y="4038697"/>
            <a:ext cx="13463397" cy="2513509"/>
          </a:xfrm>
          <a:prstGeom prst="rect">
            <a:avLst/>
          </a:prstGeom>
        </p:spPr>
        <p:txBody>
          <a:bodyPr lIns="0" tIns="0" rIns="0" bIns="0" rtlCol="0" anchor="t">
            <a:spAutoFit/>
          </a:bodyPr>
          <a:lstStyle/>
          <a:p>
            <a:pPr algn="ctr">
              <a:lnSpc>
                <a:spcPts val="4900"/>
              </a:lnSpc>
            </a:pPr>
            <a:r>
              <a:rPr lang="en-US" sz="3500" spc="196" dirty="0">
                <a:solidFill>
                  <a:srgbClr val="022033"/>
                </a:solidFill>
                <a:latin typeface="Genty Sans"/>
              </a:rPr>
              <a:t>CONSULTA ID 24.753/74 PUBLICADA EL 19/12/2019 </a:t>
            </a:r>
            <a:br>
              <a:rPr lang="en-US" sz="3500" spc="196" dirty="0">
                <a:solidFill>
                  <a:srgbClr val="022033"/>
                </a:solidFill>
                <a:latin typeface="Genty Sans"/>
              </a:rPr>
            </a:br>
            <a:r>
              <a:rPr lang="en-US" sz="3500" spc="196" dirty="0">
                <a:solidFill>
                  <a:srgbClr val="022033"/>
                </a:solidFill>
                <a:latin typeface="Genty Sans"/>
              </a:rPr>
              <a:t>ABC - CONSULTAS Y PREGUNTAS FRECUENTES</a:t>
            </a:r>
          </a:p>
          <a:p>
            <a:pPr algn="ctr">
              <a:lnSpc>
                <a:spcPts val="4900"/>
              </a:lnSpc>
              <a:spcBef>
                <a:spcPct val="0"/>
              </a:spcBef>
            </a:pPr>
            <a:r>
              <a:rPr lang="en-US" sz="3500" spc="196" dirty="0">
                <a:solidFill>
                  <a:srgbClr val="022033"/>
                </a:solidFill>
                <a:latin typeface="Genty Sans"/>
              </a:rPr>
              <a:t>"... NO RESULTARAN ACTUALIZABLES LOS QUEBRANTOS IMPOSITIVOS" </a:t>
            </a:r>
          </a:p>
        </p:txBody>
      </p:sp>
      <p:sp>
        <p:nvSpPr>
          <p:cNvPr id="9" name="Título 1">
            <a:extLst>
              <a:ext uri="{FF2B5EF4-FFF2-40B4-BE49-F238E27FC236}">
                <a16:creationId xmlns:a16="http://schemas.microsoft.com/office/drawing/2014/main" id="{41A2C8E6-696F-A61D-818C-AD8B58B81BE6}"/>
              </a:ext>
            </a:extLst>
          </p:cNvPr>
          <p:cNvSpPr txBox="1">
            <a:spLocks/>
          </p:cNvSpPr>
          <p:nvPr/>
        </p:nvSpPr>
        <p:spPr>
          <a:xfrm>
            <a:off x="1020482" y="479393"/>
            <a:ext cx="16353118"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Actualización de Quebrantos</a:t>
            </a:r>
            <a:endParaRPr lang="es-AR" sz="5400" b="1" dirty="0">
              <a:solidFill>
                <a:srgbClr val="00B0F0"/>
              </a:solidFill>
              <a:latin typeface="Trebuchet MS" panose="020B0603020202020204" pitchFamily="34" charset="0"/>
              <a:ea typeface="Calibri"/>
              <a:cs typeface="Calibri"/>
            </a:endParaRPr>
          </a:p>
        </p:txBody>
      </p:sp>
    </p:spTree>
    <p:extLst>
      <p:ext uri="{BB962C8B-B14F-4D97-AF65-F5344CB8AC3E}">
        <p14:creationId xmlns:p14="http://schemas.microsoft.com/office/powerpoint/2010/main" val="2727018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41FB5-14A6-5F5D-4637-B85665DCFCE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2940101-59ED-B32D-6B00-54B6F16236EB}"/>
              </a:ext>
            </a:extLst>
          </p:cNvPr>
          <p:cNvSpPr/>
          <p:nvPr/>
        </p:nvSpPr>
        <p:spPr>
          <a:xfrm>
            <a:off x="1858434" y="2983628"/>
            <a:ext cx="742707" cy="152400"/>
          </a:xfrm>
          <a:custGeom>
            <a:avLst/>
            <a:gdLst/>
            <a:ahLst/>
            <a:cxnLst/>
            <a:rect l="l" t="t" r="r" b="b"/>
            <a:pathLst>
              <a:path w="742707" h="152400">
                <a:moveTo>
                  <a:pt x="0" y="0"/>
                </a:moveTo>
                <a:lnTo>
                  <a:pt x="742707" y="0"/>
                </a:lnTo>
                <a:lnTo>
                  <a:pt x="742707" y="152400"/>
                </a:lnTo>
                <a:lnTo>
                  <a:pt x="0" y="152400"/>
                </a:lnTo>
                <a:lnTo>
                  <a:pt x="0" y="0"/>
                </a:lnTo>
                <a:close/>
              </a:path>
            </a:pathLst>
          </a:custGeom>
          <a:blipFill>
            <a:blip r:embed="rId3"/>
            <a:stretch>
              <a:fillRect t="-496446"/>
            </a:stretch>
          </a:blipFill>
        </p:spPr>
        <p:txBody>
          <a:bodyPr/>
          <a:lstStyle/>
          <a:p>
            <a:pPr defTabSz="914445">
              <a:defRPr/>
            </a:pPr>
            <a:endParaRPr lang="es-AR">
              <a:solidFill>
                <a:prstClr val="black"/>
              </a:solidFill>
              <a:latin typeface="Calibri"/>
            </a:endParaRPr>
          </a:p>
        </p:txBody>
      </p:sp>
      <p:sp>
        <p:nvSpPr>
          <p:cNvPr id="11" name="TextBox 11">
            <a:extLst>
              <a:ext uri="{FF2B5EF4-FFF2-40B4-BE49-F238E27FC236}">
                <a16:creationId xmlns:a16="http://schemas.microsoft.com/office/drawing/2014/main" id="{1C51F8DB-B0DC-3DEE-169D-C8B8CB70D876}"/>
              </a:ext>
            </a:extLst>
          </p:cNvPr>
          <p:cNvSpPr txBox="1"/>
          <p:nvPr/>
        </p:nvSpPr>
        <p:spPr>
          <a:xfrm>
            <a:off x="414032" y="5999708"/>
            <a:ext cx="6023915" cy="1646481"/>
          </a:xfrm>
          <a:prstGeom prst="rect">
            <a:avLst/>
          </a:prstGeom>
        </p:spPr>
        <p:txBody>
          <a:bodyPr lIns="0" tIns="0" rIns="0" bIns="0" rtlCol="0" anchor="ctr"/>
          <a:lstStyle/>
          <a:p>
            <a:pPr algn="ctr" defTabSz="914445">
              <a:lnSpc>
                <a:spcPts val="4899"/>
              </a:lnSpc>
              <a:spcBef>
                <a:spcPct val="0"/>
              </a:spcBef>
              <a:defRPr/>
            </a:pPr>
            <a:endParaRPr lang="en-US" sz="3499">
              <a:solidFill>
                <a:srgbClr val="00569E"/>
              </a:solidFill>
              <a:latin typeface="Poppins"/>
              <a:ea typeface="Poppins"/>
              <a:cs typeface="Poppins"/>
              <a:sym typeface="Poppins"/>
            </a:endParaRPr>
          </a:p>
        </p:txBody>
      </p:sp>
      <p:sp>
        <p:nvSpPr>
          <p:cNvPr id="6" name="TextBox 12">
            <a:extLst>
              <a:ext uri="{FF2B5EF4-FFF2-40B4-BE49-F238E27FC236}">
                <a16:creationId xmlns:a16="http://schemas.microsoft.com/office/drawing/2014/main" id="{57B16258-2B8E-E7CC-DFD2-30A4DF678D3D}"/>
              </a:ext>
            </a:extLst>
          </p:cNvPr>
          <p:cNvSpPr txBox="1"/>
          <p:nvPr/>
        </p:nvSpPr>
        <p:spPr>
          <a:xfrm>
            <a:off x="460073" y="2201927"/>
            <a:ext cx="10122275" cy="2858283"/>
          </a:xfrm>
          <a:prstGeom prst="rect">
            <a:avLst/>
          </a:prstGeom>
        </p:spPr>
        <p:txBody>
          <a:bodyPr wrap="square" lIns="0" tIns="0" rIns="0" bIns="0" rtlCol="0" anchor="t">
            <a:spAutoFit/>
          </a:bodyPr>
          <a:lstStyle>
            <a:defPPr>
              <a:defRPr lang="es-A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algn="ctr" defTabSz="914445">
              <a:lnSpc>
                <a:spcPts val="5735"/>
              </a:lnSpc>
              <a:spcBef>
                <a:spcPct val="0"/>
              </a:spcBef>
              <a:defRPr/>
            </a:pPr>
            <a:r>
              <a:rPr lang="es-AR" sz="3200" b="1" dirty="0">
                <a:solidFill>
                  <a:srgbClr val="00569E"/>
                </a:solidFill>
                <a:latin typeface="DM Sans Bold"/>
              </a:rPr>
              <a:t>El primer párrafo del artículo 93 de la Ley de Ganancias dispone que las actualizaciones previstas en la ley se practicarán conforme lo establecido en el artículo 39 de la ley 24.073</a:t>
            </a:r>
            <a:endParaRPr lang="en-US" sz="3200" b="1" dirty="0">
              <a:solidFill>
                <a:srgbClr val="00569E"/>
              </a:solidFill>
              <a:latin typeface="DM Sans Bold"/>
              <a:sym typeface="DM Sans Bold"/>
            </a:endParaRPr>
          </a:p>
        </p:txBody>
      </p:sp>
      <p:grpSp>
        <p:nvGrpSpPr>
          <p:cNvPr id="15" name="Group 8">
            <a:extLst>
              <a:ext uri="{FF2B5EF4-FFF2-40B4-BE49-F238E27FC236}">
                <a16:creationId xmlns:a16="http://schemas.microsoft.com/office/drawing/2014/main" id="{F7B20F9C-13F7-60D9-66E7-7EB8FC8054C6}"/>
              </a:ext>
            </a:extLst>
          </p:cNvPr>
          <p:cNvGrpSpPr/>
          <p:nvPr/>
        </p:nvGrpSpPr>
        <p:grpSpPr>
          <a:xfrm>
            <a:off x="11734800" y="1323059"/>
            <a:ext cx="5715000" cy="2372642"/>
            <a:chOff x="-160761" y="37373"/>
            <a:chExt cx="2725312" cy="502004"/>
          </a:xfrm>
        </p:grpSpPr>
        <p:sp>
          <p:nvSpPr>
            <p:cNvPr id="13" name="Freeform 9">
              <a:extLst>
                <a:ext uri="{FF2B5EF4-FFF2-40B4-BE49-F238E27FC236}">
                  <a16:creationId xmlns:a16="http://schemas.microsoft.com/office/drawing/2014/main" id="{D5FC5721-75C8-14B8-0F3B-165330C3FB33}"/>
                </a:ext>
              </a:extLst>
            </p:cNvPr>
            <p:cNvSpPr/>
            <p:nvPr/>
          </p:nvSpPr>
          <p:spPr>
            <a:xfrm>
              <a:off x="-160761" y="98537"/>
              <a:ext cx="2725312" cy="350253"/>
            </a:xfrm>
            <a:custGeom>
              <a:avLst/>
              <a:gdLst/>
              <a:ahLst/>
              <a:cxnLst/>
              <a:rect l="l" t="t" r="r" b="b"/>
              <a:pathLst>
                <a:path w="2691177" h="543919">
                  <a:moveTo>
                    <a:pt x="48370" y="0"/>
                  </a:moveTo>
                  <a:lnTo>
                    <a:pt x="2642807" y="0"/>
                  </a:lnTo>
                  <a:cubicBezTo>
                    <a:pt x="2655635" y="0"/>
                    <a:pt x="2667939" y="5096"/>
                    <a:pt x="2677010" y="14167"/>
                  </a:cubicBezTo>
                  <a:cubicBezTo>
                    <a:pt x="2686081" y="23239"/>
                    <a:pt x="2691177" y="35542"/>
                    <a:pt x="2691177" y="48370"/>
                  </a:cubicBezTo>
                  <a:lnTo>
                    <a:pt x="2691177" y="495549"/>
                  </a:lnTo>
                  <a:cubicBezTo>
                    <a:pt x="2691177" y="508377"/>
                    <a:pt x="2686081" y="520680"/>
                    <a:pt x="2677010" y="529751"/>
                  </a:cubicBezTo>
                  <a:cubicBezTo>
                    <a:pt x="2667939" y="538823"/>
                    <a:pt x="2655635" y="543919"/>
                    <a:pt x="2642807" y="543919"/>
                  </a:cubicBezTo>
                  <a:lnTo>
                    <a:pt x="48370" y="543919"/>
                  </a:lnTo>
                  <a:cubicBezTo>
                    <a:pt x="35542" y="543919"/>
                    <a:pt x="23239" y="538823"/>
                    <a:pt x="14167" y="529751"/>
                  </a:cubicBezTo>
                  <a:cubicBezTo>
                    <a:pt x="5096" y="520680"/>
                    <a:pt x="0" y="508377"/>
                    <a:pt x="0" y="495549"/>
                  </a:cubicBezTo>
                  <a:lnTo>
                    <a:pt x="0" y="48370"/>
                  </a:lnTo>
                  <a:cubicBezTo>
                    <a:pt x="0" y="35542"/>
                    <a:pt x="5096" y="23239"/>
                    <a:pt x="14167" y="14167"/>
                  </a:cubicBezTo>
                  <a:cubicBezTo>
                    <a:pt x="23239" y="5096"/>
                    <a:pt x="35542" y="0"/>
                    <a:pt x="48370" y="0"/>
                  </a:cubicBezTo>
                  <a:close/>
                </a:path>
              </a:pathLst>
            </a:custGeom>
            <a:solidFill>
              <a:srgbClr val="FFD80A"/>
            </a:solidFill>
            <a:ln cap="rnd">
              <a:noFill/>
              <a:prstDash val="solid"/>
              <a:round/>
            </a:ln>
          </p:spPr>
          <p:txBody>
            <a:bodyPr/>
            <a:lstStyle>
              <a:defPPr>
                <a:defRPr lang="es-A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defTabSz="914445">
                <a:defRPr/>
              </a:pPr>
              <a:endParaRPr lang="es-AR" sz="1800">
                <a:solidFill>
                  <a:prstClr val="black"/>
                </a:solidFill>
                <a:latin typeface="Calibri"/>
              </a:endParaRPr>
            </a:p>
          </p:txBody>
        </p:sp>
        <p:sp>
          <p:nvSpPr>
            <p:cNvPr id="14" name="TextBox 10">
              <a:extLst>
                <a:ext uri="{FF2B5EF4-FFF2-40B4-BE49-F238E27FC236}">
                  <a16:creationId xmlns:a16="http://schemas.microsoft.com/office/drawing/2014/main" id="{6D22B9D7-4AF5-ED11-7857-381E9E0BAB0E}"/>
                </a:ext>
              </a:extLst>
            </p:cNvPr>
            <p:cNvSpPr txBox="1"/>
            <p:nvPr/>
          </p:nvSpPr>
          <p:spPr>
            <a:xfrm>
              <a:off x="-160761" y="37373"/>
              <a:ext cx="2625968" cy="502004"/>
            </a:xfrm>
            <a:prstGeom prst="rect">
              <a:avLst/>
            </a:prstGeom>
          </p:spPr>
          <p:txBody>
            <a:bodyPr lIns="0" tIns="0" rIns="0" bIns="0" rtlCol="0" anchor="ctr"/>
            <a:lstStyle>
              <a:defPPr>
                <a:defRPr lang="es-A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algn="ctr" defTabSz="914445">
                <a:defRPr/>
              </a:pPr>
              <a:r>
                <a:rPr lang="es-ES" sz="2400" b="1" dirty="0">
                  <a:solidFill>
                    <a:srgbClr val="FF0000"/>
                  </a:solidFill>
                  <a:latin typeface="Poppins"/>
                  <a:cs typeface="Poppins"/>
                </a:rPr>
                <a:t>Dirección Nacional de Impuestos</a:t>
              </a:r>
            </a:p>
            <a:p>
              <a:pPr algn="ctr" defTabSz="914445">
                <a:defRPr/>
              </a:pPr>
              <a:r>
                <a:rPr lang="es-ES" sz="2400" b="1" dirty="0">
                  <a:solidFill>
                    <a:srgbClr val="FF0000"/>
                  </a:solidFill>
                  <a:latin typeface="Poppins"/>
                  <a:cs typeface="Poppins"/>
                </a:rPr>
                <a:t>IF-2024-131304807-APN-DNI#MEC</a:t>
              </a:r>
            </a:p>
            <a:p>
              <a:pPr algn="ctr" defTabSz="914445">
                <a:defRPr/>
              </a:pPr>
              <a:r>
                <a:rPr lang="es-ES" sz="2400" b="1" dirty="0">
                  <a:solidFill>
                    <a:srgbClr val="FF0000"/>
                  </a:solidFill>
                  <a:latin typeface="Poppins"/>
                  <a:cs typeface="Poppins"/>
                </a:rPr>
                <a:t>29/11/2024</a:t>
              </a:r>
              <a:endParaRPr lang="en-US" sz="2400" b="1" dirty="0">
                <a:solidFill>
                  <a:srgbClr val="FF0000"/>
                </a:solidFill>
                <a:latin typeface="Poppins"/>
                <a:cs typeface="Poppins"/>
                <a:sym typeface="Poppins"/>
              </a:endParaRPr>
            </a:p>
          </p:txBody>
        </p:sp>
      </p:grpSp>
      <p:sp>
        <p:nvSpPr>
          <p:cNvPr id="17" name="TextBox 30">
            <a:extLst>
              <a:ext uri="{FF2B5EF4-FFF2-40B4-BE49-F238E27FC236}">
                <a16:creationId xmlns:a16="http://schemas.microsoft.com/office/drawing/2014/main" id="{6F359908-906C-9FFA-EA6E-9966944B8124}"/>
              </a:ext>
            </a:extLst>
          </p:cNvPr>
          <p:cNvSpPr txBox="1"/>
          <p:nvPr/>
        </p:nvSpPr>
        <p:spPr>
          <a:xfrm>
            <a:off x="3861106" y="600013"/>
            <a:ext cx="11286182" cy="634790"/>
          </a:xfrm>
          <a:prstGeom prst="rect">
            <a:avLst/>
          </a:prstGeom>
        </p:spPr>
        <p:txBody>
          <a:bodyPr wrap="square" lIns="0" tIns="0" rIns="0" bIns="0" rtlCol="0" anchor="t">
            <a:spAutoFit/>
          </a:bodyPr>
          <a:lstStyle>
            <a:defPPr>
              <a:defRPr lang="es-A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algn="ctr" defTabSz="914445">
              <a:lnSpc>
                <a:spcPts val="4899"/>
              </a:lnSpc>
              <a:defRPr/>
            </a:pPr>
            <a:r>
              <a:rPr lang="en-US" sz="5000" b="1" i="1" spc="-294" dirty="0">
                <a:solidFill>
                  <a:srgbClr val="00569E"/>
                </a:solidFill>
                <a:latin typeface="ITC Souvenir Bold Italics"/>
                <a:ea typeface="ITC Souvenir Bold Italics"/>
                <a:cs typeface="ITC Souvenir Bold Italics"/>
                <a:sym typeface="ITC Souvenir Bold Italics"/>
              </a:rPr>
              <a:t>LA INTERPRETACIÓN DE LA DNI</a:t>
            </a:r>
          </a:p>
        </p:txBody>
      </p:sp>
      <p:sp>
        <p:nvSpPr>
          <p:cNvPr id="19" name="Freeform 25">
            <a:extLst>
              <a:ext uri="{FF2B5EF4-FFF2-40B4-BE49-F238E27FC236}">
                <a16:creationId xmlns:a16="http://schemas.microsoft.com/office/drawing/2014/main" id="{4426010E-CE0E-CBE1-23DF-7EACC1BABA00}"/>
              </a:ext>
            </a:extLst>
          </p:cNvPr>
          <p:cNvSpPr/>
          <p:nvPr/>
        </p:nvSpPr>
        <p:spPr>
          <a:xfrm rot="13294654" flipH="1">
            <a:off x="10559531" y="4352392"/>
            <a:ext cx="1670223" cy="770360"/>
          </a:xfrm>
          <a:custGeom>
            <a:avLst/>
            <a:gdLst/>
            <a:ahLst/>
            <a:cxnLst/>
            <a:rect l="l" t="t" r="r" b="b"/>
            <a:pathLst>
              <a:path w="1553949" h="782625">
                <a:moveTo>
                  <a:pt x="0" y="0"/>
                </a:moveTo>
                <a:lnTo>
                  <a:pt x="1553949" y="0"/>
                </a:lnTo>
                <a:lnTo>
                  <a:pt x="1553949" y="782625"/>
                </a:lnTo>
                <a:lnTo>
                  <a:pt x="0" y="7826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defPPr>
              <a:defRPr lang="es-A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defTabSz="914445">
              <a:defRPr/>
            </a:pPr>
            <a:endParaRPr lang="es-AR" sz="1800">
              <a:solidFill>
                <a:prstClr val="black"/>
              </a:solidFill>
              <a:latin typeface="Calibri"/>
            </a:endParaRPr>
          </a:p>
        </p:txBody>
      </p:sp>
      <p:pic>
        <p:nvPicPr>
          <p:cNvPr id="22" name="Picture 16">
            <a:extLst>
              <a:ext uri="{FF2B5EF4-FFF2-40B4-BE49-F238E27FC236}">
                <a16:creationId xmlns:a16="http://schemas.microsoft.com/office/drawing/2014/main" id="{A9617E8C-DC2D-480E-60A9-AB7A83367D10}"/>
              </a:ext>
            </a:extLst>
          </p:cNvPr>
          <p:cNvPicPr>
            <a:picLocks noChangeAspect="1"/>
          </p:cNvPicPr>
          <p:nvPr/>
        </p:nvPicPr>
        <p:blipFill>
          <a:blip r:embed="rId6"/>
          <a:srcRect/>
          <a:stretch>
            <a:fillRect/>
          </a:stretch>
        </p:blipFill>
        <p:spPr>
          <a:xfrm>
            <a:off x="9144000" y="5354530"/>
            <a:ext cx="7142322" cy="3089732"/>
          </a:xfrm>
          <a:prstGeom prst="rect">
            <a:avLst/>
          </a:prstGeom>
        </p:spPr>
      </p:pic>
      <p:sp>
        <p:nvSpPr>
          <p:cNvPr id="24" name="TextBox 13">
            <a:extLst>
              <a:ext uri="{FF2B5EF4-FFF2-40B4-BE49-F238E27FC236}">
                <a16:creationId xmlns:a16="http://schemas.microsoft.com/office/drawing/2014/main" id="{251FCB94-09CF-1E5D-BE6F-3535D9701245}"/>
              </a:ext>
            </a:extLst>
          </p:cNvPr>
          <p:cNvSpPr txBox="1"/>
          <p:nvPr/>
        </p:nvSpPr>
        <p:spPr>
          <a:xfrm>
            <a:off x="10057988" y="6278651"/>
            <a:ext cx="5055323" cy="1315842"/>
          </a:xfrm>
          <a:prstGeom prst="rect">
            <a:avLst/>
          </a:prstGeom>
        </p:spPr>
        <p:txBody>
          <a:bodyPr wrap="square" lIns="0" tIns="0" rIns="0" bIns="0" rtlCol="0" anchor="t">
            <a:spAutoFit/>
          </a:bodyPr>
          <a:lstStyle>
            <a:defPPr>
              <a:defRPr lang="es-A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a:lstStyle>
          <a:p>
            <a:pPr algn="ctr" defTabSz="914445">
              <a:lnSpc>
                <a:spcPts val="5186"/>
              </a:lnSpc>
              <a:spcBef>
                <a:spcPct val="0"/>
              </a:spcBef>
              <a:defRPr/>
            </a:pPr>
            <a:r>
              <a:rPr lang="en-US" sz="3758" b="1">
                <a:solidFill>
                  <a:srgbClr val="03045E"/>
                </a:solidFill>
                <a:latin typeface="DM Sans Bold"/>
                <a:ea typeface="DM Sans Bold"/>
                <a:cs typeface="DM Sans Bold"/>
                <a:sym typeface="DM Sans Bold"/>
              </a:rPr>
              <a:t>ÍNDICE DE ACTUALIZACIÓN:  1</a:t>
            </a:r>
          </a:p>
        </p:txBody>
      </p:sp>
      <p:sp>
        <p:nvSpPr>
          <p:cNvPr id="4" name="AutoShape 2" descr="Mano En La Puesta Del Sol Cubierta De Fondo Rayo De Sol Foto E Imagen ...">
            <a:extLst>
              <a:ext uri="{FF2B5EF4-FFF2-40B4-BE49-F238E27FC236}">
                <a16:creationId xmlns:a16="http://schemas.microsoft.com/office/drawing/2014/main" id="{88A034E5-79DE-7A34-AC6D-2B878D2127F7}"/>
              </a:ext>
            </a:extLst>
          </p:cNvPr>
          <p:cNvSpPr>
            <a:spLocks noChangeAspect="1" noChangeArrowheads="1"/>
          </p:cNvSpPr>
          <p:nvPr/>
        </p:nvSpPr>
        <p:spPr bwMode="auto">
          <a:xfrm>
            <a:off x="8991600" y="49911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p>
        </p:txBody>
      </p:sp>
      <p:pic>
        <p:nvPicPr>
          <p:cNvPr id="5" name="Imagen 4">
            <a:extLst>
              <a:ext uri="{FF2B5EF4-FFF2-40B4-BE49-F238E27FC236}">
                <a16:creationId xmlns:a16="http://schemas.microsoft.com/office/drawing/2014/main" id="{DE17DC5F-8C34-7A0A-271B-23E3B99F02ED}"/>
              </a:ext>
            </a:extLst>
          </p:cNvPr>
          <p:cNvPicPr>
            <a:picLocks noChangeAspect="1"/>
          </p:cNvPicPr>
          <p:nvPr/>
        </p:nvPicPr>
        <p:blipFill>
          <a:blip r:embed="rId7"/>
          <a:stretch>
            <a:fillRect/>
          </a:stretch>
        </p:blipFill>
        <p:spPr>
          <a:xfrm>
            <a:off x="2587694" y="5619133"/>
            <a:ext cx="4699212" cy="3089732"/>
          </a:xfrm>
          <a:prstGeom prst="rect">
            <a:avLst/>
          </a:prstGeom>
        </p:spPr>
      </p:pic>
    </p:spTree>
    <p:extLst>
      <p:ext uri="{BB962C8B-B14F-4D97-AF65-F5344CB8AC3E}">
        <p14:creationId xmlns:p14="http://schemas.microsoft.com/office/powerpoint/2010/main" val="316779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
            <a:extLst>
              <a:ext uri="{FF2B5EF4-FFF2-40B4-BE49-F238E27FC236}">
                <a16:creationId xmlns:a16="http://schemas.microsoft.com/office/drawing/2014/main" id="{41A2C8E6-696F-A61D-818C-AD8B58B81BE6}"/>
              </a:ext>
            </a:extLst>
          </p:cNvPr>
          <p:cNvSpPr txBox="1">
            <a:spLocks/>
          </p:cNvSpPr>
          <p:nvPr/>
        </p:nvSpPr>
        <p:spPr>
          <a:xfrm>
            <a:off x="1020482" y="479393"/>
            <a:ext cx="16353118"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Tipos de Quebrantos</a:t>
            </a:r>
            <a:endParaRPr lang="es-AR" sz="5400" b="1" dirty="0">
              <a:solidFill>
                <a:srgbClr val="00B0F0"/>
              </a:solidFill>
              <a:latin typeface="Trebuchet MS" panose="020B0603020202020204" pitchFamily="34" charset="0"/>
              <a:ea typeface="Calibri"/>
              <a:cs typeface="Calibri"/>
            </a:endParaRPr>
          </a:p>
        </p:txBody>
      </p:sp>
      <p:sp>
        <p:nvSpPr>
          <p:cNvPr id="5" name="4 CuadroTexto"/>
          <p:cNvSpPr txBox="1"/>
          <p:nvPr/>
        </p:nvSpPr>
        <p:spPr>
          <a:xfrm>
            <a:off x="2895600" y="2977513"/>
            <a:ext cx="8622311" cy="3918587"/>
          </a:xfrm>
          <a:prstGeom prst="rect">
            <a:avLst/>
          </a:prstGeom>
          <a:noFill/>
        </p:spPr>
        <p:txBody>
          <a:bodyPr wrap="square" lIns="40211" tIns="20105" rIns="40211" bIns="20105" rtlCol="0">
            <a:spAutoFit/>
          </a:bodyPr>
          <a:lstStyle/>
          <a:p>
            <a:pPr lvl="1">
              <a:buClr>
                <a:srgbClr val="C00000"/>
              </a:buClr>
            </a:pPr>
            <a:r>
              <a:rPr lang="es-AR" sz="4200" dirty="0">
                <a:solidFill>
                  <a:srgbClr val="7030A0"/>
                </a:solidFill>
                <a:latin typeface="Tahoma" pitchFamily="34" charset="0"/>
                <a:ea typeface="Tahoma" pitchFamily="34" charset="0"/>
                <a:cs typeface="Tahoma" pitchFamily="34" charset="0"/>
              </a:rPr>
              <a:t>ESPECÍFICOS </a:t>
            </a:r>
            <a:br>
              <a:rPr lang="es-AR" sz="4200" dirty="0">
                <a:solidFill>
                  <a:srgbClr val="7030A0"/>
                </a:solidFill>
                <a:latin typeface="Tahoma" pitchFamily="34" charset="0"/>
                <a:ea typeface="Tahoma" pitchFamily="34" charset="0"/>
                <a:cs typeface="Tahoma" pitchFamily="34" charset="0"/>
              </a:rPr>
            </a:br>
            <a:r>
              <a:rPr lang="es-AR" sz="4200" dirty="0">
                <a:solidFill>
                  <a:srgbClr val="7030A0"/>
                </a:solidFill>
                <a:latin typeface="Tahoma" pitchFamily="34" charset="0"/>
                <a:ea typeface="Tahoma" pitchFamily="34" charset="0"/>
                <a:cs typeface="Tahoma" pitchFamily="34" charset="0"/>
              </a:rPr>
              <a:t>(DERIVADOS, ETC.)</a:t>
            </a:r>
          </a:p>
          <a:p>
            <a:pPr lvl="1" algn="just">
              <a:buClr>
                <a:srgbClr val="C00000"/>
              </a:buClr>
            </a:pPr>
            <a:endParaRPr lang="es-ES" sz="4200" dirty="0">
              <a:solidFill>
                <a:srgbClr val="7030A0"/>
              </a:solidFill>
              <a:latin typeface="Tahoma" pitchFamily="34" charset="0"/>
              <a:ea typeface="Tahoma" pitchFamily="34" charset="0"/>
              <a:cs typeface="Tahoma" pitchFamily="34" charset="0"/>
            </a:endParaRPr>
          </a:p>
          <a:p>
            <a:pPr lvl="1" algn="just">
              <a:buClr>
                <a:srgbClr val="C00000"/>
              </a:buClr>
            </a:pPr>
            <a:endParaRPr lang="es-AR" sz="4200" dirty="0">
              <a:solidFill>
                <a:srgbClr val="7030A0"/>
              </a:solidFill>
              <a:latin typeface="Tahoma" pitchFamily="34" charset="0"/>
              <a:ea typeface="Tahoma" pitchFamily="34" charset="0"/>
              <a:cs typeface="Tahoma" pitchFamily="34" charset="0"/>
            </a:endParaRPr>
          </a:p>
          <a:p>
            <a:pPr lvl="1" algn="just">
              <a:buClr>
                <a:srgbClr val="C00000"/>
              </a:buClr>
            </a:pPr>
            <a:r>
              <a:rPr lang="es-AR" sz="4200" dirty="0">
                <a:solidFill>
                  <a:srgbClr val="7030A0"/>
                </a:solidFill>
                <a:latin typeface="Tahoma" pitchFamily="34" charset="0"/>
                <a:ea typeface="Tahoma" pitchFamily="34" charset="0"/>
                <a:cs typeface="Tahoma" pitchFamily="34" charset="0"/>
              </a:rPr>
              <a:t>CEDULARES</a:t>
            </a:r>
          </a:p>
          <a:p>
            <a:pPr marL="914400" lvl="1" indent="-457200" algn="just">
              <a:buClr>
                <a:srgbClr val="C00000"/>
              </a:buClr>
              <a:buFont typeface="Wingdings" panose="05000000000000000000" pitchFamily="2" charset="2"/>
              <a:buChar char="q"/>
            </a:pPr>
            <a:endParaRPr lang="es-AR" sz="4200" dirty="0">
              <a:solidFill>
                <a:srgbClr val="7030A0"/>
              </a:solidFill>
              <a:latin typeface="Tahoma" pitchFamily="34" charset="0"/>
              <a:ea typeface="Tahoma" pitchFamily="34" charset="0"/>
              <a:cs typeface="Tahoma" pitchFamily="34" charset="0"/>
            </a:endParaRPr>
          </a:p>
        </p:txBody>
      </p:sp>
      <p:sp>
        <p:nvSpPr>
          <p:cNvPr id="8" name="13 Flecha derecha"/>
          <p:cNvSpPr/>
          <p:nvPr/>
        </p:nvSpPr>
        <p:spPr>
          <a:xfrm rot="5400000">
            <a:off x="6081787" y="7749352"/>
            <a:ext cx="144000" cy="360000"/>
          </a:xfrm>
          <a:prstGeom prst="rightArrow">
            <a:avLst/>
          </a:prstGeom>
          <a:solidFill>
            <a:srgbClr val="BE7C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a:p>
        </p:txBody>
      </p:sp>
      <p:pic>
        <p:nvPicPr>
          <p:cNvPr id="2050" name="Picture 2" descr="Presidential Election - Grey Check Mark Png - Free Transparent PNG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2" y="2397254"/>
            <a:ext cx="1589595" cy="1512000"/>
          </a:xfrm>
          <a:prstGeom prst="rect">
            <a:avLst/>
          </a:prstGeom>
          <a:noFill/>
          <a:extLst>
            <a:ext uri="{909E8E84-426E-40DD-AFC4-6F175D3DCCD1}">
              <a14:hiddenFill xmlns:a14="http://schemas.microsoft.com/office/drawing/2010/main">
                <a:solidFill>
                  <a:srgbClr val="FFFFFF"/>
                </a:solidFill>
              </a14:hiddenFill>
            </a:ext>
          </a:extLst>
        </p:spPr>
      </p:pic>
      <p:sp>
        <p:nvSpPr>
          <p:cNvPr id="10" name="4 CuadroTexto"/>
          <p:cNvSpPr txBox="1"/>
          <p:nvPr/>
        </p:nvSpPr>
        <p:spPr>
          <a:xfrm>
            <a:off x="5484371" y="7200900"/>
            <a:ext cx="8622311" cy="4103253"/>
          </a:xfrm>
          <a:prstGeom prst="rect">
            <a:avLst/>
          </a:prstGeom>
          <a:noFill/>
        </p:spPr>
        <p:txBody>
          <a:bodyPr wrap="square" lIns="40211" tIns="20105" rIns="40211" bIns="20105" rtlCol="0">
            <a:spAutoFit/>
          </a:bodyPr>
          <a:lstStyle/>
          <a:p>
            <a:pPr algn="just"/>
            <a:endParaRPr lang="es-AR" sz="3200" dirty="0">
              <a:latin typeface="Tahoma" pitchFamily="34" charset="0"/>
              <a:ea typeface="Tahoma" pitchFamily="34" charset="0"/>
              <a:cs typeface="Tahoma" pitchFamily="34" charset="0"/>
            </a:endParaRPr>
          </a:p>
          <a:p>
            <a:pPr algn="just"/>
            <a:r>
              <a:rPr lang="es-AR" sz="3200" dirty="0">
                <a:latin typeface="Tahoma" pitchFamily="34" charset="0"/>
                <a:ea typeface="Tahoma" pitchFamily="34" charset="0"/>
                <a:cs typeface="Tahoma" pitchFamily="34" charset="0"/>
              </a:rPr>
              <a:t>					HACIA ADELANTE </a:t>
            </a:r>
          </a:p>
          <a:p>
            <a:pPr algn="just"/>
            <a:r>
              <a:rPr lang="es-AR" sz="3200" dirty="0">
                <a:latin typeface="Tahoma" pitchFamily="34" charset="0"/>
                <a:ea typeface="Tahoma" pitchFamily="34" charset="0"/>
                <a:cs typeface="Tahoma" pitchFamily="34" charset="0"/>
              </a:rPr>
              <a:t>  </a:t>
            </a:r>
          </a:p>
          <a:p>
            <a:pPr algn="just"/>
            <a:endParaRPr lang="es-AR" sz="3200" dirty="0">
              <a:latin typeface="Tahoma" pitchFamily="34" charset="0"/>
              <a:ea typeface="Tahoma" pitchFamily="34" charset="0"/>
              <a:cs typeface="Tahoma" pitchFamily="34" charset="0"/>
            </a:endParaRPr>
          </a:p>
          <a:p>
            <a:pPr algn="just"/>
            <a:r>
              <a:rPr lang="es-AR" sz="4000" b="1" dirty="0">
                <a:solidFill>
                  <a:srgbClr val="D13FC0"/>
                </a:solidFill>
                <a:latin typeface="Sitka Text Semibold" pitchFamily="2" charset="0"/>
                <a:ea typeface="Tahoma" pitchFamily="34" charset="0"/>
                <a:cs typeface="Tahoma" pitchFamily="34" charset="0"/>
              </a:rPr>
              <a:t>5 AÑOS INMEDIATOS SIGUIENTES</a:t>
            </a:r>
          </a:p>
          <a:p>
            <a:pPr algn="just"/>
            <a:endParaRPr lang="es-AR" sz="3200" dirty="0">
              <a:solidFill>
                <a:srgbClr val="FF0000"/>
              </a:solidFill>
              <a:latin typeface="Tahoma" pitchFamily="34" charset="0"/>
              <a:ea typeface="Tahoma" pitchFamily="34" charset="0"/>
              <a:cs typeface="Tahoma" pitchFamily="34" charset="0"/>
            </a:endParaRPr>
          </a:p>
          <a:p>
            <a:pPr algn="just"/>
            <a:endParaRPr lang="es-AR" sz="3200" dirty="0">
              <a:solidFill>
                <a:srgbClr val="FF0000"/>
              </a:solidFill>
              <a:latin typeface="Tahoma" pitchFamily="34" charset="0"/>
              <a:ea typeface="Tahoma" pitchFamily="34" charset="0"/>
              <a:cs typeface="Tahoma" pitchFamily="34" charset="0"/>
            </a:endParaRPr>
          </a:p>
          <a:p>
            <a:pPr algn="just"/>
            <a:endParaRPr lang="es-AR" sz="3200" dirty="0">
              <a:solidFill>
                <a:srgbClr val="FF0000"/>
              </a:solidFill>
              <a:latin typeface="Tahoma" pitchFamily="34" charset="0"/>
              <a:ea typeface="Tahoma" pitchFamily="34" charset="0"/>
              <a:cs typeface="Tahoma" pitchFamily="34" charset="0"/>
            </a:endParaRPr>
          </a:p>
        </p:txBody>
      </p:sp>
      <p:sp>
        <p:nvSpPr>
          <p:cNvPr id="12" name="13 Flecha derecha"/>
          <p:cNvSpPr/>
          <p:nvPr/>
        </p:nvSpPr>
        <p:spPr>
          <a:xfrm>
            <a:off x="9370571" y="7505700"/>
            <a:ext cx="540000" cy="900000"/>
          </a:xfrm>
          <a:prstGeom prst="rightArrow">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a:p>
        </p:txBody>
      </p:sp>
      <p:sp>
        <p:nvSpPr>
          <p:cNvPr id="14" name="CuadroTexto 13"/>
          <p:cNvSpPr txBox="1"/>
          <p:nvPr/>
        </p:nvSpPr>
        <p:spPr>
          <a:xfrm>
            <a:off x="4876800" y="7622968"/>
            <a:ext cx="4159697" cy="738664"/>
          </a:xfrm>
          <a:prstGeom prst="rect">
            <a:avLst/>
          </a:prstGeom>
          <a:solidFill>
            <a:schemeClr val="accent3">
              <a:lumMod val="40000"/>
              <a:lumOff val="60000"/>
            </a:schemeClr>
          </a:solidFill>
          <a:ln>
            <a:solidFill>
              <a:schemeClr val="accent1">
                <a:lumMod val="60000"/>
                <a:lumOff val="40000"/>
              </a:schemeClr>
            </a:solidFill>
          </a:ln>
        </p:spPr>
        <p:txBody>
          <a:bodyPr wrap="square" rtlCol="0" anchor="ctr">
            <a:spAutoFit/>
          </a:bodyPr>
          <a:lstStyle/>
          <a:p>
            <a:pPr algn="ctr"/>
            <a:r>
              <a:rPr lang="es-ES" sz="4200" b="1" dirty="0">
                <a:solidFill>
                  <a:schemeClr val="accent6">
                    <a:lumMod val="75000"/>
                  </a:schemeClr>
                </a:solidFill>
                <a:latin typeface="Stencil" panose="040409050D0802020404" pitchFamily="82" charset="0"/>
              </a:rPr>
              <a:t>TRASLACIÓN</a:t>
            </a:r>
            <a:endParaRPr lang="es-AR" sz="4200" b="1" dirty="0">
              <a:solidFill>
                <a:schemeClr val="accent6">
                  <a:lumMod val="75000"/>
                </a:schemeClr>
              </a:solidFill>
              <a:latin typeface="Stencil" panose="040409050D0802020404" pitchFamily="82" charset="0"/>
            </a:endParaRPr>
          </a:p>
        </p:txBody>
      </p:sp>
      <p:sp>
        <p:nvSpPr>
          <p:cNvPr id="15" name="13 Flecha derecha"/>
          <p:cNvSpPr/>
          <p:nvPr/>
        </p:nvSpPr>
        <p:spPr>
          <a:xfrm rot="5400000">
            <a:off x="5866571" y="8319300"/>
            <a:ext cx="360000" cy="900000"/>
          </a:xfrm>
          <a:prstGeom prst="rightArrow">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a:p>
        </p:txBody>
      </p:sp>
      <p:pic>
        <p:nvPicPr>
          <p:cNvPr id="16" name="Picture 2" descr="Presidential Election - Grey Check Mark Png - Free Transparent PNG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2" y="4698300"/>
            <a:ext cx="1589595" cy="1512000"/>
          </a:xfrm>
          <a:prstGeom prst="rect">
            <a:avLst/>
          </a:prstGeom>
          <a:noFill/>
          <a:extLst>
            <a:ext uri="{909E8E84-426E-40DD-AFC4-6F175D3DCCD1}">
              <a14:hiddenFill xmlns:a14="http://schemas.microsoft.com/office/drawing/2010/main">
                <a:solidFill>
                  <a:srgbClr val="FFFFFF"/>
                </a:solidFill>
              </a14:hiddenFill>
            </a:ext>
          </a:extLst>
        </p:spPr>
      </p:pic>
      <p:sp>
        <p:nvSpPr>
          <p:cNvPr id="17" name="4 CuadroTexto"/>
          <p:cNvSpPr txBox="1"/>
          <p:nvPr/>
        </p:nvSpPr>
        <p:spPr>
          <a:xfrm>
            <a:off x="10808689" y="3086100"/>
            <a:ext cx="8622311" cy="3087591"/>
          </a:xfrm>
          <a:prstGeom prst="rect">
            <a:avLst/>
          </a:prstGeom>
          <a:noFill/>
        </p:spPr>
        <p:txBody>
          <a:bodyPr wrap="square" lIns="40211" tIns="20105" rIns="40211" bIns="20105" rtlCol="0">
            <a:spAutoFit/>
          </a:bodyPr>
          <a:lstStyle/>
          <a:p>
            <a:pPr lvl="1">
              <a:buClr>
                <a:srgbClr val="C00000"/>
              </a:buClr>
            </a:pPr>
            <a:r>
              <a:rPr lang="es-AR" sz="4200" dirty="0">
                <a:solidFill>
                  <a:srgbClr val="7030A0"/>
                </a:solidFill>
                <a:latin typeface="Tahoma" pitchFamily="34" charset="0"/>
                <a:ea typeface="Tahoma" pitchFamily="34" charset="0"/>
                <a:cs typeface="Tahoma" pitchFamily="34" charset="0"/>
              </a:rPr>
              <a:t>FUENTE EXTRANJERA</a:t>
            </a:r>
          </a:p>
          <a:p>
            <a:pPr lvl="1">
              <a:buClr>
                <a:srgbClr val="C00000"/>
              </a:buClr>
            </a:pPr>
            <a:endParaRPr lang="es-AR" sz="4200" dirty="0">
              <a:solidFill>
                <a:srgbClr val="7030A0"/>
              </a:solidFill>
              <a:latin typeface="Tahoma" pitchFamily="34" charset="0"/>
              <a:ea typeface="Tahoma" pitchFamily="34" charset="0"/>
              <a:cs typeface="Tahoma" pitchFamily="34" charset="0"/>
            </a:endParaRPr>
          </a:p>
          <a:p>
            <a:pPr lvl="1" algn="just">
              <a:buClr>
                <a:srgbClr val="C00000"/>
              </a:buClr>
            </a:pPr>
            <a:endParaRPr lang="es-ES" sz="4200" dirty="0">
              <a:solidFill>
                <a:srgbClr val="7030A0"/>
              </a:solidFill>
              <a:latin typeface="Tahoma" pitchFamily="34" charset="0"/>
              <a:ea typeface="Tahoma" pitchFamily="34" charset="0"/>
              <a:cs typeface="Tahoma" pitchFamily="34" charset="0"/>
            </a:endParaRPr>
          </a:p>
          <a:p>
            <a:pPr lvl="1" algn="just">
              <a:buClr>
                <a:srgbClr val="C00000"/>
              </a:buClr>
            </a:pPr>
            <a:endParaRPr lang="es-AR" sz="3000" dirty="0">
              <a:solidFill>
                <a:srgbClr val="7030A0"/>
              </a:solidFill>
              <a:latin typeface="Tahoma" pitchFamily="34" charset="0"/>
              <a:ea typeface="Tahoma" pitchFamily="34" charset="0"/>
              <a:cs typeface="Tahoma" pitchFamily="34" charset="0"/>
            </a:endParaRPr>
          </a:p>
          <a:p>
            <a:pPr lvl="1" algn="just">
              <a:buClr>
                <a:srgbClr val="C00000"/>
              </a:buClr>
            </a:pPr>
            <a:r>
              <a:rPr lang="es-AR" sz="4200" dirty="0">
                <a:solidFill>
                  <a:srgbClr val="7030A0"/>
                </a:solidFill>
                <a:latin typeface="Tahoma" pitchFamily="34" charset="0"/>
                <a:ea typeface="Tahoma" pitchFamily="34" charset="0"/>
                <a:cs typeface="Tahoma" pitchFamily="34" charset="0"/>
              </a:rPr>
              <a:t>GENERALES</a:t>
            </a:r>
          </a:p>
        </p:txBody>
      </p:sp>
      <p:pic>
        <p:nvPicPr>
          <p:cNvPr id="18" name="Picture 2" descr="Presidential Election - Grey Check Mark Png - Free Transparent PNG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08491" y="2400300"/>
            <a:ext cx="1589595" cy="1512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Presidential Election - Grey Check Mark Png - Free Transparent PNG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08491" y="4701346"/>
            <a:ext cx="1589595" cy="15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532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
            <a:extLst>
              <a:ext uri="{FF2B5EF4-FFF2-40B4-BE49-F238E27FC236}">
                <a16:creationId xmlns:a16="http://schemas.microsoft.com/office/drawing/2014/main" id="{41A2C8E6-696F-A61D-818C-AD8B58B81BE6}"/>
              </a:ext>
            </a:extLst>
          </p:cNvPr>
          <p:cNvSpPr txBox="1">
            <a:spLocks/>
          </p:cNvSpPr>
          <p:nvPr/>
        </p:nvSpPr>
        <p:spPr>
          <a:xfrm>
            <a:off x="1020482" y="479393"/>
            <a:ext cx="16353118"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400" b="1" u="sng" dirty="0">
                <a:solidFill>
                  <a:srgbClr val="00B0F0"/>
                </a:solidFill>
                <a:latin typeface="Trebuchet MS" panose="020B0603020202020204" pitchFamily="34" charset="0"/>
                <a:ea typeface="Calibri"/>
                <a:cs typeface="Calibri"/>
              </a:rPr>
              <a:t>Quebrantos</a:t>
            </a:r>
            <a:endParaRPr lang="es-AR" sz="5400" b="1" dirty="0">
              <a:solidFill>
                <a:srgbClr val="00B0F0"/>
              </a:solidFill>
              <a:latin typeface="Trebuchet MS" panose="020B0603020202020204" pitchFamily="34" charset="0"/>
              <a:ea typeface="Calibri"/>
              <a:cs typeface="Calibri"/>
            </a:endParaRPr>
          </a:p>
        </p:txBody>
      </p:sp>
      <p:sp>
        <p:nvSpPr>
          <p:cNvPr id="7" name="Rectangle 1"/>
          <p:cNvSpPr>
            <a:spLocks noChangeArrowheads="1"/>
          </p:cNvSpPr>
          <p:nvPr/>
        </p:nvSpPr>
        <p:spPr bwMode="auto">
          <a:xfrm>
            <a:off x="838200" y="9607778"/>
            <a:ext cx="9902507"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s-MX" sz="3000" dirty="0">
                <a:solidFill>
                  <a:srgbClr val="E7E6E6">
                    <a:lumMod val="25000"/>
                  </a:srgbClr>
                </a:solidFill>
                <a:latin typeface="Tahoma" pitchFamily="34" charset="0"/>
                <a:ea typeface="Tahoma" pitchFamily="34" charset="0"/>
                <a:cs typeface="Tahoma" pitchFamily="34" charset="0"/>
              </a:rPr>
              <a:t>(*)Deben ser de la misma clase.</a:t>
            </a:r>
          </a:p>
        </p:txBody>
      </p:sp>
      <p:graphicFrame>
        <p:nvGraphicFramePr>
          <p:cNvPr id="8" name="8 Tabla"/>
          <p:cNvGraphicFramePr>
            <a:graphicFrameLocks noGrp="1"/>
          </p:cNvGraphicFramePr>
          <p:nvPr>
            <p:extLst>
              <p:ext uri="{D42A27DB-BD31-4B8C-83A1-F6EECF244321}">
                <p14:modId xmlns:p14="http://schemas.microsoft.com/office/powerpoint/2010/main" val="1175587583"/>
              </p:ext>
            </p:extLst>
          </p:nvPr>
        </p:nvGraphicFramePr>
        <p:xfrm>
          <a:off x="533400" y="2100800"/>
          <a:ext cx="13182600" cy="6090703"/>
        </p:xfrm>
        <a:graphic>
          <a:graphicData uri="http://schemas.openxmlformats.org/drawingml/2006/table">
            <a:tbl>
              <a:tblPr/>
              <a:tblGrid>
                <a:gridCol w="1698372">
                  <a:extLst>
                    <a:ext uri="{9D8B030D-6E8A-4147-A177-3AD203B41FA5}">
                      <a16:colId xmlns:a16="http://schemas.microsoft.com/office/drawing/2014/main" val="20000"/>
                    </a:ext>
                  </a:extLst>
                </a:gridCol>
                <a:gridCol w="2068087">
                  <a:extLst>
                    <a:ext uri="{9D8B030D-6E8A-4147-A177-3AD203B41FA5}">
                      <a16:colId xmlns:a16="http://schemas.microsoft.com/office/drawing/2014/main" val="20001"/>
                    </a:ext>
                  </a:extLst>
                </a:gridCol>
                <a:gridCol w="1780732">
                  <a:extLst>
                    <a:ext uri="{9D8B030D-6E8A-4147-A177-3AD203B41FA5}">
                      <a16:colId xmlns:a16="http://schemas.microsoft.com/office/drawing/2014/main" val="20002"/>
                    </a:ext>
                  </a:extLst>
                </a:gridCol>
                <a:gridCol w="1893296">
                  <a:extLst>
                    <a:ext uri="{9D8B030D-6E8A-4147-A177-3AD203B41FA5}">
                      <a16:colId xmlns:a16="http://schemas.microsoft.com/office/drawing/2014/main" val="20003"/>
                    </a:ext>
                  </a:extLst>
                </a:gridCol>
                <a:gridCol w="1668167">
                  <a:extLst>
                    <a:ext uri="{9D8B030D-6E8A-4147-A177-3AD203B41FA5}">
                      <a16:colId xmlns:a16="http://schemas.microsoft.com/office/drawing/2014/main" val="20004"/>
                    </a:ext>
                  </a:extLst>
                </a:gridCol>
                <a:gridCol w="2036973">
                  <a:extLst>
                    <a:ext uri="{9D8B030D-6E8A-4147-A177-3AD203B41FA5}">
                      <a16:colId xmlns:a16="http://schemas.microsoft.com/office/drawing/2014/main" val="20005"/>
                    </a:ext>
                  </a:extLst>
                </a:gridCol>
                <a:gridCol w="2036973">
                  <a:extLst>
                    <a:ext uri="{9D8B030D-6E8A-4147-A177-3AD203B41FA5}">
                      <a16:colId xmlns:a16="http://schemas.microsoft.com/office/drawing/2014/main" val="20006"/>
                    </a:ext>
                  </a:extLst>
                </a:gridCol>
              </a:tblGrid>
              <a:tr h="762941">
                <a:tc rowSpan="3">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Fuente</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3">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Tipo de Quebranto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5">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Ganancia (Naturaleza/Fuente) </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563350">
                <a:tc vMerge="1">
                  <a:txBody>
                    <a:bodyPr/>
                    <a:lstStyle/>
                    <a:p>
                      <a:endParaRPr lang="es-ES"/>
                    </a:p>
                  </a:txBody>
                  <a:tcPr/>
                </a:tc>
                <a:tc vMerge="1">
                  <a:txBody>
                    <a:bodyPr/>
                    <a:lstStyle/>
                    <a:p>
                      <a:endParaRPr lang="es-ES"/>
                    </a:p>
                  </a:txBody>
                  <a:tcPr/>
                </a:tc>
                <a:tc gridSpan="3">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ARG</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s-ES"/>
                    </a:p>
                  </a:txBody>
                  <a:tcPr/>
                </a:tc>
                <a:tc hMerge="1">
                  <a:txBody>
                    <a:bodyPr/>
                    <a:lstStyle/>
                    <a:p>
                      <a:endParaRPr lang="es-ES"/>
                    </a:p>
                  </a:txBody>
                  <a:tcPr/>
                </a:tc>
                <a:tc gridSpan="2">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EXT</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s-ES"/>
                    </a:p>
                  </a:txBody>
                  <a:tcPr/>
                </a:tc>
                <a:extLst>
                  <a:ext uri="{0D108BD9-81ED-4DB2-BD59-A6C34878D82A}">
                    <a16:rowId xmlns:a16="http://schemas.microsoft.com/office/drawing/2014/main" val="10001"/>
                  </a:ext>
                </a:extLst>
              </a:tr>
              <a:tr h="762941">
                <a:tc vMerge="1">
                  <a:txBody>
                    <a:bodyPr/>
                    <a:lstStyle/>
                    <a:p>
                      <a:endParaRPr lang="es-ES"/>
                    </a:p>
                  </a:txBody>
                  <a:tcPr/>
                </a:tc>
                <a:tc vMerge="1">
                  <a:txBody>
                    <a:bodyPr/>
                    <a:lstStyle/>
                    <a:p>
                      <a:endParaRPr lang="es-ES"/>
                    </a:p>
                  </a:txBody>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General</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Específico</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Cedular</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General</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Específico</a:t>
                      </a:r>
                    </a:p>
                  </a:txBody>
                  <a:tcPr marL="5623" marR="5623" marT="519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762941">
                <a:tc rowSpan="3">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ARG</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General</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3"/>
                  </a:ext>
                </a:extLst>
              </a:tr>
              <a:tr h="762941">
                <a:tc vMerge="1">
                  <a:txBody>
                    <a:bodyPr/>
                    <a:lstStyle/>
                    <a:p>
                      <a:endParaRPr lang="es-ES"/>
                    </a:p>
                  </a:txBody>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Específico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4"/>
                  </a:ext>
                </a:extLst>
              </a:tr>
              <a:tr h="762941">
                <a:tc vMerge="1">
                  <a:txBody>
                    <a:bodyPr/>
                    <a:lstStyle/>
                    <a:p>
                      <a:endParaRPr lang="es-ES"/>
                    </a:p>
                  </a:txBody>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Cedular</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 (*)</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5"/>
                  </a:ext>
                </a:extLst>
              </a:tr>
              <a:tr h="803106">
                <a:tc rowSpan="2">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1" i="0" u="none" strike="noStrike" dirty="0">
                          <a:solidFill>
                            <a:srgbClr val="000000"/>
                          </a:solidFill>
                          <a:latin typeface="Calibri"/>
                        </a:rPr>
                        <a:t>EXT</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General</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909542">
                <a:tc vMerge="1">
                  <a:txBody>
                    <a:bodyPr/>
                    <a:lstStyle/>
                    <a:p>
                      <a:endParaRPr lang="es-ES"/>
                    </a:p>
                  </a:txBody>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Específico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NO</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algn="ctr" rtl="0" fontAlgn="b"/>
                      <a:r>
                        <a:rPr lang="es-ES" sz="3200" b="0" i="0" u="none" strike="noStrike" dirty="0">
                          <a:solidFill>
                            <a:srgbClr val="000000"/>
                          </a:solidFill>
                          <a:latin typeface="Calibri"/>
                        </a:rPr>
                        <a:t>SI</a:t>
                      </a:r>
                    </a:p>
                  </a:txBody>
                  <a:tcPr marL="5623" marR="5623" marT="51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bl>
          </a:graphicData>
        </a:graphic>
      </p:graphicFrame>
      <p:pic>
        <p:nvPicPr>
          <p:cNvPr id="3" name="Imagen 2">
            <a:extLst>
              <a:ext uri="{FF2B5EF4-FFF2-40B4-BE49-F238E27FC236}">
                <a16:creationId xmlns:a16="http://schemas.microsoft.com/office/drawing/2014/main" id="{3C96D404-A2F6-6FFA-1E24-DAAB9D13C9C9}"/>
              </a:ext>
            </a:extLst>
          </p:cNvPr>
          <p:cNvPicPr>
            <a:picLocks noChangeAspect="1"/>
          </p:cNvPicPr>
          <p:nvPr/>
        </p:nvPicPr>
        <p:blipFill>
          <a:blip r:embed="rId2"/>
          <a:stretch>
            <a:fillRect/>
          </a:stretch>
        </p:blipFill>
        <p:spPr>
          <a:xfrm>
            <a:off x="14310969" y="2933700"/>
            <a:ext cx="3071596" cy="4185700"/>
          </a:xfrm>
          <a:prstGeom prst="rect">
            <a:avLst/>
          </a:prstGeom>
        </p:spPr>
      </p:pic>
      <p:sp>
        <p:nvSpPr>
          <p:cNvPr id="4" name="CuadroTexto 3">
            <a:extLst>
              <a:ext uri="{FF2B5EF4-FFF2-40B4-BE49-F238E27FC236}">
                <a16:creationId xmlns:a16="http://schemas.microsoft.com/office/drawing/2014/main" id="{06084381-43B2-801C-1599-3B931941CE6B}"/>
              </a:ext>
            </a:extLst>
          </p:cNvPr>
          <p:cNvSpPr txBox="1"/>
          <p:nvPr/>
        </p:nvSpPr>
        <p:spPr>
          <a:xfrm>
            <a:off x="15065188" y="6591300"/>
            <a:ext cx="2286000" cy="461665"/>
          </a:xfrm>
          <a:prstGeom prst="rect">
            <a:avLst/>
          </a:prstGeom>
          <a:noFill/>
        </p:spPr>
        <p:txBody>
          <a:bodyPr wrap="square" rtlCol="0">
            <a:spAutoFit/>
          </a:bodyPr>
          <a:lstStyle/>
          <a:p>
            <a:r>
              <a:rPr lang="es-ES" sz="2400" b="1" dirty="0">
                <a:solidFill>
                  <a:schemeClr val="bg1"/>
                </a:solidFill>
              </a:rPr>
              <a:t>Frank Kafka</a:t>
            </a:r>
            <a:endParaRPr lang="es-AR" sz="2400" b="1" dirty="0">
              <a:solidFill>
                <a:schemeClr val="bg1"/>
              </a:solidFill>
            </a:endParaRPr>
          </a:p>
        </p:txBody>
      </p:sp>
    </p:spTree>
    <p:extLst>
      <p:ext uri="{BB962C8B-B14F-4D97-AF65-F5344CB8AC3E}">
        <p14:creationId xmlns:p14="http://schemas.microsoft.com/office/powerpoint/2010/main" val="2045166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41A2C8E6-696F-A61D-818C-AD8B58B81BE6}"/>
              </a:ext>
            </a:extLst>
          </p:cNvPr>
          <p:cNvSpPr txBox="1">
            <a:spLocks/>
          </p:cNvSpPr>
          <p:nvPr/>
        </p:nvSpPr>
        <p:spPr>
          <a:xfrm>
            <a:off x="457200" y="342900"/>
            <a:ext cx="18135600"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200" b="1" u="sng" dirty="0">
                <a:solidFill>
                  <a:srgbClr val="00B0F0"/>
                </a:solidFill>
                <a:latin typeface="Trebuchet MS" panose="020B0603020202020204" pitchFamily="34" charset="0"/>
                <a:cs typeface="Calibri"/>
              </a:rPr>
              <a:t>Quebrantos: Cómputo hacia adelante</a:t>
            </a:r>
            <a:endParaRPr lang="es-AR" sz="5200" b="1" u="sng" dirty="0">
              <a:solidFill>
                <a:srgbClr val="00B0F0"/>
              </a:solidFill>
              <a:latin typeface="Trebuchet MS" panose="020B0603020202020204" pitchFamily="34" charset="0"/>
              <a:ea typeface="Calibri"/>
              <a:cs typeface="Calibri"/>
            </a:endParaRPr>
          </a:p>
        </p:txBody>
      </p:sp>
      <p:graphicFrame>
        <p:nvGraphicFramePr>
          <p:cNvPr id="13" name="Tabla 12"/>
          <p:cNvGraphicFramePr>
            <a:graphicFrameLocks noGrp="1"/>
          </p:cNvGraphicFramePr>
          <p:nvPr>
            <p:extLst>
              <p:ext uri="{D42A27DB-BD31-4B8C-83A1-F6EECF244321}">
                <p14:modId xmlns:p14="http://schemas.microsoft.com/office/powerpoint/2010/main" val="1460528694"/>
              </p:ext>
            </p:extLst>
          </p:nvPr>
        </p:nvGraphicFramePr>
        <p:xfrm>
          <a:off x="4419600" y="2247900"/>
          <a:ext cx="9677400" cy="6949440"/>
        </p:xfrm>
        <a:graphic>
          <a:graphicData uri="http://schemas.openxmlformats.org/drawingml/2006/table">
            <a:tbl>
              <a:tblPr firstRow="1" firstCol="1" bandRow="1">
                <a:tableStyleId>{69C7853C-536D-4A76-A0AE-DD22124D55A5}</a:tableStyleId>
              </a:tblPr>
              <a:tblGrid>
                <a:gridCol w="4419600">
                  <a:extLst>
                    <a:ext uri="{9D8B030D-6E8A-4147-A177-3AD203B41FA5}">
                      <a16:colId xmlns:a16="http://schemas.microsoft.com/office/drawing/2014/main" val="301243484"/>
                    </a:ext>
                  </a:extLst>
                </a:gridCol>
                <a:gridCol w="5257800">
                  <a:extLst>
                    <a:ext uri="{9D8B030D-6E8A-4147-A177-3AD203B41FA5}">
                      <a16:colId xmlns:a16="http://schemas.microsoft.com/office/drawing/2014/main" val="680790427"/>
                    </a:ext>
                  </a:extLst>
                </a:gridCol>
              </a:tblGrid>
              <a:tr h="0">
                <a:tc>
                  <a:txBody>
                    <a:bodyPr/>
                    <a:lstStyle/>
                    <a:p>
                      <a:pPr algn="ctr">
                        <a:spcAft>
                          <a:spcPts val="0"/>
                        </a:spcAft>
                      </a:pPr>
                      <a:r>
                        <a:rPr lang="es-AR" sz="3800" dirty="0">
                          <a:effectLst/>
                        </a:rPr>
                        <a:t>JURISDICCIONES</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NÚMERO DE AÑOS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128362036"/>
                  </a:ext>
                </a:extLst>
              </a:tr>
              <a:tr h="0">
                <a:tc>
                  <a:txBody>
                    <a:bodyPr/>
                    <a:lstStyle/>
                    <a:p>
                      <a:pPr algn="ctr">
                        <a:spcAft>
                          <a:spcPts val="0"/>
                        </a:spcAft>
                      </a:pPr>
                      <a:r>
                        <a:rPr lang="es-AR" sz="3800" dirty="0">
                          <a:effectLst/>
                        </a:rPr>
                        <a:t>Alemania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a:effectLst/>
                        </a:rPr>
                        <a:t>Sin limitación</a:t>
                      </a:r>
                      <a:endParaRPr lang="es-AR" sz="380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585516265"/>
                  </a:ext>
                </a:extLst>
              </a:tr>
              <a:tr h="0">
                <a:tc>
                  <a:txBody>
                    <a:bodyPr/>
                    <a:lstStyle/>
                    <a:p>
                      <a:pPr algn="ctr">
                        <a:spcAft>
                          <a:spcPts val="0"/>
                        </a:spcAft>
                      </a:pPr>
                      <a:r>
                        <a:rPr lang="es-AR" sz="3800" dirty="0">
                          <a:effectLst/>
                        </a:rPr>
                        <a:t>Austria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limitación</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864304733"/>
                  </a:ext>
                </a:extLst>
              </a:tr>
              <a:tr h="0">
                <a:tc>
                  <a:txBody>
                    <a:bodyPr/>
                    <a:lstStyle/>
                    <a:p>
                      <a:pPr algn="ctr">
                        <a:spcAft>
                          <a:spcPts val="0"/>
                        </a:spcAft>
                      </a:pPr>
                      <a:r>
                        <a:rPr lang="es-AR" sz="3800" dirty="0">
                          <a:effectLst/>
                        </a:rPr>
                        <a:t>Bélgica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limitación</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3192909534"/>
                  </a:ext>
                </a:extLst>
              </a:tr>
              <a:tr h="0">
                <a:tc>
                  <a:txBody>
                    <a:bodyPr/>
                    <a:lstStyle/>
                    <a:p>
                      <a:pPr algn="ctr">
                        <a:spcAft>
                          <a:spcPts val="0"/>
                        </a:spcAft>
                      </a:pPr>
                      <a:r>
                        <a:rPr lang="es-AR" sz="3800" dirty="0">
                          <a:effectLst/>
                        </a:rPr>
                        <a:t>Bulgaria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141144899"/>
                  </a:ext>
                </a:extLst>
              </a:tr>
              <a:tr h="0">
                <a:tc>
                  <a:txBody>
                    <a:bodyPr/>
                    <a:lstStyle/>
                    <a:p>
                      <a:pPr algn="ctr">
                        <a:spcAft>
                          <a:spcPts val="0"/>
                        </a:spcAft>
                      </a:pPr>
                      <a:r>
                        <a:rPr lang="es-AR" sz="3800" dirty="0">
                          <a:effectLst/>
                        </a:rPr>
                        <a:t>Chipre</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919513525"/>
                  </a:ext>
                </a:extLst>
              </a:tr>
              <a:tr h="0">
                <a:tc>
                  <a:txBody>
                    <a:bodyPr/>
                    <a:lstStyle/>
                    <a:p>
                      <a:pPr algn="ctr">
                        <a:spcAft>
                          <a:spcPts val="0"/>
                        </a:spcAft>
                      </a:pPr>
                      <a:r>
                        <a:rPr lang="es-AR" sz="3800" dirty="0">
                          <a:effectLst/>
                        </a:rPr>
                        <a:t>Croacia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466711618"/>
                  </a:ext>
                </a:extLst>
              </a:tr>
              <a:tr h="0">
                <a:tc>
                  <a:txBody>
                    <a:bodyPr/>
                    <a:lstStyle/>
                    <a:p>
                      <a:pPr algn="ctr">
                        <a:spcAft>
                          <a:spcPts val="0"/>
                        </a:spcAft>
                      </a:pPr>
                      <a:r>
                        <a:rPr lang="es-AR" sz="3800" dirty="0">
                          <a:effectLst/>
                        </a:rPr>
                        <a:t>Dinamarca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676006413"/>
                  </a:ext>
                </a:extLst>
              </a:tr>
              <a:tr h="0">
                <a:tc>
                  <a:txBody>
                    <a:bodyPr/>
                    <a:lstStyle/>
                    <a:p>
                      <a:pPr algn="ctr">
                        <a:spcAft>
                          <a:spcPts val="0"/>
                        </a:spcAft>
                      </a:pPr>
                      <a:r>
                        <a:rPr lang="es-AR" sz="3800" dirty="0">
                          <a:effectLst/>
                        </a:rPr>
                        <a:t>Eslovenia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466169829"/>
                  </a:ext>
                </a:extLst>
              </a:tr>
              <a:tr h="0">
                <a:tc>
                  <a:txBody>
                    <a:bodyPr/>
                    <a:lstStyle/>
                    <a:p>
                      <a:pPr algn="ctr">
                        <a:spcAft>
                          <a:spcPts val="0"/>
                        </a:spcAft>
                      </a:pPr>
                      <a:r>
                        <a:rPr lang="es-AR" sz="3800" dirty="0">
                          <a:effectLst/>
                        </a:rPr>
                        <a:t>España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103733093"/>
                  </a:ext>
                </a:extLst>
              </a:tr>
              <a:tr h="0">
                <a:tc>
                  <a:txBody>
                    <a:bodyPr/>
                    <a:lstStyle/>
                    <a:p>
                      <a:pPr algn="ctr">
                        <a:spcAft>
                          <a:spcPts val="0"/>
                        </a:spcAft>
                      </a:pPr>
                      <a:r>
                        <a:rPr lang="es-AR" sz="3800" dirty="0">
                          <a:effectLst/>
                        </a:rPr>
                        <a:t>EE. UU.</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3293144546"/>
                  </a:ext>
                </a:extLst>
              </a:tr>
              <a:tr h="0">
                <a:tc>
                  <a:txBody>
                    <a:bodyPr/>
                    <a:lstStyle/>
                    <a:p>
                      <a:pPr algn="ctr">
                        <a:spcAft>
                          <a:spcPts val="0"/>
                        </a:spcAft>
                      </a:pPr>
                      <a:r>
                        <a:rPr lang="es-AR" sz="3800" dirty="0">
                          <a:effectLst/>
                        </a:rPr>
                        <a:t>Estonia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914284697"/>
                  </a:ext>
                </a:extLst>
              </a:tr>
            </a:tbl>
          </a:graphicData>
        </a:graphic>
      </p:graphicFrame>
    </p:spTree>
    <p:extLst>
      <p:ext uri="{BB962C8B-B14F-4D97-AF65-F5344CB8AC3E}">
        <p14:creationId xmlns:p14="http://schemas.microsoft.com/office/powerpoint/2010/main" val="1043169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41A2C8E6-696F-A61D-818C-AD8B58B81BE6}"/>
              </a:ext>
            </a:extLst>
          </p:cNvPr>
          <p:cNvSpPr txBox="1">
            <a:spLocks/>
          </p:cNvSpPr>
          <p:nvPr/>
        </p:nvSpPr>
        <p:spPr>
          <a:xfrm>
            <a:off x="457200" y="342900"/>
            <a:ext cx="18135600" cy="1621407"/>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s-AR" sz="5200" b="1" u="sng" dirty="0">
                <a:solidFill>
                  <a:srgbClr val="00B0F0"/>
                </a:solidFill>
                <a:latin typeface="Trebuchet MS" panose="020B0603020202020204" pitchFamily="34" charset="0"/>
                <a:cs typeface="Calibri"/>
              </a:rPr>
              <a:t>Quebrantos: Cómputo hacia adelante</a:t>
            </a:r>
            <a:endParaRPr lang="es-AR" sz="5200" b="1" u="sng" dirty="0">
              <a:solidFill>
                <a:srgbClr val="00B0F0"/>
              </a:solidFill>
              <a:latin typeface="Trebuchet MS" panose="020B0603020202020204" pitchFamily="34" charset="0"/>
              <a:ea typeface="Calibri"/>
              <a:cs typeface="Calibri"/>
            </a:endParaRPr>
          </a:p>
        </p:txBody>
      </p:sp>
      <p:graphicFrame>
        <p:nvGraphicFramePr>
          <p:cNvPr id="14" name="Tabla 13"/>
          <p:cNvGraphicFramePr>
            <a:graphicFrameLocks noGrp="1"/>
          </p:cNvGraphicFramePr>
          <p:nvPr>
            <p:extLst>
              <p:ext uri="{D42A27DB-BD31-4B8C-83A1-F6EECF244321}">
                <p14:modId xmlns:p14="http://schemas.microsoft.com/office/powerpoint/2010/main" val="3911711065"/>
              </p:ext>
            </p:extLst>
          </p:nvPr>
        </p:nvGraphicFramePr>
        <p:xfrm>
          <a:off x="4267200" y="2308860"/>
          <a:ext cx="9982200" cy="6949440"/>
        </p:xfrm>
        <a:graphic>
          <a:graphicData uri="http://schemas.openxmlformats.org/drawingml/2006/table">
            <a:tbl>
              <a:tblPr firstRow="1" firstCol="1" bandRow="1">
                <a:tableStyleId>{69C7853C-536D-4A76-A0AE-DD22124D55A5}</a:tableStyleId>
              </a:tblPr>
              <a:tblGrid>
                <a:gridCol w="4419600">
                  <a:extLst>
                    <a:ext uri="{9D8B030D-6E8A-4147-A177-3AD203B41FA5}">
                      <a16:colId xmlns:a16="http://schemas.microsoft.com/office/drawing/2014/main" val="301243484"/>
                    </a:ext>
                  </a:extLst>
                </a:gridCol>
                <a:gridCol w="5562600">
                  <a:extLst>
                    <a:ext uri="{9D8B030D-6E8A-4147-A177-3AD203B41FA5}">
                      <a16:colId xmlns:a16="http://schemas.microsoft.com/office/drawing/2014/main" val="680790427"/>
                    </a:ext>
                  </a:extLst>
                </a:gridCol>
              </a:tblGrid>
              <a:tr h="0">
                <a:tc>
                  <a:txBody>
                    <a:bodyPr/>
                    <a:lstStyle/>
                    <a:p>
                      <a:pPr algn="ctr">
                        <a:spcAft>
                          <a:spcPts val="0"/>
                        </a:spcAft>
                      </a:pPr>
                      <a:r>
                        <a:rPr lang="es-AR" sz="3800" dirty="0">
                          <a:effectLst/>
                        </a:rPr>
                        <a:t>JURISDICCIONES</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NÚMERO DE AÑOS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128362036"/>
                  </a:ext>
                </a:extLst>
              </a:tr>
              <a:tr h="533400">
                <a:tc>
                  <a:txBody>
                    <a:bodyPr/>
                    <a:lstStyle/>
                    <a:p>
                      <a:pPr algn="ctr">
                        <a:spcAft>
                          <a:spcPts val="0"/>
                        </a:spcAft>
                      </a:pPr>
                      <a:r>
                        <a:rPr lang="es-ES" sz="3800" b="1" kern="1200" dirty="0">
                          <a:solidFill>
                            <a:schemeClr val="dk1"/>
                          </a:solidFill>
                          <a:effectLst/>
                        </a:rPr>
                        <a:t>Finlandia</a:t>
                      </a:r>
                      <a:endParaRPr lang="es-AR" sz="3800" b="1" kern="1200" dirty="0">
                        <a:solidFill>
                          <a:schemeClr val="dk1"/>
                        </a:solidFill>
                        <a:effectLst/>
                        <a:latin typeface="+mn-lt"/>
                        <a:ea typeface="+mn-ea"/>
                        <a:cs typeface="+mn-cs"/>
                      </a:endParaRPr>
                    </a:p>
                  </a:txBody>
                  <a:tcPr marL="68580" marR="68580" marT="0" marB="0"/>
                </a:tc>
                <a:tc>
                  <a:txBody>
                    <a:bodyPr/>
                    <a:lstStyle/>
                    <a:p>
                      <a:pPr algn="ctr">
                        <a:spcAft>
                          <a:spcPts val="0"/>
                        </a:spcAft>
                      </a:pPr>
                      <a:r>
                        <a:rPr lang="es-ES" sz="3800" b="0" kern="1200" dirty="0">
                          <a:solidFill>
                            <a:schemeClr val="dk1"/>
                          </a:solidFill>
                          <a:effectLst/>
                        </a:rPr>
                        <a:t>10</a:t>
                      </a:r>
                      <a:endParaRPr lang="es-AR" sz="3800" b="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2913421447"/>
                  </a:ext>
                </a:extLst>
              </a:tr>
              <a:tr h="533400">
                <a:tc>
                  <a:txBody>
                    <a:bodyPr/>
                    <a:lstStyle/>
                    <a:p>
                      <a:pPr algn="ctr">
                        <a:spcAft>
                          <a:spcPts val="0"/>
                        </a:spcAft>
                      </a:pPr>
                      <a:r>
                        <a:rPr lang="es-AR" sz="3800" dirty="0">
                          <a:effectLst/>
                        </a:rPr>
                        <a:t>Francia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585516265"/>
                  </a:ext>
                </a:extLst>
              </a:tr>
              <a:tr h="0">
                <a:tc>
                  <a:txBody>
                    <a:bodyPr/>
                    <a:lstStyle/>
                    <a:p>
                      <a:pPr algn="ctr">
                        <a:spcAft>
                          <a:spcPts val="0"/>
                        </a:spcAft>
                      </a:pPr>
                      <a:r>
                        <a:rPr lang="es-AR" sz="3800" dirty="0">
                          <a:effectLst/>
                        </a:rPr>
                        <a:t>Grecia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864304733"/>
                  </a:ext>
                </a:extLst>
              </a:tr>
              <a:tr h="0">
                <a:tc>
                  <a:txBody>
                    <a:bodyPr/>
                    <a:lstStyle/>
                    <a:p>
                      <a:pPr algn="ctr">
                        <a:spcAft>
                          <a:spcPts val="0"/>
                        </a:spcAft>
                      </a:pPr>
                      <a:r>
                        <a:rPr lang="es-AR" sz="3800" dirty="0">
                          <a:effectLst/>
                        </a:rPr>
                        <a:t>Hungría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5</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3192909534"/>
                  </a:ext>
                </a:extLst>
              </a:tr>
              <a:tr h="0">
                <a:tc>
                  <a:txBody>
                    <a:bodyPr/>
                    <a:lstStyle/>
                    <a:p>
                      <a:pPr algn="ctr">
                        <a:spcAft>
                          <a:spcPts val="0"/>
                        </a:spcAft>
                      </a:pPr>
                      <a:r>
                        <a:rPr lang="es-AR" sz="3800" dirty="0">
                          <a:effectLst/>
                        </a:rPr>
                        <a:t>Irlanda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919513525"/>
                  </a:ext>
                </a:extLst>
              </a:tr>
              <a:tr h="0">
                <a:tc>
                  <a:txBody>
                    <a:bodyPr/>
                    <a:lstStyle/>
                    <a:p>
                      <a:pPr algn="ctr">
                        <a:spcAft>
                          <a:spcPts val="0"/>
                        </a:spcAft>
                      </a:pPr>
                      <a:r>
                        <a:rPr lang="es-AR" sz="3800" dirty="0">
                          <a:effectLst/>
                        </a:rPr>
                        <a:t>Islandia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10</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466711618"/>
                  </a:ext>
                </a:extLst>
              </a:tr>
              <a:tr h="0">
                <a:tc>
                  <a:txBody>
                    <a:bodyPr/>
                    <a:lstStyle/>
                    <a:p>
                      <a:pPr algn="ctr">
                        <a:spcAft>
                          <a:spcPts val="0"/>
                        </a:spcAft>
                      </a:pPr>
                      <a:r>
                        <a:rPr lang="es-AR" sz="3800" dirty="0">
                          <a:effectLst/>
                        </a:rPr>
                        <a:t>Italia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676006413"/>
                  </a:ext>
                </a:extLst>
              </a:tr>
              <a:tr h="0">
                <a:tc>
                  <a:txBody>
                    <a:bodyPr/>
                    <a:lstStyle/>
                    <a:p>
                      <a:pPr algn="ctr">
                        <a:spcAft>
                          <a:spcPts val="0"/>
                        </a:spcAft>
                      </a:pPr>
                      <a:r>
                        <a:rPr lang="es-AR" sz="3800" dirty="0">
                          <a:effectLst/>
                        </a:rPr>
                        <a:t>Letonia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466169829"/>
                  </a:ext>
                </a:extLst>
              </a:tr>
              <a:tr h="0">
                <a:tc>
                  <a:txBody>
                    <a:bodyPr/>
                    <a:lstStyle/>
                    <a:p>
                      <a:pPr algn="ctr">
                        <a:spcAft>
                          <a:spcPts val="0"/>
                        </a:spcAft>
                      </a:pPr>
                      <a:r>
                        <a:rPr lang="es-AR" sz="3800" dirty="0">
                          <a:effectLst/>
                        </a:rPr>
                        <a:t>Lituania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2103733093"/>
                  </a:ext>
                </a:extLst>
              </a:tr>
              <a:tr h="0">
                <a:tc>
                  <a:txBody>
                    <a:bodyPr/>
                    <a:lstStyle/>
                    <a:p>
                      <a:pPr algn="ctr">
                        <a:spcAft>
                          <a:spcPts val="0"/>
                        </a:spcAft>
                      </a:pPr>
                      <a:r>
                        <a:rPr lang="es-AR" sz="3800" dirty="0">
                          <a:effectLst/>
                        </a:rPr>
                        <a:t>Luxemburgo</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17</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3293144546"/>
                  </a:ext>
                </a:extLst>
              </a:tr>
              <a:tr h="0">
                <a:tc>
                  <a:txBody>
                    <a:bodyPr/>
                    <a:lstStyle/>
                    <a:p>
                      <a:pPr algn="ctr">
                        <a:spcAft>
                          <a:spcPts val="0"/>
                        </a:spcAft>
                      </a:pPr>
                      <a:r>
                        <a:rPr lang="es-AR" sz="3800" dirty="0">
                          <a:effectLst/>
                        </a:rPr>
                        <a:t>Malta</a:t>
                      </a:r>
                      <a:endParaRPr lang="es-AR" sz="3800" dirty="0">
                        <a:effectLst/>
                        <a:latin typeface="Bahnschrift" panose="020B0502040204020203" pitchFamily="34" charset="0"/>
                        <a:ea typeface="Calibri" panose="020F0502020204030204" pitchFamily="34" charset="0"/>
                      </a:endParaRPr>
                    </a:p>
                  </a:txBody>
                  <a:tcPr marL="68580" marR="68580" marT="0" marB="0"/>
                </a:tc>
                <a:tc>
                  <a:txBody>
                    <a:bodyPr/>
                    <a:lstStyle/>
                    <a:p>
                      <a:pPr algn="ctr">
                        <a:spcAft>
                          <a:spcPts val="0"/>
                        </a:spcAft>
                      </a:pPr>
                      <a:r>
                        <a:rPr lang="es-AR" sz="3800" dirty="0">
                          <a:effectLst/>
                        </a:rPr>
                        <a:t>Sin limitaciones</a:t>
                      </a:r>
                      <a:endParaRPr lang="es-AR" sz="3800" dirty="0">
                        <a:effectLst/>
                        <a:latin typeface="Bahnschrift" panose="020B0502040204020203" pitchFamily="34" charset="0"/>
                        <a:ea typeface="Calibri" panose="020F0502020204030204" pitchFamily="34" charset="0"/>
                      </a:endParaRPr>
                    </a:p>
                  </a:txBody>
                  <a:tcPr marL="68580" marR="68580" marT="0" marB="0"/>
                </a:tc>
                <a:extLst>
                  <a:ext uri="{0D108BD9-81ED-4DB2-BD59-A6C34878D82A}">
                    <a16:rowId xmlns:a16="http://schemas.microsoft.com/office/drawing/2014/main" val="1914284697"/>
                  </a:ext>
                </a:extLst>
              </a:tr>
            </a:tbl>
          </a:graphicData>
        </a:graphic>
      </p:graphicFrame>
    </p:spTree>
    <p:extLst>
      <p:ext uri="{BB962C8B-B14F-4D97-AF65-F5344CB8AC3E}">
        <p14:creationId xmlns:p14="http://schemas.microsoft.com/office/powerpoint/2010/main" val="37767780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696</TotalTime>
  <Words>845</Words>
  <Application>Microsoft Office PowerPoint</Application>
  <PresentationFormat>Personalizado</PresentationFormat>
  <Paragraphs>240</Paragraphs>
  <Slides>17</Slides>
  <Notes>1</Notes>
  <HiddenSlides>0</HiddenSlides>
  <MMClips>0</MMClips>
  <ScaleCrop>false</ScaleCrop>
  <HeadingPairs>
    <vt:vector size="6" baseType="variant">
      <vt:variant>
        <vt:lpstr>Fuentes usadas</vt:lpstr>
      </vt:variant>
      <vt:variant>
        <vt:i4>18</vt:i4>
      </vt:variant>
      <vt:variant>
        <vt:lpstr>Tema</vt:lpstr>
      </vt:variant>
      <vt:variant>
        <vt:i4>1</vt:i4>
      </vt:variant>
      <vt:variant>
        <vt:lpstr>Títulos de diapositiva</vt:lpstr>
      </vt:variant>
      <vt:variant>
        <vt:i4>17</vt:i4>
      </vt:variant>
    </vt:vector>
  </HeadingPairs>
  <TitlesOfParts>
    <vt:vector size="36" baseType="lpstr">
      <vt:lpstr>DM Sans Bold</vt:lpstr>
      <vt:lpstr>Sitka Text Semibold</vt:lpstr>
      <vt:lpstr>Open Sans Bold</vt:lpstr>
      <vt:lpstr>Genty Sans</vt:lpstr>
      <vt:lpstr>ITC Souvenir Bold Italics</vt:lpstr>
      <vt:lpstr>Arial</vt:lpstr>
      <vt:lpstr>Wingdings</vt:lpstr>
      <vt:lpstr>Poppins</vt:lpstr>
      <vt:lpstr>Trebuchet MS</vt:lpstr>
      <vt:lpstr>Verdana</vt:lpstr>
      <vt:lpstr>Aptos</vt:lpstr>
      <vt:lpstr>Yu Gothic UI Semibold</vt:lpstr>
      <vt:lpstr>Calibri</vt:lpstr>
      <vt:lpstr>Tahoma</vt:lpstr>
      <vt:lpstr>Bai Jamjuree Bold</vt:lpstr>
      <vt:lpstr>Stencil</vt:lpstr>
      <vt:lpstr>Bahnschrift</vt:lpstr>
      <vt:lpstr>Berlin Sans FB Demi</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Ejemplo de un test de confiscatoriedad</vt:lpstr>
      <vt:lpstr>Jurisprudencia reciente de la justicia federal (posterior ley 27.430)</vt:lpstr>
      <vt:lpstr>Jurisprudencia reciente de la justicia federal (posterior ley 27.430)</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ACTUALIZACION DE QUEBRANTOS</dc:title>
  <dc:creator>Gabriela Otermin</dc:creator>
  <cp:lastModifiedBy>Maria Laura Moratto</cp:lastModifiedBy>
  <cp:revision>37</cp:revision>
  <cp:lastPrinted>2025-11-17T20:09:13Z</cp:lastPrinted>
  <dcterms:created xsi:type="dcterms:W3CDTF">2006-08-16T00:00:00Z</dcterms:created>
  <dcterms:modified xsi:type="dcterms:W3CDTF">2025-11-17T20:23:35Z</dcterms:modified>
  <dc:identifier>DAFr5LEuCvE</dc:identifier>
</cp:coreProperties>
</file>