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handoutMasterIdLst>
    <p:handoutMasterId r:id="rId26"/>
  </p:handoutMasterIdLst>
  <p:sldIdLst>
    <p:sldId id="263" r:id="rId3"/>
    <p:sldId id="283" r:id="rId4"/>
    <p:sldId id="284" r:id="rId5"/>
    <p:sldId id="285" r:id="rId6"/>
    <p:sldId id="286" r:id="rId7"/>
    <p:sldId id="287" r:id="rId8"/>
    <p:sldId id="288" r:id="rId9"/>
    <p:sldId id="290" r:id="rId10"/>
    <p:sldId id="291" r:id="rId11"/>
    <p:sldId id="292" r:id="rId12"/>
    <p:sldId id="293" r:id="rId13"/>
    <p:sldId id="294" r:id="rId14"/>
    <p:sldId id="295" r:id="rId15"/>
    <p:sldId id="296" r:id="rId16"/>
    <p:sldId id="297" r:id="rId17"/>
    <p:sldId id="298" r:id="rId18"/>
    <p:sldId id="299" r:id="rId19"/>
    <p:sldId id="300" r:id="rId20"/>
    <p:sldId id="301" r:id="rId21"/>
    <p:sldId id="302" r:id="rId22"/>
    <p:sldId id="303" r:id="rId23"/>
    <p:sldId id="304" r:id="rId24"/>
    <p:sldId id="305" r:id="rId25"/>
  </p:sldIdLst>
  <p:sldSz cx="12192000" cy="6858000"/>
  <p:notesSz cx="7315200" cy="9601200"/>
  <p:defaultText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0033"/>
    <a:srgbClr val="FFCC00"/>
    <a:srgbClr val="BF3F17"/>
    <a:srgbClr val="FFBD5D"/>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9DCAF9ED-07DC-4A11-8D7F-57B35C25682E}" styleName="Estilo medio 1 - Énfasis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1" d="100"/>
          <a:sy n="81" d="100"/>
        </p:scale>
        <p:origin x="46" y="173"/>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¿En las retenciones de 4ta, los gastos de educación se toman hasta el tope anual en el mes en que se incurrieron o se </a:t>
          </a:r>
          <a:r>
            <a:rPr lang="es-AR" dirty="0" err="1"/>
            <a:t>proporcionaliza</a:t>
          </a:r>
          <a:r>
            <a:rPr lang="es-AR" dirty="0"/>
            <a:t> en el año (el gasto y el tope)? </a:t>
          </a:r>
          <a:r>
            <a:rPr lang="es-AR" b="0" i="0" dirty="0"/>
            <a:t>¿</a:t>
          </a:r>
          <a:r>
            <a:rPr lang="es-AR" dirty="0"/>
            <a:t>En el caso de </a:t>
          </a:r>
          <a:r>
            <a:rPr lang="es-AR" dirty="0" err="1"/>
            <a:t>proporcionalizar</a:t>
          </a:r>
          <a:r>
            <a:rPr lang="es-AR" dirty="0"/>
            <a:t>, que ocurre si con el incremento de los montos sobre los que corresponde retener ($1.900.000), no se dedujo el total permitido durante el año?</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Un director que cobra sueldo en relación de dependencia, es jubilado y no declara en SIRADIG la jubilación, el empleador solo retiene sobre el sueldo. Como tiene otros ingresos de 2da, al presentar la DJ de IG 2023, ¿cómo debe hacerse el cálculo del impuesto determinado? ¿debe recalcularse sumando el sueldo + la jubilación mes a mes y abonar la diferencia, aunque no coincida con el 1357? ¿le corresponde alguna penalidad por no declarar la jubilación en SIRADIG?</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Consulto respeto de una retribución no habitual percibida en enero 2023 que se prorratea en 1/12, y se fue imputando hasta septiembre 2023 y a partir de octubre de 2023 cambia la escala. </a:t>
          </a:r>
          <a:r>
            <a:rPr lang="es-AR" b="0" i="0" dirty="0"/>
            <a:t>¿</a:t>
          </a:r>
          <a:r>
            <a:rPr lang="es-AR" dirty="0"/>
            <a:t>Cómo se imputa el importe que resta computar desde período octubre 2023?</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En caso de Bono Gravado (</a:t>
          </a:r>
          <a:r>
            <a:rPr lang="es-AR" dirty="0" err="1"/>
            <a:t>retribucion</a:t>
          </a:r>
          <a:r>
            <a:rPr lang="es-AR" dirty="0"/>
            <a:t> no habitual) percibido en agosto 2023 y que se está prorrateando, en los meses que restan hasta diciembre, para la determinación del impto. Ahora, desde octubre, este empleado su remuneración no supera los 1.700.000 o sea exento de retención. ¿Cómo se procede con las cuotas de aquel bono que quedaron pendiente de proporcionar en setiembre a diciembre?</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Empleado que estando en el grupo 1, en algunos meses pasó al grupo 2 por lo que se le tuvo que retener. Esta retención es definitiva, no se reintegra en los próximos meses por más que regrese al grupo 1. </a:t>
          </a:r>
          <a:r>
            <a:rPr lang="es-AR" b="0" i="0" dirty="0"/>
            <a:t>¿</a:t>
          </a:r>
          <a:r>
            <a:rPr lang="es-AR" dirty="0"/>
            <a:t>Ahora, si pasa del grupo 1 al 3 en un mes, al regresar al grupo 1 la retención es definitiva o se debe reintegrar?</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Hasta diciembre les corresponde a los Directores-empleados la deducción de los 15 SMVM, (eso </a:t>
          </a:r>
          <a:r>
            <a:rPr lang="es-AR" dirty="0" err="1"/>
            <a:t>entendi</a:t>
          </a:r>
          <a:r>
            <a:rPr lang="es-AR" dirty="0"/>
            <a:t>) </a:t>
          </a:r>
          <a:r>
            <a:rPr lang="es-AR" b="0" i="0" dirty="0"/>
            <a:t>¿A</a:t>
          </a:r>
          <a:r>
            <a:rPr lang="es-AR" dirty="0"/>
            <a:t> partir de enero, les corresponde a esos Directores-empleados?</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Cómo se aplica, devengado o percibido a partir de octubre, las remuneraciones no habituales pagadas por ejemplo en abril 2023 si las mismas se prorratearon hasta el final del ejercicio?</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Cómo se atribuye al periodo octubre diciembre, la proporción de bono percibido antes de septiembre?</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Escenario teórico: Empleado cuya RBM ha sido mayor a $3.000.000 (todo el año) y por lo tanto se la ha ido devengando el SAC mensualmente. Al comenzar “el nuevo tramo dentro del PF 2023” - con el devengado octubre - ¿Qué tratamiento debe tener el devengamiento de SAC de julio, agosto y septiembre? ¿Cuándo lo reversiono? ¿Debo esperar al momento de pagar el SAC el 18/12 para reversionarlo en el “Total al devengado septiembre” y generar allí una devolución por ese devengamiento reversionado? ¿Se ajusta en la Liquidación Anual? </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Que pasa con aquel que por no superar la </a:t>
          </a:r>
          <a:r>
            <a:rPr lang="es-AR" dirty="0" err="1"/>
            <a:t>remun</a:t>
          </a:r>
          <a:r>
            <a:rPr lang="es-AR" dirty="0"/>
            <a:t> no habitual por ser inferior al 20%, se gravo en su mes de la </a:t>
          </a:r>
          <a:r>
            <a:rPr lang="es-AR" dirty="0" err="1"/>
            <a:t>percepcion</a:t>
          </a:r>
          <a:r>
            <a:rPr lang="es-AR" dirty="0"/>
            <a:t>?</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Si se presenta una rectificativa en este último trimestre </a:t>
          </a:r>
          <a:r>
            <a:rPr lang="es-AR" dirty="0" err="1"/>
            <a:t>via</a:t>
          </a:r>
          <a:r>
            <a:rPr lang="es-AR" dirty="0"/>
            <a:t> SIRADIG de un empleado que ya no paga impuesto este mes, pero sí tuvo retenciones desde enero a septiembre, en qué momento se hace efectiva la devolución producto ese recálculo, este año o </a:t>
          </a:r>
          <a:r>
            <a:rPr lang="es-AR" dirty="0" err="1"/>
            <a:t>enla</a:t>
          </a:r>
          <a:r>
            <a:rPr lang="es-AR" dirty="0"/>
            <a:t> DJ anual?</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¿Si bien hay una tabla, cómo se calcula la deducción especial incrementada manualmente? </a:t>
          </a:r>
          <a:r>
            <a:rPr lang="es-AR" b="0" i="0" dirty="0"/>
            <a:t>¿</a:t>
          </a:r>
          <a:r>
            <a:rPr lang="es-AR" dirty="0"/>
            <a:t>cómo se proporciona?</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Qué hacer si la empresa no lleva a cabo el recálculo de nuevos comprobantes presentados en el SIRADIG en este último trimestre en relación al período enero/septiembre en estos meses y lo deja para ajustar en abril del año próximo?</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Que pasará con las percepciones de la RG 4815 si la factura de gastos del exterior es diciembre, no van a servir en caso de que desde octubre no haya retenciones?</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4"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b="0" i="0" dirty="0" err="1"/>
            <a:t>Tenés</a:t>
          </a:r>
          <a:r>
            <a:rPr lang="es-AR" b="0" i="0" dirty="0"/>
            <a:t> más consultas?</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33F59F4-5D71-4996-B76F-74B44D818510}" type="pres">
      <dgm:prSet presAssocID="{B0039A04-3B1C-4A89-93B9-1C609F0D36F6}" presName="diagram" presStyleCnt="0">
        <dgm:presLayoutVars>
          <dgm:dir/>
          <dgm:resizeHandles val="exact"/>
        </dgm:presLayoutVars>
      </dgm:prSet>
      <dgm:spPr/>
    </dgm:pt>
    <dgm:pt modelId="{243EB927-5CF6-4712-9D61-733ADC7EC243}" type="pres">
      <dgm:prSet presAssocID="{579441F9-3232-4D75-897A-4C7EA61DB9B7}" presName="node" presStyleLbl="node1" presStyleIdx="0" presStyleCnt="1">
        <dgm:presLayoutVars>
          <dgm:bulletEnabled val="1"/>
        </dgm:presLayoutVars>
      </dgm:prSet>
      <dgm:spPr/>
    </dgm:pt>
  </dgm:ptLst>
  <dgm:cxnLst>
    <dgm:cxn modelId="{01C98447-18AB-4644-9755-FCA11EEDAF50}" type="presOf" srcId="{579441F9-3232-4D75-897A-4C7EA61DB9B7}" destId="{243EB927-5CF6-4712-9D61-733ADC7EC243}" srcOrd="0" destOrd="0" presId="urn:microsoft.com/office/officeart/2005/8/layout/default"/>
    <dgm:cxn modelId="{E0F26786-F5F0-403C-95A3-26EA5C83EEB0}" type="presOf" srcId="{B0039A04-3B1C-4A89-93B9-1C609F0D36F6}" destId="{D33F59F4-5D71-4996-B76F-74B44D818510}"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6C58521D-9226-4C06-921B-1496B808680C}" type="presParOf" srcId="{D33F59F4-5D71-4996-B76F-74B44D818510}" destId="{243EB927-5CF6-4712-9D61-733ADC7EC243}"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Las deducciones que se carguen en el último trimestre (Personal doméstico, Gastos </a:t>
          </a:r>
          <a:r>
            <a:rPr lang="es-AR" dirty="0" err="1"/>
            <a:t>eductivos</a:t>
          </a:r>
          <a:r>
            <a:rPr lang="es-AR" dirty="0"/>
            <a:t>) en el SIRADIG, tendrán efecto? </a:t>
          </a:r>
          <a:r>
            <a:rPr lang="es-AR" b="0" i="0" dirty="0"/>
            <a:t>¿</a:t>
          </a:r>
          <a:r>
            <a:rPr lang="es-AR" dirty="0"/>
            <a:t>o dejan de ser consideradas? </a:t>
          </a:r>
          <a:r>
            <a:rPr lang="es-AR" b="0" i="0" dirty="0"/>
            <a:t>¿</a:t>
          </a:r>
          <a:r>
            <a:rPr lang="es-AR" dirty="0"/>
            <a:t>Y las Percepciones por operaciones en Moneda Extranjera ?</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Respecto a las deducciones con tope anual, en relación a personas que tributaron hasta septiembre y no tributan más de octubre a diciembre. </a:t>
          </a:r>
          <a:r>
            <a:rPr lang="es-AR" b="0" i="0" dirty="0"/>
            <a:t>¿</a:t>
          </a:r>
          <a:r>
            <a:rPr lang="es-AR" dirty="0"/>
            <a:t>Se toma el tope anual afectando el total al periodo que tributa o solamente el tope mensual de enero a septiembre y el resto a octubre a diciembre?.</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Los pagos a cuenta solamente se pueden computar para la </a:t>
          </a:r>
          <a:r>
            <a:rPr lang="es-AR" dirty="0" err="1"/>
            <a:t>reliquidacion</a:t>
          </a:r>
          <a:r>
            <a:rPr lang="es-AR" dirty="0"/>
            <a:t> anual en abril/mayo? </a:t>
          </a:r>
          <a:r>
            <a:rPr lang="es-AR" b="0" i="0" dirty="0"/>
            <a:t>¿</a:t>
          </a:r>
          <a:r>
            <a:rPr lang="es-AR" dirty="0"/>
            <a:t>Y hacer la devolución recién el año próximo?</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SI TENGO DEDUCCION POR ALQUILER Y PERSONAL DOMÉSTICO, EN OCTUBRE TOMO SOLO LO QUE PAGUE EN OCTUBRE? </a:t>
          </a:r>
          <a:r>
            <a:rPr lang="es-AR" b="0" i="0" dirty="0"/>
            <a:t>¿</a:t>
          </a:r>
          <a:r>
            <a:rPr lang="es-AR" dirty="0"/>
            <a:t>NO ACUMULO A LO ANTERIOR? </a:t>
          </a:r>
          <a:r>
            <a:rPr lang="es-AR" b="0" i="0" dirty="0"/>
            <a:t>¿</a:t>
          </a:r>
          <a:r>
            <a:rPr lang="es-AR" dirty="0"/>
            <a:t>Y EN NOVIEMBRE ACUMULO LO DE OCTUBRE?</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Se trata de un empleado al que el empleador a septiembre de 2023 le viene reteniendo mensualmente un importe por el impuesto a las ganancias por cuarta categoría y en dicha liquidación se le viene prorrateando mensualmente desde marzo 2023 una gratificación especial en lugar de considerar el importe en el mes de pago (3/2023), restando a Octubre 2023 prorratear los meses restantes hasta diciembre 2023. La pregunta se refiere a que si por la nueva normativa que establece una modificación a partir del devengado Octubre 2023: - se debe retener en percibido Octubre (incluido como devengado septiembre) todo el monto restante que sería lo que faltaba prorratear de dicha gratificación con la escala anterior? - o por lo contrario se sigue prorrateando por los meses de octubre a diciembre con la escala nueva? ¿En el caso que sea de tomar la totalidad de la gratificación que resta, se determina al generar el F.1357 en la retención anual y si fuere ese caso con cual escala? Muchas gracias.</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dirty="0"/>
            <a:t>Director de SA con Sueldo sin Aportes, cobra por Octubre, </a:t>
          </a:r>
          <a:r>
            <a:rPr lang="es-AR" dirty="0" err="1"/>
            <a:t>Noviemebre</a:t>
          </a:r>
          <a:r>
            <a:rPr lang="es-AR" dirty="0"/>
            <a:t> y Diciembre $ 1.900.000 cada mes, y SAC de $ 950.000. Si percibe: Octubre el 3/11, Noviembre el 4/12, el SAC el 18/12 y </a:t>
          </a:r>
          <a:r>
            <a:rPr lang="es-AR" dirty="0" err="1"/>
            <a:t>Dicembre</a:t>
          </a:r>
          <a:r>
            <a:rPr lang="es-AR" dirty="0"/>
            <a:t> el 29/12, tiene Retención de Ganancias de $ 0,00 (cero)?</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0039A04-3B1C-4A89-93B9-1C609F0D36F6}" type="doc">
      <dgm:prSet loTypeId="urn:microsoft.com/office/officeart/2005/8/layout/default" loCatId="list" qsTypeId="urn:microsoft.com/office/officeart/2005/8/quickstyle/simple1" qsCatId="simple" csTypeId="urn:microsoft.com/office/officeart/2005/8/colors/accent2_2" csCatId="accent2" phldr="1"/>
      <dgm:spPr/>
      <dgm:t>
        <a:bodyPr/>
        <a:lstStyle/>
        <a:p>
          <a:endParaRPr lang="es-AR"/>
        </a:p>
      </dgm:t>
    </dgm:pt>
    <dgm:pt modelId="{579441F9-3232-4D75-897A-4C7EA61DB9B7}">
      <dgm:prSet phldrT="[Texto]"/>
      <dgm:spPr/>
      <dgm:t>
        <a:bodyPr/>
        <a:lstStyle/>
        <a:p>
          <a:r>
            <a:rPr lang="es-AR" b="0" i="0" dirty="0"/>
            <a:t>¿</a:t>
          </a:r>
          <a:r>
            <a:rPr lang="es-AR" dirty="0"/>
            <a:t>Cómo se adecuan las deducciones ejemplo Cuota medico asistencial/donaciones o Casas Particulares/Alquileres (que </a:t>
          </a:r>
          <a:r>
            <a:rPr lang="es-AR" dirty="0" err="1"/>
            <a:t>todavia</a:t>
          </a:r>
          <a:r>
            <a:rPr lang="es-AR" dirty="0"/>
            <a:t> no </a:t>
          </a:r>
          <a:r>
            <a:rPr lang="es-AR" dirty="0" err="1"/>
            <a:t>esten</a:t>
          </a:r>
          <a:r>
            <a:rPr lang="es-AR" dirty="0"/>
            <a:t> totalmente consumidas en su tope anual)?</a:t>
          </a:r>
          <a:endParaRPr lang="es-AR" dirty="0">
            <a:latin typeface="Calibri" panose="020F0502020204030204" pitchFamily="34" charset="0"/>
            <a:cs typeface="Calibri" panose="020F0502020204030204" pitchFamily="34" charset="0"/>
          </a:endParaRPr>
        </a:p>
      </dgm:t>
    </dgm:pt>
    <dgm:pt modelId="{52FB9739-1785-4441-A6DD-CC97D9DC3511}" type="par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9A59C10-C172-4597-8205-5B99C0E33648}" type="sibTrans" cxnId="{930E6B86-6AF3-4AA9-ADA3-A01F031E9077}">
      <dgm:prSet/>
      <dgm:spPr/>
      <dgm:t>
        <a:bodyPr/>
        <a:lstStyle/>
        <a:p>
          <a:endParaRPr lang="es-AR">
            <a:latin typeface="Calibri" panose="020F0502020204030204" pitchFamily="34" charset="0"/>
            <a:cs typeface="Calibri" panose="020F0502020204030204" pitchFamily="34" charset="0"/>
          </a:endParaRPr>
        </a:p>
      </dgm:t>
    </dgm:pt>
    <dgm:pt modelId="{DE025794-588A-420F-B0F3-C9B47B4007BA}" type="pres">
      <dgm:prSet presAssocID="{B0039A04-3B1C-4A89-93B9-1C609F0D36F6}" presName="diagram" presStyleCnt="0">
        <dgm:presLayoutVars>
          <dgm:dir/>
          <dgm:resizeHandles val="exact"/>
        </dgm:presLayoutVars>
      </dgm:prSet>
      <dgm:spPr/>
    </dgm:pt>
    <dgm:pt modelId="{B75ED24F-5CC4-4DEE-9D8B-6E616BC3DD16}" type="pres">
      <dgm:prSet presAssocID="{579441F9-3232-4D75-897A-4C7EA61DB9B7}" presName="node" presStyleLbl="node1" presStyleIdx="0" presStyleCnt="1" custScaleX="119487" custLinFactNeighborX="-5435" custLinFactNeighborY="1261">
        <dgm:presLayoutVars>
          <dgm:bulletEnabled val="1"/>
        </dgm:presLayoutVars>
      </dgm:prSet>
      <dgm:spPr/>
    </dgm:pt>
  </dgm:ptLst>
  <dgm:cxnLst>
    <dgm:cxn modelId="{62CAE45E-822E-4E59-A142-80A4913FD462}" type="presOf" srcId="{579441F9-3232-4D75-897A-4C7EA61DB9B7}" destId="{B75ED24F-5CC4-4DEE-9D8B-6E616BC3DD16}" srcOrd="0" destOrd="0" presId="urn:microsoft.com/office/officeart/2005/8/layout/default"/>
    <dgm:cxn modelId="{930E6B86-6AF3-4AA9-ADA3-A01F031E9077}" srcId="{B0039A04-3B1C-4A89-93B9-1C609F0D36F6}" destId="{579441F9-3232-4D75-897A-4C7EA61DB9B7}" srcOrd="0" destOrd="0" parTransId="{52FB9739-1785-4441-A6DD-CC97D9DC3511}" sibTransId="{D9A59C10-C172-4597-8205-5B99C0E33648}"/>
    <dgm:cxn modelId="{C25D24E5-CB20-466F-BCDD-6E5EDDC2E393}" type="presOf" srcId="{B0039A04-3B1C-4A89-93B9-1C609F0D36F6}" destId="{DE025794-588A-420F-B0F3-C9B47B4007BA}" srcOrd="0" destOrd="0" presId="urn:microsoft.com/office/officeart/2005/8/layout/default"/>
    <dgm:cxn modelId="{CB70ECAF-216C-4892-B132-23B6F4C1D4E9}" type="presParOf" srcId="{DE025794-588A-420F-B0F3-C9B47B4007BA}" destId="{B75ED24F-5CC4-4DEE-9D8B-6E616BC3DD16}" srcOrd="0"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4300" tIns="114300" rIns="114300" bIns="114300" numCol="1" spcCol="1270" anchor="ctr" anchorCtr="0">
          <a:noAutofit/>
        </a:bodyPr>
        <a:lstStyle/>
        <a:p>
          <a:pPr marL="0" lvl="0" indent="0" algn="ctr" defTabSz="1333500">
            <a:lnSpc>
              <a:spcPct val="90000"/>
            </a:lnSpc>
            <a:spcBef>
              <a:spcPct val="0"/>
            </a:spcBef>
            <a:spcAft>
              <a:spcPct val="35000"/>
            </a:spcAft>
            <a:buNone/>
          </a:pPr>
          <a:r>
            <a:rPr lang="es-AR" sz="3000" kern="1200" dirty="0"/>
            <a:t>¿En las retenciones de 4ta, los gastos de educación se toman hasta el tope anual en el mes en que se incurrieron o se </a:t>
          </a:r>
          <a:r>
            <a:rPr lang="es-AR" sz="3000" kern="1200" dirty="0" err="1"/>
            <a:t>proporcionaliza</a:t>
          </a:r>
          <a:r>
            <a:rPr lang="es-AR" sz="3000" kern="1200" dirty="0"/>
            <a:t> en el año (el gasto y el tope)? </a:t>
          </a:r>
          <a:r>
            <a:rPr lang="es-AR" sz="3000" b="0" i="0" kern="1200" dirty="0"/>
            <a:t>¿</a:t>
          </a:r>
          <a:r>
            <a:rPr lang="es-AR" sz="3000" kern="1200" dirty="0"/>
            <a:t>En el caso de </a:t>
          </a:r>
          <a:r>
            <a:rPr lang="es-AR" sz="3000" kern="1200" dirty="0" err="1"/>
            <a:t>proporcionalizar</a:t>
          </a:r>
          <a:r>
            <a:rPr lang="es-AR" sz="3000" kern="1200" dirty="0"/>
            <a:t>, que ocurre si con el incremento de los montos sobre los que corresponde retener ($1.900.000), no se dedujo el total permitido durante el año?</a:t>
          </a:r>
          <a:endParaRPr lang="es-AR" sz="30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ctr" defTabSz="1155700">
            <a:lnSpc>
              <a:spcPct val="90000"/>
            </a:lnSpc>
            <a:spcBef>
              <a:spcPct val="0"/>
            </a:spcBef>
            <a:spcAft>
              <a:spcPct val="35000"/>
            </a:spcAft>
            <a:buNone/>
          </a:pPr>
          <a:r>
            <a:rPr lang="es-AR" sz="2600" kern="1200" dirty="0"/>
            <a:t>Un director que cobra sueldo en relación de dependencia, es jubilado y no declara en SIRADIG la jubilación, el empleador solo retiene sobre el sueldo. Como tiene otros ingresos de 2da, al presentar la DJ de IG 2023, ¿cómo debe hacerse el cálculo del impuesto determinado? ¿debe recalcularse sumando el sueldo + la jubilación mes a mes y abonar la diferencia, aunque no coincida con el 1357? ¿le corresponde alguna penalidad por no declarar la jubilación en SIRADIG?</a:t>
          </a:r>
          <a:endParaRPr lang="es-AR" sz="26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AR" sz="3400" kern="1200" dirty="0"/>
            <a:t>Consulto respeto de una retribución no habitual percibida en enero 2023 que se prorratea en 1/12, y se fue imputando hasta septiembre 2023 y a partir de octubre de 2023 cambia la escala. </a:t>
          </a:r>
          <a:r>
            <a:rPr lang="es-AR" sz="3400" b="0" i="0" kern="1200" dirty="0"/>
            <a:t>¿</a:t>
          </a:r>
          <a:r>
            <a:rPr lang="es-AR" sz="3400" kern="1200" dirty="0"/>
            <a:t>Cómo se imputa el importe que resta computar desde período octubre 2023?</a:t>
          </a:r>
          <a:endParaRPr lang="es-AR" sz="34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s-AR" sz="2800" kern="1200" dirty="0"/>
            <a:t>En caso de Bono Gravado (</a:t>
          </a:r>
          <a:r>
            <a:rPr lang="es-AR" sz="2800" kern="1200" dirty="0" err="1"/>
            <a:t>retribucion</a:t>
          </a:r>
          <a:r>
            <a:rPr lang="es-AR" sz="2800" kern="1200" dirty="0"/>
            <a:t> no habitual) percibido en agosto 2023 y que se está prorrateando, en los meses que restan hasta diciembre, para la determinación del impto. Ahora, desde octubre, este empleado su remuneración no supera los 1.700.000 o sea exento de retención. ¿Cómo se procede con las cuotas de aquel bono que quedaron pendiente de proporcionar en setiembre a diciembre?</a:t>
          </a:r>
          <a:endParaRPr lang="es-AR" sz="28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AR" sz="3200" kern="1200" dirty="0"/>
            <a:t>Empleado que estando en el grupo 1, en algunos meses pasó al grupo 2 por lo que se le tuvo que retener. Esta retención es definitiva, no se reintegra en los próximos meses por más que regrese al grupo 1. </a:t>
          </a:r>
          <a:r>
            <a:rPr lang="es-AR" sz="3200" b="0" i="0" kern="1200" dirty="0"/>
            <a:t>¿</a:t>
          </a:r>
          <a:r>
            <a:rPr lang="es-AR" sz="3200" kern="1200" dirty="0"/>
            <a:t>Ahora, si pasa del grupo 1 al 3 en un mes, al regresar al grupo 1 la retención es definitiva o se debe reintegrar?</a:t>
          </a:r>
          <a:endParaRPr lang="es-AR" sz="32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s-AR" sz="4100" kern="1200" dirty="0"/>
            <a:t>Hasta diciembre les corresponde a los Directores-empleados la deducción de los 15 SMVM, (eso </a:t>
          </a:r>
          <a:r>
            <a:rPr lang="es-AR" sz="4100" kern="1200" dirty="0" err="1"/>
            <a:t>entendi</a:t>
          </a:r>
          <a:r>
            <a:rPr lang="es-AR" sz="4100" kern="1200" dirty="0"/>
            <a:t>) </a:t>
          </a:r>
          <a:r>
            <a:rPr lang="es-AR" sz="4100" b="0" i="0" kern="1200" dirty="0"/>
            <a:t>¿A</a:t>
          </a:r>
          <a:r>
            <a:rPr lang="es-AR" sz="4100" kern="1200" dirty="0"/>
            <a:t> partir de enero, les corresponde a esos Directores-empleados?</a:t>
          </a:r>
          <a:endParaRPr lang="es-AR" sz="41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8590" tIns="148590" rIns="148590" bIns="148590" numCol="1" spcCol="1270" anchor="ctr" anchorCtr="0">
          <a:noAutofit/>
        </a:bodyPr>
        <a:lstStyle/>
        <a:p>
          <a:pPr marL="0" lvl="0" indent="0" algn="ctr" defTabSz="1733550">
            <a:lnSpc>
              <a:spcPct val="90000"/>
            </a:lnSpc>
            <a:spcBef>
              <a:spcPct val="0"/>
            </a:spcBef>
            <a:spcAft>
              <a:spcPct val="35000"/>
            </a:spcAft>
            <a:buNone/>
          </a:pPr>
          <a:r>
            <a:rPr lang="es-AR" sz="3900" b="0" i="0" kern="1200" dirty="0"/>
            <a:t>¿</a:t>
          </a:r>
          <a:r>
            <a:rPr lang="es-AR" sz="3900" kern="1200" dirty="0"/>
            <a:t>Cómo se aplica, devengado o percibido a partir de octubre, las remuneraciones no habituales pagadas por ejemplo en abril 2023 si las mismas se prorratearon hasta el final del ejercicio?</a:t>
          </a:r>
          <a:endParaRPr lang="es-AR" sz="39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r>
            <a:rPr lang="es-AR" sz="4900" kern="1200" dirty="0"/>
            <a:t>Cómo se atribuye al periodo octubre diciembre, la proporción de bono percibido antes de septiembre?</a:t>
          </a:r>
          <a:endParaRPr lang="es-AR" sz="49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ctr" defTabSz="1022350">
            <a:lnSpc>
              <a:spcPct val="90000"/>
            </a:lnSpc>
            <a:spcBef>
              <a:spcPct val="0"/>
            </a:spcBef>
            <a:spcAft>
              <a:spcPct val="35000"/>
            </a:spcAft>
            <a:buNone/>
          </a:pPr>
          <a:r>
            <a:rPr lang="es-AR" sz="2300" kern="1200" dirty="0"/>
            <a:t>Escenario teórico: Empleado cuya RBM ha sido mayor a $3.000.000 (todo el año) y por lo tanto se la ha ido devengando el SAC mensualmente. Al comenzar “el nuevo tramo dentro del PF 2023” - con el devengado octubre - ¿Qué tratamiento debe tener el devengamiento de SAC de julio, agosto y septiembre? ¿Cuándo lo reversiono? ¿Debo esperar al momento de pagar el SAC el 18/12 para reversionarlo en el “Total al devengado septiembre” y generar allí una devolución por ese devengamiento reversionado? ¿Se ajusta en la Liquidación Anual? </a:t>
          </a:r>
          <a:endParaRPr lang="es-AR" sz="23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690" tIns="186690" rIns="186690" bIns="186690" numCol="1" spcCol="1270" anchor="ctr" anchorCtr="0">
          <a:noAutofit/>
        </a:bodyPr>
        <a:lstStyle/>
        <a:p>
          <a:pPr marL="0" lvl="0" indent="0" algn="ctr" defTabSz="2178050">
            <a:lnSpc>
              <a:spcPct val="90000"/>
            </a:lnSpc>
            <a:spcBef>
              <a:spcPct val="0"/>
            </a:spcBef>
            <a:spcAft>
              <a:spcPct val="35000"/>
            </a:spcAft>
            <a:buNone/>
          </a:pPr>
          <a:r>
            <a:rPr lang="es-AR" sz="4900" kern="1200" dirty="0"/>
            <a:t>Que pasa con aquel que por no superar la </a:t>
          </a:r>
          <a:r>
            <a:rPr lang="es-AR" sz="4900" kern="1200" dirty="0" err="1"/>
            <a:t>remun</a:t>
          </a:r>
          <a:r>
            <a:rPr lang="es-AR" sz="4900" kern="1200" dirty="0"/>
            <a:t> no habitual por ser inferior al 20%, se gravo en su mes de la </a:t>
          </a:r>
          <a:r>
            <a:rPr lang="es-AR" sz="4900" kern="1200" dirty="0" err="1"/>
            <a:t>percepcion</a:t>
          </a:r>
          <a:r>
            <a:rPr lang="es-AR" sz="4900" kern="1200" dirty="0"/>
            <a:t>?</a:t>
          </a:r>
          <a:endParaRPr lang="es-AR" sz="49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AR" sz="3400" b="0" i="0" kern="1200" dirty="0"/>
            <a:t>¿</a:t>
          </a:r>
          <a:r>
            <a:rPr lang="es-AR" sz="3400" kern="1200" dirty="0"/>
            <a:t>Si se presenta una rectificativa en este último trimestre </a:t>
          </a:r>
          <a:r>
            <a:rPr lang="es-AR" sz="3400" kern="1200" dirty="0" err="1"/>
            <a:t>via</a:t>
          </a:r>
          <a:r>
            <a:rPr lang="es-AR" sz="3400" kern="1200" dirty="0"/>
            <a:t> SIRADIG de un empleado que ya no paga impuesto este mes, pero sí tuvo retenciones desde enero a septiembre, en qué momento se hace efectiva la devolución producto ese recálculo, este año o </a:t>
          </a:r>
          <a:r>
            <a:rPr lang="es-AR" sz="3400" kern="1200" dirty="0" err="1"/>
            <a:t>enla</a:t>
          </a:r>
          <a:r>
            <a:rPr lang="es-AR" sz="3400" kern="1200" dirty="0"/>
            <a:t> DJ anual?</a:t>
          </a:r>
          <a:endParaRPr lang="es-AR" sz="34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5260" tIns="175260" rIns="175260" bIns="175260" numCol="1" spcCol="1270" anchor="ctr" anchorCtr="0">
          <a:noAutofit/>
        </a:bodyPr>
        <a:lstStyle/>
        <a:p>
          <a:pPr marL="0" lvl="0" indent="0" algn="ctr" defTabSz="2044700">
            <a:lnSpc>
              <a:spcPct val="90000"/>
            </a:lnSpc>
            <a:spcBef>
              <a:spcPct val="0"/>
            </a:spcBef>
            <a:spcAft>
              <a:spcPct val="35000"/>
            </a:spcAft>
            <a:buNone/>
          </a:pPr>
          <a:r>
            <a:rPr lang="es-AR" sz="4600" kern="1200" dirty="0"/>
            <a:t>¿Si bien hay una tabla, cómo se calcula la deducción especial incrementada manualmente? </a:t>
          </a:r>
          <a:r>
            <a:rPr lang="es-AR" sz="4600" b="0" i="0" kern="1200" dirty="0"/>
            <a:t>¿</a:t>
          </a:r>
          <a:r>
            <a:rPr lang="es-AR" sz="4600" kern="1200" dirty="0"/>
            <a:t>cómo se proporciona?</a:t>
          </a:r>
          <a:endParaRPr lang="es-AR" sz="46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s-AR" sz="3600" b="0" i="0" kern="1200" dirty="0"/>
            <a:t>¿</a:t>
          </a:r>
          <a:r>
            <a:rPr lang="es-AR" sz="3600" kern="1200" dirty="0"/>
            <a:t>Qué hacer si la empresa no lleva a cabo el recálculo de nuevos comprobantes presentados en el SIRADIG en este último trimestre en relación al período enero/septiembre en estos meses y lo deja para ajustar en abril del año próximo?</a:t>
          </a:r>
          <a:endParaRPr lang="es-AR" sz="36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s-AR" sz="4100" b="0" i="0" kern="1200" dirty="0"/>
            <a:t>¿</a:t>
          </a:r>
          <a:r>
            <a:rPr lang="es-AR" sz="4100" kern="1200" dirty="0"/>
            <a:t>Que pasará con las percepciones de la RG 4815 si la factura de gastos del exterior es diciembre, no van a servir en caso de que desde octubre no haya retenciones?</a:t>
          </a:r>
          <a:endParaRPr lang="es-AR" sz="41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43EB927-5CF6-4712-9D61-733ADC7EC243}">
      <dsp:nvSpPr>
        <dsp:cNvPr id="0" name=""/>
        <dsp:cNvSpPr/>
      </dsp:nvSpPr>
      <dsp:spPr>
        <a:xfrm>
          <a:off x="0" y="458608"/>
          <a:ext cx="5458837" cy="3275302"/>
        </a:xfrm>
        <a:prstGeom prst="rect">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247650" tIns="247650" rIns="247650" bIns="247650" numCol="1" spcCol="1270" anchor="ctr" anchorCtr="0">
          <a:noAutofit/>
        </a:bodyPr>
        <a:lstStyle/>
        <a:p>
          <a:pPr marL="0" lvl="0" indent="0" algn="ctr" defTabSz="2889250">
            <a:lnSpc>
              <a:spcPct val="90000"/>
            </a:lnSpc>
            <a:spcBef>
              <a:spcPct val="0"/>
            </a:spcBef>
            <a:spcAft>
              <a:spcPct val="35000"/>
            </a:spcAft>
            <a:buNone/>
          </a:pPr>
          <a:r>
            <a:rPr lang="es-AR" sz="6500" b="0" i="0" kern="1200" dirty="0"/>
            <a:t>¿</a:t>
          </a:r>
          <a:r>
            <a:rPr lang="es-AR" sz="6500" b="0" i="0" kern="1200" dirty="0" err="1"/>
            <a:t>Tenés</a:t>
          </a:r>
          <a:r>
            <a:rPr lang="es-AR" sz="6500" b="0" i="0" kern="1200" dirty="0"/>
            <a:t> más consultas?</a:t>
          </a:r>
          <a:endParaRPr lang="es-AR" sz="6500" kern="1200" dirty="0">
            <a:latin typeface="Calibri" panose="020F0502020204030204" pitchFamily="34" charset="0"/>
            <a:cs typeface="Calibri" panose="020F0502020204030204" pitchFamily="34" charset="0"/>
          </a:endParaRPr>
        </a:p>
      </dsp:txBody>
      <dsp:txXfrm>
        <a:off x="0" y="458608"/>
        <a:ext cx="5458837" cy="32753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s-AR" sz="3600" b="0" i="0" kern="1200" dirty="0"/>
            <a:t>¿</a:t>
          </a:r>
          <a:r>
            <a:rPr lang="es-AR" sz="3600" kern="1200" dirty="0"/>
            <a:t>Las deducciones que se carguen en el último trimestre (Personal doméstico, Gastos </a:t>
          </a:r>
          <a:r>
            <a:rPr lang="es-AR" sz="3600" kern="1200" dirty="0" err="1"/>
            <a:t>eductivos</a:t>
          </a:r>
          <a:r>
            <a:rPr lang="es-AR" sz="3600" kern="1200" dirty="0"/>
            <a:t>) en el SIRADIG, tendrán efecto? </a:t>
          </a:r>
          <a:r>
            <a:rPr lang="es-AR" sz="3600" b="0" i="0" kern="1200" dirty="0"/>
            <a:t>¿</a:t>
          </a:r>
          <a:r>
            <a:rPr lang="es-AR" sz="3600" kern="1200" dirty="0"/>
            <a:t>o dejan de ser consideradas? </a:t>
          </a:r>
          <a:r>
            <a:rPr lang="es-AR" sz="3600" b="0" i="0" kern="1200" dirty="0"/>
            <a:t>¿</a:t>
          </a:r>
          <a:r>
            <a:rPr lang="es-AR" sz="3600" kern="1200" dirty="0"/>
            <a:t>Y las Percepciones por operaciones en Moneda Extranjera ?</a:t>
          </a:r>
          <a:endParaRPr lang="es-AR" sz="36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marL="0" lvl="0" indent="0" algn="ctr" defTabSz="1422400">
            <a:lnSpc>
              <a:spcPct val="90000"/>
            </a:lnSpc>
            <a:spcBef>
              <a:spcPct val="0"/>
            </a:spcBef>
            <a:spcAft>
              <a:spcPct val="35000"/>
            </a:spcAft>
            <a:buNone/>
          </a:pPr>
          <a:r>
            <a:rPr lang="es-AR" sz="3200" kern="1200" dirty="0"/>
            <a:t>Respecto a las deducciones con tope anual, en relación a personas que tributaron hasta septiembre y no tributan más de octubre a diciembre. </a:t>
          </a:r>
          <a:r>
            <a:rPr lang="es-AR" sz="3200" b="0" i="0" kern="1200" dirty="0"/>
            <a:t>¿</a:t>
          </a:r>
          <a:r>
            <a:rPr lang="es-AR" sz="3200" kern="1200" dirty="0"/>
            <a:t>Se toma el tope anual afectando el total al periodo que tributa o solamente el tope mensual de enero a septiembre y el resto a octubre a diciembre?.</a:t>
          </a:r>
          <a:endParaRPr lang="es-AR" sz="32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ctr" defTabSz="1822450">
            <a:lnSpc>
              <a:spcPct val="90000"/>
            </a:lnSpc>
            <a:spcBef>
              <a:spcPct val="0"/>
            </a:spcBef>
            <a:spcAft>
              <a:spcPct val="35000"/>
            </a:spcAft>
            <a:buNone/>
          </a:pPr>
          <a:r>
            <a:rPr lang="es-AR" sz="4100" b="0" i="0" kern="1200" dirty="0"/>
            <a:t>¿</a:t>
          </a:r>
          <a:r>
            <a:rPr lang="es-AR" sz="4100" kern="1200" dirty="0"/>
            <a:t>Los pagos a cuenta solamente se pueden computar para la </a:t>
          </a:r>
          <a:r>
            <a:rPr lang="es-AR" sz="4100" kern="1200" dirty="0" err="1"/>
            <a:t>reliquidacion</a:t>
          </a:r>
          <a:r>
            <a:rPr lang="es-AR" sz="4100" kern="1200" dirty="0"/>
            <a:t> anual en abril/mayo? </a:t>
          </a:r>
          <a:r>
            <a:rPr lang="es-AR" sz="4100" b="0" i="0" kern="1200" dirty="0"/>
            <a:t>¿</a:t>
          </a:r>
          <a:r>
            <a:rPr lang="es-AR" sz="4100" kern="1200" dirty="0"/>
            <a:t>Y hacer la devolución recién el año próximo?</a:t>
          </a:r>
          <a:endParaRPr lang="es-AR" sz="41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marL="0" lvl="0" indent="0" algn="ctr" defTabSz="1600200">
            <a:lnSpc>
              <a:spcPct val="90000"/>
            </a:lnSpc>
            <a:spcBef>
              <a:spcPct val="0"/>
            </a:spcBef>
            <a:spcAft>
              <a:spcPct val="35000"/>
            </a:spcAft>
            <a:buNone/>
          </a:pPr>
          <a:r>
            <a:rPr lang="es-AR" sz="3600" b="0" i="0" kern="1200" dirty="0"/>
            <a:t>¿</a:t>
          </a:r>
          <a:r>
            <a:rPr lang="es-AR" sz="3600" kern="1200" dirty="0"/>
            <a:t>SI TENGO DEDUCCION POR ALQUILER Y PERSONAL DOMÉSTICO, EN OCTUBRE TOMO SOLO LO QUE PAGUE EN OCTUBRE? </a:t>
          </a:r>
          <a:r>
            <a:rPr lang="es-AR" sz="3600" b="0" i="0" kern="1200" dirty="0"/>
            <a:t>¿</a:t>
          </a:r>
          <a:r>
            <a:rPr lang="es-AR" sz="3600" kern="1200" dirty="0"/>
            <a:t>NO ACUMULO A LO ANTERIOR? </a:t>
          </a:r>
          <a:r>
            <a:rPr lang="es-AR" sz="3600" b="0" i="0" kern="1200" dirty="0"/>
            <a:t>¿</a:t>
          </a:r>
          <a:r>
            <a:rPr lang="es-AR" sz="3600" kern="1200" dirty="0"/>
            <a:t>Y EN NOVIEMBRE ACUMULO LO DE OCTUBRE?</a:t>
          </a:r>
          <a:endParaRPr lang="es-AR" sz="36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es-AR" sz="1800" kern="1200" dirty="0"/>
            <a:t>Se trata de un empleado al que el empleador a septiembre de 2023 le viene reteniendo mensualmente un importe por el impuesto a las ganancias por cuarta categoría y en dicha liquidación se le viene prorrateando mensualmente desde marzo 2023 una gratificación especial en lugar de considerar el importe en el mes de pago (3/2023), restando a Octubre 2023 prorratear los meses restantes hasta diciembre 2023. La pregunta se refiere a que si por la nueva normativa que establece una modificación a partir del devengado Octubre 2023: - se debe retener en percibido Octubre (incluido como devengado septiembre) todo el monto restante que sería lo que faltaba prorratear de dicha gratificación con la escala anterior? - o por lo contrario se sigue prorrateando por los meses de octubre a diciembre con la escala nueva? ¿En el caso que sea de tomar la totalidad de la gratificación que resta, se determina al generar el F.1357 en la retención anual y si fuere ese caso con cual escala? Muchas gracias.</a:t>
          </a:r>
          <a:endParaRPr lang="es-AR" sz="18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marL="0" lvl="0" indent="0" algn="ctr" defTabSz="1511300">
            <a:lnSpc>
              <a:spcPct val="90000"/>
            </a:lnSpc>
            <a:spcBef>
              <a:spcPct val="0"/>
            </a:spcBef>
            <a:spcAft>
              <a:spcPct val="35000"/>
            </a:spcAft>
            <a:buNone/>
          </a:pPr>
          <a:r>
            <a:rPr lang="es-AR" sz="3400" kern="1200" dirty="0"/>
            <a:t>Director de SA con Sueldo sin Aportes, cobra por Octubre, </a:t>
          </a:r>
          <a:r>
            <a:rPr lang="es-AR" sz="3400" kern="1200" dirty="0" err="1"/>
            <a:t>Noviemebre</a:t>
          </a:r>
          <a:r>
            <a:rPr lang="es-AR" sz="3400" kern="1200" dirty="0"/>
            <a:t> y Diciembre $ 1.900.000 cada mes, y SAC de $ 950.000. Si percibe: Octubre el 3/11, Noviembre el 4/12, el SAC el 18/12 y </a:t>
          </a:r>
          <a:r>
            <a:rPr lang="es-AR" sz="3400" kern="1200" dirty="0" err="1"/>
            <a:t>Dicembre</a:t>
          </a:r>
          <a:r>
            <a:rPr lang="es-AR" sz="3400" kern="1200" dirty="0"/>
            <a:t> el 29/12, tiene Retención de Ganancias de $ 0,00 (cero)?</a:t>
          </a:r>
          <a:endParaRPr lang="es-AR" sz="34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5ED24F-5CC4-4DEE-9D8B-6E616BC3DD16}">
      <dsp:nvSpPr>
        <dsp:cNvPr id="0" name=""/>
        <dsp:cNvSpPr/>
      </dsp:nvSpPr>
      <dsp:spPr>
        <a:xfrm>
          <a:off x="0" y="5186"/>
          <a:ext cx="7626260" cy="38295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es-AR" sz="4000" b="0" i="0" kern="1200" dirty="0"/>
            <a:t>¿</a:t>
          </a:r>
          <a:r>
            <a:rPr lang="es-AR" sz="4000" kern="1200" dirty="0"/>
            <a:t>Cómo se adecuan las deducciones ejemplo Cuota medico asistencial/donaciones o Casas Particulares/Alquileres (que </a:t>
          </a:r>
          <a:r>
            <a:rPr lang="es-AR" sz="4000" kern="1200" dirty="0" err="1"/>
            <a:t>todavia</a:t>
          </a:r>
          <a:r>
            <a:rPr lang="es-AR" sz="4000" kern="1200" dirty="0"/>
            <a:t> no </a:t>
          </a:r>
          <a:r>
            <a:rPr lang="es-AR" sz="4000" kern="1200" dirty="0" err="1"/>
            <a:t>esten</a:t>
          </a:r>
          <a:r>
            <a:rPr lang="es-AR" sz="4000" kern="1200" dirty="0"/>
            <a:t> totalmente consumidas en su tope anual)?</a:t>
          </a:r>
          <a:endParaRPr lang="es-AR" sz="4000" kern="1200" dirty="0">
            <a:latin typeface="Calibri" panose="020F0502020204030204" pitchFamily="34" charset="0"/>
            <a:cs typeface="Calibri" panose="020F0502020204030204" pitchFamily="34" charset="0"/>
          </a:endParaRPr>
        </a:p>
      </dsp:txBody>
      <dsp:txXfrm>
        <a:off x="0" y="5186"/>
        <a:ext cx="7626260" cy="3829501"/>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s-AR"/>
          </a:p>
        </p:txBody>
      </p:sp>
      <p:sp>
        <p:nvSpPr>
          <p:cNvPr id="3" name="Marcador de fecha 2"/>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6377ACCB-C845-4F0A-BB58-DC3281E0D200}" type="datetimeFigureOut">
              <a:rPr lang="es-AR" smtClean="0"/>
              <a:t>23/11/2023</a:t>
            </a:fld>
            <a:endParaRPr lang="es-AR"/>
          </a:p>
        </p:txBody>
      </p:sp>
      <p:sp>
        <p:nvSpPr>
          <p:cNvPr id="4" name="Marcador de pie de página 3"/>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s-AR"/>
          </a:p>
        </p:txBody>
      </p:sp>
      <p:sp>
        <p:nvSpPr>
          <p:cNvPr id="5" name="Marcador de número de diapositiva 4"/>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E0E6B3E3-FE12-4DAD-9A71-D84755154D1A}" type="slidenum">
              <a:rPr lang="es-AR" smtClean="0"/>
              <a:t>‹Nº›</a:t>
            </a:fld>
            <a:endParaRPr lang="es-AR"/>
          </a:p>
        </p:txBody>
      </p:sp>
    </p:spTree>
    <p:extLst>
      <p:ext uri="{BB962C8B-B14F-4D97-AF65-F5344CB8AC3E}">
        <p14:creationId xmlns:p14="http://schemas.microsoft.com/office/powerpoint/2010/main" val="3656927533"/>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AR"/>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editar el estilo de subtítulo del patrón</a:t>
            </a:r>
            <a:endParaRPr lang="es-AR"/>
          </a:p>
        </p:txBody>
      </p:sp>
      <p:sp>
        <p:nvSpPr>
          <p:cNvPr id="4" name="Marcador de fecha 3"/>
          <p:cNvSpPr>
            <a:spLocks noGrp="1"/>
          </p:cNvSpPr>
          <p:nvPr>
            <p:ph type="dt" sz="half" idx="10"/>
          </p:nvPr>
        </p:nvSpPr>
        <p:spPr/>
        <p:txBody>
          <a:bodyPr/>
          <a:lstStyle/>
          <a:p>
            <a:fld id="{A193AE30-70A2-47CD-A4F7-519175F1CBC3}"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23432241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texto vertical 2"/>
          <p:cNvSpPr>
            <a:spLocks noGrp="1"/>
          </p:cNvSpPr>
          <p:nvPr>
            <p:ph type="body" orient="vert" idx="1"/>
          </p:nvPr>
        </p:nvSpPr>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A193AE30-70A2-47CD-A4F7-519175F1CBC3}"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4192498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AR"/>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A193AE30-70A2-47CD-A4F7-519175F1CBC3}"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38243698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488799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26011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cabezado de sec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032573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2290444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ación">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84964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0A82BF7-BF83-2305-B961-627286EE07A5}"/>
              </a:ext>
            </a:extLst>
          </p:cNvPr>
          <p:cNvSpPr>
            <a:spLocks noGrp="1"/>
          </p:cNvSpPr>
          <p:nvPr>
            <p:ph type="title"/>
          </p:nvPr>
        </p:nvSpPr>
        <p:spPr>
          <a:xfrm>
            <a:off x="838200" y="206864"/>
            <a:ext cx="10515600" cy="588840"/>
          </a:xfrm>
          <a:prstGeom prst="rect">
            <a:avLst/>
          </a:prstGeom>
        </p:spPr>
        <p:txBody>
          <a:bodyPr/>
          <a:lstStyle>
            <a:lvl1pPr algn="l">
              <a:defRPr sz="3200">
                <a:latin typeface="+mj-lt"/>
              </a:defRPr>
            </a:lvl1pPr>
          </a:lstStyle>
          <a:p>
            <a:r>
              <a:rPr lang="es-ES" dirty="0"/>
              <a:t>Haga clic para modificar el estilo de título del patrón</a:t>
            </a:r>
            <a:endParaRPr lang="es-AR" dirty="0"/>
          </a:p>
        </p:txBody>
      </p:sp>
    </p:spTree>
    <p:extLst>
      <p:ext uri="{BB962C8B-B14F-4D97-AF65-F5344CB8AC3E}">
        <p14:creationId xmlns:p14="http://schemas.microsoft.com/office/powerpoint/2010/main" val="35780614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3064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ido con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19462215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idx="1"/>
          </p:nvPr>
        </p:nvSpPr>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10"/>
          </p:nvPr>
        </p:nvSpPr>
        <p:spPr/>
        <p:txBody>
          <a:bodyPr/>
          <a:lstStyle/>
          <a:p>
            <a:fld id="{A193AE30-70A2-47CD-A4F7-519175F1CBC3}"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90416518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Imagen con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28922817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ítulo y texto vertical">
    <p:spTree>
      <p:nvGrpSpPr>
        <p:cNvPr id="1" name=""/>
        <p:cNvGrpSpPr/>
        <p:nvPr/>
      </p:nvGrpSpPr>
      <p:grpSpPr>
        <a:xfrm>
          <a:off x="0" y="0"/>
          <a:ext cx="0" cy="0"/>
          <a:chOff x="0" y="0"/>
          <a:chExt cx="0" cy="0"/>
        </a:xfrm>
      </p:grpSpPr>
    </p:spTree>
    <p:extLst>
      <p:ext uri="{BB962C8B-B14F-4D97-AF65-F5344CB8AC3E}">
        <p14:creationId xmlns:p14="http://schemas.microsoft.com/office/powerpoint/2010/main" val="2140256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ítulo vertical y text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979954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AR"/>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el estilo de texto del patrón</a:t>
            </a:r>
          </a:p>
        </p:txBody>
      </p:sp>
      <p:sp>
        <p:nvSpPr>
          <p:cNvPr id="4" name="Marcador de fecha 3"/>
          <p:cNvSpPr>
            <a:spLocks noGrp="1"/>
          </p:cNvSpPr>
          <p:nvPr>
            <p:ph type="dt" sz="half" idx="10"/>
          </p:nvPr>
        </p:nvSpPr>
        <p:spPr/>
        <p:txBody>
          <a:bodyPr/>
          <a:lstStyle/>
          <a:p>
            <a:fld id="{A193AE30-70A2-47CD-A4F7-519175F1CBC3}" type="datetimeFigureOut">
              <a:rPr lang="es-AR" smtClean="0"/>
              <a:t>23/11/2023</a:t>
            </a:fld>
            <a:endParaRPr lang="es-AR"/>
          </a:p>
        </p:txBody>
      </p:sp>
      <p:sp>
        <p:nvSpPr>
          <p:cNvPr id="5" name="Marcador de pie de página 4"/>
          <p:cNvSpPr>
            <a:spLocks noGrp="1"/>
          </p:cNvSpPr>
          <p:nvPr>
            <p:ph type="ftr" sz="quarter" idx="11"/>
          </p:nvPr>
        </p:nvSpPr>
        <p:spPr/>
        <p:txBody>
          <a:bodyPr/>
          <a:lstStyle/>
          <a:p>
            <a:endParaRPr lang="es-AR"/>
          </a:p>
        </p:txBody>
      </p:sp>
      <p:sp>
        <p:nvSpPr>
          <p:cNvPr id="6" name="Marcador de número de diapositiva 5"/>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2584229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contenido 2"/>
          <p:cNvSpPr>
            <a:spLocks noGrp="1"/>
          </p:cNvSpPr>
          <p:nvPr>
            <p:ph sz="half" idx="1"/>
          </p:nvPr>
        </p:nvSpPr>
        <p:spPr>
          <a:xfrm>
            <a:off x="838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contenido 3"/>
          <p:cNvSpPr>
            <a:spLocks noGrp="1"/>
          </p:cNvSpPr>
          <p:nvPr>
            <p:ph sz="half" idx="2"/>
          </p:nvPr>
        </p:nvSpPr>
        <p:spPr>
          <a:xfrm>
            <a:off x="6172200" y="1825625"/>
            <a:ext cx="5181600" cy="435133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fecha 4"/>
          <p:cNvSpPr>
            <a:spLocks noGrp="1"/>
          </p:cNvSpPr>
          <p:nvPr>
            <p:ph type="dt" sz="half" idx="10"/>
          </p:nvPr>
        </p:nvSpPr>
        <p:spPr/>
        <p:txBody>
          <a:bodyPr/>
          <a:lstStyle/>
          <a:p>
            <a:fld id="{A193AE30-70A2-47CD-A4F7-519175F1CBC3}"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28334130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AR"/>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7" name="Marcador de fecha 6"/>
          <p:cNvSpPr>
            <a:spLocks noGrp="1"/>
          </p:cNvSpPr>
          <p:nvPr>
            <p:ph type="dt" sz="half" idx="10"/>
          </p:nvPr>
        </p:nvSpPr>
        <p:spPr/>
        <p:txBody>
          <a:bodyPr/>
          <a:lstStyle/>
          <a:p>
            <a:fld id="{A193AE30-70A2-47CD-A4F7-519175F1CBC3}" type="datetimeFigureOut">
              <a:rPr lang="es-AR" smtClean="0"/>
              <a:t>23/11/2023</a:t>
            </a:fld>
            <a:endParaRPr lang="es-AR"/>
          </a:p>
        </p:txBody>
      </p:sp>
      <p:sp>
        <p:nvSpPr>
          <p:cNvPr id="8" name="Marcador de pie de página 7"/>
          <p:cNvSpPr>
            <a:spLocks noGrp="1"/>
          </p:cNvSpPr>
          <p:nvPr>
            <p:ph type="ftr" sz="quarter" idx="11"/>
          </p:nvPr>
        </p:nvSpPr>
        <p:spPr/>
        <p:txBody>
          <a:bodyPr/>
          <a:lstStyle/>
          <a:p>
            <a:endParaRPr lang="es-AR"/>
          </a:p>
        </p:txBody>
      </p:sp>
      <p:sp>
        <p:nvSpPr>
          <p:cNvPr id="9" name="Marcador de número de diapositiva 8"/>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38905394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AR"/>
          </a:p>
        </p:txBody>
      </p:sp>
      <p:sp>
        <p:nvSpPr>
          <p:cNvPr id="3" name="Marcador de fecha 2"/>
          <p:cNvSpPr>
            <a:spLocks noGrp="1"/>
          </p:cNvSpPr>
          <p:nvPr>
            <p:ph type="dt" sz="half" idx="10"/>
          </p:nvPr>
        </p:nvSpPr>
        <p:spPr/>
        <p:txBody>
          <a:bodyPr/>
          <a:lstStyle/>
          <a:p>
            <a:fld id="{A193AE30-70A2-47CD-A4F7-519175F1CBC3}" type="datetimeFigureOut">
              <a:rPr lang="es-AR" smtClean="0"/>
              <a:t>23/11/2023</a:t>
            </a:fld>
            <a:endParaRPr lang="es-AR"/>
          </a:p>
        </p:txBody>
      </p:sp>
      <p:sp>
        <p:nvSpPr>
          <p:cNvPr id="4" name="Marcador de pie de página 3"/>
          <p:cNvSpPr>
            <a:spLocks noGrp="1"/>
          </p:cNvSpPr>
          <p:nvPr>
            <p:ph type="ftr" sz="quarter" idx="11"/>
          </p:nvPr>
        </p:nvSpPr>
        <p:spPr/>
        <p:txBody>
          <a:bodyPr/>
          <a:lstStyle/>
          <a:p>
            <a:endParaRPr lang="es-AR"/>
          </a:p>
        </p:txBody>
      </p:sp>
      <p:sp>
        <p:nvSpPr>
          <p:cNvPr id="5" name="Marcador de número de diapositiva 4"/>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9282293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A193AE30-70A2-47CD-A4F7-519175F1CBC3}" type="datetimeFigureOut">
              <a:rPr lang="es-AR" smtClean="0"/>
              <a:t>23/11/2023</a:t>
            </a:fld>
            <a:endParaRPr lang="es-AR"/>
          </a:p>
        </p:txBody>
      </p:sp>
      <p:sp>
        <p:nvSpPr>
          <p:cNvPr id="3" name="Marcador de pie de página 2"/>
          <p:cNvSpPr>
            <a:spLocks noGrp="1"/>
          </p:cNvSpPr>
          <p:nvPr>
            <p:ph type="ftr" sz="quarter" idx="11"/>
          </p:nvPr>
        </p:nvSpPr>
        <p:spPr/>
        <p:txBody>
          <a:bodyPr/>
          <a:lstStyle/>
          <a:p>
            <a:endParaRPr lang="es-AR"/>
          </a:p>
        </p:txBody>
      </p:sp>
      <p:sp>
        <p:nvSpPr>
          <p:cNvPr id="4" name="Marcador de número de diapositiva 3"/>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19245140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A193AE30-70A2-47CD-A4F7-519175F1CBC3}"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11294719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AR"/>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AR"/>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el estilo de texto del patrón</a:t>
            </a:r>
          </a:p>
        </p:txBody>
      </p:sp>
      <p:sp>
        <p:nvSpPr>
          <p:cNvPr id="5" name="Marcador de fecha 4"/>
          <p:cNvSpPr>
            <a:spLocks noGrp="1"/>
          </p:cNvSpPr>
          <p:nvPr>
            <p:ph type="dt" sz="half" idx="10"/>
          </p:nvPr>
        </p:nvSpPr>
        <p:spPr/>
        <p:txBody>
          <a:bodyPr/>
          <a:lstStyle/>
          <a:p>
            <a:fld id="{A193AE30-70A2-47CD-A4F7-519175F1CBC3}" type="datetimeFigureOut">
              <a:rPr lang="es-AR" smtClean="0"/>
              <a:t>23/11/2023</a:t>
            </a:fld>
            <a:endParaRPr lang="es-AR"/>
          </a:p>
        </p:txBody>
      </p:sp>
      <p:sp>
        <p:nvSpPr>
          <p:cNvPr id="6" name="Marcador de pie de página 5"/>
          <p:cNvSpPr>
            <a:spLocks noGrp="1"/>
          </p:cNvSpPr>
          <p:nvPr>
            <p:ph type="ftr" sz="quarter" idx="11"/>
          </p:nvPr>
        </p:nvSpPr>
        <p:spPr/>
        <p:txBody>
          <a:bodyPr/>
          <a:lstStyle/>
          <a:p>
            <a:endParaRPr lang="es-AR"/>
          </a:p>
        </p:txBody>
      </p:sp>
      <p:sp>
        <p:nvSpPr>
          <p:cNvPr id="7" name="Marcador de número de diapositiva 6"/>
          <p:cNvSpPr>
            <a:spLocks noGrp="1"/>
          </p:cNvSpPr>
          <p:nvPr>
            <p:ph type="sldNum" sz="quarter" idx="12"/>
          </p:nvPr>
        </p:nvSpPr>
        <p:spPr/>
        <p:txBody>
          <a:bodyPr/>
          <a:lstStyle/>
          <a:p>
            <a:fld id="{80A05F4F-7B24-45CB-AD82-A47EADC08E41}" type="slidenum">
              <a:rPr lang="es-AR" smtClean="0"/>
              <a:t>‹Nº›</a:t>
            </a:fld>
            <a:endParaRPr lang="es-AR"/>
          </a:p>
        </p:txBody>
      </p:sp>
    </p:spTree>
    <p:extLst>
      <p:ext uri="{BB962C8B-B14F-4D97-AF65-F5344CB8AC3E}">
        <p14:creationId xmlns:p14="http://schemas.microsoft.com/office/powerpoint/2010/main" val="5762912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AR"/>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s-AR"/>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93AE30-70A2-47CD-A4F7-519175F1CBC3}" type="datetimeFigureOut">
              <a:rPr lang="es-AR" smtClean="0"/>
              <a:t>23/11/2023</a:t>
            </a:fld>
            <a:endParaRPr lang="es-AR"/>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AR"/>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A05F4F-7B24-45CB-AD82-A47EADC08E41}" type="slidenum">
              <a:rPr lang="es-AR" smtClean="0"/>
              <a:t>‹Nº›</a:t>
            </a:fld>
            <a:endParaRPr lang="es-AR"/>
          </a:p>
        </p:txBody>
      </p:sp>
    </p:spTree>
    <p:extLst>
      <p:ext uri="{BB962C8B-B14F-4D97-AF65-F5344CB8AC3E}">
        <p14:creationId xmlns:p14="http://schemas.microsoft.com/office/powerpoint/2010/main" val="42701680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Marcador de contenido 3">
            <a:extLst>
              <a:ext uri="{FF2B5EF4-FFF2-40B4-BE49-F238E27FC236}">
                <a16:creationId xmlns:a16="http://schemas.microsoft.com/office/drawing/2014/main" id="{39EA5932-C6E0-5B6D-F1FF-D6CEFB25C9FD}"/>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0" y="-70338"/>
            <a:ext cx="12192000" cy="6858000"/>
          </a:xfrm>
          <a:prstGeom prst="rect">
            <a:avLst/>
          </a:prstGeom>
        </p:spPr>
      </p:pic>
      <p:sp>
        <p:nvSpPr>
          <p:cNvPr id="8" name="Marcador de título 7">
            <a:extLst>
              <a:ext uri="{FF2B5EF4-FFF2-40B4-BE49-F238E27FC236}">
                <a16:creationId xmlns:a16="http://schemas.microsoft.com/office/drawing/2014/main" id="{3CE09AF8-17D9-0527-6D99-50DC1D869145}"/>
              </a:ext>
            </a:extLst>
          </p:cNvPr>
          <p:cNvSpPr>
            <a:spLocks noGrp="1"/>
          </p:cNvSpPr>
          <p:nvPr>
            <p:ph type="title"/>
          </p:nvPr>
        </p:nvSpPr>
        <p:spPr>
          <a:xfrm>
            <a:off x="868973" y="136525"/>
            <a:ext cx="10515600" cy="667971"/>
          </a:xfrm>
          <a:prstGeom prst="rect">
            <a:avLst/>
          </a:prstGeom>
        </p:spPr>
        <p:txBody>
          <a:bodyPr vert="horz" lIns="91440" tIns="45720" rIns="91440" bIns="45720" rtlCol="0" anchor="ctr">
            <a:normAutofit/>
          </a:bodyPr>
          <a:lstStyle/>
          <a:p>
            <a:r>
              <a:rPr lang="es-ES" dirty="0"/>
              <a:t>Haga clic para modificar el estilo de título del patrón</a:t>
            </a:r>
            <a:endParaRPr lang="es-AR" dirty="0"/>
          </a:p>
        </p:txBody>
      </p:sp>
    </p:spTree>
    <p:extLst>
      <p:ext uri="{BB962C8B-B14F-4D97-AF65-F5344CB8AC3E}">
        <p14:creationId xmlns:p14="http://schemas.microsoft.com/office/powerpoint/2010/main" val="4827618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32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A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8.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18.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18.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3.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18.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3.xml"/><Relationship Id="rId2" Type="http://schemas.openxmlformats.org/officeDocument/2006/relationships/diagramData" Target="../diagrams/data13.xml"/><Relationship Id="rId1" Type="http://schemas.openxmlformats.org/officeDocument/2006/relationships/slideLayout" Target="../slideLayouts/slideLayout18.xml"/><Relationship Id="rId6" Type="http://schemas.microsoft.com/office/2007/relationships/diagramDrawing" Target="../diagrams/drawing13.xml"/><Relationship Id="rId5" Type="http://schemas.openxmlformats.org/officeDocument/2006/relationships/diagramColors" Target="../diagrams/colors13.xml"/><Relationship Id="rId4" Type="http://schemas.openxmlformats.org/officeDocument/2006/relationships/diagramQuickStyle" Target="../diagrams/quickStyle13.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18.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18.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17.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18.xml"/><Relationship Id="rId6" Type="http://schemas.microsoft.com/office/2007/relationships/diagramDrawing" Target="../diagrams/drawing16.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18.xml"/><Relationship Id="rId6" Type="http://schemas.microsoft.com/office/2007/relationships/diagramDrawing" Target="../diagrams/drawing17.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18.xml"/><Relationship Id="rId6" Type="http://schemas.microsoft.com/office/2007/relationships/diagramDrawing" Target="../diagrams/drawing18.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18.xml"/><Relationship Id="rId6" Type="http://schemas.microsoft.com/office/2007/relationships/diagramDrawing" Target="../diagrams/drawing19.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18.xml"/><Relationship Id="rId6" Type="http://schemas.microsoft.com/office/2007/relationships/diagramDrawing" Target="../diagrams/drawing20.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1.xml"/><Relationship Id="rId2" Type="http://schemas.openxmlformats.org/officeDocument/2006/relationships/diagramData" Target="../diagrams/data21.xml"/><Relationship Id="rId1" Type="http://schemas.openxmlformats.org/officeDocument/2006/relationships/slideLayout" Target="../slideLayouts/slideLayout18.xml"/><Relationship Id="rId6" Type="http://schemas.microsoft.com/office/2007/relationships/diagramDrawing" Target="../diagrams/drawing21.xml"/><Relationship Id="rId5" Type="http://schemas.openxmlformats.org/officeDocument/2006/relationships/diagramColors" Target="../diagrams/colors21.xml"/><Relationship Id="rId4" Type="http://schemas.openxmlformats.org/officeDocument/2006/relationships/diagramQuickStyle" Target="../diagrams/quickStyle21.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22.xml"/><Relationship Id="rId2" Type="http://schemas.openxmlformats.org/officeDocument/2006/relationships/diagramData" Target="../diagrams/data22.xml"/><Relationship Id="rId1" Type="http://schemas.openxmlformats.org/officeDocument/2006/relationships/slideLayout" Target="../slideLayouts/slideLayout18.xml"/><Relationship Id="rId6" Type="http://schemas.microsoft.com/office/2007/relationships/diagramDrawing" Target="../diagrams/drawing22.xml"/><Relationship Id="rId5" Type="http://schemas.openxmlformats.org/officeDocument/2006/relationships/diagramColors" Target="../diagrams/colors22.xml"/><Relationship Id="rId4" Type="http://schemas.openxmlformats.org/officeDocument/2006/relationships/diagramQuickStyle" Target="../diagrams/quickStyle2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8.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8.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18.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18.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18.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1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1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p:cNvSpPr>
            <a:spLocks noGrp="1"/>
          </p:cNvSpPr>
          <p:nvPr>
            <p:ph type="ctrTitle"/>
          </p:nvPr>
        </p:nvSpPr>
        <p:spPr>
          <a:xfrm>
            <a:off x="345056" y="1181458"/>
            <a:ext cx="11179834" cy="2750838"/>
          </a:xfrm>
        </p:spPr>
        <p:txBody>
          <a:bodyPr>
            <a:normAutofit fontScale="90000"/>
          </a:bodyPr>
          <a:lstStyle/>
          <a:p>
            <a:r>
              <a:rPr lang="es-AR" dirty="0"/>
              <a:t>Impuesto a las Ganancias</a:t>
            </a:r>
            <a:br>
              <a:rPr lang="es-AR" dirty="0"/>
            </a:br>
            <a:r>
              <a:rPr lang="es-AR" dirty="0"/>
              <a:t>Empleados en relación de dependencia </a:t>
            </a:r>
            <a:br>
              <a:rPr lang="es-AR" dirty="0"/>
            </a:br>
            <a:r>
              <a:rPr lang="es-AR" dirty="0"/>
              <a:t>Última temporada 2023</a:t>
            </a:r>
          </a:p>
        </p:txBody>
      </p:sp>
      <p:sp>
        <p:nvSpPr>
          <p:cNvPr id="5" name="CuadroTexto 4">
            <a:extLst>
              <a:ext uri="{FF2B5EF4-FFF2-40B4-BE49-F238E27FC236}">
                <a16:creationId xmlns:a16="http://schemas.microsoft.com/office/drawing/2014/main" id="{13916122-B864-7036-B392-65DED3C7C4DA}"/>
              </a:ext>
            </a:extLst>
          </p:cNvPr>
          <p:cNvSpPr txBox="1"/>
          <p:nvPr/>
        </p:nvSpPr>
        <p:spPr>
          <a:xfrm>
            <a:off x="3389016" y="4006694"/>
            <a:ext cx="4893338" cy="461665"/>
          </a:xfrm>
          <a:prstGeom prst="rect">
            <a:avLst/>
          </a:prstGeom>
          <a:noFill/>
        </p:spPr>
        <p:txBody>
          <a:bodyPr wrap="square" rtlCol="0">
            <a:spAutoFit/>
          </a:bodyPr>
          <a:lstStyle/>
          <a:p>
            <a:pPr algn="ctr"/>
            <a:r>
              <a:rPr lang="es-AR" sz="2400" b="1" dirty="0"/>
              <a:t>Taller de Preguntas y Respuestas</a:t>
            </a:r>
          </a:p>
        </p:txBody>
      </p:sp>
    </p:spTree>
    <p:extLst>
      <p:ext uri="{BB962C8B-B14F-4D97-AF65-F5344CB8AC3E}">
        <p14:creationId xmlns:p14="http://schemas.microsoft.com/office/powerpoint/2010/main" val="25984788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45058408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3906374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891140953"/>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20290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97201921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71050110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3218907861"/>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58787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51392267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522856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4095919885"/>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4517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795814216"/>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974957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276640972"/>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644144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377261157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82184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2900498854"/>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66137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3452245035"/>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930312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571677500"/>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519345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2268555673"/>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0249227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66394645"/>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128117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3" name="Rectangle 12">
            <a:extLst>
              <a:ext uri="{FF2B5EF4-FFF2-40B4-BE49-F238E27FC236}">
                <a16:creationId xmlns:a16="http://schemas.microsoft.com/office/drawing/2014/main" id="{2EB492CD-616E-47F8-933B-5E2D952A059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sp>
        <p:nvSpPr>
          <p:cNvPr id="15" name="Arc 14">
            <a:extLst>
              <a:ext uri="{FF2B5EF4-FFF2-40B4-BE49-F238E27FC236}">
                <a16:creationId xmlns:a16="http://schemas.microsoft.com/office/drawing/2014/main" id="{59383CF9-23B5-4335-9B21-1791C4CF1C7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3967198" flipH="1">
            <a:off x="8631348" y="490493"/>
            <a:ext cx="2987899" cy="2987899"/>
          </a:xfrm>
          <a:prstGeom prst="arc">
            <a:avLst>
              <a:gd name="adj1" fmla="val 14441841"/>
              <a:gd name="adj2" fmla="val 0"/>
            </a:avLst>
          </a:prstGeom>
          <a:ln w="127000" cap="rnd">
            <a:solidFill>
              <a:schemeClr val="accent4"/>
            </a:solidFill>
            <a:prstDash val="dash"/>
            <a:miter lim="800000"/>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panose="020F0502020204030204"/>
              <a:ea typeface="+mn-ea"/>
              <a:cs typeface="+mn-cs"/>
            </a:endParaRPr>
          </a:p>
        </p:txBody>
      </p:sp>
      <p:sp>
        <p:nvSpPr>
          <p:cNvPr id="2" name="CuadroTexto 1">
            <a:extLst>
              <a:ext uri="{FF2B5EF4-FFF2-40B4-BE49-F238E27FC236}">
                <a16:creationId xmlns:a16="http://schemas.microsoft.com/office/drawing/2014/main" id="{ED3335B4-258F-1B21-E21E-69841D51CA0C}"/>
              </a:ext>
            </a:extLst>
          </p:cNvPr>
          <p:cNvSpPr txBox="1"/>
          <p:nvPr/>
        </p:nvSpPr>
        <p:spPr>
          <a:xfrm>
            <a:off x="5894962" y="479493"/>
            <a:ext cx="5458838"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en-US" sz="4400" kern="1200">
                <a:solidFill>
                  <a:schemeClr val="tx1"/>
                </a:solidFill>
                <a:latin typeface="+mj-lt"/>
                <a:ea typeface="+mj-ea"/>
                <a:cs typeface="+mj-cs"/>
              </a:rPr>
              <a:t>Período fiscal 2023 </a:t>
            </a:r>
          </a:p>
        </p:txBody>
      </p:sp>
      <p:sp>
        <p:nvSpPr>
          <p:cNvPr id="17" name="Freeform: Shape 16">
            <a:extLst>
              <a:ext uri="{FF2B5EF4-FFF2-40B4-BE49-F238E27FC236}">
                <a16:creationId xmlns:a16="http://schemas.microsoft.com/office/drawing/2014/main" id="{0007FE00-9498-4706-B255-6437B0252C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486400"/>
            <a:ext cx="2672863" cy="1371600"/>
          </a:xfrm>
          <a:custGeom>
            <a:avLst/>
            <a:gdLst>
              <a:gd name="connsiteX0" fmla="*/ 1721734 w 2672863"/>
              <a:gd name="connsiteY0" fmla="*/ 0 h 1371600"/>
              <a:gd name="connsiteX1" fmla="*/ 2564444 w 2672863"/>
              <a:gd name="connsiteY1" fmla="*/ 213382 h 1371600"/>
              <a:gd name="connsiteX2" fmla="*/ 2672863 w 2672863"/>
              <a:gd name="connsiteY2" fmla="*/ 279248 h 1371600"/>
              <a:gd name="connsiteX3" fmla="*/ 2672863 w 2672863"/>
              <a:gd name="connsiteY3" fmla="*/ 1371600 h 1371600"/>
              <a:gd name="connsiteX4" fmla="*/ 0 w 2672863"/>
              <a:gd name="connsiteY4" fmla="*/ 1371600 h 1371600"/>
              <a:gd name="connsiteX5" fmla="*/ 33268 w 2672863"/>
              <a:gd name="connsiteY5" fmla="*/ 1242216 h 1371600"/>
              <a:gd name="connsiteX6" fmla="*/ 1721734 w 2672863"/>
              <a:gd name="connsiteY6" fmla="*/ 0 h 1371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2863" h="1371600">
                <a:moveTo>
                  <a:pt x="1721734" y="0"/>
                </a:moveTo>
                <a:cubicBezTo>
                  <a:pt x="2026863" y="0"/>
                  <a:pt x="2313937" y="77299"/>
                  <a:pt x="2564444" y="213382"/>
                </a:cubicBezTo>
                <a:lnTo>
                  <a:pt x="2672863" y="279248"/>
                </a:lnTo>
                <a:lnTo>
                  <a:pt x="2672863" y="1371600"/>
                </a:lnTo>
                <a:lnTo>
                  <a:pt x="0" y="1371600"/>
                </a:lnTo>
                <a:lnTo>
                  <a:pt x="33268" y="1242216"/>
                </a:lnTo>
                <a:cubicBezTo>
                  <a:pt x="257110" y="522539"/>
                  <a:pt x="928399" y="0"/>
                  <a:pt x="1721734"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4290017630"/>
              </p:ext>
            </p:extLst>
          </p:nvPr>
        </p:nvGraphicFramePr>
        <p:xfrm>
          <a:off x="5894962" y="1984443"/>
          <a:ext cx="5458838" cy="4192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461918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213512647"/>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725867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419360763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45702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089677751"/>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992170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819427026"/>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426551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2587419769"/>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9738936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1525056923"/>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070501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ED3335B4-258F-1B21-E21E-69841D51CA0C}"/>
              </a:ext>
            </a:extLst>
          </p:cNvPr>
          <p:cNvSpPr txBox="1"/>
          <p:nvPr/>
        </p:nvSpPr>
        <p:spPr>
          <a:xfrm>
            <a:off x="634092" y="157843"/>
            <a:ext cx="10023022" cy="400110"/>
          </a:xfrm>
          <a:prstGeom prst="rect">
            <a:avLst/>
          </a:prstGeom>
          <a:noFill/>
        </p:spPr>
        <p:txBody>
          <a:bodyPr wrap="square" rtlCol="0">
            <a:spAutoFit/>
          </a:bodyPr>
          <a:lstStyle/>
          <a:p>
            <a:r>
              <a:rPr lang="es-MX" sz="2000" dirty="0">
                <a:latin typeface="+mj-lt"/>
                <a:ea typeface="+mj-ea"/>
                <a:cs typeface="+mj-cs"/>
              </a:rPr>
              <a:t>Período fiscal 2023 </a:t>
            </a:r>
          </a:p>
        </p:txBody>
      </p:sp>
      <p:graphicFrame>
        <p:nvGraphicFramePr>
          <p:cNvPr id="8" name="Diagrama 7">
            <a:extLst>
              <a:ext uri="{FF2B5EF4-FFF2-40B4-BE49-F238E27FC236}">
                <a16:creationId xmlns:a16="http://schemas.microsoft.com/office/drawing/2014/main" id="{84A3AA0A-C69D-A5F0-3302-683689F9821E}"/>
              </a:ext>
            </a:extLst>
          </p:cNvPr>
          <p:cNvGraphicFramePr/>
          <p:nvPr>
            <p:extLst>
              <p:ext uri="{D42A27DB-BD31-4B8C-83A1-F6EECF244321}">
                <p14:modId xmlns:p14="http://schemas.microsoft.com/office/powerpoint/2010/main" val="2418210968"/>
              </p:ext>
            </p:extLst>
          </p:nvPr>
        </p:nvGraphicFramePr>
        <p:xfrm>
          <a:off x="2278428" y="1555618"/>
          <a:ext cx="7635143" cy="3834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733340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sejo 2023">
  <a:themeElements>
    <a:clrScheme name="Personalizado 12">
      <a:dk1>
        <a:sysClr val="windowText" lastClr="000000"/>
      </a:dk1>
      <a:lt1>
        <a:sysClr val="window" lastClr="FFFFFF"/>
      </a:lt1>
      <a:dk2>
        <a:srgbClr val="39302A"/>
      </a:dk2>
      <a:lt2>
        <a:srgbClr val="E5DEDB"/>
      </a:lt2>
      <a:accent1>
        <a:srgbClr val="FFCA08"/>
      </a:accent1>
      <a:accent2>
        <a:srgbClr val="F8931D"/>
      </a:accent2>
      <a:accent3>
        <a:srgbClr val="CE8D3E"/>
      </a:accent3>
      <a:accent4>
        <a:srgbClr val="F8931D"/>
      </a:accent4>
      <a:accent5>
        <a:srgbClr val="E64823"/>
      </a:accent5>
      <a:accent6>
        <a:srgbClr val="9C6A6A"/>
      </a:accent6>
      <a:hlink>
        <a:srgbClr val="2998E3"/>
      </a:hlink>
      <a:folHlink>
        <a:srgbClr val="7F723D"/>
      </a:folHlink>
    </a:clrScheme>
    <a:fontScheme name="Calibri Light-Constantia">
      <a:majorFont>
        <a:latin typeface="Calibri Light"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panose="02030602050306030303"/>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1726</TotalTime>
  <Words>1237</Words>
  <Application>Microsoft Office PowerPoint</Application>
  <PresentationFormat>Panorámica</PresentationFormat>
  <Paragraphs>46</Paragraphs>
  <Slides>23</Slides>
  <Notes>0</Notes>
  <HiddenSlides>0</HiddenSlides>
  <MMClips>0</MMClips>
  <ScaleCrop>false</ScaleCrop>
  <HeadingPairs>
    <vt:vector size="6" baseType="variant">
      <vt:variant>
        <vt:lpstr>Fuentes usadas</vt:lpstr>
      </vt:variant>
      <vt:variant>
        <vt:i4>4</vt:i4>
      </vt:variant>
      <vt:variant>
        <vt:lpstr>Tema</vt:lpstr>
      </vt:variant>
      <vt:variant>
        <vt:i4>2</vt:i4>
      </vt:variant>
      <vt:variant>
        <vt:lpstr>Títulos de diapositiva</vt:lpstr>
      </vt:variant>
      <vt:variant>
        <vt:i4>23</vt:i4>
      </vt:variant>
    </vt:vector>
  </HeadingPairs>
  <TitlesOfParts>
    <vt:vector size="29" baseType="lpstr">
      <vt:lpstr>Arial</vt:lpstr>
      <vt:lpstr>Calibri</vt:lpstr>
      <vt:lpstr>Calibri Light</vt:lpstr>
      <vt:lpstr>Constantia</vt:lpstr>
      <vt:lpstr>Tema de Office</vt:lpstr>
      <vt:lpstr>Consejo 2023</vt:lpstr>
      <vt:lpstr>Impuesto a las Ganancias Empleados en relación de dependencia  Última temporada 2023</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Veronica Andrea Aguero</dc:creator>
  <cp:lastModifiedBy>Daiana Polizzotto</cp:lastModifiedBy>
  <cp:revision>52</cp:revision>
  <cp:lastPrinted>2023-10-04T13:00:57Z</cp:lastPrinted>
  <dcterms:created xsi:type="dcterms:W3CDTF">2023-10-03T17:15:53Z</dcterms:created>
  <dcterms:modified xsi:type="dcterms:W3CDTF">2023-11-23T18:41:15Z</dcterms:modified>
</cp:coreProperties>
</file>