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11"/>
  </p:notesMasterIdLst>
  <p:handoutMasterIdLst>
    <p:handoutMasterId r:id="rId12"/>
  </p:handoutMasterIdLst>
  <p:sldIdLst>
    <p:sldId id="779" r:id="rId3"/>
    <p:sldId id="790" r:id="rId4"/>
    <p:sldId id="781" r:id="rId5"/>
    <p:sldId id="786" r:id="rId6"/>
    <p:sldId id="787" r:id="rId7"/>
    <p:sldId id="788" r:id="rId8"/>
    <p:sldId id="789" r:id="rId9"/>
    <p:sldId id="297" r:id="rId10"/>
  </p:sldIdLst>
  <p:sldSz cx="12192000" cy="6858000"/>
  <p:notesSz cx="6858000" cy="91440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predeterminada" id="{F98B7EE3-69FF-4548-BA3E-F957D9E2CE6C}">
          <p14:sldIdLst>
            <p14:sldId id="779"/>
          </p14:sldIdLst>
        </p14:section>
        <p14:section name="Sección sin título" id="{A4B9C6BE-52C7-406B-A8A6-0DCA8D95CF91}">
          <p14:sldIdLst>
            <p14:sldId id="790"/>
            <p14:sldId id="781"/>
            <p14:sldId id="786"/>
            <p14:sldId id="787"/>
            <p14:sldId id="788"/>
            <p14:sldId id="789"/>
            <p14:sldId id="29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9639"/>
    <a:srgbClr val="8D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89" autoAdjust="0"/>
    <p:restoredTop sz="94660"/>
  </p:normalViewPr>
  <p:slideViewPr>
    <p:cSldViewPr snapToGrid="0">
      <p:cViewPr varScale="1">
        <p:scale>
          <a:sx n="74" d="100"/>
          <a:sy n="74" d="100"/>
        </p:scale>
        <p:origin x="384" y="68"/>
      </p:cViewPr>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3134" y="2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6E976417-F738-1893-0999-A3BEBA61838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a:extLst>
              <a:ext uri="{FF2B5EF4-FFF2-40B4-BE49-F238E27FC236}">
                <a16:creationId xmlns:a16="http://schemas.microsoft.com/office/drawing/2014/main" id="{2A8BD3C5-CF58-B3D6-6149-6839DBDADF01}"/>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CB3344F-9DB5-4EA0-973B-2F460E322540}" type="datetimeFigureOut">
              <a:rPr lang="es-AR" smtClean="0"/>
              <a:t>23/11/2023</a:t>
            </a:fld>
            <a:endParaRPr lang="es-AR"/>
          </a:p>
        </p:txBody>
      </p:sp>
      <p:sp>
        <p:nvSpPr>
          <p:cNvPr id="4" name="Marcador de pie de página 3">
            <a:extLst>
              <a:ext uri="{FF2B5EF4-FFF2-40B4-BE49-F238E27FC236}">
                <a16:creationId xmlns:a16="http://schemas.microsoft.com/office/drawing/2014/main" id="{59981151-91D6-EE5A-B1BD-2FA23A72041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5" name="Marcador de número de diapositiva 4">
            <a:extLst>
              <a:ext uri="{FF2B5EF4-FFF2-40B4-BE49-F238E27FC236}">
                <a16:creationId xmlns:a16="http://schemas.microsoft.com/office/drawing/2014/main" id="{08C1454F-6496-DECB-29EC-F238C4BED1A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C36BFA0-C4B6-4078-965D-B6B99F39A861}" type="slidenum">
              <a:rPr lang="es-AR" smtClean="0"/>
              <a:t>‹Nº›</a:t>
            </a:fld>
            <a:endParaRPr lang="es-AR"/>
          </a:p>
        </p:txBody>
      </p:sp>
    </p:spTree>
    <p:extLst>
      <p:ext uri="{BB962C8B-B14F-4D97-AF65-F5344CB8AC3E}">
        <p14:creationId xmlns:p14="http://schemas.microsoft.com/office/powerpoint/2010/main" val="4050758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0582413-F4C8-493B-9A93-82F53CC3E31E}" type="datetimeFigureOut">
              <a:rPr lang="es-AR" smtClean="0"/>
              <a:t>23/11/2023</a:t>
            </a:fld>
            <a:endParaRPr lang="es-AR"/>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AR"/>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AR"/>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DCECD3-8192-4AAA-AC09-2F1C9480F7DF}" type="slidenum">
              <a:rPr lang="es-AR" smtClean="0"/>
              <a:t>‹Nº›</a:t>
            </a:fld>
            <a:endParaRPr lang="es-AR"/>
          </a:p>
        </p:txBody>
      </p:sp>
    </p:spTree>
    <p:extLst>
      <p:ext uri="{BB962C8B-B14F-4D97-AF65-F5344CB8AC3E}">
        <p14:creationId xmlns:p14="http://schemas.microsoft.com/office/powerpoint/2010/main" val="5815797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AR"/>
          </a:p>
        </p:txBody>
      </p:sp>
      <p:sp>
        <p:nvSpPr>
          <p:cNvPr id="4" name="Marcador de fecha 3"/>
          <p:cNvSpPr>
            <a:spLocks noGrp="1"/>
          </p:cNvSpPr>
          <p:nvPr>
            <p:ph type="dt" sz="half" idx="10"/>
          </p:nvPr>
        </p:nvSpPr>
        <p:spPr/>
        <p:txBody>
          <a:bodyPr/>
          <a:lstStyle/>
          <a:p>
            <a:fld id="{2E90F796-BD64-4391-B288-473DB655D2F8}" type="datetimeFigureOut">
              <a:rPr lang="es-AR" smtClean="0"/>
              <a:t>23/11/2023</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30701224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p:cNvSpPr>
            <a:spLocks noGrp="1"/>
          </p:cNvSpPr>
          <p:nvPr>
            <p:ph type="dt" sz="half" idx="10"/>
          </p:nvPr>
        </p:nvSpPr>
        <p:spPr/>
        <p:txBody>
          <a:bodyPr/>
          <a:lstStyle/>
          <a:p>
            <a:fld id="{2E90F796-BD64-4391-B288-473DB655D2F8}" type="datetimeFigureOut">
              <a:rPr lang="es-AR" smtClean="0"/>
              <a:t>23/11/2023</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1379832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AR"/>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p:cNvSpPr>
            <a:spLocks noGrp="1"/>
          </p:cNvSpPr>
          <p:nvPr>
            <p:ph type="dt" sz="half" idx="10"/>
          </p:nvPr>
        </p:nvSpPr>
        <p:spPr/>
        <p:txBody>
          <a:bodyPr/>
          <a:lstStyle/>
          <a:p>
            <a:fld id="{2E90F796-BD64-4391-B288-473DB655D2F8}" type="datetimeFigureOut">
              <a:rPr lang="es-AR" smtClean="0"/>
              <a:t>23/11/2023</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2477815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87550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80294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43141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752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spTree>
    <p:extLst>
      <p:ext uri="{BB962C8B-B14F-4D97-AF65-F5344CB8AC3E}">
        <p14:creationId xmlns:p14="http://schemas.microsoft.com/office/powerpoint/2010/main" val="5120775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A82BF7-BF83-2305-B961-627286EE07A5}"/>
              </a:ext>
            </a:extLst>
          </p:cNvPr>
          <p:cNvSpPr>
            <a:spLocks noGrp="1"/>
          </p:cNvSpPr>
          <p:nvPr>
            <p:ph type="title"/>
          </p:nvPr>
        </p:nvSpPr>
        <p:spPr>
          <a:xfrm>
            <a:off x="838200" y="206864"/>
            <a:ext cx="10515600" cy="588840"/>
          </a:xfrm>
          <a:prstGeom prst="rect">
            <a:avLst/>
          </a:prstGeom>
        </p:spPr>
        <p:txBody>
          <a:bodyPr/>
          <a:lstStyle>
            <a:lvl1pPr algn="l">
              <a:defRPr sz="3200">
                <a:latin typeface="+mj-lt"/>
              </a:defRPr>
            </a:lvl1pPr>
          </a:lstStyle>
          <a:p>
            <a:r>
              <a:rPr lang="es-ES" dirty="0"/>
              <a:t>Haga clic para modificar el estilo de título del patrón</a:t>
            </a:r>
            <a:endParaRPr lang="es-AR" dirty="0"/>
          </a:p>
        </p:txBody>
      </p:sp>
    </p:spTree>
    <p:extLst>
      <p:ext uri="{BB962C8B-B14F-4D97-AF65-F5344CB8AC3E}">
        <p14:creationId xmlns:p14="http://schemas.microsoft.com/office/powerpoint/2010/main" val="298385221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7610951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0449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p:cNvSpPr>
            <a:spLocks noGrp="1"/>
          </p:cNvSpPr>
          <p:nvPr>
            <p:ph type="dt" sz="half" idx="10"/>
          </p:nvPr>
        </p:nvSpPr>
        <p:spPr/>
        <p:txBody>
          <a:bodyPr/>
          <a:lstStyle/>
          <a:p>
            <a:fld id="{2E90F796-BD64-4391-B288-473DB655D2F8}" type="datetimeFigureOut">
              <a:rPr lang="es-AR" smtClean="0"/>
              <a:t>23/11/2023</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11610349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76135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825061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spTree>
    <p:extLst>
      <p:ext uri="{BB962C8B-B14F-4D97-AF65-F5344CB8AC3E}">
        <p14:creationId xmlns:p14="http://schemas.microsoft.com/office/powerpoint/2010/main" val="418332319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cSld name="1_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AR"/>
          </a:p>
        </p:txBody>
      </p:sp>
      <p:sp>
        <p:nvSpPr>
          <p:cNvPr id="4" name="Marcador de fecha 3"/>
          <p:cNvSpPr>
            <a:spLocks noGrp="1"/>
          </p:cNvSpPr>
          <p:nvPr>
            <p:ph type="dt" sz="half" idx="10"/>
          </p:nvPr>
        </p:nvSpPr>
        <p:spPr/>
        <p:txBody>
          <a:bodyPr/>
          <a:lstStyle/>
          <a:p>
            <a:fld id="{2E90F796-BD64-4391-B288-473DB655D2F8}" type="datetimeFigureOut">
              <a:rPr lang="es-AR" smtClean="0"/>
              <a:t>23/11/2023</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27916948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AR"/>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2E90F796-BD64-4391-B288-473DB655D2F8}" type="datetimeFigureOut">
              <a:rPr lang="es-AR" smtClean="0"/>
              <a:t>23/11/2023</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3182549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Marcador de fecha 4"/>
          <p:cNvSpPr>
            <a:spLocks noGrp="1"/>
          </p:cNvSpPr>
          <p:nvPr>
            <p:ph type="dt" sz="half" idx="10"/>
          </p:nvPr>
        </p:nvSpPr>
        <p:spPr/>
        <p:txBody>
          <a:bodyPr/>
          <a:lstStyle/>
          <a:p>
            <a:fld id="{2E90F796-BD64-4391-B288-473DB655D2F8}" type="datetimeFigureOut">
              <a:rPr lang="es-AR" smtClean="0"/>
              <a:t>23/11/2023</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20368614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AR"/>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Marcador de fecha 6"/>
          <p:cNvSpPr>
            <a:spLocks noGrp="1"/>
          </p:cNvSpPr>
          <p:nvPr>
            <p:ph type="dt" sz="half" idx="10"/>
          </p:nvPr>
        </p:nvSpPr>
        <p:spPr/>
        <p:txBody>
          <a:bodyPr/>
          <a:lstStyle/>
          <a:p>
            <a:fld id="{2E90F796-BD64-4391-B288-473DB655D2F8}" type="datetimeFigureOut">
              <a:rPr lang="es-AR" smtClean="0"/>
              <a:t>23/11/2023</a:t>
            </a:fld>
            <a:endParaRPr lang="es-AR"/>
          </a:p>
        </p:txBody>
      </p:sp>
      <p:sp>
        <p:nvSpPr>
          <p:cNvPr id="8" name="Marcador de pie de página 7"/>
          <p:cNvSpPr>
            <a:spLocks noGrp="1"/>
          </p:cNvSpPr>
          <p:nvPr>
            <p:ph type="ftr" sz="quarter" idx="11"/>
          </p:nvPr>
        </p:nvSpPr>
        <p:spPr/>
        <p:txBody>
          <a:bodyPr/>
          <a:lstStyle/>
          <a:p>
            <a:endParaRPr lang="es-AR"/>
          </a:p>
        </p:txBody>
      </p:sp>
      <p:sp>
        <p:nvSpPr>
          <p:cNvPr id="9" name="Marcador de número de diapositiva 8"/>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5663222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fecha 2"/>
          <p:cNvSpPr>
            <a:spLocks noGrp="1"/>
          </p:cNvSpPr>
          <p:nvPr>
            <p:ph type="dt" sz="half" idx="10"/>
          </p:nvPr>
        </p:nvSpPr>
        <p:spPr/>
        <p:txBody>
          <a:bodyPr/>
          <a:lstStyle/>
          <a:p>
            <a:fld id="{2E90F796-BD64-4391-B288-473DB655D2F8}" type="datetimeFigureOut">
              <a:rPr lang="es-AR" smtClean="0"/>
              <a:t>23/11/2023</a:t>
            </a:fld>
            <a:endParaRPr lang="es-AR"/>
          </a:p>
        </p:txBody>
      </p:sp>
      <p:sp>
        <p:nvSpPr>
          <p:cNvPr id="4" name="Marcador de pie de página 3"/>
          <p:cNvSpPr>
            <a:spLocks noGrp="1"/>
          </p:cNvSpPr>
          <p:nvPr>
            <p:ph type="ftr" sz="quarter" idx="11"/>
          </p:nvPr>
        </p:nvSpPr>
        <p:spPr/>
        <p:txBody>
          <a:bodyPr/>
          <a:lstStyle/>
          <a:p>
            <a:endParaRPr lang="es-AR"/>
          </a:p>
        </p:txBody>
      </p:sp>
      <p:sp>
        <p:nvSpPr>
          <p:cNvPr id="5" name="Marcador de número de diapositiva 4"/>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3706175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2E90F796-BD64-4391-B288-473DB655D2F8}" type="datetimeFigureOut">
              <a:rPr lang="es-AR" smtClean="0"/>
              <a:t>23/11/2023</a:t>
            </a:fld>
            <a:endParaRPr lang="es-AR"/>
          </a:p>
        </p:txBody>
      </p:sp>
      <p:sp>
        <p:nvSpPr>
          <p:cNvPr id="3" name="Marcador de pie de página 2"/>
          <p:cNvSpPr>
            <a:spLocks noGrp="1"/>
          </p:cNvSpPr>
          <p:nvPr>
            <p:ph type="ftr" sz="quarter" idx="11"/>
          </p:nvPr>
        </p:nvSpPr>
        <p:spPr/>
        <p:txBody>
          <a:bodyPr/>
          <a:lstStyle/>
          <a:p>
            <a:endParaRPr lang="es-AR"/>
          </a:p>
        </p:txBody>
      </p:sp>
      <p:sp>
        <p:nvSpPr>
          <p:cNvPr id="4" name="Marcador de número de diapositiva 3"/>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3884975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AR"/>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2E90F796-BD64-4391-B288-473DB655D2F8}" type="datetimeFigureOut">
              <a:rPr lang="es-AR" smtClean="0"/>
              <a:t>23/11/2023</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33776433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AR"/>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2E90F796-BD64-4391-B288-473DB655D2F8}" type="datetimeFigureOut">
              <a:rPr lang="es-AR" smtClean="0"/>
              <a:t>23/11/2023</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27AB6BA0-6523-49DB-949A-CA31BF0F1EC4}" type="slidenum">
              <a:rPr lang="es-AR" smtClean="0"/>
              <a:t>‹Nº›</a:t>
            </a:fld>
            <a:endParaRPr lang="es-AR"/>
          </a:p>
        </p:txBody>
      </p:sp>
    </p:spTree>
    <p:extLst>
      <p:ext uri="{BB962C8B-B14F-4D97-AF65-F5344CB8AC3E}">
        <p14:creationId xmlns:p14="http://schemas.microsoft.com/office/powerpoint/2010/main" val="2662794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90F796-BD64-4391-B288-473DB655D2F8}" type="datetimeFigureOut">
              <a:rPr lang="es-AR" smtClean="0"/>
              <a:t>23/11/2023</a:t>
            </a:fld>
            <a:endParaRPr lang="es-A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7AB6BA0-6523-49DB-949A-CA31BF0F1EC4}" type="slidenum">
              <a:rPr lang="es-AR" smtClean="0"/>
              <a:t>‹Nº›</a:t>
            </a:fld>
            <a:endParaRPr lang="es-AR"/>
          </a:p>
        </p:txBody>
      </p:sp>
    </p:spTree>
    <p:extLst>
      <p:ext uri="{BB962C8B-B14F-4D97-AF65-F5344CB8AC3E}">
        <p14:creationId xmlns:p14="http://schemas.microsoft.com/office/powerpoint/2010/main" val="41605385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arcador de contenido 3">
            <a:extLst>
              <a:ext uri="{FF2B5EF4-FFF2-40B4-BE49-F238E27FC236}">
                <a16:creationId xmlns:a16="http://schemas.microsoft.com/office/drawing/2014/main" id="{39EA5932-C6E0-5B6D-F1FF-D6CEFB25C9FD}"/>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70338"/>
            <a:ext cx="12192000" cy="6858000"/>
          </a:xfrm>
          <a:prstGeom prst="rect">
            <a:avLst/>
          </a:prstGeom>
        </p:spPr>
      </p:pic>
      <p:sp>
        <p:nvSpPr>
          <p:cNvPr id="8" name="Marcador de título 7">
            <a:extLst>
              <a:ext uri="{FF2B5EF4-FFF2-40B4-BE49-F238E27FC236}">
                <a16:creationId xmlns:a16="http://schemas.microsoft.com/office/drawing/2014/main" id="{3CE09AF8-17D9-0527-6D99-50DC1D869145}"/>
              </a:ext>
            </a:extLst>
          </p:cNvPr>
          <p:cNvSpPr>
            <a:spLocks noGrp="1"/>
          </p:cNvSpPr>
          <p:nvPr>
            <p:ph type="title"/>
          </p:nvPr>
        </p:nvSpPr>
        <p:spPr>
          <a:xfrm>
            <a:off x="868973" y="136525"/>
            <a:ext cx="10515600" cy="667971"/>
          </a:xfrm>
          <a:prstGeom prst="rect">
            <a:avLst/>
          </a:prstGeom>
        </p:spPr>
        <p:txBody>
          <a:bodyPr vert="horz" lIns="91440" tIns="45720" rIns="91440" bIns="45720" rtlCol="0" anchor="ctr">
            <a:normAutofit/>
          </a:bodyPr>
          <a:lstStyle/>
          <a:p>
            <a:r>
              <a:rPr lang="es-ES" dirty="0"/>
              <a:t>Haga clic para modificar el estilo de título del patrón</a:t>
            </a:r>
            <a:endParaRPr lang="es-AR" dirty="0"/>
          </a:p>
        </p:txBody>
      </p:sp>
    </p:spTree>
    <p:extLst>
      <p:ext uri="{BB962C8B-B14F-4D97-AF65-F5344CB8AC3E}">
        <p14:creationId xmlns:p14="http://schemas.microsoft.com/office/powerpoint/2010/main" val="22200901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Lst>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13.xml"/><Relationship Id="rId4" Type="http://schemas.openxmlformats.org/officeDocument/2006/relationships/image" Target="../media/image10.emf"/></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ctrTitle"/>
          </p:nvPr>
        </p:nvSpPr>
        <p:spPr/>
        <p:txBody>
          <a:bodyPr>
            <a:normAutofit/>
          </a:bodyPr>
          <a:lstStyle/>
          <a:p>
            <a:r>
              <a:rPr lang="es-AR" sz="5000" dirty="0"/>
              <a:t>Conferencias “Impuesto a las Ganancias – Empleados en relación de dependencia”</a:t>
            </a:r>
          </a:p>
        </p:txBody>
      </p:sp>
    </p:spTree>
    <p:extLst>
      <p:ext uri="{BB962C8B-B14F-4D97-AF65-F5344CB8AC3E}">
        <p14:creationId xmlns:p14="http://schemas.microsoft.com/office/powerpoint/2010/main" val="16814631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DF4044AC-9675-DECC-DC64-D9C51ED2874B}"/>
              </a:ext>
            </a:extLst>
          </p:cNvPr>
          <p:cNvSpPr txBox="1"/>
          <p:nvPr/>
        </p:nvSpPr>
        <p:spPr>
          <a:xfrm>
            <a:off x="3053751" y="952487"/>
            <a:ext cx="7580462" cy="2151936"/>
          </a:xfrm>
          <a:prstGeom prst="rect">
            <a:avLst/>
          </a:prstGeom>
          <a:noFill/>
        </p:spPr>
        <p:txBody>
          <a:bodyPr wrap="square">
            <a:spAutoFit/>
          </a:bodyPr>
          <a:lstStyle/>
          <a:p>
            <a:pPr>
              <a:lnSpc>
                <a:spcPct val="107000"/>
              </a:lnSpc>
              <a:spcAft>
                <a:spcPts val="800"/>
              </a:spcAft>
            </a:pPr>
            <a:r>
              <a:rPr lang="es-AR" sz="1800" dirty="0">
                <a:solidFill>
                  <a:srgbClr val="474747"/>
                </a:solidFill>
                <a:effectLst/>
                <a:latin typeface="Helvetica" panose="020B0604020202020204" pitchFamily="34" charset="0"/>
                <a:ea typeface="Calibri" panose="020F0502020204030204" pitchFamily="34" charset="0"/>
                <a:cs typeface="Times New Roman" panose="02020603050405020304" pitchFamily="18" charset="0"/>
              </a:rPr>
              <a:t>- Un director que cobra sueldo en relación de dependencia, es jubilado y no declara en SIRADIG la jubilación, el empleador solo retiene sobre el sueldo. Como tiene otros ingresos de 2da, al presentar la DJ de IG 2023, ¿cómo debe hacerse el cálculo del impuesto determinado? ¿debe recalcularse sumando el sueldo + la jubilación mes a mes y abonar la diferencia, aunque no coincida con el 1357? ¿le corresponde alguna penalidad por no declarar la jubilación en SIRADIG?</a:t>
            </a:r>
            <a:endParaRPr lang="es-AR"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CuadroTexto 3">
            <a:extLst>
              <a:ext uri="{FF2B5EF4-FFF2-40B4-BE49-F238E27FC236}">
                <a16:creationId xmlns:a16="http://schemas.microsoft.com/office/drawing/2014/main" id="{0C4572C1-0943-4CE9-BB5B-A7EFA74CC1ED}"/>
              </a:ext>
            </a:extLst>
          </p:cNvPr>
          <p:cNvSpPr txBox="1"/>
          <p:nvPr/>
        </p:nvSpPr>
        <p:spPr>
          <a:xfrm>
            <a:off x="1411857" y="3873966"/>
            <a:ext cx="7580462" cy="373757"/>
          </a:xfrm>
          <a:prstGeom prst="rect">
            <a:avLst/>
          </a:prstGeom>
          <a:noFill/>
        </p:spPr>
        <p:txBody>
          <a:bodyPr wrap="square">
            <a:spAutoFit/>
          </a:bodyPr>
          <a:lstStyle/>
          <a:p>
            <a:pPr>
              <a:lnSpc>
                <a:spcPct val="107000"/>
              </a:lnSpc>
              <a:spcAft>
                <a:spcPts val="800"/>
              </a:spcAft>
            </a:pPr>
            <a:r>
              <a:rPr lang="es-AR" sz="1800" dirty="0">
                <a:solidFill>
                  <a:srgbClr val="474747"/>
                </a:solidFill>
                <a:effectLst/>
                <a:latin typeface="Helvetica" panose="020B0604020202020204" pitchFamily="34" charset="0"/>
                <a:ea typeface="Calibri" panose="020F0502020204030204" pitchFamily="34" charset="0"/>
                <a:cs typeface="Times New Roman" panose="02020603050405020304" pitchFamily="18" charset="0"/>
              </a:rPr>
              <a:t>- Cuando corresponde hacer el recálculo por presentación de SIRADIG?</a:t>
            </a:r>
            <a:endParaRPr lang="es-AR" sz="24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8404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C43D9C0F-3E2E-9EFA-2AA9-75BCBCEC66FD}"/>
              </a:ext>
            </a:extLst>
          </p:cNvPr>
          <p:cNvPicPr>
            <a:picLocks noChangeAspect="1"/>
          </p:cNvPicPr>
          <p:nvPr/>
        </p:nvPicPr>
        <p:blipFill>
          <a:blip r:embed="rId2"/>
          <a:stretch>
            <a:fillRect/>
          </a:stretch>
        </p:blipFill>
        <p:spPr>
          <a:xfrm>
            <a:off x="3758801" y="1538904"/>
            <a:ext cx="6718300" cy="2038350"/>
          </a:xfrm>
          <a:prstGeom prst="rect">
            <a:avLst/>
          </a:prstGeom>
        </p:spPr>
      </p:pic>
      <p:pic>
        <p:nvPicPr>
          <p:cNvPr id="3" name="Imagen 2">
            <a:extLst>
              <a:ext uri="{FF2B5EF4-FFF2-40B4-BE49-F238E27FC236}">
                <a16:creationId xmlns:a16="http://schemas.microsoft.com/office/drawing/2014/main" id="{A8A156E1-820F-ED2A-508A-97EF02756469}"/>
              </a:ext>
            </a:extLst>
          </p:cNvPr>
          <p:cNvPicPr>
            <a:picLocks noChangeAspect="1"/>
          </p:cNvPicPr>
          <p:nvPr/>
        </p:nvPicPr>
        <p:blipFill>
          <a:blip r:embed="rId3"/>
          <a:stretch>
            <a:fillRect/>
          </a:stretch>
        </p:blipFill>
        <p:spPr>
          <a:xfrm>
            <a:off x="1785663" y="4374047"/>
            <a:ext cx="5194300" cy="1670050"/>
          </a:xfrm>
          <a:prstGeom prst="rect">
            <a:avLst/>
          </a:prstGeom>
        </p:spPr>
      </p:pic>
      <p:sp>
        <p:nvSpPr>
          <p:cNvPr id="4" name="CuadroTexto 3">
            <a:extLst>
              <a:ext uri="{FF2B5EF4-FFF2-40B4-BE49-F238E27FC236}">
                <a16:creationId xmlns:a16="http://schemas.microsoft.com/office/drawing/2014/main" id="{23D2C16D-508F-3945-6878-8A158ED3610E}"/>
              </a:ext>
            </a:extLst>
          </p:cNvPr>
          <p:cNvSpPr txBox="1"/>
          <p:nvPr/>
        </p:nvSpPr>
        <p:spPr>
          <a:xfrm>
            <a:off x="8856486" y="3912382"/>
            <a:ext cx="1742535" cy="1754326"/>
          </a:xfrm>
          <a:prstGeom prst="rect">
            <a:avLst/>
          </a:prstGeom>
          <a:noFill/>
        </p:spPr>
        <p:txBody>
          <a:bodyPr wrap="square" rtlCol="0">
            <a:spAutoFit/>
          </a:bodyPr>
          <a:lstStyle/>
          <a:p>
            <a:pPr algn="ctr"/>
            <a:r>
              <a:rPr lang="es-AR" dirty="0"/>
              <a:t>Octubre ¿1.770.000 o 1.980.000?</a:t>
            </a:r>
          </a:p>
          <a:p>
            <a:pPr algn="ctr"/>
            <a:r>
              <a:rPr lang="es-AR" dirty="0"/>
              <a:t>¿Habrá más actualizaciones?</a:t>
            </a:r>
          </a:p>
        </p:txBody>
      </p:sp>
      <p:sp>
        <p:nvSpPr>
          <p:cNvPr id="5" name="4 Título">
            <a:extLst>
              <a:ext uri="{FF2B5EF4-FFF2-40B4-BE49-F238E27FC236}">
                <a16:creationId xmlns:a16="http://schemas.microsoft.com/office/drawing/2014/main" id="{595E912A-0EA0-F082-39D4-A23D8F9F92E0}"/>
              </a:ext>
            </a:extLst>
          </p:cNvPr>
          <p:cNvSpPr txBox="1">
            <a:spLocks/>
          </p:cNvSpPr>
          <p:nvPr/>
        </p:nvSpPr>
        <p:spPr>
          <a:xfrm>
            <a:off x="592152" y="584502"/>
            <a:ext cx="8393341" cy="1080938"/>
          </a:xfrm>
          <a:prstGeom prst="rect">
            <a:avLst/>
          </a:prstGeom>
        </p:spPr>
        <p:txBody>
          <a:bodyP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defRPr/>
            </a:pPr>
            <a:r>
              <a:rPr lang="es-AR" sz="2800"/>
              <a:t>Deducción Especial Incrementada</a:t>
            </a:r>
            <a:endParaRPr lang="es-ES" sz="2800" dirty="0"/>
          </a:p>
        </p:txBody>
      </p:sp>
    </p:spTree>
    <p:extLst>
      <p:ext uri="{BB962C8B-B14F-4D97-AF65-F5344CB8AC3E}">
        <p14:creationId xmlns:p14="http://schemas.microsoft.com/office/powerpoint/2010/main" val="2637056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A4AC5506-6312-4701-8D3C-40187889A9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651752"/>
            <a:ext cx="12192000" cy="736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4 Título">
            <a:extLst>
              <a:ext uri="{FF2B5EF4-FFF2-40B4-BE49-F238E27FC236}">
                <a16:creationId xmlns:a16="http://schemas.microsoft.com/office/drawing/2014/main" id="{595E912A-0EA0-F082-39D4-A23D8F9F92E0}"/>
              </a:ext>
            </a:extLst>
          </p:cNvPr>
          <p:cNvSpPr txBox="1">
            <a:spLocks/>
          </p:cNvSpPr>
          <p:nvPr/>
        </p:nvSpPr>
        <p:spPr>
          <a:xfrm>
            <a:off x="556532" y="643467"/>
            <a:ext cx="11210925" cy="74483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lgn="ctr">
              <a:spcAft>
                <a:spcPts val="600"/>
              </a:spcAft>
              <a:defRPr/>
            </a:pPr>
            <a:r>
              <a:rPr lang="en-US" kern="1200">
                <a:solidFill>
                  <a:schemeClr val="bg1"/>
                </a:solidFill>
                <a:latin typeface="+mj-lt"/>
                <a:ea typeface="+mj-ea"/>
                <a:cs typeface="+mj-cs"/>
              </a:rPr>
              <a:t>Deducción Especial Incrementada Acumulada</a:t>
            </a:r>
          </a:p>
        </p:txBody>
      </p:sp>
      <p:pic>
        <p:nvPicPr>
          <p:cNvPr id="3" name="Imagen 2">
            <a:extLst>
              <a:ext uri="{FF2B5EF4-FFF2-40B4-BE49-F238E27FC236}">
                <a16:creationId xmlns:a16="http://schemas.microsoft.com/office/drawing/2014/main" id="{718379A5-ED71-F46A-3C19-23027CE1A118}"/>
              </a:ext>
            </a:extLst>
          </p:cNvPr>
          <p:cNvPicPr>
            <a:picLocks noChangeAspect="1"/>
          </p:cNvPicPr>
          <p:nvPr/>
        </p:nvPicPr>
        <p:blipFill>
          <a:blip r:embed="rId2"/>
          <a:stretch>
            <a:fillRect/>
          </a:stretch>
        </p:blipFill>
        <p:spPr>
          <a:xfrm>
            <a:off x="643467" y="2135851"/>
            <a:ext cx="10905066" cy="3472950"/>
          </a:xfrm>
          <a:prstGeom prst="rect">
            <a:avLst/>
          </a:prstGeom>
        </p:spPr>
      </p:pic>
    </p:spTree>
    <p:extLst>
      <p:ext uri="{BB962C8B-B14F-4D97-AF65-F5344CB8AC3E}">
        <p14:creationId xmlns:p14="http://schemas.microsoft.com/office/powerpoint/2010/main" val="1773234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a:extLst>
              <a:ext uri="{FF2B5EF4-FFF2-40B4-BE49-F238E27FC236}">
                <a16:creationId xmlns:a16="http://schemas.microsoft.com/office/drawing/2014/main" id="{595E912A-0EA0-F082-39D4-A23D8F9F92E0}"/>
              </a:ext>
            </a:extLst>
          </p:cNvPr>
          <p:cNvSpPr txBox="1">
            <a:spLocks/>
          </p:cNvSpPr>
          <p:nvPr/>
        </p:nvSpPr>
        <p:spPr>
          <a:xfrm>
            <a:off x="618031" y="325709"/>
            <a:ext cx="8393341" cy="1080938"/>
          </a:xfrm>
          <a:prstGeom prst="rect">
            <a:avLst/>
          </a:prstGeom>
        </p:spPr>
        <p:txBody>
          <a:bodyPr>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a:defRPr/>
            </a:pPr>
            <a:r>
              <a:rPr lang="es-AR" sz="2800" dirty="0"/>
              <a:t>Deducción Especial Incrementada Acumulada</a:t>
            </a:r>
            <a:endParaRPr lang="es-ES" sz="2800" dirty="0"/>
          </a:p>
        </p:txBody>
      </p:sp>
      <p:pic>
        <p:nvPicPr>
          <p:cNvPr id="2" name="Imagen 1">
            <a:extLst>
              <a:ext uri="{FF2B5EF4-FFF2-40B4-BE49-F238E27FC236}">
                <a16:creationId xmlns:a16="http://schemas.microsoft.com/office/drawing/2014/main" id="{D566445F-E37A-B861-7024-16DBCB6075CF}"/>
              </a:ext>
            </a:extLst>
          </p:cNvPr>
          <p:cNvPicPr>
            <a:picLocks noChangeAspect="1"/>
          </p:cNvPicPr>
          <p:nvPr/>
        </p:nvPicPr>
        <p:blipFill>
          <a:blip r:embed="rId2"/>
          <a:stretch>
            <a:fillRect/>
          </a:stretch>
        </p:blipFill>
        <p:spPr>
          <a:xfrm>
            <a:off x="618031" y="996950"/>
            <a:ext cx="5784850" cy="5270500"/>
          </a:xfrm>
          <a:prstGeom prst="rect">
            <a:avLst/>
          </a:prstGeom>
        </p:spPr>
      </p:pic>
      <p:pic>
        <p:nvPicPr>
          <p:cNvPr id="4" name="Imagen 3">
            <a:extLst>
              <a:ext uri="{FF2B5EF4-FFF2-40B4-BE49-F238E27FC236}">
                <a16:creationId xmlns:a16="http://schemas.microsoft.com/office/drawing/2014/main" id="{37A375E9-D314-972A-7101-829CF7C4ADB6}"/>
              </a:ext>
            </a:extLst>
          </p:cNvPr>
          <p:cNvPicPr>
            <a:picLocks noChangeAspect="1"/>
          </p:cNvPicPr>
          <p:nvPr/>
        </p:nvPicPr>
        <p:blipFill>
          <a:blip r:embed="rId3"/>
          <a:stretch>
            <a:fillRect/>
          </a:stretch>
        </p:blipFill>
        <p:spPr>
          <a:xfrm>
            <a:off x="6991985" y="1576070"/>
            <a:ext cx="4222750" cy="2730500"/>
          </a:xfrm>
          <a:prstGeom prst="rect">
            <a:avLst/>
          </a:prstGeom>
        </p:spPr>
      </p:pic>
    </p:spTree>
    <p:extLst>
      <p:ext uri="{BB962C8B-B14F-4D97-AF65-F5344CB8AC3E}">
        <p14:creationId xmlns:p14="http://schemas.microsoft.com/office/powerpoint/2010/main" val="31371543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B49FB8CA-2DF6-D6A9-5FF3-1652288BE2EA}"/>
              </a:ext>
            </a:extLst>
          </p:cNvPr>
          <p:cNvPicPr>
            <a:picLocks noChangeAspect="1"/>
          </p:cNvPicPr>
          <p:nvPr/>
        </p:nvPicPr>
        <p:blipFill>
          <a:blip r:embed="rId2"/>
          <a:stretch>
            <a:fillRect/>
          </a:stretch>
        </p:blipFill>
        <p:spPr>
          <a:xfrm>
            <a:off x="3667724" y="972029"/>
            <a:ext cx="6978650" cy="2222500"/>
          </a:xfrm>
          <a:prstGeom prst="rect">
            <a:avLst/>
          </a:prstGeom>
        </p:spPr>
      </p:pic>
      <p:pic>
        <p:nvPicPr>
          <p:cNvPr id="3" name="Imagen 2">
            <a:extLst>
              <a:ext uri="{FF2B5EF4-FFF2-40B4-BE49-F238E27FC236}">
                <a16:creationId xmlns:a16="http://schemas.microsoft.com/office/drawing/2014/main" id="{7B0CFAF7-791D-43BB-F05A-6F90ADF42584}"/>
              </a:ext>
            </a:extLst>
          </p:cNvPr>
          <p:cNvPicPr>
            <a:picLocks noChangeAspect="1"/>
          </p:cNvPicPr>
          <p:nvPr/>
        </p:nvPicPr>
        <p:blipFill>
          <a:blip r:embed="rId3"/>
          <a:stretch>
            <a:fillRect/>
          </a:stretch>
        </p:blipFill>
        <p:spPr>
          <a:xfrm>
            <a:off x="794349" y="3663471"/>
            <a:ext cx="5746750" cy="2222500"/>
          </a:xfrm>
          <a:prstGeom prst="rect">
            <a:avLst/>
          </a:prstGeom>
        </p:spPr>
      </p:pic>
      <p:pic>
        <p:nvPicPr>
          <p:cNvPr id="4" name="Imagen 3">
            <a:extLst>
              <a:ext uri="{FF2B5EF4-FFF2-40B4-BE49-F238E27FC236}">
                <a16:creationId xmlns:a16="http://schemas.microsoft.com/office/drawing/2014/main" id="{E5E76D47-CB5B-1EB3-4D48-DA1B95D5A3F6}"/>
              </a:ext>
            </a:extLst>
          </p:cNvPr>
          <p:cNvPicPr>
            <a:picLocks noChangeAspect="1"/>
          </p:cNvPicPr>
          <p:nvPr/>
        </p:nvPicPr>
        <p:blipFill>
          <a:blip r:embed="rId4"/>
          <a:stretch>
            <a:fillRect/>
          </a:stretch>
        </p:blipFill>
        <p:spPr>
          <a:xfrm>
            <a:off x="7293382" y="4135120"/>
            <a:ext cx="4317629" cy="891226"/>
          </a:xfrm>
          <a:prstGeom prst="rect">
            <a:avLst/>
          </a:prstGeom>
        </p:spPr>
      </p:pic>
    </p:spTree>
    <p:extLst>
      <p:ext uri="{BB962C8B-B14F-4D97-AF65-F5344CB8AC3E}">
        <p14:creationId xmlns:p14="http://schemas.microsoft.com/office/powerpoint/2010/main" val="1520761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D4A6F8EE-9C82-6DB0-09B6-9774B6F77821}"/>
              </a:ext>
            </a:extLst>
          </p:cNvPr>
          <p:cNvPicPr>
            <a:picLocks noChangeAspect="1"/>
          </p:cNvPicPr>
          <p:nvPr/>
        </p:nvPicPr>
        <p:blipFill>
          <a:blip r:embed="rId2"/>
          <a:stretch>
            <a:fillRect/>
          </a:stretch>
        </p:blipFill>
        <p:spPr>
          <a:xfrm>
            <a:off x="3717925" y="793750"/>
            <a:ext cx="4756150" cy="5270500"/>
          </a:xfrm>
          <a:prstGeom prst="rect">
            <a:avLst/>
          </a:prstGeom>
        </p:spPr>
      </p:pic>
    </p:spTree>
    <p:extLst>
      <p:ext uri="{BB962C8B-B14F-4D97-AF65-F5344CB8AC3E}">
        <p14:creationId xmlns:p14="http://schemas.microsoft.com/office/powerpoint/2010/main" val="15529573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ctrTitle"/>
          </p:nvPr>
        </p:nvSpPr>
        <p:spPr/>
        <p:txBody>
          <a:bodyPr>
            <a:normAutofit/>
          </a:bodyPr>
          <a:lstStyle/>
          <a:p>
            <a:r>
              <a:rPr lang="es-AR" sz="5000" dirty="0"/>
              <a:t>¡Muchas gracias!</a:t>
            </a:r>
          </a:p>
        </p:txBody>
      </p:sp>
    </p:spTree>
    <p:extLst>
      <p:ext uri="{BB962C8B-B14F-4D97-AF65-F5344CB8AC3E}">
        <p14:creationId xmlns:p14="http://schemas.microsoft.com/office/powerpoint/2010/main" val="4000023894"/>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sejo 2023">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Light-Constantia">
      <a:majorFont>
        <a:latin typeface="Calibri Light"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panose="02030602050306030303"/>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795424f3-e337-464f-8cdc-d0723d25c050}" enabled="0" method="" siteId="{795424f3-e337-464f-8cdc-d0723d25c050}" removed="1"/>
</clbl:labelList>
</file>

<file path=docProps/app.xml><?xml version="1.0" encoding="utf-8"?>
<Properties xmlns="http://schemas.openxmlformats.org/officeDocument/2006/extended-properties" xmlns:vt="http://schemas.openxmlformats.org/officeDocument/2006/docPropsVTypes">
  <TotalTime>3417</TotalTime>
  <Words>141</Words>
  <Application>Microsoft Office PowerPoint</Application>
  <PresentationFormat>Panorámica</PresentationFormat>
  <Paragraphs>9</Paragraphs>
  <Slides>8</Slides>
  <Notes>0</Notes>
  <HiddenSlides>0</HiddenSlides>
  <MMClips>0</MMClips>
  <ScaleCrop>false</ScaleCrop>
  <HeadingPairs>
    <vt:vector size="6" baseType="variant">
      <vt:variant>
        <vt:lpstr>Fuentes usadas</vt:lpstr>
      </vt:variant>
      <vt:variant>
        <vt:i4>5</vt:i4>
      </vt:variant>
      <vt:variant>
        <vt:lpstr>Tema</vt:lpstr>
      </vt:variant>
      <vt:variant>
        <vt:i4>2</vt:i4>
      </vt:variant>
      <vt:variant>
        <vt:lpstr>Títulos de diapositiva</vt:lpstr>
      </vt:variant>
      <vt:variant>
        <vt:i4>8</vt:i4>
      </vt:variant>
    </vt:vector>
  </HeadingPairs>
  <TitlesOfParts>
    <vt:vector size="15" baseType="lpstr">
      <vt:lpstr>Arial</vt:lpstr>
      <vt:lpstr>Calibri</vt:lpstr>
      <vt:lpstr>Calibri Light</vt:lpstr>
      <vt:lpstr>Constantia</vt:lpstr>
      <vt:lpstr>Helvetica</vt:lpstr>
      <vt:lpstr>Tema de Office</vt:lpstr>
      <vt:lpstr>Consejo 2023</vt:lpstr>
      <vt:lpstr>Conferencias “Impuesto a las Ganancias – Empleados en relación de dependencia”</vt:lpstr>
      <vt:lpstr>Presentación de PowerPoint</vt:lpstr>
      <vt:lpstr>Presentación de PowerPoint</vt:lpstr>
      <vt:lpstr>Presentación de PowerPoint</vt:lpstr>
      <vt:lpstr>Presentación de PowerPoint</vt:lpstr>
      <vt:lpstr>Presentación de PowerPoint</vt:lpstr>
      <vt:lpstr>Presentación de PowerPoint</vt:lpstr>
      <vt:lpstr>¡Muchas 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Ciclo de Práctica Tributaria 2023</dc:title>
  <dc:creator>Agustin Emanuel Mazzitelli</dc:creator>
  <cp:lastModifiedBy>Usuario 9</cp:lastModifiedBy>
  <cp:revision>116</cp:revision>
  <dcterms:created xsi:type="dcterms:W3CDTF">2023-02-01T21:05:04Z</dcterms:created>
  <dcterms:modified xsi:type="dcterms:W3CDTF">2023-11-23T21:15:27Z</dcterms:modified>
</cp:coreProperties>
</file>