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handoutMasterIdLst>
    <p:handoutMasterId r:id="rId12"/>
  </p:handoutMasterIdLst>
  <p:sldIdLst>
    <p:sldId id="257" r:id="rId2"/>
    <p:sldId id="281" r:id="rId3"/>
    <p:sldId id="282" r:id="rId4"/>
    <p:sldId id="284" r:id="rId5"/>
    <p:sldId id="291" r:id="rId6"/>
    <p:sldId id="256" r:id="rId7"/>
    <p:sldId id="283" r:id="rId8"/>
    <p:sldId id="287" r:id="rId9"/>
    <p:sldId id="290" r:id="rId10"/>
    <p:sldId id="279" r:id="rId11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86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75E2B-037A-4B7C-812E-79EE5B07350B}" type="datetimeFigureOut">
              <a:rPr lang="es-AR" smtClean="0"/>
              <a:t>23/06/2022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4BC28-9640-4E0D-A15A-28D399970AE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1594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87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43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1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590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024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5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593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0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9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0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1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56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03" y="202925"/>
            <a:ext cx="2148643" cy="1789287"/>
          </a:xfrm>
          <a:prstGeom prst="rect">
            <a:avLst/>
          </a:prstGeom>
        </p:spPr>
      </p:pic>
      <p:sp>
        <p:nvSpPr>
          <p:cNvPr id="5" name="Título 3"/>
          <p:cNvSpPr>
            <a:spLocks noGrp="1"/>
          </p:cNvSpPr>
          <p:nvPr>
            <p:ph type="ctrTitle"/>
          </p:nvPr>
        </p:nvSpPr>
        <p:spPr>
          <a:xfrm>
            <a:off x="717416" y="2265167"/>
            <a:ext cx="10424616" cy="1951991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/>
              <a:t>Modificaciones en el </a:t>
            </a:r>
            <a:r>
              <a:rPr lang="es-MX" sz="3600" b="1" dirty="0" smtClean="0"/>
              <a:t>Régimen </a:t>
            </a:r>
            <a:r>
              <a:rPr lang="es-MX" sz="3600" b="1" dirty="0"/>
              <a:t>de </a:t>
            </a:r>
            <a:r>
              <a:rPr lang="es-MX" sz="3600" b="1" dirty="0" smtClean="0"/>
              <a:t>Retención </a:t>
            </a:r>
            <a:br>
              <a:rPr lang="es-MX" sz="3600" b="1" dirty="0" smtClean="0"/>
            </a:br>
            <a:r>
              <a:rPr lang="es-MX" sz="3600" b="1" dirty="0" smtClean="0"/>
              <a:t>del Impuesto </a:t>
            </a:r>
            <a:r>
              <a:rPr lang="es-MX" sz="3600" b="1" dirty="0"/>
              <a:t>a las </a:t>
            </a:r>
            <a:r>
              <a:rPr lang="es-MX" sz="3600" b="1" dirty="0" smtClean="0"/>
              <a:t>Ganancias </a:t>
            </a:r>
            <a:br>
              <a:rPr lang="es-MX" sz="3600" b="1" dirty="0" smtClean="0"/>
            </a:br>
            <a:r>
              <a:rPr lang="es-MX" sz="3600" b="1" dirty="0" smtClean="0"/>
              <a:t>Dto</a:t>
            </a:r>
            <a:r>
              <a:rPr lang="es-MX" sz="3600" b="1" dirty="0"/>
              <a:t>. 298/222  – RG (AFIP) 5206</a:t>
            </a:r>
            <a:endParaRPr lang="es-AR" sz="3600" b="1" dirty="0"/>
          </a:p>
        </p:txBody>
      </p:sp>
      <p:sp>
        <p:nvSpPr>
          <p:cNvPr id="6" name="Título 3"/>
          <p:cNvSpPr txBox="1">
            <a:spLocks/>
          </p:cNvSpPr>
          <p:nvPr/>
        </p:nvSpPr>
        <p:spPr>
          <a:xfrm>
            <a:off x="717416" y="5650173"/>
            <a:ext cx="4427789" cy="5053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CP </a:t>
            </a:r>
            <a:r>
              <a:rPr lang="es-MX" sz="2800" b="1" dirty="0" err="1" smtClean="0"/>
              <a:t>Abog</a:t>
            </a:r>
            <a:r>
              <a:rPr lang="es-MX" sz="2800" b="1" dirty="0" smtClean="0"/>
              <a:t>. Verónica A. Agüero</a:t>
            </a:r>
            <a:endParaRPr lang="es-AR" sz="2800" b="1" dirty="0"/>
          </a:p>
        </p:txBody>
      </p:sp>
      <p:sp>
        <p:nvSpPr>
          <p:cNvPr id="7" name="Título 3"/>
          <p:cNvSpPr txBox="1">
            <a:spLocks/>
          </p:cNvSpPr>
          <p:nvPr/>
        </p:nvSpPr>
        <p:spPr>
          <a:xfrm>
            <a:off x="2931310" y="1097568"/>
            <a:ext cx="8055138" cy="7585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b="1" dirty="0" smtClean="0">
                <a:solidFill>
                  <a:schemeClr val="accent1"/>
                </a:solidFill>
              </a:rPr>
              <a:t>CICLO DE PRACTICA TRIBUTARIA</a:t>
            </a:r>
            <a:endParaRPr lang="es-AR" sz="4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5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09" y="224290"/>
            <a:ext cx="1507199" cy="1255123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51871" y="2552131"/>
            <a:ext cx="9534326" cy="1450757"/>
          </a:xfrm>
        </p:spPr>
        <p:txBody>
          <a:bodyPr/>
          <a:lstStyle/>
          <a:p>
            <a:pPr algn="ctr"/>
            <a:r>
              <a:rPr lang="es-MX" b="1" dirty="0" smtClean="0"/>
              <a:t>¡¡Muchas Gracias </a:t>
            </a:r>
            <a:br>
              <a:rPr lang="es-MX" b="1" dirty="0" smtClean="0"/>
            </a:br>
            <a:r>
              <a:rPr lang="es-MX" b="1" dirty="0" smtClean="0"/>
              <a:t>por su atención!!</a:t>
            </a:r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284861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3145808" y="1452118"/>
            <a:ext cx="5691115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 smtClean="0">
                <a:solidFill>
                  <a:schemeClr val="accent1"/>
                </a:solidFill>
              </a:rPr>
              <a:t>MARCO NORMATIVO</a:t>
            </a:r>
            <a:endParaRPr lang="es-AR" sz="4000" b="1" dirty="0">
              <a:solidFill>
                <a:schemeClr val="accent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09" y="196995"/>
            <a:ext cx="1910367" cy="1590862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02006"/>
              </p:ext>
            </p:extLst>
          </p:nvPr>
        </p:nvGraphicFramePr>
        <p:xfrm>
          <a:off x="573202" y="2562115"/>
          <a:ext cx="11081984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830">
                  <a:extLst>
                    <a:ext uri="{9D8B030D-6E8A-4147-A177-3AD203B41FA5}">
                      <a16:colId xmlns:a16="http://schemas.microsoft.com/office/drawing/2014/main" xmlns="" val="1823308646"/>
                    </a:ext>
                  </a:extLst>
                </a:gridCol>
                <a:gridCol w="3830243">
                  <a:extLst>
                    <a:ext uri="{9D8B030D-6E8A-4147-A177-3AD203B41FA5}">
                      <a16:colId xmlns:a16="http://schemas.microsoft.com/office/drawing/2014/main" xmlns="" val="4115757679"/>
                    </a:ext>
                  </a:extLst>
                </a:gridCol>
                <a:gridCol w="2936498">
                  <a:extLst>
                    <a:ext uri="{9D8B030D-6E8A-4147-A177-3AD203B41FA5}">
                      <a16:colId xmlns:a16="http://schemas.microsoft.com/office/drawing/2014/main" xmlns="" val="1286193055"/>
                    </a:ext>
                  </a:extLst>
                </a:gridCol>
                <a:gridCol w="2347413">
                  <a:extLst>
                    <a:ext uri="{9D8B030D-6E8A-4147-A177-3AD203B41FA5}">
                      <a16:colId xmlns:a16="http://schemas.microsoft.com/office/drawing/2014/main" xmlns="" val="3039670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Normativa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Remuneración/Haber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Tratamiento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Período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de Aplicación </a:t>
                      </a:r>
                      <a:endParaRPr lang="es-AR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77389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Ley 27.617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$ 150.000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Enero</a:t>
                      </a:r>
                      <a:r>
                        <a:rPr lang="es-MX" sz="2000" baseline="0" dirty="0" smtClean="0"/>
                        <a:t> - Agosto 2021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37863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$ 150.000 hasta $ 173.000 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619799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Decreto</a:t>
                      </a:r>
                      <a:r>
                        <a:rPr lang="es-MX" sz="2000" baseline="0" dirty="0" smtClean="0"/>
                        <a:t> 620/2021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$ 175.000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Septiembre- Diciembre 2021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723828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A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$ 175.000 hasta $ 203.000 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8978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3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2709078" y="988094"/>
            <a:ext cx="5691115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 smtClean="0">
                <a:solidFill>
                  <a:schemeClr val="accent1"/>
                </a:solidFill>
              </a:rPr>
              <a:t>MARCO NORMATIVO</a:t>
            </a:r>
            <a:endParaRPr lang="es-AR" sz="4000" b="1" dirty="0">
              <a:solidFill>
                <a:schemeClr val="accent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09" y="196995"/>
            <a:ext cx="1812034" cy="1508975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067796"/>
              </p:ext>
            </p:extLst>
          </p:nvPr>
        </p:nvGraphicFramePr>
        <p:xfrm>
          <a:off x="477668" y="2234568"/>
          <a:ext cx="1108198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830">
                  <a:extLst>
                    <a:ext uri="{9D8B030D-6E8A-4147-A177-3AD203B41FA5}">
                      <a16:colId xmlns:a16="http://schemas.microsoft.com/office/drawing/2014/main" xmlns="" val="1823308646"/>
                    </a:ext>
                  </a:extLst>
                </a:gridCol>
                <a:gridCol w="3830243">
                  <a:extLst>
                    <a:ext uri="{9D8B030D-6E8A-4147-A177-3AD203B41FA5}">
                      <a16:colId xmlns:a16="http://schemas.microsoft.com/office/drawing/2014/main" xmlns="" val="4115757679"/>
                    </a:ext>
                  </a:extLst>
                </a:gridCol>
                <a:gridCol w="2608953">
                  <a:extLst>
                    <a:ext uri="{9D8B030D-6E8A-4147-A177-3AD203B41FA5}">
                      <a16:colId xmlns:a16="http://schemas.microsoft.com/office/drawing/2014/main" xmlns="" val="1286193055"/>
                    </a:ext>
                  </a:extLst>
                </a:gridCol>
                <a:gridCol w="2674958">
                  <a:extLst>
                    <a:ext uri="{9D8B030D-6E8A-4147-A177-3AD203B41FA5}">
                      <a16:colId xmlns:a16="http://schemas.microsoft.com/office/drawing/2014/main" xmlns="" val="3039670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Normativa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Remuneración/Haber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Tratamiento</a:t>
                      </a: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Período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de Aplicación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77389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Ley 27.617</a:t>
                      </a:r>
                    </a:p>
                    <a:p>
                      <a:pPr algn="ctr"/>
                      <a:r>
                        <a:rPr lang="es-MX" sz="2000" dirty="0" smtClean="0"/>
                        <a:t>(actualización)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$ 225.937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Enero</a:t>
                      </a:r>
                      <a:r>
                        <a:rPr lang="es-MX" sz="2000" baseline="0" dirty="0" smtClean="0"/>
                        <a:t> – Mayo 2022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37863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$ 225.937 hasta $ 260.580 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619799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Decreto</a:t>
                      </a:r>
                      <a:r>
                        <a:rPr lang="es-MX" sz="2000" baseline="0" dirty="0" smtClean="0"/>
                        <a:t> 298/2022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$ 280.792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Junio - Diciembre 2022</a:t>
                      </a:r>
                      <a:endParaRPr lang="es-AR" sz="20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723828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A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$ 280.792 hasta $ 324.182 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8978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13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442" y="221722"/>
            <a:ext cx="2005774" cy="1670312"/>
          </a:xfrm>
          <a:prstGeom prst="rect">
            <a:avLst/>
          </a:prstGeom>
        </p:spPr>
      </p:pic>
      <p:sp>
        <p:nvSpPr>
          <p:cNvPr id="3" name="Título 3"/>
          <p:cNvSpPr txBox="1">
            <a:spLocks/>
          </p:cNvSpPr>
          <p:nvPr/>
        </p:nvSpPr>
        <p:spPr>
          <a:xfrm>
            <a:off x="410087" y="1198357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Resolución General (AFIP) 5206</a:t>
            </a:r>
            <a:endParaRPr lang="es-AR" sz="3600" b="1" dirty="0">
              <a:solidFill>
                <a:schemeClr val="accent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10087" y="2169994"/>
            <a:ext cx="10413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SAC</a:t>
            </a:r>
          </a:p>
          <a:p>
            <a:r>
              <a:rPr lang="es-MX" dirty="0" smtClean="0"/>
              <a:t>Para determinar la </a:t>
            </a:r>
            <a:r>
              <a:rPr lang="es-MX" dirty="0"/>
              <a:t>exención deberá </a:t>
            </a:r>
            <a:r>
              <a:rPr lang="es-MX" dirty="0" smtClean="0"/>
              <a:t>tenerse </a:t>
            </a:r>
            <a:r>
              <a:rPr lang="es-MX" dirty="0"/>
              <a:t>en cuenta que el monto de la remuneración y/o haber bruto mensual no supere la suma de </a:t>
            </a:r>
            <a:r>
              <a:rPr lang="es-MX" dirty="0" smtClean="0"/>
              <a:t>$ 280.792.</a:t>
            </a:r>
            <a:endParaRPr lang="es-AR" dirty="0"/>
          </a:p>
        </p:txBody>
      </p:sp>
      <p:sp>
        <p:nvSpPr>
          <p:cNvPr id="6" name="CuadroTexto 5"/>
          <p:cNvSpPr txBox="1"/>
          <p:nvPr/>
        </p:nvSpPr>
        <p:spPr>
          <a:xfrm>
            <a:off x="436728" y="3371284"/>
            <a:ext cx="1054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DEA (PRIMER PÁRRAFO)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Liquidaciones hasta el 31/05/2022:  remuneraciones y/o haberes hasta </a:t>
            </a:r>
            <a:r>
              <a:rPr lang="es-AR" dirty="0" smtClean="0"/>
              <a:t>$</a:t>
            </a:r>
            <a:r>
              <a:rPr lang="es-AR" dirty="0"/>
              <a:t> </a:t>
            </a:r>
            <a:r>
              <a:rPr lang="es-AR" dirty="0" smtClean="0"/>
              <a:t>225.937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Liquidaciones a partir del 01/06/2022</a:t>
            </a:r>
            <a:r>
              <a:rPr lang="es-MX" dirty="0"/>
              <a:t>: remuneraciones y/o </a:t>
            </a:r>
            <a:r>
              <a:rPr lang="es-MX" dirty="0" smtClean="0"/>
              <a:t>haberes hasta </a:t>
            </a:r>
            <a:r>
              <a:rPr lang="es-AR" dirty="0"/>
              <a:t>$ </a:t>
            </a:r>
            <a:r>
              <a:rPr lang="es-AR" dirty="0" smtClean="0"/>
              <a:t>280.792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36728" y="4572574"/>
            <a:ext cx="10549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DEA (SEGUNDO PÁRRAFO)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Liquidaciones hasta el 31/05/2022</a:t>
            </a:r>
            <a:r>
              <a:rPr lang="es-MX" dirty="0"/>
              <a:t>: remuneraciones y/o </a:t>
            </a:r>
            <a:r>
              <a:rPr lang="es-MX" dirty="0" smtClean="0"/>
              <a:t>haberes superiores a </a:t>
            </a:r>
            <a:r>
              <a:rPr lang="es-AR" dirty="0" smtClean="0"/>
              <a:t>$</a:t>
            </a:r>
            <a:r>
              <a:rPr lang="es-AR" dirty="0"/>
              <a:t> </a:t>
            </a:r>
            <a:r>
              <a:rPr lang="es-AR" dirty="0" smtClean="0"/>
              <a:t>225.937 hasta $ 260.580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Liquidaciones a partir del 01/06/2022</a:t>
            </a:r>
            <a:r>
              <a:rPr lang="es-MX" dirty="0"/>
              <a:t>: remuneraciones y/o haberes superiores a </a:t>
            </a:r>
            <a:r>
              <a:rPr lang="es-AR" dirty="0" smtClean="0"/>
              <a:t>$</a:t>
            </a:r>
            <a:r>
              <a:rPr lang="es-AR" dirty="0"/>
              <a:t> </a:t>
            </a:r>
            <a:r>
              <a:rPr lang="es-AR" dirty="0" smtClean="0"/>
              <a:t>280.792 hasta $ 324.182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7901" y="2180970"/>
            <a:ext cx="1297094" cy="76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0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/>
          <p:cNvSpPr txBox="1">
            <a:spLocks/>
          </p:cNvSpPr>
          <p:nvPr/>
        </p:nvSpPr>
        <p:spPr>
          <a:xfrm>
            <a:off x="330359" y="1026702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Cambio de paradigma en la liquidación</a:t>
            </a:r>
            <a:endParaRPr lang="es-AR" sz="3600" b="1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563546"/>
              </p:ext>
            </p:extLst>
          </p:nvPr>
        </p:nvGraphicFramePr>
        <p:xfrm>
          <a:off x="517097" y="2392453"/>
          <a:ext cx="9118221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2270">
                  <a:extLst>
                    <a:ext uri="{9D8B030D-6E8A-4147-A177-3AD203B41FA5}">
                      <a16:colId xmlns:a16="http://schemas.microsoft.com/office/drawing/2014/main" xmlns="" val="2654431677"/>
                    </a:ext>
                  </a:extLst>
                </a:gridCol>
                <a:gridCol w="6375951">
                  <a:extLst>
                    <a:ext uri="{9D8B030D-6E8A-4147-A177-3AD203B41FA5}">
                      <a16:colId xmlns:a16="http://schemas.microsoft.com/office/drawing/2014/main" xmlns="" val="35061479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GRUPO 1</a:t>
                      </a:r>
                      <a:endParaRPr lang="es-A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SIN RETENCION</a:t>
                      </a:r>
                      <a:endParaRPr lang="es-AR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3232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GRUPO 2</a:t>
                      </a:r>
                      <a:endParaRPr lang="es-A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RETENCIÓN MORIGERADA</a:t>
                      </a:r>
                      <a:endParaRPr lang="es-AR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2747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GRUPO 3</a:t>
                      </a:r>
                      <a:endParaRPr lang="es-A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SIN BENEFICIO</a:t>
                      </a:r>
                      <a:endParaRPr lang="es-AR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5632951"/>
                  </a:ext>
                </a:extLst>
              </a:tr>
            </a:tbl>
          </a:graphicData>
        </a:graphic>
      </p:graphicFrame>
      <p:sp>
        <p:nvSpPr>
          <p:cNvPr id="4" name="Flecha curvada hacia la izquierda 3"/>
          <p:cNvSpPr/>
          <p:nvPr/>
        </p:nvSpPr>
        <p:spPr>
          <a:xfrm>
            <a:off x="9696733" y="2392453"/>
            <a:ext cx="805218" cy="19202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5" name="Flecha curvada hacia la izquierda 4"/>
          <p:cNvSpPr/>
          <p:nvPr/>
        </p:nvSpPr>
        <p:spPr>
          <a:xfrm>
            <a:off x="9635318" y="3098043"/>
            <a:ext cx="464024" cy="7779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8" name="Flecha curvada hacia la izquierda 7"/>
          <p:cNvSpPr/>
          <p:nvPr/>
        </p:nvSpPr>
        <p:spPr>
          <a:xfrm rot="10800000">
            <a:off x="8615147" y="2526884"/>
            <a:ext cx="805218" cy="1920240"/>
          </a:xfrm>
          <a:prstGeom prst="curved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9" name="Flecha curvada hacia la izquierda 8"/>
          <p:cNvSpPr/>
          <p:nvPr/>
        </p:nvSpPr>
        <p:spPr>
          <a:xfrm rot="10800000">
            <a:off x="8987049" y="3293206"/>
            <a:ext cx="464024" cy="777922"/>
          </a:xfrm>
          <a:prstGeom prst="curved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4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330359" y="1026702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Cambio de paradigma en la liquidación</a:t>
            </a:r>
            <a:endParaRPr lang="es-AR" sz="3600" b="1" dirty="0">
              <a:solidFill>
                <a:schemeClr val="accent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442" y="221722"/>
            <a:ext cx="2005774" cy="1670312"/>
          </a:xfrm>
          <a:prstGeom prst="rect">
            <a:avLst/>
          </a:prstGeom>
        </p:spPr>
      </p:pic>
      <p:sp>
        <p:nvSpPr>
          <p:cNvPr id="2" name="AutoShape 2" descr="Precaución Importante Peligro - Gráficos vectoriales gratis en Pixab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CuadroTexto 8"/>
          <p:cNvSpPr txBox="1"/>
          <p:nvPr/>
        </p:nvSpPr>
        <p:spPr>
          <a:xfrm>
            <a:off x="307975" y="3285138"/>
            <a:ext cx="7826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Las modificaciones en los importes computables en concepto de “Deducción Especial Adicional” no se aplican retroactivamente. Su actualización no implica ajustar las sumas retenidas en los períodos anteriores. </a:t>
            </a:r>
            <a:endParaRPr lang="es-AR" sz="2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26764" y="2273328"/>
            <a:ext cx="7807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Las remuneraciones y/o haberes alcanzados por este beneficio liquidan el impuesto a las ganancias mensualmente.</a:t>
            </a:r>
            <a:endParaRPr lang="es-AR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26764" y="4812954"/>
            <a:ext cx="7949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SAC es un concepto independiente que se analiza semestralmente.</a:t>
            </a:r>
            <a:endParaRPr lang="es-AR" sz="20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b="6453"/>
          <a:stretch/>
        </p:blipFill>
        <p:spPr>
          <a:xfrm>
            <a:off x="8450777" y="3078546"/>
            <a:ext cx="2739330" cy="273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6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460375" y="2211075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EXCEPCIÓN</a:t>
            </a:r>
            <a:endParaRPr lang="es-AR" sz="3600" b="1" dirty="0">
              <a:solidFill>
                <a:schemeClr val="accent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442" y="221722"/>
            <a:ext cx="2005774" cy="1670312"/>
          </a:xfrm>
          <a:prstGeom prst="rect">
            <a:avLst/>
          </a:prstGeom>
        </p:spPr>
      </p:pic>
      <p:sp>
        <p:nvSpPr>
          <p:cNvPr id="2" name="AutoShape 2" descr="Precaución Importante Peligro - Gráficos vectoriales gratis en Pixab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975" y="318894"/>
            <a:ext cx="1606344" cy="164252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60375" y="3210549"/>
            <a:ext cx="11044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Los ingresos y gastos informados tardíamente en el “SIRADIG Trabajador” implican la reapertura de los meses liquidados a fin de verificar la procedencia o no del beneficio de la </a:t>
            </a:r>
            <a:r>
              <a:rPr lang="es-MX" sz="2400" dirty="0"/>
              <a:t>“Deducción Especial Adicional</a:t>
            </a:r>
            <a:r>
              <a:rPr lang="es-MX" sz="2400" dirty="0" smtClean="0"/>
              <a:t>”.  </a:t>
            </a:r>
            <a:endParaRPr lang="es-AR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60375" y="4529064"/>
            <a:ext cx="11044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Pueden surgir importes a retener o restituir.  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16948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442" y="221722"/>
            <a:ext cx="2005774" cy="1670312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72229"/>
              </p:ext>
            </p:extLst>
          </p:nvPr>
        </p:nvGraphicFramePr>
        <p:xfrm>
          <a:off x="504185" y="2669957"/>
          <a:ext cx="9977297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2998">
                  <a:extLst>
                    <a:ext uri="{9D8B030D-6E8A-4147-A177-3AD203B41FA5}">
                      <a16:colId xmlns:a16="http://schemas.microsoft.com/office/drawing/2014/main" xmlns="" val="4115757679"/>
                    </a:ext>
                  </a:extLst>
                </a:gridCol>
                <a:gridCol w="3040029">
                  <a:extLst>
                    <a:ext uri="{9D8B030D-6E8A-4147-A177-3AD203B41FA5}">
                      <a16:colId xmlns:a16="http://schemas.microsoft.com/office/drawing/2014/main" xmlns="" val="1286193055"/>
                    </a:ext>
                  </a:extLst>
                </a:gridCol>
                <a:gridCol w="2934270">
                  <a:extLst>
                    <a:ext uri="{9D8B030D-6E8A-4147-A177-3AD203B41FA5}">
                      <a16:colId xmlns:a16="http://schemas.microsoft.com/office/drawing/2014/main" xmlns="" val="26607404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Concepto</a:t>
                      </a:r>
                      <a:endParaRPr lang="es-AR" sz="20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Tratamiento en el Impuesto a las Ganancias</a:t>
                      </a:r>
                      <a:endParaRPr lang="es-AR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A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773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/>
                        <a:t>Remuneración/Haber</a:t>
                      </a:r>
                      <a:endParaRPr lang="es-A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Enero a Mayo</a:t>
                      </a:r>
                      <a:endParaRPr lang="es-AR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Junio</a:t>
                      </a:r>
                      <a:r>
                        <a:rPr lang="es-MX" sz="2000" b="1" baseline="0" dirty="0" smtClean="0"/>
                        <a:t> a Diciembre</a:t>
                      </a:r>
                      <a:endParaRPr lang="es-AR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15870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$ 225.937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Retención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3786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$ 225.937 hasta $ 260.580 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 retención 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6197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Hasta $ 280.792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</a:t>
                      </a:r>
                      <a:r>
                        <a:rPr lang="es-MX" sz="2000" baseline="0" dirty="0" smtClean="0"/>
                        <a:t> Beneficio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Sin retención 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2382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Mas de $ 280.792 hasta $ 324.182 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Sin Beneficio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Retención Morigerada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8978416"/>
                  </a:ext>
                </a:extLst>
              </a:tr>
            </a:tbl>
          </a:graphicData>
        </a:graphic>
      </p:graphicFrame>
      <p:sp>
        <p:nvSpPr>
          <p:cNvPr id="4" name="Título 3"/>
          <p:cNvSpPr txBox="1">
            <a:spLocks/>
          </p:cNvSpPr>
          <p:nvPr/>
        </p:nvSpPr>
        <p:spPr>
          <a:xfrm>
            <a:off x="326764" y="1056878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Efectos del Decreto 298/2022</a:t>
            </a:r>
            <a:endParaRPr lang="es-AR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442" y="221722"/>
            <a:ext cx="2005774" cy="1670312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77578"/>
              </p:ext>
            </p:extLst>
          </p:nvPr>
        </p:nvGraphicFramePr>
        <p:xfrm>
          <a:off x="326764" y="2083103"/>
          <a:ext cx="9977297" cy="2656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4669">
                  <a:extLst>
                    <a:ext uri="{9D8B030D-6E8A-4147-A177-3AD203B41FA5}">
                      <a16:colId xmlns:a16="http://schemas.microsoft.com/office/drawing/2014/main" xmlns="" val="4115757679"/>
                    </a:ext>
                  </a:extLst>
                </a:gridCol>
                <a:gridCol w="2647666">
                  <a:extLst>
                    <a:ext uri="{9D8B030D-6E8A-4147-A177-3AD203B41FA5}">
                      <a16:colId xmlns:a16="http://schemas.microsoft.com/office/drawing/2014/main" xmlns="" val="1286193055"/>
                    </a:ext>
                  </a:extLst>
                </a:gridCol>
                <a:gridCol w="2674962">
                  <a:extLst>
                    <a:ext uri="{9D8B030D-6E8A-4147-A177-3AD203B41FA5}">
                      <a16:colId xmlns:a16="http://schemas.microsoft.com/office/drawing/2014/main" xmlns="" val="2660740489"/>
                    </a:ext>
                  </a:extLst>
                </a:gridCol>
              </a:tblGrid>
              <a:tr h="337902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SAC</a:t>
                      </a:r>
                      <a:endParaRPr lang="es-AR" sz="20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Tratamiento en el Impuesto a las Ganancias</a:t>
                      </a:r>
                      <a:endParaRPr lang="es-AR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A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773891"/>
                  </a:ext>
                </a:extLst>
              </a:tr>
              <a:tr h="337902">
                <a:tc vMerge="1">
                  <a:txBody>
                    <a:bodyPr/>
                    <a:lstStyle/>
                    <a:p>
                      <a:pPr algn="ctr"/>
                      <a:endParaRPr lang="es-A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Enero a Junio</a:t>
                      </a:r>
                      <a:endParaRPr lang="es-AR" sz="20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dirty="0" smtClean="0"/>
                        <a:t>Junio a Diciembre</a:t>
                      </a:r>
                      <a:endParaRPr lang="es-AR" sz="20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9632847"/>
                  </a:ext>
                </a:extLst>
              </a:tr>
              <a:tr h="857751">
                <a:tc>
                  <a:txBody>
                    <a:bodyPr/>
                    <a:lstStyle/>
                    <a:p>
                      <a:r>
                        <a:rPr lang="es-AR" sz="2000" dirty="0" smtClean="0"/>
                        <a:t>Remuneraciones mensuales o promedio </a:t>
                      </a:r>
                      <a:r>
                        <a:rPr lang="es-MX" sz="2000" dirty="0" smtClean="0"/>
                        <a:t>hasta $ 280.792 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Sin Retención </a:t>
                      </a:r>
                    </a:p>
                    <a:p>
                      <a:pPr algn="ctr"/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Sin Retención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956115"/>
                  </a:ext>
                </a:extLst>
              </a:tr>
              <a:tr h="857751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Remuneraciones y/o haberes superiores</a:t>
                      </a:r>
                      <a:r>
                        <a:rPr lang="es-MX" sz="2000" baseline="0" dirty="0" smtClean="0"/>
                        <a:t> a </a:t>
                      </a:r>
                      <a:r>
                        <a:rPr lang="es-MX" sz="2000" dirty="0" smtClean="0"/>
                        <a:t>$ 225.937 hasta $ 260.580 </a:t>
                      </a:r>
                    </a:p>
                    <a:p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Devolución</a:t>
                      </a:r>
                      <a:r>
                        <a:rPr lang="es-MX" sz="2000" baseline="0" dirty="0" smtClean="0"/>
                        <a:t> de la retención proporcional</a:t>
                      </a:r>
                      <a:endParaRPr lang="es-A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Sin Retención</a:t>
                      </a:r>
                      <a:endParaRPr lang="es-A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7632176"/>
                  </a:ext>
                </a:extLst>
              </a:tr>
            </a:tbl>
          </a:graphicData>
        </a:graphic>
      </p:graphicFrame>
      <p:sp>
        <p:nvSpPr>
          <p:cNvPr id="4" name="Título 3"/>
          <p:cNvSpPr txBox="1">
            <a:spLocks/>
          </p:cNvSpPr>
          <p:nvPr/>
        </p:nvSpPr>
        <p:spPr>
          <a:xfrm>
            <a:off x="326764" y="1056878"/>
            <a:ext cx="8120418" cy="4640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chemeClr val="accent1"/>
                </a:solidFill>
              </a:rPr>
              <a:t>Efectos del Decreto 298/2022</a:t>
            </a:r>
            <a:endParaRPr lang="es-AR" sz="3600" b="1" dirty="0">
              <a:solidFill>
                <a:schemeClr val="accent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609" y="3189018"/>
            <a:ext cx="444240" cy="44424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0825" y="4092045"/>
            <a:ext cx="444240" cy="44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1271</TotalTime>
  <Words>411</Words>
  <Application>Microsoft Office PowerPoint</Application>
  <PresentationFormat>Personalizado</PresentationFormat>
  <Paragraphs>91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Retrospección</vt:lpstr>
      <vt:lpstr>Modificaciones en el Régimen de Retención  del Impuesto a las Ganancias  Dto. 298/222  – RG (AFIP) 5206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¡¡Muchas Gracias  por su atención!!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Cambios en el Servicio de  Asesoramiento Técnico</dc:title>
  <dc:creator>Veronica Andrea Aguero</dc:creator>
  <cp:lastModifiedBy>Ana Karina Januszewski</cp:lastModifiedBy>
  <cp:revision>42</cp:revision>
  <cp:lastPrinted>2022-06-22T13:45:13Z</cp:lastPrinted>
  <dcterms:created xsi:type="dcterms:W3CDTF">2022-06-06T00:04:39Z</dcterms:created>
  <dcterms:modified xsi:type="dcterms:W3CDTF">2022-06-23T14:10:39Z</dcterms:modified>
</cp:coreProperties>
</file>