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2"/>
  </p:notesMasterIdLst>
  <p:sldIdLst>
    <p:sldId id="256" r:id="rId2"/>
    <p:sldId id="259" r:id="rId3"/>
    <p:sldId id="270" r:id="rId4"/>
    <p:sldId id="280" r:id="rId5"/>
    <p:sldId id="277" r:id="rId6"/>
    <p:sldId id="279" r:id="rId7"/>
    <p:sldId id="281" r:id="rId8"/>
    <p:sldId id="283" r:id="rId9"/>
    <p:sldId id="282" r:id="rId10"/>
    <p:sldId id="278" r:id="rId11"/>
  </p:sldIdLst>
  <p:sldSz cx="12192000" cy="6858000"/>
  <p:notesSz cx="7053263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/>
    <p:restoredTop sz="86570" autoAdjust="0"/>
  </p:normalViewPr>
  <p:slideViewPr>
    <p:cSldViewPr snapToGrid="0" snapToObjects="1">
      <p:cViewPr varScale="1">
        <p:scale>
          <a:sx n="41" d="100"/>
          <a:sy n="41" d="100"/>
        </p:scale>
        <p:origin x="9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16ED0-0F8B-4078-91D6-B0FCFD9E9FA0}" type="datetimeFigureOut">
              <a:rPr lang="es-AR" smtClean="0"/>
              <a:t>30/6/2022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4850" y="4479925"/>
            <a:ext cx="5643563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559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95738" y="8842375"/>
            <a:ext cx="3055937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C34F9-282E-41E8-8E6D-A58ECB2C6DA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9044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450C8-CFE0-4050-A363-63EEC1DE78BD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3144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3F4A-3E78-4A51-8A2E-4B7C137C0E39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4813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B1B72-9CF6-40B8-8C69-1F5C80EC37E5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6332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3BFAB-8690-4C57-8FD6-48D892834FF4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7298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D4F6-40D3-42EF-A5F0-C090CBD8A98A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7090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0DB30-2855-415E-80E3-7766BA35B317}" type="datetime1">
              <a:rPr lang="es-AR" smtClean="0"/>
              <a:t>30/6/2022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7865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E8A17-B5BA-46DC-9E49-683CA708A4A1}" type="datetime1">
              <a:rPr lang="es-AR" smtClean="0"/>
              <a:t>30/6/2022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2787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82352-BD35-465D-AFDC-361CA36ACAF6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30172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B070FB2-D6C1-4858-ACAD-038FB05492C4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3647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E2AE5-8BB8-429A-B6F8-4AC0E6F98C6C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8169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F80C-8ABF-4C2C-9050-BB71E44F9091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3225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B680-9679-4D07-B110-72EECB10B004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4015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A5EF-1115-4025-A689-C8F9771661CC}" type="datetime1">
              <a:rPr lang="es-AR" smtClean="0"/>
              <a:t>30/6/2022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5675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43F89-F307-47CE-8638-FD7E89E58E2D}" type="datetime1">
              <a:rPr lang="es-AR" smtClean="0"/>
              <a:t>30/6/2022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86362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D7D52-CF18-4F83-8EC2-CE06196A176D}" type="datetime1">
              <a:rPr lang="es-AR" smtClean="0"/>
              <a:t>30/6/2022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4093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F072-A5EF-4757-A502-848C0220D787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2790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7EDE1-3615-4708-88C4-64C737882F8C}" type="datetime1">
              <a:rPr lang="es-AR" smtClean="0"/>
              <a:t>30/6/2022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7422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0296-08A9-4B19-B82D-367A891453AC}" type="datetime1">
              <a:rPr lang="es-AR" smtClean="0"/>
              <a:t>30/6/2022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0A6F4-5FA3-B44E-A84C-56C4EFC18081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3040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8AE564-D226-674B-9998-2535458A22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463" y="0"/>
            <a:ext cx="5919537" cy="3745524"/>
          </a:xfrm>
        </p:spPr>
        <p:txBody>
          <a:bodyPr anchor="ctr">
            <a:normAutofit/>
          </a:bodyPr>
          <a:lstStyle/>
          <a:p>
            <a:pPr algn="l"/>
            <a: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CICLO DE JURISPRUDENCIA</a:t>
            </a:r>
            <a:b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TRIBUTARIA </a:t>
            </a:r>
            <a:b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A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“El delito de evasión. Función de la fiscalía en los delitos de acción publica. Fundamentos de la acusación”</a:t>
            </a:r>
            <a:endParaRPr lang="es-AR" sz="2800" b="1" i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C13354-9436-1045-AA97-1DD4AD13E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463" y="4747846"/>
            <a:ext cx="5710860" cy="1470074"/>
          </a:xfrm>
        </p:spPr>
        <p:txBody>
          <a:bodyPr>
            <a:noAutofit/>
          </a:bodyPr>
          <a:lstStyle/>
          <a:p>
            <a:pPr algn="l"/>
            <a:r>
              <a:rPr lang="es-AR" sz="2400" b="1" dirty="0"/>
              <a:t>Dra. CP Teresa Gómez</a:t>
            </a:r>
          </a:p>
          <a:p>
            <a:pPr algn="l"/>
            <a:r>
              <a:rPr lang="es-AR" sz="2400" b="1" dirty="0"/>
              <a:t>Esp. Derecho Tributario (</a:t>
            </a:r>
            <a:r>
              <a:rPr lang="es-AR" sz="2400" b="1" dirty="0" err="1"/>
              <a:t>Fac</a:t>
            </a:r>
            <a:r>
              <a:rPr lang="es-AR" sz="2400" b="1" dirty="0"/>
              <a:t>. Derecho </a:t>
            </a:r>
            <a:r>
              <a:rPr lang="es-AR" sz="2400" b="1" dirty="0" err="1"/>
              <a:t>UBA</a:t>
            </a:r>
            <a:r>
              <a:rPr lang="es-AR" sz="2400" b="1" dirty="0"/>
              <a:t>)</a:t>
            </a:r>
            <a:r>
              <a:rPr lang="es-AR" sz="2400" dirty="0"/>
              <a:t>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6CAB861-1975-1945-9EAB-23787E9A2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523" y="790331"/>
            <a:ext cx="4509218" cy="420370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E598CC-F540-48DA-A946-EB2F7CB3F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0A6F4-5FA3-B44E-A84C-56C4EFC18081}" type="slidenum">
              <a:rPr lang="es-AR" smtClean="0"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3104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D0669C1-CDCE-41C7-A9AB-65D9119F8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2" name="Rectangle 11">
              <a:extLst>
                <a:ext uri="{FF2B5EF4-FFF2-40B4-BE49-F238E27FC236}">
                  <a16:creationId xmlns:a16="http://schemas.microsoft.com/office/drawing/2014/main" id="{1F80B4EE-271C-45C6-9338-555D3B0C4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FCF3DCC-E585-4F88-8F8B-4EABFEF062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F1AACF4D-AF22-463C-97CE-C34F0783C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632247" cy="1080938"/>
          </a:xfrm>
        </p:spPr>
        <p:txBody>
          <a:bodyPr>
            <a:normAutofit/>
          </a:bodyPr>
          <a:lstStyle/>
          <a:p>
            <a:r>
              <a:rPr lang="es-AR" b="1">
                <a:latin typeface="Amasis MT Pro Black" panose="02040A04050005020304" pitchFamily="18" charset="0"/>
              </a:rPr>
              <a:t>MUCHAS GRACIAS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524329A-37E7-4025-B6E9-A97D40536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5632246" cy="3599316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endParaRPr lang="es-MX" sz="2000" b="1"/>
          </a:p>
          <a:p>
            <a:pPr marL="514350" indent="-514350">
              <a:buAutoNum type="arabicParenR"/>
            </a:pPr>
            <a:endParaRPr lang="es-MX" sz="2000" b="1"/>
          </a:p>
          <a:p>
            <a:pPr marL="0" indent="0">
              <a:buNone/>
            </a:pPr>
            <a:endParaRPr lang="es-MX" sz="2000" b="1"/>
          </a:p>
        </p:txBody>
      </p:sp>
      <p:pic>
        <p:nvPicPr>
          <p:cNvPr id="4" name="Imagen 3" descr="Una flor rosa&#10;&#10;Descripción generada automáticamente">
            <a:extLst>
              <a:ext uri="{FF2B5EF4-FFF2-40B4-BE49-F238E27FC236}">
                <a16:creationId xmlns:a16="http://schemas.microsoft.com/office/drawing/2014/main" id="{A484E720-7A02-A43D-E963-11BC5A5224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881" r="4" b="4"/>
          <a:stretch/>
        </p:blipFill>
        <p:spPr>
          <a:xfrm>
            <a:off x="6984387" y="484632"/>
            <a:ext cx="4719805" cy="2836084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543" r="4" b="18331"/>
          <a:stretch/>
        </p:blipFill>
        <p:spPr>
          <a:xfrm>
            <a:off x="6984386" y="3632401"/>
            <a:ext cx="4719805" cy="2743530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0372" y="5936189"/>
            <a:ext cx="738175" cy="36512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s-AR" sz="1050">
                <a:solidFill>
                  <a:prstClr val="white">
                    <a:tint val="75000"/>
                  </a:prstClr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6169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753228"/>
            <a:ext cx="9924905" cy="1080938"/>
          </a:xfrm>
        </p:spPr>
        <p:txBody>
          <a:bodyPr>
            <a:normAutofit/>
          </a:bodyPr>
          <a:lstStyle/>
          <a:p>
            <a:r>
              <a:rPr lang="es-AR" sz="2800" b="1" dirty="0">
                <a:latin typeface="Amasis MT Pro Black" panose="02040A04050005020304" pitchFamily="18" charset="0"/>
              </a:rPr>
              <a:t>JUZGADOS EN LO PENAL ECONÓMICO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277" y="2046911"/>
            <a:ext cx="11514329" cy="461765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AR" sz="2800" dirty="0"/>
          </a:p>
          <a:p>
            <a:pPr marL="0" indent="0">
              <a:buNone/>
            </a:pPr>
            <a:endParaRPr lang="es-AR" dirty="0"/>
          </a:p>
          <a:p>
            <a:endParaRPr lang="es-AR" dirty="0"/>
          </a:p>
          <a:p>
            <a:endParaRPr lang="es-AR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2</a:t>
            </a: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AFECECC7-BB43-B920-4D2C-E20937F9AE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381837"/>
              </p:ext>
            </p:extLst>
          </p:nvPr>
        </p:nvGraphicFramePr>
        <p:xfrm>
          <a:off x="369277" y="2044700"/>
          <a:ext cx="11148646" cy="4813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74323">
                  <a:extLst>
                    <a:ext uri="{9D8B030D-6E8A-4147-A177-3AD203B41FA5}">
                      <a16:colId xmlns:a16="http://schemas.microsoft.com/office/drawing/2014/main" val="4181879960"/>
                    </a:ext>
                  </a:extLst>
                </a:gridCol>
                <a:gridCol w="5574323">
                  <a:extLst>
                    <a:ext uri="{9D8B030D-6E8A-4147-A177-3AD203B41FA5}">
                      <a16:colId xmlns:a16="http://schemas.microsoft.com/office/drawing/2014/main" val="1483406133"/>
                    </a:ext>
                  </a:extLst>
                </a:gridCol>
              </a:tblGrid>
              <a:tr h="71961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s-AR" sz="2000" b="1" dirty="0"/>
                        <a:t>1) JUEZ: </a:t>
                      </a:r>
                      <a:r>
                        <a:rPr lang="es-AR" sz="2000" b="1" dirty="0" err="1"/>
                        <a:t>Beron</a:t>
                      </a:r>
                      <a:r>
                        <a:rPr lang="es-AR" sz="2000" b="1" dirty="0"/>
                        <a:t> de </a:t>
                      </a:r>
                      <a:r>
                        <a:rPr lang="es-AR" sz="2000" b="1" dirty="0" err="1"/>
                        <a:t>Astrada</a:t>
                      </a:r>
                      <a:r>
                        <a:rPr lang="es-AR" sz="2000" b="1" dirty="0"/>
                        <a:t>, Ezequiel</a:t>
                      </a:r>
                    </a:p>
                    <a:p>
                      <a:pPr marL="0" indent="0">
                        <a:buNone/>
                      </a:pPr>
                      <a:r>
                        <a:rPr lang="es-AR" sz="2000" b="1" dirty="0">
                          <a:highlight>
                            <a:srgbClr val="FFFF00"/>
                          </a:highlight>
                        </a:rPr>
                        <a:t>Fiscal: Vacante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sz="2000" b="1" dirty="0"/>
                        <a:t>2) JUEZ: </a:t>
                      </a:r>
                      <a:r>
                        <a:rPr lang="es-AR" sz="2000" b="1" dirty="0" err="1"/>
                        <a:t>Yadarola</a:t>
                      </a:r>
                      <a:r>
                        <a:rPr lang="es-AR" sz="2000" b="1" dirty="0"/>
                        <a:t> Pablo</a:t>
                      </a:r>
                    </a:p>
                    <a:p>
                      <a:r>
                        <a:rPr lang="es-AR" sz="2000" b="1" dirty="0"/>
                        <a:t>Fiscal: </a:t>
                      </a:r>
                      <a:r>
                        <a:rPr lang="es-AR" sz="2000" b="1" dirty="0" err="1"/>
                        <a:t>GUERBEROFF</a:t>
                      </a:r>
                      <a:endParaRPr lang="es-AR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817176"/>
                  </a:ext>
                </a:extLst>
              </a:tr>
              <a:tr h="818737">
                <a:tc>
                  <a:txBody>
                    <a:bodyPr/>
                    <a:lstStyle/>
                    <a:p>
                      <a:r>
                        <a:rPr lang="es-AR" sz="2000" b="1" dirty="0"/>
                        <a:t>3) JUEZ: Caputo, Rafael</a:t>
                      </a:r>
                    </a:p>
                    <a:p>
                      <a:r>
                        <a:rPr lang="es-AR" sz="2000" b="1" dirty="0">
                          <a:highlight>
                            <a:srgbClr val="FFFF00"/>
                          </a:highlight>
                        </a:rPr>
                        <a:t>Fiscal: Vacante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sz="2000" b="1" dirty="0"/>
                        <a:t>4) JUEZ: Catania, Alejandro </a:t>
                      </a:r>
                    </a:p>
                    <a:p>
                      <a:r>
                        <a:rPr lang="es-AR" sz="2000" b="1" dirty="0">
                          <a:highlight>
                            <a:srgbClr val="FFFF00"/>
                          </a:highlight>
                        </a:rPr>
                        <a:t>Fiscal: Vacante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544326"/>
                  </a:ext>
                </a:extLst>
              </a:tr>
              <a:tr h="818737">
                <a:tc>
                  <a:txBody>
                    <a:bodyPr/>
                    <a:lstStyle/>
                    <a:p>
                      <a:r>
                        <a:rPr lang="es-AR" sz="2000" b="1" dirty="0"/>
                        <a:t>5) JUEZ: Amarante, Diego</a:t>
                      </a:r>
                    </a:p>
                    <a:p>
                      <a:r>
                        <a:rPr lang="es-AR" sz="2000" b="1" dirty="0"/>
                        <a:t>Fiscal: </a:t>
                      </a:r>
                      <a:r>
                        <a:rPr lang="es-AR" sz="2000" b="1" dirty="0" err="1"/>
                        <a:t>SCHAMUN</a:t>
                      </a:r>
                      <a:endParaRPr lang="es-A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sz="2000" b="1" dirty="0"/>
                        <a:t>6) JUEZ: </a:t>
                      </a:r>
                      <a:r>
                        <a:rPr lang="es-AR" sz="2000" b="1" dirty="0" err="1"/>
                        <a:t>Aguinsky</a:t>
                      </a:r>
                      <a:r>
                        <a:rPr lang="es-AR" sz="2000" b="1" dirty="0"/>
                        <a:t>, Marcelo</a:t>
                      </a:r>
                    </a:p>
                    <a:p>
                      <a:r>
                        <a:rPr lang="es-AR" sz="2000" b="1" dirty="0">
                          <a:highlight>
                            <a:srgbClr val="FFFF00"/>
                          </a:highlight>
                        </a:rPr>
                        <a:t>Fiscal: Vacante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030119"/>
                  </a:ext>
                </a:extLst>
              </a:tr>
              <a:tr h="818737">
                <a:tc>
                  <a:txBody>
                    <a:bodyPr/>
                    <a:lstStyle/>
                    <a:p>
                      <a:r>
                        <a:rPr lang="es-AR" sz="2000" b="1" dirty="0"/>
                        <a:t>7) JUEZ: </a:t>
                      </a:r>
                      <a:r>
                        <a:rPr lang="es-AR" sz="2000" b="1" dirty="0" err="1"/>
                        <a:t>Galvan</a:t>
                      </a:r>
                      <a:r>
                        <a:rPr lang="es-AR" sz="2000" b="1" dirty="0"/>
                        <a:t> </a:t>
                      </a:r>
                      <a:r>
                        <a:rPr lang="es-AR" sz="2000" b="1" dirty="0" err="1"/>
                        <a:t>Greenway</a:t>
                      </a:r>
                      <a:r>
                        <a:rPr lang="es-AR" sz="2000" b="1" dirty="0"/>
                        <a:t>, Juan Pedro</a:t>
                      </a:r>
                    </a:p>
                    <a:p>
                      <a:r>
                        <a:rPr lang="es-AR" sz="2000" b="1" dirty="0"/>
                        <a:t>Fiscal: RUIZ MORALES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sz="2000" b="1" dirty="0"/>
                        <a:t>8) JUEZ: </a:t>
                      </a:r>
                      <a:r>
                        <a:rPr lang="es-AR" sz="2000" b="1" dirty="0" err="1"/>
                        <a:t>Meirovich</a:t>
                      </a:r>
                      <a:r>
                        <a:rPr lang="es-AR" sz="2000" b="1" dirty="0"/>
                        <a:t>, Gustavo </a:t>
                      </a:r>
                      <a:r>
                        <a:rPr lang="es-AR" sz="2000" b="1" dirty="0" err="1"/>
                        <a:t>Darìo</a:t>
                      </a:r>
                      <a:endParaRPr lang="es-AR" sz="2000" b="1" dirty="0"/>
                    </a:p>
                    <a:p>
                      <a:r>
                        <a:rPr lang="es-AR" sz="2000" b="1" dirty="0"/>
                        <a:t>Fiscal: SUSTAITA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882544"/>
                  </a:ext>
                </a:extLst>
              </a:tr>
              <a:tr h="818737">
                <a:tc>
                  <a:txBody>
                    <a:bodyPr/>
                    <a:lstStyle/>
                    <a:p>
                      <a:r>
                        <a:rPr lang="es-AR" sz="2000" b="1" dirty="0"/>
                        <a:t>9) JUEZ:  López Biscayart, Javier</a:t>
                      </a:r>
                    </a:p>
                    <a:p>
                      <a:r>
                        <a:rPr lang="es-AR" sz="2000" b="1" dirty="0"/>
                        <a:t>Fiscal: NAVAS RIAL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sz="2000" b="1" dirty="0"/>
                        <a:t>10) </a:t>
                      </a:r>
                      <a:r>
                        <a:rPr lang="es-AR" sz="2000" b="1" dirty="0">
                          <a:highlight>
                            <a:srgbClr val="FFFF00"/>
                          </a:highlight>
                        </a:rPr>
                        <a:t>JUEZ: Vacante</a:t>
                      </a:r>
                    </a:p>
                    <a:p>
                      <a:r>
                        <a:rPr lang="es-AR" sz="2000" b="1" dirty="0"/>
                        <a:t>Fiscal: </a:t>
                      </a:r>
                      <a:r>
                        <a:rPr lang="es-AR" sz="2000" b="1" dirty="0" err="1"/>
                        <a:t>BINCAZ</a:t>
                      </a:r>
                      <a:endParaRPr lang="es-AR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957897"/>
                  </a:ext>
                </a:extLst>
              </a:tr>
              <a:tr h="818737">
                <a:tc>
                  <a:txBody>
                    <a:bodyPr/>
                    <a:lstStyle/>
                    <a:p>
                      <a:r>
                        <a:rPr lang="es-AR" sz="2000" b="1" dirty="0"/>
                        <a:t>11) JUEZ: </a:t>
                      </a:r>
                      <a:r>
                        <a:rPr lang="es-AR" sz="2000" b="1" dirty="0" err="1"/>
                        <a:t>Straccia</a:t>
                      </a:r>
                      <a:r>
                        <a:rPr lang="es-AR" sz="2000" b="1" dirty="0"/>
                        <a:t>, Veronica</a:t>
                      </a:r>
                    </a:p>
                    <a:p>
                      <a:r>
                        <a:rPr lang="es-AR" sz="2000" b="1" dirty="0"/>
                        <a:t>Fiscal: DAHL ROCHA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AR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848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068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19" y="457200"/>
            <a:ext cx="9613861" cy="1293684"/>
          </a:xfrm>
        </p:spPr>
        <p:txBody>
          <a:bodyPr>
            <a:normAutofit/>
          </a:bodyPr>
          <a:lstStyle/>
          <a:p>
            <a:r>
              <a:rPr lang="es-AR" sz="2800" b="1" dirty="0">
                <a:latin typeface="Amasis MT Pro Black" panose="02040A04050005020304" pitchFamily="18" charset="0"/>
              </a:rPr>
              <a:t>FUERO EN LO PENAL ECONÓMICO – </a:t>
            </a:r>
            <a:r>
              <a:rPr lang="es-AR" sz="2800" b="1" dirty="0" err="1">
                <a:latin typeface="Amasis MT Pro Black" panose="02040A04050005020304" pitchFamily="18" charset="0"/>
              </a:rPr>
              <a:t>CAMARA</a:t>
            </a:r>
            <a:r>
              <a:rPr lang="es-AR" sz="2800" b="1" dirty="0">
                <a:latin typeface="Amasis MT Pro Black" panose="02040A04050005020304" pitchFamily="18" charset="0"/>
              </a:rPr>
              <a:t> NAC. EN LO PENAL </a:t>
            </a:r>
            <a:r>
              <a:rPr lang="es-AR" sz="2800" b="1" dirty="0" err="1">
                <a:latin typeface="Amasis MT Pro Black" panose="02040A04050005020304" pitchFamily="18" charset="0"/>
              </a:rPr>
              <a:t>ECONOMICO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5ADF54-53F3-A74F-B8A8-5FDAE07FA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108" y="1940526"/>
            <a:ext cx="11549497" cy="446027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es-MX" dirty="0"/>
          </a:p>
          <a:p>
            <a:pPr marL="0" indent="0" algn="just">
              <a:buNone/>
            </a:pPr>
            <a:r>
              <a:rPr lang="es-MX" sz="2800" b="1" u="sng" dirty="0"/>
              <a:t>Sala A: </a:t>
            </a:r>
          </a:p>
          <a:p>
            <a:pPr marL="0" indent="0" algn="just">
              <a:buNone/>
            </a:pPr>
            <a:r>
              <a:rPr lang="es-MX" sz="2800" b="1" dirty="0"/>
              <a:t>Presidente: Dr. Juan Carlos </a:t>
            </a:r>
            <a:r>
              <a:rPr lang="es-MX" sz="2800" b="1" dirty="0" err="1"/>
              <a:t>Bonzón</a:t>
            </a:r>
            <a:endParaRPr lang="es-MX" sz="2800" b="1" dirty="0"/>
          </a:p>
          <a:p>
            <a:pPr marL="0" indent="0" algn="just">
              <a:buNone/>
            </a:pPr>
            <a:r>
              <a:rPr lang="es-MX" sz="2800" b="1" dirty="0">
                <a:highlight>
                  <a:srgbClr val="FFFF00"/>
                </a:highlight>
              </a:rPr>
              <a:t>Vocal I) Vacante</a:t>
            </a:r>
          </a:p>
          <a:p>
            <a:pPr marL="0" indent="0" algn="just">
              <a:buNone/>
            </a:pPr>
            <a:r>
              <a:rPr lang="es-MX" sz="2800" b="1" dirty="0">
                <a:highlight>
                  <a:srgbClr val="FFFF00"/>
                </a:highlight>
              </a:rPr>
              <a:t>Vocal II) Vacante</a:t>
            </a:r>
          </a:p>
          <a:p>
            <a:pPr marL="0" indent="0" algn="just">
              <a:buNone/>
            </a:pPr>
            <a:r>
              <a:rPr lang="es-MX" sz="2800" b="1" u="sng" dirty="0"/>
              <a:t>Sala B: </a:t>
            </a:r>
          </a:p>
          <a:p>
            <a:pPr marL="0" indent="0" algn="just">
              <a:buNone/>
            </a:pPr>
            <a:r>
              <a:rPr lang="es-MX" sz="2800" b="1" dirty="0"/>
              <a:t>Presidente: Dr. Roberto Hornos </a:t>
            </a:r>
          </a:p>
          <a:p>
            <a:pPr marL="0" indent="0" algn="just">
              <a:buNone/>
            </a:pPr>
            <a:r>
              <a:rPr lang="es-MX" sz="2800" b="1" dirty="0"/>
              <a:t>Vocal I) Dra. Carolina </a:t>
            </a:r>
            <a:r>
              <a:rPr lang="es-MX" sz="2800" b="1" dirty="0" err="1"/>
              <a:t>Robiglio</a:t>
            </a:r>
            <a:endParaRPr lang="es-MX" sz="2800" b="1" dirty="0"/>
          </a:p>
          <a:p>
            <a:pPr marL="0" indent="0" algn="just">
              <a:buNone/>
            </a:pPr>
            <a:r>
              <a:rPr lang="es-MX" sz="2800" b="1" dirty="0">
                <a:highlight>
                  <a:srgbClr val="FFFF00"/>
                </a:highlight>
              </a:rPr>
              <a:t>Vocal II) Vacante</a:t>
            </a:r>
          </a:p>
          <a:p>
            <a:pPr marL="0" indent="0" algn="just">
              <a:buNone/>
            </a:pPr>
            <a:endParaRPr lang="es-MX" sz="3600" b="1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9688" y="106385"/>
            <a:ext cx="1293684" cy="1293684"/>
          </a:xfrm>
          <a:prstGeom prst="rect">
            <a:avLst/>
          </a:prstGeo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17D9998-E4F2-481B-9F37-22A034941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5460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753228"/>
            <a:ext cx="9924905" cy="1080938"/>
          </a:xfrm>
        </p:spPr>
        <p:txBody>
          <a:bodyPr>
            <a:noAutofit/>
          </a:bodyPr>
          <a:lstStyle/>
          <a:p>
            <a:r>
              <a:rPr lang="es-MX" sz="2000" b="1" dirty="0">
                <a:latin typeface="Amasis MT Pro Black" panose="02040A04050005020304" pitchFamily="18" charset="0"/>
              </a:rPr>
              <a:t>Causa: “AGUAS DANONE DE ARGENTINA S.A. SOBRE INFRACCIÓN LEY 24.769”</a:t>
            </a:r>
            <a:br>
              <a:rPr lang="es-MX" sz="2000" b="1" dirty="0">
                <a:latin typeface="Amasis MT Pro Black" panose="02040A04050005020304" pitchFamily="18" charset="0"/>
              </a:rPr>
            </a:br>
            <a:r>
              <a:rPr lang="es-MX" sz="2000" b="1" dirty="0">
                <a:latin typeface="Amasis MT Pro Black" panose="02040A04050005020304" pitchFamily="18" charset="0"/>
              </a:rPr>
              <a:t>Fecha: 31/8/2021</a:t>
            </a:r>
            <a:br>
              <a:rPr lang="es-MX" sz="2000" b="1" dirty="0">
                <a:latin typeface="Amasis MT Pro Black" panose="02040A04050005020304" pitchFamily="18" charset="0"/>
              </a:rPr>
            </a:br>
            <a:r>
              <a:rPr lang="es-MX" sz="2000" b="1" dirty="0">
                <a:latin typeface="Amasis MT Pro Black" panose="02040A04050005020304" pitchFamily="18" charset="0"/>
              </a:rPr>
              <a:t>Tribunal: Juzgado Nacional en lo Penal Económico </a:t>
            </a:r>
            <a:r>
              <a:rPr lang="es-MX" sz="2000" b="1" dirty="0" err="1">
                <a:latin typeface="Amasis MT Pro Black" panose="02040A04050005020304" pitchFamily="18" charset="0"/>
              </a:rPr>
              <a:t>N°</a:t>
            </a:r>
            <a:r>
              <a:rPr lang="es-MX" sz="2000" b="1" dirty="0">
                <a:latin typeface="Amasis MT Pro Black" panose="02040A04050005020304" pitchFamily="18" charset="0"/>
              </a:rPr>
              <a:t> 2</a:t>
            </a:r>
            <a:endParaRPr lang="es-AR" sz="20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3871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/>
              <a:t>El engaño habría consistido en que la empresa AGUAS DANONE DE ARGENTINA S.A. habría interpuesto a la sociedad española </a:t>
            </a:r>
            <a:r>
              <a:rPr lang="es-MX" sz="2800" b="1" dirty="0" err="1"/>
              <a:t>WATER</a:t>
            </a:r>
            <a:r>
              <a:rPr lang="es-MX" sz="2800" b="1" dirty="0"/>
              <a:t> LATAM S.L. en carácter de accionista, al sólo efecto de usufructuar los beneficios establecidos por el “Convenio para Evitar la Doble Imposición” (Argentina y España) -vigente en aquéllos años-, se disponía que la participación accionaria que los residentes españoles poseyeran en el capital de una sociedad residente en Argentina </a:t>
            </a:r>
            <a:r>
              <a:rPr lang="es-MX" sz="2800" b="1" dirty="0">
                <a:highlight>
                  <a:srgbClr val="FFFF00"/>
                </a:highlight>
              </a:rPr>
              <a:t>no debería tributar el impuesto sobre los Bienes Personales en nuestro país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9368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651892"/>
            <a:ext cx="9924905" cy="1182274"/>
          </a:xfrm>
        </p:spPr>
        <p:txBody>
          <a:bodyPr>
            <a:noAutofit/>
          </a:bodyPr>
          <a:lstStyle/>
          <a:p>
            <a:br>
              <a:rPr lang="es-MX" sz="1800" b="1" dirty="0">
                <a:latin typeface="Amasis MT Pro Black" panose="02040A04050005020304" pitchFamily="18" charset="0"/>
              </a:rPr>
            </a:br>
            <a:br>
              <a:rPr lang="es-MX" sz="1800" b="1" dirty="0">
                <a:latin typeface="Amasis MT Pro Black" panose="02040A04050005020304" pitchFamily="18" charset="0"/>
              </a:rPr>
            </a:br>
            <a:r>
              <a:rPr lang="es-MX" sz="1800" b="1" dirty="0">
                <a:latin typeface="Amasis MT Pro Black" panose="02040A04050005020304" pitchFamily="18" charset="0"/>
              </a:rPr>
              <a:t>Causa: “AGUAS DANONE DE ARGENTINA S.A. SOBRE INFRACCIÓN LEY 24.769”</a:t>
            </a:r>
            <a:br>
              <a:rPr lang="es-MX" sz="1800" b="1" dirty="0">
                <a:latin typeface="Amasis MT Pro Black" panose="02040A04050005020304" pitchFamily="18" charset="0"/>
              </a:rPr>
            </a:br>
            <a:r>
              <a:rPr lang="es-MX" sz="1800" b="1" dirty="0">
                <a:latin typeface="Amasis MT Pro Black" panose="02040A04050005020304" pitchFamily="18" charset="0"/>
              </a:rPr>
              <a:t>Fecha: 31/8/2021</a:t>
            </a:r>
            <a:br>
              <a:rPr lang="es-MX" sz="1800" b="1" dirty="0">
                <a:latin typeface="Amasis MT Pro Black" panose="02040A04050005020304" pitchFamily="18" charset="0"/>
              </a:rPr>
            </a:br>
            <a:r>
              <a:rPr lang="es-MX" sz="1800" b="1" dirty="0">
                <a:latin typeface="Amasis MT Pro Black" panose="02040A04050005020304" pitchFamily="18" charset="0"/>
              </a:rPr>
              <a:t>Tribunal: Juzgado Nacional en lo Penal Económico </a:t>
            </a:r>
            <a:r>
              <a:rPr lang="es-MX" sz="1800" b="1" dirty="0" err="1">
                <a:latin typeface="Amasis MT Pro Black" panose="02040A04050005020304" pitchFamily="18" charset="0"/>
              </a:rPr>
              <a:t>N°</a:t>
            </a:r>
            <a:r>
              <a:rPr lang="es-MX" sz="1800" b="1" dirty="0">
                <a:latin typeface="Amasis MT Pro Black" panose="02040A04050005020304" pitchFamily="18" charset="0"/>
              </a:rPr>
              <a:t> 2</a:t>
            </a:r>
            <a:br>
              <a:rPr lang="es-MX" sz="1800" b="1" dirty="0">
                <a:latin typeface="Amasis MT Pro Black" panose="02040A04050005020304" pitchFamily="18" charset="0"/>
              </a:rPr>
            </a:br>
            <a:br>
              <a:rPr lang="es-AR" sz="1800" b="1" dirty="0">
                <a:latin typeface="Amasis MT Pro Black" panose="02040A04050005020304" pitchFamily="18" charset="0"/>
              </a:rPr>
            </a:br>
            <a:endParaRPr lang="es-AR" sz="18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462475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endParaRPr lang="es-MX" sz="2800" b="1" dirty="0"/>
          </a:p>
          <a:p>
            <a:pPr marL="514350" indent="-514350">
              <a:buAutoNum type="arabicParenR"/>
            </a:pPr>
            <a:endParaRPr lang="es-MX" sz="2800" b="1" dirty="0"/>
          </a:p>
          <a:p>
            <a:pPr marL="0" indent="0">
              <a:buNone/>
            </a:pPr>
            <a:endParaRPr lang="es-MX" sz="2800" b="1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5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9256437A-4045-DD1C-B3DA-6AC2452051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570701"/>
              </p:ext>
            </p:extLst>
          </p:nvPr>
        </p:nvGraphicFramePr>
        <p:xfrm>
          <a:off x="238056" y="2243096"/>
          <a:ext cx="11514329" cy="4257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2923">
                  <a:extLst>
                    <a:ext uri="{9D8B030D-6E8A-4147-A177-3AD203B41FA5}">
                      <a16:colId xmlns:a16="http://schemas.microsoft.com/office/drawing/2014/main" val="3647925610"/>
                    </a:ext>
                  </a:extLst>
                </a:gridCol>
                <a:gridCol w="9471406">
                  <a:extLst>
                    <a:ext uri="{9D8B030D-6E8A-4147-A177-3AD203B41FA5}">
                      <a16:colId xmlns:a16="http://schemas.microsoft.com/office/drawing/2014/main" val="3325971758"/>
                    </a:ext>
                  </a:extLst>
                </a:gridCol>
              </a:tblGrid>
              <a:tr h="386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FECHAS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>
                          <a:effectLst/>
                        </a:rPr>
                        <a:t>ETAPAS PROCESALES </a:t>
                      </a:r>
                      <a:endParaRPr lang="es-A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358489"/>
                  </a:ext>
                </a:extLst>
              </a:tr>
              <a:tr h="832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Denuncia AFIP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dirty="0">
                          <a:effectLst/>
                        </a:rPr>
                        <a:t>Evasión de pago de Bienes Personales – Responsable sustituto – Acciones y participaciones societarias. Períodos 2010 y 2011 por $ 999.667 y 1.314.637.</a:t>
                      </a:r>
                      <a:endParaRPr lang="es-A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0408934"/>
                  </a:ext>
                </a:extLst>
              </a:tr>
              <a:tr h="66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26/6/2018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dirty="0">
                          <a:effectLst/>
                        </a:rPr>
                        <a:t>Denuncia de la División Penal Tributaria del Dpto. Legal Grandes Nacionales de la AFIP-</a:t>
                      </a:r>
                      <a:r>
                        <a:rPr lang="es-ES" sz="2000" dirty="0" err="1">
                          <a:effectLst/>
                        </a:rPr>
                        <a:t>DGI</a:t>
                      </a:r>
                      <a:r>
                        <a:rPr lang="es-ES" sz="2000" dirty="0">
                          <a:effectLst/>
                        </a:rPr>
                        <a:t>.</a:t>
                      </a:r>
                      <a:endParaRPr lang="es-A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9800885"/>
                  </a:ext>
                </a:extLst>
              </a:tr>
              <a:tr h="66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Contesta vista (art. 180 CPPN)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dirty="0">
                          <a:effectLst/>
                        </a:rPr>
                        <a:t>Ministerio Público Fiscal requirió la instrucción del sumario según artículo 2°, incisos b) y c) ley 24.769 (s/ley 26.735).</a:t>
                      </a:r>
                      <a:endParaRPr lang="es-A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3391406"/>
                  </a:ext>
                </a:extLst>
              </a:tr>
              <a:tr h="1143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2/8/2018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dirty="0">
                          <a:effectLst/>
                        </a:rPr>
                        <a:t>Juzgado </a:t>
                      </a:r>
                      <a:r>
                        <a:rPr lang="es-ES" sz="2000" dirty="0" err="1">
                          <a:effectLst/>
                        </a:rPr>
                        <a:t>Nac</a:t>
                      </a:r>
                      <a:r>
                        <a:rPr lang="es-ES" sz="2000" dirty="0">
                          <a:effectLst/>
                        </a:rPr>
                        <a:t>. en lo Penal Económico Nº 2 desestimó la denuncia según la modificación introducida por la ley 27.430 que aumentó los montos objetivos de punibilidad (ley penal más benigna). </a:t>
                      </a:r>
                      <a:endParaRPr lang="es-A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6273655"/>
                  </a:ext>
                </a:extLst>
              </a:tr>
              <a:tr h="5571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27/9/2018</a:t>
                      </a:r>
                      <a:endParaRPr lang="es-AR" sz="20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dirty="0">
                          <a:effectLst/>
                        </a:rPr>
                        <a:t>La Sala A de la </a:t>
                      </a:r>
                      <a:r>
                        <a:rPr lang="es-ES" sz="2000" dirty="0" err="1">
                          <a:effectLst/>
                        </a:rPr>
                        <a:t>CNAPE</a:t>
                      </a:r>
                      <a:r>
                        <a:rPr lang="es-ES" sz="2000" dirty="0">
                          <a:effectLst/>
                        </a:rPr>
                        <a:t> confirma el resolutorio del juez de grado.</a:t>
                      </a:r>
                      <a:endParaRPr lang="es-A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5891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43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228600"/>
            <a:ext cx="9924905" cy="1293684"/>
          </a:xfrm>
        </p:spPr>
        <p:txBody>
          <a:bodyPr>
            <a:normAutofit/>
          </a:bodyPr>
          <a:lstStyle/>
          <a:p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  <a:t>Causa: “AGUAS DANONE DE ARGENTINA S.A. SOBRE INFRACCIÓN LEY 24.769”</a:t>
            </a:r>
            <a:b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</a:b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  <a:t>Fecha: 31/8/2021</a:t>
            </a:r>
            <a:b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</a:b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  <a:t>Tribunal: Juzgado Nacional en lo Penal Económico </a:t>
            </a:r>
            <a:r>
              <a:rPr kumimoji="0" lang="es-MX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  <a:t>N°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  <a:t> 2</a:t>
            </a:r>
            <a:b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asis MT Pro Black" panose="02040A04050005020304" pitchFamily="18" charset="0"/>
                <a:ea typeface="+mj-ea"/>
                <a:cs typeface="+mj-cs"/>
              </a:rPr>
            </a:br>
            <a:endParaRPr lang="es-AR" sz="18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462475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endParaRPr lang="es-MX" sz="2800" b="1" dirty="0"/>
          </a:p>
          <a:p>
            <a:pPr marL="514350" indent="-514350">
              <a:buAutoNum type="arabicParenR"/>
            </a:pPr>
            <a:endParaRPr lang="es-MX" sz="2800" b="1" dirty="0"/>
          </a:p>
          <a:p>
            <a:pPr marL="0" indent="0">
              <a:buNone/>
            </a:pPr>
            <a:endParaRPr lang="es-MX" sz="2800" b="1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6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3CF59F0-C07A-0AF7-E5F2-B67E8EBC0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278978"/>
              </p:ext>
            </p:extLst>
          </p:nvPr>
        </p:nvGraphicFramePr>
        <p:xfrm>
          <a:off x="439616" y="2270760"/>
          <a:ext cx="11291746" cy="4072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9081">
                  <a:extLst>
                    <a:ext uri="{9D8B030D-6E8A-4147-A177-3AD203B41FA5}">
                      <a16:colId xmlns:a16="http://schemas.microsoft.com/office/drawing/2014/main" val="1447908079"/>
                    </a:ext>
                  </a:extLst>
                </a:gridCol>
                <a:gridCol w="9462665">
                  <a:extLst>
                    <a:ext uri="{9D8B030D-6E8A-4147-A177-3AD203B41FA5}">
                      <a16:colId xmlns:a16="http://schemas.microsoft.com/office/drawing/2014/main" val="2565423276"/>
                    </a:ext>
                  </a:extLst>
                </a:gridCol>
              </a:tblGrid>
              <a:tr h="6904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AR" sz="1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Fiscal interpuso recurso de casación contra la decisión del Juez sosteniendo que los montos no dan lugar a la </a:t>
                      </a:r>
                      <a:r>
                        <a:rPr lang="es-ES" sz="2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LP+B</a:t>
                      </a:r>
                      <a:endParaRPr lang="es-A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95842"/>
                  </a:ext>
                </a:extLst>
              </a:tr>
              <a:tr h="829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1/4/2019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Sala III de la Cámara de Casación Penal anuló la resolución de la Sala A de la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CNAPE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 antecedente necesario, vuelven los autos al Juez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Yadarola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s-AR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3370446"/>
                  </a:ext>
                </a:extLst>
              </a:tr>
              <a:tr h="829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6/6/2019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Juzgado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Penal Económico Nº 2 desestimó nuevamente por falta de ardid o engaño.</a:t>
                      </a:r>
                      <a:endParaRPr lang="es-AR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1701552"/>
                  </a:ext>
                </a:extLst>
              </a:tr>
              <a:tr h="829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20/5/2020</a:t>
                      </a:r>
                      <a:endParaRPr lang="es-AR" sz="20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Apela la AFIP y la Sala A de la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CNAPE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(Hornos y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Robiglio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revocan la resolución del juez, vuelven los autos al Juzgado. </a:t>
                      </a:r>
                      <a:endParaRPr lang="es-AR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098128"/>
                  </a:ext>
                </a:extLst>
              </a:tr>
              <a:tr h="829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30/8/2021</a:t>
                      </a:r>
                      <a:endParaRPr lang="es-AR" sz="20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Juzgado </a:t>
                      </a:r>
                      <a:r>
                        <a:rPr lang="es-E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Penal Económico Nº 2 declara extinguida por </a:t>
                      </a:r>
                      <a:r>
                        <a:rPr lang="es-ES" sz="20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PRESCRIPCIÓN la acción penal de ambos períodos.</a:t>
                      </a:r>
                      <a:endParaRPr lang="es-AR" sz="20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8744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789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753228"/>
            <a:ext cx="9924905" cy="1080938"/>
          </a:xfrm>
        </p:spPr>
        <p:txBody>
          <a:bodyPr>
            <a:normAutofit/>
          </a:bodyPr>
          <a:lstStyle/>
          <a:p>
            <a:r>
              <a:rPr lang="es-AR" sz="2800" b="1" dirty="0">
                <a:latin typeface="Amasis MT Pro Black" panose="02040A04050005020304" pitchFamily="18" charset="0"/>
              </a:rPr>
              <a:t>Pruebas obrante en el expediente</a:t>
            </a:r>
            <a:br>
              <a:rPr lang="es-AR" sz="2800" b="1" dirty="0">
                <a:latin typeface="Amasis MT Pro Black" panose="02040A04050005020304" pitchFamily="18" charset="0"/>
              </a:rPr>
            </a:br>
            <a:endParaRPr lang="es-AR" sz="28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4624754"/>
          </a:xfrm>
        </p:spPr>
        <p:txBody>
          <a:bodyPr>
            <a:normAutofit fontScale="85000" lnSpcReduction="20000"/>
          </a:bodyPr>
          <a:lstStyle/>
          <a:p>
            <a:pPr marL="2209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AR" sz="2800" b="1" dirty="0"/>
              <a:t>a) declaraciones juradas correspondientes al Impuesto sobre los Bienes Personales - Responsable Sustituto - Acciones y Participaciones Societarias; </a:t>
            </a:r>
          </a:p>
          <a:p>
            <a:pPr marL="2209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AR" sz="2800" b="1" dirty="0"/>
              <a:t>b) certificados de residencia de las sociedades constituidas en el Reino de España; </a:t>
            </a:r>
          </a:p>
          <a:p>
            <a:pPr marL="2209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AR" sz="2800" b="1" dirty="0"/>
              <a:t>c) libros de actas de directorio y de accionistas de AGUAS DANONE DE ARGENTINA </a:t>
            </a:r>
            <a:r>
              <a:rPr lang="es-AR" sz="2800" b="1" dirty="0" err="1"/>
              <a:t>S.A</a:t>
            </a:r>
            <a:r>
              <a:rPr lang="es-AR" sz="2800" b="1" dirty="0"/>
              <a:t>; </a:t>
            </a:r>
          </a:p>
          <a:p>
            <a:pPr marL="2209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AR" sz="2800" b="1" dirty="0"/>
              <a:t>d) estados contables e inscripción de </a:t>
            </a:r>
            <a:r>
              <a:rPr lang="es-AR" sz="2800" b="1" dirty="0" err="1"/>
              <a:t>WATER</a:t>
            </a:r>
            <a:r>
              <a:rPr lang="es-AR" sz="2800" b="1" dirty="0"/>
              <a:t> LATAM S.L. ante la IGJ; </a:t>
            </a:r>
          </a:p>
          <a:p>
            <a:pPr marL="22098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AR" sz="2800" b="1" dirty="0"/>
              <a:t>e) evidencia que la constitución de </a:t>
            </a:r>
            <a:r>
              <a:rPr lang="es-AR" sz="2800" b="1" dirty="0" err="1"/>
              <a:t>WATER</a:t>
            </a:r>
            <a:r>
              <a:rPr lang="es-AR" sz="2800" b="1" dirty="0"/>
              <a:t> LATAM S.L., a los fines de la transferencia de parte del capital accionario de la firma investigada la misma fue realizada dentro del marco legal vigente al momento de los hechos denunciados.</a:t>
            </a:r>
          </a:p>
          <a:p>
            <a:pPr marL="514350" indent="-514350">
              <a:buAutoNum type="arabicParenR"/>
            </a:pPr>
            <a:endParaRPr lang="es-MX" sz="2800" b="1" dirty="0"/>
          </a:p>
          <a:p>
            <a:pPr marL="514350" indent="-514350">
              <a:buAutoNum type="arabicParenR"/>
            </a:pPr>
            <a:endParaRPr lang="es-MX" sz="2800" b="1" dirty="0"/>
          </a:p>
          <a:p>
            <a:pPr marL="0" indent="0">
              <a:buNone/>
            </a:pPr>
            <a:endParaRPr lang="es-MX" sz="2800" b="1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62101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753228"/>
            <a:ext cx="9924905" cy="1080938"/>
          </a:xfrm>
        </p:spPr>
        <p:txBody>
          <a:bodyPr>
            <a:normAutofit fontScale="90000"/>
          </a:bodyPr>
          <a:lstStyle/>
          <a:p>
            <a:r>
              <a:rPr lang="es-AR" sz="2800" b="1" dirty="0">
                <a:latin typeface="Amasis MT Pro Black" panose="02040A04050005020304" pitchFamily="18" charset="0"/>
              </a:rPr>
              <a:t>Fundamentos de los Camaristas para devolver la causa al Juzgado en lo Penal Económico.</a:t>
            </a:r>
            <a:br>
              <a:rPr lang="es-AR" sz="2800" b="1" dirty="0">
                <a:latin typeface="Amasis MT Pro Black" panose="02040A04050005020304" pitchFamily="18" charset="0"/>
              </a:rPr>
            </a:br>
            <a:endParaRPr lang="es-AR" sz="28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39728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AR" sz="3200" i="1" dirty="0">
                <a:effectLst/>
                <a:latin typeface="Univers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“...la decisión de transferir la mayor proporción del capital accionario de AGUAS DANONE DE ARGENTINA S.A. a una sociedad española, configura un caso de economía de opción, no advirtiéndose el despliegue de algún ardid o engaño, o de alguna ocultación maliciosa por parte de la mencionada firma...”</a:t>
            </a:r>
            <a:r>
              <a:rPr lang="es-AR" sz="3200" dirty="0">
                <a:effectLst/>
                <a:latin typeface="Univers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s-AR" sz="3200" b="1" i="1" dirty="0">
                <a:effectLst/>
                <a:latin typeface="Univers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bien en principio serían atendibles en abstracto (sic), su aplicación resulta prematura</a:t>
            </a:r>
            <a:r>
              <a:rPr lang="es-AR" sz="3200" i="1" dirty="0">
                <a:effectLst/>
                <a:latin typeface="Univers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sz="3200" b="1" i="1" dirty="0"/>
          </a:p>
          <a:p>
            <a:pPr marL="0" indent="0">
              <a:buNone/>
            </a:pPr>
            <a:endParaRPr lang="es-MX" sz="2800" b="1" dirty="0"/>
          </a:p>
          <a:p>
            <a:pPr marL="0" indent="0">
              <a:buNone/>
            </a:pPr>
            <a:endParaRPr lang="es-MX" sz="2800" b="1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265817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CC109-E152-624E-B65D-78CADF4B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77" y="753228"/>
            <a:ext cx="9924905" cy="1080938"/>
          </a:xfrm>
        </p:spPr>
        <p:txBody>
          <a:bodyPr>
            <a:normAutofit/>
          </a:bodyPr>
          <a:lstStyle/>
          <a:p>
            <a:r>
              <a:rPr lang="es-AR" sz="2800" b="1" dirty="0">
                <a:latin typeface="Amasis MT Pro Black" panose="02040A04050005020304" pitchFamily="18" charset="0"/>
              </a:rPr>
              <a:t>OPINIÓN PERSONAL. </a:t>
            </a:r>
            <a:br>
              <a:rPr lang="es-AR" sz="2800" b="1" dirty="0">
                <a:latin typeface="Amasis MT Pro Black" panose="02040A04050005020304" pitchFamily="18" charset="0"/>
              </a:rPr>
            </a:br>
            <a:endParaRPr lang="es-AR" sz="2800" b="1" dirty="0">
              <a:latin typeface="Amasis MT Pro Black" panose="02040A040500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BCA96D-2B7D-D64B-BEF0-A74FEF5C3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797" y="651892"/>
            <a:ext cx="1293684" cy="1293684"/>
          </a:xfrm>
          <a:prstGeom prst="rect">
            <a:avLst/>
          </a:prstGeom>
        </p:spPr>
      </p:pic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1DBEE79C-A0E9-4380-858E-07C0FAAE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56" y="2233246"/>
            <a:ext cx="11514329" cy="46247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800" b="1" dirty="0"/>
              <a:t>Transcurrieron tres años y ha intervenido TRES veces un juez de grado, DOS veces una Sala de la Cámara en lo Penal Económico, UNA vez una Sala de la Cámara de Casación Penal y a ello debemos sumarle el dictado de un fallo de la CSJN (Vidal…) para dar por finalizada una denuncia cuyos montos objetivos </a:t>
            </a:r>
            <a:r>
              <a:rPr lang="es-MX" sz="2800" b="1" dirty="0">
                <a:highlight>
                  <a:srgbClr val="FFFF00"/>
                </a:highlight>
              </a:rPr>
              <a:t>ya no llegaban al mínimo de punibilidad el 27/12/2017</a:t>
            </a:r>
            <a:r>
              <a:rPr lang="es-MX" sz="2800" b="1" dirty="0"/>
              <a:t> (ley 27.430). Es decir que </a:t>
            </a:r>
            <a:r>
              <a:rPr lang="es-MX" sz="2800" b="1" dirty="0">
                <a:highlight>
                  <a:srgbClr val="FFFF00"/>
                </a:highlight>
              </a:rPr>
              <a:t>seis meses antes que la AFIP incoara la denuncia </a:t>
            </a:r>
            <a:r>
              <a:rPr lang="es-MX" sz="2800" b="1" dirty="0"/>
              <a:t>las condiciones objetivas de punibilidad habían sido incrementadas por voluntad legislativa. </a:t>
            </a:r>
          </a:p>
          <a:p>
            <a:pPr marL="514350" indent="-514350">
              <a:buAutoNum type="arabicParenR"/>
            </a:pPr>
            <a:endParaRPr lang="es-MX" sz="2800" b="1" dirty="0"/>
          </a:p>
          <a:p>
            <a:pPr marL="0" indent="0">
              <a:buNone/>
            </a:pPr>
            <a:endParaRPr lang="es-MX" sz="2800" b="1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0FFA19D-96C6-4CDA-B3FE-D7391582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13630339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{272DE6B9-1EC6-9545-A97A-C57F44BD2DC2}tf10001057</Template>
  <TotalTime>580</TotalTime>
  <Words>981</Words>
  <Application>Microsoft Office PowerPoint</Application>
  <PresentationFormat>Panorámica</PresentationFormat>
  <Paragraphs>89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Amasis MT Pro Black</vt:lpstr>
      <vt:lpstr>Arial</vt:lpstr>
      <vt:lpstr>Calibri</vt:lpstr>
      <vt:lpstr>Trebuchet MS</vt:lpstr>
      <vt:lpstr>Univers</vt:lpstr>
      <vt:lpstr>Berlín</vt:lpstr>
      <vt:lpstr>CICLO DE JURISPRUDENCIA TRIBUTARIA   “El delito de evasión. Función de la fiscalía en los delitos de acción publica. Fundamentos de la acusación”</vt:lpstr>
      <vt:lpstr>JUZGADOS EN LO PENAL ECONÓMICO </vt:lpstr>
      <vt:lpstr>FUERO EN LO PENAL ECONÓMICO – CAMARA NAC. EN LO PENAL ECONOMICO</vt:lpstr>
      <vt:lpstr>Causa: “AGUAS DANONE DE ARGENTINA S.A. SOBRE INFRACCIÓN LEY 24.769” Fecha: 31/8/2021 Tribunal: Juzgado Nacional en lo Penal Económico N° 2</vt:lpstr>
      <vt:lpstr>  Causa: “AGUAS DANONE DE ARGENTINA S.A. SOBRE INFRACCIÓN LEY 24.769” Fecha: 31/8/2021 Tribunal: Juzgado Nacional en lo Penal Económico N° 2  </vt:lpstr>
      <vt:lpstr>Causa: “AGUAS DANONE DE ARGENTINA S.A. SOBRE INFRACCIÓN LEY 24.769” Fecha: 31/8/2021 Tribunal: Juzgado Nacional en lo Penal Económico N° 2 </vt:lpstr>
      <vt:lpstr>Pruebas obrante en el expediente </vt:lpstr>
      <vt:lpstr>Fundamentos de los Camaristas para devolver la causa al Juzgado en lo Penal Económico. </vt:lpstr>
      <vt:lpstr>OPINIÓN PERSONAL.  </vt:lpstr>
      <vt:lpstr>MUCHAS GRACIAS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de la presentación</dc:title>
  <dc:creator>SEIJAS FRANCISCO IGNACIO</dc:creator>
  <cp:lastModifiedBy>Teresa Gomez</cp:lastModifiedBy>
  <cp:revision>115</cp:revision>
  <cp:lastPrinted>2022-05-15T14:00:59Z</cp:lastPrinted>
  <dcterms:created xsi:type="dcterms:W3CDTF">2020-03-26T16:11:44Z</dcterms:created>
  <dcterms:modified xsi:type="dcterms:W3CDTF">2022-06-30T19:09:35Z</dcterms:modified>
</cp:coreProperties>
</file>