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97" autoAdjust="0"/>
    <p:restoredTop sz="94694"/>
  </p:normalViewPr>
  <p:slideViewPr>
    <p:cSldViewPr snapToGrid="0" snapToObjects="1">
      <p:cViewPr varScale="1">
        <p:scale>
          <a:sx n="81" d="100"/>
          <a:sy n="81" d="100"/>
        </p:scale>
        <p:origin x="48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180CD-530E-42AA-844D-BBF01503852A}" type="datetimeFigureOut">
              <a:rPr lang="en-US" smtClean="0"/>
              <a:t>8/21/2021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22951E-BE50-4283-A2DF-104BD3AF18E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283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22951E-BE50-4283-A2DF-104BD3AF18E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653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D7BE6-59AC-AD46-9C2C-FD59736ADB7C}" type="datetimeFigureOut">
              <a:rPr lang="es-AR" smtClean="0"/>
              <a:t>21/8/2021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1C80A6F4-5FA3-B44E-A84C-56C4EFC18081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691464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D7BE6-59AC-AD46-9C2C-FD59736ADB7C}" type="datetimeFigureOut">
              <a:rPr lang="es-AR" smtClean="0"/>
              <a:t>21/8/2021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1C80A6F4-5FA3-B44E-A84C-56C4EFC18081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417352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D7BE6-59AC-AD46-9C2C-FD59736ADB7C}" type="datetimeFigureOut">
              <a:rPr lang="es-AR" smtClean="0"/>
              <a:t>21/8/2021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1C80A6F4-5FA3-B44E-A84C-56C4EFC18081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6413843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D7BE6-59AC-AD46-9C2C-FD59736ADB7C}" type="datetimeFigureOut">
              <a:rPr lang="es-AR" smtClean="0"/>
              <a:t>21/8/2021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1C80A6F4-5FA3-B44E-A84C-56C4EFC18081}" type="slidenum">
              <a:rPr lang="es-AR" smtClean="0"/>
              <a:t>‹Nº›</a:t>
            </a:fld>
            <a:endParaRPr lang="es-AR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619334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D7BE6-59AC-AD46-9C2C-FD59736ADB7C}" type="datetimeFigureOut">
              <a:rPr lang="es-AR" smtClean="0"/>
              <a:t>21/8/2021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1C80A6F4-5FA3-B44E-A84C-56C4EFC18081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3530547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D7BE6-59AC-AD46-9C2C-FD59736ADB7C}" type="datetimeFigureOut">
              <a:rPr lang="es-AR" smtClean="0"/>
              <a:t>21/8/2021</a:t>
            </a:fld>
            <a:endParaRPr lang="es-A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0A6F4-5FA3-B44E-A84C-56C4EFC18081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6813899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D7BE6-59AC-AD46-9C2C-FD59736ADB7C}" type="datetimeFigureOut">
              <a:rPr lang="es-AR" smtClean="0"/>
              <a:t>21/8/2021</a:t>
            </a:fld>
            <a:endParaRPr lang="es-A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0A6F4-5FA3-B44E-A84C-56C4EFC18081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4853816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D7BE6-59AC-AD46-9C2C-FD59736ADB7C}" type="datetimeFigureOut">
              <a:rPr lang="es-AR" smtClean="0"/>
              <a:t>21/8/2021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0A6F4-5FA3-B44E-A84C-56C4EFC18081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6453913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36FD7BE6-59AC-AD46-9C2C-FD59736ADB7C}" type="datetimeFigureOut">
              <a:rPr lang="es-AR" smtClean="0"/>
              <a:t>21/8/2021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1C80A6F4-5FA3-B44E-A84C-56C4EFC18081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488990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D7BE6-59AC-AD46-9C2C-FD59736ADB7C}" type="datetimeFigureOut">
              <a:rPr lang="es-AR" smtClean="0"/>
              <a:t>21/8/2021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0A6F4-5FA3-B44E-A84C-56C4EFC18081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664675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D7BE6-59AC-AD46-9C2C-FD59736ADB7C}" type="datetimeFigureOut">
              <a:rPr lang="es-AR" smtClean="0"/>
              <a:t>21/8/2021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1C80A6F4-5FA3-B44E-A84C-56C4EFC18081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006127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D7BE6-59AC-AD46-9C2C-FD59736ADB7C}" type="datetimeFigureOut">
              <a:rPr lang="es-AR" smtClean="0"/>
              <a:t>21/8/2021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0A6F4-5FA3-B44E-A84C-56C4EFC18081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240654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D7BE6-59AC-AD46-9C2C-FD59736ADB7C}" type="datetimeFigureOut">
              <a:rPr lang="es-AR" smtClean="0"/>
              <a:t>21/8/2021</a:t>
            </a:fld>
            <a:endParaRPr lang="es-A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0A6F4-5FA3-B44E-A84C-56C4EFC18081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765397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D7BE6-59AC-AD46-9C2C-FD59736ADB7C}" type="datetimeFigureOut">
              <a:rPr lang="es-AR" smtClean="0"/>
              <a:t>21/8/2021</a:t>
            </a:fld>
            <a:endParaRPr lang="es-A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0A6F4-5FA3-B44E-A84C-56C4EFC18081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13727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D7BE6-59AC-AD46-9C2C-FD59736ADB7C}" type="datetimeFigureOut">
              <a:rPr lang="es-AR" smtClean="0"/>
              <a:t>21/8/2021</a:t>
            </a:fld>
            <a:endParaRPr lang="es-A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0A6F4-5FA3-B44E-A84C-56C4EFC18081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391132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D7BE6-59AC-AD46-9C2C-FD59736ADB7C}" type="datetimeFigureOut">
              <a:rPr lang="es-AR" smtClean="0"/>
              <a:t>21/8/2021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0A6F4-5FA3-B44E-A84C-56C4EFC18081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647544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D7BE6-59AC-AD46-9C2C-FD59736ADB7C}" type="datetimeFigureOut">
              <a:rPr lang="es-AR" smtClean="0"/>
              <a:t>21/8/2021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0A6F4-5FA3-B44E-A84C-56C4EFC18081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415256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FD7BE6-59AC-AD46-9C2C-FD59736ADB7C}" type="datetimeFigureOut">
              <a:rPr lang="es-AR" smtClean="0"/>
              <a:t>21/8/2021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80A6F4-5FA3-B44E-A84C-56C4EFC18081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80256229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9" name="Rectangle 28">
            <a:extLst>
              <a:ext uri="{FF2B5EF4-FFF2-40B4-BE49-F238E27FC236}">
                <a16:creationId xmlns:a16="http://schemas.microsoft.com/office/drawing/2014/main" id="{2F84762E-7FCC-4EAF-B9E7-CE7214491E0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927A1389-2A5D-4886-AD82-F213767E673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207"/>
            <a:ext cx="12192000" cy="6858000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A1038667-0C3F-4764-A24D-DA9D9B47485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4527" y="0"/>
            <a:ext cx="7552944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6AC2195B-895A-4535-8ECD-9F5B669C5CA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006045"/>
            <a:ext cx="4965192" cy="144049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571EEFCA-9235-4BC2-85C3-A4EC6EE57AC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1838764"/>
            <a:ext cx="4964567" cy="3180473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B28AE564-D226-674B-9998-2535458A22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8491" y="2063262"/>
            <a:ext cx="4596075" cy="2661138"/>
          </a:xfrm>
        </p:spPr>
        <p:txBody>
          <a:bodyPr anchor="ctr">
            <a:normAutofit/>
          </a:bodyPr>
          <a:lstStyle/>
          <a:p>
            <a:pPr algn="ctr"/>
            <a:r>
              <a:rPr lang="es-ES" sz="3200" b="1" dirty="0" smtClean="0"/>
              <a:t>Liquidación</a:t>
            </a:r>
            <a:br>
              <a:rPr lang="es-ES" sz="3200" b="1" dirty="0" smtClean="0"/>
            </a:br>
            <a:r>
              <a:rPr lang="es-ES" sz="3200" b="1" dirty="0" smtClean="0"/>
              <a:t>de reajustes</a:t>
            </a:r>
            <a:br>
              <a:rPr lang="es-ES" sz="3200" b="1" dirty="0" smtClean="0"/>
            </a:br>
            <a:r>
              <a:rPr lang="es-ES" sz="3200" b="1" dirty="0" smtClean="0"/>
              <a:t> previsionales</a:t>
            </a:r>
            <a:endParaRPr lang="es-AR" sz="3200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AC13354-9436-1045-AA97-1DD4AD13EC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8364" y="5101298"/>
            <a:ext cx="4426162" cy="1116622"/>
          </a:xfrm>
        </p:spPr>
        <p:txBody>
          <a:bodyPr>
            <a:normAutofit/>
          </a:bodyPr>
          <a:lstStyle/>
          <a:p>
            <a:pPr algn="ctr"/>
            <a:r>
              <a:rPr lang="es-AR" sz="2400" dirty="0" smtClean="0">
                <a:solidFill>
                  <a:schemeClr val="bg1"/>
                </a:solidFill>
              </a:rPr>
              <a:t>C.P. Jorge Oscar Martínez </a:t>
            </a:r>
          </a:p>
          <a:p>
            <a:pPr algn="ctr"/>
            <a:r>
              <a:rPr lang="es-AR" dirty="0" smtClean="0">
                <a:solidFill>
                  <a:schemeClr val="bg1"/>
                </a:solidFill>
              </a:rPr>
              <a:t> (CPCECABA </a:t>
            </a:r>
            <a:r>
              <a:rPr lang="es-AR" dirty="0" err="1" smtClean="0">
                <a:solidFill>
                  <a:schemeClr val="bg1"/>
                </a:solidFill>
              </a:rPr>
              <a:t>Tº</a:t>
            </a:r>
            <a:r>
              <a:rPr lang="es-AR" dirty="0" smtClean="0">
                <a:solidFill>
                  <a:schemeClr val="bg1"/>
                </a:solidFill>
              </a:rPr>
              <a:t> 58, </a:t>
            </a:r>
            <a:r>
              <a:rPr lang="es-AR" dirty="0" err="1" smtClean="0">
                <a:solidFill>
                  <a:schemeClr val="bg1"/>
                </a:solidFill>
              </a:rPr>
              <a:t>Fº</a:t>
            </a:r>
            <a:r>
              <a:rPr lang="es-AR" dirty="0" smtClean="0">
                <a:solidFill>
                  <a:schemeClr val="bg1"/>
                </a:solidFill>
              </a:rPr>
              <a:t> 81)  </a:t>
            </a:r>
            <a:endParaRPr lang="es-AR" dirty="0">
              <a:solidFill>
                <a:schemeClr val="bg1"/>
              </a:solidFill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46CAB861-1975-1945-9EAB-23787E9A26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2881" y="790331"/>
            <a:ext cx="5655012" cy="520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1047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chemeClr val="accent1"/>
            </a:gs>
            <a:gs pos="100000">
              <a:schemeClr val="bg2">
                <a:shade val="100000"/>
                <a:hueMod val="100000"/>
                <a:satMod val="110000"/>
                <a:lumMod val="130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0CC109-E152-624E-B65D-78CADF4BAC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321" y="1091820"/>
            <a:ext cx="9613861" cy="742345"/>
          </a:xfrm>
        </p:spPr>
        <p:txBody>
          <a:bodyPr>
            <a:normAutofit fontScale="90000"/>
          </a:bodyPr>
          <a:lstStyle/>
          <a:p>
            <a:pPr algn="ctr"/>
            <a:r>
              <a:rPr lang="es-ES" b="1" dirty="0" smtClean="0"/>
              <a:t>Liquidación de reajustes previsionales</a:t>
            </a:r>
            <a:r>
              <a:rPr lang="es-AR" dirty="0" smtClean="0"/>
              <a:t/>
            </a:r>
            <a:br>
              <a:rPr lang="es-AR" dirty="0" smtClean="0"/>
            </a:br>
            <a:endParaRPr lang="es-A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35ADF54-53F3-A74F-B8A8-5FDAE07FAA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80000"/>
              </a:lnSpc>
              <a:spcBef>
                <a:spcPts val="600"/>
              </a:spcBef>
              <a:buSzPct val="70000"/>
              <a:defRPr/>
            </a:pPr>
            <a:r>
              <a:rPr lang="es-ES" altLang="en-US" b="1" dirty="0">
                <a:solidFill>
                  <a:schemeClr val="bg1"/>
                </a:solidFill>
              </a:rPr>
              <a:t>Organiza: Comisión </a:t>
            </a:r>
            <a:r>
              <a:rPr lang="es-ES" altLang="en-US" b="1" dirty="0" smtClean="0">
                <a:solidFill>
                  <a:schemeClr val="bg1"/>
                </a:solidFill>
              </a:rPr>
              <a:t>Académica</a:t>
            </a:r>
          </a:p>
          <a:p>
            <a:pPr algn="ctr">
              <a:lnSpc>
                <a:spcPct val="80000"/>
              </a:lnSpc>
              <a:spcBef>
                <a:spcPts val="600"/>
              </a:spcBef>
              <a:buSzPct val="70000"/>
              <a:defRPr/>
            </a:pPr>
            <a:endParaRPr lang="es-ES" altLang="en-US" b="1" dirty="0" smtClean="0">
              <a:solidFill>
                <a:schemeClr val="bg1"/>
              </a:solidFill>
            </a:endParaRPr>
          </a:p>
          <a:p>
            <a:pPr algn="ctr">
              <a:lnSpc>
                <a:spcPct val="80000"/>
              </a:lnSpc>
              <a:spcBef>
                <a:spcPts val="600"/>
              </a:spcBef>
              <a:buSzPct val="70000"/>
              <a:defRPr/>
            </a:pPr>
            <a:r>
              <a:rPr lang="es-ES" altLang="en-US" sz="3200" b="1" dirty="0" smtClean="0">
                <a:solidFill>
                  <a:schemeClr val="bg1"/>
                </a:solidFill>
              </a:rPr>
              <a:t>Instituciones de la Seguridad Social</a:t>
            </a:r>
            <a:endParaRPr lang="es-ES" altLang="en-US" sz="3200" b="1" dirty="0">
              <a:solidFill>
                <a:schemeClr val="bg1"/>
              </a:solidFill>
            </a:endParaRPr>
          </a:p>
          <a:p>
            <a:pPr algn="ctr">
              <a:lnSpc>
                <a:spcPct val="80000"/>
              </a:lnSpc>
              <a:spcBef>
                <a:spcPts val="600"/>
              </a:spcBef>
              <a:buSzPct val="70000"/>
              <a:defRPr/>
            </a:pPr>
            <a:endParaRPr lang="es-ES" altLang="en-US" sz="9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80000"/>
              </a:lnSpc>
              <a:spcBef>
                <a:spcPts val="500"/>
              </a:spcBef>
              <a:spcAft>
                <a:spcPts val="1200"/>
              </a:spcAft>
              <a:buSzPct val="70000"/>
              <a:buNone/>
              <a:defRPr/>
            </a:pPr>
            <a:r>
              <a:rPr lang="es-ES" altLang="en-US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ES" alt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gosto </a:t>
            </a:r>
            <a:r>
              <a:rPr lang="es-ES" alt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ES" alt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</a:t>
            </a:r>
            <a:endParaRPr lang="es-ES" alt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SzPct val="70000"/>
              <a:defRPr/>
            </a:pPr>
            <a:endParaRPr lang="es-ES" altLang="en-US" sz="1100" b="1" dirty="0">
              <a:solidFill>
                <a:schemeClr val="bg1"/>
              </a:solidFill>
            </a:endParaRPr>
          </a:p>
          <a:p>
            <a:pPr algn="ctr">
              <a:lnSpc>
                <a:spcPct val="80000"/>
              </a:lnSpc>
              <a:spcBef>
                <a:spcPts val="800"/>
              </a:spcBef>
              <a:buSzPct val="70000"/>
              <a:defRPr/>
            </a:pPr>
            <a:r>
              <a:rPr lang="es-ES" altLang="en-US" sz="1800" dirty="0">
                <a:solidFill>
                  <a:schemeClr val="bg1"/>
                </a:solidFill>
              </a:rPr>
              <a:t>(</a:t>
            </a:r>
            <a:r>
              <a:rPr lang="es-ES" altLang="en-US" sz="1800" dirty="0" smtClean="0">
                <a:solidFill>
                  <a:schemeClr val="bg1"/>
                </a:solidFill>
              </a:rPr>
              <a:t>Sistema </a:t>
            </a:r>
            <a:r>
              <a:rPr lang="es-ES" altLang="en-US" sz="1800" dirty="0">
                <a:solidFill>
                  <a:schemeClr val="bg1"/>
                </a:solidFill>
              </a:rPr>
              <a:t>Integrado Previsional </a:t>
            </a:r>
            <a:r>
              <a:rPr lang="es-ES" altLang="en-US" sz="1800" dirty="0" smtClean="0">
                <a:solidFill>
                  <a:schemeClr val="bg1"/>
                </a:solidFill>
              </a:rPr>
              <a:t>Argentino)</a:t>
            </a:r>
            <a:endParaRPr lang="es-ES" altLang="en-US" sz="18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s-AR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24BCA96D-2B7D-D64B-BEF0-A74FEF5C32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41797" y="651892"/>
            <a:ext cx="1293684" cy="1293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349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chemeClr val="accent1"/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0CC109-E152-624E-B65D-78CADF4BAC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AR" dirty="0" smtClean="0"/>
              <a:t>Temario:</a:t>
            </a:r>
            <a:endParaRPr lang="es-A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35ADF54-53F3-A74F-B8A8-5FDAE07FAA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1" y="2702257"/>
            <a:ext cx="9613861" cy="3233932"/>
          </a:xfrm>
        </p:spPr>
        <p:txBody>
          <a:bodyPr/>
          <a:lstStyle/>
          <a:p>
            <a:pPr lvl="0"/>
            <a:r>
              <a:rPr lang="es-ES" dirty="0">
                <a:solidFill>
                  <a:schemeClr val="bg1"/>
                </a:solidFill>
              </a:rPr>
              <a:t>Elementos básicos de legislación y jurisprudencia </a:t>
            </a:r>
            <a:r>
              <a:rPr lang="es-ES" dirty="0" smtClean="0">
                <a:solidFill>
                  <a:schemeClr val="bg1"/>
                </a:solidFill>
              </a:rPr>
              <a:t>previsional.</a:t>
            </a:r>
            <a:endParaRPr lang="en-US" dirty="0">
              <a:solidFill>
                <a:schemeClr val="bg1"/>
              </a:solidFill>
            </a:endParaRPr>
          </a:p>
          <a:p>
            <a:pPr lvl="0"/>
            <a:r>
              <a:rPr lang="es-ES" dirty="0">
                <a:solidFill>
                  <a:schemeClr val="bg1"/>
                </a:solidFill>
              </a:rPr>
              <a:t>Condiciones para obtener el beneficio.</a:t>
            </a:r>
            <a:endParaRPr lang="en-US" dirty="0">
              <a:solidFill>
                <a:schemeClr val="bg1"/>
              </a:solidFill>
            </a:endParaRPr>
          </a:p>
          <a:p>
            <a:pPr lvl="0"/>
            <a:r>
              <a:rPr lang="es-ES" dirty="0">
                <a:solidFill>
                  <a:schemeClr val="bg1"/>
                </a:solidFill>
              </a:rPr>
              <a:t>Los tres componentes de la prestación: P.B.U.// P.C. // P.A.P.</a:t>
            </a:r>
            <a:endParaRPr lang="en-US" dirty="0">
              <a:solidFill>
                <a:schemeClr val="bg1"/>
              </a:solidFill>
            </a:endParaRPr>
          </a:p>
          <a:p>
            <a:pPr lvl="0"/>
            <a:r>
              <a:rPr lang="es-ES" dirty="0">
                <a:solidFill>
                  <a:schemeClr val="bg1"/>
                </a:solidFill>
              </a:rPr>
              <a:t>Procedimientos de cálculo.</a:t>
            </a:r>
            <a:endParaRPr lang="en-US" dirty="0">
              <a:solidFill>
                <a:schemeClr val="bg1"/>
              </a:solidFill>
            </a:endParaRPr>
          </a:p>
          <a:p>
            <a:pPr lvl="0"/>
            <a:r>
              <a:rPr lang="es-ES" dirty="0">
                <a:solidFill>
                  <a:schemeClr val="bg1"/>
                </a:solidFill>
              </a:rPr>
              <a:t>Reclamo Judicial: Cuándo, cómo y por qué.</a:t>
            </a:r>
            <a:endParaRPr lang="en-US" dirty="0">
              <a:solidFill>
                <a:schemeClr val="bg1"/>
              </a:solidFill>
            </a:endParaRPr>
          </a:p>
          <a:p>
            <a:pPr lvl="0"/>
            <a:r>
              <a:rPr lang="es-ES" dirty="0">
                <a:solidFill>
                  <a:schemeClr val="bg1"/>
                </a:solidFill>
              </a:rPr>
              <a:t>Ejecución de Sentencias en el fuero previsional.</a:t>
            </a: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s-AR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24BCA96D-2B7D-D64B-BEF0-A74FEF5C3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41797" y="651892"/>
            <a:ext cx="1293684" cy="1293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8255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chemeClr val="accent1"/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0CC109-E152-624E-B65D-78CADF4BAC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AR" dirty="0" smtClean="0"/>
              <a:t>Legislación</a:t>
            </a:r>
            <a:endParaRPr lang="es-A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35ADF54-53F3-A74F-B8A8-5FDAE07FAA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>
              <a:lnSpc>
                <a:spcPct val="170000"/>
              </a:lnSpc>
              <a:spcBef>
                <a:spcPts val="0"/>
              </a:spcBef>
              <a:buClr>
                <a:srgbClr val="FFCC00"/>
              </a:buClr>
              <a:buSzPct val="70000"/>
              <a:buFont typeface="Wingdings" panose="05000000000000000000" pitchFamily="2" charset="2"/>
              <a:buChar char=""/>
              <a:defRPr/>
            </a:pPr>
            <a:r>
              <a:rPr lang="es-ES" altLang="en-US" sz="11200" dirty="0" smtClean="0">
                <a:solidFill>
                  <a:schemeClr val="bg1"/>
                </a:solidFill>
              </a:rPr>
              <a:t>Ley </a:t>
            </a:r>
            <a:r>
              <a:rPr lang="es-ES" altLang="en-US" sz="11200" dirty="0">
                <a:solidFill>
                  <a:schemeClr val="bg1"/>
                </a:solidFill>
              </a:rPr>
              <a:t>24.241 (rige desde el 15-07-1994)</a:t>
            </a:r>
          </a:p>
          <a:p>
            <a:pPr>
              <a:lnSpc>
                <a:spcPct val="170000"/>
              </a:lnSpc>
              <a:spcBef>
                <a:spcPts val="0"/>
              </a:spcBef>
              <a:buClr>
                <a:srgbClr val="FFCC00"/>
              </a:buClr>
              <a:buSzPct val="70000"/>
              <a:buFont typeface="Wingdings" panose="05000000000000000000" pitchFamily="2" charset="2"/>
              <a:buChar char=""/>
              <a:defRPr/>
            </a:pPr>
            <a:r>
              <a:rPr lang="es-ES" altLang="en-US" sz="11200" dirty="0" smtClean="0">
                <a:solidFill>
                  <a:schemeClr val="bg1"/>
                </a:solidFill>
              </a:rPr>
              <a:t>Ley </a:t>
            </a:r>
            <a:r>
              <a:rPr lang="es-ES" altLang="en-US" sz="11200" dirty="0">
                <a:solidFill>
                  <a:schemeClr val="bg1"/>
                </a:solidFill>
              </a:rPr>
              <a:t>24.463 Modifica ley 24.241 </a:t>
            </a:r>
            <a:r>
              <a:rPr lang="es-ES" altLang="en-US" sz="11200" dirty="0" smtClean="0">
                <a:solidFill>
                  <a:schemeClr val="bg1"/>
                </a:solidFill>
              </a:rPr>
              <a:t>(rige desde </a:t>
            </a:r>
            <a:r>
              <a:rPr lang="es-ES" altLang="en-US" sz="11200" dirty="0">
                <a:solidFill>
                  <a:schemeClr val="bg1"/>
                </a:solidFill>
              </a:rPr>
              <a:t>30-03-1995)</a:t>
            </a:r>
          </a:p>
          <a:p>
            <a:pPr>
              <a:lnSpc>
                <a:spcPct val="120000"/>
              </a:lnSpc>
              <a:spcBef>
                <a:spcPts val="0"/>
              </a:spcBef>
              <a:buClr>
                <a:srgbClr val="FFCC00"/>
              </a:buClr>
              <a:buSzPct val="70000"/>
              <a:buFont typeface="Wingdings" panose="05000000000000000000" pitchFamily="2" charset="2"/>
              <a:buChar char=""/>
              <a:defRPr/>
            </a:pPr>
            <a:r>
              <a:rPr lang="es-ES" altLang="en-US" sz="11200" dirty="0" smtClean="0">
                <a:solidFill>
                  <a:schemeClr val="bg1"/>
                </a:solidFill>
              </a:rPr>
              <a:t>Ley </a:t>
            </a:r>
            <a:r>
              <a:rPr lang="es-ES" altLang="en-US" sz="11200" dirty="0">
                <a:solidFill>
                  <a:schemeClr val="bg1"/>
                </a:solidFill>
              </a:rPr>
              <a:t>26.222 (rige desde el 07-03-2007) </a:t>
            </a:r>
          </a:p>
          <a:p>
            <a:pPr>
              <a:lnSpc>
                <a:spcPct val="120000"/>
              </a:lnSpc>
              <a:spcBef>
                <a:spcPts val="0"/>
              </a:spcBef>
              <a:buSzPct val="70000"/>
              <a:defRPr/>
            </a:pPr>
            <a:r>
              <a:rPr lang="es-ES" altLang="en-US" sz="11200" dirty="0">
                <a:solidFill>
                  <a:schemeClr val="bg1"/>
                </a:solidFill>
              </a:rPr>
              <a:t>      p</a:t>
            </a:r>
            <a:r>
              <a:rPr lang="es-ES" altLang="en-US" sz="11200" dirty="0" smtClean="0">
                <a:solidFill>
                  <a:schemeClr val="bg1"/>
                </a:solidFill>
              </a:rPr>
              <a:t>/Aportes </a:t>
            </a:r>
            <a:r>
              <a:rPr lang="es-ES" altLang="en-US" sz="11200" dirty="0">
                <a:solidFill>
                  <a:schemeClr val="bg1"/>
                </a:solidFill>
              </a:rPr>
              <a:t>y </a:t>
            </a:r>
            <a:r>
              <a:rPr lang="es-ES" altLang="en-US" sz="11200" dirty="0" err="1">
                <a:solidFill>
                  <a:schemeClr val="bg1"/>
                </a:solidFill>
              </a:rPr>
              <a:t>Contrib</a:t>
            </a:r>
            <a:r>
              <a:rPr lang="es-ES" altLang="en-US" sz="11200" dirty="0">
                <a:solidFill>
                  <a:schemeClr val="bg1"/>
                </a:solidFill>
              </a:rPr>
              <a:t>. (en </a:t>
            </a:r>
            <a:r>
              <a:rPr lang="es-ES" altLang="en-US" sz="11200" dirty="0" err="1">
                <a:solidFill>
                  <a:schemeClr val="bg1"/>
                </a:solidFill>
              </a:rPr>
              <a:t>Mopres</a:t>
            </a:r>
            <a:r>
              <a:rPr lang="es-ES" altLang="en-US" sz="11200" dirty="0">
                <a:solidFill>
                  <a:schemeClr val="bg1"/>
                </a:solidFill>
              </a:rPr>
              <a:t>) Mín.: 3 ; MÁX: 75</a:t>
            </a:r>
          </a:p>
          <a:p>
            <a:pPr>
              <a:lnSpc>
                <a:spcPct val="120000"/>
              </a:lnSpc>
              <a:spcBef>
                <a:spcPts val="0"/>
              </a:spcBef>
              <a:buSzPct val="70000"/>
              <a:defRPr/>
            </a:pPr>
            <a:r>
              <a:rPr lang="es-ES" altLang="en-US" sz="11200" dirty="0">
                <a:solidFill>
                  <a:schemeClr val="bg1"/>
                </a:solidFill>
              </a:rPr>
              <a:t>      </a:t>
            </a:r>
            <a:r>
              <a:rPr lang="es-ES" altLang="en-US" sz="11200" dirty="0" smtClean="0">
                <a:solidFill>
                  <a:schemeClr val="bg1"/>
                </a:solidFill>
              </a:rPr>
              <a:t>P.A.P</a:t>
            </a:r>
            <a:r>
              <a:rPr lang="es-ES" altLang="en-US" sz="11200" dirty="0">
                <a:solidFill>
                  <a:schemeClr val="bg1"/>
                </a:solidFill>
              </a:rPr>
              <a:t>.: pasa del 0,85% al 1,5% por </a:t>
            </a:r>
            <a:r>
              <a:rPr lang="es-ES" altLang="en-US" sz="11200" dirty="0" smtClean="0">
                <a:solidFill>
                  <a:schemeClr val="bg1"/>
                </a:solidFill>
              </a:rPr>
              <a:t>año</a:t>
            </a:r>
            <a:endParaRPr lang="es-ES" altLang="en-US" sz="11200" dirty="0">
              <a:solidFill>
                <a:schemeClr val="bg1"/>
              </a:solidFill>
            </a:endParaRPr>
          </a:p>
          <a:p>
            <a:pPr>
              <a:lnSpc>
                <a:spcPct val="170000"/>
              </a:lnSpc>
              <a:spcBef>
                <a:spcPts val="0"/>
              </a:spcBef>
              <a:buClr>
                <a:srgbClr val="FFCC00"/>
              </a:buClr>
              <a:buSzPct val="70000"/>
              <a:buFont typeface="Wingdings" panose="05000000000000000000" pitchFamily="2" charset="2"/>
              <a:buChar char=""/>
              <a:defRPr/>
            </a:pPr>
            <a:r>
              <a:rPr lang="es-ES" altLang="en-US" sz="11200" dirty="0">
                <a:solidFill>
                  <a:schemeClr val="bg1"/>
                </a:solidFill>
              </a:rPr>
              <a:t> Ley 26.417 </a:t>
            </a:r>
            <a:r>
              <a:rPr lang="es-ES" altLang="en-US" sz="11200" dirty="0" err="1" smtClean="0">
                <a:solidFill>
                  <a:schemeClr val="bg1"/>
                </a:solidFill>
              </a:rPr>
              <a:t>Actualizac</a:t>
            </a:r>
            <a:r>
              <a:rPr lang="es-ES" altLang="en-US" sz="11200" dirty="0" smtClean="0">
                <a:solidFill>
                  <a:schemeClr val="bg1"/>
                </a:solidFill>
              </a:rPr>
              <a:t>. s/</a:t>
            </a:r>
            <a:r>
              <a:rPr lang="es-ES" altLang="en-US" sz="11200" dirty="0" err="1" smtClean="0">
                <a:solidFill>
                  <a:schemeClr val="bg1"/>
                </a:solidFill>
              </a:rPr>
              <a:t>Ind</a:t>
            </a:r>
            <a:r>
              <a:rPr lang="es-ES" altLang="en-US" sz="11200" dirty="0">
                <a:solidFill>
                  <a:schemeClr val="bg1"/>
                </a:solidFill>
              </a:rPr>
              <a:t>. </a:t>
            </a:r>
            <a:r>
              <a:rPr lang="es-ES" altLang="en-US" sz="11200" dirty="0" err="1">
                <a:solidFill>
                  <a:schemeClr val="bg1"/>
                </a:solidFill>
              </a:rPr>
              <a:t>Comb</a:t>
            </a:r>
            <a:r>
              <a:rPr lang="es-ES" altLang="en-US" sz="11200" dirty="0">
                <a:solidFill>
                  <a:schemeClr val="bg1"/>
                </a:solidFill>
              </a:rPr>
              <a:t>; PBU ($326 + </a:t>
            </a:r>
            <a:r>
              <a:rPr lang="es-ES" altLang="en-US" sz="11200" dirty="0" err="1">
                <a:solidFill>
                  <a:schemeClr val="bg1"/>
                </a:solidFill>
              </a:rPr>
              <a:t>fórm</a:t>
            </a:r>
            <a:r>
              <a:rPr lang="es-ES" altLang="en-US" sz="11200" dirty="0">
                <a:solidFill>
                  <a:schemeClr val="bg1"/>
                </a:solidFill>
              </a:rPr>
              <a:t>.)</a:t>
            </a:r>
          </a:p>
          <a:p>
            <a:pPr>
              <a:spcBef>
                <a:spcPts val="600"/>
              </a:spcBef>
              <a:buClr>
                <a:srgbClr val="FFCC00"/>
              </a:buClr>
              <a:buSzPct val="70000"/>
              <a:buFont typeface="Wingdings" panose="05000000000000000000" pitchFamily="2" charset="2"/>
              <a:buChar char=""/>
              <a:defRPr/>
            </a:pPr>
            <a:r>
              <a:rPr lang="es-ES" altLang="en-US" sz="11200" dirty="0">
                <a:solidFill>
                  <a:schemeClr val="bg1"/>
                </a:solidFill>
              </a:rPr>
              <a:t> Ley 26.425 Se crea el S.I.P.A (</a:t>
            </a:r>
            <a:r>
              <a:rPr lang="es-ES" altLang="en-US" sz="11200" dirty="0" smtClean="0">
                <a:solidFill>
                  <a:schemeClr val="bg1"/>
                </a:solidFill>
              </a:rPr>
              <a:t>09-Dic-2008)</a:t>
            </a:r>
            <a:r>
              <a:rPr lang="es-AR" dirty="0" smtClean="0">
                <a:solidFill>
                  <a:schemeClr val="bg1"/>
                </a:solidFill>
              </a:rPr>
              <a:t>A</a:t>
            </a:r>
          </a:p>
          <a:p>
            <a:endParaRPr lang="es-AR" dirty="0">
              <a:solidFill>
                <a:schemeClr val="bg1"/>
              </a:solidFill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24BCA96D-2B7D-D64B-BEF0-A74FEF5C3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41797" y="651892"/>
            <a:ext cx="1293684" cy="1293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3407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chemeClr val="accent1"/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Jurisprudencia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70000"/>
              </a:lnSpc>
              <a:spcBef>
                <a:spcPts val="0"/>
              </a:spcBef>
              <a:buClr>
                <a:srgbClr val="FFCC00"/>
              </a:buClr>
              <a:buSzPct val="70000"/>
              <a:buFont typeface="Wingdings" panose="05000000000000000000" pitchFamily="2" charset="2"/>
              <a:buChar char=""/>
              <a:defRPr/>
            </a:pPr>
            <a:r>
              <a:rPr lang="es-ES" alt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SANCHEZ</a:t>
            </a:r>
            <a:r>
              <a:rPr lang="es-ES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María del Carmen. </a:t>
            </a:r>
            <a:r>
              <a:rPr lang="es-ES" alt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(CSJN: 17-may-2005</a:t>
            </a:r>
            <a:r>
              <a:rPr lang="es-ES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lnSpc>
                <a:spcPct val="170000"/>
              </a:lnSpc>
              <a:spcBef>
                <a:spcPts val="0"/>
              </a:spcBef>
              <a:buClr>
                <a:srgbClr val="FFCC00"/>
              </a:buClr>
              <a:buSzPct val="70000"/>
              <a:buFont typeface="Wingdings" panose="05000000000000000000" pitchFamily="2" charset="2"/>
              <a:buChar char=""/>
              <a:defRPr/>
            </a:pPr>
            <a:r>
              <a:rPr lang="es-ES" alt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BADARO</a:t>
            </a:r>
            <a:r>
              <a:rPr lang="es-ES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Adolfo Valentín. </a:t>
            </a:r>
            <a:r>
              <a:rPr lang="es-ES" alt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(CSJN: 26-nov-2007</a:t>
            </a:r>
            <a:r>
              <a:rPr lang="es-ES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lnSpc>
                <a:spcPct val="170000"/>
              </a:lnSpc>
              <a:spcBef>
                <a:spcPts val="0"/>
              </a:spcBef>
              <a:buClr>
                <a:srgbClr val="FFCC00"/>
              </a:buClr>
              <a:buSzPct val="70000"/>
              <a:buFont typeface="Wingdings" panose="05000000000000000000" pitchFamily="2" charset="2"/>
              <a:buChar char=""/>
              <a:defRPr/>
            </a:pPr>
            <a:r>
              <a:rPr lang="es-ES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ELLIFF, Alberto José. </a:t>
            </a:r>
            <a:r>
              <a:rPr lang="es-ES" alt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(CSJN:11-ago-2009)</a:t>
            </a:r>
            <a:endParaRPr lang="es-ES" alt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70000"/>
              </a:lnSpc>
              <a:spcBef>
                <a:spcPts val="0"/>
              </a:spcBef>
              <a:buClr>
                <a:srgbClr val="FFCC00"/>
              </a:buClr>
              <a:buSzPct val="70000"/>
              <a:buFont typeface="Wingdings" panose="05000000000000000000" pitchFamily="2" charset="2"/>
              <a:buChar char=""/>
              <a:defRPr/>
            </a:pPr>
            <a:r>
              <a:rPr lang="es-ES" alt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VILLANUSTRE</a:t>
            </a:r>
            <a:r>
              <a:rPr lang="es-ES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Raúl ( limita ajuste al % del art. 49 ap. 2 )</a:t>
            </a:r>
          </a:p>
          <a:p>
            <a:pPr>
              <a:lnSpc>
                <a:spcPct val="170000"/>
              </a:lnSpc>
              <a:spcBef>
                <a:spcPts val="0"/>
              </a:spcBef>
              <a:buClr>
                <a:srgbClr val="FFCC00"/>
              </a:buClr>
              <a:buSzPct val="70000"/>
              <a:buFont typeface="Wingdings" panose="05000000000000000000" pitchFamily="2" charset="2"/>
              <a:buChar char=""/>
              <a:defRPr/>
            </a:pPr>
            <a:r>
              <a:rPr lang="es-ES" alt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ACTIS </a:t>
            </a:r>
            <a:r>
              <a:rPr lang="es-ES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CAPORALE (CSJN: 19/08/1999) </a:t>
            </a:r>
            <a:r>
              <a:rPr lang="es-ES" altLang="en-US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Confiscación máx. 15%</a:t>
            </a:r>
            <a:r>
              <a:rPr lang="es-ES" alt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alt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70000"/>
              </a:lnSpc>
              <a:spcBef>
                <a:spcPts val="0"/>
              </a:spcBef>
              <a:buClr>
                <a:srgbClr val="FFCC00"/>
              </a:buClr>
              <a:buSzPct val="70000"/>
              <a:buFont typeface="Wingdings" panose="05000000000000000000" pitchFamily="2" charset="2"/>
              <a:buChar char=""/>
              <a:defRPr/>
            </a:pPr>
            <a:r>
              <a:rPr lang="es-ES" alt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MAKLER</a:t>
            </a:r>
            <a:r>
              <a:rPr lang="es-ES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Simón  [</a:t>
            </a:r>
            <a:r>
              <a:rPr lang="es-ES" alt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Autónomos </a:t>
            </a:r>
            <a:r>
              <a:rPr lang="es-ES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(C.S.J.N. : </a:t>
            </a:r>
            <a:r>
              <a:rPr lang="es-ES" alt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20-may-2003</a:t>
            </a:r>
            <a:r>
              <a:rPr lang="es-ES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)]</a:t>
            </a:r>
          </a:p>
          <a:p>
            <a:pPr>
              <a:lnSpc>
                <a:spcPct val="170000"/>
              </a:lnSpc>
              <a:spcBef>
                <a:spcPts val="0"/>
              </a:spcBef>
              <a:buClr>
                <a:srgbClr val="FFCC00"/>
              </a:buClr>
              <a:buSzPct val="70000"/>
              <a:buFont typeface="Wingdings" panose="05000000000000000000" pitchFamily="2" charset="2"/>
              <a:buChar char=""/>
              <a:defRPr/>
            </a:pPr>
            <a:r>
              <a:rPr lang="es-AR" alt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BRUZZO</a:t>
            </a:r>
            <a:r>
              <a:rPr lang="es-AR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AR" altLang="en-US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Romilio</a:t>
            </a:r>
            <a:r>
              <a:rPr lang="es-AR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(actualiza PBU – CFSS, Sala III)</a:t>
            </a:r>
          </a:p>
          <a:p>
            <a:pPr>
              <a:lnSpc>
                <a:spcPct val="170000"/>
              </a:lnSpc>
              <a:spcBef>
                <a:spcPts val="0"/>
              </a:spcBef>
              <a:buClr>
                <a:srgbClr val="FFCC00"/>
              </a:buClr>
              <a:buSzPct val="70000"/>
              <a:buFont typeface="Wingdings" panose="05000000000000000000" pitchFamily="2" charset="2"/>
              <a:buChar char=""/>
              <a:defRPr/>
            </a:pPr>
            <a:r>
              <a:rPr lang="es-AR" alt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QUIROGA</a:t>
            </a:r>
            <a:r>
              <a:rPr lang="es-AR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Carlos (CSJN</a:t>
            </a:r>
            <a:r>
              <a:rPr lang="es-AR" alt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11-nov-2014) </a:t>
            </a:r>
            <a:endParaRPr lang="es-AR" alt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24BCA96D-2B7D-D64B-BEF0-A74FEF5C32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41797" y="651892"/>
            <a:ext cx="1293684" cy="1293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9175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chemeClr val="accent1"/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0CC109-E152-624E-B65D-78CADF4BAC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>
                <a:solidFill>
                  <a:schemeClr val="tx1">
                    <a:lumMod val="95000"/>
                  </a:schemeClr>
                </a:solidFill>
              </a:rPr>
              <a:t>Condiciones para obtener el </a:t>
            </a:r>
            <a:r>
              <a:rPr lang="es-ES" dirty="0" smtClean="0">
                <a:solidFill>
                  <a:schemeClr val="tx1">
                    <a:lumMod val="95000"/>
                  </a:schemeClr>
                </a:solidFill>
              </a:rPr>
              <a:t>beneficio</a:t>
            </a:r>
            <a:endParaRPr lang="es-A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35ADF54-53F3-A74F-B8A8-5FDAE07FAA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AR" b="1" dirty="0" smtClean="0">
                <a:solidFill>
                  <a:schemeClr val="bg1"/>
                </a:solidFill>
              </a:rPr>
              <a:t>Art </a:t>
            </a:r>
            <a:r>
              <a:rPr lang="es-AR" b="1" dirty="0">
                <a:solidFill>
                  <a:schemeClr val="bg1"/>
                </a:solidFill>
              </a:rPr>
              <a:t>19.—</a:t>
            </a:r>
            <a:r>
              <a:rPr lang="es-AR" dirty="0">
                <a:solidFill>
                  <a:schemeClr val="bg1"/>
                </a:solidFill>
              </a:rPr>
              <a:t> Tendrán derecho a la prestación básica universal (PBU) y </a:t>
            </a:r>
            <a:r>
              <a:rPr lang="es-AR" dirty="0" smtClean="0">
                <a:solidFill>
                  <a:schemeClr val="bg1"/>
                </a:solidFill>
              </a:rPr>
              <a:t>  a </a:t>
            </a:r>
            <a:r>
              <a:rPr lang="es-AR" dirty="0">
                <a:solidFill>
                  <a:schemeClr val="bg1"/>
                </a:solidFill>
              </a:rPr>
              <a:t>los demás beneficios establecidos por esta Ley, los afiliados: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s-AR" dirty="0">
                <a:solidFill>
                  <a:schemeClr val="bg1"/>
                </a:solidFill>
              </a:rPr>
              <a:t>a) Hombres que hubieran cumplido sesenta y cinco (65) años de edad.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s-AR" dirty="0">
                <a:solidFill>
                  <a:schemeClr val="bg1"/>
                </a:solidFill>
              </a:rPr>
              <a:t>b) Mujeres que hubieran cumplido sesenta (60) años de edad.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s-AR" dirty="0">
                <a:solidFill>
                  <a:schemeClr val="bg1"/>
                </a:solidFill>
              </a:rPr>
              <a:t>c) Acrediten treinta (30) años de servicios con aportes computables en uno o más regímenes comprendidos en el sistema de reciprocidad.</a:t>
            </a:r>
            <a:endParaRPr lang="en-US" dirty="0">
              <a:solidFill>
                <a:schemeClr val="bg1"/>
              </a:solidFill>
            </a:endParaRPr>
          </a:p>
          <a:p>
            <a:endParaRPr lang="es-AR" dirty="0">
              <a:solidFill>
                <a:schemeClr val="bg1"/>
              </a:solidFill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24BCA96D-2B7D-D64B-BEF0-A74FEF5C32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41797" y="651892"/>
            <a:ext cx="1293684" cy="1293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70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chemeClr val="accent1"/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>
                <a:solidFill>
                  <a:srgbClr val="FFFF00"/>
                </a:solidFill>
              </a:rPr>
              <a:t>P.B.U</a:t>
            </a:r>
            <a:r>
              <a:rPr lang="es-ES" dirty="0" smtClean="0">
                <a:solidFill>
                  <a:srgbClr val="FFFF00"/>
                </a:solidFill>
              </a:rPr>
              <a:t>. -  </a:t>
            </a:r>
            <a:r>
              <a:rPr lang="es-ES" dirty="0">
                <a:solidFill>
                  <a:srgbClr val="FFFF00"/>
                </a:solidFill>
              </a:rPr>
              <a:t>P.C. </a:t>
            </a:r>
            <a:r>
              <a:rPr lang="es-ES" dirty="0" smtClean="0">
                <a:solidFill>
                  <a:srgbClr val="FFFF00"/>
                </a:solidFill>
              </a:rPr>
              <a:t>-  </a:t>
            </a:r>
            <a:r>
              <a:rPr lang="es-ES" dirty="0">
                <a:solidFill>
                  <a:srgbClr val="FFFF00"/>
                </a:solidFill>
              </a:rPr>
              <a:t>P.A.P</a:t>
            </a:r>
            <a:r>
              <a:rPr lang="es-ES" dirty="0" smtClean="0">
                <a:solidFill>
                  <a:srgbClr val="FFFF00"/>
                </a:solidFill>
              </a:rPr>
              <a:t>.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86603" y="2251881"/>
            <a:ext cx="10699845" cy="4230806"/>
          </a:xfrm>
        </p:spPr>
        <p:txBody>
          <a:bodyPr>
            <a:normAutofit fontScale="77500" lnSpcReduction="20000"/>
          </a:bodyPr>
          <a:lstStyle/>
          <a:p>
            <a:pPr>
              <a:spcBef>
                <a:spcPts val="625"/>
              </a:spcBef>
              <a:buSzPct val="70000"/>
              <a:defRPr/>
            </a:pPr>
            <a:r>
              <a:rPr lang="es-ES" altLang="en-US" sz="2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s-ES" altLang="en-US" sz="2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º</a:t>
            </a:r>
            <a:r>
              <a:rPr lang="es-ES" altLang="en-US" sz="2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s-ES" altLang="en-US" sz="2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calcular </a:t>
            </a:r>
            <a:r>
              <a:rPr lang="es-ES" altLang="en-US" sz="2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Prestación Básica Universal. (</a:t>
            </a:r>
            <a:r>
              <a:rPr lang="es-ES" altLang="en-US" sz="2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P.B.U.</a:t>
            </a:r>
            <a:r>
              <a:rPr lang="es-ES" altLang="en-US" sz="2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pPr>
              <a:spcBef>
                <a:spcPts val="625"/>
              </a:spcBef>
              <a:buSzPct val="70000"/>
              <a:defRPr/>
            </a:pPr>
            <a:r>
              <a:rPr lang="es-ES" altLang="en-US" sz="2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AMPO x 2,5 + </a:t>
            </a:r>
            <a:r>
              <a:rPr lang="es-ES" altLang="en-US" sz="2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1% x año en exceso </a:t>
            </a:r>
            <a:r>
              <a:rPr lang="es-ES" altLang="en-US" sz="2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30 </a:t>
            </a:r>
            <a:r>
              <a:rPr lang="es-ES" altLang="en-US" sz="2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ES" altLang="en-US" sz="2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%)</a:t>
            </a:r>
          </a:p>
          <a:p>
            <a:pPr>
              <a:spcBef>
                <a:spcPts val="625"/>
              </a:spcBef>
              <a:buSzPct val="70000"/>
              <a:defRPr/>
            </a:pPr>
            <a:r>
              <a:rPr lang="es-ES" altLang="en-US" sz="2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Desde Marzo 2009: $326,00 + fórmula ajuste P.E.N</a:t>
            </a:r>
            <a:r>
              <a:rPr lang="es-ES" altLang="en-US" sz="2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ts val="625"/>
              </a:spcBef>
              <a:buSzPct val="70000"/>
              <a:defRPr/>
            </a:pPr>
            <a:endParaRPr lang="es-ES" altLang="en-US" sz="2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25"/>
              </a:spcBef>
              <a:buSzPct val="70000"/>
              <a:defRPr/>
            </a:pPr>
            <a:r>
              <a:rPr lang="es-ES" altLang="en-US" sz="2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altLang="en-US" sz="2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2º) </a:t>
            </a:r>
            <a:r>
              <a:rPr lang="es-ES" altLang="en-US" sz="2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l</a:t>
            </a:r>
            <a:r>
              <a:rPr lang="es-ES" altLang="en-US" sz="2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prestaciones Compensatoria (</a:t>
            </a:r>
            <a:r>
              <a:rPr lang="es-ES" altLang="en-US" sz="26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P.C.</a:t>
            </a:r>
            <a:r>
              <a:rPr lang="es-ES" altLang="en-US" sz="2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y Adicional x Permanencia (</a:t>
            </a:r>
            <a:r>
              <a:rPr lang="es-ES" altLang="en-US" sz="2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P.A.P.</a:t>
            </a:r>
            <a:r>
              <a:rPr lang="es-ES" altLang="en-US" sz="2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             </a:t>
            </a:r>
            <a:endParaRPr lang="es-ES" altLang="en-US" sz="2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25"/>
              </a:spcBef>
              <a:buSzPct val="70000"/>
              <a:defRPr/>
            </a:pPr>
            <a:r>
              <a:rPr lang="es-ES" altLang="en-US" sz="2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s-ES" altLang="en-US" sz="2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a) </a:t>
            </a:r>
            <a:r>
              <a:rPr lang="es-ES" altLang="en-US" sz="2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Actualizar las remuneraciones. </a:t>
            </a:r>
            <a:r>
              <a:rPr lang="es-ES" altLang="en-US" sz="2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ES" altLang="en-US" sz="2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últimos 120 </a:t>
            </a:r>
            <a:r>
              <a:rPr lang="es-ES" altLang="en-US" sz="2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meses c/aportes</a:t>
            </a:r>
            <a:r>
              <a:rPr lang="es-ES" altLang="en-US" sz="2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spcBef>
                <a:spcPts val="625"/>
              </a:spcBef>
              <a:buSzPct val="70000"/>
              <a:defRPr/>
            </a:pPr>
            <a:r>
              <a:rPr lang="es-ES" altLang="en-US" sz="2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s-ES" altLang="en-US" sz="2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b) Determinar </a:t>
            </a:r>
            <a:r>
              <a:rPr lang="es-ES" altLang="en-US" sz="2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promedio actualizado</a:t>
            </a:r>
            <a:r>
              <a:rPr lang="es-ES" altLang="en-US" sz="2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ts val="625"/>
              </a:spcBef>
              <a:buSzPct val="70000"/>
              <a:defRPr/>
            </a:pPr>
            <a:endParaRPr lang="es-ES" altLang="en-US" sz="2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25"/>
              </a:spcBef>
              <a:buSzPct val="70000"/>
              <a:defRPr/>
            </a:pPr>
            <a:r>
              <a:rPr lang="es-ES" altLang="en-US" sz="2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3º) </a:t>
            </a:r>
            <a:r>
              <a:rPr lang="es-ES" altLang="en-US" sz="2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 el promedio actualizado, determinar:</a:t>
            </a:r>
          </a:p>
          <a:p>
            <a:pPr>
              <a:spcBef>
                <a:spcPts val="625"/>
              </a:spcBef>
              <a:buSzPct val="70000"/>
              <a:defRPr/>
            </a:pPr>
            <a:r>
              <a:rPr lang="es-ES" altLang="en-US" sz="2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a) Prestación Compensatoria. (P.C.)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70000"/>
              <a:defRPr/>
            </a:pPr>
            <a:r>
              <a:rPr lang="es-ES" altLang="en-US" sz="2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Promedio x 1,5% por </a:t>
            </a:r>
            <a:r>
              <a:rPr lang="es-ES" altLang="en-US" sz="2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cada año con aportes </a:t>
            </a:r>
            <a:r>
              <a:rPr lang="es-ES" altLang="en-US" sz="2600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hasta J</a:t>
            </a:r>
            <a:r>
              <a:rPr lang="es-ES" altLang="en-US" sz="2600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unio1994</a:t>
            </a:r>
            <a:r>
              <a:rPr lang="es-ES" altLang="en-US" sz="2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ts val="625"/>
              </a:spcBef>
              <a:buSzPct val="70000"/>
              <a:defRPr/>
            </a:pPr>
            <a:r>
              <a:rPr lang="es-ES" altLang="en-US" sz="2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</a:t>
            </a:r>
            <a:r>
              <a:rPr lang="es-ES" altLang="en-US" sz="2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b) Prestación Adicional por Permanencia. (P.A.P.)</a:t>
            </a:r>
          </a:p>
          <a:p>
            <a:pPr>
              <a:spcBef>
                <a:spcPts val="625"/>
              </a:spcBef>
              <a:buSzPct val="70000"/>
              <a:defRPr/>
            </a:pPr>
            <a:r>
              <a:rPr lang="es-ES" altLang="en-US" sz="2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Promedio x 0,85% por </a:t>
            </a:r>
            <a:r>
              <a:rPr lang="es-ES" altLang="en-US" sz="2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cada año con </a:t>
            </a:r>
            <a:r>
              <a:rPr lang="es-ES" altLang="en-US" sz="2600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desde Julio 1994</a:t>
            </a:r>
            <a:r>
              <a:rPr lang="es-ES" altLang="en-US" sz="2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ts val="625"/>
              </a:spcBef>
              <a:buSzPct val="70000"/>
              <a:defRPr/>
            </a:pPr>
            <a:r>
              <a:rPr lang="es-ES" altLang="en-US" sz="2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(desde Julio 2007: 1,5 %)</a:t>
            </a:r>
          </a:p>
          <a:p>
            <a:endParaRPr lang="en-US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24BCA96D-2B7D-D64B-BEF0-A74FEF5C32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41797" y="651892"/>
            <a:ext cx="1293684" cy="1293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2596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chemeClr val="accent1"/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altLang="en-US" b="1" dirty="0">
                <a:solidFill>
                  <a:srgbClr val="E5E5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Servicios Autónomos </a:t>
            </a:r>
            <a:r>
              <a:rPr lang="es-ES" altLang="en-US" sz="2800" b="1" dirty="0">
                <a:solidFill>
                  <a:srgbClr val="E5E5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(Ley 24.241)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SzPct val="70000"/>
              <a:defRPr/>
            </a:pPr>
            <a:r>
              <a:rPr lang="es-ES" alt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Art. 24.- </a:t>
            </a:r>
            <a:r>
              <a:rPr lang="es-ES" alt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 </a:t>
            </a:r>
            <a:r>
              <a:rPr lang="es-AR" alt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b) Si todos los servicios con aportes computados fueren autónomos, el haber será equivalente al uno y medio por ciento (1,5%) por cada año de servicios con aportes o fracción mayor de seis (6) meses, hasta un máximo de treinta y cinco (35) años, calculado sobre el </a:t>
            </a:r>
            <a:r>
              <a:rPr lang="es-AR" altLang="en-US" b="1" u="sng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promedio mensual de los montos actualizados de las categorías en que revistó el afiliado</a:t>
            </a:r>
            <a:r>
              <a:rPr lang="es-AR" alt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s-AR" altLang="en-US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AR" altLang="en-US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N. de R. : No hay límite de años para la P.A.P</a:t>
            </a:r>
            <a:r>
              <a:rPr lang="es-AR" altLang="en-US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.)</a:t>
            </a:r>
          </a:p>
          <a:p>
            <a:pPr>
              <a:spcBef>
                <a:spcPts val="700"/>
              </a:spcBef>
              <a:buSzPct val="70000"/>
              <a:defRPr/>
            </a:pPr>
            <a:r>
              <a:rPr lang="es-AR" alt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c) Si se computaren </a:t>
            </a:r>
            <a:r>
              <a:rPr lang="es-AR" altLang="en-US" b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sucesiva o simultáneamente</a:t>
            </a:r>
            <a:r>
              <a:rPr lang="es-AR" alt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servicios con aportes en relación de dependencia y autónomos, el haber se establecerá </a:t>
            </a:r>
            <a:r>
              <a:rPr lang="es-AR" altLang="en-US" sz="3200" b="1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sumando</a:t>
            </a:r>
            <a:r>
              <a:rPr lang="es-AR" alt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el que resulte para los servicios en relación de dependencia, y el correspondiente a los servicios autónomos, en forma proporcional al tiempo computado para cada clase de servicios.</a:t>
            </a:r>
          </a:p>
          <a:p>
            <a:endParaRPr lang="en-US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24BCA96D-2B7D-D64B-BEF0-A74FEF5C32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41797" y="651892"/>
            <a:ext cx="1293684" cy="1293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6204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chemeClr val="accent1"/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altLang="en-US" b="1" dirty="0">
                <a:solidFill>
                  <a:srgbClr val="E5E5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Topes de las leyes 24.241 y </a:t>
            </a:r>
            <a:r>
              <a:rPr lang="es-ES" altLang="en-US" b="1" dirty="0" smtClean="0">
                <a:solidFill>
                  <a:srgbClr val="E5E5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24.463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0321" y="2367274"/>
            <a:ext cx="9613861" cy="4129060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625"/>
              </a:spcBef>
              <a:buSzPct val="70000"/>
              <a:defRPr/>
            </a:pPr>
            <a:r>
              <a:rPr lang="es-ES" altLang="en-US" b="1" dirty="0" smtClean="0">
                <a:solidFill>
                  <a:schemeClr val="bg1"/>
                </a:solidFill>
              </a:rPr>
              <a:t>1º</a:t>
            </a:r>
            <a:r>
              <a:rPr lang="es-ES" altLang="en-US" b="1" dirty="0">
                <a:solidFill>
                  <a:schemeClr val="bg1"/>
                </a:solidFill>
              </a:rPr>
              <a:t>)</a:t>
            </a:r>
            <a:r>
              <a:rPr lang="es-ES" altLang="en-US" dirty="0">
                <a:solidFill>
                  <a:schemeClr val="bg1"/>
                </a:solidFill>
              </a:rPr>
              <a:t> art. </a:t>
            </a:r>
            <a:r>
              <a:rPr lang="es-ES" altLang="en-US" b="1" dirty="0">
                <a:solidFill>
                  <a:schemeClr val="bg1"/>
                </a:solidFill>
              </a:rPr>
              <a:t>24</a:t>
            </a:r>
            <a:r>
              <a:rPr lang="es-ES" altLang="en-US" dirty="0">
                <a:solidFill>
                  <a:schemeClr val="bg1"/>
                </a:solidFill>
              </a:rPr>
              <a:t>: Para P.C., máximo 35 años de </a:t>
            </a:r>
            <a:r>
              <a:rPr lang="es-ES" altLang="en-US" dirty="0" smtClean="0">
                <a:solidFill>
                  <a:schemeClr val="bg1"/>
                </a:solidFill>
              </a:rPr>
              <a:t>aportes.  </a:t>
            </a:r>
            <a:endParaRPr lang="es-ES" altLang="en-US" dirty="0">
              <a:solidFill>
                <a:schemeClr val="bg1"/>
              </a:solidFill>
            </a:endParaRPr>
          </a:p>
          <a:p>
            <a:pPr>
              <a:spcBef>
                <a:spcPts val="625"/>
              </a:spcBef>
              <a:buSzPct val="70000"/>
              <a:defRPr/>
            </a:pPr>
            <a:r>
              <a:rPr lang="es-ES" altLang="en-US" b="1" dirty="0" smtClean="0">
                <a:solidFill>
                  <a:schemeClr val="bg1"/>
                </a:solidFill>
              </a:rPr>
              <a:t>2º</a:t>
            </a:r>
            <a:r>
              <a:rPr lang="es-ES" altLang="en-US" b="1" dirty="0">
                <a:solidFill>
                  <a:schemeClr val="bg1"/>
                </a:solidFill>
              </a:rPr>
              <a:t>)</a:t>
            </a:r>
            <a:r>
              <a:rPr lang="es-ES" altLang="en-US" dirty="0">
                <a:solidFill>
                  <a:schemeClr val="bg1"/>
                </a:solidFill>
              </a:rPr>
              <a:t> arts. 9 y 25: Sueldo máximo p/Aportes y Contribuciones,</a:t>
            </a:r>
          </a:p>
          <a:p>
            <a:pPr>
              <a:spcBef>
                <a:spcPts val="625"/>
              </a:spcBef>
              <a:spcAft>
                <a:spcPts val="600"/>
              </a:spcAft>
              <a:buSzPct val="70000"/>
              <a:defRPr/>
            </a:pPr>
            <a:r>
              <a:rPr lang="es-ES" altLang="en-US" dirty="0">
                <a:solidFill>
                  <a:schemeClr val="bg1"/>
                </a:solidFill>
              </a:rPr>
              <a:t>     </a:t>
            </a:r>
            <a:r>
              <a:rPr lang="es-ES" altLang="en-US" dirty="0" smtClean="0">
                <a:solidFill>
                  <a:schemeClr val="bg1"/>
                </a:solidFill>
              </a:rPr>
              <a:t> (a SET-2021</a:t>
            </a:r>
            <a:r>
              <a:rPr lang="es-ES" altLang="en-US" dirty="0">
                <a:solidFill>
                  <a:schemeClr val="bg1"/>
                </a:solidFill>
              </a:rPr>
              <a:t>: </a:t>
            </a:r>
            <a:r>
              <a:rPr lang="es-ES" altLang="en-US" b="1" i="1" dirty="0" smtClean="0">
                <a:solidFill>
                  <a:schemeClr val="bg1"/>
                </a:solidFill>
              </a:rPr>
              <a:t>$ </a:t>
            </a:r>
            <a:r>
              <a:rPr lang="en-US" b="1" i="1" dirty="0" smtClean="0">
                <a:solidFill>
                  <a:schemeClr val="bg1"/>
                </a:solidFill>
              </a:rPr>
              <a:t>283.742,65</a:t>
            </a:r>
            <a:r>
              <a:rPr lang="en-US" dirty="0" smtClean="0">
                <a:solidFill>
                  <a:schemeClr val="bg1"/>
                </a:solidFill>
              </a:rPr>
              <a:t>) </a:t>
            </a:r>
            <a:endParaRPr lang="es-ES" altLang="en-US" dirty="0">
              <a:solidFill>
                <a:schemeClr val="bg1"/>
              </a:solidFill>
            </a:endParaRPr>
          </a:p>
          <a:p>
            <a:pPr>
              <a:spcBef>
                <a:spcPts val="625"/>
              </a:spcBef>
              <a:buSzPct val="70000"/>
              <a:defRPr/>
            </a:pPr>
            <a:r>
              <a:rPr lang="es-ES" altLang="en-US" dirty="0" smtClean="0">
                <a:solidFill>
                  <a:schemeClr val="bg1"/>
                </a:solidFill>
              </a:rPr>
              <a:t>3º</a:t>
            </a:r>
            <a:r>
              <a:rPr lang="es-ES" altLang="en-US" dirty="0">
                <a:solidFill>
                  <a:schemeClr val="bg1"/>
                </a:solidFill>
              </a:rPr>
              <a:t>) art. </a:t>
            </a:r>
            <a:r>
              <a:rPr lang="es-ES" altLang="en-US" b="1" dirty="0">
                <a:solidFill>
                  <a:schemeClr val="bg1"/>
                </a:solidFill>
              </a:rPr>
              <a:t>26</a:t>
            </a:r>
            <a:r>
              <a:rPr lang="es-ES" altLang="en-US" dirty="0">
                <a:solidFill>
                  <a:schemeClr val="bg1"/>
                </a:solidFill>
              </a:rPr>
              <a:t>: Tope de la </a:t>
            </a:r>
            <a:r>
              <a:rPr lang="es-ES" altLang="en-US" b="1" dirty="0">
                <a:solidFill>
                  <a:schemeClr val="bg1"/>
                </a:solidFill>
              </a:rPr>
              <a:t>P.C</a:t>
            </a:r>
            <a:r>
              <a:rPr lang="es-ES" altLang="en-US" dirty="0">
                <a:solidFill>
                  <a:schemeClr val="bg1"/>
                </a:solidFill>
              </a:rPr>
              <a:t>.:</a:t>
            </a:r>
          </a:p>
          <a:p>
            <a:pPr>
              <a:spcBef>
                <a:spcPts val="625"/>
              </a:spcBef>
              <a:buSzPct val="70000"/>
              <a:defRPr/>
            </a:pPr>
            <a:r>
              <a:rPr lang="es-ES" altLang="en-US" dirty="0">
                <a:solidFill>
                  <a:schemeClr val="bg1"/>
                </a:solidFill>
              </a:rPr>
              <a:t>     </a:t>
            </a:r>
            <a:r>
              <a:rPr lang="es-ES" altLang="en-US" dirty="0" smtClean="0">
                <a:solidFill>
                  <a:schemeClr val="bg1"/>
                </a:solidFill>
              </a:rPr>
              <a:t>Haber </a:t>
            </a:r>
            <a:r>
              <a:rPr lang="es-ES" altLang="en-US" dirty="0">
                <a:solidFill>
                  <a:schemeClr val="bg1"/>
                </a:solidFill>
              </a:rPr>
              <a:t>Mínimo x años de aportes (</a:t>
            </a:r>
            <a:r>
              <a:rPr lang="es-ES" altLang="en-US" b="1" dirty="0">
                <a:solidFill>
                  <a:schemeClr val="bg1"/>
                </a:solidFill>
              </a:rPr>
              <a:t>P.C.</a:t>
            </a:r>
            <a:r>
              <a:rPr lang="es-ES" altLang="en-US" dirty="0">
                <a:solidFill>
                  <a:schemeClr val="bg1"/>
                </a:solidFill>
              </a:rPr>
              <a:t>) x 0,208</a:t>
            </a:r>
          </a:p>
          <a:p>
            <a:pPr>
              <a:spcBef>
                <a:spcPts val="625"/>
              </a:spcBef>
              <a:buSzPct val="70000"/>
              <a:defRPr/>
            </a:pPr>
            <a:r>
              <a:rPr lang="es-ES" altLang="en-US" dirty="0">
                <a:solidFill>
                  <a:schemeClr val="bg1"/>
                </a:solidFill>
              </a:rPr>
              <a:t>     </a:t>
            </a:r>
            <a:r>
              <a:rPr lang="es-ES" altLang="en-US" dirty="0" smtClean="0">
                <a:solidFill>
                  <a:schemeClr val="bg1"/>
                </a:solidFill>
              </a:rPr>
              <a:t>$ 25.922,42 x </a:t>
            </a:r>
            <a:r>
              <a:rPr lang="es-ES" altLang="en-US" dirty="0">
                <a:solidFill>
                  <a:schemeClr val="bg1"/>
                </a:solidFill>
              </a:rPr>
              <a:t>(ej. 15 años) x 0.208 = </a:t>
            </a:r>
            <a:r>
              <a:rPr lang="es-ES" altLang="en-US" b="1" i="1" dirty="0">
                <a:solidFill>
                  <a:schemeClr val="bg1"/>
                </a:solidFill>
              </a:rPr>
              <a:t>$ </a:t>
            </a:r>
            <a:r>
              <a:rPr lang="es-ES" altLang="en-US" b="1" i="1" dirty="0" smtClean="0">
                <a:solidFill>
                  <a:schemeClr val="bg1"/>
                </a:solidFill>
              </a:rPr>
              <a:t>80.877,95</a:t>
            </a:r>
            <a:endParaRPr lang="es-ES" altLang="en-US" b="1" i="1" dirty="0">
              <a:solidFill>
                <a:schemeClr val="bg1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  <a:buSzPct val="70000"/>
              <a:defRPr/>
            </a:pPr>
            <a:r>
              <a:rPr lang="es-ES" altLang="en-US" dirty="0">
                <a:solidFill>
                  <a:schemeClr val="bg1"/>
                </a:solidFill>
              </a:rPr>
              <a:t>                         </a:t>
            </a:r>
            <a:r>
              <a:rPr lang="es-ES" altLang="en-US" dirty="0" smtClean="0">
                <a:solidFill>
                  <a:schemeClr val="bg1"/>
                </a:solidFill>
              </a:rPr>
              <a:t>… … … … … … … … … … ...   </a:t>
            </a:r>
            <a:endParaRPr lang="es-ES" altLang="en-US" dirty="0">
              <a:solidFill>
                <a:schemeClr val="bg1"/>
              </a:solidFill>
            </a:endParaRPr>
          </a:p>
          <a:p>
            <a:pPr>
              <a:spcBef>
                <a:spcPts val="625"/>
              </a:spcBef>
              <a:buSzPct val="70000"/>
              <a:defRPr/>
            </a:pPr>
            <a:r>
              <a:rPr lang="es-ES" altLang="en-US" b="1" dirty="0" smtClean="0">
                <a:solidFill>
                  <a:schemeClr val="bg1"/>
                </a:solidFill>
              </a:rPr>
              <a:t>4º</a:t>
            </a:r>
            <a:r>
              <a:rPr lang="es-ES" altLang="en-US" b="1" dirty="0">
                <a:solidFill>
                  <a:schemeClr val="bg1"/>
                </a:solidFill>
              </a:rPr>
              <a:t>)</a:t>
            </a:r>
            <a:r>
              <a:rPr lang="es-ES" altLang="en-US" dirty="0">
                <a:solidFill>
                  <a:schemeClr val="bg1"/>
                </a:solidFill>
              </a:rPr>
              <a:t> art. </a:t>
            </a:r>
            <a:r>
              <a:rPr lang="es-ES" altLang="en-US" b="1" dirty="0" smtClean="0">
                <a:solidFill>
                  <a:schemeClr val="bg1"/>
                </a:solidFill>
              </a:rPr>
              <a:t>9</a:t>
            </a:r>
            <a:r>
              <a:rPr lang="es-ES" altLang="en-US" dirty="0" smtClean="0">
                <a:solidFill>
                  <a:schemeClr val="bg1"/>
                </a:solidFill>
              </a:rPr>
              <a:t>, inc. </a:t>
            </a:r>
            <a:r>
              <a:rPr lang="es-ES" altLang="en-US" b="1" dirty="0" smtClean="0">
                <a:solidFill>
                  <a:schemeClr val="bg1"/>
                </a:solidFill>
              </a:rPr>
              <a:t>3</a:t>
            </a:r>
            <a:r>
              <a:rPr lang="es-ES" altLang="en-US" dirty="0" smtClean="0">
                <a:solidFill>
                  <a:schemeClr val="bg1"/>
                </a:solidFill>
              </a:rPr>
              <a:t>, Ley </a:t>
            </a:r>
            <a:r>
              <a:rPr lang="es-ES" altLang="en-US" dirty="0">
                <a:solidFill>
                  <a:schemeClr val="bg1"/>
                </a:solidFill>
              </a:rPr>
              <a:t>24.463 </a:t>
            </a:r>
            <a:r>
              <a:rPr lang="es-ES" altLang="en-US" dirty="0" smtClean="0">
                <a:solidFill>
                  <a:schemeClr val="bg1"/>
                </a:solidFill>
              </a:rPr>
              <a:t>(SET-2021</a:t>
            </a:r>
            <a:r>
              <a:rPr lang="es-ES" altLang="en-US" dirty="0">
                <a:solidFill>
                  <a:schemeClr val="bg1"/>
                </a:solidFill>
              </a:rPr>
              <a:t>): Haber Máximo </a:t>
            </a:r>
            <a:r>
              <a:rPr lang="es-ES" altLang="en-US" b="1" dirty="0" smtClean="0">
                <a:solidFill>
                  <a:schemeClr val="bg1"/>
                </a:solidFill>
              </a:rPr>
              <a:t>$ </a:t>
            </a:r>
            <a:r>
              <a:rPr lang="en-US" b="1" i="1" dirty="0" smtClean="0">
                <a:solidFill>
                  <a:schemeClr val="bg1"/>
                </a:solidFill>
              </a:rPr>
              <a:t>174.433,38</a:t>
            </a:r>
          </a:p>
          <a:p>
            <a:pPr>
              <a:spcBef>
                <a:spcPts val="625"/>
              </a:spcBef>
              <a:buSzPct val="70000"/>
              <a:defRPr/>
            </a:pPr>
            <a:r>
              <a:rPr lang="en-US" altLang="en-US" b="1" i="1" dirty="0">
                <a:solidFill>
                  <a:schemeClr val="bg1"/>
                </a:solidFill>
              </a:rPr>
              <a:t> </a:t>
            </a:r>
            <a:r>
              <a:rPr lang="en-US" altLang="en-US" b="1" i="1" dirty="0" smtClean="0">
                <a:solidFill>
                  <a:schemeClr val="bg1"/>
                </a:solidFill>
              </a:rPr>
              <a:t>                        </a:t>
            </a:r>
            <a:r>
              <a:rPr lang="es-ES" altLang="en-US" dirty="0" smtClean="0">
                <a:solidFill>
                  <a:schemeClr val="bg1"/>
                </a:solidFill>
              </a:rPr>
              <a:t>… … … … … … … …… … … …</a:t>
            </a:r>
            <a:endParaRPr lang="es-ES" altLang="en-US" dirty="0">
              <a:solidFill>
                <a:schemeClr val="bg1"/>
              </a:solidFill>
            </a:endParaRPr>
          </a:p>
          <a:p>
            <a:pPr>
              <a:spcBef>
                <a:spcPts val="625"/>
              </a:spcBef>
              <a:buSzPct val="70000"/>
              <a:defRPr/>
            </a:pPr>
            <a:r>
              <a:rPr lang="es-ES" altLang="en-US" b="1" dirty="0" smtClean="0">
                <a:solidFill>
                  <a:schemeClr val="bg1"/>
                </a:solidFill>
              </a:rPr>
              <a:t>5º</a:t>
            </a:r>
            <a:r>
              <a:rPr lang="es-ES" altLang="en-US" b="1" dirty="0">
                <a:solidFill>
                  <a:schemeClr val="bg1"/>
                </a:solidFill>
              </a:rPr>
              <a:t>) </a:t>
            </a:r>
            <a:r>
              <a:rPr lang="es-ES" altLang="en-US" dirty="0">
                <a:solidFill>
                  <a:schemeClr val="bg1"/>
                </a:solidFill>
              </a:rPr>
              <a:t>“tope” de la P.B.U.: marzo 1997 </a:t>
            </a:r>
            <a:r>
              <a:rPr lang="es-ES" altLang="en-US" b="1" i="1" dirty="0" smtClean="0">
                <a:solidFill>
                  <a:schemeClr val="bg1"/>
                </a:solidFill>
              </a:rPr>
              <a:t>$200,00</a:t>
            </a:r>
            <a:r>
              <a:rPr lang="es-ES" altLang="en-US" dirty="0" smtClean="0">
                <a:solidFill>
                  <a:schemeClr val="bg1"/>
                </a:solidFill>
              </a:rPr>
              <a:t>. </a:t>
            </a:r>
            <a:r>
              <a:rPr lang="es-ES" altLang="en-US" dirty="0">
                <a:solidFill>
                  <a:schemeClr val="bg1"/>
                </a:solidFill>
              </a:rPr>
              <a:t>Sin cambios hasta</a:t>
            </a:r>
          </a:p>
          <a:p>
            <a:pPr>
              <a:spcBef>
                <a:spcPts val="625"/>
              </a:spcBef>
              <a:buSzPct val="70000"/>
              <a:defRPr/>
            </a:pPr>
            <a:r>
              <a:rPr lang="es-ES" altLang="en-US" dirty="0">
                <a:solidFill>
                  <a:schemeClr val="bg1"/>
                </a:solidFill>
              </a:rPr>
              <a:t>      </a:t>
            </a:r>
            <a:r>
              <a:rPr lang="es-ES" altLang="en-US" dirty="0" smtClean="0">
                <a:solidFill>
                  <a:schemeClr val="bg1"/>
                </a:solidFill>
              </a:rPr>
              <a:t>octubre </a:t>
            </a:r>
            <a:r>
              <a:rPr lang="es-ES" altLang="en-US" dirty="0">
                <a:solidFill>
                  <a:schemeClr val="bg1"/>
                </a:solidFill>
              </a:rPr>
              <a:t>2008, que pasó a </a:t>
            </a:r>
            <a:r>
              <a:rPr lang="es-ES" altLang="en-US" b="1" i="1" dirty="0" smtClean="0">
                <a:solidFill>
                  <a:schemeClr val="bg1"/>
                </a:solidFill>
              </a:rPr>
              <a:t>$326,00</a:t>
            </a:r>
            <a:r>
              <a:rPr lang="es-ES" altLang="en-US" dirty="0" smtClean="0">
                <a:solidFill>
                  <a:schemeClr val="bg1"/>
                </a:solidFill>
              </a:rPr>
              <a:t> </a:t>
            </a:r>
            <a:r>
              <a:rPr lang="es-ES" altLang="en-US" dirty="0">
                <a:solidFill>
                  <a:schemeClr val="bg1"/>
                </a:solidFill>
              </a:rPr>
              <a:t>(Art. 4º ley 26.417) .- </a:t>
            </a:r>
          </a:p>
          <a:p>
            <a:pPr>
              <a:spcBef>
                <a:spcPts val="625"/>
              </a:spcBef>
              <a:buSzPct val="70000"/>
              <a:defRPr/>
            </a:pPr>
            <a:r>
              <a:rPr lang="es-ES" altLang="en-US" dirty="0">
                <a:solidFill>
                  <a:schemeClr val="bg1"/>
                </a:solidFill>
              </a:rPr>
              <a:t>            </a:t>
            </a:r>
            <a:r>
              <a:rPr lang="es-ES" altLang="en-US" dirty="0" smtClean="0">
                <a:solidFill>
                  <a:schemeClr val="bg1"/>
                </a:solidFill>
              </a:rPr>
              <a:t>     Hoy (SET-2021</a:t>
            </a:r>
            <a:r>
              <a:rPr lang="es-ES" altLang="en-US" dirty="0">
                <a:solidFill>
                  <a:schemeClr val="bg1"/>
                </a:solidFill>
              </a:rPr>
              <a:t>): </a:t>
            </a:r>
            <a:r>
              <a:rPr lang="es-ES" altLang="en-US" b="1" i="1" dirty="0">
                <a:solidFill>
                  <a:schemeClr val="bg1"/>
                </a:solidFill>
              </a:rPr>
              <a:t>$ </a:t>
            </a:r>
            <a:r>
              <a:rPr lang="es-ES" altLang="en-US" b="1" i="1" dirty="0" smtClean="0">
                <a:solidFill>
                  <a:schemeClr val="bg1"/>
                </a:solidFill>
              </a:rPr>
              <a:t>11.858,33</a:t>
            </a:r>
            <a:endParaRPr lang="en-US" b="1" i="1" dirty="0">
              <a:solidFill>
                <a:schemeClr val="bg1"/>
              </a:solidFill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24BCA96D-2B7D-D64B-BEF0-A74FEF5C32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41797" y="651892"/>
            <a:ext cx="1293684" cy="1293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593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Berlín">
  <a:themeElements>
    <a:clrScheme name="Berlí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í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í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Berlín">
    <a:dk1>
      <a:sysClr val="windowText" lastClr="000000"/>
    </a:dk1>
    <a:lt1>
      <a:sysClr val="window" lastClr="FFFFFF"/>
    </a:lt1>
    <a:dk2>
      <a:srgbClr val="9D360E"/>
    </a:dk2>
    <a:lt2>
      <a:srgbClr val="E7E6E6"/>
    </a:lt2>
    <a:accent1>
      <a:srgbClr val="F09415"/>
    </a:accent1>
    <a:accent2>
      <a:srgbClr val="C1B56B"/>
    </a:accent2>
    <a:accent3>
      <a:srgbClr val="4BAF73"/>
    </a:accent3>
    <a:accent4>
      <a:srgbClr val="5AA6C0"/>
    </a:accent4>
    <a:accent5>
      <a:srgbClr val="D17DF9"/>
    </a:accent5>
    <a:accent6>
      <a:srgbClr val="FA7E5C"/>
    </a:accent6>
    <a:hlink>
      <a:srgbClr val="FFAE3E"/>
    </a:hlink>
    <a:folHlink>
      <a:srgbClr val="FCC77E"/>
    </a:folHlink>
  </a:clrScheme>
</a:themeOverride>
</file>

<file path=ppt/theme/themeOverride2.xml><?xml version="1.0" encoding="utf-8"?>
<a:themeOverride xmlns:a="http://schemas.openxmlformats.org/drawingml/2006/main">
  <a:clrScheme name="Berlín">
    <a:dk1>
      <a:sysClr val="windowText" lastClr="000000"/>
    </a:dk1>
    <a:lt1>
      <a:sysClr val="window" lastClr="FFFFFF"/>
    </a:lt1>
    <a:dk2>
      <a:srgbClr val="9D360E"/>
    </a:dk2>
    <a:lt2>
      <a:srgbClr val="E7E6E6"/>
    </a:lt2>
    <a:accent1>
      <a:srgbClr val="F09415"/>
    </a:accent1>
    <a:accent2>
      <a:srgbClr val="C1B56B"/>
    </a:accent2>
    <a:accent3>
      <a:srgbClr val="4BAF73"/>
    </a:accent3>
    <a:accent4>
      <a:srgbClr val="5AA6C0"/>
    </a:accent4>
    <a:accent5>
      <a:srgbClr val="D17DF9"/>
    </a:accent5>
    <a:accent6>
      <a:srgbClr val="FA7E5C"/>
    </a:accent6>
    <a:hlink>
      <a:srgbClr val="FFAE3E"/>
    </a:hlink>
    <a:folHlink>
      <a:srgbClr val="FCC77E"/>
    </a:folHlink>
  </a:clrScheme>
</a:themeOverride>
</file>

<file path=ppt/theme/themeOverride3.xml><?xml version="1.0" encoding="utf-8"?>
<a:themeOverride xmlns:a="http://schemas.openxmlformats.org/drawingml/2006/main">
  <a:clrScheme name="Berlín">
    <a:dk1>
      <a:sysClr val="windowText" lastClr="000000"/>
    </a:dk1>
    <a:lt1>
      <a:sysClr val="window" lastClr="FFFFFF"/>
    </a:lt1>
    <a:dk2>
      <a:srgbClr val="9D360E"/>
    </a:dk2>
    <a:lt2>
      <a:srgbClr val="E7E6E6"/>
    </a:lt2>
    <a:accent1>
      <a:srgbClr val="F09415"/>
    </a:accent1>
    <a:accent2>
      <a:srgbClr val="C1B56B"/>
    </a:accent2>
    <a:accent3>
      <a:srgbClr val="4BAF73"/>
    </a:accent3>
    <a:accent4>
      <a:srgbClr val="5AA6C0"/>
    </a:accent4>
    <a:accent5>
      <a:srgbClr val="D17DF9"/>
    </a:accent5>
    <a:accent6>
      <a:srgbClr val="FA7E5C"/>
    </a:accent6>
    <a:hlink>
      <a:srgbClr val="FFAE3E"/>
    </a:hlink>
    <a:folHlink>
      <a:srgbClr val="FCC77E"/>
    </a:folHlink>
  </a:clrScheme>
</a:themeOverride>
</file>

<file path=ppt/theme/themeOverride4.xml><?xml version="1.0" encoding="utf-8"?>
<a:themeOverride xmlns:a="http://schemas.openxmlformats.org/drawingml/2006/main">
  <a:clrScheme name="Berlín">
    <a:dk1>
      <a:sysClr val="windowText" lastClr="000000"/>
    </a:dk1>
    <a:lt1>
      <a:sysClr val="window" lastClr="FFFFFF"/>
    </a:lt1>
    <a:dk2>
      <a:srgbClr val="9D360E"/>
    </a:dk2>
    <a:lt2>
      <a:srgbClr val="E7E6E6"/>
    </a:lt2>
    <a:accent1>
      <a:srgbClr val="F09415"/>
    </a:accent1>
    <a:accent2>
      <a:srgbClr val="C1B56B"/>
    </a:accent2>
    <a:accent3>
      <a:srgbClr val="4BAF73"/>
    </a:accent3>
    <a:accent4>
      <a:srgbClr val="5AA6C0"/>
    </a:accent4>
    <a:accent5>
      <a:srgbClr val="D17DF9"/>
    </a:accent5>
    <a:accent6>
      <a:srgbClr val="FA7E5C"/>
    </a:accent6>
    <a:hlink>
      <a:srgbClr val="FFAE3E"/>
    </a:hlink>
    <a:folHlink>
      <a:srgbClr val="FCC77E"/>
    </a:folHlink>
  </a:clrScheme>
</a:themeOverride>
</file>

<file path=ppt/theme/themeOverride5.xml><?xml version="1.0" encoding="utf-8"?>
<a:themeOverride xmlns:a="http://schemas.openxmlformats.org/drawingml/2006/main">
  <a:clrScheme name="Berlín">
    <a:dk1>
      <a:sysClr val="windowText" lastClr="000000"/>
    </a:dk1>
    <a:lt1>
      <a:sysClr val="window" lastClr="FFFFFF"/>
    </a:lt1>
    <a:dk2>
      <a:srgbClr val="9D360E"/>
    </a:dk2>
    <a:lt2>
      <a:srgbClr val="E7E6E6"/>
    </a:lt2>
    <a:accent1>
      <a:srgbClr val="F09415"/>
    </a:accent1>
    <a:accent2>
      <a:srgbClr val="C1B56B"/>
    </a:accent2>
    <a:accent3>
      <a:srgbClr val="4BAF73"/>
    </a:accent3>
    <a:accent4>
      <a:srgbClr val="5AA6C0"/>
    </a:accent4>
    <a:accent5>
      <a:srgbClr val="D17DF9"/>
    </a:accent5>
    <a:accent6>
      <a:srgbClr val="FA7E5C"/>
    </a:accent6>
    <a:hlink>
      <a:srgbClr val="FFAE3E"/>
    </a:hlink>
    <a:folHlink>
      <a:srgbClr val="FCC77E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276</TotalTime>
  <Words>820</Words>
  <Application>Microsoft Office PowerPoint</Application>
  <PresentationFormat>Panorámica</PresentationFormat>
  <Paragraphs>72</Paragraphs>
  <Slides>9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4" baseType="lpstr">
      <vt:lpstr>Arial</vt:lpstr>
      <vt:lpstr>Calibri</vt:lpstr>
      <vt:lpstr>Trebuchet MS</vt:lpstr>
      <vt:lpstr>Wingdings</vt:lpstr>
      <vt:lpstr>Berlín</vt:lpstr>
      <vt:lpstr>Liquidación de reajustes  previsionales</vt:lpstr>
      <vt:lpstr>Liquidación de reajustes previsionales </vt:lpstr>
      <vt:lpstr>Temario:</vt:lpstr>
      <vt:lpstr>Legislación</vt:lpstr>
      <vt:lpstr>Jurisprudencia</vt:lpstr>
      <vt:lpstr>Condiciones para obtener el beneficio</vt:lpstr>
      <vt:lpstr>P.B.U. -  P.C. -  P.A.P.</vt:lpstr>
      <vt:lpstr>Servicios Autónomos (Ley 24.241)</vt:lpstr>
      <vt:lpstr>Topes de las leyes 24.241 y 24.463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de la presentación</dc:title>
  <dc:creator>SEIJAS FRANCISCO IGNACIO</dc:creator>
  <cp:lastModifiedBy>Jorge</cp:lastModifiedBy>
  <cp:revision>28</cp:revision>
  <dcterms:created xsi:type="dcterms:W3CDTF">2020-03-26T16:11:44Z</dcterms:created>
  <dcterms:modified xsi:type="dcterms:W3CDTF">2021-08-21T20:22:09Z</dcterms:modified>
</cp:coreProperties>
</file>