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8225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92218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88237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6172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98396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9107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61710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81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10575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1472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89860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2944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87E53-864F-4E2D-AD42-84AA01101EE0}" type="datetimeFigureOut">
              <a:rPr lang="es-AR" smtClean="0"/>
              <a:t>07/05/2019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9847B-CE2E-413D-9BDC-CF97F20BDF9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7055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72533" y="541866"/>
            <a:ext cx="11277600" cy="366804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s-ES" sz="4800" b="1" dirty="0" smtClean="0"/>
              <a:t>REGIMEN DE PERCEPCIÓN DE OPERACIONES DE IMPORTACIÓN DEFINITIVA DE COSAS MUEBLES RG </a:t>
            </a:r>
            <a:r>
              <a:rPr lang="es-ES" sz="4800" b="1" dirty="0" smtClean="0"/>
              <a:t>2937</a:t>
            </a:r>
            <a:br>
              <a:rPr lang="es-ES" sz="4800" b="1" dirty="0" smtClean="0"/>
            </a:br>
            <a:r>
              <a:rPr lang="es-ES" sz="2400" b="1" dirty="0" smtClean="0"/>
              <a:t/>
            </a:r>
            <a:br>
              <a:rPr lang="es-ES" sz="2400" b="1" dirty="0" smtClean="0"/>
            </a:br>
            <a:r>
              <a:rPr lang="es-ES" sz="4000" b="1" dirty="0" smtClean="0"/>
              <a:t>MODIFICACIONES RG 4461 (17/4/2019)</a:t>
            </a:r>
            <a:endParaRPr lang="es-AR" sz="40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39333" y="4590910"/>
            <a:ext cx="9144000" cy="472155"/>
          </a:xfrm>
        </p:spPr>
        <p:txBody>
          <a:bodyPr>
            <a:noAutofit/>
          </a:bodyPr>
          <a:lstStyle/>
          <a:p>
            <a:r>
              <a:rPr lang="es-ES" sz="4000" dirty="0" smtClean="0"/>
              <a:t>MARCELO SERRA</a:t>
            </a:r>
            <a:endParaRPr lang="es-AR" sz="4000" dirty="0"/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10312400" y="5766788"/>
            <a:ext cx="1337733" cy="7186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CAT</a:t>
            </a:r>
          </a:p>
          <a:p>
            <a:r>
              <a:rPr lang="es-ES" b="1" dirty="0" smtClean="0"/>
              <a:t>08/05/19</a:t>
            </a:r>
            <a:endParaRPr lang="es-AR" b="1" dirty="0"/>
          </a:p>
        </p:txBody>
      </p:sp>
    </p:spTree>
    <p:extLst>
      <p:ext uri="{BB962C8B-B14F-4D97-AF65-F5344CB8AC3E}">
        <p14:creationId xmlns:p14="http://schemas.microsoft.com/office/powerpoint/2010/main" val="1698163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ES" dirty="0" smtClean="0"/>
              <a:t>ALCANCE</a:t>
            </a:r>
            <a:endParaRPr lang="es-AR" dirty="0"/>
          </a:p>
        </p:txBody>
      </p:sp>
      <p:sp>
        <p:nvSpPr>
          <p:cNvPr id="5" name="Rectángulo redondeado 4"/>
          <p:cNvSpPr/>
          <p:nvPr/>
        </p:nvSpPr>
        <p:spPr>
          <a:xfrm>
            <a:off x="4893734" y="2067778"/>
            <a:ext cx="3386667" cy="14325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REGIMEN</a:t>
            </a:r>
          </a:p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PERCEPCIÓN</a:t>
            </a:r>
          </a:p>
          <a:p>
            <a:pPr algn="ctr"/>
            <a:r>
              <a:rPr lang="es-ES" sz="2400" b="1" dirty="0" smtClean="0">
                <a:solidFill>
                  <a:schemeClr val="tx1"/>
                </a:solidFill>
              </a:rPr>
              <a:t>IVA</a:t>
            </a:r>
            <a:endParaRPr lang="es-AR" sz="2400" b="1" dirty="0">
              <a:solidFill>
                <a:schemeClr val="tx1"/>
              </a:solidFill>
            </a:endParaRPr>
          </a:p>
        </p:txBody>
      </p:sp>
      <p:sp>
        <p:nvSpPr>
          <p:cNvPr id="6" name="Rectángulo redondeado 5"/>
          <p:cNvSpPr/>
          <p:nvPr/>
        </p:nvSpPr>
        <p:spPr>
          <a:xfrm>
            <a:off x="1767348" y="3587869"/>
            <a:ext cx="3283974" cy="23704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IMPORTACIÓN DEFINITIVA DE COSAS MUEBLES</a:t>
            </a:r>
            <a:endParaRPr lang="es-AR" sz="2000" dirty="0">
              <a:solidFill>
                <a:schemeClr val="tx1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8069826" y="3587869"/>
            <a:ext cx="3283974" cy="23704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>
                <a:solidFill>
                  <a:schemeClr val="tx1"/>
                </a:solidFill>
              </a:rPr>
              <a:t>ALCANZA A LAS IMPORTACIONES DEFINITIVAS REALIZADAS DESDE EL AREA FRANCA AL TERRITORIO ADUANERO GENERAL O ESPECIAL SALVO EXCEPCIONES</a:t>
            </a:r>
            <a:endParaRPr lang="es-AR" sz="2000" dirty="0">
              <a:solidFill>
                <a:schemeClr val="tx1"/>
              </a:solidFill>
            </a:endParaRPr>
          </a:p>
        </p:txBody>
      </p:sp>
      <p:cxnSp>
        <p:nvCxnSpPr>
          <p:cNvPr id="9" name="Conector angular 8"/>
          <p:cNvCxnSpPr>
            <a:stCxn id="5" idx="1"/>
            <a:endCxn id="6" idx="0"/>
          </p:cNvCxnSpPr>
          <p:nvPr/>
        </p:nvCxnSpPr>
        <p:spPr>
          <a:xfrm rot="10800000" flipV="1">
            <a:off x="3409336" y="2784031"/>
            <a:ext cx="1484399" cy="8038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angular 12"/>
          <p:cNvCxnSpPr>
            <a:stCxn id="5" idx="3"/>
            <a:endCxn id="7" idx="0"/>
          </p:cNvCxnSpPr>
          <p:nvPr/>
        </p:nvCxnSpPr>
        <p:spPr>
          <a:xfrm>
            <a:off x="8280401" y="2784031"/>
            <a:ext cx="1431412" cy="80383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228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7426" y="244424"/>
            <a:ext cx="10515600" cy="13255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EXCEPCIONES ART 2 RG 2937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1111" y="1680519"/>
            <a:ext cx="11248102" cy="4496444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Tengan como destino el uso o consumo particular del importador persona humana</a:t>
            </a:r>
          </a:p>
          <a:p>
            <a:pPr algn="just"/>
            <a:r>
              <a:rPr lang="es-ES" sz="2400" dirty="0" smtClean="0"/>
              <a:t>Art. 26 IVA (reimportaciones)</a:t>
            </a:r>
          </a:p>
          <a:p>
            <a:pPr algn="just"/>
            <a:r>
              <a:rPr lang="es-ES" sz="2400" dirty="0" smtClean="0"/>
              <a:t>Revistan para el importador carácter de bienes de uso (incluido “Leasing” Excepto Art 7 b))</a:t>
            </a:r>
          </a:p>
          <a:p>
            <a:pPr algn="just"/>
            <a:r>
              <a:rPr lang="es-ES" sz="2400" dirty="0" smtClean="0"/>
              <a:t>Animales de la especie bovina (importador RI IVA)</a:t>
            </a:r>
          </a:p>
          <a:p>
            <a:pPr algn="just"/>
            <a:r>
              <a:rPr lang="es-ES" sz="2400" dirty="0" smtClean="0"/>
              <a:t>Se introduzcan al territorio aduanero a través de aduanas de frontera (</a:t>
            </a:r>
            <a:r>
              <a:rPr lang="es-ES" sz="2400" dirty="0" err="1" smtClean="0"/>
              <a:t>Dto</a:t>
            </a:r>
            <a:r>
              <a:rPr lang="es-ES" sz="2400" dirty="0" smtClean="0"/>
              <a:t> 161/99) Régimen simplificado opcional de importación</a:t>
            </a:r>
          </a:p>
          <a:p>
            <a:pPr algn="just"/>
            <a:r>
              <a:rPr lang="es-ES" sz="2400" dirty="0" smtClean="0"/>
              <a:t>Insumos, partes y/o piezas, posiciones arancelarias NC Mercosur destinados a embarcaciones (importador RI IVA y su actividad)</a:t>
            </a:r>
          </a:p>
          <a:p>
            <a:pPr algn="just"/>
            <a:r>
              <a:rPr lang="es-ES" sz="2400" dirty="0" smtClean="0"/>
              <a:t>Gas natural</a:t>
            </a:r>
          </a:p>
          <a:p>
            <a:pPr algn="just"/>
            <a:r>
              <a:rPr lang="es-ES" sz="2400" dirty="0" smtClean="0"/>
              <a:t>Sean efectuadas al área franca austral desde el territorio aduanero general o especial</a:t>
            </a:r>
          </a:p>
          <a:p>
            <a:pPr algn="just"/>
            <a:r>
              <a:rPr lang="es-ES" sz="2400" dirty="0" smtClean="0"/>
              <a:t>Tratamiento excepcional o especial por normas de carácter general o especial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1691432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/>
              <a:t>Modificaciones introducidas por la RG 4461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AR" sz="3600" dirty="0"/>
              <a:t> </a:t>
            </a:r>
            <a:endParaRPr lang="es-AR" sz="3600" dirty="0" smtClean="0"/>
          </a:p>
          <a:p>
            <a:pPr marL="0" indent="0">
              <a:buNone/>
            </a:pPr>
            <a:r>
              <a:rPr lang="es-AR" sz="3600" dirty="0" smtClean="0"/>
              <a:t>- Eliminación a la excepción de ingresar el impuesto que recaigan sobre mercaderías consignadas en el anterior anexo I de la RG 2937.</a:t>
            </a:r>
          </a:p>
          <a:p>
            <a:pPr marL="0" indent="0">
              <a:buNone/>
            </a:pPr>
            <a:endParaRPr lang="es-AR" sz="3600" dirty="0"/>
          </a:p>
          <a:p>
            <a:pPr marL="0" indent="0">
              <a:buNone/>
            </a:pPr>
            <a:r>
              <a:rPr lang="es-AR" sz="3600" dirty="0" smtClean="0"/>
              <a:t>- Modificación de alícuotas</a:t>
            </a:r>
            <a:endParaRPr lang="es-AR" sz="3600" dirty="0"/>
          </a:p>
        </p:txBody>
      </p:sp>
    </p:spTree>
    <p:extLst>
      <p:ext uri="{BB962C8B-B14F-4D97-AF65-F5344CB8AC3E}">
        <p14:creationId xmlns:p14="http://schemas.microsoft.com/office/powerpoint/2010/main" val="3555886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ES" dirty="0" smtClean="0"/>
              <a:t>NUEVAS ALICUOTAS</a:t>
            </a:r>
            <a:endParaRPr lang="es-AR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610342"/>
              </p:ext>
            </p:extLst>
          </p:nvPr>
        </p:nvGraphicFramePr>
        <p:xfrm>
          <a:off x="838200" y="2120592"/>
          <a:ext cx="10515600" cy="3582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288197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RESPONSABLES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MERCADERÍAS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AR" sz="2000"/>
                    </a:p>
                  </a:txBody>
                  <a:tcPr anchor="ctr"/>
                </a:tc>
              </a:tr>
              <a:tr h="1514394">
                <a:tc rowSpan="2"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INSCRIPTOS </a:t>
                      </a:r>
                    </a:p>
                    <a:p>
                      <a:pPr algn="ctr"/>
                      <a:r>
                        <a:rPr lang="es-ES" sz="2000" dirty="0" smtClean="0"/>
                        <a:t>IVA</a:t>
                      </a:r>
                    </a:p>
                    <a:p>
                      <a:pPr algn="ctr"/>
                      <a:r>
                        <a:rPr lang="es-ES" sz="2000" dirty="0" err="1" smtClean="0"/>
                        <a:t>ó</a:t>
                      </a:r>
                      <a:endParaRPr lang="es-ES" sz="2000" dirty="0" smtClean="0"/>
                    </a:p>
                    <a:p>
                      <a:pPr algn="ctr"/>
                      <a:r>
                        <a:rPr lang="es-ES" sz="2000" dirty="0" smtClean="0"/>
                        <a:t>NO ACREDITAN CALIDAD EXENTOS</a:t>
                      </a:r>
                    </a:p>
                    <a:p>
                      <a:pPr algn="ctr"/>
                      <a:r>
                        <a:rPr lang="es-ES" sz="2000" dirty="0" smtClean="0"/>
                        <a:t>O NO ALCANZADOS EN EL IVA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ALÍCUOTA GENERAL</a:t>
                      </a:r>
                    </a:p>
                    <a:p>
                      <a:pPr algn="ctr"/>
                      <a:r>
                        <a:rPr lang="es-ES" sz="2000" dirty="0" smtClean="0"/>
                        <a:t>LIVA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20%</a:t>
                      </a:r>
                    </a:p>
                  </a:txBody>
                  <a:tcPr anchor="ctr"/>
                </a:tc>
              </a:tr>
              <a:tr h="1671541">
                <a:tc vMerge="1">
                  <a:txBody>
                    <a:bodyPr/>
                    <a:lstStyle/>
                    <a:p>
                      <a:pPr algn="ctr"/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ALÍCUOTA</a:t>
                      </a:r>
                      <a:r>
                        <a:rPr lang="es-ES" sz="2000" baseline="0" dirty="0" smtClean="0"/>
                        <a:t> 50% GENERAL</a:t>
                      </a:r>
                    </a:p>
                    <a:p>
                      <a:pPr algn="ctr"/>
                      <a:r>
                        <a:rPr lang="es-ES" sz="2000" baseline="0" dirty="0" smtClean="0"/>
                        <a:t>LIVA</a:t>
                      </a:r>
                      <a:endParaRPr lang="es-AR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10%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362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ES" dirty="0" smtClean="0"/>
              <a:t>PEDIDO DE EXCLUSIÓN REGIMEN DE PERCEPCIÓN DE IVA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r>
              <a:rPr lang="es-ES" dirty="0" smtClean="0"/>
              <a:t>RG 2226</a:t>
            </a:r>
          </a:p>
          <a:p>
            <a:r>
              <a:rPr lang="es-ES" dirty="0" smtClean="0"/>
              <a:t>Disconformidad. </a:t>
            </a:r>
            <a:r>
              <a:rPr lang="es-ES" dirty="0" err="1" smtClean="0"/>
              <a:t>Multinota</a:t>
            </a:r>
            <a:r>
              <a:rPr lang="es-ES" dirty="0" smtClean="0"/>
              <a:t>. Prueba documental</a:t>
            </a:r>
          </a:p>
          <a:p>
            <a:r>
              <a:rPr lang="es-ES" dirty="0" smtClean="0"/>
              <a:t>Rechazo sistémico</a:t>
            </a:r>
          </a:p>
          <a:p>
            <a:r>
              <a:rPr lang="es-ES" dirty="0" smtClean="0"/>
              <a:t>Recurso de apelación Art. 74 Dto. 1397/79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907450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255</Words>
  <Application>Microsoft Office PowerPoint</Application>
  <PresentationFormat>Panorámica</PresentationFormat>
  <Paragraphs>45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REGIMEN DE PERCEPCIÓN DE OPERACIONES DE IMPORTACIÓN DEFINITIVA DE COSAS MUEBLES RG 2937  MODIFICACIONES RG 4461 (17/4/2019)</vt:lpstr>
      <vt:lpstr>ALCANCE</vt:lpstr>
      <vt:lpstr>EXCEPCIONES ART 2 RG 2937</vt:lpstr>
      <vt:lpstr>Modificaciones introducidas por la RG 4461</vt:lpstr>
      <vt:lpstr>NUEVAS ALICUOTAS</vt:lpstr>
      <vt:lpstr>PEDIDO DE EXCLUSIÓN REGIMEN DE PERCEPCIÓN DE IVA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REGIMEN DE PERCEPCIÓN DE OPERACIONES DE IMPORTACIÓN DEFINITIVA DE COSAS MUEBLES RG 4461 (17/4/2019)</dc:title>
  <dc:creator>Nancy Rocha</dc:creator>
  <cp:lastModifiedBy>Nancy Rocha</cp:lastModifiedBy>
  <cp:revision>8</cp:revision>
  <cp:lastPrinted>2019-05-07T13:40:08Z</cp:lastPrinted>
  <dcterms:created xsi:type="dcterms:W3CDTF">2019-04-23T13:49:51Z</dcterms:created>
  <dcterms:modified xsi:type="dcterms:W3CDTF">2019-05-07T13:40:15Z</dcterms:modified>
</cp:coreProperties>
</file>