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310" r:id="rId3"/>
    <p:sldId id="314" r:id="rId4"/>
    <p:sldId id="338" r:id="rId5"/>
    <p:sldId id="311" r:id="rId6"/>
    <p:sldId id="312" r:id="rId7"/>
    <p:sldId id="313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06" r:id="rId16"/>
  </p:sldIdLst>
  <p:sldSz cx="9144000" cy="5143500" type="screen16x9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A5CE"/>
    <a:srgbClr val="3CA2BE"/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8551" autoAdjust="0"/>
  </p:normalViewPr>
  <p:slideViewPr>
    <p:cSldViewPr>
      <p:cViewPr>
        <p:scale>
          <a:sx n="100" d="100"/>
          <a:sy n="100" d="100"/>
        </p:scale>
        <p:origin x="346" y="-168"/>
      </p:cViewPr>
      <p:guideLst>
        <p:guide orient="horz" pos="216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83237-16E1-4DB9-974B-986372D76BEB}" type="datetimeFigureOut">
              <a:rPr lang="es-AR" smtClean="0"/>
              <a:pPr/>
              <a:t>15/10/2019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6C24A-A2A3-4E69-A3A0-23B3B95A97BB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6159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9E522-543D-46B5-8715-1A98C13D9D2C}" type="datetimeFigureOut">
              <a:rPr lang="es-AR" smtClean="0"/>
              <a:pPr/>
              <a:t>15/10/2019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89D90-8B48-4DAF-9A83-C51608099DE0}" type="slidenum">
              <a:rPr lang="es-AR" smtClean="0"/>
              <a:pPr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889003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89D90-8B48-4DAF-9A83-C51608099DE0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41688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89D90-8B48-4DAF-9A83-C51608099DE0}" type="slidenum">
              <a:rPr lang="es-AR" smtClean="0"/>
              <a:pPr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77696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89D90-8B48-4DAF-9A83-C51608099DE0}" type="slidenum">
              <a:rPr lang="es-AR" smtClean="0"/>
              <a:pPr/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77696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89D90-8B48-4DAF-9A83-C51608099DE0}" type="slidenum">
              <a:rPr lang="es-AR" smtClean="0"/>
              <a:pPr/>
              <a:t>15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34830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347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396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4" name="Rectángulo 13"/>
          <p:cNvSpPr/>
          <p:nvPr userDrawn="1"/>
        </p:nvSpPr>
        <p:spPr>
          <a:xfrm>
            <a:off x="0" y="0"/>
            <a:ext cx="9144000" cy="55552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Rectángulo redondeado 5"/>
          <p:cNvSpPr/>
          <p:nvPr userDrawn="1"/>
        </p:nvSpPr>
        <p:spPr>
          <a:xfrm>
            <a:off x="8642592" y="4803998"/>
            <a:ext cx="432048" cy="465988"/>
          </a:xfrm>
          <a:prstGeom prst="roundRect">
            <a:avLst>
              <a:gd name="adj" fmla="val 910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>
              <a:solidFill>
                <a:schemeClr val="bg1"/>
              </a:solidFill>
            </a:endParaRPr>
          </a:p>
        </p:txBody>
      </p:sp>
      <p:sp>
        <p:nvSpPr>
          <p:cNvPr id="4" name="Rectángulo 3"/>
          <p:cNvSpPr/>
          <p:nvPr userDrawn="1"/>
        </p:nvSpPr>
        <p:spPr>
          <a:xfrm>
            <a:off x="0" y="555526"/>
            <a:ext cx="1331640" cy="4587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1" name="5 Marcador de número de diapositiva"/>
          <p:cNvSpPr>
            <a:spLocks noGrp="1"/>
          </p:cNvSpPr>
          <p:nvPr userDrawn="1"/>
        </p:nvSpPr>
        <p:spPr>
          <a:xfrm>
            <a:off x="8455376" y="4861700"/>
            <a:ext cx="780087" cy="273844"/>
          </a:xfrm>
          <a:prstGeom prst="rect">
            <a:avLst/>
          </a:prstGeom>
        </p:spPr>
        <p:txBody>
          <a:bodyPr/>
          <a:lstStyle>
            <a:defPPr>
              <a:defRPr lang="es-A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8CAD0D7E-25BE-4A07-AF24-8ED581957143}" type="slidenum">
              <a:rPr lang="es-AR" sz="1100" smtClean="0">
                <a:solidFill>
                  <a:schemeClr val="tx2">
                    <a:lumMod val="50000"/>
                  </a:schemeClr>
                </a:solidFill>
              </a:rPr>
              <a:pPr algn="ctr"/>
              <a:t>‹Nº›</a:t>
            </a:fld>
            <a:endParaRPr lang="es-AR" sz="11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038" y="123478"/>
            <a:ext cx="1240133" cy="34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11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0" y="0"/>
            <a:ext cx="2987824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18" name="Grupo 17"/>
          <p:cNvGrpSpPr/>
          <p:nvPr/>
        </p:nvGrpSpPr>
        <p:grpSpPr>
          <a:xfrm>
            <a:off x="-540568" y="774540"/>
            <a:ext cx="5328592" cy="646331"/>
            <a:chOff x="-595272" y="813523"/>
            <a:chExt cx="4321433" cy="646331"/>
          </a:xfrm>
        </p:grpSpPr>
        <p:sp>
          <p:nvSpPr>
            <p:cNvPr id="17" name="Rectángulo redondeado 16"/>
            <p:cNvSpPr/>
            <p:nvPr/>
          </p:nvSpPr>
          <p:spPr>
            <a:xfrm>
              <a:off x="-595272" y="857353"/>
              <a:ext cx="4321433" cy="585057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9" name="6 CuadroTexto"/>
            <p:cNvSpPr txBox="1"/>
            <p:nvPr/>
          </p:nvSpPr>
          <p:spPr>
            <a:xfrm>
              <a:off x="125760" y="813523"/>
              <a:ext cx="3600400" cy="64633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600" b="1" dirty="0" smtClean="0">
                  <a:solidFill>
                    <a:schemeClr val="tx2">
                      <a:lumMod val="50000"/>
                    </a:schemeClr>
                  </a:solidFill>
                </a:rPr>
                <a:t>PORTAL IVA	</a:t>
              </a:r>
              <a:endParaRPr lang="es-AR" sz="3600" b="1" i="1" dirty="0" smtClean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31" y="4497946"/>
            <a:ext cx="1383299" cy="378059"/>
          </a:xfrm>
          <a:prstGeom prst="rect">
            <a:avLst/>
          </a:prstGeom>
        </p:spPr>
      </p:pic>
      <p:cxnSp>
        <p:nvCxnSpPr>
          <p:cNvPr id="22" name="Conector recto de flecha 21"/>
          <p:cNvCxnSpPr/>
          <p:nvPr/>
        </p:nvCxnSpPr>
        <p:spPr>
          <a:xfrm>
            <a:off x="180465" y="1110898"/>
            <a:ext cx="0" cy="919921"/>
          </a:xfrm>
          <a:prstGeom prst="straightConnector1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71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1642255" y="667194"/>
            <a:ext cx="5859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GENERACION Y PRESENTACIÓN DEL “LIBRO DE IVA DIGITAL”</a:t>
            </a:r>
          </a:p>
        </p:txBody>
      </p:sp>
      <p:sp>
        <p:nvSpPr>
          <p:cNvPr id="23" name="5 Rectángulo"/>
          <p:cNvSpPr/>
          <p:nvPr/>
        </p:nvSpPr>
        <p:spPr>
          <a:xfrm>
            <a:off x="596556" y="2499742"/>
            <a:ext cx="281755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1500" dirty="0" smtClean="0"/>
              <a:t>F.2083 “ACUSE DE RECIBO”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sz="1500" dirty="0" smtClean="0"/>
              <a:t>Constancia de información presentada 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619868" y="1332793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 confirman los comprobantes registrados</a:t>
            </a:r>
          </a:p>
        </p:txBody>
      </p:sp>
      <p:sp>
        <p:nvSpPr>
          <p:cNvPr id="30" name="CuadroTexto 5"/>
          <p:cNvSpPr txBox="1"/>
          <p:nvPr/>
        </p:nvSpPr>
        <p:spPr>
          <a:xfrm>
            <a:off x="647469" y="3756462"/>
            <a:ext cx="31327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Opción de descargar el libro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No obligatoriedad que se encuentre en Domicilio Fiscal a disposición de AFIP</a:t>
            </a:r>
          </a:p>
        </p:txBody>
      </p:sp>
      <p:sp>
        <p:nvSpPr>
          <p:cNvPr id="31" name="30 Flecha abajo"/>
          <p:cNvSpPr/>
          <p:nvPr/>
        </p:nvSpPr>
        <p:spPr>
          <a:xfrm>
            <a:off x="1830750" y="2119781"/>
            <a:ext cx="216024" cy="28803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2" name="31 Abrir corchete"/>
          <p:cNvSpPr/>
          <p:nvPr/>
        </p:nvSpPr>
        <p:spPr>
          <a:xfrm rot="16200000">
            <a:off x="1902758" y="2035044"/>
            <a:ext cx="216024" cy="2592289"/>
          </a:xfrm>
          <a:prstGeom prst="leftBracket">
            <a:avLst>
              <a:gd name="adj" fmla="val 0"/>
            </a:avLst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121816"/>
            <a:ext cx="4531463" cy="402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upo 10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12" name="Rectángulo 11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3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endParaRPr lang="es-AR" sz="2000" b="1" i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5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ángulo 29"/>
          <p:cNvSpPr/>
          <p:nvPr/>
        </p:nvSpPr>
        <p:spPr>
          <a:xfrm>
            <a:off x="0" y="238155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8" name="Rectángulo 27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659404" y="675735"/>
            <a:ext cx="4260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Declaraciones Juradas Rectificativas de IVA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971600" y="141962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 se modifican valores que conforman el Saldo Técnico</a:t>
            </a:r>
          </a:p>
        </p:txBody>
      </p:sp>
      <p:sp>
        <p:nvSpPr>
          <p:cNvPr id="11" name="10 Flecha derecha"/>
          <p:cNvSpPr/>
          <p:nvPr/>
        </p:nvSpPr>
        <p:spPr>
          <a:xfrm>
            <a:off x="3923928" y="1635646"/>
            <a:ext cx="360040" cy="216024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11 CuadroTexto"/>
          <p:cNvSpPr txBox="1"/>
          <p:nvPr/>
        </p:nvSpPr>
        <p:spPr>
          <a:xfrm>
            <a:off x="4499992" y="141962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Previamente se deberá rectificar el Libro de IVA de ese período </a:t>
            </a:r>
          </a:p>
        </p:txBody>
      </p:sp>
      <p:sp>
        <p:nvSpPr>
          <p:cNvPr id="13" name="12 CuadroTexto"/>
          <p:cNvSpPr txBox="1"/>
          <p:nvPr/>
        </p:nvSpPr>
        <p:spPr>
          <a:xfrm>
            <a:off x="2836372" y="2449800"/>
            <a:ext cx="2844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Periodicidad – Vencimiento </a:t>
            </a:r>
          </a:p>
        </p:txBody>
      </p:sp>
      <p:sp>
        <p:nvSpPr>
          <p:cNvPr id="14" name="13 Bisel"/>
          <p:cNvSpPr/>
          <p:nvPr/>
        </p:nvSpPr>
        <p:spPr>
          <a:xfrm>
            <a:off x="611560" y="3210530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5" name="14 CuadroTexto"/>
          <p:cNvSpPr txBox="1"/>
          <p:nvPr/>
        </p:nvSpPr>
        <p:spPr>
          <a:xfrm>
            <a:off x="856737" y="3138522"/>
            <a:ext cx="1746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tx2">
                    <a:lumMod val="50000"/>
                  </a:schemeClr>
                </a:solidFill>
              </a:rPr>
              <a:t>Inscriptos en IVA</a:t>
            </a:r>
          </a:p>
        </p:txBody>
      </p:sp>
      <p:sp>
        <p:nvSpPr>
          <p:cNvPr id="18" name="17 Bisel"/>
          <p:cNvSpPr/>
          <p:nvPr/>
        </p:nvSpPr>
        <p:spPr>
          <a:xfrm>
            <a:off x="611560" y="4074626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9" name="18 CuadroTexto"/>
          <p:cNvSpPr txBox="1"/>
          <p:nvPr/>
        </p:nvSpPr>
        <p:spPr>
          <a:xfrm>
            <a:off x="856737" y="4002618"/>
            <a:ext cx="156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mtClean="0">
                <a:solidFill>
                  <a:schemeClr val="tx2">
                    <a:lumMod val="50000"/>
                  </a:schemeClr>
                </a:solidFill>
              </a:rPr>
              <a:t>Exentos en IVA</a:t>
            </a:r>
          </a:p>
        </p:txBody>
      </p:sp>
      <p:sp>
        <p:nvSpPr>
          <p:cNvPr id="20" name="CuadroTexto 5"/>
          <p:cNvSpPr txBox="1"/>
          <p:nvPr/>
        </p:nvSpPr>
        <p:spPr>
          <a:xfrm>
            <a:off x="3131840" y="3067095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/>
            <a:r>
              <a:rPr lang="es-AR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Registración por mes calendario </a:t>
            </a:r>
          </a:p>
          <a:p>
            <a:pPr marL="214313" indent="-214313"/>
            <a:r>
              <a:rPr lang="es-AR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Vencimiento: previo a la DD.JJ. a presentar</a:t>
            </a:r>
          </a:p>
        </p:txBody>
      </p:sp>
      <p:sp>
        <p:nvSpPr>
          <p:cNvPr id="21" name="20 Rectángulo"/>
          <p:cNvSpPr/>
          <p:nvPr/>
        </p:nvSpPr>
        <p:spPr>
          <a:xfrm>
            <a:off x="2915817" y="3828985"/>
            <a:ext cx="48245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/>
            <a:r>
              <a:rPr lang="es-AR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    Dentro de los primeros 15 días del mes inmediato siguiente a aquel en que se haya producido la emisión o recepción de los comprobantes</a:t>
            </a:r>
          </a:p>
        </p:txBody>
      </p:sp>
      <p:sp>
        <p:nvSpPr>
          <p:cNvPr id="22" name="21 Flecha derecha"/>
          <p:cNvSpPr/>
          <p:nvPr/>
        </p:nvSpPr>
        <p:spPr>
          <a:xfrm>
            <a:off x="2699792" y="3219822"/>
            <a:ext cx="360040" cy="216024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Flecha derecha"/>
          <p:cNvSpPr/>
          <p:nvPr/>
        </p:nvSpPr>
        <p:spPr>
          <a:xfrm>
            <a:off x="2699792" y="4083918"/>
            <a:ext cx="360040" cy="216024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2" name="Grupo 16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23" name="Rectángulo 22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5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endParaRPr lang="es-AR" sz="2000" b="1" i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7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339752" y="638876"/>
            <a:ext cx="422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Modificaciones en Resoluciones Generales</a:t>
            </a:r>
          </a:p>
        </p:txBody>
      </p:sp>
      <p:sp>
        <p:nvSpPr>
          <p:cNvPr id="27" name="26 CuadroTexto"/>
          <p:cNvSpPr txBox="1"/>
          <p:nvPr/>
        </p:nvSpPr>
        <p:spPr>
          <a:xfrm>
            <a:off x="467544" y="2778482"/>
            <a:ext cx="2448271" cy="369332"/>
          </a:xfrm>
          <a:prstGeom prst="rect">
            <a:avLst/>
          </a:prstGeom>
          <a:solidFill>
            <a:srgbClr val="31859C">
              <a:alpha val="27843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R.G. 1415 – Se elimina </a:t>
            </a:r>
            <a:endParaRPr lang="es-E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27 Abrir llave"/>
          <p:cNvSpPr/>
          <p:nvPr/>
        </p:nvSpPr>
        <p:spPr>
          <a:xfrm>
            <a:off x="3131840" y="1851670"/>
            <a:ext cx="576064" cy="2232248"/>
          </a:xfrm>
          <a:prstGeom prst="leftBrace">
            <a:avLst>
              <a:gd name="adj1" fmla="val 0"/>
              <a:gd name="adj2" fmla="val 50000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1" name="30 Bisel"/>
          <p:cNvSpPr/>
          <p:nvPr/>
        </p:nvSpPr>
        <p:spPr>
          <a:xfrm>
            <a:off x="3779912" y="1995686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3" name="32 Bisel"/>
          <p:cNvSpPr/>
          <p:nvPr/>
        </p:nvSpPr>
        <p:spPr>
          <a:xfrm>
            <a:off x="3779912" y="2499742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33 Bisel"/>
          <p:cNvSpPr/>
          <p:nvPr/>
        </p:nvSpPr>
        <p:spPr>
          <a:xfrm>
            <a:off x="3779912" y="3097292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5" name="34 Bisel"/>
          <p:cNvSpPr/>
          <p:nvPr/>
        </p:nvSpPr>
        <p:spPr>
          <a:xfrm>
            <a:off x="3779912" y="3651870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6" name="35 CuadroTexto"/>
          <p:cNvSpPr txBox="1"/>
          <p:nvPr/>
        </p:nvSpPr>
        <p:spPr>
          <a:xfrm>
            <a:off x="4139952" y="1945164"/>
            <a:ext cx="4388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chemeClr val="tx2">
                    <a:lumMod val="50000"/>
                  </a:schemeClr>
                </a:solidFill>
              </a:rPr>
              <a:t>Art. 7° Excepción a la Obligación de Registrar</a:t>
            </a:r>
          </a:p>
        </p:txBody>
      </p:sp>
      <p:sp>
        <p:nvSpPr>
          <p:cNvPr id="37" name="36 CuadroTexto"/>
          <p:cNvSpPr txBox="1"/>
          <p:nvPr/>
        </p:nvSpPr>
        <p:spPr>
          <a:xfrm>
            <a:off x="4067944" y="2355726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 smtClean="0">
                <a:solidFill>
                  <a:schemeClr val="tx2">
                    <a:lumMod val="50000"/>
                  </a:schemeClr>
                </a:solidFill>
              </a:rPr>
              <a:t>Anexo VI – Datos que debe contener la Registración – Modalidades de Registración, etc.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4057369" y="3025284"/>
            <a:ext cx="31069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smtClean="0">
                <a:solidFill>
                  <a:schemeClr val="tx2">
                    <a:lumMod val="50000"/>
                  </a:schemeClr>
                </a:solidFill>
              </a:rPr>
              <a:t>Título III REGISTRACIÓN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4139952" y="3441179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smtClean="0">
                <a:solidFill>
                  <a:schemeClr val="tx2">
                    <a:lumMod val="50000"/>
                  </a:schemeClr>
                </a:solidFill>
              </a:rPr>
              <a:t>En los Artículos 60 y 61 – Conservación de libros y registros y su puesta a disposición AFIP</a:t>
            </a:r>
          </a:p>
        </p:txBody>
      </p:sp>
      <p:grpSp>
        <p:nvGrpSpPr>
          <p:cNvPr id="2" name="Grupo 14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16" name="Rectángulo 15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9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endParaRPr lang="es-AR" sz="2000" b="1" i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20" name="Rectángulo redondeado 19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1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ángulo 41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7" name="26 CuadroTexto"/>
          <p:cNvSpPr txBox="1"/>
          <p:nvPr/>
        </p:nvSpPr>
        <p:spPr>
          <a:xfrm>
            <a:off x="251521" y="1914386"/>
            <a:ext cx="1584175" cy="369332"/>
          </a:xfrm>
          <a:prstGeom prst="rect">
            <a:avLst/>
          </a:prstGeom>
          <a:solidFill>
            <a:srgbClr val="31859C">
              <a:alpha val="27843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R.G. 1575</a:t>
            </a:r>
            <a:endParaRPr lang="es-E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8" name="27 Abrir llave"/>
          <p:cNvSpPr/>
          <p:nvPr/>
        </p:nvSpPr>
        <p:spPr>
          <a:xfrm>
            <a:off x="1907704" y="1514319"/>
            <a:ext cx="432048" cy="1196315"/>
          </a:xfrm>
          <a:prstGeom prst="leftBrace">
            <a:avLst>
              <a:gd name="adj1" fmla="val 0"/>
              <a:gd name="adj2" fmla="val 50000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3" name="32 Bisel"/>
          <p:cNvSpPr/>
          <p:nvPr/>
        </p:nvSpPr>
        <p:spPr>
          <a:xfrm>
            <a:off x="2843808" y="3075806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33 Bisel"/>
          <p:cNvSpPr/>
          <p:nvPr/>
        </p:nvSpPr>
        <p:spPr>
          <a:xfrm>
            <a:off x="2843808" y="3579862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5" name="34 Bisel"/>
          <p:cNvSpPr/>
          <p:nvPr/>
        </p:nvSpPr>
        <p:spPr>
          <a:xfrm>
            <a:off x="2843808" y="4155926"/>
            <a:ext cx="216024" cy="216024"/>
          </a:xfrm>
          <a:prstGeom prst="bevel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6" name="35 CuadroTexto"/>
          <p:cNvSpPr txBox="1"/>
          <p:nvPr/>
        </p:nvSpPr>
        <p:spPr>
          <a:xfrm>
            <a:off x="2051720" y="1563639"/>
            <a:ext cx="19442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Sujetos obligados al Reg. De información de operaciones de los art. 23 y 24</a:t>
            </a:r>
          </a:p>
        </p:txBody>
      </p:sp>
      <p:sp>
        <p:nvSpPr>
          <p:cNvPr id="37" name="36 CuadroTexto"/>
          <p:cNvSpPr txBox="1"/>
          <p:nvPr/>
        </p:nvSpPr>
        <p:spPr>
          <a:xfrm>
            <a:off x="3131840" y="3025284"/>
            <a:ext cx="50405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Título I – REGIMEN INFORMATIVO DE COMPRAS Y VENTAS.</a:t>
            </a:r>
          </a:p>
        </p:txBody>
      </p:sp>
      <p:sp>
        <p:nvSpPr>
          <p:cNvPr id="38" name="37 CuadroTexto"/>
          <p:cNvSpPr txBox="1"/>
          <p:nvPr/>
        </p:nvSpPr>
        <p:spPr>
          <a:xfrm>
            <a:off x="3131840" y="3402517"/>
            <a:ext cx="48965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500" dirty="0" smtClean="0">
                <a:solidFill>
                  <a:schemeClr val="accent5">
                    <a:lumMod val="75000"/>
                  </a:schemeClr>
                </a:solidFill>
              </a:rPr>
              <a:t>Programa Aplicativo “AFIP – DGI – REGIMEN DE INFORMACION DE COMPRAS Y VENTAS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3203848" y="4011910"/>
            <a:ext cx="37444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5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ANEXO I Características, funciones y aspectos del programa aplicativo</a:t>
            </a:r>
          </a:p>
        </p:txBody>
      </p:sp>
      <p:cxnSp>
        <p:nvCxnSpPr>
          <p:cNvPr id="16" name="15 Conector recto de flecha"/>
          <p:cNvCxnSpPr/>
          <p:nvPr/>
        </p:nvCxnSpPr>
        <p:spPr>
          <a:xfrm>
            <a:off x="3995936" y="2211710"/>
            <a:ext cx="864096" cy="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3851920" y="185167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smtClean="0">
                <a:solidFill>
                  <a:srgbClr val="0070C0"/>
                </a:solidFill>
              </a:rPr>
              <a:t>presentarán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4860032" y="1842959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Reg. Informativo Compras y ventas</a:t>
            </a:r>
          </a:p>
        </p:txBody>
      </p:sp>
      <p:cxnSp>
        <p:nvCxnSpPr>
          <p:cNvPr id="22" name="21 Conector recto de flecha"/>
          <p:cNvCxnSpPr/>
          <p:nvPr/>
        </p:nvCxnSpPr>
        <p:spPr>
          <a:xfrm>
            <a:off x="6660232" y="2211710"/>
            <a:ext cx="648072" cy="0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6660232" y="185167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smtClean="0">
                <a:solidFill>
                  <a:srgbClr val="0070C0"/>
                </a:solidFill>
              </a:rPr>
              <a:t>hasta</a:t>
            </a:r>
          </a:p>
        </p:txBody>
      </p:sp>
      <p:sp>
        <p:nvSpPr>
          <p:cNvPr id="25" name="24 CuadroTexto"/>
          <p:cNvSpPr txBox="1"/>
          <p:nvPr/>
        </p:nvSpPr>
        <p:spPr>
          <a:xfrm>
            <a:off x="7236296" y="1707654"/>
            <a:ext cx="1800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Obligación de presentar libro de IVA digital </a:t>
            </a:r>
          </a:p>
        </p:txBody>
      </p:sp>
      <p:sp>
        <p:nvSpPr>
          <p:cNvPr id="26" name="25 CuadroTexto"/>
          <p:cNvSpPr txBox="1"/>
          <p:nvPr/>
        </p:nvSpPr>
        <p:spPr>
          <a:xfrm>
            <a:off x="251520" y="3217851"/>
            <a:ext cx="1584175" cy="369332"/>
          </a:xfrm>
          <a:prstGeom prst="rect">
            <a:avLst/>
          </a:prstGeom>
          <a:solidFill>
            <a:srgbClr val="31859C">
              <a:alpha val="27843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R.G. 3685</a:t>
            </a:r>
            <a:endParaRPr lang="es-ES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179512" y="3639621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500" dirty="0" smtClean="0">
                <a:solidFill>
                  <a:srgbClr val="002060"/>
                </a:solidFill>
              </a:rPr>
              <a:t>Desde lo obligación de presentar Libro de IVA digital, se deja sin efecto: </a:t>
            </a:r>
          </a:p>
        </p:txBody>
      </p:sp>
      <p:sp>
        <p:nvSpPr>
          <p:cNvPr id="30" name="29 Abrir llave"/>
          <p:cNvSpPr/>
          <p:nvPr/>
        </p:nvSpPr>
        <p:spPr>
          <a:xfrm>
            <a:off x="1907704" y="2960828"/>
            <a:ext cx="432048" cy="1721364"/>
          </a:xfrm>
          <a:prstGeom prst="leftBrace">
            <a:avLst>
              <a:gd name="adj1" fmla="val 0"/>
              <a:gd name="adj2" fmla="val 50645"/>
            </a:avLst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grpSp>
        <p:nvGrpSpPr>
          <p:cNvPr id="2" name="Grupo 23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31" name="Rectángulo 30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32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endParaRPr lang="es-AR" sz="2000" b="1" i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40" name="Rectángulo redondeado 39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41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  <p:sp>
        <p:nvSpPr>
          <p:cNvPr id="43" name="3 CuadroTexto"/>
          <p:cNvSpPr txBox="1"/>
          <p:nvPr/>
        </p:nvSpPr>
        <p:spPr>
          <a:xfrm>
            <a:off x="2339752" y="638876"/>
            <a:ext cx="4228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Modificaciones en Resoluciones Generales</a:t>
            </a:r>
          </a:p>
        </p:txBody>
      </p: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709549" y="683351"/>
            <a:ext cx="3519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MICROSITIO LIBRO DE IVA DIGITAL </a:t>
            </a:r>
          </a:p>
        </p:txBody>
      </p:sp>
      <p:sp>
        <p:nvSpPr>
          <p:cNvPr id="12" name="11 Elipse"/>
          <p:cNvSpPr/>
          <p:nvPr/>
        </p:nvSpPr>
        <p:spPr>
          <a:xfrm>
            <a:off x="6012160" y="1995686"/>
            <a:ext cx="144000" cy="144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CA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6012160" y="2427734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Rectángulo"/>
          <p:cNvSpPr/>
          <p:nvPr/>
        </p:nvSpPr>
        <p:spPr>
          <a:xfrm>
            <a:off x="6228184" y="1851670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rgbClr val="002060"/>
                </a:solidFill>
              </a:rPr>
              <a:t>Conceptos básicos</a:t>
            </a:r>
            <a:endParaRPr lang="es-AR" dirty="0">
              <a:solidFill>
                <a:srgbClr val="002060"/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6300192" y="2283718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chemeClr val="accent5">
                    <a:lumMod val="50000"/>
                  </a:schemeClr>
                </a:solidFill>
              </a:rPr>
              <a:t>Procedimiento</a:t>
            </a:r>
            <a:endParaRPr lang="es-AR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Grupo 9"/>
          <p:cNvGrpSpPr/>
          <p:nvPr/>
        </p:nvGrpSpPr>
        <p:grpSpPr>
          <a:xfrm>
            <a:off x="81783" y="-17000"/>
            <a:ext cx="5610088" cy="584775"/>
            <a:chOff x="81783" y="-17000"/>
            <a:chExt cx="5610088" cy="584775"/>
          </a:xfrm>
        </p:grpSpPr>
        <p:sp>
          <p:nvSpPr>
            <p:cNvPr id="11" name="Rectángulo 10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6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uevo </a:t>
              </a:r>
              <a:r>
                <a:rPr lang="es-AR" sz="2000" b="1" i="1" dirty="0" smtClean="0">
                  <a:solidFill>
                    <a:srgbClr val="00B0F0"/>
                  </a:solidFill>
                </a:rPr>
                <a:t>MICROSITIO IVA DIGITAL </a:t>
              </a:r>
            </a:p>
          </p:txBody>
        </p:sp>
        <p:sp>
          <p:nvSpPr>
            <p:cNvPr id="18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  <p:sp>
        <p:nvSpPr>
          <p:cNvPr id="21" name="20 Elipse"/>
          <p:cNvSpPr/>
          <p:nvPr/>
        </p:nvSpPr>
        <p:spPr>
          <a:xfrm>
            <a:off x="6012160" y="2859782"/>
            <a:ext cx="144000" cy="144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CA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2" name="21 Rectángulo"/>
          <p:cNvSpPr/>
          <p:nvPr/>
        </p:nvSpPr>
        <p:spPr>
          <a:xfrm>
            <a:off x="6300192" y="2787774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rgbClr val="002060"/>
                </a:solidFill>
              </a:rPr>
              <a:t>IVA Simplificado</a:t>
            </a:r>
            <a:endParaRPr lang="es-AR" dirty="0">
              <a:solidFill>
                <a:srgbClr val="002060"/>
              </a:solidFill>
            </a:endParaRPr>
          </a:p>
        </p:txBody>
      </p:sp>
      <p:sp>
        <p:nvSpPr>
          <p:cNvPr id="23" name="22 Elipse"/>
          <p:cNvSpPr/>
          <p:nvPr/>
        </p:nvSpPr>
        <p:spPr>
          <a:xfrm>
            <a:off x="6012160" y="3363838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4" name="23 Rectángulo"/>
          <p:cNvSpPr/>
          <p:nvPr/>
        </p:nvSpPr>
        <p:spPr>
          <a:xfrm>
            <a:off x="6372200" y="3219822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chemeClr val="accent5">
                    <a:lumMod val="50000"/>
                  </a:schemeClr>
                </a:solidFill>
              </a:rPr>
              <a:t>Normativa</a:t>
            </a:r>
            <a:endParaRPr lang="es-A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5" name="24 Elipse"/>
          <p:cNvSpPr/>
          <p:nvPr/>
        </p:nvSpPr>
        <p:spPr>
          <a:xfrm>
            <a:off x="6012160" y="3795886"/>
            <a:ext cx="144000" cy="144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CA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7" name="26 Rectángulo"/>
          <p:cNvSpPr/>
          <p:nvPr/>
        </p:nvSpPr>
        <p:spPr>
          <a:xfrm>
            <a:off x="6300192" y="4083918"/>
            <a:ext cx="2448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chemeClr val="accent5">
                    <a:lumMod val="50000"/>
                  </a:schemeClr>
                </a:solidFill>
              </a:rPr>
              <a:t>Modalidades especiales de registración</a:t>
            </a:r>
            <a:endParaRPr lang="es-AR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8" name="27 Elipse"/>
          <p:cNvSpPr/>
          <p:nvPr/>
        </p:nvSpPr>
        <p:spPr>
          <a:xfrm>
            <a:off x="6012160" y="4227934"/>
            <a:ext cx="144000" cy="144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0" name="29 Rectángulo"/>
          <p:cNvSpPr/>
          <p:nvPr/>
        </p:nvSpPr>
        <p:spPr>
          <a:xfrm>
            <a:off x="6372200" y="3651870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dirty="0" smtClean="0">
                <a:solidFill>
                  <a:srgbClr val="002060"/>
                </a:solidFill>
              </a:rPr>
              <a:t>Diseño de registro</a:t>
            </a:r>
            <a:endParaRPr lang="es-AR" dirty="0">
              <a:solidFill>
                <a:srgbClr val="002060"/>
              </a:solidFill>
            </a:endParaRPr>
          </a:p>
        </p:txBody>
      </p:sp>
      <p:pic>
        <p:nvPicPr>
          <p:cNvPr id="31" name="30 Imagen"/>
          <p:cNvPicPr/>
          <p:nvPr/>
        </p:nvPicPr>
        <p:blipFill>
          <a:blip r:embed="rId2" cstate="print"/>
          <a:srcRect l="27723" t="7634" r="22976" b="44784"/>
          <a:stretch>
            <a:fillRect/>
          </a:stretch>
        </p:blipFill>
        <p:spPr bwMode="auto">
          <a:xfrm>
            <a:off x="0" y="1059582"/>
            <a:ext cx="5724128" cy="4083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2355726"/>
            <a:ext cx="2070414" cy="56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8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0" name="CuadroTexto 18"/>
          <p:cNvSpPr txBox="1"/>
          <p:nvPr/>
        </p:nvSpPr>
        <p:spPr>
          <a:xfrm>
            <a:off x="899592" y="141962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/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Resolución General 4597- E - AFIP</a:t>
            </a:r>
            <a:endParaRPr lang="es-AR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CuadroTexto 18"/>
          <p:cNvSpPr txBox="1"/>
          <p:nvPr/>
        </p:nvSpPr>
        <p:spPr>
          <a:xfrm>
            <a:off x="6012160" y="141962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/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Publicada el 01 de octubre 2019 en el Boletín Oficial</a:t>
            </a:r>
            <a:endParaRPr lang="es-AR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1" name="Rectángulo redondeado 10"/>
          <p:cNvSpPr/>
          <p:nvPr/>
        </p:nvSpPr>
        <p:spPr>
          <a:xfrm>
            <a:off x="3275856" y="627534"/>
            <a:ext cx="2232248" cy="3483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Rectángulo 11"/>
          <p:cNvSpPr/>
          <p:nvPr/>
        </p:nvSpPr>
        <p:spPr>
          <a:xfrm>
            <a:off x="168996" y="110774"/>
            <a:ext cx="267378" cy="348319"/>
          </a:xfrm>
          <a:prstGeom prst="rect">
            <a:avLst/>
          </a:prstGeom>
          <a:solidFill>
            <a:srgbClr val="22A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6 CuadroTexto"/>
          <p:cNvSpPr txBox="1"/>
          <p:nvPr/>
        </p:nvSpPr>
        <p:spPr>
          <a:xfrm>
            <a:off x="81783" y="-17000"/>
            <a:ext cx="505554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3200" b="1" dirty="0" smtClean="0">
                <a:solidFill>
                  <a:schemeClr val="bg1"/>
                </a:solidFill>
              </a:rPr>
              <a:t>N</a:t>
            </a:r>
            <a:r>
              <a:rPr lang="es-AR" sz="2000" b="1" dirty="0" smtClean="0">
                <a:solidFill>
                  <a:schemeClr val="bg1"/>
                </a:solidFill>
              </a:rPr>
              <a:t>ormativa</a:t>
            </a:r>
            <a:r>
              <a:rPr lang="es-AR" sz="2000" b="1" i="1" dirty="0" smtClean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14" name="11 CuadroTexto"/>
          <p:cNvSpPr txBox="1"/>
          <p:nvPr/>
        </p:nvSpPr>
        <p:spPr>
          <a:xfrm>
            <a:off x="3419872" y="627534"/>
            <a:ext cx="1879703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1400" b="1" dirty="0" smtClean="0">
                <a:solidFill>
                  <a:schemeClr val="tx2">
                    <a:lumMod val="50000"/>
                  </a:schemeClr>
                </a:solidFill>
              </a:rPr>
              <a:t>LIBRO DE IVA DIGITAL </a:t>
            </a:r>
          </a:p>
        </p:txBody>
      </p:sp>
      <p:sp>
        <p:nvSpPr>
          <p:cNvPr id="17" name="16 Flecha abajo"/>
          <p:cNvSpPr/>
          <p:nvPr/>
        </p:nvSpPr>
        <p:spPr>
          <a:xfrm>
            <a:off x="2339752" y="1923678"/>
            <a:ext cx="216024" cy="28803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1115616" y="2427734"/>
            <a:ext cx="3744416" cy="13619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5400" indent="-25400">
              <a:spcBef>
                <a:spcPct val="50000"/>
              </a:spcBef>
            </a:pPr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Es un régimen de </a:t>
            </a:r>
            <a:r>
              <a:rPr lang="es-AR" sz="165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“registración electrónica” </a:t>
            </a:r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 operaciones de venta, compra, cesiones, exportaciones e importaciones definitivas de bienes y servicios, locaciones y prestaciones.</a:t>
            </a:r>
            <a:endParaRPr lang="es-ES" sz="165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9" name="18 Conector recto de flecha"/>
          <p:cNvCxnSpPr/>
          <p:nvPr/>
        </p:nvCxnSpPr>
        <p:spPr>
          <a:xfrm>
            <a:off x="4499992" y="1635646"/>
            <a:ext cx="1296144" cy="0"/>
          </a:xfrm>
          <a:prstGeom prst="straightConnector1">
            <a:avLst/>
          </a:prstGeom>
          <a:ln w="22225">
            <a:solidFill>
              <a:srgbClr val="3CA2B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2 Grupo"/>
          <p:cNvGrpSpPr/>
          <p:nvPr/>
        </p:nvGrpSpPr>
        <p:grpSpPr>
          <a:xfrm>
            <a:off x="1043607" y="4443958"/>
            <a:ext cx="6984777" cy="360040"/>
            <a:chOff x="1043607" y="4155926"/>
            <a:chExt cx="6984777" cy="360040"/>
          </a:xfrm>
        </p:grpSpPr>
        <p:sp>
          <p:nvSpPr>
            <p:cNvPr id="22" name="21 Rectángulo redondeado"/>
            <p:cNvSpPr/>
            <p:nvPr/>
          </p:nvSpPr>
          <p:spPr>
            <a:xfrm>
              <a:off x="1043607" y="4155926"/>
              <a:ext cx="6984777" cy="36004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1115616" y="4155926"/>
              <a:ext cx="64087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AR" sz="1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Criterio similar al Régimen Informativo de Compras y Ventas – RG 3685</a:t>
              </a:r>
            </a:p>
          </p:txBody>
        </p:sp>
      </p:grpSp>
      <p:sp>
        <p:nvSpPr>
          <p:cNvPr id="28" name="Rectángulo 27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1794231" y="664850"/>
            <a:ext cx="5291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rgbClr val="0070C0"/>
                </a:solidFill>
              </a:rPr>
              <a:t> </a:t>
            </a:r>
            <a:r>
              <a:rPr lang="es-AR" sz="1700" b="1" dirty="0"/>
              <a:t>OPERACIONES COMPRENDIDAS PARA LA REGISTRACIÓN</a:t>
            </a:r>
          </a:p>
        </p:txBody>
      </p:sp>
      <p:sp>
        <p:nvSpPr>
          <p:cNvPr id="12" name="11 Elipse"/>
          <p:cNvSpPr/>
          <p:nvPr/>
        </p:nvSpPr>
        <p:spPr>
          <a:xfrm>
            <a:off x="1043607" y="1491630"/>
            <a:ext cx="180000" cy="18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CA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12 Elipse"/>
          <p:cNvSpPr/>
          <p:nvPr/>
        </p:nvSpPr>
        <p:spPr>
          <a:xfrm>
            <a:off x="1533946" y="2185586"/>
            <a:ext cx="180000" cy="18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Rectángulo"/>
          <p:cNvSpPr/>
          <p:nvPr/>
        </p:nvSpPr>
        <p:spPr>
          <a:xfrm>
            <a:off x="1403647" y="1347614"/>
            <a:ext cx="51125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5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Compras, cesiones, locaciones y prestaciones recibidas e importaciones definitivas de bienes y servicios .</a:t>
            </a:r>
            <a:endParaRPr lang="es-AR" sz="15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1893986" y="2039818"/>
            <a:ext cx="525658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5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Descuentos y bonificaciones recibidas, quitas, devoluciones y rescisiones obtenidas documentadas en forma independiente.</a:t>
            </a:r>
            <a:endParaRPr lang="es-AR" sz="15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15 Elipse"/>
          <p:cNvSpPr/>
          <p:nvPr/>
        </p:nvSpPr>
        <p:spPr>
          <a:xfrm>
            <a:off x="2010569" y="2930049"/>
            <a:ext cx="180000" cy="1800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CA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7" name="16 Rectángulo"/>
          <p:cNvSpPr/>
          <p:nvPr/>
        </p:nvSpPr>
        <p:spPr>
          <a:xfrm>
            <a:off x="2339752" y="2809840"/>
            <a:ext cx="48965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5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Ventas, cesiones, locaciones o prestaciones realizadas, exportaciones definitivas de bienes y servicios.</a:t>
            </a:r>
          </a:p>
        </p:txBody>
      </p:sp>
      <p:sp>
        <p:nvSpPr>
          <p:cNvPr id="18" name="17 Elipse"/>
          <p:cNvSpPr/>
          <p:nvPr/>
        </p:nvSpPr>
        <p:spPr>
          <a:xfrm>
            <a:off x="2555775" y="3640554"/>
            <a:ext cx="180000" cy="18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9" name="18 Rectángulo"/>
          <p:cNvSpPr/>
          <p:nvPr/>
        </p:nvSpPr>
        <p:spPr>
          <a:xfrm>
            <a:off x="2915816" y="3529920"/>
            <a:ext cx="51125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5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Descuentos y bonificaciones otorgadas, quitas, devoluciones y rescisiones efectuadas documentadas en forma independiente.</a:t>
            </a:r>
            <a:endParaRPr lang="es-AR" sz="15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3" name="Grupo 20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24" name="Rectángulo 23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5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r>
                <a:rPr lang="es-AR" sz="2000" b="1" i="1" dirty="0" smtClean="0">
                  <a:solidFill>
                    <a:srgbClr val="00B0F0"/>
                  </a:solidFill>
                </a:rPr>
                <a:t> </a:t>
              </a:r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7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843808" y="627534"/>
            <a:ext cx="3442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Resolución General 4597/2019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4499992" y="1347614"/>
            <a:ext cx="3960440" cy="369332"/>
          </a:xfrm>
          <a:prstGeom prst="rect">
            <a:avLst/>
          </a:prstGeom>
          <a:solidFill>
            <a:srgbClr val="31859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AR" b="1" dirty="0" smtClean="0">
                <a:solidFill>
                  <a:schemeClr val="bg1"/>
                </a:solidFill>
                <a:latin typeface="+mj-lt"/>
              </a:rPr>
              <a:t>   </a:t>
            </a:r>
            <a:r>
              <a:rPr lang="es-ES" b="1" dirty="0" smtClean="0">
                <a:solidFill>
                  <a:schemeClr val="bg1"/>
                </a:solidFill>
                <a:latin typeface="+mj-lt"/>
              </a:rPr>
              <a:t>Exceptuados</a:t>
            </a:r>
            <a:endParaRPr lang="es-AR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CuadroTexto 17"/>
          <p:cNvSpPr txBox="1"/>
          <p:nvPr/>
        </p:nvSpPr>
        <p:spPr>
          <a:xfrm>
            <a:off x="539552" y="1347614"/>
            <a:ext cx="3096344" cy="34739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AR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r>
              <a:rPr lang="es-AR" b="1" dirty="0" smtClean="0"/>
              <a:t>Obligados </a:t>
            </a:r>
            <a:endParaRPr lang="es-AR" b="1" dirty="0"/>
          </a:p>
        </p:txBody>
      </p:sp>
      <p:sp>
        <p:nvSpPr>
          <p:cNvPr id="10" name="CuadroTexto 18"/>
          <p:cNvSpPr txBox="1"/>
          <p:nvPr/>
        </p:nvSpPr>
        <p:spPr>
          <a:xfrm>
            <a:off x="539552" y="210753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Responsables inscriptos en el IVA </a:t>
            </a:r>
            <a:endParaRPr lang="es-AR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7" name="CuadroTexto 18"/>
          <p:cNvSpPr txBox="1"/>
          <p:nvPr/>
        </p:nvSpPr>
        <p:spPr>
          <a:xfrm>
            <a:off x="539552" y="301309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Sujetos exentos en el IVA</a:t>
            </a:r>
            <a:endParaRPr lang="es-AR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427984" y="1819513"/>
            <a:ext cx="4032448" cy="30931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Reparticiones centralizadas, descentralizadas o autárquicas del Estado (no empresas y/o entidades del art. 1 Ley 22.016.)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Servicios personales domésticos.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Honorarios o retribuciones de directores de S.A., síndicos, integrantes del consejo de vigilancia y demás (únicamente por esos honorarios).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Entidades exentas en el IVA comprendidos en los incisos e), f), g) y m) de la LIG.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5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Pequeños contribuyentes (Monotributo)</a:t>
            </a:r>
          </a:p>
        </p:txBody>
      </p:sp>
      <p:sp>
        <p:nvSpPr>
          <p:cNvPr id="11" name="Rectángulo redondeado 10"/>
          <p:cNvSpPr/>
          <p:nvPr/>
        </p:nvSpPr>
        <p:spPr>
          <a:xfrm>
            <a:off x="3635896" y="110774"/>
            <a:ext cx="2232248" cy="3483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2" name="Rectángulo 11"/>
          <p:cNvSpPr/>
          <p:nvPr/>
        </p:nvSpPr>
        <p:spPr>
          <a:xfrm>
            <a:off x="168996" y="110774"/>
            <a:ext cx="267378" cy="348319"/>
          </a:xfrm>
          <a:prstGeom prst="rect">
            <a:avLst/>
          </a:prstGeom>
          <a:solidFill>
            <a:srgbClr val="22A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6 CuadroTexto"/>
          <p:cNvSpPr txBox="1"/>
          <p:nvPr/>
        </p:nvSpPr>
        <p:spPr>
          <a:xfrm>
            <a:off x="81783" y="-17000"/>
            <a:ext cx="505554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3200" b="1" dirty="0" smtClean="0">
                <a:solidFill>
                  <a:schemeClr val="bg1"/>
                </a:solidFill>
              </a:rPr>
              <a:t>N</a:t>
            </a:r>
            <a:r>
              <a:rPr lang="es-AR" sz="2000" b="1" dirty="0" smtClean="0">
                <a:solidFill>
                  <a:schemeClr val="bg1"/>
                </a:solidFill>
              </a:rPr>
              <a:t>ormativa</a:t>
            </a:r>
            <a:r>
              <a:rPr lang="es-AR" sz="2000" b="1" i="1" dirty="0" smtClean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14" name="11 CuadroTexto"/>
          <p:cNvSpPr txBox="1"/>
          <p:nvPr/>
        </p:nvSpPr>
        <p:spPr>
          <a:xfrm>
            <a:off x="3812168" y="115656"/>
            <a:ext cx="1879703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1400" b="1" dirty="0" smtClean="0">
                <a:solidFill>
                  <a:schemeClr val="tx2">
                    <a:lumMod val="50000"/>
                  </a:schemeClr>
                </a:solidFill>
              </a:rPr>
              <a:t>LIBRO DE IVA DIGITAL </a:t>
            </a:r>
          </a:p>
        </p:txBody>
      </p: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1477146" y="649937"/>
            <a:ext cx="6189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FECHA DE OBLIGACIÓN PARA REGISTRAR ELECTRÓNICAMENTE</a:t>
            </a:r>
          </a:p>
        </p:txBody>
      </p:sp>
      <p:sp>
        <p:nvSpPr>
          <p:cNvPr id="30" name="29 Rectángulo"/>
          <p:cNvSpPr/>
          <p:nvPr/>
        </p:nvSpPr>
        <p:spPr>
          <a:xfrm>
            <a:off x="514144" y="1087754"/>
            <a:ext cx="26642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A-</a:t>
            </a:r>
            <a:r>
              <a:rPr lang="es-E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s-AR" b="1" dirty="0" smtClean="0"/>
              <a:t>PRIMER UNIVERSO</a:t>
            </a:r>
            <a:endParaRPr lang="es-ES" sz="40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Bisel"/>
          <p:cNvSpPr/>
          <p:nvPr/>
        </p:nvSpPr>
        <p:spPr>
          <a:xfrm>
            <a:off x="179512" y="2355726"/>
            <a:ext cx="216024" cy="216024"/>
          </a:xfrm>
          <a:prstGeom prst="bevel">
            <a:avLst/>
          </a:prstGeom>
          <a:solidFill>
            <a:schemeClr val="accent6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2" name="31 CuadroTexto"/>
          <p:cNvSpPr txBox="1"/>
          <p:nvPr/>
        </p:nvSpPr>
        <p:spPr>
          <a:xfrm>
            <a:off x="467544" y="2283718"/>
            <a:ext cx="1468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accent5">
                    <a:lumMod val="75000"/>
                  </a:schemeClr>
                </a:solidFill>
              </a:rPr>
              <a:t>Octubre 2019</a:t>
            </a:r>
          </a:p>
        </p:txBody>
      </p:sp>
      <p:sp>
        <p:nvSpPr>
          <p:cNvPr id="33" name="32 Abrir corchete"/>
          <p:cNvSpPr/>
          <p:nvPr/>
        </p:nvSpPr>
        <p:spPr>
          <a:xfrm>
            <a:off x="1979712" y="1923678"/>
            <a:ext cx="357190" cy="1368152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33 Rectángulo"/>
          <p:cNvSpPr/>
          <p:nvPr/>
        </p:nvSpPr>
        <p:spPr>
          <a:xfrm>
            <a:off x="2195736" y="2067694"/>
            <a:ext cx="367240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Habilitados para las presentaciones   </a:t>
            </a:r>
            <a:r>
              <a:rPr lang="es-AR" sz="165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SIMPLIFICADAS</a:t>
            </a:r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del Libro de IVA Digital y de la declaración jurada de IVA.</a:t>
            </a:r>
          </a:p>
        </p:txBody>
      </p:sp>
      <p:sp>
        <p:nvSpPr>
          <p:cNvPr id="12" name="Rectángulo redondeado 11"/>
          <p:cNvSpPr/>
          <p:nvPr/>
        </p:nvSpPr>
        <p:spPr>
          <a:xfrm>
            <a:off x="3635896" y="110774"/>
            <a:ext cx="2232248" cy="3483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3" name="Rectángulo 12"/>
          <p:cNvSpPr/>
          <p:nvPr/>
        </p:nvSpPr>
        <p:spPr>
          <a:xfrm>
            <a:off x="168996" y="110774"/>
            <a:ext cx="267378" cy="348319"/>
          </a:xfrm>
          <a:prstGeom prst="rect">
            <a:avLst/>
          </a:prstGeom>
          <a:solidFill>
            <a:srgbClr val="22A5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6 CuadroTexto"/>
          <p:cNvSpPr txBox="1"/>
          <p:nvPr/>
        </p:nvSpPr>
        <p:spPr>
          <a:xfrm>
            <a:off x="81783" y="-17000"/>
            <a:ext cx="5055549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3200" b="1" dirty="0" smtClean="0">
                <a:solidFill>
                  <a:schemeClr val="bg1"/>
                </a:solidFill>
              </a:rPr>
              <a:t>N</a:t>
            </a:r>
            <a:r>
              <a:rPr lang="es-AR" sz="2000" b="1" dirty="0" smtClean="0">
                <a:solidFill>
                  <a:schemeClr val="bg1"/>
                </a:solidFill>
              </a:rPr>
              <a:t>ormativa</a:t>
            </a:r>
            <a:r>
              <a:rPr lang="es-AR" sz="2000" b="1" i="1" dirty="0" smtClean="0">
                <a:solidFill>
                  <a:srgbClr val="00B0F0"/>
                </a:solidFill>
              </a:rPr>
              <a:t> </a:t>
            </a:r>
          </a:p>
        </p:txBody>
      </p:sp>
      <p:sp>
        <p:nvSpPr>
          <p:cNvPr id="15" name="11 CuadroTexto"/>
          <p:cNvSpPr txBox="1"/>
          <p:nvPr/>
        </p:nvSpPr>
        <p:spPr>
          <a:xfrm>
            <a:off x="3812168" y="115656"/>
            <a:ext cx="1879703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s-AR" sz="1400" b="1" dirty="0" smtClean="0">
                <a:solidFill>
                  <a:schemeClr val="tx2">
                    <a:lumMod val="50000"/>
                  </a:schemeClr>
                </a:solidFill>
              </a:rPr>
              <a:t>LIBRO DE IVA DIGITAL </a:t>
            </a:r>
          </a:p>
        </p:txBody>
      </p:sp>
      <p:sp>
        <p:nvSpPr>
          <p:cNvPr id="17" name="16 Flecha abajo"/>
          <p:cNvSpPr/>
          <p:nvPr/>
        </p:nvSpPr>
        <p:spPr>
          <a:xfrm>
            <a:off x="3707904" y="3291830"/>
            <a:ext cx="216024" cy="28803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Rectángulo"/>
          <p:cNvSpPr/>
          <p:nvPr/>
        </p:nvSpPr>
        <p:spPr>
          <a:xfrm>
            <a:off x="2051720" y="3723878"/>
            <a:ext cx="367240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Serán notificados en el domicilio fiscal electrónico. </a:t>
            </a:r>
          </a:p>
        </p:txBody>
      </p: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0" name="29 Rectángulo"/>
          <p:cNvSpPr/>
          <p:nvPr/>
        </p:nvSpPr>
        <p:spPr>
          <a:xfrm>
            <a:off x="827584" y="555526"/>
            <a:ext cx="93610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0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</a:t>
            </a:r>
            <a:r>
              <a:rPr lang="es-ES" sz="3000" b="1" cap="none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</a:t>
            </a:r>
            <a:endParaRPr lang="es-ES" sz="4000" b="1" cap="none" spc="30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Bisel"/>
          <p:cNvSpPr/>
          <p:nvPr/>
        </p:nvSpPr>
        <p:spPr>
          <a:xfrm>
            <a:off x="360824" y="1779663"/>
            <a:ext cx="216024" cy="216024"/>
          </a:xfrm>
          <a:prstGeom prst="bevel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2" name="31 CuadroTexto"/>
          <p:cNvSpPr txBox="1"/>
          <p:nvPr/>
        </p:nvSpPr>
        <p:spPr>
          <a:xfrm>
            <a:off x="606001" y="1707655"/>
            <a:ext cx="1253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dirty="0" smtClean="0">
                <a:solidFill>
                  <a:schemeClr val="accent5">
                    <a:lumMod val="75000"/>
                  </a:schemeClr>
                </a:solidFill>
              </a:rPr>
              <a:t>Enero 2020</a:t>
            </a:r>
          </a:p>
        </p:txBody>
      </p:sp>
      <p:sp>
        <p:nvSpPr>
          <p:cNvPr id="33" name="32 Abrir corchete"/>
          <p:cNvSpPr/>
          <p:nvPr/>
        </p:nvSpPr>
        <p:spPr>
          <a:xfrm>
            <a:off x="2261982" y="1419623"/>
            <a:ext cx="221786" cy="792087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33 Rectángulo"/>
          <p:cNvSpPr/>
          <p:nvPr/>
        </p:nvSpPr>
        <p:spPr>
          <a:xfrm>
            <a:off x="2253593" y="1554928"/>
            <a:ext cx="55446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Aquellos con total de operaciones declaradas en IVA en el año calendario 2018 por un  importe igual o inferior a $ 500.000.</a:t>
            </a:r>
            <a:endParaRPr lang="es-AR" sz="1650" dirty="0" smtClean="0">
              <a:solidFill>
                <a:srgbClr val="FF0000"/>
              </a:solidFill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1331640" y="677476"/>
            <a:ext cx="72728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600" b="1" dirty="0" smtClean="0"/>
              <a:t>Responsables inscriptos en IVA obligados al Reg. Informativo de Compras y Ventas</a:t>
            </a:r>
            <a:endParaRPr lang="es-ES" sz="1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12 Bisel"/>
          <p:cNvSpPr/>
          <p:nvPr/>
        </p:nvSpPr>
        <p:spPr>
          <a:xfrm>
            <a:off x="360824" y="2931791"/>
            <a:ext cx="216024" cy="216024"/>
          </a:xfrm>
          <a:prstGeom prst="bevel">
            <a:avLst/>
          </a:prstGeom>
          <a:solidFill>
            <a:schemeClr val="accent6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4" name="13 CuadroTexto"/>
          <p:cNvSpPr txBox="1"/>
          <p:nvPr/>
        </p:nvSpPr>
        <p:spPr>
          <a:xfrm>
            <a:off x="606001" y="2859783"/>
            <a:ext cx="1301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mtClean="0">
                <a:solidFill>
                  <a:schemeClr val="accent5">
                    <a:lumMod val="75000"/>
                  </a:schemeClr>
                </a:solidFill>
              </a:rPr>
              <a:t>Marzo 2020</a:t>
            </a:r>
          </a:p>
        </p:txBody>
      </p:sp>
      <p:sp>
        <p:nvSpPr>
          <p:cNvPr id="15" name="14 Abrir corchete"/>
          <p:cNvSpPr/>
          <p:nvPr/>
        </p:nvSpPr>
        <p:spPr>
          <a:xfrm>
            <a:off x="2261982" y="2499744"/>
            <a:ext cx="221786" cy="1080119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6" name="15 Rectángulo"/>
          <p:cNvSpPr/>
          <p:nvPr/>
        </p:nvSpPr>
        <p:spPr>
          <a:xfrm>
            <a:off x="2253593" y="2604850"/>
            <a:ext cx="554461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Aquellos con total de operaciones declaradas en IVA en el año calendario 2018 por un importe superior a $ 500.000 e inferior a $ 2.000.000.- </a:t>
            </a:r>
          </a:p>
        </p:txBody>
      </p:sp>
      <p:sp>
        <p:nvSpPr>
          <p:cNvPr id="17" name="16 Bisel"/>
          <p:cNvSpPr/>
          <p:nvPr/>
        </p:nvSpPr>
        <p:spPr>
          <a:xfrm>
            <a:off x="360824" y="4083919"/>
            <a:ext cx="216024" cy="216024"/>
          </a:xfrm>
          <a:prstGeom prst="bevel">
            <a:avLst/>
          </a:prstGeom>
          <a:solidFill>
            <a:schemeClr val="accent6">
              <a:lumMod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CuadroTexto"/>
          <p:cNvSpPr txBox="1"/>
          <p:nvPr/>
        </p:nvSpPr>
        <p:spPr>
          <a:xfrm>
            <a:off x="606001" y="4011911"/>
            <a:ext cx="1232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mtClean="0">
                <a:solidFill>
                  <a:schemeClr val="accent5">
                    <a:lumMod val="75000"/>
                  </a:schemeClr>
                </a:solidFill>
              </a:rPr>
              <a:t>Mayo 2020</a:t>
            </a:r>
          </a:p>
        </p:txBody>
      </p:sp>
      <p:sp>
        <p:nvSpPr>
          <p:cNvPr id="19" name="18 Abrir corchete"/>
          <p:cNvSpPr/>
          <p:nvPr/>
        </p:nvSpPr>
        <p:spPr>
          <a:xfrm>
            <a:off x="2259132" y="3723879"/>
            <a:ext cx="221786" cy="864095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Rectángulo"/>
          <p:cNvSpPr/>
          <p:nvPr/>
        </p:nvSpPr>
        <p:spPr>
          <a:xfrm>
            <a:off x="2253593" y="3931192"/>
            <a:ext cx="554461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Aquellos con total de operaciones declaradas en IVA en el año calendario 2018 por un importe superior a $ 2.000.000.-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22" name="Rectángulo 21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3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r>
                <a:rPr lang="es-AR" sz="2000" b="1" i="1" dirty="0" smtClean="0">
                  <a:solidFill>
                    <a:srgbClr val="00B0F0"/>
                  </a:solidFill>
                </a:rPr>
                <a:t> </a:t>
              </a:r>
            </a:p>
          </p:txBody>
        </p:sp>
        <p:sp>
          <p:nvSpPr>
            <p:cNvPr id="26" name="Rectángulo redondeado 25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7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27"/>
          <p:cNvSpPr/>
          <p:nvPr/>
        </p:nvSpPr>
        <p:spPr>
          <a:xfrm>
            <a:off x="0" y="2881112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7" name="Rectángulo 26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0" name="29 Rectángulo"/>
          <p:cNvSpPr/>
          <p:nvPr/>
        </p:nvSpPr>
        <p:spPr>
          <a:xfrm>
            <a:off x="1749537" y="572430"/>
            <a:ext cx="93610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0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</a:t>
            </a:r>
            <a:r>
              <a:rPr lang="es-ES" sz="3000" b="1" cap="none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</a:t>
            </a:r>
            <a:endParaRPr lang="es-ES" sz="4000" b="1" cap="none" spc="30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1" name="30 Bisel"/>
          <p:cNvSpPr/>
          <p:nvPr/>
        </p:nvSpPr>
        <p:spPr>
          <a:xfrm>
            <a:off x="683568" y="1923679"/>
            <a:ext cx="216024" cy="21602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2" name="31 CuadroTexto"/>
          <p:cNvSpPr txBox="1"/>
          <p:nvPr/>
        </p:nvSpPr>
        <p:spPr>
          <a:xfrm>
            <a:off x="928745" y="1851671"/>
            <a:ext cx="112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mtClean="0">
                <a:solidFill>
                  <a:schemeClr val="accent5">
                    <a:lumMod val="75000"/>
                  </a:schemeClr>
                </a:solidFill>
              </a:rPr>
              <a:t>Julio 2020</a:t>
            </a:r>
          </a:p>
        </p:txBody>
      </p:sp>
      <p:sp>
        <p:nvSpPr>
          <p:cNvPr id="33" name="32 Abrir corchete"/>
          <p:cNvSpPr/>
          <p:nvPr/>
        </p:nvSpPr>
        <p:spPr>
          <a:xfrm>
            <a:off x="2184435" y="1563639"/>
            <a:ext cx="227325" cy="864095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4" name="33 Rectángulo"/>
          <p:cNvSpPr/>
          <p:nvPr/>
        </p:nvSpPr>
        <p:spPr>
          <a:xfrm>
            <a:off x="2253593" y="1698944"/>
            <a:ext cx="519872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 a partir del mes en que se adquiera la condición de responsable inscripto en  IVA, la que fuere posterior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2253593" y="694380"/>
            <a:ext cx="439248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700" b="1" dirty="0" smtClean="0"/>
              <a:t>RESTO DE RESPONSABLES INSCRIPTOS EN IVA</a:t>
            </a:r>
            <a:endParaRPr lang="es-ES" sz="17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16 Bisel"/>
          <p:cNvSpPr/>
          <p:nvPr/>
        </p:nvSpPr>
        <p:spPr>
          <a:xfrm>
            <a:off x="683568" y="4059819"/>
            <a:ext cx="216024" cy="216024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18" name="17 CuadroTexto"/>
          <p:cNvSpPr txBox="1"/>
          <p:nvPr/>
        </p:nvSpPr>
        <p:spPr>
          <a:xfrm>
            <a:off x="928745" y="3987811"/>
            <a:ext cx="1128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mtClean="0">
                <a:solidFill>
                  <a:schemeClr val="accent5">
                    <a:lumMod val="75000"/>
                  </a:schemeClr>
                </a:solidFill>
              </a:rPr>
              <a:t>Julio 2020</a:t>
            </a:r>
          </a:p>
        </p:txBody>
      </p:sp>
      <p:sp>
        <p:nvSpPr>
          <p:cNvPr id="19" name="18 Abrir corchete"/>
          <p:cNvSpPr/>
          <p:nvPr/>
        </p:nvSpPr>
        <p:spPr>
          <a:xfrm>
            <a:off x="2181585" y="3723879"/>
            <a:ext cx="230175" cy="864095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20" name="19 Rectángulo"/>
          <p:cNvSpPr/>
          <p:nvPr/>
        </p:nvSpPr>
        <p:spPr>
          <a:xfrm>
            <a:off x="2253593" y="3843794"/>
            <a:ext cx="527073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65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 a partir del mes en que se adquiera la condición de responsable exento en  IVA, la que fuere posterior</a:t>
            </a:r>
          </a:p>
        </p:txBody>
      </p:sp>
      <p:sp>
        <p:nvSpPr>
          <p:cNvPr id="21" name="20 Rectángulo"/>
          <p:cNvSpPr/>
          <p:nvPr/>
        </p:nvSpPr>
        <p:spPr>
          <a:xfrm>
            <a:off x="1776388" y="2881848"/>
            <a:ext cx="936104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30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</a:t>
            </a:r>
            <a:r>
              <a:rPr lang="es-ES" sz="3000" b="1" cap="none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</a:t>
            </a:r>
            <a:endParaRPr lang="es-ES" sz="4000" b="1" cap="none" spc="30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2280444" y="3003798"/>
            <a:ext cx="4392488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700" b="1" dirty="0" smtClean="0"/>
              <a:t>RESPONSABLES EXENTOS EN IVA</a:t>
            </a:r>
            <a:endParaRPr lang="es-ES" sz="17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2" name="Grupo 15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23" name="Rectángulo 22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4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r>
                <a:rPr lang="es-AR" sz="2000" b="1" i="1" dirty="0" smtClean="0">
                  <a:solidFill>
                    <a:srgbClr val="00B0F0"/>
                  </a:solidFill>
                </a:rPr>
                <a:t> </a:t>
              </a:r>
            </a:p>
          </p:txBody>
        </p:sp>
        <p:sp>
          <p:nvSpPr>
            <p:cNvPr id="25" name="Rectángulo redondeado 24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26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Rectángulo"/>
          <p:cNvSpPr/>
          <p:nvPr/>
        </p:nvSpPr>
        <p:spPr>
          <a:xfrm>
            <a:off x="461774" y="2571750"/>
            <a:ext cx="266429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>
              <a:spcBef>
                <a:spcPct val="50000"/>
              </a:spcBef>
            </a:pPr>
            <a:r>
              <a:rPr lang="es-AR" sz="17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Montos</a:t>
            </a:r>
            <a:r>
              <a:rPr lang="es-AR" sz="17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a consignar en la DD.JJ.   determinativa de IVA</a:t>
            </a:r>
          </a:p>
        </p:txBody>
      </p:sp>
      <p:cxnSp>
        <p:nvCxnSpPr>
          <p:cNvPr id="24" name="23 Conector recto de flecha"/>
          <p:cNvCxnSpPr/>
          <p:nvPr/>
        </p:nvCxnSpPr>
        <p:spPr>
          <a:xfrm flipV="1">
            <a:off x="3126070" y="2261652"/>
            <a:ext cx="1080120" cy="726614"/>
          </a:xfrm>
          <a:prstGeom prst="straightConnector1">
            <a:avLst/>
          </a:prstGeom>
          <a:ln w="22225">
            <a:solidFill>
              <a:srgbClr val="3CA2B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26 Rectángulo"/>
          <p:cNvSpPr/>
          <p:nvPr/>
        </p:nvSpPr>
        <p:spPr>
          <a:xfrm>
            <a:off x="4350206" y="1923678"/>
            <a:ext cx="3600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Operaciones registradas en el “Libro de IVA Digital” del mismo período mensual</a:t>
            </a:r>
          </a:p>
        </p:txBody>
      </p:sp>
      <p:cxnSp>
        <p:nvCxnSpPr>
          <p:cNvPr id="29" name="28 Conector recto de flecha"/>
          <p:cNvCxnSpPr/>
          <p:nvPr/>
        </p:nvCxnSpPr>
        <p:spPr>
          <a:xfrm>
            <a:off x="3126070" y="2988266"/>
            <a:ext cx="1080120" cy="641538"/>
          </a:xfrm>
          <a:prstGeom prst="straightConnector1">
            <a:avLst/>
          </a:prstGeom>
          <a:ln w="22225">
            <a:solidFill>
              <a:srgbClr val="3CA2BE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Rectángulo"/>
          <p:cNvSpPr/>
          <p:nvPr/>
        </p:nvSpPr>
        <p:spPr>
          <a:xfrm>
            <a:off x="4161613" y="3435266"/>
            <a:ext cx="33569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algn="just">
              <a:spcBef>
                <a:spcPct val="50000"/>
              </a:spcBef>
            </a:pPr>
            <a:r>
              <a:rPr lang="es-AR" sz="16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Ajustes al débito o al crédito fiscal</a:t>
            </a:r>
          </a:p>
        </p:txBody>
      </p:sp>
      <p:sp>
        <p:nvSpPr>
          <p:cNvPr id="45" name="44 CuadroTexto"/>
          <p:cNvSpPr txBox="1"/>
          <p:nvPr/>
        </p:nvSpPr>
        <p:spPr>
          <a:xfrm>
            <a:off x="5574342" y="2549684"/>
            <a:ext cx="5040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500" dirty="0" smtClean="0">
                <a:solidFill>
                  <a:schemeClr val="accent5">
                    <a:lumMod val="50000"/>
                  </a:schemeClr>
                </a:solidFill>
              </a:rPr>
              <a:t>+</a:t>
            </a:r>
            <a:endParaRPr lang="es-AR" sz="45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" name="Grupo 10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12" name="Rectángulo 11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3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r>
                <a:rPr lang="es-AR" sz="2000" b="1" i="1" dirty="0" smtClean="0">
                  <a:solidFill>
                    <a:srgbClr val="00B0F0"/>
                  </a:solidFill>
                </a:rPr>
                <a:t> </a:t>
              </a:r>
            </a:p>
          </p:txBody>
        </p:sp>
        <p:sp>
          <p:nvSpPr>
            <p:cNvPr id="14" name="Rectángulo redondeado 13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5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  <p:sp>
        <p:nvSpPr>
          <p:cNvPr id="16" name="Rectángulo 15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051720" y="649331"/>
            <a:ext cx="440595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CONSIDERACIONES PARA LA DD.JJ. DE IVA</a:t>
            </a:r>
          </a:p>
        </p:txBody>
      </p: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14"/>
          <p:cNvSpPr/>
          <p:nvPr/>
        </p:nvSpPr>
        <p:spPr>
          <a:xfrm>
            <a:off x="0" y="567775"/>
            <a:ext cx="9144000" cy="52061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4" name="3 CuadroTexto"/>
          <p:cNvSpPr txBox="1"/>
          <p:nvPr/>
        </p:nvSpPr>
        <p:spPr>
          <a:xfrm>
            <a:off x="2390796" y="638876"/>
            <a:ext cx="4242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INFORMACIÓN DISPONIBLE EN EL PORTAL </a:t>
            </a:r>
          </a:p>
        </p:txBody>
      </p:sp>
      <p:sp>
        <p:nvSpPr>
          <p:cNvPr id="7" name="CuadroTexto 17"/>
          <p:cNvSpPr txBox="1"/>
          <p:nvPr/>
        </p:nvSpPr>
        <p:spPr>
          <a:xfrm>
            <a:off x="899592" y="1491630"/>
            <a:ext cx="3096344" cy="108012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AR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endParaRPr lang="es-AR" dirty="0" smtClean="0">
              <a:latin typeface="+mj-lt"/>
            </a:endParaRPr>
          </a:p>
          <a:p>
            <a:r>
              <a:rPr lang="es-AR" sz="1600" dirty="0" smtClean="0">
                <a:latin typeface="+mj-lt"/>
              </a:rPr>
              <a:t>COMPROBANTES ELECTRÓNICOS EMITIDOS Y RECIBIDOS</a:t>
            </a:r>
            <a:endParaRPr lang="es-ES" sz="1600" dirty="0" smtClean="0">
              <a:latin typeface="+mj-lt"/>
            </a:endParaRPr>
          </a:p>
          <a:p>
            <a:r>
              <a:rPr lang="es-AR" b="1" dirty="0" smtClean="0">
                <a:latin typeface="+mj-lt"/>
              </a:rPr>
              <a:t> </a:t>
            </a:r>
            <a:endParaRPr lang="es-AR" b="1" dirty="0">
              <a:latin typeface="+mj-lt"/>
            </a:endParaRPr>
          </a:p>
        </p:txBody>
      </p:sp>
      <p:sp>
        <p:nvSpPr>
          <p:cNvPr id="28" name="CuadroTexto 17"/>
          <p:cNvSpPr txBox="1"/>
          <p:nvPr/>
        </p:nvSpPr>
        <p:spPr>
          <a:xfrm>
            <a:off x="4932040" y="1491630"/>
            <a:ext cx="3240360" cy="108012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AR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lt1"/>
                </a:solidFill>
                <a:latin typeface="+mn-lt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marL="180975" indent="-180975">
              <a:spcBef>
                <a:spcPct val="50000"/>
              </a:spcBef>
            </a:pPr>
            <a:endParaRPr lang="es-AR" sz="1200" dirty="0" smtClean="0">
              <a:latin typeface="+mj-lt"/>
            </a:endParaRPr>
          </a:p>
          <a:p>
            <a:pPr marL="180975" indent="-180975">
              <a:spcBef>
                <a:spcPct val="50000"/>
              </a:spcBef>
            </a:pPr>
            <a:r>
              <a:rPr lang="es-AR" sz="1600" dirty="0" smtClean="0">
                <a:latin typeface="+mj-lt"/>
              </a:rPr>
              <a:t>COMPROBANTES DE CONTROLADORES FISCALES NUEVA TECNOLOGÍA</a:t>
            </a:r>
            <a:endParaRPr lang="es-ES" sz="1600" dirty="0" smtClean="0">
              <a:latin typeface="+mj-lt"/>
            </a:endParaRPr>
          </a:p>
          <a:p>
            <a:r>
              <a:rPr lang="es-AR" b="1" dirty="0" smtClean="0">
                <a:latin typeface="+mj-lt"/>
              </a:rPr>
              <a:t> </a:t>
            </a:r>
            <a:endParaRPr lang="es-AR" b="1" dirty="0">
              <a:latin typeface="+mj-lt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1269812" y="3220657"/>
            <a:ext cx="2520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AR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El contribuyente podrá por carga manual o importación de datos</a:t>
            </a:r>
            <a:endParaRPr lang="es-AR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29 Abrir corchete"/>
          <p:cNvSpPr/>
          <p:nvPr/>
        </p:nvSpPr>
        <p:spPr>
          <a:xfrm>
            <a:off x="4307654" y="2920689"/>
            <a:ext cx="357190" cy="1523267"/>
          </a:xfrm>
          <a:prstGeom prst="leftBracket">
            <a:avLst>
              <a:gd name="adj" fmla="val 0"/>
            </a:avLst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31" name="CuadroTexto 5"/>
          <p:cNvSpPr txBox="1"/>
          <p:nvPr/>
        </p:nvSpPr>
        <p:spPr>
          <a:xfrm>
            <a:off x="4941044" y="3082157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Incorporar comprobantes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Importar archivos propios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Eliminar comprobantes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s-A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Modificar comprobantes</a:t>
            </a:r>
            <a:endParaRPr lang="es-AR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2" name="Grupo 9"/>
          <p:cNvGrpSpPr/>
          <p:nvPr/>
        </p:nvGrpSpPr>
        <p:grpSpPr>
          <a:xfrm>
            <a:off x="81783" y="-17000"/>
            <a:ext cx="5786361" cy="584775"/>
            <a:chOff x="81783" y="-17000"/>
            <a:chExt cx="5786361" cy="584775"/>
          </a:xfrm>
        </p:grpSpPr>
        <p:sp>
          <p:nvSpPr>
            <p:cNvPr id="11" name="Rectángulo 10"/>
            <p:cNvSpPr/>
            <p:nvPr/>
          </p:nvSpPr>
          <p:spPr>
            <a:xfrm>
              <a:off x="168996" y="110774"/>
              <a:ext cx="267378" cy="348319"/>
            </a:xfrm>
            <a:prstGeom prst="rect">
              <a:avLst/>
            </a:prstGeom>
            <a:solidFill>
              <a:srgbClr val="22A5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2" name="6 CuadroTexto"/>
            <p:cNvSpPr txBox="1"/>
            <p:nvPr/>
          </p:nvSpPr>
          <p:spPr>
            <a:xfrm>
              <a:off x="81783" y="-17000"/>
              <a:ext cx="5055549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3200" b="1" dirty="0" smtClean="0">
                  <a:solidFill>
                    <a:schemeClr val="bg1"/>
                  </a:solidFill>
                </a:rPr>
                <a:t>N</a:t>
              </a:r>
              <a:r>
                <a:rPr lang="es-AR" sz="2000" b="1" dirty="0" smtClean="0">
                  <a:solidFill>
                    <a:schemeClr val="bg1"/>
                  </a:solidFill>
                </a:rPr>
                <a:t>ormativa</a:t>
              </a:r>
              <a:endParaRPr lang="es-AR" sz="2000" b="1" i="1" dirty="0" smtClean="0">
                <a:solidFill>
                  <a:srgbClr val="00B0F0"/>
                </a:solidFill>
              </a:endParaRPr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3635896" y="110774"/>
              <a:ext cx="2232248" cy="3483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AR"/>
            </a:p>
          </p:txBody>
        </p:sp>
        <p:sp>
          <p:nvSpPr>
            <p:cNvPr id="14" name="11 CuadroTexto"/>
            <p:cNvSpPr txBox="1"/>
            <p:nvPr/>
          </p:nvSpPr>
          <p:spPr>
            <a:xfrm>
              <a:off x="3812168" y="115656"/>
              <a:ext cx="1879703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s-AR" sz="1400" b="1" dirty="0" smtClean="0">
                  <a:solidFill>
                    <a:schemeClr val="tx2">
                      <a:lumMod val="50000"/>
                    </a:schemeClr>
                  </a:solidFill>
                </a:rPr>
                <a:t>LIBRO DE IVA DIGITAL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90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</TotalTime>
  <Words>834</Words>
  <Application>Microsoft Office PowerPoint</Application>
  <PresentationFormat>Presentación en pantalla (16:9)</PresentationFormat>
  <Paragraphs>128</Paragraphs>
  <Slides>15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AFIP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Nicolas Magariños</dc:creator>
  <cp:lastModifiedBy>Ana Karina Januszewski</cp:lastModifiedBy>
  <cp:revision>218</cp:revision>
  <dcterms:created xsi:type="dcterms:W3CDTF">2014-03-26T20:32:34Z</dcterms:created>
  <dcterms:modified xsi:type="dcterms:W3CDTF">2019-10-15T21:09:26Z</dcterms:modified>
</cp:coreProperties>
</file>