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84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797675" cy="9928225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1" d="100"/>
          <a:sy n="71" d="100"/>
        </p:scale>
        <p:origin x="53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s-E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A7F2A99-C8D0-48F8-BF8B-D556F72F7083}" type="datetimeFigureOut">
              <a:rPr lang="es-ES"/>
              <a:pPr/>
              <a:t>10/12/2018</a:t>
            </a:fld>
            <a:endParaRPr lang="es-ES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s-ES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EF96619-916F-4B65-AEDC-84F5B0D8B67A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42272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454D440A-3173-4EE6-B278-138C8244348D}" type="datetime1">
              <a:rPr lang="es-ES" smtClean="0"/>
              <a:pPr>
                <a:defRPr/>
              </a:pPr>
              <a:t>10/12/2018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73776A-B56E-475E-87FB-3E165AD964AF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2152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A13104-AD66-4F69-8404-F1273287A69B}" type="datetime1">
              <a:rPr lang="es-ES" smtClean="0"/>
              <a:pPr>
                <a:defRPr/>
              </a:pPr>
              <a:t>10/12/2018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5474F7-0B6F-40C3-A52F-E532D57EC16C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95597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0430EA-7138-467F-816F-9FB0E6A0C2D0}" type="datetime1">
              <a:rPr lang="es-ES" smtClean="0"/>
              <a:pPr>
                <a:defRPr/>
              </a:pPr>
              <a:t>10/12/2018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696D79-8F7B-4470-A062-B163E93A5B9F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2358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E56786-332D-42F7-81E1-4A65605E4433}" type="datetime1">
              <a:rPr lang="es-ES" smtClean="0"/>
              <a:pPr>
                <a:defRPr/>
              </a:pPr>
              <a:t>10/12/2018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5734B4-1365-44BA-9868-FF3E94D25F12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6938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089ACD-3198-4DF1-A7B0-4CAB4F9EA235}" type="datetime1">
              <a:rPr lang="es-ES" smtClean="0"/>
              <a:pPr>
                <a:defRPr/>
              </a:pPr>
              <a:t>10/12/2018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AA5FDD-2162-4A67-A9E5-C5A63C0B2611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8801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402707-AD88-4B3C-8D0F-F4E74B640180}" type="datetime1">
              <a:rPr lang="es-ES" smtClean="0"/>
              <a:pPr>
                <a:defRPr/>
              </a:pPr>
              <a:t>10/12/2018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99D908-2EB6-4FE0-8DFA-F5E7EFBA1A63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59351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95401FB-5531-4646-98EA-2BBE8234819F}" type="datetime1">
              <a:rPr lang="es-ES" smtClean="0"/>
              <a:pPr>
                <a:defRPr/>
              </a:pPr>
              <a:t>10/12/2018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AEC8C6-3970-4AD8-9D24-BC9A6031C780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65785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7E4C7E-26EC-4823-8022-B3906671ED55}" type="datetime1">
              <a:rPr lang="es-ES" smtClean="0"/>
              <a:pPr>
                <a:defRPr/>
              </a:pPr>
              <a:t>10/12/2018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1D524D-659D-45F6-8E4E-B65B1A6ACC9C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9708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FA8663-44EB-4264-B0B9-77EF61CDA8D4}" type="datetime1">
              <a:rPr lang="es-ES" smtClean="0"/>
              <a:pPr>
                <a:defRPr/>
              </a:pPr>
              <a:t>10/12/2018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A1D753-FB4A-4F6E-AD5C-A7B35159AF3A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11735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BB56BE-9EFE-4373-A1A4-86226230B1E2}" type="datetime1">
              <a:rPr lang="es-ES" smtClean="0"/>
              <a:pPr>
                <a:defRPr/>
              </a:pPr>
              <a:t>10/12/2018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F088F5-673C-4953-8FBC-C039731BA3E0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7986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2C2522-1E16-436F-A1F4-43403251999A}" type="datetime1">
              <a:rPr lang="es-ES" smtClean="0"/>
              <a:pPr>
                <a:defRPr/>
              </a:pPr>
              <a:t>10/12/2018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03AAE2-1684-4151-A6F3-DBCBE0D8F879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6672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2F637288-4736-45E7-8820-BE6D20F97E58}" type="datetime1">
              <a:rPr lang="es-ES" smtClean="0"/>
              <a:pPr>
                <a:defRPr/>
              </a:pPr>
              <a:t>10/12/2018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7994413F-70B6-4D92-9BED-187D9BEC91AD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1251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ítulo 1"/>
          <p:cNvSpPr>
            <a:spLocks noGrp="1"/>
          </p:cNvSpPr>
          <p:nvPr>
            <p:ph type="ctrTitle"/>
          </p:nvPr>
        </p:nvSpPr>
        <p:spPr>
          <a:xfrm>
            <a:off x="914400" y="954741"/>
            <a:ext cx="10363200" cy="2326341"/>
          </a:xfrm>
          <a:ln>
            <a:solidFill>
              <a:schemeClr val="bg1"/>
            </a:solidFill>
          </a:ln>
        </p:spPr>
        <p:txBody>
          <a:bodyPr anchor="ctr">
            <a:normAutofit/>
          </a:bodyPr>
          <a:lstStyle/>
          <a:p>
            <a:pPr algn="ctr" eaLnBrk="1" hangingPunct="1"/>
            <a:r>
              <a:rPr lang="es-ES" sz="8800" b="1" dirty="0" smtClean="0">
                <a:solidFill>
                  <a:schemeClr val="bg1"/>
                </a:solidFill>
                <a:latin typeface="JasmineUPC" panose="02020603050405020304" pitchFamily="18" charset="-34"/>
                <a:ea typeface="Microsoft Himalaya" panose="01010100010101010101" pitchFamily="2" charset="0"/>
                <a:cs typeface="JasmineUPC" panose="02020603050405020304" pitchFamily="18" charset="-34"/>
              </a:rPr>
              <a:t> AJUSTE POR INFLACIÓN IMPOSITIVO</a:t>
            </a:r>
          </a:p>
        </p:txBody>
      </p:sp>
      <p:sp>
        <p:nvSpPr>
          <p:cNvPr id="13314" name="Subtítulo 2"/>
          <p:cNvSpPr>
            <a:spLocks noGrp="1"/>
          </p:cNvSpPr>
          <p:nvPr>
            <p:ph type="subTitle" idx="1"/>
          </p:nvPr>
        </p:nvSpPr>
        <p:spPr>
          <a:xfrm>
            <a:off x="1075765" y="2958352"/>
            <a:ext cx="10013576" cy="1304365"/>
          </a:xfrm>
        </p:spPr>
        <p:txBody>
          <a:bodyPr>
            <a:noAutofit/>
          </a:bodyPr>
          <a:lstStyle/>
          <a:p>
            <a:pPr algn="ctr" eaLnBrk="1" hangingPunct="1"/>
            <a:endParaRPr lang="es-ES" sz="6000" b="1" dirty="0" smtClean="0">
              <a:solidFill>
                <a:schemeClr val="tx1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  <a:p>
            <a:pPr algn="ctr" eaLnBrk="1" hangingPunct="1"/>
            <a:r>
              <a:rPr lang="es-ES" sz="6000" b="1" dirty="0" smtClean="0">
                <a:solidFill>
                  <a:schemeClr val="tx1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LEY Nº 27.468 (BO 4/12/18)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1519518" y="5472952"/>
            <a:ext cx="5325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 smtClean="0">
                <a:latin typeface="Arial Black" panose="020B0A04020102020204" pitchFamily="34" charset="0"/>
              </a:rPr>
              <a:t>DR. MARCELO CORTI</a:t>
            </a:r>
            <a:endParaRPr lang="es-AR" sz="2800" dirty="0">
              <a:latin typeface="Arial Black" panose="020B0A040201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8821271" y="5380619"/>
            <a:ext cx="21604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 smtClean="0">
                <a:latin typeface="Arial Black" panose="020B0A04020102020204" pitchFamily="34" charset="0"/>
              </a:rPr>
              <a:t>CAT</a:t>
            </a:r>
          </a:p>
          <a:p>
            <a:pPr algn="ctr"/>
            <a:r>
              <a:rPr lang="es-ES" sz="2000" dirty="0" smtClean="0">
                <a:latin typeface="Arial Black" panose="020B0A04020102020204" pitchFamily="34" charset="0"/>
              </a:rPr>
              <a:t>12-12-18</a:t>
            </a:r>
            <a:endParaRPr lang="es-AR" sz="20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11200342" y="6583680"/>
            <a:ext cx="973666" cy="274320"/>
          </a:xfrm>
        </p:spPr>
        <p:txBody>
          <a:bodyPr/>
          <a:lstStyle/>
          <a:p>
            <a:pPr algn="r">
              <a:defRPr/>
            </a:pPr>
            <a:fld id="{C4EB85B2-7765-4450-BD12-393188B084C5}" type="slidenum">
              <a:rPr lang="es-ES" b="1"/>
              <a:pPr algn="r">
                <a:defRPr/>
              </a:pPr>
              <a:t>1</a:t>
            </a:fld>
            <a:endParaRPr lang="es-ES" b="1"/>
          </a:p>
        </p:txBody>
      </p:sp>
      <p:sp>
        <p:nvSpPr>
          <p:cNvPr id="14339" name="Rectangle 3"/>
          <p:cNvSpPr>
            <a:spLocks noGrp="1"/>
          </p:cNvSpPr>
          <p:nvPr>
            <p:ph type="title" idx="4294967295"/>
          </p:nvPr>
        </p:nvSpPr>
        <p:spPr>
          <a:xfrm>
            <a:off x="219075" y="155014"/>
            <a:ext cx="11591925" cy="1325563"/>
          </a:xfrm>
          <a:noFill/>
          <a:ln>
            <a:solidFill>
              <a:schemeClr val="tx1"/>
            </a:solidFill>
          </a:ln>
        </p:spPr>
        <p:txBody>
          <a:bodyPr anchor="b">
            <a:normAutofit fontScale="90000"/>
          </a:bodyPr>
          <a:lstStyle/>
          <a:p>
            <a:pPr algn="ctr"/>
            <a:r>
              <a:rPr lang="es-ES" b="1" smtClean="0">
                <a:latin typeface="Arial" panose="020B0604020202020204" pitchFamily="34" charset="0"/>
                <a:cs typeface="Arial" panose="020B0604020202020204" pitchFamily="34" charset="0"/>
              </a:rPr>
              <a:t>AJUSTE POR INFLACIÓN IMPOSITIVO</a:t>
            </a:r>
            <a:br>
              <a:rPr lang="es-ES" b="1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b="1" smtClean="0">
                <a:latin typeface="Arial" panose="020B0604020202020204" pitchFamily="34" charset="0"/>
                <a:cs typeface="Arial" panose="020B0604020202020204" pitchFamily="34" charset="0"/>
              </a:rPr>
              <a:t>LEY Nº 27.468 (BO 4/12/18)</a:t>
            </a:r>
          </a:p>
        </p:txBody>
      </p:sp>
      <p:sp>
        <p:nvSpPr>
          <p:cNvPr id="14337" name="Marcador de contenido 2"/>
          <p:cNvSpPr>
            <a:spLocks noGrp="1"/>
          </p:cNvSpPr>
          <p:nvPr>
            <p:ph idx="4294967295"/>
          </p:nvPr>
        </p:nvSpPr>
        <p:spPr>
          <a:xfrm>
            <a:off x="219075" y="1646926"/>
            <a:ext cx="11468100" cy="4960938"/>
          </a:xfrm>
        </p:spPr>
        <p:txBody>
          <a:bodyPr>
            <a:normAutofit/>
          </a:bodyPr>
          <a:lstStyle/>
          <a:p>
            <a:pPr marL="265113" indent="-265113" eaLnBrk="1" hangingPunct="1">
              <a:buFont typeface="Wingdings" pitchFamily="2" charset="2"/>
              <a:buChar char="§"/>
            </a:pPr>
            <a:r>
              <a:rPr lang="es-ES" sz="32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ART. 89 LIG, 2º p</a:t>
            </a:r>
            <a:r>
              <a:rPr lang="es-ES_tradnl" sz="3200" b="1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árrafo</a:t>
            </a:r>
            <a:r>
              <a:rPr lang="es-E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810260" lvl="3" indent="-457200">
              <a:buFont typeface="Courier New" panose="02070309020205020404" pitchFamily="49" charset="0"/>
              <a:buChar char="o"/>
            </a:pP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IPC Sustituye al IPIM</a:t>
            </a:r>
          </a:p>
          <a:p>
            <a:pPr marL="265113" indent="-265113" eaLnBrk="1" hangingPunct="1">
              <a:buFont typeface="Wingdings" pitchFamily="2" charset="2"/>
              <a:buChar char="§"/>
            </a:pPr>
            <a:r>
              <a:rPr lang="es-ES" sz="32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ART. 283 LEY 27.430, Nota planilla inciso a)</a:t>
            </a:r>
            <a:r>
              <a:rPr lang="es-E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810260" lvl="3" indent="-457200">
              <a:buFont typeface="Courier New" panose="02070309020205020404" pitchFamily="49" charset="0"/>
              <a:buChar char="o"/>
            </a:pP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IPC Sustituye al IPIM</a:t>
            </a:r>
          </a:p>
          <a:p>
            <a:pPr marL="265113" indent="-265113" eaLnBrk="1" hangingPunct="1">
              <a:buFont typeface="Wingdings" pitchFamily="2" charset="2"/>
              <a:buChar char="§"/>
            </a:pPr>
            <a:r>
              <a:rPr lang="es-ES" sz="32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ART. 95 LIG, último párrafo</a:t>
            </a:r>
            <a:r>
              <a:rPr lang="es-E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810260" lvl="3" indent="-457200">
              <a:buFont typeface="Courier New" panose="02070309020205020404" pitchFamily="49" charset="0"/>
              <a:buChar char="o"/>
            </a:pP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A x I  → si variación IPC &gt; 55%, 30% y 15% para 1º, 2º y 3º ejercicio que se inicien a partir del 01/01/18.</a:t>
            </a:r>
          </a:p>
          <a:p>
            <a:pPr marL="265113" indent="-265113" eaLnBrk="1" hangingPunct="1">
              <a:buFont typeface="Wingdings" pitchFamily="2" charset="2"/>
              <a:buChar char="§"/>
            </a:pPr>
            <a:r>
              <a:rPr lang="es-ES" sz="32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ART. 118.2 LIG</a:t>
            </a:r>
            <a:r>
              <a:rPr lang="es-E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810260" lvl="3" indent="-457200">
              <a:buFont typeface="Courier New" panose="02070309020205020404" pitchFamily="49" charset="0"/>
              <a:buChar char="o"/>
            </a:pP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A x I imputable 1/3 al 1º ejercicio y 2/3 restantes en los 2 períodos fiscales siguientes. (PF 2018, 2019 y 2020).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11218334" y="6583680"/>
            <a:ext cx="973666" cy="274320"/>
          </a:xfrm>
        </p:spPr>
        <p:txBody>
          <a:bodyPr/>
          <a:lstStyle/>
          <a:p>
            <a:pPr algn="r">
              <a:defRPr/>
            </a:pPr>
            <a:fld id="{52024C63-8AD0-47FB-844B-E56C4A432A95}" type="slidenum">
              <a:rPr lang="es-ES" b="1"/>
              <a:pPr algn="r">
                <a:defRPr/>
              </a:pPr>
              <a:t>2</a:t>
            </a:fld>
            <a:endParaRPr lang="es-ES" b="1"/>
          </a:p>
        </p:txBody>
      </p:sp>
      <p:sp>
        <p:nvSpPr>
          <p:cNvPr id="15361" name="Título 1"/>
          <p:cNvSpPr>
            <a:spLocks noGrp="1"/>
          </p:cNvSpPr>
          <p:nvPr>
            <p:ph type="title" idx="4294967295"/>
          </p:nvPr>
        </p:nvSpPr>
        <p:spPr>
          <a:xfrm>
            <a:off x="359147" y="206322"/>
            <a:ext cx="11572875" cy="1325562"/>
          </a:xfrm>
          <a:ln>
            <a:solidFill>
              <a:schemeClr val="tx1"/>
            </a:solidFill>
          </a:ln>
        </p:spPr>
        <p:txBody>
          <a:bodyPr anchor="ctr">
            <a:normAutofit/>
          </a:bodyPr>
          <a:lstStyle/>
          <a:p>
            <a:pPr algn="ctr" eaLnBrk="1" hangingPunct="1"/>
            <a:r>
              <a:rPr lang="es-ES" sz="4000" b="1" smtClean="0">
                <a:latin typeface="Arial" panose="020B0604020202020204" pitchFamily="34" charset="0"/>
                <a:cs typeface="Arial" panose="020B0604020202020204" pitchFamily="34" charset="0"/>
              </a:rPr>
              <a:t>AJUSTE PARCIAL POR INFLACIÓN</a:t>
            </a:r>
            <a:br>
              <a:rPr lang="es-ES" sz="4000" b="1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4000" b="1" smtClean="0">
                <a:latin typeface="Arial" panose="020B0604020202020204" pitchFamily="34" charset="0"/>
                <a:cs typeface="Arial" panose="020B0604020202020204" pitchFamily="34" charset="0"/>
              </a:rPr>
              <a:t>ART. 89 LEY IMPUESTO A LAS GANANCIAS</a:t>
            </a:r>
          </a:p>
        </p:txBody>
      </p:sp>
      <p:sp>
        <p:nvSpPr>
          <p:cNvPr id="15362" name="Marcador de contenido 2"/>
          <p:cNvSpPr>
            <a:spLocks noGrp="1"/>
          </p:cNvSpPr>
          <p:nvPr>
            <p:ph idx="4294967295"/>
          </p:nvPr>
        </p:nvSpPr>
        <p:spPr>
          <a:xfrm>
            <a:off x="359147" y="1622425"/>
            <a:ext cx="11189916" cy="4757738"/>
          </a:xfrm>
        </p:spPr>
        <p:txBody>
          <a:bodyPr>
            <a:normAutofit lnSpcReduction="10000"/>
          </a:bodyPr>
          <a:lstStyle/>
          <a:p>
            <a:pPr marL="363538" indent="-363538" algn="just" eaLnBrk="1" hangingPunct="1">
              <a:buFont typeface="Wingdings" pitchFamily="2" charset="2"/>
              <a:buChar char="§"/>
            </a:pPr>
            <a:r>
              <a:rPr lang="es-E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Se actualizarán por aplicación del IPC las adquisiciones o inversiones efectuadas en los ejercicios fiscales que se inicien a partir del 01/01/18 de los siguientes bienes: </a:t>
            </a:r>
          </a:p>
          <a:p>
            <a:pPr marL="865187" lvl="1" indent="-457200" algn="just" eaLnBrk="1" hangingPunct="1">
              <a:buFont typeface="Courier New" panose="02070309020205020404" pitchFamily="49" charset="0"/>
              <a:buChar char="o"/>
            </a:pPr>
            <a:r>
              <a:rPr lang="es-E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Bienes muebles amortizables (Art. 58)</a:t>
            </a:r>
          </a:p>
          <a:p>
            <a:pPr marL="865187" lvl="1" indent="-457200" algn="just" eaLnBrk="1" hangingPunct="1">
              <a:buFont typeface="Courier New" panose="02070309020205020404" pitchFamily="49" charset="0"/>
              <a:buChar char="o"/>
            </a:pPr>
            <a:r>
              <a:rPr lang="es-E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Bienes inmuebles no bienes de cambio (Art. 59)</a:t>
            </a:r>
          </a:p>
          <a:p>
            <a:pPr marL="865187" lvl="1" indent="-457200" algn="just" eaLnBrk="1" hangingPunct="1">
              <a:buFont typeface="Courier New" panose="02070309020205020404" pitchFamily="49" charset="0"/>
              <a:buChar char="o"/>
            </a:pPr>
            <a:r>
              <a:rPr lang="es-E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Bienes intangibles (Art. 60)</a:t>
            </a:r>
          </a:p>
          <a:p>
            <a:pPr marL="865187" lvl="1" indent="-457200" algn="just" eaLnBrk="1" hangingPunct="1">
              <a:buFont typeface="Courier New" panose="02070309020205020404" pitchFamily="49" charset="0"/>
              <a:buChar char="o"/>
            </a:pPr>
            <a:r>
              <a:rPr lang="es-E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Acciones, cuotas, participaciones sociales, certificados de participación de fideicomisos financieros, derechos sobre fideicomisos y cuotas parte de FCI (Art.61)</a:t>
            </a:r>
          </a:p>
          <a:p>
            <a:pPr marL="865187" lvl="1" indent="-457200" algn="just" eaLnBrk="1" hangingPunct="1">
              <a:buFont typeface="Courier New" panose="02070309020205020404" pitchFamily="49" charset="0"/>
              <a:buChar char="o"/>
            </a:pPr>
            <a:r>
              <a:rPr lang="es-E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Señas o anticipos que fijen precio de los bienes antes indicados (Art. 62)</a:t>
            </a:r>
          </a:p>
          <a:p>
            <a:pPr marL="865187" lvl="1" indent="-457200" algn="just" eaLnBrk="1" hangingPunct="1">
              <a:buFont typeface="Courier New" panose="02070309020205020404" pitchFamily="49" charset="0"/>
              <a:buChar char="o"/>
            </a:pPr>
            <a:r>
              <a:rPr lang="es-E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Minas, canteras y bosques (Art. 75)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Azul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348</TotalTime>
  <Words>229</Words>
  <Application>Microsoft Office PowerPoint</Application>
  <PresentationFormat>Panorámica</PresentationFormat>
  <Paragraphs>25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14" baseType="lpstr">
      <vt:lpstr>Arial</vt:lpstr>
      <vt:lpstr>Arial Black</vt:lpstr>
      <vt:lpstr>Calibri</vt:lpstr>
      <vt:lpstr>Courier New</vt:lpstr>
      <vt:lpstr>JasmineUPC</vt:lpstr>
      <vt:lpstr>Microsoft Himalaya</vt:lpstr>
      <vt:lpstr>Tw Cen MT</vt:lpstr>
      <vt:lpstr>Tw Cen MT Condensed</vt:lpstr>
      <vt:lpstr>Wingdings</vt:lpstr>
      <vt:lpstr>Wingdings 3</vt:lpstr>
      <vt:lpstr>Integral</vt:lpstr>
      <vt:lpstr> AJUSTE POR INFLACIÓN IMPOSITIVO</vt:lpstr>
      <vt:lpstr>AJUSTE POR INFLACIÓN IMPOSITIVO LEY Nº 27.468 (BO 4/12/18)</vt:lpstr>
      <vt:lpstr>AJUSTE PARCIAL POR INFLACIÓN ART. 89 LEY IMPUESTO A LAS GANANCIAS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AJUSTE POR INFLACIÓN IMPOSITIVO</dc:title>
  <dc:creator>Mónica Callari</dc:creator>
  <cp:lastModifiedBy>Nancy Rocha</cp:lastModifiedBy>
  <cp:revision>46</cp:revision>
  <cp:lastPrinted>2018-12-10T16:14:35Z</cp:lastPrinted>
  <dcterms:created xsi:type="dcterms:W3CDTF">2018-12-06T18:55:11Z</dcterms:created>
  <dcterms:modified xsi:type="dcterms:W3CDTF">2018-12-10T20:50:41Z</dcterms:modified>
</cp:coreProperties>
</file>