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33" r:id="rId2"/>
    <p:sldId id="334" r:id="rId3"/>
    <p:sldId id="335" r:id="rId4"/>
    <p:sldId id="336" r:id="rId5"/>
    <p:sldId id="337" r:id="rId6"/>
    <p:sldId id="339" r:id="rId7"/>
    <p:sldId id="338" r:id="rId8"/>
    <p:sldId id="257" r:id="rId9"/>
    <p:sldId id="320" r:id="rId10"/>
    <p:sldId id="321" r:id="rId11"/>
    <p:sldId id="323" r:id="rId12"/>
    <p:sldId id="281" r:id="rId13"/>
    <p:sldId id="322" r:id="rId14"/>
    <p:sldId id="293" r:id="rId15"/>
    <p:sldId id="325" r:id="rId16"/>
    <p:sldId id="317" r:id="rId17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4"/>
  </p:normalViewPr>
  <p:slideViewPr>
    <p:cSldViewPr>
      <p:cViewPr varScale="1">
        <p:scale>
          <a:sx n="106" d="100"/>
          <a:sy n="106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C5F27-BDEC-4EDA-BB1D-7E9EE1E57B2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CB28A-9716-4579-A129-75B6E6922FC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6" name="Shape 2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Source Sans Pro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chemeClr val="dk1"/>
                </a:buClr>
                <a:buSzPct val="25000"/>
                <a:buFont typeface="Source Sans Pro"/>
                <a:buNone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23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6" name="Shape 2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Source Sans Pro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chemeClr val="dk1"/>
                </a:buClr>
                <a:buSzPct val="25000"/>
                <a:buFont typeface="Source Sans Pro"/>
                <a:buNone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686591" y="4400241"/>
            <a:ext cx="5486400" cy="3600762"/>
          </a:xfrm>
          <a:prstGeom prst="rect">
            <a:avLst/>
          </a:prstGeom>
        </p:spPr>
        <p:txBody>
          <a:bodyPr lIns="92146" tIns="92146" rIns="92146" bIns="92146" anchor="t" anchorCtr="0">
            <a:noAutofit/>
          </a:bodyPr>
          <a:lstStyle/>
          <a:p>
            <a:pPr>
              <a:buNone/>
            </a:pPr>
            <a:endParaRPr dirty="0"/>
          </a:p>
        </p:txBody>
      </p:sp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/>
        </p:nvSpPr>
        <p:spPr>
          <a:xfrm>
            <a:off x="3404796" y="6244682"/>
            <a:ext cx="2467850" cy="3902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40212" tIns="20100" rIns="40212" bIns="201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600" b="0" i="0" u="none" strike="noStrike" cap="none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7DCA6-2302-4CA8-9789-FAFB7355E714}" type="datetimeFigureOut">
              <a:rPr lang="es-AR" smtClean="0"/>
              <a:pPr/>
              <a:t>6/5/19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FEA44-B28F-4279-BDC3-F1796AD82451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/>
          <p:nvPr/>
        </p:nvSpPr>
        <p:spPr>
          <a:xfrm>
            <a:off x="0" y="0"/>
            <a:ext cx="9144019" cy="737752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lIns="40212" tIns="20100" rIns="40212" bIns="20100" anchor="ctr" anchorCtr="0">
            <a:noAutofit/>
          </a:bodyPr>
          <a:lstStyle/>
          <a:p>
            <a:endParaRPr sz="11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849740" y="2276872"/>
            <a:ext cx="7643926" cy="2010397"/>
          </a:xfrm>
          <a:prstGeom prst="rect">
            <a:avLst/>
          </a:prstGeom>
          <a:noFill/>
        </p:spPr>
        <p:txBody>
          <a:bodyPr wrap="square" lIns="40234" tIns="20117" rIns="40234" bIns="20117" rtlCol="0">
            <a:spAutoFit/>
          </a:bodyPr>
          <a:lstStyle/>
          <a:p>
            <a:pPr algn="ctr"/>
            <a:endParaRPr lang="es-AR" sz="3200" b="1" u="sng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s-AR" sz="32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MONITOREO ELECTRÓNICO DE VENTAS</a:t>
            </a:r>
          </a:p>
          <a:p>
            <a:pPr algn="ctr"/>
            <a:r>
              <a:rPr lang="es-AR" sz="32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(ME-VEN)</a:t>
            </a:r>
          </a:p>
        </p:txBody>
      </p:sp>
      <p:pic>
        <p:nvPicPr>
          <p:cNvPr id="4" name="Picture 2" descr="Logo CPCECABA">
            <a:extLst>
              <a:ext uri="{FF2B5EF4-FFF2-40B4-BE49-F238E27FC236}">
                <a16:creationId xmlns:a16="http://schemas.microsoft.com/office/drawing/2014/main" id="{7DB73CFC-5F5A-2746-8959-53ED9B4CB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8" y="332656"/>
            <a:ext cx="6096000" cy="149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4 CuadroTexto">
            <a:extLst>
              <a:ext uri="{FF2B5EF4-FFF2-40B4-BE49-F238E27FC236}">
                <a16:creationId xmlns:a16="http://schemas.microsoft.com/office/drawing/2014/main" id="{2860BC8D-0D8E-B44B-9045-844E931D9557}"/>
              </a:ext>
            </a:extLst>
          </p:cNvPr>
          <p:cNvSpPr txBox="1"/>
          <p:nvPr/>
        </p:nvSpPr>
        <p:spPr>
          <a:xfrm>
            <a:off x="1763688" y="446495"/>
            <a:ext cx="5832648" cy="1025512"/>
          </a:xfrm>
          <a:prstGeom prst="rect">
            <a:avLst/>
          </a:prstGeom>
          <a:noFill/>
        </p:spPr>
        <p:txBody>
          <a:bodyPr wrap="square" lIns="40234" tIns="20117" rIns="40234" bIns="20117" rtlCol="0">
            <a:spAutoFit/>
          </a:bodyPr>
          <a:lstStyle/>
          <a:p>
            <a:pPr algn="ctr"/>
            <a:r>
              <a:rPr lang="es-AR" sz="32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CICLO DE ACTUALIDAD TRIBUTARIA</a:t>
            </a:r>
          </a:p>
        </p:txBody>
      </p:sp>
      <p:sp>
        <p:nvSpPr>
          <p:cNvPr id="7" name="4 CuadroTexto">
            <a:extLst>
              <a:ext uri="{FF2B5EF4-FFF2-40B4-BE49-F238E27FC236}">
                <a16:creationId xmlns:a16="http://schemas.microsoft.com/office/drawing/2014/main" id="{589E3B4B-3268-B847-8CEA-51C4307C6CA9}"/>
              </a:ext>
            </a:extLst>
          </p:cNvPr>
          <p:cNvSpPr txBox="1"/>
          <p:nvPr/>
        </p:nvSpPr>
        <p:spPr>
          <a:xfrm>
            <a:off x="0" y="5653140"/>
            <a:ext cx="8676456" cy="656180"/>
          </a:xfrm>
          <a:prstGeom prst="rect">
            <a:avLst/>
          </a:prstGeom>
          <a:noFill/>
        </p:spPr>
        <p:txBody>
          <a:bodyPr wrap="square" lIns="40234" tIns="20117" rIns="40234" bIns="20117" rtlCol="0">
            <a:spAutoFit/>
          </a:bodyPr>
          <a:lstStyle/>
          <a:p>
            <a:pPr algn="r"/>
            <a:r>
              <a:rPr lang="es-AR" sz="20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Dr. (CP) Martín R. Caranta</a:t>
            </a:r>
          </a:p>
          <a:p>
            <a:pPr algn="r"/>
            <a:r>
              <a:rPr lang="es-AR" sz="20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08/5/2019</a:t>
            </a:r>
          </a:p>
        </p:txBody>
      </p:sp>
    </p:spTree>
    <p:extLst>
      <p:ext uri="{BB962C8B-B14F-4D97-AF65-F5344CB8AC3E}">
        <p14:creationId xmlns:p14="http://schemas.microsoft.com/office/powerpoint/2010/main" val="2427255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331640" y="2132856"/>
            <a:ext cx="7272808" cy="284501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13335" rIns="0" bIns="0" rtlCol="0">
            <a:spAutoFit/>
          </a:bodyPr>
          <a:lstStyle/>
          <a:p>
            <a:pPr marL="182563" marR="6350" algn="just">
              <a:lnSpc>
                <a:spcPct val="100000"/>
              </a:lnSpc>
              <a:spcBef>
                <a:spcPts val="105"/>
              </a:spcBef>
              <a:tabLst>
                <a:tab pos="92075" algn="l"/>
                <a:tab pos="1719263" algn="l"/>
                <a:tab pos="2560638" algn="l"/>
                <a:tab pos="3114675" algn="l"/>
                <a:tab pos="5270500" algn="l"/>
                <a:tab pos="6816725" algn="l"/>
                <a:tab pos="6999288" algn="l"/>
                <a:tab pos="7713663" algn="l"/>
              </a:tabLst>
            </a:pPr>
            <a:r>
              <a:rPr lang="es-ES" sz="2300" dirty="0">
                <a:latin typeface="Tahoma"/>
                <a:cs typeface="Tahoma"/>
              </a:rPr>
              <a:t>Crear una herramienta que le permita a las micro, pequeñas y medianas empresas </a:t>
            </a:r>
            <a:r>
              <a:rPr lang="es-ES" sz="2300" u="sng" dirty="0">
                <a:latin typeface="Tahoma"/>
                <a:cs typeface="Tahoma"/>
              </a:rPr>
              <a:t>expandirse</a:t>
            </a:r>
            <a:r>
              <a:rPr lang="es-ES" sz="2300" dirty="0">
                <a:latin typeface="Tahoma"/>
                <a:cs typeface="Tahoma"/>
              </a:rPr>
              <a:t> en el comercio exterior a través de la apertura de nuevos mercados, en </a:t>
            </a:r>
            <a:r>
              <a:rPr lang="es-ES" sz="2300" u="sng" dirty="0">
                <a:latin typeface="Tahoma"/>
                <a:cs typeface="Tahoma"/>
              </a:rPr>
              <a:t>mejores condiciones </a:t>
            </a:r>
            <a:r>
              <a:rPr lang="es-ES" sz="2300" dirty="0">
                <a:latin typeface="Tahoma"/>
                <a:cs typeface="Tahoma"/>
              </a:rPr>
              <a:t>de operatividad y  competencia, e incorporar “nuevos operadores” al comercio internacional mediante el uso de sistemas informáticos que propendan a  </a:t>
            </a:r>
            <a:r>
              <a:rPr lang="es-ES" sz="2300" b="1" dirty="0">
                <a:latin typeface="Tahoma"/>
                <a:cs typeface="Tahoma"/>
              </a:rPr>
              <a:t>simplificar y facilitar el acceso a los distintos regímenes</a:t>
            </a:r>
            <a:r>
              <a:rPr lang="es-ES" sz="2300" dirty="0">
                <a:latin typeface="Tahoma"/>
                <a:cs typeface="Tahoma"/>
              </a:rPr>
              <a:t>.</a:t>
            </a:r>
            <a:endParaRPr sz="2300" dirty="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8179" y="1196752"/>
            <a:ext cx="22396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400" b="1" u="heavy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Verdana"/>
                <a:cs typeface="Verdana"/>
              </a:rPr>
              <a:t>OBJETIVO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15" name="14 Flecha curvada hacia la derecha"/>
          <p:cNvSpPr/>
          <p:nvPr/>
        </p:nvSpPr>
        <p:spPr>
          <a:xfrm>
            <a:off x="179512" y="1772816"/>
            <a:ext cx="936104" cy="1944216"/>
          </a:xfrm>
          <a:prstGeom prst="curved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6FE950ED-C35A-2D4B-A71C-AE33CEDCA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96652"/>
            <a:ext cx="8568952" cy="7846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 lIns="91235" tIns="45612" rIns="91235" bIns="456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REGIMEN DE EXPORTACION SIMPLIFICADA </a:t>
            </a:r>
          </a:p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“EXPORTA SIMPLE</a:t>
            </a:r>
            <a:r>
              <a:rPr lang="es-AR" b="1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endParaRPr lang="es-ES" b="1" cap="small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532155" y="1412776"/>
            <a:ext cx="22396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400" b="1" u="heavy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Verdana"/>
                <a:cs typeface="Verdana"/>
              </a:rPr>
              <a:t>OBJETIVO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16" name="object 2"/>
          <p:cNvSpPr txBox="1"/>
          <p:nvPr/>
        </p:nvSpPr>
        <p:spPr>
          <a:xfrm>
            <a:off x="1763688" y="2847080"/>
            <a:ext cx="6552728" cy="3452948"/>
          </a:xfrm>
          <a:prstGeom prst="rect">
            <a:avLst/>
          </a:prstGeom>
          <a:ln>
            <a:noFill/>
          </a:ln>
        </p:spPr>
        <p:txBody>
          <a:bodyPr vert="horz" wrap="square" lIns="0" tIns="127714" rIns="0" bIns="0" rtlCol="0">
            <a:spAutoFit/>
          </a:bodyPr>
          <a:lstStyle/>
          <a:p>
            <a:pPr marL="431545" algn="just">
              <a:tabLst>
                <a:tab pos="432128" algn="l"/>
              </a:tabLst>
            </a:pPr>
            <a:r>
              <a:rPr lang="es-ES" sz="2400" dirty="0"/>
              <a:t>Se da por la intervención de prestadores de servicios postales (</a:t>
            </a:r>
            <a:r>
              <a:rPr lang="es-ES" sz="2400" b="1" i="1" dirty="0">
                <a:solidFill>
                  <a:schemeClr val="accent2">
                    <a:lumMod val="75000"/>
                  </a:schemeClr>
                </a:solidFill>
              </a:rPr>
              <a:t>Courier</a:t>
            </a:r>
            <a:r>
              <a:rPr lang="es-ES" sz="2400" dirty="0"/>
              <a:t>), quienes deberán estar  inscriptos como “</a:t>
            </a:r>
            <a:r>
              <a:rPr lang="es-ES" sz="2400" b="1" i="1" dirty="0">
                <a:solidFill>
                  <a:schemeClr val="accent2">
                    <a:lumMod val="75000"/>
                  </a:schemeClr>
                </a:solidFill>
              </a:rPr>
              <a:t>Prestador CUSE</a:t>
            </a:r>
            <a:r>
              <a:rPr lang="es-ES" sz="2400" dirty="0"/>
              <a:t>”, conforme lo establecido por la resolución general (AFIP) 3253, y registrarán sus declaraciones a  través del </a:t>
            </a:r>
            <a:r>
              <a:rPr lang="es-ES" sz="2400" u="sng" dirty="0"/>
              <a:t>Sistema Informático </a:t>
            </a:r>
            <a:r>
              <a:rPr lang="es-ES" sz="2400" u="sng" dirty="0" err="1"/>
              <a:t>Malvina</a:t>
            </a:r>
            <a:r>
              <a:rPr lang="es-ES" sz="2400" u="sng" dirty="0"/>
              <a:t> (SIM)</a:t>
            </a:r>
            <a:r>
              <a:rPr lang="es-ES" sz="2400" dirty="0"/>
              <a:t>, actuando como </a:t>
            </a:r>
            <a:r>
              <a:rPr lang="es-ES" sz="2400" b="1" i="1" dirty="0">
                <a:solidFill>
                  <a:schemeClr val="accent2">
                    <a:lumMod val="75000"/>
                  </a:schemeClr>
                </a:solidFill>
              </a:rPr>
              <a:t>exportadores en representación de los sujetos que empleen el régimen</a:t>
            </a:r>
            <a:r>
              <a:rPr lang="es-ES" sz="2400" dirty="0"/>
              <a:t>.</a:t>
            </a:r>
          </a:p>
          <a:p>
            <a:pPr marL="431545">
              <a:tabLst>
                <a:tab pos="432128" algn="l"/>
              </a:tabLst>
            </a:pPr>
            <a:endParaRPr lang="es-ES" sz="2400" dirty="0"/>
          </a:p>
        </p:txBody>
      </p:sp>
      <p:sp>
        <p:nvSpPr>
          <p:cNvPr id="7" name="6 Flecha a la derecha con bandas"/>
          <p:cNvSpPr/>
          <p:nvPr/>
        </p:nvSpPr>
        <p:spPr>
          <a:xfrm>
            <a:off x="3131840" y="1422488"/>
            <a:ext cx="360040" cy="350328"/>
          </a:xfrm>
          <a:prstGeom prst="striped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object 8"/>
          <p:cNvSpPr txBox="1">
            <a:spLocks/>
          </p:cNvSpPr>
          <p:nvPr/>
        </p:nvSpPr>
        <p:spPr>
          <a:xfrm>
            <a:off x="4139952" y="1478057"/>
            <a:ext cx="2808312" cy="36676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300" b="1" kern="0" spc="-5" dirty="0">
                <a:solidFill>
                  <a:schemeClr val="accent2">
                    <a:lumMod val="75000"/>
                  </a:schemeClr>
                </a:solidFill>
                <a:latin typeface="Arial"/>
                <a:ea typeface="+mj-ea"/>
                <a:cs typeface="Arial"/>
              </a:rPr>
              <a:t>“SIMPLIFICACION”</a:t>
            </a:r>
            <a:endParaRPr kumimoji="0" lang="en-US" sz="2300" b="1" i="0" strike="noStrike" kern="0" cap="none" spc="-5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1728192" y="2564904"/>
            <a:ext cx="7164288" cy="38164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5148064" y="2149550"/>
            <a:ext cx="792088" cy="2713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lt1"/>
              </a:solidFill>
            </a:endParaRPr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4EC22D54-F697-D64F-8C3C-F3FA7E0DE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96652"/>
            <a:ext cx="8568952" cy="7846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 lIns="91235" tIns="45612" rIns="91235" bIns="456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REGIMEN DE EXPORTACION SIMPLIFICADA </a:t>
            </a:r>
          </a:p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“EXPORTA SIMPLE</a:t>
            </a:r>
            <a:r>
              <a:rPr lang="es-AR" b="1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endParaRPr lang="es-ES" b="1" cap="small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3017440" y="1930425"/>
            <a:ext cx="5947048" cy="40908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0840" marR="5080" indent="-358140" algn="just">
              <a:spcBef>
                <a:spcPts val="100"/>
              </a:spcBef>
              <a:tabLst>
                <a:tab pos="370840" algn="l"/>
              </a:tabLst>
            </a:pPr>
            <a:r>
              <a:rPr lang="en-US" sz="2000" dirty="0">
                <a:solidFill>
                  <a:srgbClr val="C00000"/>
                </a:solidFill>
              </a:rPr>
              <a:t>✓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Adherir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al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Régimen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mediante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la “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Plataforma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de “EXPORTA/SIMPLE”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dando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alta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ese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“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Servicio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” en el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Sitio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Web de AFIP .</a:t>
            </a:r>
          </a:p>
          <a:p>
            <a:pPr marL="370840" marR="5080" indent="-358140" algn="just">
              <a:spcBef>
                <a:spcPts val="100"/>
              </a:spcBef>
              <a:tabLst>
                <a:tab pos="370840" algn="l"/>
              </a:tabLst>
            </a:pP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70840" marR="5080" indent="-358140" algn="just">
              <a:spcBef>
                <a:spcPts val="100"/>
              </a:spcBef>
              <a:tabLst>
                <a:tab pos="370840" algn="l"/>
              </a:tabLst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>
                <a:solidFill>
                  <a:srgbClr val="C00000"/>
                </a:solidFill>
              </a:rPr>
              <a:t>✓ 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Para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ello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los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Usuarios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es-E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Beneficiarios deben poseer CUIT y clave fiscal con nivel de seguridad 3, como mínimo.</a:t>
            </a:r>
          </a:p>
          <a:p>
            <a:pPr marL="370840" marR="5080" indent="-358140" algn="just">
              <a:spcBef>
                <a:spcPts val="100"/>
              </a:spcBef>
              <a:tabLst>
                <a:tab pos="370840" algn="l"/>
              </a:tabLst>
            </a:pP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70840" marR="5080" indent="-358140" algn="just">
              <a:spcBef>
                <a:spcPts val="100"/>
              </a:spcBef>
              <a:tabLst>
                <a:tab pos="370840" algn="l"/>
              </a:tabLst>
            </a:pPr>
            <a:r>
              <a:rPr lang="en-US" sz="2000" dirty="0">
                <a:solidFill>
                  <a:srgbClr val="C00000"/>
                </a:solidFill>
              </a:rPr>
              <a:t>✓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Emitirá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las “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facturas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pro-forma”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desde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esa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plataforma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70840" marR="5080" indent="-358140" algn="just">
              <a:spcBef>
                <a:spcPts val="100"/>
              </a:spcBef>
              <a:tabLst>
                <a:tab pos="370840" algn="l"/>
              </a:tabLst>
            </a:pP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70840" marR="5080" indent="-358140" algn="just">
              <a:lnSpc>
                <a:spcPct val="100000"/>
              </a:lnSpc>
              <a:spcBef>
                <a:spcPts val="100"/>
              </a:spcBef>
              <a:tabLst>
                <a:tab pos="370840" algn="l"/>
              </a:tabLst>
            </a:pPr>
            <a:r>
              <a:rPr lang="en-US" sz="20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✓ </a:t>
            </a:r>
            <a:r>
              <a:rPr lang="es-E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Cada operación individual no podrá superar el valor FOB de U$S 15.000 por sujeto.</a:t>
            </a:r>
            <a:endParaRPr sz="2300" dirty="0">
              <a:latin typeface="Tahoma"/>
              <a:cs typeface="Tahom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4294967295"/>
          </p:nvPr>
        </p:nvSpPr>
        <p:spPr>
          <a:xfrm>
            <a:off x="147116" y="6548348"/>
            <a:ext cx="179070" cy="2482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045"/>
              </a:lnSpc>
            </a:pPr>
            <a:fld id="{81D60167-4931-47E6-BA6A-407CBD079E47}" type="slidenum">
              <a:rPr spc="-5" dirty="0"/>
              <a:pPr marL="25400">
                <a:lnSpc>
                  <a:spcPts val="1045"/>
                </a:lnSpc>
              </a:pPr>
              <a:t>12</a:t>
            </a:fld>
            <a:endParaRPr spc="-5" dirty="0"/>
          </a:p>
        </p:txBody>
      </p:sp>
      <p:sp>
        <p:nvSpPr>
          <p:cNvPr id="15" name="object 8"/>
          <p:cNvSpPr txBox="1">
            <a:spLocks/>
          </p:cNvSpPr>
          <p:nvPr/>
        </p:nvSpPr>
        <p:spPr>
          <a:xfrm>
            <a:off x="107504" y="3428950"/>
            <a:ext cx="2448272" cy="93615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spc="-5" dirty="0">
                <a:solidFill>
                  <a:schemeClr val="accent2">
                    <a:lumMod val="75000"/>
                  </a:schemeClr>
                </a:solidFill>
                <a:latin typeface="Arial"/>
                <a:ea typeface="+mj-ea"/>
                <a:cs typeface="Arial"/>
              </a:rPr>
              <a:t>REQUISITOS DEL BENEFICIARIO Y EXPORTACIONES</a:t>
            </a:r>
            <a:endParaRPr kumimoji="0" lang="en-US" sz="2000" b="1" i="0" strike="noStrike" kern="0" cap="none" spc="-5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4" name="object 9"/>
          <p:cNvSpPr/>
          <p:nvPr/>
        </p:nvSpPr>
        <p:spPr>
          <a:xfrm>
            <a:off x="2555776" y="1412776"/>
            <a:ext cx="561933" cy="49685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00"/>
          </a:p>
        </p:txBody>
      </p:sp>
      <p:sp>
        <p:nvSpPr>
          <p:cNvPr id="17" name="16 Abrir llave"/>
          <p:cNvSpPr/>
          <p:nvPr/>
        </p:nvSpPr>
        <p:spPr>
          <a:xfrm>
            <a:off x="2771800" y="1556792"/>
            <a:ext cx="216024" cy="46805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BE9C2678-C498-694E-B8FF-E722D3D23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96652"/>
            <a:ext cx="8568952" cy="7846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 lIns="91235" tIns="45612" rIns="91235" bIns="456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REGIMEN DE EXPORTACION SIMPLIFICADA </a:t>
            </a:r>
          </a:p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“EXPORTA SIMPLE</a:t>
            </a:r>
            <a:r>
              <a:rPr lang="es-AR" b="1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endParaRPr lang="es-ES" b="1" cap="small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3017440" y="1268760"/>
            <a:ext cx="5947048" cy="42447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0840" marR="5080" indent="-358140" algn="just">
              <a:lnSpc>
                <a:spcPct val="100000"/>
              </a:lnSpc>
              <a:spcBef>
                <a:spcPts val="100"/>
              </a:spcBef>
              <a:tabLst>
                <a:tab pos="370840" algn="l"/>
              </a:tabLst>
            </a:pP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70840" marR="5080" indent="-358140" algn="just">
              <a:lnSpc>
                <a:spcPct val="100000"/>
              </a:lnSpc>
              <a:spcBef>
                <a:spcPts val="100"/>
              </a:spcBef>
              <a:tabLst>
                <a:tab pos="370840" algn="l"/>
              </a:tabLst>
            </a:pPr>
            <a:r>
              <a:rPr lang="en-US" sz="20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✓ </a:t>
            </a:r>
            <a:r>
              <a:rPr lang="es-E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Los bienes sujetos a exportación deberán ser producidos en el país, no alcanzados por prohibición, suspensión o cupo a la  exportación.</a:t>
            </a:r>
          </a:p>
          <a:p>
            <a:pPr marL="370840" marR="5080" indent="-358140" algn="just">
              <a:lnSpc>
                <a:spcPct val="100000"/>
              </a:lnSpc>
              <a:spcBef>
                <a:spcPts val="100"/>
              </a:spcBef>
              <a:tabLst>
                <a:tab pos="370840" algn="l"/>
              </a:tabLst>
            </a:pPr>
            <a:endParaRPr lang="es-E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70840" marR="5080" indent="-358140" algn="just">
              <a:lnSpc>
                <a:spcPct val="100000"/>
              </a:lnSpc>
              <a:spcBef>
                <a:spcPts val="100"/>
              </a:spcBef>
              <a:tabLst>
                <a:tab pos="370840" algn="l"/>
              </a:tabLst>
            </a:pPr>
            <a:r>
              <a:rPr lang="en-US" sz="20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✓ </a:t>
            </a:r>
            <a:r>
              <a:rPr lang="es-ES" sz="20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 p</a:t>
            </a:r>
            <a:r>
              <a:rPr lang="es-E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eso unitario de cada envío no podrá superar los 300 kg brutos.</a:t>
            </a:r>
          </a:p>
          <a:p>
            <a:pPr marL="370840" marR="5080" indent="-358140" algn="just">
              <a:lnSpc>
                <a:spcPct val="100000"/>
              </a:lnSpc>
              <a:spcBef>
                <a:spcPts val="100"/>
              </a:spcBef>
              <a:tabLst>
                <a:tab pos="370840" algn="l"/>
              </a:tabLst>
            </a:pPr>
            <a:endParaRPr lang="en-US" sz="2300" dirty="0">
              <a:latin typeface="Tahoma"/>
              <a:cs typeface="Tahoma"/>
            </a:endParaRPr>
          </a:p>
          <a:p>
            <a:pPr marL="370840" marR="5080" indent="-358140" algn="just">
              <a:lnSpc>
                <a:spcPct val="100000"/>
              </a:lnSpc>
              <a:spcBef>
                <a:spcPts val="100"/>
              </a:spcBef>
              <a:tabLst>
                <a:tab pos="370840" algn="l"/>
              </a:tabLst>
            </a:pPr>
            <a:r>
              <a:rPr lang="en-US" sz="2400" dirty="0">
                <a:solidFill>
                  <a:srgbClr val="C00000"/>
                </a:solidFill>
              </a:rPr>
              <a:t>✓</a:t>
            </a:r>
            <a:r>
              <a:rPr lang="es-ES" sz="2400" dirty="0">
                <a:solidFill>
                  <a:schemeClr val="bg2">
                    <a:lumMod val="10000"/>
                  </a:schemeClr>
                </a:solidFill>
              </a:rPr>
              <a:t>Lo</a:t>
            </a:r>
            <a:r>
              <a:rPr lang="es-ES" sz="20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 bienes a exportar no podrán ser aquellos sometidos a un tratamiento operativo específicamente normado para el control  aduanero.</a:t>
            </a:r>
          </a:p>
          <a:p>
            <a:pPr marL="370840" marR="5080" indent="-358140" algn="just">
              <a:lnSpc>
                <a:spcPct val="100000"/>
              </a:lnSpc>
              <a:spcBef>
                <a:spcPts val="100"/>
              </a:spcBef>
              <a:tabLst>
                <a:tab pos="370840" algn="l"/>
              </a:tabLst>
            </a:pPr>
            <a:endParaRPr sz="2300" dirty="0">
              <a:latin typeface="Tahoma"/>
              <a:cs typeface="Tahom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4294967295"/>
          </p:nvPr>
        </p:nvSpPr>
        <p:spPr>
          <a:xfrm>
            <a:off x="147116" y="6548348"/>
            <a:ext cx="179070" cy="2482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045"/>
              </a:lnSpc>
            </a:pPr>
            <a:fld id="{81D60167-4931-47E6-BA6A-407CBD079E47}" type="slidenum">
              <a:rPr spc="-5" dirty="0"/>
              <a:pPr marL="25400">
                <a:lnSpc>
                  <a:spcPts val="1045"/>
                </a:lnSpc>
              </a:pPr>
              <a:t>13</a:t>
            </a:fld>
            <a:endParaRPr spc="-5" dirty="0"/>
          </a:p>
        </p:txBody>
      </p:sp>
      <p:sp>
        <p:nvSpPr>
          <p:cNvPr id="6" name="5 Abrir llave"/>
          <p:cNvSpPr/>
          <p:nvPr/>
        </p:nvSpPr>
        <p:spPr>
          <a:xfrm>
            <a:off x="2843808" y="1484784"/>
            <a:ext cx="72008" cy="48245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object 9"/>
          <p:cNvSpPr/>
          <p:nvPr/>
        </p:nvSpPr>
        <p:spPr>
          <a:xfrm>
            <a:off x="2555777" y="1340768"/>
            <a:ext cx="576064" cy="51125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8"/>
          <p:cNvSpPr txBox="1">
            <a:spLocks/>
          </p:cNvSpPr>
          <p:nvPr/>
        </p:nvSpPr>
        <p:spPr>
          <a:xfrm>
            <a:off x="107504" y="3572966"/>
            <a:ext cx="2304256" cy="93615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spc="-5" dirty="0">
                <a:solidFill>
                  <a:schemeClr val="accent2">
                    <a:lumMod val="75000"/>
                  </a:schemeClr>
                </a:solidFill>
                <a:latin typeface="Arial"/>
                <a:ea typeface="+mj-ea"/>
                <a:cs typeface="Arial"/>
              </a:rPr>
              <a:t>REQUISITOS DEL BENEFICIARIO Y OPERACIONES</a:t>
            </a:r>
            <a:endParaRPr kumimoji="0" lang="en-US" sz="2000" b="1" i="0" strike="noStrike" kern="0" cap="none" spc="-5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2915816" y="5241974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0840" marR="5080" indent="-358140" algn="just">
              <a:spcBef>
                <a:spcPts val="100"/>
              </a:spcBef>
              <a:tabLst>
                <a:tab pos="370840" algn="l"/>
              </a:tabLst>
            </a:pPr>
            <a:r>
              <a:rPr lang="en-US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✓ </a:t>
            </a:r>
            <a:r>
              <a:rPr lang="es-ES" dirty="0">
                <a:latin typeface="Tahoma" pitchFamily="34" charset="0"/>
                <a:ea typeface="Tahoma" pitchFamily="34" charset="0"/>
                <a:cs typeface="Tahoma" pitchFamily="34" charset="0"/>
              </a:rPr>
              <a:t>El monto de las exportaciones anuales no podrá superar el valor FOB equivalente a U$S 600.000 por sujeto.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73C2B554-4652-6044-B43A-208AE01FE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96652"/>
            <a:ext cx="8568952" cy="7846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 lIns="91235" tIns="45612" rIns="91235" bIns="456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REGIMEN DE EXPORTACION SIMPLIFICADA </a:t>
            </a:r>
          </a:p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“EXPORTA SIMPLE</a:t>
            </a:r>
            <a:r>
              <a:rPr lang="es-AR" b="1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endParaRPr lang="es-ES" b="1" cap="small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/>
        </p:nvSpPr>
        <p:spPr>
          <a:xfrm>
            <a:off x="2987824" y="1783646"/>
            <a:ext cx="5904656" cy="2221418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marL="290524" indent="-262689" algn="just">
              <a:buClr>
                <a:schemeClr val="dk2"/>
              </a:buClr>
              <a:buSzPct val="100000"/>
              <a:buFont typeface="Wingdings" pitchFamily="2" charset="2"/>
              <a:buChar char="ü"/>
            </a:pPr>
            <a:r>
              <a:rPr lang="es-ES" sz="2400" dirty="0">
                <a:solidFill>
                  <a:schemeClr val="dk2"/>
                </a:solidFill>
              </a:rPr>
              <a:t>Requisitos para adherir al CUSE</a:t>
            </a:r>
          </a:p>
          <a:p>
            <a:pPr marL="290524" indent="-262687" algn="just">
              <a:buClr>
                <a:schemeClr val="dk2"/>
              </a:buClr>
              <a:buSzPct val="100000"/>
            </a:pPr>
            <a:r>
              <a:rPr lang="es-ES" sz="2400" dirty="0">
                <a:solidFill>
                  <a:schemeClr val="dk2"/>
                </a:solidFill>
              </a:rPr>
              <a:t>  </a:t>
            </a:r>
            <a:r>
              <a:rPr lang="es-ES" sz="2200" dirty="0">
                <a:solidFill>
                  <a:schemeClr val="dk2"/>
                </a:solidFill>
              </a:rPr>
              <a:t>♦ Poseer </a:t>
            </a:r>
            <a:r>
              <a:rPr lang="es-ES" sz="2200" dirty="0" err="1">
                <a:solidFill>
                  <a:schemeClr val="dk2"/>
                </a:solidFill>
              </a:rPr>
              <a:t>Patrim</a:t>
            </a:r>
            <a:r>
              <a:rPr lang="es-ES" sz="2200" dirty="0">
                <a:solidFill>
                  <a:schemeClr val="dk2"/>
                </a:solidFill>
              </a:rPr>
              <a:t>. Neto superior a $3.000.000</a:t>
            </a:r>
          </a:p>
          <a:p>
            <a:pPr marL="290524" indent="-262687" algn="just">
              <a:buClr>
                <a:schemeClr val="dk2"/>
              </a:buClr>
              <a:buSzPct val="100000"/>
            </a:pPr>
            <a:r>
              <a:rPr lang="es-ES" sz="2200" dirty="0">
                <a:solidFill>
                  <a:schemeClr val="dk2"/>
                </a:solidFill>
              </a:rPr>
              <a:t>  ♦ Antigüedad en la actividad mayor a 10 años</a:t>
            </a:r>
          </a:p>
          <a:p>
            <a:pPr marL="290524" indent="-262687" algn="just">
              <a:buClr>
                <a:schemeClr val="dk2"/>
              </a:buClr>
              <a:buSzPct val="100000"/>
            </a:pPr>
            <a:r>
              <a:rPr lang="es-ES" sz="2200" dirty="0">
                <a:solidFill>
                  <a:schemeClr val="dk2"/>
                </a:solidFill>
              </a:rPr>
              <a:t>  ♦ Cumplimiento Fiscal</a:t>
            </a:r>
          </a:p>
          <a:p>
            <a:pPr marL="290524" indent="-262687" algn="just">
              <a:buClr>
                <a:schemeClr val="dk2"/>
              </a:buClr>
              <a:buSzPct val="100000"/>
            </a:pPr>
            <a:r>
              <a:rPr lang="es-ES" sz="2200" dirty="0">
                <a:solidFill>
                  <a:schemeClr val="dk2"/>
                </a:solidFill>
              </a:rPr>
              <a:t>  ♦ Constituir garantía no inferior a U$S 2.000.000</a:t>
            </a:r>
          </a:p>
          <a:p>
            <a:pPr marL="290524" indent="-262687" algn="just">
              <a:buClr>
                <a:schemeClr val="dk2"/>
              </a:buClr>
              <a:buSzPct val="100000"/>
            </a:pPr>
            <a:endParaRPr lang="es-ES" sz="2200" dirty="0">
              <a:solidFill>
                <a:schemeClr val="dk2"/>
              </a:solidFill>
            </a:endParaRPr>
          </a:p>
          <a:p>
            <a:pPr marL="290524" indent="-262687" algn="just">
              <a:buClr>
                <a:schemeClr val="dk2"/>
              </a:buClr>
              <a:buSzPct val="100000"/>
            </a:pPr>
            <a:r>
              <a:rPr lang="es-ES" sz="2400" dirty="0">
                <a:solidFill>
                  <a:schemeClr val="dk2"/>
                </a:solidFill>
              </a:rPr>
              <a:t>  </a:t>
            </a:r>
          </a:p>
        </p:txBody>
      </p:sp>
      <p:sp>
        <p:nvSpPr>
          <p:cNvPr id="128" name="Shape 128"/>
          <p:cNvSpPr/>
          <p:nvPr/>
        </p:nvSpPr>
        <p:spPr>
          <a:xfrm flipH="1">
            <a:off x="2915816" y="1772816"/>
            <a:ext cx="144016" cy="1872208"/>
          </a:xfrm>
          <a:prstGeom prst="rightBrace">
            <a:avLst>
              <a:gd name="adj1" fmla="val 113014"/>
              <a:gd name="adj2" fmla="val 50000"/>
            </a:avLst>
          </a:prstGeom>
          <a:noFill/>
          <a:ln w="47625" cap="flat" cmpd="sng">
            <a:solidFill>
              <a:srgbClr val="075D2E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0188" tIns="50080" rIns="100188" bIns="50080" anchor="ctr" anchorCtr="0">
            <a:noAutofit/>
          </a:bodyPr>
          <a:lstStyle/>
          <a:p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Shape 131"/>
          <p:cNvSpPr txBox="1"/>
          <p:nvPr/>
        </p:nvSpPr>
        <p:spPr>
          <a:xfrm>
            <a:off x="80964" y="642938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ctr" anchorCtr="0">
            <a:noAutofit/>
          </a:bodyPr>
          <a:lstStyle/>
          <a:p>
            <a:pPr>
              <a:buClr>
                <a:srgbClr val="898989"/>
              </a:buClr>
              <a:buSzPct val="25000"/>
            </a:pPr>
            <a:endParaRPr lang="es-ES" sz="1400" dirty="0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Shape 129"/>
          <p:cNvSpPr txBox="1"/>
          <p:nvPr/>
        </p:nvSpPr>
        <p:spPr>
          <a:xfrm>
            <a:off x="1182085" y="3140968"/>
            <a:ext cx="1595254" cy="1006500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marL="290524" indent="-290524" algn="just">
              <a:buClr>
                <a:schemeClr val="dk1"/>
              </a:buClr>
            </a:pPr>
            <a:endParaRPr sz="1800" dirty="0">
              <a:solidFill>
                <a:schemeClr val="dk2"/>
              </a:solidFill>
            </a:endParaRPr>
          </a:p>
        </p:txBody>
      </p:sp>
      <p:sp>
        <p:nvSpPr>
          <p:cNvPr id="22" name="Shape 126"/>
          <p:cNvSpPr txBox="1"/>
          <p:nvPr/>
        </p:nvSpPr>
        <p:spPr>
          <a:xfrm>
            <a:off x="3131840" y="4005064"/>
            <a:ext cx="5857916" cy="1643074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Inscribirse como prestador “</a:t>
            </a:r>
            <a:r>
              <a:rPr lang="es-ES" sz="2400" i="1" dirty="0">
                <a:solidFill>
                  <a:schemeClr val="dk2"/>
                </a:solidFill>
              </a:rPr>
              <a:t>CUSE</a:t>
            </a:r>
            <a:r>
              <a:rPr lang="es-ES" sz="2400" dirty="0">
                <a:solidFill>
                  <a:schemeClr val="dk2"/>
                </a:solidFill>
              </a:rPr>
              <a:t>”</a:t>
            </a: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Registrar sus operaciones con Sistema Informático María (SIM)</a:t>
            </a: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Actuar como exportadores en representación de los adheridos al régimen</a:t>
            </a: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Emitir facturas E de exportación por cuenta y orden del USUARIO/BENEFICIARIO</a:t>
            </a:r>
          </a:p>
        </p:txBody>
      </p:sp>
      <p:sp>
        <p:nvSpPr>
          <p:cNvPr id="24" name="Shape 128"/>
          <p:cNvSpPr/>
          <p:nvPr/>
        </p:nvSpPr>
        <p:spPr>
          <a:xfrm flipH="1">
            <a:off x="2915815" y="4077072"/>
            <a:ext cx="144016" cy="2650616"/>
          </a:xfrm>
          <a:prstGeom prst="rightBrace">
            <a:avLst>
              <a:gd name="adj1" fmla="val 113014"/>
              <a:gd name="adj2" fmla="val 50000"/>
            </a:avLst>
          </a:prstGeom>
          <a:noFill/>
          <a:ln w="47625" cap="flat" cmpd="sng">
            <a:solidFill>
              <a:srgbClr val="075D2E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0188" tIns="50080" rIns="100188" bIns="50080" anchor="ctr" anchorCtr="0">
            <a:noAutofit/>
          </a:bodyPr>
          <a:lstStyle/>
          <a:p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Shape 129"/>
          <p:cNvSpPr txBox="1"/>
          <p:nvPr/>
        </p:nvSpPr>
        <p:spPr>
          <a:xfrm>
            <a:off x="395536" y="2492896"/>
            <a:ext cx="2281029" cy="1080120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algn="ctr">
              <a:buClr>
                <a:schemeClr val="dk1"/>
              </a:buClr>
            </a:pPr>
            <a:r>
              <a:rPr lang="es-ES" sz="2400" dirty="0">
                <a:solidFill>
                  <a:schemeClr val="dk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CONDICIONES</a:t>
            </a:r>
          </a:p>
        </p:txBody>
      </p:sp>
      <p:sp>
        <p:nvSpPr>
          <p:cNvPr id="27" name="Shape 129"/>
          <p:cNvSpPr txBox="1"/>
          <p:nvPr/>
        </p:nvSpPr>
        <p:spPr>
          <a:xfrm>
            <a:off x="462005" y="5229200"/>
            <a:ext cx="2453811" cy="1080120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algn="ctr">
              <a:buClr>
                <a:schemeClr val="dk1"/>
              </a:buClr>
            </a:pPr>
            <a:r>
              <a:rPr lang="es-ES" sz="2400" dirty="0">
                <a:solidFill>
                  <a:schemeClr val="dk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OBLIGACIONES</a:t>
            </a:r>
            <a:endParaRPr sz="2400" dirty="0">
              <a:solidFill>
                <a:schemeClr val="dk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Shape 129"/>
          <p:cNvSpPr txBox="1"/>
          <p:nvPr/>
        </p:nvSpPr>
        <p:spPr>
          <a:xfrm>
            <a:off x="395536" y="1160748"/>
            <a:ext cx="6840760" cy="54006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0206" tIns="50090" rIns="100206" bIns="50090" anchor="t" anchorCtr="0">
            <a:noAutofit/>
          </a:bodyPr>
          <a:lstStyle/>
          <a:p>
            <a:pPr marL="290580" indent="-290580" algn="just">
              <a:buClr>
                <a:schemeClr val="dk1"/>
              </a:buClr>
            </a:pPr>
            <a:r>
              <a:rPr lang="es-ES" sz="2400" b="1" dirty="0">
                <a:solidFill>
                  <a:srgbClr val="C00000"/>
                </a:solidFill>
              </a:rPr>
              <a:t>“</a:t>
            </a:r>
            <a:r>
              <a:rPr lang="es-ES" sz="2400" b="1" i="1" dirty="0">
                <a:solidFill>
                  <a:srgbClr val="C00000"/>
                </a:solidFill>
              </a:rPr>
              <a:t>PRESTADORES DE SERVICIOS POSTALES “COURIERS”</a:t>
            </a:r>
            <a:endParaRPr sz="2400" b="1" dirty="0">
              <a:solidFill>
                <a:srgbClr val="C00000"/>
              </a:solidFill>
            </a:endParaRPr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5B6D90CA-59C9-A84D-94FD-A7D370DDA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96652"/>
            <a:ext cx="8568952" cy="7846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 lIns="91235" tIns="45612" rIns="91235" bIns="456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REGIMEN DE EXPORTACION SIMPLIFICADA </a:t>
            </a:r>
          </a:p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“EXPORTA SIMPLE</a:t>
            </a:r>
            <a:r>
              <a:rPr lang="es-AR" b="1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endParaRPr lang="es-ES" b="1" cap="small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4590" y="1633191"/>
            <a:ext cx="4943514" cy="3212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s-ES" sz="2000" u="none" spc="-5" dirty="0">
                <a:solidFill>
                  <a:srgbClr val="000000"/>
                </a:solidFill>
                <a:latin typeface="Verdana"/>
                <a:cs typeface="Verdana"/>
              </a:rPr>
              <a:t>REINTEGROS POR EXPORTACIONES 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9572" y="2276872"/>
            <a:ext cx="7892868" cy="241412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6535" indent="-203835">
              <a:lnSpc>
                <a:spcPct val="100000"/>
              </a:lnSpc>
              <a:spcBef>
                <a:spcPts val="105"/>
              </a:spcBef>
              <a:buFont typeface="Wingdings"/>
              <a:buChar char=""/>
              <a:tabLst>
                <a:tab pos="217170" algn="l"/>
              </a:tabLst>
            </a:pPr>
            <a:r>
              <a:rPr lang="es-ES" dirty="0">
                <a:latin typeface="Verdana"/>
                <a:cs typeface="Verdana"/>
              </a:rPr>
              <a:t>El </a:t>
            </a:r>
            <a:r>
              <a:rPr lang="es-ES" b="1" u="sng" dirty="0">
                <a:latin typeface="Verdana"/>
                <a:cs typeface="Verdana"/>
              </a:rPr>
              <a:t>operador logístico</a:t>
            </a:r>
            <a:r>
              <a:rPr lang="es-ES" b="1" dirty="0">
                <a:latin typeface="Verdana"/>
                <a:cs typeface="Verdana"/>
              </a:rPr>
              <a:t> </a:t>
            </a:r>
            <a:r>
              <a:rPr lang="es-ES" dirty="0">
                <a:latin typeface="Verdana"/>
                <a:cs typeface="Verdana"/>
              </a:rPr>
              <a:t>emite la factura E (en base a la factura pro-forma emitida por el </a:t>
            </a:r>
            <a:r>
              <a:rPr lang="es-ES" cap="small" dirty="0">
                <a:latin typeface="Verdana"/>
                <a:cs typeface="Verdana"/>
              </a:rPr>
              <a:t>usuario/ </a:t>
            </a:r>
            <a:r>
              <a:rPr lang="es-ES" cap="small" dirty="0" err="1">
                <a:latin typeface="Verdana"/>
                <a:cs typeface="Verdana"/>
              </a:rPr>
              <a:t>beficiario</a:t>
            </a:r>
            <a:r>
              <a:rPr lang="es-ES" dirty="0">
                <a:latin typeface="Verdana"/>
                <a:cs typeface="Verdana"/>
              </a:rPr>
              <a:t>)  por cuenta y orden del exportador beneficiario de “EXPORTA SIMPLE” </a:t>
            </a:r>
            <a:r>
              <a:rPr lang="es-ES" sz="2000" b="1" u="sng" dirty="0">
                <a:solidFill>
                  <a:schemeClr val="accent2"/>
                </a:solidFill>
                <a:latin typeface="Verdana"/>
                <a:cs typeface="Verdana"/>
              </a:rPr>
              <a:t>y</a:t>
            </a:r>
            <a:endParaRPr sz="2000" b="1" u="sng" dirty="0">
              <a:solidFill>
                <a:schemeClr val="accent2"/>
              </a:solidFill>
              <a:latin typeface="Verdana"/>
              <a:cs typeface="Verdana"/>
            </a:endParaRPr>
          </a:p>
          <a:p>
            <a:pPr marL="216535" indent="-203835">
              <a:lnSpc>
                <a:spcPct val="100000"/>
              </a:lnSpc>
              <a:spcBef>
                <a:spcPts val="5"/>
              </a:spcBef>
              <a:tabLst>
                <a:tab pos="217170" algn="l"/>
              </a:tabLst>
            </a:pPr>
            <a:r>
              <a:rPr lang="es-ES" sz="2000" dirty="0">
                <a:latin typeface="Verdana"/>
                <a:cs typeface="Verdana"/>
              </a:rPr>
              <a:t>            </a:t>
            </a:r>
          </a:p>
          <a:p>
            <a:pPr marL="216535" indent="-203835">
              <a:lnSpc>
                <a:spcPct val="100000"/>
              </a:lnSpc>
              <a:spcBef>
                <a:spcPts val="5"/>
              </a:spcBef>
              <a:tabLst>
                <a:tab pos="217170" algn="l"/>
              </a:tabLst>
            </a:pPr>
            <a:r>
              <a:rPr lang="es-ES" sz="2000" dirty="0">
                <a:latin typeface="Verdana"/>
                <a:cs typeface="Verdana"/>
              </a:rPr>
              <a:t>            Percibe los reintegros por exportaciones</a:t>
            </a:r>
          </a:p>
          <a:p>
            <a:pPr marL="216535" indent="-203835">
              <a:lnSpc>
                <a:spcPct val="100000"/>
              </a:lnSpc>
              <a:spcBef>
                <a:spcPts val="5"/>
              </a:spcBef>
              <a:tabLst>
                <a:tab pos="217170" algn="l"/>
              </a:tabLst>
            </a:pPr>
            <a:endParaRPr sz="2000" dirty="0">
              <a:latin typeface="Verdana"/>
              <a:cs typeface="Verdana"/>
            </a:endParaRPr>
          </a:p>
          <a:p>
            <a:pPr marL="1071563" lvl="1">
              <a:lnSpc>
                <a:spcPct val="100000"/>
              </a:lnSpc>
              <a:tabLst>
                <a:tab pos="1375410" algn="l"/>
              </a:tabLst>
            </a:pPr>
            <a:r>
              <a:rPr lang="es-ES" sz="2000" spc="-5" dirty="0">
                <a:latin typeface="Verdana"/>
                <a:cs typeface="Verdana"/>
              </a:rPr>
              <a:t>Tiene 10 días hábiles para transferirlo a la cuenta del </a:t>
            </a:r>
            <a:r>
              <a:rPr lang="es-ES" sz="1600" cap="small" spc="-5" dirty="0">
                <a:latin typeface="Verdana"/>
                <a:cs typeface="Verdana"/>
              </a:rPr>
              <a:t>USUARIO/</a:t>
            </a:r>
            <a:r>
              <a:rPr lang="es-ES" sz="1600" cap="small" spc="-5" dirty="0" err="1">
                <a:latin typeface="Verdana"/>
                <a:cs typeface="Verdana"/>
              </a:rPr>
              <a:t>BE</a:t>
            </a:r>
            <a:r>
              <a:rPr lang="es-ES" sz="2000" cap="small" spc="-5" dirty="0" err="1">
                <a:latin typeface="Verdana"/>
                <a:cs typeface="Verdana"/>
              </a:rPr>
              <a:t>neficiario</a:t>
            </a:r>
            <a:r>
              <a:rPr lang="es-ES" sz="2000" spc="-5" dirty="0">
                <a:latin typeface="Verdana"/>
                <a:cs typeface="Verdana"/>
              </a:rPr>
              <a:t>.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058890" y="3284984"/>
            <a:ext cx="344758" cy="504056"/>
          </a:xfrm>
          <a:custGeom>
            <a:avLst/>
            <a:gdLst/>
            <a:ahLst/>
            <a:cxnLst/>
            <a:rect l="l" t="t" r="r" b="b"/>
            <a:pathLst>
              <a:path w="457200" h="615950">
                <a:moveTo>
                  <a:pt x="114300" y="0"/>
                </a:moveTo>
                <a:lnTo>
                  <a:pt x="114300" y="444245"/>
                </a:lnTo>
                <a:lnTo>
                  <a:pt x="342900" y="444245"/>
                </a:lnTo>
                <a:lnTo>
                  <a:pt x="342900" y="387095"/>
                </a:lnTo>
                <a:lnTo>
                  <a:pt x="457200" y="501395"/>
                </a:lnTo>
                <a:lnTo>
                  <a:pt x="342900" y="615695"/>
                </a:lnTo>
                <a:lnTo>
                  <a:pt x="342900" y="558545"/>
                </a:lnTo>
                <a:lnTo>
                  <a:pt x="0" y="558545"/>
                </a:lnTo>
                <a:lnTo>
                  <a:pt x="0" y="0"/>
                </a:lnTo>
                <a:lnTo>
                  <a:pt x="11430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4294967295"/>
          </p:nvPr>
        </p:nvSpPr>
        <p:spPr>
          <a:xfrm>
            <a:off x="147116" y="6548348"/>
            <a:ext cx="179070" cy="2482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045"/>
              </a:lnSpc>
            </a:pPr>
            <a:fld id="{81D60167-4931-47E6-BA6A-407CBD079E47}" type="slidenum">
              <a:rPr spc="-5" dirty="0"/>
              <a:pPr marL="25400">
                <a:lnSpc>
                  <a:spcPts val="1045"/>
                </a:lnSpc>
              </a:pPr>
              <a:t>15</a:t>
            </a:fld>
            <a:endParaRPr spc="-5" dirty="0"/>
          </a:p>
        </p:txBody>
      </p:sp>
      <p:sp>
        <p:nvSpPr>
          <p:cNvPr id="16" name="Shape 126"/>
          <p:cNvSpPr txBox="1"/>
          <p:nvPr/>
        </p:nvSpPr>
        <p:spPr>
          <a:xfrm>
            <a:off x="3419872" y="4879990"/>
            <a:ext cx="3744416" cy="1573346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marL="290524" indent="-262687" algn="just">
              <a:buClr>
                <a:schemeClr val="dk2"/>
              </a:buClr>
              <a:buSzPct val="100000"/>
            </a:pPr>
            <a:endParaRPr lang="es-ES" sz="2200" dirty="0">
              <a:solidFill>
                <a:schemeClr val="dk2"/>
              </a:solidFill>
            </a:endParaRPr>
          </a:p>
          <a:p>
            <a:pPr marL="290524" indent="-262687" algn="just">
              <a:buClr>
                <a:schemeClr val="dk2"/>
              </a:buClr>
              <a:buSzPct val="100000"/>
            </a:pPr>
            <a:r>
              <a:rPr lang="es-ES" sz="2400" dirty="0">
                <a:solidFill>
                  <a:schemeClr val="dk2"/>
                </a:solidFill>
              </a:rPr>
              <a:t>  </a:t>
            </a:r>
          </a:p>
        </p:txBody>
      </p:sp>
      <p:sp>
        <p:nvSpPr>
          <p:cNvPr id="17" name="Shape 126"/>
          <p:cNvSpPr txBox="1"/>
          <p:nvPr/>
        </p:nvSpPr>
        <p:spPr>
          <a:xfrm>
            <a:off x="4283968" y="5085184"/>
            <a:ext cx="4320480" cy="1224136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0188" tIns="50080" rIns="100188" bIns="50080" anchor="t" anchorCtr="0">
            <a:noAutofit/>
          </a:bodyPr>
          <a:lstStyle/>
          <a:p>
            <a:pPr marL="290524" indent="-262687" algn="just">
              <a:buClr>
                <a:schemeClr val="dk2"/>
              </a:buClr>
              <a:buSzPct val="100000"/>
            </a:pPr>
            <a:r>
              <a:rPr lang="es-ES" sz="2200" dirty="0">
                <a:solidFill>
                  <a:schemeClr val="dk2"/>
                </a:solidFill>
              </a:rPr>
              <a:t>Existen convenios con Bancos que otorgan cuentas bonificadas para los usuarios/beneficiarios.</a:t>
            </a:r>
          </a:p>
        </p:txBody>
      </p:sp>
      <p:sp>
        <p:nvSpPr>
          <p:cNvPr id="18" name="17 Flecha curvada hacia la derecha"/>
          <p:cNvSpPr/>
          <p:nvPr/>
        </p:nvSpPr>
        <p:spPr>
          <a:xfrm rot="19080920">
            <a:off x="3288027" y="4716230"/>
            <a:ext cx="416585" cy="1337358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9" name="object 12"/>
          <p:cNvSpPr/>
          <p:nvPr/>
        </p:nvSpPr>
        <p:spPr>
          <a:xfrm>
            <a:off x="1058890" y="3933056"/>
            <a:ext cx="344758" cy="504056"/>
          </a:xfrm>
          <a:custGeom>
            <a:avLst/>
            <a:gdLst/>
            <a:ahLst/>
            <a:cxnLst/>
            <a:rect l="l" t="t" r="r" b="b"/>
            <a:pathLst>
              <a:path w="457200" h="615950">
                <a:moveTo>
                  <a:pt x="114300" y="0"/>
                </a:moveTo>
                <a:lnTo>
                  <a:pt x="114300" y="444245"/>
                </a:lnTo>
                <a:lnTo>
                  <a:pt x="342900" y="444245"/>
                </a:lnTo>
                <a:lnTo>
                  <a:pt x="342900" y="387095"/>
                </a:lnTo>
                <a:lnTo>
                  <a:pt x="457200" y="501395"/>
                </a:lnTo>
                <a:lnTo>
                  <a:pt x="342900" y="615695"/>
                </a:lnTo>
                <a:lnTo>
                  <a:pt x="342900" y="558545"/>
                </a:lnTo>
                <a:lnTo>
                  <a:pt x="0" y="558545"/>
                </a:lnTo>
                <a:lnTo>
                  <a:pt x="0" y="0"/>
                </a:lnTo>
                <a:lnTo>
                  <a:pt x="11430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C8861110-B8DA-C34C-80CD-D8DBD7D78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96652"/>
            <a:ext cx="8568952" cy="7846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 lIns="91235" tIns="45612" rIns="91235" bIns="456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REGIMEN DE EXPORTACION SIMPLIFICADA </a:t>
            </a:r>
          </a:p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“EXPORTA SIMPLE</a:t>
            </a:r>
            <a:r>
              <a:rPr lang="es-AR" b="1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endParaRPr lang="es-ES" b="1" cap="small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29"/>
          <p:cNvSpPr txBox="1"/>
          <p:nvPr/>
        </p:nvSpPr>
        <p:spPr>
          <a:xfrm>
            <a:off x="611560" y="1412776"/>
            <a:ext cx="5832648" cy="54006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00206" tIns="50090" rIns="100206" bIns="50090" anchor="t" anchorCtr="0">
            <a:noAutofit/>
          </a:bodyPr>
          <a:lstStyle/>
          <a:p>
            <a:pPr marL="290580" indent="-290580" algn="just">
              <a:buClr>
                <a:schemeClr val="dk1"/>
              </a:buClr>
            </a:pPr>
            <a:r>
              <a:rPr lang="es-ES" sz="2400" b="1" dirty="0">
                <a:solidFill>
                  <a:srgbClr val="C00000"/>
                </a:solidFill>
              </a:rPr>
              <a:t>“</a:t>
            </a:r>
            <a:r>
              <a:rPr lang="es-ES" sz="2400" b="1" i="1" dirty="0">
                <a:solidFill>
                  <a:srgbClr val="C00000"/>
                </a:solidFill>
              </a:rPr>
              <a:t>TRATAMIENTO DE LAS MERCADERIAS</a:t>
            </a:r>
            <a:endParaRPr sz="2400" b="1" dirty="0">
              <a:solidFill>
                <a:srgbClr val="C00000"/>
              </a:solidFill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1512168" y="2420888"/>
            <a:ext cx="6732240" cy="3960440"/>
          </a:xfrm>
          <a:prstGeom prst="rect">
            <a:avLst/>
          </a:prstGeom>
          <a:noFill/>
          <a:ln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Flecha curvada hacia la derecha"/>
          <p:cNvSpPr/>
          <p:nvPr/>
        </p:nvSpPr>
        <p:spPr>
          <a:xfrm rot="21177402">
            <a:off x="248906" y="2210915"/>
            <a:ext cx="939525" cy="2393650"/>
          </a:xfrm>
          <a:prstGeom prst="curved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1763688" y="2676976"/>
            <a:ext cx="61926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ES" dirty="0"/>
              <a:t>Las operaciones podrán acceder a los estímulos a la exportación que les correspondan sobre la base de los procedimientos que  establezca la AFIP.</a:t>
            </a:r>
          </a:p>
          <a:p>
            <a:pPr algn="just">
              <a:buFont typeface="Wingdings" pitchFamily="2" charset="2"/>
              <a:buChar char="v"/>
            </a:pPr>
            <a:endParaRPr lang="es-ES" dirty="0"/>
          </a:p>
          <a:p>
            <a:pPr algn="just">
              <a:buFont typeface="Wingdings" pitchFamily="2" charset="2"/>
              <a:buChar char="v"/>
            </a:pPr>
            <a:r>
              <a:rPr lang="es-ES" dirty="0"/>
              <a:t>Estarán alcanzadas por los derechos de exportación, los cuales deberán cancelarse mediante el VEP (volante electrónico de pago)  en forma previa al embarque de la mercadería.</a:t>
            </a:r>
          </a:p>
          <a:p>
            <a:pPr algn="just">
              <a:buFont typeface="Wingdings" pitchFamily="2" charset="2"/>
              <a:buChar char="v"/>
            </a:pPr>
            <a:endParaRPr lang="es-ES" dirty="0"/>
          </a:p>
          <a:p>
            <a:pPr algn="just">
              <a:buFont typeface="Wingdings" pitchFamily="2" charset="2"/>
              <a:buChar char="v"/>
            </a:pPr>
            <a:r>
              <a:rPr lang="es-ES" dirty="0"/>
              <a:t>No se podrán cancelar insumos ingresados mediante destinaciones suspensivas de importación temporaria, ni mercadería sujeta a precios revisables o concentrado de minerales.</a:t>
            </a:r>
          </a:p>
          <a:p>
            <a:pPr>
              <a:buFont typeface="Wingdings" pitchFamily="2" charset="2"/>
              <a:buChar char="v"/>
            </a:pPr>
            <a:endParaRPr lang="es-ES" dirty="0"/>
          </a:p>
          <a:p>
            <a:pPr>
              <a:buFont typeface="Wingdings" pitchFamily="2" charset="2"/>
              <a:buChar char="v"/>
            </a:pPr>
            <a:endParaRPr lang="es-ES" dirty="0"/>
          </a:p>
        </p:txBody>
      </p:sp>
      <p:sp>
        <p:nvSpPr>
          <p:cNvPr id="9" name="Text Box 2">
            <a:extLst>
              <a:ext uri="{FF2B5EF4-FFF2-40B4-BE49-F238E27FC236}">
                <a16:creationId xmlns:a16="http://schemas.microsoft.com/office/drawing/2014/main" id="{10ED561B-6292-2940-8DDE-287D3D089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96652"/>
            <a:ext cx="8568952" cy="7846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 lIns="91235" tIns="45612" rIns="91235" bIns="456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REGIMEN DE EXPORTACION SIMPLIFICADA </a:t>
            </a:r>
          </a:p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“EXPORTA SIMPLE</a:t>
            </a:r>
            <a:r>
              <a:rPr lang="es-AR" b="1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endParaRPr lang="es-ES" b="1" cap="small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>
            <a:extLst>
              <a:ext uri="{FF2B5EF4-FFF2-40B4-BE49-F238E27FC236}">
                <a16:creationId xmlns:a16="http://schemas.microsoft.com/office/drawing/2014/main" id="{E5A13D01-9B14-B24C-BF3C-F40AFD4EF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99" y="6434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>
                <a:solidFill>
                  <a:schemeClr val="bg1"/>
                </a:solidFill>
                <a:latin typeface="+mj-lt"/>
                <a:ea typeface="+mj-ea"/>
                <a:cs typeface="+mj-cs"/>
              </a:rPr>
              <a:t>AFIP: Monitoreo Electrónico de Ventas (me-ven)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68036ED-BD15-904D-B434-6736B6179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929862"/>
            <a:ext cx="8178799" cy="388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299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>
            <a:extLst>
              <a:ext uri="{FF2B5EF4-FFF2-40B4-BE49-F238E27FC236}">
                <a16:creationId xmlns:a16="http://schemas.microsoft.com/office/drawing/2014/main" id="{E5A13D01-9B14-B24C-BF3C-F40AFD4EF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99" y="6434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 dirty="0">
                <a:latin typeface="+mj-lt"/>
                <a:ea typeface="+mj-ea"/>
                <a:cs typeface="+mj-cs"/>
              </a:rPr>
              <a:t>AFIP: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Monitoreo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Electrónico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de Ventas (me-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ven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)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B373E09-06DE-F14F-826E-C05A953D62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76872"/>
            <a:ext cx="9144000" cy="1947765"/>
          </a:xfrm>
          <a:prstGeom prst="rect">
            <a:avLst/>
          </a:prstGeom>
        </p:spPr>
      </p:pic>
      <p:sp>
        <p:nvSpPr>
          <p:cNvPr id="7" name="Text Box 2">
            <a:extLst>
              <a:ext uri="{FF2B5EF4-FFF2-40B4-BE49-F238E27FC236}">
                <a16:creationId xmlns:a16="http://schemas.microsoft.com/office/drawing/2014/main" id="{130391AB-2EE0-5346-9436-A3461E6E6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199" y="9482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>
                <a:solidFill>
                  <a:schemeClr val="bg1"/>
                </a:solidFill>
                <a:latin typeface="+mj-lt"/>
                <a:ea typeface="+mj-ea"/>
                <a:cs typeface="+mj-cs"/>
              </a:rPr>
              <a:t>AFIP: Monitoreo Electrónico de Ventas (me-ven)</a:t>
            </a:r>
          </a:p>
        </p:txBody>
      </p:sp>
    </p:spTree>
    <p:extLst>
      <p:ext uri="{BB962C8B-B14F-4D97-AF65-F5344CB8AC3E}">
        <p14:creationId xmlns:p14="http://schemas.microsoft.com/office/powerpoint/2010/main" val="636063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>
            <a:extLst>
              <a:ext uri="{FF2B5EF4-FFF2-40B4-BE49-F238E27FC236}">
                <a16:creationId xmlns:a16="http://schemas.microsoft.com/office/drawing/2014/main" id="{E5A13D01-9B14-B24C-BF3C-F40AFD4EF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99" y="6434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 dirty="0">
                <a:latin typeface="+mj-lt"/>
                <a:ea typeface="+mj-ea"/>
                <a:cs typeface="+mj-cs"/>
              </a:rPr>
              <a:t>AFIP: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Monitoreo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Electrónico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de Ventas (me-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ven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130391AB-2EE0-5346-9436-A3461E6E6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199" y="9482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>
                <a:solidFill>
                  <a:schemeClr val="bg1"/>
                </a:solidFill>
                <a:latin typeface="+mj-lt"/>
                <a:ea typeface="+mj-ea"/>
                <a:cs typeface="+mj-cs"/>
              </a:rPr>
              <a:t>AFIP: Monitoreo Electrónico de Ventas (me-ven)</a:t>
            </a:r>
          </a:p>
        </p:txBody>
      </p:sp>
      <p:sp>
        <p:nvSpPr>
          <p:cNvPr id="5" name="Shape 129">
            <a:extLst>
              <a:ext uri="{FF2B5EF4-FFF2-40B4-BE49-F238E27FC236}">
                <a16:creationId xmlns:a16="http://schemas.microsoft.com/office/drawing/2014/main" id="{E0774578-5589-874C-834E-18413B3E2772}"/>
              </a:ext>
            </a:extLst>
          </p:cNvPr>
          <p:cNvSpPr txBox="1"/>
          <p:nvPr/>
        </p:nvSpPr>
        <p:spPr>
          <a:xfrm>
            <a:off x="425337" y="3212976"/>
            <a:ext cx="2277305" cy="1080120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algn="ctr">
              <a:buClr>
                <a:schemeClr val="dk1"/>
              </a:buClr>
            </a:pPr>
            <a:r>
              <a:rPr lang="es-ES" sz="2400" dirty="0">
                <a:solidFill>
                  <a:schemeClr val="dk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ME-VEN</a:t>
            </a:r>
            <a:endParaRPr sz="2400" dirty="0">
              <a:solidFill>
                <a:schemeClr val="dk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Shape 126">
            <a:extLst>
              <a:ext uri="{FF2B5EF4-FFF2-40B4-BE49-F238E27FC236}">
                <a16:creationId xmlns:a16="http://schemas.microsoft.com/office/drawing/2014/main" id="{B25FBE44-B46B-A143-96BD-9B6A5D76BA1E}"/>
              </a:ext>
            </a:extLst>
          </p:cNvPr>
          <p:cNvSpPr txBox="1"/>
          <p:nvPr/>
        </p:nvSpPr>
        <p:spPr>
          <a:xfrm>
            <a:off x="3214678" y="2071678"/>
            <a:ext cx="5857916" cy="1643074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Herramienta de inducción</a:t>
            </a: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Aplicada a más de 5.000 comercios</a:t>
            </a: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Un “Punto Fijo” virtual</a:t>
            </a: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La AFIP lo califica como requerimiento</a:t>
            </a: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La información solicitada es en virtud de las facultades de verificación y fiscalización </a:t>
            </a: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r>
              <a:rPr lang="es-ES" sz="2400" dirty="0">
                <a:solidFill>
                  <a:schemeClr val="dk2"/>
                </a:solidFill>
              </a:rPr>
              <a:t>No libra Orden de Intervención (OI) previa</a:t>
            </a: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endParaRPr lang="es-ES" sz="2400" dirty="0">
              <a:solidFill>
                <a:schemeClr val="dk2"/>
              </a:solidFill>
            </a:endParaRPr>
          </a:p>
          <a:p>
            <a:pPr marL="290524" indent="-262689">
              <a:buClr>
                <a:schemeClr val="dk2"/>
              </a:buClr>
              <a:buSzPct val="100000"/>
              <a:buFont typeface="Arial"/>
              <a:buChar char="•"/>
            </a:pPr>
            <a:endParaRPr lang="es-ES" sz="2400" dirty="0">
              <a:solidFill>
                <a:schemeClr val="dk2"/>
              </a:solidFill>
            </a:endParaRPr>
          </a:p>
          <a:p>
            <a:pPr marL="290524" indent="-262687" algn="just">
              <a:buClr>
                <a:schemeClr val="dk2"/>
              </a:buClr>
              <a:buSzPct val="100000"/>
            </a:pPr>
            <a:r>
              <a:rPr lang="es-ES" sz="2400" dirty="0">
                <a:solidFill>
                  <a:schemeClr val="dk2"/>
                </a:solidFill>
              </a:rPr>
              <a:t> </a:t>
            </a:r>
          </a:p>
        </p:txBody>
      </p:sp>
      <p:sp>
        <p:nvSpPr>
          <p:cNvPr id="8" name="Shape 128">
            <a:extLst>
              <a:ext uri="{FF2B5EF4-FFF2-40B4-BE49-F238E27FC236}">
                <a16:creationId xmlns:a16="http://schemas.microsoft.com/office/drawing/2014/main" id="{A27A5B5E-C62F-3E4D-AE05-6FB47A9167FE}"/>
              </a:ext>
            </a:extLst>
          </p:cNvPr>
          <p:cNvSpPr/>
          <p:nvPr/>
        </p:nvSpPr>
        <p:spPr>
          <a:xfrm flipH="1">
            <a:off x="2857488" y="2001950"/>
            <a:ext cx="202344" cy="2867210"/>
          </a:xfrm>
          <a:prstGeom prst="rightBrace">
            <a:avLst>
              <a:gd name="adj1" fmla="val 113014"/>
              <a:gd name="adj2" fmla="val 50000"/>
            </a:avLst>
          </a:prstGeom>
          <a:noFill/>
          <a:ln w="47625" cap="flat" cmpd="sng">
            <a:solidFill>
              <a:srgbClr val="075D2E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0188" tIns="50080" rIns="100188" bIns="50080" anchor="ctr" anchorCtr="0">
            <a:noAutofit/>
          </a:bodyPr>
          <a:lstStyle/>
          <a:p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2514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>
            <a:extLst>
              <a:ext uri="{FF2B5EF4-FFF2-40B4-BE49-F238E27FC236}">
                <a16:creationId xmlns:a16="http://schemas.microsoft.com/office/drawing/2014/main" id="{E5A13D01-9B14-B24C-BF3C-F40AFD4EF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99" y="6434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 dirty="0">
                <a:latin typeface="+mj-lt"/>
                <a:ea typeface="+mj-ea"/>
                <a:cs typeface="+mj-cs"/>
              </a:rPr>
              <a:t>AFIP: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Monitoreo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Electrónico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de Ventas (me-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ven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130391AB-2EE0-5346-9436-A3461E6E6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199" y="9482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>
                <a:solidFill>
                  <a:schemeClr val="bg1"/>
                </a:solidFill>
                <a:latin typeface="+mj-lt"/>
                <a:ea typeface="+mj-ea"/>
                <a:cs typeface="+mj-cs"/>
              </a:rPr>
              <a:t>AFIP: Monitoreo Electrónico de Ventas (me-ven)</a:t>
            </a:r>
          </a:p>
        </p:txBody>
      </p:sp>
      <p:sp>
        <p:nvSpPr>
          <p:cNvPr id="5" name="Shape 129">
            <a:extLst>
              <a:ext uri="{FF2B5EF4-FFF2-40B4-BE49-F238E27FC236}">
                <a16:creationId xmlns:a16="http://schemas.microsoft.com/office/drawing/2014/main" id="{E0774578-5589-874C-834E-18413B3E2772}"/>
              </a:ext>
            </a:extLst>
          </p:cNvPr>
          <p:cNvSpPr txBox="1"/>
          <p:nvPr/>
        </p:nvSpPr>
        <p:spPr>
          <a:xfrm>
            <a:off x="396138" y="1340768"/>
            <a:ext cx="2277305" cy="1080120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algn="ctr">
              <a:buClr>
                <a:schemeClr val="dk1"/>
              </a:buClr>
            </a:pPr>
            <a:r>
              <a:rPr lang="es-ES" sz="2400" dirty="0">
                <a:solidFill>
                  <a:schemeClr val="dk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Art. 35 LPF</a:t>
            </a:r>
            <a:endParaRPr sz="2400" dirty="0">
              <a:solidFill>
                <a:schemeClr val="dk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Shape 126">
            <a:extLst>
              <a:ext uri="{FF2B5EF4-FFF2-40B4-BE49-F238E27FC236}">
                <a16:creationId xmlns:a16="http://schemas.microsoft.com/office/drawing/2014/main" id="{B25FBE44-B46B-A143-96BD-9B6A5D76BA1E}"/>
              </a:ext>
            </a:extLst>
          </p:cNvPr>
          <p:cNvSpPr txBox="1"/>
          <p:nvPr/>
        </p:nvSpPr>
        <p:spPr>
          <a:xfrm>
            <a:off x="611560" y="1988840"/>
            <a:ext cx="8136302" cy="1643074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marL="27835" algn="just">
              <a:buClr>
                <a:schemeClr val="dk2"/>
              </a:buClr>
              <a:buSzPct val="100000"/>
            </a:pPr>
            <a:r>
              <a:rPr lang="es-AR" sz="2000" dirty="0">
                <a:solidFill>
                  <a:schemeClr val="dk2"/>
                </a:solidFill>
              </a:rPr>
              <a:t>La AFIP tendrá amplios poderes para verificar en cualquier momento, inclusive respecto de períodos fiscales en curso, por intermedio de sus funcionarios y empleados, el cumplimiento que los obligados o responsables den a las leyes, reglamentos, resoluciones e instrucciones administrativas, fiscalizando la situación de cualquier presunto responsable. En el desempeño de esa función la ADMINISTRACION FEDERAL podrá:</a:t>
            </a:r>
          </a:p>
          <a:p>
            <a:pPr marL="27835">
              <a:buClr>
                <a:schemeClr val="dk2"/>
              </a:buClr>
              <a:buSzPct val="100000"/>
            </a:pPr>
            <a:endParaRPr lang="es-AR" sz="2000" dirty="0">
              <a:solidFill>
                <a:schemeClr val="dk2"/>
              </a:solidFill>
            </a:endParaRPr>
          </a:p>
          <a:p>
            <a:pPr marL="27835" algn="just">
              <a:buClr>
                <a:schemeClr val="dk2"/>
              </a:buClr>
              <a:buSzPct val="100000"/>
            </a:pPr>
            <a:r>
              <a:rPr lang="es-AR" sz="2000" dirty="0">
                <a:solidFill>
                  <a:schemeClr val="dk2"/>
                </a:solidFill>
              </a:rPr>
              <a:t>a) Citar al firmante de la declaración jurada … para contestar o informar verbalmente o por escrito … dentro de un plazo que se fijará prudencialmente en atención al lugar del domicilio del citado, todas las preguntas o requerimientos que se les hagan sobre las rentas, ingresos, egresos y, en general, sobre las circunstancias y operaciones que a juicio de la ADMINISTRACION FEDERAL estén vinculadas al hecho imponible previsto por las leyes respectivas.</a:t>
            </a:r>
          </a:p>
        </p:txBody>
      </p:sp>
    </p:spTree>
    <p:extLst>
      <p:ext uri="{BB962C8B-B14F-4D97-AF65-F5344CB8AC3E}">
        <p14:creationId xmlns:p14="http://schemas.microsoft.com/office/powerpoint/2010/main" val="3847052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>
            <a:extLst>
              <a:ext uri="{FF2B5EF4-FFF2-40B4-BE49-F238E27FC236}">
                <a16:creationId xmlns:a16="http://schemas.microsoft.com/office/drawing/2014/main" id="{E5A13D01-9B14-B24C-BF3C-F40AFD4EF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99" y="6434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 dirty="0">
                <a:latin typeface="+mj-lt"/>
                <a:ea typeface="+mj-ea"/>
                <a:cs typeface="+mj-cs"/>
              </a:rPr>
              <a:t>AFIP: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Monitoreo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Electrónico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de Ventas (me-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ven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130391AB-2EE0-5346-9436-A3461E6E6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199" y="9482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>
                <a:solidFill>
                  <a:schemeClr val="bg1"/>
                </a:solidFill>
                <a:latin typeface="+mj-lt"/>
                <a:ea typeface="+mj-ea"/>
                <a:cs typeface="+mj-cs"/>
              </a:rPr>
              <a:t>AFIP: Monitoreo Electrónico de Ventas (me-ven)</a:t>
            </a:r>
          </a:p>
        </p:txBody>
      </p:sp>
      <p:sp>
        <p:nvSpPr>
          <p:cNvPr id="5" name="Shape 129">
            <a:extLst>
              <a:ext uri="{FF2B5EF4-FFF2-40B4-BE49-F238E27FC236}">
                <a16:creationId xmlns:a16="http://schemas.microsoft.com/office/drawing/2014/main" id="{E0774578-5589-874C-834E-18413B3E2772}"/>
              </a:ext>
            </a:extLst>
          </p:cNvPr>
          <p:cNvSpPr txBox="1"/>
          <p:nvPr/>
        </p:nvSpPr>
        <p:spPr>
          <a:xfrm>
            <a:off x="396138" y="1340768"/>
            <a:ext cx="2277305" cy="1080120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algn="ctr">
              <a:buClr>
                <a:schemeClr val="dk1"/>
              </a:buClr>
            </a:pPr>
            <a:r>
              <a:rPr lang="es-ES" sz="2400" dirty="0">
                <a:solidFill>
                  <a:schemeClr val="dk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Art. 36.1 LPF</a:t>
            </a:r>
            <a:endParaRPr sz="2400" dirty="0">
              <a:solidFill>
                <a:schemeClr val="dk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Shape 126">
            <a:extLst>
              <a:ext uri="{FF2B5EF4-FFF2-40B4-BE49-F238E27FC236}">
                <a16:creationId xmlns:a16="http://schemas.microsoft.com/office/drawing/2014/main" id="{B25FBE44-B46B-A143-96BD-9B6A5D76BA1E}"/>
              </a:ext>
            </a:extLst>
          </p:cNvPr>
          <p:cNvSpPr txBox="1"/>
          <p:nvPr/>
        </p:nvSpPr>
        <p:spPr>
          <a:xfrm>
            <a:off x="611560" y="1988840"/>
            <a:ext cx="8136302" cy="1643074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marL="27835" algn="just">
              <a:buClr>
                <a:schemeClr val="dk2"/>
              </a:buClr>
              <a:buSzPct val="100000"/>
            </a:pPr>
            <a:r>
              <a:rPr lang="es-AR" sz="2000" dirty="0">
                <a:solidFill>
                  <a:schemeClr val="dk2"/>
                </a:solidFill>
              </a:rPr>
              <a:t>A efectos de </a:t>
            </a:r>
            <a:r>
              <a:rPr lang="es-AR" sz="2000" b="1" u="sng" dirty="0">
                <a:solidFill>
                  <a:schemeClr val="dk2"/>
                </a:solidFill>
              </a:rPr>
              <a:t>verificar y fiscalizar </a:t>
            </a:r>
            <a:r>
              <a:rPr lang="es-AR" sz="2000" dirty="0">
                <a:solidFill>
                  <a:schemeClr val="dk2"/>
                </a:solidFill>
              </a:rPr>
              <a:t>la situación fiscal de los contribuyentes y responsables, la AFIP librará orden de intervención. En la orden se indicará la fecha en que se dispone la medida, los funcionarios encargados del cometido, los datos del fiscalizado (nombre y apellido o razón social, Clave Única de Identificación Tributaria y domicilio fiscal) y los impuestos y períodos comprendidos en la fiscalización. La orden será suscripta por el funcionario competente, con carácter previo al inicio del procedimiento, y será notificada en forma fehaciente al contribuyente o responsable sujeto a fiscalización.</a:t>
            </a:r>
          </a:p>
          <a:p>
            <a:pPr marL="27835" algn="just">
              <a:buClr>
                <a:schemeClr val="dk2"/>
              </a:buClr>
              <a:buSzPct val="100000"/>
            </a:pPr>
            <a:r>
              <a:rPr lang="es-AR" sz="2000" dirty="0">
                <a:solidFill>
                  <a:schemeClr val="dk2"/>
                </a:solidFill>
              </a:rPr>
              <a:t>La Administración Federal de Ingresos Públicos reglamentará el procedimiento aplicable a las tareas de verificación y fiscalización que tuvieran origen en el libramiento de la orden de intervención.</a:t>
            </a:r>
          </a:p>
        </p:txBody>
      </p:sp>
    </p:spTree>
    <p:extLst>
      <p:ext uri="{BB962C8B-B14F-4D97-AF65-F5344CB8AC3E}">
        <p14:creationId xmlns:p14="http://schemas.microsoft.com/office/powerpoint/2010/main" val="1674400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>
            <a:extLst>
              <a:ext uri="{FF2B5EF4-FFF2-40B4-BE49-F238E27FC236}">
                <a16:creationId xmlns:a16="http://schemas.microsoft.com/office/drawing/2014/main" id="{E5A13D01-9B14-B24C-BF3C-F40AFD4EF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399" y="6434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 dirty="0">
                <a:latin typeface="+mj-lt"/>
                <a:ea typeface="+mj-ea"/>
                <a:cs typeface="+mj-cs"/>
              </a:rPr>
              <a:t>AFIP: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Monitoreo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Electrónico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 de Ventas (me-</a:t>
            </a:r>
            <a:r>
              <a:rPr lang="en-US" sz="2800" b="1" kern="1200" cap="small" dirty="0" err="1">
                <a:latin typeface="+mj-lt"/>
                <a:ea typeface="+mj-ea"/>
                <a:cs typeface="+mj-cs"/>
              </a:rPr>
              <a:t>ven</a:t>
            </a:r>
            <a:r>
              <a:rPr lang="en-US" sz="2800" b="1" kern="1200" cap="small" dirty="0"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7" name="Text Box 2">
            <a:extLst>
              <a:ext uri="{FF2B5EF4-FFF2-40B4-BE49-F238E27FC236}">
                <a16:creationId xmlns:a16="http://schemas.microsoft.com/office/drawing/2014/main" id="{130391AB-2EE0-5346-9436-A3461E6E6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199" y="948267"/>
            <a:ext cx="8408193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 cap="small">
                <a:solidFill>
                  <a:schemeClr val="bg1"/>
                </a:solidFill>
                <a:latin typeface="+mj-lt"/>
                <a:ea typeface="+mj-ea"/>
                <a:cs typeface="+mj-cs"/>
              </a:rPr>
              <a:t>AFIP: Monitoreo Electrónico de Ventas (me-ven)</a:t>
            </a:r>
          </a:p>
        </p:txBody>
      </p:sp>
      <p:sp>
        <p:nvSpPr>
          <p:cNvPr id="5" name="Shape 129">
            <a:extLst>
              <a:ext uri="{FF2B5EF4-FFF2-40B4-BE49-F238E27FC236}">
                <a16:creationId xmlns:a16="http://schemas.microsoft.com/office/drawing/2014/main" id="{E0774578-5589-874C-834E-18413B3E2772}"/>
              </a:ext>
            </a:extLst>
          </p:cNvPr>
          <p:cNvSpPr txBox="1"/>
          <p:nvPr/>
        </p:nvSpPr>
        <p:spPr>
          <a:xfrm>
            <a:off x="396138" y="1340768"/>
            <a:ext cx="2277305" cy="1080120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algn="ctr">
              <a:buClr>
                <a:schemeClr val="dk1"/>
              </a:buClr>
            </a:pPr>
            <a:r>
              <a:rPr lang="es-ES" sz="2400" dirty="0">
                <a:solidFill>
                  <a:schemeClr val="dk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Art. 36.2 LPF</a:t>
            </a:r>
            <a:endParaRPr sz="2400" dirty="0">
              <a:solidFill>
                <a:schemeClr val="dk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Shape 126">
            <a:extLst>
              <a:ext uri="{FF2B5EF4-FFF2-40B4-BE49-F238E27FC236}">
                <a16:creationId xmlns:a16="http://schemas.microsoft.com/office/drawing/2014/main" id="{B25FBE44-B46B-A143-96BD-9B6A5D76BA1E}"/>
              </a:ext>
            </a:extLst>
          </p:cNvPr>
          <p:cNvSpPr txBox="1"/>
          <p:nvPr/>
        </p:nvSpPr>
        <p:spPr>
          <a:xfrm>
            <a:off x="611560" y="1988840"/>
            <a:ext cx="8136302" cy="1643074"/>
          </a:xfrm>
          <a:prstGeom prst="rect">
            <a:avLst/>
          </a:prstGeom>
          <a:noFill/>
          <a:ln>
            <a:noFill/>
          </a:ln>
        </p:spPr>
        <p:txBody>
          <a:bodyPr lIns="100188" tIns="50080" rIns="100188" bIns="50080" anchor="t" anchorCtr="0">
            <a:noAutofit/>
          </a:bodyPr>
          <a:lstStyle/>
          <a:p>
            <a:pPr marL="27835" algn="just">
              <a:buClr>
                <a:schemeClr val="dk2"/>
              </a:buClr>
              <a:buSzPct val="100000"/>
            </a:pPr>
            <a:r>
              <a:rPr lang="es-AR" sz="2000" dirty="0">
                <a:solidFill>
                  <a:schemeClr val="dk2"/>
                </a:solidFill>
              </a:rPr>
              <a:t>Lo dispuesto en el artículo anterior no resultará de aplicación cuando se trate de medidas de urgencia y diligencias encomendadas al organismo recaudador en el marco del artículo 21 del Régimen Penal Tributario, requerimientos individuales, requerimientos a terceros en orden a informar sobre la situación de contribuyentes y responsables y actos de análoga naturaleza, bastando en estos casos con la mención del nombre y del cargo del funcionario a cargo de la requisitoria de que se trate.</a:t>
            </a:r>
          </a:p>
        </p:txBody>
      </p:sp>
    </p:spTree>
    <p:extLst>
      <p:ext uri="{BB962C8B-B14F-4D97-AF65-F5344CB8AC3E}">
        <p14:creationId xmlns:p14="http://schemas.microsoft.com/office/powerpoint/2010/main" val="3619513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/>
          <p:nvPr/>
        </p:nvSpPr>
        <p:spPr>
          <a:xfrm>
            <a:off x="0" y="0"/>
            <a:ext cx="9144019" cy="737752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lIns="40212" tIns="20100" rIns="40212" bIns="20100" anchor="ctr" anchorCtr="0">
            <a:noAutofit/>
          </a:bodyPr>
          <a:lstStyle/>
          <a:p>
            <a:endParaRPr sz="11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849740" y="2276872"/>
            <a:ext cx="7643926" cy="2010397"/>
          </a:xfrm>
          <a:prstGeom prst="rect">
            <a:avLst/>
          </a:prstGeom>
          <a:noFill/>
        </p:spPr>
        <p:txBody>
          <a:bodyPr wrap="square" lIns="40234" tIns="20117" rIns="40234" bIns="20117" rtlCol="0">
            <a:spAutoFit/>
          </a:bodyPr>
          <a:lstStyle/>
          <a:p>
            <a:pPr algn="ctr"/>
            <a:r>
              <a:rPr lang="es-AR" sz="3200" b="1" u="sng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REGIMEN DE EXPORTACION SIMPLIFICADO </a:t>
            </a:r>
          </a:p>
          <a:p>
            <a:pPr algn="ctr"/>
            <a:endParaRPr lang="es-AR" sz="3200" b="1" u="sng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s-AR" sz="32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</a:t>
            </a:r>
            <a:r>
              <a:rPr lang="es-AR" sz="3200" b="1" i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EXPORTA SIMPLE</a:t>
            </a:r>
            <a:r>
              <a:rPr lang="es-AR" sz="32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</a:p>
        </p:txBody>
      </p:sp>
      <p:pic>
        <p:nvPicPr>
          <p:cNvPr id="4" name="Picture 2" descr="Logo CPCECABA">
            <a:extLst>
              <a:ext uri="{FF2B5EF4-FFF2-40B4-BE49-F238E27FC236}">
                <a16:creationId xmlns:a16="http://schemas.microsoft.com/office/drawing/2014/main" id="{7DB73CFC-5F5A-2746-8959-53ED9B4CB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8" y="332656"/>
            <a:ext cx="6096000" cy="149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4 CuadroTexto">
            <a:extLst>
              <a:ext uri="{FF2B5EF4-FFF2-40B4-BE49-F238E27FC236}">
                <a16:creationId xmlns:a16="http://schemas.microsoft.com/office/drawing/2014/main" id="{2860BC8D-0D8E-B44B-9045-844E931D9557}"/>
              </a:ext>
            </a:extLst>
          </p:cNvPr>
          <p:cNvSpPr txBox="1"/>
          <p:nvPr/>
        </p:nvSpPr>
        <p:spPr>
          <a:xfrm>
            <a:off x="1763688" y="446495"/>
            <a:ext cx="5832648" cy="1025512"/>
          </a:xfrm>
          <a:prstGeom prst="rect">
            <a:avLst/>
          </a:prstGeom>
          <a:noFill/>
        </p:spPr>
        <p:txBody>
          <a:bodyPr wrap="square" lIns="40234" tIns="20117" rIns="40234" bIns="20117" rtlCol="0">
            <a:spAutoFit/>
          </a:bodyPr>
          <a:lstStyle/>
          <a:p>
            <a:pPr algn="ctr"/>
            <a:r>
              <a:rPr lang="es-AR" sz="32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CICLO DE ACTUALIDAD TRIBUTARIA</a:t>
            </a:r>
          </a:p>
        </p:txBody>
      </p:sp>
      <p:sp>
        <p:nvSpPr>
          <p:cNvPr id="7" name="4 CuadroTexto">
            <a:extLst>
              <a:ext uri="{FF2B5EF4-FFF2-40B4-BE49-F238E27FC236}">
                <a16:creationId xmlns:a16="http://schemas.microsoft.com/office/drawing/2014/main" id="{589E3B4B-3268-B847-8CEA-51C4307C6CA9}"/>
              </a:ext>
            </a:extLst>
          </p:cNvPr>
          <p:cNvSpPr txBox="1"/>
          <p:nvPr/>
        </p:nvSpPr>
        <p:spPr>
          <a:xfrm>
            <a:off x="0" y="5653140"/>
            <a:ext cx="8676456" cy="656180"/>
          </a:xfrm>
          <a:prstGeom prst="rect">
            <a:avLst/>
          </a:prstGeom>
          <a:noFill/>
        </p:spPr>
        <p:txBody>
          <a:bodyPr wrap="square" lIns="40234" tIns="20117" rIns="40234" bIns="20117" rtlCol="0">
            <a:spAutoFit/>
          </a:bodyPr>
          <a:lstStyle/>
          <a:p>
            <a:pPr algn="r"/>
            <a:r>
              <a:rPr lang="es-AR" sz="20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Dr. (CP) Martín R. Caranta</a:t>
            </a:r>
          </a:p>
          <a:p>
            <a:pPr algn="r"/>
            <a:r>
              <a:rPr lang="es-AR" sz="2000" b="1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08/5/2019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2 Marcador de número de diapositiva"/>
          <p:cNvSpPr txBox="1">
            <a:spLocks/>
          </p:cNvSpPr>
          <p:nvPr/>
        </p:nvSpPr>
        <p:spPr>
          <a:xfrm>
            <a:off x="80946" y="6520261"/>
            <a:ext cx="2133600" cy="365125"/>
          </a:xfrm>
          <a:prstGeom prst="rect">
            <a:avLst/>
          </a:prstGeom>
        </p:spPr>
        <p:txBody>
          <a:bodyPr vert="horz" lIns="95561" tIns="47775" rIns="95561" bIns="47775" rtlCol="0" anchor="ctr"/>
          <a:lstStyle/>
          <a:p>
            <a:pPr defTabSz="955581">
              <a:defRPr/>
            </a:pPr>
            <a:fld id="{2B81B562-382D-45EC-B613-A0F7D81A47C1}" type="slidenum">
              <a:rPr lang="en-US" sz="1100" kern="120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rPr>
              <a:pPr defTabSz="955581">
                <a:defRPr/>
              </a:pPr>
              <a:t>9</a:t>
            </a:fld>
            <a:endParaRPr lang="en-US" sz="1100" kern="1200" dirty="0">
              <a:solidFill>
                <a:schemeClr val="tx1">
                  <a:tint val="75000"/>
                </a:schemeClr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23528" y="296652"/>
            <a:ext cx="8568952" cy="7846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 lIns="91235" tIns="45612" rIns="91235" bIns="45612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REGIMEN DE EXPORTACION SIMPLIFICADA </a:t>
            </a:r>
          </a:p>
          <a:p>
            <a:pPr algn="ctr">
              <a:spcBef>
                <a:spcPct val="50000"/>
              </a:spcBef>
            </a:pPr>
            <a:r>
              <a:rPr lang="es-AR" b="1" u="sng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“EXPORTA SIMPLE</a:t>
            </a:r>
            <a:r>
              <a:rPr lang="es-AR" b="1" cap="small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”</a:t>
            </a:r>
            <a:endParaRPr lang="es-ES" b="1" cap="small" dirty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object 2"/>
          <p:cNvSpPr txBox="1"/>
          <p:nvPr/>
        </p:nvSpPr>
        <p:spPr>
          <a:xfrm>
            <a:off x="472178" y="2730940"/>
            <a:ext cx="8403860" cy="2344952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0" tIns="127714" rIns="0" bIns="0" rtlCol="0">
            <a:spAutoFit/>
          </a:bodyPr>
          <a:lstStyle/>
          <a:p>
            <a:pPr marL="431545">
              <a:tabLst>
                <a:tab pos="432128" algn="l"/>
              </a:tabLst>
            </a:pPr>
            <a:r>
              <a:rPr lang="en-US" sz="2400" dirty="0"/>
              <a:t>✓ </a:t>
            </a:r>
            <a:r>
              <a:rPr lang="es-ES" sz="2400" dirty="0"/>
              <a:t>Resolución  725/2017   (M.P. -SEC. DE COM.) – B.O. 22/9/17</a:t>
            </a:r>
          </a:p>
          <a:p>
            <a:pPr marL="431545">
              <a:tabLst>
                <a:tab pos="432128" algn="l"/>
              </a:tabLst>
            </a:pPr>
            <a:endParaRPr lang="es-ES" sz="2400" dirty="0"/>
          </a:p>
          <a:p>
            <a:pPr marL="431545">
              <a:tabLst>
                <a:tab pos="432128" algn="l"/>
              </a:tabLst>
            </a:pPr>
            <a:r>
              <a:rPr lang="en-US" sz="2400" dirty="0"/>
              <a:t>✓ </a:t>
            </a:r>
            <a:r>
              <a:rPr lang="en-US" sz="2400" dirty="0" err="1"/>
              <a:t>Resolución</a:t>
            </a:r>
            <a:r>
              <a:rPr lang="en-US" sz="2400" dirty="0"/>
              <a:t> General-E (AFIP) 4133/2017 (B.O. 21/9/17)</a:t>
            </a:r>
          </a:p>
          <a:p>
            <a:pPr marL="431545">
              <a:tabLst>
                <a:tab pos="432128" algn="l"/>
              </a:tabLst>
            </a:pPr>
            <a:endParaRPr lang="en-US" sz="2400" dirty="0"/>
          </a:p>
          <a:p>
            <a:pPr marL="431545">
              <a:tabLst>
                <a:tab pos="432128" algn="l"/>
              </a:tabLst>
            </a:pPr>
            <a:r>
              <a:rPr lang="en-US" sz="2400" dirty="0"/>
              <a:t>✓</a:t>
            </a:r>
            <a:r>
              <a:rPr lang="es-ES" sz="2400" dirty="0"/>
              <a:t>Resolución Conjunta-E (M.P. – AFIP) 4049/2017 (B.O. 12/5/17</a:t>
            </a:r>
          </a:p>
          <a:p>
            <a:pPr marL="431545">
              <a:tabLst>
                <a:tab pos="432128" algn="l"/>
              </a:tabLst>
            </a:pPr>
            <a:endParaRPr lang="es-ES" sz="2400" dirty="0"/>
          </a:p>
        </p:txBody>
      </p:sp>
      <p:sp>
        <p:nvSpPr>
          <p:cNvPr id="11" name="Shape 129"/>
          <p:cNvSpPr txBox="1"/>
          <p:nvPr/>
        </p:nvSpPr>
        <p:spPr>
          <a:xfrm>
            <a:off x="2123728" y="1268760"/>
            <a:ext cx="4536504" cy="50405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00169" tIns="50071" rIns="100169" bIns="50071" anchor="t" anchorCtr="0">
            <a:noAutofit/>
          </a:bodyPr>
          <a:lstStyle/>
          <a:p>
            <a:pPr algn="ctr">
              <a:buClr>
                <a:schemeClr val="dk1"/>
              </a:buClr>
              <a:buSzPct val="25000"/>
            </a:pPr>
            <a:r>
              <a:rPr lang="es-ES" sz="2400" b="1" dirty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NORMATIVA APLICABLE</a:t>
            </a:r>
          </a:p>
        </p:txBody>
      </p:sp>
      <p:sp>
        <p:nvSpPr>
          <p:cNvPr id="13" name="12 Llamada de flecha hacia abajo"/>
          <p:cNvSpPr/>
          <p:nvPr/>
        </p:nvSpPr>
        <p:spPr>
          <a:xfrm>
            <a:off x="4229010" y="1963688"/>
            <a:ext cx="342990" cy="4572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234" tIns="20117" rIns="40234" bIns="20117"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413262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1229</Words>
  <Application>Microsoft Macintosh PowerPoint</Application>
  <PresentationFormat>Presentación en pantalla (4:3)</PresentationFormat>
  <Paragraphs>120</Paragraphs>
  <Slides>16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Calibri</vt:lpstr>
      <vt:lpstr>Source Sans Pro</vt:lpstr>
      <vt:lpstr>Tahoma</vt:lpstr>
      <vt:lpstr>Verdana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REINTEGROS POR EXPORTACIONES 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PC</dc:creator>
  <cp:lastModifiedBy>Martín R. Caranta</cp:lastModifiedBy>
  <cp:revision>113</cp:revision>
  <dcterms:created xsi:type="dcterms:W3CDTF">2019-05-02T03:49:26Z</dcterms:created>
  <dcterms:modified xsi:type="dcterms:W3CDTF">2019-05-06T14:48:12Z</dcterms:modified>
</cp:coreProperties>
</file>