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1.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287" r:id="rId1"/>
  </p:sldMasterIdLst>
  <p:notesMasterIdLst>
    <p:notesMasterId r:id="rId48"/>
  </p:notesMasterIdLst>
  <p:handoutMasterIdLst>
    <p:handoutMasterId r:id="rId49"/>
  </p:handoutMasterIdLst>
  <p:sldIdLst>
    <p:sldId id="533" r:id="rId2"/>
    <p:sldId id="471" r:id="rId3"/>
    <p:sldId id="473" r:id="rId4"/>
    <p:sldId id="487" r:id="rId5"/>
    <p:sldId id="488" r:id="rId6"/>
    <p:sldId id="504" r:id="rId7"/>
    <p:sldId id="499" r:id="rId8"/>
    <p:sldId id="500" r:id="rId9"/>
    <p:sldId id="485" r:id="rId10"/>
    <p:sldId id="472" r:id="rId11"/>
    <p:sldId id="486" r:id="rId12"/>
    <p:sldId id="474" r:id="rId13"/>
    <p:sldId id="482" r:id="rId14"/>
    <p:sldId id="480" r:id="rId15"/>
    <p:sldId id="484" r:id="rId16"/>
    <p:sldId id="501" r:id="rId17"/>
    <p:sldId id="502" r:id="rId18"/>
    <p:sldId id="503" r:id="rId19"/>
    <p:sldId id="411" r:id="rId20"/>
    <p:sldId id="465" r:id="rId21"/>
    <p:sldId id="444" r:id="rId22"/>
    <p:sldId id="442" r:id="rId23"/>
    <p:sldId id="466" r:id="rId24"/>
    <p:sldId id="451" r:id="rId25"/>
    <p:sldId id="468" r:id="rId26"/>
    <p:sldId id="452" r:id="rId27"/>
    <p:sldId id="454" r:id="rId28"/>
    <p:sldId id="455" r:id="rId29"/>
    <p:sldId id="461" r:id="rId30"/>
    <p:sldId id="462" r:id="rId31"/>
    <p:sldId id="505" r:id="rId32"/>
    <p:sldId id="506" r:id="rId33"/>
    <p:sldId id="512" r:id="rId34"/>
    <p:sldId id="507" r:id="rId35"/>
    <p:sldId id="508" r:id="rId36"/>
    <p:sldId id="517" r:id="rId37"/>
    <p:sldId id="518" r:id="rId38"/>
    <p:sldId id="530" r:id="rId39"/>
    <p:sldId id="531" r:id="rId40"/>
    <p:sldId id="532" r:id="rId41"/>
    <p:sldId id="528" r:id="rId42"/>
    <p:sldId id="509" r:id="rId43"/>
    <p:sldId id="510" r:id="rId44"/>
    <p:sldId id="529" r:id="rId45"/>
    <p:sldId id="521" r:id="rId46"/>
    <p:sldId id="523" r:id="rId47"/>
  </p:sldIdLst>
  <p:sldSz cx="9906000" cy="6400800"/>
  <p:notesSz cx="6799263" cy="9929813"/>
  <p:defaultTextStyle>
    <a:defPPr>
      <a:defRPr lang="es-E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016">
          <p15:clr>
            <a:srgbClr val="A4A3A4"/>
          </p15:clr>
        </p15:guide>
        <p15:guide id="2" pos="312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EO" initials="" lastIdx="2" clrIdx="0"/>
  <p:cmAuthor id="1" name="LOCURSCIO Bastiana     DITRI" initials="LBD"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F4EF"/>
    <a:srgbClr val="FF6600"/>
    <a:srgbClr val="FF9900"/>
    <a:srgbClr val="FF66CC"/>
    <a:srgbClr val="3333CC"/>
    <a:srgbClr val="FF9933"/>
    <a:srgbClr val="003399"/>
    <a:srgbClr val="FF3300"/>
    <a:srgbClr val="5657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338" autoAdjust="0"/>
    <p:restoredTop sz="94494" autoAdjust="0"/>
  </p:normalViewPr>
  <p:slideViewPr>
    <p:cSldViewPr>
      <p:cViewPr varScale="1">
        <p:scale>
          <a:sx n="74" d="100"/>
          <a:sy n="74" d="100"/>
        </p:scale>
        <p:origin x="1140" y="60"/>
      </p:cViewPr>
      <p:guideLst>
        <p:guide orient="horz" pos="2016"/>
        <p:guide pos="3120"/>
      </p:guideLst>
    </p:cSldViewPr>
  </p:slideViewPr>
  <p:outlineViewPr>
    <p:cViewPr>
      <p:scale>
        <a:sx n="33" d="100"/>
        <a:sy n="33" d="100"/>
      </p:scale>
      <p:origin x="48" y="25488"/>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1" y="2"/>
            <a:ext cx="2946553" cy="497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421" tIns="46710" rIns="93421" bIns="46710" numCol="1" anchor="t" anchorCtr="0" compatLnSpc="1">
            <a:prstTxWarp prst="textNoShape">
              <a:avLst/>
            </a:prstTxWarp>
          </a:bodyPr>
          <a:lstStyle>
            <a:lvl1pPr defTabSz="933438">
              <a:defRPr sz="1200"/>
            </a:lvl1pPr>
          </a:lstStyle>
          <a:p>
            <a:endParaRPr lang="es-ES"/>
          </a:p>
        </p:txBody>
      </p:sp>
      <p:sp>
        <p:nvSpPr>
          <p:cNvPr id="22531" name="Rectangle 3"/>
          <p:cNvSpPr>
            <a:spLocks noGrp="1" noChangeArrowheads="1"/>
          </p:cNvSpPr>
          <p:nvPr>
            <p:ph type="dt" sz="quarter" idx="1"/>
          </p:nvPr>
        </p:nvSpPr>
        <p:spPr bwMode="auto">
          <a:xfrm>
            <a:off x="3852710" y="2"/>
            <a:ext cx="2946553" cy="497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421" tIns="46710" rIns="93421" bIns="46710" numCol="1" anchor="t" anchorCtr="0" compatLnSpc="1">
            <a:prstTxWarp prst="textNoShape">
              <a:avLst/>
            </a:prstTxWarp>
          </a:bodyPr>
          <a:lstStyle>
            <a:lvl1pPr algn="r" defTabSz="933438">
              <a:defRPr sz="1200"/>
            </a:lvl1pPr>
          </a:lstStyle>
          <a:p>
            <a:endParaRPr lang="es-ES"/>
          </a:p>
        </p:txBody>
      </p:sp>
      <p:sp>
        <p:nvSpPr>
          <p:cNvPr id="22532" name="Rectangle 4"/>
          <p:cNvSpPr>
            <a:spLocks noGrp="1" noChangeArrowheads="1"/>
          </p:cNvSpPr>
          <p:nvPr>
            <p:ph type="ftr" sz="quarter" idx="2"/>
          </p:nvPr>
        </p:nvSpPr>
        <p:spPr bwMode="auto">
          <a:xfrm>
            <a:off x="1" y="9432646"/>
            <a:ext cx="2946553" cy="497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421" tIns="46710" rIns="93421" bIns="46710" numCol="1" anchor="b" anchorCtr="0" compatLnSpc="1">
            <a:prstTxWarp prst="textNoShape">
              <a:avLst/>
            </a:prstTxWarp>
          </a:bodyPr>
          <a:lstStyle>
            <a:lvl1pPr defTabSz="933438">
              <a:defRPr sz="1200"/>
            </a:lvl1pPr>
          </a:lstStyle>
          <a:p>
            <a:endParaRPr lang="es-ES"/>
          </a:p>
        </p:txBody>
      </p:sp>
      <p:sp>
        <p:nvSpPr>
          <p:cNvPr id="22533" name="Rectangle 5"/>
          <p:cNvSpPr>
            <a:spLocks noGrp="1" noChangeArrowheads="1"/>
          </p:cNvSpPr>
          <p:nvPr>
            <p:ph type="sldNum" sz="quarter" idx="3"/>
          </p:nvPr>
        </p:nvSpPr>
        <p:spPr bwMode="auto">
          <a:xfrm>
            <a:off x="3852710" y="9432646"/>
            <a:ext cx="2946553" cy="497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421" tIns="46710" rIns="93421" bIns="46710" numCol="1" anchor="b" anchorCtr="0" compatLnSpc="1">
            <a:prstTxWarp prst="textNoShape">
              <a:avLst/>
            </a:prstTxWarp>
          </a:bodyPr>
          <a:lstStyle>
            <a:lvl1pPr algn="r" defTabSz="933438">
              <a:defRPr sz="1200"/>
            </a:lvl1pPr>
          </a:lstStyle>
          <a:p>
            <a:fld id="{AFA3F740-E510-493B-9F6E-D68FCED5B1EF}" type="slidenum">
              <a:rPr lang="es-ES"/>
              <a:pPr/>
              <a:t>‹Nº›</a:t>
            </a:fld>
            <a:endParaRPr lang="es-ES"/>
          </a:p>
        </p:txBody>
      </p:sp>
    </p:spTree>
    <p:extLst>
      <p:ext uri="{BB962C8B-B14F-4D97-AF65-F5344CB8AC3E}">
        <p14:creationId xmlns:p14="http://schemas.microsoft.com/office/powerpoint/2010/main" val="128206180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1" y="2"/>
            <a:ext cx="2946553" cy="497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421" tIns="46710" rIns="93421" bIns="46710" numCol="1" anchor="t" anchorCtr="0" compatLnSpc="1">
            <a:prstTxWarp prst="textNoShape">
              <a:avLst/>
            </a:prstTxWarp>
          </a:bodyPr>
          <a:lstStyle>
            <a:lvl1pPr defTabSz="933438">
              <a:defRPr sz="1200"/>
            </a:lvl1pPr>
          </a:lstStyle>
          <a:p>
            <a:endParaRPr lang="es-ES"/>
          </a:p>
        </p:txBody>
      </p:sp>
      <p:sp>
        <p:nvSpPr>
          <p:cNvPr id="21507" name="Rectangle 3"/>
          <p:cNvSpPr>
            <a:spLocks noGrp="1" noChangeArrowheads="1"/>
          </p:cNvSpPr>
          <p:nvPr>
            <p:ph type="dt" idx="1"/>
          </p:nvPr>
        </p:nvSpPr>
        <p:spPr bwMode="auto">
          <a:xfrm>
            <a:off x="3852710" y="2"/>
            <a:ext cx="2946553" cy="497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421" tIns="46710" rIns="93421" bIns="46710" numCol="1" anchor="t" anchorCtr="0" compatLnSpc="1">
            <a:prstTxWarp prst="textNoShape">
              <a:avLst/>
            </a:prstTxWarp>
          </a:bodyPr>
          <a:lstStyle>
            <a:lvl1pPr algn="r" defTabSz="933438">
              <a:defRPr sz="1200"/>
            </a:lvl1pPr>
          </a:lstStyle>
          <a:p>
            <a:endParaRPr lang="es-ES"/>
          </a:p>
        </p:txBody>
      </p:sp>
      <p:sp>
        <p:nvSpPr>
          <p:cNvPr id="21508" name="Rectangle 4"/>
          <p:cNvSpPr>
            <a:spLocks noGrp="1" noRot="1" noChangeAspect="1" noChangeArrowheads="1" noTextEdit="1"/>
          </p:cNvSpPr>
          <p:nvPr>
            <p:ph type="sldImg" idx="2"/>
          </p:nvPr>
        </p:nvSpPr>
        <p:spPr bwMode="auto">
          <a:xfrm>
            <a:off x="520700" y="746125"/>
            <a:ext cx="5759450" cy="3722688"/>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1509" name="Rectangle 5"/>
          <p:cNvSpPr>
            <a:spLocks noGrp="1" noChangeArrowheads="1"/>
          </p:cNvSpPr>
          <p:nvPr>
            <p:ph type="body" sz="quarter" idx="3"/>
          </p:nvPr>
        </p:nvSpPr>
        <p:spPr bwMode="auto">
          <a:xfrm>
            <a:off x="906160" y="4717171"/>
            <a:ext cx="4986948" cy="4467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421" tIns="46710" rIns="93421" bIns="4671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21510" name="Rectangle 6"/>
          <p:cNvSpPr>
            <a:spLocks noGrp="1" noChangeArrowheads="1"/>
          </p:cNvSpPr>
          <p:nvPr>
            <p:ph type="ftr" sz="quarter" idx="4"/>
          </p:nvPr>
        </p:nvSpPr>
        <p:spPr bwMode="auto">
          <a:xfrm>
            <a:off x="1" y="9432646"/>
            <a:ext cx="2946553" cy="497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421" tIns="46710" rIns="93421" bIns="46710" numCol="1" anchor="b" anchorCtr="0" compatLnSpc="1">
            <a:prstTxWarp prst="textNoShape">
              <a:avLst/>
            </a:prstTxWarp>
          </a:bodyPr>
          <a:lstStyle>
            <a:lvl1pPr defTabSz="933438">
              <a:defRPr sz="1200"/>
            </a:lvl1pPr>
          </a:lstStyle>
          <a:p>
            <a:endParaRPr lang="es-ES"/>
          </a:p>
        </p:txBody>
      </p:sp>
      <p:sp>
        <p:nvSpPr>
          <p:cNvPr id="21511" name="Rectangle 7"/>
          <p:cNvSpPr>
            <a:spLocks noGrp="1" noChangeArrowheads="1"/>
          </p:cNvSpPr>
          <p:nvPr>
            <p:ph type="sldNum" sz="quarter" idx="5"/>
          </p:nvPr>
        </p:nvSpPr>
        <p:spPr bwMode="auto">
          <a:xfrm>
            <a:off x="3852710" y="9432646"/>
            <a:ext cx="2946553" cy="497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421" tIns="46710" rIns="93421" bIns="46710" numCol="1" anchor="b" anchorCtr="0" compatLnSpc="1">
            <a:prstTxWarp prst="textNoShape">
              <a:avLst/>
            </a:prstTxWarp>
          </a:bodyPr>
          <a:lstStyle>
            <a:lvl1pPr algn="r" defTabSz="933438">
              <a:defRPr sz="1200"/>
            </a:lvl1pPr>
          </a:lstStyle>
          <a:p>
            <a:fld id="{579F0E15-2C83-4695-A3C0-AAA7CEBD0698}" type="slidenum">
              <a:rPr lang="es-ES"/>
              <a:pPr/>
              <a:t>‹Nº›</a:t>
            </a:fld>
            <a:endParaRPr lang="es-ES"/>
          </a:p>
        </p:txBody>
      </p:sp>
    </p:spTree>
    <p:extLst>
      <p:ext uri="{BB962C8B-B14F-4D97-AF65-F5344CB8AC3E}">
        <p14:creationId xmlns:p14="http://schemas.microsoft.com/office/powerpoint/2010/main" val="2103581309"/>
      </p:ext>
    </p:extLst>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dirty="0"/>
          </a:p>
        </p:txBody>
      </p:sp>
    </p:spTree>
    <p:extLst>
      <p:ext uri="{BB962C8B-B14F-4D97-AF65-F5344CB8AC3E}">
        <p14:creationId xmlns:p14="http://schemas.microsoft.com/office/powerpoint/2010/main" val="24631787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dirty="0"/>
          </a:p>
        </p:txBody>
      </p:sp>
    </p:spTree>
    <p:extLst>
      <p:ext uri="{BB962C8B-B14F-4D97-AF65-F5344CB8AC3E}">
        <p14:creationId xmlns:p14="http://schemas.microsoft.com/office/powerpoint/2010/main" val="13296586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dirty="0"/>
          </a:p>
        </p:txBody>
      </p:sp>
    </p:spTree>
    <p:extLst>
      <p:ext uri="{BB962C8B-B14F-4D97-AF65-F5344CB8AC3E}">
        <p14:creationId xmlns:p14="http://schemas.microsoft.com/office/powerpoint/2010/main" val="34460378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dirty="0"/>
          </a:p>
        </p:txBody>
      </p:sp>
    </p:spTree>
    <p:extLst>
      <p:ext uri="{BB962C8B-B14F-4D97-AF65-F5344CB8AC3E}">
        <p14:creationId xmlns:p14="http://schemas.microsoft.com/office/powerpoint/2010/main" val="38460100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009318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dirty="0"/>
          </a:p>
        </p:txBody>
      </p:sp>
    </p:spTree>
    <p:extLst>
      <p:ext uri="{BB962C8B-B14F-4D97-AF65-F5344CB8AC3E}">
        <p14:creationId xmlns:p14="http://schemas.microsoft.com/office/powerpoint/2010/main" val="42224101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dirty="0"/>
          </a:p>
        </p:txBody>
      </p:sp>
    </p:spTree>
    <p:extLst>
      <p:ext uri="{BB962C8B-B14F-4D97-AF65-F5344CB8AC3E}">
        <p14:creationId xmlns:p14="http://schemas.microsoft.com/office/powerpoint/2010/main" val="200975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dirty="0"/>
          </a:p>
        </p:txBody>
      </p:sp>
    </p:spTree>
    <p:extLst>
      <p:ext uri="{BB962C8B-B14F-4D97-AF65-F5344CB8AC3E}">
        <p14:creationId xmlns:p14="http://schemas.microsoft.com/office/powerpoint/2010/main" val="26048711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446628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dirty="0"/>
          </a:p>
        </p:txBody>
      </p:sp>
    </p:spTree>
    <p:extLst>
      <p:ext uri="{BB962C8B-B14F-4D97-AF65-F5344CB8AC3E}">
        <p14:creationId xmlns:p14="http://schemas.microsoft.com/office/powerpoint/2010/main" val="21455855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dirty="0"/>
          </a:p>
        </p:txBody>
      </p:sp>
    </p:spTree>
    <p:extLst>
      <p:ext uri="{BB962C8B-B14F-4D97-AF65-F5344CB8AC3E}">
        <p14:creationId xmlns:p14="http://schemas.microsoft.com/office/powerpoint/2010/main" val="9213944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9171" y="-7903"/>
            <a:ext cx="9933954" cy="6416606"/>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224812" y="2244232"/>
            <a:ext cx="6312279" cy="1536549"/>
          </a:xfrm>
        </p:spPr>
        <p:txBody>
          <a:bodyPr anchor="b">
            <a:noAutofit/>
          </a:bodyPr>
          <a:lstStyle>
            <a:lvl1pPr algn="r">
              <a:defRPr sz="504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224812" y="3780779"/>
            <a:ext cx="6312279" cy="1023772"/>
          </a:xfrm>
        </p:spPr>
        <p:txBody>
          <a:bodyPr anchor="t"/>
          <a:lstStyle>
            <a:lvl1pPr marL="0" indent="0" algn="r">
              <a:buNone/>
              <a:defRPr>
                <a:solidFill>
                  <a:schemeClr val="tx1">
                    <a:lumMod val="50000"/>
                    <a:lumOff val="50000"/>
                  </a:schemeClr>
                </a:solidFill>
              </a:defRPr>
            </a:lvl1pPr>
            <a:lvl2pPr marL="426705" indent="0" algn="ctr">
              <a:buNone/>
              <a:defRPr>
                <a:solidFill>
                  <a:schemeClr val="tx1">
                    <a:tint val="75000"/>
                  </a:schemeClr>
                </a:solidFill>
              </a:defRPr>
            </a:lvl2pPr>
            <a:lvl3pPr marL="853410" indent="0" algn="ctr">
              <a:buNone/>
              <a:defRPr>
                <a:solidFill>
                  <a:schemeClr val="tx1">
                    <a:tint val="75000"/>
                  </a:schemeClr>
                </a:solidFill>
              </a:defRPr>
            </a:lvl3pPr>
            <a:lvl4pPr marL="1280114" indent="0" algn="ctr">
              <a:buNone/>
              <a:defRPr>
                <a:solidFill>
                  <a:schemeClr val="tx1">
                    <a:tint val="75000"/>
                  </a:schemeClr>
                </a:solidFill>
              </a:defRPr>
            </a:lvl4pPr>
            <a:lvl5pPr marL="1706819" indent="0" algn="ctr">
              <a:buNone/>
              <a:defRPr>
                <a:solidFill>
                  <a:schemeClr val="tx1">
                    <a:tint val="75000"/>
                  </a:schemeClr>
                </a:solidFill>
              </a:defRPr>
            </a:lvl5pPr>
            <a:lvl6pPr marL="2133524" indent="0" algn="ctr">
              <a:buNone/>
              <a:defRPr>
                <a:solidFill>
                  <a:schemeClr val="tx1">
                    <a:tint val="75000"/>
                  </a:schemeClr>
                </a:solidFill>
              </a:defRPr>
            </a:lvl6pPr>
            <a:lvl7pPr marL="2560229" indent="0" algn="ctr">
              <a:buNone/>
              <a:defRPr>
                <a:solidFill>
                  <a:schemeClr val="tx1">
                    <a:tint val="75000"/>
                  </a:schemeClr>
                </a:solidFill>
              </a:defRPr>
            </a:lvl7pPr>
            <a:lvl8pPr marL="2986933" indent="0" algn="ctr">
              <a:buNone/>
              <a:defRPr>
                <a:solidFill>
                  <a:schemeClr val="tx1">
                    <a:tint val="75000"/>
                  </a:schemeClr>
                </a:solidFill>
              </a:defRPr>
            </a:lvl8pPr>
            <a:lvl9pPr marL="3413638"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3C5C6F7-8BD8-4EB3-BD3C-F72C99C56F6B}" type="datetime1">
              <a:rPr lang="en-US" smtClean="0"/>
              <a:t>6/11/2019</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8C0C1FF0-74A6-457F-AD97-30489C7646F6}" type="slidenum">
              <a:rPr lang="es-ES" smtClean="0"/>
              <a:pPr/>
              <a:t>‹Nº›</a:t>
            </a:fld>
            <a:endParaRPr lang="es-ES"/>
          </a:p>
        </p:txBody>
      </p:sp>
    </p:spTree>
    <p:extLst>
      <p:ext uri="{BB962C8B-B14F-4D97-AF65-F5344CB8AC3E}">
        <p14:creationId xmlns:p14="http://schemas.microsoft.com/office/powerpoint/2010/main" val="2088616737"/>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60400" y="568960"/>
            <a:ext cx="6876690" cy="3176693"/>
          </a:xfrm>
        </p:spPr>
        <p:txBody>
          <a:bodyPr anchor="ctr">
            <a:normAutofit/>
          </a:bodyPr>
          <a:lstStyle>
            <a:lvl1pPr algn="l">
              <a:defRPr sz="4107"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60400" y="4172373"/>
            <a:ext cx="6876690" cy="1466231"/>
          </a:xfrm>
        </p:spPr>
        <p:txBody>
          <a:bodyPr anchor="ctr">
            <a:normAutofit/>
          </a:bodyPr>
          <a:lstStyle>
            <a:lvl1pPr marL="0" indent="0" algn="l">
              <a:buNone/>
              <a:defRPr sz="1680">
                <a:solidFill>
                  <a:schemeClr val="tx1">
                    <a:lumMod val="75000"/>
                    <a:lumOff val="25000"/>
                  </a:schemeClr>
                </a:solidFill>
              </a:defRPr>
            </a:lvl1pPr>
            <a:lvl2pPr marL="426705" indent="0">
              <a:buNone/>
              <a:defRPr sz="1680">
                <a:solidFill>
                  <a:schemeClr val="tx1">
                    <a:tint val="75000"/>
                  </a:schemeClr>
                </a:solidFill>
              </a:defRPr>
            </a:lvl2pPr>
            <a:lvl3pPr marL="853410" indent="0">
              <a:buNone/>
              <a:defRPr sz="1493">
                <a:solidFill>
                  <a:schemeClr val="tx1">
                    <a:tint val="75000"/>
                  </a:schemeClr>
                </a:solidFill>
              </a:defRPr>
            </a:lvl3pPr>
            <a:lvl4pPr marL="1280114" indent="0">
              <a:buNone/>
              <a:defRPr sz="1307">
                <a:solidFill>
                  <a:schemeClr val="tx1">
                    <a:tint val="75000"/>
                  </a:schemeClr>
                </a:solidFill>
              </a:defRPr>
            </a:lvl4pPr>
            <a:lvl5pPr marL="1706819" indent="0">
              <a:buNone/>
              <a:defRPr sz="1307">
                <a:solidFill>
                  <a:schemeClr val="tx1">
                    <a:tint val="75000"/>
                  </a:schemeClr>
                </a:solidFill>
              </a:defRPr>
            </a:lvl5pPr>
            <a:lvl6pPr marL="2133524" indent="0">
              <a:buNone/>
              <a:defRPr sz="1307">
                <a:solidFill>
                  <a:schemeClr val="tx1">
                    <a:tint val="75000"/>
                  </a:schemeClr>
                </a:solidFill>
              </a:defRPr>
            </a:lvl6pPr>
            <a:lvl7pPr marL="2560229" indent="0">
              <a:buNone/>
              <a:defRPr sz="1307">
                <a:solidFill>
                  <a:schemeClr val="tx1">
                    <a:tint val="75000"/>
                  </a:schemeClr>
                </a:solidFill>
              </a:defRPr>
            </a:lvl7pPr>
            <a:lvl8pPr marL="2986933" indent="0">
              <a:buNone/>
              <a:defRPr sz="1307">
                <a:solidFill>
                  <a:schemeClr val="tx1">
                    <a:tint val="75000"/>
                  </a:schemeClr>
                </a:solidFill>
              </a:defRPr>
            </a:lvl8pPr>
            <a:lvl9pPr marL="3413638" indent="0">
              <a:buNone/>
              <a:defRPr sz="1307">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lgn="r" eaLnBrk="1" latinLnBrk="0" hangingPunct="1"/>
            <a:fld id="{DD3256F4-B8EC-478F-A3A1-85CF69BD0F6E}" type="datetime1">
              <a:rPr lang="en-US" smtClean="0"/>
              <a:t>6/11/2019</a:t>
            </a:fld>
            <a:endParaRPr lang="en-US" sz="1200">
              <a:solidFill>
                <a:schemeClr val="bg2">
                  <a:shade val="50000"/>
                </a:schemeClr>
              </a:solidFill>
            </a:endParaRPr>
          </a:p>
        </p:txBody>
      </p:sp>
      <p:sp>
        <p:nvSpPr>
          <p:cNvPr id="5" name="Footer Placeholder 4"/>
          <p:cNvSpPr>
            <a:spLocks noGrp="1"/>
          </p:cNvSpPr>
          <p:nvPr>
            <p:ph type="ftr" sz="quarter" idx="11"/>
          </p:nvPr>
        </p:nvSpPr>
        <p:spPr/>
        <p:txBody>
          <a:bodyPr/>
          <a:lstStyle/>
          <a:p>
            <a:endParaRPr kumimoji="0" lang="en-US" sz="1200">
              <a:solidFill>
                <a:schemeClr val="bg2">
                  <a:shade val="50000"/>
                </a:schemeClr>
              </a:solidFill>
              <a:effectLst/>
            </a:endParaRPr>
          </a:p>
        </p:txBody>
      </p:sp>
      <p:sp>
        <p:nvSpPr>
          <p:cNvPr id="6" name="Slide Number Placeholder 5"/>
          <p:cNvSpPr>
            <a:spLocks noGrp="1"/>
          </p:cNvSpPr>
          <p:nvPr>
            <p:ph type="sldNum" sz="quarter" idx="12"/>
          </p:nvPr>
        </p:nvSpPr>
        <p:spPr/>
        <p:txBody>
          <a:bodyPr/>
          <a:lstStyle/>
          <a:p>
            <a:fld id="{0AFC109D-ADED-4C3C-A316-D5726A0C6923}" type="slidenum">
              <a:rPr lang="es-ES" smtClean="0"/>
              <a:pPr/>
              <a:t>‹Nº›</a:t>
            </a:fld>
            <a:endParaRPr lang="es-ES"/>
          </a:p>
        </p:txBody>
      </p:sp>
    </p:spTree>
    <p:extLst>
      <p:ext uri="{BB962C8B-B14F-4D97-AF65-F5344CB8AC3E}">
        <p14:creationId xmlns:p14="http://schemas.microsoft.com/office/powerpoint/2010/main" val="1340826749"/>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459" y="568960"/>
            <a:ext cx="6578197" cy="2821093"/>
          </a:xfrm>
        </p:spPr>
        <p:txBody>
          <a:bodyPr anchor="ctr">
            <a:normAutofit/>
          </a:bodyPr>
          <a:lstStyle>
            <a:lvl1pPr algn="l">
              <a:defRPr sz="4107"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92830" y="3390053"/>
            <a:ext cx="5871454" cy="355600"/>
          </a:xfrm>
        </p:spPr>
        <p:txBody>
          <a:bodyPr anchor="ctr">
            <a:noAutofit/>
          </a:bodyPr>
          <a:lstStyle>
            <a:lvl1pPr marL="0" indent="0">
              <a:buFontTx/>
              <a:buNone/>
              <a:defRPr sz="1493">
                <a:solidFill>
                  <a:schemeClr val="tx1">
                    <a:lumMod val="50000"/>
                    <a:lumOff val="50000"/>
                  </a:schemeClr>
                </a:solidFill>
              </a:defRPr>
            </a:lvl1pPr>
            <a:lvl2pPr marL="426705" indent="0">
              <a:buFontTx/>
              <a:buNone/>
              <a:defRPr/>
            </a:lvl2pPr>
            <a:lvl3pPr marL="853410" indent="0">
              <a:buFontTx/>
              <a:buNone/>
              <a:defRPr/>
            </a:lvl3pPr>
            <a:lvl4pPr marL="1280114" indent="0">
              <a:buFontTx/>
              <a:buNone/>
              <a:defRPr/>
            </a:lvl4pPr>
            <a:lvl5pPr marL="1706819"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60399" y="4172373"/>
            <a:ext cx="6876691" cy="1466231"/>
          </a:xfrm>
        </p:spPr>
        <p:txBody>
          <a:bodyPr anchor="ctr">
            <a:normAutofit/>
          </a:bodyPr>
          <a:lstStyle>
            <a:lvl1pPr marL="0" indent="0" algn="l">
              <a:buNone/>
              <a:defRPr sz="1680">
                <a:solidFill>
                  <a:schemeClr val="tx1">
                    <a:lumMod val="75000"/>
                    <a:lumOff val="25000"/>
                  </a:schemeClr>
                </a:solidFill>
              </a:defRPr>
            </a:lvl1pPr>
            <a:lvl2pPr marL="426705" indent="0">
              <a:buNone/>
              <a:defRPr sz="1680">
                <a:solidFill>
                  <a:schemeClr val="tx1">
                    <a:tint val="75000"/>
                  </a:schemeClr>
                </a:solidFill>
              </a:defRPr>
            </a:lvl2pPr>
            <a:lvl3pPr marL="853410" indent="0">
              <a:buNone/>
              <a:defRPr sz="1493">
                <a:solidFill>
                  <a:schemeClr val="tx1">
                    <a:tint val="75000"/>
                  </a:schemeClr>
                </a:solidFill>
              </a:defRPr>
            </a:lvl3pPr>
            <a:lvl4pPr marL="1280114" indent="0">
              <a:buNone/>
              <a:defRPr sz="1307">
                <a:solidFill>
                  <a:schemeClr val="tx1">
                    <a:tint val="75000"/>
                  </a:schemeClr>
                </a:solidFill>
              </a:defRPr>
            </a:lvl4pPr>
            <a:lvl5pPr marL="1706819" indent="0">
              <a:buNone/>
              <a:defRPr sz="1307">
                <a:solidFill>
                  <a:schemeClr val="tx1">
                    <a:tint val="75000"/>
                  </a:schemeClr>
                </a:solidFill>
              </a:defRPr>
            </a:lvl5pPr>
            <a:lvl6pPr marL="2133524" indent="0">
              <a:buNone/>
              <a:defRPr sz="1307">
                <a:solidFill>
                  <a:schemeClr val="tx1">
                    <a:tint val="75000"/>
                  </a:schemeClr>
                </a:solidFill>
              </a:defRPr>
            </a:lvl6pPr>
            <a:lvl7pPr marL="2560229" indent="0">
              <a:buNone/>
              <a:defRPr sz="1307">
                <a:solidFill>
                  <a:schemeClr val="tx1">
                    <a:tint val="75000"/>
                  </a:schemeClr>
                </a:solidFill>
              </a:defRPr>
            </a:lvl7pPr>
            <a:lvl8pPr marL="2986933" indent="0">
              <a:buNone/>
              <a:defRPr sz="1307">
                <a:solidFill>
                  <a:schemeClr val="tx1">
                    <a:tint val="75000"/>
                  </a:schemeClr>
                </a:solidFill>
              </a:defRPr>
            </a:lvl8pPr>
            <a:lvl9pPr marL="3413638" indent="0">
              <a:buNone/>
              <a:defRPr sz="1307">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lgn="r" eaLnBrk="1" latinLnBrk="0" hangingPunct="1"/>
            <a:fld id="{DD3256F4-B8EC-478F-A3A1-85CF69BD0F6E}" type="datetime1">
              <a:rPr lang="en-US" smtClean="0"/>
              <a:t>6/11/2019</a:t>
            </a:fld>
            <a:endParaRPr lang="en-US" sz="1200">
              <a:solidFill>
                <a:schemeClr val="bg2">
                  <a:shade val="50000"/>
                </a:schemeClr>
              </a:solidFill>
            </a:endParaRPr>
          </a:p>
        </p:txBody>
      </p:sp>
      <p:sp>
        <p:nvSpPr>
          <p:cNvPr id="5" name="Footer Placeholder 4"/>
          <p:cNvSpPr>
            <a:spLocks noGrp="1"/>
          </p:cNvSpPr>
          <p:nvPr>
            <p:ph type="ftr" sz="quarter" idx="11"/>
          </p:nvPr>
        </p:nvSpPr>
        <p:spPr/>
        <p:txBody>
          <a:bodyPr/>
          <a:lstStyle/>
          <a:p>
            <a:endParaRPr kumimoji="0" lang="en-US" sz="1200">
              <a:solidFill>
                <a:schemeClr val="bg2">
                  <a:shade val="50000"/>
                </a:schemeClr>
              </a:solidFill>
              <a:effectLst/>
            </a:endParaRPr>
          </a:p>
        </p:txBody>
      </p:sp>
      <p:sp>
        <p:nvSpPr>
          <p:cNvPr id="6" name="Slide Number Placeholder 5"/>
          <p:cNvSpPr>
            <a:spLocks noGrp="1"/>
          </p:cNvSpPr>
          <p:nvPr>
            <p:ph type="sldNum" sz="quarter" idx="12"/>
          </p:nvPr>
        </p:nvSpPr>
        <p:spPr/>
        <p:txBody>
          <a:bodyPr/>
          <a:lstStyle/>
          <a:p>
            <a:fld id="{0AFC109D-ADED-4C3C-A316-D5726A0C6923}" type="slidenum">
              <a:rPr lang="es-ES" smtClean="0"/>
              <a:pPr/>
              <a:t>‹Nº›</a:t>
            </a:fld>
            <a:endParaRPr lang="es-ES"/>
          </a:p>
        </p:txBody>
      </p:sp>
      <p:sp>
        <p:nvSpPr>
          <p:cNvPr id="24" name="TextBox 23"/>
          <p:cNvSpPr txBox="1"/>
          <p:nvPr/>
        </p:nvSpPr>
        <p:spPr>
          <a:xfrm>
            <a:off x="522937" y="737686"/>
            <a:ext cx="495429" cy="545791"/>
          </a:xfrm>
          <a:prstGeom prst="rect">
            <a:avLst/>
          </a:prstGeom>
        </p:spPr>
        <p:txBody>
          <a:bodyPr vert="horz" lIns="85344" tIns="42672" rIns="85344" bIns="42672" rtlCol="0" anchor="ctr">
            <a:noAutofit/>
          </a:bodyPr>
          <a:lstStyle/>
          <a:p>
            <a:pPr lvl="0"/>
            <a:r>
              <a:rPr lang="en-US" sz="7466"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7310008" y="2694119"/>
            <a:ext cx="495429" cy="545791"/>
          </a:xfrm>
          <a:prstGeom prst="rect">
            <a:avLst/>
          </a:prstGeom>
        </p:spPr>
        <p:txBody>
          <a:bodyPr vert="horz" lIns="85344" tIns="42672" rIns="85344" bIns="42672" rtlCol="0" anchor="ctr">
            <a:noAutofit/>
          </a:bodyPr>
          <a:lstStyle/>
          <a:p>
            <a:pPr lvl="0"/>
            <a:r>
              <a:rPr lang="en-US" sz="7466"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804285121"/>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60399" y="1803189"/>
            <a:ext cx="6876691" cy="2422429"/>
          </a:xfrm>
        </p:spPr>
        <p:txBody>
          <a:bodyPr anchor="b">
            <a:normAutofit/>
          </a:bodyPr>
          <a:lstStyle>
            <a:lvl1pPr algn="l">
              <a:defRPr sz="4107"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60399" y="4225618"/>
            <a:ext cx="6876691" cy="1412986"/>
          </a:xfrm>
        </p:spPr>
        <p:txBody>
          <a:bodyPr anchor="t">
            <a:normAutofit/>
          </a:bodyPr>
          <a:lstStyle>
            <a:lvl1pPr marL="0" indent="0" algn="l">
              <a:buNone/>
              <a:defRPr sz="1680">
                <a:solidFill>
                  <a:schemeClr val="tx1">
                    <a:lumMod val="75000"/>
                    <a:lumOff val="25000"/>
                  </a:schemeClr>
                </a:solidFill>
              </a:defRPr>
            </a:lvl1pPr>
            <a:lvl2pPr marL="426705" indent="0">
              <a:buNone/>
              <a:defRPr sz="1680">
                <a:solidFill>
                  <a:schemeClr val="tx1">
                    <a:tint val="75000"/>
                  </a:schemeClr>
                </a:solidFill>
              </a:defRPr>
            </a:lvl2pPr>
            <a:lvl3pPr marL="853410" indent="0">
              <a:buNone/>
              <a:defRPr sz="1493">
                <a:solidFill>
                  <a:schemeClr val="tx1">
                    <a:tint val="75000"/>
                  </a:schemeClr>
                </a:solidFill>
              </a:defRPr>
            </a:lvl3pPr>
            <a:lvl4pPr marL="1280114" indent="0">
              <a:buNone/>
              <a:defRPr sz="1307">
                <a:solidFill>
                  <a:schemeClr val="tx1">
                    <a:tint val="75000"/>
                  </a:schemeClr>
                </a:solidFill>
              </a:defRPr>
            </a:lvl4pPr>
            <a:lvl5pPr marL="1706819" indent="0">
              <a:buNone/>
              <a:defRPr sz="1307">
                <a:solidFill>
                  <a:schemeClr val="tx1">
                    <a:tint val="75000"/>
                  </a:schemeClr>
                </a:solidFill>
              </a:defRPr>
            </a:lvl5pPr>
            <a:lvl6pPr marL="2133524" indent="0">
              <a:buNone/>
              <a:defRPr sz="1307">
                <a:solidFill>
                  <a:schemeClr val="tx1">
                    <a:tint val="75000"/>
                  </a:schemeClr>
                </a:solidFill>
              </a:defRPr>
            </a:lvl6pPr>
            <a:lvl7pPr marL="2560229" indent="0">
              <a:buNone/>
              <a:defRPr sz="1307">
                <a:solidFill>
                  <a:schemeClr val="tx1">
                    <a:tint val="75000"/>
                  </a:schemeClr>
                </a:solidFill>
              </a:defRPr>
            </a:lvl7pPr>
            <a:lvl8pPr marL="2986933" indent="0">
              <a:buNone/>
              <a:defRPr sz="1307">
                <a:solidFill>
                  <a:schemeClr val="tx1">
                    <a:tint val="75000"/>
                  </a:schemeClr>
                </a:solidFill>
              </a:defRPr>
            </a:lvl8pPr>
            <a:lvl9pPr marL="3413638" indent="0">
              <a:buNone/>
              <a:defRPr sz="1307">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lgn="r" eaLnBrk="1" latinLnBrk="0" hangingPunct="1"/>
            <a:fld id="{DD3256F4-B8EC-478F-A3A1-85CF69BD0F6E}" type="datetime1">
              <a:rPr lang="en-US" smtClean="0"/>
              <a:t>6/11/2019</a:t>
            </a:fld>
            <a:endParaRPr lang="en-US" sz="1200">
              <a:solidFill>
                <a:schemeClr val="bg2">
                  <a:shade val="50000"/>
                </a:schemeClr>
              </a:solidFill>
            </a:endParaRPr>
          </a:p>
        </p:txBody>
      </p:sp>
      <p:sp>
        <p:nvSpPr>
          <p:cNvPr id="5" name="Footer Placeholder 4"/>
          <p:cNvSpPr>
            <a:spLocks noGrp="1"/>
          </p:cNvSpPr>
          <p:nvPr>
            <p:ph type="ftr" sz="quarter" idx="11"/>
          </p:nvPr>
        </p:nvSpPr>
        <p:spPr/>
        <p:txBody>
          <a:bodyPr/>
          <a:lstStyle/>
          <a:p>
            <a:endParaRPr kumimoji="0" lang="en-US" sz="1200">
              <a:solidFill>
                <a:schemeClr val="bg2">
                  <a:shade val="50000"/>
                </a:schemeClr>
              </a:solidFill>
              <a:effectLst/>
            </a:endParaRPr>
          </a:p>
        </p:txBody>
      </p:sp>
      <p:sp>
        <p:nvSpPr>
          <p:cNvPr id="6" name="Slide Number Placeholder 5"/>
          <p:cNvSpPr>
            <a:spLocks noGrp="1"/>
          </p:cNvSpPr>
          <p:nvPr>
            <p:ph type="sldNum" sz="quarter" idx="12"/>
          </p:nvPr>
        </p:nvSpPr>
        <p:spPr/>
        <p:txBody>
          <a:bodyPr/>
          <a:lstStyle/>
          <a:p>
            <a:fld id="{0AFC109D-ADED-4C3C-A316-D5726A0C6923}" type="slidenum">
              <a:rPr lang="es-ES" smtClean="0"/>
              <a:pPr/>
              <a:t>‹Nº›</a:t>
            </a:fld>
            <a:endParaRPr lang="es-ES"/>
          </a:p>
        </p:txBody>
      </p:sp>
    </p:spTree>
    <p:extLst>
      <p:ext uri="{BB962C8B-B14F-4D97-AF65-F5344CB8AC3E}">
        <p14:creationId xmlns:p14="http://schemas.microsoft.com/office/powerpoint/2010/main" val="170142736"/>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459" y="568960"/>
            <a:ext cx="6578197" cy="2821093"/>
          </a:xfrm>
        </p:spPr>
        <p:txBody>
          <a:bodyPr anchor="ctr">
            <a:normAutofit/>
          </a:bodyPr>
          <a:lstStyle>
            <a:lvl1pPr algn="l">
              <a:defRPr sz="4107"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60397" y="3745653"/>
            <a:ext cx="6876692" cy="479965"/>
          </a:xfrm>
        </p:spPr>
        <p:txBody>
          <a:bodyPr anchor="b">
            <a:noAutofit/>
          </a:bodyPr>
          <a:lstStyle>
            <a:lvl1pPr marL="0" indent="0">
              <a:buFontTx/>
              <a:buNone/>
              <a:defRPr sz="2240">
                <a:solidFill>
                  <a:schemeClr val="tx1">
                    <a:lumMod val="75000"/>
                    <a:lumOff val="25000"/>
                  </a:schemeClr>
                </a:solidFill>
              </a:defRPr>
            </a:lvl1pPr>
            <a:lvl2pPr marL="426705" indent="0">
              <a:buFontTx/>
              <a:buNone/>
              <a:defRPr/>
            </a:lvl2pPr>
            <a:lvl3pPr marL="853410" indent="0">
              <a:buFontTx/>
              <a:buNone/>
              <a:defRPr/>
            </a:lvl3pPr>
            <a:lvl4pPr marL="1280114" indent="0">
              <a:buFontTx/>
              <a:buNone/>
              <a:defRPr/>
            </a:lvl4pPr>
            <a:lvl5pPr marL="1706819"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60399" y="4225618"/>
            <a:ext cx="6876691" cy="1412986"/>
          </a:xfrm>
        </p:spPr>
        <p:txBody>
          <a:bodyPr anchor="t">
            <a:normAutofit/>
          </a:bodyPr>
          <a:lstStyle>
            <a:lvl1pPr marL="0" indent="0" algn="l">
              <a:buNone/>
              <a:defRPr sz="1680">
                <a:solidFill>
                  <a:schemeClr val="tx1">
                    <a:lumMod val="50000"/>
                    <a:lumOff val="50000"/>
                  </a:schemeClr>
                </a:solidFill>
              </a:defRPr>
            </a:lvl1pPr>
            <a:lvl2pPr marL="426705" indent="0">
              <a:buNone/>
              <a:defRPr sz="1680">
                <a:solidFill>
                  <a:schemeClr val="tx1">
                    <a:tint val="75000"/>
                  </a:schemeClr>
                </a:solidFill>
              </a:defRPr>
            </a:lvl2pPr>
            <a:lvl3pPr marL="853410" indent="0">
              <a:buNone/>
              <a:defRPr sz="1493">
                <a:solidFill>
                  <a:schemeClr val="tx1">
                    <a:tint val="75000"/>
                  </a:schemeClr>
                </a:solidFill>
              </a:defRPr>
            </a:lvl3pPr>
            <a:lvl4pPr marL="1280114" indent="0">
              <a:buNone/>
              <a:defRPr sz="1307">
                <a:solidFill>
                  <a:schemeClr val="tx1">
                    <a:tint val="75000"/>
                  </a:schemeClr>
                </a:solidFill>
              </a:defRPr>
            </a:lvl4pPr>
            <a:lvl5pPr marL="1706819" indent="0">
              <a:buNone/>
              <a:defRPr sz="1307">
                <a:solidFill>
                  <a:schemeClr val="tx1">
                    <a:tint val="75000"/>
                  </a:schemeClr>
                </a:solidFill>
              </a:defRPr>
            </a:lvl5pPr>
            <a:lvl6pPr marL="2133524" indent="0">
              <a:buNone/>
              <a:defRPr sz="1307">
                <a:solidFill>
                  <a:schemeClr val="tx1">
                    <a:tint val="75000"/>
                  </a:schemeClr>
                </a:solidFill>
              </a:defRPr>
            </a:lvl6pPr>
            <a:lvl7pPr marL="2560229" indent="0">
              <a:buNone/>
              <a:defRPr sz="1307">
                <a:solidFill>
                  <a:schemeClr val="tx1">
                    <a:tint val="75000"/>
                  </a:schemeClr>
                </a:solidFill>
              </a:defRPr>
            </a:lvl7pPr>
            <a:lvl8pPr marL="2986933" indent="0">
              <a:buNone/>
              <a:defRPr sz="1307">
                <a:solidFill>
                  <a:schemeClr val="tx1">
                    <a:tint val="75000"/>
                  </a:schemeClr>
                </a:solidFill>
              </a:defRPr>
            </a:lvl8pPr>
            <a:lvl9pPr marL="3413638" indent="0">
              <a:buNone/>
              <a:defRPr sz="1307">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lgn="r" eaLnBrk="1" latinLnBrk="0" hangingPunct="1"/>
            <a:fld id="{DD3256F4-B8EC-478F-A3A1-85CF69BD0F6E}" type="datetime1">
              <a:rPr lang="en-US" smtClean="0"/>
              <a:t>6/11/2019</a:t>
            </a:fld>
            <a:endParaRPr lang="en-US" sz="1200">
              <a:solidFill>
                <a:schemeClr val="bg2">
                  <a:shade val="50000"/>
                </a:schemeClr>
              </a:solidFill>
            </a:endParaRPr>
          </a:p>
        </p:txBody>
      </p:sp>
      <p:sp>
        <p:nvSpPr>
          <p:cNvPr id="5" name="Footer Placeholder 4"/>
          <p:cNvSpPr>
            <a:spLocks noGrp="1"/>
          </p:cNvSpPr>
          <p:nvPr>
            <p:ph type="ftr" sz="quarter" idx="11"/>
          </p:nvPr>
        </p:nvSpPr>
        <p:spPr/>
        <p:txBody>
          <a:bodyPr/>
          <a:lstStyle/>
          <a:p>
            <a:endParaRPr kumimoji="0" lang="en-US" sz="1200">
              <a:solidFill>
                <a:schemeClr val="bg2">
                  <a:shade val="50000"/>
                </a:schemeClr>
              </a:solidFill>
              <a:effectLst/>
            </a:endParaRPr>
          </a:p>
        </p:txBody>
      </p:sp>
      <p:sp>
        <p:nvSpPr>
          <p:cNvPr id="6" name="Slide Number Placeholder 5"/>
          <p:cNvSpPr>
            <a:spLocks noGrp="1"/>
          </p:cNvSpPr>
          <p:nvPr>
            <p:ph type="sldNum" sz="quarter" idx="12"/>
          </p:nvPr>
        </p:nvSpPr>
        <p:spPr/>
        <p:txBody>
          <a:bodyPr/>
          <a:lstStyle/>
          <a:p>
            <a:fld id="{0AFC109D-ADED-4C3C-A316-D5726A0C6923}" type="slidenum">
              <a:rPr lang="es-ES" smtClean="0"/>
              <a:pPr/>
              <a:t>‹Nº›</a:t>
            </a:fld>
            <a:endParaRPr lang="es-ES"/>
          </a:p>
        </p:txBody>
      </p:sp>
      <p:sp>
        <p:nvSpPr>
          <p:cNvPr id="24" name="TextBox 23"/>
          <p:cNvSpPr txBox="1"/>
          <p:nvPr/>
        </p:nvSpPr>
        <p:spPr>
          <a:xfrm>
            <a:off x="522937" y="737686"/>
            <a:ext cx="495429" cy="545791"/>
          </a:xfrm>
          <a:prstGeom prst="rect">
            <a:avLst/>
          </a:prstGeom>
        </p:spPr>
        <p:txBody>
          <a:bodyPr vert="horz" lIns="85344" tIns="42672" rIns="85344" bIns="42672" rtlCol="0" anchor="ctr">
            <a:noAutofit/>
          </a:bodyPr>
          <a:lstStyle/>
          <a:p>
            <a:pPr lvl="0"/>
            <a:r>
              <a:rPr lang="en-US" sz="7466"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7310008" y="2694119"/>
            <a:ext cx="495429" cy="545791"/>
          </a:xfrm>
          <a:prstGeom prst="rect">
            <a:avLst/>
          </a:prstGeom>
        </p:spPr>
        <p:txBody>
          <a:bodyPr vert="horz" lIns="85344" tIns="42672" rIns="85344" bIns="42672" rtlCol="0" anchor="ctr">
            <a:noAutofit/>
          </a:bodyPr>
          <a:lstStyle/>
          <a:p>
            <a:pPr lvl="0"/>
            <a:r>
              <a:rPr lang="en-US" sz="7466"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710163044"/>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67169" y="568960"/>
            <a:ext cx="6869920" cy="2821093"/>
          </a:xfrm>
        </p:spPr>
        <p:txBody>
          <a:bodyPr anchor="ctr">
            <a:normAutofit/>
          </a:bodyPr>
          <a:lstStyle>
            <a:lvl1pPr algn="l">
              <a:defRPr sz="4107"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60397" y="3745653"/>
            <a:ext cx="6876692" cy="479965"/>
          </a:xfrm>
        </p:spPr>
        <p:txBody>
          <a:bodyPr anchor="b">
            <a:noAutofit/>
          </a:bodyPr>
          <a:lstStyle>
            <a:lvl1pPr marL="0" indent="0">
              <a:buFontTx/>
              <a:buNone/>
              <a:defRPr sz="2240">
                <a:solidFill>
                  <a:schemeClr val="accent1"/>
                </a:solidFill>
              </a:defRPr>
            </a:lvl1pPr>
            <a:lvl2pPr marL="426705" indent="0">
              <a:buFontTx/>
              <a:buNone/>
              <a:defRPr/>
            </a:lvl2pPr>
            <a:lvl3pPr marL="853410" indent="0">
              <a:buFontTx/>
              <a:buNone/>
              <a:defRPr/>
            </a:lvl3pPr>
            <a:lvl4pPr marL="1280114" indent="0">
              <a:buFontTx/>
              <a:buNone/>
              <a:defRPr/>
            </a:lvl4pPr>
            <a:lvl5pPr marL="1706819"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60399" y="4225618"/>
            <a:ext cx="6876691" cy="1412986"/>
          </a:xfrm>
        </p:spPr>
        <p:txBody>
          <a:bodyPr anchor="t">
            <a:normAutofit/>
          </a:bodyPr>
          <a:lstStyle>
            <a:lvl1pPr marL="0" indent="0" algn="l">
              <a:buNone/>
              <a:defRPr sz="1680">
                <a:solidFill>
                  <a:schemeClr val="tx1">
                    <a:lumMod val="50000"/>
                    <a:lumOff val="50000"/>
                  </a:schemeClr>
                </a:solidFill>
              </a:defRPr>
            </a:lvl1pPr>
            <a:lvl2pPr marL="426705" indent="0">
              <a:buNone/>
              <a:defRPr sz="1680">
                <a:solidFill>
                  <a:schemeClr val="tx1">
                    <a:tint val="75000"/>
                  </a:schemeClr>
                </a:solidFill>
              </a:defRPr>
            </a:lvl2pPr>
            <a:lvl3pPr marL="853410" indent="0">
              <a:buNone/>
              <a:defRPr sz="1493">
                <a:solidFill>
                  <a:schemeClr val="tx1">
                    <a:tint val="75000"/>
                  </a:schemeClr>
                </a:solidFill>
              </a:defRPr>
            </a:lvl3pPr>
            <a:lvl4pPr marL="1280114" indent="0">
              <a:buNone/>
              <a:defRPr sz="1307">
                <a:solidFill>
                  <a:schemeClr val="tx1">
                    <a:tint val="75000"/>
                  </a:schemeClr>
                </a:solidFill>
              </a:defRPr>
            </a:lvl4pPr>
            <a:lvl5pPr marL="1706819" indent="0">
              <a:buNone/>
              <a:defRPr sz="1307">
                <a:solidFill>
                  <a:schemeClr val="tx1">
                    <a:tint val="75000"/>
                  </a:schemeClr>
                </a:solidFill>
              </a:defRPr>
            </a:lvl5pPr>
            <a:lvl6pPr marL="2133524" indent="0">
              <a:buNone/>
              <a:defRPr sz="1307">
                <a:solidFill>
                  <a:schemeClr val="tx1">
                    <a:tint val="75000"/>
                  </a:schemeClr>
                </a:solidFill>
              </a:defRPr>
            </a:lvl6pPr>
            <a:lvl7pPr marL="2560229" indent="0">
              <a:buNone/>
              <a:defRPr sz="1307">
                <a:solidFill>
                  <a:schemeClr val="tx1">
                    <a:tint val="75000"/>
                  </a:schemeClr>
                </a:solidFill>
              </a:defRPr>
            </a:lvl7pPr>
            <a:lvl8pPr marL="2986933" indent="0">
              <a:buNone/>
              <a:defRPr sz="1307">
                <a:solidFill>
                  <a:schemeClr val="tx1">
                    <a:tint val="75000"/>
                  </a:schemeClr>
                </a:solidFill>
              </a:defRPr>
            </a:lvl8pPr>
            <a:lvl9pPr marL="3413638" indent="0">
              <a:buNone/>
              <a:defRPr sz="1307">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lgn="r" eaLnBrk="1" latinLnBrk="0" hangingPunct="1"/>
            <a:fld id="{DD3256F4-B8EC-478F-A3A1-85CF69BD0F6E}" type="datetime1">
              <a:rPr lang="en-US" smtClean="0"/>
              <a:t>6/11/2019</a:t>
            </a:fld>
            <a:endParaRPr lang="en-US" sz="1200">
              <a:solidFill>
                <a:schemeClr val="bg2">
                  <a:shade val="50000"/>
                </a:schemeClr>
              </a:solidFill>
            </a:endParaRPr>
          </a:p>
        </p:txBody>
      </p:sp>
      <p:sp>
        <p:nvSpPr>
          <p:cNvPr id="5" name="Footer Placeholder 4"/>
          <p:cNvSpPr>
            <a:spLocks noGrp="1"/>
          </p:cNvSpPr>
          <p:nvPr>
            <p:ph type="ftr" sz="quarter" idx="11"/>
          </p:nvPr>
        </p:nvSpPr>
        <p:spPr/>
        <p:txBody>
          <a:bodyPr/>
          <a:lstStyle/>
          <a:p>
            <a:endParaRPr kumimoji="0" lang="en-US" sz="1200">
              <a:solidFill>
                <a:schemeClr val="bg2">
                  <a:shade val="50000"/>
                </a:schemeClr>
              </a:solidFill>
              <a:effectLst/>
            </a:endParaRPr>
          </a:p>
        </p:txBody>
      </p:sp>
      <p:sp>
        <p:nvSpPr>
          <p:cNvPr id="6" name="Slide Number Placeholder 5"/>
          <p:cNvSpPr>
            <a:spLocks noGrp="1"/>
          </p:cNvSpPr>
          <p:nvPr>
            <p:ph type="sldNum" sz="quarter" idx="12"/>
          </p:nvPr>
        </p:nvSpPr>
        <p:spPr/>
        <p:txBody>
          <a:bodyPr/>
          <a:lstStyle/>
          <a:p>
            <a:fld id="{0AFC109D-ADED-4C3C-A316-D5726A0C6923}" type="slidenum">
              <a:rPr lang="es-ES" smtClean="0"/>
              <a:pPr/>
              <a:t>‹Nº›</a:t>
            </a:fld>
            <a:endParaRPr lang="es-ES"/>
          </a:p>
        </p:txBody>
      </p:sp>
    </p:spTree>
    <p:extLst>
      <p:ext uri="{BB962C8B-B14F-4D97-AF65-F5344CB8AC3E}">
        <p14:creationId xmlns:p14="http://schemas.microsoft.com/office/powerpoint/2010/main" val="3272109156"/>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624CB6B-FB34-4518-B52A-1B42E55584C5}" type="datetime1">
              <a:rPr lang="en-US" smtClean="0"/>
              <a:t>6/11/2019</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E92301FB-E56B-4DFF-BA9E-7BA42D6FE976}" type="slidenum">
              <a:rPr lang="es-ES" smtClean="0"/>
              <a:pPr/>
              <a:t>‹Nº›</a:t>
            </a:fld>
            <a:endParaRPr lang="es-ES"/>
          </a:p>
        </p:txBody>
      </p:sp>
    </p:spTree>
    <p:extLst>
      <p:ext uri="{BB962C8B-B14F-4D97-AF65-F5344CB8AC3E}">
        <p14:creationId xmlns:p14="http://schemas.microsoft.com/office/powerpoint/2010/main" val="41198035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75421" y="568961"/>
            <a:ext cx="1060380" cy="4901354"/>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60399" y="568961"/>
            <a:ext cx="5627945" cy="490135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9C20621-E527-48B7-BEDF-6D06A59BDFF3}" type="datetime1">
              <a:rPr lang="en-US" smtClean="0"/>
              <a:t>6/11/2019</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A8366D05-4B39-4D97-B199-FCC252353D0A}" type="slidenum">
              <a:rPr lang="es-ES" smtClean="0"/>
              <a:pPr/>
              <a:t>‹Nº›</a:t>
            </a:fld>
            <a:endParaRPr lang="es-ES"/>
          </a:p>
        </p:txBody>
      </p:sp>
    </p:spTree>
    <p:extLst>
      <p:ext uri="{BB962C8B-B14F-4D97-AF65-F5344CB8AC3E}">
        <p14:creationId xmlns:p14="http://schemas.microsoft.com/office/powerpoint/2010/main" val="373853515"/>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4544BCB-4C0D-40EF-94C0-7414EA21F58C}" type="datetime1">
              <a:rPr lang="en-US" smtClean="0"/>
              <a:t>6/11/2019</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90899A8F-51F3-4918-BA05-29955774FDD1}" type="slidenum">
              <a:rPr lang="es-ES" smtClean="0"/>
              <a:pPr/>
              <a:t>‹Nº›</a:t>
            </a:fld>
            <a:endParaRPr lang="es-ES"/>
          </a:p>
        </p:txBody>
      </p:sp>
    </p:spTree>
    <p:extLst>
      <p:ext uri="{BB962C8B-B14F-4D97-AF65-F5344CB8AC3E}">
        <p14:creationId xmlns:p14="http://schemas.microsoft.com/office/powerpoint/2010/main" val="1294847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60399" y="2520811"/>
            <a:ext cx="6876691" cy="1704809"/>
          </a:xfrm>
        </p:spPr>
        <p:txBody>
          <a:bodyPr anchor="b"/>
          <a:lstStyle>
            <a:lvl1pPr algn="l">
              <a:defRPr sz="3733"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60399" y="4225618"/>
            <a:ext cx="6876691" cy="803040"/>
          </a:xfrm>
        </p:spPr>
        <p:txBody>
          <a:bodyPr anchor="t"/>
          <a:lstStyle>
            <a:lvl1pPr marL="0" indent="0" algn="l">
              <a:buNone/>
              <a:defRPr sz="1867">
                <a:solidFill>
                  <a:schemeClr val="tx1">
                    <a:lumMod val="50000"/>
                    <a:lumOff val="50000"/>
                  </a:schemeClr>
                </a:solidFill>
              </a:defRPr>
            </a:lvl1pPr>
            <a:lvl2pPr marL="426705" indent="0">
              <a:buNone/>
              <a:defRPr sz="1680">
                <a:solidFill>
                  <a:schemeClr val="tx1">
                    <a:tint val="75000"/>
                  </a:schemeClr>
                </a:solidFill>
              </a:defRPr>
            </a:lvl2pPr>
            <a:lvl3pPr marL="853410" indent="0">
              <a:buNone/>
              <a:defRPr sz="1493">
                <a:solidFill>
                  <a:schemeClr val="tx1">
                    <a:tint val="75000"/>
                  </a:schemeClr>
                </a:solidFill>
              </a:defRPr>
            </a:lvl3pPr>
            <a:lvl4pPr marL="1280114" indent="0">
              <a:buNone/>
              <a:defRPr sz="1307">
                <a:solidFill>
                  <a:schemeClr val="tx1">
                    <a:tint val="75000"/>
                  </a:schemeClr>
                </a:solidFill>
              </a:defRPr>
            </a:lvl4pPr>
            <a:lvl5pPr marL="1706819" indent="0">
              <a:buNone/>
              <a:defRPr sz="1307">
                <a:solidFill>
                  <a:schemeClr val="tx1">
                    <a:tint val="75000"/>
                  </a:schemeClr>
                </a:solidFill>
              </a:defRPr>
            </a:lvl5pPr>
            <a:lvl6pPr marL="2133524" indent="0">
              <a:buNone/>
              <a:defRPr sz="1307">
                <a:solidFill>
                  <a:schemeClr val="tx1">
                    <a:tint val="75000"/>
                  </a:schemeClr>
                </a:solidFill>
              </a:defRPr>
            </a:lvl6pPr>
            <a:lvl7pPr marL="2560229" indent="0">
              <a:buNone/>
              <a:defRPr sz="1307">
                <a:solidFill>
                  <a:schemeClr val="tx1">
                    <a:tint val="75000"/>
                  </a:schemeClr>
                </a:solidFill>
              </a:defRPr>
            </a:lvl7pPr>
            <a:lvl8pPr marL="2986933" indent="0">
              <a:buNone/>
              <a:defRPr sz="1307">
                <a:solidFill>
                  <a:schemeClr val="tx1">
                    <a:tint val="75000"/>
                  </a:schemeClr>
                </a:solidFill>
              </a:defRPr>
            </a:lvl8pPr>
            <a:lvl9pPr marL="3413638" indent="0">
              <a:buNone/>
              <a:defRPr sz="1307">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BDBCC32-ABEF-4639-ABF9-6961DEE186E0}" type="datetime1">
              <a:rPr lang="en-US" smtClean="0"/>
              <a:t>6/11/2019</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43FDBA4A-0C2D-4EBC-892C-5F60FED386F4}" type="slidenum">
              <a:rPr lang="es-ES" smtClean="0"/>
              <a:pPr/>
              <a:t>‹Nº›</a:t>
            </a:fld>
            <a:endParaRPr lang="es-ES"/>
          </a:p>
        </p:txBody>
      </p:sp>
    </p:spTree>
    <p:extLst>
      <p:ext uri="{BB962C8B-B14F-4D97-AF65-F5344CB8AC3E}">
        <p14:creationId xmlns:p14="http://schemas.microsoft.com/office/powerpoint/2010/main" val="41646461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60400" y="568960"/>
            <a:ext cx="6876690" cy="123274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60401" y="2016550"/>
            <a:ext cx="3345451" cy="3622054"/>
          </a:xfrm>
        </p:spPr>
        <p:txBody>
          <a:bodyPr>
            <a:normAutofit/>
          </a:bodyPr>
          <a:lstStyle>
            <a:lvl1pPr>
              <a:defRPr sz="1680"/>
            </a:lvl1pPr>
            <a:lvl2pPr>
              <a:defRPr sz="1493"/>
            </a:lvl2pPr>
            <a:lvl3pPr>
              <a:defRPr sz="1307"/>
            </a:lvl3pPr>
            <a:lvl4pPr>
              <a:defRPr sz="1120"/>
            </a:lvl4pPr>
            <a:lvl5pPr>
              <a:defRPr sz="1120"/>
            </a:lvl5pPr>
            <a:lvl6pPr>
              <a:defRPr sz="1120"/>
            </a:lvl6pPr>
            <a:lvl7pPr>
              <a:defRPr sz="1120"/>
            </a:lvl7pPr>
            <a:lvl8pPr>
              <a:defRPr sz="1120"/>
            </a:lvl8pPr>
            <a:lvl9pPr>
              <a:defRPr sz="112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191637" y="2016551"/>
            <a:ext cx="3345453" cy="3622055"/>
          </a:xfrm>
        </p:spPr>
        <p:txBody>
          <a:bodyPr>
            <a:normAutofit/>
          </a:bodyPr>
          <a:lstStyle>
            <a:lvl1pPr>
              <a:defRPr sz="1680"/>
            </a:lvl1pPr>
            <a:lvl2pPr>
              <a:defRPr sz="1493"/>
            </a:lvl2pPr>
            <a:lvl3pPr>
              <a:defRPr sz="1307"/>
            </a:lvl3pPr>
            <a:lvl4pPr>
              <a:defRPr sz="1120"/>
            </a:lvl4pPr>
            <a:lvl5pPr>
              <a:defRPr sz="1120"/>
            </a:lvl5pPr>
            <a:lvl6pPr>
              <a:defRPr sz="1120"/>
            </a:lvl6pPr>
            <a:lvl7pPr>
              <a:defRPr sz="1120"/>
            </a:lvl7pPr>
            <a:lvl8pPr>
              <a:defRPr sz="1120"/>
            </a:lvl8pPr>
            <a:lvl9pPr>
              <a:defRPr sz="112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6DAFC8E-8650-4A19-A1BA-B14EC6E842C6}" type="datetime1">
              <a:rPr lang="en-US" smtClean="0"/>
              <a:t>6/11/2019</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930FB20D-E256-438F-8DFF-AF5FF8F18644}" type="slidenum">
              <a:rPr lang="es-ES" smtClean="0"/>
              <a:pPr/>
              <a:t>‹Nº›</a:t>
            </a:fld>
            <a:endParaRPr lang="es-ES"/>
          </a:p>
        </p:txBody>
      </p:sp>
    </p:spTree>
    <p:extLst>
      <p:ext uri="{BB962C8B-B14F-4D97-AF65-F5344CB8AC3E}">
        <p14:creationId xmlns:p14="http://schemas.microsoft.com/office/powerpoint/2010/main" val="4248264642"/>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60400" y="568960"/>
            <a:ext cx="6876689" cy="1232747"/>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60399" y="2016917"/>
            <a:ext cx="3348228" cy="537845"/>
          </a:xfrm>
        </p:spPr>
        <p:txBody>
          <a:bodyPr anchor="b">
            <a:noAutofit/>
          </a:bodyPr>
          <a:lstStyle>
            <a:lvl1pPr marL="0" indent="0">
              <a:buNone/>
              <a:defRPr sz="2240" b="0"/>
            </a:lvl1pPr>
            <a:lvl2pPr marL="426705" indent="0">
              <a:buNone/>
              <a:defRPr sz="1867" b="1"/>
            </a:lvl2pPr>
            <a:lvl3pPr marL="853410" indent="0">
              <a:buNone/>
              <a:defRPr sz="1680" b="1"/>
            </a:lvl3pPr>
            <a:lvl4pPr marL="1280114" indent="0">
              <a:buNone/>
              <a:defRPr sz="1493" b="1"/>
            </a:lvl4pPr>
            <a:lvl5pPr marL="1706819" indent="0">
              <a:buNone/>
              <a:defRPr sz="1493" b="1"/>
            </a:lvl5pPr>
            <a:lvl6pPr marL="2133524" indent="0">
              <a:buNone/>
              <a:defRPr sz="1493" b="1"/>
            </a:lvl6pPr>
            <a:lvl7pPr marL="2560229" indent="0">
              <a:buNone/>
              <a:defRPr sz="1493" b="1"/>
            </a:lvl7pPr>
            <a:lvl8pPr marL="2986933" indent="0">
              <a:buNone/>
              <a:defRPr sz="1493" b="1"/>
            </a:lvl8pPr>
            <a:lvl9pPr marL="3413638" indent="0">
              <a:buNone/>
              <a:defRPr sz="1493" b="1"/>
            </a:lvl9pPr>
          </a:lstStyle>
          <a:p>
            <a:pPr lvl="0"/>
            <a:r>
              <a:rPr lang="en-US" smtClean="0"/>
              <a:t>Click to edit Master text styles</a:t>
            </a:r>
          </a:p>
        </p:txBody>
      </p:sp>
      <p:sp>
        <p:nvSpPr>
          <p:cNvPr id="4" name="Content Placeholder 3"/>
          <p:cNvSpPr>
            <a:spLocks noGrp="1"/>
          </p:cNvSpPr>
          <p:nvPr>
            <p:ph sz="half" idx="2"/>
          </p:nvPr>
        </p:nvSpPr>
        <p:spPr>
          <a:xfrm>
            <a:off x="660399" y="2554763"/>
            <a:ext cx="3348228" cy="308384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188860" y="2016917"/>
            <a:ext cx="3348228" cy="537845"/>
          </a:xfrm>
        </p:spPr>
        <p:txBody>
          <a:bodyPr anchor="b">
            <a:noAutofit/>
          </a:bodyPr>
          <a:lstStyle>
            <a:lvl1pPr marL="0" indent="0">
              <a:buNone/>
              <a:defRPr sz="2240" b="0"/>
            </a:lvl1pPr>
            <a:lvl2pPr marL="426705" indent="0">
              <a:buNone/>
              <a:defRPr sz="1867" b="1"/>
            </a:lvl2pPr>
            <a:lvl3pPr marL="853410" indent="0">
              <a:buNone/>
              <a:defRPr sz="1680" b="1"/>
            </a:lvl3pPr>
            <a:lvl4pPr marL="1280114" indent="0">
              <a:buNone/>
              <a:defRPr sz="1493" b="1"/>
            </a:lvl4pPr>
            <a:lvl5pPr marL="1706819" indent="0">
              <a:buNone/>
              <a:defRPr sz="1493" b="1"/>
            </a:lvl5pPr>
            <a:lvl6pPr marL="2133524" indent="0">
              <a:buNone/>
              <a:defRPr sz="1493" b="1"/>
            </a:lvl6pPr>
            <a:lvl7pPr marL="2560229" indent="0">
              <a:buNone/>
              <a:defRPr sz="1493" b="1"/>
            </a:lvl7pPr>
            <a:lvl8pPr marL="2986933" indent="0">
              <a:buNone/>
              <a:defRPr sz="1493" b="1"/>
            </a:lvl8pPr>
            <a:lvl9pPr marL="3413638" indent="0">
              <a:buNone/>
              <a:defRPr sz="1493" b="1"/>
            </a:lvl9pPr>
          </a:lstStyle>
          <a:p>
            <a:pPr lvl="0"/>
            <a:r>
              <a:rPr lang="en-US" smtClean="0"/>
              <a:t>Click to edit Master text styles</a:t>
            </a:r>
          </a:p>
        </p:txBody>
      </p:sp>
      <p:sp>
        <p:nvSpPr>
          <p:cNvPr id="6" name="Content Placeholder 5"/>
          <p:cNvSpPr>
            <a:spLocks noGrp="1"/>
          </p:cNvSpPr>
          <p:nvPr>
            <p:ph sz="quarter" idx="4"/>
          </p:nvPr>
        </p:nvSpPr>
        <p:spPr>
          <a:xfrm>
            <a:off x="4188860" y="2554763"/>
            <a:ext cx="3348228" cy="308384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EF05116-C186-41C1-B4A8-2DBA71E3822D}" type="datetime1">
              <a:rPr lang="en-US" smtClean="0"/>
              <a:t>6/11/2019</a:t>
            </a:fld>
            <a:endParaRPr lang="en-US"/>
          </a:p>
        </p:txBody>
      </p:sp>
      <p:sp>
        <p:nvSpPr>
          <p:cNvPr id="8" name="Footer Placeholder 7"/>
          <p:cNvSpPr>
            <a:spLocks noGrp="1"/>
          </p:cNvSpPr>
          <p:nvPr>
            <p:ph type="ftr" sz="quarter" idx="11"/>
          </p:nvPr>
        </p:nvSpPr>
        <p:spPr/>
        <p:txBody>
          <a:bodyPr/>
          <a:lstStyle/>
          <a:p>
            <a:endParaRPr kumimoji="0" lang="en-US"/>
          </a:p>
        </p:txBody>
      </p:sp>
      <p:sp>
        <p:nvSpPr>
          <p:cNvPr id="9" name="Slide Number Placeholder 8"/>
          <p:cNvSpPr>
            <a:spLocks noGrp="1"/>
          </p:cNvSpPr>
          <p:nvPr>
            <p:ph type="sldNum" sz="quarter" idx="12"/>
          </p:nvPr>
        </p:nvSpPr>
        <p:spPr/>
        <p:txBody>
          <a:bodyPr/>
          <a:lstStyle/>
          <a:p>
            <a:fld id="{121082A8-8F3A-4214-8311-990F4757F1A4}" type="slidenum">
              <a:rPr lang="es-ES" smtClean="0"/>
              <a:pPr/>
              <a:t>‹Nº›</a:t>
            </a:fld>
            <a:endParaRPr lang="es-ES"/>
          </a:p>
        </p:txBody>
      </p:sp>
    </p:spTree>
    <p:extLst>
      <p:ext uri="{BB962C8B-B14F-4D97-AF65-F5344CB8AC3E}">
        <p14:creationId xmlns:p14="http://schemas.microsoft.com/office/powerpoint/2010/main" val="1180408133"/>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0399" y="568960"/>
            <a:ext cx="6876690" cy="1232747"/>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101AE85-C7E6-4683-AAD0-831526401E71}" type="datetime1">
              <a:rPr lang="en-US" smtClean="0"/>
              <a:t>6/11/2019</a:t>
            </a:fld>
            <a:endParaRPr lang="en-US"/>
          </a:p>
        </p:txBody>
      </p:sp>
      <p:sp>
        <p:nvSpPr>
          <p:cNvPr id="4" name="Footer Placeholder 3"/>
          <p:cNvSpPr>
            <a:spLocks noGrp="1"/>
          </p:cNvSpPr>
          <p:nvPr>
            <p:ph type="ftr" sz="quarter" idx="11"/>
          </p:nvPr>
        </p:nvSpPr>
        <p:spPr/>
        <p:txBody>
          <a:bodyPr/>
          <a:lstStyle/>
          <a:p>
            <a:endParaRPr kumimoji="0" lang="en-US"/>
          </a:p>
        </p:txBody>
      </p:sp>
      <p:sp>
        <p:nvSpPr>
          <p:cNvPr id="5" name="Slide Number Placeholder 4"/>
          <p:cNvSpPr>
            <a:spLocks noGrp="1"/>
          </p:cNvSpPr>
          <p:nvPr>
            <p:ph type="sldNum" sz="quarter" idx="12"/>
          </p:nvPr>
        </p:nvSpPr>
        <p:spPr/>
        <p:txBody>
          <a:bodyPr/>
          <a:lstStyle/>
          <a:p>
            <a:fld id="{FCBDEA28-1B2D-4E10-AC32-E264718288CA}" type="slidenum">
              <a:rPr lang="es-ES" smtClean="0"/>
              <a:pPr/>
              <a:t>‹Nº›</a:t>
            </a:fld>
            <a:endParaRPr lang="es-ES"/>
          </a:p>
        </p:txBody>
      </p:sp>
    </p:spTree>
    <p:extLst>
      <p:ext uri="{BB962C8B-B14F-4D97-AF65-F5344CB8AC3E}">
        <p14:creationId xmlns:p14="http://schemas.microsoft.com/office/powerpoint/2010/main" val="34300490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BF265B-4BB8-44E8-AC0C-E46195BC4902}" type="datetime1">
              <a:rPr lang="en-US" smtClean="0"/>
              <a:t>6/11/2019</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fld id="{109FE823-F793-4412-987B-9E6E3643E6BC}" type="slidenum">
              <a:rPr lang="es-ES" smtClean="0"/>
              <a:pPr/>
              <a:t>‹Nº›</a:t>
            </a:fld>
            <a:endParaRPr lang="es-ES"/>
          </a:p>
        </p:txBody>
      </p:sp>
    </p:spTree>
    <p:extLst>
      <p:ext uri="{BB962C8B-B14F-4D97-AF65-F5344CB8AC3E}">
        <p14:creationId xmlns:p14="http://schemas.microsoft.com/office/powerpoint/2010/main" val="711108671"/>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0399" y="1398697"/>
            <a:ext cx="3022697" cy="1193235"/>
          </a:xfrm>
        </p:spPr>
        <p:txBody>
          <a:bodyPr anchor="b">
            <a:normAutofit/>
          </a:bodyPr>
          <a:lstStyle>
            <a:lvl1pPr>
              <a:defRPr sz="1867"/>
            </a:lvl1pPr>
          </a:lstStyle>
          <a:p>
            <a:r>
              <a:rPr lang="en-US" smtClean="0"/>
              <a:t>Click to edit Master title style</a:t>
            </a:r>
            <a:endParaRPr lang="en-US" dirty="0"/>
          </a:p>
        </p:txBody>
      </p:sp>
      <p:sp>
        <p:nvSpPr>
          <p:cNvPr id="3" name="Content Placeholder 2"/>
          <p:cNvSpPr>
            <a:spLocks noGrp="1"/>
          </p:cNvSpPr>
          <p:nvPr>
            <p:ph idx="1"/>
          </p:nvPr>
        </p:nvSpPr>
        <p:spPr>
          <a:xfrm>
            <a:off x="3868882" y="480597"/>
            <a:ext cx="3668207" cy="515800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60399" y="2591932"/>
            <a:ext cx="3022697" cy="2412152"/>
          </a:xfrm>
        </p:spPr>
        <p:txBody>
          <a:bodyPr>
            <a:normAutofit/>
          </a:bodyPr>
          <a:lstStyle>
            <a:lvl1pPr marL="0" indent="0">
              <a:buNone/>
              <a:defRPr sz="1307"/>
            </a:lvl1pPr>
            <a:lvl2pPr marL="320029" indent="0">
              <a:buNone/>
              <a:defRPr sz="980"/>
            </a:lvl2pPr>
            <a:lvl3pPr marL="640057" indent="0">
              <a:buNone/>
              <a:defRPr sz="840"/>
            </a:lvl3pPr>
            <a:lvl4pPr marL="960086" indent="0">
              <a:buNone/>
              <a:defRPr sz="700"/>
            </a:lvl4pPr>
            <a:lvl5pPr marL="1280114" indent="0">
              <a:buNone/>
              <a:defRPr sz="700"/>
            </a:lvl5pPr>
            <a:lvl6pPr marL="1600143" indent="0">
              <a:buNone/>
              <a:defRPr sz="700"/>
            </a:lvl6pPr>
            <a:lvl7pPr marL="1920171" indent="0">
              <a:buNone/>
              <a:defRPr sz="700"/>
            </a:lvl7pPr>
            <a:lvl8pPr marL="2240200" indent="0">
              <a:buNone/>
              <a:defRPr sz="700"/>
            </a:lvl8pPr>
            <a:lvl9pPr marL="2560229" indent="0">
              <a:buNone/>
              <a:defRPr sz="7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7052A7-D683-415C-A0D3-0CA6EA25E760}" type="datetime1">
              <a:rPr lang="en-US" smtClean="0"/>
              <a:t>6/11/2019</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C528167D-E9A1-45A7-B97B-FD0EC2C3CEE1}" type="slidenum">
              <a:rPr lang="es-ES" smtClean="0"/>
              <a:pPr/>
              <a:t>‹Nº›</a:t>
            </a:fld>
            <a:endParaRPr lang="es-ES"/>
          </a:p>
        </p:txBody>
      </p:sp>
    </p:spTree>
    <p:extLst>
      <p:ext uri="{BB962C8B-B14F-4D97-AF65-F5344CB8AC3E}">
        <p14:creationId xmlns:p14="http://schemas.microsoft.com/office/powerpoint/2010/main" val="2374839101"/>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0399" y="4480560"/>
            <a:ext cx="6876690" cy="528955"/>
          </a:xfrm>
        </p:spPr>
        <p:txBody>
          <a:bodyPr anchor="b">
            <a:normAutofit/>
          </a:bodyPr>
          <a:lstStyle>
            <a:lvl1pPr algn="l">
              <a:defRPr sz="224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60399" y="568960"/>
            <a:ext cx="6876690" cy="3589337"/>
          </a:xfrm>
        </p:spPr>
        <p:txBody>
          <a:bodyPr anchor="t">
            <a:normAutofit/>
          </a:bodyPr>
          <a:lstStyle>
            <a:lvl1pPr marL="0" indent="0" algn="ctr">
              <a:buNone/>
              <a:defRPr sz="1493"/>
            </a:lvl1pPr>
            <a:lvl2pPr marL="426705" indent="0">
              <a:buNone/>
              <a:defRPr sz="1493"/>
            </a:lvl2pPr>
            <a:lvl3pPr marL="853410" indent="0">
              <a:buNone/>
              <a:defRPr sz="1493"/>
            </a:lvl3pPr>
            <a:lvl4pPr marL="1280114" indent="0">
              <a:buNone/>
              <a:defRPr sz="1493"/>
            </a:lvl4pPr>
            <a:lvl5pPr marL="1706819" indent="0">
              <a:buNone/>
              <a:defRPr sz="1493"/>
            </a:lvl5pPr>
            <a:lvl6pPr marL="2133524" indent="0">
              <a:buNone/>
              <a:defRPr sz="1493"/>
            </a:lvl6pPr>
            <a:lvl7pPr marL="2560229" indent="0">
              <a:buNone/>
              <a:defRPr sz="1493"/>
            </a:lvl7pPr>
            <a:lvl8pPr marL="2986933" indent="0">
              <a:buNone/>
              <a:defRPr sz="1493"/>
            </a:lvl8pPr>
            <a:lvl9pPr marL="3413638" indent="0">
              <a:buNone/>
              <a:defRPr sz="1493"/>
            </a:lvl9pPr>
          </a:lstStyle>
          <a:p>
            <a:r>
              <a:rPr lang="en-US" smtClean="0"/>
              <a:t>Click icon to add picture</a:t>
            </a:r>
            <a:endParaRPr lang="en-US" dirty="0"/>
          </a:p>
        </p:txBody>
      </p:sp>
      <p:sp>
        <p:nvSpPr>
          <p:cNvPr id="4" name="Text Placeholder 3"/>
          <p:cNvSpPr>
            <a:spLocks noGrp="1"/>
          </p:cNvSpPr>
          <p:nvPr>
            <p:ph type="body" sz="half" idx="2"/>
          </p:nvPr>
        </p:nvSpPr>
        <p:spPr>
          <a:xfrm>
            <a:off x="660399" y="5009516"/>
            <a:ext cx="6876690" cy="629089"/>
          </a:xfrm>
        </p:spPr>
        <p:txBody>
          <a:bodyPr>
            <a:normAutofit/>
          </a:bodyPr>
          <a:lstStyle>
            <a:lvl1pPr marL="0" indent="0">
              <a:buNone/>
              <a:defRPr sz="1120"/>
            </a:lvl1pPr>
            <a:lvl2pPr marL="426705" indent="0">
              <a:buNone/>
              <a:defRPr sz="1120"/>
            </a:lvl2pPr>
            <a:lvl3pPr marL="853410" indent="0">
              <a:buNone/>
              <a:defRPr sz="933"/>
            </a:lvl3pPr>
            <a:lvl4pPr marL="1280114" indent="0">
              <a:buNone/>
              <a:defRPr sz="840"/>
            </a:lvl4pPr>
            <a:lvl5pPr marL="1706819" indent="0">
              <a:buNone/>
              <a:defRPr sz="840"/>
            </a:lvl5pPr>
            <a:lvl6pPr marL="2133524" indent="0">
              <a:buNone/>
              <a:defRPr sz="840"/>
            </a:lvl6pPr>
            <a:lvl7pPr marL="2560229" indent="0">
              <a:buNone/>
              <a:defRPr sz="840"/>
            </a:lvl7pPr>
            <a:lvl8pPr marL="2986933" indent="0">
              <a:buNone/>
              <a:defRPr sz="840"/>
            </a:lvl8pPr>
            <a:lvl9pPr marL="3413638" indent="0">
              <a:buNone/>
              <a:defRPr sz="84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64AAFD-BB45-49E8-805D-F19A08EF883C}" type="datetime1">
              <a:rPr lang="en-US" smtClean="0"/>
              <a:t>6/11/2019</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3251223-A630-4164-A8D6-42E9F169C10A}" type="slidenum">
              <a:rPr lang="es-ES" smtClean="0"/>
              <a:pPr/>
              <a:t>‹Nº›</a:t>
            </a:fld>
            <a:endParaRPr lang="es-ES"/>
          </a:p>
        </p:txBody>
      </p:sp>
    </p:spTree>
    <p:extLst>
      <p:ext uri="{BB962C8B-B14F-4D97-AF65-F5344CB8AC3E}">
        <p14:creationId xmlns:p14="http://schemas.microsoft.com/office/powerpoint/2010/main" val="1875513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9172" y="-7903"/>
            <a:ext cx="9933955" cy="6416606"/>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60400" y="568960"/>
            <a:ext cx="6876689" cy="1232747"/>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60399" y="2016551"/>
            <a:ext cx="6876690" cy="362205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855696" y="5638606"/>
            <a:ext cx="741143" cy="340783"/>
          </a:xfrm>
          <a:prstGeom prst="rect">
            <a:avLst/>
          </a:prstGeom>
        </p:spPr>
        <p:txBody>
          <a:bodyPr vert="horz" lIns="91440" tIns="45720" rIns="91440" bIns="45720" rtlCol="0" anchor="ctr"/>
          <a:lstStyle>
            <a:lvl1pPr algn="r">
              <a:defRPr sz="840">
                <a:solidFill>
                  <a:schemeClr val="tx1">
                    <a:tint val="75000"/>
                  </a:schemeClr>
                </a:solidFill>
              </a:defRPr>
            </a:lvl1pPr>
          </a:lstStyle>
          <a:p>
            <a:pPr algn="r" eaLnBrk="1" latinLnBrk="0" hangingPunct="1"/>
            <a:fld id="{DD3256F4-B8EC-478F-A3A1-85CF69BD0F6E}" type="datetime1">
              <a:rPr lang="en-US" smtClean="0"/>
              <a:t>6/11/2019</a:t>
            </a:fld>
            <a:endParaRPr lang="en-US" sz="1200">
              <a:solidFill>
                <a:schemeClr val="bg2">
                  <a:shade val="50000"/>
                </a:schemeClr>
              </a:solidFill>
            </a:endParaRPr>
          </a:p>
        </p:txBody>
      </p:sp>
      <p:sp>
        <p:nvSpPr>
          <p:cNvPr id="5" name="Footer Placeholder 4"/>
          <p:cNvSpPr>
            <a:spLocks noGrp="1"/>
          </p:cNvSpPr>
          <p:nvPr>
            <p:ph type="ftr" sz="quarter" idx="3"/>
          </p:nvPr>
        </p:nvSpPr>
        <p:spPr>
          <a:xfrm>
            <a:off x="660399" y="5638606"/>
            <a:ext cx="5008221" cy="340783"/>
          </a:xfrm>
          <a:prstGeom prst="rect">
            <a:avLst/>
          </a:prstGeom>
        </p:spPr>
        <p:txBody>
          <a:bodyPr vert="horz" lIns="91440" tIns="45720" rIns="91440" bIns="45720" rtlCol="0" anchor="ctr"/>
          <a:lstStyle>
            <a:lvl1pPr algn="l">
              <a:defRPr sz="840">
                <a:solidFill>
                  <a:schemeClr val="tx1">
                    <a:tint val="75000"/>
                  </a:schemeClr>
                </a:solidFill>
              </a:defRPr>
            </a:lvl1pPr>
          </a:lstStyle>
          <a:p>
            <a:endParaRPr kumimoji="0" lang="en-US" sz="1200">
              <a:solidFill>
                <a:schemeClr val="bg2">
                  <a:shade val="50000"/>
                </a:schemeClr>
              </a:solidFill>
              <a:effectLst/>
            </a:endParaRPr>
          </a:p>
        </p:txBody>
      </p:sp>
      <p:sp>
        <p:nvSpPr>
          <p:cNvPr id="6" name="Slide Number Placeholder 5"/>
          <p:cNvSpPr>
            <a:spLocks noGrp="1"/>
          </p:cNvSpPr>
          <p:nvPr>
            <p:ph type="sldNum" sz="quarter" idx="4"/>
          </p:nvPr>
        </p:nvSpPr>
        <p:spPr>
          <a:xfrm>
            <a:off x="6981732" y="5638606"/>
            <a:ext cx="555358" cy="340783"/>
          </a:xfrm>
          <a:prstGeom prst="rect">
            <a:avLst/>
          </a:prstGeom>
        </p:spPr>
        <p:txBody>
          <a:bodyPr vert="horz" lIns="91440" tIns="45720" rIns="91440" bIns="45720" rtlCol="0" anchor="ctr"/>
          <a:lstStyle>
            <a:lvl1pPr algn="r">
              <a:defRPr sz="840">
                <a:solidFill>
                  <a:schemeClr val="accent1"/>
                </a:solidFill>
              </a:defRPr>
            </a:lvl1pPr>
          </a:lstStyle>
          <a:p>
            <a:fld id="{0AFC109D-ADED-4C3C-A316-D5726A0C6923}" type="slidenum">
              <a:rPr lang="es-ES" smtClean="0"/>
              <a:pPr/>
              <a:t>‹Nº›</a:t>
            </a:fld>
            <a:endParaRPr lang="es-ES"/>
          </a:p>
        </p:txBody>
      </p:sp>
    </p:spTree>
    <p:extLst>
      <p:ext uri="{BB962C8B-B14F-4D97-AF65-F5344CB8AC3E}">
        <p14:creationId xmlns:p14="http://schemas.microsoft.com/office/powerpoint/2010/main" val="303174747"/>
      </p:ext>
    </p:extLst>
  </p:cSld>
  <p:clrMap bg1="lt1" tx1="dk1" bg2="lt2" tx2="dk2" accent1="accent1" accent2="accent2" accent3="accent3" accent4="accent4" accent5="accent5" accent6="accent6" hlink="hlink" folHlink="folHlink"/>
  <p:sldLayoutIdLst>
    <p:sldLayoutId id="2147484288" r:id="rId1"/>
    <p:sldLayoutId id="2147484289" r:id="rId2"/>
    <p:sldLayoutId id="2147484290" r:id="rId3"/>
    <p:sldLayoutId id="2147484291" r:id="rId4"/>
    <p:sldLayoutId id="2147484292" r:id="rId5"/>
    <p:sldLayoutId id="2147484293" r:id="rId6"/>
    <p:sldLayoutId id="2147484294" r:id="rId7"/>
    <p:sldLayoutId id="2147484295" r:id="rId8"/>
    <p:sldLayoutId id="2147484296" r:id="rId9"/>
    <p:sldLayoutId id="2147484297" r:id="rId10"/>
    <p:sldLayoutId id="2147484298" r:id="rId11"/>
    <p:sldLayoutId id="2147484299" r:id="rId12"/>
    <p:sldLayoutId id="2147484300" r:id="rId13"/>
    <p:sldLayoutId id="2147484301" r:id="rId14"/>
    <p:sldLayoutId id="2147484302" r:id="rId15"/>
    <p:sldLayoutId id="2147484303" r:id="rId16"/>
  </p:sldLayoutIdLst>
  <p:hf hdr="0" ftr="0" dt="0"/>
  <p:txStyles>
    <p:titleStyle>
      <a:lvl1pPr algn="l" defTabSz="426705" rtl="0" eaLnBrk="1" latinLnBrk="0" hangingPunct="1">
        <a:spcBef>
          <a:spcPct val="0"/>
        </a:spcBef>
        <a:buNone/>
        <a:defRPr sz="336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20029" indent="-320029" algn="l" defTabSz="426705" rtl="0" eaLnBrk="1" latinLnBrk="0" hangingPunct="1">
        <a:spcBef>
          <a:spcPts val="933"/>
        </a:spcBef>
        <a:spcAft>
          <a:spcPts val="0"/>
        </a:spcAft>
        <a:buClr>
          <a:schemeClr val="accent1"/>
        </a:buClr>
        <a:buSzPct val="80000"/>
        <a:buFont typeface="Wingdings 3" charset="2"/>
        <a:buChar char=""/>
        <a:defRPr sz="1680" kern="1200">
          <a:solidFill>
            <a:schemeClr val="tx1">
              <a:lumMod val="75000"/>
              <a:lumOff val="25000"/>
            </a:schemeClr>
          </a:solidFill>
          <a:latin typeface="+mn-lt"/>
          <a:ea typeface="+mn-ea"/>
          <a:cs typeface="+mn-cs"/>
        </a:defRPr>
      </a:lvl1pPr>
      <a:lvl2pPr marL="693395" indent="-266690" algn="l" defTabSz="426705" rtl="0" eaLnBrk="1" latinLnBrk="0" hangingPunct="1">
        <a:spcBef>
          <a:spcPts val="933"/>
        </a:spcBef>
        <a:spcAft>
          <a:spcPts val="0"/>
        </a:spcAft>
        <a:buClr>
          <a:schemeClr val="accent1"/>
        </a:buClr>
        <a:buSzPct val="80000"/>
        <a:buFont typeface="Wingdings 3" charset="2"/>
        <a:buChar char=""/>
        <a:defRPr sz="1493" kern="1200">
          <a:solidFill>
            <a:schemeClr val="tx1">
              <a:lumMod val="75000"/>
              <a:lumOff val="25000"/>
            </a:schemeClr>
          </a:solidFill>
          <a:latin typeface="+mn-lt"/>
          <a:ea typeface="+mn-ea"/>
          <a:cs typeface="+mn-cs"/>
        </a:defRPr>
      </a:lvl2pPr>
      <a:lvl3pPr marL="1066762" indent="-213352" algn="l" defTabSz="426705" rtl="0" eaLnBrk="1" latinLnBrk="0" hangingPunct="1">
        <a:spcBef>
          <a:spcPts val="933"/>
        </a:spcBef>
        <a:spcAft>
          <a:spcPts val="0"/>
        </a:spcAft>
        <a:buClr>
          <a:schemeClr val="accent1"/>
        </a:buClr>
        <a:buSzPct val="80000"/>
        <a:buFont typeface="Wingdings 3" charset="2"/>
        <a:buChar char=""/>
        <a:defRPr sz="1307" kern="1200">
          <a:solidFill>
            <a:schemeClr val="tx1">
              <a:lumMod val="75000"/>
              <a:lumOff val="25000"/>
            </a:schemeClr>
          </a:solidFill>
          <a:latin typeface="+mn-lt"/>
          <a:ea typeface="+mn-ea"/>
          <a:cs typeface="+mn-cs"/>
        </a:defRPr>
      </a:lvl3pPr>
      <a:lvl4pPr marL="1493467" indent="-213352" algn="l" defTabSz="426705" rtl="0" eaLnBrk="1" latinLnBrk="0" hangingPunct="1">
        <a:spcBef>
          <a:spcPts val="933"/>
        </a:spcBef>
        <a:spcAft>
          <a:spcPts val="0"/>
        </a:spcAft>
        <a:buClr>
          <a:schemeClr val="accent1"/>
        </a:buClr>
        <a:buSzPct val="80000"/>
        <a:buFont typeface="Wingdings 3" charset="2"/>
        <a:buChar char=""/>
        <a:defRPr sz="1120" kern="1200">
          <a:solidFill>
            <a:schemeClr val="tx1">
              <a:lumMod val="75000"/>
              <a:lumOff val="25000"/>
            </a:schemeClr>
          </a:solidFill>
          <a:latin typeface="+mn-lt"/>
          <a:ea typeface="+mn-ea"/>
          <a:cs typeface="+mn-cs"/>
        </a:defRPr>
      </a:lvl4pPr>
      <a:lvl5pPr marL="1920171" indent="-213352" algn="l" defTabSz="426705" rtl="0" eaLnBrk="1" latinLnBrk="0" hangingPunct="1">
        <a:spcBef>
          <a:spcPts val="933"/>
        </a:spcBef>
        <a:spcAft>
          <a:spcPts val="0"/>
        </a:spcAft>
        <a:buClr>
          <a:schemeClr val="accent1"/>
        </a:buClr>
        <a:buSzPct val="80000"/>
        <a:buFont typeface="Wingdings 3" charset="2"/>
        <a:buChar char=""/>
        <a:defRPr sz="1120" kern="1200">
          <a:solidFill>
            <a:schemeClr val="tx1">
              <a:lumMod val="75000"/>
              <a:lumOff val="25000"/>
            </a:schemeClr>
          </a:solidFill>
          <a:latin typeface="+mn-lt"/>
          <a:ea typeface="+mn-ea"/>
          <a:cs typeface="+mn-cs"/>
        </a:defRPr>
      </a:lvl5pPr>
      <a:lvl6pPr marL="2346876" indent="-213352" algn="l" defTabSz="426705" rtl="0" eaLnBrk="1" latinLnBrk="0" hangingPunct="1">
        <a:spcBef>
          <a:spcPts val="933"/>
        </a:spcBef>
        <a:spcAft>
          <a:spcPts val="0"/>
        </a:spcAft>
        <a:buClr>
          <a:schemeClr val="accent1"/>
        </a:buClr>
        <a:buSzPct val="80000"/>
        <a:buFont typeface="Wingdings 3" charset="2"/>
        <a:buChar char=""/>
        <a:defRPr sz="1120" kern="1200">
          <a:solidFill>
            <a:schemeClr val="tx1">
              <a:lumMod val="75000"/>
              <a:lumOff val="25000"/>
            </a:schemeClr>
          </a:solidFill>
          <a:latin typeface="+mn-lt"/>
          <a:ea typeface="+mn-ea"/>
          <a:cs typeface="+mn-cs"/>
        </a:defRPr>
      </a:lvl6pPr>
      <a:lvl7pPr marL="2773581" indent="-213352" algn="l" defTabSz="426705" rtl="0" eaLnBrk="1" latinLnBrk="0" hangingPunct="1">
        <a:spcBef>
          <a:spcPts val="933"/>
        </a:spcBef>
        <a:spcAft>
          <a:spcPts val="0"/>
        </a:spcAft>
        <a:buClr>
          <a:schemeClr val="accent1"/>
        </a:buClr>
        <a:buSzPct val="80000"/>
        <a:buFont typeface="Wingdings 3" charset="2"/>
        <a:buChar char=""/>
        <a:defRPr sz="1120" kern="1200">
          <a:solidFill>
            <a:schemeClr val="tx1">
              <a:lumMod val="75000"/>
              <a:lumOff val="25000"/>
            </a:schemeClr>
          </a:solidFill>
          <a:latin typeface="+mn-lt"/>
          <a:ea typeface="+mn-ea"/>
          <a:cs typeface="+mn-cs"/>
        </a:defRPr>
      </a:lvl7pPr>
      <a:lvl8pPr marL="3200286" indent="-213352" algn="l" defTabSz="426705" rtl="0" eaLnBrk="1" latinLnBrk="0" hangingPunct="1">
        <a:spcBef>
          <a:spcPts val="933"/>
        </a:spcBef>
        <a:spcAft>
          <a:spcPts val="0"/>
        </a:spcAft>
        <a:buClr>
          <a:schemeClr val="accent1"/>
        </a:buClr>
        <a:buSzPct val="80000"/>
        <a:buFont typeface="Wingdings 3" charset="2"/>
        <a:buChar char=""/>
        <a:defRPr sz="1120" kern="1200">
          <a:solidFill>
            <a:schemeClr val="tx1">
              <a:lumMod val="75000"/>
              <a:lumOff val="25000"/>
            </a:schemeClr>
          </a:solidFill>
          <a:latin typeface="+mn-lt"/>
          <a:ea typeface="+mn-ea"/>
          <a:cs typeface="+mn-cs"/>
        </a:defRPr>
      </a:lvl8pPr>
      <a:lvl9pPr marL="3626990" indent="-213352" algn="l" defTabSz="426705" rtl="0" eaLnBrk="1" latinLnBrk="0" hangingPunct="1">
        <a:spcBef>
          <a:spcPts val="933"/>
        </a:spcBef>
        <a:spcAft>
          <a:spcPts val="0"/>
        </a:spcAft>
        <a:buClr>
          <a:schemeClr val="accent1"/>
        </a:buClr>
        <a:buSzPct val="80000"/>
        <a:buFont typeface="Wingdings 3" charset="2"/>
        <a:buChar char=""/>
        <a:defRPr sz="1120" kern="1200">
          <a:solidFill>
            <a:schemeClr val="tx1">
              <a:lumMod val="75000"/>
              <a:lumOff val="25000"/>
            </a:schemeClr>
          </a:solidFill>
          <a:latin typeface="+mn-lt"/>
          <a:ea typeface="+mn-ea"/>
          <a:cs typeface="+mn-cs"/>
        </a:defRPr>
      </a:lvl9pPr>
    </p:bodyStyle>
    <p:otherStyle>
      <a:defPPr>
        <a:defRPr lang="en-US"/>
      </a:defPPr>
      <a:lvl1pPr marL="0" algn="l" defTabSz="426705" rtl="0" eaLnBrk="1" latinLnBrk="0" hangingPunct="1">
        <a:defRPr sz="1680" kern="1200">
          <a:solidFill>
            <a:schemeClr val="tx1"/>
          </a:solidFill>
          <a:latin typeface="+mn-lt"/>
          <a:ea typeface="+mn-ea"/>
          <a:cs typeface="+mn-cs"/>
        </a:defRPr>
      </a:lvl1pPr>
      <a:lvl2pPr marL="426705" algn="l" defTabSz="426705" rtl="0" eaLnBrk="1" latinLnBrk="0" hangingPunct="1">
        <a:defRPr sz="1680" kern="1200">
          <a:solidFill>
            <a:schemeClr val="tx1"/>
          </a:solidFill>
          <a:latin typeface="+mn-lt"/>
          <a:ea typeface="+mn-ea"/>
          <a:cs typeface="+mn-cs"/>
        </a:defRPr>
      </a:lvl2pPr>
      <a:lvl3pPr marL="853410" algn="l" defTabSz="426705" rtl="0" eaLnBrk="1" latinLnBrk="0" hangingPunct="1">
        <a:defRPr sz="1680" kern="1200">
          <a:solidFill>
            <a:schemeClr val="tx1"/>
          </a:solidFill>
          <a:latin typeface="+mn-lt"/>
          <a:ea typeface="+mn-ea"/>
          <a:cs typeface="+mn-cs"/>
        </a:defRPr>
      </a:lvl3pPr>
      <a:lvl4pPr marL="1280114" algn="l" defTabSz="426705" rtl="0" eaLnBrk="1" latinLnBrk="0" hangingPunct="1">
        <a:defRPr sz="1680" kern="1200">
          <a:solidFill>
            <a:schemeClr val="tx1"/>
          </a:solidFill>
          <a:latin typeface="+mn-lt"/>
          <a:ea typeface="+mn-ea"/>
          <a:cs typeface="+mn-cs"/>
        </a:defRPr>
      </a:lvl4pPr>
      <a:lvl5pPr marL="1706819" algn="l" defTabSz="426705" rtl="0" eaLnBrk="1" latinLnBrk="0" hangingPunct="1">
        <a:defRPr sz="1680" kern="1200">
          <a:solidFill>
            <a:schemeClr val="tx1"/>
          </a:solidFill>
          <a:latin typeface="+mn-lt"/>
          <a:ea typeface="+mn-ea"/>
          <a:cs typeface="+mn-cs"/>
        </a:defRPr>
      </a:lvl5pPr>
      <a:lvl6pPr marL="2133524" algn="l" defTabSz="426705" rtl="0" eaLnBrk="1" latinLnBrk="0" hangingPunct="1">
        <a:defRPr sz="1680" kern="1200">
          <a:solidFill>
            <a:schemeClr val="tx1"/>
          </a:solidFill>
          <a:latin typeface="+mn-lt"/>
          <a:ea typeface="+mn-ea"/>
          <a:cs typeface="+mn-cs"/>
        </a:defRPr>
      </a:lvl6pPr>
      <a:lvl7pPr marL="2560229" algn="l" defTabSz="426705" rtl="0" eaLnBrk="1" latinLnBrk="0" hangingPunct="1">
        <a:defRPr sz="1680" kern="1200">
          <a:solidFill>
            <a:schemeClr val="tx1"/>
          </a:solidFill>
          <a:latin typeface="+mn-lt"/>
          <a:ea typeface="+mn-ea"/>
          <a:cs typeface="+mn-cs"/>
        </a:defRPr>
      </a:lvl7pPr>
      <a:lvl8pPr marL="2986933" algn="l" defTabSz="426705" rtl="0" eaLnBrk="1" latinLnBrk="0" hangingPunct="1">
        <a:defRPr sz="1680" kern="1200">
          <a:solidFill>
            <a:schemeClr val="tx1"/>
          </a:solidFill>
          <a:latin typeface="+mn-lt"/>
          <a:ea typeface="+mn-ea"/>
          <a:cs typeface="+mn-cs"/>
        </a:defRPr>
      </a:lvl8pPr>
      <a:lvl9pPr marL="3413638" algn="l" defTabSz="426705" rtl="0" eaLnBrk="1" latinLnBrk="0" hangingPunct="1">
        <a:defRPr sz="168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eolgestion.errepar.com/sitios/eolgestion/Legislacion/20110807084456347.docxhtml" TargetMode="External"/><Relationship Id="rId3" Type="http://schemas.openxmlformats.org/officeDocument/2006/relationships/hyperlink" Target="http://eolgestion.errepar.com/sitios/eolgestion/Legislacion/20110807084455925.docxhtml" TargetMode="External"/><Relationship Id="rId7" Type="http://schemas.openxmlformats.org/officeDocument/2006/relationships/hyperlink" Target="http://eolgestion.errepar.com/sitios/eolgestion/Legislacion/20110807084456331.docxhtml"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eolgestion.errepar.com/sitios/eolgestion/Legislacion/20110807084456206.docxhtml" TargetMode="External"/><Relationship Id="rId5" Type="http://schemas.openxmlformats.org/officeDocument/2006/relationships/hyperlink" Target="http://eolgestion.errepar.com/sitios/eolgestion/Legislacion/20110807084456066.docxhtml" TargetMode="External"/><Relationship Id="rId4" Type="http://schemas.openxmlformats.org/officeDocument/2006/relationships/hyperlink" Target="http://eolgestion.errepar.com/sitios/eolgestion/Legislacion/20110807084455988.docxhtml" TargetMode="External"/><Relationship Id="rId9" Type="http://schemas.openxmlformats.org/officeDocument/2006/relationships/hyperlink" Target="http://eolgestion.errepar.com/sitios/eolgestion/Legislacion/20110807084456441.docxhtml"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60513" y="248072"/>
            <a:ext cx="7632848" cy="2952328"/>
          </a:xfrm>
        </p:spPr>
        <p:txBody>
          <a:bodyPr/>
          <a:lstStyle/>
          <a:p>
            <a:pPr algn="ct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sz="4000" dirty="0" smtClean="0"/>
              <a:t>CICLO de </a:t>
            </a:r>
            <a:r>
              <a:rPr lang="en-US" sz="4000" dirty="0" err="1"/>
              <a:t>Actualidad</a:t>
            </a:r>
            <a:r>
              <a:rPr lang="en-US" sz="4000" dirty="0"/>
              <a:t> </a:t>
            </a:r>
            <a:r>
              <a:rPr lang="en-US" sz="4000" dirty="0" err="1" smtClean="0"/>
              <a:t>Tributaria</a:t>
            </a:r>
            <a:r>
              <a:rPr lang="en-US" sz="4000" dirty="0" smtClean="0"/>
              <a:t/>
            </a:r>
            <a:br>
              <a:rPr lang="en-US" sz="4000" dirty="0" smtClean="0"/>
            </a:br>
            <a:r>
              <a:rPr lang="en-US" sz="4000" dirty="0"/>
              <a:t/>
            </a:r>
            <a:br>
              <a:rPr lang="en-US" sz="4000" dirty="0"/>
            </a:br>
            <a:r>
              <a:rPr lang="en-US" sz="4000"/>
              <a:t>CPCE </a:t>
            </a:r>
            <a:r>
              <a:rPr lang="en-US" sz="4000" smtClean="0"/>
              <a:t>CABA</a:t>
            </a:r>
            <a:r>
              <a:rPr lang="en-US" sz="4000" dirty="0" smtClean="0"/>
              <a:t/>
            </a:r>
            <a:br>
              <a:rPr lang="en-US" sz="4000" dirty="0" smtClean="0"/>
            </a:br>
            <a:endParaRPr lang="es-AR" dirty="0"/>
          </a:p>
        </p:txBody>
      </p:sp>
      <p:sp>
        <p:nvSpPr>
          <p:cNvPr id="3" name="Subtitle 2"/>
          <p:cNvSpPr>
            <a:spLocks noGrp="1"/>
          </p:cNvSpPr>
          <p:nvPr>
            <p:ph type="subTitle" idx="1"/>
          </p:nvPr>
        </p:nvSpPr>
        <p:spPr>
          <a:xfrm>
            <a:off x="1224812" y="3780778"/>
            <a:ext cx="6104452" cy="1651869"/>
          </a:xfrm>
        </p:spPr>
        <p:txBody>
          <a:bodyPr>
            <a:normAutofit/>
          </a:bodyPr>
          <a:lstStyle/>
          <a:p>
            <a:r>
              <a:rPr lang="en-US" sz="3200" dirty="0" smtClean="0">
                <a:solidFill>
                  <a:schemeClr val="accent1">
                    <a:lumMod val="75000"/>
                  </a:schemeClr>
                </a:solidFill>
              </a:rPr>
              <a:t>Dr. Carlos </a:t>
            </a:r>
            <a:r>
              <a:rPr lang="en-US" sz="3200" dirty="0" err="1" smtClean="0">
                <a:solidFill>
                  <a:schemeClr val="accent1">
                    <a:lumMod val="75000"/>
                  </a:schemeClr>
                </a:solidFill>
              </a:rPr>
              <a:t>Abeledo</a:t>
            </a:r>
            <a:endParaRPr lang="en-US" sz="3200" dirty="0" smtClean="0">
              <a:solidFill>
                <a:schemeClr val="accent1">
                  <a:lumMod val="75000"/>
                </a:schemeClr>
              </a:solidFill>
            </a:endParaRPr>
          </a:p>
          <a:p>
            <a:r>
              <a:rPr lang="en-US" sz="3200" dirty="0" err="1" smtClean="0">
                <a:solidFill>
                  <a:schemeClr val="accent1">
                    <a:lumMod val="75000"/>
                  </a:schemeClr>
                </a:solidFill>
              </a:rPr>
              <a:t>Miércoles</a:t>
            </a:r>
            <a:r>
              <a:rPr lang="en-US" sz="3200" dirty="0" smtClean="0">
                <a:solidFill>
                  <a:schemeClr val="accent1">
                    <a:lumMod val="75000"/>
                  </a:schemeClr>
                </a:solidFill>
              </a:rPr>
              <a:t> </a:t>
            </a:r>
            <a:r>
              <a:rPr lang="en-US" sz="3200" dirty="0">
                <a:solidFill>
                  <a:schemeClr val="accent1">
                    <a:lumMod val="75000"/>
                  </a:schemeClr>
                </a:solidFill>
              </a:rPr>
              <a:t>12/06/19</a:t>
            </a:r>
            <a:endParaRPr lang="es-AR" sz="3200" dirty="0">
              <a:solidFill>
                <a:schemeClr val="accent1">
                  <a:lumMod val="75000"/>
                </a:schemeClr>
              </a:solidFill>
            </a:endParaRPr>
          </a:p>
        </p:txBody>
      </p:sp>
    </p:spTree>
    <p:extLst>
      <p:ext uri="{BB962C8B-B14F-4D97-AF65-F5344CB8AC3E}">
        <p14:creationId xmlns:p14="http://schemas.microsoft.com/office/powerpoint/2010/main" val="7879086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5" name="Text Box 4101"/>
          <p:cNvSpPr txBox="1">
            <a:spLocks noChangeArrowheads="1"/>
          </p:cNvSpPr>
          <p:nvPr/>
        </p:nvSpPr>
        <p:spPr bwMode="auto">
          <a:xfrm>
            <a:off x="415925" y="1976438"/>
            <a:ext cx="7705427" cy="1169551"/>
          </a:xfrm>
          <a:prstGeom prst="rect">
            <a:avLst/>
          </a:prstGeom>
          <a:noFill/>
          <a:ln w="9525">
            <a:solidFill>
              <a:schemeClr val="tx2"/>
            </a:solidFill>
            <a:miter lim="800000"/>
            <a:headEnd/>
            <a:tailEnd/>
          </a:ln>
          <a:effectLst/>
          <a:extLst/>
        </p:spPr>
        <p:txBody>
          <a:bodyPr wrap="square">
            <a:spAutoFit/>
          </a:bodyPr>
          <a:lstStyle/>
          <a:p>
            <a:pPr algn="ctr">
              <a:spcBef>
                <a:spcPct val="50000"/>
              </a:spcBef>
            </a:pPr>
            <a:r>
              <a:rPr lang="es-AR" sz="3500" dirty="0" smtClean="0">
                <a:latin typeface="+mj-lt"/>
              </a:rPr>
              <a:t>MODIFICACIONES INTRODUCIDAS POR LA “LEY 27430 – Reforma Tributaria” </a:t>
            </a:r>
          </a:p>
        </p:txBody>
      </p:sp>
      <p:sp>
        <p:nvSpPr>
          <p:cNvPr id="2" name="Slide Number Placeholder 1"/>
          <p:cNvSpPr>
            <a:spLocks noGrp="1"/>
          </p:cNvSpPr>
          <p:nvPr>
            <p:ph type="sldNum" sz="quarter" idx="12"/>
          </p:nvPr>
        </p:nvSpPr>
        <p:spPr/>
        <p:txBody>
          <a:bodyPr/>
          <a:lstStyle/>
          <a:p>
            <a:fld id="{109FE823-F793-4412-987B-9E6E3643E6BC}" type="slidenum">
              <a:rPr lang="es-ES" smtClean="0"/>
              <a:pPr/>
              <a:t>10</a:t>
            </a:fld>
            <a:endParaRPr lang="es-ES" dirty="0"/>
          </a:p>
        </p:txBody>
      </p:sp>
    </p:spTree>
    <p:extLst>
      <p:ext uri="{BB962C8B-B14F-4D97-AF65-F5344CB8AC3E}">
        <p14:creationId xmlns:p14="http://schemas.microsoft.com/office/powerpoint/2010/main" val="42086983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456" y="176064"/>
            <a:ext cx="7920880" cy="661436"/>
          </a:xfrm>
        </p:spPr>
        <p:txBody>
          <a:bodyPr>
            <a:noAutofit/>
          </a:bodyPr>
          <a:lstStyle/>
          <a:p>
            <a:pPr algn="ctr" fontAlgn="base">
              <a:spcAft>
                <a:spcPct val="0"/>
              </a:spcAft>
            </a:pPr>
            <a:r>
              <a:rPr lang="es-AR" sz="2500" b="1" dirty="0" smtClean="0">
                <a:solidFill>
                  <a:schemeClr val="tx1"/>
                </a:solidFill>
                <a:ea typeface="+mn-ea"/>
                <a:cs typeface="+mn-cs"/>
              </a:rPr>
              <a:t> Índice aplicable para realizar las actualizaciones </a:t>
            </a:r>
            <a:r>
              <a:rPr lang="en-US" sz="2500" b="1" dirty="0" smtClean="0">
                <a:solidFill>
                  <a:schemeClr val="tx1"/>
                </a:solidFill>
                <a:ea typeface="+mn-ea"/>
                <a:cs typeface="+mn-cs"/>
              </a:rPr>
              <a:t/>
            </a:r>
            <a:br>
              <a:rPr lang="en-US" sz="2500" b="1" dirty="0" smtClean="0">
                <a:solidFill>
                  <a:schemeClr val="tx1"/>
                </a:solidFill>
                <a:ea typeface="+mn-ea"/>
                <a:cs typeface="+mn-cs"/>
              </a:rPr>
            </a:br>
            <a:endParaRPr lang="es-AR" sz="2500" b="1" dirty="0">
              <a:solidFill>
                <a:schemeClr val="tx1"/>
              </a:solidFill>
              <a:ea typeface="+mn-ea"/>
              <a:cs typeface="+mn-cs"/>
            </a:endParaRPr>
          </a:p>
        </p:txBody>
      </p:sp>
      <p:sp>
        <p:nvSpPr>
          <p:cNvPr id="3" name="Content Placeholder 2"/>
          <p:cNvSpPr>
            <a:spLocks noGrp="1"/>
          </p:cNvSpPr>
          <p:nvPr>
            <p:ph idx="1"/>
          </p:nvPr>
        </p:nvSpPr>
        <p:spPr>
          <a:xfrm>
            <a:off x="0" y="837500"/>
            <a:ext cx="8121352" cy="5315227"/>
          </a:xfrm>
        </p:spPr>
        <p:txBody>
          <a:bodyPr>
            <a:noAutofit/>
          </a:bodyPr>
          <a:lstStyle/>
          <a:p>
            <a:pPr marL="426705" lvl="1" indent="0" algn="just">
              <a:buNone/>
            </a:pPr>
            <a:r>
              <a:rPr lang="es-AR" sz="2000" b="1" dirty="0" smtClean="0"/>
              <a:t>La ley 27430 sustituyó íntegramente el texto del</a:t>
            </a:r>
            <a:r>
              <a:rPr lang="es-AR" sz="2000" b="1" dirty="0" smtClean="0">
                <a:solidFill>
                  <a:schemeClr val="tx1"/>
                </a:solidFill>
              </a:rPr>
              <a:t> Artículo 89</a:t>
            </a:r>
            <a:r>
              <a:rPr lang="es-AR" sz="2000" b="1" dirty="0" smtClean="0"/>
              <a:t> </a:t>
            </a:r>
          </a:p>
          <a:p>
            <a:pPr marL="426705" lvl="1" indent="0" algn="just">
              <a:buNone/>
            </a:pPr>
            <a:r>
              <a:rPr lang="es-AR" sz="2200" b="1" dirty="0"/>
              <a:t> </a:t>
            </a:r>
            <a:endParaRPr lang="es-AR" sz="2200" b="1" dirty="0" smtClean="0"/>
          </a:p>
          <a:p>
            <a:pPr lvl="1" algn="just"/>
            <a:r>
              <a:rPr lang="es-AR" sz="2000" dirty="0" smtClean="0"/>
              <a:t>prevé que los índices elaborados por la AFIP a los fines de las actualizaciones previstas por la ley, deberán, en todos los casos, tomar como límite máximo las </a:t>
            </a:r>
            <a:r>
              <a:rPr lang="es-AR" sz="2000" b="1" dirty="0" smtClean="0"/>
              <a:t>variaciones operadas hasta el mes de marzo de 1992</a:t>
            </a:r>
            <a:r>
              <a:rPr lang="es-AR" sz="2000" dirty="0" smtClean="0"/>
              <a:t>, inclusive.</a:t>
            </a:r>
          </a:p>
          <a:p>
            <a:pPr lvl="1" algn="just"/>
            <a:r>
              <a:rPr lang="es-AR" sz="2000" dirty="0" smtClean="0"/>
              <a:t> en </a:t>
            </a:r>
            <a:r>
              <a:rPr lang="es-AR" sz="2000" dirty="0"/>
              <a:t>su segundo párrafo la reforma dispuso que sin perjuicio de lo expuesto en el primer párrafo, respecto de las adquisiciones o inversiones efectuadas en los ejercicios fiscales que se inicien a partir del </a:t>
            </a:r>
            <a:r>
              <a:rPr lang="es-AR" sz="2000" b="1" dirty="0"/>
              <a:t>1 de enero de 2018</a:t>
            </a:r>
            <a:r>
              <a:rPr lang="es-AR" sz="2000" dirty="0"/>
              <a:t>, las actualizaciones previstas en los artículos 58 a 62, 67, 75, 83, 84, 90.4 y 90.5, se realizarán en base a las variaciones del </a:t>
            </a:r>
            <a:r>
              <a:rPr lang="es-AR" sz="2000" b="1" dirty="0" smtClean="0"/>
              <a:t>IPC (Índice </a:t>
            </a:r>
            <a:r>
              <a:rPr lang="es-AR" sz="2000" b="1" dirty="0"/>
              <a:t>de Precios </a:t>
            </a:r>
            <a:r>
              <a:rPr lang="es-AR" sz="2000" b="1" dirty="0" smtClean="0"/>
              <a:t>al consumidor) (*) </a:t>
            </a:r>
            <a:r>
              <a:rPr lang="es-AR" sz="2000" dirty="0"/>
              <a:t>conforme las tablas que al efecto elabore la AFIP</a:t>
            </a:r>
            <a:r>
              <a:rPr lang="es-AR" sz="2000" dirty="0" smtClean="0"/>
              <a:t>.</a:t>
            </a:r>
          </a:p>
          <a:p>
            <a:pPr marL="426705" lvl="1" indent="0" algn="just">
              <a:buNone/>
            </a:pPr>
            <a:endParaRPr lang="es-AR" sz="2000" dirty="0" smtClean="0"/>
          </a:p>
          <a:p>
            <a:pPr marL="426705" lvl="1" indent="0" algn="just">
              <a:buNone/>
            </a:pPr>
            <a:r>
              <a:rPr lang="en-US" sz="1600" dirty="0" smtClean="0"/>
              <a:t>(*) Ley 27.468 (B.O. 04/12/2018)</a:t>
            </a:r>
            <a:endParaRPr lang="en-US" sz="1600" dirty="0"/>
          </a:p>
          <a:p>
            <a:pPr lvl="1" algn="just"/>
            <a:endParaRPr lang="es-AR" sz="2000"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11</a:t>
            </a:fld>
            <a:endParaRPr lang="es-ES" dirty="0"/>
          </a:p>
        </p:txBody>
      </p:sp>
    </p:spTree>
    <p:extLst>
      <p:ext uri="{BB962C8B-B14F-4D97-AF65-F5344CB8AC3E}">
        <p14:creationId xmlns:p14="http://schemas.microsoft.com/office/powerpoint/2010/main" val="30751756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7463" y="104056"/>
            <a:ext cx="6876689" cy="432048"/>
          </a:xfrm>
        </p:spPr>
        <p:txBody>
          <a:bodyPr>
            <a:noAutofit/>
          </a:bodyPr>
          <a:lstStyle/>
          <a:p>
            <a:pPr algn="ctr" fontAlgn="base">
              <a:spcAft>
                <a:spcPct val="0"/>
              </a:spcAft>
            </a:pPr>
            <a:r>
              <a:rPr lang="es-AR" sz="2800" b="1" dirty="0">
                <a:solidFill>
                  <a:schemeClr val="tx1"/>
                </a:solidFill>
                <a:ea typeface="+mn-ea"/>
                <a:cs typeface="+mn-cs"/>
              </a:rPr>
              <a:t>Artículo 89  </a:t>
            </a:r>
            <a:r>
              <a:rPr lang="es-AR" sz="2800" b="1" dirty="0" smtClean="0">
                <a:solidFill>
                  <a:schemeClr val="tx1"/>
                </a:solidFill>
                <a:ea typeface="+mn-ea"/>
                <a:cs typeface="+mn-cs"/>
              </a:rPr>
              <a:t>- Índice aplicable </a:t>
            </a:r>
            <a:endParaRPr lang="es-AR" sz="2800" b="1" dirty="0">
              <a:solidFill>
                <a:schemeClr val="tx1"/>
              </a:solidFill>
              <a:ea typeface="+mn-ea"/>
              <a:cs typeface="+mn-cs"/>
            </a:endParaRPr>
          </a:p>
        </p:txBody>
      </p:sp>
      <p:sp>
        <p:nvSpPr>
          <p:cNvPr id="3" name="Content Placeholder 2"/>
          <p:cNvSpPr>
            <a:spLocks noGrp="1"/>
          </p:cNvSpPr>
          <p:nvPr>
            <p:ph idx="1"/>
          </p:nvPr>
        </p:nvSpPr>
        <p:spPr>
          <a:xfrm>
            <a:off x="344488" y="680121"/>
            <a:ext cx="7776864" cy="5720680"/>
          </a:xfrm>
        </p:spPr>
        <p:txBody>
          <a:bodyPr>
            <a:normAutofit fontScale="55000" lnSpcReduction="20000"/>
          </a:bodyPr>
          <a:lstStyle/>
          <a:p>
            <a:pPr marL="53339" indent="0">
              <a:buNone/>
            </a:pPr>
            <a:r>
              <a:rPr lang="es-AR" sz="3200" dirty="0">
                <a:solidFill>
                  <a:schemeClr val="accent1">
                    <a:lumMod val="75000"/>
                  </a:schemeClr>
                </a:solidFill>
              </a:rPr>
              <a:t>Se habilita </a:t>
            </a:r>
            <a:r>
              <a:rPr lang="es-AR" sz="3200" dirty="0" smtClean="0">
                <a:solidFill>
                  <a:schemeClr val="accent1">
                    <a:lumMod val="75000"/>
                  </a:schemeClr>
                </a:solidFill>
              </a:rPr>
              <a:t>la </a:t>
            </a:r>
            <a:r>
              <a:rPr lang="es-AR" sz="3200" dirty="0">
                <a:solidFill>
                  <a:schemeClr val="accent1">
                    <a:lumMod val="75000"/>
                  </a:schemeClr>
                </a:solidFill>
              </a:rPr>
              <a:t>indexación de </a:t>
            </a:r>
            <a:r>
              <a:rPr lang="es-AR" sz="3200" dirty="0" smtClean="0">
                <a:solidFill>
                  <a:schemeClr val="accent1">
                    <a:lumMod val="75000"/>
                  </a:schemeClr>
                </a:solidFill>
              </a:rPr>
              <a:t>valores, </a:t>
            </a:r>
            <a:r>
              <a:rPr lang="es-AR" sz="3200" dirty="0">
                <a:solidFill>
                  <a:schemeClr val="accent1">
                    <a:lumMod val="75000"/>
                  </a:schemeClr>
                </a:solidFill>
              </a:rPr>
              <a:t>para los casos taxativamente enumerados, </a:t>
            </a:r>
            <a:endParaRPr lang="es-AR" sz="3200" dirty="0" smtClean="0">
              <a:solidFill>
                <a:schemeClr val="accent1">
                  <a:lumMod val="75000"/>
                </a:schemeClr>
              </a:solidFill>
            </a:endParaRPr>
          </a:p>
          <a:p>
            <a:pPr marL="53339" indent="0">
              <a:buNone/>
            </a:pPr>
            <a:endParaRPr lang="es-AR" sz="2900" dirty="0" smtClean="0">
              <a:solidFill>
                <a:schemeClr val="accent1">
                  <a:lumMod val="75000"/>
                </a:schemeClr>
              </a:solidFill>
            </a:endParaRPr>
          </a:p>
          <a:p>
            <a:pPr algn="just"/>
            <a:r>
              <a:rPr lang="es-AR" sz="2900" u="sng" dirty="0" smtClean="0">
                <a:hlinkClick r:id="rId3"/>
              </a:rPr>
              <a:t>Arts</a:t>
            </a:r>
            <a:r>
              <a:rPr lang="es-AR" sz="2900" u="sng" dirty="0">
                <a:hlinkClick r:id="rId3"/>
              </a:rPr>
              <a:t>. 58</a:t>
            </a:r>
            <a:r>
              <a:rPr lang="es-AR" sz="2900" dirty="0"/>
              <a:t> a </a:t>
            </a:r>
            <a:r>
              <a:rPr lang="es-AR" sz="2900" u="sng" dirty="0">
                <a:hlinkClick r:id="rId4"/>
              </a:rPr>
              <a:t>62</a:t>
            </a:r>
            <a:r>
              <a:rPr lang="es-AR" sz="2900" dirty="0"/>
              <a:t>: </a:t>
            </a:r>
            <a:r>
              <a:rPr lang="es-AR" sz="3300" dirty="0"/>
              <a:t>determinación del costo computable de bienes muebles e inmuebles, bienes intangibles, acciones, cuotas o participaciones sociales, incluidas cuotas parte de fondos comunes de inversión y señas o anticipos a cuenta que congelen precio</a:t>
            </a:r>
            <a:r>
              <a:rPr lang="es-AR" sz="3300" dirty="0" smtClean="0"/>
              <a:t>.</a:t>
            </a:r>
          </a:p>
          <a:p>
            <a:pPr algn="just"/>
            <a:r>
              <a:rPr lang="es-AR" sz="3300" u="sng" dirty="0" smtClean="0">
                <a:hlinkClick r:id="rId5"/>
              </a:rPr>
              <a:t>Art</a:t>
            </a:r>
            <a:r>
              <a:rPr lang="es-AR" sz="3300" u="sng" dirty="0">
                <a:hlinkClick r:id="rId5"/>
              </a:rPr>
              <a:t>. 67</a:t>
            </a:r>
            <a:r>
              <a:rPr lang="es-AR" sz="3300" dirty="0"/>
              <a:t>: venta y reemplazo</a:t>
            </a:r>
            <a:r>
              <a:rPr lang="es-AR" sz="3300" dirty="0" smtClean="0"/>
              <a:t>.</a:t>
            </a:r>
            <a:endParaRPr lang="es-AR" sz="3300" dirty="0"/>
          </a:p>
          <a:p>
            <a:pPr algn="just"/>
            <a:r>
              <a:rPr lang="es-AR" sz="3300" u="sng" dirty="0" smtClean="0">
                <a:hlinkClick r:id="rId6"/>
              </a:rPr>
              <a:t>Art</a:t>
            </a:r>
            <a:r>
              <a:rPr lang="es-AR" sz="3300" u="sng" dirty="0">
                <a:hlinkClick r:id="rId6"/>
              </a:rPr>
              <a:t>. 75</a:t>
            </a:r>
            <a:r>
              <a:rPr lang="es-AR" sz="3300" dirty="0"/>
              <a:t>: deducción por agotamiento de minas, canteras y bosques (bienes agotables).</a:t>
            </a:r>
          </a:p>
          <a:p>
            <a:pPr algn="just"/>
            <a:r>
              <a:rPr lang="es-AR" sz="3300" u="sng" dirty="0" smtClean="0">
                <a:hlinkClick r:id="rId7"/>
              </a:rPr>
              <a:t>Arts</a:t>
            </a:r>
            <a:r>
              <a:rPr lang="es-AR" sz="3300" u="sng" dirty="0">
                <a:hlinkClick r:id="rId7"/>
              </a:rPr>
              <a:t>. 83</a:t>
            </a:r>
            <a:r>
              <a:rPr lang="es-AR" sz="3300" dirty="0"/>
              <a:t> y </a:t>
            </a:r>
            <a:r>
              <a:rPr lang="es-AR" sz="3300" u="sng" dirty="0">
                <a:hlinkClick r:id="rId8"/>
              </a:rPr>
              <a:t>84</a:t>
            </a:r>
            <a:r>
              <a:rPr lang="es-AR" sz="3300" dirty="0"/>
              <a:t>: amortización de inmuebles y muebles.</a:t>
            </a:r>
          </a:p>
          <a:p>
            <a:pPr algn="just"/>
            <a:r>
              <a:rPr lang="es-AR" sz="3300" u="sng" dirty="0" smtClean="0">
                <a:hlinkClick r:id="rId9"/>
              </a:rPr>
              <a:t>Art</a:t>
            </a:r>
            <a:r>
              <a:rPr lang="es-AR" sz="3300" u="sng" dirty="0">
                <a:hlinkClick r:id="rId9"/>
              </a:rPr>
              <a:t>. 90.4</a:t>
            </a:r>
            <a:r>
              <a:rPr lang="es-AR" sz="3300" dirty="0"/>
              <a:t>: operación de enajenación de acciones, valores representativos y certificados de depósito de acciones, demás valores, cuotas y participaciones sociales, etc.</a:t>
            </a:r>
          </a:p>
          <a:p>
            <a:pPr algn="just"/>
            <a:r>
              <a:rPr lang="es-AR" sz="3300" u="sng" dirty="0" smtClean="0">
                <a:solidFill>
                  <a:schemeClr val="accent1">
                    <a:lumMod val="75000"/>
                  </a:schemeClr>
                </a:solidFill>
                <a:hlinkClick r:id="rId9"/>
              </a:rPr>
              <a:t>Art</a:t>
            </a:r>
            <a:r>
              <a:rPr lang="es-AR" sz="3300" u="sng" dirty="0">
                <a:solidFill>
                  <a:schemeClr val="accent1">
                    <a:lumMod val="75000"/>
                  </a:schemeClr>
                </a:solidFill>
                <a:hlinkClick r:id="rId9"/>
              </a:rPr>
              <a:t>. 90.</a:t>
            </a:r>
            <a:r>
              <a:rPr lang="es-AR" sz="3300" dirty="0">
                <a:solidFill>
                  <a:schemeClr val="accent1">
                    <a:lumMod val="75000"/>
                  </a:schemeClr>
                </a:solidFill>
              </a:rPr>
              <a:t>5</a:t>
            </a:r>
            <a:r>
              <a:rPr lang="es-AR" sz="3300" dirty="0"/>
              <a:t>: Enajenación y transferencia de derechos sobre inmuebles</a:t>
            </a:r>
            <a:r>
              <a:rPr lang="es-AR" sz="3300" dirty="0" smtClean="0"/>
              <a:t>.</a:t>
            </a:r>
          </a:p>
          <a:p>
            <a:pPr marL="0" indent="0" algn="just">
              <a:buNone/>
            </a:pPr>
            <a:endParaRPr lang="es-AR" sz="3300" dirty="0" smtClean="0"/>
          </a:p>
          <a:p>
            <a:pPr algn="just"/>
            <a:endParaRPr lang="en-US" sz="2300" dirty="0"/>
          </a:p>
          <a:p>
            <a:pPr marL="0" indent="0" algn="just">
              <a:buNone/>
            </a:pPr>
            <a:r>
              <a:rPr lang="es-AR" sz="2900" dirty="0" smtClean="0"/>
              <a:t>Para </a:t>
            </a:r>
            <a:r>
              <a:rPr lang="es-AR" sz="2900" dirty="0"/>
              <a:t>las adquisiciones realizadas en los ejercicios que cierran a partir del 31 de diciembre de 2018 los valores de las amortizaciones y de los valores residuales se actualizan </a:t>
            </a:r>
            <a:r>
              <a:rPr lang="es-AR" sz="2900" i="1" dirty="0"/>
              <a:t>independientemente</a:t>
            </a:r>
            <a:r>
              <a:rPr lang="es-AR" sz="2900" dirty="0"/>
              <a:t> de la aplicación o no del ajuste por inflación </a:t>
            </a:r>
            <a:r>
              <a:rPr lang="es-AR" sz="2900" dirty="0" smtClean="0"/>
              <a:t>impositivo.</a:t>
            </a:r>
            <a:endParaRPr lang="es-AR" sz="2900" dirty="0"/>
          </a:p>
          <a:p>
            <a:pPr marL="0" indent="0">
              <a:buNone/>
            </a:pPr>
            <a:endParaRPr lang="es-AR" sz="2400"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12</a:t>
            </a:fld>
            <a:endParaRPr lang="es-ES" dirty="0"/>
          </a:p>
        </p:txBody>
      </p:sp>
    </p:spTree>
    <p:extLst>
      <p:ext uri="{BB962C8B-B14F-4D97-AF65-F5344CB8AC3E}">
        <p14:creationId xmlns:p14="http://schemas.microsoft.com/office/powerpoint/2010/main" val="21982138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0400" y="0"/>
            <a:ext cx="6876689" cy="536104"/>
          </a:xfrm>
        </p:spPr>
        <p:txBody>
          <a:bodyPr>
            <a:noAutofit/>
          </a:bodyPr>
          <a:lstStyle/>
          <a:p>
            <a:pPr algn="ctr" fontAlgn="base">
              <a:spcAft>
                <a:spcPct val="0"/>
              </a:spcAft>
            </a:pPr>
            <a:r>
              <a:rPr lang="en-US" sz="3200" b="1" dirty="0" smtClean="0">
                <a:solidFill>
                  <a:schemeClr val="tx1"/>
                </a:solidFill>
                <a:ea typeface="+mn-ea"/>
                <a:cs typeface="+mn-cs"/>
              </a:rPr>
              <a:t>AJUSTE POR INFLACION</a:t>
            </a:r>
            <a:endParaRPr lang="es-AR" sz="3200" b="1" dirty="0">
              <a:solidFill>
                <a:schemeClr val="tx1"/>
              </a:solidFill>
              <a:ea typeface="+mn-ea"/>
              <a:cs typeface="+mn-cs"/>
            </a:endParaRPr>
          </a:p>
        </p:txBody>
      </p:sp>
      <p:sp>
        <p:nvSpPr>
          <p:cNvPr id="3" name="Content Placeholder 2"/>
          <p:cNvSpPr>
            <a:spLocks noGrp="1"/>
          </p:cNvSpPr>
          <p:nvPr>
            <p:ph idx="1"/>
          </p:nvPr>
        </p:nvSpPr>
        <p:spPr>
          <a:xfrm>
            <a:off x="174308" y="680120"/>
            <a:ext cx="8019052" cy="5472608"/>
          </a:xfrm>
        </p:spPr>
        <p:txBody>
          <a:bodyPr>
            <a:noAutofit/>
          </a:bodyPr>
          <a:lstStyle/>
          <a:p>
            <a:pPr marL="0" indent="0" algn="just">
              <a:buNone/>
            </a:pPr>
            <a:r>
              <a:rPr lang="es-AR" sz="2000" dirty="0" smtClean="0"/>
              <a:t>La </a:t>
            </a:r>
            <a:r>
              <a:rPr lang="es-AR" sz="2000" dirty="0"/>
              <a:t>reforma de la ley 27430 </a:t>
            </a:r>
            <a:r>
              <a:rPr lang="es-AR" sz="2000" dirty="0" smtClean="0"/>
              <a:t>incorporó </a:t>
            </a:r>
            <a:r>
              <a:rPr lang="es-AR" sz="2000" dirty="0"/>
              <a:t>dos párrafos al final del artículo 95 de la </a:t>
            </a:r>
            <a:r>
              <a:rPr lang="es-AR" sz="2000" dirty="0" smtClean="0"/>
              <a:t>LIG, </a:t>
            </a:r>
            <a:r>
              <a:rPr lang="es-AR" sz="2000" dirty="0"/>
              <a:t>que </a:t>
            </a:r>
            <a:r>
              <a:rPr lang="es-AR" sz="2000" dirty="0" smtClean="0"/>
              <a:t>fijan </a:t>
            </a:r>
            <a:r>
              <a:rPr lang="es-AR" sz="2000" dirty="0"/>
              <a:t>el </a:t>
            </a:r>
            <a:r>
              <a:rPr lang="es-AR" sz="2000" dirty="0" smtClean="0"/>
              <a:t>momento a partir del cual se debe aplicar el </a:t>
            </a:r>
            <a:r>
              <a:rPr lang="es-AR" sz="2000" dirty="0"/>
              <a:t>Ajuste por Inflación </a:t>
            </a:r>
            <a:r>
              <a:rPr lang="es-AR" sz="2000" dirty="0" smtClean="0"/>
              <a:t>Impositivo, </a:t>
            </a:r>
            <a:r>
              <a:rPr lang="es-AR" sz="2000" dirty="0"/>
              <a:t>tanto Estático como </a:t>
            </a:r>
            <a:r>
              <a:rPr lang="es-AR" sz="2000" dirty="0" smtClean="0"/>
              <a:t>Dinámico. </a:t>
            </a:r>
          </a:p>
          <a:p>
            <a:pPr marL="0" indent="0" algn="just">
              <a:buNone/>
            </a:pPr>
            <a:r>
              <a:rPr lang="es-AR" sz="2000" dirty="0" smtClean="0"/>
              <a:t>Será de aplicación:</a:t>
            </a:r>
            <a:endParaRPr lang="es-AR" sz="2000" b="1" i="1" dirty="0"/>
          </a:p>
          <a:p>
            <a:pPr algn="just">
              <a:buFont typeface="Wingdings" panose="05000000000000000000" pitchFamily="2" charset="2"/>
              <a:buChar char="Ø"/>
            </a:pPr>
            <a:r>
              <a:rPr lang="es-AR" sz="2000" dirty="0"/>
              <a:t>para los ejercicios que se inicien a partir del </a:t>
            </a:r>
            <a:r>
              <a:rPr lang="es-AR" sz="2000" dirty="0">
                <a:solidFill>
                  <a:schemeClr val="accent1">
                    <a:lumMod val="75000"/>
                  </a:schemeClr>
                </a:solidFill>
              </a:rPr>
              <a:t>1° de enero de 2018. </a:t>
            </a:r>
            <a:endParaRPr lang="es-AR" sz="2000" dirty="0" smtClean="0">
              <a:solidFill>
                <a:schemeClr val="accent1">
                  <a:lumMod val="75000"/>
                </a:schemeClr>
              </a:solidFill>
            </a:endParaRPr>
          </a:p>
          <a:p>
            <a:pPr algn="just">
              <a:buFont typeface="Wingdings" panose="05000000000000000000" pitchFamily="2" charset="2"/>
              <a:buChar char="Ø"/>
            </a:pPr>
            <a:r>
              <a:rPr lang="es-AR" sz="2000" dirty="0" smtClean="0"/>
              <a:t>cuando </a:t>
            </a:r>
            <a:r>
              <a:rPr lang="es-AR" sz="2000" dirty="0">
                <a:solidFill>
                  <a:schemeClr val="accent2">
                    <a:lumMod val="75000"/>
                  </a:schemeClr>
                </a:solidFill>
              </a:rPr>
              <a:t>la variación del Índice </a:t>
            </a:r>
            <a:r>
              <a:rPr lang="es-AR" sz="2000" dirty="0"/>
              <a:t>previsto en el artículo 89 </a:t>
            </a:r>
            <a:r>
              <a:rPr lang="es-AR" sz="2000" dirty="0" smtClean="0"/>
              <a:t>- IPIM- </a:t>
            </a:r>
            <a:r>
              <a:rPr lang="es-AR" sz="2000" dirty="0">
                <a:solidFill>
                  <a:schemeClr val="accent2">
                    <a:lumMod val="75000"/>
                  </a:schemeClr>
                </a:solidFill>
              </a:rPr>
              <a:t>acumulado en los 36 meses anteriores al cierre del ejercicio que se liquida supere el 100%. </a:t>
            </a:r>
            <a:endParaRPr lang="es-AR" sz="2000" dirty="0" smtClean="0">
              <a:solidFill>
                <a:schemeClr val="accent2">
                  <a:lumMod val="75000"/>
                </a:schemeClr>
              </a:solidFill>
            </a:endParaRPr>
          </a:p>
          <a:p>
            <a:pPr algn="just">
              <a:buFont typeface="Wingdings" panose="05000000000000000000" pitchFamily="2" charset="2"/>
              <a:buChar char="Ø"/>
            </a:pPr>
            <a:r>
              <a:rPr lang="es-AR" sz="2000" dirty="0" smtClean="0"/>
              <a:t>respecto </a:t>
            </a:r>
            <a:r>
              <a:rPr lang="es-AR" sz="2000" dirty="0"/>
              <a:t>del primer y segundo ejercicio a partir de su vigencia, ese procedimiento será aplicable en caso que la variación acumulada de ese índice de precios, </a:t>
            </a:r>
            <a:r>
              <a:rPr lang="es-AR" sz="2000" dirty="0">
                <a:solidFill>
                  <a:schemeClr val="accent2">
                    <a:lumMod val="75000"/>
                  </a:schemeClr>
                </a:solidFill>
              </a:rPr>
              <a:t>calculada desde el inicio del primero de ellos y hasta el cierre de cada ejercicio, supere un tercio (1/3) o dos tercios (2/3), respectivamente, el porcentaje indicado en el párrafo anterior.”</a:t>
            </a:r>
          </a:p>
        </p:txBody>
      </p:sp>
      <p:sp>
        <p:nvSpPr>
          <p:cNvPr id="4" name="Slide Number Placeholder 3"/>
          <p:cNvSpPr>
            <a:spLocks noGrp="1"/>
          </p:cNvSpPr>
          <p:nvPr>
            <p:ph type="sldNum" sz="quarter" idx="12"/>
          </p:nvPr>
        </p:nvSpPr>
        <p:spPr/>
        <p:txBody>
          <a:bodyPr/>
          <a:lstStyle/>
          <a:p>
            <a:fld id="{90899A8F-51F3-4918-BA05-29955774FDD1}" type="slidenum">
              <a:rPr lang="es-ES" smtClean="0"/>
              <a:pPr/>
              <a:t>13</a:t>
            </a:fld>
            <a:endParaRPr lang="es-ES" dirty="0"/>
          </a:p>
        </p:txBody>
      </p:sp>
    </p:spTree>
    <p:extLst>
      <p:ext uri="{BB962C8B-B14F-4D97-AF65-F5344CB8AC3E}">
        <p14:creationId xmlns:p14="http://schemas.microsoft.com/office/powerpoint/2010/main" val="31434602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7463" y="104057"/>
            <a:ext cx="6876689" cy="739338"/>
          </a:xfrm>
        </p:spPr>
        <p:txBody>
          <a:bodyPr>
            <a:noAutofit/>
          </a:bodyPr>
          <a:lstStyle/>
          <a:p>
            <a:pPr algn="ctr" fontAlgn="base">
              <a:spcAft>
                <a:spcPct val="0"/>
              </a:spcAft>
            </a:pPr>
            <a:r>
              <a:rPr lang="en-US" sz="3200" b="1" dirty="0">
                <a:solidFill>
                  <a:schemeClr val="tx1"/>
                </a:solidFill>
              </a:rPr>
              <a:t>AJUSTE POR INFLACION</a:t>
            </a:r>
            <a:endParaRPr lang="es-AR" sz="3200" b="1" dirty="0">
              <a:solidFill>
                <a:schemeClr val="tx1"/>
              </a:solidFill>
              <a:ea typeface="+mn-ea"/>
              <a:cs typeface="+mn-cs"/>
            </a:endParaRPr>
          </a:p>
        </p:txBody>
      </p:sp>
      <p:sp>
        <p:nvSpPr>
          <p:cNvPr id="3" name="Content Placeholder 2"/>
          <p:cNvSpPr>
            <a:spLocks noGrp="1"/>
          </p:cNvSpPr>
          <p:nvPr>
            <p:ph idx="1"/>
          </p:nvPr>
        </p:nvSpPr>
        <p:spPr>
          <a:xfrm>
            <a:off x="272480" y="843395"/>
            <a:ext cx="7704856" cy="5135994"/>
          </a:xfrm>
        </p:spPr>
        <p:txBody>
          <a:bodyPr>
            <a:noAutofit/>
          </a:bodyPr>
          <a:lstStyle/>
          <a:p>
            <a:pPr marL="0" indent="0">
              <a:buNone/>
            </a:pPr>
            <a:r>
              <a:rPr lang="es-AR" sz="2400" b="1" dirty="0" smtClean="0"/>
              <a:t>Ley 27468: </a:t>
            </a:r>
          </a:p>
          <a:p>
            <a:pPr marL="0" indent="0" algn="just">
              <a:buNone/>
            </a:pPr>
            <a:r>
              <a:rPr lang="es-AR" sz="2000" dirty="0" smtClean="0"/>
              <a:t>sustituye </a:t>
            </a:r>
            <a:r>
              <a:rPr lang="es-AR" sz="2000" dirty="0"/>
              <a:t>totalmente el último párrafo del artículo 95 de la </a:t>
            </a:r>
            <a:r>
              <a:rPr lang="es-AR" sz="2000" dirty="0" smtClean="0"/>
              <a:t>ley, estableciendo </a:t>
            </a:r>
            <a:r>
              <a:rPr lang="es-AR" sz="2000" dirty="0"/>
              <a:t>que la variación del IPC necesaria para </a:t>
            </a:r>
            <a:r>
              <a:rPr lang="es-AR" sz="2000" dirty="0" smtClean="0"/>
              <a:t>aplicarlo debería ser: </a:t>
            </a:r>
          </a:p>
          <a:p>
            <a:pPr marL="0" indent="0" algn="just">
              <a:buNone/>
            </a:pPr>
            <a:endParaRPr lang="es-AR" sz="2000" dirty="0" smtClean="0"/>
          </a:p>
          <a:p>
            <a:pPr lvl="2" algn="just"/>
            <a:r>
              <a:rPr lang="es-AR" sz="2000" dirty="0" smtClean="0"/>
              <a:t>en </a:t>
            </a:r>
            <a:r>
              <a:rPr lang="es-AR" sz="2000" dirty="0"/>
              <a:t>el primer ejercicio </a:t>
            </a:r>
            <a:r>
              <a:rPr lang="es-AR" sz="2000" dirty="0" smtClean="0"/>
              <a:t>del </a:t>
            </a:r>
            <a:r>
              <a:rPr lang="es-AR" sz="2000" dirty="0"/>
              <a:t>55%, </a:t>
            </a:r>
            <a:endParaRPr lang="es-AR" sz="2000" dirty="0" smtClean="0"/>
          </a:p>
          <a:p>
            <a:pPr lvl="2" algn="just"/>
            <a:r>
              <a:rPr lang="es-AR" sz="2000" dirty="0" smtClean="0"/>
              <a:t>en </a:t>
            </a:r>
            <a:r>
              <a:rPr lang="es-AR" sz="2000" dirty="0"/>
              <a:t>el segundo ejercicio del 30% y </a:t>
            </a:r>
            <a:endParaRPr lang="es-AR" sz="2000" dirty="0" smtClean="0"/>
          </a:p>
          <a:p>
            <a:pPr lvl="2" algn="just"/>
            <a:r>
              <a:rPr lang="es-AR" sz="2000" dirty="0" smtClean="0"/>
              <a:t>en </a:t>
            </a:r>
            <a:r>
              <a:rPr lang="es-AR" sz="2000" dirty="0"/>
              <a:t>el tercer ejercicio del 15%. </a:t>
            </a:r>
            <a:endParaRPr lang="es-AR" sz="2000" dirty="0" smtClean="0"/>
          </a:p>
          <a:p>
            <a:pPr marL="853410" lvl="2" indent="0" algn="just">
              <a:buNone/>
            </a:pPr>
            <a:endParaRPr lang="es-AR" sz="2000" dirty="0"/>
          </a:p>
          <a:p>
            <a:pPr marL="0" lvl="2" indent="0" algn="just">
              <a:buNone/>
            </a:pPr>
            <a:r>
              <a:rPr lang="en-US" sz="2000" u="sng" dirty="0" smtClean="0">
                <a:solidFill>
                  <a:schemeClr val="accent2">
                    <a:lumMod val="75000"/>
                  </a:schemeClr>
                </a:solidFill>
              </a:rPr>
              <a:t>INTERPRETACION AFIP – EDI </a:t>
            </a:r>
            <a:r>
              <a:rPr lang="en-US" sz="2000" dirty="0" smtClean="0"/>
              <a:t>: </a:t>
            </a:r>
            <a:r>
              <a:rPr lang="es-AR" sz="2000" dirty="0"/>
              <a:t>En el segundo año corresponderá el ajuste por inflación si los porcentajes sumados arrojan un valor superior a 85%. Asimismo, en el tercer año deberá practicarse si la suma de porcentajes supera el 100%. </a:t>
            </a:r>
            <a:endParaRPr lang="en-US" sz="2000"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14</a:t>
            </a:fld>
            <a:endParaRPr lang="es-ES" dirty="0"/>
          </a:p>
        </p:txBody>
      </p:sp>
    </p:spTree>
    <p:extLst>
      <p:ext uri="{BB962C8B-B14F-4D97-AF65-F5344CB8AC3E}">
        <p14:creationId xmlns:p14="http://schemas.microsoft.com/office/powerpoint/2010/main" val="31086070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0559" y="176064"/>
            <a:ext cx="6876689" cy="595323"/>
          </a:xfrm>
        </p:spPr>
        <p:txBody>
          <a:bodyPr>
            <a:noAutofit/>
          </a:bodyPr>
          <a:lstStyle/>
          <a:p>
            <a:pPr algn="ctr" fontAlgn="base">
              <a:spcAft>
                <a:spcPct val="0"/>
              </a:spcAft>
            </a:pPr>
            <a:r>
              <a:rPr lang="en-US" sz="3200" b="1" dirty="0">
                <a:solidFill>
                  <a:schemeClr val="tx1"/>
                </a:solidFill>
              </a:rPr>
              <a:t>AJUSTE POR </a:t>
            </a:r>
            <a:r>
              <a:rPr lang="en-US" sz="3200" b="1" dirty="0" smtClean="0">
                <a:solidFill>
                  <a:schemeClr val="tx1"/>
                </a:solidFill>
              </a:rPr>
              <a:t>INFLACION</a:t>
            </a:r>
            <a:r>
              <a:rPr lang="en-US" sz="3200" b="1" dirty="0" smtClean="0">
                <a:solidFill>
                  <a:schemeClr val="tx1"/>
                </a:solidFill>
                <a:ea typeface="+mn-ea"/>
                <a:cs typeface="+mn-cs"/>
              </a:rPr>
              <a:t/>
            </a:r>
            <a:br>
              <a:rPr lang="en-US" sz="3200" b="1" dirty="0" smtClean="0">
                <a:solidFill>
                  <a:schemeClr val="tx1"/>
                </a:solidFill>
                <a:ea typeface="+mn-ea"/>
                <a:cs typeface="+mn-cs"/>
              </a:rPr>
            </a:br>
            <a:endParaRPr lang="es-AR" sz="3200" b="1" dirty="0">
              <a:solidFill>
                <a:schemeClr val="tx1"/>
              </a:solidFill>
              <a:ea typeface="+mn-ea"/>
              <a:cs typeface="+mn-cs"/>
            </a:endParaRPr>
          </a:p>
        </p:txBody>
      </p:sp>
      <p:sp>
        <p:nvSpPr>
          <p:cNvPr id="3" name="Content Placeholder 2"/>
          <p:cNvSpPr>
            <a:spLocks noGrp="1"/>
          </p:cNvSpPr>
          <p:nvPr>
            <p:ph idx="1"/>
          </p:nvPr>
        </p:nvSpPr>
        <p:spPr>
          <a:xfrm>
            <a:off x="200472" y="771388"/>
            <a:ext cx="7776864" cy="5453348"/>
          </a:xfrm>
        </p:spPr>
        <p:txBody>
          <a:bodyPr>
            <a:normAutofit lnSpcReduction="10000"/>
          </a:bodyPr>
          <a:lstStyle/>
          <a:p>
            <a:pPr marL="0" indent="0" algn="just">
              <a:buNone/>
            </a:pPr>
            <a:r>
              <a:rPr lang="es-AR" sz="2200" dirty="0" smtClean="0">
                <a:solidFill>
                  <a:schemeClr val="tx1"/>
                </a:solidFill>
              </a:rPr>
              <a:t>El Ajuste </a:t>
            </a:r>
            <a:r>
              <a:rPr lang="es-AR" sz="2200" dirty="0">
                <a:solidFill>
                  <a:schemeClr val="tx1"/>
                </a:solidFill>
              </a:rPr>
              <a:t>por </a:t>
            </a:r>
            <a:r>
              <a:rPr lang="es-AR" sz="2200" dirty="0" smtClean="0">
                <a:solidFill>
                  <a:schemeClr val="tx1"/>
                </a:solidFill>
              </a:rPr>
              <a:t>Inflación </a:t>
            </a:r>
            <a:r>
              <a:rPr lang="es-AR" sz="2200" dirty="0">
                <a:solidFill>
                  <a:schemeClr val="tx1"/>
                </a:solidFill>
              </a:rPr>
              <a:t>I</a:t>
            </a:r>
            <a:r>
              <a:rPr lang="es-AR" sz="2200" dirty="0" smtClean="0">
                <a:solidFill>
                  <a:schemeClr val="tx1"/>
                </a:solidFill>
              </a:rPr>
              <a:t>mpositivo</a:t>
            </a:r>
            <a:r>
              <a:rPr lang="es-AR" sz="2200" dirty="0" smtClean="0"/>
              <a:t>: </a:t>
            </a:r>
          </a:p>
          <a:p>
            <a:pPr algn="just"/>
            <a:r>
              <a:rPr lang="es-AR" sz="2200" dirty="0" smtClean="0">
                <a:solidFill>
                  <a:schemeClr val="accent1">
                    <a:lumMod val="75000"/>
                  </a:schemeClr>
                </a:solidFill>
              </a:rPr>
              <a:t>sea </a:t>
            </a:r>
            <a:r>
              <a:rPr lang="es-AR" sz="2200" dirty="0">
                <a:solidFill>
                  <a:schemeClr val="accent1">
                    <a:lumMod val="75000"/>
                  </a:schemeClr>
                </a:solidFill>
              </a:rPr>
              <a:t>ganancia o pérdida- </a:t>
            </a:r>
            <a:r>
              <a:rPr lang="es-AR" sz="2200" dirty="0"/>
              <a:t>correspondiente a los ejercicios primero, segundo y tercero iniciados a partir del 1/1/2018 -en el caso que corresponda calcularlo porque se </a:t>
            </a:r>
            <a:r>
              <a:rPr lang="es-AR" sz="2200" dirty="0" smtClean="0"/>
              <a:t>verifique </a:t>
            </a:r>
            <a:r>
              <a:rPr lang="es-AR" sz="2200" dirty="0"/>
              <a:t>la inflación necesaria para ello- </a:t>
            </a:r>
            <a:r>
              <a:rPr lang="es-AR" sz="2200" dirty="0" smtClean="0">
                <a:solidFill>
                  <a:schemeClr val="accent2">
                    <a:lumMod val="75000"/>
                  </a:schemeClr>
                </a:solidFill>
              </a:rPr>
              <a:t>será </a:t>
            </a:r>
            <a:r>
              <a:rPr lang="es-AR" sz="2200" dirty="0">
                <a:solidFill>
                  <a:schemeClr val="accent2">
                    <a:lumMod val="75000"/>
                  </a:schemeClr>
                </a:solidFill>
              </a:rPr>
              <a:t>computados por tercios. </a:t>
            </a:r>
            <a:endParaRPr lang="es-AR" sz="2200" dirty="0" smtClean="0">
              <a:solidFill>
                <a:schemeClr val="accent2">
                  <a:lumMod val="75000"/>
                </a:schemeClr>
              </a:solidFill>
            </a:endParaRPr>
          </a:p>
          <a:p>
            <a:pPr marL="0" indent="0" algn="just">
              <a:buNone/>
            </a:pPr>
            <a:endParaRPr lang="es-AR" sz="2200" dirty="0" smtClean="0">
              <a:solidFill>
                <a:schemeClr val="accent2">
                  <a:lumMod val="75000"/>
                </a:schemeClr>
              </a:solidFill>
            </a:endParaRPr>
          </a:p>
          <a:p>
            <a:pPr algn="just"/>
            <a:r>
              <a:rPr lang="es-AR" sz="2200" dirty="0" smtClean="0">
                <a:solidFill>
                  <a:schemeClr val="accent2">
                    <a:lumMod val="75000"/>
                  </a:schemeClr>
                </a:solidFill>
              </a:rPr>
              <a:t>Un </a:t>
            </a:r>
            <a:r>
              <a:rPr lang="es-AR" sz="2200" dirty="0">
                <a:solidFill>
                  <a:schemeClr val="accent2">
                    <a:lumMod val="75000"/>
                  </a:schemeClr>
                </a:solidFill>
              </a:rPr>
              <a:t>tercio </a:t>
            </a:r>
            <a:r>
              <a:rPr lang="es-AR" sz="2200" dirty="0">
                <a:solidFill>
                  <a:schemeClr val="tx1"/>
                </a:solidFill>
              </a:rPr>
              <a:t>en el ejercicio </a:t>
            </a:r>
            <a:r>
              <a:rPr lang="es-AR" sz="2200" dirty="0"/>
              <a:t>que se aplique y </a:t>
            </a:r>
            <a:r>
              <a:rPr lang="es-AR" sz="2200" dirty="0">
                <a:solidFill>
                  <a:schemeClr val="accent2">
                    <a:lumMod val="75000"/>
                  </a:schemeClr>
                </a:solidFill>
              </a:rPr>
              <a:t>un tercio </a:t>
            </a:r>
            <a:r>
              <a:rPr lang="es-AR" sz="2200" dirty="0"/>
              <a:t>en los dos ejercicios siguientes</a:t>
            </a:r>
            <a:r>
              <a:rPr lang="es-AR" sz="2200" dirty="0" smtClean="0"/>
              <a:t>.</a:t>
            </a:r>
          </a:p>
          <a:p>
            <a:pPr marL="0" indent="0" algn="just">
              <a:buNone/>
            </a:pPr>
            <a:endParaRPr lang="es-AR" sz="2200" dirty="0" smtClean="0"/>
          </a:p>
          <a:p>
            <a:pPr algn="just"/>
            <a:r>
              <a:rPr lang="es-AR" sz="2200" dirty="0" smtClean="0"/>
              <a:t>Recién </a:t>
            </a:r>
            <a:r>
              <a:rPr lang="es-AR" sz="2200" dirty="0"/>
              <a:t>en el </a:t>
            </a:r>
            <a:r>
              <a:rPr lang="es-AR" sz="2200" dirty="0">
                <a:solidFill>
                  <a:schemeClr val="accent2">
                    <a:lumMod val="75000"/>
                  </a:schemeClr>
                </a:solidFill>
              </a:rPr>
              <a:t>ejercicio 2021 la totalidad del ajuste (ganancia o pérdida) será totalmente computable</a:t>
            </a:r>
            <a:r>
              <a:rPr lang="es-AR" sz="2200" dirty="0"/>
              <a:t> -en el caso que corresponda aplicar el </a:t>
            </a:r>
            <a:r>
              <a:rPr lang="es-AR" sz="2200" dirty="0" err="1" smtClean="0"/>
              <a:t>AxI</a:t>
            </a:r>
            <a:r>
              <a:rPr lang="es-AR" sz="2200" dirty="0" smtClean="0"/>
              <a:t> </a:t>
            </a:r>
            <a:r>
              <a:rPr lang="es-AR" sz="2200" dirty="0"/>
              <a:t>porque la variación del IPC acumulada en los 36 meses anteriores supere el 100%-.</a:t>
            </a:r>
          </a:p>
          <a:p>
            <a:endParaRPr lang="es-AR" sz="2200" dirty="0"/>
          </a:p>
          <a:p>
            <a:endParaRPr lang="es-AR" sz="2200" dirty="0"/>
          </a:p>
          <a:p>
            <a:pPr marL="0" indent="0">
              <a:buNone/>
            </a:pPr>
            <a:endParaRPr lang="es-AR" sz="2400" dirty="0"/>
          </a:p>
          <a:p>
            <a:pPr marL="0" indent="0">
              <a:buNone/>
            </a:pPr>
            <a:endParaRPr lang="es-AR" sz="2400"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15</a:t>
            </a:fld>
            <a:endParaRPr lang="es-ES" dirty="0"/>
          </a:p>
        </p:txBody>
      </p:sp>
    </p:spTree>
    <p:extLst>
      <p:ext uri="{BB962C8B-B14F-4D97-AF65-F5344CB8AC3E}">
        <p14:creationId xmlns:p14="http://schemas.microsoft.com/office/powerpoint/2010/main" val="7295619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472" y="176065"/>
            <a:ext cx="7632848" cy="792088"/>
          </a:xfrm>
        </p:spPr>
        <p:txBody>
          <a:bodyPr>
            <a:noAutofit/>
          </a:bodyPr>
          <a:lstStyle/>
          <a:p>
            <a:pPr algn="ctr" fontAlgn="base">
              <a:spcAft>
                <a:spcPct val="0"/>
              </a:spcAft>
            </a:pPr>
            <a:r>
              <a:rPr lang="es-AR" sz="2800" b="1" dirty="0" smtClean="0">
                <a:solidFill>
                  <a:schemeClr val="tx1"/>
                </a:solidFill>
                <a:ea typeface="+mn-ea"/>
                <a:cs typeface="+mn-cs"/>
              </a:rPr>
              <a:t>Estados contables en moneda homogénea</a:t>
            </a:r>
            <a:r>
              <a:rPr lang="en-US" sz="2800" b="1" dirty="0" smtClean="0">
                <a:solidFill>
                  <a:schemeClr val="tx1"/>
                </a:solidFill>
                <a:ea typeface="+mn-ea"/>
                <a:cs typeface="+mn-cs"/>
              </a:rPr>
              <a:t/>
            </a:r>
            <a:br>
              <a:rPr lang="en-US" sz="2800" b="1" dirty="0" smtClean="0">
                <a:solidFill>
                  <a:schemeClr val="tx1"/>
                </a:solidFill>
                <a:ea typeface="+mn-ea"/>
                <a:cs typeface="+mn-cs"/>
              </a:rPr>
            </a:br>
            <a:endParaRPr lang="es-AR" sz="2800" b="1" dirty="0">
              <a:solidFill>
                <a:schemeClr val="tx1"/>
              </a:solidFill>
              <a:ea typeface="+mn-ea"/>
              <a:cs typeface="+mn-cs"/>
            </a:endParaRPr>
          </a:p>
        </p:txBody>
      </p:sp>
      <p:sp>
        <p:nvSpPr>
          <p:cNvPr id="3" name="Content Placeholder 2"/>
          <p:cNvSpPr>
            <a:spLocks noGrp="1"/>
          </p:cNvSpPr>
          <p:nvPr>
            <p:ph idx="1"/>
          </p:nvPr>
        </p:nvSpPr>
        <p:spPr>
          <a:xfrm>
            <a:off x="200472" y="1112169"/>
            <a:ext cx="7776864" cy="4867220"/>
          </a:xfrm>
        </p:spPr>
        <p:txBody>
          <a:bodyPr>
            <a:normAutofit lnSpcReduction="10000"/>
          </a:bodyPr>
          <a:lstStyle/>
          <a:p>
            <a:pPr algn="just"/>
            <a:r>
              <a:rPr lang="es-AR" sz="2200" dirty="0" smtClean="0">
                <a:solidFill>
                  <a:schemeClr val="accent2">
                    <a:lumMod val="75000"/>
                  </a:schemeClr>
                </a:solidFill>
              </a:rPr>
              <a:t>La </a:t>
            </a:r>
            <a:r>
              <a:rPr lang="es-AR" sz="2200" dirty="0">
                <a:solidFill>
                  <a:schemeClr val="accent2">
                    <a:lumMod val="75000"/>
                  </a:schemeClr>
                </a:solidFill>
              </a:rPr>
              <a:t>Ley Nº </a:t>
            </a:r>
            <a:r>
              <a:rPr lang="es-AR" sz="2200" dirty="0" smtClean="0">
                <a:solidFill>
                  <a:schemeClr val="accent2">
                    <a:lumMod val="75000"/>
                  </a:schemeClr>
                </a:solidFill>
              </a:rPr>
              <a:t>27.468 </a:t>
            </a:r>
            <a:r>
              <a:rPr lang="es-AR" sz="2200" dirty="0">
                <a:solidFill>
                  <a:schemeClr val="accent2">
                    <a:lumMod val="75000"/>
                  </a:schemeClr>
                </a:solidFill>
              </a:rPr>
              <a:t>modifica la ley 23928 </a:t>
            </a:r>
            <a:r>
              <a:rPr lang="es-AR" sz="2200" dirty="0"/>
              <a:t>(ley de convertibilidad) que en su artículo 10 </a:t>
            </a:r>
            <a:r>
              <a:rPr lang="es-AR" sz="2200" dirty="0" smtClean="0"/>
              <a:t>derogó </a:t>
            </a:r>
            <a:r>
              <a:rPr lang="es-AR" sz="2200" dirty="0"/>
              <a:t>toda norma que permita indexaciones, agregando un párrafo que establece </a:t>
            </a:r>
            <a:r>
              <a:rPr lang="es-AR" sz="2200" dirty="0" smtClean="0"/>
              <a:t>que </a:t>
            </a:r>
            <a:r>
              <a:rPr lang="es-AR" sz="2200" dirty="0"/>
              <a:t>los estados contables deben confeccionarse en moneda constante.</a:t>
            </a:r>
          </a:p>
          <a:p>
            <a:pPr algn="just"/>
            <a:r>
              <a:rPr lang="es-AR" sz="2200" dirty="0" smtClean="0">
                <a:solidFill>
                  <a:schemeClr val="accent2">
                    <a:lumMod val="75000"/>
                  </a:schemeClr>
                </a:solidFill>
              </a:rPr>
              <a:t>Se </a:t>
            </a:r>
            <a:r>
              <a:rPr lang="es-AR" sz="2200" dirty="0">
                <a:solidFill>
                  <a:schemeClr val="accent2">
                    <a:lumMod val="75000"/>
                  </a:schemeClr>
                </a:solidFill>
              </a:rPr>
              <a:t>deroga el </a:t>
            </a:r>
            <a:r>
              <a:rPr lang="es-AR" sz="2200" dirty="0" smtClean="0">
                <a:solidFill>
                  <a:schemeClr val="accent2">
                    <a:lumMod val="75000"/>
                  </a:schemeClr>
                </a:solidFill>
              </a:rPr>
              <a:t>decreto 1269</a:t>
            </a:r>
            <a:r>
              <a:rPr lang="es-AR" sz="2200" dirty="0">
                <a:solidFill>
                  <a:schemeClr val="tx1"/>
                </a:solidFill>
              </a:rPr>
              <a:t> del </a:t>
            </a:r>
            <a:r>
              <a:rPr lang="es-AR" sz="2200" dirty="0"/>
              <a:t>16/7/2002 que prohibía la </a:t>
            </a:r>
            <a:r>
              <a:rPr lang="es-AR" sz="2200" dirty="0" err="1" smtClean="0"/>
              <a:t>reexpresión</a:t>
            </a:r>
            <a:r>
              <a:rPr lang="es-AR" sz="2200" dirty="0" smtClean="0"/>
              <a:t> </a:t>
            </a:r>
            <a:r>
              <a:rPr lang="es-AR" sz="2200" dirty="0"/>
              <a:t>de los estados contables en moneda constante</a:t>
            </a:r>
            <a:r>
              <a:rPr lang="es-AR" sz="2200" dirty="0" smtClean="0"/>
              <a:t>.</a:t>
            </a:r>
          </a:p>
          <a:p>
            <a:pPr algn="just"/>
            <a:r>
              <a:rPr lang="es-AR" sz="2200" dirty="0"/>
              <a:t>la Federación Argentina de Consejos Profesionales de Ciencias Económicas dispuso, mediante la Resolución Nº 539/2018 (FACPCE), que </a:t>
            </a:r>
            <a:r>
              <a:rPr lang="es-AR" sz="2200" dirty="0">
                <a:solidFill>
                  <a:schemeClr val="accent2">
                    <a:lumMod val="75000"/>
                  </a:schemeClr>
                </a:solidFill>
              </a:rPr>
              <a:t>los estados contables correspondientes a ejercicios anuales o de períodos intermedios cerrados a partir del 1 de julio de 2018 inclusive, deberán expresarse en moneda de poder adquisitivo de cierre.</a:t>
            </a:r>
          </a:p>
          <a:p>
            <a:pPr algn="just"/>
            <a:endParaRPr lang="es-AR" sz="2200" dirty="0"/>
          </a:p>
          <a:p>
            <a:pPr marL="0" indent="0">
              <a:buNone/>
            </a:pPr>
            <a:endParaRPr lang="es-AR" sz="2400" dirty="0"/>
          </a:p>
          <a:p>
            <a:pPr marL="0" indent="0">
              <a:buNone/>
            </a:pPr>
            <a:endParaRPr lang="es-AR" sz="2400"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16</a:t>
            </a:fld>
            <a:endParaRPr lang="es-ES" dirty="0"/>
          </a:p>
        </p:txBody>
      </p:sp>
    </p:spTree>
    <p:extLst>
      <p:ext uri="{BB962C8B-B14F-4D97-AF65-F5344CB8AC3E}">
        <p14:creationId xmlns:p14="http://schemas.microsoft.com/office/powerpoint/2010/main" val="35703795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4057"/>
            <a:ext cx="8049344" cy="864096"/>
          </a:xfrm>
        </p:spPr>
        <p:txBody>
          <a:bodyPr>
            <a:noAutofit/>
          </a:bodyPr>
          <a:lstStyle/>
          <a:p>
            <a:pPr algn="ctr" fontAlgn="base">
              <a:spcAft>
                <a:spcPct val="0"/>
              </a:spcAft>
            </a:pPr>
            <a:r>
              <a:rPr lang="es-AR" sz="2800" b="1" dirty="0" smtClean="0">
                <a:solidFill>
                  <a:schemeClr val="tx1"/>
                </a:solidFill>
                <a:ea typeface="+mn-ea"/>
                <a:cs typeface="+mn-cs"/>
              </a:rPr>
              <a:t>ESTADOS CONTABLES EN MONEDA HOMOGENEA</a:t>
            </a:r>
            <a:endParaRPr lang="es-AR" sz="2800" b="1" dirty="0">
              <a:solidFill>
                <a:schemeClr val="tx1"/>
              </a:solidFill>
              <a:ea typeface="+mn-ea"/>
              <a:cs typeface="+mn-cs"/>
            </a:endParaRPr>
          </a:p>
        </p:txBody>
      </p:sp>
      <p:sp>
        <p:nvSpPr>
          <p:cNvPr id="3" name="Content Placeholder 2"/>
          <p:cNvSpPr>
            <a:spLocks noGrp="1"/>
          </p:cNvSpPr>
          <p:nvPr>
            <p:ph idx="1"/>
          </p:nvPr>
        </p:nvSpPr>
        <p:spPr>
          <a:xfrm>
            <a:off x="200472" y="680120"/>
            <a:ext cx="7776864" cy="5720680"/>
          </a:xfrm>
        </p:spPr>
        <p:txBody>
          <a:bodyPr>
            <a:normAutofit/>
          </a:bodyPr>
          <a:lstStyle/>
          <a:p>
            <a:pPr marL="0" indent="0">
              <a:buNone/>
            </a:pPr>
            <a:r>
              <a:rPr lang="en-US" sz="2000" b="1" dirty="0" smtClean="0"/>
              <a:t>Circular 1/2019 AFIP</a:t>
            </a:r>
          </a:p>
          <a:p>
            <a:pPr algn="just"/>
            <a:r>
              <a:rPr lang="es-AR" sz="1800" dirty="0"/>
              <a:t>los contribuyentes que confeccionan los estados contables en moneda constante (homogénea) conforme a la resolución técnica (FACPCE) N° 6 y </a:t>
            </a:r>
            <a:r>
              <a:rPr lang="es-AR" sz="1800" dirty="0" err="1"/>
              <a:t>modif</a:t>
            </a:r>
            <a:r>
              <a:rPr lang="es-AR" sz="1800" dirty="0"/>
              <a:t>., deben </a:t>
            </a:r>
            <a:r>
              <a:rPr lang="es-AR" sz="1800" dirty="0">
                <a:solidFill>
                  <a:schemeClr val="accent1">
                    <a:lumMod val="75000"/>
                  </a:schemeClr>
                </a:solidFill>
              </a:rPr>
              <a:t>determinar el resultado neto impositivo </a:t>
            </a:r>
            <a:r>
              <a:rPr lang="es-AR" sz="1800" dirty="0"/>
              <a:t>en el impuesto a las ganancias, ajustando su resultado neto contable a fin de </a:t>
            </a:r>
            <a:r>
              <a:rPr lang="es-AR" sz="1800" dirty="0">
                <a:solidFill>
                  <a:schemeClr val="accent1">
                    <a:lumMod val="75000"/>
                  </a:schemeClr>
                </a:solidFill>
              </a:rPr>
              <a:t>eliminar el importe correspondiente al efecto que se produce por el cambio en el poder adquisitivo de la moneda</a:t>
            </a:r>
            <a:r>
              <a:rPr lang="es-AR" sz="1800" dirty="0"/>
              <a:t>. </a:t>
            </a:r>
          </a:p>
          <a:p>
            <a:pPr algn="just"/>
            <a:r>
              <a:rPr lang="es-AR" sz="1800" dirty="0" smtClean="0"/>
              <a:t>los </a:t>
            </a:r>
            <a:r>
              <a:rPr lang="es-AR" sz="1800" dirty="0"/>
              <a:t>ajustes se reflejarán dentro del programa aplicativo “Ganancias Personas Jurídicas - Sociedades Versión 16.0 </a:t>
            </a:r>
            <a:r>
              <a:rPr lang="es-AR" sz="1800" dirty="0" err="1"/>
              <a:t>Release</a:t>
            </a:r>
            <a:r>
              <a:rPr lang="es-AR" sz="1800" dirty="0"/>
              <a:t> 2”, a través del campo “Resultado por exposición a la inflación (REI)” que se encuentra disponible dentro de las ventanas “Ajustes Rdo. Impositivo F.A - disminuyen utilidad o aumentan pérdida” o “Ajustes Rdo. Impositivo F.A - aumentan utilidad o disminuyen la pérdida”.”</a:t>
            </a:r>
          </a:p>
          <a:p>
            <a:pPr algn="just"/>
            <a:r>
              <a:rPr lang="es-AR" sz="1800" u="sng" dirty="0" smtClean="0">
                <a:solidFill>
                  <a:schemeClr val="accent2">
                    <a:lumMod val="75000"/>
                  </a:schemeClr>
                </a:solidFill>
              </a:rPr>
              <a:t>NO SE APLICA </a:t>
            </a:r>
            <a:r>
              <a:rPr lang="es-AR" sz="1800" dirty="0" smtClean="0"/>
              <a:t>a </a:t>
            </a:r>
            <a:r>
              <a:rPr lang="es-AR" sz="1800" dirty="0"/>
              <a:t>los sujetos </a:t>
            </a:r>
            <a:r>
              <a:rPr lang="es-AR" sz="1800" dirty="0" smtClean="0"/>
              <a:t>que confeccionan </a:t>
            </a:r>
            <a:r>
              <a:rPr lang="es-AR" sz="1800" dirty="0"/>
              <a:t>sus estados financieros, con carácter obligatorio u opcional, aplicando </a:t>
            </a:r>
            <a:r>
              <a:rPr lang="es-AR" sz="1800" dirty="0" smtClean="0"/>
              <a:t>las Normas </a:t>
            </a:r>
            <a:r>
              <a:rPr lang="es-AR" sz="1800" dirty="0"/>
              <a:t>Internacionales de Información Financiera (NIIF), comprendidos en la </a:t>
            </a:r>
            <a:r>
              <a:rPr lang="es-AR" sz="1800" dirty="0" smtClean="0"/>
              <a:t>Resolución General </a:t>
            </a:r>
            <a:r>
              <a:rPr lang="es-AR" sz="1800" dirty="0"/>
              <a:t>N° 3.363.</a:t>
            </a:r>
            <a:endParaRPr lang="en-US" sz="4400" dirty="0"/>
          </a:p>
          <a:p>
            <a:pPr algn="just"/>
            <a:endParaRPr lang="es-AR" sz="2400"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17</a:t>
            </a:fld>
            <a:endParaRPr lang="es-ES" dirty="0"/>
          </a:p>
        </p:txBody>
      </p:sp>
    </p:spTree>
    <p:extLst>
      <p:ext uri="{BB962C8B-B14F-4D97-AF65-F5344CB8AC3E}">
        <p14:creationId xmlns:p14="http://schemas.microsoft.com/office/powerpoint/2010/main" val="39322420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456" y="104055"/>
            <a:ext cx="7963594" cy="546741"/>
          </a:xfrm>
        </p:spPr>
        <p:txBody>
          <a:bodyPr>
            <a:noAutofit/>
          </a:bodyPr>
          <a:lstStyle/>
          <a:p>
            <a:pPr algn="ctr" fontAlgn="base">
              <a:spcAft>
                <a:spcPct val="0"/>
              </a:spcAft>
            </a:pPr>
            <a:r>
              <a:rPr lang="es-AR" sz="2800" b="1" dirty="0">
                <a:solidFill>
                  <a:schemeClr val="tx1"/>
                </a:solidFill>
              </a:rPr>
              <a:t>ESTADOS CONTABLES EN MONEDA HOMOGENEA</a:t>
            </a:r>
            <a:endParaRPr lang="es-AR" sz="2500" b="1" dirty="0">
              <a:solidFill>
                <a:schemeClr val="tx1"/>
              </a:solidFill>
              <a:ea typeface="+mn-ea"/>
              <a:cs typeface="+mn-cs"/>
            </a:endParaRPr>
          </a:p>
        </p:txBody>
      </p:sp>
      <p:sp>
        <p:nvSpPr>
          <p:cNvPr id="3" name="Content Placeholder 2"/>
          <p:cNvSpPr>
            <a:spLocks noGrp="1"/>
          </p:cNvSpPr>
          <p:nvPr>
            <p:ph idx="1"/>
          </p:nvPr>
        </p:nvSpPr>
        <p:spPr>
          <a:xfrm>
            <a:off x="200472" y="650796"/>
            <a:ext cx="7632848" cy="5501932"/>
          </a:xfrm>
        </p:spPr>
        <p:txBody>
          <a:bodyPr>
            <a:normAutofit/>
          </a:bodyPr>
          <a:lstStyle/>
          <a:p>
            <a:pPr marL="0" indent="0">
              <a:buNone/>
            </a:pPr>
            <a:r>
              <a:rPr lang="en-US" sz="2000" b="1" dirty="0" smtClean="0"/>
              <a:t>Resolución General 4483/2019 (AFIP)</a:t>
            </a:r>
          </a:p>
          <a:p>
            <a:pPr marL="0" indent="0">
              <a:buNone/>
            </a:pPr>
            <a:endParaRPr lang="en-US" sz="2000" b="1" dirty="0" smtClean="0"/>
          </a:p>
          <a:p>
            <a:pPr algn="just"/>
            <a:r>
              <a:rPr lang="es-AR" sz="2000" dirty="0" smtClean="0"/>
              <a:t>Los contribuyentes, </a:t>
            </a:r>
            <a:r>
              <a:rPr lang="es-AR" sz="2000" dirty="0"/>
              <a:t>que confeccionen sus estados financieros —con carácter obligatorio u opcional— aplicando las Normas Internacionales de Información Financiera (</a:t>
            </a:r>
            <a:r>
              <a:rPr lang="es-AR" sz="2000" dirty="0" smtClean="0"/>
              <a:t>NIIF) deberán presentar</a:t>
            </a:r>
            <a:r>
              <a:rPr lang="es-AR" sz="1800" dirty="0" smtClean="0"/>
              <a:t> </a:t>
            </a:r>
            <a:r>
              <a:rPr lang="es-AR" sz="1800" dirty="0">
                <a:solidFill>
                  <a:schemeClr val="accent1">
                    <a:lumMod val="75000"/>
                  </a:schemeClr>
                </a:solidFill>
              </a:rPr>
              <a:t>el estado de Situación Patrimonial y Estado de Resultados </a:t>
            </a:r>
            <a:r>
              <a:rPr lang="es-AR" sz="1800" dirty="0" smtClean="0">
                <a:solidFill>
                  <a:schemeClr val="accent1">
                    <a:lumMod val="75000"/>
                  </a:schemeClr>
                </a:solidFill>
              </a:rPr>
              <a:t>sin </a:t>
            </a:r>
            <a:r>
              <a:rPr lang="es-AR" sz="1800" dirty="0">
                <a:solidFill>
                  <a:schemeClr val="accent1">
                    <a:lumMod val="75000"/>
                  </a:schemeClr>
                </a:solidFill>
              </a:rPr>
              <a:t>considerar el efecto que se produce por el cambio en el poder adquisitivo de la moneda</a:t>
            </a:r>
            <a:r>
              <a:rPr lang="es-AR" sz="1800" dirty="0"/>
              <a:t>. </a:t>
            </a:r>
          </a:p>
          <a:p>
            <a:pPr marL="0" indent="0" algn="just">
              <a:buNone/>
            </a:pPr>
            <a:endParaRPr lang="es-AR" sz="1800" dirty="0"/>
          </a:p>
          <a:p>
            <a:pPr algn="just"/>
            <a:r>
              <a:rPr lang="es-AR" sz="1800" dirty="0" smtClean="0"/>
              <a:t>Las </a:t>
            </a:r>
            <a:r>
              <a:rPr lang="es-AR" sz="1800" dirty="0"/>
              <a:t>PYMES en lugar de presentar el Estado de Situación Patrimonial, el Estado de Resultado y el Informe Profesional, podrán incluir una nota a los estados financieros, en la que se detalle </a:t>
            </a:r>
            <a:r>
              <a:rPr lang="es-AR" sz="1800" dirty="0">
                <a:solidFill>
                  <a:schemeClr val="accent1">
                    <a:lumMod val="75000"/>
                  </a:schemeClr>
                </a:solidFill>
              </a:rPr>
              <a:t>el resultado final del ejercicio y los importes totales del Activo, Pasivo y Patrimonio Neto, según las normas contables profesionales vigentes para los sujetos no alcanzados sin considerar el efecto que se produce por el cambio en el poder adquisitivo de la moneda.</a:t>
            </a:r>
          </a:p>
          <a:p>
            <a:pPr lvl="1" algn="just"/>
            <a:endParaRPr lang="es-AR" sz="2000"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18</a:t>
            </a:fld>
            <a:endParaRPr lang="es-ES" dirty="0"/>
          </a:p>
        </p:txBody>
      </p:sp>
    </p:spTree>
    <p:extLst>
      <p:ext uri="{BB962C8B-B14F-4D97-AF65-F5344CB8AC3E}">
        <p14:creationId xmlns:p14="http://schemas.microsoft.com/office/powerpoint/2010/main" val="29553600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472" y="1400200"/>
            <a:ext cx="8663316" cy="2150126"/>
          </a:xfrm>
        </p:spPr>
        <p:txBody>
          <a:bodyPr>
            <a:noAutofit/>
          </a:bodyPr>
          <a:lstStyle/>
          <a:p>
            <a:pPr algn="ctr"/>
            <a:r>
              <a:rPr lang="es-AR" sz="5000" b="1" dirty="0" smtClean="0"/>
              <a:t>DIVIDENDOS</a:t>
            </a:r>
            <a:r>
              <a:rPr lang="es-AR" sz="4000" b="1" dirty="0">
                <a:latin typeface="Century Gothic" panose="020B0502020202020204" pitchFamily="34" charset="0"/>
              </a:rPr>
              <a:t/>
            </a:r>
            <a:br>
              <a:rPr lang="es-AR" sz="4000" b="1" dirty="0">
                <a:latin typeface="Century Gothic" panose="020B0502020202020204" pitchFamily="34" charset="0"/>
              </a:rPr>
            </a:br>
            <a:endParaRPr lang="es-AR" sz="4000"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19</a:t>
            </a:fld>
            <a:endParaRPr lang="es-ES" dirty="0"/>
          </a:p>
        </p:txBody>
      </p:sp>
      <p:pic>
        <p:nvPicPr>
          <p:cNvPr id="5" name="Imagen 4"/>
          <p:cNvPicPr>
            <a:picLocks noChangeAspect="1"/>
          </p:cNvPicPr>
          <p:nvPr/>
        </p:nvPicPr>
        <p:blipFill>
          <a:blip r:embed="rId3"/>
          <a:stretch>
            <a:fillRect/>
          </a:stretch>
        </p:blipFill>
        <p:spPr>
          <a:xfrm>
            <a:off x="2504728" y="2120280"/>
            <a:ext cx="4147253" cy="2376264"/>
          </a:xfrm>
          <a:prstGeom prst="rect">
            <a:avLst/>
          </a:prstGeom>
        </p:spPr>
      </p:pic>
    </p:spTree>
    <p:extLst>
      <p:ext uri="{BB962C8B-B14F-4D97-AF65-F5344CB8AC3E}">
        <p14:creationId xmlns:p14="http://schemas.microsoft.com/office/powerpoint/2010/main" val="19910850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472" y="1616224"/>
            <a:ext cx="8663316" cy="2150126"/>
          </a:xfrm>
        </p:spPr>
        <p:txBody>
          <a:bodyPr>
            <a:noAutofit/>
          </a:bodyPr>
          <a:lstStyle/>
          <a:p>
            <a:pPr algn="ctr"/>
            <a:r>
              <a:rPr lang="es-AR" sz="5000" b="1" dirty="0" smtClean="0"/>
              <a:t>REVALÚO IMPOSITIVO</a:t>
            </a:r>
            <a:endParaRPr lang="es-AR" sz="5000"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2</a:t>
            </a:fld>
            <a:endParaRPr lang="es-ES" dirty="0"/>
          </a:p>
        </p:txBody>
      </p:sp>
      <p:pic>
        <p:nvPicPr>
          <p:cNvPr id="5" name="Imagen 4"/>
          <p:cNvPicPr>
            <a:picLocks noChangeAspect="1"/>
          </p:cNvPicPr>
          <p:nvPr/>
        </p:nvPicPr>
        <p:blipFill>
          <a:blip r:embed="rId3"/>
          <a:stretch>
            <a:fillRect/>
          </a:stretch>
        </p:blipFill>
        <p:spPr>
          <a:xfrm>
            <a:off x="3327217" y="2575725"/>
            <a:ext cx="2409825" cy="2381250"/>
          </a:xfrm>
          <a:prstGeom prst="rect">
            <a:avLst/>
          </a:prstGeom>
        </p:spPr>
      </p:pic>
    </p:spTree>
    <p:extLst>
      <p:ext uri="{BB962C8B-B14F-4D97-AF65-F5344CB8AC3E}">
        <p14:creationId xmlns:p14="http://schemas.microsoft.com/office/powerpoint/2010/main" val="1741616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0400" y="176065"/>
            <a:ext cx="6876689" cy="864096"/>
          </a:xfrm>
        </p:spPr>
        <p:txBody>
          <a:bodyPr>
            <a:noAutofit/>
          </a:bodyPr>
          <a:lstStyle/>
          <a:p>
            <a:pPr algn="ctr" fontAlgn="base">
              <a:spcAft>
                <a:spcPct val="0"/>
              </a:spcAft>
            </a:pPr>
            <a:r>
              <a:rPr lang="es-AR" sz="4500" b="1" dirty="0" smtClean="0">
                <a:solidFill>
                  <a:schemeClr val="tx1"/>
                </a:solidFill>
                <a:ea typeface="+mn-ea"/>
                <a:cs typeface="+mn-cs"/>
              </a:rPr>
              <a:t>Dividendos </a:t>
            </a:r>
            <a:r>
              <a:rPr lang="es-AR" sz="4500" b="1" dirty="0">
                <a:solidFill>
                  <a:schemeClr val="tx1"/>
                </a:solidFill>
                <a:ea typeface="+mn-ea"/>
                <a:cs typeface="+mn-cs"/>
              </a:rPr>
              <a:t>– </a:t>
            </a:r>
            <a:r>
              <a:rPr lang="es-AR" sz="4500" b="1" dirty="0" smtClean="0">
                <a:solidFill>
                  <a:schemeClr val="tx1"/>
                </a:solidFill>
                <a:ea typeface="+mn-ea"/>
                <a:cs typeface="+mn-cs"/>
              </a:rPr>
              <a:t>Categoría:</a:t>
            </a:r>
            <a:endParaRPr lang="es-AR" sz="4500" b="1" dirty="0">
              <a:solidFill>
                <a:schemeClr val="tx1"/>
              </a:solidFill>
              <a:ea typeface="+mn-ea"/>
              <a:cs typeface="+mn-cs"/>
            </a:endParaRPr>
          </a:p>
        </p:txBody>
      </p:sp>
      <p:sp>
        <p:nvSpPr>
          <p:cNvPr id="3" name="Content Placeholder 2"/>
          <p:cNvSpPr>
            <a:spLocks noGrp="1"/>
          </p:cNvSpPr>
          <p:nvPr>
            <p:ph idx="1"/>
          </p:nvPr>
        </p:nvSpPr>
        <p:spPr>
          <a:xfrm>
            <a:off x="416496" y="1256185"/>
            <a:ext cx="7488832" cy="4382422"/>
          </a:xfrm>
        </p:spPr>
        <p:txBody>
          <a:bodyPr>
            <a:normAutofit/>
          </a:bodyPr>
          <a:lstStyle/>
          <a:p>
            <a:pPr marL="0" indent="0" algn="just">
              <a:buNone/>
            </a:pPr>
            <a:r>
              <a:rPr lang="es-AR" sz="2400" dirty="0"/>
              <a:t>Constituye la cuota que al </a:t>
            </a:r>
            <a:r>
              <a:rPr lang="es-AR" sz="2400" dirty="0" smtClean="0"/>
              <a:t>distribuir ganancias </a:t>
            </a:r>
            <a:r>
              <a:rPr lang="es-AR" sz="2400" dirty="0"/>
              <a:t>una sociedad de capital</a:t>
            </a:r>
            <a:r>
              <a:rPr lang="es-AR" sz="2400" dirty="0" smtClean="0"/>
              <a:t>,  </a:t>
            </a:r>
            <a:r>
              <a:rPr lang="es-AR" sz="2400" dirty="0"/>
              <a:t>corresponde a cada acción. </a:t>
            </a:r>
            <a:endParaRPr lang="es-AR" sz="2400" b="1" dirty="0"/>
          </a:p>
          <a:p>
            <a:pPr marL="0" indent="0" algn="just">
              <a:buNone/>
            </a:pPr>
            <a:endParaRPr lang="es-AR" sz="2500" i="1" dirty="0" smtClean="0"/>
          </a:p>
          <a:p>
            <a:pPr marL="0" indent="0" algn="just">
              <a:buNone/>
            </a:pPr>
            <a:r>
              <a:rPr lang="es-AR" sz="2500" b="1" i="1" dirty="0" smtClean="0"/>
              <a:t>Art </a:t>
            </a:r>
            <a:r>
              <a:rPr lang="es-AR" sz="2500" b="1" i="1" dirty="0"/>
              <a:t>45 </a:t>
            </a:r>
            <a:r>
              <a:rPr lang="es-AR" sz="2500" b="1" i="1" dirty="0" smtClean="0"/>
              <a:t>LIG</a:t>
            </a:r>
            <a:r>
              <a:rPr lang="es-AR" sz="2500" i="1" dirty="0" smtClean="0"/>
              <a:t>: </a:t>
            </a:r>
            <a:r>
              <a:rPr lang="es-AR" sz="2500" i="1" dirty="0"/>
              <a:t>Son rentas de </a:t>
            </a:r>
            <a:r>
              <a:rPr lang="es-AR" sz="2500" b="1" i="1" dirty="0"/>
              <a:t>segunda categoría</a:t>
            </a:r>
            <a:r>
              <a:rPr lang="es-AR" sz="2500" i="1" dirty="0"/>
              <a:t>, en tanto no corresponda incluirlas en el Art 49: ……</a:t>
            </a:r>
          </a:p>
          <a:p>
            <a:pPr marL="0" indent="0" algn="just">
              <a:buNone/>
            </a:pPr>
            <a:r>
              <a:rPr lang="es-AR" sz="2500" i="1" dirty="0"/>
              <a:t>…..</a:t>
            </a:r>
            <a:r>
              <a:rPr lang="es-AR" sz="2500" i="1" dirty="0" err="1"/>
              <a:t>Inc</a:t>
            </a:r>
            <a:r>
              <a:rPr lang="es-AR" sz="2500" i="1" dirty="0"/>
              <a:t> i) los </a:t>
            </a:r>
            <a:r>
              <a:rPr lang="es-AR" sz="2500" b="1" i="1" dirty="0"/>
              <a:t>dividendos y utilidades</a:t>
            </a:r>
            <a:r>
              <a:rPr lang="es-AR" sz="2500" i="1" dirty="0"/>
              <a:t>, en dinero o en especie, que distribuyan a sus accionistas o socios las sociedades comprendidas en el </a:t>
            </a:r>
            <a:r>
              <a:rPr lang="es-AR" sz="2500" b="1" i="1" dirty="0"/>
              <a:t>inciso a) del artículo 69</a:t>
            </a:r>
            <a:r>
              <a:rPr lang="es-AR" sz="2500" i="1" dirty="0"/>
              <a:t>;</a:t>
            </a:r>
          </a:p>
        </p:txBody>
      </p:sp>
      <p:sp>
        <p:nvSpPr>
          <p:cNvPr id="4" name="Slide Number Placeholder 3"/>
          <p:cNvSpPr>
            <a:spLocks noGrp="1"/>
          </p:cNvSpPr>
          <p:nvPr>
            <p:ph type="sldNum" sz="quarter" idx="12"/>
          </p:nvPr>
        </p:nvSpPr>
        <p:spPr/>
        <p:txBody>
          <a:bodyPr/>
          <a:lstStyle/>
          <a:p>
            <a:fld id="{90899A8F-51F3-4918-BA05-29955774FDD1}" type="slidenum">
              <a:rPr lang="es-ES" smtClean="0"/>
              <a:pPr/>
              <a:t>20</a:t>
            </a:fld>
            <a:endParaRPr lang="es-ES" dirty="0"/>
          </a:p>
        </p:txBody>
      </p:sp>
    </p:spTree>
    <p:extLst>
      <p:ext uri="{BB962C8B-B14F-4D97-AF65-F5344CB8AC3E}">
        <p14:creationId xmlns:p14="http://schemas.microsoft.com/office/powerpoint/2010/main" val="7972766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8464" y="104056"/>
            <a:ext cx="7704856" cy="648072"/>
          </a:xfrm>
        </p:spPr>
        <p:txBody>
          <a:bodyPr>
            <a:noAutofit/>
          </a:bodyPr>
          <a:lstStyle/>
          <a:p>
            <a:pPr algn="ctr" fontAlgn="base">
              <a:spcAft>
                <a:spcPct val="0"/>
              </a:spcAft>
            </a:pPr>
            <a:r>
              <a:rPr lang="es-AR" sz="3200" b="1" dirty="0" smtClean="0">
                <a:solidFill>
                  <a:schemeClr val="tx1"/>
                </a:solidFill>
                <a:ea typeface="+mn-ea"/>
                <a:cs typeface="+mn-cs"/>
              </a:rPr>
              <a:t>SOCIEDADES DE CAPITAL Y DIVIDENDOS</a:t>
            </a:r>
            <a:endParaRPr lang="es-AR" sz="4500" b="1" dirty="0">
              <a:solidFill>
                <a:schemeClr val="tx1"/>
              </a:solidFill>
              <a:ea typeface="+mn-ea"/>
              <a:cs typeface="+mn-cs"/>
            </a:endParaRPr>
          </a:p>
        </p:txBody>
      </p:sp>
      <p:sp>
        <p:nvSpPr>
          <p:cNvPr id="3" name="Content Placeholder 2"/>
          <p:cNvSpPr>
            <a:spLocks noGrp="1"/>
          </p:cNvSpPr>
          <p:nvPr>
            <p:ph idx="1"/>
          </p:nvPr>
        </p:nvSpPr>
        <p:spPr>
          <a:xfrm>
            <a:off x="128464" y="896144"/>
            <a:ext cx="7920880" cy="5083245"/>
          </a:xfrm>
        </p:spPr>
        <p:txBody>
          <a:bodyPr>
            <a:normAutofit fontScale="85000" lnSpcReduction="20000"/>
          </a:bodyPr>
          <a:lstStyle/>
          <a:p>
            <a:pPr algn="just"/>
            <a:r>
              <a:rPr lang="es-AR" sz="2800" dirty="0"/>
              <a:t>Desde al año 1992 </a:t>
            </a:r>
            <a:r>
              <a:rPr lang="es-AR" sz="2800" dirty="0" smtClean="0"/>
              <a:t>a 2013 </a:t>
            </a:r>
            <a:r>
              <a:rPr lang="es-AR" sz="2800" b="1" dirty="0">
                <a:solidFill>
                  <a:schemeClr val="accent1">
                    <a:lumMod val="75000"/>
                  </a:schemeClr>
                </a:solidFill>
              </a:rPr>
              <a:t>se grava la renta </a:t>
            </a:r>
            <a:r>
              <a:rPr lang="es-AR" sz="2800" b="1" dirty="0" smtClean="0">
                <a:solidFill>
                  <a:schemeClr val="accent1">
                    <a:lumMod val="75000"/>
                  </a:schemeClr>
                </a:solidFill>
              </a:rPr>
              <a:t>de la sociedad al </a:t>
            </a:r>
            <a:r>
              <a:rPr lang="es-AR" sz="2800" b="1" dirty="0">
                <a:solidFill>
                  <a:schemeClr val="accent1">
                    <a:lumMod val="75000"/>
                  </a:schemeClr>
                </a:solidFill>
              </a:rPr>
              <a:t>35% </a:t>
            </a:r>
            <a:r>
              <a:rPr lang="es-AR" sz="2800" b="1" dirty="0" smtClean="0">
                <a:solidFill>
                  <a:schemeClr val="accent1">
                    <a:lumMod val="75000"/>
                  </a:schemeClr>
                </a:solidFill>
              </a:rPr>
              <a:t>considerando no computable en cabeza del accionista</a:t>
            </a:r>
          </a:p>
          <a:p>
            <a:pPr algn="just"/>
            <a:r>
              <a:rPr lang="es-AR" sz="2800" dirty="0" smtClean="0"/>
              <a:t>Con la reforma del año </a:t>
            </a:r>
            <a:r>
              <a:rPr lang="es-AR" sz="2800" dirty="0"/>
              <a:t>1998 se incorporó el </a:t>
            </a:r>
            <a:r>
              <a:rPr lang="es-AR" sz="2800" b="1" dirty="0">
                <a:solidFill>
                  <a:schemeClr val="accent1">
                    <a:lumMod val="75000"/>
                  </a:schemeClr>
                </a:solidFill>
              </a:rPr>
              <a:t>impuesto de igualación </a:t>
            </a:r>
            <a:r>
              <a:rPr lang="es-AR" sz="2800" dirty="0"/>
              <a:t>con el objetivo de alcanzar con el </a:t>
            </a:r>
            <a:r>
              <a:rPr lang="es-AR" sz="2800" dirty="0" smtClean="0"/>
              <a:t>IGA a los  </a:t>
            </a:r>
            <a:r>
              <a:rPr lang="es-AR" sz="2800" dirty="0"/>
              <a:t>dividendos distribuidos que no hubieran tributado </a:t>
            </a:r>
            <a:r>
              <a:rPr lang="es-AR" sz="2800" dirty="0" smtClean="0"/>
              <a:t>el gravamen en cabeza </a:t>
            </a:r>
            <a:r>
              <a:rPr lang="es-AR" sz="2800" dirty="0"/>
              <a:t>de la </a:t>
            </a:r>
            <a:r>
              <a:rPr lang="es-AR" sz="2800" dirty="0" smtClean="0"/>
              <a:t>sociedad, sistema derogado por la ley 27.430.</a:t>
            </a:r>
            <a:endParaRPr lang="es-AR" sz="2800" dirty="0"/>
          </a:p>
          <a:p>
            <a:pPr algn="just"/>
            <a:r>
              <a:rPr lang="es-AR" sz="2800" dirty="0" smtClean="0"/>
              <a:t>Con la reforma de septiembre de 2013 </a:t>
            </a:r>
            <a:r>
              <a:rPr lang="es-AR" sz="2800" dirty="0"/>
              <a:t>a través de la ley 26.893, se establece </a:t>
            </a:r>
            <a:r>
              <a:rPr lang="es-AR" sz="2800" b="1" dirty="0" smtClean="0">
                <a:solidFill>
                  <a:schemeClr val="accent1">
                    <a:lumMod val="75000"/>
                  </a:schemeClr>
                </a:solidFill>
              </a:rPr>
              <a:t>la </a:t>
            </a:r>
            <a:r>
              <a:rPr lang="es-AR" sz="2800" b="1" dirty="0" err="1" smtClean="0">
                <a:solidFill>
                  <a:schemeClr val="accent1">
                    <a:lumMod val="75000"/>
                  </a:schemeClr>
                </a:solidFill>
              </a:rPr>
              <a:t>gravabilidad</a:t>
            </a:r>
            <a:r>
              <a:rPr lang="es-AR" sz="2800" b="1" dirty="0" smtClean="0">
                <a:solidFill>
                  <a:schemeClr val="accent1">
                    <a:lumMod val="75000"/>
                  </a:schemeClr>
                </a:solidFill>
              </a:rPr>
              <a:t> de </a:t>
            </a:r>
            <a:r>
              <a:rPr lang="es-AR" sz="2800" b="1" dirty="0">
                <a:solidFill>
                  <a:schemeClr val="accent1">
                    <a:lumMod val="75000"/>
                  </a:schemeClr>
                </a:solidFill>
              </a:rPr>
              <a:t>los dividendos con una alícuota del 10%, </a:t>
            </a:r>
            <a:r>
              <a:rPr lang="es-AR" sz="2800" dirty="0"/>
              <a:t>sistema derogado por la ley 27.260 en 2016.</a:t>
            </a:r>
          </a:p>
          <a:p>
            <a:pPr algn="just"/>
            <a:r>
              <a:rPr lang="es-AR" sz="2800" dirty="0" smtClean="0"/>
              <a:t>Con la reforma de la Ley 27.430 </a:t>
            </a:r>
            <a:r>
              <a:rPr lang="es-AR" sz="2800" b="1" dirty="0" smtClean="0">
                <a:solidFill>
                  <a:schemeClr val="accent1">
                    <a:lumMod val="75000"/>
                  </a:schemeClr>
                </a:solidFill>
              </a:rPr>
              <a:t>reduce </a:t>
            </a:r>
            <a:r>
              <a:rPr lang="es-AR" sz="2800" b="1" dirty="0">
                <a:solidFill>
                  <a:schemeClr val="accent1">
                    <a:lumMod val="75000"/>
                  </a:schemeClr>
                </a:solidFill>
              </a:rPr>
              <a:t>gradualmente la alícuota </a:t>
            </a:r>
            <a:r>
              <a:rPr lang="es-AR" sz="2800" b="1" dirty="0" smtClean="0">
                <a:solidFill>
                  <a:schemeClr val="accent1">
                    <a:lumMod val="75000"/>
                  </a:schemeClr>
                </a:solidFill>
              </a:rPr>
              <a:t>en cabeza de la sociedad y se establece una retención cabeza del accionista.</a:t>
            </a:r>
            <a:endParaRPr lang="es-AR" sz="2800" b="1" dirty="0">
              <a:solidFill>
                <a:schemeClr val="accent1">
                  <a:lumMod val="75000"/>
                </a:schemeClr>
              </a:solidFill>
            </a:endParaRPr>
          </a:p>
        </p:txBody>
      </p:sp>
      <p:sp>
        <p:nvSpPr>
          <p:cNvPr id="4" name="Slide Number Placeholder 3"/>
          <p:cNvSpPr>
            <a:spLocks noGrp="1"/>
          </p:cNvSpPr>
          <p:nvPr>
            <p:ph type="sldNum" sz="quarter" idx="12"/>
          </p:nvPr>
        </p:nvSpPr>
        <p:spPr/>
        <p:txBody>
          <a:bodyPr/>
          <a:lstStyle/>
          <a:p>
            <a:fld id="{90899A8F-51F3-4918-BA05-29955774FDD1}" type="slidenum">
              <a:rPr lang="es-ES" smtClean="0"/>
              <a:pPr/>
              <a:t>21</a:t>
            </a:fld>
            <a:endParaRPr lang="es-ES" dirty="0"/>
          </a:p>
        </p:txBody>
      </p:sp>
    </p:spTree>
    <p:extLst>
      <p:ext uri="{BB962C8B-B14F-4D97-AF65-F5344CB8AC3E}">
        <p14:creationId xmlns:p14="http://schemas.microsoft.com/office/powerpoint/2010/main" val="110523411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5" name="Text Box 4101"/>
          <p:cNvSpPr txBox="1">
            <a:spLocks noChangeArrowheads="1"/>
          </p:cNvSpPr>
          <p:nvPr/>
        </p:nvSpPr>
        <p:spPr bwMode="auto">
          <a:xfrm>
            <a:off x="415925" y="1976438"/>
            <a:ext cx="8137475" cy="2554545"/>
          </a:xfrm>
          <a:prstGeom prst="rect">
            <a:avLst/>
          </a:prstGeom>
          <a:noFill/>
          <a:ln w="9525">
            <a:solidFill>
              <a:schemeClr val="tx2"/>
            </a:solidFill>
            <a:miter lim="800000"/>
            <a:headEnd/>
            <a:tailEnd/>
          </a:ln>
          <a:effectLst/>
          <a:extLst/>
        </p:spPr>
        <p:txBody>
          <a:bodyPr wrap="square">
            <a:spAutoFit/>
          </a:bodyPr>
          <a:lstStyle/>
          <a:p>
            <a:pPr algn="ctr">
              <a:spcBef>
                <a:spcPct val="50000"/>
              </a:spcBef>
            </a:pPr>
            <a:r>
              <a:rPr lang="es-ES" sz="4000" b="1" cap="small" dirty="0" smtClean="0">
                <a:latin typeface="+mj-lt"/>
              </a:rPr>
              <a:t>REFORMA TRIBUTARIA</a:t>
            </a:r>
            <a:endParaRPr lang="es-ES" sz="4000" b="1" cap="small" dirty="0">
              <a:latin typeface="+mj-lt"/>
            </a:endParaRPr>
          </a:p>
          <a:p>
            <a:pPr algn="ctr">
              <a:spcBef>
                <a:spcPct val="50000"/>
              </a:spcBef>
            </a:pPr>
            <a:r>
              <a:rPr lang="es-ES" sz="4000" b="1" cap="small" dirty="0" smtClean="0">
                <a:latin typeface="+mj-lt"/>
              </a:rPr>
              <a:t>“LEY 27430”</a:t>
            </a:r>
            <a:endParaRPr lang="es-ES" sz="4000" b="1" cap="small" dirty="0">
              <a:latin typeface="+mj-lt"/>
            </a:endParaRPr>
          </a:p>
          <a:p>
            <a:pPr algn="ctr">
              <a:spcBef>
                <a:spcPct val="50000"/>
              </a:spcBef>
            </a:pPr>
            <a:endParaRPr lang="es-ES" sz="4000" b="1" cap="small" dirty="0" smtClean="0">
              <a:latin typeface="Century Gothic" panose="020B0502020202020204" pitchFamily="34" charset="0"/>
            </a:endParaRPr>
          </a:p>
        </p:txBody>
      </p:sp>
      <p:sp>
        <p:nvSpPr>
          <p:cNvPr id="2" name="Slide Number Placeholder 1"/>
          <p:cNvSpPr>
            <a:spLocks noGrp="1"/>
          </p:cNvSpPr>
          <p:nvPr>
            <p:ph type="sldNum" sz="quarter" idx="12"/>
          </p:nvPr>
        </p:nvSpPr>
        <p:spPr/>
        <p:txBody>
          <a:bodyPr/>
          <a:lstStyle/>
          <a:p>
            <a:fld id="{109FE823-F793-4412-987B-9E6E3643E6BC}" type="slidenum">
              <a:rPr lang="es-ES" smtClean="0"/>
              <a:pPr/>
              <a:t>22</a:t>
            </a:fld>
            <a:endParaRPr lang="es-ES" dirty="0"/>
          </a:p>
        </p:txBody>
      </p:sp>
    </p:spTree>
    <p:extLst>
      <p:ext uri="{BB962C8B-B14F-4D97-AF65-F5344CB8AC3E}">
        <p14:creationId xmlns:p14="http://schemas.microsoft.com/office/powerpoint/2010/main" val="148577880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0400" y="248072"/>
            <a:ext cx="6876689" cy="1553635"/>
          </a:xfrm>
        </p:spPr>
        <p:txBody>
          <a:bodyPr>
            <a:noAutofit/>
          </a:bodyPr>
          <a:lstStyle/>
          <a:p>
            <a:pPr algn="ctr" fontAlgn="base">
              <a:spcAft>
                <a:spcPct val="0"/>
              </a:spcAft>
            </a:pPr>
            <a:r>
              <a:rPr lang="en-US" sz="3500" b="1" dirty="0" err="1" smtClean="0">
                <a:solidFill>
                  <a:schemeClr val="tx1"/>
                </a:solidFill>
                <a:ea typeface="+mn-ea"/>
                <a:cs typeface="+mn-cs"/>
              </a:rPr>
              <a:t>Esquema</a:t>
            </a:r>
            <a:r>
              <a:rPr lang="en-US" sz="3500" b="1" dirty="0" smtClean="0">
                <a:solidFill>
                  <a:schemeClr val="tx1"/>
                </a:solidFill>
                <a:ea typeface="+mn-ea"/>
                <a:cs typeface="+mn-cs"/>
              </a:rPr>
              <a:t> </a:t>
            </a:r>
            <a:r>
              <a:rPr lang="en-US" sz="3500" b="1" dirty="0">
                <a:solidFill>
                  <a:schemeClr val="tx1"/>
                </a:solidFill>
                <a:ea typeface="+mn-ea"/>
                <a:cs typeface="+mn-cs"/>
              </a:rPr>
              <a:t>de </a:t>
            </a:r>
            <a:r>
              <a:rPr lang="en-US" sz="3500" b="1" dirty="0" err="1" smtClean="0">
                <a:solidFill>
                  <a:schemeClr val="tx1"/>
                </a:solidFill>
                <a:ea typeface="+mn-ea"/>
                <a:cs typeface="+mn-cs"/>
              </a:rPr>
              <a:t>tributación</a:t>
            </a:r>
            <a:r>
              <a:rPr lang="en-US" sz="3500" b="1" dirty="0" smtClean="0">
                <a:solidFill>
                  <a:schemeClr val="tx1"/>
                </a:solidFill>
                <a:ea typeface="+mn-ea"/>
                <a:cs typeface="+mn-cs"/>
              </a:rPr>
              <a:t> actual:</a:t>
            </a:r>
            <a:endParaRPr lang="es-AR" sz="3500" b="1" dirty="0">
              <a:solidFill>
                <a:schemeClr val="tx1"/>
              </a:solidFill>
              <a:ea typeface="+mn-ea"/>
              <a:cs typeface="+mn-cs"/>
            </a:endParaRPr>
          </a:p>
        </p:txBody>
      </p:sp>
      <p:sp>
        <p:nvSpPr>
          <p:cNvPr id="3" name="Content Placeholder 2"/>
          <p:cNvSpPr>
            <a:spLocks noGrp="1"/>
          </p:cNvSpPr>
          <p:nvPr>
            <p:ph idx="1"/>
          </p:nvPr>
        </p:nvSpPr>
        <p:spPr>
          <a:xfrm>
            <a:off x="272480" y="1112169"/>
            <a:ext cx="7848872" cy="4847402"/>
          </a:xfrm>
        </p:spPr>
        <p:txBody>
          <a:bodyPr>
            <a:normAutofit/>
          </a:bodyPr>
          <a:lstStyle/>
          <a:p>
            <a:pPr algn="just"/>
            <a:r>
              <a:rPr lang="es-AR" sz="2400" dirty="0" smtClean="0"/>
              <a:t>Se reduce </a:t>
            </a:r>
            <a:r>
              <a:rPr lang="es-AR" sz="2400" dirty="0"/>
              <a:t>gradualmente la alícuota societaria </a:t>
            </a:r>
            <a:r>
              <a:rPr lang="es-AR" sz="2400" dirty="0" smtClean="0"/>
              <a:t>al 30 % ejercicios 2018 y 2019 hasta </a:t>
            </a:r>
            <a:r>
              <a:rPr lang="es-AR" sz="2400" dirty="0"/>
              <a:t>alcanzar el </a:t>
            </a:r>
            <a:r>
              <a:rPr lang="es-AR" sz="2400" b="1" dirty="0"/>
              <a:t>25% en el </a:t>
            </a:r>
            <a:r>
              <a:rPr lang="es-AR" sz="2400" b="1" dirty="0" smtClean="0"/>
              <a:t>2020.</a:t>
            </a:r>
          </a:p>
          <a:p>
            <a:pPr marL="0" indent="0" algn="just">
              <a:buNone/>
            </a:pPr>
            <a:endParaRPr lang="es-AR" sz="2400" b="1" dirty="0" smtClean="0"/>
          </a:p>
          <a:p>
            <a:pPr algn="just"/>
            <a:r>
              <a:rPr lang="es-AR" sz="2400" dirty="0" smtClean="0"/>
              <a:t>Se establece un impuesto </a:t>
            </a:r>
            <a:r>
              <a:rPr lang="es-AR" sz="2400" dirty="0"/>
              <a:t>a los dividendos del </a:t>
            </a:r>
            <a:r>
              <a:rPr lang="es-AR" sz="2400" b="1" dirty="0"/>
              <a:t>13</a:t>
            </a:r>
            <a:r>
              <a:rPr lang="es-AR" sz="2400" b="1" dirty="0" smtClean="0"/>
              <a:t>% o del 7 %</a:t>
            </a:r>
            <a:r>
              <a:rPr lang="es-AR" sz="2400" dirty="0" smtClean="0"/>
              <a:t> </a:t>
            </a:r>
            <a:r>
              <a:rPr lang="es-AR" sz="2400" dirty="0"/>
              <a:t>en cabeza de los accionistas personas humanas, siempre que haya </a:t>
            </a:r>
            <a:r>
              <a:rPr lang="es-AR" sz="2400" dirty="0" smtClean="0"/>
              <a:t>distribución de utilidades.</a:t>
            </a:r>
          </a:p>
          <a:p>
            <a:pPr marL="0" indent="0" algn="just">
              <a:buNone/>
            </a:pPr>
            <a:endParaRPr lang="es-AR" sz="2400" dirty="0" smtClean="0"/>
          </a:p>
          <a:p>
            <a:pPr algn="just"/>
            <a:r>
              <a:rPr lang="es-AR" sz="2400" dirty="0" smtClean="0"/>
              <a:t>Se genera </a:t>
            </a:r>
            <a:r>
              <a:rPr lang="es-AR" sz="2400" dirty="0"/>
              <a:t>un incentivo a la reinversión de </a:t>
            </a:r>
            <a:r>
              <a:rPr lang="es-AR" sz="2400" dirty="0" smtClean="0"/>
              <a:t>utilidades.</a:t>
            </a:r>
            <a:endParaRPr lang="es-AR" sz="2400" dirty="0"/>
          </a:p>
          <a:p>
            <a:pPr algn="just"/>
            <a:endParaRPr lang="es-AR" sz="2400" dirty="0"/>
          </a:p>
          <a:p>
            <a:pPr marL="0" indent="0">
              <a:buNone/>
            </a:pPr>
            <a:endParaRPr lang="es-AR" sz="2400"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23</a:t>
            </a:fld>
            <a:endParaRPr lang="es-ES" dirty="0"/>
          </a:p>
        </p:txBody>
      </p:sp>
    </p:spTree>
    <p:extLst>
      <p:ext uri="{BB962C8B-B14F-4D97-AF65-F5344CB8AC3E}">
        <p14:creationId xmlns:p14="http://schemas.microsoft.com/office/powerpoint/2010/main" val="388913604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472" y="176064"/>
            <a:ext cx="7336617" cy="648072"/>
          </a:xfrm>
        </p:spPr>
        <p:txBody>
          <a:bodyPr>
            <a:noAutofit/>
          </a:bodyPr>
          <a:lstStyle/>
          <a:p>
            <a:pPr algn="ctr" fontAlgn="base">
              <a:spcAft>
                <a:spcPct val="0"/>
              </a:spcAft>
            </a:pPr>
            <a:r>
              <a:rPr lang="es-AR" sz="2400" b="1" dirty="0" smtClean="0">
                <a:solidFill>
                  <a:schemeClr val="tx1"/>
                </a:solidFill>
                <a:ea typeface="+mn-ea"/>
                <a:cs typeface="+mn-cs"/>
              </a:rPr>
              <a:t>UTILIDADES ACUMULADAS</a:t>
            </a:r>
            <a:endParaRPr lang="es-AR" sz="2400" b="1" dirty="0">
              <a:solidFill>
                <a:schemeClr val="tx1"/>
              </a:solidFill>
              <a:ea typeface="+mn-ea"/>
              <a:cs typeface="+mn-cs"/>
            </a:endParaRPr>
          </a:p>
        </p:txBody>
      </p:sp>
      <p:sp>
        <p:nvSpPr>
          <p:cNvPr id="3" name="Content Placeholder 2"/>
          <p:cNvSpPr>
            <a:spLocks noGrp="1"/>
          </p:cNvSpPr>
          <p:nvPr>
            <p:ph idx="1"/>
          </p:nvPr>
        </p:nvSpPr>
        <p:spPr>
          <a:xfrm>
            <a:off x="128464" y="968152"/>
            <a:ext cx="7704856" cy="5256583"/>
          </a:xfrm>
        </p:spPr>
        <p:txBody>
          <a:bodyPr>
            <a:normAutofit lnSpcReduction="10000"/>
          </a:bodyPr>
          <a:lstStyle/>
          <a:p>
            <a:pPr algn="just"/>
            <a:r>
              <a:rPr lang="es-AR" sz="2000" dirty="0" smtClean="0"/>
              <a:t>Anteriores al 01/01/2018, se aplica, de corresponder el </a:t>
            </a:r>
            <a:r>
              <a:rPr lang="es-AR" sz="2000" dirty="0">
                <a:solidFill>
                  <a:schemeClr val="accent1">
                    <a:lumMod val="75000"/>
                  </a:schemeClr>
                </a:solidFill>
              </a:rPr>
              <a:t>impuesto de igualación </a:t>
            </a:r>
            <a:endParaRPr lang="es-AR" sz="2000" dirty="0" smtClean="0">
              <a:solidFill>
                <a:schemeClr val="accent1">
                  <a:lumMod val="75000"/>
                </a:schemeClr>
              </a:solidFill>
            </a:endParaRPr>
          </a:p>
          <a:p>
            <a:pPr algn="just"/>
            <a:endParaRPr lang="es-AR" sz="2000" dirty="0" smtClean="0">
              <a:solidFill>
                <a:schemeClr val="accent1">
                  <a:lumMod val="75000"/>
                </a:schemeClr>
              </a:solidFill>
            </a:endParaRPr>
          </a:p>
          <a:p>
            <a:pPr algn="just"/>
            <a:r>
              <a:rPr lang="es-AR" sz="2000" dirty="0" smtClean="0">
                <a:solidFill>
                  <a:schemeClr val="tx1"/>
                </a:solidFill>
              </a:rPr>
              <a:t>Posteriores al 01/01/2018</a:t>
            </a:r>
            <a:r>
              <a:rPr lang="es-AR" sz="2000" dirty="0" smtClean="0">
                <a:solidFill>
                  <a:schemeClr val="accent1">
                    <a:lumMod val="75000"/>
                  </a:schemeClr>
                </a:solidFill>
              </a:rPr>
              <a:t>, quedarán alcanzadas a la retención del 7% o el 13 % por lo cual</a:t>
            </a:r>
            <a:r>
              <a:rPr lang="es-AR" sz="2000" dirty="0" smtClean="0"/>
              <a:t> </a:t>
            </a:r>
          </a:p>
          <a:p>
            <a:pPr lvl="1" algn="just"/>
            <a:r>
              <a:rPr lang="es-AR" sz="2000" dirty="0" smtClean="0"/>
              <a:t>los </a:t>
            </a:r>
            <a:r>
              <a:rPr lang="es-AR" sz="2000" dirty="0"/>
              <a:t>contribuyentes </a:t>
            </a:r>
            <a:r>
              <a:rPr lang="es-AR" sz="2000" dirty="0" smtClean="0"/>
              <a:t>deberán mantener un </a:t>
            </a:r>
            <a:r>
              <a:rPr lang="es-AR" sz="2000" dirty="0"/>
              <a:t>stock de utilidades pendientes de distribución ordenadas por </a:t>
            </a:r>
            <a:r>
              <a:rPr lang="es-AR" sz="2000" dirty="0" smtClean="0"/>
              <a:t>ejercicio.</a:t>
            </a:r>
          </a:p>
          <a:p>
            <a:pPr lvl="1" algn="just"/>
            <a:r>
              <a:rPr lang="es-AR" sz="2000" dirty="0" smtClean="0">
                <a:solidFill>
                  <a:schemeClr val="tx1"/>
                </a:solidFill>
              </a:rPr>
              <a:t>Debería utilizarse el método </a:t>
            </a:r>
            <a:r>
              <a:rPr lang="es-AR" sz="2000" dirty="0">
                <a:solidFill>
                  <a:schemeClr val="tx1"/>
                </a:solidFill>
              </a:rPr>
              <a:t>de “primero entrado, primero salido” para la vinculación de los dividendos (o utilidades distribuidas) con las ganancias que los </a:t>
            </a:r>
            <a:r>
              <a:rPr lang="es-AR" sz="2000" dirty="0" smtClean="0">
                <a:solidFill>
                  <a:schemeClr val="tx1"/>
                </a:solidFill>
              </a:rPr>
              <a:t>originaron.</a:t>
            </a:r>
          </a:p>
          <a:p>
            <a:pPr marL="426705" lvl="1" indent="0" algn="just">
              <a:buNone/>
            </a:pPr>
            <a:endParaRPr lang="es-AR" sz="2000" dirty="0">
              <a:solidFill>
                <a:schemeClr val="tx1"/>
              </a:solidFill>
            </a:endParaRPr>
          </a:p>
          <a:p>
            <a:pPr algn="just"/>
            <a:r>
              <a:rPr lang="es-AR" sz="2000" dirty="0" smtClean="0">
                <a:solidFill>
                  <a:schemeClr val="accent1">
                    <a:lumMod val="75000"/>
                  </a:schemeClr>
                </a:solidFill>
              </a:rPr>
              <a:t>Los</a:t>
            </a:r>
            <a:r>
              <a:rPr lang="es-AR" sz="2000" dirty="0">
                <a:solidFill>
                  <a:schemeClr val="accent1">
                    <a:lumMod val="75000"/>
                  </a:schemeClr>
                </a:solidFill>
              </a:rPr>
              <a:t> dividendos </a:t>
            </a:r>
            <a:r>
              <a:rPr lang="es-AR" sz="2000" dirty="0" smtClean="0">
                <a:solidFill>
                  <a:schemeClr val="accent1">
                    <a:lumMod val="75000"/>
                  </a:schemeClr>
                </a:solidFill>
              </a:rPr>
              <a:t>fictos</a:t>
            </a:r>
            <a:r>
              <a:rPr lang="es-AR" sz="2000" dirty="0" smtClean="0"/>
              <a:t> </a:t>
            </a:r>
            <a:r>
              <a:rPr lang="es-AR" sz="2000" dirty="0"/>
              <a:t>deberán restarse del stock de utilidades pendientes de distribución, consumiendo en primer término las utilidades más antiguas. </a:t>
            </a:r>
          </a:p>
          <a:p>
            <a:pPr algn="just"/>
            <a:endParaRPr lang="es-AR" sz="1800" dirty="0"/>
          </a:p>
          <a:p>
            <a:endParaRPr lang="es-AR" sz="1800" dirty="0"/>
          </a:p>
          <a:p>
            <a:pPr marL="0" indent="0">
              <a:buNone/>
            </a:pPr>
            <a:endParaRPr lang="es-AR" sz="1800"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24</a:t>
            </a:fld>
            <a:endParaRPr lang="es-ES" dirty="0"/>
          </a:p>
        </p:txBody>
      </p:sp>
    </p:spTree>
    <p:extLst>
      <p:ext uri="{BB962C8B-B14F-4D97-AF65-F5344CB8AC3E}">
        <p14:creationId xmlns:p14="http://schemas.microsoft.com/office/powerpoint/2010/main" val="38435636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4488" y="248072"/>
            <a:ext cx="7192601" cy="1553635"/>
          </a:xfrm>
        </p:spPr>
        <p:txBody>
          <a:bodyPr>
            <a:noAutofit/>
          </a:bodyPr>
          <a:lstStyle/>
          <a:p>
            <a:pPr algn="ctr" fontAlgn="base">
              <a:spcAft>
                <a:spcPct val="0"/>
              </a:spcAft>
            </a:pPr>
            <a:r>
              <a:rPr lang="es-AR" sz="2400" b="1" dirty="0" smtClean="0">
                <a:solidFill>
                  <a:schemeClr val="tx1"/>
                </a:solidFill>
              </a:rPr>
              <a:t>DIVIDENDOS FICTOS</a:t>
            </a:r>
            <a:endParaRPr lang="es-AR" sz="2200" b="1" dirty="0">
              <a:solidFill>
                <a:schemeClr val="tx1"/>
              </a:solidFill>
              <a:ea typeface="+mn-ea"/>
              <a:cs typeface="+mn-cs"/>
            </a:endParaRPr>
          </a:p>
        </p:txBody>
      </p:sp>
      <p:sp>
        <p:nvSpPr>
          <p:cNvPr id="3" name="Content Placeholder 2"/>
          <p:cNvSpPr>
            <a:spLocks noGrp="1"/>
          </p:cNvSpPr>
          <p:nvPr>
            <p:ph idx="1"/>
          </p:nvPr>
        </p:nvSpPr>
        <p:spPr>
          <a:xfrm>
            <a:off x="344488" y="1040160"/>
            <a:ext cx="7632848" cy="4939229"/>
          </a:xfrm>
        </p:spPr>
        <p:txBody>
          <a:bodyPr>
            <a:noAutofit/>
          </a:bodyPr>
          <a:lstStyle/>
          <a:p>
            <a:pPr marL="0" indent="0" algn="just">
              <a:lnSpc>
                <a:spcPct val="150000"/>
              </a:lnSpc>
              <a:buNone/>
            </a:pPr>
            <a:r>
              <a:rPr lang="es-AR" sz="2200" dirty="0">
                <a:solidFill>
                  <a:schemeClr val="tx1"/>
                </a:solidFill>
                <a:latin typeface="+mj-lt"/>
              </a:rPr>
              <a:t>L</a:t>
            </a:r>
            <a:r>
              <a:rPr lang="es-AR" sz="2200" dirty="0" smtClean="0">
                <a:solidFill>
                  <a:schemeClr val="tx1"/>
                </a:solidFill>
                <a:latin typeface="+mj-lt"/>
              </a:rPr>
              <a:t>a ley 27.430 incorpora el concepto de </a:t>
            </a:r>
            <a:r>
              <a:rPr lang="es-AR" sz="2200" dirty="0" smtClean="0">
                <a:solidFill>
                  <a:schemeClr val="accent1">
                    <a:lumMod val="75000"/>
                  </a:schemeClr>
                </a:solidFill>
                <a:latin typeface="+mj-lt"/>
              </a:rPr>
              <a:t>Dividendo presunto.</a:t>
            </a:r>
          </a:p>
          <a:p>
            <a:pPr marL="0" indent="0" algn="just">
              <a:lnSpc>
                <a:spcPct val="150000"/>
              </a:lnSpc>
              <a:buNone/>
            </a:pPr>
            <a:r>
              <a:rPr lang="es-AR" sz="2200" dirty="0" smtClean="0">
                <a:solidFill>
                  <a:schemeClr val="tx1"/>
                </a:solidFill>
                <a:latin typeface="+mj-lt"/>
              </a:rPr>
              <a:t>La ley presume que se configura la puesta a disposición de los dividendos o utilidades asimilables en los términos del artículo 18 de la LIG, cuando se verifique alguna de las situaciones que se enumera taxativamente en el artículo a continuación del 46 de la LIG y en la magnitud que se prevé en cada una de las mismas.</a:t>
            </a:r>
            <a:endParaRPr lang="es-AR" sz="2200" dirty="0" smtClean="0"/>
          </a:p>
          <a:p>
            <a:pPr marL="0" indent="0">
              <a:buNone/>
            </a:pPr>
            <a:endParaRPr lang="es-AR" sz="2200"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25</a:t>
            </a:fld>
            <a:endParaRPr lang="es-ES" dirty="0"/>
          </a:p>
        </p:txBody>
      </p:sp>
    </p:spTree>
    <p:extLst>
      <p:ext uri="{BB962C8B-B14F-4D97-AF65-F5344CB8AC3E}">
        <p14:creationId xmlns:p14="http://schemas.microsoft.com/office/powerpoint/2010/main" val="15167554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1655" y="176064"/>
            <a:ext cx="6876689" cy="648072"/>
          </a:xfrm>
        </p:spPr>
        <p:txBody>
          <a:bodyPr>
            <a:noAutofit/>
          </a:bodyPr>
          <a:lstStyle/>
          <a:p>
            <a:pPr algn="ctr" fontAlgn="base">
              <a:spcAft>
                <a:spcPct val="0"/>
              </a:spcAft>
            </a:pPr>
            <a:r>
              <a:rPr lang="en-US" sz="2800" b="1" dirty="0" smtClean="0">
                <a:solidFill>
                  <a:schemeClr val="tx1"/>
                </a:solidFill>
                <a:ea typeface="+mn-ea"/>
                <a:cs typeface="+mn-cs"/>
              </a:rPr>
              <a:t>SITUACIONES ENUMERADAS</a:t>
            </a:r>
            <a:endParaRPr lang="es-AR" sz="2800" b="1" dirty="0">
              <a:solidFill>
                <a:schemeClr val="tx1"/>
              </a:solidFill>
              <a:ea typeface="+mn-ea"/>
              <a:cs typeface="+mn-cs"/>
            </a:endParaRPr>
          </a:p>
        </p:txBody>
      </p:sp>
      <p:sp>
        <p:nvSpPr>
          <p:cNvPr id="3" name="Content Placeholder 2"/>
          <p:cNvSpPr>
            <a:spLocks noGrp="1"/>
          </p:cNvSpPr>
          <p:nvPr>
            <p:ph idx="1"/>
          </p:nvPr>
        </p:nvSpPr>
        <p:spPr>
          <a:xfrm>
            <a:off x="272480" y="896144"/>
            <a:ext cx="7776864" cy="5500117"/>
          </a:xfrm>
        </p:spPr>
        <p:txBody>
          <a:bodyPr>
            <a:normAutofit lnSpcReduction="10000"/>
          </a:bodyPr>
          <a:lstStyle/>
          <a:p>
            <a:pPr algn="just"/>
            <a:r>
              <a:rPr lang="es-AR" sz="2000" dirty="0" smtClean="0"/>
              <a:t>Retiros </a:t>
            </a:r>
            <a:r>
              <a:rPr lang="es-AR" sz="2000" dirty="0"/>
              <a:t>de fondos de la sociedad </a:t>
            </a:r>
            <a:r>
              <a:rPr lang="es-AR" sz="2000" dirty="0" smtClean="0"/>
              <a:t>por cualquier causa.-</a:t>
            </a:r>
            <a:endParaRPr lang="es-AR" sz="2000" dirty="0"/>
          </a:p>
          <a:p>
            <a:pPr algn="just"/>
            <a:r>
              <a:rPr lang="es-AR" sz="2000" dirty="0" smtClean="0"/>
              <a:t>Uso </a:t>
            </a:r>
            <a:r>
              <a:rPr lang="es-AR" sz="2000" dirty="0"/>
              <a:t>o goce -a título gratuito o a título oneroso- de activos de la sociedad. </a:t>
            </a:r>
            <a:endParaRPr lang="es-AR" sz="2000" dirty="0" smtClean="0"/>
          </a:p>
          <a:p>
            <a:pPr algn="just"/>
            <a:r>
              <a:rPr lang="es-AR" sz="2000" dirty="0" smtClean="0"/>
              <a:t>Bienes </a:t>
            </a:r>
            <a:r>
              <a:rPr lang="es-AR" sz="2000" dirty="0"/>
              <a:t>afectados a garantías ejecutadas directas o indirectas de los </a:t>
            </a:r>
            <a:r>
              <a:rPr lang="es-AR" sz="2000" dirty="0" smtClean="0"/>
              <a:t>titulares, propietarios, socios, accionistas y se ejecute la garantía</a:t>
            </a:r>
          </a:p>
          <a:p>
            <a:pPr algn="just"/>
            <a:r>
              <a:rPr lang="es-AR" sz="2000" dirty="0" smtClean="0"/>
              <a:t>Ventas </a:t>
            </a:r>
            <a:r>
              <a:rPr lang="es-AR" sz="2000" dirty="0"/>
              <a:t>o compras de bienes a </a:t>
            </a:r>
            <a:r>
              <a:rPr lang="es-AR" sz="2000" dirty="0" smtClean="0"/>
              <a:t>titulares, propietarios, socios, accionistas etc. por </a:t>
            </a:r>
            <a:r>
              <a:rPr lang="es-AR" sz="2000" dirty="0"/>
              <a:t>debajo o por encima de su valor de </a:t>
            </a:r>
            <a:r>
              <a:rPr lang="es-AR" sz="2000" dirty="0" smtClean="0"/>
              <a:t>mercado</a:t>
            </a:r>
          </a:p>
          <a:p>
            <a:pPr algn="just"/>
            <a:r>
              <a:rPr lang="es-AR" sz="2000" dirty="0" smtClean="0"/>
              <a:t>Gastos </a:t>
            </a:r>
            <a:r>
              <a:rPr lang="es-AR" sz="2000" dirty="0"/>
              <a:t>realizados por la sociedad en favor de sus titulares, propietarios, socios, accionistas etc. siempre que no respondan a operaciones realizadas en interés de la empresa.</a:t>
            </a:r>
          </a:p>
          <a:p>
            <a:pPr algn="just"/>
            <a:r>
              <a:rPr lang="es-AR" sz="2000" dirty="0" smtClean="0"/>
              <a:t>Sueldos</a:t>
            </a:r>
            <a:r>
              <a:rPr lang="es-AR" sz="2000" dirty="0"/>
              <a:t>, honorarios y otras remuneraciones de las </a:t>
            </a:r>
            <a:r>
              <a:rPr lang="es-AR" sz="2000" dirty="0" smtClean="0"/>
              <a:t>que no se pueda probar la prestación de servicio o su adecuada relación con el servicio prestado.</a:t>
            </a:r>
            <a:endParaRPr lang="es-AR" sz="2000" dirty="0"/>
          </a:p>
          <a:p>
            <a:pPr marL="426705" lvl="1" indent="0" algn="just">
              <a:buNone/>
            </a:pPr>
            <a:r>
              <a:rPr lang="es-AR" sz="1800" dirty="0" smtClean="0"/>
              <a:t> </a:t>
            </a:r>
            <a:endParaRPr lang="es-AR" sz="1800" dirty="0"/>
          </a:p>
          <a:p>
            <a:endParaRPr lang="es-AR" sz="1800"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26</a:t>
            </a:fld>
            <a:endParaRPr lang="es-ES" dirty="0"/>
          </a:p>
        </p:txBody>
      </p:sp>
    </p:spTree>
    <p:extLst>
      <p:ext uri="{BB962C8B-B14F-4D97-AF65-F5344CB8AC3E}">
        <p14:creationId xmlns:p14="http://schemas.microsoft.com/office/powerpoint/2010/main" val="15171061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4056"/>
            <a:ext cx="7833320" cy="762765"/>
          </a:xfrm>
        </p:spPr>
        <p:txBody>
          <a:bodyPr>
            <a:noAutofit/>
          </a:bodyPr>
          <a:lstStyle/>
          <a:p>
            <a:pPr algn="ctr" fontAlgn="base">
              <a:spcAft>
                <a:spcPct val="0"/>
              </a:spcAft>
            </a:pPr>
            <a:r>
              <a:rPr lang="es-AR" sz="2800" b="1" dirty="0" smtClean="0">
                <a:solidFill>
                  <a:schemeClr val="tx1"/>
                </a:solidFill>
                <a:ea typeface="+mn-ea"/>
                <a:cs typeface="+mn-cs"/>
              </a:rPr>
              <a:t>CONSIDERACIONES</a:t>
            </a:r>
            <a:r>
              <a:rPr lang="es-AR" sz="2800" b="1" dirty="0">
                <a:solidFill>
                  <a:schemeClr val="tx1"/>
                </a:solidFill>
                <a:ea typeface="+mn-ea"/>
                <a:cs typeface="+mn-cs"/>
              </a:rPr>
              <a:t/>
            </a:r>
            <a:br>
              <a:rPr lang="es-AR" sz="2800" b="1" dirty="0">
                <a:solidFill>
                  <a:schemeClr val="tx1"/>
                </a:solidFill>
                <a:ea typeface="+mn-ea"/>
                <a:cs typeface="+mn-cs"/>
              </a:rPr>
            </a:br>
            <a:endParaRPr lang="es-AR" sz="2800" b="1" dirty="0">
              <a:solidFill>
                <a:schemeClr val="tx1"/>
              </a:solidFill>
              <a:ea typeface="+mn-ea"/>
              <a:cs typeface="+mn-cs"/>
            </a:endParaRPr>
          </a:p>
        </p:txBody>
      </p:sp>
      <p:sp>
        <p:nvSpPr>
          <p:cNvPr id="3" name="Content Placeholder 2"/>
          <p:cNvSpPr>
            <a:spLocks noGrp="1"/>
          </p:cNvSpPr>
          <p:nvPr>
            <p:ph idx="1"/>
          </p:nvPr>
        </p:nvSpPr>
        <p:spPr>
          <a:xfrm>
            <a:off x="128464" y="1040160"/>
            <a:ext cx="7776864" cy="5112568"/>
          </a:xfrm>
        </p:spPr>
        <p:txBody>
          <a:bodyPr>
            <a:noAutofit/>
          </a:bodyPr>
          <a:lstStyle/>
          <a:p>
            <a:pPr algn="just"/>
            <a:r>
              <a:rPr lang="es-AR" sz="2000" dirty="0" smtClean="0"/>
              <a:t>Los</a:t>
            </a:r>
            <a:r>
              <a:rPr lang="es-AR" sz="2000" dirty="0"/>
              <a:t> dividendos fictos </a:t>
            </a:r>
            <a:r>
              <a:rPr lang="es-AR" sz="2000" dirty="0" smtClean="0"/>
              <a:t>tendrán como límite </a:t>
            </a:r>
            <a:r>
              <a:rPr lang="es-AR" sz="2000" dirty="0"/>
              <a:t>las utilidades acumuladas -pendientes de distribución- al último ejercicio fiscal cerrado </a:t>
            </a:r>
            <a:r>
              <a:rPr lang="es-AR" sz="2000" dirty="0" smtClean="0"/>
              <a:t>por la sociedad, en función del porcentaje </a:t>
            </a:r>
            <a:r>
              <a:rPr lang="es-AR" sz="2000" dirty="0"/>
              <a:t>de participación que el </a:t>
            </a:r>
            <a:r>
              <a:rPr lang="es-AR" sz="2000" dirty="0" smtClean="0"/>
              <a:t>titular, </a:t>
            </a:r>
            <a:r>
              <a:rPr lang="es-AR" sz="2000" dirty="0"/>
              <a:t>propietarios, socios, accionistas etc</a:t>
            </a:r>
            <a:r>
              <a:rPr lang="es-AR" sz="2000" dirty="0" smtClean="0"/>
              <a:t>.</a:t>
            </a:r>
          </a:p>
          <a:p>
            <a:pPr marL="0" indent="0" algn="just">
              <a:buNone/>
            </a:pPr>
            <a:endParaRPr lang="es-AR" sz="2000" dirty="0"/>
          </a:p>
          <a:p>
            <a:pPr algn="just"/>
            <a:r>
              <a:rPr lang="es-AR" sz="2000" dirty="0"/>
              <a:t>Los dividendos fictos que excedan el límite antes mencionado estarán sujetos a la presunción contenida en el artículo 73 de la </a:t>
            </a:r>
            <a:r>
              <a:rPr lang="es-AR" sz="2000" dirty="0" smtClean="0"/>
              <a:t>LIG-intereses presuntos por disposición de fondos a favor de terceros-.</a:t>
            </a:r>
          </a:p>
          <a:p>
            <a:pPr algn="just"/>
            <a:r>
              <a:rPr lang="es-AR" sz="2000" dirty="0" smtClean="0"/>
              <a:t>La </a:t>
            </a:r>
            <a:r>
              <a:rPr lang="es-AR" sz="2000" dirty="0"/>
              <a:t>figura del dividendo ficto deberá controlarse únicamente al cierre del ejercicio de la sociedad para identificar la posible aplicación de la figura del artículo </a:t>
            </a:r>
            <a:r>
              <a:rPr lang="es-AR" sz="2000" dirty="0" smtClean="0"/>
              <a:t>73, con vigencia para los cierres operados a partir del 01/01/2018</a:t>
            </a:r>
            <a:endParaRPr lang="es-AR" sz="2000"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27</a:t>
            </a:fld>
            <a:endParaRPr lang="es-ES" dirty="0"/>
          </a:p>
        </p:txBody>
      </p:sp>
    </p:spTree>
    <p:extLst>
      <p:ext uri="{BB962C8B-B14F-4D97-AF65-F5344CB8AC3E}">
        <p14:creationId xmlns:p14="http://schemas.microsoft.com/office/powerpoint/2010/main" val="29096236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464" y="104056"/>
            <a:ext cx="7532960" cy="720080"/>
          </a:xfrm>
        </p:spPr>
        <p:txBody>
          <a:bodyPr>
            <a:noAutofit/>
          </a:bodyPr>
          <a:lstStyle/>
          <a:p>
            <a:pPr algn="ctr" fontAlgn="base">
              <a:spcAft>
                <a:spcPct val="0"/>
              </a:spcAft>
            </a:pPr>
            <a:r>
              <a:rPr lang="en-US" sz="2400" b="1" dirty="0" smtClean="0">
                <a:solidFill>
                  <a:schemeClr val="tx1"/>
                </a:solidFill>
              </a:rPr>
              <a:t>IMPUESTO A LAS GANANCIAS – PERSONAS HUMANAS</a:t>
            </a:r>
            <a:endParaRPr lang="es-AR" sz="2400" b="1" dirty="0">
              <a:solidFill>
                <a:schemeClr val="tx1"/>
              </a:solidFill>
              <a:ea typeface="+mn-ea"/>
              <a:cs typeface="+mn-cs"/>
            </a:endParaRPr>
          </a:p>
        </p:txBody>
      </p:sp>
      <p:sp>
        <p:nvSpPr>
          <p:cNvPr id="3" name="Content Placeholder 2"/>
          <p:cNvSpPr>
            <a:spLocks noGrp="1"/>
          </p:cNvSpPr>
          <p:nvPr>
            <p:ph idx="1"/>
          </p:nvPr>
        </p:nvSpPr>
        <p:spPr>
          <a:xfrm>
            <a:off x="344488" y="824136"/>
            <a:ext cx="7632848" cy="5472608"/>
          </a:xfrm>
        </p:spPr>
        <p:txBody>
          <a:bodyPr>
            <a:normAutofit fontScale="92500" lnSpcReduction="10000"/>
          </a:bodyPr>
          <a:lstStyle/>
          <a:p>
            <a:pPr algn="just" fontAlgn="b"/>
            <a:r>
              <a:rPr lang="es-AR" sz="2200" dirty="0"/>
              <a:t>L</a:t>
            </a:r>
            <a:r>
              <a:rPr lang="es-AR" sz="2200" dirty="0" smtClean="0"/>
              <a:t>os dividendos y utilidades que distribuyan las sociedades de capital, sufrirá una retención  al momento del pago</a:t>
            </a:r>
            <a:endParaRPr lang="es-AR" sz="2200" b="1" dirty="0" smtClean="0">
              <a:solidFill>
                <a:schemeClr val="accent1">
                  <a:lumMod val="75000"/>
                </a:schemeClr>
              </a:solidFill>
            </a:endParaRPr>
          </a:p>
          <a:p>
            <a:pPr marL="0" indent="0" algn="just">
              <a:buNone/>
            </a:pPr>
            <a:r>
              <a:rPr lang="es-AR" sz="2200" dirty="0"/>
              <a:t>	</a:t>
            </a:r>
            <a:r>
              <a:rPr lang="es-AR" sz="2200" dirty="0" smtClean="0"/>
              <a:t>La </a:t>
            </a:r>
            <a:r>
              <a:rPr lang="es-AR" sz="2200" dirty="0"/>
              <a:t>retención </a:t>
            </a:r>
            <a:r>
              <a:rPr lang="es-AR" sz="2200" dirty="0" smtClean="0"/>
              <a:t>a efectuar dependerá de la </a:t>
            </a:r>
            <a:r>
              <a:rPr lang="es-AR" sz="2200" b="1" dirty="0" smtClean="0">
                <a:solidFill>
                  <a:schemeClr val="accent1">
                    <a:lumMod val="75000"/>
                  </a:schemeClr>
                </a:solidFill>
              </a:rPr>
              <a:t>	condición 	tributaria 	del titular, </a:t>
            </a:r>
            <a:r>
              <a:rPr lang="es-AR" sz="2200" dirty="0" smtClean="0"/>
              <a:t>propietarios</a:t>
            </a:r>
            <a:r>
              <a:rPr lang="es-AR" sz="2200" dirty="0"/>
              <a:t>, socios, accionistas etc</a:t>
            </a:r>
            <a:r>
              <a:rPr lang="es-AR" sz="2200" dirty="0" smtClean="0"/>
              <a:t>.:</a:t>
            </a:r>
          </a:p>
          <a:p>
            <a:pPr marL="0" indent="0" algn="just">
              <a:buNone/>
            </a:pPr>
            <a:endParaRPr lang="es-AR" sz="2200" dirty="0"/>
          </a:p>
          <a:p>
            <a:pPr lvl="1" algn="just"/>
            <a:r>
              <a:rPr lang="es-AR" sz="2000" b="1" dirty="0">
                <a:solidFill>
                  <a:schemeClr val="accent1">
                    <a:lumMod val="75000"/>
                  </a:schemeClr>
                </a:solidFill>
              </a:rPr>
              <a:t>Residente argentino inscripto </a:t>
            </a:r>
            <a:r>
              <a:rPr lang="es-AR" sz="2000" dirty="0"/>
              <a:t>en el IGA, </a:t>
            </a:r>
            <a:r>
              <a:rPr lang="es-AR" sz="2000" dirty="0">
                <a:solidFill>
                  <a:schemeClr val="tx1"/>
                </a:solidFill>
              </a:rPr>
              <a:t>la retención tiene el carácter de pago a cuenta</a:t>
            </a:r>
            <a:r>
              <a:rPr lang="es-AR" sz="2000" dirty="0" smtClean="0">
                <a:solidFill>
                  <a:schemeClr val="tx1"/>
                </a:solidFill>
              </a:rPr>
              <a:t>. (*)</a:t>
            </a:r>
            <a:endParaRPr lang="es-AR" sz="2000" dirty="0">
              <a:solidFill>
                <a:schemeClr val="tx1"/>
              </a:solidFill>
            </a:endParaRPr>
          </a:p>
          <a:p>
            <a:pPr marL="426705" lvl="1" indent="0" algn="just">
              <a:buNone/>
            </a:pPr>
            <a:endParaRPr lang="es-AR" sz="2000" b="1" dirty="0" smtClean="0">
              <a:solidFill>
                <a:schemeClr val="accent2">
                  <a:lumMod val="75000"/>
                </a:schemeClr>
              </a:solidFill>
            </a:endParaRPr>
          </a:p>
          <a:p>
            <a:pPr lvl="1" algn="just"/>
            <a:r>
              <a:rPr lang="es-AR" sz="2000" b="1" dirty="0" smtClean="0">
                <a:solidFill>
                  <a:schemeClr val="accent2">
                    <a:lumMod val="75000"/>
                  </a:schemeClr>
                </a:solidFill>
              </a:rPr>
              <a:t>Residente </a:t>
            </a:r>
            <a:r>
              <a:rPr lang="es-AR" sz="2000" b="1" dirty="0">
                <a:solidFill>
                  <a:schemeClr val="accent2">
                    <a:lumMod val="75000"/>
                  </a:schemeClr>
                </a:solidFill>
              </a:rPr>
              <a:t>argentino </a:t>
            </a:r>
            <a:r>
              <a:rPr lang="es-AR" sz="2000" b="1" dirty="0" smtClean="0">
                <a:solidFill>
                  <a:schemeClr val="accent2">
                    <a:lumMod val="75000"/>
                  </a:schemeClr>
                </a:solidFill>
              </a:rPr>
              <a:t>no inscripto </a:t>
            </a:r>
            <a:r>
              <a:rPr lang="es-AR" sz="2000" b="1" dirty="0"/>
              <a:t>en el </a:t>
            </a:r>
            <a:r>
              <a:rPr lang="es-AR" sz="2000" b="1" dirty="0" smtClean="0"/>
              <a:t>IGA</a:t>
            </a:r>
            <a:r>
              <a:rPr lang="es-AR" sz="2000" dirty="0" smtClean="0"/>
              <a:t>, </a:t>
            </a:r>
            <a:r>
              <a:rPr lang="es-AR" sz="2000" b="1" dirty="0">
                <a:solidFill>
                  <a:schemeClr val="accent1">
                    <a:lumMod val="75000"/>
                  </a:schemeClr>
                </a:solidFill>
              </a:rPr>
              <a:t>carácter de pago único y </a:t>
            </a:r>
            <a:r>
              <a:rPr lang="es-AR" sz="2000" b="1" dirty="0" smtClean="0">
                <a:solidFill>
                  <a:schemeClr val="accent1">
                    <a:lumMod val="75000"/>
                  </a:schemeClr>
                </a:solidFill>
              </a:rPr>
              <a:t>definitivo</a:t>
            </a:r>
          </a:p>
          <a:p>
            <a:pPr marL="0" indent="0" algn="just">
              <a:buNone/>
            </a:pPr>
            <a:endParaRPr lang="es-AR" sz="2000" dirty="0"/>
          </a:p>
          <a:p>
            <a:pPr lvl="1" algn="just"/>
            <a:r>
              <a:rPr lang="es-AR" sz="2200" b="1" dirty="0" smtClean="0">
                <a:solidFill>
                  <a:schemeClr val="accent2">
                    <a:lumMod val="75000"/>
                  </a:schemeClr>
                </a:solidFill>
              </a:rPr>
              <a:t>No </a:t>
            </a:r>
            <a:r>
              <a:rPr lang="es-AR" sz="2200" b="1" dirty="0">
                <a:solidFill>
                  <a:schemeClr val="accent2">
                    <a:lumMod val="75000"/>
                  </a:schemeClr>
                </a:solidFill>
              </a:rPr>
              <a:t>residente</a:t>
            </a:r>
            <a:r>
              <a:rPr lang="es-AR" sz="2200" dirty="0"/>
              <a:t>, carácter de pago </a:t>
            </a:r>
            <a:r>
              <a:rPr lang="es-AR" sz="2200" b="1" dirty="0"/>
              <a:t>único y definitivo</a:t>
            </a:r>
            <a:r>
              <a:rPr lang="es-AR" sz="2200" dirty="0"/>
              <a:t>.</a:t>
            </a:r>
          </a:p>
          <a:p>
            <a:pPr marL="0" indent="0" algn="just">
              <a:buNone/>
            </a:pPr>
            <a:endParaRPr lang="es-AR" sz="2000" dirty="0"/>
          </a:p>
          <a:p>
            <a:pPr marL="0" indent="0" algn="just">
              <a:buNone/>
            </a:pPr>
            <a:r>
              <a:rPr lang="es-AR" sz="1800" dirty="0" smtClean="0"/>
              <a:t>(*) Los </a:t>
            </a:r>
            <a:r>
              <a:rPr lang="es-AR" sz="1800" dirty="0"/>
              <a:t>accionistas que </a:t>
            </a:r>
            <a:r>
              <a:rPr lang="es-AR" sz="1800" dirty="0" smtClean="0"/>
              <a:t>se encuentren inscriptos </a:t>
            </a:r>
            <a:r>
              <a:rPr lang="es-AR" sz="1800" dirty="0"/>
              <a:t>en el </a:t>
            </a:r>
            <a:r>
              <a:rPr lang="es-AR" sz="1800" dirty="0" smtClean="0"/>
              <a:t>IGA, </a:t>
            </a:r>
            <a:r>
              <a:rPr lang="es-AR" sz="1800" dirty="0"/>
              <a:t>podrán </a:t>
            </a:r>
            <a:r>
              <a:rPr lang="es-AR" sz="1800" dirty="0" smtClean="0"/>
              <a:t>computar los </a:t>
            </a:r>
            <a:r>
              <a:rPr lang="es-AR" sz="1800" dirty="0"/>
              <a:t>gastos </a:t>
            </a:r>
            <a:r>
              <a:rPr lang="es-AR" sz="1800" dirty="0" smtClean="0"/>
              <a:t>vinculados a la renta percibida.</a:t>
            </a:r>
            <a:endParaRPr lang="es-AR" sz="1800" dirty="0"/>
          </a:p>
          <a:p>
            <a:pPr fontAlgn="b"/>
            <a:endParaRPr lang="es-AR" sz="1800" b="1"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28</a:t>
            </a:fld>
            <a:endParaRPr lang="es-ES" dirty="0"/>
          </a:p>
        </p:txBody>
      </p:sp>
    </p:spTree>
    <p:extLst>
      <p:ext uri="{BB962C8B-B14F-4D97-AF65-F5344CB8AC3E}">
        <p14:creationId xmlns:p14="http://schemas.microsoft.com/office/powerpoint/2010/main" val="120602605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504" y="248072"/>
            <a:ext cx="6876689" cy="864096"/>
          </a:xfrm>
        </p:spPr>
        <p:txBody>
          <a:bodyPr>
            <a:noAutofit/>
          </a:bodyPr>
          <a:lstStyle/>
          <a:p>
            <a:pPr algn="ctr" fontAlgn="base">
              <a:spcAft>
                <a:spcPct val="0"/>
              </a:spcAft>
            </a:pPr>
            <a:r>
              <a:rPr lang="es-AR" sz="2800" b="1" dirty="0" smtClean="0">
                <a:solidFill>
                  <a:schemeClr val="tx1"/>
                </a:solidFill>
                <a:ea typeface="+mn-ea"/>
                <a:cs typeface="+mn-cs"/>
              </a:rPr>
              <a:t>R.G. (A.F.I.P) 4478</a:t>
            </a:r>
            <a:br>
              <a:rPr lang="es-AR" sz="2800" b="1" dirty="0" smtClean="0">
                <a:solidFill>
                  <a:schemeClr val="tx1"/>
                </a:solidFill>
                <a:ea typeface="+mn-ea"/>
                <a:cs typeface="+mn-cs"/>
              </a:rPr>
            </a:br>
            <a:r>
              <a:rPr lang="es-AR" sz="2800" b="1" dirty="0" smtClean="0">
                <a:solidFill>
                  <a:schemeClr val="tx1"/>
                </a:solidFill>
                <a:ea typeface="+mn-ea"/>
                <a:cs typeface="+mn-cs"/>
              </a:rPr>
              <a:t>Determinación del importe a retener</a:t>
            </a:r>
            <a:endParaRPr lang="es-AR" sz="2400" b="1" dirty="0">
              <a:solidFill>
                <a:schemeClr val="tx1"/>
              </a:solidFill>
              <a:ea typeface="+mn-ea"/>
              <a:cs typeface="+mn-cs"/>
            </a:endParaRPr>
          </a:p>
        </p:txBody>
      </p:sp>
      <p:sp>
        <p:nvSpPr>
          <p:cNvPr id="3" name="Content Placeholder 2"/>
          <p:cNvSpPr>
            <a:spLocks noGrp="1"/>
          </p:cNvSpPr>
          <p:nvPr>
            <p:ph idx="1"/>
          </p:nvPr>
        </p:nvSpPr>
        <p:spPr>
          <a:xfrm>
            <a:off x="344488" y="1256184"/>
            <a:ext cx="7560840" cy="4824536"/>
          </a:xfrm>
        </p:spPr>
        <p:txBody>
          <a:bodyPr>
            <a:normAutofit/>
          </a:bodyPr>
          <a:lstStyle/>
          <a:p>
            <a:pPr marL="0" indent="0" algn="just">
              <a:lnSpc>
                <a:spcPct val="90000"/>
              </a:lnSpc>
              <a:buNone/>
            </a:pPr>
            <a:endParaRPr lang="es-AR" sz="2000" dirty="0" smtClean="0"/>
          </a:p>
          <a:p>
            <a:pPr marL="0" indent="0" algn="just">
              <a:lnSpc>
                <a:spcPct val="90000"/>
              </a:lnSpc>
              <a:buNone/>
            </a:pPr>
            <a:r>
              <a:rPr lang="es-AR" sz="2000" dirty="0" smtClean="0"/>
              <a:t>El </a:t>
            </a:r>
            <a:r>
              <a:rPr lang="es-AR" sz="2000" dirty="0"/>
              <a:t>importe a retener se determinará aplicando sobre los dividendos y </a:t>
            </a:r>
            <a:r>
              <a:rPr lang="es-AR" sz="2000" dirty="0" smtClean="0"/>
              <a:t>utilidades, las </a:t>
            </a:r>
            <a:r>
              <a:rPr lang="es-AR" sz="2000" dirty="0"/>
              <a:t>alícuotas que, según el período fiscal en que se </a:t>
            </a:r>
            <a:r>
              <a:rPr lang="es-AR" sz="2000" dirty="0" smtClean="0"/>
              <a:t>generen:</a:t>
            </a:r>
          </a:p>
          <a:p>
            <a:pPr marL="0" indent="0" algn="just">
              <a:lnSpc>
                <a:spcPct val="90000"/>
              </a:lnSpc>
              <a:buNone/>
            </a:pPr>
            <a:endParaRPr lang="es-AR" sz="2000" dirty="0"/>
          </a:p>
          <a:p>
            <a:pPr algn="just"/>
            <a:r>
              <a:rPr lang="es-AR" sz="2000" dirty="0"/>
              <a:t>a) Períodos iniciados a partir del 1° de enero de 2018 y hasta el 31 de diciembre de </a:t>
            </a:r>
            <a:r>
              <a:rPr lang="es-AR" sz="2000" dirty="0" smtClean="0"/>
              <a:t>2019, ambas </a:t>
            </a:r>
            <a:r>
              <a:rPr lang="es-AR" sz="2000" dirty="0"/>
              <a:t>fechas inclusive: </a:t>
            </a:r>
            <a:r>
              <a:rPr lang="es-AR" sz="2000" dirty="0">
                <a:solidFill>
                  <a:schemeClr val="accent1">
                    <a:lumMod val="75000"/>
                  </a:schemeClr>
                </a:solidFill>
              </a:rPr>
              <a:t>SIETE POR CIENTO (7</a:t>
            </a:r>
            <a:r>
              <a:rPr lang="es-AR" sz="2000" dirty="0" smtClean="0">
                <a:solidFill>
                  <a:schemeClr val="accent1">
                    <a:lumMod val="75000"/>
                  </a:schemeClr>
                </a:solidFill>
              </a:rPr>
              <a:t>%).</a:t>
            </a:r>
          </a:p>
          <a:p>
            <a:pPr marL="0" indent="0" algn="just">
              <a:buNone/>
            </a:pPr>
            <a:endParaRPr lang="es-AR" sz="2000" dirty="0"/>
          </a:p>
          <a:p>
            <a:pPr algn="just"/>
            <a:r>
              <a:rPr lang="es-AR" sz="2000" dirty="0"/>
              <a:t>b) Períodos que se inicien a partir del 1° de enero de 2020, inclusive: </a:t>
            </a:r>
            <a:r>
              <a:rPr lang="es-AR" sz="2000" dirty="0">
                <a:solidFill>
                  <a:schemeClr val="accent1">
                    <a:lumMod val="75000"/>
                  </a:schemeClr>
                </a:solidFill>
              </a:rPr>
              <a:t>TRECE POR </a:t>
            </a:r>
            <a:r>
              <a:rPr lang="es-AR" sz="2000" dirty="0" smtClean="0">
                <a:solidFill>
                  <a:schemeClr val="accent1">
                    <a:lumMod val="75000"/>
                  </a:schemeClr>
                </a:solidFill>
              </a:rPr>
              <a:t>CIENTO (</a:t>
            </a:r>
            <a:r>
              <a:rPr lang="es-AR" sz="2000" dirty="0">
                <a:solidFill>
                  <a:schemeClr val="accent1">
                    <a:lumMod val="75000"/>
                  </a:schemeClr>
                </a:solidFill>
              </a:rPr>
              <a:t>13%).</a:t>
            </a:r>
            <a:endParaRPr lang="es-AR" sz="2000" b="1" dirty="0">
              <a:solidFill>
                <a:schemeClr val="accent1">
                  <a:lumMod val="75000"/>
                </a:schemeClr>
              </a:solidFill>
            </a:endParaRPr>
          </a:p>
        </p:txBody>
      </p:sp>
      <p:sp>
        <p:nvSpPr>
          <p:cNvPr id="4" name="Slide Number Placeholder 3"/>
          <p:cNvSpPr>
            <a:spLocks noGrp="1"/>
          </p:cNvSpPr>
          <p:nvPr>
            <p:ph type="sldNum" sz="quarter" idx="12"/>
          </p:nvPr>
        </p:nvSpPr>
        <p:spPr/>
        <p:txBody>
          <a:bodyPr/>
          <a:lstStyle/>
          <a:p>
            <a:fld id="{90899A8F-51F3-4918-BA05-29955774FDD1}" type="slidenum">
              <a:rPr lang="es-ES" smtClean="0"/>
              <a:pPr/>
              <a:t>29</a:t>
            </a:fld>
            <a:endParaRPr lang="es-ES" dirty="0"/>
          </a:p>
        </p:txBody>
      </p:sp>
    </p:spTree>
    <p:extLst>
      <p:ext uri="{BB962C8B-B14F-4D97-AF65-F5344CB8AC3E}">
        <p14:creationId xmlns:p14="http://schemas.microsoft.com/office/powerpoint/2010/main" val="12865524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0400" y="248073"/>
            <a:ext cx="6876689" cy="893418"/>
          </a:xfrm>
        </p:spPr>
        <p:txBody>
          <a:bodyPr>
            <a:noAutofit/>
          </a:bodyPr>
          <a:lstStyle/>
          <a:p>
            <a:pPr algn="ctr" fontAlgn="base">
              <a:spcAft>
                <a:spcPct val="0"/>
              </a:spcAft>
            </a:pPr>
            <a:r>
              <a:rPr lang="es-AR" sz="2800" b="1" dirty="0" smtClean="0">
                <a:solidFill>
                  <a:schemeClr val="tx1"/>
                </a:solidFill>
                <a:ea typeface="+mn-ea"/>
                <a:cs typeface="+mn-cs"/>
              </a:rPr>
              <a:t>REVALUO IMPOSITIVO</a:t>
            </a:r>
            <a:r>
              <a:rPr lang="en-US" sz="2500" b="1" dirty="0" smtClean="0">
                <a:solidFill>
                  <a:schemeClr val="tx1"/>
                </a:solidFill>
                <a:ea typeface="+mn-ea"/>
                <a:cs typeface="+mn-cs"/>
              </a:rPr>
              <a:t/>
            </a:r>
            <a:br>
              <a:rPr lang="en-US" sz="2500" b="1" dirty="0" smtClean="0">
                <a:solidFill>
                  <a:schemeClr val="tx1"/>
                </a:solidFill>
                <a:ea typeface="+mn-ea"/>
                <a:cs typeface="+mn-cs"/>
              </a:rPr>
            </a:br>
            <a:endParaRPr lang="es-AR" sz="2500" b="1" dirty="0">
              <a:solidFill>
                <a:schemeClr val="tx1"/>
              </a:solidFill>
              <a:ea typeface="+mn-ea"/>
              <a:cs typeface="+mn-cs"/>
            </a:endParaRPr>
          </a:p>
        </p:txBody>
      </p:sp>
      <p:sp>
        <p:nvSpPr>
          <p:cNvPr id="3" name="Content Placeholder 2"/>
          <p:cNvSpPr>
            <a:spLocks noGrp="1"/>
          </p:cNvSpPr>
          <p:nvPr>
            <p:ph idx="1"/>
          </p:nvPr>
        </p:nvSpPr>
        <p:spPr>
          <a:xfrm>
            <a:off x="354328" y="941777"/>
            <a:ext cx="7488832" cy="4896543"/>
          </a:xfrm>
        </p:spPr>
        <p:txBody>
          <a:bodyPr>
            <a:normAutofit/>
          </a:bodyPr>
          <a:lstStyle/>
          <a:p>
            <a:pPr marL="0" indent="0" algn="just">
              <a:buNone/>
            </a:pPr>
            <a:endParaRPr lang="es-AR" sz="2400" dirty="0" smtClean="0"/>
          </a:p>
          <a:p>
            <a:pPr algn="just"/>
            <a:r>
              <a:rPr lang="es-AR" sz="2400" dirty="0" smtClean="0"/>
              <a:t>Régimen </a:t>
            </a:r>
            <a:r>
              <a:rPr lang="es-AR" sz="2400" dirty="0"/>
              <a:t>optativo </a:t>
            </a:r>
            <a:r>
              <a:rPr lang="es-AR" sz="2400" dirty="0" smtClean="0"/>
              <a:t>y por </a:t>
            </a:r>
            <a:r>
              <a:rPr lang="es-AR" sz="2400" dirty="0"/>
              <a:t>única </a:t>
            </a:r>
            <a:r>
              <a:rPr lang="es-AR" sz="2400" dirty="0" smtClean="0"/>
              <a:t>vez, </a:t>
            </a:r>
            <a:r>
              <a:rPr lang="es-AR" sz="2400" dirty="0"/>
              <a:t>que permite actualizar, </a:t>
            </a:r>
            <a:r>
              <a:rPr lang="es-AR" sz="2400" dirty="0" smtClean="0"/>
              <a:t>el </a:t>
            </a:r>
            <a:r>
              <a:rPr lang="es-AR" sz="2400" dirty="0"/>
              <a:t>valor residual fiscal de determinados bienes afectados a la generación de ganancia gravada de fuente </a:t>
            </a:r>
            <a:r>
              <a:rPr lang="es-AR" sz="2400" dirty="0" smtClean="0"/>
              <a:t>argentina.</a:t>
            </a:r>
          </a:p>
          <a:p>
            <a:pPr marL="0" indent="0" algn="just">
              <a:buNone/>
            </a:pPr>
            <a:endParaRPr lang="es-AR" sz="2400" dirty="0" smtClean="0"/>
          </a:p>
          <a:p>
            <a:pPr algn="just"/>
            <a:r>
              <a:rPr lang="es-AR" sz="2400" dirty="0" smtClean="0"/>
              <a:t>Lo pueden aplicar las personas humanas, las sucesiones indivisas y, personas jurídicas residentes en el país al 30 de diciembre de 2017.</a:t>
            </a:r>
          </a:p>
          <a:p>
            <a:pPr algn="just"/>
            <a:endParaRPr lang="es-AR" sz="2000"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3</a:t>
            </a:fld>
            <a:endParaRPr lang="es-ES" dirty="0"/>
          </a:p>
        </p:txBody>
      </p:sp>
    </p:spTree>
    <p:extLst>
      <p:ext uri="{BB962C8B-B14F-4D97-AF65-F5344CB8AC3E}">
        <p14:creationId xmlns:p14="http://schemas.microsoft.com/office/powerpoint/2010/main" val="115882816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0400" y="288359"/>
            <a:ext cx="6876689" cy="751801"/>
          </a:xfrm>
        </p:spPr>
        <p:txBody>
          <a:bodyPr>
            <a:noAutofit/>
          </a:bodyPr>
          <a:lstStyle/>
          <a:p>
            <a:pPr algn="ctr" fontAlgn="base">
              <a:spcAft>
                <a:spcPct val="0"/>
              </a:spcAft>
            </a:pPr>
            <a:r>
              <a:rPr lang="es-AR" sz="2800" b="1" dirty="0" smtClean="0">
                <a:solidFill>
                  <a:schemeClr val="tx1"/>
                </a:solidFill>
                <a:ea typeface="+mn-ea"/>
                <a:cs typeface="+mn-cs"/>
              </a:rPr>
              <a:t>INGRESO DE LA RETENCION</a:t>
            </a:r>
            <a:endParaRPr lang="es-AR" sz="2500" b="1" dirty="0">
              <a:solidFill>
                <a:schemeClr val="tx1"/>
              </a:solidFill>
              <a:ea typeface="+mn-ea"/>
              <a:cs typeface="+mn-cs"/>
            </a:endParaRPr>
          </a:p>
        </p:txBody>
      </p:sp>
      <p:sp>
        <p:nvSpPr>
          <p:cNvPr id="3" name="Content Placeholder 2"/>
          <p:cNvSpPr>
            <a:spLocks noGrp="1"/>
          </p:cNvSpPr>
          <p:nvPr>
            <p:ph idx="1"/>
          </p:nvPr>
        </p:nvSpPr>
        <p:spPr>
          <a:xfrm>
            <a:off x="344488" y="853459"/>
            <a:ext cx="7344816" cy="5227261"/>
          </a:xfrm>
        </p:spPr>
        <p:txBody>
          <a:bodyPr>
            <a:noAutofit/>
          </a:bodyPr>
          <a:lstStyle/>
          <a:p>
            <a:pPr marL="0" indent="0">
              <a:buNone/>
            </a:pPr>
            <a:r>
              <a:rPr lang="es-AR" sz="2000" dirty="0"/>
              <a:t>Cuando los beneficiarios de las rentas </a:t>
            </a:r>
            <a:r>
              <a:rPr lang="es-AR" sz="2000" dirty="0" smtClean="0"/>
              <a:t>sujetas </a:t>
            </a:r>
            <a:r>
              <a:rPr lang="es-AR" sz="2000" dirty="0"/>
              <a:t>a retención sean </a:t>
            </a:r>
            <a:r>
              <a:rPr lang="es-AR" sz="2000" dirty="0" smtClean="0"/>
              <a:t>sujetos:</a:t>
            </a:r>
            <a:endParaRPr lang="es-AR" sz="2000" b="1" dirty="0" smtClean="0"/>
          </a:p>
          <a:p>
            <a:r>
              <a:rPr lang="es-AR" sz="2000" b="1" dirty="0" smtClean="0">
                <a:solidFill>
                  <a:schemeClr val="accent1">
                    <a:lumMod val="75000"/>
                  </a:schemeClr>
                </a:solidFill>
              </a:rPr>
              <a:t>residentes </a:t>
            </a:r>
            <a:r>
              <a:rPr lang="es-AR" sz="2000" b="1" dirty="0">
                <a:solidFill>
                  <a:schemeClr val="accent1">
                    <a:lumMod val="75000"/>
                  </a:schemeClr>
                </a:solidFill>
              </a:rPr>
              <a:t>en el país</a:t>
            </a:r>
            <a:r>
              <a:rPr lang="es-AR" sz="2000" dirty="0"/>
              <a:t>, las retenciones </a:t>
            </a:r>
            <a:r>
              <a:rPr lang="es-AR" sz="2000" dirty="0" smtClean="0"/>
              <a:t>deberán </a:t>
            </a:r>
            <a:r>
              <a:rPr lang="es-AR" sz="2000" dirty="0"/>
              <a:t>informarse e </a:t>
            </a:r>
            <a:r>
              <a:rPr lang="es-AR" sz="2000" dirty="0" smtClean="0"/>
              <a:t>ingresarse mediante </a:t>
            </a:r>
            <a:r>
              <a:rPr lang="es-AR" sz="2000" dirty="0"/>
              <a:t>el </a:t>
            </a:r>
            <a:r>
              <a:rPr lang="es-AR" sz="2000" dirty="0" smtClean="0"/>
              <a:t>Sistema de </a:t>
            </a:r>
            <a:r>
              <a:rPr lang="es-AR" sz="2000" dirty="0"/>
              <a:t>Control de Retenciones </a:t>
            </a:r>
            <a:r>
              <a:rPr lang="es-AR" sz="2000" b="1" dirty="0" smtClean="0">
                <a:solidFill>
                  <a:schemeClr val="accent1">
                    <a:lumMod val="75000"/>
                  </a:schemeClr>
                </a:solidFill>
              </a:rPr>
              <a:t>–SICORE-.</a:t>
            </a:r>
          </a:p>
          <a:p>
            <a:pPr marL="0" indent="0">
              <a:buNone/>
            </a:pPr>
            <a:endParaRPr lang="es-AR" sz="2000" b="1" dirty="0" smtClean="0"/>
          </a:p>
          <a:p>
            <a:r>
              <a:rPr lang="es-AR" sz="2000" b="1" dirty="0" smtClean="0">
                <a:solidFill>
                  <a:schemeClr val="accent1">
                    <a:lumMod val="75000"/>
                  </a:schemeClr>
                </a:solidFill>
              </a:rPr>
              <a:t>no residentes en el país</a:t>
            </a:r>
            <a:r>
              <a:rPr lang="es-AR" sz="2000" dirty="0" smtClean="0"/>
              <a:t>, las retenciones deberán informarse e ingresarse mediante el </a:t>
            </a:r>
            <a:r>
              <a:rPr lang="es-AR" sz="2000" dirty="0"/>
              <a:t>Sistema Integral de </a:t>
            </a:r>
            <a:r>
              <a:rPr lang="es-AR" sz="2000" dirty="0" smtClean="0"/>
              <a:t>Retenciones Electrónicas </a:t>
            </a:r>
            <a:r>
              <a:rPr lang="es-AR" sz="2000" b="1" dirty="0" smtClean="0"/>
              <a:t>–</a:t>
            </a:r>
            <a:r>
              <a:rPr lang="es-AR" sz="2000" b="1" dirty="0" smtClean="0">
                <a:solidFill>
                  <a:schemeClr val="accent1">
                    <a:lumMod val="75000"/>
                  </a:schemeClr>
                </a:solidFill>
              </a:rPr>
              <a:t>SIRE-</a:t>
            </a:r>
            <a:r>
              <a:rPr lang="es-AR" sz="2000" b="1" dirty="0" smtClean="0"/>
              <a:t>.</a:t>
            </a:r>
          </a:p>
          <a:p>
            <a:pPr marL="0" indent="0">
              <a:buNone/>
            </a:pPr>
            <a:endParaRPr lang="es-AR" sz="2000" b="1" dirty="0" smtClean="0"/>
          </a:p>
          <a:p>
            <a:pPr marL="0" indent="0" algn="just">
              <a:buNone/>
            </a:pPr>
            <a:r>
              <a:rPr lang="es-AR" sz="2000" dirty="0" smtClean="0"/>
              <a:t>En </a:t>
            </a:r>
            <a:r>
              <a:rPr lang="es-AR" sz="2000" dirty="0"/>
              <a:t>los casos en que exista </a:t>
            </a:r>
            <a:r>
              <a:rPr lang="es-AR" sz="2000" b="1" dirty="0">
                <a:solidFill>
                  <a:schemeClr val="accent1">
                    <a:lumMod val="75000"/>
                  </a:schemeClr>
                </a:solidFill>
              </a:rPr>
              <a:t>imposibilidad de retener</a:t>
            </a:r>
            <a:r>
              <a:rPr lang="es-AR" sz="2000" dirty="0"/>
              <a:t>, el importe de la retención que hubiera correspondido practicar deberá ser </a:t>
            </a:r>
            <a:r>
              <a:rPr lang="es-AR" sz="2000" dirty="0">
                <a:solidFill>
                  <a:schemeClr val="accent1">
                    <a:lumMod val="75000"/>
                  </a:schemeClr>
                </a:solidFill>
              </a:rPr>
              <a:t>ingresado por la entidad pagadora</a:t>
            </a:r>
            <a:r>
              <a:rPr lang="es-AR" sz="2000" dirty="0"/>
              <a:t>, sin perjuicio de su derecho a exigir el reintegro por parte de los beneficiarios de las rentas.</a:t>
            </a:r>
          </a:p>
          <a:p>
            <a:endParaRPr lang="es-AR" sz="2000" b="1"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30</a:t>
            </a:fld>
            <a:endParaRPr lang="es-ES" dirty="0"/>
          </a:p>
        </p:txBody>
      </p:sp>
    </p:spTree>
    <p:extLst>
      <p:ext uri="{BB962C8B-B14F-4D97-AF65-F5344CB8AC3E}">
        <p14:creationId xmlns:p14="http://schemas.microsoft.com/office/powerpoint/2010/main" val="94628914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568" y="0"/>
            <a:ext cx="8280920" cy="2376264"/>
          </a:xfrm>
        </p:spPr>
        <p:txBody>
          <a:bodyPr>
            <a:noAutofit/>
          </a:bodyPr>
          <a:lstStyle/>
          <a:p>
            <a:pPr algn="ctr"/>
            <a:r>
              <a:rPr lang="es-AR" sz="4800" b="1" i="1" dirty="0" smtClean="0"/>
              <a:t>Ley N° 27.440 - Titulo </a:t>
            </a:r>
            <a:r>
              <a:rPr lang="es-AR" sz="4800" b="1" i="1" dirty="0"/>
              <a:t>XII</a:t>
            </a:r>
            <a:r>
              <a:rPr lang="es-AR" sz="5000" b="1" i="1" dirty="0"/>
              <a:t/>
            </a:r>
            <a:br>
              <a:rPr lang="es-AR" sz="5000" b="1" i="1" dirty="0"/>
            </a:br>
            <a:r>
              <a:rPr lang="es-AR" sz="4400" b="1" i="1" dirty="0"/>
              <a:t>Decreto </a:t>
            </a:r>
            <a:r>
              <a:rPr lang="es-AR" sz="4400" b="1" i="1" dirty="0" smtClean="0"/>
              <a:t>382/2019</a:t>
            </a:r>
            <a:r>
              <a:rPr lang="es-AR" sz="5000" b="1" i="1" dirty="0" smtClean="0"/>
              <a:t/>
            </a:r>
            <a:br>
              <a:rPr lang="es-AR" sz="5000" b="1" i="1" dirty="0" smtClean="0"/>
            </a:br>
            <a:r>
              <a:rPr lang="es-AR" sz="3600" b="1" i="1" dirty="0"/>
              <a:t>Resolución General 4498/2019</a:t>
            </a:r>
            <a:r>
              <a:rPr lang="es-AR" sz="3200" b="1" i="1" dirty="0"/>
              <a:t/>
            </a:r>
            <a:br>
              <a:rPr lang="es-AR" sz="3200" b="1" i="1" dirty="0"/>
            </a:br>
            <a:r>
              <a:rPr lang="es-AR" sz="3500" b="1" i="1" dirty="0"/>
              <a:t/>
            </a:r>
            <a:br>
              <a:rPr lang="es-AR" sz="3500" b="1" i="1" dirty="0"/>
            </a:br>
            <a:r>
              <a:rPr lang="es-AR" sz="3500" b="1" i="1" dirty="0" smtClean="0">
                <a:solidFill>
                  <a:schemeClr val="tx1"/>
                </a:solidFill>
              </a:rPr>
              <a:t>Impulso </a:t>
            </a:r>
            <a:r>
              <a:rPr lang="es-AR" sz="3500" b="1" i="1" dirty="0">
                <a:solidFill>
                  <a:schemeClr val="tx1"/>
                </a:solidFill>
              </a:rPr>
              <a:t>a la apertura de capital y al desarrollo de proyectos inmobiliarios y de infraestructura</a:t>
            </a:r>
            <a:r>
              <a:rPr lang="es-AR" sz="3500" b="1" dirty="0" smtClean="0"/>
              <a:t/>
            </a:r>
            <a:br>
              <a:rPr lang="es-AR" sz="3500" b="1" dirty="0" smtClean="0"/>
            </a:br>
            <a:endParaRPr lang="es-AR" sz="3500"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31</a:t>
            </a:fld>
            <a:endParaRPr lang="es-ES" dirty="0"/>
          </a:p>
        </p:txBody>
      </p:sp>
      <p:pic>
        <p:nvPicPr>
          <p:cNvPr id="3" name="Imagen 2"/>
          <p:cNvPicPr>
            <a:picLocks noChangeAspect="1"/>
          </p:cNvPicPr>
          <p:nvPr/>
        </p:nvPicPr>
        <p:blipFill>
          <a:blip r:embed="rId3"/>
          <a:stretch>
            <a:fillRect/>
          </a:stretch>
        </p:blipFill>
        <p:spPr>
          <a:xfrm>
            <a:off x="2288704" y="4352528"/>
            <a:ext cx="3721596" cy="1786366"/>
          </a:xfrm>
          <a:prstGeom prst="rect">
            <a:avLst/>
          </a:prstGeom>
        </p:spPr>
      </p:pic>
    </p:spTree>
    <p:extLst>
      <p:ext uri="{BB962C8B-B14F-4D97-AF65-F5344CB8AC3E}">
        <p14:creationId xmlns:p14="http://schemas.microsoft.com/office/powerpoint/2010/main" val="10925410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905328" cy="896145"/>
          </a:xfrm>
        </p:spPr>
        <p:txBody>
          <a:bodyPr anchor="ctr">
            <a:noAutofit/>
          </a:bodyPr>
          <a:lstStyle/>
          <a:p>
            <a:pPr algn="ctr" fontAlgn="base">
              <a:spcAft>
                <a:spcPct val="0"/>
              </a:spcAft>
            </a:pPr>
            <a:r>
              <a:rPr lang="es-AR" sz="4000" b="1" dirty="0" smtClean="0">
                <a:solidFill>
                  <a:schemeClr val="tx1"/>
                </a:solidFill>
                <a:ea typeface="+mn-ea"/>
                <a:cs typeface="+mn-cs"/>
              </a:rPr>
              <a:t>Titulo XII – Ley N° 27.440</a:t>
            </a:r>
            <a:endParaRPr lang="es-AR" sz="4000" b="1" dirty="0">
              <a:solidFill>
                <a:schemeClr val="tx1"/>
              </a:solidFill>
              <a:ea typeface="+mn-ea"/>
              <a:cs typeface="+mn-cs"/>
            </a:endParaRPr>
          </a:p>
        </p:txBody>
      </p:sp>
      <p:sp>
        <p:nvSpPr>
          <p:cNvPr id="3" name="Content Placeholder 2"/>
          <p:cNvSpPr>
            <a:spLocks noGrp="1"/>
          </p:cNvSpPr>
          <p:nvPr>
            <p:ph idx="1"/>
          </p:nvPr>
        </p:nvSpPr>
        <p:spPr>
          <a:xfrm>
            <a:off x="102300" y="1040160"/>
            <a:ext cx="8739132" cy="5112568"/>
          </a:xfrm>
        </p:spPr>
        <p:txBody>
          <a:bodyPr>
            <a:normAutofit fontScale="40000" lnSpcReduction="20000"/>
          </a:bodyPr>
          <a:lstStyle/>
          <a:p>
            <a:pPr marL="0" indent="0" algn="just">
              <a:lnSpc>
                <a:spcPct val="170000"/>
              </a:lnSpc>
              <a:buNone/>
            </a:pPr>
            <a:r>
              <a:rPr lang="es-AR" sz="7600" dirty="0" smtClean="0"/>
              <a:t>Se dispusieron diversas medidas orientadas al impulso a la apertura de capital y al desarrollo de </a:t>
            </a:r>
            <a:r>
              <a:rPr lang="es-AR" sz="7600" b="1" dirty="0" smtClean="0">
                <a:solidFill>
                  <a:schemeClr val="accent1"/>
                </a:solidFill>
              </a:rPr>
              <a:t>proyectos inmobiliarios y de infraestructura.</a:t>
            </a:r>
          </a:p>
          <a:p>
            <a:pPr marL="0" indent="0" algn="just">
              <a:lnSpc>
                <a:spcPct val="170000"/>
              </a:lnSpc>
              <a:buNone/>
            </a:pPr>
            <a:r>
              <a:rPr lang="en-US" sz="7600" b="1" dirty="0" smtClean="0"/>
              <a:t>Art 205: Dispone que </a:t>
            </a:r>
            <a:r>
              <a:rPr lang="en-US" sz="7600" b="1" u="sng" dirty="0" err="1" smtClean="0">
                <a:solidFill>
                  <a:schemeClr val="accent1"/>
                </a:solidFill>
              </a:rPr>
              <a:t>los</a:t>
            </a:r>
            <a:r>
              <a:rPr lang="en-US" sz="7600" b="1" u="sng" dirty="0" smtClean="0">
                <a:solidFill>
                  <a:schemeClr val="accent1"/>
                </a:solidFill>
              </a:rPr>
              <a:t> </a:t>
            </a:r>
            <a:r>
              <a:rPr lang="en-US" sz="7600" b="1" u="sng" dirty="0" err="1" smtClean="0">
                <a:solidFill>
                  <a:schemeClr val="accent1"/>
                </a:solidFill>
              </a:rPr>
              <a:t>fideicomisos</a:t>
            </a:r>
            <a:r>
              <a:rPr lang="en-US" sz="7600" b="1" u="sng" dirty="0" smtClean="0">
                <a:solidFill>
                  <a:schemeClr val="accent1"/>
                </a:solidFill>
              </a:rPr>
              <a:t> y </a:t>
            </a:r>
            <a:r>
              <a:rPr lang="en-US" sz="7600" b="1" u="sng" dirty="0" err="1" smtClean="0">
                <a:solidFill>
                  <a:schemeClr val="accent1"/>
                </a:solidFill>
              </a:rPr>
              <a:t>fondos</a:t>
            </a:r>
            <a:r>
              <a:rPr lang="en-US" sz="7600" b="1" u="sng" dirty="0" smtClean="0">
                <a:solidFill>
                  <a:schemeClr val="accent1"/>
                </a:solidFill>
              </a:rPr>
              <a:t> </a:t>
            </a:r>
            <a:r>
              <a:rPr lang="en-US" sz="7600" b="1" u="sng" dirty="0" err="1" smtClean="0">
                <a:solidFill>
                  <a:schemeClr val="accent1"/>
                </a:solidFill>
              </a:rPr>
              <a:t>comunes</a:t>
            </a:r>
            <a:r>
              <a:rPr lang="en-US" sz="7600" b="1" u="sng" dirty="0" smtClean="0">
                <a:solidFill>
                  <a:schemeClr val="accent1"/>
                </a:solidFill>
              </a:rPr>
              <a:t> de </a:t>
            </a:r>
            <a:r>
              <a:rPr lang="en-US" sz="7600" b="1" u="sng" dirty="0" err="1" smtClean="0">
                <a:solidFill>
                  <a:schemeClr val="accent1"/>
                </a:solidFill>
              </a:rPr>
              <a:t>inversión</a:t>
            </a:r>
            <a:r>
              <a:rPr lang="en-US" sz="7600" b="1" dirty="0" smtClean="0"/>
              <a:t>, no </a:t>
            </a:r>
            <a:r>
              <a:rPr lang="en-US" sz="7600" b="1" dirty="0" err="1" smtClean="0"/>
              <a:t>deben</a:t>
            </a:r>
            <a:r>
              <a:rPr lang="en-US" sz="7600" b="1" dirty="0" smtClean="0"/>
              <a:t> </a:t>
            </a:r>
            <a:r>
              <a:rPr lang="en-US" sz="7600" b="1" dirty="0" err="1" smtClean="0"/>
              <a:t>tributar</a:t>
            </a:r>
            <a:r>
              <a:rPr lang="en-US" sz="7600" b="1" dirty="0" smtClean="0"/>
              <a:t> el </a:t>
            </a:r>
            <a:r>
              <a:rPr lang="en-US" sz="7600" b="1" dirty="0" err="1" smtClean="0"/>
              <a:t>impuesto</a:t>
            </a:r>
            <a:r>
              <a:rPr lang="en-US" sz="7600" b="1" dirty="0" smtClean="0"/>
              <a:t> a las </a:t>
            </a:r>
            <a:r>
              <a:rPr lang="en-US" sz="7600" b="1" dirty="0" err="1" smtClean="0"/>
              <a:t>ganancias</a:t>
            </a:r>
            <a:r>
              <a:rPr lang="en-US" sz="7600" b="1" dirty="0" smtClean="0"/>
              <a:t> </a:t>
            </a:r>
            <a:r>
              <a:rPr lang="en-US" sz="7600" b="1" dirty="0" err="1" smtClean="0"/>
              <a:t>en</a:t>
            </a:r>
            <a:r>
              <a:rPr lang="en-US" sz="7600" b="1" dirty="0" smtClean="0"/>
              <a:t> </a:t>
            </a:r>
            <a:r>
              <a:rPr lang="en-US" sz="7600" b="1" dirty="0" err="1" smtClean="0"/>
              <a:t>relación</a:t>
            </a:r>
            <a:r>
              <a:rPr lang="en-US" sz="7600" b="1" dirty="0" smtClean="0"/>
              <a:t> con </a:t>
            </a:r>
            <a:r>
              <a:rPr lang="en-US" sz="7600" b="1" dirty="0" err="1" smtClean="0"/>
              <a:t>ciertas</a:t>
            </a:r>
            <a:r>
              <a:rPr lang="en-US" sz="7600" b="1" dirty="0" smtClean="0"/>
              <a:t> </a:t>
            </a:r>
            <a:r>
              <a:rPr lang="en-US" sz="7600" b="1" dirty="0" err="1" smtClean="0"/>
              <a:t>rentas</a:t>
            </a:r>
            <a:r>
              <a:rPr lang="en-US" sz="7600" b="1" dirty="0" smtClean="0"/>
              <a:t>.</a:t>
            </a:r>
          </a:p>
          <a:p>
            <a:pPr marL="0" indent="0" algn="just">
              <a:buNone/>
            </a:pPr>
            <a:endParaRPr lang="es-AR" sz="2500" b="1"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32</a:t>
            </a:fld>
            <a:endParaRPr lang="es-ES" dirty="0"/>
          </a:p>
        </p:txBody>
      </p:sp>
    </p:spTree>
    <p:extLst>
      <p:ext uri="{BB962C8B-B14F-4D97-AF65-F5344CB8AC3E}">
        <p14:creationId xmlns:p14="http://schemas.microsoft.com/office/powerpoint/2010/main" val="242002090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2048"/>
            <a:ext cx="7905328" cy="864096"/>
          </a:xfrm>
        </p:spPr>
        <p:txBody>
          <a:bodyPr anchor="ctr">
            <a:noAutofit/>
          </a:bodyPr>
          <a:lstStyle/>
          <a:p>
            <a:pPr algn="ctr" fontAlgn="base">
              <a:spcAft>
                <a:spcPct val="0"/>
              </a:spcAft>
            </a:pPr>
            <a:r>
              <a:rPr lang="es-AR" sz="4000" b="1" dirty="0">
                <a:solidFill>
                  <a:schemeClr val="tx1"/>
                </a:solidFill>
              </a:rPr>
              <a:t>Ley N° 27.440 – DTO. 382</a:t>
            </a:r>
            <a:endParaRPr lang="es-AR" sz="4000" b="1" dirty="0">
              <a:solidFill>
                <a:schemeClr val="tx1"/>
              </a:solidFill>
              <a:ea typeface="+mn-ea"/>
              <a:cs typeface="+mn-cs"/>
            </a:endParaRPr>
          </a:p>
        </p:txBody>
      </p:sp>
      <p:sp>
        <p:nvSpPr>
          <p:cNvPr id="3" name="Content Placeholder 2"/>
          <p:cNvSpPr>
            <a:spLocks noGrp="1"/>
          </p:cNvSpPr>
          <p:nvPr>
            <p:ph idx="1"/>
          </p:nvPr>
        </p:nvSpPr>
        <p:spPr>
          <a:xfrm>
            <a:off x="200472" y="1080120"/>
            <a:ext cx="7704856" cy="5288632"/>
          </a:xfrm>
        </p:spPr>
        <p:txBody>
          <a:bodyPr>
            <a:normAutofit fontScale="85000" lnSpcReduction="20000"/>
          </a:bodyPr>
          <a:lstStyle/>
          <a:p>
            <a:pPr marL="0" indent="0" algn="just">
              <a:lnSpc>
                <a:spcPct val="160000"/>
              </a:lnSpc>
              <a:buNone/>
            </a:pPr>
            <a:r>
              <a:rPr lang="es-AR" sz="2800" dirty="0" smtClean="0"/>
              <a:t>Los </a:t>
            </a:r>
            <a:r>
              <a:rPr lang="es-AR" sz="2800" b="1" u="sng" dirty="0" smtClean="0">
                <a:solidFill>
                  <a:schemeClr val="accent1">
                    <a:lumMod val="75000"/>
                  </a:schemeClr>
                </a:solidFill>
              </a:rPr>
              <a:t>fideicomisos y fondos comunes de inversión </a:t>
            </a:r>
            <a:r>
              <a:rPr lang="es-AR" sz="2800" dirty="0" smtClean="0"/>
              <a:t>comprendidos en el Art 205  de la LEY, son aquellos cuyo objeto sea:</a:t>
            </a:r>
          </a:p>
          <a:p>
            <a:pPr algn="just">
              <a:lnSpc>
                <a:spcPct val="160000"/>
              </a:lnSpc>
            </a:pPr>
            <a:r>
              <a:rPr lang="es-AR" sz="2400" dirty="0"/>
              <a:t>(i) el desarrollo de y/o inversión directa en </a:t>
            </a:r>
            <a:r>
              <a:rPr lang="es-AR" sz="2400" b="1" dirty="0">
                <a:solidFill>
                  <a:schemeClr val="accent1"/>
                </a:solidFill>
              </a:rPr>
              <a:t>proyectos inmobiliarios, agropecuarios, forestales y/o de infraestructura</a:t>
            </a:r>
            <a:r>
              <a:rPr lang="es-AR" sz="2400" dirty="0"/>
              <a:t>; y/o </a:t>
            </a:r>
            <a:endParaRPr lang="es-AR" sz="2400" dirty="0" smtClean="0"/>
          </a:p>
          <a:p>
            <a:pPr algn="just">
              <a:lnSpc>
                <a:spcPct val="160000"/>
              </a:lnSpc>
            </a:pPr>
            <a:r>
              <a:rPr lang="es-AR" sz="2400" dirty="0" smtClean="0"/>
              <a:t>(</a:t>
            </a:r>
            <a:r>
              <a:rPr lang="es-AR" sz="2400" dirty="0"/>
              <a:t>ii) </a:t>
            </a:r>
            <a:r>
              <a:rPr lang="es-AR" sz="2400" b="1" dirty="0">
                <a:solidFill>
                  <a:schemeClr val="accent1"/>
                </a:solidFill>
              </a:rPr>
              <a:t>el financiamiento o la inversión en cualquier tipo de proyecto</a:t>
            </a:r>
            <a:r>
              <a:rPr lang="es-AR" sz="2400" dirty="0"/>
              <a:t>, empresa o activos a través de valores negociables o cualquier otro tipo de instrumento, certificado, contrato de derivados, participación o asociación, en cualquiera de sus variantes y/o </a:t>
            </a:r>
            <a:r>
              <a:rPr lang="es-AR" sz="2400" dirty="0" smtClean="0"/>
              <a:t>combinaciones.</a:t>
            </a:r>
          </a:p>
        </p:txBody>
      </p:sp>
      <p:sp>
        <p:nvSpPr>
          <p:cNvPr id="4" name="Slide Number Placeholder 3"/>
          <p:cNvSpPr>
            <a:spLocks noGrp="1"/>
          </p:cNvSpPr>
          <p:nvPr>
            <p:ph type="sldNum" sz="quarter" idx="12"/>
          </p:nvPr>
        </p:nvSpPr>
        <p:spPr/>
        <p:txBody>
          <a:bodyPr/>
          <a:lstStyle/>
          <a:p>
            <a:fld id="{90899A8F-51F3-4918-BA05-29955774FDD1}" type="slidenum">
              <a:rPr lang="es-ES" smtClean="0"/>
              <a:pPr/>
              <a:t>33</a:t>
            </a:fld>
            <a:endParaRPr lang="es-ES" dirty="0"/>
          </a:p>
        </p:txBody>
      </p:sp>
    </p:spTree>
    <p:extLst>
      <p:ext uri="{BB962C8B-B14F-4D97-AF65-F5344CB8AC3E}">
        <p14:creationId xmlns:p14="http://schemas.microsoft.com/office/powerpoint/2010/main" val="9632362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905328" cy="896145"/>
          </a:xfrm>
        </p:spPr>
        <p:txBody>
          <a:bodyPr anchor="ctr">
            <a:noAutofit/>
          </a:bodyPr>
          <a:lstStyle/>
          <a:p>
            <a:pPr algn="ctr" fontAlgn="base">
              <a:spcAft>
                <a:spcPct val="0"/>
              </a:spcAft>
            </a:pPr>
            <a:r>
              <a:rPr lang="es-AR" sz="4000" b="1" dirty="0">
                <a:solidFill>
                  <a:schemeClr val="tx1"/>
                </a:solidFill>
              </a:rPr>
              <a:t>Ley N° 27.440 – DTO. 382</a:t>
            </a:r>
            <a:endParaRPr lang="es-AR" sz="4000" b="1" dirty="0">
              <a:solidFill>
                <a:schemeClr val="tx1"/>
              </a:solidFill>
              <a:ea typeface="+mn-ea"/>
              <a:cs typeface="+mn-cs"/>
            </a:endParaRPr>
          </a:p>
        </p:txBody>
      </p:sp>
      <p:sp>
        <p:nvSpPr>
          <p:cNvPr id="3" name="Content Placeholder 2"/>
          <p:cNvSpPr>
            <a:spLocks noGrp="1"/>
          </p:cNvSpPr>
          <p:nvPr>
            <p:ph idx="1"/>
          </p:nvPr>
        </p:nvSpPr>
        <p:spPr>
          <a:xfrm>
            <a:off x="272480" y="1040160"/>
            <a:ext cx="8568952" cy="5112568"/>
          </a:xfrm>
        </p:spPr>
        <p:txBody>
          <a:bodyPr>
            <a:noAutofit/>
          </a:bodyPr>
          <a:lstStyle/>
          <a:p>
            <a:pPr marL="0" indent="0" algn="just">
              <a:lnSpc>
                <a:spcPct val="170000"/>
              </a:lnSpc>
              <a:buNone/>
            </a:pPr>
            <a:r>
              <a:rPr lang="es-AR" sz="2400" dirty="0" smtClean="0"/>
              <a:t>Los </a:t>
            </a:r>
            <a:r>
              <a:rPr lang="es-AR" sz="2400" b="1" dirty="0" smtClean="0">
                <a:solidFill>
                  <a:schemeClr val="accent1">
                    <a:lumMod val="75000"/>
                  </a:schemeClr>
                </a:solidFill>
              </a:rPr>
              <a:t>fideicomisos y los fondos comunes de inversión</a:t>
            </a:r>
            <a:r>
              <a:rPr lang="es-AR" sz="2400" dirty="0" smtClean="0"/>
              <a:t>, tributarán </a:t>
            </a:r>
            <a:r>
              <a:rPr lang="es-AR" sz="2400" dirty="0"/>
              <a:t>el </a:t>
            </a:r>
            <a:r>
              <a:rPr lang="es-AR" sz="2400" dirty="0" smtClean="0"/>
              <a:t>IGA en </a:t>
            </a:r>
            <a:r>
              <a:rPr lang="es-AR" sz="2400" dirty="0"/>
              <a:t>la medida en </a:t>
            </a:r>
            <a:r>
              <a:rPr lang="es-AR" sz="2400" dirty="0" smtClean="0"/>
              <a:t>que:</a:t>
            </a:r>
          </a:p>
          <a:p>
            <a:pPr algn="just">
              <a:lnSpc>
                <a:spcPct val="170000"/>
              </a:lnSpc>
            </a:pPr>
            <a:r>
              <a:rPr lang="es-AR" sz="2400" dirty="0" smtClean="0"/>
              <a:t>Los </a:t>
            </a:r>
            <a:r>
              <a:rPr lang="es-AR" sz="2400" dirty="0"/>
              <a:t>certificados de participación y/o títulos de deuda o las cuotapartes que emitieran no hubieren sido colocados por </a:t>
            </a:r>
            <a:r>
              <a:rPr lang="es-AR" sz="2400" b="1" dirty="0">
                <a:solidFill>
                  <a:schemeClr val="accent1">
                    <a:lumMod val="75000"/>
                  </a:schemeClr>
                </a:solidFill>
              </a:rPr>
              <a:t>oferta pública con autorización de la Comisión Nacional de Valores</a:t>
            </a:r>
            <a:r>
              <a:rPr lang="es-AR" sz="2400" dirty="0"/>
              <a:t>. </a:t>
            </a:r>
            <a:endParaRPr lang="es-AR" sz="2400" dirty="0" smtClean="0"/>
          </a:p>
          <a:p>
            <a:pPr algn="just">
              <a:lnSpc>
                <a:spcPct val="170000"/>
              </a:lnSpc>
            </a:pPr>
            <a:r>
              <a:rPr lang="es-AR" sz="2400" dirty="0" smtClean="0"/>
              <a:t>De </a:t>
            </a:r>
            <a:r>
              <a:rPr lang="es-AR" sz="2400" dirty="0"/>
              <a:t>existir tal colocación tributarán sólo en la proporción a las inversiones </a:t>
            </a:r>
            <a:r>
              <a:rPr lang="es-AR" sz="2400" b="1" dirty="0">
                <a:solidFill>
                  <a:schemeClr val="accent1"/>
                </a:solidFill>
              </a:rPr>
              <a:t>no realizadas en la República </a:t>
            </a:r>
            <a:r>
              <a:rPr lang="es-AR" sz="2400" b="1" dirty="0" smtClean="0">
                <a:solidFill>
                  <a:schemeClr val="accent1"/>
                </a:solidFill>
              </a:rPr>
              <a:t>Argentina.</a:t>
            </a:r>
            <a:r>
              <a:rPr lang="es-AR" sz="2400" dirty="0" smtClean="0">
                <a:solidFill>
                  <a:schemeClr val="accent1"/>
                </a:solidFill>
              </a:rPr>
              <a:t>.</a:t>
            </a:r>
            <a:endParaRPr lang="es-AR" sz="2400" dirty="0">
              <a:solidFill>
                <a:schemeClr val="accent1"/>
              </a:solidFill>
            </a:endParaRPr>
          </a:p>
          <a:p>
            <a:pPr marL="0" indent="0" algn="just">
              <a:buNone/>
            </a:pPr>
            <a:endParaRPr lang="es-AR" sz="2400" b="1"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34</a:t>
            </a:fld>
            <a:endParaRPr lang="es-ES" dirty="0"/>
          </a:p>
        </p:txBody>
      </p:sp>
    </p:spTree>
    <p:extLst>
      <p:ext uri="{BB962C8B-B14F-4D97-AF65-F5344CB8AC3E}">
        <p14:creationId xmlns:p14="http://schemas.microsoft.com/office/powerpoint/2010/main" val="341828267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552" y="1"/>
            <a:ext cx="7920880" cy="968151"/>
          </a:xfrm>
        </p:spPr>
        <p:txBody>
          <a:bodyPr anchor="ctr">
            <a:noAutofit/>
          </a:bodyPr>
          <a:lstStyle/>
          <a:p>
            <a:pPr algn="ctr" fontAlgn="base">
              <a:spcAft>
                <a:spcPct val="0"/>
              </a:spcAft>
            </a:pPr>
            <a:r>
              <a:rPr lang="es-AR" sz="4000" b="1" dirty="0" smtClean="0">
                <a:solidFill>
                  <a:schemeClr val="tx1"/>
                </a:solidFill>
                <a:ea typeface="+mn-ea"/>
                <a:cs typeface="+mn-cs"/>
              </a:rPr>
              <a:t>Ley N° 27.440 – DTO. 382</a:t>
            </a:r>
            <a:endParaRPr lang="es-AR" sz="4000" b="1" dirty="0">
              <a:solidFill>
                <a:schemeClr val="tx1"/>
              </a:solidFill>
              <a:ea typeface="+mn-ea"/>
              <a:cs typeface="+mn-cs"/>
            </a:endParaRPr>
          </a:p>
        </p:txBody>
      </p:sp>
      <p:sp>
        <p:nvSpPr>
          <p:cNvPr id="3" name="Content Placeholder 2"/>
          <p:cNvSpPr>
            <a:spLocks noGrp="1"/>
          </p:cNvSpPr>
          <p:nvPr>
            <p:ph idx="1"/>
          </p:nvPr>
        </p:nvSpPr>
        <p:spPr>
          <a:xfrm>
            <a:off x="272480" y="824136"/>
            <a:ext cx="7704856" cy="5472608"/>
          </a:xfrm>
        </p:spPr>
        <p:txBody>
          <a:bodyPr>
            <a:normAutofit fontScale="92500" lnSpcReduction="10000"/>
          </a:bodyPr>
          <a:lstStyle/>
          <a:p>
            <a:pPr algn="just">
              <a:lnSpc>
                <a:spcPct val="110000"/>
              </a:lnSpc>
            </a:pPr>
            <a:r>
              <a:rPr lang="es-AR" sz="2400" dirty="0" smtClean="0"/>
              <a:t>Cuando </a:t>
            </a:r>
            <a:r>
              <a:rPr lang="es-AR" sz="2400" dirty="0"/>
              <a:t>los </a:t>
            </a:r>
            <a:r>
              <a:rPr lang="es-AR" sz="2400" b="1" dirty="0">
                <a:solidFill>
                  <a:schemeClr val="tx1"/>
                </a:solidFill>
              </a:rPr>
              <a:t>fideicomisos y fondos comunes de inversión</a:t>
            </a:r>
            <a:r>
              <a:rPr lang="es-AR" sz="2400" b="1" u="sng" dirty="0">
                <a:solidFill>
                  <a:schemeClr val="accent1">
                    <a:lumMod val="75000"/>
                  </a:schemeClr>
                </a:solidFill>
              </a:rPr>
              <a:t> </a:t>
            </a:r>
            <a:r>
              <a:rPr lang="es-AR" sz="2400" b="1" u="sng" dirty="0" smtClean="0">
                <a:solidFill>
                  <a:schemeClr val="accent1">
                    <a:lumMod val="75000"/>
                  </a:schemeClr>
                </a:solidFill>
              </a:rPr>
              <a:t>NO deban </a:t>
            </a:r>
            <a:r>
              <a:rPr lang="es-AR" sz="2400" b="1" u="sng" dirty="0">
                <a:solidFill>
                  <a:schemeClr val="accent1">
                    <a:lumMod val="75000"/>
                  </a:schemeClr>
                </a:solidFill>
              </a:rPr>
              <a:t>tributar el impuesto</a:t>
            </a:r>
            <a:r>
              <a:rPr lang="es-AR" sz="2400" dirty="0"/>
              <a:t>, </a:t>
            </a:r>
            <a:endParaRPr lang="es-AR" sz="2400" dirty="0" smtClean="0"/>
          </a:p>
          <a:p>
            <a:pPr marL="0" indent="0" algn="just">
              <a:lnSpc>
                <a:spcPct val="110000"/>
              </a:lnSpc>
              <a:buNone/>
            </a:pPr>
            <a:endParaRPr lang="es-AR" sz="2400" dirty="0" smtClean="0"/>
          </a:p>
          <a:p>
            <a:pPr algn="just">
              <a:lnSpc>
                <a:spcPct val="110000"/>
              </a:lnSpc>
            </a:pPr>
            <a:r>
              <a:rPr lang="es-AR" sz="2400" b="1" dirty="0" smtClean="0">
                <a:solidFill>
                  <a:schemeClr val="accent1">
                    <a:lumMod val="75000"/>
                  </a:schemeClr>
                </a:solidFill>
              </a:rPr>
              <a:t>el </a:t>
            </a:r>
            <a:r>
              <a:rPr lang="es-AR" sz="2400" b="1" dirty="0">
                <a:solidFill>
                  <a:schemeClr val="accent1">
                    <a:lumMod val="75000"/>
                  </a:schemeClr>
                </a:solidFill>
              </a:rPr>
              <a:t>inversor </a:t>
            </a:r>
            <a:r>
              <a:rPr lang="es-AR" sz="2400" b="1" dirty="0" smtClean="0">
                <a:solidFill>
                  <a:schemeClr val="accent1">
                    <a:lumMod val="75000"/>
                  </a:schemeClr>
                </a:solidFill>
              </a:rPr>
              <a:t>perceptor residente en el país, </a:t>
            </a:r>
            <a:r>
              <a:rPr lang="es-AR" sz="2400" dirty="0" smtClean="0"/>
              <a:t>deberá </a:t>
            </a:r>
            <a:r>
              <a:rPr lang="es-AR" sz="2400" dirty="0"/>
              <a:t>incorporar </a:t>
            </a:r>
            <a:r>
              <a:rPr lang="es-AR" sz="2400" dirty="0" smtClean="0"/>
              <a:t>las ganancias en </a:t>
            </a:r>
            <a:r>
              <a:rPr lang="es-AR" sz="2400" dirty="0"/>
              <a:t>su propia </a:t>
            </a:r>
            <a:r>
              <a:rPr lang="es-AR" sz="2400" dirty="0" smtClean="0"/>
              <a:t>declaración jurada en el momento de la distribución y/o capitalización y quedarán alcanzadas a las alícuotas generales del gravamen. </a:t>
            </a:r>
          </a:p>
          <a:p>
            <a:pPr algn="just">
              <a:lnSpc>
                <a:spcPct val="110000"/>
              </a:lnSpc>
            </a:pPr>
            <a:r>
              <a:rPr lang="es-AR" sz="2400" b="1" dirty="0" smtClean="0">
                <a:solidFill>
                  <a:schemeClr val="accent1">
                    <a:lumMod val="75000"/>
                  </a:schemeClr>
                </a:solidFill>
              </a:rPr>
              <a:t>el inversor beneficiario </a:t>
            </a:r>
            <a:r>
              <a:rPr lang="es-AR" sz="2400" b="1" dirty="0">
                <a:solidFill>
                  <a:schemeClr val="accent1">
                    <a:lumMod val="75000"/>
                  </a:schemeClr>
                </a:solidFill>
              </a:rPr>
              <a:t>del exterior</a:t>
            </a:r>
            <a:r>
              <a:rPr lang="es-AR" sz="2400" dirty="0"/>
              <a:t>, el fiduciario o la sociedad gerente, según corresponda, procederán a efectuar la </a:t>
            </a:r>
            <a:r>
              <a:rPr lang="es-AR" sz="2400" b="1" dirty="0" smtClean="0">
                <a:solidFill>
                  <a:schemeClr val="accent1">
                    <a:lumMod val="75000"/>
                  </a:schemeClr>
                </a:solidFill>
              </a:rPr>
              <a:t>retención en carácter de pago único y definitivo</a:t>
            </a:r>
            <a:r>
              <a:rPr lang="es-AR" sz="2400" dirty="0" smtClean="0"/>
              <a:t>.</a:t>
            </a:r>
          </a:p>
          <a:p>
            <a:pPr marL="0" indent="0" algn="just">
              <a:lnSpc>
                <a:spcPct val="110000"/>
              </a:lnSpc>
              <a:buNone/>
            </a:pPr>
            <a:r>
              <a:rPr lang="es-AR" sz="2400" b="1" dirty="0" smtClean="0"/>
              <a:t> </a:t>
            </a:r>
            <a:r>
              <a:rPr lang="es-AR" sz="2000" b="1" dirty="0" smtClean="0">
                <a:solidFill>
                  <a:schemeClr val="accent1">
                    <a:lumMod val="75000"/>
                  </a:schemeClr>
                </a:solidFill>
              </a:rPr>
              <a:t>Vigencia</a:t>
            </a:r>
            <a:r>
              <a:rPr lang="es-AR" sz="2000" b="1" dirty="0"/>
              <a:t>: Comenzará a regir respecto de las utilidades generadas en los ejercicios iniciados a partir </a:t>
            </a:r>
            <a:r>
              <a:rPr lang="es-AR" sz="2000" b="1" dirty="0" smtClean="0"/>
              <a:t>del </a:t>
            </a:r>
            <a:r>
              <a:rPr lang="es-AR" sz="2000" b="1" dirty="0" smtClean="0">
                <a:solidFill>
                  <a:schemeClr val="accent1"/>
                </a:solidFill>
              </a:rPr>
              <a:t>1</a:t>
            </a:r>
            <a:r>
              <a:rPr lang="es-AR" sz="2000" b="1" dirty="0">
                <a:solidFill>
                  <a:schemeClr val="accent1"/>
                </a:solidFill>
              </a:rPr>
              <a:t>° de enero de 2018</a:t>
            </a:r>
            <a:r>
              <a:rPr lang="es-AR" sz="2000" b="1" i="1" dirty="0">
                <a:solidFill>
                  <a:schemeClr val="accent1"/>
                </a:solidFill>
              </a:rPr>
              <a:t>.</a:t>
            </a:r>
          </a:p>
          <a:p>
            <a:pPr marL="0" indent="0" algn="just">
              <a:buNone/>
            </a:pPr>
            <a:endParaRPr lang="es-AR" sz="2400" b="1"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35</a:t>
            </a:fld>
            <a:endParaRPr lang="es-ES" dirty="0"/>
          </a:p>
        </p:txBody>
      </p:sp>
    </p:spTree>
    <p:extLst>
      <p:ext uri="{BB962C8B-B14F-4D97-AF65-F5344CB8AC3E}">
        <p14:creationId xmlns:p14="http://schemas.microsoft.com/office/powerpoint/2010/main" val="60780542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905328" cy="968153"/>
          </a:xfrm>
        </p:spPr>
        <p:txBody>
          <a:bodyPr anchor="ctr">
            <a:noAutofit/>
          </a:bodyPr>
          <a:lstStyle/>
          <a:p>
            <a:pPr algn="ctr" fontAlgn="base">
              <a:spcAft>
                <a:spcPct val="0"/>
              </a:spcAft>
            </a:pPr>
            <a:r>
              <a:rPr lang="es-AR" sz="4000" b="1" dirty="0">
                <a:solidFill>
                  <a:schemeClr val="tx1"/>
                </a:solidFill>
              </a:rPr>
              <a:t>Decreto </a:t>
            </a:r>
            <a:r>
              <a:rPr lang="es-AR" sz="4000" b="1" dirty="0" smtClean="0">
                <a:solidFill>
                  <a:schemeClr val="tx1"/>
                </a:solidFill>
              </a:rPr>
              <a:t>382/2019 – Art 205</a:t>
            </a:r>
            <a:endParaRPr lang="es-AR" sz="4000" b="1" dirty="0">
              <a:solidFill>
                <a:schemeClr val="tx1"/>
              </a:solidFill>
              <a:ea typeface="+mn-ea"/>
              <a:cs typeface="+mn-cs"/>
            </a:endParaRPr>
          </a:p>
        </p:txBody>
      </p:sp>
      <p:sp>
        <p:nvSpPr>
          <p:cNvPr id="3" name="Content Placeholder 2"/>
          <p:cNvSpPr>
            <a:spLocks noGrp="1"/>
          </p:cNvSpPr>
          <p:nvPr>
            <p:ph idx="1"/>
          </p:nvPr>
        </p:nvSpPr>
        <p:spPr>
          <a:xfrm>
            <a:off x="344488" y="968153"/>
            <a:ext cx="7848872" cy="4536503"/>
          </a:xfrm>
        </p:spPr>
        <p:txBody>
          <a:bodyPr>
            <a:noAutofit/>
          </a:bodyPr>
          <a:lstStyle/>
          <a:p>
            <a:pPr marL="0" indent="0" algn="just">
              <a:buNone/>
            </a:pPr>
            <a:r>
              <a:rPr lang="en-US" sz="3100" b="1" dirty="0" err="1"/>
              <a:t>Distribución</a:t>
            </a:r>
            <a:r>
              <a:rPr lang="en-US" sz="3100" b="1" dirty="0"/>
              <a:t>:</a:t>
            </a:r>
            <a:endParaRPr lang="es-AR" sz="3100" b="1" dirty="0"/>
          </a:p>
          <a:p>
            <a:pPr algn="just">
              <a:lnSpc>
                <a:spcPct val="150000"/>
              </a:lnSpc>
            </a:pPr>
            <a:r>
              <a:rPr lang="es-AR" sz="2400" dirty="0" smtClean="0"/>
              <a:t>De </a:t>
            </a:r>
            <a:r>
              <a:rPr lang="es-AR" sz="2400" dirty="0"/>
              <a:t>no distribuirse la totalidad de las ganancias determinadas y acumuladas al cierre del ejercicio del ente de que se trate, </a:t>
            </a:r>
            <a:r>
              <a:rPr lang="es-AR" sz="2400" b="1" dirty="0">
                <a:solidFill>
                  <a:schemeClr val="accent1"/>
                </a:solidFill>
              </a:rPr>
              <a:t>éstas se acumularán. </a:t>
            </a:r>
            <a:endParaRPr lang="es-AR" sz="2400" b="1" dirty="0" smtClean="0">
              <a:solidFill>
                <a:schemeClr val="accent1"/>
              </a:solidFill>
            </a:endParaRPr>
          </a:p>
          <a:p>
            <a:pPr algn="just">
              <a:lnSpc>
                <a:spcPct val="150000"/>
              </a:lnSpc>
            </a:pPr>
            <a:r>
              <a:rPr lang="es-AR" sz="2400" dirty="0" smtClean="0"/>
              <a:t>Se </a:t>
            </a:r>
            <a:r>
              <a:rPr lang="es-AR" sz="2400" dirty="0"/>
              <a:t>considerará, </a:t>
            </a:r>
            <a:r>
              <a:rPr lang="es-AR" sz="2400" b="1" dirty="0"/>
              <a:t>sin admitir prueba en contrario</a:t>
            </a:r>
            <a:r>
              <a:rPr lang="es-AR" sz="2400" dirty="0"/>
              <a:t>, que las ganancias que se distribuyen </a:t>
            </a:r>
            <a:r>
              <a:rPr lang="es-AR" sz="2400" dirty="0" smtClean="0"/>
              <a:t>posteriormente corresponden</a:t>
            </a:r>
            <a:r>
              <a:rPr lang="es-AR" sz="2400" dirty="0"/>
              <a:t>, en primer término, a las de mayor antigüedad acumuladas al cierre del ejercicio inmediato anterior a la fecha de la </a:t>
            </a:r>
            <a:r>
              <a:rPr lang="es-AR" sz="2400" dirty="0" smtClean="0"/>
              <a:t>distribución</a:t>
            </a:r>
            <a:r>
              <a:rPr lang="es-AR" sz="2400" i="1" dirty="0" smtClean="0"/>
              <a:t>.</a:t>
            </a:r>
            <a:endParaRPr lang="es-AR" sz="2400" i="1" dirty="0"/>
          </a:p>
        </p:txBody>
      </p:sp>
    </p:spTree>
    <p:extLst>
      <p:ext uri="{BB962C8B-B14F-4D97-AF65-F5344CB8AC3E}">
        <p14:creationId xmlns:p14="http://schemas.microsoft.com/office/powerpoint/2010/main" val="172435209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2048"/>
            <a:ext cx="7905328" cy="864096"/>
          </a:xfrm>
        </p:spPr>
        <p:txBody>
          <a:bodyPr anchor="ctr">
            <a:noAutofit/>
          </a:bodyPr>
          <a:lstStyle/>
          <a:p>
            <a:pPr algn="ctr" fontAlgn="base">
              <a:spcAft>
                <a:spcPct val="0"/>
              </a:spcAft>
            </a:pPr>
            <a:r>
              <a:rPr lang="es-AR" sz="4000" b="1" dirty="0">
                <a:solidFill>
                  <a:schemeClr val="tx1"/>
                </a:solidFill>
              </a:rPr>
              <a:t>Decreto </a:t>
            </a:r>
            <a:r>
              <a:rPr lang="es-AR" sz="4000" b="1" dirty="0" smtClean="0">
                <a:solidFill>
                  <a:schemeClr val="tx1"/>
                </a:solidFill>
              </a:rPr>
              <a:t>382/2019 – Art 205 </a:t>
            </a:r>
            <a:endParaRPr lang="es-AR" sz="4000" b="1" dirty="0">
              <a:solidFill>
                <a:schemeClr val="tx1"/>
              </a:solidFill>
              <a:ea typeface="+mn-ea"/>
              <a:cs typeface="+mn-cs"/>
            </a:endParaRPr>
          </a:p>
        </p:txBody>
      </p:sp>
      <p:sp>
        <p:nvSpPr>
          <p:cNvPr id="3" name="Content Placeholder 2"/>
          <p:cNvSpPr>
            <a:spLocks noGrp="1"/>
          </p:cNvSpPr>
          <p:nvPr>
            <p:ph idx="1"/>
          </p:nvPr>
        </p:nvSpPr>
        <p:spPr>
          <a:xfrm>
            <a:off x="560512" y="968153"/>
            <a:ext cx="7344816" cy="5184575"/>
          </a:xfrm>
        </p:spPr>
        <p:txBody>
          <a:bodyPr>
            <a:normAutofit/>
          </a:bodyPr>
          <a:lstStyle/>
          <a:p>
            <a:pPr marL="0" indent="0" algn="just">
              <a:lnSpc>
                <a:spcPct val="150000"/>
              </a:lnSpc>
              <a:buNone/>
            </a:pPr>
            <a:r>
              <a:rPr lang="es-AR" sz="2800" dirty="0" smtClean="0"/>
              <a:t>Las </a:t>
            </a:r>
            <a:r>
              <a:rPr lang="es-AR" sz="2800" dirty="0"/>
              <a:t>ganancias que distribuyan los fideicomisos y los fondos comunes de inversión comprendidos en </a:t>
            </a:r>
            <a:r>
              <a:rPr lang="es-AR" sz="2800" dirty="0" smtClean="0"/>
              <a:t>este decreto</a:t>
            </a:r>
            <a:r>
              <a:rPr lang="es-AR" sz="2800" dirty="0"/>
              <a:t> no estarán sujetas al impuesto previsto en el tercer Art. sin número agregado a continuación del Art. 90 de la </a:t>
            </a:r>
            <a:r>
              <a:rPr lang="es-AR" sz="2800" dirty="0" smtClean="0"/>
              <a:t>LIG </a:t>
            </a:r>
            <a:r>
              <a:rPr lang="es-AR" sz="2800" b="1" dirty="0" smtClean="0"/>
              <a:t>(</a:t>
            </a:r>
            <a:r>
              <a:rPr lang="es-AR" sz="2800" dirty="0" smtClean="0"/>
              <a:t>13% y 7% según el período fiscal).</a:t>
            </a:r>
            <a:endParaRPr lang="es-AR" sz="2800"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37</a:t>
            </a:fld>
            <a:endParaRPr lang="es-ES" dirty="0"/>
          </a:p>
        </p:txBody>
      </p:sp>
    </p:spTree>
    <p:extLst>
      <p:ext uri="{BB962C8B-B14F-4D97-AF65-F5344CB8AC3E}">
        <p14:creationId xmlns:p14="http://schemas.microsoft.com/office/powerpoint/2010/main" val="216197668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2048"/>
            <a:ext cx="7905328" cy="864096"/>
          </a:xfrm>
        </p:spPr>
        <p:txBody>
          <a:bodyPr anchor="ctr">
            <a:noAutofit/>
          </a:bodyPr>
          <a:lstStyle/>
          <a:p>
            <a:pPr algn="ctr" fontAlgn="base">
              <a:spcAft>
                <a:spcPct val="0"/>
              </a:spcAft>
            </a:pPr>
            <a:r>
              <a:rPr lang="es-AR" sz="4000" b="1" dirty="0">
                <a:solidFill>
                  <a:schemeClr val="tx1"/>
                </a:solidFill>
              </a:rPr>
              <a:t>Decreto </a:t>
            </a:r>
            <a:r>
              <a:rPr lang="es-AR" sz="4000" b="1" dirty="0" smtClean="0">
                <a:solidFill>
                  <a:schemeClr val="tx1"/>
                </a:solidFill>
              </a:rPr>
              <a:t>382/2019 – Art 205 </a:t>
            </a:r>
            <a:endParaRPr lang="es-AR" sz="4000" b="1" dirty="0">
              <a:solidFill>
                <a:schemeClr val="tx1"/>
              </a:solidFill>
              <a:ea typeface="+mn-ea"/>
              <a:cs typeface="+mn-cs"/>
            </a:endParaRPr>
          </a:p>
        </p:txBody>
      </p:sp>
      <p:sp>
        <p:nvSpPr>
          <p:cNvPr id="3" name="Content Placeholder 2"/>
          <p:cNvSpPr>
            <a:spLocks noGrp="1"/>
          </p:cNvSpPr>
          <p:nvPr>
            <p:ph idx="1"/>
          </p:nvPr>
        </p:nvSpPr>
        <p:spPr>
          <a:xfrm>
            <a:off x="416496" y="968153"/>
            <a:ext cx="7488832" cy="5184575"/>
          </a:xfrm>
        </p:spPr>
        <p:txBody>
          <a:bodyPr>
            <a:normAutofit lnSpcReduction="10000"/>
          </a:bodyPr>
          <a:lstStyle/>
          <a:p>
            <a:pPr marL="0" indent="0" algn="just">
              <a:lnSpc>
                <a:spcPct val="150000"/>
              </a:lnSpc>
              <a:buNone/>
            </a:pPr>
            <a:r>
              <a:rPr lang="es-AR" sz="2800" dirty="0" smtClean="0"/>
              <a:t>Las </a:t>
            </a:r>
            <a:r>
              <a:rPr lang="es-AR" sz="2800" dirty="0"/>
              <a:t>ganancias </a:t>
            </a:r>
            <a:r>
              <a:rPr lang="es-AR" sz="2800" dirty="0" smtClean="0"/>
              <a:t>derivadas de la enajenación de certificados de participación o de </a:t>
            </a:r>
            <a:r>
              <a:rPr lang="es-AR" sz="2800" dirty="0" err="1" smtClean="0"/>
              <a:t>cuotaspartes</a:t>
            </a:r>
            <a:r>
              <a:rPr lang="es-AR" sz="2800" dirty="0" smtClean="0"/>
              <a:t> o en concepto de intereses y/o rendimientos por la tenencia de títulos de deuda o de </a:t>
            </a:r>
            <a:r>
              <a:rPr lang="es-AR" sz="2800" dirty="0" err="1" smtClean="0"/>
              <a:t>cuotapartes</a:t>
            </a:r>
            <a:r>
              <a:rPr lang="es-AR" sz="2800" dirty="0" smtClean="0"/>
              <a:t> de renta emitidos por los respectivos fideicomisos o fondos comunes de inversión, deberán tributar sobre las ganancias conforme a la LIG.</a:t>
            </a:r>
            <a:endParaRPr lang="es-AR" sz="2800"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38</a:t>
            </a:fld>
            <a:endParaRPr lang="es-ES" dirty="0"/>
          </a:p>
        </p:txBody>
      </p:sp>
    </p:spTree>
    <p:extLst>
      <p:ext uri="{BB962C8B-B14F-4D97-AF65-F5344CB8AC3E}">
        <p14:creationId xmlns:p14="http://schemas.microsoft.com/office/powerpoint/2010/main" val="130470761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2048"/>
            <a:ext cx="7905328" cy="864096"/>
          </a:xfrm>
        </p:spPr>
        <p:txBody>
          <a:bodyPr anchor="ctr">
            <a:noAutofit/>
          </a:bodyPr>
          <a:lstStyle/>
          <a:p>
            <a:pPr algn="ctr" fontAlgn="base">
              <a:spcAft>
                <a:spcPct val="0"/>
              </a:spcAft>
            </a:pPr>
            <a:r>
              <a:rPr lang="es-AR" sz="4000" b="1" dirty="0">
                <a:solidFill>
                  <a:schemeClr val="tx1"/>
                </a:solidFill>
              </a:rPr>
              <a:t>Decreto </a:t>
            </a:r>
            <a:r>
              <a:rPr lang="es-AR" sz="4000" b="1" dirty="0" smtClean="0">
                <a:solidFill>
                  <a:schemeClr val="tx1"/>
                </a:solidFill>
              </a:rPr>
              <a:t>382/2019 – Art 205 </a:t>
            </a:r>
            <a:endParaRPr lang="es-AR" sz="4000" b="1" dirty="0">
              <a:solidFill>
                <a:schemeClr val="tx1"/>
              </a:solidFill>
              <a:ea typeface="+mn-ea"/>
              <a:cs typeface="+mn-cs"/>
            </a:endParaRPr>
          </a:p>
        </p:txBody>
      </p:sp>
      <p:sp>
        <p:nvSpPr>
          <p:cNvPr id="3" name="Content Placeholder 2"/>
          <p:cNvSpPr>
            <a:spLocks noGrp="1"/>
          </p:cNvSpPr>
          <p:nvPr>
            <p:ph idx="1"/>
          </p:nvPr>
        </p:nvSpPr>
        <p:spPr>
          <a:xfrm>
            <a:off x="416496" y="968153"/>
            <a:ext cx="7488832" cy="5184575"/>
          </a:xfrm>
        </p:spPr>
        <p:txBody>
          <a:bodyPr>
            <a:normAutofit/>
          </a:bodyPr>
          <a:lstStyle/>
          <a:p>
            <a:pPr marL="0" indent="0" algn="just">
              <a:lnSpc>
                <a:spcPct val="150000"/>
              </a:lnSpc>
              <a:buNone/>
            </a:pPr>
            <a:r>
              <a:rPr lang="es-AR" sz="2800" dirty="0" smtClean="0"/>
              <a:t>A efectos de </a:t>
            </a:r>
            <a:r>
              <a:rPr lang="es-AR" sz="2800" dirty="0" smtClean="0">
                <a:solidFill>
                  <a:schemeClr val="accent1">
                    <a:lumMod val="75000"/>
                  </a:schemeClr>
                </a:solidFill>
              </a:rPr>
              <a:t>Bienes Personales</a:t>
            </a:r>
            <a:r>
              <a:rPr lang="es-AR" sz="2800" dirty="0" smtClean="0"/>
              <a:t>, los inversores, deberán considerar la tenencia de los certificados de participación del fideicomiso o de las </a:t>
            </a:r>
            <a:r>
              <a:rPr lang="es-AR" sz="2800" dirty="0" err="1" smtClean="0"/>
              <a:t>cuotapartes</a:t>
            </a:r>
            <a:r>
              <a:rPr lang="es-AR" sz="2800" dirty="0" smtClean="0"/>
              <a:t> del fondo común de inversión al 31/12 de cada año, siendo de aplicación las disposiciones de la ley del gravamen.</a:t>
            </a:r>
            <a:endParaRPr lang="es-AR" sz="2800"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39</a:t>
            </a:fld>
            <a:endParaRPr lang="es-ES" dirty="0"/>
          </a:p>
        </p:txBody>
      </p:sp>
    </p:spTree>
    <p:extLst>
      <p:ext uri="{BB962C8B-B14F-4D97-AF65-F5344CB8AC3E}">
        <p14:creationId xmlns:p14="http://schemas.microsoft.com/office/powerpoint/2010/main" val="34491957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0400" y="0"/>
            <a:ext cx="6876689" cy="680120"/>
          </a:xfrm>
        </p:spPr>
        <p:txBody>
          <a:bodyPr>
            <a:noAutofit/>
          </a:bodyPr>
          <a:lstStyle/>
          <a:p>
            <a:pPr algn="ctr" fontAlgn="base">
              <a:spcAft>
                <a:spcPct val="0"/>
              </a:spcAft>
            </a:pPr>
            <a:r>
              <a:rPr lang="es-AR" sz="2800" b="1" dirty="0" smtClean="0">
                <a:solidFill>
                  <a:schemeClr val="tx1"/>
                </a:solidFill>
                <a:ea typeface="+mn-ea"/>
                <a:cs typeface="+mn-cs"/>
              </a:rPr>
              <a:t>REVALUO IMPOSITIVO</a:t>
            </a:r>
            <a:endParaRPr lang="es-AR" sz="2800" b="1" dirty="0">
              <a:solidFill>
                <a:schemeClr val="tx1"/>
              </a:solidFill>
              <a:ea typeface="+mn-ea"/>
              <a:cs typeface="+mn-cs"/>
            </a:endParaRPr>
          </a:p>
        </p:txBody>
      </p:sp>
      <p:sp>
        <p:nvSpPr>
          <p:cNvPr id="3" name="Content Placeholder 2"/>
          <p:cNvSpPr>
            <a:spLocks noGrp="1"/>
          </p:cNvSpPr>
          <p:nvPr>
            <p:ph idx="1"/>
          </p:nvPr>
        </p:nvSpPr>
        <p:spPr>
          <a:xfrm>
            <a:off x="0" y="536104"/>
            <a:ext cx="8265368" cy="5760640"/>
          </a:xfrm>
        </p:spPr>
        <p:txBody>
          <a:bodyPr>
            <a:normAutofit/>
          </a:bodyPr>
          <a:lstStyle/>
          <a:p>
            <a:pPr marL="0" indent="0" algn="just">
              <a:buNone/>
            </a:pPr>
            <a:r>
              <a:rPr lang="en-US" sz="2200" b="1" dirty="0" err="1" smtClean="0">
                <a:solidFill>
                  <a:schemeClr val="accent1">
                    <a:lumMod val="75000"/>
                  </a:schemeClr>
                </a:solidFill>
              </a:rPr>
              <a:t>Bienes</a:t>
            </a:r>
            <a:r>
              <a:rPr lang="en-US" sz="2200" b="1" dirty="0" smtClean="0">
                <a:solidFill>
                  <a:schemeClr val="accent1">
                    <a:lumMod val="75000"/>
                  </a:schemeClr>
                </a:solidFill>
              </a:rPr>
              <a:t> que se </a:t>
            </a:r>
            <a:r>
              <a:rPr lang="en-US" sz="2200" b="1" dirty="0" err="1" smtClean="0">
                <a:solidFill>
                  <a:schemeClr val="accent1">
                    <a:lumMod val="75000"/>
                  </a:schemeClr>
                </a:solidFill>
              </a:rPr>
              <a:t>pueden</a:t>
            </a:r>
            <a:r>
              <a:rPr lang="en-US" sz="2200" b="1" dirty="0" smtClean="0">
                <a:solidFill>
                  <a:schemeClr val="accent1">
                    <a:lumMod val="75000"/>
                  </a:schemeClr>
                </a:solidFill>
              </a:rPr>
              <a:t> </a:t>
            </a:r>
            <a:r>
              <a:rPr lang="en-US" sz="2200" b="1" dirty="0" err="1" smtClean="0">
                <a:solidFill>
                  <a:schemeClr val="accent1">
                    <a:lumMod val="75000"/>
                  </a:schemeClr>
                </a:solidFill>
              </a:rPr>
              <a:t>incluir</a:t>
            </a:r>
            <a:r>
              <a:rPr lang="en-US" sz="2200" b="1" dirty="0" smtClean="0">
                <a:solidFill>
                  <a:schemeClr val="accent1">
                    <a:lumMod val="75000"/>
                  </a:schemeClr>
                </a:solidFill>
              </a:rPr>
              <a:t>:</a:t>
            </a:r>
            <a:endParaRPr lang="es-AR" sz="2200" b="1" dirty="0">
              <a:solidFill>
                <a:schemeClr val="accent1">
                  <a:lumMod val="75000"/>
                </a:schemeClr>
              </a:solidFill>
            </a:endParaRPr>
          </a:p>
          <a:p>
            <a:pPr lvl="1" algn="just"/>
            <a:r>
              <a:rPr lang="es-AR" sz="1800" dirty="0"/>
              <a:t>Inmuebles que no posean el carácter de bienes de cambio.</a:t>
            </a:r>
          </a:p>
          <a:p>
            <a:pPr lvl="1" algn="just"/>
            <a:r>
              <a:rPr lang="es-AR" sz="1800" dirty="0"/>
              <a:t>Inmuebles que posean el carácter de bienes de cambio.</a:t>
            </a:r>
          </a:p>
          <a:p>
            <a:pPr lvl="1" algn="just"/>
            <a:r>
              <a:rPr lang="es-AR" sz="1800" dirty="0"/>
              <a:t>Bienes muebles amortizables (incluida la hacienda con fines de reproducción). Se encuentran incluidos los automóviles, en la medida que su explotación sea el objeto principal de la actividad.</a:t>
            </a:r>
          </a:p>
          <a:p>
            <a:pPr lvl="1" algn="just"/>
            <a:r>
              <a:rPr lang="es-AR" sz="1800" dirty="0"/>
              <a:t>Acciones, cuotas y participaciones sociales (emitidas por sociedades del país).</a:t>
            </a:r>
          </a:p>
          <a:p>
            <a:pPr lvl="1" algn="just"/>
            <a:r>
              <a:rPr lang="es-AR" sz="1800" dirty="0"/>
              <a:t>Minas, canteras, bosques y bienes análogos.</a:t>
            </a:r>
          </a:p>
          <a:p>
            <a:pPr lvl="1" algn="just"/>
            <a:r>
              <a:rPr lang="es-AR" sz="1800" dirty="0"/>
              <a:t>Bienes intangibles, incluidos los derechos de concesión y similares.</a:t>
            </a:r>
          </a:p>
          <a:p>
            <a:pPr lvl="1" algn="just"/>
            <a:r>
              <a:rPr lang="es-AR" sz="1800" dirty="0" smtClean="0"/>
              <a:t>Bienes </a:t>
            </a:r>
            <a:r>
              <a:rPr lang="es-AR" sz="1800" dirty="0"/>
              <a:t>en elaboración o construcción. Mejoras no finalizadas:</a:t>
            </a:r>
          </a:p>
          <a:p>
            <a:pPr lvl="2" algn="just"/>
            <a:r>
              <a:rPr lang="es-AR" sz="1800" dirty="0"/>
              <a:t>la porción elaborada de los bienes muebles amortizables</a:t>
            </a:r>
          </a:p>
          <a:p>
            <a:pPr lvl="2" algn="just"/>
            <a:r>
              <a:rPr lang="es-AR" sz="1800" dirty="0"/>
              <a:t>la parte construida de los inmuebles en construcción</a:t>
            </a:r>
          </a:p>
          <a:p>
            <a:pPr lvl="2" algn="just"/>
            <a:r>
              <a:rPr lang="es-AR" sz="1800" dirty="0"/>
              <a:t>las erogaciones en concepto de mejoras no finalizadas</a:t>
            </a:r>
          </a:p>
          <a:p>
            <a:pPr lvl="1" algn="just"/>
            <a:r>
              <a:rPr lang="en-US" sz="1800" dirty="0" err="1" smtClean="0"/>
              <a:t>Bienes</a:t>
            </a:r>
            <a:r>
              <a:rPr lang="en-US" sz="1800" dirty="0" smtClean="0"/>
              <a:t> </a:t>
            </a:r>
            <a:r>
              <a:rPr lang="en-US" sz="1800" dirty="0" err="1" smtClean="0"/>
              <a:t>adquiridos</a:t>
            </a:r>
            <a:r>
              <a:rPr lang="en-US" sz="1800" dirty="0" smtClean="0"/>
              <a:t> </a:t>
            </a:r>
            <a:r>
              <a:rPr lang="en-US" sz="1800" dirty="0" err="1" smtClean="0"/>
              <a:t>por</a:t>
            </a:r>
            <a:r>
              <a:rPr lang="en-US" sz="1800" dirty="0" smtClean="0"/>
              <a:t> leasing.</a:t>
            </a:r>
            <a:endParaRPr lang="es-AR" sz="1800" dirty="0" smtClean="0"/>
          </a:p>
          <a:p>
            <a:endParaRPr lang="es-AR" sz="1800"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4</a:t>
            </a:fld>
            <a:endParaRPr lang="es-ES" dirty="0"/>
          </a:p>
        </p:txBody>
      </p:sp>
    </p:spTree>
    <p:extLst>
      <p:ext uri="{BB962C8B-B14F-4D97-AF65-F5344CB8AC3E}">
        <p14:creationId xmlns:p14="http://schemas.microsoft.com/office/powerpoint/2010/main" val="233431779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0899A8F-51F3-4918-BA05-29955774FDD1}" type="slidenum">
              <a:rPr lang="es-ES" smtClean="0"/>
              <a:pPr/>
              <a:t>40</a:t>
            </a:fld>
            <a:endParaRPr lang="es-ES" dirty="0"/>
          </a:p>
        </p:txBody>
      </p:sp>
      <p:sp>
        <p:nvSpPr>
          <p:cNvPr id="5" name="Marcador de contenido 4"/>
          <p:cNvSpPr>
            <a:spLocks noGrp="1"/>
          </p:cNvSpPr>
          <p:nvPr>
            <p:ph idx="1"/>
          </p:nvPr>
        </p:nvSpPr>
        <p:spPr>
          <a:xfrm>
            <a:off x="272480" y="1184176"/>
            <a:ext cx="7560839" cy="5112568"/>
          </a:xfrm>
        </p:spPr>
        <p:txBody>
          <a:bodyPr>
            <a:noAutofit/>
          </a:bodyPr>
          <a:lstStyle/>
          <a:p>
            <a:pPr marL="0" indent="0" algn="just">
              <a:lnSpc>
                <a:spcPct val="150000"/>
              </a:lnSpc>
              <a:buNone/>
            </a:pPr>
            <a:r>
              <a:rPr lang="en-US" sz="2800" dirty="0" smtClean="0">
                <a:solidFill>
                  <a:schemeClr val="tx1"/>
                </a:solidFill>
              </a:rPr>
              <a:t>Los </a:t>
            </a:r>
            <a:r>
              <a:rPr lang="en-US" sz="2800" dirty="0" err="1" smtClean="0">
                <a:solidFill>
                  <a:schemeClr val="tx1"/>
                </a:solidFill>
              </a:rPr>
              <a:t>fideicomisos</a:t>
            </a:r>
            <a:r>
              <a:rPr lang="en-US" sz="2800" dirty="0" smtClean="0">
                <a:solidFill>
                  <a:schemeClr val="tx1"/>
                </a:solidFill>
              </a:rPr>
              <a:t> y </a:t>
            </a:r>
            <a:r>
              <a:rPr lang="en-US" sz="2800" dirty="0" err="1" smtClean="0">
                <a:solidFill>
                  <a:schemeClr val="tx1"/>
                </a:solidFill>
              </a:rPr>
              <a:t>fondos</a:t>
            </a:r>
            <a:r>
              <a:rPr lang="en-US" sz="2800" dirty="0" smtClean="0">
                <a:solidFill>
                  <a:schemeClr val="tx1"/>
                </a:solidFill>
              </a:rPr>
              <a:t> </a:t>
            </a:r>
            <a:r>
              <a:rPr lang="en-US" sz="2800" dirty="0" err="1" smtClean="0">
                <a:solidFill>
                  <a:schemeClr val="tx1"/>
                </a:solidFill>
              </a:rPr>
              <a:t>comunes</a:t>
            </a:r>
            <a:r>
              <a:rPr lang="en-US" sz="2800" dirty="0" smtClean="0">
                <a:solidFill>
                  <a:schemeClr val="tx1"/>
                </a:solidFill>
              </a:rPr>
              <a:t> de </a:t>
            </a:r>
            <a:r>
              <a:rPr lang="en-US" sz="2800" dirty="0" err="1" smtClean="0">
                <a:solidFill>
                  <a:schemeClr val="tx1"/>
                </a:solidFill>
              </a:rPr>
              <a:t>inversión</a:t>
            </a:r>
            <a:r>
              <a:rPr lang="en-US" sz="2800" dirty="0" smtClean="0">
                <a:solidFill>
                  <a:schemeClr val="tx1"/>
                </a:solidFill>
              </a:rPr>
              <a:t> </a:t>
            </a:r>
            <a:r>
              <a:rPr lang="en-US" sz="2800" dirty="0" err="1" smtClean="0">
                <a:solidFill>
                  <a:schemeClr val="tx1"/>
                </a:solidFill>
              </a:rPr>
              <a:t>deberán</a:t>
            </a:r>
            <a:r>
              <a:rPr lang="en-US" sz="2800" dirty="0" smtClean="0">
                <a:solidFill>
                  <a:schemeClr val="tx1"/>
                </a:solidFill>
              </a:rPr>
              <a:t> </a:t>
            </a:r>
            <a:r>
              <a:rPr lang="en-US" sz="2800" dirty="0" err="1" smtClean="0">
                <a:solidFill>
                  <a:schemeClr val="tx1"/>
                </a:solidFill>
              </a:rPr>
              <a:t>poner</a:t>
            </a:r>
            <a:r>
              <a:rPr lang="en-US" sz="2800" dirty="0" smtClean="0">
                <a:solidFill>
                  <a:schemeClr val="tx1"/>
                </a:solidFill>
              </a:rPr>
              <a:t> a </a:t>
            </a:r>
            <a:r>
              <a:rPr lang="en-US" sz="2800" dirty="0" err="1" smtClean="0">
                <a:solidFill>
                  <a:schemeClr val="tx1"/>
                </a:solidFill>
              </a:rPr>
              <a:t>disposición</a:t>
            </a:r>
            <a:r>
              <a:rPr lang="en-US" sz="2800" dirty="0" smtClean="0">
                <a:solidFill>
                  <a:schemeClr val="tx1"/>
                </a:solidFill>
              </a:rPr>
              <a:t> de </a:t>
            </a:r>
            <a:r>
              <a:rPr lang="en-US" sz="2800" dirty="0" err="1" smtClean="0">
                <a:solidFill>
                  <a:schemeClr val="tx1"/>
                </a:solidFill>
              </a:rPr>
              <a:t>los</a:t>
            </a:r>
            <a:r>
              <a:rPr lang="en-US" sz="2800" dirty="0" smtClean="0">
                <a:solidFill>
                  <a:schemeClr val="tx1"/>
                </a:solidFill>
              </a:rPr>
              <a:t> </a:t>
            </a:r>
            <a:r>
              <a:rPr lang="en-US" sz="2800" dirty="0" err="1" smtClean="0">
                <a:solidFill>
                  <a:schemeClr val="tx1"/>
                </a:solidFill>
              </a:rPr>
              <a:t>residentes</a:t>
            </a:r>
            <a:r>
              <a:rPr lang="en-US" sz="2800" dirty="0" smtClean="0">
                <a:solidFill>
                  <a:schemeClr val="tx1"/>
                </a:solidFill>
              </a:rPr>
              <a:t> </a:t>
            </a:r>
            <a:r>
              <a:rPr lang="en-US" sz="2800" dirty="0" err="1" smtClean="0">
                <a:solidFill>
                  <a:schemeClr val="tx1"/>
                </a:solidFill>
              </a:rPr>
              <a:t>en</a:t>
            </a:r>
            <a:r>
              <a:rPr lang="en-US" sz="2800" dirty="0" smtClean="0">
                <a:solidFill>
                  <a:schemeClr val="tx1"/>
                </a:solidFill>
              </a:rPr>
              <a:t> el </a:t>
            </a:r>
            <a:r>
              <a:rPr lang="en-US" sz="2800" dirty="0" err="1" smtClean="0">
                <a:solidFill>
                  <a:schemeClr val="tx1"/>
                </a:solidFill>
              </a:rPr>
              <a:t>país</a:t>
            </a:r>
            <a:r>
              <a:rPr lang="en-US" sz="2800" dirty="0" smtClean="0">
                <a:solidFill>
                  <a:schemeClr val="tx1"/>
                </a:solidFill>
              </a:rPr>
              <a:t>, </a:t>
            </a:r>
            <a:r>
              <a:rPr lang="en-US" sz="2800" dirty="0" err="1" smtClean="0">
                <a:solidFill>
                  <a:schemeClr val="tx1"/>
                </a:solidFill>
              </a:rPr>
              <a:t>en</a:t>
            </a:r>
            <a:r>
              <a:rPr lang="en-US" sz="2800" dirty="0" smtClean="0">
                <a:solidFill>
                  <a:schemeClr val="tx1"/>
                </a:solidFill>
              </a:rPr>
              <a:t> </a:t>
            </a:r>
            <a:r>
              <a:rPr lang="en-US" sz="2800" dirty="0" err="1" smtClean="0">
                <a:solidFill>
                  <a:schemeClr val="tx1"/>
                </a:solidFill>
              </a:rPr>
              <a:t>proporción</a:t>
            </a:r>
            <a:r>
              <a:rPr lang="en-US" sz="2800" dirty="0" smtClean="0">
                <a:solidFill>
                  <a:schemeClr val="tx1"/>
                </a:solidFill>
              </a:rPr>
              <a:t> al </a:t>
            </a:r>
            <a:r>
              <a:rPr lang="en-US" sz="2800" dirty="0" err="1" smtClean="0">
                <a:solidFill>
                  <a:schemeClr val="tx1"/>
                </a:solidFill>
              </a:rPr>
              <a:t>porcentaje</a:t>
            </a:r>
            <a:r>
              <a:rPr lang="en-US" sz="2800" dirty="0" smtClean="0">
                <a:solidFill>
                  <a:schemeClr val="tx1"/>
                </a:solidFill>
              </a:rPr>
              <a:t> de </a:t>
            </a:r>
            <a:r>
              <a:rPr lang="en-US" sz="2800" dirty="0" err="1" smtClean="0">
                <a:solidFill>
                  <a:schemeClr val="tx1"/>
                </a:solidFill>
              </a:rPr>
              <a:t>participación</a:t>
            </a:r>
            <a:r>
              <a:rPr lang="en-US" sz="2800" dirty="0" smtClean="0">
                <a:solidFill>
                  <a:schemeClr val="tx1"/>
                </a:solidFill>
              </a:rPr>
              <a:t> que </a:t>
            </a:r>
            <a:r>
              <a:rPr lang="en-US" sz="2800" dirty="0" err="1" smtClean="0">
                <a:solidFill>
                  <a:schemeClr val="tx1"/>
                </a:solidFill>
              </a:rPr>
              <a:t>posean</a:t>
            </a:r>
            <a:r>
              <a:rPr lang="en-US" sz="2800" dirty="0" smtClean="0">
                <a:solidFill>
                  <a:schemeClr val="tx1"/>
                </a:solidFill>
              </a:rPr>
              <a:t> , un “</a:t>
            </a:r>
            <a:r>
              <a:rPr lang="en-US" sz="2800" dirty="0" err="1" smtClean="0">
                <a:solidFill>
                  <a:schemeClr val="accent1">
                    <a:lumMod val="75000"/>
                  </a:schemeClr>
                </a:solidFill>
              </a:rPr>
              <a:t>Certificado</a:t>
            </a:r>
            <a:r>
              <a:rPr lang="en-US" sz="2800" dirty="0" smtClean="0">
                <a:solidFill>
                  <a:schemeClr val="accent1">
                    <a:lumMod val="75000"/>
                  </a:schemeClr>
                </a:solidFill>
              </a:rPr>
              <a:t> de </a:t>
            </a:r>
            <a:r>
              <a:rPr lang="en-US" sz="2800" dirty="0" err="1" smtClean="0">
                <a:solidFill>
                  <a:schemeClr val="accent1">
                    <a:lumMod val="75000"/>
                  </a:schemeClr>
                </a:solidFill>
              </a:rPr>
              <a:t>Resultados</a:t>
            </a:r>
            <a:r>
              <a:rPr lang="en-US" sz="2800" dirty="0" smtClean="0">
                <a:solidFill>
                  <a:schemeClr val="accent1">
                    <a:lumMod val="75000"/>
                  </a:schemeClr>
                </a:solidFill>
              </a:rPr>
              <a:t>”</a:t>
            </a:r>
            <a:r>
              <a:rPr lang="en-US" sz="2800" dirty="0" smtClean="0">
                <a:solidFill>
                  <a:schemeClr val="tx1"/>
                </a:solidFill>
              </a:rPr>
              <a:t>, al </a:t>
            </a:r>
            <a:r>
              <a:rPr lang="en-US" sz="2800" dirty="0" err="1" smtClean="0">
                <a:solidFill>
                  <a:schemeClr val="tx1"/>
                </a:solidFill>
              </a:rPr>
              <a:t>momento</a:t>
            </a:r>
            <a:r>
              <a:rPr lang="en-US" sz="2800" dirty="0" smtClean="0">
                <a:solidFill>
                  <a:schemeClr val="tx1"/>
                </a:solidFill>
              </a:rPr>
              <a:t> de </a:t>
            </a:r>
            <a:r>
              <a:rPr lang="en-US" sz="2800" dirty="0" err="1" smtClean="0">
                <a:solidFill>
                  <a:schemeClr val="tx1"/>
                </a:solidFill>
              </a:rPr>
              <a:t>distribuir</a:t>
            </a:r>
            <a:r>
              <a:rPr lang="en-US" sz="2800" dirty="0" smtClean="0">
                <a:solidFill>
                  <a:schemeClr val="tx1"/>
                </a:solidFill>
              </a:rPr>
              <a:t> las </a:t>
            </a:r>
            <a:r>
              <a:rPr lang="en-US" sz="2800" dirty="0" err="1" smtClean="0">
                <a:solidFill>
                  <a:schemeClr val="tx1"/>
                </a:solidFill>
              </a:rPr>
              <a:t>ganancias</a:t>
            </a:r>
            <a:endParaRPr lang="es-AR" sz="2800" dirty="0">
              <a:solidFill>
                <a:schemeClr val="tx1"/>
              </a:solidFill>
            </a:endParaRPr>
          </a:p>
        </p:txBody>
      </p:sp>
      <p:sp>
        <p:nvSpPr>
          <p:cNvPr id="6" name="Título 5"/>
          <p:cNvSpPr>
            <a:spLocks noGrp="1"/>
          </p:cNvSpPr>
          <p:nvPr>
            <p:ph type="title"/>
          </p:nvPr>
        </p:nvSpPr>
        <p:spPr>
          <a:xfrm>
            <a:off x="0" y="15280"/>
            <a:ext cx="7833319" cy="880864"/>
          </a:xfrm>
        </p:spPr>
        <p:txBody>
          <a:bodyPr anchor="ctr">
            <a:noAutofit/>
          </a:bodyPr>
          <a:lstStyle/>
          <a:p>
            <a:pPr algn="ctr"/>
            <a:r>
              <a:rPr lang="es-AR" sz="4000" b="1" dirty="0" smtClean="0">
                <a:solidFill>
                  <a:schemeClr val="tx1"/>
                </a:solidFill>
              </a:rPr>
              <a:t>R.G.(AFIP) 4498</a:t>
            </a:r>
            <a:endParaRPr lang="es-AR" sz="4000" dirty="0"/>
          </a:p>
        </p:txBody>
      </p:sp>
    </p:spTree>
    <p:extLst>
      <p:ext uri="{BB962C8B-B14F-4D97-AF65-F5344CB8AC3E}">
        <p14:creationId xmlns:p14="http://schemas.microsoft.com/office/powerpoint/2010/main" val="343015547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0899A8F-51F3-4918-BA05-29955774FDD1}" type="slidenum">
              <a:rPr lang="es-ES" smtClean="0"/>
              <a:pPr/>
              <a:t>41</a:t>
            </a:fld>
            <a:endParaRPr lang="es-ES" dirty="0"/>
          </a:p>
        </p:txBody>
      </p:sp>
      <p:sp>
        <p:nvSpPr>
          <p:cNvPr id="5" name="Marcador de contenido 4"/>
          <p:cNvSpPr>
            <a:spLocks noGrp="1"/>
          </p:cNvSpPr>
          <p:nvPr>
            <p:ph idx="1"/>
          </p:nvPr>
        </p:nvSpPr>
        <p:spPr>
          <a:xfrm>
            <a:off x="272480" y="896144"/>
            <a:ext cx="7920880" cy="5616624"/>
          </a:xfrm>
        </p:spPr>
        <p:txBody>
          <a:bodyPr>
            <a:noAutofit/>
          </a:bodyPr>
          <a:lstStyle/>
          <a:p>
            <a:pPr algn="just">
              <a:lnSpc>
                <a:spcPct val="150000"/>
              </a:lnSpc>
            </a:pPr>
            <a:r>
              <a:rPr lang="es-AR" sz="2200" dirty="0" smtClean="0"/>
              <a:t>El régimen resulta </a:t>
            </a:r>
            <a:r>
              <a:rPr lang="es-AR" sz="2200" dirty="0"/>
              <a:t>de aplicación respecto de las utilidades generadas en los ejercicios iniciados a partir del </a:t>
            </a:r>
            <a:r>
              <a:rPr lang="es-AR" sz="2200" dirty="0" smtClean="0"/>
              <a:t>   </a:t>
            </a:r>
            <a:r>
              <a:rPr lang="es-AR" sz="2200" b="1" u="sng" dirty="0" smtClean="0">
                <a:solidFill>
                  <a:schemeClr val="accent1">
                    <a:lumMod val="75000"/>
                  </a:schemeClr>
                </a:solidFill>
              </a:rPr>
              <a:t>1</a:t>
            </a:r>
            <a:r>
              <a:rPr lang="es-AR" sz="2200" b="1" u="sng" dirty="0">
                <a:solidFill>
                  <a:schemeClr val="accent1">
                    <a:lumMod val="75000"/>
                  </a:schemeClr>
                </a:solidFill>
              </a:rPr>
              <a:t>° de enero de 2018, </a:t>
            </a:r>
            <a:r>
              <a:rPr lang="es-AR" sz="2200" b="1" u="sng" dirty="0" smtClean="0">
                <a:solidFill>
                  <a:schemeClr val="accent1">
                    <a:lumMod val="75000"/>
                  </a:schemeClr>
                </a:solidFill>
              </a:rPr>
              <a:t>inclusive</a:t>
            </a:r>
            <a:r>
              <a:rPr lang="es-AR" sz="2200" b="1" dirty="0" smtClean="0">
                <a:solidFill>
                  <a:schemeClr val="accent2">
                    <a:lumMod val="75000"/>
                  </a:schemeClr>
                </a:solidFill>
              </a:rPr>
              <a:t>.</a:t>
            </a:r>
          </a:p>
          <a:p>
            <a:pPr algn="just">
              <a:lnSpc>
                <a:spcPct val="150000"/>
              </a:lnSpc>
            </a:pPr>
            <a:r>
              <a:rPr lang="en-US" sz="2200" dirty="0" smtClean="0">
                <a:solidFill>
                  <a:schemeClr val="tx1"/>
                </a:solidFill>
              </a:rPr>
              <a:t>La R.G. (AFIP) 4498 </a:t>
            </a:r>
            <a:r>
              <a:rPr lang="en-US" sz="2200" dirty="0" err="1" smtClean="0">
                <a:solidFill>
                  <a:schemeClr val="tx1"/>
                </a:solidFill>
              </a:rPr>
              <a:t>tiene</a:t>
            </a:r>
            <a:r>
              <a:rPr lang="en-US" sz="2200" dirty="0" smtClean="0">
                <a:solidFill>
                  <a:schemeClr val="tx1"/>
                </a:solidFill>
              </a:rPr>
              <a:t> </a:t>
            </a:r>
            <a:r>
              <a:rPr lang="en-US" sz="2200" dirty="0" err="1" smtClean="0">
                <a:solidFill>
                  <a:schemeClr val="tx1"/>
                </a:solidFill>
              </a:rPr>
              <a:t>vigencia</a:t>
            </a:r>
            <a:r>
              <a:rPr lang="en-US" sz="2200" dirty="0" smtClean="0">
                <a:solidFill>
                  <a:schemeClr val="tx1"/>
                </a:solidFill>
              </a:rPr>
              <a:t> a </a:t>
            </a:r>
            <a:r>
              <a:rPr lang="en-US" sz="2200" dirty="0" err="1" smtClean="0">
                <a:solidFill>
                  <a:schemeClr val="tx1"/>
                </a:solidFill>
              </a:rPr>
              <a:t>partir</a:t>
            </a:r>
            <a:r>
              <a:rPr lang="en-US" sz="2200" dirty="0" smtClean="0">
                <a:solidFill>
                  <a:schemeClr val="tx1"/>
                </a:solidFill>
              </a:rPr>
              <a:t> del 03/06/2019.</a:t>
            </a:r>
            <a:endParaRPr lang="es-AR" sz="2200" dirty="0">
              <a:solidFill>
                <a:schemeClr val="tx1"/>
              </a:solidFill>
            </a:endParaRPr>
          </a:p>
          <a:p>
            <a:pPr algn="just">
              <a:lnSpc>
                <a:spcPct val="150000"/>
              </a:lnSpc>
            </a:pPr>
            <a:r>
              <a:rPr lang="es-AR" sz="2200" dirty="0" smtClean="0"/>
              <a:t>Los </a:t>
            </a:r>
            <a:r>
              <a:rPr lang="es-AR" sz="2200" dirty="0"/>
              <a:t>inversores que hubieran presentado sus declaraciones juradas del impuesto a las ganancias con anterioridad a la </a:t>
            </a:r>
            <a:r>
              <a:rPr lang="es-AR" sz="2200" dirty="0" smtClean="0"/>
              <a:t>vigencia, </a:t>
            </a:r>
            <a:r>
              <a:rPr lang="es-AR" sz="2200" dirty="0"/>
              <a:t>podrán rectificarlas a fin de incorporar las rentas, pagos a cuenta y </a:t>
            </a:r>
            <a:r>
              <a:rPr lang="es-AR" sz="2200" dirty="0" smtClean="0"/>
              <a:t>demás</a:t>
            </a:r>
            <a:r>
              <a:rPr lang="es-AR" sz="2200" dirty="0" smtClean="0">
                <a:solidFill>
                  <a:schemeClr val="accent2">
                    <a:lumMod val="75000"/>
                  </a:schemeClr>
                </a:solidFill>
              </a:rPr>
              <a:t>, </a:t>
            </a:r>
            <a:r>
              <a:rPr lang="es-AR" sz="2200" b="1" u="sng" dirty="0">
                <a:solidFill>
                  <a:schemeClr val="accent1"/>
                </a:solidFill>
              </a:rPr>
              <a:t>hasta el 30 de agosto de 2019, inclusive</a:t>
            </a:r>
            <a:r>
              <a:rPr lang="es-AR" sz="2500" b="1" u="sng" dirty="0">
                <a:solidFill>
                  <a:schemeClr val="accent1"/>
                </a:solidFill>
              </a:rPr>
              <a:t>.</a:t>
            </a:r>
          </a:p>
        </p:txBody>
      </p:sp>
      <p:sp>
        <p:nvSpPr>
          <p:cNvPr id="6" name="Título 5"/>
          <p:cNvSpPr>
            <a:spLocks noGrp="1"/>
          </p:cNvSpPr>
          <p:nvPr>
            <p:ph type="title"/>
          </p:nvPr>
        </p:nvSpPr>
        <p:spPr>
          <a:xfrm>
            <a:off x="0" y="15280"/>
            <a:ext cx="7833319" cy="880864"/>
          </a:xfrm>
        </p:spPr>
        <p:txBody>
          <a:bodyPr anchor="ctr">
            <a:noAutofit/>
          </a:bodyPr>
          <a:lstStyle/>
          <a:p>
            <a:pPr algn="ctr"/>
            <a:r>
              <a:rPr lang="es-AR" sz="4000" b="1" dirty="0" smtClean="0">
                <a:solidFill>
                  <a:schemeClr val="tx1"/>
                </a:solidFill>
              </a:rPr>
              <a:t>VIGENCIA</a:t>
            </a:r>
            <a:endParaRPr lang="es-AR" sz="4000" dirty="0"/>
          </a:p>
        </p:txBody>
      </p:sp>
    </p:spTree>
    <p:extLst>
      <p:ext uri="{BB962C8B-B14F-4D97-AF65-F5344CB8AC3E}">
        <p14:creationId xmlns:p14="http://schemas.microsoft.com/office/powerpoint/2010/main" val="353771119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7905328" cy="794812"/>
          </a:xfrm>
        </p:spPr>
        <p:txBody>
          <a:bodyPr anchor="ctr">
            <a:noAutofit/>
          </a:bodyPr>
          <a:lstStyle/>
          <a:p>
            <a:pPr algn="ctr" fontAlgn="base">
              <a:spcAft>
                <a:spcPct val="0"/>
              </a:spcAft>
            </a:pPr>
            <a:r>
              <a:rPr lang="es-AR" sz="4000" b="1" dirty="0">
                <a:solidFill>
                  <a:schemeClr val="tx1"/>
                </a:solidFill>
                <a:ea typeface="+mn-ea"/>
                <a:cs typeface="+mn-cs"/>
              </a:rPr>
              <a:t>Titulo XII – Ley N° </a:t>
            </a:r>
            <a:r>
              <a:rPr lang="es-AR" sz="4000" b="1" dirty="0" smtClean="0">
                <a:solidFill>
                  <a:schemeClr val="tx1"/>
                </a:solidFill>
                <a:ea typeface="+mn-ea"/>
                <a:cs typeface="+mn-cs"/>
              </a:rPr>
              <a:t>27.440</a:t>
            </a:r>
            <a:endParaRPr lang="es-AR" sz="4000" b="1" dirty="0">
              <a:solidFill>
                <a:schemeClr val="tx1"/>
              </a:solidFill>
              <a:ea typeface="+mn-ea"/>
              <a:cs typeface="+mn-cs"/>
            </a:endParaRPr>
          </a:p>
        </p:txBody>
      </p:sp>
      <p:sp>
        <p:nvSpPr>
          <p:cNvPr id="3" name="Content Placeholder 2"/>
          <p:cNvSpPr>
            <a:spLocks noGrp="1"/>
          </p:cNvSpPr>
          <p:nvPr>
            <p:ph idx="1"/>
          </p:nvPr>
        </p:nvSpPr>
        <p:spPr>
          <a:xfrm>
            <a:off x="128464" y="794813"/>
            <a:ext cx="8064896" cy="5357915"/>
          </a:xfrm>
        </p:spPr>
        <p:txBody>
          <a:bodyPr>
            <a:noAutofit/>
          </a:bodyPr>
          <a:lstStyle/>
          <a:p>
            <a:pPr marL="0" indent="0" algn="just">
              <a:lnSpc>
                <a:spcPct val="170000"/>
              </a:lnSpc>
              <a:buNone/>
            </a:pPr>
            <a:r>
              <a:rPr lang="en-US" sz="1600" b="1" dirty="0"/>
              <a:t>Art </a:t>
            </a:r>
            <a:r>
              <a:rPr lang="en-US" sz="1600" b="1" dirty="0" smtClean="0"/>
              <a:t>206: </a:t>
            </a:r>
            <a:r>
              <a:rPr lang="es-AR" sz="1600" dirty="0" smtClean="0"/>
              <a:t>Fondos </a:t>
            </a:r>
            <a:r>
              <a:rPr lang="es-AR" sz="1600" dirty="0"/>
              <a:t>Comunes de Inversión Cerrados o Fideicomisos </a:t>
            </a:r>
            <a:r>
              <a:rPr lang="es-AR" sz="1600" dirty="0" smtClean="0"/>
              <a:t>Financieros, cuyo </a:t>
            </a:r>
            <a:r>
              <a:rPr lang="es-AR" sz="1600" dirty="0"/>
              <a:t>objeto de inversión </a:t>
            </a:r>
            <a:r>
              <a:rPr lang="es-AR" sz="1600" dirty="0" smtClean="0"/>
              <a:t>sea </a:t>
            </a:r>
            <a:r>
              <a:rPr lang="es-AR" sz="1600" dirty="0"/>
              <a:t>fomentar el desarrollo de la construcción de viviendas para poblaciones de ingresos medios y bajos </a:t>
            </a:r>
            <a:r>
              <a:rPr lang="es-AR" sz="1600" dirty="0" smtClean="0"/>
              <a:t>a través de</a:t>
            </a:r>
            <a:r>
              <a:rPr lang="es-AR" sz="1600" b="1" dirty="0" smtClean="0"/>
              <a:t>:</a:t>
            </a:r>
          </a:p>
          <a:p>
            <a:pPr lvl="1" algn="just">
              <a:lnSpc>
                <a:spcPct val="170000"/>
              </a:lnSpc>
            </a:pPr>
            <a:r>
              <a:rPr lang="es-AR" sz="1413" b="1" dirty="0" smtClean="0"/>
              <a:t>(</a:t>
            </a:r>
            <a:r>
              <a:rPr lang="es-AR" sz="1413" b="1" dirty="0"/>
              <a:t>a) desarrollos inmobiliarios para viviendas sociales y sectores de ingresos medios y bajos; y/o </a:t>
            </a:r>
            <a:endParaRPr lang="es-AR" sz="1413" b="1" dirty="0" smtClean="0"/>
          </a:p>
          <a:p>
            <a:pPr lvl="1" algn="just">
              <a:lnSpc>
                <a:spcPct val="170000"/>
              </a:lnSpc>
            </a:pPr>
            <a:r>
              <a:rPr lang="es-AR" sz="1413" b="1" dirty="0" smtClean="0"/>
              <a:t>(</a:t>
            </a:r>
            <a:r>
              <a:rPr lang="es-AR" sz="1413" b="1" dirty="0"/>
              <a:t>b) créditos hipotecarios; y/o </a:t>
            </a:r>
            <a:endParaRPr lang="es-AR" sz="1413" b="1" dirty="0" smtClean="0"/>
          </a:p>
          <a:p>
            <a:pPr lvl="1" algn="just">
              <a:lnSpc>
                <a:spcPct val="170000"/>
              </a:lnSpc>
            </a:pPr>
            <a:r>
              <a:rPr lang="es-AR" sz="1413" b="1" dirty="0" smtClean="0"/>
              <a:t>(</a:t>
            </a:r>
            <a:r>
              <a:rPr lang="es-AR" sz="1413" b="1" dirty="0"/>
              <a:t>c) valores </a:t>
            </a:r>
            <a:r>
              <a:rPr lang="es-AR" sz="1413" b="1" dirty="0" smtClean="0"/>
              <a:t>hipotecarios.</a:t>
            </a:r>
          </a:p>
          <a:p>
            <a:pPr marL="0" indent="0" algn="just">
              <a:lnSpc>
                <a:spcPct val="170000"/>
              </a:lnSpc>
              <a:spcBef>
                <a:spcPts val="600"/>
              </a:spcBef>
              <a:buNone/>
            </a:pPr>
            <a:r>
              <a:rPr lang="es-AR" sz="1600" b="1" dirty="0"/>
              <a:t>L</a:t>
            </a:r>
            <a:r>
              <a:rPr lang="es-AR" sz="1600" b="1" dirty="0" smtClean="0"/>
              <a:t>as </a:t>
            </a:r>
            <a:r>
              <a:rPr lang="es-AR" sz="1600" b="1" dirty="0"/>
              <a:t>distribuciones originadas en rentas o alquileres o los resultados provenientes de su compraventa estarán alcanzadas por una </a:t>
            </a:r>
            <a:r>
              <a:rPr lang="es-AR" sz="1600" b="1" dirty="0">
                <a:solidFill>
                  <a:schemeClr val="accent1"/>
                </a:solidFill>
              </a:rPr>
              <a:t>alícuota del quince por ciento (15</a:t>
            </a:r>
            <a:r>
              <a:rPr lang="es-AR" sz="1600" b="1" dirty="0" smtClean="0">
                <a:solidFill>
                  <a:schemeClr val="accent1"/>
                </a:solidFill>
              </a:rPr>
              <a:t>%). </a:t>
            </a:r>
            <a:r>
              <a:rPr lang="es-AR" sz="1600" b="1" dirty="0" smtClean="0">
                <a:solidFill>
                  <a:schemeClr val="tx1"/>
                </a:solidFill>
              </a:rPr>
              <a:t>No será de aplicación el Impuesto Cedular, si las inversiones totales están integradas al menos por el 75 %, con activos vinculados a los objetos de inversión mencionados</a:t>
            </a:r>
            <a:endParaRPr lang="es-AR" sz="1600" b="1" dirty="0">
              <a:solidFill>
                <a:schemeClr val="tx1"/>
              </a:solidFill>
            </a:endParaRPr>
          </a:p>
        </p:txBody>
      </p:sp>
      <p:sp>
        <p:nvSpPr>
          <p:cNvPr id="4" name="Slide Number Placeholder 3"/>
          <p:cNvSpPr>
            <a:spLocks noGrp="1"/>
          </p:cNvSpPr>
          <p:nvPr>
            <p:ph type="sldNum" sz="quarter" idx="12"/>
          </p:nvPr>
        </p:nvSpPr>
        <p:spPr/>
        <p:txBody>
          <a:bodyPr/>
          <a:lstStyle/>
          <a:p>
            <a:fld id="{90899A8F-51F3-4918-BA05-29955774FDD1}" type="slidenum">
              <a:rPr lang="es-ES" smtClean="0"/>
              <a:pPr/>
              <a:t>42</a:t>
            </a:fld>
            <a:endParaRPr lang="es-ES" dirty="0"/>
          </a:p>
        </p:txBody>
      </p:sp>
    </p:spTree>
    <p:extLst>
      <p:ext uri="{BB962C8B-B14F-4D97-AF65-F5344CB8AC3E}">
        <p14:creationId xmlns:p14="http://schemas.microsoft.com/office/powerpoint/2010/main" val="361585384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597"/>
            <a:ext cx="7833320" cy="804540"/>
          </a:xfrm>
        </p:spPr>
        <p:txBody>
          <a:bodyPr anchor="ctr">
            <a:noAutofit/>
          </a:bodyPr>
          <a:lstStyle/>
          <a:p>
            <a:pPr algn="ctr" fontAlgn="base">
              <a:spcAft>
                <a:spcPct val="0"/>
              </a:spcAft>
            </a:pPr>
            <a:r>
              <a:rPr lang="es-AR" sz="4000" b="1" dirty="0" smtClean="0">
                <a:solidFill>
                  <a:schemeClr val="tx1"/>
                </a:solidFill>
                <a:ea typeface="+mn-ea"/>
                <a:cs typeface="+mn-cs"/>
              </a:rPr>
              <a:t>Titulo XII – Ley N° 27.440</a:t>
            </a:r>
            <a:endParaRPr lang="es-AR" sz="4000" b="1" dirty="0">
              <a:solidFill>
                <a:schemeClr val="tx1"/>
              </a:solidFill>
              <a:ea typeface="+mn-ea"/>
              <a:cs typeface="+mn-cs"/>
            </a:endParaRPr>
          </a:p>
        </p:txBody>
      </p:sp>
      <p:sp>
        <p:nvSpPr>
          <p:cNvPr id="3" name="Content Placeholder 2"/>
          <p:cNvSpPr>
            <a:spLocks noGrp="1"/>
          </p:cNvSpPr>
          <p:nvPr>
            <p:ph idx="1"/>
          </p:nvPr>
        </p:nvSpPr>
        <p:spPr>
          <a:xfrm>
            <a:off x="272480" y="864097"/>
            <a:ext cx="8424936" cy="5792687"/>
          </a:xfrm>
        </p:spPr>
        <p:txBody>
          <a:bodyPr>
            <a:normAutofit fontScale="77500" lnSpcReduction="20000"/>
          </a:bodyPr>
          <a:lstStyle/>
          <a:p>
            <a:pPr marL="0" indent="0">
              <a:buNone/>
            </a:pPr>
            <a:r>
              <a:rPr lang="en-US" sz="3400" b="1" dirty="0" err="1" smtClean="0"/>
              <a:t>Condiciones</a:t>
            </a:r>
            <a:r>
              <a:rPr lang="en-US" sz="3400" b="1" dirty="0" smtClean="0"/>
              <a:t>:</a:t>
            </a:r>
          </a:p>
          <a:p>
            <a:pPr marL="514350" indent="-514350" algn="just">
              <a:buAutoNum type="alphaLcParenR"/>
            </a:pPr>
            <a:r>
              <a:rPr lang="es-AR" sz="2600" dirty="0" smtClean="0"/>
              <a:t>Que </a:t>
            </a:r>
            <a:r>
              <a:rPr lang="es-AR" sz="2600" dirty="0"/>
              <a:t>los beneficiarios de dichos resultados sean </a:t>
            </a:r>
            <a:r>
              <a:rPr lang="es-AR" sz="2600" b="1" dirty="0"/>
              <a:t>personas humanas, sucesiones indivisas o beneficiarios del exterior.</a:t>
            </a:r>
          </a:p>
          <a:p>
            <a:pPr marL="514350" indent="-514350" algn="just">
              <a:buAutoNum type="alphaLcParenR"/>
            </a:pPr>
            <a:r>
              <a:rPr lang="es-AR" sz="2600" dirty="0"/>
              <a:t>Que el fondo común de inversión cerrado o fideicomiso financiero haya sido </a:t>
            </a:r>
            <a:r>
              <a:rPr lang="es-AR" sz="2600" b="1" dirty="0"/>
              <a:t>colocado por oferta pública </a:t>
            </a:r>
            <a:r>
              <a:rPr lang="es-AR" sz="2600" dirty="0"/>
              <a:t>con autorización de la </a:t>
            </a:r>
            <a:r>
              <a:rPr lang="es-AR" sz="2600" dirty="0" smtClean="0"/>
              <a:t>CNV </a:t>
            </a:r>
            <a:r>
              <a:rPr lang="es-AR" sz="2600" dirty="0"/>
              <a:t>con un plazo de vida no inferior a cinco (5) años, y distribuido entre una cantidad de inversores no inferior a veinte (20).</a:t>
            </a:r>
          </a:p>
          <a:p>
            <a:pPr marL="514350" indent="-514350" algn="just">
              <a:buAutoNum type="alphaLcParenR"/>
            </a:pPr>
            <a:r>
              <a:rPr lang="es-AR" sz="2600" dirty="0"/>
              <a:t>Que ningún inversor o </a:t>
            </a:r>
            <a:r>
              <a:rPr lang="es-AR" sz="2600" dirty="0" err="1"/>
              <a:t>cuotapartista</a:t>
            </a:r>
            <a:r>
              <a:rPr lang="es-AR" sz="2600" dirty="0"/>
              <a:t> tenga una participación mayor al </a:t>
            </a:r>
            <a:r>
              <a:rPr lang="es-AR" sz="2600" b="1" dirty="0"/>
              <a:t>veinticinco por ciento (25%) </a:t>
            </a:r>
            <a:r>
              <a:rPr lang="es-AR" sz="2600" dirty="0"/>
              <a:t>del total de la emisión.</a:t>
            </a:r>
          </a:p>
          <a:p>
            <a:pPr marL="514350" indent="-514350" algn="just">
              <a:buAutoNum type="alphaLcParenR"/>
            </a:pPr>
            <a:r>
              <a:rPr lang="es-AR" sz="2600" dirty="0"/>
              <a:t>En el caso de resultados por enajenación, que la misma hubiera sido realizada a través de mercados autorizados por </a:t>
            </a:r>
            <a:r>
              <a:rPr lang="es-AR" sz="2600" dirty="0" smtClean="0"/>
              <a:t>CNV.</a:t>
            </a:r>
            <a:endParaRPr lang="es-AR" sz="2600" dirty="0"/>
          </a:p>
          <a:p>
            <a:pPr marL="514350" indent="-514350" algn="just">
              <a:buAutoNum type="alphaLcParenR"/>
            </a:pPr>
            <a:r>
              <a:rPr lang="es-AR" sz="2600" dirty="0"/>
              <a:t>En el caso del rescate por liquidación final, que hayan transcurrido un </a:t>
            </a:r>
            <a:r>
              <a:rPr lang="es-AR" sz="2600" b="1" dirty="0"/>
              <a:t>mínimo de cinco (5) años.  </a:t>
            </a:r>
          </a:p>
          <a:p>
            <a:pPr marL="514350" indent="-514350" algn="just">
              <a:buFont typeface="Wingdings 3" charset="2"/>
              <a:buAutoNum type="alphaLcParenR"/>
            </a:pPr>
            <a:r>
              <a:rPr lang="es-AR" sz="2600" dirty="0"/>
              <a:t>Que el Fondo Común de Inversión o el Fideicomiso Financiero cumpla desde su emisión y durante toda la vida del mismo con los requisitos exigidos por la </a:t>
            </a:r>
            <a:r>
              <a:rPr lang="es-AR" sz="2600" dirty="0" smtClean="0"/>
              <a:t>CNV </a:t>
            </a:r>
            <a:r>
              <a:rPr lang="es-AR" sz="2600" dirty="0"/>
              <a:t>para acceder a dicho tratamiento.</a:t>
            </a:r>
          </a:p>
          <a:p>
            <a:pPr marL="514350" indent="-514350" algn="just">
              <a:buAutoNum type="alphaLcParenR"/>
            </a:pPr>
            <a:endParaRPr lang="es-AR" sz="2000" dirty="0" smtClean="0"/>
          </a:p>
          <a:p>
            <a:pPr marL="514350" indent="-514350" algn="just">
              <a:buAutoNum type="alphaLcParenR"/>
            </a:pPr>
            <a:endParaRPr lang="es-AR" sz="2600" b="1" i="1"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43</a:t>
            </a:fld>
            <a:endParaRPr lang="es-ES" dirty="0"/>
          </a:p>
        </p:txBody>
      </p:sp>
    </p:spTree>
    <p:extLst>
      <p:ext uri="{BB962C8B-B14F-4D97-AF65-F5344CB8AC3E}">
        <p14:creationId xmlns:p14="http://schemas.microsoft.com/office/powerpoint/2010/main" val="179462653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597"/>
            <a:ext cx="7833320" cy="804540"/>
          </a:xfrm>
        </p:spPr>
        <p:txBody>
          <a:bodyPr anchor="ctr">
            <a:noAutofit/>
          </a:bodyPr>
          <a:lstStyle/>
          <a:p>
            <a:pPr algn="ctr" fontAlgn="base">
              <a:spcAft>
                <a:spcPct val="0"/>
              </a:spcAft>
            </a:pPr>
            <a:r>
              <a:rPr lang="es-AR" sz="4000" b="1" dirty="0" smtClean="0">
                <a:solidFill>
                  <a:schemeClr val="tx1"/>
                </a:solidFill>
                <a:ea typeface="+mn-ea"/>
                <a:cs typeface="+mn-cs"/>
              </a:rPr>
              <a:t>Titulo XII – Ley N° 27.440</a:t>
            </a:r>
            <a:endParaRPr lang="es-AR" sz="4000" b="1" dirty="0">
              <a:solidFill>
                <a:schemeClr val="tx1"/>
              </a:solidFill>
              <a:ea typeface="+mn-ea"/>
              <a:cs typeface="+mn-cs"/>
            </a:endParaRPr>
          </a:p>
        </p:txBody>
      </p:sp>
      <p:sp>
        <p:nvSpPr>
          <p:cNvPr id="3" name="Content Placeholder 2"/>
          <p:cNvSpPr>
            <a:spLocks noGrp="1"/>
          </p:cNvSpPr>
          <p:nvPr>
            <p:ph idx="1"/>
          </p:nvPr>
        </p:nvSpPr>
        <p:spPr>
          <a:xfrm>
            <a:off x="272480" y="864097"/>
            <a:ext cx="8424936" cy="5576663"/>
          </a:xfrm>
        </p:spPr>
        <p:txBody>
          <a:bodyPr>
            <a:normAutofit/>
          </a:bodyPr>
          <a:lstStyle/>
          <a:p>
            <a:pPr marL="0" indent="0">
              <a:buNone/>
            </a:pPr>
            <a:r>
              <a:rPr lang="en-US" sz="2800" b="1" dirty="0" err="1" smtClean="0"/>
              <a:t>Excepción</a:t>
            </a:r>
            <a:r>
              <a:rPr lang="en-US" sz="3400" b="1" dirty="0" smtClean="0"/>
              <a:t>:</a:t>
            </a:r>
            <a:endParaRPr lang="es-AR" sz="3400" b="1" dirty="0"/>
          </a:p>
          <a:p>
            <a:pPr marL="0" indent="0" algn="just">
              <a:buNone/>
            </a:pPr>
            <a:r>
              <a:rPr lang="es-AR" sz="2200" dirty="0" smtClean="0"/>
              <a:t>Si no se cumpliera el plazo previsto de un mínimo de 5 años:</a:t>
            </a:r>
          </a:p>
          <a:p>
            <a:pPr algn="just"/>
            <a:r>
              <a:rPr lang="es-AR" sz="2200" dirty="0" smtClean="0"/>
              <a:t>La alícuota aplicable será la general según el sujeto beneficiario.</a:t>
            </a:r>
          </a:p>
          <a:p>
            <a:pPr algn="just"/>
            <a:r>
              <a:rPr lang="es-AR" sz="2200" dirty="0" smtClean="0"/>
              <a:t>Para la determinación de la ganancia final por rescate o liquidación, la diferencia de cambio o las actualizaciones según cláusulas de emisión no formarán parte de la ganancia bruta sujeta a impuesto.</a:t>
            </a:r>
          </a:p>
          <a:p>
            <a:pPr algn="just"/>
            <a:r>
              <a:rPr lang="es-AR" sz="2200" dirty="0" smtClean="0"/>
              <a:t>Si la emisión se hubiera realizado en moneda nacional sin cláusula de ajuste, el costo de adquisición o suscripción podrá ser actualizado mediante los índices previstos en el 2do párrafo del artículo 89</a:t>
            </a:r>
            <a:r>
              <a:rPr lang="es-AR" sz="2700" dirty="0" smtClean="0"/>
              <a:t>.</a:t>
            </a:r>
            <a:endParaRPr lang="es-AR" sz="2600" b="1"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44</a:t>
            </a:fld>
            <a:endParaRPr lang="es-ES" dirty="0"/>
          </a:p>
        </p:txBody>
      </p:sp>
    </p:spTree>
    <p:extLst>
      <p:ext uri="{BB962C8B-B14F-4D97-AF65-F5344CB8AC3E}">
        <p14:creationId xmlns:p14="http://schemas.microsoft.com/office/powerpoint/2010/main" val="245997746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2048"/>
            <a:ext cx="7905329" cy="864096"/>
          </a:xfrm>
        </p:spPr>
        <p:txBody>
          <a:bodyPr anchor="ctr">
            <a:noAutofit/>
          </a:bodyPr>
          <a:lstStyle/>
          <a:p>
            <a:pPr algn="ctr" fontAlgn="base">
              <a:spcAft>
                <a:spcPct val="0"/>
              </a:spcAft>
            </a:pPr>
            <a:r>
              <a:rPr lang="es-AR" sz="4000" b="1" dirty="0">
                <a:solidFill>
                  <a:schemeClr val="tx1"/>
                </a:solidFill>
              </a:rPr>
              <a:t>Decreto 382/2019 – Art </a:t>
            </a:r>
            <a:r>
              <a:rPr lang="es-AR" sz="4000" b="1" dirty="0" smtClean="0">
                <a:solidFill>
                  <a:schemeClr val="tx1"/>
                </a:solidFill>
              </a:rPr>
              <a:t>206 </a:t>
            </a:r>
            <a:endParaRPr lang="es-AR" sz="4000" b="1" dirty="0">
              <a:solidFill>
                <a:schemeClr val="tx1"/>
              </a:solidFill>
              <a:ea typeface="+mn-ea"/>
              <a:cs typeface="+mn-cs"/>
            </a:endParaRPr>
          </a:p>
        </p:txBody>
      </p:sp>
      <p:sp>
        <p:nvSpPr>
          <p:cNvPr id="3" name="Content Placeholder 2"/>
          <p:cNvSpPr>
            <a:spLocks noGrp="1"/>
          </p:cNvSpPr>
          <p:nvPr>
            <p:ph idx="1"/>
          </p:nvPr>
        </p:nvSpPr>
        <p:spPr>
          <a:xfrm>
            <a:off x="200473" y="968153"/>
            <a:ext cx="7704856" cy="5432647"/>
          </a:xfrm>
        </p:spPr>
        <p:txBody>
          <a:bodyPr>
            <a:normAutofit/>
          </a:bodyPr>
          <a:lstStyle/>
          <a:p>
            <a:pPr marL="0" indent="0" algn="just">
              <a:buNone/>
            </a:pPr>
            <a:r>
              <a:rPr lang="es-AR" sz="3100" b="1" dirty="0"/>
              <a:t>Presunciones:</a:t>
            </a:r>
          </a:p>
          <a:p>
            <a:pPr marL="320029" lvl="1" indent="-320029" algn="just">
              <a:lnSpc>
                <a:spcPct val="160000"/>
              </a:lnSpc>
            </a:pPr>
            <a:r>
              <a:rPr lang="es-AR" sz="2600" dirty="0" smtClean="0"/>
              <a:t>Cuando </a:t>
            </a:r>
            <a:r>
              <a:rPr lang="es-AR" sz="2600" dirty="0"/>
              <a:t>se trate de un </a:t>
            </a:r>
            <a:r>
              <a:rPr lang="es-AR" sz="2600" b="1" dirty="0"/>
              <a:t>beneficiario del exterior</a:t>
            </a:r>
            <a:r>
              <a:rPr lang="es-AR" sz="2600" dirty="0"/>
              <a:t>, </a:t>
            </a:r>
            <a:r>
              <a:rPr lang="es-AR" sz="2600" dirty="0" smtClean="0"/>
              <a:t>el pagador deberá </a:t>
            </a:r>
            <a:r>
              <a:rPr lang="es-AR" sz="2600" dirty="0"/>
              <a:t>retener el impuesto aplicando la presunción dispuesta en el inciso h) del artículo 93 </a:t>
            </a:r>
            <a:r>
              <a:rPr lang="es-AR" sz="2600" dirty="0" smtClean="0"/>
              <a:t>IGA.</a:t>
            </a:r>
          </a:p>
          <a:p>
            <a:pPr marL="373367" lvl="2" indent="0" algn="just">
              <a:lnSpc>
                <a:spcPct val="160000"/>
              </a:lnSpc>
              <a:buNone/>
            </a:pPr>
            <a:r>
              <a:rPr lang="es-AR" sz="2600" dirty="0" smtClean="0"/>
              <a:t>Se considera ganancia neta sin admitir prueba en contrario, </a:t>
            </a:r>
            <a:r>
              <a:rPr lang="es-AR" sz="2600" b="1" dirty="0" smtClean="0">
                <a:solidFill>
                  <a:schemeClr val="accent1"/>
                </a:solidFill>
              </a:rPr>
              <a:t>el </a:t>
            </a:r>
            <a:r>
              <a:rPr lang="es-AR" sz="2600" b="1" dirty="0">
                <a:solidFill>
                  <a:schemeClr val="accent1"/>
                </a:solidFill>
              </a:rPr>
              <a:t>90% </a:t>
            </a:r>
            <a:r>
              <a:rPr lang="es-AR" sz="2600" b="1" dirty="0" smtClean="0">
                <a:solidFill>
                  <a:schemeClr val="accent1"/>
                </a:solidFill>
              </a:rPr>
              <a:t>de </a:t>
            </a:r>
            <a:r>
              <a:rPr lang="es-AR" sz="2600" b="1" dirty="0">
                <a:solidFill>
                  <a:schemeClr val="accent1"/>
                </a:solidFill>
              </a:rPr>
              <a:t>las sumas </a:t>
            </a:r>
            <a:r>
              <a:rPr lang="es-AR" sz="2600" b="1" dirty="0" smtClean="0">
                <a:solidFill>
                  <a:schemeClr val="accent1"/>
                </a:solidFill>
              </a:rPr>
              <a:t>pagadas</a:t>
            </a:r>
            <a:r>
              <a:rPr lang="es-AR" sz="2400" b="1" i="1" dirty="0" smtClean="0">
                <a:solidFill>
                  <a:schemeClr val="accent1"/>
                </a:solidFill>
              </a:rPr>
              <a:t>.</a:t>
            </a:r>
            <a:endParaRPr lang="es-AR" sz="2400" b="1" i="1" dirty="0">
              <a:solidFill>
                <a:schemeClr val="accent1"/>
              </a:solidFill>
            </a:endParaRPr>
          </a:p>
        </p:txBody>
      </p:sp>
      <p:sp>
        <p:nvSpPr>
          <p:cNvPr id="4" name="Slide Number Placeholder 3"/>
          <p:cNvSpPr>
            <a:spLocks noGrp="1"/>
          </p:cNvSpPr>
          <p:nvPr>
            <p:ph type="sldNum" sz="quarter" idx="12"/>
          </p:nvPr>
        </p:nvSpPr>
        <p:spPr/>
        <p:txBody>
          <a:bodyPr/>
          <a:lstStyle/>
          <a:p>
            <a:fld id="{90899A8F-51F3-4918-BA05-29955774FDD1}" type="slidenum">
              <a:rPr lang="es-ES" smtClean="0"/>
              <a:pPr/>
              <a:t>45</a:t>
            </a:fld>
            <a:endParaRPr lang="es-ES" dirty="0"/>
          </a:p>
        </p:txBody>
      </p:sp>
    </p:spTree>
    <p:extLst>
      <p:ext uri="{BB962C8B-B14F-4D97-AF65-F5344CB8AC3E}">
        <p14:creationId xmlns:p14="http://schemas.microsoft.com/office/powerpoint/2010/main" val="330157626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9960"/>
            <a:ext cx="7905328" cy="864096"/>
          </a:xfrm>
        </p:spPr>
        <p:txBody>
          <a:bodyPr anchor="ctr">
            <a:noAutofit/>
          </a:bodyPr>
          <a:lstStyle/>
          <a:p>
            <a:pPr algn="ctr" fontAlgn="base">
              <a:spcAft>
                <a:spcPct val="0"/>
              </a:spcAft>
            </a:pPr>
            <a:r>
              <a:rPr lang="es-AR" sz="4000" b="1" dirty="0">
                <a:solidFill>
                  <a:schemeClr val="tx1"/>
                </a:solidFill>
              </a:rPr>
              <a:t>Decreto 382/2019 – Art 206 </a:t>
            </a:r>
            <a:endParaRPr lang="es-AR" sz="4000" b="1" dirty="0">
              <a:solidFill>
                <a:schemeClr val="tx1"/>
              </a:solidFill>
              <a:ea typeface="+mn-ea"/>
              <a:cs typeface="+mn-cs"/>
            </a:endParaRPr>
          </a:p>
        </p:txBody>
      </p:sp>
      <p:sp>
        <p:nvSpPr>
          <p:cNvPr id="3" name="Content Placeholder 2"/>
          <p:cNvSpPr>
            <a:spLocks noGrp="1"/>
          </p:cNvSpPr>
          <p:nvPr>
            <p:ph idx="1"/>
          </p:nvPr>
        </p:nvSpPr>
        <p:spPr>
          <a:xfrm>
            <a:off x="272480" y="824137"/>
            <a:ext cx="8280920" cy="5155252"/>
          </a:xfrm>
        </p:spPr>
        <p:txBody>
          <a:bodyPr>
            <a:noAutofit/>
          </a:bodyPr>
          <a:lstStyle/>
          <a:p>
            <a:pPr marL="0" indent="0" algn="just">
              <a:lnSpc>
                <a:spcPct val="150000"/>
              </a:lnSpc>
              <a:buNone/>
            </a:pPr>
            <a:r>
              <a:rPr lang="es-AR" sz="2000" dirty="0"/>
              <a:t>Si </a:t>
            </a:r>
            <a:r>
              <a:rPr lang="es-AR" sz="2000" dirty="0" smtClean="0"/>
              <a:t>los </a:t>
            </a:r>
            <a:r>
              <a:rPr lang="es-AR" sz="2000" dirty="0"/>
              <a:t>títulos de deuda y/o certificados de participación o cuotapartes de esos fideicomisos y fondos comunes de inversión, </a:t>
            </a:r>
            <a:endParaRPr lang="es-AR" sz="2000" dirty="0" smtClean="0"/>
          </a:p>
          <a:p>
            <a:pPr algn="just">
              <a:lnSpc>
                <a:spcPct val="150000"/>
              </a:lnSpc>
            </a:pPr>
            <a:r>
              <a:rPr lang="es-AR" sz="2000" b="1" dirty="0" smtClean="0">
                <a:solidFill>
                  <a:schemeClr val="accent1">
                    <a:lumMod val="75000"/>
                  </a:schemeClr>
                </a:solidFill>
              </a:rPr>
              <a:t>hubiesen sido colocados </a:t>
            </a:r>
            <a:r>
              <a:rPr lang="es-AR" sz="2000" dirty="0" smtClean="0"/>
              <a:t>en su totalidad por oferta pública con autorización de la CNV, tributarán las personas humanas al momento de la distribución de la ganancias aplicando las alícuotas que correspondan según el tipo de sujeto de que se trate.</a:t>
            </a:r>
          </a:p>
          <a:p>
            <a:pPr algn="just">
              <a:lnSpc>
                <a:spcPct val="150000"/>
              </a:lnSpc>
            </a:pPr>
            <a:r>
              <a:rPr lang="es-AR" sz="2000" dirty="0" smtClean="0"/>
              <a:t> </a:t>
            </a:r>
            <a:r>
              <a:rPr lang="es-AR" sz="2000" b="1" dirty="0">
                <a:solidFill>
                  <a:schemeClr val="accent1"/>
                </a:solidFill>
              </a:rPr>
              <a:t>no hubiesen sido colocados </a:t>
            </a:r>
            <a:r>
              <a:rPr lang="es-AR" sz="2000" dirty="0" smtClean="0">
                <a:solidFill>
                  <a:schemeClr val="tx1"/>
                </a:solidFill>
              </a:rPr>
              <a:t>en su totalidad por </a:t>
            </a:r>
            <a:r>
              <a:rPr lang="es-AR" sz="2000" dirty="0">
                <a:solidFill>
                  <a:schemeClr val="tx1"/>
                </a:solidFill>
              </a:rPr>
              <a:t>oferta pública con autorización de la CNV,</a:t>
            </a:r>
            <a:r>
              <a:rPr lang="es-AR" sz="2000" dirty="0"/>
              <a:t> </a:t>
            </a:r>
            <a:r>
              <a:rPr lang="es-AR" sz="2000" b="1" dirty="0"/>
              <a:t>los fideicomisos y fondos comunes de inversión </a:t>
            </a:r>
            <a:r>
              <a:rPr lang="es-AR" sz="2000" b="1" dirty="0">
                <a:solidFill>
                  <a:schemeClr val="accent1">
                    <a:lumMod val="75000"/>
                  </a:schemeClr>
                </a:solidFill>
              </a:rPr>
              <a:t>tributarán </a:t>
            </a:r>
            <a:r>
              <a:rPr lang="es-AR" sz="2000" b="1" dirty="0" smtClean="0">
                <a:solidFill>
                  <a:schemeClr val="accent1">
                    <a:lumMod val="75000"/>
                  </a:schemeClr>
                </a:solidFill>
              </a:rPr>
              <a:t>IGA aplicando la alícuota vigente a cada período fiscal</a:t>
            </a:r>
          </a:p>
          <a:p>
            <a:pPr marL="0" indent="0" algn="just">
              <a:lnSpc>
                <a:spcPct val="220000"/>
              </a:lnSpc>
              <a:buNone/>
            </a:pPr>
            <a:r>
              <a:rPr lang="es-AR" sz="2000" dirty="0"/>
              <a:t/>
            </a:r>
            <a:br>
              <a:rPr lang="es-AR" sz="2000" dirty="0"/>
            </a:br>
            <a:endParaRPr lang="es-AR" sz="2000"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46</a:t>
            </a:fld>
            <a:endParaRPr lang="es-ES" dirty="0"/>
          </a:p>
        </p:txBody>
      </p:sp>
    </p:spTree>
    <p:extLst>
      <p:ext uri="{BB962C8B-B14F-4D97-AF65-F5344CB8AC3E}">
        <p14:creationId xmlns:p14="http://schemas.microsoft.com/office/powerpoint/2010/main" val="24885175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0401" y="-12923"/>
            <a:ext cx="6876689" cy="792088"/>
          </a:xfrm>
        </p:spPr>
        <p:txBody>
          <a:bodyPr>
            <a:noAutofit/>
          </a:bodyPr>
          <a:lstStyle/>
          <a:p>
            <a:pPr algn="ctr" fontAlgn="base">
              <a:spcAft>
                <a:spcPct val="0"/>
              </a:spcAft>
            </a:pPr>
            <a:r>
              <a:rPr lang="es-AR" sz="2800" b="1" dirty="0">
                <a:solidFill>
                  <a:schemeClr val="tx1"/>
                </a:solidFill>
              </a:rPr>
              <a:t>REVALUO IMPOSITIVO</a:t>
            </a:r>
            <a:endParaRPr lang="es-AR" sz="2800" b="1" dirty="0">
              <a:solidFill>
                <a:schemeClr val="tx1"/>
              </a:solidFill>
              <a:ea typeface="+mn-ea"/>
              <a:cs typeface="+mn-cs"/>
            </a:endParaRPr>
          </a:p>
        </p:txBody>
      </p:sp>
      <p:sp>
        <p:nvSpPr>
          <p:cNvPr id="3" name="Content Placeholder 2"/>
          <p:cNvSpPr>
            <a:spLocks noGrp="1"/>
          </p:cNvSpPr>
          <p:nvPr>
            <p:ph idx="1"/>
          </p:nvPr>
        </p:nvSpPr>
        <p:spPr>
          <a:xfrm>
            <a:off x="200472" y="779166"/>
            <a:ext cx="7704856" cy="5416248"/>
          </a:xfrm>
        </p:spPr>
        <p:txBody>
          <a:bodyPr>
            <a:noAutofit/>
          </a:bodyPr>
          <a:lstStyle/>
          <a:p>
            <a:pPr marL="0" indent="0" algn="just">
              <a:buNone/>
            </a:pPr>
            <a:r>
              <a:rPr lang="en-US" sz="2400" b="1" dirty="0" smtClean="0"/>
              <a:t>REQUISITOS:</a:t>
            </a:r>
            <a:endParaRPr lang="es-AR" sz="2400" b="1" dirty="0"/>
          </a:p>
          <a:p>
            <a:pPr lvl="1" algn="just"/>
            <a:r>
              <a:rPr lang="es-AR" sz="2200" dirty="0"/>
              <a:t>Que se incluyan todos los bienes que integren la misma categoría</a:t>
            </a:r>
            <a:r>
              <a:rPr lang="es-AR" sz="2200" dirty="0" smtClean="0"/>
              <a:t>.</a:t>
            </a:r>
          </a:p>
          <a:p>
            <a:pPr lvl="1" algn="just"/>
            <a:endParaRPr lang="es-AR" sz="2200" dirty="0"/>
          </a:p>
          <a:p>
            <a:pPr lvl="1" algn="just"/>
            <a:r>
              <a:rPr lang="es-AR" sz="2200" dirty="0" smtClean="0"/>
              <a:t>Los bienes debieron haber </a:t>
            </a:r>
            <a:r>
              <a:rPr lang="es-AR" sz="2200" dirty="0"/>
              <a:t>sido adquiridos o construidos con anterioridad al 30 de diciembre de 2017.</a:t>
            </a:r>
          </a:p>
          <a:p>
            <a:pPr lvl="1" algn="just"/>
            <a:endParaRPr lang="es-AR" sz="2200" dirty="0" smtClean="0"/>
          </a:p>
          <a:p>
            <a:pPr lvl="1" algn="just"/>
            <a:r>
              <a:rPr lang="es-AR" sz="2200" dirty="0" smtClean="0"/>
              <a:t>Se deberá considerar </a:t>
            </a:r>
            <a:r>
              <a:rPr lang="es-AR" sz="2200" dirty="0"/>
              <a:t>la parte de cada condómino como un bien distinto, por lo que no es necesario que todos los condóminos ejerzan la opción sobre ese bien.</a:t>
            </a:r>
          </a:p>
          <a:p>
            <a:endParaRPr lang="es-AR" sz="1800"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5</a:t>
            </a:fld>
            <a:endParaRPr lang="es-ES" dirty="0"/>
          </a:p>
        </p:txBody>
      </p:sp>
    </p:spTree>
    <p:extLst>
      <p:ext uri="{BB962C8B-B14F-4D97-AF65-F5344CB8AC3E}">
        <p14:creationId xmlns:p14="http://schemas.microsoft.com/office/powerpoint/2010/main" val="12501210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0400" y="248073"/>
            <a:ext cx="6876689" cy="936104"/>
          </a:xfrm>
        </p:spPr>
        <p:txBody>
          <a:bodyPr/>
          <a:lstStyle/>
          <a:p>
            <a:pPr algn="ctr"/>
            <a:r>
              <a:rPr lang="es-AR" sz="2800" b="1" dirty="0">
                <a:solidFill>
                  <a:schemeClr val="tx1"/>
                </a:solidFill>
              </a:rPr>
              <a:t>REVALUO IMPOSITIVO</a:t>
            </a:r>
            <a:endParaRPr lang="es-AR" dirty="0"/>
          </a:p>
        </p:txBody>
      </p:sp>
      <p:sp>
        <p:nvSpPr>
          <p:cNvPr id="3" name="Content Placeholder 2"/>
          <p:cNvSpPr>
            <a:spLocks noGrp="1"/>
          </p:cNvSpPr>
          <p:nvPr>
            <p:ph idx="1"/>
          </p:nvPr>
        </p:nvSpPr>
        <p:spPr>
          <a:xfrm>
            <a:off x="200472" y="968152"/>
            <a:ext cx="7704856" cy="4896543"/>
          </a:xfrm>
        </p:spPr>
        <p:txBody>
          <a:bodyPr>
            <a:normAutofit/>
          </a:bodyPr>
          <a:lstStyle/>
          <a:p>
            <a:pPr algn="just"/>
            <a:r>
              <a:rPr lang="es-AR" sz="2600" b="1" dirty="0" smtClean="0">
                <a:solidFill>
                  <a:schemeClr val="accent2">
                    <a:lumMod val="75000"/>
                  </a:schemeClr>
                </a:solidFill>
              </a:rPr>
              <a:t>Bienes que no se pueden incluir</a:t>
            </a:r>
            <a:r>
              <a:rPr lang="es-AR" sz="2400" b="1" dirty="0" smtClean="0">
                <a:solidFill>
                  <a:schemeClr val="accent2">
                    <a:lumMod val="75000"/>
                  </a:schemeClr>
                </a:solidFill>
              </a:rPr>
              <a:t>:</a:t>
            </a:r>
          </a:p>
          <a:p>
            <a:pPr lvl="1" algn="just">
              <a:lnSpc>
                <a:spcPct val="150000"/>
              </a:lnSpc>
            </a:pPr>
            <a:r>
              <a:rPr lang="es-AR" sz="2400" dirty="0" smtClean="0"/>
              <a:t>Bienes </a:t>
            </a:r>
            <a:r>
              <a:rPr lang="es-AR" sz="2400" dirty="0"/>
              <a:t>de Cambio </a:t>
            </a:r>
            <a:endParaRPr lang="es-AR" sz="2400" dirty="0" smtClean="0"/>
          </a:p>
          <a:p>
            <a:pPr lvl="1" algn="just">
              <a:lnSpc>
                <a:spcPct val="150000"/>
              </a:lnSpc>
            </a:pPr>
            <a:r>
              <a:rPr lang="es-AR" sz="2400" dirty="0" smtClean="0"/>
              <a:t>Bienes </a:t>
            </a:r>
            <a:r>
              <a:rPr lang="es-AR" sz="2400" dirty="0"/>
              <a:t>sincerados por la Ley N° 27.260, de Sinceramiento Fiscal.</a:t>
            </a:r>
          </a:p>
          <a:p>
            <a:pPr lvl="1" algn="just">
              <a:lnSpc>
                <a:spcPct val="150000"/>
              </a:lnSpc>
            </a:pPr>
            <a:r>
              <a:rPr lang="es-AR" sz="2400" dirty="0"/>
              <a:t>Bienes totalmente amortizados al cierre del período de la opción.</a:t>
            </a:r>
          </a:p>
          <a:p>
            <a:pPr lvl="1" algn="just">
              <a:lnSpc>
                <a:spcPct val="150000"/>
              </a:lnSpc>
            </a:pPr>
            <a:r>
              <a:rPr lang="es-AR" sz="2400" dirty="0"/>
              <a:t>Bienes respecto de los cuales se esté aplicando un régimen de amortización acelerada.</a:t>
            </a:r>
          </a:p>
          <a:p>
            <a:endParaRPr lang="es-AR" sz="2400"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6</a:t>
            </a:fld>
            <a:endParaRPr lang="es-ES"/>
          </a:p>
        </p:txBody>
      </p:sp>
    </p:spTree>
    <p:extLst>
      <p:ext uri="{BB962C8B-B14F-4D97-AF65-F5344CB8AC3E}">
        <p14:creationId xmlns:p14="http://schemas.microsoft.com/office/powerpoint/2010/main" val="22796111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0400" y="176065"/>
            <a:ext cx="6876689" cy="667328"/>
          </a:xfrm>
        </p:spPr>
        <p:txBody>
          <a:bodyPr>
            <a:noAutofit/>
          </a:bodyPr>
          <a:lstStyle/>
          <a:p>
            <a:pPr algn="ctr" fontAlgn="base">
              <a:spcAft>
                <a:spcPct val="0"/>
              </a:spcAft>
            </a:pPr>
            <a:r>
              <a:rPr lang="es-AR" sz="2800" b="1" dirty="0">
                <a:solidFill>
                  <a:schemeClr val="tx1"/>
                </a:solidFill>
              </a:rPr>
              <a:t>REVALUO IMPOSITIVO</a:t>
            </a:r>
            <a:endParaRPr lang="es-AR" sz="2800" b="1" dirty="0">
              <a:solidFill>
                <a:schemeClr val="tx1"/>
              </a:solidFill>
              <a:ea typeface="+mn-ea"/>
              <a:cs typeface="+mn-cs"/>
            </a:endParaRPr>
          </a:p>
        </p:txBody>
      </p:sp>
      <p:sp>
        <p:nvSpPr>
          <p:cNvPr id="3" name="Content Placeholder 2"/>
          <p:cNvSpPr>
            <a:spLocks noGrp="1"/>
          </p:cNvSpPr>
          <p:nvPr>
            <p:ph idx="1"/>
          </p:nvPr>
        </p:nvSpPr>
        <p:spPr>
          <a:xfrm>
            <a:off x="560512" y="752128"/>
            <a:ext cx="7488832" cy="5328592"/>
          </a:xfrm>
        </p:spPr>
        <p:txBody>
          <a:bodyPr>
            <a:noAutofit/>
          </a:bodyPr>
          <a:lstStyle/>
          <a:p>
            <a:pPr marL="0" indent="0" algn="just">
              <a:buNone/>
            </a:pPr>
            <a:r>
              <a:rPr lang="es-AR" sz="2400" b="1" dirty="0" smtClean="0">
                <a:solidFill>
                  <a:schemeClr val="accent1">
                    <a:lumMod val="75000"/>
                  </a:schemeClr>
                </a:solidFill>
              </a:rPr>
              <a:t>Impuesto </a:t>
            </a:r>
            <a:r>
              <a:rPr lang="es-AR" sz="2400" b="1" dirty="0">
                <a:solidFill>
                  <a:schemeClr val="accent1">
                    <a:lumMod val="75000"/>
                  </a:schemeClr>
                </a:solidFill>
              </a:rPr>
              <a:t>Especial </a:t>
            </a:r>
            <a:endParaRPr lang="es-AR" sz="2400" b="1" dirty="0" smtClean="0">
              <a:solidFill>
                <a:schemeClr val="accent1">
                  <a:lumMod val="75000"/>
                </a:schemeClr>
              </a:solidFill>
            </a:endParaRPr>
          </a:p>
          <a:p>
            <a:pPr marL="0" indent="0" algn="just">
              <a:buNone/>
            </a:pPr>
            <a:r>
              <a:rPr lang="es-AR" sz="2000" dirty="0" smtClean="0"/>
              <a:t>Se determinará aplicando sobre </a:t>
            </a:r>
            <a:r>
              <a:rPr lang="es-AR" sz="2000" dirty="0"/>
              <a:t>el importe del revalúo, </a:t>
            </a:r>
            <a:r>
              <a:rPr lang="es-AR" sz="2000" dirty="0" smtClean="0"/>
              <a:t>las </a:t>
            </a:r>
            <a:r>
              <a:rPr lang="es-AR" sz="2000" dirty="0"/>
              <a:t>siguientes alícuotas</a:t>
            </a:r>
            <a:r>
              <a:rPr lang="es-AR" sz="2000" dirty="0" smtClean="0"/>
              <a:t>:</a:t>
            </a:r>
          </a:p>
          <a:p>
            <a:pPr lvl="1" algn="just"/>
            <a:r>
              <a:rPr lang="es-AR" sz="2000" dirty="0" smtClean="0">
                <a:solidFill>
                  <a:schemeClr val="accent1">
                    <a:lumMod val="75000"/>
                  </a:schemeClr>
                </a:solidFill>
              </a:rPr>
              <a:t>Bienes </a:t>
            </a:r>
            <a:r>
              <a:rPr lang="es-AR" sz="2000" dirty="0">
                <a:solidFill>
                  <a:schemeClr val="accent1">
                    <a:lumMod val="75000"/>
                  </a:schemeClr>
                </a:solidFill>
              </a:rPr>
              <a:t>inmuebles que no posean el carácter de bienes de cambio</a:t>
            </a:r>
            <a:r>
              <a:rPr lang="es-AR" sz="2000" dirty="0"/>
              <a:t>: 8</a:t>
            </a:r>
            <a:r>
              <a:rPr lang="es-AR" sz="2000" dirty="0" smtClean="0"/>
              <a:t>%.</a:t>
            </a:r>
          </a:p>
          <a:p>
            <a:pPr marL="426705" lvl="1" indent="0" algn="just">
              <a:buNone/>
            </a:pPr>
            <a:endParaRPr lang="es-AR" sz="2000" dirty="0"/>
          </a:p>
          <a:p>
            <a:pPr lvl="1" algn="just"/>
            <a:r>
              <a:rPr lang="es-AR" sz="2000" dirty="0" smtClean="0">
                <a:solidFill>
                  <a:schemeClr val="accent1">
                    <a:lumMod val="75000"/>
                  </a:schemeClr>
                </a:solidFill>
              </a:rPr>
              <a:t>Bienes </a:t>
            </a:r>
            <a:r>
              <a:rPr lang="es-AR" sz="2000" dirty="0">
                <a:solidFill>
                  <a:schemeClr val="accent1">
                    <a:lumMod val="75000"/>
                  </a:schemeClr>
                </a:solidFill>
              </a:rPr>
              <a:t>inmuebles que posean el carácter de bienes de cambio</a:t>
            </a:r>
            <a:r>
              <a:rPr lang="es-AR" sz="2000" dirty="0"/>
              <a:t>: 15</a:t>
            </a:r>
            <a:r>
              <a:rPr lang="es-AR" sz="2000" dirty="0" smtClean="0"/>
              <a:t>%.</a:t>
            </a:r>
          </a:p>
          <a:p>
            <a:pPr marL="426705" lvl="1" indent="0" algn="just">
              <a:buNone/>
            </a:pPr>
            <a:endParaRPr lang="es-AR" sz="2000" dirty="0"/>
          </a:p>
          <a:p>
            <a:pPr lvl="1" algn="just"/>
            <a:r>
              <a:rPr lang="es-AR" sz="2000" dirty="0" smtClean="0">
                <a:solidFill>
                  <a:schemeClr val="accent1">
                    <a:lumMod val="75000"/>
                  </a:schemeClr>
                </a:solidFill>
              </a:rPr>
              <a:t>Acciones</a:t>
            </a:r>
            <a:r>
              <a:rPr lang="es-AR" sz="2000" dirty="0">
                <a:solidFill>
                  <a:schemeClr val="accent1">
                    <a:lumMod val="75000"/>
                  </a:schemeClr>
                </a:solidFill>
              </a:rPr>
              <a:t>, cuotas y participaciones sociales poseídas por personas humanas o sucesiones indivisas</a:t>
            </a:r>
            <a:r>
              <a:rPr lang="es-AR" sz="2000" dirty="0"/>
              <a:t>: 5</a:t>
            </a:r>
            <a:r>
              <a:rPr lang="es-AR" sz="2000" dirty="0" smtClean="0"/>
              <a:t>%.</a:t>
            </a:r>
          </a:p>
          <a:p>
            <a:pPr marL="426705" lvl="1" indent="0" algn="just">
              <a:buNone/>
            </a:pPr>
            <a:endParaRPr lang="es-AR" sz="2000" dirty="0" smtClean="0"/>
          </a:p>
          <a:p>
            <a:pPr lvl="1" algn="just"/>
            <a:r>
              <a:rPr lang="es-AR" sz="2000" dirty="0" smtClean="0">
                <a:solidFill>
                  <a:schemeClr val="accent1">
                    <a:lumMod val="75000"/>
                  </a:schemeClr>
                </a:solidFill>
              </a:rPr>
              <a:t>Resto </a:t>
            </a:r>
            <a:r>
              <a:rPr lang="es-AR" sz="2000" dirty="0">
                <a:solidFill>
                  <a:schemeClr val="accent1">
                    <a:lumMod val="75000"/>
                  </a:schemeClr>
                </a:solidFill>
              </a:rPr>
              <a:t>de bienes</a:t>
            </a:r>
            <a:r>
              <a:rPr lang="es-AR" sz="2000" dirty="0"/>
              <a:t>: 10</a:t>
            </a:r>
            <a:r>
              <a:rPr lang="es-AR" sz="2000" dirty="0" smtClean="0"/>
              <a:t>%.</a:t>
            </a:r>
          </a:p>
          <a:p>
            <a:pPr lvl="1" algn="just"/>
            <a:endParaRPr lang="en-US" sz="2000" dirty="0"/>
          </a:p>
          <a:p>
            <a:pPr algn="just"/>
            <a:endParaRPr lang="es-AR" sz="2000"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7</a:t>
            </a:fld>
            <a:endParaRPr lang="es-ES" dirty="0"/>
          </a:p>
        </p:txBody>
      </p:sp>
    </p:spTree>
    <p:extLst>
      <p:ext uri="{BB962C8B-B14F-4D97-AF65-F5344CB8AC3E}">
        <p14:creationId xmlns:p14="http://schemas.microsoft.com/office/powerpoint/2010/main" val="16778017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0400" y="104056"/>
            <a:ext cx="6876689" cy="864096"/>
          </a:xfrm>
        </p:spPr>
        <p:txBody>
          <a:bodyPr>
            <a:noAutofit/>
          </a:bodyPr>
          <a:lstStyle/>
          <a:p>
            <a:pPr algn="ctr" fontAlgn="base">
              <a:spcAft>
                <a:spcPct val="0"/>
              </a:spcAft>
            </a:pPr>
            <a:r>
              <a:rPr lang="es-AR" sz="2800" b="1" dirty="0">
                <a:solidFill>
                  <a:schemeClr val="tx1"/>
                </a:solidFill>
              </a:rPr>
              <a:t>REVALUO </a:t>
            </a:r>
            <a:r>
              <a:rPr lang="es-AR" sz="2800" b="1" dirty="0" smtClean="0">
                <a:solidFill>
                  <a:schemeClr val="tx1"/>
                </a:solidFill>
              </a:rPr>
              <a:t>IMPOSITIVO</a:t>
            </a:r>
            <a:br>
              <a:rPr lang="es-AR" sz="2800" b="1" dirty="0" smtClean="0">
                <a:solidFill>
                  <a:schemeClr val="tx1"/>
                </a:solidFill>
              </a:rPr>
            </a:br>
            <a:r>
              <a:rPr lang="es-AR" sz="2200" b="1" dirty="0" smtClean="0">
                <a:solidFill>
                  <a:schemeClr val="tx1"/>
                </a:solidFill>
              </a:rPr>
              <a:t>Particularidades</a:t>
            </a:r>
            <a:r>
              <a:rPr lang="es-AR" sz="2800" b="1" dirty="0" smtClean="0">
                <a:solidFill>
                  <a:schemeClr val="tx1"/>
                </a:solidFill>
              </a:rPr>
              <a:t/>
            </a:r>
            <a:br>
              <a:rPr lang="es-AR" sz="2800" b="1" dirty="0" smtClean="0">
                <a:solidFill>
                  <a:schemeClr val="tx1"/>
                </a:solidFill>
              </a:rPr>
            </a:br>
            <a:endParaRPr lang="es-AR" sz="2800" b="1" dirty="0">
              <a:solidFill>
                <a:schemeClr val="tx1"/>
              </a:solidFill>
              <a:ea typeface="+mn-ea"/>
              <a:cs typeface="+mn-cs"/>
            </a:endParaRPr>
          </a:p>
        </p:txBody>
      </p:sp>
      <p:sp>
        <p:nvSpPr>
          <p:cNvPr id="3" name="Content Placeholder 2"/>
          <p:cNvSpPr>
            <a:spLocks noGrp="1"/>
          </p:cNvSpPr>
          <p:nvPr>
            <p:ph idx="1"/>
          </p:nvPr>
        </p:nvSpPr>
        <p:spPr>
          <a:xfrm>
            <a:off x="200472" y="896144"/>
            <a:ext cx="7920880" cy="5256584"/>
          </a:xfrm>
        </p:spPr>
        <p:txBody>
          <a:bodyPr>
            <a:noAutofit/>
          </a:bodyPr>
          <a:lstStyle/>
          <a:p>
            <a:pPr algn="just"/>
            <a:r>
              <a:rPr lang="es-AR" sz="2000" dirty="0">
                <a:solidFill>
                  <a:schemeClr val="accent1">
                    <a:lumMod val="75000"/>
                  </a:schemeClr>
                </a:solidFill>
              </a:rPr>
              <a:t>El Impuesto Especial no será deducible </a:t>
            </a:r>
            <a:r>
              <a:rPr lang="es-AR" sz="2000" dirty="0"/>
              <a:t>a los efectos de la liquidación del </a:t>
            </a:r>
            <a:r>
              <a:rPr lang="es-AR" sz="2000" dirty="0" smtClean="0"/>
              <a:t>IGA.</a:t>
            </a:r>
            <a:endParaRPr lang="es-AR" sz="2000" dirty="0"/>
          </a:p>
          <a:p>
            <a:pPr algn="just"/>
            <a:r>
              <a:rPr lang="es-AR" sz="2000" dirty="0" smtClean="0">
                <a:solidFill>
                  <a:schemeClr val="accent2">
                    <a:lumMod val="75000"/>
                  </a:schemeClr>
                </a:solidFill>
              </a:rPr>
              <a:t>La </a:t>
            </a:r>
            <a:r>
              <a:rPr lang="es-AR" sz="2000" dirty="0">
                <a:solidFill>
                  <a:schemeClr val="accent2">
                    <a:lumMod val="75000"/>
                  </a:schemeClr>
                </a:solidFill>
              </a:rPr>
              <a:t>ganancia generada </a:t>
            </a:r>
            <a:r>
              <a:rPr lang="es-AR" sz="2000" dirty="0"/>
              <a:t>por el importe del revalúo estará </a:t>
            </a:r>
            <a:r>
              <a:rPr lang="es-AR" sz="2000" dirty="0">
                <a:solidFill>
                  <a:schemeClr val="accent2">
                    <a:lumMod val="75000"/>
                  </a:schemeClr>
                </a:solidFill>
              </a:rPr>
              <a:t>exenta</a:t>
            </a:r>
            <a:r>
              <a:rPr lang="es-AR" sz="2000" dirty="0"/>
              <a:t> del </a:t>
            </a:r>
            <a:r>
              <a:rPr lang="es-AR" sz="2000" dirty="0" smtClean="0"/>
              <a:t>IGA</a:t>
            </a:r>
          </a:p>
          <a:p>
            <a:pPr algn="just"/>
            <a:r>
              <a:rPr lang="es-AR" sz="2000" dirty="0" smtClean="0">
                <a:solidFill>
                  <a:schemeClr val="accent2">
                    <a:lumMod val="75000"/>
                  </a:schemeClr>
                </a:solidFill>
              </a:rPr>
              <a:t>La ganancia generada </a:t>
            </a:r>
            <a:r>
              <a:rPr lang="es-AR" sz="2000" dirty="0" smtClean="0"/>
              <a:t>por el importe del revalúo </a:t>
            </a:r>
            <a:r>
              <a:rPr lang="es-AR" sz="2000" dirty="0" smtClean="0">
                <a:solidFill>
                  <a:schemeClr val="accent2">
                    <a:lumMod val="75000"/>
                  </a:schemeClr>
                </a:solidFill>
              </a:rPr>
              <a:t>no </a:t>
            </a:r>
            <a:r>
              <a:rPr lang="es-AR" sz="2000" dirty="0">
                <a:solidFill>
                  <a:schemeClr val="accent2">
                    <a:lumMod val="75000"/>
                  </a:schemeClr>
                </a:solidFill>
              </a:rPr>
              <a:t>se computará</a:t>
            </a:r>
            <a:r>
              <a:rPr lang="es-AR" sz="2000" dirty="0"/>
              <a:t> a efectos de la retención prevista por el </a:t>
            </a:r>
            <a:r>
              <a:rPr lang="es-AR" sz="2000" dirty="0">
                <a:solidFill>
                  <a:schemeClr val="accent2">
                    <a:lumMod val="75000"/>
                  </a:schemeClr>
                </a:solidFill>
              </a:rPr>
              <a:t>impuesto de igualación.</a:t>
            </a:r>
          </a:p>
          <a:p>
            <a:pPr algn="just"/>
            <a:r>
              <a:rPr lang="es-AR" sz="2000" dirty="0" smtClean="0"/>
              <a:t>Quienes </a:t>
            </a:r>
            <a:r>
              <a:rPr lang="es-AR" sz="2000" dirty="0"/>
              <a:t>ejerzan la opción de revaluar sus bienes </a:t>
            </a:r>
            <a:r>
              <a:rPr lang="es-AR" sz="2000" dirty="0" smtClean="0"/>
              <a:t>deben </a:t>
            </a:r>
            <a:r>
              <a:rPr lang="es-AR" sz="2000" dirty="0" smtClean="0">
                <a:solidFill>
                  <a:schemeClr val="accent2">
                    <a:lumMod val="75000"/>
                  </a:schemeClr>
                </a:solidFill>
              </a:rPr>
              <a:t>renunciar </a:t>
            </a:r>
            <a:r>
              <a:rPr lang="es-AR" sz="2000" dirty="0">
                <a:solidFill>
                  <a:schemeClr val="accent2">
                    <a:lumMod val="75000"/>
                  </a:schemeClr>
                </a:solidFill>
              </a:rPr>
              <a:t>a promover cualquier proceso judicial o administrativo por el cual se reclame, con fines impositivos, la aplicación de procedimientos de actualización de cualquier naturaleza</a:t>
            </a:r>
            <a:r>
              <a:rPr lang="es-AR" sz="2000" dirty="0"/>
              <a:t>, </a:t>
            </a:r>
            <a:r>
              <a:rPr lang="es-AR" sz="2000" dirty="0">
                <a:solidFill>
                  <a:schemeClr val="accent2">
                    <a:lumMod val="75000"/>
                  </a:schemeClr>
                </a:solidFill>
              </a:rPr>
              <a:t>respecto del período de la </a:t>
            </a:r>
            <a:r>
              <a:rPr lang="es-AR" sz="2000" dirty="0" smtClean="0">
                <a:solidFill>
                  <a:schemeClr val="accent2">
                    <a:lumMod val="75000"/>
                  </a:schemeClr>
                </a:solidFill>
              </a:rPr>
              <a:t>opción</a:t>
            </a:r>
            <a:r>
              <a:rPr lang="es-AR" sz="2000" dirty="0" smtClean="0">
                <a:solidFill>
                  <a:schemeClr val="accent1">
                    <a:lumMod val="75000"/>
                  </a:schemeClr>
                </a:solidFill>
              </a:rPr>
              <a:t>.</a:t>
            </a:r>
          </a:p>
          <a:p>
            <a:pPr algn="just"/>
            <a:r>
              <a:rPr lang="es-AR" sz="2000" dirty="0" smtClean="0"/>
              <a:t>Aquellos </a:t>
            </a:r>
            <a:r>
              <a:rPr lang="es-AR" sz="2000" dirty="0"/>
              <a:t>sujetos que hubieran promovido </a:t>
            </a:r>
            <a:r>
              <a:rPr lang="es-AR" sz="2000" dirty="0" smtClean="0"/>
              <a:t>procesos </a:t>
            </a:r>
            <a:r>
              <a:rPr lang="es-AR" sz="2000" dirty="0"/>
              <a:t>respecto de ejercicios fiscales cerrados con </a:t>
            </a:r>
            <a:r>
              <a:rPr lang="es-AR" sz="2000" dirty="0" smtClean="0"/>
              <a:t>anterioridad, </a:t>
            </a:r>
            <a:r>
              <a:rPr lang="es-AR" sz="2000" dirty="0">
                <a:solidFill>
                  <a:schemeClr val="accent2">
                    <a:lumMod val="75000"/>
                  </a:schemeClr>
                </a:solidFill>
              </a:rPr>
              <a:t>deberán desistir de esas acciones y derechos invocados.</a:t>
            </a:r>
            <a:r>
              <a:rPr lang="es-AR" sz="2000" dirty="0"/>
              <a:t> Las costas y demás gastos causídicos serán impuestos en el orden causado.</a:t>
            </a:r>
          </a:p>
          <a:p>
            <a:pPr algn="just"/>
            <a:endParaRPr lang="es-AR" sz="2000"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8</a:t>
            </a:fld>
            <a:endParaRPr lang="es-ES" dirty="0"/>
          </a:p>
        </p:txBody>
      </p:sp>
    </p:spTree>
    <p:extLst>
      <p:ext uri="{BB962C8B-B14F-4D97-AF65-F5344CB8AC3E}">
        <p14:creationId xmlns:p14="http://schemas.microsoft.com/office/powerpoint/2010/main" val="38442592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472" y="1616224"/>
            <a:ext cx="8663316" cy="2150126"/>
          </a:xfrm>
        </p:spPr>
        <p:txBody>
          <a:bodyPr>
            <a:noAutofit/>
          </a:bodyPr>
          <a:lstStyle/>
          <a:p>
            <a:pPr algn="ctr"/>
            <a:r>
              <a:rPr lang="es-AR" sz="5000" b="1" dirty="0" smtClean="0"/>
              <a:t>AJUSTE POR INFLACIÓN</a:t>
            </a:r>
            <a:r>
              <a:rPr lang="es-AR" sz="5000" b="1" dirty="0"/>
              <a:t/>
            </a:r>
            <a:br>
              <a:rPr lang="es-AR" sz="5000" b="1" dirty="0"/>
            </a:br>
            <a:endParaRPr lang="es-AR" sz="5000" dirty="0"/>
          </a:p>
        </p:txBody>
      </p:sp>
      <p:sp>
        <p:nvSpPr>
          <p:cNvPr id="4" name="Slide Number Placeholder 3"/>
          <p:cNvSpPr>
            <a:spLocks noGrp="1"/>
          </p:cNvSpPr>
          <p:nvPr>
            <p:ph type="sldNum" sz="quarter" idx="12"/>
          </p:nvPr>
        </p:nvSpPr>
        <p:spPr/>
        <p:txBody>
          <a:bodyPr/>
          <a:lstStyle/>
          <a:p>
            <a:fld id="{90899A8F-51F3-4918-BA05-29955774FDD1}" type="slidenum">
              <a:rPr lang="es-ES" smtClean="0"/>
              <a:pPr/>
              <a:t>9</a:t>
            </a:fld>
            <a:endParaRPr lang="es-ES" dirty="0"/>
          </a:p>
        </p:txBody>
      </p:sp>
      <p:pic>
        <p:nvPicPr>
          <p:cNvPr id="3" name="Imagen 2"/>
          <p:cNvPicPr>
            <a:picLocks noChangeAspect="1"/>
          </p:cNvPicPr>
          <p:nvPr/>
        </p:nvPicPr>
        <p:blipFill>
          <a:blip r:embed="rId3"/>
          <a:stretch>
            <a:fillRect/>
          </a:stretch>
        </p:blipFill>
        <p:spPr>
          <a:xfrm>
            <a:off x="2865255" y="2490000"/>
            <a:ext cx="3333750" cy="2552700"/>
          </a:xfrm>
          <a:prstGeom prst="rect">
            <a:avLst/>
          </a:prstGeom>
        </p:spPr>
      </p:pic>
    </p:spTree>
    <p:extLst>
      <p:ext uri="{BB962C8B-B14F-4D97-AF65-F5344CB8AC3E}">
        <p14:creationId xmlns:p14="http://schemas.microsoft.com/office/powerpoint/2010/main" val="2596100177"/>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themeOverride>
</file>

<file path=docProps/app.xml><?xml version="1.0" encoding="utf-8"?>
<Properties xmlns="http://schemas.openxmlformats.org/officeDocument/2006/extended-properties" xmlns:vt="http://schemas.openxmlformats.org/officeDocument/2006/docPropsVTypes">
  <Template/>
  <TotalTime>15920</TotalTime>
  <Words>3102</Words>
  <Application>Microsoft Office PowerPoint</Application>
  <PresentationFormat>Personalizado</PresentationFormat>
  <Paragraphs>288</Paragraphs>
  <Slides>46</Slides>
  <Notes>11</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46</vt:i4>
      </vt:variant>
    </vt:vector>
  </HeadingPairs>
  <TitlesOfParts>
    <vt:vector size="53" baseType="lpstr">
      <vt:lpstr>Arial</vt:lpstr>
      <vt:lpstr>Century Gothic</vt:lpstr>
      <vt:lpstr>Times New Roman</vt:lpstr>
      <vt:lpstr>Trebuchet MS</vt:lpstr>
      <vt:lpstr>Wingdings</vt:lpstr>
      <vt:lpstr>Wingdings 3</vt:lpstr>
      <vt:lpstr>Facet</vt:lpstr>
      <vt:lpstr>        CICLO de Actualidad Tributaria  CPCE CABA </vt:lpstr>
      <vt:lpstr>REVALÚO IMPOSITIVO</vt:lpstr>
      <vt:lpstr>REVALUO IMPOSITIVO </vt:lpstr>
      <vt:lpstr>REVALUO IMPOSITIVO</vt:lpstr>
      <vt:lpstr>REVALUO IMPOSITIVO</vt:lpstr>
      <vt:lpstr>REVALUO IMPOSITIVO</vt:lpstr>
      <vt:lpstr>REVALUO IMPOSITIVO</vt:lpstr>
      <vt:lpstr>REVALUO IMPOSITIVO Particularidades </vt:lpstr>
      <vt:lpstr>AJUSTE POR INFLACIÓN </vt:lpstr>
      <vt:lpstr>Presentación de PowerPoint</vt:lpstr>
      <vt:lpstr> Índice aplicable para realizar las actualizaciones  </vt:lpstr>
      <vt:lpstr>Artículo 89  - Índice aplicable </vt:lpstr>
      <vt:lpstr>AJUSTE POR INFLACION</vt:lpstr>
      <vt:lpstr>AJUSTE POR INFLACION</vt:lpstr>
      <vt:lpstr>AJUSTE POR INFLACION </vt:lpstr>
      <vt:lpstr>Estados contables en moneda homogénea </vt:lpstr>
      <vt:lpstr>ESTADOS CONTABLES EN MONEDA HOMOGENEA</vt:lpstr>
      <vt:lpstr>ESTADOS CONTABLES EN MONEDA HOMOGENEA</vt:lpstr>
      <vt:lpstr>DIVIDENDOS </vt:lpstr>
      <vt:lpstr>Dividendos – Categoría:</vt:lpstr>
      <vt:lpstr>SOCIEDADES DE CAPITAL Y DIVIDENDOS</vt:lpstr>
      <vt:lpstr>Presentación de PowerPoint</vt:lpstr>
      <vt:lpstr>Esquema de tributación actual:</vt:lpstr>
      <vt:lpstr>UTILIDADES ACUMULADAS</vt:lpstr>
      <vt:lpstr>DIVIDENDOS FICTOS</vt:lpstr>
      <vt:lpstr>SITUACIONES ENUMERADAS</vt:lpstr>
      <vt:lpstr>CONSIDERACIONES </vt:lpstr>
      <vt:lpstr>IMPUESTO A LAS GANANCIAS – PERSONAS HUMANAS</vt:lpstr>
      <vt:lpstr>R.G. (A.F.I.P) 4478 Determinación del importe a retener</vt:lpstr>
      <vt:lpstr>INGRESO DE LA RETENCION</vt:lpstr>
      <vt:lpstr>Ley N° 27.440 - Titulo XII Decreto 382/2019 Resolución General 4498/2019  Impulso a la apertura de capital y al desarrollo de proyectos inmobiliarios y de infraestructura </vt:lpstr>
      <vt:lpstr>Titulo XII – Ley N° 27.440</vt:lpstr>
      <vt:lpstr>Ley N° 27.440 – DTO. 382</vt:lpstr>
      <vt:lpstr>Ley N° 27.440 – DTO. 382</vt:lpstr>
      <vt:lpstr>Ley N° 27.440 – DTO. 382</vt:lpstr>
      <vt:lpstr>Decreto 382/2019 – Art 205</vt:lpstr>
      <vt:lpstr>Decreto 382/2019 – Art 205 </vt:lpstr>
      <vt:lpstr>Decreto 382/2019 – Art 205 </vt:lpstr>
      <vt:lpstr>Decreto 382/2019 – Art 205 </vt:lpstr>
      <vt:lpstr>R.G.(AFIP) 4498</vt:lpstr>
      <vt:lpstr>VIGENCIA</vt:lpstr>
      <vt:lpstr>Titulo XII – Ley N° 27.440</vt:lpstr>
      <vt:lpstr>Titulo XII – Ley N° 27.440</vt:lpstr>
      <vt:lpstr>Titulo XII – Ley N° 27.440</vt:lpstr>
      <vt:lpstr>Decreto 382/2019 – Art 206 </vt:lpstr>
      <vt:lpstr>Decreto 382/2019 – Art 206 </vt:lpstr>
    </vt:vector>
  </TitlesOfParts>
  <Company>Santa Maria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creator>DITRI</dc:creator>
  <cp:lastModifiedBy>Sec. Abeledo Carlos - Débora    DITRI</cp:lastModifiedBy>
  <cp:revision>960</cp:revision>
  <cp:lastPrinted>2019-06-10T18:33:02Z</cp:lastPrinted>
  <dcterms:created xsi:type="dcterms:W3CDTF">2001-11-14T19:15:47Z</dcterms:created>
  <dcterms:modified xsi:type="dcterms:W3CDTF">2019-06-11T16:00:20Z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