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4" r:id="rId1"/>
  </p:sldMasterIdLst>
  <p:notesMasterIdLst>
    <p:notesMasterId r:id="rId22"/>
  </p:notesMasterIdLst>
  <p:sldIdLst>
    <p:sldId id="256" r:id="rId2"/>
    <p:sldId id="264" r:id="rId3"/>
    <p:sldId id="265" r:id="rId4"/>
    <p:sldId id="257" r:id="rId5"/>
    <p:sldId id="258" r:id="rId6"/>
    <p:sldId id="259" r:id="rId7"/>
    <p:sldId id="260" r:id="rId8"/>
    <p:sldId id="262" r:id="rId9"/>
    <p:sldId id="261" r:id="rId10"/>
    <p:sldId id="263" r:id="rId11"/>
    <p:sldId id="266" r:id="rId12"/>
    <p:sldId id="267" r:id="rId13"/>
    <p:sldId id="268" r:id="rId14"/>
    <p:sldId id="269" r:id="rId15"/>
    <p:sldId id="271" r:id="rId16"/>
    <p:sldId id="272" r:id="rId17"/>
    <p:sldId id="273" r:id="rId18"/>
    <p:sldId id="274" r:id="rId19"/>
    <p:sldId id="275" r:id="rId20"/>
    <p:sldId id="276" r:id="rId21"/>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68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55EE67-A083-4CDC-8422-11DFD9103CBD}" type="datetimeFigureOut">
              <a:rPr lang="es-AR" smtClean="0"/>
              <a:pPr/>
              <a:t>08/04/2019</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4B82CD-5D66-4C56-822E-4E2FB5791E60}" type="slidenum">
              <a:rPr lang="es-AR" smtClean="0"/>
              <a:pPr/>
              <a:t>‹Nº›</a:t>
            </a:fld>
            <a:endParaRPr lang="es-AR"/>
          </a:p>
        </p:txBody>
      </p:sp>
    </p:spTree>
    <p:extLst>
      <p:ext uri="{BB962C8B-B14F-4D97-AF65-F5344CB8AC3E}">
        <p14:creationId xmlns:p14="http://schemas.microsoft.com/office/powerpoint/2010/main" val="371132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F686FF05-76EC-4D03-BBC0-BC0FB9284EFE}" type="datetime1">
              <a:rPr lang="es-AR" smtClean="0"/>
              <a:pPr/>
              <a:t>08/04/2019</a:t>
            </a:fld>
            <a:endParaRPr lang="es-AR"/>
          </a:p>
        </p:txBody>
      </p:sp>
      <p:sp>
        <p:nvSpPr>
          <p:cNvPr id="2" name="1 Marcador de pie de página"/>
          <p:cNvSpPr>
            <a:spLocks noGrp="1"/>
          </p:cNvSpPr>
          <p:nvPr>
            <p:ph type="ftr" sz="quarter" idx="11"/>
          </p:nvPr>
        </p:nvSpPr>
        <p:spPr/>
        <p:txBody>
          <a:bodyPr/>
          <a:lstStyle/>
          <a:p>
            <a:r>
              <a:rPr lang="es-AR" smtClean="0"/>
              <a:t>Expositora: Dra Sonia Becherman</a:t>
            </a:r>
            <a:endParaRPr lang="es-AR"/>
          </a:p>
        </p:txBody>
      </p:sp>
      <p:sp>
        <p:nvSpPr>
          <p:cNvPr id="15" name="14 Marcador de número de diapositiva"/>
          <p:cNvSpPr>
            <a:spLocks noGrp="1"/>
          </p:cNvSpPr>
          <p:nvPr>
            <p:ph type="sldNum" sz="quarter" idx="12"/>
          </p:nvPr>
        </p:nvSpPr>
        <p:spPr>
          <a:xfrm>
            <a:off x="8229600" y="6473952"/>
            <a:ext cx="758952" cy="246888"/>
          </a:xfrm>
        </p:spPr>
        <p:txBody>
          <a:bodyPr/>
          <a:lstStyle/>
          <a:p>
            <a:fld id="{78A98EF9-CCE1-47BA-A950-164A390338AF}" type="slidenum">
              <a:rPr lang="es-AR" smtClean="0"/>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C7021F7-1BD9-4B35-80D8-E85BDF0F2BBC}" type="datetime1">
              <a:rPr lang="es-AR" smtClean="0"/>
              <a:pPr/>
              <a:t>08/04/2019</a:t>
            </a:fld>
            <a:endParaRPr lang="es-A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
        <p:nvSpPr>
          <p:cNvPr id="6" name="5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E73B66A-C57B-47BB-80A2-778A7DC9F197}" type="datetime1">
              <a:rPr lang="es-AR" smtClean="0"/>
              <a:pPr/>
              <a:t>08/04/2019</a:t>
            </a:fld>
            <a:endParaRPr lang="es-A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
        <p:nvSpPr>
          <p:cNvPr id="6" name="5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1A6FCB87-B83A-436B-A427-4E75A7DC5424}" type="datetime1">
              <a:rPr lang="es-AR" smtClean="0"/>
              <a:pPr/>
              <a:t>08/04/2019</a:t>
            </a:fld>
            <a:endParaRPr lang="es-AR"/>
          </a:p>
        </p:txBody>
      </p:sp>
      <p:sp>
        <p:nvSpPr>
          <p:cNvPr id="19" name="18 Marcador de pie de página"/>
          <p:cNvSpPr>
            <a:spLocks noGrp="1"/>
          </p:cNvSpPr>
          <p:nvPr>
            <p:ph type="ftr" sz="quarter" idx="11"/>
          </p:nvPr>
        </p:nvSpPr>
        <p:spPr>
          <a:xfrm>
            <a:off x="3581400" y="76200"/>
            <a:ext cx="2895600" cy="288925"/>
          </a:xfrm>
        </p:spPr>
        <p:txBody>
          <a:bodyPr/>
          <a:lstStyle/>
          <a:p>
            <a:r>
              <a:rPr lang="es-AR" smtClean="0"/>
              <a:t>Expositora: Dra Sonia Becherman</a:t>
            </a:r>
            <a:endParaRPr lang="es-AR"/>
          </a:p>
        </p:txBody>
      </p:sp>
      <p:sp>
        <p:nvSpPr>
          <p:cNvPr id="16" name="15 Marcador de número de diapositiva"/>
          <p:cNvSpPr>
            <a:spLocks noGrp="1"/>
          </p:cNvSpPr>
          <p:nvPr>
            <p:ph type="sldNum" sz="quarter" idx="12"/>
          </p:nvPr>
        </p:nvSpPr>
        <p:spPr>
          <a:xfrm>
            <a:off x="8229600" y="6473952"/>
            <a:ext cx="758952" cy="246888"/>
          </a:xfrm>
        </p:spPr>
        <p:txBody>
          <a:bodyPr/>
          <a:lstStyle/>
          <a:p>
            <a:fld id="{78A98EF9-CCE1-47BA-A950-164A390338AF}"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9" name="18 Marcador de fecha"/>
          <p:cNvSpPr>
            <a:spLocks noGrp="1"/>
          </p:cNvSpPr>
          <p:nvPr>
            <p:ph type="dt" sz="half" idx="10"/>
          </p:nvPr>
        </p:nvSpPr>
        <p:spPr/>
        <p:txBody>
          <a:bodyPr/>
          <a:lstStyle/>
          <a:p>
            <a:fld id="{40EE2542-B431-4FCD-B6A5-532CD50E1AE0}" type="datetime1">
              <a:rPr lang="es-AR" smtClean="0"/>
              <a:pPr/>
              <a:t>08/04/2019</a:t>
            </a:fld>
            <a:endParaRPr lang="es-AR"/>
          </a:p>
        </p:txBody>
      </p:sp>
      <p:sp>
        <p:nvSpPr>
          <p:cNvPr id="11" name="10 Marcador de pie de página"/>
          <p:cNvSpPr>
            <a:spLocks noGrp="1"/>
          </p:cNvSpPr>
          <p:nvPr>
            <p:ph type="ftr" sz="quarter" idx="11"/>
          </p:nvPr>
        </p:nvSpPr>
        <p:spPr/>
        <p:txBody>
          <a:bodyPr/>
          <a:lstStyle/>
          <a:p>
            <a:r>
              <a:rPr lang="es-AR" smtClean="0"/>
              <a:t>Expositora: Dra Sonia Becherman</a:t>
            </a:r>
            <a:endParaRPr lang="es-AR"/>
          </a:p>
        </p:txBody>
      </p:sp>
      <p:sp>
        <p:nvSpPr>
          <p:cNvPr id="16" name="15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0"/>
          </p:nvPr>
        </p:nvSpPr>
        <p:spPr/>
        <p:txBody>
          <a:bodyPr/>
          <a:lstStyle/>
          <a:p>
            <a:fld id="{A4694D04-917D-4729-A507-DD0269C05F96}" type="datetime1">
              <a:rPr lang="es-AR" smtClean="0"/>
              <a:pPr/>
              <a:t>08/04/2019</a:t>
            </a:fld>
            <a:endParaRPr lang="es-AR"/>
          </a:p>
        </p:txBody>
      </p:sp>
      <p:sp>
        <p:nvSpPr>
          <p:cNvPr id="10" name="9 Marcador de pie de página"/>
          <p:cNvSpPr>
            <a:spLocks noGrp="1"/>
          </p:cNvSpPr>
          <p:nvPr>
            <p:ph type="ftr" sz="quarter" idx="11"/>
          </p:nvPr>
        </p:nvSpPr>
        <p:spPr/>
        <p:txBody>
          <a:bodyPr/>
          <a:lstStyle/>
          <a:p>
            <a:r>
              <a:rPr lang="es-AR" smtClean="0"/>
              <a:t>Expositora: Dra Sonia Becherman</a:t>
            </a:r>
            <a:endParaRPr lang="es-AR"/>
          </a:p>
        </p:txBody>
      </p:sp>
      <p:sp>
        <p:nvSpPr>
          <p:cNvPr id="31" name="30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Marcador de fecha"/>
          <p:cNvSpPr>
            <a:spLocks noGrp="1"/>
          </p:cNvSpPr>
          <p:nvPr>
            <p:ph type="dt" sz="half" idx="10"/>
          </p:nvPr>
        </p:nvSpPr>
        <p:spPr/>
        <p:txBody>
          <a:bodyPr/>
          <a:lstStyle/>
          <a:p>
            <a:fld id="{DBF6DEC0-5F25-4697-86CF-AFA652E23913}" type="datetime1">
              <a:rPr lang="es-AR" smtClean="0"/>
              <a:pPr/>
              <a:t>08/04/2019</a:t>
            </a:fld>
            <a:endParaRPr lang="es-AR"/>
          </a:p>
        </p:txBody>
      </p:sp>
      <p:sp>
        <p:nvSpPr>
          <p:cNvPr id="6" name="5 Marcador de pie de página"/>
          <p:cNvSpPr>
            <a:spLocks noGrp="1"/>
          </p:cNvSpPr>
          <p:nvPr>
            <p:ph type="ftr" sz="quarter" idx="11"/>
          </p:nvPr>
        </p:nvSpPr>
        <p:spPr/>
        <p:txBody>
          <a:bodyPr/>
          <a:lstStyle/>
          <a:p>
            <a:r>
              <a:rPr lang="es-AR" smtClean="0"/>
              <a:t>Expositora: Dra Sonia Becherman</a:t>
            </a:r>
            <a:endParaRPr lang="es-AR"/>
          </a:p>
        </p:txBody>
      </p:sp>
      <p:sp>
        <p:nvSpPr>
          <p:cNvPr id="7" name="6 Marcador de número de diapositiva"/>
          <p:cNvSpPr>
            <a:spLocks noGrp="1"/>
          </p:cNvSpPr>
          <p:nvPr>
            <p:ph type="sldNum" sz="quarter" idx="12"/>
          </p:nvPr>
        </p:nvSpPr>
        <p:spPr>
          <a:xfrm>
            <a:off x="8229600" y="6477000"/>
            <a:ext cx="762000" cy="246888"/>
          </a:xfrm>
        </p:spPr>
        <p:txBody>
          <a:bodyPr/>
          <a:lstStyle/>
          <a:p>
            <a:fld id="{78A98EF9-CCE1-47BA-A950-164A390338AF}" type="slidenum">
              <a:rPr lang="es-AR" smtClean="0"/>
              <a:pPr/>
              <a:t>‹Nº›</a:t>
            </a:fld>
            <a:endParaRPr lang="es-AR"/>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smtClean="0"/>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9427D695-2BD7-44E4-A804-A14A30A08D4B}" type="datetime1">
              <a:rPr lang="es-AR" smtClean="0"/>
              <a:pPr/>
              <a:t>08/04/2019</a:t>
            </a:fld>
            <a:endParaRPr lang="es-AR"/>
          </a:p>
        </p:txBody>
      </p:sp>
      <p:sp>
        <p:nvSpPr>
          <p:cNvPr id="21" name="20 Marcador de pie de página"/>
          <p:cNvSpPr>
            <a:spLocks noGrp="1"/>
          </p:cNvSpPr>
          <p:nvPr>
            <p:ph type="ftr" sz="quarter" idx="11"/>
          </p:nvPr>
        </p:nvSpPr>
        <p:spPr/>
        <p:txBody>
          <a:bodyPr/>
          <a:lstStyle/>
          <a:p>
            <a:r>
              <a:rPr lang="es-AR" smtClean="0"/>
              <a:t>Expositora: Dra Sonia Becherman</a:t>
            </a:r>
            <a:endParaRPr lang="es-AR"/>
          </a:p>
        </p:txBody>
      </p:sp>
      <p:sp>
        <p:nvSpPr>
          <p:cNvPr id="6" name="5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00A5E544-5A2B-4CEC-8B12-5912B1C9FE80}" type="datetime1">
              <a:rPr lang="es-AR" smtClean="0"/>
              <a:pPr/>
              <a:t>08/04/2019</a:t>
            </a:fld>
            <a:endParaRPr lang="es-AR"/>
          </a:p>
        </p:txBody>
      </p:sp>
      <p:sp>
        <p:nvSpPr>
          <p:cNvPr id="24" name="23 Marcador de pie de página"/>
          <p:cNvSpPr>
            <a:spLocks noGrp="1"/>
          </p:cNvSpPr>
          <p:nvPr>
            <p:ph type="ftr" sz="quarter" idx="11"/>
          </p:nvPr>
        </p:nvSpPr>
        <p:spPr/>
        <p:txBody>
          <a:bodyPr/>
          <a:lstStyle/>
          <a:p>
            <a:r>
              <a:rPr lang="es-AR" smtClean="0"/>
              <a:t>Expositora: Dra Sonia Becherman</a:t>
            </a:r>
            <a:endParaRPr lang="es-AR"/>
          </a:p>
        </p:txBody>
      </p:sp>
      <p:sp>
        <p:nvSpPr>
          <p:cNvPr id="7" name="6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Marcador de fecha"/>
          <p:cNvSpPr>
            <a:spLocks noGrp="1"/>
          </p:cNvSpPr>
          <p:nvPr>
            <p:ph type="dt" sz="half" idx="10"/>
          </p:nvPr>
        </p:nvSpPr>
        <p:spPr/>
        <p:txBody>
          <a:bodyPr/>
          <a:lstStyle/>
          <a:p>
            <a:fld id="{0D275DDC-64AE-4E8B-84F6-FC3705D5617A}" type="datetime1">
              <a:rPr lang="es-AR" smtClean="0"/>
              <a:pPr/>
              <a:t>08/04/2019</a:t>
            </a:fld>
            <a:endParaRPr lang="es-AR"/>
          </a:p>
        </p:txBody>
      </p:sp>
      <p:sp>
        <p:nvSpPr>
          <p:cNvPr id="29" name="28 Marcador de pie de página"/>
          <p:cNvSpPr>
            <a:spLocks noGrp="1"/>
          </p:cNvSpPr>
          <p:nvPr>
            <p:ph type="ftr" sz="quarter" idx="11"/>
          </p:nvPr>
        </p:nvSpPr>
        <p:spPr/>
        <p:txBody>
          <a:bodyPr/>
          <a:lstStyle/>
          <a:p>
            <a:r>
              <a:rPr lang="es-AR" smtClean="0"/>
              <a:t>Expositora: Dra Sonia Becherman</a:t>
            </a:r>
            <a:endParaRPr lang="es-AR"/>
          </a:p>
        </p:txBody>
      </p:sp>
      <p:sp>
        <p:nvSpPr>
          <p:cNvPr id="7" name="6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smtClean="0"/>
              <a:t>Haga clic en el icono para agregar una imagen</a:t>
            </a:r>
            <a:endParaRPr kumimoji="0" lang="en-US" dirty="0"/>
          </a:p>
        </p:txBody>
      </p:sp>
      <p:sp>
        <p:nvSpPr>
          <p:cNvPr id="7" name="6 Marcador de fecha"/>
          <p:cNvSpPr>
            <a:spLocks noGrp="1"/>
          </p:cNvSpPr>
          <p:nvPr>
            <p:ph type="dt" sz="half" idx="10"/>
          </p:nvPr>
        </p:nvSpPr>
        <p:spPr/>
        <p:txBody>
          <a:bodyPr/>
          <a:lstStyle/>
          <a:p>
            <a:fld id="{053A1CAB-0604-4447-A81F-92ADDDA8DEAA}" type="datetime1">
              <a:rPr lang="es-AR" smtClean="0"/>
              <a:pPr/>
              <a:t>08/04/2019</a:t>
            </a:fld>
            <a:endParaRPr lang="es-A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
        <p:nvSpPr>
          <p:cNvPr id="31" name="30 Marcador de número de diapositiva"/>
          <p:cNvSpPr>
            <a:spLocks noGrp="1"/>
          </p:cNvSpPr>
          <p:nvPr>
            <p:ph type="sldNum" sz="quarter" idx="12"/>
          </p:nvPr>
        </p:nvSpPr>
        <p:spPr/>
        <p:txBody>
          <a:bodyPr/>
          <a:lstStyle/>
          <a:p>
            <a:fld id="{78A98EF9-CCE1-47BA-A950-164A390338AF}" type="slidenum">
              <a:rPr lang="es-AR" smtClean="0"/>
              <a:pPr/>
              <a:t>‹Nº›</a:t>
            </a:fld>
            <a:endParaRPr lang="es-AR"/>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smtClean="0"/>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F13C4C9F-E0FB-4CE6-BBE6-97E5E989B0BA}" type="datetime1">
              <a:rPr lang="es-AR" smtClean="0"/>
              <a:pPr/>
              <a:t>08/04/2019</a:t>
            </a:fld>
            <a:endParaRPr lang="es-AR"/>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r>
              <a:rPr lang="es-AR" smtClean="0"/>
              <a:t>Expositora: Dra Sonia Becherman</a:t>
            </a:r>
            <a:endParaRPr lang="es-AR"/>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8A98EF9-CCE1-47BA-A950-164A390338AF}" type="slidenum">
              <a:rPr lang="es-AR" smtClean="0"/>
              <a:pPr/>
              <a:t>‹Nº›</a:t>
            </a:fld>
            <a:endParaRPr lang="es-AR"/>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hf sldNum="0" hd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eol.errepar.com/sitios/ver/html/20190321030849383.html#q3"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57158" y="571480"/>
            <a:ext cx="8358246" cy="3714776"/>
          </a:xfrm>
        </p:spPr>
        <p:txBody>
          <a:bodyPr>
            <a:normAutofit/>
          </a:bodyPr>
          <a:lstStyle/>
          <a:p>
            <a:pPr algn="ctr"/>
            <a:r>
              <a:rPr lang="es-AR" sz="4000" b="1" dirty="0" smtClean="0">
                <a:solidFill>
                  <a:schemeClr val="bg2">
                    <a:lumMod val="50000"/>
                  </a:schemeClr>
                </a:solidFill>
              </a:rPr>
              <a:t>ASPECTOS PRACTICOS PARA TENER EN CUENTA EN LA LIQUIDACION DEL IMPUESTO A LAS </a:t>
            </a:r>
            <a:r>
              <a:rPr lang="es-AR" sz="4000" b="1" dirty="0" smtClean="0">
                <a:solidFill>
                  <a:schemeClr val="bg2">
                    <a:lumMod val="50000"/>
                  </a:schemeClr>
                </a:solidFill>
              </a:rPr>
              <a:t>GANANCIAS </a:t>
            </a:r>
            <a:r>
              <a:rPr lang="es-AR" sz="4000" b="1" dirty="0" smtClean="0">
                <a:solidFill>
                  <a:schemeClr val="bg2">
                    <a:lumMod val="50000"/>
                  </a:schemeClr>
                </a:solidFill>
              </a:rPr>
              <a:t>Y BIENES PERSONALES 2018</a:t>
            </a:r>
            <a:endParaRPr lang="es-AR" sz="4000" b="1" dirty="0">
              <a:solidFill>
                <a:schemeClr val="bg2">
                  <a:lumMod val="50000"/>
                </a:schemeClr>
              </a:solidFill>
            </a:endParaRP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txBox="1">
            <a:spLocks noGrp="1" noChangeArrowheads="1"/>
          </p:cNvSpPr>
          <p:nvPr/>
        </p:nvSpPr>
        <p:spPr bwMode="auto">
          <a:xfrm>
            <a:off x="6553200" y="6248400"/>
            <a:ext cx="2133600" cy="476250"/>
          </a:xfrm>
          <a:prstGeom prst="rect">
            <a:avLst/>
          </a:prstGeom>
          <a:noFill/>
          <a:ln w="9525">
            <a:noFill/>
            <a:miter lim="800000"/>
            <a:headEnd/>
            <a:tailEnd/>
          </a:ln>
          <a:effectLst/>
        </p:spPr>
        <p:txBody>
          <a:bodyPr anchor="b"/>
          <a:lstStyle/>
          <a:p>
            <a:pPr algn="r">
              <a:defRPr/>
            </a:pPr>
            <a:fld id="{BDF247F5-2CEE-49EB-8859-16EEBCE27F38}" type="slidenum">
              <a:rPr lang="es-ES" altLang="es-ES" sz="1200">
                <a:effectLst>
                  <a:outerShdw blurRad="38100" dist="38100" dir="2700000" algn="tl">
                    <a:srgbClr val="000000"/>
                  </a:outerShdw>
                </a:effectLst>
              </a:rPr>
              <a:pPr algn="r">
                <a:defRPr/>
              </a:pPr>
              <a:t>10</a:t>
            </a:fld>
            <a:endParaRPr lang="es-ES" altLang="es-ES" sz="1200">
              <a:effectLst>
                <a:outerShdw blurRad="38100" dist="38100" dir="2700000" algn="tl">
                  <a:srgbClr val="000000"/>
                </a:outerShdw>
              </a:effectLst>
            </a:endParaRPr>
          </a:p>
        </p:txBody>
      </p:sp>
      <p:sp>
        <p:nvSpPr>
          <p:cNvPr id="7" name="Rectangle 3"/>
          <p:cNvSpPr txBox="1">
            <a:spLocks noChangeArrowheads="1"/>
          </p:cNvSpPr>
          <p:nvPr/>
        </p:nvSpPr>
        <p:spPr bwMode="auto">
          <a:xfrm>
            <a:off x="457200" y="1600200"/>
            <a:ext cx="8507413" cy="4525963"/>
          </a:xfrm>
          <a:prstGeom prst="rect">
            <a:avLst/>
          </a:prstGeom>
          <a:noFill/>
          <a:ln>
            <a:noFill/>
          </a:ln>
          <a:effectLst/>
          <a:extLst/>
        </p:spPr>
        <p:txBody>
          <a:bodyPr/>
          <a:lstStyle/>
          <a:p>
            <a:pPr marL="342900" indent="-342900">
              <a:spcBef>
                <a:spcPct val="20000"/>
              </a:spcBef>
              <a:buClr>
                <a:schemeClr val="hlink"/>
              </a:buClr>
              <a:buSzPct val="65000"/>
              <a:buFont typeface="Wingdings" pitchFamily="2" charset="2"/>
              <a:buChar char="n"/>
              <a:defRPr/>
            </a:pPr>
            <a:endParaRPr lang="es-ES" altLang="es-ES" sz="2800" dirty="0">
              <a:effectLst>
                <a:outerShdw blurRad="38100" dist="38100" dir="2700000" algn="tl">
                  <a:srgbClr val="000000"/>
                </a:outerShdw>
              </a:effectLst>
            </a:endParaRPr>
          </a:p>
        </p:txBody>
      </p:sp>
      <p:graphicFrame>
        <p:nvGraphicFramePr>
          <p:cNvPr id="70706" name="Group 50"/>
          <p:cNvGraphicFramePr>
            <a:graphicFrameLocks noGrp="1"/>
          </p:cNvGraphicFramePr>
          <p:nvPr/>
        </p:nvGraphicFramePr>
        <p:xfrm>
          <a:off x="285720" y="571480"/>
          <a:ext cx="8501122" cy="5581556"/>
        </p:xfrm>
        <a:graphic>
          <a:graphicData uri="http://schemas.openxmlformats.org/drawingml/2006/table">
            <a:tbl>
              <a:tblPr/>
              <a:tblGrid>
                <a:gridCol w="8501122"/>
              </a:tblGrid>
              <a:tr h="6115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1" i="0" u="none" strike="noStrike" cap="none" normalizeH="0" baseline="0" dirty="0" smtClean="0">
                          <a:ln>
                            <a:noFill/>
                          </a:ln>
                          <a:solidFill>
                            <a:srgbClr val="FFFFFF"/>
                          </a:solidFill>
                          <a:effectLst/>
                          <a:latin typeface="Arial" charset="0"/>
                        </a:rPr>
                        <a:t>Determinación de las 4 </a:t>
                      </a:r>
                      <a:r>
                        <a:rPr kumimoji="0" lang="es-AR" sz="1500" b="1" i="0" u="none" strike="noStrike" cap="none" normalizeH="0" baseline="0" dirty="0" err="1" smtClean="0">
                          <a:ln>
                            <a:noFill/>
                          </a:ln>
                          <a:solidFill>
                            <a:srgbClr val="FFFFFF"/>
                          </a:solidFill>
                          <a:effectLst/>
                          <a:latin typeface="Arial" charset="0"/>
                        </a:rPr>
                        <a:t>categorias</a:t>
                      </a:r>
                      <a:r>
                        <a:rPr kumimoji="0" lang="es-AR" sz="1500" b="1" i="0" u="none" strike="noStrike" cap="none" normalizeH="0" baseline="0" dirty="0" smtClean="0">
                          <a:ln>
                            <a:noFill/>
                          </a:ln>
                          <a:solidFill>
                            <a:srgbClr val="FFFFFF"/>
                          </a:solidFill>
                          <a:effectLst/>
                          <a:latin typeface="Arial" charset="0"/>
                        </a:rPr>
                        <a:t> . Excepto enajenación de </a:t>
                      </a:r>
                      <a:r>
                        <a:rPr kumimoji="0" lang="es-AR" sz="1500" b="1" i="0" u="none" strike="noStrike" cap="none" normalizeH="0" baseline="0" dirty="0" err="1" smtClean="0">
                          <a:ln>
                            <a:noFill/>
                          </a:ln>
                          <a:solidFill>
                            <a:srgbClr val="FFFFFF"/>
                          </a:solidFill>
                          <a:effectLst/>
                          <a:latin typeface="Arial" charset="0"/>
                        </a:rPr>
                        <a:t>partic</a:t>
                      </a:r>
                      <a:r>
                        <a:rPr kumimoji="0" lang="es-AR" sz="1500" b="1" i="0" u="none" strike="noStrike" cap="none" normalizeH="0" baseline="0" dirty="0" smtClean="0">
                          <a:ln>
                            <a:noFill/>
                          </a:ln>
                          <a:solidFill>
                            <a:srgbClr val="FFFFFF"/>
                          </a:solidFill>
                          <a:effectLst/>
                          <a:latin typeface="Arial" charset="0"/>
                        </a:rPr>
                        <a:t>. sociales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93863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200" b="1" i="0" u="none" strike="noStrike" cap="none" normalizeH="0" baseline="0" dirty="0" smtClean="0">
                        <a:ln>
                          <a:noFill/>
                        </a:ln>
                        <a:solidFill>
                          <a:schemeClr val="tx1">
                            <a:lumMod val="75000"/>
                            <a:lumOff val="25000"/>
                          </a:schemeClr>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Menos . Gastos de sepelio. Art 22</a:t>
                      </a:r>
                    </a:p>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err="1" smtClean="0">
                          <a:ln>
                            <a:noFill/>
                          </a:ln>
                          <a:solidFill>
                            <a:schemeClr val="tx1">
                              <a:lumMod val="75000"/>
                              <a:lumOff val="25000"/>
                            </a:schemeClr>
                          </a:solidFill>
                          <a:effectLst/>
                          <a:latin typeface="Arial" charset="0"/>
                        </a:rPr>
                        <a:t>DeduccIones</a:t>
                      </a:r>
                      <a:r>
                        <a:rPr kumimoji="0" lang="es-AR" sz="1200" b="1" i="0" u="none" strike="noStrike" cap="none" normalizeH="0" baseline="0" dirty="0" smtClean="0">
                          <a:ln>
                            <a:noFill/>
                          </a:ln>
                          <a:solidFill>
                            <a:schemeClr val="tx1">
                              <a:lumMod val="75000"/>
                              <a:lumOff val="25000"/>
                            </a:schemeClr>
                          </a:solidFill>
                          <a:effectLst/>
                          <a:latin typeface="Arial" charset="0"/>
                        </a:rPr>
                        <a:t> art 81 + domestica.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200" b="1" i="0" u="none" strike="noStrike" cap="none" normalizeH="0" baseline="0" dirty="0" smtClean="0">
                        <a:ln>
                          <a:noFill/>
                        </a:ln>
                        <a:solidFill>
                          <a:schemeClr val="tx1">
                            <a:lumMod val="75000"/>
                            <a:lumOff val="25000"/>
                          </a:schemeClr>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25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200" b="1" i="0" u="none" strike="noStrike" cap="none" normalizeH="0" baseline="0" dirty="0" smtClean="0">
                        <a:ln>
                          <a:noFill/>
                        </a:ln>
                        <a:solidFill>
                          <a:schemeClr val="tx1">
                            <a:lumMod val="75000"/>
                            <a:lumOff val="25000"/>
                          </a:schemeClr>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767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Cuotas medico asistencial </a:t>
                      </a:r>
                    </a:p>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Gastos médicos y donaciones que no superen el 5% de la ganancia del ejercicio</a:t>
                      </a:r>
                    </a:p>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Calculada antes de las deducciones de estos conceptos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2844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MENOS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5190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GANANCIAS O QUEBRANTOS DE EJERCICIOS ANTERIORES DE FUENTE ARGENTINA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2702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MENOS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111782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200" b="1" i="0" u="none" strike="noStrike" cap="none" normalizeH="0" baseline="0" dirty="0" smtClean="0">
                        <a:ln>
                          <a:noFill/>
                        </a:ln>
                        <a:solidFill>
                          <a:schemeClr val="tx1">
                            <a:lumMod val="75000"/>
                            <a:lumOff val="25000"/>
                          </a:schemeClr>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200" b="1" i="0" u="none" strike="noStrike" cap="none" normalizeH="0" baseline="0" dirty="0" smtClean="0">
                        <a:ln>
                          <a:noFill/>
                        </a:ln>
                        <a:solidFill>
                          <a:schemeClr val="tx1">
                            <a:lumMod val="75000"/>
                            <a:lumOff val="25000"/>
                          </a:schemeClr>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DEDUCCIONES PERSONALES ART 23 ART A Y B . DEDUCCION ESPECIAL</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200" b="1" i="0" u="none" strike="noStrike" cap="none" normalizeH="0" baseline="0" dirty="0" smtClean="0">
                        <a:ln>
                          <a:noFill/>
                        </a:ln>
                        <a:solidFill>
                          <a:schemeClr val="tx1">
                            <a:lumMod val="75000"/>
                            <a:lumOff val="25000"/>
                          </a:schemeClr>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5190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GANANCIA NETA SUJETA A IMPUESTO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245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200" b="1" i="0" u="none" strike="noStrike" cap="none" normalizeH="0" baseline="0" dirty="0" smtClean="0">
                          <a:ln>
                            <a:noFill/>
                          </a:ln>
                          <a:solidFill>
                            <a:schemeClr val="tx1">
                              <a:lumMod val="75000"/>
                              <a:lumOff val="25000"/>
                            </a:schemeClr>
                          </a:solidFill>
                          <a:effectLst/>
                          <a:latin typeface="Arial" charset="0"/>
                        </a:rPr>
                        <a:t>ESCALA ART 90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bl>
          </a:graphicData>
        </a:graphic>
      </p:graphicFrame>
      <p:sp>
        <p:nvSpPr>
          <p:cNvPr id="11" name="10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Marcador de número de diapositiva"/>
          <p:cNvSpPr txBox="1">
            <a:spLocks noGrp="1"/>
          </p:cNvSpPr>
          <p:nvPr/>
        </p:nvSpPr>
        <p:spPr bwMode="auto">
          <a:xfrm>
            <a:off x="6659563" y="6237288"/>
            <a:ext cx="2133600" cy="457200"/>
          </a:xfrm>
          <a:prstGeom prst="rect">
            <a:avLst/>
          </a:prstGeom>
          <a:noFill/>
          <a:ln w="9525">
            <a:noFill/>
            <a:miter lim="800000"/>
            <a:headEnd/>
            <a:tailEnd/>
          </a:ln>
        </p:spPr>
        <p:txBody>
          <a:bodyPr anchor="b"/>
          <a:lstStyle/>
          <a:p>
            <a:pPr algn="r" eaLnBrk="1" hangingPunct="1"/>
            <a:fld id="{699A24D6-F627-483B-BB5F-C8B806322519}" type="slidenum">
              <a:rPr lang="es-ES" altLang="es-ES" sz="1400"/>
              <a:pPr algn="r" eaLnBrk="1" hangingPunct="1"/>
              <a:t>11</a:t>
            </a:fld>
            <a:endParaRPr lang="es-ES" altLang="es-ES" sz="1400"/>
          </a:p>
        </p:txBody>
      </p:sp>
      <p:sp>
        <p:nvSpPr>
          <p:cNvPr id="4099" name="Rectangle 2"/>
          <p:cNvSpPr>
            <a:spLocks noChangeArrowheads="1"/>
          </p:cNvSpPr>
          <p:nvPr/>
        </p:nvSpPr>
        <p:spPr bwMode="auto">
          <a:xfrm>
            <a:off x="357188" y="333375"/>
            <a:ext cx="8477250" cy="6048375"/>
          </a:xfrm>
          <a:prstGeom prst="rect">
            <a:avLst/>
          </a:prstGeom>
          <a:noFill/>
          <a:ln w="9525">
            <a:solidFill>
              <a:schemeClr val="tx1"/>
            </a:solidFill>
            <a:miter lim="800000"/>
            <a:headEnd/>
            <a:tailEnd/>
          </a:ln>
        </p:spPr>
        <p:txBody>
          <a:bodyPr/>
          <a:lstStyle/>
          <a:p>
            <a:pPr algn="just" eaLnBrk="1" hangingPunct="1">
              <a:lnSpc>
                <a:spcPct val="120000"/>
              </a:lnSpc>
              <a:spcBef>
                <a:spcPct val="20000"/>
              </a:spcBef>
            </a:pPr>
            <a:endParaRPr lang="es-AR" altLang="es-ES" sz="2800">
              <a:latin typeface="Times New Roman" pitchFamily="18" charset="0"/>
            </a:endParaRPr>
          </a:p>
        </p:txBody>
      </p:sp>
      <p:sp>
        <p:nvSpPr>
          <p:cNvPr id="4100" name="Text Box 15"/>
          <p:cNvSpPr txBox="1">
            <a:spLocks noChangeArrowheads="1"/>
          </p:cNvSpPr>
          <p:nvPr/>
        </p:nvSpPr>
        <p:spPr bwMode="auto">
          <a:xfrm>
            <a:off x="708025" y="419100"/>
            <a:ext cx="7775575" cy="400050"/>
          </a:xfrm>
          <a:prstGeom prst="rect">
            <a:avLst/>
          </a:prstGeom>
          <a:solidFill>
            <a:schemeClr val="tx2">
              <a:lumMod val="40000"/>
              <a:lumOff val="60000"/>
            </a:schemeClr>
          </a:solidFill>
          <a:ln w="28575">
            <a:solidFill>
              <a:schemeClr val="tx1"/>
            </a:solidFill>
            <a:miter lim="800000"/>
            <a:headEnd/>
            <a:tailEnd/>
          </a:ln>
        </p:spPr>
        <p:txBody>
          <a:bodyPr>
            <a:spAutoFit/>
          </a:bodyPr>
          <a:lstStyle/>
          <a:p>
            <a:pPr algn="ctr" eaLnBrk="1" hangingPunct="1">
              <a:defRPr/>
            </a:pPr>
            <a:r>
              <a:rPr lang="es-AR" altLang="es-ES" sz="2000" b="1" dirty="0">
                <a:solidFill>
                  <a:srgbClr val="000000"/>
                </a:solidFill>
              </a:rPr>
              <a:t>AMPLIACION DEL OBJETO – ART  2</a:t>
            </a:r>
            <a:endParaRPr lang="es-ES" altLang="es-ES" sz="2000" b="1" dirty="0">
              <a:solidFill>
                <a:srgbClr val="000000"/>
              </a:solidFill>
            </a:endParaRPr>
          </a:p>
        </p:txBody>
      </p:sp>
      <p:sp>
        <p:nvSpPr>
          <p:cNvPr id="4101" name="7 Rectángulo"/>
          <p:cNvSpPr>
            <a:spLocks noChangeArrowheads="1"/>
          </p:cNvSpPr>
          <p:nvPr/>
        </p:nvSpPr>
        <p:spPr bwMode="auto">
          <a:xfrm>
            <a:off x="611188" y="1160463"/>
            <a:ext cx="8424862" cy="460375"/>
          </a:xfrm>
          <a:prstGeom prst="rect">
            <a:avLst/>
          </a:prstGeom>
          <a:noFill/>
          <a:ln w="9525">
            <a:noFill/>
            <a:miter lim="800000"/>
            <a:headEnd/>
            <a:tailEnd/>
          </a:ln>
        </p:spPr>
        <p:txBody>
          <a:bodyPr>
            <a:spAutoFit/>
          </a:bodyPr>
          <a:lstStyle/>
          <a:p>
            <a:pPr eaLnBrk="1" hangingPunct="1"/>
            <a:r>
              <a:rPr lang="es-AR" altLang="es-ES">
                <a:solidFill>
                  <a:srgbClr val="000000"/>
                </a:solidFill>
              </a:rPr>
              <a:t>        </a:t>
            </a:r>
            <a:endParaRPr lang="es-ES" altLang="es-ES" sz="2200">
              <a:solidFill>
                <a:srgbClr val="000000"/>
              </a:solidFill>
            </a:endParaRPr>
          </a:p>
        </p:txBody>
      </p:sp>
      <p:sp>
        <p:nvSpPr>
          <p:cNvPr id="8198" name="Rectángulo 1"/>
          <p:cNvSpPr>
            <a:spLocks noChangeArrowheads="1"/>
          </p:cNvSpPr>
          <p:nvPr/>
        </p:nvSpPr>
        <p:spPr bwMode="auto">
          <a:xfrm>
            <a:off x="611188" y="1285859"/>
            <a:ext cx="8181975" cy="4573560"/>
          </a:xfrm>
          <a:prstGeom prst="rect">
            <a:avLst/>
          </a:prstGeom>
          <a:solidFill>
            <a:schemeClr val="bg2">
              <a:lumMod val="90000"/>
            </a:schemeClr>
          </a:solidFill>
          <a:ln w="9525">
            <a:solidFill>
              <a:schemeClr val="tx1"/>
            </a:solid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spcBef>
                <a:spcPct val="0"/>
              </a:spcBef>
              <a:buFontTx/>
              <a:buNone/>
              <a:defRPr/>
            </a:pPr>
            <a:r>
              <a:rPr lang="es-AR" altLang="es-AR" sz="2200" b="1" dirty="0" smtClean="0">
                <a:cs typeface="+mn-cs"/>
              </a:rPr>
              <a:t>IMPUESTO </a:t>
            </a:r>
            <a:r>
              <a:rPr lang="es-AR" altLang="es-AR" sz="2200" b="1" dirty="0">
                <a:cs typeface="+mn-cs"/>
              </a:rPr>
              <a:t>CEDULAR </a:t>
            </a:r>
            <a:endParaRPr lang="es-AR" altLang="es-AR" sz="2200" b="1" dirty="0" smtClean="0">
              <a:cs typeface="+mn-cs"/>
            </a:endParaRPr>
          </a:p>
          <a:p>
            <a:pPr algn="just">
              <a:lnSpc>
                <a:spcPct val="80000"/>
              </a:lnSpc>
              <a:spcBef>
                <a:spcPct val="0"/>
              </a:spcBef>
              <a:buFontTx/>
              <a:buNone/>
              <a:defRPr/>
            </a:pPr>
            <a:endParaRPr lang="es-AR" altLang="es-AR" sz="2200" dirty="0" smtClean="0">
              <a:cs typeface="+mn-cs"/>
            </a:endParaRPr>
          </a:p>
          <a:p>
            <a:pPr marL="342900" indent="-342900" algn="just">
              <a:lnSpc>
                <a:spcPct val="80000"/>
              </a:lnSpc>
              <a:spcBef>
                <a:spcPct val="0"/>
              </a:spcBef>
              <a:buFont typeface="Wingdings" panose="05000000000000000000" pitchFamily="2" charset="2"/>
              <a:buChar char="Ø"/>
              <a:defRPr/>
            </a:pPr>
            <a:r>
              <a:rPr lang="es-AR" altLang="es-AR" sz="2000" b="1" dirty="0" smtClean="0">
                <a:cs typeface="+mn-cs"/>
              </a:rPr>
              <a:t>Art. 90.1 </a:t>
            </a:r>
            <a:r>
              <a:rPr lang="es-AR" altLang="es-AR" sz="2000" dirty="0" smtClean="0">
                <a:cs typeface="+mn-cs"/>
              </a:rPr>
              <a:t>- </a:t>
            </a:r>
            <a:r>
              <a:rPr lang="es-AR" altLang="es-AR" sz="2000" dirty="0">
                <a:cs typeface="+mn-cs"/>
              </a:rPr>
              <a:t>Rendimiento producto de la colocación de capital en valores </a:t>
            </a:r>
            <a:endParaRPr lang="es-AR" altLang="es-AR" sz="2000" dirty="0" smtClean="0">
              <a:cs typeface="+mn-cs"/>
            </a:endParaRPr>
          </a:p>
          <a:p>
            <a:pPr algn="just">
              <a:lnSpc>
                <a:spcPct val="80000"/>
              </a:lnSpc>
              <a:spcBef>
                <a:spcPct val="0"/>
              </a:spcBef>
              <a:buFont typeface="Arial" panose="020B0604020202020204" pitchFamily="34" charset="0"/>
              <a:buNone/>
              <a:defRPr/>
            </a:pPr>
            <a:endParaRPr lang="es-AR" altLang="es-AR" sz="2000" dirty="0">
              <a:cs typeface="+mn-cs"/>
            </a:endParaRPr>
          </a:p>
          <a:p>
            <a:pPr marL="342900" indent="-342900" algn="just">
              <a:lnSpc>
                <a:spcPct val="80000"/>
              </a:lnSpc>
              <a:spcBef>
                <a:spcPct val="0"/>
              </a:spcBef>
              <a:buFont typeface="Wingdings" panose="05000000000000000000" pitchFamily="2" charset="2"/>
              <a:buChar char="Ø"/>
              <a:defRPr/>
            </a:pPr>
            <a:r>
              <a:rPr lang="es-AR" altLang="es-AR" sz="2000" b="1" dirty="0" smtClean="0">
                <a:cs typeface="+mn-cs"/>
              </a:rPr>
              <a:t>Artículo 90.2 </a:t>
            </a:r>
            <a:r>
              <a:rPr lang="es-AR" altLang="es-AR" sz="2000" dirty="0">
                <a:cs typeface="+mn-cs"/>
              </a:rPr>
              <a:t>Intereses (o rendimientos) y descuentos </a:t>
            </a:r>
            <a:r>
              <a:rPr lang="es-AR" altLang="es-AR" sz="2000" dirty="0" smtClean="0">
                <a:cs typeface="+mn-cs"/>
              </a:rPr>
              <a:t>o primas de  </a:t>
            </a:r>
            <a:r>
              <a:rPr lang="es-AR" altLang="es-AR" sz="2000" dirty="0">
                <a:cs typeface="+mn-cs"/>
              </a:rPr>
              <a:t>emisión </a:t>
            </a:r>
            <a:endParaRPr lang="es-AR" altLang="es-AR" sz="2000" dirty="0" smtClean="0">
              <a:cs typeface="+mn-cs"/>
            </a:endParaRPr>
          </a:p>
          <a:p>
            <a:pPr marL="342900" indent="-342900" algn="just">
              <a:lnSpc>
                <a:spcPct val="80000"/>
              </a:lnSpc>
              <a:spcBef>
                <a:spcPct val="0"/>
              </a:spcBef>
              <a:buFont typeface="Wingdings" panose="05000000000000000000" pitchFamily="2" charset="2"/>
              <a:buChar char="Ø"/>
              <a:defRPr/>
            </a:pPr>
            <a:endParaRPr lang="es-AR" altLang="es-AR" sz="2000" dirty="0" smtClean="0">
              <a:cs typeface="+mn-cs"/>
            </a:endParaRPr>
          </a:p>
          <a:p>
            <a:pPr marL="342900" indent="-342900" algn="just">
              <a:lnSpc>
                <a:spcPct val="80000"/>
              </a:lnSpc>
              <a:spcBef>
                <a:spcPct val="0"/>
              </a:spcBef>
              <a:buFont typeface="Wingdings" panose="05000000000000000000" pitchFamily="2" charset="2"/>
              <a:buChar char="Ø"/>
              <a:defRPr/>
            </a:pPr>
            <a:r>
              <a:rPr lang="es-AR" altLang="es-AR" sz="2000" b="1" dirty="0" smtClean="0">
                <a:cs typeface="+mn-cs"/>
              </a:rPr>
              <a:t>Artículo 90.3- </a:t>
            </a:r>
            <a:r>
              <a:rPr lang="es-AR" altLang="es-AR" sz="2000" dirty="0">
                <a:cs typeface="+mn-cs"/>
              </a:rPr>
              <a:t>Dividendos y utilidades asimilables </a:t>
            </a:r>
            <a:endParaRPr lang="es-AR" altLang="es-AR" sz="2000" dirty="0" smtClean="0">
              <a:cs typeface="+mn-cs"/>
            </a:endParaRPr>
          </a:p>
          <a:p>
            <a:pPr marL="342900" indent="-342900" algn="just">
              <a:lnSpc>
                <a:spcPct val="80000"/>
              </a:lnSpc>
              <a:spcBef>
                <a:spcPct val="0"/>
              </a:spcBef>
              <a:buFont typeface="Wingdings" panose="05000000000000000000" pitchFamily="2" charset="2"/>
              <a:buChar char="Ø"/>
              <a:defRPr/>
            </a:pPr>
            <a:endParaRPr lang="es-AR" altLang="es-AR" sz="2000" dirty="0">
              <a:cs typeface="+mn-cs"/>
            </a:endParaRPr>
          </a:p>
          <a:p>
            <a:pPr marL="342900" indent="-342900" algn="just">
              <a:lnSpc>
                <a:spcPct val="80000"/>
              </a:lnSpc>
              <a:spcBef>
                <a:spcPct val="0"/>
              </a:spcBef>
              <a:buFont typeface="Wingdings" panose="05000000000000000000" pitchFamily="2" charset="2"/>
              <a:buChar char="Ø"/>
              <a:defRPr/>
            </a:pPr>
            <a:r>
              <a:rPr lang="es-AR" altLang="es-AR" sz="2000" b="1" dirty="0" smtClean="0">
                <a:cs typeface="+mn-cs"/>
              </a:rPr>
              <a:t>Artículo 90.4  </a:t>
            </a:r>
            <a:r>
              <a:rPr lang="es-AR" altLang="es-AR" sz="2000" dirty="0">
                <a:cs typeface="+mn-cs"/>
              </a:rPr>
              <a:t>- Operaciones de enajenación de </a:t>
            </a:r>
            <a:r>
              <a:rPr lang="es-AR" altLang="es-AR" sz="2000" dirty="0" smtClean="0">
                <a:cs typeface="+mn-cs"/>
              </a:rPr>
              <a:t>acciones y demás valores, cuotas partes FCI y Fideicomisos,  Monedas Digitales y Títulos y bonos y </a:t>
            </a:r>
            <a:r>
              <a:rPr lang="es-AR" altLang="es-AR" sz="2000" dirty="0">
                <a:cs typeface="+mn-cs"/>
              </a:rPr>
              <a:t>otros valores </a:t>
            </a:r>
            <a:endParaRPr lang="es-AR" altLang="es-AR" sz="2000" dirty="0" smtClean="0">
              <a:cs typeface="+mn-cs"/>
            </a:endParaRPr>
          </a:p>
          <a:p>
            <a:pPr marL="342900" indent="-342900" algn="just">
              <a:lnSpc>
                <a:spcPct val="80000"/>
              </a:lnSpc>
              <a:spcBef>
                <a:spcPct val="0"/>
              </a:spcBef>
              <a:buFont typeface="Wingdings" panose="05000000000000000000" pitchFamily="2" charset="2"/>
              <a:buChar char="Ø"/>
              <a:defRPr/>
            </a:pPr>
            <a:endParaRPr lang="es-AR" altLang="es-AR" sz="2000" dirty="0">
              <a:cs typeface="+mn-cs"/>
            </a:endParaRPr>
          </a:p>
          <a:p>
            <a:pPr marL="342900" indent="-342900" algn="just">
              <a:lnSpc>
                <a:spcPct val="80000"/>
              </a:lnSpc>
              <a:spcBef>
                <a:spcPct val="0"/>
              </a:spcBef>
              <a:buFont typeface="Wingdings" panose="05000000000000000000" pitchFamily="2" charset="2"/>
              <a:buChar char="Ø"/>
              <a:defRPr/>
            </a:pPr>
            <a:r>
              <a:rPr lang="es-AR" altLang="es-AR" sz="2000" b="1" dirty="0" smtClean="0">
                <a:cs typeface="+mn-cs"/>
              </a:rPr>
              <a:t>Artículo 90.5  </a:t>
            </a:r>
            <a:r>
              <a:rPr lang="es-AR" altLang="es-AR" sz="2000" dirty="0">
                <a:cs typeface="+mn-cs"/>
              </a:rPr>
              <a:t>– </a:t>
            </a:r>
            <a:r>
              <a:rPr lang="es-AR" altLang="es-AR" sz="2000" dirty="0" smtClean="0">
                <a:cs typeface="+mn-cs"/>
              </a:rPr>
              <a:t>Enajenación </a:t>
            </a:r>
            <a:r>
              <a:rPr lang="es-AR" altLang="es-AR" sz="2000" dirty="0">
                <a:cs typeface="+mn-cs"/>
              </a:rPr>
              <a:t>y transferencia de derechos sobre inmuebles </a:t>
            </a:r>
            <a:endParaRPr lang="es-AR" altLang="es-AR" sz="2000" dirty="0" smtClean="0">
              <a:cs typeface="+mn-cs"/>
            </a:endParaRPr>
          </a:p>
          <a:p>
            <a:pPr marL="342900" indent="-342900" algn="just">
              <a:lnSpc>
                <a:spcPct val="80000"/>
              </a:lnSpc>
              <a:spcBef>
                <a:spcPct val="0"/>
              </a:spcBef>
              <a:buFont typeface="Wingdings" panose="05000000000000000000" pitchFamily="2" charset="2"/>
              <a:buChar char="Ø"/>
              <a:defRPr/>
            </a:pPr>
            <a:endParaRPr lang="es-AR" altLang="es-AR" sz="2000" dirty="0">
              <a:cs typeface="+mn-cs"/>
            </a:endParaRPr>
          </a:p>
          <a:p>
            <a:pPr marL="342900" indent="-342900" algn="just">
              <a:lnSpc>
                <a:spcPct val="80000"/>
              </a:lnSpc>
              <a:spcBef>
                <a:spcPct val="0"/>
              </a:spcBef>
              <a:buFont typeface="Wingdings" panose="05000000000000000000" pitchFamily="2" charset="2"/>
              <a:buChar char="Ø"/>
              <a:defRPr/>
            </a:pPr>
            <a:r>
              <a:rPr lang="es-AR" altLang="es-AR" sz="2000" b="1" dirty="0" smtClean="0">
                <a:cs typeface="+mn-cs"/>
              </a:rPr>
              <a:t>Artículo 90.6  </a:t>
            </a:r>
            <a:r>
              <a:rPr lang="es-AR" altLang="es-AR" sz="2000" dirty="0">
                <a:cs typeface="+mn-cs"/>
              </a:rPr>
              <a:t>- Deducción Especial </a:t>
            </a:r>
            <a:endParaRPr lang="es-AR" altLang="es-AR" sz="2000" dirty="0" smtClean="0">
              <a:cs typeface="+mn-cs"/>
            </a:endParaRPr>
          </a:p>
          <a:p>
            <a:pPr algn="just">
              <a:lnSpc>
                <a:spcPct val="80000"/>
              </a:lnSpc>
              <a:spcBef>
                <a:spcPct val="0"/>
              </a:spcBef>
              <a:buFont typeface="Arial" panose="020B0604020202020204" pitchFamily="34" charset="0"/>
              <a:buNone/>
              <a:defRPr/>
            </a:pPr>
            <a:endParaRPr lang="es-AR" altLang="es-AR" sz="2000" dirty="0">
              <a:cs typeface="+mn-cs"/>
            </a:endParaRPr>
          </a:p>
          <a:p>
            <a:pPr marL="342900" indent="-342900" algn="just">
              <a:lnSpc>
                <a:spcPct val="80000"/>
              </a:lnSpc>
              <a:spcBef>
                <a:spcPct val="0"/>
              </a:spcBef>
              <a:buFont typeface="Wingdings" panose="05000000000000000000" pitchFamily="2" charset="2"/>
              <a:buChar char="Ø"/>
              <a:defRPr/>
            </a:pPr>
            <a:r>
              <a:rPr lang="es-AR" altLang="es-AR" sz="2000" b="1" dirty="0" smtClean="0">
                <a:cs typeface="+mn-cs"/>
              </a:rPr>
              <a:t>Artículo 90.7 </a:t>
            </a:r>
            <a:r>
              <a:rPr lang="es-AR" altLang="es-AR" sz="2000" dirty="0">
                <a:cs typeface="+mn-cs"/>
              </a:rPr>
              <a:t>- Normas de aplicación supletoria</a:t>
            </a:r>
            <a:endParaRPr lang="es-AR" altLang="es-AR" sz="2000" dirty="0" smtClean="0">
              <a:cs typeface="+mn-cs"/>
            </a:endParaRPr>
          </a:p>
        </p:txBody>
      </p:sp>
      <p:sp>
        <p:nvSpPr>
          <p:cNvPr id="10" name="9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468313" y="476250"/>
            <a:ext cx="8229600" cy="1143000"/>
          </a:xfrm>
          <a:noFill/>
        </p:spPr>
        <p:txBody>
          <a:bodyPr/>
          <a:lstStyle/>
          <a:p>
            <a:pPr algn="ctr"/>
            <a:r>
              <a:rPr lang="es-ES" altLang="es-ES" b="1" dirty="0" smtClean="0">
                <a:effectLst/>
                <a:latin typeface="Arial" charset="0"/>
              </a:rPr>
              <a:t>Deducciones Generales 2018</a:t>
            </a:r>
          </a:p>
        </p:txBody>
      </p:sp>
      <p:sp>
        <p:nvSpPr>
          <p:cNvPr id="34819" name="Rectangle 3"/>
          <p:cNvSpPr txBox="1">
            <a:spLocks noChangeArrowheads="1"/>
          </p:cNvSpPr>
          <p:nvPr/>
        </p:nvSpPr>
        <p:spPr bwMode="auto">
          <a:xfrm>
            <a:off x="468313" y="1628775"/>
            <a:ext cx="8507412" cy="4525963"/>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Prima de Seguros/Sepelio/</a:t>
            </a:r>
            <a:r>
              <a:rPr lang="es-ES" altLang="es-ES" sz="2400" dirty="0" err="1">
                <a:latin typeface="Arial" charset="0"/>
              </a:rPr>
              <a:t>Seg</a:t>
            </a:r>
            <a:r>
              <a:rPr lang="es-ES" altLang="es-ES" sz="2400" dirty="0">
                <a:latin typeface="Arial" charset="0"/>
              </a:rPr>
              <a:t> Retiro $996,23.</a:t>
            </a:r>
          </a:p>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Servicio Doméstico $66.917,91.</a:t>
            </a:r>
          </a:p>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Intereses de créditos hip $20.000.</a:t>
            </a:r>
          </a:p>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Donaciones 5% GN Requisitos.</a:t>
            </a:r>
          </a:p>
          <a:p>
            <a:pPr marL="342900" indent="-342900" eaLnBrk="0" hangingPunct="0">
              <a:spcBef>
                <a:spcPct val="20000"/>
              </a:spcBef>
              <a:buClr>
                <a:schemeClr val="hlink"/>
              </a:buClr>
              <a:buSzPct val="70000"/>
              <a:buFont typeface="Wingdings" pitchFamily="2" charset="2"/>
              <a:buChar char="n"/>
            </a:pPr>
            <a:r>
              <a:rPr lang="es-ES" altLang="es-ES" sz="2400" dirty="0" err="1">
                <a:latin typeface="Arial" charset="0"/>
              </a:rPr>
              <a:t>Hon</a:t>
            </a:r>
            <a:r>
              <a:rPr lang="es-ES" altLang="es-ES" sz="2400" dirty="0">
                <a:latin typeface="Arial" charset="0"/>
              </a:rPr>
              <a:t> Médicos 40% factura y 5% GN.</a:t>
            </a:r>
          </a:p>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Cuota médico asistencial 5%.</a:t>
            </a:r>
          </a:p>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Cajas </a:t>
            </a:r>
            <a:r>
              <a:rPr lang="es-ES" altLang="es-ES" sz="2400" dirty="0" err="1">
                <a:latin typeface="Arial" charset="0"/>
              </a:rPr>
              <a:t>Prov</a:t>
            </a:r>
            <a:r>
              <a:rPr lang="es-ES" altLang="es-ES" sz="2400" dirty="0">
                <a:latin typeface="Arial" charset="0"/>
              </a:rPr>
              <a:t> Previsionales/Autónomos/Retiro Privado</a:t>
            </a:r>
          </a:p>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Conceptos del Recibo </a:t>
            </a:r>
            <a:r>
              <a:rPr lang="es-ES" altLang="es-ES" sz="2400" dirty="0" smtClean="0">
                <a:latin typeface="Arial" charset="0"/>
              </a:rPr>
              <a:t>Haberes</a:t>
            </a:r>
            <a:r>
              <a:rPr lang="es-ES" altLang="es-ES" sz="2400" dirty="0">
                <a:latin typeface="Arial" charset="0"/>
              </a:rPr>
              <a:t>.</a:t>
            </a:r>
          </a:p>
          <a:p>
            <a:pPr marL="342900" indent="-342900" eaLnBrk="0" hangingPunct="0">
              <a:spcBef>
                <a:spcPct val="20000"/>
              </a:spcBef>
              <a:buClr>
                <a:schemeClr val="hlink"/>
              </a:buClr>
              <a:buSzPct val="70000"/>
              <a:buFont typeface="Wingdings" pitchFamily="2" charset="2"/>
              <a:buChar char="n"/>
            </a:pPr>
            <a:r>
              <a:rPr lang="es-ES" altLang="es-ES" sz="2400" dirty="0">
                <a:latin typeface="Arial" charset="0"/>
              </a:rPr>
              <a:t>Ropa de </a:t>
            </a:r>
            <a:r>
              <a:rPr lang="es-ES" altLang="es-ES" sz="2400" dirty="0" smtClean="0">
                <a:latin typeface="Arial" charset="0"/>
              </a:rPr>
              <a:t>Trabajo</a:t>
            </a:r>
            <a:endParaRPr lang="es-ES" altLang="es-ES" sz="2400" dirty="0">
              <a:latin typeface="Arial" charset="0"/>
            </a:endParaRPr>
          </a:p>
        </p:txBody>
      </p:sp>
      <p:sp>
        <p:nvSpPr>
          <p:cNvPr id="8" name="7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468313" y="501650"/>
            <a:ext cx="8229600" cy="1143000"/>
          </a:xfrm>
          <a:noFill/>
        </p:spPr>
        <p:txBody>
          <a:bodyPr/>
          <a:lstStyle/>
          <a:p>
            <a:pPr algn="ctr"/>
            <a:r>
              <a:rPr lang="es-ES" altLang="es-ES" b="1" dirty="0" smtClean="0">
                <a:effectLst/>
                <a:latin typeface="Arial" charset="0"/>
              </a:rPr>
              <a:t>Deducciones: Viáticos</a:t>
            </a:r>
          </a:p>
        </p:txBody>
      </p:sp>
      <p:sp>
        <p:nvSpPr>
          <p:cNvPr id="35843" name="Rectangle 3"/>
          <p:cNvSpPr txBox="1">
            <a:spLocks noChangeArrowheads="1"/>
          </p:cNvSpPr>
          <p:nvPr/>
        </p:nvSpPr>
        <p:spPr bwMode="auto">
          <a:xfrm>
            <a:off x="457200" y="1600200"/>
            <a:ext cx="8507413" cy="4525963"/>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70000"/>
              <a:buFont typeface="Wingdings" pitchFamily="2" charset="2"/>
              <a:buChar char="n"/>
            </a:pPr>
            <a:r>
              <a:rPr lang="es-ES" altLang="es-ES" sz="2800" dirty="0">
                <a:latin typeface="Arial" charset="0"/>
              </a:rPr>
              <a:t>Se amplia la deducción de viáticos para todos los empleados:</a:t>
            </a:r>
          </a:p>
          <a:p>
            <a:pPr marL="342900" indent="-342900" eaLnBrk="0" hangingPunct="0">
              <a:spcBef>
                <a:spcPct val="20000"/>
              </a:spcBef>
              <a:buClr>
                <a:schemeClr val="hlink"/>
              </a:buClr>
              <a:buSzPct val="70000"/>
              <a:buFont typeface="Wingdings" pitchFamily="2" charset="2"/>
              <a:buChar char="n"/>
            </a:pPr>
            <a:endParaRPr lang="es-ES" altLang="es-ES" sz="2800" dirty="0">
              <a:latin typeface="Arial" charset="0"/>
            </a:endParaRPr>
          </a:p>
          <a:p>
            <a:pPr marL="342900" indent="-342900" eaLnBrk="0" hangingPunct="0">
              <a:spcBef>
                <a:spcPct val="20000"/>
              </a:spcBef>
              <a:buClr>
                <a:schemeClr val="hlink"/>
              </a:buClr>
              <a:buSzPct val="70000"/>
              <a:buFont typeface="Wingdings" pitchFamily="2" charset="2"/>
              <a:buNone/>
            </a:pPr>
            <a:r>
              <a:rPr lang="es-ES" altLang="es-ES" sz="2800" dirty="0">
                <a:solidFill>
                  <a:schemeClr val="tx2">
                    <a:lumMod val="50000"/>
                  </a:schemeClr>
                </a:solidFill>
                <a:latin typeface="Arial" charset="0"/>
              </a:rPr>
              <a:t>No podrá superar el 40% del MNI</a:t>
            </a:r>
          </a:p>
          <a:p>
            <a:pPr marL="342900" indent="-342900" eaLnBrk="0" hangingPunct="0">
              <a:spcBef>
                <a:spcPct val="20000"/>
              </a:spcBef>
              <a:buClr>
                <a:schemeClr val="hlink"/>
              </a:buClr>
              <a:buSzPct val="70000"/>
              <a:buFont typeface="Wingdings" pitchFamily="2" charset="2"/>
              <a:buNone/>
            </a:pPr>
            <a:endParaRPr lang="es-ES" altLang="es-ES" sz="2800" dirty="0">
              <a:latin typeface="Arial" charset="0"/>
            </a:endParaRPr>
          </a:p>
          <a:p>
            <a:pPr marL="342900" indent="-342900" eaLnBrk="0" hangingPunct="0">
              <a:spcBef>
                <a:spcPct val="20000"/>
              </a:spcBef>
              <a:buClr>
                <a:schemeClr val="hlink"/>
              </a:buClr>
              <a:buSzPct val="70000"/>
              <a:buFont typeface="Wingdings" pitchFamily="2" charset="2"/>
              <a:buNone/>
            </a:pPr>
            <a:r>
              <a:rPr lang="es-ES" altLang="es-ES" sz="2800" dirty="0">
                <a:latin typeface="Arial" charset="0"/>
              </a:rPr>
              <a:t>(GNI $66.917,91 * 40%: 26.767,16 anuales)</a:t>
            </a:r>
          </a:p>
          <a:p>
            <a:pPr marL="342900" indent="-342900" eaLnBrk="0" hangingPunct="0">
              <a:spcBef>
                <a:spcPct val="20000"/>
              </a:spcBef>
              <a:buClr>
                <a:schemeClr val="hlink"/>
              </a:buClr>
              <a:buSzPct val="70000"/>
              <a:buFont typeface="Wingdings" pitchFamily="2" charset="2"/>
              <a:buNone/>
            </a:pPr>
            <a:endParaRPr lang="es-ES" altLang="es-ES" sz="2400" i="1" dirty="0">
              <a:latin typeface="Arial" charset="0"/>
            </a:endParaRPr>
          </a:p>
          <a:p>
            <a:pPr marL="342900" indent="-342900" eaLnBrk="0" hangingPunct="0">
              <a:spcBef>
                <a:spcPct val="20000"/>
              </a:spcBef>
              <a:buClr>
                <a:schemeClr val="hlink"/>
              </a:buClr>
              <a:buSzPct val="70000"/>
              <a:buFont typeface="Wingdings" pitchFamily="2" charset="2"/>
              <a:buNone/>
            </a:pPr>
            <a:r>
              <a:rPr lang="es-ES" altLang="es-ES" sz="2400" i="1" u="sng" dirty="0">
                <a:solidFill>
                  <a:schemeClr val="tx2">
                    <a:lumMod val="50000"/>
                  </a:schemeClr>
                </a:solidFill>
                <a:latin typeface="Arial" charset="0"/>
              </a:rPr>
              <a:t>Actividades de transporte de larga distancia</a:t>
            </a:r>
            <a:r>
              <a:rPr lang="es-ES" altLang="es-ES" sz="2400" i="1" dirty="0">
                <a:solidFill>
                  <a:schemeClr val="tx2">
                    <a:lumMod val="50000"/>
                  </a:schemeClr>
                </a:solidFill>
                <a:latin typeface="Arial" charset="0"/>
              </a:rPr>
              <a:t>: No podrá superar 100% MNI</a:t>
            </a:r>
          </a:p>
        </p:txBody>
      </p:sp>
      <p:sp>
        <p:nvSpPr>
          <p:cNvPr id="8" name="7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468313" y="501650"/>
            <a:ext cx="8229600" cy="1143000"/>
          </a:xfrm>
          <a:noFill/>
        </p:spPr>
        <p:txBody>
          <a:bodyPr/>
          <a:lstStyle/>
          <a:p>
            <a:pPr algn="ctr"/>
            <a:r>
              <a:rPr lang="es-ES" altLang="es-ES" b="1" dirty="0" smtClean="0">
                <a:effectLst/>
                <a:latin typeface="Arial" charset="0"/>
              </a:rPr>
              <a:t>Deducciones: Alquileres</a:t>
            </a:r>
          </a:p>
        </p:txBody>
      </p:sp>
      <p:sp>
        <p:nvSpPr>
          <p:cNvPr id="7" name="Rectangle 3"/>
          <p:cNvSpPr txBox="1">
            <a:spLocks noChangeArrowheads="1"/>
          </p:cNvSpPr>
          <p:nvPr/>
        </p:nvSpPr>
        <p:spPr bwMode="auto">
          <a:xfrm>
            <a:off x="457200" y="1600200"/>
            <a:ext cx="850741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defRPr/>
            </a:pPr>
            <a:r>
              <a:rPr lang="es-ES" altLang="es-ES" kern="0" dirty="0" smtClean="0">
                <a:effectLst/>
                <a:latin typeface="Arial" charset="0"/>
              </a:rPr>
              <a:t>Se crea una deducción general para alquileres:</a:t>
            </a:r>
          </a:p>
          <a:p>
            <a:pPr>
              <a:defRPr/>
            </a:pPr>
            <a:endParaRPr lang="es-ES" altLang="es-ES" kern="0" dirty="0" smtClean="0">
              <a:effectLst/>
              <a:latin typeface="Arial" charset="0"/>
            </a:endParaRPr>
          </a:p>
          <a:p>
            <a:pPr marL="0" indent="0">
              <a:buFont typeface="Wingdings" pitchFamily="2" charset="2"/>
              <a:buNone/>
              <a:defRPr/>
            </a:pPr>
            <a:r>
              <a:rPr lang="es-ES" altLang="es-ES" kern="0" dirty="0" smtClean="0">
                <a:solidFill>
                  <a:schemeClr val="tx2">
                    <a:lumMod val="50000"/>
                  </a:schemeClr>
                </a:solidFill>
                <a:effectLst/>
                <a:latin typeface="Arial" charset="0"/>
              </a:rPr>
              <a:t>Se toma el 40% del alquiler abonado (casa habitación) y hasta el límite del Mínimo no Imponible.</a:t>
            </a:r>
          </a:p>
          <a:p>
            <a:pPr marL="0" indent="0">
              <a:buFont typeface="Wingdings" pitchFamily="2" charset="2"/>
              <a:buNone/>
              <a:defRPr/>
            </a:pPr>
            <a:r>
              <a:rPr lang="es-ES" altLang="es-ES" sz="2800" i="1" kern="0" dirty="0" smtClean="0">
                <a:solidFill>
                  <a:schemeClr val="tx2">
                    <a:lumMod val="50000"/>
                  </a:schemeClr>
                </a:solidFill>
                <a:effectLst/>
                <a:latin typeface="Arial" charset="0"/>
              </a:rPr>
              <a:t>No puede ser titular de NINGÚN tipo de inmueble, cualquiera sea la proporción</a:t>
            </a:r>
            <a:r>
              <a:rPr lang="es-ES" altLang="es-ES" sz="2800" i="1" kern="0" dirty="0" smtClean="0">
                <a:solidFill>
                  <a:srgbClr val="FFFF00"/>
                </a:solidFill>
                <a:effectLst/>
                <a:latin typeface="Arial" charset="0"/>
              </a:rPr>
              <a:t>.</a:t>
            </a:r>
            <a:endParaRPr lang="es-ES" altLang="es-ES" sz="2800" i="1" kern="0" dirty="0" smtClean="0">
              <a:effectLst/>
              <a:latin typeface="Arial" charset="0"/>
            </a:endParaRPr>
          </a:p>
          <a:p>
            <a:pPr marL="0" indent="0">
              <a:buFont typeface="Wingdings" pitchFamily="2" charset="2"/>
              <a:buNone/>
              <a:defRPr/>
            </a:pPr>
            <a:r>
              <a:rPr lang="es-ES" altLang="es-ES" kern="0" dirty="0" smtClean="0">
                <a:effectLst/>
                <a:latin typeface="Arial" charset="0"/>
              </a:rPr>
              <a:t>(Alquiler Pagado x 40%) vs GNI </a:t>
            </a:r>
            <a:endParaRPr lang="es-ES" altLang="es-ES" sz="2800" i="1" kern="0" dirty="0" smtClean="0">
              <a:effectLst/>
              <a:latin typeface="Arial" charset="0"/>
            </a:endParaRPr>
          </a:p>
        </p:txBody>
      </p:sp>
      <p:sp>
        <p:nvSpPr>
          <p:cNvPr id="9" name="8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468313" y="501650"/>
            <a:ext cx="8229600" cy="1570028"/>
          </a:xfrm>
          <a:noFill/>
        </p:spPr>
        <p:txBody>
          <a:bodyPr>
            <a:normAutofit fontScale="90000"/>
          </a:bodyPr>
          <a:lstStyle/>
          <a:p>
            <a:pPr algn="ctr"/>
            <a:r>
              <a:rPr lang="es-ES" altLang="es-ES" b="1" dirty="0" smtClean="0">
                <a:effectLst/>
                <a:latin typeface="Arial" charset="0"/>
              </a:rPr>
              <a:t>Modificación</a:t>
            </a:r>
            <a:br>
              <a:rPr lang="es-ES" altLang="es-ES" b="1" dirty="0" smtClean="0">
                <a:effectLst/>
                <a:latin typeface="Arial" charset="0"/>
              </a:rPr>
            </a:br>
            <a:r>
              <a:rPr lang="es-ES" altLang="es-ES" b="1" dirty="0" smtClean="0">
                <a:effectLst/>
                <a:latin typeface="Arial" charset="0"/>
              </a:rPr>
              <a:t> de Deducciones Personales</a:t>
            </a:r>
            <a:br>
              <a:rPr lang="es-ES" altLang="es-ES" b="1" dirty="0" smtClean="0">
                <a:effectLst/>
                <a:latin typeface="Arial" charset="0"/>
              </a:rPr>
            </a:br>
            <a:r>
              <a:rPr lang="es-ES" altLang="es-ES" b="1" dirty="0" smtClean="0">
                <a:effectLst/>
                <a:latin typeface="Arial" charset="0"/>
              </a:rPr>
              <a:t>Periodo Fiscal 2018</a:t>
            </a:r>
          </a:p>
        </p:txBody>
      </p:sp>
      <p:sp>
        <p:nvSpPr>
          <p:cNvPr id="4100" name="Rectangle 3"/>
          <p:cNvSpPr>
            <a:spLocks noGrp="1" noChangeArrowheads="1"/>
          </p:cNvSpPr>
          <p:nvPr>
            <p:ph type="body" idx="4294967295"/>
          </p:nvPr>
        </p:nvSpPr>
        <p:spPr>
          <a:xfrm>
            <a:off x="304800" y="2285992"/>
            <a:ext cx="8686800" cy="3794133"/>
          </a:xfrm>
        </p:spPr>
        <p:txBody>
          <a:bodyPr/>
          <a:lstStyle/>
          <a:p>
            <a:pPr>
              <a:defRPr/>
            </a:pPr>
            <a:endParaRPr lang="es-ES" altLang="es-ES" dirty="0" smtClean="0">
              <a:effectLst/>
              <a:latin typeface="Arial" charset="0"/>
            </a:endParaRPr>
          </a:p>
          <a:p>
            <a:pPr algn="ctr">
              <a:buNone/>
              <a:defRPr/>
            </a:pPr>
            <a:r>
              <a:rPr lang="es-ES" altLang="es-ES" dirty="0" smtClean="0">
                <a:solidFill>
                  <a:schemeClr val="tx2">
                    <a:lumMod val="50000"/>
                  </a:schemeClr>
                </a:solidFill>
                <a:effectLst/>
                <a:latin typeface="Arial" charset="0"/>
              </a:rPr>
              <a:t>* Cónyuge: $62.385,20</a:t>
            </a:r>
          </a:p>
          <a:p>
            <a:pPr marL="0" indent="0" algn="ctr">
              <a:buFont typeface="Wingdings" pitchFamily="2" charset="2"/>
              <a:buNone/>
              <a:defRPr/>
            </a:pPr>
            <a:endParaRPr lang="es-ES" altLang="es-ES" dirty="0" smtClean="0">
              <a:solidFill>
                <a:schemeClr val="tx2">
                  <a:lumMod val="50000"/>
                </a:schemeClr>
              </a:solidFill>
              <a:effectLst/>
              <a:latin typeface="Arial" charset="0"/>
            </a:endParaRPr>
          </a:p>
          <a:p>
            <a:pPr algn="ctr">
              <a:buNone/>
              <a:defRPr/>
            </a:pPr>
            <a:r>
              <a:rPr lang="es-ES" altLang="es-ES" dirty="0" smtClean="0">
                <a:solidFill>
                  <a:schemeClr val="tx2">
                    <a:lumMod val="50000"/>
                  </a:schemeClr>
                </a:solidFill>
                <a:effectLst/>
                <a:latin typeface="Arial" charset="0"/>
              </a:rPr>
              <a:t>* Hijo/a: $31.461,09</a:t>
            </a:r>
          </a:p>
          <a:p>
            <a:pPr marL="0" indent="0">
              <a:buFont typeface="Wingdings" pitchFamily="2" charset="2"/>
              <a:buNone/>
              <a:defRPr/>
            </a:pPr>
            <a:endParaRPr lang="es-ES" altLang="es-ES" dirty="0" smtClean="0">
              <a:effectLst/>
              <a:latin typeface="Arial" charset="0"/>
            </a:endParaRPr>
          </a:p>
        </p:txBody>
      </p:sp>
      <p:sp>
        <p:nvSpPr>
          <p:cNvPr id="9" name="8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6 CuadroTexto"/>
          <p:cNvSpPr txBox="1">
            <a:spLocks noChangeArrowheads="1"/>
          </p:cNvSpPr>
          <p:nvPr/>
        </p:nvSpPr>
        <p:spPr bwMode="auto">
          <a:xfrm>
            <a:off x="900113" y="236538"/>
            <a:ext cx="6942137" cy="508000"/>
          </a:xfrm>
          <a:prstGeom prst="rect">
            <a:avLst/>
          </a:prstGeom>
          <a:solidFill>
            <a:schemeClr val="tx2">
              <a:lumMod val="40000"/>
              <a:lumOff val="60000"/>
            </a:schemeClr>
          </a:solidFill>
          <a:ln w="9525">
            <a:noFill/>
            <a:miter lim="800000"/>
            <a:headEnd/>
            <a:tailEnd/>
          </a:ln>
        </p:spPr>
        <p:txBody>
          <a:bodyPr>
            <a:spAutoFit/>
          </a:bodyPr>
          <a:lstStyle/>
          <a:p>
            <a:pPr algn="ctr">
              <a:defRPr/>
            </a:pPr>
            <a:r>
              <a:rPr lang="es-AR" altLang="es-ES" sz="2700" b="1" dirty="0">
                <a:solidFill>
                  <a:schemeClr val="tx2">
                    <a:lumMod val="50000"/>
                  </a:schemeClr>
                </a:solidFill>
                <a:latin typeface="Verdana" pitchFamily="34" charset="0"/>
              </a:rPr>
              <a:t>Deducciones personales </a:t>
            </a:r>
            <a:endParaRPr lang="es-MX" altLang="es-ES" sz="2700" b="1" dirty="0">
              <a:solidFill>
                <a:schemeClr val="tx2">
                  <a:lumMod val="50000"/>
                </a:schemeClr>
              </a:solidFill>
              <a:latin typeface="Verdana" pitchFamily="34" charset="0"/>
            </a:endParaRPr>
          </a:p>
        </p:txBody>
      </p:sp>
      <p:sp>
        <p:nvSpPr>
          <p:cNvPr id="9" name="4 CuadroTexto">
            <a:extLst>
              <a:ext uri="{FF2B5EF4-FFF2-40B4-BE49-F238E27FC236}"/>
            </a:extLst>
          </p:cNvPr>
          <p:cNvSpPr txBox="1"/>
          <p:nvPr/>
        </p:nvSpPr>
        <p:spPr>
          <a:xfrm>
            <a:off x="319088" y="836613"/>
            <a:ext cx="8375650" cy="5854700"/>
          </a:xfrm>
          <a:prstGeom prst="rect">
            <a:avLst/>
          </a:prstGeom>
          <a:noFill/>
        </p:spPr>
        <p:txBody>
          <a:bodyPr>
            <a:spAutoFit/>
          </a:bodyPr>
          <a:lstStyle/>
          <a:p>
            <a:pPr algn="just" defTabSz="589360" fontAlgn="auto">
              <a:lnSpc>
                <a:spcPct val="115000"/>
              </a:lnSpc>
              <a:spcBef>
                <a:spcPct val="20000"/>
              </a:spcBef>
              <a:spcAft>
                <a:spcPts val="0"/>
              </a:spcAft>
              <a:defRPr/>
            </a:pPr>
            <a:endParaRPr lang="es-AR" altLang="en-US" sz="1800" b="1" i="1" dirty="0">
              <a:latin typeface="Verdana" panose="020B0604030504040204" pitchFamily="34" charset="0"/>
              <a:ea typeface="Verdana" panose="020B0604030504040204" pitchFamily="34" charset="0"/>
              <a:cs typeface="Verdana" panose="020B0604030504040204" pitchFamily="34" charset="0"/>
            </a:endParaRPr>
          </a:p>
          <a:p>
            <a:pPr algn="just" defTabSz="589360" fontAlgn="auto">
              <a:lnSpc>
                <a:spcPct val="115000"/>
              </a:lnSpc>
              <a:spcBef>
                <a:spcPct val="20000"/>
              </a:spcBef>
              <a:spcAft>
                <a:spcPts val="0"/>
              </a:spcAft>
              <a:defRPr/>
            </a:pPr>
            <a:endParaRPr lang="es-AR" altLang="en-US" sz="1800" b="1" i="1" dirty="0">
              <a:latin typeface="Verdana" panose="020B0604030504040204" pitchFamily="34" charset="0"/>
              <a:ea typeface="Verdana" panose="020B0604030504040204" pitchFamily="34" charset="0"/>
              <a:cs typeface="Verdana" panose="020B0604030504040204" pitchFamily="34" charset="0"/>
            </a:endParaRPr>
          </a:p>
          <a:p>
            <a:pPr algn="just" defTabSz="589360" fontAlgn="auto">
              <a:lnSpc>
                <a:spcPct val="115000"/>
              </a:lnSpc>
              <a:spcBef>
                <a:spcPct val="20000"/>
              </a:spcBef>
              <a:spcAft>
                <a:spcPts val="0"/>
              </a:spcAft>
              <a:defRPr/>
            </a:pPr>
            <a:endParaRPr lang="es-AR" altLang="en-US" sz="1800" b="1" i="1" dirty="0">
              <a:latin typeface="Verdana" panose="020B0604030504040204" pitchFamily="34" charset="0"/>
              <a:ea typeface="Verdana" panose="020B0604030504040204" pitchFamily="34" charset="0"/>
              <a:cs typeface="Verdana" panose="020B0604030504040204" pitchFamily="34" charset="0"/>
            </a:endParaRPr>
          </a:p>
          <a:p>
            <a:pPr algn="just" defTabSz="589360" fontAlgn="auto">
              <a:lnSpc>
                <a:spcPct val="115000"/>
              </a:lnSpc>
              <a:spcBef>
                <a:spcPct val="20000"/>
              </a:spcBef>
              <a:spcAft>
                <a:spcPts val="0"/>
              </a:spcAft>
              <a:defRPr/>
            </a:pPr>
            <a:r>
              <a:rPr lang="es-AR" altLang="en-US" sz="1800" b="1" i="1" dirty="0">
                <a:latin typeface="Verdana" panose="020B0604030504040204" pitchFamily="34" charset="0"/>
                <a:ea typeface="Verdana" panose="020B0604030504040204" pitchFamily="34" charset="0"/>
                <a:cs typeface="Verdana" panose="020B0604030504040204" pitchFamily="34" charset="0"/>
              </a:rPr>
              <a:t>EN CONCEPTO DE DEDUCCIÓN ESPECIAL</a:t>
            </a:r>
          </a:p>
          <a:p>
            <a:pPr algn="just" defTabSz="589360" fontAlgn="auto">
              <a:lnSpc>
                <a:spcPct val="115000"/>
              </a:lnSpc>
              <a:spcBef>
                <a:spcPct val="20000"/>
              </a:spcBef>
              <a:spcAft>
                <a:spcPts val="0"/>
              </a:spcAft>
              <a:defRPr/>
            </a:pPr>
            <a:endParaRPr lang="es-AR" altLang="en-US" sz="1800" dirty="0">
              <a:latin typeface="Verdana" panose="020B0604030504040204" pitchFamily="34" charset="0"/>
              <a:ea typeface="Verdana" panose="020B0604030504040204" pitchFamily="34" charset="0"/>
              <a:cs typeface="Verdana" panose="020B0604030504040204" pitchFamily="34" charset="0"/>
            </a:endParaRPr>
          </a:p>
          <a:p>
            <a:pPr marL="285750" indent="-285750" algn="just" defTabSz="589360" fontAlgn="auto">
              <a:lnSpc>
                <a:spcPct val="115000"/>
              </a:lnSpc>
              <a:spcBef>
                <a:spcPct val="20000"/>
              </a:spcBef>
              <a:spcAft>
                <a:spcPts val="0"/>
              </a:spcAft>
              <a:buFont typeface="Wingdings" panose="05000000000000000000" pitchFamily="2" charset="2"/>
              <a:buChar char="ü"/>
              <a:defRPr/>
            </a:pPr>
            <a:r>
              <a:rPr lang="es-AR" altLang="en-US" sz="1800" b="1" dirty="0">
                <a:latin typeface="Verdana" panose="020B0604030504040204" pitchFamily="34" charset="0"/>
                <a:ea typeface="Verdana" panose="020B0604030504040204" pitchFamily="34" charset="0"/>
                <a:cs typeface="Verdana" panose="020B0604030504040204" pitchFamily="34" charset="0"/>
              </a:rPr>
              <a:t>2 veces </a:t>
            </a:r>
            <a:r>
              <a:rPr lang="es-AR" altLang="en-US" sz="1800" b="1" dirty="0" err="1">
                <a:latin typeface="Verdana" panose="020B0604030504040204" pitchFamily="34" charset="0"/>
                <a:ea typeface="Verdana" panose="020B0604030504040204" pitchFamily="34" charset="0"/>
                <a:cs typeface="Verdana" panose="020B0604030504040204" pitchFamily="34" charset="0"/>
              </a:rPr>
              <a:t>MnI</a:t>
            </a:r>
            <a:r>
              <a:rPr lang="es-AR" altLang="en-US" sz="1800" b="1" dirty="0">
                <a:latin typeface="Verdana" panose="020B0604030504040204" pitchFamily="34" charset="0"/>
                <a:ea typeface="Verdana" panose="020B0604030504040204" pitchFamily="34" charset="0"/>
                <a:cs typeface="Verdana" panose="020B0604030504040204" pitchFamily="34" charset="0"/>
              </a:rPr>
              <a:t> </a:t>
            </a:r>
            <a:r>
              <a:rPr lang="es-AR" altLang="en-US" sz="1800" dirty="0">
                <a:latin typeface="Verdana" panose="020B0604030504040204" pitchFamily="34" charset="0"/>
                <a:ea typeface="Verdana" panose="020B0604030504040204" pitchFamily="34" charset="0"/>
                <a:cs typeface="Verdana" panose="020B0604030504040204" pitchFamily="34" charset="0"/>
              </a:rPr>
              <a:t>($66.917,91), cuando se trate de </a:t>
            </a:r>
          </a:p>
          <a:p>
            <a:pPr marL="285750" indent="-285750" algn="just" defTabSz="589360" fontAlgn="auto">
              <a:lnSpc>
                <a:spcPct val="115000"/>
              </a:lnSpc>
              <a:spcBef>
                <a:spcPct val="20000"/>
              </a:spcBef>
              <a:spcAft>
                <a:spcPts val="0"/>
              </a:spcAft>
              <a:buFont typeface="Wingdings" panose="05000000000000000000" pitchFamily="2" charset="2"/>
              <a:buChar char="§"/>
              <a:defRPr/>
            </a:pPr>
            <a:r>
              <a:rPr lang="es-AR" altLang="en-US" sz="1800" dirty="0">
                <a:latin typeface="Verdana" panose="020B0604030504040204" pitchFamily="34" charset="0"/>
                <a:ea typeface="Verdana" panose="020B0604030504040204" pitchFamily="34" charset="0"/>
                <a:cs typeface="Verdana" panose="020B0604030504040204" pitchFamily="34" charset="0"/>
              </a:rPr>
              <a:t>	ganancias netas comprendidas en el artículo 49, siempre que 	trabajen personalmente en la actividad o empresa y </a:t>
            </a:r>
          </a:p>
          <a:p>
            <a:pPr marL="285750" indent="-285750" algn="just" defTabSz="589360" fontAlgn="auto">
              <a:lnSpc>
                <a:spcPct val="115000"/>
              </a:lnSpc>
              <a:spcBef>
                <a:spcPct val="20000"/>
              </a:spcBef>
              <a:spcAft>
                <a:spcPts val="0"/>
              </a:spcAft>
              <a:buFont typeface="Wingdings" panose="05000000000000000000" pitchFamily="2" charset="2"/>
              <a:buChar char="§"/>
              <a:defRPr/>
            </a:pPr>
            <a:r>
              <a:rPr lang="es-AR" altLang="en-US" sz="1800" dirty="0">
                <a:latin typeface="Verdana" panose="020B0604030504040204" pitchFamily="34" charset="0"/>
                <a:ea typeface="Verdana" panose="020B0604030504040204" pitchFamily="34" charset="0"/>
                <a:cs typeface="Verdana" panose="020B0604030504040204" pitchFamily="34" charset="0"/>
              </a:rPr>
              <a:t>    ganancias netas incluidas en el artículo 79, excepto que queden</a:t>
            </a:r>
          </a:p>
          <a:p>
            <a:pPr lvl="1" algn="just" defTabSz="589360" fontAlgn="auto">
              <a:lnSpc>
                <a:spcPct val="115000"/>
              </a:lnSpc>
              <a:spcBef>
                <a:spcPct val="20000"/>
              </a:spcBef>
              <a:spcAft>
                <a:spcPts val="0"/>
              </a:spcAft>
              <a:defRPr/>
            </a:pPr>
            <a:r>
              <a:rPr lang="es-AR" altLang="en-US" sz="1800" dirty="0">
                <a:latin typeface="Verdana" panose="020B0604030504040204" pitchFamily="34" charset="0"/>
                <a:ea typeface="Verdana" panose="020B0604030504040204" pitchFamily="34" charset="0"/>
                <a:cs typeface="Verdana" panose="020B0604030504040204" pitchFamily="34" charset="0"/>
              </a:rPr>
              <a:t>  incluidas en el apartado siguiente. 2018 $ 133.835,82</a:t>
            </a:r>
          </a:p>
          <a:p>
            <a:pPr marL="342900" indent="-342900" algn="just" defTabSz="589360" fontAlgn="auto">
              <a:lnSpc>
                <a:spcPct val="115000"/>
              </a:lnSpc>
              <a:spcBef>
                <a:spcPct val="20000"/>
              </a:spcBef>
              <a:spcAft>
                <a:spcPts val="0"/>
              </a:spcAft>
              <a:buFontTx/>
              <a:buAutoNum type="arabicPeriod"/>
              <a:defRPr/>
            </a:pPr>
            <a:endParaRPr lang="es-AR" altLang="en-US" sz="1800" dirty="0">
              <a:latin typeface="Verdana" panose="020B0604030504040204" pitchFamily="34" charset="0"/>
              <a:ea typeface="Verdana" panose="020B0604030504040204" pitchFamily="34" charset="0"/>
              <a:cs typeface="Verdana" panose="020B0604030504040204" pitchFamily="34" charset="0"/>
            </a:endParaRPr>
          </a:p>
          <a:p>
            <a:pPr marL="285750" indent="-285750" algn="just" defTabSz="589360" fontAlgn="auto">
              <a:lnSpc>
                <a:spcPct val="115000"/>
              </a:lnSpc>
              <a:spcBef>
                <a:spcPct val="20000"/>
              </a:spcBef>
              <a:spcAft>
                <a:spcPts val="0"/>
              </a:spcAft>
              <a:buFont typeface="Wingdings" panose="05000000000000000000" pitchFamily="2" charset="2"/>
              <a:buChar char="ü"/>
              <a:defRPr/>
            </a:pPr>
            <a:r>
              <a:rPr lang="es-AR" altLang="en-US" sz="1800" b="1" dirty="0">
                <a:latin typeface="Verdana" panose="020B0604030504040204" pitchFamily="34" charset="0"/>
                <a:ea typeface="Verdana" panose="020B0604030504040204" pitchFamily="34" charset="0"/>
                <a:cs typeface="Verdana" panose="020B0604030504040204" pitchFamily="34" charset="0"/>
              </a:rPr>
              <a:t>2 ½  vez </a:t>
            </a:r>
            <a:r>
              <a:rPr lang="es-AR" altLang="en-US" sz="1800" b="1" dirty="0" err="1">
                <a:latin typeface="Verdana" panose="020B0604030504040204" pitchFamily="34" charset="0"/>
                <a:ea typeface="Verdana" panose="020B0604030504040204" pitchFamily="34" charset="0"/>
                <a:cs typeface="Verdana" panose="020B0604030504040204" pitchFamily="34" charset="0"/>
              </a:rPr>
              <a:t>MnI</a:t>
            </a:r>
            <a:r>
              <a:rPr lang="es-AR" altLang="en-US" sz="1800" dirty="0">
                <a:latin typeface="Verdana" panose="020B0604030504040204" pitchFamily="34" charset="0"/>
                <a:ea typeface="Verdana" panose="020B0604030504040204" pitchFamily="34" charset="0"/>
                <a:cs typeface="Verdana" panose="020B0604030504040204" pitchFamily="34" charset="0"/>
              </a:rPr>
              <a:t>, “nuevos profesionales y “nuevos emprendedores” según reglamentación  2018: $ 167.294,78</a:t>
            </a:r>
          </a:p>
          <a:p>
            <a:pPr marL="342900" indent="-342900" algn="just" defTabSz="589360" fontAlgn="auto">
              <a:lnSpc>
                <a:spcPct val="115000"/>
              </a:lnSpc>
              <a:spcBef>
                <a:spcPct val="20000"/>
              </a:spcBef>
              <a:spcAft>
                <a:spcPts val="0"/>
              </a:spcAft>
              <a:buFontTx/>
              <a:buAutoNum type="arabicPeriod"/>
              <a:defRPr/>
            </a:pPr>
            <a:endParaRPr lang="es-AR" altLang="en-US" sz="1800" dirty="0">
              <a:latin typeface="Verdana" panose="020B0604030504040204" pitchFamily="34" charset="0"/>
              <a:ea typeface="Verdana" panose="020B0604030504040204" pitchFamily="34" charset="0"/>
              <a:cs typeface="Verdana" panose="020B0604030504040204" pitchFamily="34" charset="0"/>
            </a:endParaRPr>
          </a:p>
          <a:p>
            <a:pPr marL="285750" indent="-285750" algn="just" defTabSz="589360" fontAlgn="auto">
              <a:lnSpc>
                <a:spcPct val="115000"/>
              </a:lnSpc>
              <a:spcBef>
                <a:spcPct val="20000"/>
              </a:spcBef>
              <a:spcAft>
                <a:spcPts val="0"/>
              </a:spcAft>
              <a:buFont typeface="Wingdings" panose="05000000000000000000" pitchFamily="2" charset="2"/>
              <a:buChar char="ü"/>
              <a:defRPr/>
            </a:pPr>
            <a:r>
              <a:rPr lang="es-AR" altLang="en-US" sz="1800" b="1" dirty="0">
                <a:latin typeface="Verdana" panose="020B0604030504040204" pitchFamily="34" charset="0"/>
                <a:ea typeface="Verdana" panose="020B0604030504040204" pitchFamily="34" charset="0"/>
                <a:cs typeface="Verdana" panose="020B0604030504040204" pitchFamily="34" charset="0"/>
              </a:rPr>
              <a:t>4,8  veces </a:t>
            </a:r>
            <a:r>
              <a:rPr lang="es-AR" altLang="en-US" sz="1800" b="1" dirty="0" err="1">
                <a:latin typeface="Verdana" panose="020B0604030504040204" pitchFamily="34" charset="0"/>
                <a:ea typeface="Verdana" panose="020B0604030504040204" pitchFamily="34" charset="0"/>
                <a:cs typeface="Verdana" panose="020B0604030504040204" pitchFamily="34" charset="0"/>
              </a:rPr>
              <a:t>MnI</a:t>
            </a:r>
            <a:r>
              <a:rPr lang="es-AR" altLang="en-US" sz="1800" b="1" dirty="0">
                <a:latin typeface="Verdana" panose="020B0604030504040204" pitchFamily="34" charset="0"/>
                <a:ea typeface="Verdana" panose="020B0604030504040204" pitchFamily="34" charset="0"/>
                <a:cs typeface="Verdana" panose="020B0604030504040204" pitchFamily="34" charset="0"/>
              </a:rPr>
              <a:t> </a:t>
            </a:r>
            <a:r>
              <a:rPr lang="es-AR" altLang="en-US" sz="1800" dirty="0">
                <a:latin typeface="Verdana" panose="020B0604030504040204" pitchFamily="34" charset="0"/>
                <a:ea typeface="Verdana" panose="020B0604030504040204" pitchFamily="34" charset="0"/>
                <a:cs typeface="Verdana" panose="020B0604030504040204" pitchFamily="34" charset="0"/>
              </a:rPr>
              <a:t>, cuando se trate de ganancias netas comprendidas en los incisos a), b) y c) del artículo 79citado. 2018: $ 321.205,97</a:t>
            </a:r>
          </a:p>
        </p:txBody>
      </p:sp>
      <p:sp>
        <p:nvSpPr>
          <p:cNvPr id="2" name="1 Rectángulo redondeado"/>
          <p:cNvSpPr/>
          <p:nvPr/>
        </p:nvSpPr>
        <p:spPr>
          <a:xfrm>
            <a:off x="6500826" y="1928802"/>
            <a:ext cx="2357454" cy="785818"/>
          </a:xfrm>
          <a:prstGeom prst="roundRect">
            <a:avLst>
              <a:gd name="adj" fmla="val 22772"/>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600" b="1" dirty="0">
                <a:solidFill>
                  <a:schemeClr val="tx1"/>
                </a:solidFill>
              </a:rPr>
              <a:t>REQUISITO Pago Autónomas </a:t>
            </a:r>
            <a:endParaRPr lang="es-AR" sz="1600" b="1" dirty="0">
              <a:solidFill>
                <a:schemeClr val="tx1"/>
              </a:solidFill>
            </a:endParaRPr>
          </a:p>
        </p:txBody>
      </p:sp>
      <p:cxnSp>
        <p:nvCxnSpPr>
          <p:cNvPr id="4" name="3 Conector recto de flecha"/>
          <p:cNvCxnSpPr/>
          <p:nvPr/>
        </p:nvCxnSpPr>
        <p:spPr>
          <a:xfrm flipV="1">
            <a:off x="5286380" y="2643182"/>
            <a:ext cx="1296987" cy="431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5 Rectángulo redondeado"/>
          <p:cNvSpPr/>
          <p:nvPr/>
        </p:nvSpPr>
        <p:spPr>
          <a:xfrm>
            <a:off x="2987675" y="955675"/>
            <a:ext cx="2376488"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800" b="1" dirty="0">
                <a:solidFill>
                  <a:schemeClr val="tx1"/>
                </a:solidFill>
              </a:rPr>
              <a:t>SE REFORMA </a:t>
            </a:r>
          </a:p>
          <a:p>
            <a:pPr algn="ctr">
              <a:defRPr/>
            </a:pPr>
            <a:r>
              <a:rPr lang="es-ES" sz="1800" b="1" dirty="0">
                <a:solidFill>
                  <a:schemeClr val="tx1"/>
                </a:solidFill>
              </a:rPr>
              <a:t>ART 23c</a:t>
            </a:r>
            <a:r>
              <a:rPr lang="es-ES" dirty="0">
                <a:solidFill>
                  <a:schemeClr val="tx1"/>
                </a:solidFill>
              </a:rPr>
              <a:t>)</a:t>
            </a:r>
            <a:endParaRPr lang="es-AR" dirty="0">
              <a:solidFill>
                <a:schemeClr val="tx1"/>
              </a:solidFill>
            </a:endParaRPr>
          </a:p>
        </p:txBody>
      </p:sp>
      <p:sp>
        <p:nvSpPr>
          <p:cNvPr id="7" name="6 Flecha curvada hacia la derecha"/>
          <p:cNvSpPr/>
          <p:nvPr/>
        </p:nvSpPr>
        <p:spPr>
          <a:xfrm>
            <a:off x="2051050" y="955675"/>
            <a:ext cx="539750" cy="1081088"/>
          </a:xfrm>
          <a:prstGeom prst="curvedRightArrow">
            <a:avLst>
              <a:gd name="adj1" fmla="val 25000"/>
              <a:gd name="adj2" fmla="val 50000"/>
              <a:gd name="adj3" fmla="val 5633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AR">
              <a:solidFill>
                <a:schemeClr val="tx1"/>
              </a:solidFill>
            </a:endParaRPr>
          </a:p>
        </p:txBody>
      </p:sp>
      <p:sp>
        <p:nvSpPr>
          <p:cNvPr id="12" name="11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Personas humanas </a:t>
            </a:r>
            <a:r>
              <a:rPr lang="es-AR" dirty="0" err="1" smtClean="0"/>
              <a:t>ddjj</a:t>
            </a:r>
            <a:r>
              <a:rPr lang="es-AR" dirty="0" smtClean="0"/>
              <a:t> 2018</a:t>
            </a:r>
            <a:endParaRPr lang="es-AR" dirty="0"/>
          </a:p>
        </p:txBody>
      </p:sp>
      <p:sp>
        <p:nvSpPr>
          <p:cNvPr id="3" name="2 Marcador de contenido"/>
          <p:cNvSpPr>
            <a:spLocks noGrp="1"/>
          </p:cNvSpPr>
          <p:nvPr>
            <p:ph idx="1"/>
          </p:nvPr>
        </p:nvSpPr>
        <p:spPr/>
        <p:txBody>
          <a:bodyPr>
            <a:normAutofit lnSpcReduction="10000"/>
          </a:bodyPr>
          <a:lstStyle/>
          <a:p>
            <a:pPr algn="ctr">
              <a:buNone/>
            </a:pPr>
            <a:endParaRPr lang="es-AR" dirty="0" smtClean="0"/>
          </a:p>
          <a:p>
            <a:pPr algn="ctr">
              <a:buNone/>
            </a:pPr>
            <a:endParaRPr lang="es-AR" dirty="0" smtClean="0"/>
          </a:p>
          <a:p>
            <a:pPr algn="ctr">
              <a:buNone/>
            </a:pPr>
            <a:r>
              <a:rPr lang="es-AR" sz="4400" b="1" u="sng" dirty="0" smtClean="0">
                <a:effectLst>
                  <a:outerShdw blurRad="38100" dist="38100" dir="2700000" algn="tl">
                    <a:srgbClr val="000000">
                      <a:alpha val="43137"/>
                    </a:srgbClr>
                  </a:outerShdw>
                </a:effectLst>
              </a:rPr>
              <a:t>REPASEMOS LAS NORMAS REGLAMENTARIAS Y FORMALES EN EL IMPUESTO SOBRE LOS BIENES PERSONALES </a:t>
            </a:r>
            <a:endParaRPr lang="es-AR" sz="4400" b="1" u="sng" dirty="0">
              <a:effectLst>
                <a:outerShdw blurRad="38100" dist="38100" dir="2700000" algn="tl">
                  <a:srgbClr val="000000">
                    <a:alpha val="43137"/>
                  </a:srgbClr>
                </a:outerShdw>
              </a:effectLst>
            </a:endParaRP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92500" lnSpcReduction="20000"/>
          </a:bodyPr>
          <a:lstStyle/>
          <a:p>
            <a:pPr algn="ctr">
              <a:buNone/>
            </a:pPr>
            <a:r>
              <a:rPr lang="es-AR" sz="2400" b="1" dirty="0" smtClean="0">
                <a:effectLst>
                  <a:outerShdw blurRad="38100" dist="38100" dir="2700000" algn="tl">
                    <a:srgbClr val="000000">
                      <a:alpha val="43137"/>
                    </a:srgbClr>
                  </a:outerShdw>
                </a:effectLst>
              </a:rPr>
              <a:t>.TITULARES DEL PAÍS.</a:t>
            </a:r>
          </a:p>
          <a:p>
            <a:pPr algn="ctr">
              <a:buNone/>
            </a:pPr>
            <a:endParaRPr lang="es-AR" sz="2400" b="1" dirty="0" smtClean="0"/>
          </a:p>
          <a:p>
            <a:pPr>
              <a:buNone/>
            </a:pPr>
            <a:r>
              <a:rPr lang="es-AR" sz="2400" b="1" dirty="0" smtClean="0">
                <a:solidFill>
                  <a:schemeClr val="tx1">
                    <a:lumMod val="85000"/>
                    <a:lumOff val="15000"/>
                  </a:schemeClr>
                </a:solidFill>
              </a:rPr>
              <a:t>MÍNIMO NO IMPONIBLE $ 1.050.000</a:t>
            </a:r>
          </a:p>
          <a:p>
            <a:pPr fontAlgn="ctr">
              <a:buNone/>
            </a:pPr>
            <a:r>
              <a:rPr lang="es-AR" sz="2400" b="1" dirty="0" smtClean="0">
                <a:solidFill>
                  <a:schemeClr val="tx1">
                    <a:lumMod val="85000"/>
                    <a:lumOff val="15000"/>
                  </a:schemeClr>
                </a:solidFill>
              </a:rPr>
              <a:t>PERÍODO FISCAL  2018</a:t>
            </a:r>
            <a:endParaRPr lang="es-AR" sz="2400" dirty="0" smtClean="0">
              <a:solidFill>
                <a:schemeClr val="tx1">
                  <a:lumMod val="85000"/>
                  <a:lumOff val="15000"/>
                </a:schemeClr>
              </a:solidFill>
            </a:endParaRPr>
          </a:p>
          <a:p>
            <a:pPr fontAlgn="ctr">
              <a:buNone/>
            </a:pPr>
            <a:r>
              <a:rPr lang="es-AR" sz="2400" b="1" dirty="0" smtClean="0">
                <a:solidFill>
                  <a:schemeClr val="tx1">
                    <a:lumMod val="85000"/>
                    <a:lumOff val="15000"/>
                  </a:schemeClr>
                </a:solidFill>
              </a:rPr>
              <a:t>ALÍCUOTA SOBRE EXCEDENTE</a:t>
            </a:r>
            <a:r>
              <a:rPr lang="es-AR" sz="2400" dirty="0" smtClean="0">
                <a:solidFill>
                  <a:schemeClr val="tx1">
                    <a:lumMod val="85000"/>
                    <a:lumOff val="15000"/>
                  </a:schemeClr>
                </a:solidFill>
                <a:hlinkClick r:id="rId2"/>
              </a:rPr>
              <a:t>(  </a:t>
            </a:r>
            <a:r>
              <a:rPr lang="es-AR" sz="2400" dirty="0" smtClean="0">
                <a:solidFill>
                  <a:schemeClr val="tx1">
                    <a:lumMod val="85000"/>
                    <a:lumOff val="15000"/>
                  </a:schemeClr>
                </a:solidFill>
              </a:rPr>
              <a:t>0.25%</a:t>
            </a:r>
          </a:p>
          <a:p>
            <a:pPr fontAlgn="ctr">
              <a:buNone/>
            </a:pPr>
            <a:r>
              <a:rPr lang="es-AR" sz="2400" b="1" dirty="0" smtClean="0">
                <a:solidFill>
                  <a:schemeClr val="tx1">
                    <a:lumMod val="85000"/>
                    <a:lumOff val="15000"/>
                  </a:schemeClr>
                </a:solidFill>
              </a:rPr>
              <a:t>NORMA LEGAL L. 27260</a:t>
            </a:r>
            <a:endParaRPr lang="es-AR" sz="2400" dirty="0" smtClean="0">
              <a:solidFill>
                <a:schemeClr val="tx1">
                  <a:lumMod val="85000"/>
                  <a:lumOff val="15000"/>
                </a:schemeClr>
              </a:solidFill>
            </a:endParaRPr>
          </a:p>
          <a:p>
            <a:pPr algn="ctr">
              <a:buNone/>
            </a:pPr>
            <a:endParaRPr lang="es-AR" sz="2400" b="1" dirty="0" smtClean="0"/>
          </a:p>
          <a:p>
            <a:pPr algn="ctr">
              <a:buNone/>
            </a:pPr>
            <a:r>
              <a:rPr lang="es-AR" sz="2400" b="1" dirty="0" smtClean="0">
                <a:effectLst>
                  <a:outerShdw blurRad="38100" dist="38100" dir="2700000" algn="tl">
                    <a:srgbClr val="000000">
                      <a:alpha val="43137"/>
                    </a:srgbClr>
                  </a:outerShdw>
                </a:effectLst>
              </a:rPr>
              <a:t>TENENCIA DE ACCIONES Y PARTICIPACIONES DE SOCIEDADES</a:t>
            </a:r>
          </a:p>
          <a:p>
            <a:pPr>
              <a:buNone/>
            </a:pPr>
            <a:r>
              <a:rPr lang="es-AR" sz="2400" dirty="0" smtClean="0">
                <a:effectLst>
                  <a:outerShdw blurRad="38100" dist="38100" dir="2700000" algn="tl">
                    <a:srgbClr val="000000">
                      <a:alpha val="43137"/>
                    </a:srgbClr>
                  </a:outerShdw>
                </a:effectLst>
              </a:rPr>
              <a:t> </a:t>
            </a:r>
          </a:p>
          <a:p>
            <a:pPr fontAlgn="ctr">
              <a:buNone/>
            </a:pPr>
            <a:r>
              <a:rPr lang="es-AR" sz="2400" b="1" dirty="0" smtClean="0">
                <a:solidFill>
                  <a:schemeClr val="tx1">
                    <a:lumMod val="85000"/>
                    <a:lumOff val="15000"/>
                  </a:schemeClr>
                </a:solidFill>
              </a:rPr>
              <a:t>ALÍCUOTA 0.25</a:t>
            </a:r>
            <a:r>
              <a:rPr lang="es-AR" sz="2400" dirty="0" smtClean="0">
                <a:solidFill>
                  <a:schemeClr val="tx1">
                    <a:lumMod val="85000"/>
                    <a:lumOff val="15000"/>
                  </a:schemeClr>
                </a:solidFill>
              </a:rPr>
              <a:t>    </a:t>
            </a:r>
            <a:r>
              <a:rPr lang="es-AR" sz="2400" b="1" dirty="0" smtClean="0">
                <a:solidFill>
                  <a:schemeClr val="tx1">
                    <a:lumMod val="85000"/>
                    <a:lumOff val="15000"/>
                  </a:schemeClr>
                </a:solidFill>
              </a:rPr>
              <a:t>PERÍODO FISCAL  2018</a:t>
            </a:r>
            <a:endParaRPr lang="es-AR" sz="2400" dirty="0" smtClean="0">
              <a:solidFill>
                <a:schemeClr val="tx1">
                  <a:lumMod val="85000"/>
                  <a:lumOff val="15000"/>
                </a:schemeClr>
              </a:solidFill>
            </a:endParaRPr>
          </a:p>
          <a:p>
            <a:pPr fontAlgn="ctr">
              <a:buNone/>
            </a:pPr>
            <a:r>
              <a:rPr lang="es-AR" sz="2400" b="1" dirty="0" smtClean="0">
                <a:solidFill>
                  <a:schemeClr val="tx1">
                    <a:lumMod val="85000"/>
                    <a:lumOff val="15000"/>
                  </a:schemeClr>
                </a:solidFill>
              </a:rPr>
              <a:t>TENEDOR PERSONA FÍSICA O  JURÍDICA</a:t>
            </a:r>
            <a:endParaRPr lang="es-AR" sz="2400" dirty="0" smtClean="0">
              <a:solidFill>
                <a:schemeClr val="tx1">
                  <a:lumMod val="85000"/>
                  <a:lumOff val="15000"/>
                </a:schemeClr>
              </a:solidFill>
            </a:endParaRPr>
          </a:p>
          <a:p>
            <a:pPr fontAlgn="ctr">
              <a:buNone/>
            </a:pPr>
            <a:r>
              <a:rPr lang="es-AR" sz="2400" b="1" dirty="0" smtClean="0">
                <a:solidFill>
                  <a:schemeClr val="tx1">
                    <a:lumMod val="85000"/>
                    <a:lumOff val="15000"/>
                  </a:schemeClr>
                </a:solidFill>
              </a:rPr>
              <a:t>NORMA LEGAL </a:t>
            </a:r>
            <a:r>
              <a:rPr lang="es-AR" sz="2400" u="sng" dirty="0" smtClean="0">
                <a:solidFill>
                  <a:schemeClr val="tx1">
                    <a:lumMod val="85000"/>
                    <a:lumOff val="15000"/>
                  </a:schemeClr>
                </a:solidFill>
              </a:rPr>
              <a:t>L. 27260</a:t>
            </a:r>
            <a:endParaRPr lang="es-AR" sz="2400" dirty="0" smtClean="0">
              <a:solidFill>
                <a:schemeClr val="tx1">
                  <a:lumMod val="85000"/>
                  <a:lumOff val="15000"/>
                </a:schemeClr>
              </a:solidFill>
            </a:endParaRPr>
          </a:p>
          <a:p>
            <a:endParaRPr lang="es-AR" dirty="0" smtClean="0"/>
          </a:p>
          <a:p>
            <a:endParaRPr lang="es-AR" dirty="0"/>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85000" lnSpcReduction="20000"/>
          </a:bodyPr>
          <a:lstStyle/>
          <a:p>
            <a:pPr algn="ctr">
              <a:buNone/>
            </a:pPr>
            <a:r>
              <a:rPr lang="es-AR" dirty="0" smtClean="0">
                <a:effectLst>
                  <a:outerShdw blurRad="38100" dist="38100" dir="2700000" algn="tl">
                    <a:srgbClr val="000000">
                      <a:alpha val="43137"/>
                    </a:srgbClr>
                  </a:outerShdw>
                </a:effectLst>
              </a:rPr>
              <a:t>MODIFICACION DE LA VALUACION DE INMUEBLES PARA EL AÑO 2018</a:t>
            </a:r>
          </a:p>
          <a:p>
            <a:pPr>
              <a:buNone/>
            </a:pPr>
            <a:r>
              <a:rPr lang="es-AR" dirty="0" smtClean="0">
                <a:solidFill>
                  <a:schemeClr val="tx1">
                    <a:lumMod val="85000"/>
                    <a:lumOff val="15000"/>
                  </a:schemeClr>
                </a:solidFill>
              </a:rPr>
              <a:t>El valor a computar para cada uno de los inmuebles, determinado de acuerdo con las disposiciones de este inciso, no podrá ser inferior al de la base imponible -</a:t>
            </a:r>
            <a:r>
              <a:rPr lang="es-AR" b="1" dirty="0" smtClean="0">
                <a:solidFill>
                  <a:schemeClr val="tx1">
                    <a:lumMod val="85000"/>
                    <a:lumOff val="15000"/>
                  </a:schemeClr>
                </a:solidFill>
              </a:rPr>
              <a:t>vigente al 31 de diciembre del año por el que se liquida el presente gravamen</a:t>
            </a:r>
            <a:r>
              <a:rPr lang="es-AR" dirty="0" smtClean="0">
                <a:solidFill>
                  <a:schemeClr val="tx1">
                    <a:lumMod val="85000"/>
                    <a:lumOff val="15000"/>
                  </a:schemeClr>
                </a:solidFill>
              </a:rPr>
              <a:t>, fijada a los efectos del pago de los impuestos inmobiliarios o tributos similares o al valor fiscal determinado a la fecha citada, </a:t>
            </a:r>
            <a:r>
              <a:rPr lang="es-AR" i="1" u="sng" dirty="0" smtClean="0">
                <a:solidFill>
                  <a:schemeClr val="tx1">
                    <a:lumMod val="85000"/>
                    <a:lumOff val="15000"/>
                  </a:schemeClr>
                </a:solidFill>
              </a:rPr>
              <a:t>adoptados de conformidad con el procedimiento y la metodología que a tal fin establezca el organismo federal constituido a esos efectos</a:t>
            </a:r>
            <a:endParaRPr lang="es-AR" u="sng" dirty="0">
              <a:solidFill>
                <a:schemeClr val="tx1">
                  <a:lumMod val="85000"/>
                  <a:lumOff val="15000"/>
                </a:schemeClr>
              </a:solidFill>
              <a:effectLst>
                <a:outerShdw blurRad="38100" dist="38100" dir="2700000" algn="tl">
                  <a:srgbClr val="000000">
                    <a:alpha val="43137"/>
                  </a:srgbClr>
                </a:outerShdw>
              </a:effectLst>
            </a:endParaRP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9750" y="260350"/>
            <a:ext cx="7772400" cy="792163"/>
          </a:xfrm>
          <a:solidFill>
            <a:schemeClr val="tx2">
              <a:lumMod val="60000"/>
              <a:lumOff val="40000"/>
            </a:schemeClr>
          </a:solidFill>
        </p:spPr>
        <p:txBody>
          <a:bodyPr rtlCol="0">
            <a:normAutofit/>
          </a:bodyPr>
          <a:lstStyle/>
          <a:p>
            <a:pPr algn="ctr" eaLnBrk="1" fontAlgn="auto" hangingPunct="1">
              <a:spcAft>
                <a:spcPts val="0"/>
              </a:spcAft>
              <a:defRPr/>
            </a:pPr>
            <a:r>
              <a:rPr lang="es-ES" dirty="0" smtClean="0"/>
              <a:t>PRESENTACIONES DDJJ</a:t>
            </a:r>
            <a:endParaRPr lang="es-AR" dirty="0"/>
          </a:p>
        </p:txBody>
      </p:sp>
      <p:sp>
        <p:nvSpPr>
          <p:cNvPr id="3" name="2 Subtítulo"/>
          <p:cNvSpPr>
            <a:spLocks noGrp="1"/>
          </p:cNvSpPr>
          <p:nvPr>
            <p:ph type="subTitle" idx="1"/>
          </p:nvPr>
        </p:nvSpPr>
        <p:spPr>
          <a:xfrm>
            <a:off x="900113" y="1484313"/>
            <a:ext cx="7559675" cy="4681537"/>
          </a:xfrm>
        </p:spPr>
        <p:txBody>
          <a:bodyPr rtlCol="0">
            <a:normAutofit/>
          </a:bodyPr>
          <a:lstStyle/>
          <a:p>
            <a:pPr algn="l" eaLnBrk="1" fontAlgn="auto" hangingPunct="1">
              <a:spcAft>
                <a:spcPts val="0"/>
              </a:spcAft>
              <a:buFont typeface="Arial" pitchFamily="34" charset="0"/>
              <a:buNone/>
              <a:defRPr/>
            </a:pPr>
            <a:r>
              <a:rPr lang="es-ES" dirty="0" smtClean="0">
                <a:solidFill>
                  <a:schemeClr val="tx1"/>
                </a:solidFill>
              </a:rPr>
              <a:t>Obligados a Presentar DDJJ DTO 1170/2018</a:t>
            </a:r>
          </a:p>
          <a:p>
            <a:pPr algn="l" eaLnBrk="1" fontAlgn="auto" hangingPunct="1">
              <a:spcAft>
                <a:spcPts val="0"/>
              </a:spcAft>
              <a:buFont typeface="Arial" pitchFamily="34" charset="0"/>
              <a:buNone/>
              <a:defRPr/>
            </a:pPr>
            <a:endParaRPr lang="es-ES" sz="2800" u="sng" dirty="0" smtClean="0">
              <a:solidFill>
                <a:schemeClr val="tx1"/>
              </a:solidFill>
            </a:endParaRPr>
          </a:p>
          <a:p>
            <a:pPr algn="l" eaLnBrk="1" fontAlgn="auto" hangingPunct="1">
              <a:spcAft>
                <a:spcPts val="0"/>
              </a:spcAft>
              <a:buFont typeface="Arial" pitchFamily="34" charset="0"/>
              <a:buNone/>
              <a:defRPr/>
            </a:pPr>
            <a:r>
              <a:rPr lang="es-ES" sz="2800" u="sng" dirty="0" smtClean="0">
                <a:solidFill>
                  <a:schemeClr val="tx1"/>
                </a:solidFill>
              </a:rPr>
              <a:t>Personas Humanas</a:t>
            </a:r>
          </a:p>
          <a:p>
            <a:pPr marL="457200" indent="-457200" algn="l" eaLnBrk="1" fontAlgn="auto" hangingPunct="1">
              <a:spcAft>
                <a:spcPts val="0"/>
              </a:spcAft>
              <a:buFont typeface="Arial" pitchFamily="34" charset="0"/>
              <a:buChar char="•"/>
              <a:defRPr/>
            </a:pPr>
            <a:r>
              <a:rPr lang="es-ES" sz="2800" dirty="0" smtClean="0">
                <a:solidFill>
                  <a:schemeClr val="tx1"/>
                </a:solidFill>
              </a:rPr>
              <a:t>Todos los sujetos alcanzados, excepto cuando rentas provengan:</a:t>
            </a:r>
          </a:p>
          <a:p>
            <a:pPr marL="971550" lvl="1" indent="-514350" algn="l" eaLnBrk="1" fontAlgn="auto" hangingPunct="1">
              <a:spcAft>
                <a:spcPts val="0"/>
              </a:spcAft>
              <a:buFont typeface="+mj-lt"/>
              <a:buAutoNum type="arabicPeriod"/>
              <a:defRPr/>
            </a:pPr>
            <a:r>
              <a:rPr lang="es-ES" sz="2400" dirty="0" smtClean="0">
                <a:solidFill>
                  <a:schemeClr val="tx1"/>
                </a:solidFill>
              </a:rPr>
              <a:t>del desempeño cargos públicos (art. 79 a)</a:t>
            </a:r>
          </a:p>
          <a:p>
            <a:pPr marL="971550" lvl="1" indent="-514350" algn="l" eaLnBrk="1" fontAlgn="auto" hangingPunct="1">
              <a:spcAft>
                <a:spcPts val="0"/>
              </a:spcAft>
              <a:buFont typeface="+mj-lt"/>
              <a:buAutoNum type="arabicPeriod"/>
              <a:defRPr/>
            </a:pPr>
            <a:r>
              <a:rPr lang="es-ES" sz="2400" dirty="0" smtClean="0">
                <a:solidFill>
                  <a:schemeClr val="tx1"/>
                </a:solidFill>
              </a:rPr>
              <a:t>del trabajo en relación de dependencia</a:t>
            </a:r>
          </a:p>
          <a:p>
            <a:pPr marL="971550" lvl="1" indent="-514350" algn="l" eaLnBrk="1" fontAlgn="auto" hangingPunct="1">
              <a:spcAft>
                <a:spcPts val="0"/>
              </a:spcAft>
              <a:buFont typeface="+mj-lt"/>
              <a:buAutoNum type="arabicPeriod"/>
              <a:defRPr/>
            </a:pPr>
            <a:r>
              <a:rPr lang="es-ES" sz="2400" dirty="0" smtClean="0">
                <a:solidFill>
                  <a:schemeClr val="tx1"/>
                </a:solidFill>
              </a:rPr>
              <a:t>jubilaciones, pensiones, retiros, subsidios</a:t>
            </a:r>
          </a:p>
          <a:p>
            <a:pPr marL="971550" lvl="1" indent="-514350" algn="l" eaLnBrk="1" fontAlgn="auto" hangingPunct="1">
              <a:spcAft>
                <a:spcPts val="0"/>
              </a:spcAft>
              <a:buFont typeface="+mj-lt"/>
              <a:buAutoNum type="arabicPeriod"/>
              <a:defRPr/>
            </a:pPr>
            <a:r>
              <a:rPr lang="es-ES" sz="2400" dirty="0" smtClean="0">
                <a:solidFill>
                  <a:schemeClr val="tx1"/>
                </a:solidFill>
              </a:rPr>
              <a:t>conceptos que sufrieron retenciones en carácter definitivo</a:t>
            </a:r>
            <a:endParaRPr lang="es-ES" sz="2400" dirty="0">
              <a:solidFill>
                <a:schemeClr val="tx1"/>
              </a:solidFill>
            </a:endParaRPr>
          </a:p>
          <a:p>
            <a:pPr algn="l" eaLnBrk="1" fontAlgn="auto" hangingPunct="1">
              <a:spcAft>
                <a:spcPts val="0"/>
              </a:spcAft>
              <a:buFont typeface="Arial" pitchFamily="34" charset="0"/>
              <a:buNone/>
              <a:defRPr/>
            </a:pPr>
            <a:endParaRPr lang="es-ES" sz="2800" dirty="0"/>
          </a:p>
        </p:txBody>
      </p:sp>
      <p:sp>
        <p:nvSpPr>
          <p:cNvPr id="7" name="6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01752" y="0"/>
            <a:ext cx="8686800" cy="1142984"/>
          </a:xfrm>
        </p:spPr>
        <p:txBody>
          <a:bodyPr/>
          <a:lstStyle/>
          <a:p>
            <a:pPr algn="ctr"/>
            <a:r>
              <a:rPr lang="es-AR" dirty="0" smtClean="0"/>
              <a:t>VALUACION DE INMUEBLES 2018</a:t>
            </a:r>
            <a:endParaRPr lang="es-AR" dirty="0"/>
          </a:p>
        </p:txBody>
      </p:sp>
      <p:sp>
        <p:nvSpPr>
          <p:cNvPr id="3" name="2 Marcador de contenido"/>
          <p:cNvSpPr>
            <a:spLocks noGrp="1"/>
          </p:cNvSpPr>
          <p:nvPr>
            <p:ph idx="4294967295"/>
          </p:nvPr>
        </p:nvSpPr>
        <p:spPr>
          <a:xfrm>
            <a:off x="457200" y="1000125"/>
            <a:ext cx="8686800" cy="5080000"/>
          </a:xfrm>
        </p:spPr>
        <p:txBody>
          <a:bodyPr>
            <a:normAutofit fontScale="70000" lnSpcReduction="20000"/>
          </a:bodyPr>
          <a:lstStyle/>
          <a:p>
            <a:pPr>
              <a:buNone/>
            </a:pPr>
            <a:r>
              <a:rPr lang="es-AR" dirty="0" smtClean="0"/>
              <a:t>    </a:t>
            </a:r>
          </a:p>
          <a:p>
            <a:pPr>
              <a:buNone/>
            </a:pPr>
            <a:r>
              <a:rPr lang="es-AR" dirty="0" smtClean="0"/>
              <a:t>     </a:t>
            </a:r>
            <a:r>
              <a:rPr lang="es-AR" dirty="0" smtClean="0">
                <a:solidFill>
                  <a:schemeClr val="tx1">
                    <a:lumMod val="85000"/>
                    <a:lumOff val="15000"/>
                  </a:schemeClr>
                </a:solidFill>
              </a:rPr>
              <a:t>Lo previsto en el presente párrafo surtirá efecto a partir del primer período fiscal inmediato siguiente al de la determinación de los procedimientos y metodologías en materia de valuaciones fiscales por parte del organismo federal al que se refiere el inciso p) del punto II del Anexo de la ley 27429. A partir del período fiscal 2018 y hasta que ello ocurra, en el tercer párrafo del inciso a) del artículo 22 del Título VI de la ley 23966 de impuesto sobre los bienes personales, texto ordenado en 1997 y sus modificaciones, la </a:t>
            </a:r>
            <a:r>
              <a:rPr lang="es-AR" u="sng" dirty="0" smtClean="0">
                <a:solidFill>
                  <a:schemeClr val="tx1">
                    <a:lumMod val="85000"/>
                    <a:lumOff val="15000"/>
                  </a:schemeClr>
                </a:solidFill>
                <a:effectLst>
                  <a:outerShdw blurRad="38100" dist="38100" dir="2700000" algn="tl">
                    <a:srgbClr val="000000">
                      <a:alpha val="43137"/>
                    </a:srgbClr>
                  </a:outerShdw>
                </a:effectLst>
              </a:rPr>
              <a:t>expresión “-vigente al 31 de diciembre del año por el que se liquida el presente gravamen-”, quedará sustituida por “-vigente al 31 de diciembre de 2017</a:t>
            </a:r>
            <a:r>
              <a:rPr lang="es-AR" dirty="0" smtClean="0">
                <a:solidFill>
                  <a:schemeClr val="tx1">
                    <a:lumMod val="85000"/>
                    <a:lumOff val="15000"/>
                  </a:schemeClr>
                </a:solidFill>
              </a:rPr>
              <a:t>, el que se actualizará teniendo en cuenta la variación del Índice de Precios al Consumidor nivel general (IPC), que suministre el Instituto Nacional de Estadística y Censos, operada desde esa fecha hasta el 31 de diciembre del ejercicio fiscal de que se trate-“.</a:t>
            </a:r>
          </a:p>
          <a:p>
            <a:pPr>
              <a:buNone/>
            </a:pPr>
            <a:r>
              <a:rPr lang="es-AR" dirty="0" smtClean="0">
                <a:solidFill>
                  <a:schemeClr val="tx1">
                    <a:lumMod val="85000"/>
                    <a:lumOff val="15000"/>
                  </a:schemeClr>
                </a:solidFill>
              </a:rPr>
              <a:t> LEY 27480. ART 5</a:t>
            </a:r>
            <a:endParaRPr lang="es-AR" dirty="0">
              <a:solidFill>
                <a:schemeClr val="tx1">
                  <a:lumMod val="85000"/>
                  <a:lumOff val="15000"/>
                </a:schemeClr>
              </a:solidFill>
            </a:endParaRPr>
          </a:p>
        </p:txBody>
      </p:sp>
      <p:sp>
        <p:nvSpPr>
          <p:cNvPr id="6" name="5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39750" y="260350"/>
            <a:ext cx="7772400" cy="792163"/>
          </a:xfrm>
          <a:solidFill>
            <a:schemeClr val="tx2">
              <a:lumMod val="60000"/>
              <a:lumOff val="40000"/>
            </a:schemeClr>
          </a:solidFill>
        </p:spPr>
        <p:txBody>
          <a:bodyPr rtlCol="0">
            <a:normAutofit/>
          </a:bodyPr>
          <a:lstStyle/>
          <a:p>
            <a:pPr algn="ctr" eaLnBrk="1" fontAlgn="auto" hangingPunct="1">
              <a:spcAft>
                <a:spcPts val="0"/>
              </a:spcAft>
              <a:defRPr/>
            </a:pPr>
            <a:r>
              <a:rPr lang="es-ES" dirty="0" smtClean="0"/>
              <a:t>PRESENTACIONES DDJJ</a:t>
            </a:r>
            <a:endParaRPr lang="es-AR" dirty="0"/>
          </a:p>
        </p:txBody>
      </p:sp>
      <p:sp>
        <p:nvSpPr>
          <p:cNvPr id="3" name="2 Subtítulo"/>
          <p:cNvSpPr>
            <a:spLocks noGrp="1"/>
          </p:cNvSpPr>
          <p:nvPr>
            <p:ph type="subTitle" idx="1"/>
          </p:nvPr>
        </p:nvSpPr>
        <p:spPr>
          <a:xfrm>
            <a:off x="395288" y="1484313"/>
            <a:ext cx="8424862" cy="4681537"/>
          </a:xfrm>
        </p:spPr>
        <p:txBody>
          <a:bodyPr rtlCol="0">
            <a:normAutofit lnSpcReduction="10000"/>
          </a:bodyPr>
          <a:lstStyle/>
          <a:p>
            <a:pPr algn="l" eaLnBrk="1" fontAlgn="auto" hangingPunct="1">
              <a:spcAft>
                <a:spcPts val="0"/>
              </a:spcAft>
              <a:buFont typeface="Arial" pitchFamily="34" charset="0"/>
              <a:buNone/>
              <a:defRPr/>
            </a:pPr>
            <a:r>
              <a:rPr lang="es-ES" sz="2800" u="sng" dirty="0" smtClean="0">
                <a:solidFill>
                  <a:schemeClr val="tx1"/>
                </a:solidFill>
              </a:rPr>
              <a:t>Otros sujetos</a:t>
            </a:r>
          </a:p>
          <a:p>
            <a:pPr marL="514350" indent="-514350" algn="l" eaLnBrk="1" fontAlgn="auto" hangingPunct="1">
              <a:spcAft>
                <a:spcPts val="0"/>
              </a:spcAft>
              <a:buFont typeface="+mj-lt"/>
              <a:buAutoNum type="arabicPeriod"/>
              <a:defRPr/>
            </a:pPr>
            <a:r>
              <a:rPr lang="es-ES" sz="2400" dirty="0" smtClean="0">
                <a:solidFill>
                  <a:schemeClr val="tx1"/>
                </a:solidFill>
              </a:rPr>
              <a:t>socios sociedades artículo 49º y unipersonales</a:t>
            </a:r>
          </a:p>
          <a:p>
            <a:pPr marL="514350" indent="-514350" algn="l" eaLnBrk="1" fontAlgn="auto" hangingPunct="1">
              <a:spcAft>
                <a:spcPts val="0"/>
              </a:spcAft>
              <a:buFont typeface="+mj-lt"/>
              <a:buAutoNum type="arabicPeriod"/>
              <a:defRPr/>
            </a:pPr>
            <a:r>
              <a:rPr lang="es-ES" sz="2400" dirty="0" smtClean="0">
                <a:solidFill>
                  <a:schemeClr val="tx1"/>
                </a:solidFill>
              </a:rPr>
              <a:t>cónyuge</a:t>
            </a:r>
          </a:p>
          <a:p>
            <a:pPr marL="514350" indent="-514350" algn="l" eaLnBrk="1" fontAlgn="auto" hangingPunct="1">
              <a:spcAft>
                <a:spcPts val="0"/>
              </a:spcAft>
              <a:buFont typeface="+mj-lt"/>
              <a:buAutoNum type="arabicPeriod"/>
              <a:defRPr/>
            </a:pPr>
            <a:r>
              <a:rPr lang="es-ES" sz="2400" dirty="0" smtClean="0">
                <a:solidFill>
                  <a:schemeClr val="tx1"/>
                </a:solidFill>
              </a:rPr>
              <a:t>padres, tutores, curadores, personas de apoyo a sujetos con capacidad restringida</a:t>
            </a:r>
          </a:p>
          <a:p>
            <a:pPr marL="514350" indent="-514350" algn="l" eaLnBrk="1" fontAlgn="auto" hangingPunct="1">
              <a:spcAft>
                <a:spcPts val="0"/>
              </a:spcAft>
              <a:buFont typeface="+mj-lt"/>
              <a:buAutoNum type="arabicPeriod"/>
              <a:defRPr/>
            </a:pPr>
            <a:r>
              <a:rPr lang="es-ES" sz="2400" dirty="0" smtClean="0">
                <a:solidFill>
                  <a:schemeClr val="tx1"/>
                </a:solidFill>
              </a:rPr>
              <a:t>administradores de sucesiones</a:t>
            </a:r>
          </a:p>
          <a:p>
            <a:pPr marL="514350" indent="-514350" algn="l" eaLnBrk="1" fontAlgn="auto" hangingPunct="1">
              <a:spcAft>
                <a:spcPts val="0"/>
              </a:spcAft>
              <a:buFont typeface="+mj-lt"/>
              <a:buAutoNum type="arabicPeriod"/>
              <a:defRPr/>
            </a:pPr>
            <a:r>
              <a:rPr lang="es-ES" sz="2400" dirty="0" smtClean="0">
                <a:solidFill>
                  <a:schemeClr val="tx1"/>
                </a:solidFill>
              </a:rPr>
              <a:t>directores, gerentes y otros, síndicos</a:t>
            </a:r>
          </a:p>
          <a:p>
            <a:pPr marL="514350" indent="-514350" algn="l" eaLnBrk="1" fontAlgn="auto" hangingPunct="1">
              <a:spcAft>
                <a:spcPts val="0"/>
              </a:spcAft>
              <a:buFont typeface="+mj-lt"/>
              <a:buAutoNum type="arabicPeriod"/>
              <a:defRPr/>
            </a:pPr>
            <a:r>
              <a:rPr lang="es-ES" sz="2400" dirty="0" smtClean="0">
                <a:solidFill>
                  <a:schemeClr val="tx1"/>
                </a:solidFill>
              </a:rPr>
              <a:t>socio con participaciones social mayoritaria (o CUIT menos) – Sociedades Sección V, Ley 19.550, con opción</a:t>
            </a:r>
          </a:p>
          <a:p>
            <a:pPr marL="514350" indent="-514350" algn="l" eaLnBrk="1" fontAlgn="auto" hangingPunct="1">
              <a:spcAft>
                <a:spcPts val="0"/>
              </a:spcAft>
              <a:buFont typeface="+mj-lt"/>
              <a:buAutoNum type="arabicPeriod"/>
              <a:defRPr/>
            </a:pPr>
            <a:r>
              <a:rPr lang="es-ES" sz="2400" dirty="0" smtClean="0">
                <a:solidFill>
                  <a:schemeClr val="tx1"/>
                </a:solidFill>
              </a:rPr>
              <a:t>síndicos y liquidadores de quiebras</a:t>
            </a:r>
          </a:p>
          <a:p>
            <a:pPr marL="514350" indent="-514350" algn="l" eaLnBrk="1" fontAlgn="auto" hangingPunct="1">
              <a:spcAft>
                <a:spcPts val="0"/>
              </a:spcAft>
              <a:buFont typeface="+mj-lt"/>
              <a:buAutoNum type="arabicPeriod"/>
              <a:defRPr/>
            </a:pPr>
            <a:r>
              <a:rPr lang="es-ES" sz="2400" dirty="0" smtClean="0">
                <a:solidFill>
                  <a:schemeClr val="tx1"/>
                </a:solidFill>
              </a:rPr>
              <a:t>representantes sujetos exterior</a:t>
            </a:r>
            <a:endParaRPr lang="es-ES" sz="2400" dirty="0">
              <a:solidFill>
                <a:schemeClr val="tx1"/>
              </a:solidFill>
            </a:endParaRPr>
          </a:p>
          <a:p>
            <a:pPr algn="l" eaLnBrk="1" fontAlgn="auto" hangingPunct="1">
              <a:spcAft>
                <a:spcPts val="0"/>
              </a:spcAft>
              <a:buFont typeface="Arial" pitchFamily="34" charset="0"/>
              <a:buNone/>
              <a:defRPr/>
            </a:pPr>
            <a:endParaRPr lang="es-ES" sz="2800" dirty="0"/>
          </a:p>
        </p:txBody>
      </p:sp>
      <p:sp>
        <p:nvSpPr>
          <p:cNvPr id="7" name="6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57158" y="571480"/>
            <a:ext cx="8358246" cy="4071966"/>
          </a:xfrm>
        </p:spPr>
        <p:txBody>
          <a:bodyPr>
            <a:normAutofit/>
          </a:bodyPr>
          <a:lstStyle/>
          <a:p>
            <a:pPr algn="ctr"/>
            <a:endParaRPr lang="es-AR" dirty="0" smtClean="0">
              <a:solidFill>
                <a:schemeClr val="accent1">
                  <a:lumMod val="75000"/>
                </a:schemeClr>
              </a:solidFill>
            </a:endParaRPr>
          </a:p>
          <a:p>
            <a:pPr algn="ctr"/>
            <a:endParaRPr lang="es-ES" sz="4000" b="1" dirty="0" smtClean="0">
              <a:solidFill>
                <a:srgbClr val="0070C0"/>
              </a:solidFill>
            </a:endParaRPr>
          </a:p>
          <a:p>
            <a:pPr algn="ctr"/>
            <a:r>
              <a:rPr lang="es-ES" sz="4000" b="1" i="1" dirty="0" smtClean="0">
                <a:solidFill>
                  <a:schemeClr val="bg2">
                    <a:lumMod val="50000"/>
                  </a:schemeClr>
                </a:solidFill>
                <a:effectLst>
                  <a:outerShdw blurRad="38100" dist="38100" dir="2700000" algn="tl">
                    <a:srgbClr val="000000">
                      <a:alpha val="43137"/>
                    </a:srgbClr>
                  </a:outerShdw>
                </a:effectLst>
              </a:rPr>
              <a:t>EMPLEADOS EN RELACION DE DEPENDENCIA.</a:t>
            </a:r>
          </a:p>
          <a:p>
            <a:pPr algn="ctr"/>
            <a:r>
              <a:rPr lang="es-ES" sz="4000" b="1" i="1" dirty="0" smtClean="0">
                <a:solidFill>
                  <a:schemeClr val="bg2">
                    <a:lumMod val="50000"/>
                  </a:schemeClr>
                </a:solidFill>
                <a:effectLst>
                  <a:outerShdw blurRad="38100" dist="38100" dir="2700000" algn="tl">
                    <a:srgbClr val="000000">
                      <a:alpha val="43137"/>
                    </a:srgbClr>
                  </a:outerShdw>
                </a:effectLst>
              </a:rPr>
              <a:t>RG 4003- E  RG 4396/2019 </a:t>
            </a:r>
          </a:p>
          <a:p>
            <a:pPr algn="ctr"/>
            <a:endParaRPr lang="es-AR" sz="4000" b="1" dirty="0" smtClean="0">
              <a:solidFill>
                <a:srgbClr val="0070C0"/>
              </a:solidFill>
            </a:endParaRP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57158" y="571480"/>
            <a:ext cx="8358246" cy="5857916"/>
          </a:xfrm>
        </p:spPr>
        <p:txBody>
          <a:bodyPr>
            <a:normAutofit fontScale="40000" lnSpcReduction="20000"/>
          </a:bodyPr>
          <a:lstStyle/>
          <a:p>
            <a:pPr algn="ctr"/>
            <a:endParaRPr lang="es-AR" dirty="0" smtClean="0">
              <a:solidFill>
                <a:schemeClr val="accent1">
                  <a:lumMod val="75000"/>
                </a:schemeClr>
              </a:solidFill>
            </a:endParaRPr>
          </a:p>
          <a:p>
            <a:pPr algn="ctr">
              <a:defRPr/>
            </a:pPr>
            <a:r>
              <a:rPr lang="es-ES" sz="4800" b="1" u="sng" dirty="0" smtClean="0">
                <a:solidFill>
                  <a:schemeClr val="bg2">
                    <a:lumMod val="50000"/>
                  </a:schemeClr>
                </a:solidFill>
                <a:effectLst>
                  <a:outerShdw blurRad="38100" dist="38100" dir="2700000" algn="tl">
                    <a:srgbClr val="000000">
                      <a:alpha val="43137"/>
                    </a:srgbClr>
                  </a:outerShdw>
                </a:effectLst>
              </a:rPr>
              <a:t>DDJJ  F 1357. LIQUIDACION IMPUESTO A LAS GANANCIAS 4TA CATEGORIA  RELACION DE DEPENDENCIA</a:t>
            </a:r>
            <a:r>
              <a:rPr lang="es-ES" sz="4800" dirty="0" smtClean="0">
                <a:solidFill>
                  <a:srgbClr val="0070C0"/>
                </a:solidFill>
                <a:effectLst>
                  <a:outerShdw blurRad="38100" dist="38100" dir="2700000" algn="tl">
                    <a:srgbClr val="000000">
                      <a:alpha val="43137"/>
                    </a:srgbClr>
                  </a:outerShdw>
                </a:effectLst>
              </a:rPr>
              <a:t>.</a:t>
            </a:r>
          </a:p>
          <a:p>
            <a:pPr algn="l">
              <a:defRPr/>
            </a:pPr>
            <a:endParaRPr lang="es-ES" sz="4800" b="1" u="sng" dirty="0" smtClean="0">
              <a:solidFill>
                <a:srgbClr val="0070C0"/>
              </a:solidFill>
            </a:endParaRPr>
          </a:p>
          <a:p>
            <a:pPr algn="l">
              <a:defRPr/>
            </a:pPr>
            <a:r>
              <a:rPr lang="es-ES" sz="4800" b="1" u="sng" dirty="0" smtClean="0">
                <a:solidFill>
                  <a:schemeClr val="bg2">
                    <a:lumMod val="50000"/>
                  </a:schemeClr>
                </a:solidFill>
              </a:rPr>
              <a:t>ART 22 RG 4396</a:t>
            </a:r>
          </a:p>
          <a:p>
            <a:pPr marL="457200" indent="-457200" algn="l">
              <a:defRPr/>
            </a:pPr>
            <a:endParaRPr lang="es-ES" sz="4000" b="1" dirty="0" smtClean="0">
              <a:solidFill>
                <a:srgbClr val="0070C0"/>
              </a:solidFill>
            </a:endParaRPr>
          </a:p>
          <a:p>
            <a:pPr marL="457200" indent="-457200" algn="l">
              <a:defRPr/>
            </a:pPr>
            <a:r>
              <a:rPr lang="es-ES" sz="4000" b="1" dirty="0" smtClean="0">
                <a:solidFill>
                  <a:schemeClr val="tx1">
                    <a:lumMod val="75000"/>
                    <a:lumOff val="25000"/>
                  </a:schemeClr>
                </a:solidFill>
              </a:rPr>
              <a:t>PRESENTACION DE LA DDJJ POR MEDIO DEL AGENTE DE RETENCION ANTE LA AFIP </a:t>
            </a:r>
          </a:p>
          <a:p>
            <a:pPr marL="457200" indent="-457200" algn="l">
              <a:defRPr/>
            </a:pPr>
            <a:endParaRPr lang="es-ES" sz="4000" b="1" dirty="0" smtClean="0">
              <a:solidFill>
                <a:schemeClr val="tx1">
                  <a:lumMod val="75000"/>
                  <a:lumOff val="25000"/>
                </a:schemeClr>
              </a:solidFill>
            </a:endParaRPr>
          </a:p>
          <a:p>
            <a:pPr marL="457200" indent="-457200" algn="l">
              <a:defRPr/>
            </a:pPr>
            <a:r>
              <a:rPr lang="es-ES" sz="4000" b="1" u="sng" dirty="0" smtClean="0">
                <a:solidFill>
                  <a:schemeClr val="tx1">
                    <a:lumMod val="75000"/>
                    <a:lumOff val="25000"/>
                  </a:schemeClr>
                </a:solidFill>
              </a:rPr>
              <a:t>HASTA EL ULTIMO DIA HABIL DEL MES DE ABRIL DE CADA AÑO.</a:t>
            </a:r>
          </a:p>
          <a:p>
            <a:pPr marL="457200" indent="-457200" algn="l">
              <a:defRPr/>
            </a:pPr>
            <a:endParaRPr lang="es-ES" sz="4000" b="1" u="sng" dirty="0" smtClean="0">
              <a:solidFill>
                <a:schemeClr val="tx1">
                  <a:lumMod val="75000"/>
                  <a:lumOff val="25000"/>
                </a:schemeClr>
              </a:solidFill>
            </a:endParaRPr>
          </a:p>
          <a:p>
            <a:pPr marL="457200" indent="-457200" algn="l">
              <a:buFontTx/>
              <a:buAutoNum type="alphaUcParenR"/>
              <a:defRPr/>
            </a:pPr>
            <a:r>
              <a:rPr lang="es-ES" sz="4000" b="1" dirty="0" smtClean="0">
                <a:solidFill>
                  <a:schemeClr val="tx1">
                    <a:lumMod val="75000"/>
                    <a:lumOff val="25000"/>
                  </a:schemeClr>
                </a:solidFill>
              </a:rPr>
              <a:t>LIQUIDACION DE LOS TRABAJADORES CON MAS DE $ 1.000.000 DE GANANCIA BRUTA EN EL AÑO.</a:t>
            </a:r>
          </a:p>
          <a:p>
            <a:pPr marL="457200" indent="-457200" algn="l">
              <a:buFontTx/>
              <a:buAutoNum type="alphaUcParenR"/>
              <a:defRPr/>
            </a:pPr>
            <a:endParaRPr lang="es-ES" sz="4000" b="1" dirty="0" smtClean="0">
              <a:solidFill>
                <a:schemeClr val="tx1">
                  <a:lumMod val="75000"/>
                  <a:lumOff val="25000"/>
                </a:schemeClr>
              </a:solidFill>
            </a:endParaRPr>
          </a:p>
          <a:p>
            <a:pPr marL="457200" indent="-457200" algn="l">
              <a:buFontTx/>
              <a:buAutoNum type="alphaUcParenR" startAt="2"/>
              <a:defRPr/>
            </a:pPr>
            <a:r>
              <a:rPr lang="es-ES" sz="4000" b="1" dirty="0" smtClean="0">
                <a:solidFill>
                  <a:schemeClr val="tx1">
                    <a:lumMod val="75000"/>
                    <a:lumOff val="25000"/>
                  </a:schemeClr>
                </a:solidFill>
              </a:rPr>
              <a:t>EMPLEADOS A LOS QUE NO SE LES HUBIERA REALIZADO LA TOTALIDAD DE LAS RETENCIONES </a:t>
            </a:r>
          </a:p>
          <a:p>
            <a:pPr marL="457200" indent="-457200" algn="l">
              <a:buFontTx/>
              <a:buAutoNum type="alphaUcParenR" startAt="2"/>
              <a:defRPr/>
            </a:pPr>
            <a:endParaRPr lang="es-ES" sz="4000" b="1" dirty="0" smtClean="0">
              <a:solidFill>
                <a:schemeClr val="tx1">
                  <a:lumMod val="75000"/>
                  <a:lumOff val="25000"/>
                </a:schemeClr>
              </a:solidFill>
            </a:endParaRPr>
          </a:p>
          <a:p>
            <a:pPr marL="457200" indent="-457200" algn="l">
              <a:buFontTx/>
              <a:buAutoNum type="alphaUcParenR" startAt="2"/>
              <a:defRPr/>
            </a:pPr>
            <a:r>
              <a:rPr lang="es-ES" sz="4000" b="1" dirty="0" smtClean="0">
                <a:solidFill>
                  <a:schemeClr val="tx1">
                    <a:lumMod val="75000"/>
                    <a:lumOff val="25000"/>
                  </a:schemeClr>
                </a:solidFill>
              </a:rPr>
              <a:t>QUIENES HAYAN SUBRIDO RETENCIONES PERO NO CUMPLAN CON LA CONDICION DEL INC .A), PUEDE EL AGENTE DE RETENCION,  OPTAR POR ESTE SISTEMA O ENTREGAR UNA DDJJ MANUAL CONFORME AL ANEXO II</a:t>
            </a:r>
          </a:p>
          <a:p>
            <a:pPr algn="ctr"/>
            <a:endParaRPr lang="es-AR" sz="4000" b="1" dirty="0" smtClean="0">
              <a:solidFill>
                <a:srgbClr val="0070C0"/>
              </a:solidFill>
            </a:endParaRP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57158" y="285728"/>
            <a:ext cx="8358246" cy="6143668"/>
          </a:xfrm>
        </p:spPr>
        <p:txBody>
          <a:bodyPr>
            <a:normAutofit fontScale="55000" lnSpcReduction="20000"/>
          </a:bodyPr>
          <a:lstStyle/>
          <a:p>
            <a:pPr algn="ctr">
              <a:defRPr/>
            </a:pPr>
            <a:r>
              <a:rPr lang="es-ES" sz="4800" b="1" u="sng" dirty="0" smtClean="0">
                <a:solidFill>
                  <a:schemeClr val="bg2">
                    <a:lumMod val="50000"/>
                  </a:schemeClr>
                </a:solidFill>
                <a:effectLst>
                  <a:outerShdw blurRad="38100" dist="38100" dir="2700000" algn="tl">
                    <a:srgbClr val="000000">
                      <a:alpha val="43137"/>
                    </a:srgbClr>
                  </a:outerShdw>
                </a:effectLst>
              </a:rPr>
              <a:t>DDJJ  F 1357. LIQUIDACION IMPUESTO A LAS GANANCIAS 4TA CATEGORIA  RELACION DE DEPENDENCIA</a:t>
            </a:r>
            <a:r>
              <a:rPr lang="es-ES" sz="4800" dirty="0" smtClean="0">
                <a:solidFill>
                  <a:srgbClr val="0070C0"/>
                </a:solidFill>
                <a:effectLst>
                  <a:outerShdw blurRad="38100" dist="38100" dir="2700000" algn="tl">
                    <a:srgbClr val="000000">
                      <a:alpha val="43137"/>
                    </a:srgbClr>
                  </a:outerShdw>
                </a:effectLst>
              </a:rPr>
              <a:t>.</a:t>
            </a:r>
            <a:endParaRPr lang="es-ES" sz="4000" b="1" dirty="0" smtClean="0">
              <a:solidFill>
                <a:srgbClr val="0070C0"/>
              </a:solidFill>
            </a:endParaRPr>
          </a:p>
          <a:p>
            <a:pPr>
              <a:defRPr/>
            </a:pPr>
            <a:endParaRPr lang="es-ES" sz="4800" b="1" u="sng" dirty="0" smtClean="0">
              <a:solidFill>
                <a:schemeClr val="accent2">
                  <a:lumMod val="75000"/>
                </a:schemeClr>
              </a:solidFill>
            </a:endParaRPr>
          </a:p>
          <a:p>
            <a:pPr>
              <a:defRPr/>
            </a:pPr>
            <a:r>
              <a:rPr lang="es-ES" sz="4800" b="1" u="sng" dirty="0" smtClean="0">
                <a:solidFill>
                  <a:schemeClr val="tx1">
                    <a:lumMod val="75000"/>
                    <a:lumOff val="25000"/>
                  </a:schemeClr>
                </a:solidFill>
              </a:rPr>
              <a:t>ART 22 RG 4396</a:t>
            </a:r>
          </a:p>
          <a:p>
            <a:pPr marL="457200" indent="-457200">
              <a:defRPr/>
            </a:pPr>
            <a:endParaRPr lang="es-ES" sz="4000" b="1" dirty="0" smtClean="0">
              <a:solidFill>
                <a:schemeClr val="tx1">
                  <a:lumMod val="75000"/>
                  <a:lumOff val="25000"/>
                </a:schemeClr>
              </a:solidFill>
            </a:endParaRPr>
          </a:p>
          <a:p>
            <a:pPr marL="457200" indent="-457200" algn="ctr">
              <a:defRPr/>
            </a:pPr>
            <a:r>
              <a:rPr lang="es-ES" sz="4000" b="1" dirty="0" smtClean="0">
                <a:solidFill>
                  <a:schemeClr val="tx1">
                    <a:lumMod val="75000"/>
                    <a:lumOff val="25000"/>
                  </a:schemeClr>
                </a:solidFill>
              </a:rPr>
              <a:t>PRESENTACION DE LA DDJJ POR MEDIO DEL AGENTE DE RETENCION ANTE LA AFIP </a:t>
            </a:r>
          </a:p>
          <a:p>
            <a:pPr marL="457200" indent="-457200" algn="ctr">
              <a:defRPr/>
            </a:pPr>
            <a:endParaRPr lang="es-ES" sz="4000" b="1" dirty="0" smtClean="0">
              <a:solidFill>
                <a:schemeClr val="accent2">
                  <a:lumMod val="75000"/>
                </a:schemeClr>
              </a:solidFill>
            </a:endParaRPr>
          </a:p>
          <a:p>
            <a:pPr marL="457200" indent="-457200">
              <a:defRPr/>
            </a:pPr>
            <a:r>
              <a:rPr lang="es-ES" sz="4000" b="1" u="sng" dirty="0" smtClean="0">
                <a:solidFill>
                  <a:schemeClr val="tx1">
                    <a:lumMod val="75000"/>
                    <a:lumOff val="25000"/>
                  </a:schemeClr>
                </a:solidFill>
              </a:rPr>
              <a:t>DENTRO DE LOS 5 DIAS HABILES INMEDIATOS SIGUIENTES  DE REALIZADA</a:t>
            </a:r>
          </a:p>
          <a:p>
            <a:pPr marL="457200" indent="-457200">
              <a:defRPr/>
            </a:pPr>
            <a:endParaRPr lang="es-ES" sz="4000" b="1" dirty="0" smtClean="0">
              <a:solidFill>
                <a:schemeClr val="tx1">
                  <a:lumMod val="75000"/>
                  <a:lumOff val="25000"/>
                </a:schemeClr>
              </a:solidFill>
            </a:endParaRPr>
          </a:p>
          <a:p>
            <a:pPr marL="457200" indent="-457200">
              <a:buFontTx/>
              <a:buAutoNum type="arabicParenR"/>
              <a:defRPr/>
            </a:pPr>
            <a:r>
              <a:rPr lang="es-ES" sz="4000" b="1" dirty="0" smtClean="0">
                <a:solidFill>
                  <a:schemeClr val="tx1">
                    <a:lumMod val="75000"/>
                    <a:lumOff val="25000"/>
                  </a:schemeClr>
                </a:solidFill>
              </a:rPr>
              <a:t>LIQUIDACION FINAL</a:t>
            </a:r>
          </a:p>
          <a:p>
            <a:pPr marL="457200" indent="-457200">
              <a:buFontTx/>
              <a:buAutoNum type="arabicParenR"/>
              <a:defRPr/>
            </a:pPr>
            <a:r>
              <a:rPr lang="es-ES" sz="4000" b="1" dirty="0" smtClean="0">
                <a:solidFill>
                  <a:schemeClr val="tx1">
                    <a:lumMod val="75000"/>
                    <a:lumOff val="25000"/>
                  </a:schemeClr>
                </a:solidFill>
              </a:rPr>
              <a:t>LIQUIDACION INFORMATIVA</a:t>
            </a:r>
          </a:p>
          <a:p>
            <a:pPr marL="457200" indent="-457200">
              <a:buFontTx/>
              <a:buAutoNum type="arabicParenR"/>
              <a:defRPr/>
            </a:pPr>
            <a:endParaRPr lang="es-ES" sz="4000" b="1" dirty="0" smtClean="0">
              <a:solidFill>
                <a:schemeClr val="tx1">
                  <a:lumMod val="75000"/>
                  <a:lumOff val="25000"/>
                </a:schemeClr>
              </a:solidFill>
            </a:endParaRPr>
          </a:p>
          <a:p>
            <a:pPr marL="457200" indent="-457200" algn="ctr">
              <a:defRPr/>
            </a:pPr>
            <a:r>
              <a:rPr lang="es-ES" sz="4000" b="1" u="sng" dirty="0" smtClean="0">
                <a:solidFill>
                  <a:schemeClr val="tx2">
                    <a:lumMod val="50000"/>
                  </a:schemeClr>
                </a:solidFill>
              </a:rPr>
              <a:t>VERIFICADA LAS CONSISTENCIA DE LOS DATOS TRANSMITIDOS EL SISTEMA GENERARA EL F, 1357 QUE SERA PUESTO A DISPOSICION DEL BENEFICIARIO </a:t>
            </a:r>
            <a:r>
              <a:rPr lang="es-ES" sz="4000" b="1" u="sng" dirty="0" smtClean="0">
                <a:solidFill>
                  <a:schemeClr val="tx1">
                    <a:lumMod val="75000"/>
                    <a:lumOff val="25000"/>
                  </a:schemeClr>
                </a:solidFill>
              </a:rPr>
              <a:t>. </a:t>
            </a:r>
          </a:p>
          <a:p>
            <a:pPr algn="ctr"/>
            <a:endParaRPr lang="es-AR" sz="4000" b="1" dirty="0" smtClean="0">
              <a:solidFill>
                <a:srgbClr val="0070C0"/>
              </a:solidFill>
            </a:endParaRP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04800" y="428604"/>
            <a:ext cx="8686800" cy="5651521"/>
          </a:xfrm>
        </p:spPr>
        <p:txBody>
          <a:bodyPr>
            <a:normAutofit fontScale="77500" lnSpcReduction="20000"/>
          </a:bodyPr>
          <a:lstStyle/>
          <a:p>
            <a:pPr algn="ctr">
              <a:buNone/>
              <a:defRPr/>
            </a:pPr>
            <a:r>
              <a:rPr lang="es-ES" b="1" dirty="0" smtClean="0">
                <a:solidFill>
                  <a:schemeClr val="tx1">
                    <a:lumMod val="75000"/>
                    <a:lumOff val="25000"/>
                  </a:schemeClr>
                </a:solidFill>
              </a:rPr>
              <a:t>DDJJ INFORMATIVAS</a:t>
            </a:r>
          </a:p>
          <a:p>
            <a:pPr algn="ctr">
              <a:defRPr/>
            </a:pPr>
            <a:endParaRPr lang="es-ES" b="1" dirty="0" smtClean="0">
              <a:solidFill>
                <a:srgbClr val="CC0000"/>
              </a:solidFill>
            </a:endParaRPr>
          </a:p>
          <a:p>
            <a:pPr marL="457200" indent="-457200">
              <a:buFontTx/>
              <a:buAutoNum type="arabicParenR"/>
              <a:defRPr/>
            </a:pPr>
            <a:r>
              <a:rPr lang="es-ES" b="1" dirty="0" smtClean="0">
                <a:solidFill>
                  <a:schemeClr val="bg2">
                    <a:lumMod val="50000"/>
                  </a:schemeClr>
                </a:solidFill>
              </a:rPr>
              <a:t>DETALLE  DE BIENES AL 31/12 DE CADA AÑO . SITIO WEB BIENES PERSONALES WEB.</a:t>
            </a:r>
          </a:p>
          <a:p>
            <a:pPr marL="457200" indent="-457200">
              <a:buFontTx/>
              <a:buAutoNum type="arabicParenR"/>
              <a:defRPr/>
            </a:pPr>
            <a:r>
              <a:rPr lang="es-ES" b="1" dirty="0" smtClean="0">
                <a:solidFill>
                  <a:schemeClr val="bg2">
                    <a:lumMod val="50000"/>
                  </a:schemeClr>
                </a:solidFill>
              </a:rPr>
              <a:t>TOTAL DE INGRESOS GASTOS DEDUCCIONES ADMITIDAS Y RETENCIONES SUFRIDAS . GANANCIAS PERSONAS HUMANAS SITIO WEB</a:t>
            </a:r>
            <a:r>
              <a:rPr lang="es-ES" b="1" dirty="0" smtClean="0"/>
              <a:t>.</a:t>
            </a:r>
          </a:p>
          <a:p>
            <a:pPr marL="457200" indent="-457200">
              <a:buFontTx/>
              <a:buAutoNum type="arabicParenR"/>
              <a:defRPr/>
            </a:pPr>
            <a:endParaRPr lang="es-ES" b="1" dirty="0" smtClean="0"/>
          </a:p>
          <a:p>
            <a:pPr marL="457200" indent="-457200" algn="ctr">
              <a:buNone/>
              <a:defRPr/>
            </a:pPr>
            <a:r>
              <a:rPr lang="es-ES" b="1" dirty="0" smtClean="0">
                <a:solidFill>
                  <a:schemeClr val="tx1">
                    <a:lumMod val="75000"/>
                    <a:lumOff val="25000"/>
                  </a:schemeClr>
                </a:solidFill>
              </a:rPr>
              <a:t>OPCION DEL REGIMEN SIMPLIFICADO.</a:t>
            </a:r>
          </a:p>
          <a:p>
            <a:pPr marL="457200" indent="-457200">
              <a:defRPr/>
            </a:pPr>
            <a:endParaRPr lang="es-ES" b="1" dirty="0" smtClean="0">
              <a:solidFill>
                <a:srgbClr val="CC0000"/>
              </a:solidFill>
            </a:endParaRPr>
          </a:p>
          <a:p>
            <a:pPr marL="457200" indent="-457200">
              <a:buFontTx/>
              <a:buAutoNum type="arabicParenR"/>
              <a:defRPr/>
            </a:pPr>
            <a:r>
              <a:rPr lang="es-ES" b="1" dirty="0" smtClean="0">
                <a:solidFill>
                  <a:schemeClr val="bg2">
                    <a:lumMod val="50000"/>
                  </a:schemeClr>
                </a:solidFill>
              </a:rPr>
              <a:t>RENTAS EXCLUSIVAMENTE DEL ART 79 a),b) c) y e) primer párrafo y segundo párrafo.</a:t>
            </a:r>
          </a:p>
          <a:p>
            <a:pPr marL="457200" indent="-457200">
              <a:buFontTx/>
              <a:buAutoNum type="arabicParenR"/>
              <a:defRPr/>
            </a:pPr>
            <a:r>
              <a:rPr lang="es-ES" b="1" dirty="0" smtClean="0">
                <a:solidFill>
                  <a:schemeClr val="bg2">
                    <a:lumMod val="50000"/>
                  </a:schemeClr>
                </a:solidFill>
              </a:rPr>
              <a:t>Ídem punto anterior complementado con ganancias comprendidas en el régimen simplificado de </a:t>
            </a:r>
            <a:r>
              <a:rPr lang="es-ES" b="1" dirty="0" err="1" smtClean="0">
                <a:solidFill>
                  <a:schemeClr val="bg2">
                    <a:lumMod val="50000"/>
                  </a:schemeClr>
                </a:solidFill>
              </a:rPr>
              <a:t>Monotributo</a:t>
            </a:r>
            <a:r>
              <a:rPr lang="es-ES" b="1" dirty="0" smtClean="0">
                <a:solidFill>
                  <a:schemeClr val="bg2">
                    <a:lumMod val="50000"/>
                  </a:schemeClr>
                </a:solidFill>
              </a:rPr>
              <a:t>  o exentas del IG</a:t>
            </a:r>
          </a:p>
          <a:p>
            <a:endParaRPr lang="es-AR" dirty="0"/>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AR" dirty="0" smtClean="0"/>
              <a:t>Personas humanas </a:t>
            </a:r>
            <a:r>
              <a:rPr lang="es-AR" dirty="0" err="1" smtClean="0"/>
              <a:t>ddjj</a:t>
            </a:r>
            <a:r>
              <a:rPr lang="es-AR" dirty="0" smtClean="0"/>
              <a:t> 2018</a:t>
            </a:r>
            <a:endParaRPr lang="es-AR" dirty="0"/>
          </a:p>
        </p:txBody>
      </p:sp>
      <p:sp>
        <p:nvSpPr>
          <p:cNvPr id="3" name="2 Marcador de contenido"/>
          <p:cNvSpPr>
            <a:spLocks noGrp="1"/>
          </p:cNvSpPr>
          <p:nvPr>
            <p:ph idx="1"/>
          </p:nvPr>
        </p:nvSpPr>
        <p:spPr/>
        <p:txBody>
          <a:bodyPr/>
          <a:lstStyle/>
          <a:p>
            <a:pPr algn="ctr">
              <a:buNone/>
            </a:pPr>
            <a:endParaRPr lang="es-AR" dirty="0" smtClean="0"/>
          </a:p>
          <a:p>
            <a:pPr algn="ctr">
              <a:buNone/>
            </a:pPr>
            <a:endParaRPr lang="es-AR" dirty="0" smtClean="0"/>
          </a:p>
          <a:p>
            <a:pPr algn="ctr">
              <a:buNone/>
            </a:pPr>
            <a:r>
              <a:rPr lang="es-AR" sz="4400" b="1" u="sng" dirty="0" smtClean="0">
                <a:effectLst>
                  <a:outerShdw blurRad="38100" dist="38100" dir="2700000" algn="tl">
                    <a:srgbClr val="000000">
                      <a:alpha val="43137"/>
                    </a:srgbClr>
                  </a:outerShdw>
                </a:effectLst>
              </a:rPr>
              <a:t>REPASEMOS LAS NORMAS REGLAMENTARIAS Y FORMALES EN EL IMPUESTO A LAS GANANCIAS </a:t>
            </a:r>
            <a:endParaRPr lang="es-AR" sz="4400" b="1" u="sng" dirty="0">
              <a:effectLst>
                <a:outerShdw blurRad="38100" dist="38100" dir="2700000" algn="tl">
                  <a:srgbClr val="000000">
                    <a:alpha val="43137"/>
                  </a:srgbClr>
                </a:outerShdw>
              </a:effectLst>
            </a:endParaRPr>
          </a:p>
        </p:txBody>
      </p:sp>
      <p:sp>
        <p:nvSpPr>
          <p:cNvPr id="5" name="4 Marcador de pie de página"/>
          <p:cNvSpPr>
            <a:spLocks noGrp="1"/>
          </p:cNvSpPr>
          <p:nvPr>
            <p:ph type="ftr" sz="quarter" idx="11"/>
          </p:nvPr>
        </p:nvSpPr>
        <p:spPr/>
        <p:txBody>
          <a:bodyPr/>
          <a:lstStyle/>
          <a:p>
            <a:r>
              <a:rPr lang="es-AR" smtClean="0"/>
              <a:t>Expositora: Dra Sonia Becherman</a:t>
            </a:r>
            <a:endParaRPr lang="es-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2 Marcador de pie de página"/>
          <p:cNvSpPr>
            <a:spLocks noGrp="1"/>
          </p:cNvSpPr>
          <p:nvPr>
            <p:ph type="ftr" sz="quarter" idx="11"/>
          </p:nvPr>
        </p:nvSpPr>
        <p:spPr/>
        <p:txBody>
          <a:bodyPr/>
          <a:lstStyle/>
          <a:p>
            <a:pPr>
              <a:defRPr/>
            </a:pPr>
            <a:r>
              <a:rPr lang="es-ES_tradnl" altLang="en-US" smtClean="0"/>
              <a:t>Expositora: Dra Sonia Becherman</a:t>
            </a:r>
            <a:endParaRPr lang="es-ES_tradnl" altLang="en-US"/>
          </a:p>
        </p:txBody>
      </p:sp>
      <p:sp>
        <p:nvSpPr>
          <p:cNvPr id="19458" name="Rectangle 3"/>
          <p:cNvSpPr txBox="1">
            <a:spLocks noGrp="1" noChangeArrowheads="1"/>
          </p:cNvSpPr>
          <p:nvPr/>
        </p:nvSpPr>
        <p:spPr bwMode="auto">
          <a:xfrm>
            <a:off x="6553200" y="6248400"/>
            <a:ext cx="2133600" cy="476250"/>
          </a:xfrm>
          <a:prstGeom prst="rect">
            <a:avLst/>
          </a:prstGeom>
          <a:noFill/>
          <a:ln w="9525">
            <a:noFill/>
            <a:miter lim="800000"/>
            <a:headEnd/>
            <a:tailEnd/>
          </a:ln>
          <a:effectLst/>
        </p:spPr>
        <p:txBody>
          <a:bodyPr anchor="b"/>
          <a:lstStyle/>
          <a:p>
            <a:pPr algn="r">
              <a:defRPr/>
            </a:pPr>
            <a:fld id="{215407FE-89AE-4317-BEB8-B17154A3F46B}" type="slidenum">
              <a:rPr lang="es-ES" altLang="es-ES" sz="1200">
                <a:effectLst>
                  <a:outerShdw blurRad="38100" dist="38100" dir="2700000" algn="tl">
                    <a:srgbClr val="000000"/>
                  </a:outerShdw>
                </a:effectLst>
              </a:rPr>
              <a:pPr algn="r">
                <a:defRPr/>
              </a:pPr>
              <a:t>9</a:t>
            </a:fld>
            <a:endParaRPr lang="es-ES" altLang="es-ES" sz="1200">
              <a:effectLst>
                <a:outerShdw blurRad="38100" dist="38100" dir="2700000" algn="tl">
                  <a:srgbClr val="000000"/>
                </a:outerShdw>
              </a:effectLst>
            </a:endParaRPr>
          </a:p>
        </p:txBody>
      </p:sp>
      <p:sp>
        <p:nvSpPr>
          <p:cNvPr id="7" name="Rectangle 3"/>
          <p:cNvSpPr txBox="1">
            <a:spLocks noChangeArrowheads="1"/>
          </p:cNvSpPr>
          <p:nvPr/>
        </p:nvSpPr>
        <p:spPr bwMode="auto">
          <a:xfrm>
            <a:off x="457200" y="1600200"/>
            <a:ext cx="8507413" cy="4525963"/>
          </a:xfrm>
          <a:prstGeom prst="rect">
            <a:avLst/>
          </a:prstGeom>
          <a:noFill/>
          <a:ln>
            <a:noFill/>
          </a:ln>
          <a:effectLst/>
          <a:extLst/>
        </p:spPr>
        <p:txBody>
          <a:bodyPr/>
          <a:lstStyle/>
          <a:p>
            <a:pPr marL="342900" indent="-342900">
              <a:spcBef>
                <a:spcPct val="20000"/>
              </a:spcBef>
              <a:buClr>
                <a:schemeClr val="hlink"/>
              </a:buClr>
              <a:buSzPct val="65000"/>
              <a:buFont typeface="Wingdings" pitchFamily="2" charset="2"/>
              <a:buChar char="n"/>
              <a:defRPr/>
            </a:pPr>
            <a:endParaRPr lang="es-ES" altLang="es-ES" sz="2800" dirty="0">
              <a:effectLst>
                <a:outerShdw blurRad="38100" dist="38100" dir="2700000" algn="tl">
                  <a:srgbClr val="000000"/>
                </a:outerShdw>
              </a:effectLst>
            </a:endParaRPr>
          </a:p>
        </p:txBody>
      </p:sp>
      <p:sp>
        <p:nvSpPr>
          <p:cNvPr id="6" name="Rectangle 2"/>
          <p:cNvSpPr txBox="1">
            <a:spLocks noChangeArrowheads="1"/>
          </p:cNvSpPr>
          <p:nvPr/>
        </p:nvSpPr>
        <p:spPr bwMode="auto">
          <a:xfrm>
            <a:off x="642938" y="501650"/>
            <a:ext cx="8181975" cy="569913"/>
          </a:xfrm>
          <a:prstGeom prst="rect">
            <a:avLst/>
          </a:prstGeom>
          <a:noFill/>
          <a:ln>
            <a:noFill/>
          </a:ln>
          <a:effectLst/>
          <a:extLst/>
        </p:spPr>
        <p:txBody>
          <a:bodyPr anchor="ctr"/>
          <a:lstStyle/>
          <a:p>
            <a:pPr algn="ctr">
              <a:defRPr/>
            </a:pPr>
            <a:r>
              <a:rPr lang="es-ES" altLang="es-ES" b="1" dirty="0">
                <a:solidFill>
                  <a:schemeClr val="tx2"/>
                </a:solidFill>
                <a:effectLst>
                  <a:outerShdw blurRad="38100" dist="38100" dir="2700000" algn="tl">
                    <a:srgbClr val="000000"/>
                  </a:outerShdw>
                </a:effectLst>
              </a:rPr>
              <a:t>DETERMINACION DEL IMPUESTO. FUENTE ARGENTNA</a:t>
            </a:r>
          </a:p>
        </p:txBody>
      </p:sp>
      <p:graphicFrame>
        <p:nvGraphicFramePr>
          <p:cNvPr id="69692" name="Group 60"/>
          <p:cNvGraphicFramePr>
            <a:graphicFrameLocks noGrp="1"/>
          </p:cNvGraphicFramePr>
          <p:nvPr/>
        </p:nvGraphicFramePr>
        <p:xfrm>
          <a:off x="1000125" y="1127125"/>
          <a:ext cx="6619875" cy="5151121"/>
        </p:xfrm>
        <a:graphic>
          <a:graphicData uri="http://schemas.openxmlformats.org/drawingml/2006/table">
            <a:tbl>
              <a:tblPr/>
              <a:tblGrid>
                <a:gridCol w="1323975"/>
                <a:gridCol w="1323975"/>
                <a:gridCol w="1323975"/>
                <a:gridCol w="1323975"/>
                <a:gridCol w="1323975"/>
              </a:tblGrid>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300" b="1" i="0" u="none" strike="noStrike" cap="none" normalizeH="0" baseline="0" dirty="0" smtClean="0">
                          <a:ln>
                            <a:noFill/>
                          </a:ln>
                          <a:solidFill>
                            <a:srgbClr val="FFFFFF"/>
                          </a:solidFill>
                          <a:effectLst/>
                          <a:latin typeface="Arial" charset="0"/>
                        </a:rPr>
                        <a:t>CONCEPTO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300" b="1" i="0" u="none" strike="noStrike" cap="none" normalizeH="0" baseline="0" smtClean="0">
                          <a:ln>
                            <a:noFill/>
                          </a:ln>
                          <a:solidFill>
                            <a:srgbClr val="FFFFFF"/>
                          </a:solidFill>
                          <a:effectLst/>
                          <a:latin typeface="Arial" charset="0"/>
                        </a:rPr>
                        <a:t>PRIMERA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300" b="1" i="0" u="none" strike="noStrike" cap="none" normalizeH="0" baseline="0" smtClean="0">
                          <a:ln>
                            <a:noFill/>
                          </a:ln>
                          <a:solidFill>
                            <a:srgbClr val="FFFFFF"/>
                          </a:solidFill>
                          <a:effectLst/>
                          <a:latin typeface="Arial" charset="0"/>
                        </a:rPr>
                        <a:t>SEGUNDA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300" b="1" i="0" u="none" strike="noStrike" cap="none" normalizeH="0" baseline="0" smtClean="0">
                          <a:ln>
                            <a:noFill/>
                          </a:ln>
                          <a:solidFill>
                            <a:srgbClr val="FFFFFF"/>
                          </a:solidFill>
                          <a:effectLst/>
                          <a:latin typeface="Arial" charset="0"/>
                        </a:rPr>
                        <a:t>TERCERA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300" b="1" i="0" u="none" strike="noStrike" cap="none" normalizeH="0" baseline="0" smtClean="0">
                          <a:ln>
                            <a:noFill/>
                          </a:ln>
                          <a:solidFill>
                            <a:srgbClr val="FFFFFF"/>
                          </a:solidFill>
                          <a:effectLst/>
                          <a:latin typeface="Arial" charset="0"/>
                        </a:rPr>
                        <a:t>CUARTA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649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Criterio de </a:t>
                      </a:r>
                      <a:r>
                        <a:rPr kumimoji="0" lang="es-AR" sz="1500" b="0" i="0" u="none" strike="noStrike" cap="none" normalizeH="0" baseline="0" dirty="0" err="1" smtClean="0">
                          <a:ln>
                            <a:noFill/>
                          </a:ln>
                          <a:solidFill>
                            <a:schemeClr val="tx1">
                              <a:lumMod val="75000"/>
                              <a:lumOff val="25000"/>
                            </a:schemeClr>
                          </a:solidFill>
                          <a:effectLst/>
                          <a:latin typeface="Arial" charset="0"/>
                        </a:rPr>
                        <a:t>Imputacion</a:t>
                      </a:r>
                      <a:endParaRPr kumimoji="0" lang="es-AR" sz="1500" b="0" i="0" u="none" strike="noStrike" cap="none" normalizeH="0" baseline="0" dirty="0" smtClean="0">
                        <a:ln>
                          <a:noFill/>
                        </a:ln>
                        <a:solidFill>
                          <a:schemeClr val="tx1">
                            <a:lumMod val="75000"/>
                            <a:lumOff val="25000"/>
                          </a:schemeClr>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Devengado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Percibido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Devengado-Devengado exigible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Percibido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Ingresos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Art 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Art 49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79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682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Deducciones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80 y 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80 y 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Art 80 y 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80  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901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Deducciones especiales de cada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Art 87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500" b="0" i="0" u="none" strike="noStrike" cap="none" normalizeH="0" baseline="0" dirty="0" smtClean="0">
                        <a:ln>
                          <a:noFill/>
                        </a:ln>
                        <a:solidFill>
                          <a:schemeClr val="tx1">
                            <a:lumMod val="75000"/>
                            <a:lumOff val="25000"/>
                          </a:schemeClr>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5445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Deducciones no Admitidas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Art 88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Art 88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r h="104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AR" sz="1500" b="0" i="0" u="none" strike="noStrike" cap="none" normalizeH="0" baseline="0" smtClean="0">
                        <a:ln>
                          <a:noFill/>
                        </a:ln>
                        <a:solidFill>
                          <a:schemeClr val="tx1">
                            <a:lumMod val="75000"/>
                            <a:lumOff val="25000"/>
                          </a:schemeClr>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Resultado Neto de la Primera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Resultado Neto de la Segunda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smtClean="0">
                          <a:ln>
                            <a:noFill/>
                          </a:ln>
                          <a:solidFill>
                            <a:schemeClr val="tx1">
                              <a:lumMod val="75000"/>
                              <a:lumOff val="25000"/>
                            </a:schemeClr>
                          </a:solidFill>
                          <a:effectLst/>
                          <a:latin typeface="Arial" charset="0"/>
                        </a:rPr>
                        <a:t>Resultado neto de la Tercera categoria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AR" sz="1500" b="0" i="0" u="none" strike="noStrike" cap="none" normalizeH="0" baseline="0" dirty="0" smtClean="0">
                          <a:ln>
                            <a:noFill/>
                          </a:ln>
                          <a:solidFill>
                            <a:schemeClr val="tx1">
                              <a:lumMod val="75000"/>
                              <a:lumOff val="25000"/>
                            </a:schemeClr>
                          </a:solidFill>
                          <a:effectLst/>
                          <a:latin typeface="Arial" charset="0"/>
                        </a:rPr>
                        <a:t>Resultado Neto de la Tercera </a:t>
                      </a:r>
                      <a:r>
                        <a:rPr kumimoji="0" lang="es-AR" sz="1500" b="0" i="0" u="none" strike="noStrike" cap="none" normalizeH="0" baseline="0" dirty="0" err="1" smtClean="0">
                          <a:ln>
                            <a:noFill/>
                          </a:ln>
                          <a:solidFill>
                            <a:schemeClr val="tx1">
                              <a:lumMod val="75000"/>
                              <a:lumOff val="25000"/>
                            </a:schemeClr>
                          </a:solidFill>
                          <a:effectLst/>
                          <a:latin typeface="Arial" charset="0"/>
                        </a:rPr>
                        <a:t>categoria</a:t>
                      </a:r>
                      <a:endParaRPr kumimoji="0" lang="es-AR" sz="1500" b="0" i="0" u="none" strike="noStrike" cap="none" normalizeH="0" baseline="0" dirty="0" smtClean="0">
                        <a:ln>
                          <a:noFill/>
                        </a:ln>
                        <a:solidFill>
                          <a:schemeClr val="tx1">
                            <a:lumMod val="75000"/>
                            <a:lumOff val="25000"/>
                          </a:schemeClr>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lumMod val="90000"/>
                      </a:schemeClr>
                    </a:solidFill>
                  </a:tcPr>
                </a:tc>
              </a:tr>
            </a:tbl>
          </a:graphicData>
        </a:graphic>
      </p:graphicFrame>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jes">
  <a:themeElements>
    <a:clrScheme name="Opulento">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122</TotalTime>
  <Words>1286</Words>
  <Application>Microsoft Office PowerPoint</Application>
  <PresentationFormat>Presentación en pantalla (4:3)</PresentationFormat>
  <Paragraphs>220</Paragraphs>
  <Slides>20</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20</vt:i4>
      </vt:variant>
    </vt:vector>
  </HeadingPairs>
  <TitlesOfParts>
    <vt:vector size="29" baseType="lpstr">
      <vt:lpstr>Arial</vt:lpstr>
      <vt:lpstr>Calibri</vt:lpstr>
      <vt:lpstr>Franklin Gothic Book</vt:lpstr>
      <vt:lpstr>Franklin Gothic Medium</vt:lpstr>
      <vt:lpstr>Times New Roman</vt:lpstr>
      <vt:lpstr>Verdana</vt:lpstr>
      <vt:lpstr>Wingdings</vt:lpstr>
      <vt:lpstr>Wingdings 2</vt:lpstr>
      <vt:lpstr>Viajes</vt:lpstr>
      <vt:lpstr>Presentación de PowerPoint</vt:lpstr>
      <vt:lpstr>PRESENTACIONES DDJJ</vt:lpstr>
      <vt:lpstr>PRESENTACIONES DDJJ</vt:lpstr>
      <vt:lpstr>Presentación de PowerPoint</vt:lpstr>
      <vt:lpstr>Presentación de PowerPoint</vt:lpstr>
      <vt:lpstr>Presentación de PowerPoint</vt:lpstr>
      <vt:lpstr>Presentación de PowerPoint</vt:lpstr>
      <vt:lpstr>Personas humanas ddjj 2018</vt:lpstr>
      <vt:lpstr>Presentación de PowerPoint</vt:lpstr>
      <vt:lpstr>Presentación de PowerPoint</vt:lpstr>
      <vt:lpstr>Presentación de PowerPoint</vt:lpstr>
      <vt:lpstr>Deducciones Generales 2018</vt:lpstr>
      <vt:lpstr>Deducciones: Viáticos</vt:lpstr>
      <vt:lpstr>Deducciones: Alquileres</vt:lpstr>
      <vt:lpstr>Modificación  de Deducciones Personales Periodo Fiscal 2018</vt:lpstr>
      <vt:lpstr>Presentación de PowerPoint</vt:lpstr>
      <vt:lpstr>Personas humanas ddjj 2018</vt:lpstr>
      <vt:lpstr>Presentación de PowerPoint</vt:lpstr>
      <vt:lpstr>Presentación de PowerPoint</vt:lpstr>
      <vt:lpstr>VALUACION DE INMUEBLES 2018</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Nancy Rocha</cp:lastModifiedBy>
  <cp:revision>14</cp:revision>
  <dcterms:created xsi:type="dcterms:W3CDTF">2019-04-05T16:27:02Z</dcterms:created>
  <dcterms:modified xsi:type="dcterms:W3CDTF">2019-04-08T19:18:27Z</dcterms:modified>
</cp:coreProperties>
</file>