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8" r:id="rId4"/>
  </p:sldMasterIdLst>
  <p:notesMasterIdLst>
    <p:notesMasterId r:id="rId12"/>
  </p:notesMasterIdLst>
  <p:handoutMasterIdLst>
    <p:handoutMasterId r:id="rId13"/>
  </p:handoutMasterIdLst>
  <p:sldIdLst>
    <p:sldId id="363" r:id="rId5"/>
    <p:sldId id="384" r:id="rId6"/>
    <p:sldId id="385" r:id="rId7"/>
    <p:sldId id="386" r:id="rId8"/>
    <p:sldId id="388" r:id="rId9"/>
    <p:sldId id="390" r:id="rId10"/>
    <p:sldId id="391" r:id="rId11"/>
  </p:sldIdLst>
  <p:sldSz cx="9144000" cy="6858000" type="screen4x3"/>
  <p:notesSz cx="6858000" cy="9144000"/>
  <p:defaultTextStyle>
    <a:defPPr>
      <a:defRPr lang="es-A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54"/>
    <p:restoredTop sz="50000" autoAdjust="0"/>
  </p:normalViewPr>
  <p:slideViewPr>
    <p:cSldViewPr>
      <p:cViewPr>
        <p:scale>
          <a:sx n="90" d="100"/>
          <a:sy n="90" d="100"/>
        </p:scale>
        <p:origin x="-235" y="-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030DBCA-9746-4DB7-97C8-B7DA04619A06}" type="datetimeFigureOut">
              <a:rPr lang="es-AR"/>
              <a:pPr>
                <a:defRPr/>
              </a:pPr>
              <a:t>11/03/2020</a:t>
            </a:fld>
            <a:endParaRPr lang="es-AR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C57E53A-6775-4F13-BE63-C84A45661EFE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9630245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E0FFE6F-7BF7-4B58-AB91-DDED21BA3A09}" type="datetimeFigureOut">
              <a:rPr lang="es-AR"/>
              <a:pPr>
                <a:defRPr/>
              </a:pPr>
              <a:t>11/03/2020</a:t>
            </a:fld>
            <a:endParaRPr lang="es-AR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AR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noProof="0"/>
              <a:t>Haga clic para modificar el estilo de texto del patrón</a:t>
            </a:r>
          </a:p>
          <a:p>
            <a:pPr lvl="1"/>
            <a:r>
              <a:rPr lang="es-ES" noProof="0"/>
              <a:t>Segundo nivel</a:t>
            </a:r>
          </a:p>
          <a:p>
            <a:pPr lvl="2"/>
            <a:r>
              <a:rPr lang="es-ES" noProof="0"/>
              <a:t>Tercer nivel</a:t>
            </a:r>
          </a:p>
          <a:p>
            <a:pPr lvl="3"/>
            <a:r>
              <a:rPr lang="es-ES" noProof="0"/>
              <a:t>Cuarto nivel</a:t>
            </a:r>
          </a:p>
          <a:p>
            <a:pPr lvl="4"/>
            <a:r>
              <a:rPr lang="es-ES" noProof="0"/>
              <a:t>Quinto nivel</a:t>
            </a:r>
            <a:endParaRPr lang="es-AR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36B1C88B-C2CE-453A-A9ED-E845E060F1AD}" type="slidenum">
              <a:rPr lang="es-AR"/>
              <a:pPr>
                <a:defRPr/>
              </a:pPr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9349845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AR" dirty="0"/>
          </a:p>
        </p:txBody>
      </p:sp>
      <p:sp>
        <p:nvSpPr>
          <p:cNvPr id="6554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44BC8FF-03F6-4378-BDE9-71FEA8B49F57}" type="slidenum">
              <a:rPr lang="es-AR" smtClean="0"/>
              <a:pPr/>
              <a:t>1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5202245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pPr>
              <a:defRPr/>
            </a:pPr>
            <a:fld id="{F56BF1A7-F209-44BB-A4C7-D8001FFBBA6E}" type="datetime1">
              <a:rPr lang="es-AR" smtClean="0"/>
              <a:pPr>
                <a:defRPr/>
              </a:pPr>
              <a:t>11/03/2020</a:t>
            </a:fld>
            <a:endParaRPr lang="es-AR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10" name="9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18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26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pPr>
              <a:defRPr/>
            </a:pPr>
            <a:fld id="{EED14AC2-FA9C-462B-9F03-6C866F740405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D90AF0-C53C-4135-B570-DA2FDCC318C9}" type="datetime1">
              <a:rPr lang="es-AR" smtClean="0"/>
              <a:pPr>
                <a:defRPr/>
              </a:pPr>
              <a:t>11/03/2020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CF4C41-D411-46DB-BE98-9BCB5DBA9559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DD8DF9-3728-4FA4-93EC-3676B8C3E2D7}" type="datetime1">
              <a:rPr lang="es-AR" smtClean="0"/>
              <a:pPr>
                <a:defRPr/>
              </a:pPr>
              <a:t>11/03/2020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4E9810-2688-4FFC-8FF6-4C0F573A48F4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06090"/>
          </a:xfrm>
        </p:spPr>
        <p:txBody>
          <a:bodyPr/>
          <a:lstStyle/>
          <a:p>
            <a:r>
              <a:rPr kumimoji="0" lang="es-ES" dirty="0"/>
              <a:t>Haga clic para modificar el estilo de</a:t>
            </a:r>
            <a:endParaRPr kumimoji="0" lang="en-US" dirty="0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124744"/>
            <a:ext cx="7467600" cy="5349208"/>
          </a:xfrm>
        </p:spPr>
        <p:txBody>
          <a:bodyPr/>
          <a:lstStyle/>
          <a:p>
            <a:pPr lvl="0" eaLnBrk="1" latinLnBrk="0" hangingPunct="1"/>
            <a:r>
              <a:rPr lang="es-ES" dirty="0"/>
              <a:t>Haga clic para modificar el estilo de texto del patrón</a:t>
            </a:r>
          </a:p>
          <a:p>
            <a:pPr lvl="1" eaLnBrk="1" latinLnBrk="0" hangingPunct="1"/>
            <a:r>
              <a:rPr lang="es-ES" dirty="0"/>
              <a:t>Segundo nivel</a:t>
            </a:r>
          </a:p>
          <a:p>
            <a:pPr lvl="2" eaLnBrk="1" latinLnBrk="0" hangingPunct="1"/>
            <a:r>
              <a:rPr lang="es-ES" dirty="0"/>
              <a:t>Tercer nivel</a:t>
            </a:r>
          </a:p>
          <a:p>
            <a:pPr lvl="3" eaLnBrk="1" latinLnBrk="0" hangingPunct="1"/>
            <a:r>
              <a:rPr lang="es-ES" dirty="0"/>
              <a:t>Cuarto nivel</a:t>
            </a:r>
          </a:p>
          <a:p>
            <a:pPr lvl="4" eaLnBrk="1" latinLnBrk="0" hangingPunct="1"/>
            <a:r>
              <a:rPr lang="es-ES" dirty="0"/>
              <a:t>Quinto nivel</a:t>
            </a:r>
            <a:endParaRPr kumimoji="0" lang="en-US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8A2B40C8-64F5-4FCB-A366-EC1F856D523A}" type="datetime1">
              <a:rPr lang="es-AR" smtClean="0"/>
              <a:pPr>
                <a:defRPr/>
              </a:pPr>
              <a:t>11/03/2020</a:t>
            </a:fld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C88DF05B-B9CA-43C6-BB89-7097C0F5A3DA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s-A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pPr>
              <a:defRPr/>
            </a:pPr>
            <a:fld id="{7143A3F8-90D6-43DC-A896-052DE086D947}" type="datetime1">
              <a:rPr lang="es-AR" smtClean="0"/>
              <a:pPr>
                <a:defRPr/>
              </a:pPr>
              <a:t>11/03/2020</a:t>
            </a:fld>
            <a:endParaRPr lang="es-AR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9" name="8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17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pPr>
              <a:defRPr/>
            </a:pPr>
            <a:fld id="{FD463AAD-AF41-4C19-B861-06EA39983B1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8D5174-E0F5-42B0-941F-505F08228207}" type="datetime1">
              <a:rPr lang="es-AR" smtClean="0"/>
              <a:pPr>
                <a:defRPr/>
              </a:pPr>
              <a:t>11/03/2020</a:t>
            </a:fld>
            <a:endParaRPr lang="es-AR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72FFE8-26E0-4FB2-8BFF-AC3FD509BDB8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5A7B043-1C40-4D0F-9586-BE96DF3946C2}" type="datetime1">
              <a:rPr lang="es-AR" smtClean="0"/>
              <a:pPr>
                <a:defRPr/>
              </a:pPr>
              <a:t>11/03/2020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9754FF-16F1-49A0-9755-8C74E010072B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17B3E7C7-62E9-49A4-A917-C8467932B368}" type="datetime1">
              <a:rPr lang="es-AR" smtClean="0"/>
              <a:pPr>
                <a:defRPr/>
              </a:pPr>
              <a:t>11/03/2020</a:t>
            </a:fld>
            <a:endParaRPr lang="es-AR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BE613BBC-C7B2-42F5-859F-82B96F49B9A6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s-A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13F4CA-C028-4B93-9F7D-72B645349EF3}" type="datetime1">
              <a:rPr lang="es-AR" smtClean="0"/>
              <a:pPr>
                <a:defRPr/>
              </a:pPr>
              <a:t>11/03/2020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s-AR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65CE29-7F18-44CD-A4B4-F2EBC4407BAD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13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s-ES"/>
              <a:t>Haga clic para modificar el estilo de texto del patrón</a:t>
            </a:r>
          </a:p>
          <a:p>
            <a:pPr lvl="1" eaLnBrk="1" latinLnBrk="0" hangingPunct="1"/>
            <a:r>
              <a:rPr lang="es-ES"/>
              <a:t>Segundo nivel</a:t>
            </a:r>
          </a:p>
          <a:p>
            <a:pPr lvl="2" eaLnBrk="1" latinLnBrk="0" hangingPunct="1"/>
            <a:r>
              <a:rPr lang="es-ES"/>
              <a:t>Tercer nivel</a:t>
            </a:r>
          </a:p>
          <a:p>
            <a:pPr lvl="3" eaLnBrk="1" latinLnBrk="0" hangingPunct="1"/>
            <a:r>
              <a:rPr lang="es-ES"/>
              <a:t>Cuarto nivel</a:t>
            </a:r>
          </a:p>
          <a:p>
            <a:pPr lvl="4" eaLnBrk="1" latinLnBrk="0" hangingPunct="1"/>
            <a:r>
              <a:rPr lang="es-ES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pPr>
              <a:defRPr/>
            </a:pPr>
            <a:fld id="{3403E6FF-24F9-4C80-A020-DBD1C23BF79C}" type="datetime1">
              <a:rPr lang="es-AR" smtClean="0"/>
              <a:pPr>
                <a:defRPr/>
              </a:pPr>
              <a:t>11/03/2020</a:t>
            </a:fld>
            <a:endParaRPr lang="es-AR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pPr>
              <a:defRPr/>
            </a:pPr>
            <a:fld id="{CA588303-551B-472B-9BD1-0AE45FCF2230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pPr>
              <a:defRPr/>
            </a:pPr>
            <a:endParaRPr lang="es-A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12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s-ES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10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>
              <a:defRPr/>
            </a:pPr>
            <a:fld id="{7495035C-3C5B-4D15-8820-4C89E53895AE}" type="datetime1">
              <a:rPr lang="es-AR" smtClean="0"/>
              <a:pPr>
                <a:defRPr/>
              </a:pPr>
              <a:t>11/03/2020</a:t>
            </a:fld>
            <a:endParaRPr lang="es-AR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>
              <a:defRPr/>
            </a:pPr>
            <a:fld id="{342EA801-72E1-4AEC-9711-51AC24DF347C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pPr>
              <a:defRPr/>
            </a:pPr>
            <a:endParaRPr lang="es-A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dirty="0"/>
              <a:t>Haga clic para modificar el estilo de título del patrón</a:t>
            </a:r>
            <a:endParaRPr kumimoji="0" lang="en-US" dirty="0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/>
              <a:t>Haga clic para modificar el estilo de texto del patrón</a:t>
            </a:r>
          </a:p>
          <a:p>
            <a:pPr lvl="1" eaLnBrk="1" latinLnBrk="0" hangingPunct="1"/>
            <a:r>
              <a:rPr kumimoji="0" lang="es-ES"/>
              <a:t>Segundo nivel</a:t>
            </a:r>
          </a:p>
          <a:p>
            <a:pPr lvl="2" eaLnBrk="1" latinLnBrk="0" hangingPunct="1"/>
            <a:r>
              <a:rPr kumimoji="0" lang="es-ES"/>
              <a:t>Tercer nivel</a:t>
            </a:r>
          </a:p>
          <a:p>
            <a:pPr lvl="3" eaLnBrk="1" latinLnBrk="0" hangingPunct="1"/>
            <a:r>
              <a:rPr kumimoji="0" lang="es-ES"/>
              <a:t>Cuarto nivel</a:t>
            </a:r>
          </a:p>
          <a:p>
            <a:pPr lvl="4" eaLnBrk="1" latinLnBrk="0" hangingPunct="1"/>
            <a:r>
              <a:rPr kumimoji="0" lang="es-ES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373AFF2-83C3-4AAB-A68D-6CEBBC8E1180}" type="datetime1">
              <a:rPr lang="es-AR" smtClean="0"/>
              <a:pPr>
                <a:defRPr/>
              </a:pPr>
              <a:t>11/03/2020</a:t>
            </a:fld>
            <a:endParaRPr lang="es-AR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s-AR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9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6D717711-10C6-4516-9313-A026E9EEDB0C}" type="slidenum">
              <a:rPr lang="es-AR" smtClean="0"/>
              <a:pPr>
                <a:defRPr/>
              </a:pPr>
              <a:t>‹Nº›</a:t>
            </a:fld>
            <a:endParaRPr lang="es-A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9" r:id="rId1"/>
    <p:sldLayoutId id="2147483900" r:id="rId2"/>
    <p:sldLayoutId id="2147483901" r:id="rId3"/>
    <p:sldLayoutId id="2147483902" r:id="rId4"/>
    <p:sldLayoutId id="2147483903" r:id="rId5"/>
    <p:sldLayoutId id="2147483904" r:id="rId6"/>
    <p:sldLayoutId id="2147483905" r:id="rId7"/>
    <p:sldLayoutId id="2147483906" r:id="rId8"/>
    <p:sldLayoutId id="2147483907" r:id="rId9"/>
    <p:sldLayoutId id="2147483908" r:id="rId10"/>
    <p:sldLayoutId id="2147483909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3 CuadroTexto"/>
          <p:cNvSpPr txBox="1">
            <a:spLocks noChangeArrowheads="1"/>
          </p:cNvSpPr>
          <p:nvPr/>
        </p:nvSpPr>
        <p:spPr bwMode="auto">
          <a:xfrm>
            <a:off x="2123728" y="1452286"/>
            <a:ext cx="633670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" sz="4000" b="1" dirty="0">
                <a:latin typeface="Book Antiqua" pitchFamily="18" charset="0"/>
              </a:rPr>
              <a:t>Ciclo de Actualidad Tributaria</a:t>
            </a:r>
            <a:endParaRPr lang="es-AR" sz="1600" dirty="0"/>
          </a:p>
          <a:p>
            <a:pPr>
              <a:buFontTx/>
              <a:buChar char="-"/>
            </a:pPr>
            <a:endParaRPr lang="es-AR" sz="1600" dirty="0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B0E617C-29D0-4198-B5AE-C88E9D9F90BC}" type="slidenum">
              <a:rPr lang="es-AR" smtClean="0"/>
              <a:pPr>
                <a:defRPr/>
              </a:pPr>
              <a:t>1</a:t>
            </a:fld>
            <a:endParaRPr lang="es-AR"/>
          </a:p>
        </p:txBody>
      </p:sp>
      <p:sp>
        <p:nvSpPr>
          <p:cNvPr id="6" name="3 CuadroTexto">
            <a:extLst>
              <a:ext uri="{FF2B5EF4-FFF2-40B4-BE49-F238E27FC236}">
                <a16:creationId xmlns="" xmlns:a16="http://schemas.microsoft.com/office/drawing/2014/main" id="{2D234575-AC4A-9E45-A29C-8841DDEE62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35144" y="4370662"/>
            <a:ext cx="633670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" sz="2200" b="1" dirty="0">
                <a:latin typeface="Book Antiqua" pitchFamily="18" charset="0"/>
              </a:rPr>
              <a:t>Expositora: C.P. Carolina Calello  </a:t>
            </a:r>
          </a:p>
        </p:txBody>
      </p:sp>
      <p:sp>
        <p:nvSpPr>
          <p:cNvPr id="7" name="3 CuadroTexto">
            <a:extLst>
              <a:ext uri="{FF2B5EF4-FFF2-40B4-BE49-F238E27FC236}">
                <a16:creationId xmlns="" xmlns:a16="http://schemas.microsoft.com/office/drawing/2014/main" id="{A31415BB-3FB2-5749-B84D-89CE17569F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3808" y="5589240"/>
            <a:ext cx="453650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" sz="1600" b="1" dirty="0">
                <a:latin typeface="Book Antiqua" pitchFamily="18" charset="0"/>
              </a:rPr>
              <a:t>Consejo Profesional de Ciencias Económicas de la Ciudad Autónoma de Buenos Aires</a:t>
            </a:r>
          </a:p>
          <a:p>
            <a:pPr algn="ctr"/>
            <a:r>
              <a:rPr lang="es-ES" sz="1600" b="1" dirty="0">
                <a:latin typeface="Book Antiqua" pitchFamily="18" charset="0"/>
              </a:rPr>
              <a:t>11/03/2020</a:t>
            </a:r>
            <a:endParaRPr lang="es-AR" sz="1600" dirty="0">
              <a:latin typeface="Book Antiqu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9126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50F88F9C-6223-404A-9BF2-B2CAD5102A0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2" y="260648"/>
            <a:ext cx="7589464" cy="626469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AR" b="1" u="sng" dirty="0">
                <a:latin typeface="Book Antiqua" panose="02040602050305030304" pitchFamily="18" charset="0"/>
              </a:rPr>
              <a:t>Monotributo y realidad económica </a:t>
            </a:r>
          </a:p>
          <a:p>
            <a:pPr marL="0" indent="0" algn="ctr">
              <a:buNone/>
            </a:pPr>
            <a:endParaRPr lang="es-AR" b="1" u="sng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r>
              <a:rPr lang="es-AR" b="1" dirty="0"/>
              <a:t>Alitisz, Nicolás Jorge, </a:t>
            </a:r>
            <a:r>
              <a:rPr lang="es-AR" b="1" dirty="0">
                <a:latin typeface="Book Antiqua" panose="02040602050305030304" pitchFamily="18" charset="0"/>
              </a:rPr>
              <a:t>CNCAF, </a:t>
            </a:r>
            <a:r>
              <a:rPr lang="es-AR" b="1" dirty="0"/>
              <a:t>Sala IV, </a:t>
            </a:r>
            <a:r>
              <a:rPr lang="es-AR" b="1" dirty="0" smtClean="0"/>
              <a:t>4.2.2020</a:t>
            </a:r>
            <a:endParaRPr lang="es-AR" b="1" dirty="0"/>
          </a:p>
          <a:p>
            <a:pPr marL="0" indent="0" algn="ctr">
              <a:buNone/>
            </a:pPr>
            <a:endParaRPr lang="es-AR" b="1" dirty="0">
              <a:latin typeface="Book Antiqua" panose="02040602050305030304" pitchFamily="18" charset="0"/>
            </a:endParaRP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Abogados que comparten un inmueble y los gastos correspondientes 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Exclusión por artículo </a:t>
            </a:r>
            <a:r>
              <a:rPr lang="es-AR" dirty="0"/>
              <a:t>20 inciso k) de la ley 26.565, por superar los gastos incurridos el 40% de los ingresos máximos establecidos para la categoría I 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Sueldo y cargas sociales de una empleada a nombre de uno de ellos, pero solventados por todos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Importancia de la prueba. Su valoración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Realidad económica a favor del contribuyente, no solo del fisco  </a:t>
            </a:r>
          </a:p>
          <a:p>
            <a:pPr algn="ctr"/>
            <a:endParaRPr lang="es-AR" dirty="0">
              <a:latin typeface="Book Antiqua" panose="02040602050305030304" pitchFamily="18" charset="0"/>
            </a:endParaRPr>
          </a:p>
          <a:p>
            <a:pPr algn="ctr"/>
            <a:endParaRPr lang="es-AR" dirty="0">
              <a:latin typeface="Book Antiqua" panose="02040602050305030304" pitchFamily="18" charset="0"/>
            </a:endParaRPr>
          </a:p>
          <a:p>
            <a:endParaRPr lang="es-A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99AF548C-7AF9-1B45-B533-0E0A2EAC4DC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88DF05B-B9CA-43C6-BB89-7097C0F5A3DA}" type="slidenum">
              <a:rPr lang="es-AR" smtClean="0"/>
              <a:pPr>
                <a:defRPr/>
              </a:pPr>
              <a:t>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163025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50F88F9C-6223-404A-9BF2-B2CAD5102A0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2" y="332656"/>
            <a:ext cx="7416824" cy="609498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AR" b="1" u="sng" dirty="0">
                <a:latin typeface="Book Antiqua" panose="02040602050305030304" pitchFamily="18" charset="0"/>
              </a:rPr>
              <a:t>Préstamos entre vinculadas. Realidad económica </a:t>
            </a:r>
          </a:p>
          <a:p>
            <a:pPr algn="ctr"/>
            <a:endParaRPr lang="es-AR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r>
              <a:rPr lang="es-AR" b="1" dirty="0"/>
              <a:t>Transportadora de Energía S.A., CSJN, 26.12.2019</a:t>
            </a:r>
          </a:p>
          <a:p>
            <a:pPr algn="ctr"/>
            <a:endParaRPr lang="es-AR" b="1" dirty="0">
              <a:latin typeface="Book Antiqua" panose="02040602050305030304" pitchFamily="18" charset="0"/>
            </a:endParaRP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Préstamo del accionista mayoritario del exterior 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Capitalización por dificultades económicas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 Fisco impugna la deducción de intereses y diferencias de cambio 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Principio de la realidad económica: considera que no es un préstamo sino un aporte de capital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Prueba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TFN y Cámara confirman el ajuste fiscal, la Corte revoca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Aplicación del principio sin elementos suficientes</a:t>
            </a:r>
          </a:p>
          <a:p>
            <a:pPr algn="ctr"/>
            <a:endParaRPr lang="es-AR" dirty="0">
              <a:latin typeface="Book Antiqua" panose="02040602050305030304" pitchFamily="18" charset="0"/>
            </a:endParaRPr>
          </a:p>
          <a:p>
            <a:pPr algn="ctr"/>
            <a:endParaRPr lang="es-AR" dirty="0">
              <a:latin typeface="Book Antiqua" panose="02040602050305030304" pitchFamily="18" charset="0"/>
            </a:endParaRPr>
          </a:p>
          <a:p>
            <a:endParaRPr lang="es-A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99AF548C-7AF9-1B45-B533-0E0A2EAC4DC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88DF05B-B9CA-43C6-BB89-7097C0F5A3DA}" type="slidenum">
              <a:rPr lang="es-AR" smtClean="0"/>
              <a:pPr>
                <a:defRPr/>
              </a:pPr>
              <a:t>3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28863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50F88F9C-6223-404A-9BF2-B2CAD5102A0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2" y="260648"/>
            <a:ext cx="7385248" cy="633670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s-AR" b="1" u="sng" dirty="0">
                <a:latin typeface="Book Antiqua" panose="02040602050305030304" pitchFamily="18" charset="0"/>
              </a:rPr>
              <a:t>Intereses en la repetición y devolución</a:t>
            </a:r>
          </a:p>
          <a:p>
            <a:pPr marL="0" indent="0" algn="ctr">
              <a:buNone/>
            </a:pPr>
            <a:endParaRPr lang="es-AR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r>
              <a:rPr lang="es-AR" b="1" dirty="0" err="1" smtClean="0">
                <a:latin typeface="Book Antiqua" panose="02040602050305030304" pitchFamily="18" charset="0"/>
              </a:rPr>
              <a:t>Sagrera</a:t>
            </a:r>
            <a:r>
              <a:rPr lang="es-AR" b="1" dirty="0" smtClean="0">
                <a:latin typeface="Book Antiqua" panose="02040602050305030304" pitchFamily="18" charset="0"/>
              </a:rPr>
              <a:t> </a:t>
            </a:r>
            <a:r>
              <a:rPr lang="es-AR" b="1" dirty="0">
                <a:latin typeface="Book Antiqua" panose="02040602050305030304" pitchFamily="18" charset="0"/>
              </a:rPr>
              <a:t>Karina Roxana, CNCAF Sala V, 26/2/2020</a:t>
            </a:r>
          </a:p>
          <a:p>
            <a:pPr algn="ctr"/>
            <a:r>
              <a:rPr lang="es-AR" u="sng" dirty="0">
                <a:latin typeface="Book Antiqua" panose="02040602050305030304" pitchFamily="18" charset="0"/>
              </a:rPr>
              <a:t>Situación antes del 1/8/2019: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Inconstitucionalidad de la Resolución 314/04 del Ministerio de Economía que establece el 6% anual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Aplicación de la tasa de interés pasiva del BCRA</a:t>
            </a:r>
          </a:p>
          <a:p>
            <a:pPr algn="ctr"/>
            <a:r>
              <a:rPr lang="es-AR" dirty="0"/>
              <a:t>Antecedentes en el mismo sentido: </a:t>
            </a:r>
          </a:p>
          <a:p>
            <a:pPr algn="ctr"/>
            <a:r>
              <a:rPr lang="es-AR" dirty="0"/>
              <a:t>Sala I, </a:t>
            </a:r>
            <a:r>
              <a:rPr lang="es-ES" dirty="0"/>
              <a:t>Linos Gustavo Pedro, 20/2/2018; Sala II </a:t>
            </a:r>
            <a:r>
              <a:rPr lang="es-AR" dirty="0"/>
              <a:t>American Express, 27/4/2017, Sala </a:t>
            </a:r>
            <a:r>
              <a:rPr lang="es-ES" dirty="0"/>
              <a:t>III, Thomas de Sudamérica S.A, 12/10/ 2017, Sala IV, </a:t>
            </a:r>
            <a:r>
              <a:rPr lang="es-AR" dirty="0"/>
              <a:t>Maselis, Analía Edith, 2/3/2019,</a:t>
            </a:r>
            <a:r>
              <a:rPr lang="es-ES" dirty="0"/>
              <a:t> y Sala V,</a:t>
            </a:r>
            <a:r>
              <a:rPr lang="es-AR" dirty="0"/>
              <a:t> Osram Argentina SACI,</a:t>
            </a:r>
            <a:r>
              <a:rPr lang="es-ES" dirty="0"/>
              <a:t> </a:t>
            </a:r>
            <a:r>
              <a:rPr lang="es-AR" dirty="0"/>
              <a:t>15/8/2017 </a:t>
            </a:r>
          </a:p>
          <a:p>
            <a:pPr algn="ctr"/>
            <a:r>
              <a:rPr lang="es-AR" dirty="0"/>
              <a:t>Dictamen procuración 21/12/2018, Thomas de Sudamérica SA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CSJN, </a:t>
            </a:r>
            <a:r>
              <a:rPr lang="es-AR" dirty="0"/>
              <a:t>Compañía Mega S.A., 11/07/2019 no trata el tema</a:t>
            </a:r>
            <a:endParaRPr lang="es-AR" dirty="0">
              <a:latin typeface="Book Antiqua" panose="02040602050305030304" pitchFamily="18" charset="0"/>
            </a:endParaRPr>
          </a:p>
          <a:p>
            <a:endParaRPr lang="es-A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99AF548C-7AF9-1B45-B533-0E0A2EAC4DC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88DF05B-B9CA-43C6-BB89-7097C0F5A3DA}" type="slidenum">
              <a:rPr lang="es-AR" smtClean="0"/>
              <a:pPr>
                <a:defRPr/>
              </a:pPr>
              <a:t>4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726024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50F88F9C-6223-404A-9BF2-B2CAD5102A0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2" y="548680"/>
            <a:ext cx="7385248" cy="63367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s-AR" b="1" u="sng" dirty="0">
                <a:latin typeface="Book Antiqua" panose="02040602050305030304" pitchFamily="18" charset="0"/>
              </a:rPr>
              <a:t>Intereses en la repetición y devolución</a:t>
            </a:r>
          </a:p>
          <a:p>
            <a:pPr marL="0" indent="0" algn="ctr">
              <a:buNone/>
            </a:pPr>
            <a:endParaRPr lang="es-AR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r>
              <a:rPr lang="es-AR" b="1" smtClean="0">
                <a:latin typeface="Book Antiqua" panose="02040602050305030304" pitchFamily="18" charset="0"/>
              </a:rPr>
              <a:t>Sagrera</a:t>
            </a:r>
            <a:r>
              <a:rPr lang="es-AR" b="1" dirty="0" smtClean="0">
                <a:latin typeface="Book Antiqua" panose="02040602050305030304" pitchFamily="18" charset="0"/>
              </a:rPr>
              <a:t> </a:t>
            </a:r>
            <a:r>
              <a:rPr lang="es-AR" b="1" dirty="0">
                <a:latin typeface="Book Antiqua" panose="02040602050305030304" pitchFamily="18" charset="0"/>
              </a:rPr>
              <a:t>Karina Roxana, CNCAF Sala V, 26/2/2020</a:t>
            </a:r>
          </a:p>
          <a:p>
            <a:pPr algn="ctr"/>
            <a:endParaRPr lang="es-AR" dirty="0">
              <a:latin typeface="Book Antiqua" panose="02040602050305030304" pitchFamily="18" charset="0"/>
            </a:endParaRPr>
          </a:p>
          <a:p>
            <a:pPr algn="ctr"/>
            <a:r>
              <a:rPr lang="es-AR" u="sng" dirty="0">
                <a:latin typeface="Book Antiqua" panose="02040602050305030304" pitchFamily="18" charset="0"/>
              </a:rPr>
              <a:t>Situación después del 1/8/2019:</a:t>
            </a:r>
          </a:p>
          <a:p>
            <a:endParaRPr lang="es-AR" dirty="0"/>
          </a:p>
          <a:p>
            <a:pPr algn="ctr"/>
            <a:r>
              <a:rPr lang="es-AR" dirty="0"/>
              <a:t>Resolución Nº 598/19 del Ministerio de Hacienda</a:t>
            </a:r>
          </a:p>
          <a:p>
            <a:pPr algn="ctr"/>
            <a:endParaRPr lang="es-AR" dirty="0"/>
          </a:p>
          <a:p>
            <a:pPr algn="ctr"/>
            <a:r>
              <a:rPr lang="es-AR" dirty="0"/>
              <a:t>Tasa pasiva promedio publicada por el BCRA </a:t>
            </a:r>
          </a:p>
          <a:p>
            <a:pPr marL="0" indent="0">
              <a:buNone/>
            </a:pPr>
            <a:endParaRPr lang="es-A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99AF548C-7AF9-1B45-B533-0E0A2EAC4DC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88DF05B-B9CA-43C6-BB89-7097C0F5A3DA}" type="slidenum">
              <a:rPr lang="es-AR" smtClean="0"/>
              <a:pPr>
                <a:defRPr/>
              </a:pPr>
              <a:t>5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34481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50F88F9C-6223-404A-9BF2-B2CAD5102A0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2" y="528064"/>
            <a:ext cx="7385248" cy="599728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s-AR" b="1" u="sng" dirty="0">
                <a:latin typeface="Book Antiqua" panose="02040602050305030304" pitchFamily="18" charset="0"/>
              </a:rPr>
              <a:t>Ajuste por inflación</a:t>
            </a:r>
          </a:p>
          <a:p>
            <a:pPr algn="ctr"/>
            <a:endParaRPr lang="es-AR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r>
              <a:rPr lang="es-AR" b="1" dirty="0">
                <a:latin typeface="Book Antiqua" panose="02040602050305030304" pitchFamily="18" charset="0"/>
              </a:rPr>
              <a:t>Bodegas Esmeralda SA, Cámara Federal de Córdoba, Sala B, 14/2/2020</a:t>
            </a:r>
          </a:p>
          <a:p>
            <a:pPr algn="ctr"/>
            <a:endParaRPr lang="es-AR" dirty="0">
              <a:latin typeface="Book Antiqua" panose="02040602050305030304" pitchFamily="18" charset="0"/>
            </a:endParaRP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Declarativa con cautelar</a:t>
            </a:r>
          </a:p>
          <a:p>
            <a:pPr algn="ctr"/>
            <a:endParaRPr lang="es-AR" dirty="0">
              <a:latin typeface="Book Antiqua" panose="02040602050305030304" pitchFamily="18" charset="0"/>
            </a:endParaRP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Aplicación del ajuste por inflación si el índice supera 55%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Cierre marzo 2019, acumulado 54,73%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Antecedente CSJN Candy 3/7/2009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Certificación arroja que el impuesto sin aplicar el ajuste es de 60,25% y el 45,74 % de la utilidad contable.</a:t>
            </a: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Cuestiona el diferimiento tercios</a:t>
            </a:r>
          </a:p>
          <a:p>
            <a:pPr marL="0" indent="0" algn="ctr">
              <a:buNone/>
            </a:pPr>
            <a:endParaRPr lang="es-AR" dirty="0">
              <a:latin typeface="Book Antiqua" panose="02040602050305030304" pitchFamily="18" charset="0"/>
            </a:endParaRPr>
          </a:p>
          <a:p>
            <a:pPr algn="ctr"/>
            <a:r>
              <a:rPr lang="es-AR" dirty="0">
                <a:latin typeface="Book Antiqua" panose="02040602050305030304" pitchFamily="18" charset="0"/>
              </a:rPr>
              <a:t>Otorga la medida cautelar</a:t>
            </a:r>
          </a:p>
          <a:p>
            <a:pPr marL="0" indent="0" algn="ctr">
              <a:buNone/>
            </a:pPr>
            <a:r>
              <a:rPr lang="es-AR" dirty="0">
                <a:latin typeface="Book Antiqua" panose="02040602050305030304" pitchFamily="18" charset="0"/>
              </a:rPr>
              <a:t> </a:t>
            </a:r>
          </a:p>
          <a:p>
            <a:pPr algn="ctr"/>
            <a:endParaRPr lang="es-AR" dirty="0">
              <a:latin typeface="Book Antiqua" panose="02040602050305030304" pitchFamily="18" charset="0"/>
            </a:endParaRPr>
          </a:p>
          <a:p>
            <a:pPr algn="ctr"/>
            <a:endParaRPr lang="es-AR" dirty="0">
              <a:latin typeface="Book Antiqua" panose="02040602050305030304" pitchFamily="18" charset="0"/>
            </a:endParaRPr>
          </a:p>
          <a:p>
            <a:endParaRPr lang="es-A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99AF548C-7AF9-1B45-B533-0E0A2EAC4DC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88DF05B-B9CA-43C6-BB89-7097C0F5A3DA}" type="slidenum">
              <a:rPr lang="es-AR" smtClean="0"/>
              <a:pPr>
                <a:defRPr/>
              </a:pPr>
              <a:t>6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74790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50F88F9C-6223-404A-9BF2-B2CAD5102A09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539552" y="528064"/>
            <a:ext cx="7385248" cy="59972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s-AR" b="1" u="sng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endParaRPr lang="es-AR" b="1" u="sng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endParaRPr lang="es-AR" b="1" u="sng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endParaRPr lang="es-AR" b="1" u="sng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endParaRPr lang="es-AR" b="1" u="sng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endParaRPr lang="es-AR" b="1" dirty="0">
              <a:latin typeface="Book Antiqua" panose="02040602050305030304" pitchFamily="18" charset="0"/>
            </a:endParaRPr>
          </a:p>
          <a:p>
            <a:pPr marL="0" indent="0" algn="ctr">
              <a:buNone/>
            </a:pPr>
            <a:r>
              <a:rPr lang="es-AR" b="1" dirty="0">
                <a:latin typeface="Book Antiqua" panose="02040602050305030304" pitchFamily="18" charset="0"/>
              </a:rPr>
              <a:t>MUCHAS GRACIAS</a:t>
            </a:r>
            <a:endParaRPr lang="es-AR" dirty="0">
              <a:latin typeface="Book Antiqua" panose="02040602050305030304" pitchFamily="18" charset="0"/>
            </a:endParaRPr>
          </a:p>
          <a:p>
            <a:pPr algn="ctr"/>
            <a:endParaRPr lang="es-AR" dirty="0">
              <a:latin typeface="Book Antiqua" panose="02040602050305030304" pitchFamily="18" charset="0"/>
            </a:endParaRPr>
          </a:p>
          <a:p>
            <a:endParaRPr lang="es-AR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99AF548C-7AF9-1B45-B533-0E0A2EAC4DC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88DF05B-B9CA-43C6-BB89-7097C0F5A3DA}" type="slidenum">
              <a:rPr lang="es-AR" smtClean="0"/>
              <a:pPr>
                <a:defRPr/>
              </a:pPr>
              <a:t>7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61909114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Mirador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irador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1FBFA85FE7723479E0F283DFE2E3C08" ma:contentTypeVersion="9" ma:contentTypeDescription="Crear nuevo documento." ma:contentTypeScope="" ma:versionID="05644ce08b5c3206377111cd73c546af">
  <xsd:schema xmlns:xsd="http://www.w3.org/2001/XMLSchema" xmlns:xs="http://www.w3.org/2001/XMLSchema" xmlns:p="http://schemas.microsoft.com/office/2006/metadata/properties" xmlns:ns2="ec30b9d9-4362-484b-8b30-be2630269b67" targetNamespace="http://schemas.microsoft.com/office/2006/metadata/properties" ma:root="true" ma:fieldsID="1240a5843d110f5afdebc038894e4dc0" ns2:_="">
    <xsd:import namespace="ec30b9d9-4362-484b-8b30-be2630269b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30b9d9-4362-484b-8b30-be2630269b6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6D0FFE-3C2F-4D85-8C4D-30FC7735BDD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8D5F8C5-747D-48AA-9856-173DB8B71935}">
  <ds:schemaRefs>
    <ds:schemaRef ds:uri="http://schemas.microsoft.com/office/2006/metadata/properties"/>
    <ds:schemaRef ds:uri="http://purl.org/dc/terms/"/>
    <ds:schemaRef ds:uri="http://schemas.microsoft.com/office/infopath/2007/PartnerControls"/>
    <ds:schemaRef ds:uri="http://purl.org/dc/dcmitype/"/>
    <ds:schemaRef ds:uri="http://schemas.microsoft.com/office/2006/documentManagement/types"/>
    <ds:schemaRef ds:uri="ec30b9d9-4362-484b-8b30-be2630269b67"/>
    <ds:schemaRef ds:uri="http://purl.org/dc/elements/1.1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692C4186-E866-40D5-8936-F3C6E14B08C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c30b9d9-4362-484b-8b30-be2630269b6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11097</TotalTime>
  <Words>414</Words>
  <Application>Microsoft Office PowerPoint</Application>
  <PresentationFormat>Presentación en pantalla (4:3)</PresentationFormat>
  <Paragraphs>75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Mirador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Windows XP Titan Ultimate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Juan Carlos</dc:creator>
  <cp:lastModifiedBy>Ana Karina Januszewski</cp:lastModifiedBy>
  <cp:revision>128</cp:revision>
  <dcterms:created xsi:type="dcterms:W3CDTF">2020-01-03T20:33:55Z</dcterms:created>
  <dcterms:modified xsi:type="dcterms:W3CDTF">2020-03-11T16:57:07Z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0x01010061FBFA85FE7723479E0F283DFE2E3C08</vt:lpwstr>
  </property>
</Properties>
</file>