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72" r:id="rId1"/>
  </p:sldMasterIdLst>
  <p:notesMasterIdLst>
    <p:notesMasterId r:id="rId49"/>
  </p:notesMasterIdLst>
  <p:sldIdLst>
    <p:sldId id="256" r:id="rId2"/>
    <p:sldId id="275" r:id="rId3"/>
    <p:sldId id="276" r:id="rId4"/>
    <p:sldId id="277" r:id="rId5"/>
    <p:sldId id="284" r:id="rId6"/>
    <p:sldId id="293" r:id="rId7"/>
    <p:sldId id="294" r:id="rId8"/>
    <p:sldId id="303" r:id="rId9"/>
    <p:sldId id="304" r:id="rId10"/>
    <p:sldId id="310" r:id="rId11"/>
    <p:sldId id="312" r:id="rId12"/>
    <p:sldId id="313" r:id="rId13"/>
    <p:sldId id="314" r:id="rId14"/>
    <p:sldId id="316" r:id="rId15"/>
    <p:sldId id="317" r:id="rId16"/>
    <p:sldId id="319" r:id="rId17"/>
    <p:sldId id="318" r:id="rId18"/>
    <p:sldId id="320" r:id="rId19"/>
    <p:sldId id="335" r:id="rId20"/>
    <p:sldId id="336" r:id="rId21"/>
    <p:sldId id="337" r:id="rId22"/>
    <p:sldId id="338" r:id="rId23"/>
    <p:sldId id="345" r:id="rId24"/>
    <p:sldId id="346" r:id="rId25"/>
    <p:sldId id="347" r:id="rId26"/>
    <p:sldId id="348" r:id="rId27"/>
    <p:sldId id="349" r:id="rId28"/>
    <p:sldId id="352" r:id="rId29"/>
    <p:sldId id="353" r:id="rId30"/>
    <p:sldId id="354" r:id="rId31"/>
    <p:sldId id="355" r:id="rId32"/>
    <p:sldId id="356" r:id="rId33"/>
    <p:sldId id="357" r:id="rId34"/>
    <p:sldId id="358" r:id="rId35"/>
    <p:sldId id="359" r:id="rId36"/>
    <p:sldId id="366" r:id="rId37"/>
    <p:sldId id="367" r:id="rId38"/>
    <p:sldId id="368" r:id="rId39"/>
    <p:sldId id="369" r:id="rId40"/>
    <p:sldId id="371" r:id="rId41"/>
    <p:sldId id="374" r:id="rId42"/>
    <p:sldId id="375" r:id="rId43"/>
    <p:sldId id="376" r:id="rId44"/>
    <p:sldId id="383" r:id="rId45"/>
    <p:sldId id="384" r:id="rId46"/>
    <p:sldId id="385" r:id="rId47"/>
    <p:sldId id="386" r:id="rId48"/>
  </p:sldIdLst>
  <p:sldSz cx="12192000" cy="6858000"/>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p:cViewPr varScale="1">
        <p:scale>
          <a:sx n="71" d="100"/>
          <a:sy n="71" d="100"/>
        </p:scale>
        <p:origin x="618" y="5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AR"/>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350BF0-370F-41C6-885C-D5B264407C5E}" type="datetimeFigureOut">
              <a:rPr lang="es-AR" smtClean="0"/>
              <a:t>10/12/2018</a:t>
            </a:fld>
            <a:endParaRPr lang="es-AR"/>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AR"/>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AR"/>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F22CED-7F7A-49B9-946E-1FBC34719342}" type="slidenum">
              <a:rPr lang="es-AR" smtClean="0"/>
              <a:t>‹Nº›</a:t>
            </a:fld>
            <a:endParaRPr lang="es-AR"/>
          </a:p>
        </p:txBody>
      </p:sp>
    </p:spTree>
    <p:extLst>
      <p:ext uri="{BB962C8B-B14F-4D97-AF65-F5344CB8AC3E}">
        <p14:creationId xmlns:p14="http://schemas.microsoft.com/office/powerpoint/2010/main" val="8235832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13455917-C034-437C-A412-C9B0ED904742}" type="datetime1">
              <a:rPr lang="es-AR" smtClean="0"/>
              <a:t>10/12/2018</a:t>
            </a:fld>
            <a:endParaRPr lang="es-AR"/>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s-AR"/>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1AB4E007-8768-41E5-AF13-58C3B01A8C96}" type="slidenum">
              <a:rPr lang="es-AR" smtClean="0"/>
              <a:t>‹Nº›</a:t>
            </a:fld>
            <a:endParaRPr lang="es-AR"/>
          </a:p>
        </p:txBody>
      </p:sp>
      <p:grpSp>
        <p:nvGrpSpPr>
          <p:cNvPr id="9" name="Group 8"/>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18863199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AD5DA5F7-8A8F-4443-A679-42CA409B09F1}" type="datetime1">
              <a:rPr lang="es-AR" smtClean="0"/>
              <a:t>10/12/2018</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1AB4E007-8768-41E5-AF13-58C3B01A8C96}" type="slidenum">
              <a:rPr lang="es-AR" smtClean="0"/>
              <a:t>‹Nº›</a:t>
            </a:fld>
            <a:endParaRPr lang="es-AR"/>
          </a:p>
        </p:txBody>
      </p:sp>
    </p:spTree>
    <p:extLst>
      <p:ext uri="{BB962C8B-B14F-4D97-AF65-F5344CB8AC3E}">
        <p14:creationId xmlns:p14="http://schemas.microsoft.com/office/powerpoint/2010/main" val="33343380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5B14954-DC00-4AD1-8644-9DFD726976E7}" type="datetime1">
              <a:rPr lang="es-AR" smtClean="0"/>
              <a:t>10/12/2018</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p:txBody>
          <a:bodyPr/>
          <a:lstStyle/>
          <a:p>
            <a:fld id="{1AB4E007-8768-41E5-AF13-58C3B01A8C96}" type="slidenum">
              <a:rPr lang="es-AR" smtClean="0"/>
              <a:t>‹Nº›</a:t>
            </a:fld>
            <a:endParaRPr lang="es-AR"/>
          </a:p>
        </p:txBody>
      </p:sp>
    </p:spTree>
    <p:extLst>
      <p:ext uri="{BB962C8B-B14F-4D97-AF65-F5344CB8AC3E}">
        <p14:creationId xmlns:p14="http://schemas.microsoft.com/office/powerpoint/2010/main" val="337920755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Narrow" panose="020B0606020202030204" pitchFamily="34" charset="0"/>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lvl1pPr>
              <a:defRPr>
                <a:latin typeface="Arial Narrow" panose="020B0606020202030204" pitchFamily="34" charset="0"/>
              </a:defRPr>
            </a:lvl1pPr>
            <a:lvl2pPr>
              <a:defRPr>
                <a:latin typeface="Arial Narrow" panose="020B0606020202030204" pitchFamily="34" charset="0"/>
              </a:defRPr>
            </a:lvl2pPr>
            <a:lvl3pPr>
              <a:defRPr>
                <a:latin typeface="Arial Narrow" panose="020B0606020202030204" pitchFamily="34" charset="0"/>
              </a:defRPr>
            </a:lvl3pPr>
            <a:lvl4pPr>
              <a:defRPr>
                <a:latin typeface="Arial Narrow" panose="020B0606020202030204" pitchFamily="34" charset="0"/>
              </a:defRPr>
            </a:lvl4pPr>
            <a:lvl5pPr>
              <a:defRPr>
                <a:latin typeface="Arial Narrow" panose="020B0606020202030204" pitchFamily="34" charset="0"/>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D13FC3F2-637E-43A9-849A-8A9E293EA3B0}" type="datetime1">
              <a:rPr lang="es-AR" smtClean="0"/>
              <a:t>10/12/2018</a:t>
            </a:fld>
            <a:endParaRPr lang="es-AR"/>
          </a:p>
        </p:txBody>
      </p:sp>
      <p:sp>
        <p:nvSpPr>
          <p:cNvPr id="5" name="Footer Placeholder 4"/>
          <p:cNvSpPr>
            <a:spLocks noGrp="1"/>
          </p:cNvSpPr>
          <p:nvPr>
            <p:ph type="ftr" sz="quarter" idx="11"/>
          </p:nvPr>
        </p:nvSpPr>
        <p:spPr/>
        <p:txBody>
          <a:bodyPr/>
          <a:lstStyle/>
          <a:p>
            <a:endParaRPr lang="es-AR"/>
          </a:p>
        </p:txBody>
      </p:sp>
      <p:sp>
        <p:nvSpPr>
          <p:cNvPr id="6" name="Slide Number Placeholder 5"/>
          <p:cNvSpPr>
            <a:spLocks noGrp="1"/>
          </p:cNvSpPr>
          <p:nvPr>
            <p:ph type="sldNum" sz="quarter" idx="12"/>
          </p:nvPr>
        </p:nvSpPr>
        <p:spPr>
          <a:xfrm>
            <a:off x="11658450" y="6453386"/>
            <a:ext cx="533550" cy="404614"/>
          </a:xfrm>
        </p:spPr>
        <p:txBody>
          <a:bodyPr/>
          <a:lstStyle>
            <a:lvl1pPr>
              <a:defRPr sz="1050" b="1">
                <a:latin typeface="Arial Narrow" panose="020B0606020202030204" pitchFamily="34" charset="0"/>
              </a:defRPr>
            </a:lvl1pPr>
          </a:lstStyle>
          <a:p>
            <a:fld id="{1AB4E007-8768-41E5-AF13-58C3B01A8C96}" type="slidenum">
              <a:rPr lang="es-AR" smtClean="0"/>
              <a:pPr/>
              <a:t>‹Nº›</a:t>
            </a:fld>
            <a:endParaRPr lang="es-AR"/>
          </a:p>
        </p:txBody>
      </p:sp>
    </p:spTree>
    <p:extLst>
      <p:ext uri="{BB962C8B-B14F-4D97-AF65-F5344CB8AC3E}">
        <p14:creationId xmlns:p14="http://schemas.microsoft.com/office/powerpoint/2010/main" val="28849411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accent1"/>
                </a:solidFill>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4884B85A-49D5-4A98-BB40-B36C920D9C9A}" type="datetime1">
              <a:rPr lang="es-AR" smtClean="0"/>
              <a:t>10/12/2018</a:t>
            </a:fld>
            <a:endParaRPr lang="es-AR"/>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s-AR"/>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1AB4E007-8768-41E5-AF13-58C3B01A8C96}" type="slidenum">
              <a:rPr lang="es-AR" smtClean="0"/>
              <a:t>‹Nº›</a:t>
            </a:fld>
            <a:endParaRPr lang="es-AR"/>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accent1"/>
          </a:solidFill>
          <a:ln w="0">
            <a:noFill/>
            <a:prstDash val="solid"/>
            <a:round/>
            <a:headEnd/>
            <a:tailEnd/>
          </a:ln>
        </p:spPr>
      </p:sp>
    </p:spTree>
    <p:extLst>
      <p:ext uri="{BB962C8B-B14F-4D97-AF65-F5344CB8AC3E}">
        <p14:creationId xmlns:p14="http://schemas.microsoft.com/office/powerpoint/2010/main" val="21194541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10EA97B3-B20E-40FA-BE9D-A63A8D104A86}" type="datetime1">
              <a:rPr lang="es-AR" smtClean="0"/>
              <a:t>10/12/2018</a:t>
            </a:fld>
            <a:endParaRPr lang="es-AR"/>
          </a:p>
        </p:txBody>
      </p:sp>
      <p:sp>
        <p:nvSpPr>
          <p:cNvPr id="6" name="Footer Placeholder 5"/>
          <p:cNvSpPr>
            <a:spLocks noGrp="1"/>
          </p:cNvSpPr>
          <p:nvPr>
            <p:ph type="ftr" sz="quarter" idx="11"/>
          </p:nvPr>
        </p:nvSpPr>
        <p:spPr/>
        <p:txBody>
          <a:bodyPr/>
          <a:lstStyle/>
          <a:p>
            <a:endParaRPr lang="es-AR"/>
          </a:p>
        </p:txBody>
      </p:sp>
      <p:sp>
        <p:nvSpPr>
          <p:cNvPr id="7" name="Slide Number Placeholder 6"/>
          <p:cNvSpPr>
            <a:spLocks noGrp="1"/>
          </p:cNvSpPr>
          <p:nvPr>
            <p:ph type="sldNum" sz="quarter" idx="12"/>
          </p:nvPr>
        </p:nvSpPr>
        <p:spPr/>
        <p:txBody>
          <a:bodyPr/>
          <a:lstStyle/>
          <a:p>
            <a:fld id="{1AB4E007-8768-41E5-AF13-58C3B01A8C96}" type="slidenum">
              <a:rPr lang="es-AR" smtClean="0"/>
              <a:t>‹Nº›</a:t>
            </a:fld>
            <a:endParaRPr lang="es-AR"/>
          </a:p>
        </p:txBody>
      </p:sp>
    </p:spTree>
    <p:extLst>
      <p:ext uri="{BB962C8B-B14F-4D97-AF65-F5344CB8AC3E}">
        <p14:creationId xmlns:p14="http://schemas.microsoft.com/office/powerpoint/2010/main" val="14076841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3AF6175E-F4AD-4A0C-ADBB-08D82A9E9363}" type="datetime1">
              <a:rPr lang="es-AR" smtClean="0"/>
              <a:t>10/12/2018</a:t>
            </a:fld>
            <a:endParaRPr lang="es-AR"/>
          </a:p>
        </p:txBody>
      </p:sp>
      <p:sp>
        <p:nvSpPr>
          <p:cNvPr id="8" name="Footer Placeholder 7"/>
          <p:cNvSpPr>
            <a:spLocks noGrp="1"/>
          </p:cNvSpPr>
          <p:nvPr>
            <p:ph type="ftr" sz="quarter" idx="11"/>
          </p:nvPr>
        </p:nvSpPr>
        <p:spPr/>
        <p:txBody>
          <a:bodyPr/>
          <a:lstStyle/>
          <a:p>
            <a:endParaRPr lang="es-AR"/>
          </a:p>
        </p:txBody>
      </p:sp>
      <p:sp>
        <p:nvSpPr>
          <p:cNvPr id="9" name="Slide Number Placeholder 8"/>
          <p:cNvSpPr>
            <a:spLocks noGrp="1"/>
          </p:cNvSpPr>
          <p:nvPr>
            <p:ph type="sldNum" sz="quarter" idx="12"/>
          </p:nvPr>
        </p:nvSpPr>
        <p:spPr/>
        <p:txBody>
          <a:bodyPr/>
          <a:lstStyle/>
          <a:p>
            <a:fld id="{1AB4E007-8768-41E5-AF13-58C3B01A8C96}" type="slidenum">
              <a:rPr lang="es-AR" smtClean="0"/>
              <a:t>‹Nº›</a:t>
            </a:fld>
            <a:endParaRPr lang="es-AR"/>
          </a:p>
        </p:txBody>
      </p:sp>
    </p:spTree>
    <p:extLst>
      <p:ext uri="{BB962C8B-B14F-4D97-AF65-F5344CB8AC3E}">
        <p14:creationId xmlns:p14="http://schemas.microsoft.com/office/powerpoint/2010/main" val="308551325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504AEC59-DD09-4A66-A8F9-27C40020EE0D}" type="datetime1">
              <a:rPr lang="es-AR" smtClean="0"/>
              <a:t>10/12/2018</a:t>
            </a:fld>
            <a:endParaRPr lang="es-AR"/>
          </a:p>
        </p:txBody>
      </p:sp>
      <p:sp>
        <p:nvSpPr>
          <p:cNvPr id="4" name="Footer Placeholder 3"/>
          <p:cNvSpPr>
            <a:spLocks noGrp="1"/>
          </p:cNvSpPr>
          <p:nvPr>
            <p:ph type="ftr" sz="quarter" idx="11"/>
          </p:nvPr>
        </p:nvSpPr>
        <p:spPr/>
        <p:txBody>
          <a:bodyPr/>
          <a:lstStyle/>
          <a:p>
            <a:endParaRPr lang="es-AR"/>
          </a:p>
        </p:txBody>
      </p:sp>
      <p:sp>
        <p:nvSpPr>
          <p:cNvPr id="5" name="Slide Number Placeholder 4"/>
          <p:cNvSpPr>
            <a:spLocks noGrp="1"/>
          </p:cNvSpPr>
          <p:nvPr>
            <p:ph type="sldNum" sz="quarter" idx="12"/>
          </p:nvPr>
        </p:nvSpPr>
        <p:spPr/>
        <p:txBody>
          <a:bodyPr/>
          <a:lstStyle/>
          <a:p>
            <a:fld id="{1AB4E007-8768-41E5-AF13-58C3B01A8C96}" type="slidenum">
              <a:rPr lang="es-AR" smtClean="0"/>
              <a:t>‹Nº›</a:t>
            </a:fld>
            <a:endParaRPr lang="es-AR"/>
          </a:p>
        </p:txBody>
      </p:sp>
    </p:spTree>
    <p:extLst>
      <p:ext uri="{BB962C8B-B14F-4D97-AF65-F5344CB8AC3E}">
        <p14:creationId xmlns:p14="http://schemas.microsoft.com/office/powerpoint/2010/main" val="26500175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610C6F-8BF2-4A33-9746-2B860C195B00}" type="datetime1">
              <a:rPr lang="es-AR" smtClean="0"/>
              <a:t>10/12/2018</a:t>
            </a:fld>
            <a:endParaRPr lang="es-AR"/>
          </a:p>
        </p:txBody>
      </p:sp>
      <p:sp>
        <p:nvSpPr>
          <p:cNvPr id="3" name="Footer Placeholder 2"/>
          <p:cNvSpPr>
            <a:spLocks noGrp="1"/>
          </p:cNvSpPr>
          <p:nvPr>
            <p:ph type="ftr" sz="quarter" idx="11"/>
          </p:nvPr>
        </p:nvSpPr>
        <p:spPr/>
        <p:txBody>
          <a:bodyPr/>
          <a:lstStyle/>
          <a:p>
            <a:endParaRPr lang="es-AR"/>
          </a:p>
        </p:txBody>
      </p:sp>
      <p:sp>
        <p:nvSpPr>
          <p:cNvPr id="4" name="Slide Number Placeholder 3"/>
          <p:cNvSpPr>
            <a:spLocks noGrp="1"/>
          </p:cNvSpPr>
          <p:nvPr>
            <p:ph type="sldNum" sz="quarter" idx="12"/>
          </p:nvPr>
        </p:nvSpPr>
        <p:spPr/>
        <p:txBody>
          <a:bodyPr/>
          <a:lstStyle/>
          <a:p>
            <a:fld id="{1AB4E007-8768-41E5-AF13-58C3B01A8C96}" type="slidenum">
              <a:rPr lang="es-AR" smtClean="0"/>
              <a:t>‹Nº›</a:t>
            </a:fld>
            <a:endParaRPr lang="es-AR"/>
          </a:p>
        </p:txBody>
      </p:sp>
    </p:spTree>
    <p:extLst>
      <p:ext uri="{BB962C8B-B14F-4D97-AF65-F5344CB8AC3E}">
        <p14:creationId xmlns:p14="http://schemas.microsoft.com/office/powerpoint/2010/main" val="15400778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D57F90DE-50B8-4350-BC94-62AAAFB4D007}" type="datetime1">
              <a:rPr lang="es-AR" smtClean="0"/>
              <a:t>10/12/2018</a:t>
            </a:fld>
            <a:endParaRPr lang="es-AR"/>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s-AR"/>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1AB4E007-8768-41E5-AF13-58C3B01A8C96}" type="slidenum">
              <a:rPr lang="es-AR" smtClean="0"/>
              <a:t>‹Nº›</a:t>
            </a:fld>
            <a:endParaRPr lang="es-AR"/>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1832392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21A9937E-C87B-4D5F-913B-2ED2CD207ACB}" type="datetime1">
              <a:rPr lang="es-AR" smtClean="0"/>
              <a:t>10/12/2018</a:t>
            </a:fld>
            <a:endParaRPr lang="es-AR"/>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s-AR"/>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1AB4E007-8768-41E5-AF13-58C3B01A8C96}" type="slidenum">
              <a:rPr lang="es-AR" smtClean="0"/>
              <a:t>‹Nº›</a:t>
            </a:fld>
            <a:endParaRPr lang="es-AR"/>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1165386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3F8A1523-3D32-47A8-BF3F-5B7D76B4891A}" type="datetime1">
              <a:rPr lang="es-AR" smtClean="0"/>
              <a:t>10/12/2018</a:t>
            </a:fld>
            <a:endParaRPr lang="es-AR"/>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s-AR"/>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1AB4E007-8768-41E5-AF13-58C3B01A8C96}" type="slidenum">
              <a:rPr lang="es-AR" smtClean="0"/>
              <a:t>‹Nº›</a:t>
            </a:fld>
            <a:endParaRPr lang="es-AR"/>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7198505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hf hdr="0" ftr="0" dt="0"/>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orient="horz" pos="1368">
          <p15:clr>
            <a:srgbClr val="F26B43"/>
          </p15:clr>
        </p15:guide>
        <p15:guide id="4294967295" orient="horz" pos="1440">
          <p15:clr>
            <a:srgbClr val="F26B43"/>
          </p15:clr>
        </p15:guide>
        <p15:guide id="4294967295" orient="horz" pos="3696">
          <p15:clr>
            <a:srgbClr val="F26B43"/>
          </p15:clr>
        </p15:guide>
        <p15:guide id="4294967295" orient="horz" pos="432">
          <p15:clr>
            <a:srgbClr val="F26B43"/>
          </p15:clr>
        </p15:guide>
        <p15:guide id="4294967295" orient="horz" pos="1512">
          <p15:clr>
            <a:srgbClr val="F26B43"/>
          </p15:clr>
        </p15:guide>
        <p15:guide id="4294967295" pos="6912">
          <p15:clr>
            <a:srgbClr val="F26B43"/>
          </p15:clr>
        </p15:guide>
        <p15:guide id="4294967295" pos="936">
          <p15:clr>
            <a:srgbClr val="F26B43"/>
          </p15:clr>
        </p15:guide>
        <p15:guide id="4294967295"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479176"/>
            <a:ext cx="8752357" cy="2581836"/>
          </a:xfrm>
          <a:solidFill>
            <a:schemeClr val="bg2"/>
          </a:solidFill>
        </p:spPr>
        <p:style>
          <a:lnRef idx="2">
            <a:schemeClr val="accent1"/>
          </a:lnRef>
          <a:fillRef idx="1">
            <a:schemeClr val="lt1"/>
          </a:fillRef>
          <a:effectRef idx="0">
            <a:schemeClr val="accent1"/>
          </a:effectRef>
          <a:fontRef idx="minor">
            <a:schemeClr val="dk1"/>
          </a:fontRef>
        </p:style>
        <p:txBody>
          <a:bodyPr anchor="ctr">
            <a:normAutofit/>
          </a:bodyPr>
          <a:lstStyle/>
          <a:p>
            <a:r>
              <a:rPr lang="es-ES" sz="7200" b="1" dirty="0" smtClean="0">
                <a:solidFill>
                  <a:schemeClr val="tx1"/>
                </a:solidFill>
                <a:latin typeface="Century Gothic" panose="020B0502020202020204" pitchFamily="34" charset="0"/>
                <a:ea typeface="BatangChe" panose="02030609000101010101" pitchFamily="49" charset="-127"/>
                <a:cs typeface="Aharoni" panose="02010803020104030203" pitchFamily="2" charset="-79"/>
              </a:rPr>
              <a:t>RESEÑA DE JURISPRUDENCIA</a:t>
            </a:r>
            <a:endParaRPr lang="es-AR" sz="7200" b="1" dirty="0">
              <a:solidFill>
                <a:schemeClr val="tx1"/>
              </a:solidFill>
              <a:latin typeface="Century Gothic" panose="020B0502020202020204" pitchFamily="34" charset="0"/>
              <a:ea typeface="BatangChe" panose="02030609000101010101" pitchFamily="49" charset="-127"/>
              <a:cs typeface="Aharoni" panose="02010803020104030203" pitchFamily="2" charset="-79"/>
            </a:endParaRPr>
          </a:p>
        </p:txBody>
      </p:sp>
      <p:sp>
        <p:nvSpPr>
          <p:cNvPr id="3" name="Subtítulo 2"/>
          <p:cNvSpPr>
            <a:spLocks noGrp="1"/>
          </p:cNvSpPr>
          <p:nvPr>
            <p:ph type="subTitle" idx="1"/>
          </p:nvPr>
        </p:nvSpPr>
        <p:spPr>
          <a:xfrm>
            <a:off x="1524000" y="4370294"/>
            <a:ext cx="9144000" cy="685800"/>
          </a:xfrm>
        </p:spPr>
        <p:txBody>
          <a:bodyPr>
            <a:normAutofit/>
          </a:bodyPr>
          <a:lstStyle/>
          <a:p>
            <a:r>
              <a:rPr lang="es-ES" sz="3200" dirty="0" smtClean="0">
                <a:ln w="0"/>
                <a:solidFill>
                  <a:schemeClr val="tx1"/>
                </a:solidFill>
                <a:effectLst>
                  <a:outerShdw blurRad="38100" dist="19050" dir="2700000" algn="tl" rotWithShape="0">
                    <a:schemeClr val="dk1">
                      <a:alpha val="40000"/>
                    </a:schemeClr>
                  </a:outerShdw>
                </a:effectLst>
              </a:rPr>
              <a:t>HUMBERTO  J. BERTAZZA</a:t>
            </a:r>
            <a:endParaRPr lang="es-AR" sz="3200" dirty="0">
              <a:ln w="0"/>
              <a:solidFill>
                <a:schemeClr val="tx1"/>
              </a:solidFill>
              <a:effectLst>
                <a:outerShdw blurRad="38100" dist="19050" dir="2700000" algn="tl" rotWithShape="0">
                  <a:schemeClr val="dk1">
                    <a:alpha val="40000"/>
                  </a:schemeClr>
                </a:outerShdw>
              </a:effectLst>
            </a:endParaRPr>
          </a:p>
        </p:txBody>
      </p:sp>
      <p:sp>
        <p:nvSpPr>
          <p:cNvPr id="4" name="CuadroTexto 3"/>
          <p:cNvSpPr txBox="1"/>
          <p:nvPr/>
        </p:nvSpPr>
        <p:spPr>
          <a:xfrm>
            <a:off x="1398494" y="5661212"/>
            <a:ext cx="2286000" cy="646331"/>
          </a:xfrm>
          <a:prstGeom prst="rect">
            <a:avLst/>
          </a:prstGeom>
          <a:noFill/>
        </p:spPr>
        <p:txBody>
          <a:bodyPr wrap="square" rtlCol="0">
            <a:spAutoFit/>
          </a:bodyPr>
          <a:lstStyle/>
          <a:p>
            <a:pPr algn="ctr"/>
            <a:r>
              <a:rPr lang="es-ES" b="1" dirty="0" smtClean="0"/>
              <a:t>CAT</a:t>
            </a:r>
          </a:p>
          <a:p>
            <a:pPr algn="ctr"/>
            <a:r>
              <a:rPr lang="es-ES" b="1" dirty="0" smtClean="0"/>
              <a:t>12-12-2018</a:t>
            </a:r>
            <a:endParaRPr lang="es-AR" b="1" dirty="0"/>
          </a:p>
        </p:txBody>
      </p:sp>
    </p:spTree>
    <p:extLst>
      <p:ext uri="{BB962C8B-B14F-4D97-AF65-F5344CB8AC3E}">
        <p14:creationId xmlns:p14="http://schemas.microsoft.com/office/powerpoint/2010/main" val="169261584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87506" y="123077"/>
            <a:ext cx="11134164" cy="940694"/>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2400" b="1" dirty="0">
                <a:latin typeface="Century Gothic" panose="020B0502020202020204" pitchFamily="34" charset="0"/>
              </a:rPr>
              <a:t>RECHAZO DE LA ACCIÓN DE AMPARO PRESENTADA ANTE LA OMISIÓN DE PRESENTACIÓN DE LA DECLARACIÓN JURADA DE SINCERAMIENTO FISCAL</a:t>
            </a:r>
            <a:endParaRPr lang="es-AR" sz="2400" b="1" dirty="0">
              <a:latin typeface="Century Gothic" panose="020B0502020202020204" pitchFamily="34" charset="0"/>
            </a:endParaRPr>
          </a:p>
        </p:txBody>
      </p:sp>
      <p:sp>
        <p:nvSpPr>
          <p:cNvPr id="3" name="Marcador de contenido 2"/>
          <p:cNvSpPr>
            <a:spLocks noGrp="1"/>
          </p:cNvSpPr>
          <p:nvPr>
            <p:ph idx="1"/>
          </p:nvPr>
        </p:nvSpPr>
        <p:spPr>
          <a:xfrm>
            <a:off x="887506" y="1266078"/>
            <a:ext cx="11037719" cy="5591922"/>
          </a:xfrm>
        </p:spPr>
        <p:txBody>
          <a:bodyPr vert="horz" lIns="91440" tIns="45720" rIns="91440" bIns="45720" rtlCol="0">
            <a:noAutofit/>
          </a:bodyPr>
          <a:lstStyle/>
          <a:p>
            <a:pPr marL="0" indent="0" algn="just">
              <a:spcBef>
                <a:spcPts val="0"/>
              </a:spcBef>
              <a:spcAft>
                <a:spcPts val="600"/>
              </a:spcAft>
              <a:buNone/>
            </a:pPr>
            <a:r>
              <a:rPr lang="es-ES" sz="2000" b="1" dirty="0" smtClean="0"/>
              <a:t>CAUSA: “CARRAL </a:t>
            </a:r>
            <a:r>
              <a:rPr lang="es-ES" sz="2000" b="1" dirty="0" err="1" smtClean="0"/>
              <a:t>Fabian</a:t>
            </a:r>
            <a:r>
              <a:rPr lang="es-ES" sz="2000" b="1" dirty="0" smtClean="0"/>
              <a:t> A.” CCAF, Sala I del 3/7/2018</a:t>
            </a:r>
          </a:p>
          <a:p>
            <a:pPr algn="just">
              <a:spcBef>
                <a:spcPts val="0"/>
              </a:spcBef>
              <a:spcAft>
                <a:spcPts val="600"/>
              </a:spcAft>
            </a:pPr>
            <a:r>
              <a:rPr lang="es-ES" sz="2200" dirty="0" smtClean="0"/>
              <a:t>El contribuyente </a:t>
            </a:r>
            <a:r>
              <a:rPr lang="es-ES" sz="2200" dirty="0"/>
              <a:t>interpuso acción de amparo con el objeto que se le permita presentar la declaración jurada necesaria para poder concluir el procedimiento de acogimiento al Régimen de Sinceramiento Fiscal. Sostuvo que su contador omitió ingresar a la base de datos de la AFIP la declaración jurada y el formulario F.2009. El juez rechazó la acción, decisión que fue confirmada por la Cámara.</a:t>
            </a:r>
          </a:p>
          <a:p>
            <a:pPr algn="just">
              <a:spcBef>
                <a:spcPts val="0"/>
              </a:spcBef>
              <a:spcAft>
                <a:spcPts val="600"/>
              </a:spcAft>
            </a:pPr>
            <a:r>
              <a:rPr lang="es-ES" sz="2200" dirty="0" smtClean="0"/>
              <a:t>La </a:t>
            </a:r>
            <a:r>
              <a:rPr lang="es-ES" sz="2200" dirty="0"/>
              <a:t>acción de amparo interpuesta por un contribuyente con el objeto que se le permita presentar la declaración jurada necesaria para poder concluir el procedimiento de acogimiento al Régimen de Sinceramiento Fiscal —cfr. ley 27.260— debe ser rechazada, pues el </a:t>
            </a:r>
            <a:r>
              <a:rPr lang="es-ES" sz="2200" dirty="0" err="1"/>
              <a:t>amparista</a:t>
            </a:r>
            <a:r>
              <a:rPr lang="es-ES" sz="2200" dirty="0"/>
              <a:t> omitió presentar la declaración jurada en el plazo legalmente previsto para finalizar el trámite de blanqueo, por lo que la imposibilidad de concretar la adhesión no deriva de un acto u omisión de la Administración, sino de una conducta imputable al propio contribuyente. </a:t>
            </a:r>
            <a:endParaRPr lang="es-ES" sz="2200" dirty="0" smtClean="0"/>
          </a:p>
          <a:p>
            <a:pPr algn="just">
              <a:spcBef>
                <a:spcPts val="0"/>
              </a:spcBef>
              <a:spcAft>
                <a:spcPts val="600"/>
              </a:spcAft>
            </a:pPr>
            <a:r>
              <a:rPr lang="es-ES" sz="2200" dirty="0" smtClean="0"/>
              <a:t>En el mismo sentido, “Telas </a:t>
            </a:r>
            <a:r>
              <a:rPr lang="es-ES" sz="2200" dirty="0" err="1" smtClean="0"/>
              <a:t>com</a:t>
            </a:r>
            <a:r>
              <a:rPr lang="es-ES" sz="2200" dirty="0" smtClean="0"/>
              <a:t> SRL” CCAF, Sala IV del 8/5/2018.</a:t>
            </a:r>
            <a:endParaRPr lang="es-ES" sz="2200" dirty="0"/>
          </a:p>
          <a:p>
            <a:pPr marL="0" indent="0" algn="just">
              <a:spcBef>
                <a:spcPts val="0"/>
              </a:spcBef>
              <a:spcAft>
                <a:spcPts val="600"/>
              </a:spcAft>
              <a:buNone/>
            </a:pPr>
            <a:endParaRPr lang="es-ES" sz="22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9</a:t>
            </a:fld>
            <a:endParaRPr lang="es-AR">
              <a:solidFill>
                <a:prstClr val="black">
                  <a:tint val="75000"/>
                </a:prstClr>
              </a:solidFill>
            </a:endParaRPr>
          </a:p>
        </p:txBody>
      </p:sp>
    </p:spTree>
    <p:extLst>
      <p:ext uri="{BB962C8B-B14F-4D97-AF65-F5344CB8AC3E}">
        <p14:creationId xmlns:p14="http://schemas.microsoft.com/office/powerpoint/2010/main" val="8166844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20271" y="136525"/>
            <a:ext cx="11201399" cy="603063"/>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PROCEDENCIA DEL CÓMPUTO DEL CRÉDITO FISCAL IVA POR LA COMPRA DE AUTOMOVILES ENTREGADOS COMO PREMIOS EN  UN PROGRAMA TELEVISIVO</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20271" y="739588"/>
            <a:ext cx="11201399" cy="5591922"/>
          </a:xfrm>
        </p:spPr>
        <p:txBody>
          <a:bodyPr vert="horz" lIns="91440" tIns="45720" rIns="91440" bIns="45720" rtlCol="0">
            <a:noAutofit/>
          </a:bodyPr>
          <a:lstStyle/>
          <a:p>
            <a:pPr marL="0" indent="0" algn="just">
              <a:spcBef>
                <a:spcPts val="0"/>
              </a:spcBef>
              <a:spcAft>
                <a:spcPts val="300"/>
              </a:spcAft>
              <a:buNone/>
            </a:pPr>
            <a:r>
              <a:rPr lang="es-ES" sz="1600" b="1" dirty="0" smtClean="0"/>
              <a:t>CAUSA: “Bus Televisión SA” TFN, Sala “A” del 10/8/2018</a:t>
            </a:r>
          </a:p>
          <a:p>
            <a:pPr algn="just">
              <a:spcBef>
                <a:spcPts val="0"/>
              </a:spcBef>
              <a:spcAft>
                <a:spcPts val="300"/>
              </a:spcAft>
            </a:pPr>
            <a:r>
              <a:rPr lang="es-ES" sz="1700" dirty="0" smtClean="0"/>
              <a:t>La </a:t>
            </a:r>
            <a:r>
              <a:rPr lang="es-ES" sz="1700" dirty="0"/>
              <a:t>cuestión nuclear a la que está llamado a resolver este Tribunal consiste en determinar la procedencia del cómputo del crédito fiscal producto de las operaciones de compra de automóviles, que el contribuyente califica como insumos, entregados en el programa televisivo producido por la recurrente.</a:t>
            </a:r>
          </a:p>
          <a:p>
            <a:pPr algn="just">
              <a:spcBef>
                <a:spcPts val="0"/>
              </a:spcBef>
              <a:spcAft>
                <a:spcPts val="300"/>
              </a:spcAft>
            </a:pPr>
            <a:r>
              <a:rPr lang="es-ES" sz="1700" dirty="0" smtClean="0"/>
              <a:t>El </a:t>
            </a:r>
            <a:r>
              <a:rPr lang="es-ES" sz="1700" dirty="0"/>
              <a:t>artículo 12 de la ley de IVA incorporó como ficción jurídica, que no se considerarán vinculadas con las operaciones gravadas “ Las compras, importaciones definitivas y locaciones (incluidas las derivadas de contratos de leasing) de automóviles, en la medida que su costo de adquisición, importación o valor de plaza, si son de propia producción o alquilados (incluso mediante contratos de leasing), sea superior a la suma de $ 20.000 (veinte mil pesos) -neto del impuesto de esta ley-, al momento de su compra, despacho a plaza, habilitación o suscripción del respectivo contrato, según deba considerarse, en cuyo caso el crédito fiscal a computar no podrá superar al que correspondería deducir respecto de dicho valor.</a:t>
            </a:r>
          </a:p>
          <a:p>
            <a:pPr algn="just">
              <a:spcBef>
                <a:spcPts val="0"/>
              </a:spcBef>
              <a:spcAft>
                <a:spcPts val="300"/>
              </a:spcAft>
            </a:pPr>
            <a:r>
              <a:rPr lang="es-ES" sz="1700" dirty="0" smtClean="0"/>
              <a:t>La </a:t>
            </a:r>
            <a:r>
              <a:rPr lang="es-ES" sz="1700" dirty="0"/>
              <a:t>limitación dispuesta en este punto no será de aplicación cuando los referidos bienes tengan para el adquirente el carácter de bienes de cambio o constituyan el objetivo principal de la actividad gravada (alquiler, taxis, </a:t>
            </a:r>
            <a:r>
              <a:rPr lang="es-ES" sz="1700" dirty="0" err="1"/>
              <a:t>remises</a:t>
            </a:r>
            <a:r>
              <a:rPr lang="es-ES" sz="1700" dirty="0"/>
              <a:t>, viajantes de comercio y similares).”</a:t>
            </a:r>
          </a:p>
          <a:p>
            <a:pPr algn="just">
              <a:spcBef>
                <a:spcPts val="0"/>
              </a:spcBef>
              <a:spcAft>
                <a:spcPts val="300"/>
              </a:spcAft>
            </a:pPr>
            <a:r>
              <a:rPr lang="es-ES" sz="1700" dirty="0" smtClean="0"/>
              <a:t>La </a:t>
            </a:r>
            <a:r>
              <a:rPr lang="es-ES" sz="1700" dirty="0"/>
              <a:t>excepción dispuesta en el último párrafo, concurre en el sentido que se pretendió otorgar a la limitación, esto es que, salvo aquellos casos en que el automóvil sea un bien de cambio o un bien de uso con determinada afectación, se </a:t>
            </a:r>
            <a:r>
              <a:rPr lang="es-ES" sz="1700" dirty="0" err="1"/>
              <a:t>ficciona</a:t>
            </a:r>
            <a:r>
              <a:rPr lang="es-ES" sz="1700" dirty="0"/>
              <a:t> su destino para uso particular desvinculado de la actividad gravada.</a:t>
            </a:r>
          </a:p>
          <a:p>
            <a:pPr algn="just">
              <a:spcBef>
                <a:spcPts val="0"/>
              </a:spcBef>
              <a:spcAft>
                <a:spcPts val="300"/>
              </a:spcAft>
            </a:pPr>
            <a:r>
              <a:rPr lang="es-ES" sz="1700" dirty="0" smtClean="0"/>
              <a:t>Se </a:t>
            </a:r>
            <a:r>
              <a:rPr lang="es-ES" sz="1700" dirty="0"/>
              <a:t>entiende por bienes de cambio a aquéllos destinados a la venta en el curso habitual de la actividad del ente o que se encuentran en proceso de producción para dicha venta o que resultan generalmente consumidos en la producción de los bienes o servicios que se destinan a la venta, mientras que, los Bienes de uso, son aquellos bienes tangibles destinados a ser utilizados en la actividad principal del ente y no a la venta habitual y que posean una vida económicamente útil que exceda el ejercicio económico de su incorporación, siendo que, en el caso del impuesto a las ganancias, se legisla en los artículos 83, 84 y sus correlaciones de ley y disposiciones reglamentarias</a:t>
            </a:r>
            <a:r>
              <a:rPr lang="es-ES" sz="1700" dirty="0" smtClean="0"/>
              <a:t>.</a:t>
            </a:r>
          </a:p>
          <a:p>
            <a:pPr algn="just">
              <a:spcBef>
                <a:spcPts val="0"/>
              </a:spcBef>
              <a:spcAft>
                <a:spcPts val="300"/>
              </a:spcAft>
            </a:pPr>
            <a:r>
              <a:rPr lang="es-ES" sz="1700" dirty="0"/>
              <a:t>En función de lo antedicho y con acierto, el </a:t>
            </a:r>
            <a:r>
              <a:rPr lang="es-ES" sz="1700" dirty="0" smtClean="0"/>
              <a:t>Fisco </a:t>
            </a:r>
            <a:r>
              <a:rPr lang="es-ES" sz="1700" dirty="0"/>
              <a:t>niega a los automóviles adquiridos por la actora el carácter de bienes de cambio o bienes de uso pero, si el automóvil adquirido por la actora para su actividad gravada carece de tales atributos, restaría dilucidar entonces en qué otro carácter podría incorporarse un automóvil al patrimonio de un responsable inscripto</a:t>
            </a:r>
            <a:r>
              <a:rPr lang="es-ES" sz="1700" dirty="0" smtClean="0"/>
              <a:t>.</a:t>
            </a:r>
            <a:endParaRPr lang="es-ES" sz="17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10</a:t>
            </a:fld>
            <a:endParaRPr lang="es-AR">
              <a:solidFill>
                <a:prstClr val="black">
                  <a:tint val="75000"/>
                </a:prstClr>
              </a:solidFill>
            </a:endParaRPr>
          </a:p>
        </p:txBody>
      </p:sp>
    </p:spTree>
    <p:extLst>
      <p:ext uri="{BB962C8B-B14F-4D97-AF65-F5344CB8AC3E}">
        <p14:creationId xmlns:p14="http://schemas.microsoft.com/office/powerpoint/2010/main" val="10681089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4400" y="55843"/>
            <a:ext cx="11107270" cy="603063"/>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PROCEDENCIA DEL CÓMPUTO DEL CRÉDITO FISCAL IVA POR LA COMPRA DE AUTOMOVILES ENTREGADOS COMO PREMIOS EN  UN PROGRAMA TELEVISIVO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914400" y="658906"/>
            <a:ext cx="11107270" cy="5591922"/>
          </a:xfrm>
        </p:spPr>
        <p:txBody>
          <a:bodyPr vert="horz" lIns="91440" tIns="45720" rIns="91440" bIns="45720" rtlCol="0">
            <a:noAutofit/>
          </a:bodyPr>
          <a:lstStyle/>
          <a:p>
            <a:pPr marL="268288" indent="-268288" algn="just">
              <a:spcBef>
                <a:spcPts val="0"/>
              </a:spcBef>
              <a:spcAft>
                <a:spcPts val="300"/>
              </a:spcAft>
            </a:pPr>
            <a:r>
              <a:rPr lang="es-ES" sz="1600" dirty="0" smtClean="0"/>
              <a:t>En </a:t>
            </a:r>
            <a:r>
              <a:rPr lang="es-ES" sz="1600" dirty="0"/>
              <a:t>este sentido la actora tampoco lo incorpora como una inversión - son aquellas realizadas con el ánimo de obtener una renta u otro beneficio - como así tampoco forma parte de otro tipo de activos corrientes o no corrientes.</a:t>
            </a:r>
          </a:p>
          <a:p>
            <a:pPr marL="268288" indent="-268288" algn="just">
              <a:spcBef>
                <a:spcPts val="0"/>
              </a:spcBef>
              <a:spcAft>
                <a:spcPts val="300"/>
              </a:spcAft>
            </a:pPr>
            <a:r>
              <a:rPr lang="es-ES" sz="1600" dirty="0" smtClean="0"/>
              <a:t>La </a:t>
            </a:r>
            <a:r>
              <a:rPr lang="es-ES" sz="1600" dirty="0"/>
              <a:t>Corte tiene dicho (</a:t>
            </a:r>
            <a:r>
              <a:rPr lang="es-ES" sz="1600" dirty="0" err="1"/>
              <a:t>Gasparri</a:t>
            </a:r>
            <a:r>
              <a:rPr lang="es-ES" sz="1600" dirty="0"/>
              <a:t> y Cía. SA; 16/06/1993, entre otros) que “Las normas impositivas, incluso las que estatuyen beneficios de carácter fiscal, no deben entenderse con el alcance más restringido que su texto admita, sino en forma tal que el propósito de la ley se cumpla de acuerdo con los principios de una razonable y discreta interpretación, principio que, en el marco de la ley 11683 (</a:t>
            </a:r>
            <a:r>
              <a:rPr lang="es-ES" sz="1600" dirty="0" err="1"/>
              <a:t>t.o</a:t>
            </a:r>
            <a:r>
              <a:rPr lang="es-ES" sz="1600" dirty="0"/>
              <a:t>. 1978 y </a:t>
            </a:r>
            <a:r>
              <a:rPr lang="es-ES" sz="1600" dirty="0" err="1"/>
              <a:t>modif</a:t>
            </a:r>
            <a:r>
              <a:rPr lang="es-ES" sz="1600" dirty="0"/>
              <a:t>.), se concreta en el artículo 11, según el cual en la interpretación de la leyes tributarias se atenderá a su fin y a su significación económica.” Y en Provincia de Santa Cruz c/ YPF (02/02/1993) que “En materia de leyes tributarias, el método interpretativo que tiene primordialmente en cuenta la finalidad perseguida por la disposición cuestionada, ofrece innegable conveniencia. Es así que aquéllas no deben por fuerza entenderse con el alcance más restringido que el texto admita, sino, antes bien, en forma tal que el propósito de la ley se cumpla de acuerdo con los principios de una razonable y discreta interpretación.”</a:t>
            </a:r>
          </a:p>
          <a:p>
            <a:pPr marL="268288" indent="-268288" algn="just">
              <a:spcBef>
                <a:spcPts val="0"/>
              </a:spcBef>
              <a:spcAft>
                <a:spcPts val="300"/>
              </a:spcAft>
            </a:pPr>
            <a:r>
              <a:rPr lang="es-ES" sz="1600" dirty="0" smtClean="0"/>
              <a:t>La </a:t>
            </a:r>
            <a:r>
              <a:rPr lang="es-ES" sz="1600" dirty="0"/>
              <a:t>actividad de la actora es la producción y distribución de programas de televisión y que los automóviles en cuestión son entregados, como premio, a los invitados a un programa de entretenimientos que la actora produce.</a:t>
            </a:r>
          </a:p>
          <a:p>
            <a:pPr marL="268288" indent="-268288" algn="just">
              <a:spcBef>
                <a:spcPts val="0"/>
              </a:spcBef>
              <a:spcAft>
                <a:spcPts val="300"/>
              </a:spcAft>
            </a:pPr>
            <a:r>
              <a:rPr lang="es-ES" sz="1600" dirty="0" smtClean="0"/>
              <a:t>Si </a:t>
            </a:r>
            <a:r>
              <a:rPr lang="es-ES" sz="1600" dirty="0"/>
              <a:t>el automóvil incorporado por la actora no forma parte de ningún rubro del activo de la misma, debe colegirse, sin hesitación, que se trata de una partida de resultado negativo, de un costo o gasto vinculado con sus ingresos gravados en tanto, tal como se encuentra acreditado en la causa, la actividad de la actora se encuentra alcanzada por el gravamen e incorpora al bien como un elemento distintivo de la misma.</a:t>
            </a:r>
          </a:p>
          <a:p>
            <a:pPr marL="268288" indent="-268288" algn="just">
              <a:spcBef>
                <a:spcPts val="0"/>
              </a:spcBef>
              <a:spcAft>
                <a:spcPts val="300"/>
              </a:spcAft>
            </a:pPr>
            <a:r>
              <a:rPr lang="es-ES" sz="1600" dirty="0" smtClean="0"/>
              <a:t>En </a:t>
            </a:r>
            <a:r>
              <a:rPr lang="es-ES" sz="1600" dirty="0"/>
              <a:t>este entendimiento, no puede interpretarse que la función dada al automóvil por parte de la actora forma parte de la hipótesis de evasión que llevó al legislador a imponer las limitaciones señaladas en el artículo 12 de la ley de rito. El automóvil en poder de la actora, al carecer de la cualidad de un activo de la sociedad, no puede constituirse en “ gastos particulares o disposición de rentas”, ni en “erogaciones imputables al ámbito del uso o disposición de ingresos o rentas”, tampoco que “permita disminuir la carga tributaria de sectores de más altos ingresos a través de la utilización de determinadas franquicias o gastos”, tampoco se estaría “disimulando una remuneración con autos de uso particular pero a nombre de la empresa” ni el impedimento de su cómputo “da al sistema mayor transparencia y equidad al conseguir disminuir la evasión”, todas estas premisas que llevaron a los legisladores a cercenar el cómputo de créditos fiscales vinculados a los bienes en cuestión</a:t>
            </a:r>
            <a:r>
              <a:rPr lang="es-ES" sz="1600" dirty="0" smtClean="0"/>
              <a:t>.</a:t>
            </a:r>
          </a:p>
          <a:p>
            <a:pPr marL="268288" indent="-268288" algn="just">
              <a:spcBef>
                <a:spcPts val="0"/>
              </a:spcBef>
              <a:spcAft>
                <a:spcPts val="300"/>
              </a:spcAft>
            </a:pPr>
            <a:r>
              <a:rPr lang="es-ES" sz="1600" dirty="0"/>
              <a:t>El fisco no cuestiona la vinculación del bien en crisis con la actividad de la actora, por lo que se reafirmaría la doble condición que hace a dicho crédito fiscal computable : a) la inteligencia de estar frente a un caso excluido de la hipótesis que sostuvo el legislador al dictar la norma bajo análisis , b) la vinculación de dicho crédito con la actividad gravada de la actora, la cual utiliza el automóvil como atractivo soporte del show televisivo a partir de lo cual obtiene ingresos de los canales de televisión y por publicidad, todos ellos gravados</a:t>
            </a:r>
            <a:r>
              <a:rPr lang="es-ES" sz="1600" dirty="0" smtClean="0"/>
              <a:t>.</a:t>
            </a:r>
            <a:endParaRPr lang="es-ES" sz="16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11</a:t>
            </a:fld>
            <a:endParaRPr lang="es-AR">
              <a:solidFill>
                <a:prstClr val="black">
                  <a:tint val="75000"/>
                </a:prstClr>
              </a:solidFill>
            </a:endParaRPr>
          </a:p>
        </p:txBody>
      </p:sp>
    </p:spTree>
    <p:extLst>
      <p:ext uri="{BB962C8B-B14F-4D97-AF65-F5344CB8AC3E}">
        <p14:creationId xmlns:p14="http://schemas.microsoft.com/office/powerpoint/2010/main" val="29709322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06824" y="69290"/>
            <a:ext cx="11214846" cy="589615"/>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PROCEDENCIA DEL CÓMPUTO DEL CRÉDITO FISCAL IVA POR LA COMPRA DE AUTOMOVILES ENTREGADOS COMO PREMIOS EN  UN PROGRAMA TELEVISIVO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06824" y="712693"/>
            <a:ext cx="11214846" cy="6078071"/>
          </a:xfrm>
        </p:spPr>
        <p:txBody>
          <a:bodyPr vert="horz" lIns="91440" tIns="45720" rIns="91440" bIns="45720" rtlCol="0">
            <a:noAutofit/>
          </a:bodyPr>
          <a:lstStyle/>
          <a:p>
            <a:pPr marL="268288" indent="-268288" algn="just">
              <a:spcBef>
                <a:spcPts val="0"/>
              </a:spcBef>
              <a:spcAft>
                <a:spcPts val="600"/>
              </a:spcAft>
            </a:pPr>
            <a:r>
              <a:rPr lang="es-ES" sz="1550" dirty="0" smtClean="0"/>
              <a:t>La </a:t>
            </a:r>
            <a:r>
              <a:rPr lang="es-ES" sz="1550" dirty="0"/>
              <a:t>actora asegura estar ante un insumo o costo mientras que el fisco niega tal entidad de insumo porque éste ingresa al proceso económico de la </a:t>
            </a:r>
            <a:r>
              <a:rPr lang="es-ES" sz="1550" dirty="0" err="1"/>
              <a:t>rubrada</a:t>
            </a:r>
            <a:r>
              <a:rPr lang="es-ES" sz="1550" dirty="0"/>
              <a:t> sin sufrir ningún tipo de transformación. A mi entender dicha distinción resulta ociosa ya que lo relevante es que, un crédito fiscal, se vincule con la actividad gravada en cualquiera de sus etapas de aplicación - según 2º párrafo del inciso a) del artículo 12 - lo cual no involucra sólo a un proceso económico de transformación sino a cualquier actividad de administración, financiación, comercialización, incluida la promoción, marketing, difusión, etc., - lo que incluye a su vez premios en cualquier tipo de competición o sorteos - siempre y en tanto se acredite la atinencia o atingencia entre cualquiera de ellos y la actividad gravada.</a:t>
            </a:r>
          </a:p>
          <a:p>
            <a:pPr marL="268288" indent="-268288" algn="just">
              <a:spcBef>
                <a:spcPts val="0"/>
              </a:spcBef>
              <a:spcAft>
                <a:spcPts val="600"/>
              </a:spcAft>
            </a:pPr>
            <a:r>
              <a:rPr lang="es-ES" sz="1550" dirty="0" smtClean="0"/>
              <a:t>En </a:t>
            </a:r>
            <a:r>
              <a:rPr lang="es-ES" sz="1550" dirty="0"/>
              <a:t>el caso tal conexión o vínculo aparece acreditado, tanto que el fisco le recomienda a la </a:t>
            </a:r>
            <a:r>
              <a:rPr lang="es-ES" sz="1550" dirty="0" smtClean="0"/>
              <a:t>actora </a:t>
            </a:r>
            <a:r>
              <a:rPr lang="es-ES" sz="1550" dirty="0"/>
              <a:t>que si sustituye como premio los automóviles por otros bienes o dinero en efectivo la actividad no se vería afectada.</a:t>
            </a:r>
          </a:p>
          <a:p>
            <a:pPr marL="268288" indent="-268288" algn="just">
              <a:spcBef>
                <a:spcPts val="0"/>
              </a:spcBef>
              <a:spcAft>
                <a:spcPts val="600"/>
              </a:spcAft>
            </a:pPr>
            <a:r>
              <a:rPr lang="es-ES" sz="1550" dirty="0" smtClean="0"/>
              <a:t>Si </a:t>
            </a:r>
            <a:r>
              <a:rPr lang="es-ES" sz="1550" dirty="0"/>
              <a:t>bien esto no parece ser controvertido en la causa por la actora, debo señalar que el Fisco hace una errónea interpretación de normas al traer a consideración, para impugnar la materia imponible de la actora, el ya mencionado artículo 12 pero, además y según él mismo señala “Que asimismo la situación descripta encuentra su correlato en el artículo 58 del Decreto Reglamentario de la ley del impuesto al valor agregado, que reza:</a:t>
            </a:r>
          </a:p>
          <a:p>
            <a:pPr marL="268288" indent="-268288" algn="just">
              <a:spcBef>
                <a:spcPts val="0"/>
              </a:spcBef>
              <a:spcAft>
                <a:spcPts val="600"/>
              </a:spcAft>
            </a:pPr>
            <a:r>
              <a:rPr lang="es-ES" sz="1550" dirty="0" smtClean="0"/>
              <a:t>“</a:t>
            </a:r>
            <a:r>
              <a:rPr lang="es-ES" sz="1550" dirty="0"/>
              <a:t>Si un responsable inscripto destinara bienes, obras, locaciones y/o prestaciones de servicios gravados, para donaciones o entregas a título gratuito, cualquiera sea su concepto, deberá reintegrar en el período fiscal en que tal hecho ocurra, el crédito por impuesto que hubiere computado -según las normas de la ley y este reglamento- por bienes y/o servicios y/o locaciones, empleados en la obtención de los bienes, obras y/o locaciones y/o prestaciones de servicios en cuestión, actualizado de acuerdo a las variaciones del índice mencionado en el artículo 47 de la ley, entre el mes en que se efectuó su cómputo y aquel al que corresponda dicho reintegro, con las limitaciones establecidas en el segundo párrafo de la citada norma legal.”</a:t>
            </a:r>
          </a:p>
          <a:p>
            <a:pPr marL="268288" indent="-268288" algn="just">
              <a:spcBef>
                <a:spcPts val="0"/>
              </a:spcBef>
              <a:spcAft>
                <a:spcPts val="600"/>
              </a:spcAft>
            </a:pPr>
            <a:r>
              <a:rPr lang="es-ES" sz="1550" dirty="0" smtClean="0"/>
              <a:t>Cabe </a:t>
            </a:r>
            <a:r>
              <a:rPr lang="es-ES" sz="1550" dirty="0"/>
              <a:t>destacar que el artículo 12 no encuentra ningún tipo de “correlato” ni secuela en el artículo 58 mencionado ya que tanto el legislador como, oportunamente, el </a:t>
            </a:r>
            <a:r>
              <a:rPr lang="es-ES" sz="1550" dirty="0" err="1"/>
              <a:t>reglamentador</a:t>
            </a:r>
            <a:r>
              <a:rPr lang="es-ES" sz="1550" dirty="0"/>
              <a:t>, abordaron dos aspectos absolutamente disímiles en cada uno de ellos.</a:t>
            </a:r>
          </a:p>
          <a:p>
            <a:pPr marL="268288" indent="-268288" algn="just">
              <a:spcBef>
                <a:spcPts val="0"/>
              </a:spcBef>
              <a:spcAft>
                <a:spcPts val="600"/>
              </a:spcAft>
            </a:pPr>
            <a:r>
              <a:rPr lang="es-ES" sz="1550" dirty="0" smtClean="0"/>
              <a:t>Mientras </a:t>
            </a:r>
            <a:r>
              <a:rPr lang="es-ES" sz="1550" dirty="0"/>
              <a:t>el artículo 12 de la ley, como ya señaláramos, ensaya respecto de la no </a:t>
            </a:r>
            <a:r>
              <a:rPr lang="es-ES" sz="1550" dirty="0" err="1"/>
              <a:t>computabilidad</a:t>
            </a:r>
            <a:r>
              <a:rPr lang="es-ES" sz="1550" dirty="0"/>
              <a:t> de ciertos créditos fiscales, el artículo de la reglamentación se ocupa de aquellos créditos fiscales originados en bienes, obras, locaciones y/o prestaciones que sí son computables y que han sido oportunamente computados por el responsable inscripto pero que éste, posteriormente, destina a donaciones o entregas a título gratuito.</a:t>
            </a:r>
          </a:p>
          <a:p>
            <a:pPr marL="268288" indent="-268288" algn="just">
              <a:spcBef>
                <a:spcPts val="0"/>
              </a:spcBef>
              <a:spcAft>
                <a:spcPts val="600"/>
              </a:spcAft>
            </a:pPr>
            <a:r>
              <a:rPr lang="es-ES" sz="1550" dirty="0" smtClean="0"/>
              <a:t>Mientras </a:t>
            </a:r>
            <a:r>
              <a:rPr lang="es-ES" sz="1550" dirty="0"/>
              <a:t>en el primer caso, el fisco debería impugnar el crédito fiscal vinculado en el mismo período fiscal en que fue computado, en estos últimos casos, el fisco debería determinar el crédito fiscal a reintegrar en el período fiscal en que los bienes, obras, locaciones y/o prestaciones que dieron origen al crédito fiscal fueran destinados gratuitamente</a:t>
            </a:r>
            <a:r>
              <a:rPr lang="es-ES" sz="1550" dirty="0" smtClean="0"/>
              <a:t>.</a:t>
            </a:r>
          </a:p>
          <a:p>
            <a:pPr marL="268288" indent="-268288" algn="just">
              <a:spcBef>
                <a:spcPts val="0"/>
              </a:spcBef>
              <a:spcAft>
                <a:spcPts val="600"/>
              </a:spcAft>
            </a:pPr>
            <a:r>
              <a:rPr lang="es-ES" sz="1550" dirty="0" smtClean="0"/>
              <a:t>Voto de la mayoría (</a:t>
            </a:r>
            <a:r>
              <a:rPr lang="es-ES" sz="1550" dirty="0" err="1" smtClean="0"/>
              <a:t>Ruben</a:t>
            </a:r>
            <a:r>
              <a:rPr lang="es-ES" sz="1550" dirty="0" smtClean="0"/>
              <a:t> </a:t>
            </a:r>
            <a:r>
              <a:rPr lang="es-ES" sz="1550" dirty="0" err="1" smtClean="0"/>
              <a:t>Markevsky</a:t>
            </a:r>
            <a:r>
              <a:rPr lang="es-ES" sz="1550" dirty="0" smtClean="0"/>
              <a:t> y Armando </a:t>
            </a:r>
            <a:r>
              <a:rPr lang="es-ES" sz="1550" dirty="0" err="1" smtClean="0"/>
              <a:t>Magallón</a:t>
            </a:r>
            <a:r>
              <a:rPr lang="es-ES" sz="1550" dirty="0" smtClean="0"/>
              <a:t>). En disidencia (Laura </a:t>
            </a:r>
            <a:r>
              <a:rPr lang="es-ES" sz="1550" dirty="0" err="1" smtClean="0"/>
              <a:t>Guzman</a:t>
            </a:r>
            <a:r>
              <a:rPr lang="es-ES" sz="1550" dirty="0" smtClean="0"/>
              <a:t>).</a:t>
            </a:r>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12</a:t>
            </a:fld>
            <a:endParaRPr lang="es-AR">
              <a:solidFill>
                <a:prstClr val="black">
                  <a:tint val="75000"/>
                </a:prstClr>
              </a:solidFill>
            </a:endParaRPr>
          </a:p>
        </p:txBody>
      </p:sp>
    </p:spTree>
    <p:extLst>
      <p:ext uri="{BB962C8B-B14F-4D97-AF65-F5344CB8AC3E}">
        <p14:creationId xmlns:p14="http://schemas.microsoft.com/office/powerpoint/2010/main" val="274018926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74059" y="96184"/>
            <a:ext cx="11147611" cy="737533"/>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SUSPENSIÓN DEL PRONUNCIAMIENTO HASTA EL DICTADO DE NUEVO PLENARIO EN EL CASO DE INTIMACIÓN REFERIDA A REINTEGRO IVA EXPORTADORES</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74059" y="894633"/>
            <a:ext cx="11147611" cy="5591922"/>
          </a:xfrm>
        </p:spPr>
        <p:txBody>
          <a:bodyPr vert="horz" lIns="91440" tIns="45720" rIns="91440" bIns="45720" rtlCol="0">
            <a:noAutofit/>
          </a:bodyPr>
          <a:lstStyle/>
          <a:p>
            <a:pPr marL="0" indent="0" algn="just">
              <a:spcBef>
                <a:spcPts val="0"/>
              </a:spcBef>
              <a:spcAft>
                <a:spcPts val="300"/>
              </a:spcAft>
              <a:buNone/>
            </a:pPr>
            <a:r>
              <a:rPr lang="es-ES" sz="1600" b="1" dirty="0" smtClean="0"/>
              <a:t>CAUSA: “</a:t>
            </a:r>
            <a:r>
              <a:rPr lang="es-ES" sz="1600" b="1" dirty="0" err="1" smtClean="0"/>
              <a:t>Argenti</a:t>
            </a:r>
            <a:r>
              <a:rPr lang="es-ES" sz="1600" b="1" dirty="0" smtClean="0"/>
              <a:t> </a:t>
            </a:r>
            <a:r>
              <a:rPr lang="es-ES" sz="1600" b="1" dirty="0" err="1" smtClean="0"/>
              <a:t>Lemon</a:t>
            </a:r>
            <a:r>
              <a:rPr lang="es-ES" sz="1600" b="1" dirty="0" smtClean="0"/>
              <a:t> SA” CCAF, Sala III del 12/6/2018</a:t>
            </a:r>
          </a:p>
          <a:p>
            <a:pPr marL="174625" indent="-174625" algn="just">
              <a:spcBef>
                <a:spcPts val="0"/>
              </a:spcBef>
              <a:spcAft>
                <a:spcPts val="300"/>
              </a:spcAft>
            </a:pPr>
            <a:r>
              <a:rPr lang="es-ES" sz="1800" dirty="0" smtClean="0"/>
              <a:t>A </a:t>
            </a:r>
            <a:r>
              <a:rPr lang="es-ES" sz="1800" dirty="0"/>
              <a:t>fin de resolver el recurso de apelación debería estarse a la doctrina legal que emana del pronunciamiento dictado por esta Cámara en pleno el 26 de junio de 2017 en la causa "Las 2C SA (TF 25214-I) c/DGI" (</a:t>
            </a:r>
            <a:r>
              <a:rPr lang="es-ES" sz="1800" dirty="0" err="1"/>
              <a:t>expte</a:t>
            </a:r>
            <a:r>
              <a:rPr lang="es-ES" sz="1800" dirty="0"/>
              <a:t>. Nº 22.886/2012), la cual dispone que "[e]s competente, en los términos del art. 159 de la ley 11.683 el Tribunal Fiscal de la Nación para entender en la apelación deducida contra la denegación de reintegro en concepto de crédito fiscal del Impuesto al Valor Agregado, vinculado a operaciones de exportación e intimación al ingreso de aquellas sumas oportunamente compensadas o devueltas con más los intereses resarcitorios".</a:t>
            </a:r>
          </a:p>
          <a:p>
            <a:pPr marL="174625" indent="-174625" algn="just">
              <a:spcBef>
                <a:spcPts val="0"/>
              </a:spcBef>
              <a:spcAft>
                <a:spcPts val="300"/>
              </a:spcAft>
            </a:pPr>
            <a:r>
              <a:rPr lang="es-ES" sz="1800" dirty="0" smtClean="0"/>
              <a:t>A </a:t>
            </a:r>
            <a:r>
              <a:rPr lang="es-ES" sz="1800" dirty="0"/>
              <a:t>lo antedicho cabe añadir que, de acuerdo con lo dispuesto en el artículo 303 del Código Procesal y lo decidido por esta cámara, en pleno, en la causa nº 32.514/2010 "</a:t>
            </a:r>
            <a:r>
              <a:rPr lang="es-ES" sz="1800" dirty="0" err="1"/>
              <a:t>Edesur</a:t>
            </a:r>
            <a:r>
              <a:rPr lang="es-ES" sz="1800" dirty="0"/>
              <a:t> S.A. c/ resolución 4245/2004 - ENRE (expte.183156) -SE- Resol 784/10 s/ entes reguladores", el 16 de octubre de 2015, correspondería admitir los agravios de la parte actora y revocar la sentencia apelada.</a:t>
            </a:r>
          </a:p>
          <a:p>
            <a:pPr marL="174625" indent="-174625" algn="just">
              <a:spcBef>
                <a:spcPts val="0"/>
              </a:spcBef>
              <a:spcAft>
                <a:spcPts val="300"/>
              </a:spcAft>
            </a:pPr>
            <a:r>
              <a:rPr lang="es-ES" sz="1800" dirty="0" smtClean="0"/>
              <a:t>Sin </a:t>
            </a:r>
            <a:r>
              <a:rPr lang="es-ES" sz="1800" dirty="0"/>
              <a:t>embargo, no escapa a este Tribunal -y así fue apuntado por el Sr. Fiscal General- a partir de la reforma introducida por la ley 27.430 la doctrina legal sentada en el plenario “Las 2C SA (TF 25214-I) c/DGI” habría perdido virtualidad como consecuencia de la modificación en el procedimiento tributario. En efecto, el texto del art. 76 de la ley 11.683 (según ley 27.430, B.O. 29/12/2017) es claro al establecer que “El recurso del inciso b) no será procedente respecto de: ... 5. Los actos mediante los cuales, se intima la devolución de reintegros efectuados en concepto de Impuesto al Valor Agregado por operaciones de exportación.”</a:t>
            </a:r>
          </a:p>
          <a:p>
            <a:pPr marL="174625" indent="-174625" algn="just">
              <a:spcBef>
                <a:spcPts val="0"/>
              </a:spcBef>
              <a:spcAft>
                <a:spcPts val="300"/>
              </a:spcAft>
            </a:pPr>
            <a:r>
              <a:rPr lang="es-ES" sz="1800" dirty="0" smtClean="0"/>
              <a:t>Por </a:t>
            </a:r>
            <a:r>
              <a:rPr lang="es-ES" sz="1800" dirty="0"/>
              <a:t>consiguiente, de conformidad con lo dispuesto por los arts. 301 y 302 del Código Procesal Civil y Comercial de la Nación, corresponde suspender el pronunciamiento a dictarse en la presente causa y proponer al Sr. Presidente de esta Cámara tenga a bien convocar a los vocales que la integran a fin de reunirse en tribunal plenario con el objeto de revisar la doctrina legal del mencionado fallo a la luz del texto del art. 76 de la ley 11.683, según ley 27.430, y unificar la jurisprudencia respecto de la procedencia de aplicar la nueva legislación aun en los supuestos en los que el recurso de apelación data -como en el caso- de una fecha anterior a la sustitución del texto del art. 76 de la ley de procedimiento </a:t>
            </a:r>
            <a:r>
              <a:rPr lang="es-ES" sz="1800" dirty="0" smtClean="0"/>
              <a:t>tributario</a:t>
            </a:r>
            <a:r>
              <a:rPr lang="es-ES" sz="1800" dirty="0"/>
              <a:t>.</a:t>
            </a:r>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13</a:t>
            </a:fld>
            <a:endParaRPr lang="es-AR">
              <a:solidFill>
                <a:prstClr val="black">
                  <a:tint val="75000"/>
                </a:prstClr>
              </a:solidFill>
            </a:endParaRPr>
          </a:p>
        </p:txBody>
      </p:sp>
    </p:spTree>
    <p:extLst>
      <p:ext uri="{BB962C8B-B14F-4D97-AF65-F5344CB8AC3E}">
        <p14:creationId xmlns:p14="http://schemas.microsoft.com/office/powerpoint/2010/main" val="26103754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7165" y="136525"/>
            <a:ext cx="11174505" cy="603063"/>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LA DEDUCCIÓN DE GASTOS NECESARIOS RESPECTO DE UNA CONTADORA PÚBLICA</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47165" y="739588"/>
            <a:ext cx="11174505" cy="5591922"/>
          </a:xfrm>
        </p:spPr>
        <p:txBody>
          <a:bodyPr vert="horz" lIns="91440" tIns="45720" rIns="91440" bIns="45720" rtlCol="0">
            <a:noAutofit/>
          </a:bodyPr>
          <a:lstStyle/>
          <a:p>
            <a:pPr marL="0" indent="0" algn="just">
              <a:spcBef>
                <a:spcPts val="0"/>
              </a:spcBef>
              <a:spcAft>
                <a:spcPts val="600"/>
              </a:spcAft>
              <a:buNone/>
            </a:pPr>
            <a:r>
              <a:rPr lang="es-ES" sz="1800" b="1" dirty="0" smtClean="0"/>
              <a:t>CAUSA: “Rosen, Monica Graciela” TFN, Sala “A” del 22/8/2018</a:t>
            </a:r>
          </a:p>
          <a:p>
            <a:pPr algn="just">
              <a:spcBef>
                <a:spcPts val="0"/>
              </a:spcBef>
              <a:spcAft>
                <a:spcPts val="600"/>
              </a:spcAft>
            </a:pPr>
            <a:r>
              <a:rPr lang="es-ES" sz="1800" dirty="0" smtClean="0"/>
              <a:t>Se puede </a:t>
            </a:r>
            <a:r>
              <a:rPr lang="es-ES" sz="1800" dirty="0"/>
              <a:t>sostener genéricamente, considerando el juego armónico de las normas de la ley del impuesto y de su decreto reglamentario, que el criterio fundamental para los gastos es que los mismos se puedan deducir cuando se hayan realizado para mantener, conservar u obtener la fuente de ganancias gravadas, y en tanto no se verifiquen los supuestos no admitidos por el artículo 88 de la </a:t>
            </a:r>
            <a:r>
              <a:rPr lang="es-ES" sz="1800" dirty="0" smtClean="0"/>
              <a:t>ley. </a:t>
            </a:r>
            <a:r>
              <a:rPr lang="es-ES" sz="1800" dirty="0"/>
              <a:t>En este aspecto, el organismo recaudador no las puede impugnar "...so pretexto de no compartir el criterio de necesariedad o de pertinencia del gasto asignado por el contribuyente":</a:t>
            </a:r>
          </a:p>
          <a:p>
            <a:pPr algn="just">
              <a:spcBef>
                <a:spcPts val="0"/>
              </a:spcBef>
              <a:spcAft>
                <a:spcPts val="600"/>
              </a:spcAft>
            </a:pPr>
            <a:r>
              <a:rPr lang="es-ES" sz="1800" dirty="0" smtClean="0"/>
              <a:t>Si </a:t>
            </a:r>
            <a:r>
              <a:rPr lang="es-ES" sz="1800" dirty="0"/>
              <a:t>bien es cierto que es el contribuyente quien no solo debe demostrar la veracidad de los gastos, sino también su vinculación con la fuente de ganancias gravadas, ello no obsta a que quien afirma un hecho debe a su vez ser proveedor de los elementos probatorios del mismo. En el caso concreto, sería el Fisco Nacional quien debería probar sus afirmaciones en cuanto a que los gastos no guardan vinculación con la fuente de ganancias gravadas.</a:t>
            </a:r>
          </a:p>
          <a:p>
            <a:pPr algn="just">
              <a:spcBef>
                <a:spcPts val="0"/>
              </a:spcBef>
              <a:spcAft>
                <a:spcPts val="600"/>
              </a:spcAft>
            </a:pPr>
            <a:r>
              <a:rPr lang="es-ES" sz="1800" dirty="0" smtClean="0"/>
              <a:t>Es doctrina </a:t>
            </a:r>
            <a:r>
              <a:rPr lang="es-ES" sz="1800" dirty="0"/>
              <a:t>aceptada que la necesariedad del gasto no puede ser determinada con certeza por el organismo fiscal, toda vez que es ajeno al negocio del contribuyente y la misma corresponde exclusivamente a este último, ya que se trata de una circunstancia de conocimiento de este ("Editorial Dante Quinterno SA" - TFN - Sala D - 26/11/1970). Por ende, en este sentido, "el concepto de necesidad es relativo y debe apreciarse en función de la finalidad de las erogaciones ... sería muy peligroso que el Fisco en cada erogación determine o pretenda establecer la efectiva productividad del gasto quitando al empresario flexibilidad que precisa el manejo de su negocio, y que hace que muchos de los gastos en los que incurra no redunden necesariamente en la producción de un rédito que pueda imputarse específicamente al gasto en el que se ha incurrido".</a:t>
            </a:r>
          </a:p>
          <a:p>
            <a:pPr algn="just">
              <a:spcBef>
                <a:spcPts val="0"/>
              </a:spcBef>
              <a:spcAft>
                <a:spcPts val="600"/>
              </a:spcAft>
            </a:pPr>
            <a:r>
              <a:rPr lang="es-ES" sz="1800" dirty="0" smtClean="0"/>
              <a:t>En el </a:t>
            </a:r>
            <a:r>
              <a:rPr lang="es-ES" sz="1800" dirty="0"/>
              <a:t>caso concreto, el organismo fiscal no niega la existencia de los gastos impugnados, sino que cuestiona el / cumplimiento de los requisitos legales que habilitan su deducción.</a:t>
            </a:r>
          </a:p>
          <a:p>
            <a:pPr algn="just">
              <a:spcBef>
                <a:spcPts val="0"/>
              </a:spcBef>
              <a:spcAft>
                <a:spcPts val="600"/>
              </a:spcAft>
            </a:pPr>
            <a:r>
              <a:rPr lang="es-ES" sz="1800" dirty="0" smtClean="0"/>
              <a:t>Los gastos </a:t>
            </a:r>
            <a:r>
              <a:rPr lang="es-ES" sz="1800" dirty="0"/>
              <a:t>relacionados a inmuebles fueron impugnados por no provenir de inmuebles propios, sino de una sucesión indivisa, por lo cual le asiste la razón al Fisco, dado que las sucesiones indivisas son contribuyentes del impuesto desde la muerte del causante hasta la declaratoria de herederos, o hasta declarado válido el testamento</a:t>
            </a:r>
            <a:r>
              <a:rPr lang="es-ES" sz="1800" dirty="0" smtClean="0"/>
              <a:t>.</a:t>
            </a:r>
            <a:endParaRPr lang="es-ES" sz="18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14</a:t>
            </a:fld>
            <a:endParaRPr lang="es-AR">
              <a:solidFill>
                <a:prstClr val="black">
                  <a:tint val="75000"/>
                </a:prstClr>
              </a:solidFill>
            </a:endParaRPr>
          </a:p>
        </p:txBody>
      </p:sp>
    </p:spTree>
    <p:extLst>
      <p:ext uri="{BB962C8B-B14F-4D97-AF65-F5344CB8AC3E}">
        <p14:creationId xmlns:p14="http://schemas.microsoft.com/office/powerpoint/2010/main" val="20312914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20271" y="136525"/>
            <a:ext cx="11201399" cy="603063"/>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2000" b="1" dirty="0">
                <a:latin typeface="Century Gothic" panose="020B0502020202020204" pitchFamily="34" charset="0"/>
              </a:rPr>
              <a:t>LA DEDUCCIÓN DE GASTOS NECESARIOS RESPECTO DE UNA CONTADORA PÚBLICA (cont.)</a:t>
            </a:r>
            <a:endParaRPr lang="es-AR" sz="2000" b="1" dirty="0">
              <a:latin typeface="Century Gothic" panose="020B0502020202020204" pitchFamily="34" charset="0"/>
            </a:endParaRPr>
          </a:p>
        </p:txBody>
      </p:sp>
      <p:sp>
        <p:nvSpPr>
          <p:cNvPr id="3" name="Marcador de contenido 2"/>
          <p:cNvSpPr>
            <a:spLocks noGrp="1"/>
          </p:cNvSpPr>
          <p:nvPr>
            <p:ph idx="1"/>
          </p:nvPr>
        </p:nvSpPr>
        <p:spPr>
          <a:xfrm>
            <a:off x="820271" y="836983"/>
            <a:ext cx="11201399" cy="5591922"/>
          </a:xfrm>
        </p:spPr>
        <p:txBody>
          <a:bodyPr vert="horz" lIns="91440" tIns="45720" rIns="91440" bIns="45720" rtlCol="0">
            <a:noAutofit/>
          </a:bodyPr>
          <a:lstStyle/>
          <a:p>
            <a:pPr algn="just">
              <a:spcBef>
                <a:spcPts val="0"/>
              </a:spcBef>
              <a:spcAft>
                <a:spcPts val="600"/>
              </a:spcAft>
            </a:pPr>
            <a:r>
              <a:rPr lang="es-ES" sz="2000" dirty="0" smtClean="0"/>
              <a:t>En lo </a:t>
            </a:r>
            <a:r>
              <a:rPr lang="es-ES" sz="2000" dirty="0"/>
              <a:t>relativo a los gastos en viajes a la Provincia del Chaco y a Uruguay, el hecho de tener inmuebles alquilados en los lugares a los cuales se trasladó el contribuyente no permite concluir sin elementos adicionales que los mismos tengan relación con ingresos declarados en la primera categoría.</a:t>
            </a:r>
          </a:p>
          <a:p>
            <a:pPr algn="just">
              <a:spcBef>
                <a:spcPts val="0"/>
              </a:spcBef>
              <a:spcAft>
                <a:spcPts val="600"/>
              </a:spcAft>
            </a:pPr>
            <a:r>
              <a:rPr lang="es-ES" sz="2000" dirty="0" smtClean="0"/>
              <a:t>En cuanto </a:t>
            </a:r>
            <a:r>
              <a:rPr lang="es-ES" sz="2000" dirty="0"/>
              <a:t>a los importes abonados al sistema médico del Consejo Profesional de Ciencias Económicas (SIMECO), el artículo 81. inciso a), autoriza la deducción de cuotas a instituciones médico-asistenciales del contribuyente y de las personas que revisten para el carácter de cargas de familia, estableciendo un tope para dicha deducción. En conclusión, resulta procedente la deducción.</a:t>
            </a:r>
          </a:p>
          <a:p>
            <a:pPr algn="just">
              <a:spcBef>
                <a:spcPts val="0"/>
              </a:spcBef>
              <a:spcAft>
                <a:spcPts val="600"/>
              </a:spcAft>
            </a:pPr>
            <a:r>
              <a:rPr lang="es-ES" sz="2000" dirty="0" smtClean="0"/>
              <a:t>En cuanto </a:t>
            </a:r>
            <a:r>
              <a:rPr lang="es-ES" sz="2000" dirty="0"/>
              <a:t>a los gastos abonados por </a:t>
            </a:r>
            <a:r>
              <a:rPr lang="es-ES" sz="2000" dirty="0" err="1"/>
              <a:t>Rubinzal-Culzoni</a:t>
            </a:r>
            <a:r>
              <a:rPr lang="es-ES" sz="2000" dirty="0"/>
              <a:t>, "...no existen controversias respecto a que se trata de una </a:t>
            </a:r>
            <a:r>
              <a:rPr lang="es-ES" sz="2000" dirty="0" smtClean="0"/>
              <a:t>editorial especializada</a:t>
            </a:r>
            <a:r>
              <a:rPr lang="es-ES" sz="2000" dirty="0"/>
              <a:t>, de lo cual se infiere que la recurrente debió necesariamente adquirir publicaciones útiles para el desarrollo de su actividad gravada, resultando por ende un gasto vinculado con ingresos de cuarta categoría".</a:t>
            </a:r>
          </a:p>
          <a:p>
            <a:pPr algn="just">
              <a:spcBef>
                <a:spcPts val="0"/>
              </a:spcBef>
              <a:spcAft>
                <a:spcPts val="600"/>
              </a:spcAft>
            </a:pPr>
            <a:r>
              <a:rPr lang="es-ES" sz="2000" dirty="0" smtClean="0"/>
              <a:t>Por </a:t>
            </a:r>
            <a:r>
              <a:rPr lang="es-ES" sz="2000" dirty="0"/>
              <a:t>último, en cuanto a la multa por defraudación fiscal, si bien el Fisco presumió el dolo con sustento en el artículo 47. inciso d). de la lev 11683. el cual esboza que se presume dolo en caso de no llevarse libros de contabilidad, registraciones y documentos de comprobación suficientes, y ello carezca de justificación considerando el volumen de las operaciones, entre otros elementos, el Fisco no acreditó las circunstancias señaladas, o que acrediten dichas circunstancias, de modo tal que no se puede visualizar el soporte fáctico de la presunción de defraudación. Por ende, </a:t>
            </a:r>
            <a:r>
              <a:rPr lang="es-ES" sz="2000" dirty="0" err="1"/>
              <a:t>reencuadró</a:t>
            </a:r>
            <a:r>
              <a:rPr lang="es-ES" sz="2000" dirty="0"/>
              <a:t> la multa por omisión del artículo 45 de la </a:t>
            </a:r>
            <a:r>
              <a:rPr lang="es-ES" sz="2000" dirty="0" smtClean="0"/>
              <a:t>ley </a:t>
            </a:r>
            <a:r>
              <a:rPr lang="es-ES" sz="2000" dirty="0"/>
              <a:t>11683.</a:t>
            </a:r>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15</a:t>
            </a:fld>
            <a:endParaRPr lang="es-AR">
              <a:solidFill>
                <a:prstClr val="black">
                  <a:tint val="75000"/>
                </a:prstClr>
              </a:solidFill>
            </a:endParaRPr>
          </a:p>
        </p:txBody>
      </p:sp>
    </p:spTree>
    <p:extLst>
      <p:ext uri="{BB962C8B-B14F-4D97-AF65-F5344CB8AC3E}">
        <p14:creationId xmlns:p14="http://schemas.microsoft.com/office/powerpoint/2010/main" val="38756246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06824" y="136525"/>
            <a:ext cx="11214846" cy="700458"/>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LA CONVERSIÓN DE APORTES IRREVOCABLES EN UNA RESERVA VOLUNTARIA NO CONFORMAN UN ENRIQUECIMIENTO A TÍTULO GRATUITO</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06824" y="955549"/>
            <a:ext cx="11214845" cy="5591922"/>
          </a:xfrm>
        </p:spPr>
        <p:txBody>
          <a:bodyPr vert="horz" lIns="91440" tIns="45720" rIns="91440" bIns="45720" rtlCol="0">
            <a:noAutofit/>
          </a:bodyPr>
          <a:lstStyle/>
          <a:p>
            <a:pPr marL="0" indent="0" algn="just">
              <a:spcBef>
                <a:spcPts val="0"/>
              </a:spcBef>
              <a:spcAft>
                <a:spcPts val="600"/>
              </a:spcAft>
              <a:buNone/>
            </a:pPr>
            <a:r>
              <a:rPr lang="es-ES" sz="2000" b="1" dirty="0" smtClean="0"/>
              <a:t>CAUSA: “Flint </a:t>
            </a:r>
            <a:r>
              <a:rPr lang="es-ES" sz="2000" b="1" dirty="0" err="1" smtClean="0"/>
              <a:t>Ink</a:t>
            </a:r>
            <a:r>
              <a:rPr lang="es-ES" sz="2000" b="1" dirty="0" smtClean="0"/>
              <a:t> </a:t>
            </a:r>
            <a:r>
              <a:rPr lang="es-ES" sz="2000" b="1" dirty="0" err="1" smtClean="0"/>
              <a:t>Arg</a:t>
            </a:r>
            <a:r>
              <a:rPr lang="es-ES" sz="2000" b="1" dirty="0" smtClean="0"/>
              <a:t> SRL” TFN, Sala “B” del 6/8/2018</a:t>
            </a:r>
          </a:p>
          <a:p>
            <a:pPr algn="just">
              <a:spcBef>
                <a:spcPts val="0"/>
              </a:spcBef>
              <a:spcAft>
                <a:spcPts val="600"/>
              </a:spcAft>
            </a:pPr>
            <a:r>
              <a:rPr lang="es-ES_tradnl" sz="2000" dirty="0"/>
              <a:t>Al respecto, la compañía había tomado la alternativa, por decisión societaria, de afectar los aportes irrevocables realizados por el socio mayoritario (una empresa vinculada del exterior que poseía el 98% del capital) a la constitución de una reserva voluntaria— para la futura absorción de pérdidas contables. De esta manera, el patrimonio neto no se modificó cuantitativamente, sino cualitativamente, dado que los aportes irrevocables (cuenta de patrimonio neto) pasaron a formar parte de la reserva voluntaria para la absorción de pérdidas (cuenta de patrimonio neto). Por lo tanto, al haber solo movimientos en el patrimonio neto, no hubo efecto alguno en el resultado contable de los ejercicios. Por ello, la sociedad interpretó que no había impacto alguno en el Impuesto a las ganancias, ya que el resultado contable del cual partió para arribar al resultado impositivo permanecía invariable</a:t>
            </a:r>
            <a:r>
              <a:rPr lang="es-ES_tradnl" sz="2000" dirty="0" smtClean="0"/>
              <a:t>.</a:t>
            </a:r>
          </a:p>
          <a:p>
            <a:pPr algn="just">
              <a:spcBef>
                <a:spcPts val="0"/>
              </a:spcBef>
              <a:spcAft>
                <a:spcPts val="600"/>
              </a:spcAft>
            </a:pPr>
            <a:r>
              <a:rPr lang="es-ES_tradnl" sz="2000" dirty="0" smtClean="0"/>
              <a:t>El Fisco interpretó que la conversión de aportes irrevocables en una reserva voluntaria constituye un enriquecimiento a título gratuito susceptible de ser gravado por el impuesto a las ganancias (Dictamen DAT 13/2014 del 20/3/2014),</a:t>
            </a:r>
            <a:endParaRPr lang="es-ES" sz="2000" dirty="0" smtClean="0"/>
          </a:p>
          <a:p>
            <a:pPr algn="just">
              <a:spcBef>
                <a:spcPts val="0"/>
              </a:spcBef>
              <a:spcAft>
                <a:spcPts val="600"/>
              </a:spcAft>
            </a:pPr>
            <a:r>
              <a:rPr lang="es-ES" sz="2000" dirty="0" smtClean="0"/>
              <a:t>La constitución </a:t>
            </a:r>
            <a:r>
              <a:rPr lang="es-ES" sz="2000" dirty="0"/>
              <a:t>de una reserva con aportes irrevocables no afecta los derechos de los socios, de la sociedad ni tampoco de terceros, dado que solo se trata de un simple movimiento de cuentas de patrimonio neto, de modo tal que la situación patrimonial de la compañía sigue siendo la misma.</a:t>
            </a:r>
          </a:p>
          <a:p>
            <a:pPr algn="just">
              <a:spcBef>
                <a:spcPts val="0"/>
              </a:spcBef>
              <a:spcAft>
                <a:spcPts val="600"/>
              </a:spcAft>
            </a:pPr>
            <a:r>
              <a:rPr lang="es-ES" sz="2000" dirty="0" smtClean="0"/>
              <a:t>El único </a:t>
            </a:r>
            <a:r>
              <a:rPr lang="es-ES" sz="2000" dirty="0"/>
              <a:t>caso en el que puede generar una obligación para la sociedad es si la realidad económica de la operación indica que se trató de un préstamo (pasivo), lo que no se advierte en el caso bajo análisis</a:t>
            </a:r>
            <a:r>
              <a:rPr lang="es-ES" sz="2000" dirty="0" smtClean="0"/>
              <a:t>.</a:t>
            </a:r>
            <a:endParaRPr lang="es-ES" sz="20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16</a:t>
            </a:fld>
            <a:endParaRPr lang="es-AR">
              <a:solidFill>
                <a:prstClr val="black">
                  <a:tint val="75000"/>
                </a:prstClr>
              </a:solidFill>
            </a:endParaRPr>
          </a:p>
        </p:txBody>
      </p:sp>
    </p:spTree>
    <p:extLst>
      <p:ext uri="{BB962C8B-B14F-4D97-AF65-F5344CB8AC3E}">
        <p14:creationId xmlns:p14="http://schemas.microsoft.com/office/powerpoint/2010/main" val="425278019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00953" y="136525"/>
            <a:ext cx="11120717" cy="700458"/>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LA CONVERSIÓN DE APORTES IRREVOCABLES EN UNA RESERVA VOLUNTARIA NO CONFORMAN UN ENRIQUECIMIENTO A TÍTULO GRATUITO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900953" y="836983"/>
            <a:ext cx="11120717" cy="5591922"/>
          </a:xfrm>
        </p:spPr>
        <p:txBody>
          <a:bodyPr vert="horz" lIns="91440" tIns="45720" rIns="91440" bIns="45720" rtlCol="0">
            <a:noAutofit/>
          </a:bodyPr>
          <a:lstStyle/>
          <a:p>
            <a:pPr algn="just">
              <a:spcBef>
                <a:spcPts val="0"/>
              </a:spcBef>
              <a:spcAft>
                <a:spcPts val="600"/>
              </a:spcAft>
            </a:pPr>
            <a:r>
              <a:rPr lang="es-ES" sz="2000" dirty="0" smtClean="0"/>
              <a:t>Los peritos </a:t>
            </a:r>
            <a:r>
              <a:rPr lang="es-ES" sz="2000" dirty="0"/>
              <a:t>han señalado que los aportes efectuados entre 1999 y 2002 fueron contabilizados dentro del patrimonio neto desde su inicio hasta su afectación como reserva voluntaria, así como también que en el balance 2006 la sociedad expuso el destino dado a los aportes irrevocables.</a:t>
            </a:r>
          </a:p>
          <a:p>
            <a:pPr algn="just">
              <a:spcBef>
                <a:spcPts val="0"/>
              </a:spcBef>
              <a:spcAft>
                <a:spcPts val="600"/>
              </a:spcAft>
            </a:pPr>
            <a:r>
              <a:rPr lang="es-ES" sz="2000" dirty="0" smtClean="0"/>
              <a:t>En </a:t>
            </a:r>
            <a:r>
              <a:rPr lang="es-ES" sz="2000" dirty="0"/>
              <a:t>este sentido, y como lo señalaron los peritos, tanto el de la adora como el del Fisco Nacional, no se produjo incremento patrimonial alguno, dado que no hubo resultados de carácter económico, sino solo movimientos dentro del patrimonio neto.</a:t>
            </a:r>
          </a:p>
          <a:p>
            <a:pPr algn="just">
              <a:spcBef>
                <a:spcPts val="0"/>
              </a:spcBef>
              <a:spcAft>
                <a:spcPts val="600"/>
              </a:spcAft>
            </a:pPr>
            <a:r>
              <a:rPr lang="es-ES" sz="2000" dirty="0" smtClean="0"/>
              <a:t>Cabe </a:t>
            </a:r>
            <a:r>
              <a:rPr lang="es-ES" sz="2000" dirty="0"/>
              <a:t>concluir entonces con respecto a la postura del Fisco Nacional, por cuanto insiste en la existencia de una ganancia no exteriorizada en los estados contables y que tal ganancia corresponde a la constitución de una reserva; que la constitución de la reserva así como la absorción de pérdidas con los aportes irrevocables no implicaron una ganancia según se desprende del estado de resultados de </a:t>
            </a:r>
            <a:r>
              <a:rPr lang="es-ES" sz="2000" dirty="0" err="1"/>
              <a:t>Flink</a:t>
            </a:r>
            <a:r>
              <a:rPr lang="es-ES" sz="2000" dirty="0"/>
              <a:t> </a:t>
            </a:r>
            <a:r>
              <a:rPr lang="es-ES" sz="2000" dirty="0" err="1"/>
              <a:t>Ink</a:t>
            </a:r>
            <a:r>
              <a:rPr lang="es-ES" sz="2000" dirty="0"/>
              <a:t> Argentina SRL por el ejercicio cerrado el 31/12/2006. Ambas situaciones implicaron movimientos dentro del estado de evolución del patrimonio neto".</a:t>
            </a:r>
          </a:p>
          <a:p>
            <a:pPr algn="just">
              <a:spcBef>
                <a:spcPts val="0"/>
              </a:spcBef>
              <a:spcAft>
                <a:spcPts val="600"/>
              </a:spcAft>
            </a:pPr>
            <a:r>
              <a:rPr lang="es-ES" sz="2000" dirty="0" smtClean="0"/>
              <a:t>Adicionalmente</a:t>
            </a:r>
            <a:r>
              <a:rPr lang="es-ES" sz="2000" dirty="0"/>
              <a:t>, surge de las pericias que la reserva voluntaria fue destinada años después a incrementar el capital de la sociedad y a absorber, acto seguido, los quebrantos acumulados, lo cual tampoco implicó una ganancia por tratarse de simples movimientos en el patrimonio neto.</a:t>
            </a:r>
          </a:p>
          <a:p>
            <a:pPr algn="just">
              <a:spcBef>
                <a:spcPts val="0"/>
              </a:spcBef>
              <a:spcAft>
                <a:spcPts val="600"/>
              </a:spcAft>
            </a:pPr>
            <a:r>
              <a:rPr lang="es-ES" sz="2000" dirty="0" smtClean="0"/>
              <a:t>La afectación </a:t>
            </a:r>
            <a:r>
              <a:rPr lang="es-ES" sz="2000" dirty="0"/>
              <a:t>de los aportes irrevocables a la constitución de una reserva voluntaria no ha significado ni se ha traducido en una modificación cuantitativa del patrimonio neto de la sociedad; dichos aportes no formaron parte del pasivo de la sociedad en ningún momento, ni antes ni después de la constitución de la reserva </a:t>
            </a:r>
            <a:r>
              <a:rPr lang="es-ES" sz="2000" dirty="0" smtClean="0"/>
              <a:t>voluntaria.</a:t>
            </a:r>
            <a:endParaRPr lang="es-ES" sz="20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17</a:t>
            </a:fld>
            <a:endParaRPr lang="es-AR">
              <a:solidFill>
                <a:prstClr val="black">
                  <a:tint val="75000"/>
                </a:prstClr>
              </a:solidFill>
            </a:endParaRPr>
          </a:p>
        </p:txBody>
      </p:sp>
    </p:spTree>
    <p:extLst>
      <p:ext uri="{BB962C8B-B14F-4D97-AF65-F5344CB8AC3E}">
        <p14:creationId xmlns:p14="http://schemas.microsoft.com/office/powerpoint/2010/main" val="20248190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3376" y="23849"/>
            <a:ext cx="11241742" cy="581270"/>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EL APROVECHAMIENTO INDEBIDO DE REINTEGROS DEL IVA Y EL FRAUDE EN PERJUICIO DE LA ADMINISTRACIÓN PÚBLICA (ART 174 INCISO 5 DEL CÓDIGO PENAL)</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793376" y="605119"/>
            <a:ext cx="11241742" cy="4604061"/>
          </a:xfrm>
        </p:spPr>
        <p:txBody>
          <a:bodyPr vert="horz" lIns="91440" tIns="45720" rIns="91440" bIns="45720" rtlCol="0">
            <a:noAutofit/>
          </a:bodyPr>
          <a:lstStyle/>
          <a:p>
            <a:pPr marL="0" indent="0" algn="just">
              <a:spcBef>
                <a:spcPts val="0"/>
              </a:spcBef>
              <a:spcAft>
                <a:spcPts val="600"/>
              </a:spcAft>
              <a:buNone/>
            </a:pPr>
            <a:r>
              <a:rPr lang="es-ES" sz="1600" b="1" dirty="0" smtClean="0"/>
              <a:t>CAUSA: “La Ganadera Arenales SA” CNAPE, Sala “B” del 29/10/2018</a:t>
            </a:r>
          </a:p>
          <a:p>
            <a:pPr marL="174625" indent="-174625" algn="just">
              <a:spcBef>
                <a:spcPts val="0"/>
              </a:spcBef>
              <a:spcAft>
                <a:spcPts val="600"/>
              </a:spcAft>
            </a:pPr>
            <a:r>
              <a:rPr lang="es-ES" sz="1800" dirty="0" smtClean="0"/>
              <a:t>Con </a:t>
            </a:r>
            <a:r>
              <a:rPr lang="es-ES" sz="1800" dirty="0"/>
              <a:t>relación al aprovechamiento indebido presunto de reintegros del Impuesto al Valor Agregado percibidos del fisco nacional por parte de LA GANADERA ARENALES S.A. relacionado con los ejercicios 2008 y 2009, por las sumas de $ 235.383,99 y de $ 558.400,64, respectivamente (art. 3 de la ley 24.769); por la circunstancia de que, eventualmente, en función del principio de la ley penal más benigna, no puedan considerarse punibles hechos que en principio se adecuarían al tipo objetivo del delito previsto por el art. 3 de la ley 27.430, no se deriva que, respecto de aquellos sucesos, resulte procedente dictar sin más un temperamento en los términos previstos por el art. 336, inc. 3, del C.P.P.N., pues este Tribunal no comparte los fundamentos por los cuales la señora juez por la resolución recurrida descartó la posible subsunción de los hechos investigados en los delitos de obtención fraudulenta de beneficios fiscales (art. 4 de la ley 24.769 y art. 8 del Régimen Penal Tributario previsto por la ley 27.430) y de fraude en perjuicio de la administración pública previsto por el art. 174 inciso 5, del Código </a:t>
            </a:r>
            <a:r>
              <a:rPr lang="es-ES" sz="1800" dirty="0" smtClean="0"/>
              <a:t>Penal.</a:t>
            </a:r>
          </a:p>
          <a:p>
            <a:pPr marL="174625" indent="-174625" algn="just">
              <a:spcBef>
                <a:spcPts val="0"/>
              </a:spcBef>
              <a:spcAft>
                <a:spcPts val="600"/>
              </a:spcAft>
            </a:pPr>
            <a:r>
              <a:rPr lang="es-ES" sz="1800" dirty="0" smtClean="0"/>
              <a:t>En </a:t>
            </a:r>
            <a:r>
              <a:rPr lang="es-ES" sz="1800" dirty="0"/>
              <a:t>el sentido indicado por el considerando anterior, esta Sala “B” ha establecido, con una integración parcialmente diferente de la actual, un criterio que, “mutatis </a:t>
            </a:r>
            <a:r>
              <a:rPr lang="es-ES" sz="1800" dirty="0" err="1"/>
              <a:t>mutandi</a:t>
            </a:r>
            <a:r>
              <a:rPr lang="es-ES" sz="1800" dirty="0"/>
              <a:t>”, y en lo pertinente, resulta aplicable al caso en examen, lo siguiente: “…el concurso ideal de delitos se verifica ‘…cuando un hecho cayera bajo más de una sanción penal…’, es decir, cuando el hecho cumple con todos los requisitos establecidos por más de una norma penal, en cuyo caso ‘se aplicará solamente la que fijare pena mayor’ (confr. art. 54 del Código Penal), pero no existe un concurso ideal de leyes verdadero, y, por ende, no se aplica la regla mencionada, cuando los hechos investigados no cumplen con todos los requisitos establecidos por cada una de las normas analizadas. 7°) Que, por el art. 4 de la ley 24.769, se reprime con penas de prisión de uno a seis años al que ‘…mediante declaraciones engañosas, ocultaciones maliciosas o cualquier otro ardid o engaño…obtuviere un reconocimiento, certificación o autorización para gozar de una exención, desgravación, diferimiento, liberación, reducción, reintegro, recupero o devolución tributaria al fisco nacional…,’ mientras que por el art. 3 de la misma ley, se castiga con penas de prisión más graves, que van de tres años </a:t>
            </a:r>
            <a:r>
              <a:rPr lang="es-ES" sz="1800" dirty="0" smtClean="0"/>
              <a:t>y </a:t>
            </a:r>
            <a:r>
              <a:rPr lang="es-ES" sz="1800" dirty="0"/>
              <a:t>medio a nueve años al obligado que ‘…mediante declaraciones engañosas, ocultaciones maliciosas o cualquier otro ardid o engaño, se aprovechare indebidamente de reintegros, </a:t>
            </a:r>
            <a:r>
              <a:rPr lang="es-ES" sz="1800" dirty="0" err="1"/>
              <a:t>recuperos</a:t>
            </a:r>
            <a:r>
              <a:rPr lang="es-ES" sz="1800" dirty="0"/>
              <a:t>, devoluciones o cualquier otro subsidio…de naturaleza tributaria siempre que el monto de lo percibido supere la suma de cuatrocientos mil pesos en un ejercicio anual.’. </a:t>
            </a:r>
            <a:endParaRPr lang="es-ES" sz="1800" dirty="0" smtClean="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18</a:t>
            </a:fld>
            <a:endParaRPr lang="es-AR">
              <a:solidFill>
                <a:prstClr val="black">
                  <a:tint val="75000"/>
                </a:prstClr>
              </a:solidFill>
            </a:endParaRPr>
          </a:p>
        </p:txBody>
      </p:sp>
    </p:spTree>
    <p:extLst>
      <p:ext uri="{BB962C8B-B14F-4D97-AF65-F5344CB8AC3E}">
        <p14:creationId xmlns:p14="http://schemas.microsoft.com/office/powerpoint/2010/main" val="13204901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39586" y="70147"/>
            <a:ext cx="11295531" cy="575312"/>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INEXISTENCIA DE LA CONDUCTA DE SIMULACIÓN DOLOSA DE PAGO EN EL CASO DE AUMENTO </a:t>
            </a:r>
            <a:r>
              <a:rPr lang="es-ES" sz="1900" b="1" dirty="0">
                <a:latin typeface="Century Gothic" panose="020B0502020202020204" pitchFamily="34" charset="0"/>
              </a:rPr>
              <a:t>ILEGÍTIMO </a:t>
            </a:r>
            <a:r>
              <a:rPr lang="es-ES" sz="1900" b="1" dirty="0">
                <a:latin typeface="Century Gothic" panose="020B0502020202020204" pitchFamily="34" charset="0"/>
              </a:rPr>
              <a:t>DEL CRÉDITO FISCAL IVA EN BASE A FACTURAS APÓCRIFAS</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739588" y="645459"/>
            <a:ext cx="11295530" cy="4189974"/>
          </a:xfrm>
        </p:spPr>
        <p:txBody>
          <a:bodyPr vert="horz" lIns="91440" tIns="45720" rIns="91440" bIns="45720" rtlCol="0">
            <a:noAutofit/>
          </a:bodyPr>
          <a:lstStyle/>
          <a:p>
            <a:pPr marL="0" indent="0" algn="just">
              <a:lnSpc>
                <a:spcPct val="100000"/>
              </a:lnSpc>
              <a:spcBef>
                <a:spcPts val="0"/>
              </a:spcBef>
              <a:spcAft>
                <a:spcPts val="600"/>
              </a:spcAft>
              <a:buNone/>
            </a:pPr>
            <a:r>
              <a:rPr lang="es-ES" sz="1600" b="1" dirty="0" smtClean="0"/>
              <a:t>CAUSA: “</a:t>
            </a:r>
            <a:r>
              <a:rPr lang="es-ES" sz="1600" b="1" dirty="0" err="1" smtClean="0"/>
              <a:t>Magggi</a:t>
            </a:r>
            <a:r>
              <a:rPr lang="es-ES" sz="1600" b="1" dirty="0" smtClean="0"/>
              <a:t>, Omar”, </a:t>
            </a:r>
            <a:r>
              <a:rPr lang="es-ES" sz="1600" b="1" dirty="0" err="1" smtClean="0"/>
              <a:t>Cam</a:t>
            </a:r>
            <a:r>
              <a:rPr lang="es-ES" sz="1600" b="1" dirty="0" smtClean="0"/>
              <a:t>. Fed. </a:t>
            </a:r>
            <a:r>
              <a:rPr lang="es-ES" sz="1600" b="1" dirty="0" smtClean="0"/>
              <a:t>Córdoba, </a:t>
            </a:r>
            <a:r>
              <a:rPr lang="es-ES" sz="1600" b="1" dirty="0" smtClean="0"/>
              <a:t>Sala “B” del 17/11/2015</a:t>
            </a:r>
          </a:p>
          <a:p>
            <a:pPr algn="just">
              <a:lnSpc>
                <a:spcPct val="100000"/>
              </a:lnSpc>
              <a:spcBef>
                <a:spcPts val="0"/>
              </a:spcBef>
              <a:spcAft>
                <a:spcPts val="600"/>
              </a:spcAft>
            </a:pPr>
            <a:r>
              <a:rPr lang="es-ES" sz="1800" dirty="0" smtClean="0"/>
              <a:t>Analizado </a:t>
            </a:r>
            <a:r>
              <a:rPr lang="es-ES" sz="1800" dirty="0"/>
              <a:t>el precepto legal del art. 11 de la ley 24.769 y los agravios esgrimidos por los representantes del Ministerio Publico Fiscal, considero que corresponde rechazar los mismos, en razón de los argumentos que a continuación expondré.</a:t>
            </a:r>
          </a:p>
          <a:p>
            <a:pPr algn="just">
              <a:lnSpc>
                <a:spcPct val="100000"/>
              </a:lnSpc>
              <a:spcBef>
                <a:spcPts val="0"/>
              </a:spcBef>
              <a:spcAft>
                <a:spcPts val="600"/>
              </a:spcAft>
            </a:pPr>
            <a:r>
              <a:rPr lang="es-ES" sz="1800" dirty="0"/>
              <a:t>De los hechos intimados y los soportes probatorios incorporados, considero que en principio los hechos atribuidos al imputado </a:t>
            </a:r>
            <a:r>
              <a:rPr lang="es-ES" sz="1800" dirty="0" err="1"/>
              <a:t>Maggi</a:t>
            </a:r>
            <a:r>
              <a:rPr lang="es-ES" sz="1800" dirty="0"/>
              <a:t> no encuadran en el delito de simulación dolosa de pago. En este sentido, comparto la valoración que de los elementos de cargo y descargo efectuó el a-quo para tener por inexistente el hecho y participación del imputado Omar </a:t>
            </a:r>
            <a:r>
              <a:rPr lang="es-ES" sz="1800" dirty="0" err="1"/>
              <a:t>Alfenio</a:t>
            </a:r>
            <a:r>
              <a:rPr lang="es-ES" sz="1800" dirty="0"/>
              <a:t> </a:t>
            </a:r>
            <a:r>
              <a:rPr lang="es-ES" sz="1800" dirty="0" err="1"/>
              <a:t>Maggi</a:t>
            </a:r>
            <a:r>
              <a:rPr lang="es-ES" sz="1800" dirty="0"/>
              <a:t> en el hecho criminoso bajo investigación, en virtud de tratarse de un accionar atípico.</a:t>
            </a:r>
          </a:p>
          <a:p>
            <a:pPr algn="just">
              <a:lnSpc>
                <a:spcPct val="100000"/>
              </a:lnSpc>
              <a:spcBef>
                <a:spcPts val="0"/>
              </a:spcBef>
              <a:spcAft>
                <a:spcPts val="600"/>
              </a:spcAft>
            </a:pPr>
            <a:r>
              <a:rPr lang="es-ES" sz="1800" dirty="0"/>
              <a:t>A partir de los elementos probatorios incorporados en autos, en particular la pericia contable</a:t>
            </a:r>
            <a:r>
              <a:rPr lang="es-ES" sz="1800" dirty="0" smtClean="0"/>
              <a:t>, el </a:t>
            </a:r>
            <a:r>
              <a:rPr lang="es-ES" sz="1800" dirty="0"/>
              <a:t>especialista enfatiza que las facturas de las operaciones comerciales cumplen con todos los requisitos extrínsecos exigibles y que los pagos de las transacciones se efectuaron mediante transferencias bancarias a los proveedores, en cumplimiento de los mecanismos exigidos por las resoluciones de la AFIP y demás normativa vigente. Sin perjuicio de lo manifestado, del informe pericial no surge ningún elemento que permita deducir que el imputado hubiera simulado el pago de algún tributo, recurso de la seguridad social, ni de obligaciones derivadas de la aplicación de sanciones pecuniarias, como lo prevé el tipo penal del art. 11 de la ley 24.769 (</a:t>
            </a:r>
            <a:r>
              <a:rPr lang="es-ES" sz="1800" dirty="0" err="1"/>
              <a:t>Modif</a:t>
            </a:r>
            <a:r>
              <a:rPr lang="es-ES" sz="1800" dirty="0"/>
              <a:t>. Ley 26.735</a:t>
            </a:r>
            <a:r>
              <a:rPr lang="es-ES" sz="1800" dirty="0" smtClean="0"/>
              <a:t>).</a:t>
            </a:r>
            <a:endParaRPr lang="es-ES" sz="1800" dirty="0"/>
          </a:p>
          <a:p>
            <a:pPr algn="just">
              <a:lnSpc>
                <a:spcPct val="100000"/>
              </a:lnSpc>
              <a:spcBef>
                <a:spcPts val="0"/>
              </a:spcBef>
              <a:spcAft>
                <a:spcPts val="600"/>
              </a:spcAft>
            </a:pPr>
            <a:r>
              <a:rPr lang="es-ES" sz="1800" dirty="0"/>
              <a:t>No puedo dejar de ponderar que conforme surge de fs. 228/231, el Ministerio Publico Fiscal fue debidamente notificado de la pericia contable efectuada en autos, sin que la misma haya sido impugnada ni observada.</a:t>
            </a:r>
          </a:p>
          <a:p>
            <a:pPr algn="just">
              <a:lnSpc>
                <a:spcPct val="100000"/>
              </a:lnSpc>
              <a:spcBef>
                <a:spcPts val="0"/>
              </a:spcBef>
              <a:spcAft>
                <a:spcPts val="600"/>
              </a:spcAft>
            </a:pPr>
            <a:r>
              <a:rPr lang="es-ES" sz="1800" dirty="0"/>
              <a:t>En la misma línea de análisis, reconocida doctrina señala que “… en el delito que nos ocupa a una falta de pago real previa (…) se agrega el conocimiento y la voluntad de actuar relativos a la falsificación de registros o comprobantes, o a su adulteración y uso mediante cualquier ardid o engaño, creándose los medios para simular el pago en cuestión, vale decir que debe incluir el conocimiento de que el medio elegido es útil para realizar la simulación, de que no responde a la verdad y de los efectos de su empleo.”</a:t>
            </a:r>
            <a:endParaRPr lang="es-AR" sz="18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pPr/>
              <a:t>1</a:t>
            </a:fld>
            <a:endParaRPr lang="es-AR"/>
          </a:p>
        </p:txBody>
      </p:sp>
    </p:spTree>
    <p:extLst>
      <p:ext uri="{BB962C8B-B14F-4D97-AF65-F5344CB8AC3E}">
        <p14:creationId xmlns:p14="http://schemas.microsoft.com/office/powerpoint/2010/main" val="390345316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60612" y="23848"/>
            <a:ext cx="11174506" cy="621611"/>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EL APROVECHAMIENTO INDEBIDO DE REINTEGROS DEL IVA Y EL FRAUDE EN PERJUICIO DE LA ADMINISTRACIÓN PÚBLICA (ART 174 INCISO 5 DEL CÓDIGO PENAL)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60612" y="645459"/>
            <a:ext cx="11174506" cy="4604061"/>
          </a:xfrm>
        </p:spPr>
        <p:txBody>
          <a:bodyPr vert="horz" lIns="91440" tIns="45720" rIns="91440" bIns="45720" rtlCol="0">
            <a:noAutofit/>
          </a:bodyPr>
          <a:lstStyle/>
          <a:p>
            <a:pPr marL="174625" indent="-174625" algn="just">
              <a:spcBef>
                <a:spcPts val="0"/>
              </a:spcBef>
              <a:spcAft>
                <a:spcPts val="600"/>
              </a:spcAft>
            </a:pPr>
            <a:r>
              <a:rPr lang="es-ES" sz="1900" dirty="0" smtClean="0"/>
              <a:t>Es </a:t>
            </a:r>
            <a:r>
              <a:rPr lang="es-ES" sz="1900" dirty="0"/>
              <a:t>decir que en el caso de reintegros indebidos de Impuesto al Valor Agregado por exportaciones, el delito previsto por el art. 4 de la ley 24.769 se consuma con la obtención de la autorización para percibir el reintegro, sin importar el monto del reintegro y sin necesidad de que se perciba el mismo, mientras que para la tipificación del delito previsto por el art. 3 de la misma ley, se requiere, además de la obtención de la autorización, la percepción efectiva de aquel reintegro y que el mismo supere los $ 400.000 [$.1.500.000, en el régimen de la ley 27.430] en un ejercicio anual. Si no se dan estos dos elementos típicos, no se presenta el delito tipificado por el art. 3 del Régimen Penal </a:t>
            </a:r>
            <a:r>
              <a:rPr lang="es-ES" sz="1900" dirty="0" smtClean="0"/>
              <a:t>Tributario.</a:t>
            </a:r>
          </a:p>
          <a:p>
            <a:pPr marL="174625" indent="-174625" algn="just">
              <a:spcBef>
                <a:spcPts val="0"/>
              </a:spcBef>
              <a:spcAft>
                <a:spcPts val="600"/>
              </a:spcAft>
            </a:pPr>
            <a:r>
              <a:rPr lang="es-ES" sz="1900" dirty="0" smtClean="0"/>
              <a:t>En </a:t>
            </a:r>
            <a:r>
              <a:rPr lang="es-ES" sz="1900" dirty="0"/>
              <a:t>este caso, no existe controversia en cuanto a que los hechos analizados no pueden ser subsumidos en la figura contemplada por el art. 3 de la ley 24.769, porque no se verifica uno de los elementos establecidos para la configuración de aquel delito, pues los montos percibidos … de manera supuestamente improcedente, en concepto de devolución del Impuesto al Valor Agregado por exportaciones en los períodos…no superan la suma… establecida por aquella norma como condición de </a:t>
            </a:r>
            <a:r>
              <a:rPr lang="es-ES" sz="1900" dirty="0" smtClean="0"/>
              <a:t>punibilidad.</a:t>
            </a:r>
          </a:p>
          <a:p>
            <a:pPr marL="174625" indent="-174625" algn="just">
              <a:spcBef>
                <a:spcPts val="0"/>
              </a:spcBef>
              <a:spcAft>
                <a:spcPts val="600"/>
              </a:spcAft>
            </a:pPr>
            <a:r>
              <a:rPr lang="es-ES" sz="1900" dirty="0" smtClean="0"/>
              <a:t>Por </a:t>
            </a:r>
            <a:r>
              <a:rPr lang="es-ES" sz="1900" dirty="0"/>
              <a:t>lo expresado por los considerandos anteriores, en el caso no existe un verdadero concurso ideal de delitos entre el art. 3 de la ley 24.769 y el art. 4 de la misma ley, porque los hechos analizados no se adecuan al tipo penal del art. 3 de la ley 24.769, debido a que no se verifican las condiciones establecidas por aquella norma para que se configure aquel delito. En consecuencia, la norma aplicable al caso es el art. 4 de la ley 24.769, sin que la circunstancia de haber percibido los reintegros obste a la aplicación de la </a:t>
            </a:r>
            <a:r>
              <a:rPr lang="es-ES" sz="1900" dirty="0" smtClean="0"/>
              <a:t>misma.</a:t>
            </a:r>
          </a:p>
          <a:p>
            <a:pPr marL="174625" indent="-174625" algn="just">
              <a:spcBef>
                <a:spcPts val="0"/>
              </a:spcBef>
              <a:spcAft>
                <a:spcPts val="600"/>
              </a:spcAft>
            </a:pPr>
            <a:r>
              <a:rPr lang="es-ES" sz="1900" dirty="0" smtClean="0"/>
              <a:t>Por </a:t>
            </a:r>
            <a:r>
              <a:rPr lang="es-ES" sz="1900" dirty="0"/>
              <a:t>otro lado, también se coincide con el apelante en cuanto a que por la sanción del art. 3 de la ley 24.769 no se </a:t>
            </a:r>
            <a:r>
              <a:rPr lang="es-ES" sz="1900" dirty="0" err="1"/>
              <a:t>desincriminaron</a:t>
            </a:r>
            <a:r>
              <a:rPr lang="es-ES" sz="1900" dirty="0"/>
              <a:t> las defraudaciones en perjuicio del fisco que no superen la suma de $ 400.000 [o de $ 1.500.000 según la redacción de la ley 27.430] en un ejercicio anual, pues para aquellos casos resulta aplicable el tipo penal de defraudación en perjuicio de la administración pública, previsto por el art. 174, inciso 5° del Código Penal, el cual no se ha derogado, ni la redacción de aquel artículo ha sido modificada por la ley 24.769</a:t>
            </a:r>
            <a:r>
              <a:rPr lang="es-ES" sz="1900" dirty="0" smtClean="0"/>
              <a:t>.</a:t>
            </a:r>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19</a:t>
            </a:fld>
            <a:endParaRPr lang="es-AR" dirty="0">
              <a:solidFill>
                <a:prstClr val="black">
                  <a:tint val="75000"/>
                </a:prstClr>
              </a:solidFill>
            </a:endParaRPr>
          </a:p>
        </p:txBody>
      </p:sp>
    </p:spTree>
    <p:extLst>
      <p:ext uri="{BB962C8B-B14F-4D97-AF65-F5344CB8AC3E}">
        <p14:creationId xmlns:p14="http://schemas.microsoft.com/office/powerpoint/2010/main" val="309824215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3376" y="23848"/>
            <a:ext cx="11241742" cy="621611"/>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EL APROVECHAMIENTO INDEBIDO DE REINTEGROS DEL IVA Y EL FRAUDE EN PERJUICIO DE LA ADMINISTRACIÓN PÚBLICA (ART 174 INCISO 5 DEL CÓDIGO PENAL)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793376" y="645459"/>
            <a:ext cx="11241742" cy="4604061"/>
          </a:xfrm>
        </p:spPr>
        <p:txBody>
          <a:bodyPr vert="horz" lIns="91440" tIns="45720" rIns="91440" bIns="45720" rtlCol="0">
            <a:noAutofit/>
          </a:bodyPr>
          <a:lstStyle/>
          <a:p>
            <a:pPr marL="174625" indent="-174625" algn="just">
              <a:spcBef>
                <a:spcPts val="0"/>
              </a:spcBef>
              <a:spcAft>
                <a:spcPts val="600"/>
              </a:spcAft>
            </a:pPr>
            <a:r>
              <a:rPr lang="es-ES" sz="1800" dirty="0" smtClean="0"/>
              <a:t>En </a:t>
            </a:r>
            <a:r>
              <a:rPr lang="es-ES" sz="1800" dirty="0"/>
              <a:t>este caso, no se advierte una incongruencia o una incompatibilidad entre el delito previsto por el art. 174, inciso 5°, del Código Penal, por el cual se prevé una pena de dos a seis años de prisión para ‘El que cometiere fraude en perjuicio de alguna administración pública’, sin importar el monto de lo defraudado, y el delito de aprovechamiento indebido de subsidios tipificado por el art. 3 de la ley 24.769, por el cual se establece una pena mayor, que va de tres años y medio a nueve años de prisión para los casos de percepciones fraudulentas de reintegros o </a:t>
            </a:r>
            <a:r>
              <a:rPr lang="es-ES" sz="1800" dirty="0" err="1"/>
              <a:t>recuperos</a:t>
            </a:r>
            <a:r>
              <a:rPr lang="es-ES" sz="1800" dirty="0"/>
              <a:t> de naturaleza tributaria ‘…siempre que el monto de lo percibido supere la suma de cuatrocientos mil pesos en un ejercicio anual’. En efecto, por una interpretación que concilie a ambas disposiciones y deje a las dos con valor y efecto puede concluirse que por el art. 3 de la ley 24.769 se agrava la pena para las defraudaciones </a:t>
            </a:r>
            <a:r>
              <a:rPr lang="es-ES" sz="1800" dirty="0" smtClean="0"/>
              <a:t>de determinada </a:t>
            </a:r>
            <a:r>
              <a:rPr lang="es-ES" sz="1800" dirty="0"/>
              <a:t>entidad y se deja subsistente la aplicación de la defraudación genérica para los casos en los cuales no se supera el monto establecido por la norma por la cual se prevén las penas más </a:t>
            </a:r>
            <a:r>
              <a:rPr lang="es-ES" sz="1800" dirty="0" smtClean="0"/>
              <a:t>graves.</a:t>
            </a:r>
          </a:p>
          <a:p>
            <a:pPr marL="174625" indent="-174625" algn="just">
              <a:spcBef>
                <a:spcPts val="0"/>
              </a:spcBef>
              <a:spcAft>
                <a:spcPts val="600"/>
              </a:spcAft>
            </a:pPr>
            <a:r>
              <a:rPr lang="es-ES" sz="1800" dirty="0" smtClean="0"/>
              <a:t>En </a:t>
            </a:r>
            <a:r>
              <a:rPr lang="es-ES" sz="1800" dirty="0"/>
              <a:t>efecto, en el caso se verificaron disposiciones patrimoniales por parte de la administración pública nacional en perjuicio de aquélla, …de modo que resulta aplicable lo establecido por esta Sala ‘B’, con una integración parcialmente distinta de la actual, por pronunciamientos anteriores, en el sentido siguiente: ‘…mediante la pena impuesta a quien incurre en fraude en perjuicio de una administración pública se procura proteger ‘el patrimonio del Estado, pero se lo protege como ‘propiedad’, así como se tutelan los bienes de los particulares mediante los arts. 172 y ss. del C.P. Sin embargo, no se protege la </a:t>
            </a:r>
            <a:r>
              <a:rPr lang="es-ES" sz="1800" dirty="0" err="1"/>
              <a:t>incolumnidad</a:t>
            </a:r>
            <a:r>
              <a:rPr lang="es-ES" sz="1800" dirty="0"/>
              <a:t> o integridad del régimen impositivo nacional o provincial. En otras palabras, no se tutela la actividad administrativa tendiente a lograr la integridad de la renta (confr. C. Fed. Cap., Sala Penal; ‘Blanco, José y otros’, sentencia del 31/10/72</a:t>
            </a:r>
            <a:r>
              <a:rPr lang="es-ES" sz="1800" dirty="0" smtClean="0"/>
              <a:t>).</a:t>
            </a:r>
          </a:p>
          <a:p>
            <a:pPr marL="174625" indent="-174625" algn="just">
              <a:spcBef>
                <a:spcPts val="0"/>
              </a:spcBef>
              <a:spcAft>
                <a:spcPts val="600"/>
              </a:spcAft>
            </a:pPr>
            <a:r>
              <a:rPr lang="es-ES" sz="1800" dirty="0" smtClean="0"/>
              <a:t>De </a:t>
            </a:r>
            <a:r>
              <a:rPr lang="es-ES" sz="1800" dirty="0"/>
              <a:t>este modo, debe distinguirse entre el fraude y la defraudación fiscal. En aquel caso -fraude-, se ataca ‘lo que ya es propiedad de una administración’ (confr. Ricardo Nuñez, Tratado de Derecho Penal, T.V., Córdoba, Marcos Lerner Editora, 1989, p. 407); en el otro -defraudación fiscal , se tiende a obstruir el poder financiero de la Administración ‐ afectándose la </a:t>
            </a:r>
            <a:r>
              <a:rPr lang="es-ES" sz="1800" dirty="0" err="1"/>
              <a:t>incolumnidad</a:t>
            </a:r>
            <a:r>
              <a:rPr lang="es-ES" sz="1800" dirty="0"/>
              <a:t> de la renta fiscal (confr. Villegas, Héctor, Derecho Penal Tributario, p. 97/98) -citas efectuadas por </a:t>
            </a:r>
            <a:r>
              <a:rPr lang="es-ES" sz="1800" dirty="0" err="1"/>
              <a:t>Breglia</a:t>
            </a:r>
            <a:r>
              <a:rPr lang="es-ES" sz="1800" dirty="0"/>
              <a:t> Arias y </a:t>
            </a:r>
            <a:r>
              <a:rPr lang="es-ES" sz="1800" dirty="0" err="1"/>
              <a:t>Gauna</a:t>
            </a:r>
            <a:r>
              <a:rPr lang="es-ES" sz="1800" dirty="0"/>
              <a:t>, ‘Código Penal y leyes complementarias, Comentado, Anotado y Concordado’, Buenos Aires, </a:t>
            </a:r>
            <a:r>
              <a:rPr lang="es-ES" sz="1800" dirty="0" err="1"/>
              <a:t>Astrea</a:t>
            </a:r>
            <a:r>
              <a:rPr lang="es-ES" sz="1800" dirty="0"/>
              <a:t>, 1987, p. 633/634-. En este mismo sentido se pronunció la C.S.J.N. -confr. Fallos 196:521; 308:760-</a:t>
            </a:r>
            <a:r>
              <a:rPr lang="es-ES" sz="1800" dirty="0" smtClean="0"/>
              <a:t>.</a:t>
            </a:r>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20</a:t>
            </a:fld>
            <a:endParaRPr lang="es-AR" dirty="0">
              <a:solidFill>
                <a:prstClr val="black">
                  <a:tint val="75000"/>
                </a:prstClr>
              </a:solidFill>
            </a:endParaRPr>
          </a:p>
        </p:txBody>
      </p:sp>
    </p:spTree>
    <p:extLst>
      <p:ext uri="{BB962C8B-B14F-4D97-AF65-F5344CB8AC3E}">
        <p14:creationId xmlns:p14="http://schemas.microsoft.com/office/powerpoint/2010/main" val="39169498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74059" y="91084"/>
            <a:ext cx="11161059" cy="635058"/>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EL APROVECHAMIENTO INDEBIDO DE REINTEGROS DEL IVA Y EL FRAUDE EN PERJUICIO DE LA ADMINISTRACIÓN PÚBLICA (ART 174 INCISO 5 DEL CÓDIGO PENAL)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74059" y="793377"/>
            <a:ext cx="11161058" cy="4604061"/>
          </a:xfrm>
        </p:spPr>
        <p:txBody>
          <a:bodyPr vert="horz" lIns="91440" tIns="45720" rIns="91440" bIns="45720" rtlCol="0">
            <a:noAutofit/>
          </a:bodyPr>
          <a:lstStyle/>
          <a:p>
            <a:pPr marL="268288" indent="-268288" algn="just">
              <a:spcBef>
                <a:spcPts val="0"/>
              </a:spcBef>
              <a:spcAft>
                <a:spcPts val="600"/>
              </a:spcAft>
            </a:pPr>
            <a:r>
              <a:rPr lang="es-ES" sz="1800" dirty="0" smtClean="0"/>
              <a:t>En </a:t>
            </a:r>
            <a:r>
              <a:rPr lang="es-ES" sz="1800" dirty="0"/>
              <a:t>el caso de autos, no se configuró un fraude en los términos del art. 174 inc. 5° del C.P., debido a que no hubo una prestación patrimonial perjudicial de la víctima -elemento que resulta indispensable para la configuración del tipo penal en cuestión-; en definitiva, no se afectó el derecho patrimonial del fisco -bien que se pretende tutelar por el citado tipo penal-, sino que hubo una supuesta ausencia de percepción de un importe correspondiente a la ley de tasas de justicia […], conducta que, eventualmente, pudo haber afectado la actividad administrativa tendiente a lograr la integridad de la renta </a:t>
            </a:r>
            <a:r>
              <a:rPr lang="es-ES" sz="1800" dirty="0" smtClean="0"/>
              <a:t>[…]</a:t>
            </a:r>
          </a:p>
          <a:p>
            <a:pPr marL="268288" indent="-268288" algn="just">
              <a:spcBef>
                <a:spcPts val="0"/>
              </a:spcBef>
              <a:spcAft>
                <a:spcPts val="600"/>
              </a:spcAft>
            </a:pPr>
            <a:r>
              <a:rPr lang="es-ES" sz="1800" dirty="0" smtClean="0"/>
              <a:t>En </a:t>
            </a:r>
            <a:r>
              <a:rPr lang="es-ES" sz="1800" dirty="0"/>
              <a:t>un caso análogo, se resolvió que no se configura el delito previsto por el art. 174 inc. 5° del C.P. pues, para esto, es necesario un perjuicio económico, una efectiva disminución del patrimonio (confr. </a:t>
            </a:r>
            <a:r>
              <a:rPr lang="es-ES" sz="1800" dirty="0" err="1"/>
              <a:t>Oderigo</a:t>
            </a:r>
            <a:r>
              <a:rPr lang="es-ES" sz="1800" dirty="0"/>
              <a:t> ‘Código penal anotado’, 2° ed., p. 24), sin que alcance la ausencia de satisfacción de un deseo, ni el incumplimiento de una esperanza. En este caso ‘el perjuicio alegado derivaría de un hipotético lucro cesante, al no haber obtenido el Estado mayores ganancias, pero ello no es el perjuicio requerido por la ley para erigir aquella conducta en delito no habiendo sufrido el patrimonio fiscal, en el caso, desmedro alguno (Cámara Nacional de Apelaciones en lo Civil, Comercial y Penal Especial y en lo Contencioso Administrativo de la Capital Federal, ‘Cafiero, Antonio y otros’, sentencia del 23/5/1956, publicada en JA 1956-IV-257)…’ (confr. </a:t>
            </a:r>
            <a:r>
              <a:rPr lang="es-ES" sz="1800" dirty="0" err="1"/>
              <a:t>Regs</a:t>
            </a:r>
            <a:r>
              <a:rPr lang="es-ES" sz="1800" dirty="0"/>
              <a:t>. Nos. 1072/1999, y CPE 797/2013/1/CA1, 11/08/2015, Reg. Interno N° 338/2015 de la Sala ‘B</a:t>
            </a:r>
            <a:r>
              <a:rPr lang="es-ES" sz="1800" dirty="0" smtClean="0"/>
              <a:t>’).</a:t>
            </a:r>
          </a:p>
          <a:p>
            <a:pPr marL="268288" indent="-268288" algn="just">
              <a:spcBef>
                <a:spcPts val="0"/>
              </a:spcBef>
              <a:spcAft>
                <a:spcPts val="600"/>
              </a:spcAft>
            </a:pPr>
            <a:r>
              <a:rPr lang="es-ES" sz="1800" dirty="0" smtClean="0"/>
              <a:t>Por </a:t>
            </a:r>
            <a:r>
              <a:rPr lang="es-ES" sz="1800" dirty="0"/>
              <a:t>lo expresado la resolución recurrida no se ajusta a derecho y debe ser revocada (confr., en el mismo sentido, Reg. N° 18.429 de la Sala I de la C.F.C.P., de fecha 30/08/11, en causa N° 13.110, ‘Metalúrgica </a:t>
            </a:r>
            <a:r>
              <a:rPr lang="es-ES" sz="1800" dirty="0" err="1"/>
              <a:t>Bonano</a:t>
            </a:r>
            <a:r>
              <a:rPr lang="es-ES" sz="1800" dirty="0"/>
              <a:t> S.A. s/recurso de casación’, y Reg. N° 2224/13 de la Sala IV de la C.F.C.P., de fecha 12/11/13, en causa N° 257/13, ‘Cuevas Carlos y otros s/recurso de casación’)...” (confr., en lo pertinente, CPE 1450/2011/CA1, res. del 15/06/2016, Reg. Interno N° 280/2016, de esta Sala “B”). </a:t>
            </a:r>
            <a:endParaRPr lang="es-ES" sz="1800" dirty="0" smtClean="0"/>
          </a:p>
          <a:p>
            <a:pPr marL="268288" indent="-268288" algn="just">
              <a:spcBef>
                <a:spcPts val="0"/>
              </a:spcBef>
              <a:spcAft>
                <a:spcPts val="600"/>
              </a:spcAft>
            </a:pPr>
            <a:r>
              <a:rPr lang="es-ES" sz="1800" dirty="0" smtClean="0"/>
              <a:t>Por </a:t>
            </a:r>
            <a:r>
              <a:rPr lang="es-ES" sz="1800" dirty="0"/>
              <a:t>lo tanto, la resolución recurrida en cuanto por aquélla se dictó el auto de sobreseimiento de E.L.R., de J.C.D., de R.S.H. , P.J.M. y de O.A.N. en orden al aprovechamiento indebido presunto de reintegros al Impuesto al Valor Agregado percibidos del fisco nacional por parte de LA GANADERA ARENALES S.A. por los ejercicios 2008 y 2009 por las sumas de $ 235.383,99 y de $ 558.400,64, respectivamente, no se encuentra ajustada a derecho y debe ser revocada. </a:t>
            </a:r>
            <a:endParaRPr lang="es-ES" sz="1800" dirty="0" smtClean="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21</a:t>
            </a:fld>
            <a:endParaRPr lang="es-AR" dirty="0">
              <a:solidFill>
                <a:prstClr val="black">
                  <a:tint val="75000"/>
                </a:prstClr>
              </a:solidFill>
            </a:endParaRPr>
          </a:p>
        </p:txBody>
      </p:sp>
    </p:spTree>
    <p:extLst>
      <p:ext uri="{BB962C8B-B14F-4D97-AF65-F5344CB8AC3E}">
        <p14:creationId xmlns:p14="http://schemas.microsoft.com/office/powerpoint/2010/main" val="39363869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41294" y="46753"/>
            <a:ext cx="10999692" cy="558365"/>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LOS GASTOS DE ORGANIZACIÓN COMO CARGOS DIFERIDOS NO FORMAN PARTE DE LA BASE IMPONIBLE DEL IGMP</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941294" y="605118"/>
            <a:ext cx="10999692" cy="4604061"/>
          </a:xfrm>
        </p:spPr>
        <p:txBody>
          <a:bodyPr vert="horz" lIns="91440" tIns="45720" rIns="91440" bIns="45720" rtlCol="0">
            <a:noAutofit/>
          </a:bodyPr>
          <a:lstStyle/>
          <a:p>
            <a:pPr marL="0" indent="0" algn="just">
              <a:spcBef>
                <a:spcPts val="0"/>
              </a:spcBef>
              <a:spcAft>
                <a:spcPts val="600"/>
              </a:spcAft>
              <a:buNone/>
            </a:pPr>
            <a:r>
              <a:rPr lang="es-ES" sz="1600" b="1" dirty="0" smtClean="0"/>
              <a:t>CAUSA: “Empresa San Vicente de Transporte” CCAF, Sala III del 18/10/2018</a:t>
            </a:r>
          </a:p>
          <a:p>
            <a:pPr marL="268288" indent="-268288" algn="just">
              <a:spcBef>
                <a:spcPts val="0"/>
              </a:spcBef>
              <a:spcAft>
                <a:spcPts val="600"/>
              </a:spcAft>
            </a:pPr>
            <a:r>
              <a:rPr lang="es-ES" sz="1750" dirty="0"/>
              <a:t>En segundo término, corresponde ingresar al tratamiento de los agravios enunciados por la parte demandada, a fin determinar si el a quo revocó correctamente el ajuste efectuado sobre el rubro “bienes inmateriales”, también frente al Impuesto a la Ganancia Mínima Presunta, por los períodos 1999 y 2000.</a:t>
            </a:r>
          </a:p>
          <a:p>
            <a:pPr marL="268288" indent="-268288" algn="just">
              <a:spcBef>
                <a:spcPts val="0"/>
              </a:spcBef>
              <a:spcAft>
                <a:spcPts val="600"/>
              </a:spcAft>
            </a:pPr>
            <a:r>
              <a:rPr lang="es-ES" sz="1750" dirty="0" smtClean="0"/>
              <a:t>Preliminarmente</a:t>
            </a:r>
            <a:r>
              <a:rPr lang="es-ES" sz="1750" dirty="0"/>
              <a:t>, resulta oportuno advertir que, no se encuentra cuestionado ante esta Alzada que la parte actora incluyó dentro del Activo -activos no corrientes- las sumas que componían el rubro “bienes intangibles”, según surge de las declaraciones juradas y balance comercial de Empresa San Vicente SA de </a:t>
            </a:r>
            <a:r>
              <a:rPr lang="es-ES" sz="1750" dirty="0" smtClean="0"/>
              <a:t>Transporte.</a:t>
            </a:r>
            <a:endParaRPr lang="es-ES" sz="1750" dirty="0"/>
          </a:p>
          <a:p>
            <a:pPr marL="268288" indent="-268288" algn="just">
              <a:spcBef>
                <a:spcPts val="0"/>
              </a:spcBef>
              <a:spcAft>
                <a:spcPts val="600"/>
              </a:spcAft>
            </a:pPr>
            <a:r>
              <a:rPr lang="es-ES" sz="1750" dirty="0"/>
              <a:t>Tampoco se haya controvertido el contenido del rubro en cuestión, el cual se compone de “gastos de organización” originados a partir de la reorganización de la firma actora de una sociedad de componentes a una sociedad por acciones pura, y vinculados con saldos deudores que los componentes tenían para con la sociedad como consecuencia directa de la cesión de los contratos de explotación.</a:t>
            </a:r>
          </a:p>
          <a:p>
            <a:pPr marL="268288" indent="-268288" algn="just">
              <a:spcBef>
                <a:spcPts val="0"/>
              </a:spcBef>
              <a:spcAft>
                <a:spcPts val="600"/>
              </a:spcAft>
            </a:pPr>
            <a:r>
              <a:rPr lang="es-ES" sz="1750" dirty="0" smtClean="0"/>
              <a:t>En </a:t>
            </a:r>
            <a:r>
              <a:rPr lang="es-ES" sz="1750" dirty="0"/>
              <a:t>tales condiciones, corresponde determinar si el a quo obró con arbitrariedad respecto del tratamiento asignado a los referidos “gastos de organización” activados frente al Impuesto a la Ganancia Mínima Presunta.</a:t>
            </a:r>
          </a:p>
          <a:p>
            <a:pPr marL="268288" indent="-268288" algn="just">
              <a:spcBef>
                <a:spcPts val="0"/>
              </a:spcBef>
              <a:spcAft>
                <a:spcPts val="600"/>
              </a:spcAft>
            </a:pPr>
            <a:r>
              <a:rPr lang="es-ES" sz="1750" dirty="0" smtClean="0"/>
              <a:t>Sentado </a:t>
            </a:r>
            <a:r>
              <a:rPr lang="es-ES" sz="1750" dirty="0"/>
              <a:t>lo anterior, resulta preciso efectuar una serie de consideraciones conceptuales que sirvan de pautas de valoración de la decisión recurrida.</a:t>
            </a:r>
          </a:p>
          <a:p>
            <a:pPr marL="268288" indent="-268288" algn="just">
              <a:spcBef>
                <a:spcPts val="0"/>
              </a:spcBef>
              <a:spcAft>
                <a:spcPts val="600"/>
              </a:spcAft>
            </a:pPr>
            <a:r>
              <a:rPr lang="es-ES" sz="1750" dirty="0" smtClean="0"/>
              <a:t>En </a:t>
            </a:r>
            <a:r>
              <a:rPr lang="es-ES" sz="1750" dirty="0"/>
              <a:t>ese sentido, es sabido que, el sistema de componentes está vinculado a la explotación del negocio del transporte de pasajeros, y que se forma a través de unidades económicas </a:t>
            </a:r>
            <a:r>
              <a:rPr lang="es-ES" sz="1750" dirty="0" err="1"/>
              <a:t>uni</a:t>
            </a:r>
            <a:r>
              <a:rPr lang="es-ES" sz="1750" dirty="0"/>
              <a:t> o pluripersonales, denominados precisamente “componentes”.</a:t>
            </a:r>
          </a:p>
          <a:p>
            <a:pPr marL="268288" indent="-268288" algn="just">
              <a:spcBef>
                <a:spcPts val="0"/>
              </a:spcBef>
              <a:spcAft>
                <a:spcPts val="600"/>
              </a:spcAft>
            </a:pPr>
            <a:r>
              <a:rPr lang="es-ES" sz="1750" dirty="0" smtClean="0"/>
              <a:t>Por </a:t>
            </a:r>
            <a:r>
              <a:rPr lang="es-ES" sz="1750" dirty="0"/>
              <a:t>su parte, no es ocioso recordar que los “`activos intangibles´ representan el valor de ciertos derechos que son capaces de crear valores”, según la definición generalmente utilizada que fuera brindada por la Escuela de Altos Estudios de Comercio de Copenhague, en 1944. Ello así, los activos intangibles o inmateriales incluyen las invenciones de productos o procedimientos, las marcas, los derechos de autos o de propiedad intelectual, y los gastos de organización, entre otros (confr., </a:t>
            </a:r>
            <a:r>
              <a:rPr lang="es-ES" sz="1750" dirty="0" err="1"/>
              <a:t>Fowler</a:t>
            </a:r>
            <a:r>
              <a:rPr lang="es-ES" sz="1750" dirty="0"/>
              <a:t> Newton, E., Contabilidad Superior. Libro 3. Tomo 1, 6ª edición, Buenos Aires, Ed. La Ley, 2011, </a:t>
            </a:r>
            <a:r>
              <a:rPr lang="es-ES" sz="1750" dirty="0" err="1"/>
              <a:t>pgs</a:t>
            </a:r>
            <a:r>
              <a:rPr lang="es-ES" sz="1750" dirty="0"/>
              <a:t>. 599 y ss</a:t>
            </a:r>
            <a:r>
              <a:rPr lang="es-ES" sz="1750" dirty="0" smtClean="0"/>
              <a:t>.).</a:t>
            </a:r>
            <a:endParaRPr lang="es-ES" sz="175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22</a:t>
            </a:fld>
            <a:endParaRPr lang="es-AR">
              <a:solidFill>
                <a:prstClr val="black">
                  <a:tint val="75000"/>
                </a:prstClr>
              </a:solidFill>
            </a:endParaRPr>
          </a:p>
        </p:txBody>
      </p:sp>
    </p:spTree>
    <p:extLst>
      <p:ext uri="{BB962C8B-B14F-4D97-AF65-F5344CB8AC3E}">
        <p14:creationId xmlns:p14="http://schemas.microsoft.com/office/powerpoint/2010/main" val="2914142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60612" y="46753"/>
            <a:ext cx="11080374" cy="652494"/>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LOS GASTOS DE ORGANIZACIÓN COMO CARGOS DIFERIDOS NO FORMAN PARTE DE LA BASE IMPONIBLE DEL IGMP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766482" y="699247"/>
            <a:ext cx="11282083" cy="4604061"/>
          </a:xfrm>
        </p:spPr>
        <p:txBody>
          <a:bodyPr vert="horz" lIns="91440" tIns="45720" rIns="91440" bIns="45720" rtlCol="0">
            <a:noAutofit/>
          </a:bodyPr>
          <a:lstStyle/>
          <a:p>
            <a:pPr marL="268288" indent="-268288" algn="just">
              <a:spcBef>
                <a:spcPts val="0"/>
              </a:spcBef>
              <a:spcAft>
                <a:spcPts val="600"/>
              </a:spcAft>
            </a:pPr>
            <a:r>
              <a:rPr lang="es-ES" sz="1650" dirty="0" smtClean="0"/>
              <a:t>A </a:t>
            </a:r>
            <a:r>
              <a:rPr lang="es-ES" sz="1650" dirty="0"/>
              <a:t>su vez, según tiene dicho la jurisprudencia especializada, los “cargos diferidos” o “gastos activados” refieren a los costos imputables contra ingresos futuros, como por ejemplo los costos incurridos con motivo de una transformación o reorganización societaria, conducente al incremento de los futuros ingresos (confr., Tribunal Fiscal de la Nación, Sala “C”, en autos “</a:t>
            </a:r>
            <a:r>
              <a:rPr lang="es-ES" sz="1650" dirty="0" err="1"/>
              <a:t>Boldt</a:t>
            </a:r>
            <a:r>
              <a:rPr lang="es-ES" sz="1650" dirty="0"/>
              <a:t> SA s/ recurso de apelación”, </a:t>
            </a:r>
            <a:r>
              <a:rPr lang="es-ES" sz="1650" dirty="0" err="1"/>
              <a:t>Expte</a:t>
            </a:r>
            <a:r>
              <a:rPr lang="es-ES" sz="1650" dirty="0"/>
              <a:t>. Nº 21.166-I, </a:t>
            </a:r>
            <a:r>
              <a:rPr lang="es-ES" sz="1650" dirty="0" err="1"/>
              <a:t>consid</a:t>
            </a:r>
            <a:r>
              <a:rPr lang="es-ES" sz="1650" dirty="0"/>
              <a:t>. IV, párrafo 7º).</a:t>
            </a:r>
          </a:p>
          <a:p>
            <a:pPr marL="268288" indent="-268288" algn="just">
              <a:spcBef>
                <a:spcPts val="0"/>
              </a:spcBef>
              <a:spcAft>
                <a:spcPts val="600"/>
              </a:spcAft>
            </a:pPr>
            <a:r>
              <a:rPr lang="es-ES" sz="1650" dirty="0" smtClean="0"/>
              <a:t>A </a:t>
            </a:r>
            <a:r>
              <a:rPr lang="es-ES" sz="1650" dirty="0"/>
              <a:t>continuación, y a la luz de las pautas conceptuales fijadas en el considerando anterior, adquiere importancia analizar el agravio central de la demandada, a saber, que la firma actora no dedujo oportunamente los créditos respecto de los componentes -a efectos de determinar la base imponible del Impuesto a las Ganancias-, sino que los incluyó como activos.</a:t>
            </a:r>
          </a:p>
          <a:p>
            <a:pPr marL="268288" indent="-268288" algn="just">
              <a:spcBef>
                <a:spcPts val="0"/>
              </a:spcBef>
              <a:spcAft>
                <a:spcPts val="600"/>
              </a:spcAft>
            </a:pPr>
            <a:r>
              <a:rPr lang="es-ES" sz="1650" dirty="0" smtClean="0"/>
              <a:t>Como </a:t>
            </a:r>
            <a:r>
              <a:rPr lang="es-ES" sz="1650" dirty="0"/>
              <a:t>correctamente entendió el tribunal a quo, del análisis de las declaraciones juradas y estados contables obrantes en las actuaciones administrativas surge con claridad que asiste razón a la AFIP en cuanto a que Empresa San Vicente SA de Transporte no dedujo el concepto “gastos de organización” en el Impuesto a las Ganancias, períodos 1999 y 2000.</a:t>
            </a:r>
          </a:p>
          <a:p>
            <a:pPr marL="268288" indent="-268288" algn="just">
              <a:spcBef>
                <a:spcPts val="0"/>
              </a:spcBef>
              <a:spcAft>
                <a:spcPts val="600"/>
              </a:spcAft>
            </a:pPr>
            <a:r>
              <a:rPr lang="es-ES" sz="1650" dirty="0" smtClean="0"/>
              <a:t>Sin </a:t>
            </a:r>
            <a:r>
              <a:rPr lang="es-ES" sz="1650" dirty="0"/>
              <a:t>embargo, y como se anticipó en el considerando VII, la cuestión a resolver en autos no trata acerca de la deducibilidad de los referidos gastos en el Impuesto a las Ganancias, sino si, por no haber operado dicha deducción, corresponde el pago del Impuesto a la Ganancia Mínima Presunta.</a:t>
            </a:r>
          </a:p>
          <a:p>
            <a:pPr marL="268288" indent="-268288" algn="just">
              <a:spcBef>
                <a:spcPts val="0"/>
              </a:spcBef>
              <a:spcAft>
                <a:spcPts val="600"/>
              </a:spcAft>
            </a:pPr>
            <a:r>
              <a:rPr lang="es-ES" sz="1650" dirty="0" smtClean="0"/>
              <a:t>En </a:t>
            </a:r>
            <a:r>
              <a:rPr lang="es-ES" sz="1650" dirty="0"/>
              <a:t>efecto, la Ley Nº 25.063, que estableció el Impuesto al a Ganancia Mínima Presunta, solamente incluye como integrando la materia imponible a los bienes, es decir, a las cosas y a los derechos (confr. 4º, de la citada ley), por lo que los cargos diferidos -gastos incurridos, pero transitoriamente activados-, no son bienes aun cuando integren el activo contable. En consecuencia, no deben formar parte de la materia imponible del gravamen.</a:t>
            </a:r>
          </a:p>
          <a:p>
            <a:pPr marL="268288" indent="-268288" algn="just">
              <a:spcBef>
                <a:spcPts val="0"/>
              </a:spcBef>
              <a:spcAft>
                <a:spcPts val="600"/>
              </a:spcAft>
            </a:pPr>
            <a:r>
              <a:rPr lang="es-ES" sz="1650" dirty="0" smtClean="0"/>
              <a:t>Asimismo</a:t>
            </a:r>
            <a:r>
              <a:rPr lang="es-ES" sz="1650" dirty="0"/>
              <a:t>, es adecuada el criterio seguido por el </a:t>
            </a:r>
            <a:r>
              <a:rPr lang="es-ES" sz="1650" dirty="0" err="1"/>
              <a:t>sentenciante</a:t>
            </a:r>
            <a:r>
              <a:rPr lang="es-ES" sz="1650" dirty="0"/>
              <a:t> de aplicar el principio de la realidad económica, como regla de interpretación rectora en la materia, en los términos del artículo 2 de la Ley Nº 11.683, en cuanto a que los gastos de organización, aun cuando generen expectativas de incremento de los ingresos futuros, no quedan equiparados por ello con aquéllos susceptibles de producir una renta procedente directamente de su tenencia o ejercicio.</a:t>
            </a:r>
          </a:p>
          <a:p>
            <a:pPr marL="268288" indent="-268288" algn="just">
              <a:spcBef>
                <a:spcPts val="0"/>
              </a:spcBef>
              <a:spcAft>
                <a:spcPts val="600"/>
              </a:spcAft>
            </a:pPr>
            <a:r>
              <a:rPr lang="es-ES" sz="1650" dirty="0" smtClean="0"/>
              <a:t>Por </a:t>
            </a:r>
            <a:r>
              <a:rPr lang="es-ES" sz="1650" dirty="0"/>
              <a:t>lo expuesto, y toda vez que el agravio central del Fisco Nacional no logra refutar los sólidos fundamentos adoptados por el Tribunal Fiscal de la Nación, sino que tan sólo prioriza un rigorismo formal; corresponde confirmar el decisorio recurrido en el rubro “bienes intangibles”.</a:t>
            </a:r>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23</a:t>
            </a:fld>
            <a:endParaRPr lang="es-AR">
              <a:solidFill>
                <a:prstClr val="black">
                  <a:tint val="75000"/>
                </a:prstClr>
              </a:solidFill>
            </a:endParaRPr>
          </a:p>
        </p:txBody>
      </p:sp>
    </p:spTree>
    <p:extLst>
      <p:ext uri="{BB962C8B-B14F-4D97-AF65-F5344CB8AC3E}">
        <p14:creationId xmlns:p14="http://schemas.microsoft.com/office/powerpoint/2010/main" val="19198532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06824" y="46753"/>
            <a:ext cx="11134162" cy="625600"/>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LOS GASTOS DE ORGANIZACIÓN COMO CARGOS DIFERIDOS NO FORMAN PARTE DE LA BASE IMPONIBLE DEL IGMP</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699247" y="672353"/>
            <a:ext cx="11241739" cy="4604061"/>
          </a:xfrm>
        </p:spPr>
        <p:txBody>
          <a:bodyPr vert="horz" lIns="91440" tIns="45720" rIns="91440" bIns="45720" rtlCol="0">
            <a:noAutofit/>
          </a:bodyPr>
          <a:lstStyle/>
          <a:p>
            <a:pPr marL="0" indent="0" algn="just">
              <a:spcBef>
                <a:spcPts val="0"/>
              </a:spcBef>
              <a:spcAft>
                <a:spcPts val="600"/>
              </a:spcAft>
              <a:buNone/>
            </a:pPr>
            <a:r>
              <a:rPr lang="es-ES" sz="1600" b="1" dirty="0" smtClean="0"/>
              <a:t>CAUSA: “Empresa San Vicente de Transporte” CCAF, Sala III del 18/10/2018</a:t>
            </a:r>
          </a:p>
          <a:p>
            <a:pPr marL="268288" indent="-268288" algn="just">
              <a:spcBef>
                <a:spcPts val="0"/>
              </a:spcBef>
              <a:spcAft>
                <a:spcPts val="600"/>
              </a:spcAft>
            </a:pPr>
            <a:r>
              <a:rPr lang="es-ES" sz="1750" dirty="0"/>
              <a:t>Delimitado el marco normativo aplicable, y a fin de dilucidar la primera cuestión a decidir -definida en el considerando IV-, corresponde adentrarse en el análisis de los agravios que expresa la parte demandada dirigidos a atacar la sentencia apelada, en cuanto el Decreto Nº 681/99 habría permitido dilucidar el alcance del término “automotores”, mientras que en el Dictamen Nº 7/99 (DAT) se habría determinado que el valor de los aludidos vehículos -en general- se compute para la liquidación del Impuesto a la Ganancia Mínima Presunta, sin efectuar salvedad.</a:t>
            </a:r>
          </a:p>
          <a:p>
            <a:pPr marL="268288" indent="-268288" algn="just">
              <a:spcBef>
                <a:spcPts val="0"/>
              </a:spcBef>
              <a:spcAft>
                <a:spcPts val="600"/>
              </a:spcAft>
            </a:pPr>
            <a:r>
              <a:rPr lang="es-ES" sz="1750" dirty="0" smtClean="0"/>
              <a:t>Según </a:t>
            </a:r>
            <a:r>
              <a:rPr lang="es-ES" sz="1750" dirty="0"/>
              <a:t>surge del texto de la normativa analizada en el considerando anterior, la Ley Nº 25.063 creó el Impuesto a la Ganancia Mínima Presunta, al mismo tiempo que dispuso como beneficio -en su artículo 12, inciso a)- que, a los efectos de la liquidación del tributo, no sería computable el valor de los bienes muebles amortizables, excepto automotores, en el ejercicio de adquisición y en el siguiente.</a:t>
            </a:r>
          </a:p>
          <a:p>
            <a:pPr marL="268288" indent="-268288" algn="just">
              <a:spcBef>
                <a:spcPts val="0"/>
              </a:spcBef>
              <a:spcAft>
                <a:spcPts val="600"/>
              </a:spcAft>
            </a:pPr>
            <a:r>
              <a:rPr lang="es-ES" sz="1750" dirty="0" smtClean="0"/>
              <a:t>Dicha </a:t>
            </a:r>
            <a:r>
              <a:rPr lang="es-ES" sz="1750" dirty="0"/>
              <a:t>ley fue luego reglamentada por el Decreto Nº 1533/99, que nada precisó respecto del artículo 12, inciso a), de la ley en cuestión, por lo que el Departamento Asesoría Técnica Tributaria de la AFIP emitió el Dictamen Nº 7/99, a efectos de aclarar si las empresas del rubro de transporte público de pasajeros se encontraban o no alcanzadas por el referido beneficio.</a:t>
            </a:r>
          </a:p>
          <a:p>
            <a:pPr marL="268288" indent="-268288" algn="just">
              <a:spcBef>
                <a:spcPts val="0"/>
              </a:spcBef>
              <a:spcAft>
                <a:spcPts val="600"/>
              </a:spcAft>
            </a:pPr>
            <a:r>
              <a:rPr lang="es-ES" sz="1750" dirty="0" smtClean="0"/>
              <a:t>Ello </a:t>
            </a:r>
            <a:r>
              <a:rPr lang="es-ES" sz="1750" dirty="0"/>
              <a:t>así, dictaminó que: (i) debía entenderse por vehículo automotor a todo vehículo de más de dos ruedas que tiene motor y tracción propia, en los términos del inciso x), artículo 5º de la Ley de Tránsito; (ii) a través de la excepción establecida en el artículo 12, inciso a), Ley Nº 25.063, no se efectuaba diferenciación en función de la afectación económica que el interesado otorgue a los bienes; (iii) los automotores adquiridos por las empresas de transporte no resultaban acreedoras del tratamiento preferencial establecido por la norma; (iv) correspondía que el valor de los aludidos vehículos se computasen para la liquidación del IGMP.</a:t>
            </a:r>
          </a:p>
          <a:p>
            <a:pPr marL="268288" indent="-268288" algn="just">
              <a:spcBef>
                <a:spcPts val="0"/>
              </a:spcBef>
              <a:spcAft>
                <a:spcPts val="600"/>
              </a:spcAft>
            </a:pPr>
            <a:r>
              <a:rPr lang="es-ES" sz="1750" dirty="0" smtClean="0"/>
              <a:t>En </a:t>
            </a:r>
            <a:r>
              <a:rPr lang="es-ES" sz="1750" dirty="0"/>
              <a:t>este punto, no puede dejar de observarse que la terminología empleada por el citado Dictamen (DAT) Nº 7/99, resulta contundente en cuanto estuvo dirigida a opinar no sólo en el sentido de que correspondía computar el valor de los vehículos en general para la liquidación del IGMP -como sostiene la demandada en sus agravios-, sino que también pretendió dilucidar el alcance del término “automotores” -cuestión que el Fisco atribuye al Decreto Nº 681/99-</a:t>
            </a:r>
            <a:r>
              <a:rPr lang="es-ES" sz="1750" dirty="0" smtClean="0"/>
              <a:t>.</a:t>
            </a:r>
            <a:endParaRPr lang="es-ES" sz="175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24</a:t>
            </a:fld>
            <a:endParaRPr lang="es-AR">
              <a:solidFill>
                <a:prstClr val="black">
                  <a:tint val="75000"/>
                </a:prstClr>
              </a:solidFill>
            </a:endParaRPr>
          </a:p>
        </p:txBody>
      </p:sp>
    </p:spTree>
    <p:extLst>
      <p:ext uri="{BB962C8B-B14F-4D97-AF65-F5344CB8AC3E}">
        <p14:creationId xmlns:p14="http://schemas.microsoft.com/office/powerpoint/2010/main" val="34503130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06824" y="46753"/>
            <a:ext cx="11134162" cy="665942"/>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LOS GASTOS DE ORGANIZACIÓN COMO CARGOS DIFERIDOS NO FORMAN PARTE DE LA BASE IMPONIBLE DEL IGMP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06824" y="685801"/>
            <a:ext cx="11241741" cy="4604061"/>
          </a:xfrm>
        </p:spPr>
        <p:txBody>
          <a:bodyPr vert="horz" lIns="91440" tIns="45720" rIns="91440" bIns="45720" rtlCol="0">
            <a:noAutofit/>
          </a:bodyPr>
          <a:lstStyle/>
          <a:p>
            <a:pPr marL="174625" indent="-174625" algn="just">
              <a:spcBef>
                <a:spcPts val="0"/>
              </a:spcBef>
              <a:spcAft>
                <a:spcPts val="600"/>
              </a:spcAft>
            </a:pPr>
            <a:r>
              <a:rPr lang="es-ES" sz="1800" dirty="0" smtClean="0"/>
              <a:t>Asimismo</a:t>
            </a:r>
            <a:r>
              <a:rPr lang="es-ES" sz="1800" dirty="0"/>
              <a:t>, no puede soslayarse que, posteriormente, mediante el dictado del citado decreto, se buscó “evitar de esta forma posibles interpretaciones equívocas” (confr., párrafo 3º de los considerandos del Dto. Nº 681/99), en clara alusión al mentado Dictamen (DAT) Nº 7/99, al tiempo que se advierte que el decreto contiene sólo dos artículos, el primero de los cuales establece que, a los efectos previstos en el inciso a) del artículo 12 de la ley de IGMP, se entenderá por “automotores” a los vehículos comprendidos en el inciso a), del artículo 5º de la Ley Nº 24.449 -y no aquéllos regulados en el inciso x), como pretendía el Fisco Nacional-; mientras que, el segundo de los artículos del decreto dispuso que surtirían efecto retroactivo a partir de la entrada en vigor de las normas que reglamentan.</a:t>
            </a:r>
          </a:p>
          <a:p>
            <a:pPr marL="174625" indent="-174625" algn="just">
              <a:spcBef>
                <a:spcPts val="0"/>
              </a:spcBef>
              <a:spcAft>
                <a:spcPts val="600"/>
              </a:spcAft>
            </a:pPr>
            <a:r>
              <a:rPr lang="es-ES" sz="1800" dirty="0" smtClean="0"/>
              <a:t>En </a:t>
            </a:r>
            <a:r>
              <a:rPr lang="es-ES" sz="1800" dirty="0"/>
              <a:t>consecuencia, es dable afirmar que el término “automotor” al que alude la excepción al beneficio regulado por el artículo 12, inciso a), de la Ley Nº 25.063 del IGMP, refiere al automotor para el transporte de personas de hasta ocho plazas (excluido conductor) con cuatro o más ruedas, y los de tres ruedas que exceda los mil kilogramos de peso, según establece el artículo 5, inciso a), de la Ley Nº 24.449 de Tránsito; y no a la totalidad de vehículos -en los términos del inciso x), de dicho artículo y ley- como promueve el Fisco Nacional.</a:t>
            </a:r>
          </a:p>
          <a:p>
            <a:pPr marL="174625" indent="-174625" algn="just">
              <a:spcBef>
                <a:spcPts val="0"/>
              </a:spcBef>
              <a:spcAft>
                <a:spcPts val="600"/>
              </a:spcAft>
            </a:pPr>
            <a:r>
              <a:rPr lang="es-ES" sz="1800" dirty="0" smtClean="0"/>
              <a:t>Siendo </a:t>
            </a:r>
            <a:r>
              <a:rPr lang="es-ES" sz="1800" dirty="0"/>
              <a:t>ello así, zanjada la cuestión acerca de la recta interpretación del alcance del beneficio establecido en la ley del IGMP -cuestión originada a raíz de una deficiente técnica legislativa-; se impone advertir que, sin embargo, a los efectos del cómputo del valor de los medios de transporte público de pasajeros adquiridos por la Empresa San Vicente SA para la liquidación del tributo, aquéllos no resultan encuadrables dentro del concepto de “automotor” comprendido en el inciso a), del artículo 12, de la ley del IGMP -definido en el párrafo anterior-, pues las particularidades de los rodados de la firma actora exceden los rasgos característicos establecidos en la norma (v.gr., las ocho plazas). Por ello, toda vez que los agravios del Fisco Nacional no logran conmover el temperamento adoptado por el a quo, y en atención a la particular naturaleza de los bienes adquiridos por la actora, resulta adecuado considerarlos e incluirlos dentro del concepto de bienes muebles amortizables, en los términos también receptados por el inciso a), del artículo 12, de la Ley Nº 25.063.</a:t>
            </a:r>
          </a:p>
          <a:p>
            <a:pPr marL="174625" indent="-174625" algn="just">
              <a:spcBef>
                <a:spcPts val="0"/>
              </a:spcBef>
              <a:spcAft>
                <a:spcPts val="600"/>
              </a:spcAft>
            </a:pPr>
            <a:r>
              <a:rPr lang="es-ES" sz="1800" dirty="0" smtClean="0"/>
              <a:t>En </a:t>
            </a:r>
            <a:r>
              <a:rPr lang="es-ES" sz="1800" dirty="0"/>
              <a:t>virtud de los fundamentos expuestos, corresponde rechazar el agravio aquí tratado, y confirmar el pronunciamiento apelado en relación al rubro “material rodante”.</a:t>
            </a:r>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25</a:t>
            </a:fld>
            <a:endParaRPr lang="es-AR">
              <a:solidFill>
                <a:prstClr val="black">
                  <a:tint val="75000"/>
                </a:prstClr>
              </a:solidFill>
            </a:endParaRPr>
          </a:p>
        </p:txBody>
      </p:sp>
    </p:spTree>
    <p:extLst>
      <p:ext uri="{BB962C8B-B14F-4D97-AF65-F5344CB8AC3E}">
        <p14:creationId xmlns:p14="http://schemas.microsoft.com/office/powerpoint/2010/main" val="420143243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00953" y="173226"/>
            <a:ext cx="11040033" cy="1117692"/>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3200" b="1" dirty="0">
                <a:latin typeface="Century Gothic" panose="020B0502020202020204" pitchFamily="34" charset="0"/>
              </a:rPr>
              <a:t>PROCEDENCIA DE LA COMPENSACIÓN DEL SALDO A FAVOR DEL IVA CON EL IBP RESPONSABLE SUSTITUTO</a:t>
            </a:r>
            <a:endParaRPr lang="es-AR" sz="3200" b="1" dirty="0">
              <a:latin typeface="Century Gothic" panose="020B0502020202020204" pitchFamily="34" charset="0"/>
            </a:endParaRPr>
          </a:p>
        </p:txBody>
      </p:sp>
      <p:sp>
        <p:nvSpPr>
          <p:cNvPr id="3" name="Marcador de contenido 2"/>
          <p:cNvSpPr>
            <a:spLocks noGrp="1"/>
          </p:cNvSpPr>
          <p:nvPr>
            <p:ph idx="1"/>
          </p:nvPr>
        </p:nvSpPr>
        <p:spPr>
          <a:xfrm>
            <a:off x="900953" y="1482693"/>
            <a:ext cx="11040033" cy="4604061"/>
          </a:xfrm>
        </p:spPr>
        <p:txBody>
          <a:bodyPr vert="horz" lIns="91440" tIns="45720" rIns="91440" bIns="45720" rtlCol="0">
            <a:noAutofit/>
          </a:bodyPr>
          <a:lstStyle/>
          <a:p>
            <a:pPr marL="0" indent="0" algn="just">
              <a:spcBef>
                <a:spcPts val="0"/>
              </a:spcBef>
              <a:spcAft>
                <a:spcPts val="600"/>
              </a:spcAft>
              <a:buNone/>
            </a:pPr>
            <a:r>
              <a:rPr lang="es-ES" sz="3200" b="1" dirty="0" smtClean="0"/>
              <a:t>CAUSA: “CRESUD SA”, CCAF, Sala III del 4/10/2018</a:t>
            </a:r>
          </a:p>
          <a:p>
            <a:pPr marL="444500" indent="-444500" algn="just">
              <a:spcBef>
                <a:spcPts val="0"/>
              </a:spcBef>
              <a:spcAft>
                <a:spcPts val="600"/>
              </a:spcAft>
            </a:pPr>
            <a:r>
              <a:rPr lang="es-ES" sz="3200" dirty="0" smtClean="0"/>
              <a:t>Se confirma la sentencia apelada, en cuanto a la procedencia de la compensación efectuada, rechazada por la AFIP en base a la doctrina del caso “Rectificaciones Rivadavia” CSN.</a:t>
            </a:r>
            <a:endParaRPr lang="es-ES" sz="32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26</a:t>
            </a:fld>
            <a:endParaRPr lang="es-AR">
              <a:solidFill>
                <a:prstClr val="black">
                  <a:tint val="75000"/>
                </a:prstClr>
              </a:solidFill>
            </a:endParaRPr>
          </a:p>
        </p:txBody>
      </p:sp>
    </p:spTree>
    <p:extLst>
      <p:ext uri="{BB962C8B-B14F-4D97-AF65-F5344CB8AC3E}">
        <p14:creationId xmlns:p14="http://schemas.microsoft.com/office/powerpoint/2010/main" val="295457940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87506" y="102661"/>
            <a:ext cx="10999694" cy="932764"/>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PROCEDENCIA DE LA RETENCIÓN AL BENEFICIARIO DEL EXTERIOR EN EL CASO DE UN PROVEEDOR EXTRANJERO QUE REALIZA ACTIVIDAD COMERCIAL MEDIANTE EMPRESA DEPOSITARIA DE LA MERCADERIA EN ZONA FRANCA</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87506" y="1153271"/>
            <a:ext cx="10999694" cy="5489575"/>
          </a:xfrm>
        </p:spPr>
        <p:txBody>
          <a:bodyPr vert="horz" lIns="91440" tIns="45720" rIns="91440" bIns="45720" rtlCol="0">
            <a:noAutofit/>
          </a:bodyPr>
          <a:lstStyle/>
          <a:p>
            <a:pPr marL="0" indent="0" algn="just">
              <a:spcBef>
                <a:spcPts val="0"/>
              </a:spcBef>
              <a:spcAft>
                <a:spcPts val="600"/>
              </a:spcAft>
              <a:buNone/>
            </a:pPr>
            <a:r>
              <a:rPr lang="es-ES" sz="2000" b="1" dirty="0"/>
              <a:t>CAUSA: </a:t>
            </a:r>
            <a:r>
              <a:rPr lang="es-ES" sz="2000" b="1" dirty="0" smtClean="0"/>
              <a:t>“</a:t>
            </a:r>
            <a:r>
              <a:rPr lang="es-ES" sz="2000" b="1" dirty="0" err="1" smtClean="0"/>
              <a:t>Aranami</a:t>
            </a:r>
            <a:r>
              <a:rPr lang="es-ES" sz="2000" b="1" dirty="0" smtClean="0"/>
              <a:t> SA”, TFN, Sala “B” del 13/8/2018</a:t>
            </a:r>
            <a:endParaRPr lang="es-ES" sz="2000" dirty="0" smtClean="0"/>
          </a:p>
          <a:p>
            <a:pPr marL="268288" indent="-268288" algn="just">
              <a:spcBef>
                <a:spcPts val="0"/>
              </a:spcBef>
              <a:spcAft>
                <a:spcPts val="600"/>
              </a:spcAft>
            </a:pPr>
            <a:r>
              <a:rPr lang="es-ES" sz="2200" dirty="0" smtClean="0"/>
              <a:t>El </a:t>
            </a:r>
            <a:r>
              <a:rPr lang="es-ES" sz="2200" dirty="0"/>
              <a:t>presente caso se presenta, normativa y fácticamente, análogo a aquel que resolviera esta Sala en los autos “Gleba SA” sentencia de fecha 17/10/2008, por cuanto en las presentes actuaciones se evidencia que </a:t>
            </a:r>
            <a:r>
              <a:rPr lang="es-ES" sz="2200" dirty="0" err="1"/>
              <a:t>Aranami</a:t>
            </a:r>
            <a:r>
              <a:rPr lang="es-ES" sz="2200" dirty="0"/>
              <a:t> SA hace el pedido de mercadería a Alemania; la mercadería llega a la Zona Franca La Plata a nombre de </a:t>
            </a:r>
            <a:r>
              <a:rPr lang="es-ES" sz="2200" dirty="0" err="1"/>
              <a:t>Helm</a:t>
            </a:r>
            <a:r>
              <a:rPr lang="es-ES" sz="2200" dirty="0"/>
              <a:t> AG, con destino al depósito del usuario contratado por </a:t>
            </a:r>
            <a:r>
              <a:rPr lang="es-ES" sz="2200" dirty="0" err="1"/>
              <a:t>Helm</a:t>
            </a:r>
            <a:r>
              <a:rPr lang="es-ES" sz="2200" dirty="0"/>
              <a:t> AG; el proveedor mantiene el dominio y disposición de la mercadería; el servicio de almacenamiento está a cargo de </a:t>
            </a:r>
            <a:r>
              <a:rPr lang="es-ES" sz="2200" dirty="0" err="1"/>
              <a:t>Helm</a:t>
            </a:r>
            <a:r>
              <a:rPr lang="es-ES" sz="2200" dirty="0"/>
              <a:t> AG durante el plazo estipulado por ellos, vencido el cual, si </a:t>
            </a:r>
            <a:r>
              <a:rPr lang="es-ES" sz="2200" dirty="0" err="1"/>
              <a:t>Aranami</a:t>
            </a:r>
            <a:r>
              <a:rPr lang="es-ES" sz="2200" dirty="0"/>
              <a:t> no nacionaliza la mercadería, </a:t>
            </a:r>
            <a:r>
              <a:rPr lang="es-ES" sz="2200" dirty="0" err="1"/>
              <a:t>Helm</a:t>
            </a:r>
            <a:r>
              <a:rPr lang="es-ES" sz="2200" dirty="0"/>
              <a:t> AG dispone de la misma; </a:t>
            </a:r>
            <a:r>
              <a:rPr lang="es-ES" sz="2200" dirty="0" err="1"/>
              <a:t>Aranami</a:t>
            </a:r>
            <a:r>
              <a:rPr lang="es-ES" sz="2200" dirty="0"/>
              <a:t> SA no lleva stock de la mercadería existente en el depósito, siendo propiedad de </a:t>
            </a:r>
            <a:r>
              <a:rPr lang="es-ES" sz="2200" dirty="0" err="1"/>
              <a:t>Helm</a:t>
            </a:r>
            <a:r>
              <a:rPr lang="es-ES" sz="2200" dirty="0"/>
              <a:t> AG; en el momento que </a:t>
            </a:r>
            <a:r>
              <a:rPr lang="es-ES" sz="2200" dirty="0" err="1"/>
              <a:t>Aranami</a:t>
            </a:r>
            <a:r>
              <a:rPr lang="es-ES" sz="2200" dirty="0"/>
              <a:t> paga los impuestos en la ANA, le es transferido el dominio de la mercadería y la empresa alemana le emite la factura de compra; los pedidos se hacen en forma telefónica o vía mail y la firma del exterior envía una nota confirmando la venta.</a:t>
            </a:r>
          </a:p>
          <a:p>
            <a:pPr marL="268288" indent="-268288" algn="just">
              <a:spcBef>
                <a:spcPts val="0"/>
              </a:spcBef>
              <a:spcAft>
                <a:spcPts val="600"/>
              </a:spcAft>
            </a:pPr>
            <a:r>
              <a:rPr lang="es-ES" sz="2200" dirty="0" smtClean="0"/>
              <a:t>Asiste </a:t>
            </a:r>
            <a:r>
              <a:rPr lang="es-ES" sz="2200" dirty="0"/>
              <a:t>razón al Fisco Nacional en cuanto afirma que </a:t>
            </a:r>
            <a:r>
              <a:rPr lang="es-ES" sz="2200" dirty="0" err="1"/>
              <a:t>Aranami</a:t>
            </a:r>
            <a:r>
              <a:rPr lang="es-ES" sz="2200" dirty="0"/>
              <a:t> SA no puede disponer de la mercadería sin una nueva intervención o “toma de decisión” del exportador del exterior sobre la mercadería que se encuentra en la Zona Franca. En consecuencia, </a:t>
            </a:r>
            <a:r>
              <a:rPr lang="es-ES" sz="2200" dirty="0" err="1"/>
              <a:t>Helm</a:t>
            </a:r>
            <a:r>
              <a:rPr lang="es-ES" sz="2200" dirty="0"/>
              <a:t> AG realiza actos en el país a través de su depositario en el marco de colocar sus productos en el mercado argentino</a:t>
            </a:r>
            <a:r>
              <a:rPr lang="es-ES" sz="2200" dirty="0" smtClean="0"/>
              <a:t>.</a:t>
            </a:r>
            <a:endParaRPr lang="es-ES" sz="22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27</a:t>
            </a:fld>
            <a:endParaRPr lang="es-AR">
              <a:solidFill>
                <a:prstClr val="black">
                  <a:tint val="75000"/>
                </a:prstClr>
              </a:solidFill>
            </a:endParaRPr>
          </a:p>
        </p:txBody>
      </p:sp>
    </p:spTree>
    <p:extLst>
      <p:ext uri="{BB962C8B-B14F-4D97-AF65-F5344CB8AC3E}">
        <p14:creationId xmlns:p14="http://schemas.microsoft.com/office/powerpoint/2010/main" val="29365954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7164" y="102661"/>
            <a:ext cx="11040035" cy="932764"/>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PROCEDENCIA DE LA RETENCIÓN AL BENEFICIARIO DEL EXTERIOR EN EL CASO DE UN PROVEEDOR EXTRANJERO QUE REALIZA ACTIVIDAD COMERCIAL MEDIANTE EMPRESA DEPOSITARIA DE LA MERCADERIA EN ZONA FRANCA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47164" y="1153271"/>
            <a:ext cx="11040036" cy="5489575"/>
          </a:xfrm>
        </p:spPr>
        <p:txBody>
          <a:bodyPr vert="horz" lIns="91440" tIns="45720" rIns="91440" bIns="45720" rtlCol="0">
            <a:noAutofit/>
          </a:bodyPr>
          <a:lstStyle/>
          <a:p>
            <a:pPr marL="268288" indent="-268288" algn="just">
              <a:spcBef>
                <a:spcPts val="0"/>
              </a:spcBef>
              <a:spcAft>
                <a:spcPts val="600"/>
              </a:spcAft>
            </a:pPr>
            <a:r>
              <a:rPr lang="es-ES" sz="2000" dirty="0" smtClean="0"/>
              <a:t>Si </a:t>
            </a:r>
            <a:r>
              <a:rPr lang="es-ES" sz="2000" dirty="0"/>
              <a:t>bien se revelarían -al decir de la actora- confirmaciones de venta emitidas en el exterior, la realidad de los hechos es que la empresa alemana sigue siendo propietaria de la mercadería, desarrollando actividad en el país a través de su depositario, puesto que aquella, actuando las veces de “usuario indirecto” en la Zona Franca, envía mercadería a distintos clientes, mantiene la disposición de la misma, establece plazos para el retiro de los bienes a sus clientes, habilita la disposición de la mercadería y lleva stock de sus productos en depósito.</a:t>
            </a:r>
          </a:p>
          <a:p>
            <a:pPr marL="268288" indent="-268288" algn="just">
              <a:spcBef>
                <a:spcPts val="0"/>
              </a:spcBef>
              <a:spcAft>
                <a:spcPts val="600"/>
              </a:spcAft>
            </a:pPr>
            <a:r>
              <a:rPr lang="es-ES" sz="2000" dirty="0" smtClean="0"/>
              <a:t>En </a:t>
            </a:r>
            <a:r>
              <a:rPr lang="es-ES" sz="2000" dirty="0"/>
              <a:t>ese orden de ideas, en autos no se evidencia una “simple introducción de productos”, sino que, como se analizara al fallar en la citada causa “Gleba SA”, "...el proveedor extranjero coloca los bienes en la República Argentina, pero la aquí recurrente no es la titular de los mismos, sino que siguen siendo de titularidad de la empresa extranjera, la que a posteriori decide comercializar los mismos, es decir, que la actora ha requerido de una nueva intervención del exportador, esto es, la decisión de venderle las mismas, emitiéndole la correspondiente factura, valiéndose además para ello del usuario directo que es quien emite una solicitud de transferencia de dominio de las mercaderías a favor del importador nacional y, en su caso, fracciona la mercadería ” (en igual sentido, C.N.C.A.F. in re “</a:t>
            </a:r>
            <a:r>
              <a:rPr lang="es-ES" sz="2000" dirty="0" err="1"/>
              <a:t>Pex</a:t>
            </a:r>
            <a:r>
              <a:rPr lang="es-ES" sz="2000" dirty="0"/>
              <a:t> SRL”, Sala IV, sentencia del 28/06/2016; y “</a:t>
            </a:r>
            <a:r>
              <a:rPr lang="es-ES" sz="2000" dirty="0" err="1"/>
              <a:t>Sniafa</a:t>
            </a:r>
            <a:r>
              <a:rPr lang="es-ES" sz="2000" dirty="0"/>
              <a:t> SA”, Sala V, del 24/04/2015).</a:t>
            </a:r>
          </a:p>
          <a:p>
            <a:pPr marL="268288" indent="-268288" algn="just">
              <a:spcBef>
                <a:spcPts val="0"/>
              </a:spcBef>
              <a:spcAft>
                <a:spcPts val="600"/>
              </a:spcAft>
            </a:pPr>
            <a:r>
              <a:rPr lang="es-ES" sz="2000" dirty="0" smtClean="0"/>
              <a:t>Por </a:t>
            </a:r>
            <a:r>
              <a:rPr lang="es-ES" sz="2000" dirty="0"/>
              <a:t>lo expuesto y a la luz de la normativa citada, cabe concluir que las ganancias obtenidas por </a:t>
            </a:r>
            <a:r>
              <a:rPr lang="es-ES" sz="2000" dirty="0" err="1"/>
              <a:t>Helm</a:t>
            </a:r>
            <a:r>
              <a:rPr lang="es-ES" sz="2000" dirty="0"/>
              <a:t> AG revisten la calidad de rentas de fuente argentina y, por lo tanto, sujetas al régimen de retención que prescribe los artículos 91 a 93 de la ley del impuesto a las ganancias. Por ello, corresponde confirmar el criterio fiscal expresado en el acto determinativo apelado, lo que así se declara, con costas.</a:t>
            </a:r>
            <a:endParaRPr lang="es-AR" sz="20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28</a:t>
            </a:fld>
            <a:endParaRPr lang="es-AR">
              <a:solidFill>
                <a:prstClr val="black">
                  <a:tint val="75000"/>
                </a:prstClr>
              </a:solidFill>
            </a:endParaRPr>
          </a:p>
        </p:txBody>
      </p:sp>
    </p:spTree>
    <p:extLst>
      <p:ext uri="{BB962C8B-B14F-4D97-AF65-F5344CB8AC3E}">
        <p14:creationId xmlns:p14="http://schemas.microsoft.com/office/powerpoint/2010/main" val="34793062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66482" y="70147"/>
            <a:ext cx="11134164" cy="534971"/>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INEXISTENCIA DE LA CONDUCTA DE SIMULACIÓN DOLOSA DE PAGO EN EL CASO DE AUMENTO </a:t>
            </a:r>
            <a:r>
              <a:rPr lang="es-ES" sz="1900" b="1" dirty="0">
                <a:latin typeface="Century Gothic" panose="020B0502020202020204" pitchFamily="34" charset="0"/>
              </a:rPr>
              <a:t>ILEGÍTIMO </a:t>
            </a:r>
            <a:r>
              <a:rPr lang="es-ES" sz="1900" b="1" dirty="0">
                <a:latin typeface="Century Gothic" panose="020B0502020202020204" pitchFamily="34" charset="0"/>
              </a:rPr>
              <a:t>DEL CRÉDITO FISCAL IVA EN BASE A FACTURAS APÓCRIFAS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766482" y="605117"/>
            <a:ext cx="11134164" cy="5942353"/>
          </a:xfrm>
        </p:spPr>
        <p:txBody>
          <a:bodyPr vert="horz" lIns="91440" tIns="45720" rIns="91440" bIns="45720" rtlCol="0">
            <a:noAutofit/>
          </a:bodyPr>
          <a:lstStyle/>
          <a:p>
            <a:pPr marL="268288" indent="-268288" algn="just">
              <a:lnSpc>
                <a:spcPct val="100000"/>
              </a:lnSpc>
              <a:spcBef>
                <a:spcPts val="0"/>
              </a:spcBef>
              <a:spcAft>
                <a:spcPts val="600"/>
              </a:spcAft>
            </a:pPr>
            <a:r>
              <a:rPr lang="es-ES" sz="1700" dirty="0"/>
              <a:t>Entiendo que es correcto el razonamiento del Juez a-quo, en virtud de que los hechos imputados al encartado no se ajustan a la descripción del tipo penal previsto en la norma. Conforme se desprende de las actuaciones, el imputado no simuló un pago de obligaciones tributarias (ni total, ni parcial) como prevé el tipo penal. Así también lo dispone otra parte de la doctrina al decir que “El tipo penal requiere la simulación – total o parcial – del pago, es decir que se finja la cancelación de la obligación mediante el pago” </a:t>
            </a:r>
            <a:r>
              <a:rPr lang="es-ES" sz="1700" dirty="0" smtClean="0"/>
              <a:t>y </a:t>
            </a:r>
            <a:r>
              <a:rPr lang="es-ES" sz="1700" dirty="0"/>
              <a:t>continua diciendo que el delito consiste en simular el pago de determinadas obligaciones, que “en el caso de los tributos, como regla general, se trata de obligaciones de dar sumas de dinero. Así es que a nivel nacional se encuentra expresamente determinado que el pago de tributos, intereses y multas se hará mediante deposito en las cuentas especiales del Banco de la Nación Argentina, y de los bancos y otras entidades que la AFIP autorice a ese efecto, o mediante cheque, giro o valor postal o bancario a la orden del citado organismo</a:t>
            </a:r>
            <a:r>
              <a:rPr lang="es-ES" sz="1700" dirty="0" smtClean="0"/>
              <a:t>.”</a:t>
            </a:r>
            <a:endParaRPr lang="es-ES" sz="1700" dirty="0"/>
          </a:p>
          <a:p>
            <a:pPr marL="268288" indent="-268288" algn="just">
              <a:lnSpc>
                <a:spcPct val="100000"/>
              </a:lnSpc>
              <a:spcBef>
                <a:spcPts val="0"/>
              </a:spcBef>
              <a:spcAft>
                <a:spcPts val="600"/>
              </a:spcAft>
            </a:pPr>
            <a:r>
              <a:rPr lang="es-ES" sz="1700" dirty="0"/>
              <a:t>Es menester resaltar que la acción típica consiste en la simulación de un pago, es decir, “… lo que se pretende simular no es una novación, una compensación, o cualquier modo de cancelación de una obligación, sino el pago de aquella, entendido como la satisfacción total </a:t>
            </a:r>
            <a:r>
              <a:rPr lang="es-ES" sz="1700" dirty="0" smtClean="0"/>
              <a:t>de la </a:t>
            </a:r>
            <a:r>
              <a:rPr lang="es-ES" sz="1700" dirty="0"/>
              <a:t>pretensión de la contraparte en la relación jurídica que se haya planteado</a:t>
            </a:r>
            <a:r>
              <a:rPr lang="es-ES" sz="1700" dirty="0" smtClean="0"/>
              <a:t>.”</a:t>
            </a:r>
            <a:endParaRPr lang="es-ES" sz="1700" dirty="0"/>
          </a:p>
          <a:p>
            <a:pPr marL="268288" indent="-268288" algn="just">
              <a:lnSpc>
                <a:spcPct val="100000"/>
              </a:lnSpc>
              <a:spcBef>
                <a:spcPts val="0"/>
              </a:spcBef>
              <a:spcAft>
                <a:spcPts val="600"/>
              </a:spcAft>
            </a:pPr>
            <a:r>
              <a:rPr lang="es-ES" sz="1700" dirty="0"/>
              <a:t>En relación a la atipicidad supra manifestada, la misma se da en caso de que “La adecuación o subordinación típica (tipicidad) puede estar excluida debido a la presencia de circunstancias que impiden su afirmación procesal. Ellas son de dos clases: o bien se trata de una conducta en la cual se da una ausencia o falta total del tipo penal, o bien de una acción a la que falta su integración a un tipo penal preexistente porque no concurre alguna de las exigencias de la figura.”6 En este caso, estamos frente a un supuesto de una ausencia total del tipo penal, ya que el imputado no simuló ningún pago. En todo caso, pudo haber incrementado su crédito fiscal a los fines de disminuir el monto del Impuesto al Valor Agregado que debía ingresar. Sin embargo, realizar maniobras tendientes a reducir el monto del impuesto a ingresar, no es el hecho que tipifica el art. 11 de la ley 24.769 (</a:t>
            </a:r>
            <a:r>
              <a:rPr lang="es-ES" sz="1700" dirty="0" err="1"/>
              <a:t>Modif</a:t>
            </a:r>
            <a:r>
              <a:rPr lang="es-ES" sz="1700" dirty="0"/>
              <a:t>. ley 26.735).</a:t>
            </a:r>
          </a:p>
          <a:p>
            <a:pPr marL="268288" indent="-268288" algn="just">
              <a:lnSpc>
                <a:spcPct val="100000"/>
              </a:lnSpc>
              <a:spcBef>
                <a:spcPts val="0"/>
              </a:spcBef>
              <a:spcAft>
                <a:spcPts val="600"/>
              </a:spcAft>
            </a:pPr>
            <a:r>
              <a:rPr lang="es-ES" sz="1700" dirty="0"/>
              <a:t>En igual sentido se ha sostenido con respecto al cómputo indebido de crédito fiscal generado por facturas apócrifas, al manifestarse que “…no sería procedente calificar al hecho imputado en los términos del art. 11 de la le 24.769, toda vez que “…La conducta tipificada” por la disposición legal mencionada”… consisten en aparentar</a:t>
            </a:r>
            <a:endParaRPr lang="es-AR" sz="17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2</a:t>
            </a:fld>
            <a:endParaRPr lang="es-AR">
              <a:solidFill>
                <a:prstClr val="black">
                  <a:tint val="75000"/>
                </a:prstClr>
              </a:solidFill>
            </a:endParaRPr>
          </a:p>
        </p:txBody>
      </p:sp>
    </p:spTree>
    <p:extLst>
      <p:ext uri="{BB962C8B-B14F-4D97-AF65-F5344CB8AC3E}">
        <p14:creationId xmlns:p14="http://schemas.microsoft.com/office/powerpoint/2010/main" val="2751513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7165" y="94085"/>
            <a:ext cx="11107271" cy="623480"/>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800" b="1" dirty="0">
                <a:latin typeface="Century Gothic" panose="020B0502020202020204" pitchFamily="34" charset="0"/>
              </a:rPr>
              <a:t>LA PRESTACIÓN DE SERVICIOS DERIVADA DEL CONTRATO DE REGALIAS NO CONSTITUYE UNA IMPORTACIÓN DE SERVICIOS EN EL IVA</a:t>
            </a:r>
            <a:endParaRPr lang="es-AR" sz="1800" b="1" dirty="0">
              <a:latin typeface="Century Gothic" panose="020B0502020202020204" pitchFamily="34" charset="0"/>
            </a:endParaRPr>
          </a:p>
        </p:txBody>
      </p:sp>
      <p:sp>
        <p:nvSpPr>
          <p:cNvPr id="3" name="Marcador de contenido 2"/>
          <p:cNvSpPr>
            <a:spLocks noGrp="1"/>
          </p:cNvSpPr>
          <p:nvPr>
            <p:ph idx="1"/>
          </p:nvPr>
        </p:nvSpPr>
        <p:spPr>
          <a:xfrm>
            <a:off x="847164" y="764877"/>
            <a:ext cx="11107272" cy="5489575"/>
          </a:xfrm>
        </p:spPr>
        <p:txBody>
          <a:bodyPr vert="horz" lIns="91440" tIns="45720" rIns="91440" bIns="45720" rtlCol="0">
            <a:noAutofit/>
          </a:bodyPr>
          <a:lstStyle/>
          <a:p>
            <a:pPr marL="0" indent="0" algn="just">
              <a:spcBef>
                <a:spcPts val="0"/>
              </a:spcBef>
              <a:spcAft>
                <a:spcPts val="300"/>
              </a:spcAft>
              <a:buNone/>
            </a:pPr>
            <a:r>
              <a:rPr lang="es-ES" sz="1600" b="1" dirty="0"/>
              <a:t>CAUSA: </a:t>
            </a:r>
            <a:r>
              <a:rPr lang="es-ES" sz="1600" b="1" dirty="0" smtClean="0"/>
              <a:t>“Nobleza </a:t>
            </a:r>
            <a:r>
              <a:rPr lang="es-ES" sz="1600" b="1" dirty="0" err="1" smtClean="0"/>
              <a:t>Piccardo</a:t>
            </a:r>
            <a:r>
              <a:rPr lang="es-ES" sz="1600" b="1" dirty="0" smtClean="0"/>
              <a:t> SA”, CCAF, Sala III del 16/10/2018</a:t>
            </a:r>
            <a:endParaRPr lang="es-ES" sz="1600" dirty="0" smtClean="0"/>
          </a:p>
          <a:p>
            <a:pPr marL="174625" indent="-174625" algn="just">
              <a:spcBef>
                <a:spcPts val="0"/>
              </a:spcBef>
              <a:spcAft>
                <a:spcPts val="300"/>
              </a:spcAft>
            </a:pPr>
            <a:r>
              <a:rPr lang="es-ES" sz="1750" dirty="0"/>
              <a:t>E</a:t>
            </a:r>
            <a:r>
              <a:rPr lang="es-ES" sz="1750" dirty="0" smtClean="0"/>
              <a:t>n </a:t>
            </a:r>
            <a:r>
              <a:rPr lang="es-ES" sz="1750" dirty="0"/>
              <a:t>autos el </a:t>
            </a:r>
            <a:r>
              <a:rPr lang="es-ES" sz="1750" dirty="0" err="1"/>
              <a:t>thema</a:t>
            </a:r>
            <a:r>
              <a:rPr lang="es-ES" sz="1750" dirty="0"/>
              <a:t> </a:t>
            </a:r>
            <a:r>
              <a:rPr lang="es-ES" sz="1750" dirty="0" err="1"/>
              <a:t>decidendum</a:t>
            </a:r>
            <a:r>
              <a:rPr lang="es-ES" sz="1750" dirty="0"/>
              <a:t> gira en torno a determinar si las prestaciones que surgen de los contratos que la empresa actora celebró con las firmas radicadas en el extranjero -identificadas en el considerando I de la presente- se encuentran gravadas por el IVA.</a:t>
            </a:r>
          </a:p>
          <a:p>
            <a:pPr marL="174625" indent="-174625" algn="just">
              <a:spcBef>
                <a:spcPts val="0"/>
              </a:spcBef>
              <a:spcAft>
                <a:spcPts val="300"/>
              </a:spcAft>
            </a:pPr>
            <a:r>
              <a:rPr lang="es-ES" sz="1750" dirty="0" smtClean="0"/>
              <a:t>En </a:t>
            </a:r>
            <a:r>
              <a:rPr lang="es-ES" sz="1750" dirty="0"/>
              <a:t>términos precisos, la contienda se centra en el aspecto material del hecho imponible del gravamen, de donde, de seguirse la tesitura fiscal, los pagos de regalías que Nobleza efectuó a las firmas licenciantes representarían componentes del débito fiscal en cabeza de aquella.</a:t>
            </a:r>
          </a:p>
          <a:p>
            <a:pPr marL="174625" indent="-174625" algn="just">
              <a:spcBef>
                <a:spcPts val="0"/>
              </a:spcBef>
              <a:spcAft>
                <a:spcPts val="300"/>
              </a:spcAft>
            </a:pPr>
            <a:r>
              <a:rPr lang="es-ES" sz="1750" dirty="0" smtClean="0"/>
              <a:t>Corresponde </a:t>
            </a:r>
            <a:r>
              <a:rPr lang="es-ES" sz="1750" dirty="0"/>
              <a:t>poner de resalto que, en las distintas piezas en las cuales el Fisco Nacional ha esgrimido su posición sobre el particular -resolución determinativa de oficio, contestación del recurso de apelación ante el Tribunal Fiscal y expresión de agravios-, ha adoptado una dirección que no cuenta con la precisión y el grado de detalle que la materia exige (</a:t>
            </a:r>
            <a:r>
              <a:rPr lang="es-ES" sz="1750" dirty="0" err="1"/>
              <a:t>arg</a:t>
            </a:r>
            <a:r>
              <a:rPr lang="es-ES" sz="1750" dirty="0"/>
              <a:t>. ley 11.683, art. 17 primer párrafo).</a:t>
            </a:r>
          </a:p>
          <a:p>
            <a:pPr marL="174625" indent="-174625" algn="just">
              <a:spcBef>
                <a:spcPts val="0"/>
              </a:spcBef>
              <a:spcAft>
                <a:spcPts val="300"/>
              </a:spcAft>
            </a:pPr>
            <a:r>
              <a:rPr lang="es-ES" sz="1750" dirty="0" smtClean="0"/>
              <a:t>Adviértase </a:t>
            </a:r>
            <a:r>
              <a:rPr lang="es-ES" sz="1750" dirty="0"/>
              <a:t>que por un lado hace referencia a una “importación de servicios” -invocando el art. 1° inc. d) de la ley del gravamen y la RG (AFIP) N° 549- y, al mismo tiempo, efectúa distinciones entre la “cesión de derechos” -fundamentalmente el uso, licencia y goce de las marcas de las cuales son propietarias las firmas del exterior- y la “concesión de explotación industrial y comercial de los productos”, incluyendo en ésta a la prestación de “servicios de asistencia técnica” y la “transferencia de tecnología”; sobre este extremo reseña el artículo 3° inciso e) de la ley del impuesto y el artículo 8° de su decreto reglamentario.</a:t>
            </a:r>
          </a:p>
          <a:p>
            <a:pPr marL="174625" indent="-174625" algn="just">
              <a:spcBef>
                <a:spcPts val="0"/>
              </a:spcBef>
              <a:spcAft>
                <a:spcPts val="300"/>
              </a:spcAft>
            </a:pPr>
            <a:r>
              <a:rPr lang="es-ES" sz="1750" dirty="0" smtClean="0"/>
              <a:t>Es </a:t>
            </a:r>
            <a:r>
              <a:rPr lang="es-ES" sz="1750" dirty="0"/>
              <a:t>de advertir que la distinción no es menor, pues, a los ojos del régimen del IVA, nos encontramos ante dos hechos imponibles diferentes. Veamos.</a:t>
            </a:r>
          </a:p>
          <a:p>
            <a:pPr marL="174625" indent="-174625" algn="just">
              <a:spcBef>
                <a:spcPts val="0"/>
              </a:spcBef>
              <a:spcAft>
                <a:spcPts val="300"/>
              </a:spcAft>
            </a:pPr>
            <a:r>
              <a:rPr lang="es-ES" sz="1750" dirty="0" smtClean="0"/>
              <a:t>La </a:t>
            </a:r>
            <a:r>
              <a:rPr lang="es-ES" sz="1750" dirty="0"/>
              <a:t>importación de servicios se encuentra prevista en el artículo 1° inciso d) de la ley, el cual dispone “Las prestaciones comprendidas en el inciso e) del artículo 3°, realizadas en el exterior cuya utilización o explotación efectiva se lleve a cabo en el país, cuando los prestatarios sean sujetos del impuesto por otros hechos imponibles y revistan la calidad de responsables inscriptos”. Como se sabe, se trata de un hecho imponible complejo, pues además de tomar en consideración el aspecto material del mismo -la prestación del servicio en el exterior y su aprovechamiento en el país- lo sujeta a la condición que revista el sujeto local</a:t>
            </a:r>
            <a:r>
              <a:rPr lang="es-ES" sz="1750" dirty="0" smtClean="0"/>
              <a:t>.</a:t>
            </a:r>
            <a:endParaRPr lang="es-ES" sz="175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29</a:t>
            </a:fld>
            <a:endParaRPr lang="es-AR">
              <a:solidFill>
                <a:prstClr val="black">
                  <a:tint val="75000"/>
                </a:prstClr>
              </a:solidFill>
            </a:endParaRPr>
          </a:p>
        </p:txBody>
      </p:sp>
    </p:spTree>
    <p:extLst>
      <p:ext uri="{BB962C8B-B14F-4D97-AF65-F5344CB8AC3E}">
        <p14:creationId xmlns:p14="http://schemas.microsoft.com/office/powerpoint/2010/main" val="20967017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06824" y="102661"/>
            <a:ext cx="11080376" cy="623480"/>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LA PRESTACIÓN DE SERVICIOS DERIVADA DEL CONTRATO DE REGALIAS NO CONSTITUYE UNA IMPORTACIÓN DE SERVICIOS EN EL IVA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06824" y="892018"/>
            <a:ext cx="11080376" cy="5489575"/>
          </a:xfrm>
        </p:spPr>
        <p:txBody>
          <a:bodyPr vert="horz" lIns="91440" tIns="45720" rIns="91440" bIns="45720" rtlCol="0">
            <a:noAutofit/>
          </a:bodyPr>
          <a:lstStyle/>
          <a:p>
            <a:pPr marL="174625" indent="-174625" algn="just">
              <a:spcBef>
                <a:spcPts val="0"/>
              </a:spcBef>
              <a:spcAft>
                <a:spcPts val="300"/>
              </a:spcAft>
            </a:pPr>
            <a:r>
              <a:rPr lang="es-ES" sz="1700" dirty="0" smtClean="0"/>
              <a:t>Por </a:t>
            </a:r>
            <a:r>
              <a:rPr lang="es-ES" sz="1700" dirty="0"/>
              <a:t>otro lado, la ley prevé como otro hecho imponible la realización de obras, locaciones y prestación de servicios a los que hace alusión el artículo 3° de la ley 20.631 (</a:t>
            </a:r>
            <a:r>
              <a:rPr lang="es-ES" sz="1700" dirty="0" err="1"/>
              <a:t>t.v</a:t>
            </a:r>
            <a:r>
              <a:rPr lang="es-ES" sz="1700" dirty="0"/>
              <a:t>.), especificando el decreto 692/98 que comprende a todas las obligaciones de dar y/o de hacer por las cuales el sujeto se obligue a ejecutar, a través del ejercicio de su actividad y mediante una retribución determinada, un trabajo o servicio que le permita recibir un beneficio, no encontrándose comprendidas las “transferencias o cesiones del uso o goce de derechos, excepto cuando las mismas impliquen ... una concesión de explotación industrial o comercial...”.</a:t>
            </a:r>
          </a:p>
          <a:p>
            <a:pPr marL="174625" indent="-174625" algn="just">
              <a:spcBef>
                <a:spcPts val="0"/>
              </a:spcBef>
              <a:spcAft>
                <a:spcPts val="300"/>
              </a:spcAft>
            </a:pPr>
            <a:r>
              <a:rPr lang="es-ES" sz="1700" dirty="0" smtClean="0"/>
              <a:t>En </a:t>
            </a:r>
            <a:r>
              <a:rPr lang="es-ES" sz="1700" dirty="0"/>
              <a:t>este esquema, el tribunal de grado encauzó el debate en torno al primer tópico, resolviendo que, en la especie, no se ha probado que Nobleza hubiera recibido asistencia técnica alguna que se tradujese en una importación de servicios. Dicho </a:t>
            </a:r>
            <a:r>
              <a:rPr lang="es-ES" sz="1700" dirty="0" smtClean="0"/>
              <a:t>encuadre </a:t>
            </a:r>
            <a:r>
              <a:rPr lang="es-ES" sz="1700" dirty="0"/>
              <a:t>es acertado.</a:t>
            </a:r>
          </a:p>
          <a:p>
            <a:pPr marL="174625" indent="-174625" algn="just">
              <a:spcBef>
                <a:spcPts val="0"/>
              </a:spcBef>
              <a:spcAft>
                <a:spcPts val="300"/>
              </a:spcAft>
            </a:pPr>
            <a:r>
              <a:rPr lang="es-ES" sz="1700" dirty="0" smtClean="0"/>
              <a:t>Analizar </a:t>
            </a:r>
            <a:r>
              <a:rPr lang="es-ES" sz="1700" dirty="0"/>
              <a:t>el planteo a la luz del segundo hecho imponible descripto hubiere conducido, sin más, al rechazo del planteo del Fisco Nacional, por no cumplirse con todos los recaudos que la ley impone, al hallarse ausente el elemento territorial. En efecto, las obras, locaciones y servicios deben realizarse en el país para estar gravadas (conf. ley 20.631, art. 1° inc. b).</a:t>
            </a:r>
          </a:p>
          <a:p>
            <a:pPr marL="174625" indent="-174625" algn="just">
              <a:spcBef>
                <a:spcPts val="0"/>
              </a:spcBef>
              <a:spcAft>
                <a:spcPts val="300"/>
              </a:spcAft>
            </a:pPr>
            <a:r>
              <a:rPr lang="es-ES" sz="1700" dirty="0" smtClean="0"/>
              <a:t>A </a:t>
            </a:r>
            <a:r>
              <a:rPr lang="es-ES" sz="1700" dirty="0"/>
              <a:t>partir de esta disquisición, teniendo por norte el hecho imponible “importación de servicios”, habrá de analizarse si la sentencia apelada representa una derivación razonada del derecho vigente.</a:t>
            </a:r>
          </a:p>
          <a:p>
            <a:pPr marL="174625" indent="-174625" algn="just">
              <a:spcBef>
                <a:spcPts val="0"/>
              </a:spcBef>
              <a:spcAft>
                <a:spcPts val="300"/>
              </a:spcAft>
            </a:pPr>
            <a:r>
              <a:rPr lang="es-ES" sz="1700" dirty="0" smtClean="0"/>
              <a:t>Se </a:t>
            </a:r>
            <a:r>
              <a:rPr lang="es-ES" sz="1700" dirty="0"/>
              <a:t>encuentra fuera de discusión que, entre Nobleza y las firmas foráneas, se han celebrado sendos contratos en virtud de los cuales éstas cedieron el uso y goce de las marcas de productos tabacaleros a aquella, sumado a una serie de prestaciones en cabeza de ambas partes.</a:t>
            </a:r>
          </a:p>
          <a:p>
            <a:pPr marL="174625" indent="-174625" algn="just">
              <a:spcBef>
                <a:spcPts val="0"/>
              </a:spcBef>
              <a:spcAft>
                <a:spcPts val="300"/>
              </a:spcAft>
            </a:pPr>
            <a:r>
              <a:rPr lang="es-ES" sz="1700" dirty="0" smtClean="0"/>
              <a:t>Así</a:t>
            </a:r>
            <a:r>
              <a:rPr lang="es-ES" sz="1700" dirty="0"/>
              <a:t>, fundamentalmente Nobleza se obligó a remitir a la titular de la marca muestras de los productos fabricados -lo que incluye tanto el bien comercializado como su envoltorio-; a admitir inspecciones por parte de la empresa licenciante -cuyo costo es a cargo de ésta-, y a producir y comercializar el producto de acuerdo a los estándares fijados por la licenciante.</a:t>
            </a:r>
          </a:p>
          <a:p>
            <a:pPr marL="174625" indent="-174625" algn="just">
              <a:spcBef>
                <a:spcPts val="0"/>
              </a:spcBef>
              <a:spcAft>
                <a:spcPts val="300"/>
              </a:spcAft>
            </a:pPr>
            <a:r>
              <a:rPr lang="es-ES" sz="1700" dirty="0" smtClean="0"/>
              <a:t>De </a:t>
            </a:r>
            <a:r>
              <a:rPr lang="es-ES" sz="1700" dirty="0"/>
              <a:t>su lado, las titulares de las marcas se obligaron a proveer los conocimientos técnicos -el </a:t>
            </a:r>
            <a:r>
              <a:rPr lang="es-ES" sz="1700" dirty="0" err="1"/>
              <a:t>know</a:t>
            </a:r>
            <a:r>
              <a:rPr lang="es-ES" sz="1700" dirty="0"/>
              <a:t> </a:t>
            </a:r>
            <a:r>
              <a:rPr lang="es-ES" sz="1700" dirty="0" err="1"/>
              <a:t>how</a:t>
            </a:r>
            <a:r>
              <a:rPr lang="es-ES" sz="1700" dirty="0"/>
              <a:t>- y los componentes necesarios para la fabricación de los productos que llevan su marca, en favor de la licenciataria</a:t>
            </a:r>
            <a:r>
              <a:rPr lang="es-ES" sz="1700" dirty="0" smtClean="0"/>
              <a:t>.</a:t>
            </a:r>
          </a:p>
          <a:p>
            <a:pPr marL="174625" indent="-174625" algn="just">
              <a:spcBef>
                <a:spcPts val="0"/>
              </a:spcBef>
              <a:spcAft>
                <a:spcPts val="300"/>
              </a:spcAft>
            </a:pPr>
            <a:r>
              <a:rPr lang="es-ES" sz="1700" dirty="0"/>
              <a:t>En este cuadro de situación, la interpretación que efectuó el Tribunal Fiscal respecto de los resultados que derivan de la producción de la totalidad de la prueba luce razonable, motivo por el cual habrá de estarse a los términos de la sentencia dictada en consecuencia; ello sin perjuicio de la especial mención que se realizará en el considerando IX</a:t>
            </a:r>
            <a:r>
              <a:rPr lang="es-ES" sz="1700" dirty="0" smtClean="0"/>
              <a:t>.</a:t>
            </a:r>
            <a:endParaRPr lang="es-ES" sz="17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30</a:t>
            </a:fld>
            <a:endParaRPr lang="es-AR">
              <a:solidFill>
                <a:prstClr val="black">
                  <a:tint val="75000"/>
                </a:prstClr>
              </a:solidFill>
            </a:endParaRPr>
          </a:p>
        </p:txBody>
      </p:sp>
    </p:spTree>
    <p:extLst>
      <p:ext uri="{BB962C8B-B14F-4D97-AF65-F5344CB8AC3E}">
        <p14:creationId xmlns:p14="http://schemas.microsoft.com/office/powerpoint/2010/main" val="237262319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87506" y="55752"/>
            <a:ext cx="11084858" cy="468683"/>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600" b="1" dirty="0">
                <a:latin typeface="Century Gothic" panose="020B0502020202020204" pitchFamily="34" charset="0"/>
              </a:rPr>
              <a:t>LA PRESTACIÓN DE SERVICIOS DERIVADA DEL CONTRATO DE REGALIAS NO CONSTITUYE UNA IMPORTACIÓN DE SERVICIOS EN EL IVA (cont.)</a:t>
            </a:r>
            <a:endParaRPr lang="es-AR" sz="1600" b="1" dirty="0">
              <a:latin typeface="Century Gothic" panose="020B0502020202020204" pitchFamily="34" charset="0"/>
            </a:endParaRPr>
          </a:p>
        </p:txBody>
      </p:sp>
      <p:sp>
        <p:nvSpPr>
          <p:cNvPr id="3" name="Marcador de contenido 2"/>
          <p:cNvSpPr>
            <a:spLocks noGrp="1"/>
          </p:cNvSpPr>
          <p:nvPr>
            <p:ph idx="1"/>
          </p:nvPr>
        </p:nvSpPr>
        <p:spPr>
          <a:xfrm>
            <a:off x="667870" y="524435"/>
            <a:ext cx="11304494" cy="5489575"/>
          </a:xfrm>
        </p:spPr>
        <p:txBody>
          <a:bodyPr vert="horz" lIns="91440" tIns="45720" rIns="91440" bIns="45720" rtlCol="0">
            <a:noAutofit/>
          </a:bodyPr>
          <a:lstStyle/>
          <a:p>
            <a:pPr marL="174625" indent="-174625" algn="just">
              <a:spcBef>
                <a:spcPts val="0"/>
              </a:spcBef>
              <a:spcAft>
                <a:spcPts val="300"/>
              </a:spcAft>
            </a:pPr>
            <a:r>
              <a:rPr lang="es-ES" sz="1550" dirty="0" smtClean="0"/>
              <a:t>Frente </a:t>
            </a:r>
            <a:r>
              <a:rPr lang="es-ES" sz="1550" dirty="0"/>
              <a:t>a la expresión del a quo, en el sentido de que las empresas licenciantes no han prestado a la actora servicios técnicos ni otros servicios diferentes de la cesión para el uso de la propiedad industrial y el suministro de tabaco reconstruido para la fabricación de los productos con las marcas licenciadas, el organismo recaudador insiste en que los contratos prevén la prestación de asistencia técnica como un concepto conexo y relacionado con la licencia de la marca.</a:t>
            </a:r>
          </a:p>
          <a:p>
            <a:pPr marL="174625" indent="-174625" algn="just">
              <a:spcBef>
                <a:spcPts val="0"/>
              </a:spcBef>
              <a:spcAft>
                <a:spcPts val="300"/>
              </a:spcAft>
            </a:pPr>
            <a:r>
              <a:rPr lang="es-ES" sz="1550" dirty="0" smtClean="0"/>
              <a:t>Tal </a:t>
            </a:r>
            <a:r>
              <a:rPr lang="es-ES" sz="1550" dirty="0"/>
              <a:t>declaración prima facie se orienta a reeditar un debate que ya se encuentra zanjado, desde que, más allá de lo que las partes han plasmado en los instrumentos contractuales, en autos se tuvo por no probado que las firmas licenciantes hubieran prestado tal tipo de servicios.</a:t>
            </a:r>
          </a:p>
          <a:p>
            <a:pPr marL="174625" indent="-174625" algn="just">
              <a:spcBef>
                <a:spcPts val="0"/>
              </a:spcBef>
              <a:spcAft>
                <a:spcPts val="300"/>
              </a:spcAft>
            </a:pPr>
            <a:r>
              <a:rPr lang="es-ES" sz="1550" dirty="0" smtClean="0"/>
              <a:t>Sin </a:t>
            </a:r>
            <a:r>
              <a:rPr lang="es-ES" sz="1550" dirty="0"/>
              <a:t>perjuicio de ello, y a mayor abundamiento, cabe tener en cuenta el tipo de actividad que desarrollan las firmas contratantes, la cual se encuentra estrictamente regulada, tanto en el orden local como en el extranjero. Ello dota de comprensibilidad al hecho de que las empresas licenciantes fijen condiciones de producción, distribución y comercialización de los productos que poseen su marca, desechándose la idea de que, en la práctica, Nobleza hubiera demandado -o, mejor dicho: importado- un servicio a aquellas.</a:t>
            </a:r>
          </a:p>
          <a:p>
            <a:pPr marL="174625" indent="-174625" algn="just">
              <a:spcBef>
                <a:spcPts val="0"/>
              </a:spcBef>
              <a:spcAft>
                <a:spcPts val="300"/>
              </a:spcAft>
            </a:pPr>
            <a:r>
              <a:rPr lang="es-ES" sz="1550" dirty="0" smtClean="0"/>
              <a:t>Mención </a:t>
            </a:r>
            <a:r>
              <a:rPr lang="es-ES" sz="1550" dirty="0"/>
              <a:t>aparte merece el tratamiento dispensado por el tribunal a la relación comercial que vincula a Nobleza con la firma British American </a:t>
            </a:r>
            <a:r>
              <a:rPr lang="es-ES" sz="1550" dirty="0" err="1"/>
              <a:t>Tobacco</a:t>
            </a:r>
            <a:r>
              <a:rPr lang="es-ES" sz="1550" dirty="0"/>
              <a:t>: BAT.</a:t>
            </a:r>
          </a:p>
          <a:p>
            <a:pPr marL="174625" indent="-174625" algn="just">
              <a:spcBef>
                <a:spcPts val="0"/>
              </a:spcBef>
              <a:spcAft>
                <a:spcPts val="300"/>
              </a:spcAft>
            </a:pPr>
            <a:r>
              <a:rPr lang="es-ES" sz="1550" dirty="0" smtClean="0"/>
              <a:t>El </a:t>
            </a:r>
            <a:r>
              <a:rPr lang="es-ES" sz="1550" dirty="0"/>
              <a:t>Fisco acusa “cierta incongruencia” en el fallo apelado, desde que, a pesar de reconocerse que de la literalidad del convenio surge la contratación de asistencia técnica, concluye el Tribunal -sin intentar ensayar siquiera explicación alguna- que las recomendaciones, guías, indicaciones, etc., no implican la prestación de tales servicios.</a:t>
            </a:r>
          </a:p>
          <a:p>
            <a:pPr marL="174625" indent="-174625" algn="just">
              <a:spcBef>
                <a:spcPts val="0"/>
              </a:spcBef>
              <a:spcAft>
                <a:spcPts val="300"/>
              </a:spcAft>
            </a:pPr>
            <a:r>
              <a:rPr lang="es-ES" sz="1550" dirty="0" smtClean="0"/>
              <a:t>En </a:t>
            </a:r>
            <a:r>
              <a:rPr lang="es-ES" sz="1550" dirty="0"/>
              <a:t>sentido estricto, el agravio apunta al razonamiento seguido por el tribunal cuando afirma que “en cuanto al contrato que la recurrente firmó con BAT en el que se acordó servicios de consultoría, asistencia técnica y provisión de ingeniería de detalle obrante a fs. 1028/1037 [la cita corresponde a las actuaciones administrativas] le asiste razón a la actora ya que BAT proporciona -en cumplimiento a lo dispuesto en el contrato de asistencia técnica- diversas recomendaciones, capacitación guías, indicaciones, informes, estudios, derechos de uso de patentes de invención y otras prestaciones aplicadas al proceso productivo y los productos elaborados por la recurrente, pero que las mismas no implican necesariamente la prestación de su servicios de asistencia técnica”.</a:t>
            </a:r>
          </a:p>
          <a:p>
            <a:pPr marL="174625" indent="-174625" algn="just">
              <a:spcBef>
                <a:spcPts val="0"/>
              </a:spcBef>
              <a:spcAft>
                <a:spcPts val="300"/>
              </a:spcAft>
            </a:pPr>
            <a:r>
              <a:rPr lang="es-ES" sz="1550" dirty="0" smtClean="0"/>
              <a:t>Incurre </a:t>
            </a:r>
            <a:r>
              <a:rPr lang="es-ES" sz="1550" dirty="0"/>
              <a:t>en un error el Tribunal Fiscal en este aspecto.</a:t>
            </a:r>
          </a:p>
          <a:p>
            <a:pPr marL="174625" indent="-174625" algn="just">
              <a:spcBef>
                <a:spcPts val="0"/>
              </a:spcBef>
              <a:spcAft>
                <a:spcPts val="300"/>
              </a:spcAft>
            </a:pPr>
            <a:r>
              <a:rPr lang="es-ES" sz="1550" dirty="0" smtClean="0"/>
              <a:t>De </a:t>
            </a:r>
            <a:r>
              <a:rPr lang="es-ES" sz="1550" dirty="0"/>
              <a:t>las constancias de autos surge que Nobleza ha suscripto dos clases de contratos diferentes con BAT.</a:t>
            </a:r>
          </a:p>
          <a:p>
            <a:pPr marL="174625" indent="-174625" algn="just">
              <a:spcBef>
                <a:spcPts val="0"/>
              </a:spcBef>
              <a:spcAft>
                <a:spcPts val="300"/>
              </a:spcAft>
            </a:pPr>
            <a:r>
              <a:rPr lang="es-ES" sz="1550" dirty="0" smtClean="0"/>
              <a:t>Uno</a:t>
            </a:r>
            <a:r>
              <a:rPr lang="es-ES" sz="1550" dirty="0"/>
              <a:t>, denominado “Contrato de licencia de uso de marca y asistencia técnica”, con vigencia a partir del 1/7/94, en virtud del cual BAT -en carácter de licenciante poseedora y dueña beneficiaria de las marcas, del </a:t>
            </a:r>
            <a:r>
              <a:rPr lang="es-ES" sz="1550" dirty="0" err="1"/>
              <a:t>know</a:t>
            </a:r>
            <a:r>
              <a:rPr lang="es-ES" sz="1550" dirty="0"/>
              <a:t> </a:t>
            </a:r>
            <a:r>
              <a:rPr lang="es-ES" sz="1550" dirty="0" err="1"/>
              <a:t>how</a:t>
            </a:r>
            <a:r>
              <a:rPr lang="es-ES" sz="1550" dirty="0"/>
              <a:t> técnico y de información confidencial- le cedió onerosamente los derechos y la licencia exclusiva para utilizar la tecnología, las marcas registradas y el paquete comunicacional con respecto a la producción, venta, comercialización y distribución de los productos (</a:t>
            </a:r>
            <a:r>
              <a:rPr lang="es-ES" sz="1550" dirty="0" err="1"/>
              <a:t>a.a</a:t>
            </a:r>
            <a:r>
              <a:rPr lang="es-ES" sz="1550" dirty="0"/>
              <a:t>., cuerpo IVA 2, fs. 238/254</a:t>
            </a:r>
            <a:r>
              <a:rPr lang="es-ES" sz="1550" dirty="0" smtClean="0"/>
              <a:t>).</a:t>
            </a:r>
            <a:endParaRPr lang="es-ES" sz="155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31</a:t>
            </a:fld>
            <a:endParaRPr lang="es-AR">
              <a:solidFill>
                <a:prstClr val="black">
                  <a:tint val="75000"/>
                </a:prstClr>
              </a:solidFill>
            </a:endParaRPr>
          </a:p>
        </p:txBody>
      </p:sp>
    </p:spTree>
    <p:extLst>
      <p:ext uri="{BB962C8B-B14F-4D97-AF65-F5344CB8AC3E}">
        <p14:creationId xmlns:p14="http://schemas.microsoft.com/office/powerpoint/2010/main" val="25974108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60612" y="48873"/>
            <a:ext cx="11228292" cy="529351"/>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800" b="1" dirty="0">
                <a:latin typeface="Century Gothic" panose="020B0502020202020204" pitchFamily="34" charset="0"/>
              </a:rPr>
              <a:t>LA PRESTACIÓN DE SERVICIOS DERIVADA DEL CONTRATO DE REGALIAS NO CONSTITUYE UNA IMPORTACIÓN DE SERVICIOS EN EL IVA (cont.)</a:t>
            </a:r>
            <a:endParaRPr lang="es-AR" sz="1800" b="1" dirty="0">
              <a:latin typeface="Century Gothic" panose="020B0502020202020204" pitchFamily="34" charset="0"/>
            </a:endParaRPr>
          </a:p>
        </p:txBody>
      </p:sp>
      <p:sp>
        <p:nvSpPr>
          <p:cNvPr id="3" name="Marcador de contenido 2"/>
          <p:cNvSpPr>
            <a:spLocks noGrp="1"/>
          </p:cNvSpPr>
          <p:nvPr>
            <p:ph idx="1"/>
          </p:nvPr>
        </p:nvSpPr>
        <p:spPr>
          <a:xfrm>
            <a:off x="737273" y="685800"/>
            <a:ext cx="11391971" cy="5489575"/>
          </a:xfrm>
        </p:spPr>
        <p:txBody>
          <a:bodyPr vert="horz" lIns="91440" tIns="45720" rIns="91440" bIns="45720" rtlCol="0">
            <a:noAutofit/>
          </a:bodyPr>
          <a:lstStyle/>
          <a:p>
            <a:pPr marL="174625" indent="-174625" algn="just">
              <a:spcBef>
                <a:spcPts val="0"/>
              </a:spcBef>
              <a:spcAft>
                <a:spcPts val="300"/>
              </a:spcAft>
            </a:pPr>
            <a:r>
              <a:rPr lang="es-ES" sz="1600" dirty="0" smtClean="0"/>
              <a:t>Y </a:t>
            </a:r>
            <a:r>
              <a:rPr lang="es-ES" sz="1600" dirty="0"/>
              <a:t>otro, titulado “Contrato de asesoramiento. Incluyendo servicios de asistencia técnica y provisión de ingeniería de detalle”, celebrado tanto el día 15/12/94, como el 29/5/06 (fs. 286/288); en el mismo se lee que BAT posee la estructura científica, técnica y profesional necesaria a nivel internacional para ofrecer servicios de consultoría, asistencia técnica, ingeniería de detalle y otros servicios relacionados con la industria del tabaco. En su segunda cláusula especifica los principales servicios que brinda a Nobleza, entre los cuales menciona “Asesoramiento sobre tecnología de información, planeamiento, comienzo de operaciones y servicios de administración”, “Asesoramiento sobre metodología para evaluación del rendimiento del personal”, “Mezcla de hojas. Desarrollo de producto”, “Sistema de seguridad y de protección industrial”, finalizando la misma con la siguiente expresión “La lista precedente no impide el suministro de cualquier otro servicio requerido por NOBLEZA en relación con sus actividades...”.</a:t>
            </a:r>
          </a:p>
          <a:p>
            <a:pPr marL="174625" indent="-174625" algn="just">
              <a:spcBef>
                <a:spcPts val="0"/>
              </a:spcBef>
              <a:spcAft>
                <a:spcPts val="300"/>
              </a:spcAft>
            </a:pPr>
            <a:r>
              <a:rPr lang="es-ES" sz="1600" dirty="0" smtClean="0"/>
              <a:t>Vemos </a:t>
            </a:r>
            <a:r>
              <a:rPr lang="es-ES" sz="1600" dirty="0"/>
              <a:t>pues que el contenido y alcance de ambos instrumentos son diferentes. El mencionado en primer término obedece a las reglas generales analizadas anteriormente, desde que concierne a la cesión de los derechos sobre las marcas y al proceso productivo. En cambio, en virtud del otro, BAT se obliga a prestar servicios de distinta naturaleza en favor de Nobleza.</a:t>
            </a:r>
          </a:p>
          <a:p>
            <a:pPr marL="174625" indent="-174625" algn="just">
              <a:spcBef>
                <a:spcPts val="0"/>
              </a:spcBef>
              <a:spcAft>
                <a:spcPts val="300"/>
              </a:spcAft>
            </a:pPr>
            <a:r>
              <a:rPr lang="es-ES" sz="1600" dirty="0" smtClean="0"/>
              <a:t>Ahora </a:t>
            </a:r>
            <a:r>
              <a:rPr lang="es-ES" sz="1600" dirty="0"/>
              <a:t>bien, fue la propia actora la que informó la existencia de estas dos contrataciones, describiendo que los servicios que Nobleza le puede requerir a BAT en virtud del “Contrato de asesoramiento. Incluyendo servicios de asistencia técnica y provisión de ingeniería de detalle” son susceptibles de ser prestados en relación a cualquiera de las marcas que Nobleza comercializa, ya que no se restringen a una marca específica (</a:t>
            </a:r>
            <a:r>
              <a:rPr lang="es-ES" sz="1600" dirty="0" err="1"/>
              <a:t>vide</a:t>
            </a:r>
            <a:r>
              <a:rPr lang="es-ES" sz="1600" dirty="0"/>
              <a:t> fs. 80 vta./82 vta.).</a:t>
            </a:r>
          </a:p>
          <a:p>
            <a:pPr marL="174625" indent="-174625" algn="just">
              <a:spcBef>
                <a:spcPts val="0"/>
              </a:spcBef>
              <a:spcAft>
                <a:spcPts val="300"/>
              </a:spcAft>
            </a:pPr>
            <a:r>
              <a:rPr lang="es-ES" sz="1600" dirty="0" smtClean="0"/>
              <a:t>De </a:t>
            </a:r>
            <a:r>
              <a:rPr lang="es-ES" sz="1600" dirty="0"/>
              <a:t>ello mismo había dado cuenta la actora al cumplir el requerimiento cursado por la inspección actuante (</a:t>
            </a:r>
            <a:r>
              <a:rPr lang="es-ES" sz="1600" dirty="0" err="1"/>
              <a:t>a.a</a:t>
            </a:r>
            <a:r>
              <a:rPr lang="es-ES" sz="1600" dirty="0"/>
              <a:t>., fs. 270/273) y luego BAT al contestar el exhorto ordenado en autos (fs. 558/562). Incluso en la propia sentencia se distingue a ambos tipos de contratos (</a:t>
            </a:r>
            <a:r>
              <a:rPr lang="es-ES" sz="1600" dirty="0" err="1"/>
              <a:t>vide</a:t>
            </a:r>
            <a:r>
              <a:rPr lang="es-ES" sz="1600" dirty="0"/>
              <a:t> fs. 654).</a:t>
            </a:r>
          </a:p>
          <a:p>
            <a:pPr marL="174625" indent="-174625" algn="just">
              <a:spcBef>
                <a:spcPts val="0"/>
              </a:spcBef>
              <a:spcAft>
                <a:spcPts val="300"/>
              </a:spcAft>
            </a:pPr>
            <a:r>
              <a:rPr lang="es-ES" sz="1600" dirty="0" smtClean="0"/>
              <a:t>El </a:t>
            </a:r>
            <a:r>
              <a:rPr lang="es-ES" sz="1600" dirty="0"/>
              <a:t>yerro en el cual incurre el tribunal administrativo consiste en afirmar que los diversos servicios descriptos en el segundo contrato detallado “no implican necesariamente la prestación de su servicio de asistencia técnica”, cuando, en rigor de verdad, tales servicios no han formado parte de esta </a:t>
            </a:r>
            <a:r>
              <a:rPr lang="es-ES" sz="1600" dirty="0" err="1"/>
              <a:t>litis</a:t>
            </a:r>
            <a:r>
              <a:rPr lang="es-ES" sz="1600" dirty="0"/>
              <a:t>. Efectivamente, la Resolución N° 58/08 (DV DEOB), que instrumentó el ajuste fiscal en debate, sólo ha incluido al “Contrato de Licencia de Uso de Marca y Asistencia Técnica” (conf. fs. 24/25); la incorporación del otro contrato únicamente ha obedecido a la actora, quien explicó que para llevar a cabo su actividad productiva cuenta con su propio laboratorio y con la asistencia técnica requerida a BAT en razón de este último contrato.</a:t>
            </a:r>
          </a:p>
          <a:p>
            <a:pPr marL="174625" indent="-174625" algn="just">
              <a:spcBef>
                <a:spcPts val="0"/>
              </a:spcBef>
              <a:spcAft>
                <a:spcPts val="300"/>
              </a:spcAft>
            </a:pPr>
            <a:r>
              <a:rPr lang="es-ES" sz="1600" dirty="0" smtClean="0"/>
              <a:t>En </a:t>
            </a:r>
            <a:r>
              <a:rPr lang="es-ES" sz="1600" dirty="0"/>
              <a:t>suma, sin desmedro de la incorrecta conclusión a la que el Tribunal Fiscal arribó sobre este singular, en nada se ve alterada su conclusión, habida cuenta de que tal circunstancia no dota de consistencia al ajuste fiscal.</a:t>
            </a:r>
          </a:p>
          <a:p>
            <a:pPr marL="174625" indent="-174625" algn="just">
              <a:spcBef>
                <a:spcPts val="0"/>
              </a:spcBef>
              <a:spcAft>
                <a:spcPts val="300"/>
              </a:spcAft>
            </a:pPr>
            <a:r>
              <a:rPr lang="es-ES" sz="1600" dirty="0" smtClean="0"/>
              <a:t>En </a:t>
            </a:r>
            <a:r>
              <a:rPr lang="es-ES" sz="1600" dirty="0"/>
              <a:t>virtud de lo expuesto, SE RESUELVE: rechazar el recurso de apelación deducido por el Fisco Nacional y, en consecuencia, confirmar la sentencia apelada, imponiendo las costas al Fisco Nacional (CPCC, art. 68, primer párrafo).</a:t>
            </a:r>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32</a:t>
            </a:fld>
            <a:endParaRPr lang="es-AR">
              <a:solidFill>
                <a:prstClr val="black">
                  <a:tint val="75000"/>
                </a:prstClr>
              </a:solidFill>
            </a:endParaRPr>
          </a:p>
        </p:txBody>
      </p:sp>
    </p:spTree>
    <p:extLst>
      <p:ext uri="{BB962C8B-B14F-4D97-AF65-F5344CB8AC3E}">
        <p14:creationId xmlns:p14="http://schemas.microsoft.com/office/powerpoint/2010/main" val="19851616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74058" y="0"/>
            <a:ext cx="11080378" cy="623480"/>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IMPROCEDENCIA DE LA DEVOLUCIÓN DE LAS RETENCIONES DE IVA PRACTICADAS A LOS PROVEEDORES IMPUGNADOS </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74058" y="623480"/>
            <a:ext cx="11080377" cy="6017312"/>
          </a:xfrm>
        </p:spPr>
        <p:txBody>
          <a:bodyPr vert="horz" lIns="91440" tIns="45720" rIns="91440" bIns="45720" rtlCol="0">
            <a:noAutofit/>
          </a:bodyPr>
          <a:lstStyle/>
          <a:p>
            <a:pPr marL="0" indent="0" algn="just">
              <a:spcBef>
                <a:spcPts val="0"/>
              </a:spcBef>
              <a:spcAft>
                <a:spcPts val="300"/>
              </a:spcAft>
              <a:buNone/>
            </a:pPr>
            <a:r>
              <a:rPr lang="es-ES" sz="1600" b="1" dirty="0"/>
              <a:t>CAUSA: </a:t>
            </a:r>
            <a:r>
              <a:rPr lang="es-ES" sz="1600" b="1" dirty="0" smtClean="0"/>
              <a:t>“Cooperativa Agropecuaria Unión y Progreso Limitada”, TFN, Sala “A” del 24/8/2018</a:t>
            </a:r>
            <a:endParaRPr lang="es-ES" sz="1600" dirty="0" smtClean="0"/>
          </a:p>
          <a:p>
            <a:pPr marL="268288" indent="-268288" algn="just">
              <a:spcBef>
                <a:spcPts val="0"/>
              </a:spcBef>
              <a:spcAft>
                <a:spcPts val="300"/>
              </a:spcAft>
            </a:pPr>
            <a:r>
              <a:rPr lang="es-ES" sz="1750" dirty="0" smtClean="0"/>
              <a:t>No corresponde la devolución de las retenciones de IVA practicada a los proveedores impugnados</a:t>
            </a:r>
            <a:r>
              <a:rPr lang="es-ES" sz="1750" dirty="0"/>
              <a:t>. En efecto, el derecho a repetir previsto en la ley procesal confiere legitimidad a los contribuyentes y responsables del gravamen que hubieren soportado el tributo, circunstancia que no se da en la especie, pues la recurrente actuó como agente de retención, ingresando el impuesto de otro, en virtud de lo que disponen los artículos 2 y </a:t>
            </a:r>
            <a:r>
              <a:rPr lang="es-ES" sz="1750" dirty="0" smtClean="0"/>
              <a:t>3 </a:t>
            </a:r>
            <a:r>
              <a:rPr lang="es-ES" sz="1750" dirty="0"/>
              <a:t>de la mencionada norma (Vid. por todos, Sala A, “</a:t>
            </a:r>
            <a:r>
              <a:rPr lang="es-ES" sz="1750" dirty="0" err="1"/>
              <a:t>Agrocentro</a:t>
            </a:r>
            <a:r>
              <a:rPr lang="es-ES" sz="1750" dirty="0"/>
              <a:t> Santa Fe S.A.”, 7/8/2017</a:t>
            </a:r>
            <a:r>
              <a:rPr lang="es-ES" sz="1750" dirty="0" smtClean="0"/>
              <a:t>).</a:t>
            </a:r>
          </a:p>
          <a:p>
            <a:pPr marL="268288" indent="-268288" algn="just">
              <a:spcBef>
                <a:spcPts val="0"/>
              </a:spcBef>
              <a:spcAft>
                <a:spcPts val="300"/>
              </a:spcAft>
            </a:pPr>
            <a:r>
              <a:rPr lang="es-ES" sz="1750" dirty="0" smtClean="0"/>
              <a:t>Voto de la mayoría, Armando </a:t>
            </a:r>
            <a:r>
              <a:rPr lang="es-ES" sz="1750" dirty="0" err="1" smtClean="0"/>
              <a:t>Magallón</a:t>
            </a:r>
            <a:r>
              <a:rPr lang="es-ES" sz="1750" dirty="0" smtClean="0"/>
              <a:t> y Laura A. Guzmán.</a:t>
            </a:r>
          </a:p>
          <a:p>
            <a:pPr marL="268288" indent="-268288" algn="just">
              <a:spcBef>
                <a:spcPts val="0"/>
              </a:spcBef>
              <a:spcAft>
                <a:spcPts val="300"/>
              </a:spcAft>
            </a:pPr>
            <a:r>
              <a:rPr lang="es-ES" sz="1750" dirty="0" smtClean="0"/>
              <a:t>Voto en disidencia (</a:t>
            </a:r>
            <a:r>
              <a:rPr lang="es-ES" sz="1750" dirty="0" err="1" smtClean="0"/>
              <a:t>Ruben</a:t>
            </a:r>
            <a:r>
              <a:rPr lang="es-ES" sz="1750" dirty="0" smtClean="0"/>
              <a:t> </a:t>
            </a:r>
            <a:r>
              <a:rPr lang="es-ES" sz="1750" dirty="0" err="1" smtClean="0"/>
              <a:t>Marchevsky</a:t>
            </a:r>
            <a:r>
              <a:rPr lang="es-ES" sz="1750" dirty="0" smtClean="0"/>
              <a:t>).</a:t>
            </a:r>
          </a:p>
          <a:p>
            <a:pPr marL="268288" indent="-268288" algn="just">
              <a:spcBef>
                <a:spcPts val="0"/>
              </a:spcBef>
              <a:spcAft>
                <a:spcPts val="300"/>
              </a:spcAft>
            </a:pPr>
            <a:r>
              <a:rPr lang="es-ES" sz="1750" dirty="0" smtClean="0"/>
              <a:t>En </a:t>
            </a:r>
            <a:r>
              <a:rPr lang="es-ES" sz="1750" dirty="0"/>
              <a:t>cuanto a su planteo en forma subsidiaria por la actora, en caso de confirmar las resoluciones cuestionadas que consiste en reconocer las retenciones practicadas a los proveedores impugnados e ingresadas efectivamente al ente recaudador, correspondería ajustar las mismas.</a:t>
            </a:r>
          </a:p>
          <a:p>
            <a:pPr marL="268288" indent="-268288" algn="just">
              <a:spcBef>
                <a:spcPts val="0"/>
              </a:spcBef>
              <a:spcAft>
                <a:spcPts val="300"/>
              </a:spcAft>
            </a:pPr>
            <a:r>
              <a:rPr lang="es-ES" sz="1750" dirty="0" smtClean="0"/>
              <a:t>Considera </a:t>
            </a:r>
            <a:r>
              <a:rPr lang="es-ES" sz="1750" dirty="0"/>
              <a:t>que el pago del impuesto por retención es un pago a cuenta, pues el contribuyente los utilizará para cubrir la cantidad que en definitiva resulte adeudar, no es admisible que se pretenda ajustar el 100% del crédito fiscal de las operaciones impugnadas, toda vez que del monto total cuestionado sólo estaría impago el diferencial de las retenciones practicadas e impagas.</a:t>
            </a:r>
          </a:p>
          <a:p>
            <a:pPr marL="268288" indent="-268288" algn="just">
              <a:spcBef>
                <a:spcPts val="0"/>
              </a:spcBef>
              <a:spcAft>
                <a:spcPts val="300"/>
              </a:spcAft>
            </a:pPr>
            <a:r>
              <a:rPr lang="es-ES" sz="1750" dirty="0" smtClean="0"/>
              <a:t>Por </a:t>
            </a:r>
            <a:r>
              <a:rPr lang="es-ES" sz="1750" dirty="0"/>
              <a:t>su parte el representante fiscal señala que las impugnaciones efectuadas se basan en la condición de sujetos apócrifos que revisten los supuestos emisores de facturas objetadas, pero no en la existencia de las operaciones. Con sustento en este concepto, entiende que si existieron las operaciones pero no fueron facturadas a nombre de los verdaderos responsables, existen terceros ocultos que utilizaron a los sujetos antes mencionados par incumplir o evadir sus obligaciones fiscales.</a:t>
            </a:r>
          </a:p>
          <a:p>
            <a:pPr marL="268288" indent="-268288" algn="just">
              <a:spcBef>
                <a:spcPts val="0"/>
              </a:spcBef>
              <a:spcAft>
                <a:spcPts val="300"/>
              </a:spcAft>
            </a:pPr>
            <a:r>
              <a:rPr lang="es-ES" sz="1750" dirty="0" smtClean="0"/>
              <a:t>Concluye </a:t>
            </a:r>
            <a:r>
              <a:rPr lang="es-ES" sz="1750" dirty="0"/>
              <a:t>en que el dinero retenido por el agente obligado, no puede ser utilizado por éste para compensar sus propias deudas, por cuanto al existir las operaciones también fue real tal retención y por lo tanto dicho dinero no le pertenece, estando las misma oportunamente practicada con independencia de que retenido sea en realidad un sujeto oculto.</a:t>
            </a:r>
          </a:p>
          <a:p>
            <a:pPr marL="268288" indent="-268288" algn="just">
              <a:spcBef>
                <a:spcPts val="0"/>
              </a:spcBef>
              <a:spcAft>
                <a:spcPts val="300"/>
              </a:spcAft>
            </a:pPr>
            <a:r>
              <a:rPr lang="es-ES" sz="1750" dirty="0" smtClean="0"/>
              <a:t>La </a:t>
            </a:r>
            <a:r>
              <a:rPr lang="es-ES" sz="1750" dirty="0"/>
              <a:t>postura asumida por el organismo fiscal aparece como contradictoria por un lado el proveedor existe como sujeto pasivo de la retención y a su vez no es reconocido como proveedor de la actora</a:t>
            </a:r>
            <a:r>
              <a:rPr lang="es-ES" sz="1750" dirty="0" smtClean="0"/>
              <a:t>.</a:t>
            </a:r>
            <a:endParaRPr lang="es-ES" sz="175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33</a:t>
            </a:fld>
            <a:endParaRPr lang="es-AR">
              <a:solidFill>
                <a:prstClr val="black">
                  <a:tint val="75000"/>
                </a:prstClr>
              </a:solidFill>
            </a:endParaRPr>
          </a:p>
        </p:txBody>
      </p:sp>
    </p:spTree>
    <p:extLst>
      <p:ext uri="{BB962C8B-B14F-4D97-AF65-F5344CB8AC3E}">
        <p14:creationId xmlns:p14="http://schemas.microsoft.com/office/powerpoint/2010/main" val="707949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7164" y="67235"/>
            <a:ext cx="11107271" cy="623480"/>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IMPROCEDENCIA DE LA DEVOLUCIÓN DE LAS RETENCIONES DE IVA PRACTICADAS A LOS PROVEEDORES IMPUGNADOS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47164" y="732510"/>
            <a:ext cx="11107272" cy="6017312"/>
          </a:xfrm>
        </p:spPr>
        <p:txBody>
          <a:bodyPr vert="horz" lIns="91440" tIns="45720" rIns="91440" bIns="45720" rtlCol="0">
            <a:noAutofit/>
          </a:bodyPr>
          <a:lstStyle/>
          <a:p>
            <a:pPr marL="174625" indent="-174625" algn="just">
              <a:spcBef>
                <a:spcPts val="0"/>
              </a:spcBef>
              <a:spcAft>
                <a:spcPts val="300"/>
              </a:spcAft>
            </a:pPr>
            <a:r>
              <a:rPr lang="es-ES" sz="1750" dirty="0" smtClean="0"/>
              <a:t>Por </a:t>
            </a:r>
            <a:r>
              <a:rPr lang="es-ES" sz="1750" dirty="0"/>
              <a:t>otro lado, debe entenderse que según surge de la economía general de este gravamen, al impugnársele el crédito fiscal, la actora asume el ingreso de todo el impuesto sobre el valor agregado de todos los actores económicos que hayan generado dicho valor antes que los bienes hubieran llegado a ella. Esto se corrobora simplemente, contrario sensu, con el régimen especial de recupero de IVA para exportadores ya que al reintegrarles a éstos el crédito fiscal reflejado en sus facturas de compras, vinculadas a la exportación, se libera a la misma de todo este gravamen, siguiendo el criterio imperante, en nuestra ley y en la legislación comparada, de gravar los consumos sólo en el país de destino, que es lo que persigue la ley de IVA. En esta inteligencia, si al reintegrarse un crédito fiscal discriminado en la factura de un proveedor se libera de todo el gravamen al bien o servicio, al impugnarse el cómputo de un crédito fiscal no sólo se alcanza al valor agregado por la propia actora sino a los valores agregados anteriores, asumiendo el impugnado la carga total del impuesto de actores económicos que estuvieran operando en la marginalidad.</a:t>
            </a:r>
          </a:p>
          <a:p>
            <a:pPr marL="174625" indent="-174625" algn="just">
              <a:spcBef>
                <a:spcPts val="0"/>
              </a:spcBef>
              <a:spcAft>
                <a:spcPts val="300"/>
              </a:spcAft>
            </a:pPr>
            <a:r>
              <a:rPr lang="es-ES" sz="1750" dirty="0" smtClean="0"/>
              <a:t>Como </a:t>
            </a:r>
            <a:r>
              <a:rPr lang="es-ES" sz="1750" dirty="0"/>
              <a:t>consecuencia de lo antedicho y de la desaparición fuente tanto del crédito fiscal como la de obligación de retener, queda en evidencia que el ingreso al Fisco de este último concepto resulta infundado.</a:t>
            </a:r>
          </a:p>
          <a:p>
            <a:pPr marL="174625" indent="-174625" algn="just">
              <a:spcBef>
                <a:spcPts val="0"/>
              </a:spcBef>
              <a:spcAft>
                <a:spcPts val="300"/>
              </a:spcAft>
            </a:pPr>
            <a:r>
              <a:rPr lang="es-ES" sz="1750" dirty="0" smtClean="0"/>
              <a:t>Ello </a:t>
            </a:r>
            <a:r>
              <a:rPr lang="es-ES" sz="1750" dirty="0"/>
              <a:t>es así, toda vez que “...el pago de la retención es imputado al contribuyente que la soporta. Sin embargo, al seguirse la tesitura del Fisco, se ignora a este contribuyente y, por ende, el importe del IVA retenido e ingresado no podrá ser aprovechado por sujeto alguno, dando origen a un enriquecimiento sin causa del Estado” (Dictamen de la Procuración General de la Nación, en la causa “Compañía Argentina de Granos S.A.” del 8/11/16), recalca dicho dictamen que “...no son auténticas retenciones practicadas respecto del impuesto que corresponde a un tercero, sino que -ante el reconocimiento de la falsedad del IVA abonado a esos proveedores- devienen en ingresos propios, que ha efectuado sin causa...”.</a:t>
            </a:r>
          </a:p>
          <a:p>
            <a:pPr marL="174625" indent="-174625" algn="just">
              <a:spcBef>
                <a:spcPts val="0"/>
              </a:spcBef>
              <a:spcAft>
                <a:spcPts val="300"/>
              </a:spcAft>
            </a:pPr>
            <a:r>
              <a:rPr lang="es-ES" sz="1750" dirty="0" smtClean="0"/>
              <a:t>En </a:t>
            </a:r>
            <a:r>
              <a:rPr lang="es-ES" sz="1750" dirty="0"/>
              <a:t>tal razonamiento, el organismo fiscal debió aplicar la teoría de las correcciones simétricas, contenida en el art. 81 de la ley 11.683 en su anteúltimo párrafo, el que dispone que “Cuando a raíz de una verificación fiscal, en la que se modifique cualquier apreciación sobre un concepto o hecho imponible, determinando tributo a favor del Fisco, se compruebe que la apreciación rectificada ha dado lugar a pagos improcedentes o en exceso por el mismo u otros gravámenes, la Administración de Ingresos Públicos compensará los importes pertinentes, aún cuando la acción de repetición se hallare prescripta, hasta anular el tributo resultante”, siendo ésta una disposición imperativa y no facultativa (“La Biznaga S.A.” Corte Suprema de Justicia de la Nación, sentencia del 31/03/1987).</a:t>
            </a:r>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34</a:t>
            </a:fld>
            <a:endParaRPr lang="es-AR">
              <a:solidFill>
                <a:prstClr val="black">
                  <a:tint val="75000"/>
                </a:prstClr>
              </a:solidFill>
            </a:endParaRPr>
          </a:p>
        </p:txBody>
      </p:sp>
    </p:spTree>
    <p:extLst>
      <p:ext uri="{BB962C8B-B14F-4D97-AF65-F5344CB8AC3E}">
        <p14:creationId xmlns:p14="http://schemas.microsoft.com/office/powerpoint/2010/main" val="22507654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60612" y="59904"/>
            <a:ext cx="11111754" cy="726142"/>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IMPROCEDENCIA DE LA INHIBICIÓN GENERAL DE BIENES EN EL REGISTRO DE LA PROPIEDAD AUTOMOTOR BASADO EN AJUSTES DE INSPECCIÓN</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60612" y="786046"/>
            <a:ext cx="11111754" cy="5239438"/>
          </a:xfrm>
        </p:spPr>
        <p:txBody>
          <a:bodyPr vert="horz" lIns="91440" tIns="45720" rIns="91440" bIns="45720" rtlCol="0">
            <a:noAutofit/>
          </a:bodyPr>
          <a:lstStyle/>
          <a:p>
            <a:pPr marL="0" indent="0" algn="just">
              <a:spcBef>
                <a:spcPts val="0"/>
              </a:spcBef>
              <a:spcAft>
                <a:spcPts val="600"/>
              </a:spcAft>
              <a:buNone/>
            </a:pPr>
            <a:r>
              <a:rPr lang="es-ES" sz="1800" b="1" dirty="0"/>
              <a:t>CAUSA: </a:t>
            </a:r>
            <a:r>
              <a:rPr lang="es-ES" sz="1800" b="1" dirty="0" smtClean="0"/>
              <a:t>“AFIP-DGI c/ACJ SA”, </a:t>
            </a:r>
            <a:r>
              <a:rPr lang="es-ES" sz="1800" b="1" dirty="0" err="1" smtClean="0"/>
              <a:t>Juzg</a:t>
            </a:r>
            <a:r>
              <a:rPr lang="es-ES" sz="1800" b="1" dirty="0" smtClean="0"/>
              <a:t>. Federal de Ejecuciones Fiscales Tributarias del 24/11/2017</a:t>
            </a:r>
            <a:endParaRPr lang="es-ES" sz="1800" dirty="0" smtClean="0"/>
          </a:p>
          <a:p>
            <a:pPr marL="174625" indent="-174625" algn="just">
              <a:spcBef>
                <a:spcPts val="0"/>
              </a:spcBef>
              <a:spcAft>
                <a:spcPts val="600"/>
              </a:spcAft>
            </a:pPr>
            <a:r>
              <a:rPr lang="es-ES" sz="2000" dirty="0"/>
              <a:t>Teniendo en cuenta lo dispuesto por el art. </a:t>
            </a:r>
            <a:r>
              <a:rPr lang="es-ES" sz="2000" dirty="0" smtClean="0"/>
              <a:t>111 de la ley de procedimiento </a:t>
            </a:r>
            <a:r>
              <a:rPr lang="es-ES" sz="2000" dirty="0"/>
              <a:t>fiscal</a:t>
            </a:r>
            <a:r>
              <a:rPr lang="es-ES" sz="2000" dirty="0" smtClean="0"/>
              <a:t>, </a:t>
            </a:r>
            <a:r>
              <a:rPr lang="es-ES" sz="2000" dirty="0"/>
              <a:t>corresponde </a:t>
            </a:r>
            <a:r>
              <a:rPr lang="es-ES" sz="2000" dirty="0" smtClean="0"/>
              <a:t>analizar preliminarmente la procedencia </a:t>
            </a:r>
            <a:r>
              <a:rPr lang="es-ES" sz="2000" dirty="0"/>
              <a:t>y, eventualmente, la oportunidad de la revisión judicial de la </a:t>
            </a:r>
            <a:r>
              <a:rPr lang="es-ES" sz="2000" dirty="0" smtClean="0"/>
              <a:t>medida cautelar </a:t>
            </a:r>
            <a:r>
              <a:rPr lang="es-ES" sz="2000" dirty="0"/>
              <a:t>ordenada a fs. 11. Es que la norma citada dispone que los jueces tienen </a:t>
            </a:r>
            <a:r>
              <a:rPr lang="es-ES" sz="2000" dirty="0" smtClean="0"/>
              <a:t>la obligación </a:t>
            </a:r>
            <a:r>
              <a:rPr lang="es-ES" sz="2000" dirty="0"/>
              <a:t>de decretar la medida cautelar en el plazo perentorio de </a:t>
            </a:r>
            <a:r>
              <a:rPr lang="es-ES" sz="2000" dirty="0" smtClean="0"/>
              <a:t>veinticuatro (</a:t>
            </a:r>
            <a:r>
              <a:rPr lang="es-ES" sz="2000" dirty="0"/>
              <a:t>24) horas ante el solo pedido del fisco efectuado en cualquier momento y, en </a:t>
            </a:r>
            <a:r>
              <a:rPr lang="es-ES" sz="2000" dirty="0" smtClean="0"/>
              <a:t>tal sentido</a:t>
            </a:r>
            <a:r>
              <a:rPr lang="es-ES" sz="2000" dirty="0"/>
              <a:t>, podría entenderse que el juicio de mérito, esto es, el análisis </a:t>
            </a:r>
            <a:r>
              <a:rPr lang="es-ES" sz="2000" dirty="0" smtClean="0"/>
              <a:t>judicial respecto </a:t>
            </a:r>
            <a:r>
              <a:rPr lang="es-ES" sz="2000" dirty="0"/>
              <a:t>de la procedencia de la medida, sería innecesario o inoperante en </a:t>
            </a:r>
            <a:r>
              <a:rPr lang="es-ES" sz="2000" dirty="0" smtClean="0"/>
              <a:t>los supuestos </a:t>
            </a:r>
            <a:r>
              <a:rPr lang="es-ES" sz="2000" dirty="0"/>
              <a:t>previstos por la ley fiscal. </a:t>
            </a:r>
          </a:p>
          <a:p>
            <a:pPr marL="174625" indent="-174625" algn="just">
              <a:spcBef>
                <a:spcPts val="0"/>
              </a:spcBef>
              <a:spcAft>
                <a:spcPts val="600"/>
              </a:spcAft>
            </a:pPr>
            <a:r>
              <a:rPr lang="es-ES" sz="2000" dirty="0"/>
              <a:t>Pero esta conclusión resultaría contradictoria con </a:t>
            </a:r>
            <a:r>
              <a:rPr lang="es-ES" sz="2000" dirty="0" smtClean="0"/>
              <a:t>lo dispuesto </a:t>
            </a:r>
            <a:r>
              <a:rPr lang="es-ES" sz="2000" dirty="0"/>
              <a:t>por el Código Procesal Civil y Comercial de la Nación que exige </a:t>
            </a:r>
            <a:r>
              <a:rPr lang="es-ES" sz="2000" dirty="0" smtClean="0"/>
              <a:t>una información </a:t>
            </a:r>
            <a:r>
              <a:rPr lang="es-ES" sz="2000" dirty="0"/>
              <a:t>sumaria tendiente a acreditar la verosimilitud del derecho y el </a:t>
            </a:r>
            <a:r>
              <a:rPr lang="es-ES" sz="2000" dirty="0" smtClean="0"/>
              <a:t>peligro en </a:t>
            </a:r>
            <a:r>
              <a:rPr lang="es-ES" sz="2000" dirty="0"/>
              <a:t>la demora con carácter previo al pronunciamiento de la resolución cautelar (art</a:t>
            </a:r>
            <a:r>
              <a:rPr lang="es-ES" sz="2000" dirty="0" smtClean="0"/>
              <a:t>. 197 </a:t>
            </a:r>
            <a:r>
              <a:rPr lang="es-ES" sz="2000" dirty="0"/>
              <a:t>CPCCN). </a:t>
            </a:r>
          </a:p>
          <a:p>
            <a:pPr marL="174625" indent="-174625" algn="just">
              <a:spcBef>
                <a:spcPts val="0"/>
              </a:spcBef>
              <a:spcAft>
                <a:spcPts val="600"/>
              </a:spcAft>
            </a:pPr>
            <a:r>
              <a:rPr lang="es-ES" sz="2000" dirty="0"/>
              <a:t>Las </a:t>
            </a:r>
            <a:r>
              <a:rPr lang="es-ES" sz="2000" dirty="0" smtClean="0"/>
              <a:t>medidas cautelares previstas por </a:t>
            </a:r>
            <a:r>
              <a:rPr lang="es-ES" sz="2000" dirty="0"/>
              <a:t>el </a:t>
            </a:r>
            <a:r>
              <a:rPr lang="es-ES" sz="2000" dirty="0" smtClean="0"/>
              <a:t>art</a:t>
            </a:r>
            <a:r>
              <a:rPr lang="es-ES" sz="2000" dirty="0"/>
              <a:t>. </a:t>
            </a:r>
            <a:r>
              <a:rPr lang="es-ES" sz="2000" dirty="0" smtClean="0"/>
              <a:t>111 citado </a:t>
            </a:r>
            <a:r>
              <a:rPr lang="es-ES" sz="2000" dirty="0"/>
              <a:t>son una especie del género reglado por el CPCCN (arts. 195 y sig.), </a:t>
            </a:r>
            <a:r>
              <a:rPr lang="es-ES" sz="2000" dirty="0" smtClean="0"/>
              <a:t>en especial </a:t>
            </a:r>
            <a:r>
              <a:rPr lang="es-ES" sz="2000" dirty="0"/>
              <a:t>del embargo preventivo (arts. 209 y sig.) y de la inhibición general </a:t>
            </a:r>
            <a:r>
              <a:rPr lang="es-ES" sz="2000" dirty="0" smtClean="0"/>
              <a:t>de bienes </a:t>
            </a:r>
            <a:r>
              <a:rPr lang="es-ES" sz="2000" dirty="0"/>
              <a:t>(art. 228). En tal carácter, adecuadas a la modalidad y finalidad propias </a:t>
            </a:r>
            <a:r>
              <a:rPr lang="es-ES" sz="2000" dirty="0" smtClean="0"/>
              <a:t>de la </a:t>
            </a:r>
            <a:r>
              <a:rPr lang="es-ES" sz="2000" dirty="0"/>
              <a:t>legislación específica, participan de las características y requisitos propios </a:t>
            </a:r>
            <a:r>
              <a:rPr lang="es-ES" sz="2000" dirty="0" smtClean="0"/>
              <a:t>del instituto</a:t>
            </a:r>
            <a:r>
              <a:rPr lang="es-ES" sz="2000" dirty="0"/>
              <a:t>, en especial de su naturaleza  provisoria  ―derivada de la relación </a:t>
            </a:r>
            <a:r>
              <a:rPr lang="es-ES" sz="2000" dirty="0" smtClean="0"/>
              <a:t>de </a:t>
            </a:r>
            <a:r>
              <a:rPr lang="es-ES" sz="2000" dirty="0" err="1" smtClean="0"/>
              <a:t>instrumentalidad</a:t>
            </a:r>
            <a:r>
              <a:rPr lang="es-ES" sz="2000" dirty="0" smtClean="0"/>
              <a:t> </a:t>
            </a:r>
            <a:r>
              <a:rPr lang="es-ES" sz="2000" dirty="0"/>
              <a:t>y subsidiariedad  respecto de la eventual resolución definitiva </a:t>
            </a:r>
            <a:r>
              <a:rPr lang="es-ES" sz="2000" dirty="0" smtClean="0"/>
              <a:t>en previsión </a:t>
            </a:r>
            <a:r>
              <a:rPr lang="es-ES" sz="2000" dirty="0"/>
              <a:t>de la cual se dicta  y del  ― interés específico que justifica su </a:t>
            </a:r>
            <a:r>
              <a:rPr lang="es-ES" sz="2000" dirty="0" smtClean="0"/>
              <a:t>existencia ―</a:t>
            </a:r>
            <a:r>
              <a:rPr lang="es-ES" sz="2000" dirty="0"/>
              <a:t>originado en un peligro de daño jurídico por el retardo de una </a:t>
            </a:r>
            <a:r>
              <a:rPr lang="es-ES" sz="2000" dirty="0" smtClean="0"/>
              <a:t>providencia jurisdiccional </a:t>
            </a:r>
            <a:r>
              <a:rPr lang="es-ES" sz="2000" dirty="0"/>
              <a:t>definitiva</a:t>
            </a:r>
            <a:r>
              <a:rPr lang="es-ES" sz="2000" dirty="0" smtClean="0"/>
              <a:t>.</a:t>
            </a:r>
          </a:p>
          <a:p>
            <a:pPr marL="174625" indent="-174625" algn="just">
              <a:spcBef>
                <a:spcPts val="0"/>
              </a:spcBef>
              <a:spcAft>
                <a:spcPts val="600"/>
              </a:spcAft>
            </a:pPr>
            <a:r>
              <a:rPr lang="es-ES" sz="2000" dirty="0"/>
              <a:t>En consecuencia, no resulta atinado entender que </a:t>
            </a:r>
            <a:r>
              <a:rPr lang="es-ES" sz="2000" dirty="0" smtClean="0"/>
              <a:t>el legislador </a:t>
            </a:r>
            <a:r>
              <a:rPr lang="es-ES" sz="2000" dirty="0"/>
              <a:t>haya utilizado una expresión que, lejos de tornar coherente el </a:t>
            </a:r>
            <a:r>
              <a:rPr lang="es-ES" sz="2000" dirty="0" smtClean="0"/>
              <a:t>sistema previsto </a:t>
            </a:r>
            <a:r>
              <a:rPr lang="es-ES" sz="2000" dirty="0"/>
              <a:t>en la ley 11.683, implique una contradicción de algunas de sus </a:t>
            </a:r>
            <a:r>
              <a:rPr lang="es-ES" sz="2000" dirty="0" smtClean="0"/>
              <a:t>normas con </a:t>
            </a:r>
            <a:r>
              <a:rPr lang="es-ES" sz="2000" dirty="0"/>
              <a:t>lo dispuesto en otras. </a:t>
            </a:r>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35</a:t>
            </a:fld>
            <a:endParaRPr lang="es-AR" dirty="0">
              <a:solidFill>
                <a:prstClr val="black">
                  <a:tint val="75000"/>
                </a:prstClr>
              </a:solidFill>
            </a:endParaRPr>
          </a:p>
        </p:txBody>
      </p:sp>
    </p:spTree>
    <p:extLst>
      <p:ext uri="{BB962C8B-B14F-4D97-AF65-F5344CB8AC3E}">
        <p14:creationId xmlns:p14="http://schemas.microsoft.com/office/powerpoint/2010/main" val="26629549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06824" y="94130"/>
            <a:ext cx="11165542" cy="551329"/>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IMPROCEDENCIA DE LA INHIBICIÓN GENERAL DE BIENES EN EL REGISTRO DE LA PROPIEDAD AUTOMOTOR BASADO EN AJUSTES DE INSPECCIÓN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06824" y="645459"/>
            <a:ext cx="11165542" cy="5970493"/>
          </a:xfrm>
        </p:spPr>
        <p:txBody>
          <a:bodyPr vert="horz" lIns="91440" tIns="45720" rIns="91440" bIns="45720" rtlCol="0">
            <a:noAutofit/>
          </a:bodyPr>
          <a:lstStyle/>
          <a:p>
            <a:pPr marL="174625" indent="-174625" algn="just">
              <a:spcBef>
                <a:spcPts val="0"/>
              </a:spcBef>
              <a:spcAft>
                <a:spcPts val="600"/>
              </a:spcAft>
            </a:pPr>
            <a:r>
              <a:rPr lang="es-ES" sz="1850" dirty="0" smtClean="0"/>
              <a:t>Baste </a:t>
            </a:r>
            <a:r>
              <a:rPr lang="es-ES" sz="1850" dirty="0"/>
              <a:t>lo expuesto para concluir que, tanto por </a:t>
            </a:r>
            <a:r>
              <a:rPr lang="es-ES" sz="1850" dirty="0" smtClean="0"/>
              <a:t>la naturaleza procesal del instituto en análisis como por la </a:t>
            </a:r>
            <a:r>
              <a:rPr lang="es-ES" sz="1850" dirty="0"/>
              <a:t>expresa </a:t>
            </a:r>
            <a:r>
              <a:rPr lang="es-ES" sz="1850" dirty="0" smtClean="0"/>
              <a:t>aplicación </a:t>
            </a:r>
            <a:r>
              <a:rPr lang="es-ES" sz="1850" dirty="0"/>
              <a:t>s</a:t>
            </a:r>
            <a:r>
              <a:rPr lang="es-ES" sz="1850" dirty="0" smtClean="0"/>
              <a:t>upletoria </a:t>
            </a:r>
            <a:r>
              <a:rPr lang="es-ES" sz="1850" dirty="0"/>
              <a:t>dispuesta por el art. 116 de la ley 11.683 (</a:t>
            </a:r>
            <a:r>
              <a:rPr lang="es-ES" sz="1850" dirty="0" err="1"/>
              <a:t>t.o</a:t>
            </a:r>
            <a:r>
              <a:rPr lang="es-ES" sz="1850" dirty="0"/>
              <a:t>. 1998 y sus </a:t>
            </a:r>
            <a:r>
              <a:rPr lang="es-ES" sz="1850" dirty="0" err="1"/>
              <a:t>modif</a:t>
            </a:r>
            <a:r>
              <a:rPr lang="es-ES" sz="1850" dirty="0" smtClean="0"/>
              <a:t>.), corresponde </a:t>
            </a:r>
            <a:r>
              <a:rPr lang="es-ES" sz="1850" dirty="0"/>
              <a:t>analizar las disposiciones de la normativa específica a la luz de </a:t>
            </a:r>
            <a:r>
              <a:rPr lang="es-ES" sz="1850" dirty="0" smtClean="0"/>
              <a:t>los principios </a:t>
            </a:r>
            <a:r>
              <a:rPr lang="es-ES" sz="1850" dirty="0"/>
              <a:t>generales que rigen el instituto y aplicar un criterio que implique </a:t>
            </a:r>
            <a:r>
              <a:rPr lang="es-ES" sz="1850" dirty="0" smtClean="0"/>
              <a:t>dejar a </a:t>
            </a:r>
            <a:r>
              <a:rPr lang="es-ES" sz="1850" dirty="0"/>
              <a:t>ambas normativas —la ley de procedimiento tributario y el CPCCN— con </a:t>
            </a:r>
            <a:r>
              <a:rPr lang="es-ES" sz="1850" dirty="0" smtClean="0"/>
              <a:t>valor y </a:t>
            </a:r>
            <a:r>
              <a:rPr lang="es-ES" sz="1850" dirty="0"/>
              <a:t>efectos.</a:t>
            </a:r>
          </a:p>
          <a:p>
            <a:pPr marL="174625" indent="-174625" algn="just">
              <a:spcBef>
                <a:spcPts val="0"/>
              </a:spcBef>
              <a:spcAft>
                <a:spcPts val="600"/>
              </a:spcAft>
            </a:pPr>
            <a:r>
              <a:rPr lang="es-ES" sz="1850" dirty="0" smtClean="0"/>
              <a:t>En </a:t>
            </a:r>
            <a:r>
              <a:rPr lang="es-ES" sz="1850" dirty="0"/>
              <a:t>lo que se refiere a la investigación sobre </a:t>
            </a:r>
            <a:r>
              <a:rPr lang="es-ES" sz="1850" dirty="0" smtClean="0"/>
              <a:t>el derecho </a:t>
            </a:r>
            <a:r>
              <a:rPr lang="es-ES" sz="1850" dirty="0"/>
              <a:t>(</a:t>
            </a:r>
            <a:r>
              <a:rPr lang="es-ES" sz="1850" dirty="0" err="1"/>
              <a:t>fumus</a:t>
            </a:r>
            <a:r>
              <a:rPr lang="es-ES" sz="1850" dirty="0"/>
              <a:t> </a:t>
            </a:r>
            <a:r>
              <a:rPr lang="es-ES" sz="1850" dirty="0" err="1"/>
              <a:t>boni</a:t>
            </a:r>
            <a:r>
              <a:rPr lang="es-ES" sz="1850" dirty="0"/>
              <a:t> iuris) del presunto acreedor, la cognición se limita en </a:t>
            </a:r>
            <a:r>
              <a:rPr lang="es-ES" sz="1850" dirty="0" smtClean="0"/>
              <a:t>todos los </a:t>
            </a:r>
            <a:r>
              <a:rPr lang="es-ES" sz="1850" dirty="0"/>
              <a:t>casos a un juicio de probabilidad y de verosimilitud. En otras palabras, basta </a:t>
            </a:r>
            <a:r>
              <a:rPr lang="es-ES" sz="1850" dirty="0" smtClean="0"/>
              <a:t>la apariencia </a:t>
            </a:r>
            <a:r>
              <a:rPr lang="es-ES" sz="1850" dirty="0"/>
              <a:t>del derecho invocado por el </a:t>
            </a:r>
            <a:r>
              <a:rPr lang="es-ES" sz="1850" dirty="0" err="1"/>
              <a:t>peticionante</a:t>
            </a:r>
            <a:r>
              <a:rPr lang="es-ES" sz="1850" dirty="0"/>
              <a:t> en forma tal que, según </a:t>
            </a:r>
            <a:r>
              <a:rPr lang="es-ES" sz="1850" dirty="0" smtClean="0"/>
              <a:t>un cálculo </a:t>
            </a:r>
            <a:r>
              <a:rPr lang="es-ES" sz="1850" dirty="0"/>
              <a:t>de probabilidades, se pueda prever que la providencia principal </a:t>
            </a:r>
            <a:r>
              <a:rPr lang="es-ES" sz="1850" dirty="0" smtClean="0"/>
              <a:t>declarará el </a:t>
            </a:r>
            <a:r>
              <a:rPr lang="es-ES" sz="1850" dirty="0"/>
              <a:t>derecho en sentido favorable al solicitante de la medida. El resultado de </a:t>
            </a:r>
            <a:r>
              <a:rPr lang="es-ES" sz="1850" dirty="0" smtClean="0"/>
              <a:t>esta cognición </a:t>
            </a:r>
            <a:r>
              <a:rPr lang="es-ES" sz="1850" dirty="0"/>
              <a:t>sumaria sobre la existencia del derecho tiene pues, en todos los casos</a:t>
            </a:r>
            <a:r>
              <a:rPr lang="es-ES" sz="1850" dirty="0" smtClean="0"/>
              <a:t>, valor </a:t>
            </a:r>
            <a:r>
              <a:rPr lang="es-ES" sz="1850" dirty="0"/>
              <a:t>de hipótesis, nunca de declaración de certeza</a:t>
            </a:r>
            <a:r>
              <a:rPr lang="es-ES" sz="1850" dirty="0" smtClean="0"/>
              <a:t>.</a:t>
            </a:r>
          </a:p>
          <a:p>
            <a:pPr marL="174625" indent="-174625" algn="just">
              <a:spcBef>
                <a:spcPts val="0"/>
              </a:spcBef>
              <a:spcAft>
                <a:spcPts val="600"/>
              </a:spcAft>
            </a:pPr>
            <a:r>
              <a:rPr lang="es-ES" sz="1850" dirty="0"/>
              <a:t>Puede afirmarse, en efecto, que el art. 111 citado </a:t>
            </a:r>
            <a:r>
              <a:rPr lang="es-ES" sz="1850" dirty="0" smtClean="0"/>
              <a:t>no excluye </a:t>
            </a:r>
            <a:r>
              <a:rPr lang="es-ES" sz="1850" dirty="0"/>
              <a:t>el cumplimiento de los presupuestos fácticos que habilitan la medida </a:t>
            </a:r>
            <a:r>
              <a:rPr lang="es-ES" sz="1850" dirty="0" smtClean="0"/>
              <a:t>— los </a:t>
            </a:r>
            <a:r>
              <a:rPr lang="es-ES" sz="1850" dirty="0"/>
              <a:t>que, al igual que cualquier otra medida cautelar, deben existir antes del </a:t>
            </a:r>
            <a:r>
              <a:rPr lang="es-ES" sz="1850" dirty="0" smtClean="0"/>
              <a:t>dictado de </a:t>
            </a:r>
            <a:r>
              <a:rPr lang="es-ES" sz="1850" dirty="0"/>
              <a:t>la providencia— si bien, en principio, su acreditación previa por parte del </a:t>
            </a:r>
            <a:r>
              <a:rPr lang="es-ES" sz="1850" dirty="0" smtClean="0"/>
              <a:t>fisco solicitante </a:t>
            </a:r>
            <a:r>
              <a:rPr lang="es-ES" sz="1850" dirty="0"/>
              <a:t>no se torna obligatoria ni necesaria para la concesión de la medida. </a:t>
            </a:r>
            <a:r>
              <a:rPr lang="es-ES" sz="1850" dirty="0" smtClean="0"/>
              <a:t>En otros </a:t>
            </a:r>
            <a:r>
              <a:rPr lang="es-ES" sz="1850" dirty="0"/>
              <a:t>términos, justamente por las características del acreedor y la naturaleza </a:t>
            </a:r>
            <a:r>
              <a:rPr lang="es-ES" sz="1850" dirty="0" smtClean="0"/>
              <a:t>y finalidad de la deuda </a:t>
            </a:r>
            <a:r>
              <a:rPr lang="es-ES" sz="1850" dirty="0"/>
              <a:t>cuyo </a:t>
            </a:r>
            <a:r>
              <a:rPr lang="es-ES" sz="1850" dirty="0" smtClean="0"/>
              <a:t>cumplimiento </a:t>
            </a:r>
            <a:r>
              <a:rPr lang="es-ES" sz="1850" dirty="0"/>
              <a:t>se </a:t>
            </a:r>
            <a:r>
              <a:rPr lang="es-ES" sz="1850" dirty="0" smtClean="0"/>
              <a:t>pretende </a:t>
            </a:r>
            <a:r>
              <a:rPr lang="es-ES" sz="1850" dirty="0"/>
              <a:t>asegurar, </a:t>
            </a:r>
            <a:r>
              <a:rPr lang="es-ES" sz="1850" dirty="0" smtClean="0"/>
              <a:t>la ley ha pretendido </a:t>
            </a:r>
            <a:r>
              <a:rPr lang="es-ES" sz="1850" dirty="0"/>
              <a:t>—según sus contundentes términos </a:t>
            </a:r>
            <a:r>
              <a:rPr lang="es-ES" sz="1850" dirty="0" smtClean="0"/>
              <a:t>que </a:t>
            </a:r>
            <a:r>
              <a:rPr lang="es-ES" sz="1850" dirty="0"/>
              <a:t>la </a:t>
            </a:r>
            <a:r>
              <a:rPr lang="es-ES" sz="1850" dirty="0" smtClean="0"/>
              <a:t>verificación previa y provisoria </a:t>
            </a:r>
            <a:r>
              <a:rPr lang="es-ES" sz="1850" dirty="0"/>
              <a:t>del cumplimiento de los presupuestos que habilitan la medida estén, </a:t>
            </a:r>
            <a:r>
              <a:rPr lang="es-ES" sz="1850" dirty="0" smtClean="0"/>
              <a:t>en principio</a:t>
            </a:r>
            <a:r>
              <a:rPr lang="es-ES" sz="1850" dirty="0"/>
              <a:t>, a cargo del fisco solicitante y que ello no sea de acreditación </a:t>
            </a:r>
            <a:r>
              <a:rPr lang="es-ES" sz="1850" dirty="0" smtClean="0"/>
              <a:t>obligatoria al </a:t>
            </a:r>
            <a:r>
              <a:rPr lang="es-ES" sz="1850" dirty="0"/>
              <a:t>solicitarse la medida preventiva. El análisis judicial en esta primera etapa </a:t>
            </a:r>
            <a:r>
              <a:rPr lang="es-ES" sz="1850" dirty="0" smtClean="0"/>
              <a:t>se trataría </a:t>
            </a:r>
            <a:r>
              <a:rPr lang="es-ES" sz="1850" dirty="0"/>
              <a:t>de un conocimiento sumario, de una cognición  superficial y provisoria</a:t>
            </a:r>
            <a:r>
              <a:rPr lang="es-ES" sz="1850" dirty="0" smtClean="0"/>
              <a:t>, con </a:t>
            </a:r>
            <a:r>
              <a:rPr lang="es-ES" sz="1850" dirty="0"/>
              <a:t>base en pruebas atenuadas que, en el caso que nos ocupa, sería el </a:t>
            </a:r>
            <a:r>
              <a:rPr lang="es-ES" sz="1850" dirty="0" smtClean="0"/>
              <a:t>certificado que </a:t>
            </a:r>
            <a:r>
              <a:rPr lang="es-ES" sz="1850" dirty="0"/>
              <a:t>instrumenta el derecho eventual cuyo cobro se pretende asegurar.</a:t>
            </a:r>
          </a:p>
          <a:p>
            <a:pPr marL="174625" indent="-174625" algn="just">
              <a:spcBef>
                <a:spcPts val="0"/>
              </a:spcBef>
              <a:spcAft>
                <a:spcPts val="600"/>
              </a:spcAft>
            </a:pPr>
            <a:r>
              <a:rPr lang="es-ES" sz="1850" dirty="0"/>
              <a:t>Ahora bien, negada la procedencia de los </a:t>
            </a:r>
            <a:r>
              <a:rPr lang="es-ES" sz="1850" dirty="0" smtClean="0"/>
              <a:t>requisitos de hecho habilitantes de la medida por parte del presunto deudor </a:t>
            </a:r>
            <a:r>
              <a:rPr lang="es-ES" sz="1850" dirty="0"/>
              <a:t>surge </a:t>
            </a:r>
            <a:r>
              <a:rPr lang="es-ES" sz="1850" dirty="0" smtClean="0"/>
              <a:t>la necesidad </a:t>
            </a:r>
            <a:r>
              <a:rPr lang="es-ES" sz="1850" dirty="0"/>
              <a:t>de un nuevo examen, correspondiendo, entonces, que el fisco </a:t>
            </a:r>
            <a:r>
              <a:rPr lang="es-ES" sz="1850" dirty="0" smtClean="0"/>
              <a:t>acredite aquellos </a:t>
            </a:r>
            <a:r>
              <a:rPr lang="es-ES" sz="1850" dirty="0"/>
              <a:t>extremos. En tal examen —que, cabe recordarlo, sigue siendo </a:t>
            </a:r>
            <a:r>
              <a:rPr lang="es-ES" sz="1850" dirty="0" smtClean="0"/>
              <a:t>provisorio en </a:t>
            </a:r>
            <a:r>
              <a:rPr lang="es-ES" sz="1850" dirty="0"/>
              <a:t>tanto se trata de una medida cautelar— debe estarse a lo dispuesto por </a:t>
            </a:r>
            <a:r>
              <a:rPr lang="es-ES" sz="1850" dirty="0" smtClean="0"/>
              <a:t>la normativa </a:t>
            </a:r>
            <a:r>
              <a:rPr lang="es-ES" sz="1850" dirty="0"/>
              <a:t>general del instituto, esto es, a las normas del Código Procesal Civil </a:t>
            </a:r>
            <a:r>
              <a:rPr lang="es-ES" sz="1850" dirty="0" smtClean="0"/>
              <a:t>y Comercial </a:t>
            </a:r>
            <a:r>
              <a:rPr lang="es-ES" sz="1850" dirty="0"/>
              <a:t>de la Nación</a:t>
            </a:r>
            <a:r>
              <a:rPr lang="es-ES" sz="1850" dirty="0" smtClean="0"/>
              <a:t>.</a:t>
            </a:r>
            <a:endParaRPr lang="es-ES" sz="185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36</a:t>
            </a:fld>
            <a:endParaRPr lang="es-AR" dirty="0">
              <a:solidFill>
                <a:prstClr val="black">
                  <a:tint val="75000"/>
                </a:prstClr>
              </a:solidFill>
            </a:endParaRPr>
          </a:p>
        </p:txBody>
      </p:sp>
    </p:spTree>
    <p:extLst>
      <p:ext uri="{BB962C8B-B14F-4D97-AF65-F5344CB8AC3E}">
        <p14:creationId xmlns:p14="http://schemas.microsoft.com/office/powerpoint/2010/main" val="57363058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3718" y="94130"/>
            <a:ext cx="11138648" cy="551329"/>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IMPROCEDENCIA DE LA INHIBICIÓN GENERAL DE BIENES EN EL REGISTRO DE LA PROPIEDAD AUTOMOTOR BASADO EN AJUSTES DE INSPECCIÓN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739588" y="645459"/>
            <a:ext cx="11452412" cy="5970493"/>
          </a:xfrm>
        </p:spPr>
        <p:txBody>
          <a:bodyPr vert="horz" lIns="91440" tIns="45720" rIns="91440" bIns="45720" rtlCol="0">
            <a:noAutofit/>
          </a:bodyPr>
          <a:lstStyle/>
          <a:p>
            <a:pPr marL="174625" indent="-174625" algn="just">
              <a:spcBef>
                <a:spcPts val="0"/>
              </a:spcBef>
              <a:spcAft>
                <a:spcPts val="600"/>
              </a:spcAft>
            </a:pPr>
            <a:r>
              <a:rPr lang="es-ES" sz="1758" dirty="0" smtClean="0"/>
              <a:t>La interpretación </a:t>
            </a:r>
            <a:r>
              <a:rPr lang="es-ES" sz="1758" dirty="0"/>
              <a:t>que </a:t>
            </a:r>
            <a:r>
              <a:rPr lang="es-ES" sz="1758" dirty="0" smtClean="0"/>
              <a:t>propugno respeta los principios y fundamentos que informan el instituto</a:t>
            </a:r>
            <a:r>
              <a:rPr lang="es-ES" sz="1758" dirty="0"/>
              <a:t>, </a:t>
            </a:r>
            <a:r>
              <a:rPr lang="es-ES" sz="1758" dirty="0" smtClean="0"/>
              <a:t>conciliándolos </a:t>
            </a:r>
            <a:r>
              <a:rPr lang="es-ES" sz="1758" dirty="0"/>
              <a:t>con </a:t>
            </a:r>
            <a:r>
              <a:rPr lang="es-ES" sz="1758" dirty="0" smtClean="0"/>
              <a:t>las finalidades </a:t>
            </a:r>
            <a:r>
              <a:rPr lang="es-ES" sz="1758" dirty="0"/>
              <a:t>y las disposiciones específicas de la ley tributaria y respetando </a:t>
            </a:r>
            <a:r>
              <a:rPr lang="es-ES" sz="1758" dirty="0" smtClean="0"/>
              <a:t>las garantías </a:t>
            </a:r>
            <a:r>
              <a:rPr lang="es-ES" sz="1758" dirty="0"/>
              <a:t>y derechos de los contribuyentes y el carácter de los derechos en </a:t>
            </a:r>
            <a:r>
              <a:rPr lang="es-ES" sz="1758" dirty="0" smtClean="0"/>
              <a:t>juego —</a:t>
            </a:r>
            <a:r>
              <a:rPr lang="es-ES" sz="1758" dirty="0"/>
              <a:t>renta pública— “a los que se hace necesario dar una protección más amplia </a:t>
            </a:r>
            <a:r>
              <a:rPr lang="es-ES" sz="1758" dirty="0" smtClean="0"/>
              <a:t>y eficaz </a:t>
            </a:r>
            <a:r>
              <a:rPr lang="es-ES" sz="1758" dirty="0"/>
              <a:t>que la comúnmente requerida cuando se discute intereses privados </a:t>
            </a:r>
            <a:r>
              <a:rPr lang="es-ES" sz="1758" dirty="0" smtClean="0"/>
              <a:t>para colocar así a la Nación en condiciones de </a:t>
            </a:r>
            <a:r>
              <a:rPr lang="es-ES" sz="1758" dirty="0"/>
              <a:t>cumplir   </a:t>
            </a:r>
            <a:r>
              <a:rPr lang="es-ES" sz="1758" dirty="0" smtClean="0"/>
              <a:t>acabadamente </a:t>
            </a:r>
            <a:r>
              <a:rPr lang="es-ES" sz="1758" dirty="0"/>
              <a:t>[con] </a:t>
            </a:r>
            <a:r>
              <a:rPr lang="es-ES" sz="1758" dirty="0" smtClean="0"/>
              <a:t>las condiciones </a:t>
            </a:r>
            <a:r>
              <a:rPr lang="es-ES" sz="1758" dirty="0"/>
              <a:t>que le son propias” (</a:t>
            </a:r>
            <a:r>
              <a:rPr lang="es-ES" sz="1758" dirty="0" err="1"/>
              <a:t>CFed.LaPlata</a:t>
            </a:r>
            <a:r>
              <a:rPr lang="es-ES" sz="1758" dirty="0"/>
              <a:t>, sala I, fallo del 11/9/69 citado </a:t>
            </a:r>
            <a:r>
              <a:rPr lang="es-ES" sz="1758" dirty="0" smtClean="0"/>
              <a:t>por Barragán</a:t>
            </a:r>
            <a:r>
              <a:rPr lang="es-ES" sz="1758" dirty="0"/>
              <a:t>, Francisco, Procedimiento Tributario, </a:t>
            </a:r>
            <a:r>
              <a:rPr lang="es-ES" sz="1758" dirty="0" err="1"/>
              <a:t>Errepar</a:t>
            </a:r>
            <a:r>
              <a:rPr lang="es-ES" sz="1758" dirty="0"/>
              <a:t>, T. II, pág. 317.014.001</a:t>
            </a:r>
            <a:r>
              <a:rPr lang="es-ES" sz="1758" dirty="0" smtClean="0"/>
              <a:t>). De </a:t>
            </a:r>
            <a:r>
              <a:rPr lang="es-ES" sz="1758" dirty="0"/>
              <a:t>igual forma se sujeta el accionar de la administración pública a una </a:t>
            </a:r>
            <a:r>
              <a:rPr lang="es-ES" sz="1758" dirty="0" smtClean="0"/>
              <a:t>adecuada tutela </a:t>
            </a:r>
            <a:r>
              <a:rPr lang="es-ES" sz="1758" dirty="0"/>
              <a:t>judicial. </a:t>
            </a:r>
          </a:p>
          <a:p>
            <a:pPr marL="174625" indent="-174625" algn="just">
              <a:spcBef>
                <a:spcPts val="0"/>
              </a:spcBef>
              <a:spcAft>
                <a:spcPts val="600"/>
              </a:spcAft>
            </a:pPr>
            <a:r>
              <a:rPr lang="es-ES" sz="1758" dirty="0"/>
              <a:t>Así, </a:t>
            </a:r>
            <a:r>
              <a:rPr lang="es-ES" sz="1758" dirty="0" smtClean="0"/>
              <a:t>cabe concluir que el hecho de que la ley tributaria </a:t>
            </a:r>
            <a:r>
              <a:rPr lang="es-ES" sz="1758" dirty="0"/>
              <a:t>no exija que al momento de solicitarse la medida el fisco </a:t>
            </a:r>
            <a:r>
              <a:rPr lang="es-ES" sz="1758" dirty="0" smtClean="0"/>
              <a:t>acredite fehacientemente </a:t>
            </a:r>
            <a:r>
              <a:rPr lang="es-ES" sz="1758" dirty="0"/>
              <a:t>la existencia de los presupuestos fácticos que la habilitan </a:t>
            </a:r>
            <a:r>
              <a:rPr lang="es-ES" sz="1758" dirty="0" smtClean="0"/>
              <a:t>no significa </a:t>
            </a:r>
            <a:r>
              <a:rPr lang="es-ES" sz="1758" dirty="0"/>
              <a:t>que tales extremos no deban cumplirse y que, frente a una </a:t>
            </a:r>
            <a:r>
              <a:rPr lang="es-ES" sz="1758" dirty="0" smtClean="0"/>
              <a:t>presentación del </a:t>
            </a:r>
            <a:r>
              <a:rPr lang="es-ES" sz="1758" dirty="0"/>
              <a:t>afectado, el organismo fiscal no esté obligado a acreditarlos.</a:t>
            </a:r>
          </a:p>
          <a:p>
            <a:pPr marL="174625" indent="-174625" algn="just">
              <a:spcBef>
                <a:spcPts val="0"/>
              </a:spcBef>
              <a:spcAft>
                <a:spcPts val="600"/>
              </a:spcAft>
            </a:pPr>
            <a:r>
              <a:rPr lang="es-ES" sz="1758" dirty="0" smtClean="0"/>
              <a:t>Sentada </a:t>
            </a:r>
            <a:r>
              <a:rPr lang="es-ES" sz="1758" dirty="0"/>
              <a:t>la procedencia, oportunidad y </a:t>
            </a:r>
            <a:r>
              <a:rPr lang="es-ES" sz="1758" dirty="0" smtClean="0"/>
              <a:t>alcance de </a:t>
            </a:r>
            <a:r>
              <a:rPr lang="es-ES" sz="1758" dirty="0"/>
              <a:t>la revisión judicial de la medida cautelar ordenada en autos, corresponde </a:t>
            </a:r>
            <a:r>
              <a:rPr lang="es-ES" sz="1758" dirty="0" smtClean="0"/>
              <a:t>pasar al </a:t>
            </a:r>
            <a:r>
              <a:rPr lang="es-ES" sz="1758" dirty="0"/>
              <a:t>análisis del recurso de revocatoria, interpuesto en legal tiempo y forma, y </a:t>
            </a:r>
            <a:r>
              <a:rPr lang="es-ES" sz="1758" dirty="0" smtClean="0"/>
              <a:t>por consiguiente</a:t>
            </a:r>
            <a:r>
              <a:rPr lang="es-ES" sz="1758" dirty="0"/>
              <a:t>, el pedido de levantamiento de la medida cautelar </a:t>
            </a:r>
            <a:r>
              <a:rPr lang="es-ES" sz="1758" dirty="0" smtClean="0"/>
              <a:t>dictada.</a:t>
            </a:r>
            <a:endParaRPr lang="es-ES" sz="1758" dirty="0"/>
          </a:p>
          <a:p>
            <a:pPr marL="174625" indent="-174625" algn="just">
              <a:spcBef>
                <a:spcPts val="0"/>
              </a:spcBef>
              <a:spcAft>
                <a:spcPts val="600"/>
              </a:spcAft>
            </a:pPr>
            <a:r>
              <a:rPr lang="es-ES" sz="1758" dirty="0" smtClean="0"/>
              <a:t>La </a:t>
            </a:r>
            <a:r>
              <a:rPr lang="es-ES" sz="1758" dirty="0"/>
              <a:t>contribuyente </a:t>
            </a:r>
            <a:r>
              <a:rPr lang="es-ES" sz="1758" dirty="0" smtClean="0"/>
              <a:t>expresa que en el caso no se encuentra </a:t>
            </a:r>
            <a:r>
              <a:rPr lang="es-ES" sz="1758" dirty="0"/>
              <a:t>configurado uno de los presupuestos de hecho de la medida cautelar</a:t>
            </a:r>
            <a:r>
              <a:rPr lang="es-ES" sz="1758" dirty="0" smtClean="0"/>
              <a:t>, cual </a:t>
            </a:r>
            <a:r>
              <a:rPr lang="es-ES" sz="1758" dirty="0"/>
              <a:t>es la verosimilitud en el derecho.  </a:t>
            </a:r>
          </a:p>
          <a:p>
            <a:pPr marL="174625" indent="-174625" algn="just">
              <a:spcBef>
                <a:spcPts val="0"/>
              </a:spcBef>
              <a:spcAft>
                <a:spcPts val="600"/>
              </a:spcAft>
            </a:pPr>
            <a:r>
              <a:rPr lang="es-ES" sz="1758" dirty="0"/>
              <a:t>Manifiesta </a:t>
            </a:r>
            <a:r>
              <a:rPr lang="es-ES" sz="1758" dirty="0" smtClean="0"/>
              <a:t>que no existe deuda presunta en los términos </a:t>
            </a:r>
            <a:r>
              <a:rPr lang="es-ES" sz="1758" dirty="0"/>
              <a:t>del art. 111 de la ley de procedimiento fiscal, ello en razón de que </a:t>
            </a:r>
            <a:r>
              <a:rPr lang="es-ES" sz="1758" dirty="0" smtClean="0"/>
              <a:t>el certificado </a:t>
            </a:r>
            <a:r>
              <a:rPr lang="es-ES" sz="1758" dirty="0"/>
              <a:t>de fs. 2 se basa en actas labradas por un inspector fiscal en el curso </a:t>
            </a:r>
            <a:r>
              <a:rPr lang="es-ES" sz="1758" dirty="0" smtClean="0"/>
              <a:t>de una verificación impositiva</a:t>
            </a:r>
            <a:r>
              <a:rPr lang="es-ES" sz="1758" dirty="0"/>
              <a:t>, </a:t>
            </a:r>
            <a:r>
              <a:rPr lang="es-ES" sz="1758" dirty="0" smtClean="0"/>
              <a:t>sin   </a:t>
            </a:r>
            <a:r>
              <a:rPr lang="es-ES" sz="1758" dirty="0"/>
              <a:t>haberse </a:t>
            </a:r>
            <a:r>
              <a:rPr lang="es-ES" sz="1758" dirty="0" smtClean="0"/>
              <a:t>iniciado nunca un procedimiento determinativo </a:t>
            </a:r>
            <a:r>
              <a:rPr lang="es-ES" sz="1758" dirty="0"/>
              <a:t>de las obligaciones tributarias implicadas. Luego de explicar </a:t>
            </a:r>
            <a:r>
              <a:rPr lang="es-ES" sz="1758" dirty="0" smtClean="0"/>
              <a:t>el contenido de la verificación impositiva de la que fue objeto</a:t>
            </a:r>
            <a:r>
              <a:rPr lang="es-ES" sz="1758" dirty="0"/>
              <a:t>, </a:t>
            </a:r>
            <a:r>
              <a:rPr lang="es-ES" sz="1758" dirty="0" smtClean="0"/>
              <a:t>consistente en eventuales </a:t>
            </a:r>
            <a:r>
              <a:rPr lang="es-ES" sz="1758" dirty="0"/>
              <a:t>impugnaciones de los créditos fiscales, costo y aplicación de salidas </a:t>
            </a:r>
            <a:r>
              <a:rPr lang="es-ES" sz="1758" dirty="0" smtClean="0"/>
              <a:t>no documentadas </a:t>
            </a:r>
            <a:r>
              <a:rPr lang="es-ES" sz="1758" dirty="0"/>
              <a:t>respecto de algunos proveedores de la contribuyente, </a:t>
            </a:r>
            <a:r>
              <a:rPr lang="es-ES" sz="1758" dirty="0" smtClean="0"/>
              <a:t>manifiesta que </a:t>
            </a:r>
            <a:r>
              <a:rPr lang="es-ES" sz="1758" dirty="0"/>
              <a:t>en el certificado </a:t>
            </a:r>
            <a:r>
              <a:rPr lang="es-ES" sz="1758" dirty="0" smtClean="0"/>
              <a:t>se </a:t>
            </a:r>
            <a:r>
              <a:rPr lang="es-ES" sz="1758" dirty="0"/>
              <a:t>consigna que los </a:t>
            </a:r>
            <a:r>
              <a:rPr lang="es-ES" sz="1758" dirty="0" smtClean="0"/>
              <a:t>importes presuntamente adeudados derivan </a:t>
            </a:r>
            <a:r>
              <a:rPr lang="es-ES" sz="1758" dirty="0"/>
              <a:t>de declaraciones juradas del contribuyente cuando en realidad se trata </a:t>
            </a:r>
            <a:r>
              <a:rPr lang="es-ES" sz="1758" dirty="0" smtClean="0"/>
              <a:t>de diferencias </a:t>
            </a:r>
            <a:r>
              <a:rPr lang="es-ES" sz="1758" dirty="0"/>
              <a:t>surgidas de impugnaciones realizadas en el curso de una </a:t>
            </a:r>
            <a:r>
              <a:rPr lang="es-ES" sz="1758" dirty="0" smtClean="0"/>
              <a:t>inspección que </a:t>
            </a:r>
            <a:r>
              <a:rPr lang="es-ES" sz="1758" dirty="0"/>
              <a:t>nunca </a:t>
            </a:r>
            <a:r>
              <a:rPr lang="es-ES" sz="1758" dirty="0" smtClean="0"/>
              <a:t>fueron aceptadas</a:t>
            </a:r>
            <a:r>
              <a:rPr lang="es-ES" sz="1758" dirty="0"/>
              <a:t>. </a:t>
            </a:r>
            <a:r>
              <a:rPr lang="es-ES" sz="1758" dirty="0" smtClean="0"/>
              <a:t>Atinadamente</a:t>
            </a:r>
            <a:r>
              <a:rPr lang="es-ES" sz="1758" dirty="0"/>
              <a:t>, </a:t>
            </a:r>
            <a:r>
              <a:rPr lang="es-ES" sz="1758" dirty="0" smtClean="0"/>
              <a:t>expresa </a:t>
            </a:r>
            <a:r>
              <a:rPr lang="es-ES" sz="1758" dirty="0"/>
              <a:t>que </a:t>
            </a:r>
            <a:r>
              <a:rPr lang="es-ES" sz="1758" dirty="0" smtClean="0"/>
              <a:t>de sustentarse la pretensión </a:t>
            </a:r>
            <a:r>
              <a:rPr lang="es-ES" sz="1758" dirty="0"/>
              <a:t>fiscal en declaraciones  juradas </a:t>
            </a:r>
            <a:r>
              <a:rPr lang="es-ES" sz="1758" dirty="0" smtClean="0"/>
              <a:t>no </a:t>
            </a:r>
            <a:r>
              <a:rPr lang="es-ES" sz="1758" dirty="0"/>
              <a:t>estaríamos </a:t>
            </a:r>
            <a:r>
              <a:rPr lang="es-ES" sz="1758" dirty="0" smtClean="0"/>
              <a:t>en </a:t>
            </a:r>
            <a:r>
              <a:rPr lang="es-ES" sz="1758" dirty="0"/>
              <a:t>presencia </a:t>
            </a:r>
            <a:r>
              <a:rPr lang="es-ES" sz="1758" dirty="0" smtClean="0"/>
              <a:t>de una deuda </a:t>
            </a:r>
            <a:r>
              <a:rPr lang="es-ES" sz="1758" dirty="0"/>
              <a:t>presunta sino de una deuda cierta y exigible. Como prueba de sus </a:t>
            </a:r>
            <a:r>
              <a:rPr lang="es-ES" sz="1758" dirty="0" smtClean="0"/>
              <a:t>dichos acompaña </a:t>
            </a:r>
            <a:r>
              <a:rPr lang="es-ES" sz="1758" dirty="0"/>
              <a:t>copia </a:t>
            </a:r>
            <a:r>
              <a:rPr lang="es-ES" sz="1758" dirty="0" smtClean="0"/>
              <a:t>del descargo efectuado ante el organismo </a:t>
            </a:r>
            <a:r>
              <a:rPr lang="es-ES" sz="1758" dirty="0"/>
              <a:t>fiscal </a:t>
            </a:r>
            <a:r>
              <a:rPr lang="es-ES" sz="1758" dirty="0" smtClean="0"/>
              <a:t>(División Fiscalización </a:t>
            </a:r>
            <a:r>
              <a:rPr lang="es-ES" sz="1758" dirty="0"/>
              <a:t>N° 1 de la Dirección Regional Sur</a:t>
            </a:r>
            <a:r>
              <a:rPr lang="es-ES" sz="1758" dirty="0" smtClean="0"/>
              <a:t>).</a:t>
            </a:r>
            <a:endParaRPr lang="es-ES" sz="1758"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37</a:t>
            </a:fld>
            <a:endParaRPr lang="es-AR" dirty="0">
              <a:solidFill>
                <a:prstClr val="black">
                  <a:tint val="75000"/>
                </a:prstClr>
              </a:solidFill>
            </a:endParaRPr>
          </a:p>
        </p:txBody>
      </p:sp>
    </p:spTree>
    <p:extLst>
      <p:ext uri="{BB962C8B-B14F-4D97-AF65-F5344CB8AC3E}">
        <p14:creationId xmlns:p14="http://schemas.microsoft.com/office/powerpoint/2010/main" val="6979758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06824" y="94130"/>
            <a:ext cx="11165542" cy="847164"/>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2000" b="1" dirty="0">
                <a:latin typeface="Century Gothic" panose="020B0502020202020204" pitchFamily="34" charset="0"/>
              </a:rPr>
              <a:t>IMPROCEDENCIA DE LA INHIBICIÓN GENERAL DE BIENES EN EL REGISTRO DE LA PROPIEDAD AUTOMOTOR BASADO EN AJUSTES DE INSPECCIÓN (cont.)</a:t>
            </a:r>
            <a:endParaRPr lang="es-AR" sz="2000" b="1" dirty="0">
              <a:latin typeface="Century Gothic" panose="020B0502020202020204" pitchFamily="34" charset="0"/>
            </a:endParaRPr>
          </a:p>
        </p:txBody>
      </p:sp>
      <p:sp>
        <p:nvSpPr>
          <p:cNvPr id="3" name="Marcador de contenido 2"/>
          <p:cNvSpPr>
            <a:spLocks noGrp="1"/>
          </p:cNvSpPr>
          <p:nvPr>
            <p:ph idx="1"/>
          </p:nvPr>
        </p:nvSpPr>
        <p:spPr>
          <a:xfrm>
            <a:off x="806824" y="1082269"/>
            <a:ext cx="11165542" cy="5547131"/>
          </a:xfrm>
        </p:spPr>
        <p:txBody>
          <a:bodyPr vert="horz" lIns="91440" tIns="45720" rIns="91440" bIns="45720" rtlCol="0">
            <a:noAutofit/>
          </a:bodyPr>
          <a:lstStyle/>
          <a:p>
            <a:pPr marL="268288" indent="-268288" algn="just">
              <a:spcBef>
                <a:spcPts val="0"/>
              </a:spcBef>
              <a:spcAft>
                <a:spcPts val="600"/>
              </a:spcAft>
            </a:pPr>
            <a:r>
              <a:rPr lang="es-ES" sz="2000" dirty="0" smtClean="0"/>
              <a:t>Frente </a:t>
            </a:r>
            <a:r>
              <a:rPr lang="es-ES" sz="2000" dirty="0"/>
              <a:t>al desconocimiento e impugnación por </a:t>
            </a:r>
            <a:r>
              <a:rPr lang="es-ES" sz="2000" dirty="0" smtClean="0"/>
              <a:t>parte del </a:t>
            </a:r>
            <a:r>
              <a:rPr lang="es-ES" sz="2000" dirty="0"/>
              <a:t>afectado de la existencia del  </a:t>
            </a:r>
            <a:r>
              <a:rPr lang="es-ES" sz="2000" dirty="0" err="1"/>
              <a:t>boni</a:t>
            </a:r>
            <a:r>
              <a:rPr lang="es-ES" sz="2000" dirty="0"/>
              <a:t> iuris, se tornaba imprescindible que </a:t>
            </a:r>
            <a:r>
              <a:rPr lang="es-ES" sz="2000" dirty="0" smtClean="0"/>
              <a:t>el presunto  </a:t>
            </a:r>
            <a:r>
              <a:rPr lang="es-ES" sz="2000" dirty="0"/>
              <a:t>acreedor </a:t>
            </a:r>
            <a:r>
              <a:rPr lang="es-ES" sz="2000" dirty="0" smtClean="0"/>
              <a:t>aportara los elementos necesarios para crear la convicción acerca </a:t>
            </a:r>
            <a:r>
              <a:rPr lang="es-ES" sz="2000" dirty="0"/>
              <a:t>de la verosimilitud del derecho eventual que la medida preventiva </a:t>
            </a:r>
            <a:r>
              <a:rPr lang="es-ES" sz="2000" dirty="0" smtClean="0"/>
              <a:t>pretende proteger</a:t>
            </a:r>
            <a:r>
              <a:rPr lang="es-ES" sz="2000" dirty="0"/>
              <a:t>. </a:t>
            </a:r>
            <a:r>
              <a:rPr lang="es-ES" sz="2000" dirty="0" smtClean="0"/>
              <a:t>En </a:t>
            </a:r>
            <a:r>
              <a:rPr lang="es-ES" sz="2000" dirty="0"/>
              <a:t>otras palabras, desconocida o negada la “presunción” de la deuda</a:t>
            </a:r>
            <a:r>
              <a:rPr lang="es-ES" sz="2000" dirty="0" smtClean="0"/>
              <a:t>, era </a:t>
            </a:r>
            <a:r>
              <a:rPr lang="es-ES" sz="2000" dirty="0"/>
              <a:t>obligación del fisco justificar su pedido acercando al tribunal los elementos </a:t>
            </a:r>
            <a:r>
              <a:rPr lang="es-ES" sz="2000" dirty="0" smtClean="0"/>
              <a:t>de juicio </a:t>
            </a:r>
            <a:r>
              <a:rPr lang="es-ES" sz="2000" dirty="0"/>
              <a:t>que tuvo en cuenta para considerar que el derecho en expectativa tenía </a:t>
            </a:r>
            <a:r>
              <a:rPr lang="es-ES" sz="2000" dirty="0" smtClean="0"/>
              <a:t>un grado </a:t>
            </a:r>
            <a:r>
              <a:rPr lang="es-ES" sz="2000" dirty="0"/>
              <a:t>aceptable de convertirse en una deuda cierta, líquida y exigible. Y </a:t>
            </a:r>
            <a:r>
              <a:rPr lang="es-ES" sz="2000" dirty="0" smtClean="0"/>
              <a:t>tal exigencia </a:t>
            </a:r>
            <a:r>
              <a:rPr lang="es-ES" sz="2000" dirty="0"/>
              <a:t>se torna más fuerte aún si, como en el caso, parece no haberse </a:t>
            </a:r>
            <a:r>
              <a:rPr lang="es-ES" sz="2000" dirty="0" smtClean="0"/>
              <a:t>iniciado siquiera </a:t>
            </a:r>
            <a:r>
              <a:rPr lang="es-ES" sz="2000" dirty="0"/>
              <a:t>un proceso determinativo de oficio de la deuda presunta instrumentada </a:t>
            </a:r>
            <a:r>
              <a:rPr lang="es-ES" sz="2000" dirty="0" smtClean="0"/>
              <a:t>en el </a:t>
            </a:r>
            <a:r>
              <a:rPr lang="es-ES" sz="2000" dirty="0"/>
              <a:t>título. </a:t>
            </a:r>
          </a:p>
          <a:p>
            <a:pPr marL="268288" indent="-268288" algn="just">
              <a:spcBef>
                <a:spcPts val="0"/>
              </a:spcBef>
              <a:spcAft>
                <a:spcPts val="600"/>
              </a:spcAft>
            </a:pPr>
            <a:r>
              <a:rPr lang="es-ES" sz="2000" dirty="0"/>
              <a:t>Nada de ello ocurrió en la especie. El fisco en </a:t>
            </a:r>
            <a:r>
              <a:rPr lang="es-ES" sz="2000" dirty="0" smtClean="0"/>
              <a:t>su contestación, no se hace cargo de ninguno de los argumentos expuestos </a:t>
            </a:r>
            <a:r>
              <a:rPr lang="es-ES" sz="2000" dirty="0"/>
              <a:t>por la contribuyente, limitándose a efectuar manifestaciones </a:t>
            </a:r>
            <a:r>
              <a:rPr lang="es-ES" sz="2000" dirty="0" smtClean="0"/>
              <a:t>dogmáticas y </a:t>
            </a:r>
            <a:r>
              <a:rPr lang="es-ES" sz="2000" dirty="0"/>
              <a:t>genéricas sin aportar argumento o prueba alguna que justifique, mínimamente</a:t>
            </a:r>
            <a:r>
              <a:rPr lang="es-ES" sz="2000" dirty="0" smtClean="0"/>
              <a:t>, el </a:t>
            </a:r>
            <a:r>
              <a:rPr lang="es-ES" sz="2000" dirty="0"/>
              <a:t>pedido de la medida o su mantenimiento. </a:t>
            </a:r>
          </a:p>
          <a:p>
            <a:pPr marL="268288" indent="-268288" algn="just">
              <a:spcBef>
                <a:spcPts val="0"/>
              </a:spcBef>
              <a:spcAft>
                <a:spcPts val="600"/>
              </a:spcAft>
            </a:pPr>
            <a:r>
              <a:rPr lang="es-ES" sz="2000" dirty="0"/>
              <a:t>Esta orfandad probatoria permite concluir, a </a:t>
            </a:r>
            <a:r>
              <a:rPr lang="es-ES" sz="2000" dirty="0" smtClean="0"/>
              <a:t>criterio del </a:t>
            </a:r>
            <a:r>
              <a:rPr lang="es-ES" sz="2000" dirty="0"/>
              <a:t>suscripto, que en el caso no se encuentra cumplido uno de los presupuestos </a:t>
            </a:r>
            <a:r>
              <a:rPr lang="es-ES" sz="2000" dirty="0" smtClean="0"/>
              <a:t>de hecho </a:t>
            </a:r>
            <a:r>
              <a:rPr lang="es-ES" sz="2000" dirty="0"/>
              <a:t>de la medida cautelar, cual es la verosimilitud del derecho. </a:t>
            </a:r>
          </a:p>
          <a:p>
            <a:pPr marL="268288" indent="-268288" algn="just">
              <a:spcBef>
                <a:spcPts val="0"/>
              </a:spcBef>
              <a:spcAft>
                <a:spcPts val="600"/>
              </a:spcAft>
            </a:pPr>
            <a:r>
              <a:rPr lang="es-ES" sz="2000" dirty="0"/>
              <a:t>Ello así, corresponde hacer lugar a lo </a:t>
            </a:r>
            <a:r>
              <a:rPr lang="es-ES" sz="2000" dirty="0" smtClean="0"/>
              <a:t>peticionado por </a:t>
            </a:r>
            <a:r>
              <a:rPr lang="es-ES" sz="2000" dirty="0"/>
              <a:t>la recurrente y revocar la resolución de fs. 11, disponiendo el levantamiento </a:t>
            </a:r>
            <a:r>
              <a:rPr lang="es-ES" sz="2000" dirty="0" smtClean="0"/>
              <a:t>de la </a:t>
            </a:r>
            <a:r>
              <a:rPr lang="es-ES" sz="2000" dirty="0"/>
              <a:t>inhibición general de bienes allí ordenada. </a:t>
            </a:r>
          </a:p>
          <a:p>
            <a:pPr marL="268288" indent="-268288" algn="just">
              <a:spcBef>
                <a:spcPts val="0"/>
              </a:spcBef>
              <a:spcAft>
                <a:spcPts val="600"/>
              </a:spcAft>
            </a:pPr>
            <a:r>
              <a:rPr lang="es-ES" sz="2000" dirty="0" smtClean="0"/>
              <a:t>Las </a:t>
            </a:r>
            <a:r>
              <a:rPr lang="es-ES" sz="2000" dirty="0"/>
              <a:t>costas se impondrán al fisco vencido, </a:t>
            </a:r>
            <a:r>
              <a:rPr lang="es-ES" sz="2000" dirty="0" smtClean="0"/>
              <a:t>en razón </a:t>
            </a:r>
            <a:r>
              <a:rPr lang="es-ES" sz="2000" dirty="0"/>
              <a:t>de no encontrar mérito para apartarme del principio objetivo de derrota. </a:t>
            </a:r>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38</a:t>
            </a:fld>
            <a:endParaRPr lang="es-AR" dirty="0">
              <a:solidFill>
                <a:prstClr val="black">
                  <a:tint val="75000"/>
                </a:prstClr>
              </a:solidFill>
            </a:endParaRPr>
          </a:p>
        </p:txBody>
      </p:sp>
    </p:spTree>
    <p:extLst>
      <p:ext uri="{BB962C8B-B14F-4D97-AF65-F5344CB8AC3E}">
        <p14:creationId xmlns:p14="http://schemas.microsoft.com/office/powerpoint/2010/main" val="10509396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7165" y="125139"/>
            <a:ext cx="11053481" cy="717533"/>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INEXISTENCIA DE LA CONDUCTA DE SIMULACIÓN DOLOSA DE PAGO EN EL CASO DE AUMENTO </a:t>
            </a:r>
            <a:r>
              <a:rPr lang="es-ES" sz="1900" b="1" dirty="0">
                <a:latin typeface="Century Gothic" panose="020B0502020202020204" pitchFamily="34" charset="0"/>
              </a:rPr>
              <a:t>ILEGÍTIMO </a:t>
            </a:r>
            <a:r>
              <a:rPr lang="es-ES" sz="1900" b="1" dirty="0">
                <a:latin typeface="Century Gothic" panose="020B0502020202020204" pitchFamily="34" charset="0"/>
              </a:rPr>
              <a:t>DEL CRÉDITO FISCAL IVA EN BASE A FACTURAS </a:t>
            </a:r>
            <a:r>
              <a:rPr lang="es-ES" sz="1900" b="1" dirty="0">
                <a:latin typeface="Century Gothic" panose="020B0502020202020204" pitchFamily="34" charset="0"/>
              </a:rPr>
              <a:t>APÓCRIFAS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47165" y="1016281"/>
            <a:ext cx="10932459" cy="5263496"/>
          </a:xfrm>
        </p:spPr>
        <p:txBody>
          <a:bodyPr vert="horz" lIns="91440" tIns="45720" rIns="91440" bIns="45720" rtlCol="0">
            <a:noAutofit/>
          </a:bodyPr>
          <a:lstStyle/>
          <a:p>
            <a:pPr algn="just">
              <a:lnSpc>
                <a:spcPct val="100000"/>
              </a:lnSpc>
              <a:spcBef>
                <a:spcPts val="0"/>
              </a:spcBef>
              <a:spcAft>
                <a:spcPts val="600"/>
              </a:spcAft>
            </a:pPr>
            <a:r>
              <a:rPr lang="es-ES" sz="2000" dirty="0" smtClean="0"/>
              <a:t>En </a:t>
            </a:r>
            <a:r>
              <a:rPr lang="es-ES" sz="2000" dirty="0"/>
              <a:t>igual sentido se ha sostenido con respecto al cómputo indebido de crédito fiscal generado por facturas apócrifas, al manifestarse que “…no sería procedente calificar al hecho imputado en los términos del art. 11 de la le 24.769, toda vez que “…La conducta tipificada” por la disposición legal mencionada”… consisten en </a:t>
            </a:r>
            <a:r>
              <a:rPr lang="es-ES" sz="2000" dirty="0" smtClean="0"/>
              <a:t>aparentar el </a:t>
            </a:r>
            <a:r>
              <a:rPr lang="es-ES" sz="2000" dirty="0"/>
              <a:t>pago total o parcial de obligaciones tributarias… y el computo indebido del crédito fiscal generado por las facturas que serían apócrifas está vinculado –se reitera- con el cálculo de la base imponible del I.V.A. y no con la etapa posterior relacionada con el pago del impuesto mencionado…” </a:t>
            </a:r>
            <a:r>
              <a:rPr lang="es-ES" sz="2000" dirty="0" smtClean="0"/>
              <a:t>(</a:t>
            </a:r>
            <a:r>
              <a:rPr lang="es-ES" sz="2000" dirty="0"/>
              <a:t>Conf. Cámara Nacional de Apelaciones en lo Penal Económico, Sala B, en autos: “</a:t>
            </a:r>
            <a:r>
              <a:rPr lang="es-ES" sz="2000" dirty="0" err="1"/>
              <a:t>Simonassi</a:t>
            </a:r>
            <a:r>
              <a:rPr lang="es-ES" sz="2000" dirty="0"/>
              <a:t>, Mariana s/inc. de </a:t>
            </a:r>
            <a:r>
              <a:rPr lang="es-ES" sz="2000" dirty="0" err="1"/>
              <a:t>apel</a:t>
            </a:r>
            <a:r>
              <a:rPr lang="es-ES" sz="2000" dirty="0"/>
              <a:t>. del auto de procesamiento por la defensa en: Establecimientos Metal </a:t>
            </a:r>
            <a:r>
              <a:rPr lang="es-ES" sz="2000" dirty="0" err="1"/>
              <a:t>Dobe</a:t>
            </a:r>
            <a:r>
              <a:rPr lang="es-ES" sz="2000" dirty="0"/>
              <a:t> S.C.A.” 14/02/2004, LA LEY 01/04/2005, 8 – LA LEY 2005-B,653</a:t>
            </a:r>
            <a:r>
              <a:rPr lang="es-ES" sz="2000" dirty="0" smtClean="0"/>
              <a:t>).</a:t>
            </a:r>
            <a:endParaRPr lang="es-ES" sz="2000" dirty="0"/>
          </a:p>
          <a:p>
            <a:pPr algn="just">
              <a:lnSpc>
                <a:spcPct val="100000"/>
              </a:lnSpc>
              <a:spcBef>
                <a:spcPts val="0"/>
              </a:spcBef>
              <a:spcAft>
                <a:spcPts val="600"/>
              </a:spcAft>
            </a:pPr>
            <a:r>
              <a:rPr lang="es-ES" sz="2000" dirty="0"/>
              <a:t>Por todo ello, corresponde confirmar la resolución dictada con fecha 10 de junio de 2015 por el Juzgado Federal de Bell </a:t>
            </a:r>
            <a:r>
              <a:rPr lang="es-ES" sz="2000" dirty="0" err="1"/>
              <a:t>Ville</a:t>
            </a:r>
            <a:r>
              <a:rPr lang="es-ES" sz="2000" dirty="0"/>
              <a:t>, en cuanto dispuso el sobreseimiento del imputado Omar </a:t>
            </a:r>
            <a:r>
              <a:rPr lang="es-ES" sz="2000" dirty="0" err="1"/>
              <a:t>Alfenio</a:t>
            </a:r>
            <a:r>
              <a:rPr lang="es-ES" sz="2000" dirty="0"/>
              <a:t> MAGGI, en razón de que los hechos investigados no encuadran en una figura penal, con la expresa declaración de que la presente causa no afecta el buen nombre y honor del que gozaren (conforme art. art. 336, inc. 3° del Código Procesal Penal de la Nación). Sin costas.</a:t>
            </a:r>
            <a:endParaRPr lang="es-AR" sz="20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3</a:t>
            </a:fld>
            <a:endParaRPr lang="es-AR">
              <a:solidFill>
                <a:prstClr val="black">
                  <a:tint val="75000"/>
                </a:prstClr>
              </a:solidFill>
            </a:endParaRPr>
          </a:p>
        </p:txBody>
      </p:sp>
    </p:spTree>
    <p:extLst>
      <p:ext uri="{BB962C8B-B14F-4D97-AF65-F5344CB8AC3E}">
        <p14:creationId xmlns:p14="http://schemas.microsoft.com/office/powerpoint/2010/main" val="9226947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20270" y="26894"/>
            <a:ext cx="11255187" cy="605118"/>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LA BASE IMPONIBLE DE LA TASA DE JUSTICIA EN UNA ACCIÓN DECLARATIVA DE INCONSTITUCIONALIDAD DEL IIB</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20270" y="658907"/>
            <a:ext cx="11255187" cy="5858003"/>
          </a:xfrm>
        </p:spPr>
        <p:txBody>
          <a:bodyPr vert="horz" lIns="91440" tIns="45720" rIns="91440" bIns="45720" rtlCol="0">
            <a:noAutofit/>
          </a:bodyPr>
          <a:lstStyle/>
          <a:p>
            <a:pPr marL="0" indent="0" algn="just">
              <a:spcBef>
                <a:spcPts val="0"/>
              </a:spcBef>
              <a:spcAft>
                <a:spcPts val="300"/>
              </a:spcAft>
              <a:buNone/>
            </a:pPr>
            <a:r>
              <a:rPr lang="es-ES" sz="1600" b="1" dirty="0"/>
              <a:t>CAUSA: </a:t>
            </a:r>
            <a:r>
              <a:rPr lang="es-ES" sz="1600" b="1" dirty="0" smtClean="0"/>
              <a:t>“</a:t>
            </a:r>
            <a:r>
              <a:rPr lang="es-ES" sz="1600" b="1" dirty="0" err="1" smtClean="0"/>
              <a:t>Crebus</a:t>
            </a:r>
            <a:r>
              <a:rPr lang="es-ES" sz="1600" b="1" dirty="0" smtClean="0"/>
              <a:t> SA”, CSN, del 4/9/2018</a:t>
            </a:r>
            <a:endParaRPr lang="es-ES" sz="1600" dirty="0" smtClean="0"/>
          </a:p>
          <a:p>
            <a:pPr marL="174625" indent="-174625" algn="just">
              <a:spcBef>
                <a:spcPts val="0"/>
              </a:spcBef>
              <a:spcAft>
                <a:spcPts val="300"/>
              </a:spcAft>
            </a:pPr>
            <a:r>
              <a:rPr lang="es-ES" sz="1700" dirty="0" smtClean="0"/>
              <a:t>En </a:t>
            </a:r>
            <a:r>
              <a:rPr lang="es-ES" sz="1700" dirty="0"/>
              <a:t>este tipo de acciones declarativas de inconstitucionalidad el monto del proceso debe resultar de pautas objetivas suficientes, es decir, que de los elementos incorporados al proceso debe surgir de modo indudable que la pretensión tiene un explícito contenido patrimonial, aun cuando no se reclame una suma de dinero (Fallos: 330:2061 y 4523, Y sus citas</a:t>
            </a:r>
            <a:r>
              <a:rPr lang="es-ES" sz="1700" dirty="0" smtClean="0"/>
              <a:t>).</a:t>
            </a:r>
          </a:p>
          <a:p>
            <a:pPr marL="174625" indent="-174625" algn="just">
              <a:spcBef>
                <a:spcPts val="0"/>
              </a:spcBef>
              <a:spcAft>
                <a:spcPts val="300"/>
              </a:spcAft>
            </a:pPr>
            <a:r>
              <a:rPr lang="es-ES" sz="1700" dirty="0" smtClean="0"/>
              <a:t>Aun </a:t>
            </a:r>
            <a:r>
              <a:rPr lang="es-ES" sz="1700" dirty="0"/>
              <a:t>cuando no se perseguía un resarcimiento económico, el caso no dejaba de revestir carácter pecuniario. Es que aquí se trata de determinar la naturaleza de la pretensión ejercida y de sus consecuencias, y del examen de las constancias incorporadas al proceso surge, ineludiblemente, que el inicio de este juicio tuvo el propósito de evitar las </a:t>
            </a:r>
            <a:r>
              <a:rPr lang="es-ES" sz="1700" dirty="0" smtClean="0"/>
              <a:t>consecuencias </a:t>
            </a:r>
            <a:r>
              <a:rPr lang="es-ES" sz="1700" dirty="0"/>
              <a:t>que le hubieran ocasionado a la demandante el pago del gravamen pretendido por el Estado provincial. Tal conclusión se ,ve corroborada con el pedido efectuado por la actora en el apartado VI del escrito inicial a fin de que se dicte una medida cautelar con el objeto de que la demandada -entre otras cosas- se abstenga de proseguir el procedimiento de </a:t>
            </a:r>
            <a:r>
              <a:rPr lang="es-ES" sz="1700" dirty="0" smtClean="0"/>
              <a:t>determinación de </a:t>
            </a:r>
            <a:r>
              <a:rPr lang="es-ES" sz="1700" dirty="0"/>
              <a:t>oficio iniciado en su contra, como así también de dar inicio a acciones coactivas tendientes al cobro de las sumas </a:t>
            </a:r>
            <a:r>
              <a:rPr lang="es-ES" sz="1700" dirty="0" smtClean="0"/>
              <a:t>determinadas.</a:t>
            </a:r>
          </a:p>
          <a:p>
            <a:pPr marL="174625" indent="-174625" algn="just">
              <a:spcBef>
                <a:spcPts val="0"/>
              </a:spcBef>
              <a:spcAft>
                <a:spcPts val="300"/>
              </a:spcAft>
            </a:pPr>
            <a:r>
              <a:rPr lang="es-ES" sz="1700" dirty="0"/>
              <a:t>En efecto, de los propios argumentos </a:t>
            </a:r>
            <a:r>
              <a:rPr lang="es-ES" sz="1700" dirty="0" smtClean="0"/>
              <a:t>esgrimidos </a:t>
            </a:r>
            <a:r>
              <a:rPr lang="es-ES" sz="1700" dirty="0"/>
              <a:t>en la demanda se desprende que la intimación </a:t>
            </a:r>
            <a:r>
              <a:rPr lang="es-ES" sz="1700" dirty="0" smtClean="0"/>
              <a:t>CM-00083/14 </a:t>
            </a:r>
            <a:r>
              <a:rPr lang="es-ES" sz="1700" dirty="0"/>
              <a:t>constituía - al momento del inicio de las presentes actuaciones- la expresión de voluntad del órgano provincial pertinente de percibir una suma determinada de dinero, y de allí surgía el explícito contenido patrimonial </a:t>
            </a:r>
            <a:r>
              <a:rPr lang="es-ES" sz="1700" dirty="0" smtClean="0"/>
              <a:t>de  </a:t>
            </a:r>
            <a:r>
              <a:rPr lang="es-ES" sz="1700" dirty="0"/>
              <a:t>pleito y el valor comprometido en la </a:t>
            </a:r>
            <a:r>
              <a:rPr lang="es-ES" sz="1700" dirty="0" smtClean="0"/>
              <a:t>oportunidad en </a:t>
            </a:r>
            <a:r>
              <a:rPr lang="es-ES" sz="1700" dirty="0"/>
              <a:t>que se devengó la deuda en concepto de tasa de justicia</a:t>
            </a:r>
            <a:r>
              <a:rPr lang="es-ES" sz="1700" dirty="0" smtClean="0"/>
              <a:t>.</a:t>
            </a:r>
          </a:p>
          <a:p>
            <a:pPr marL="174625" indent="-174625" algn="just">
              <a:spcBef>
                <a:spcPts val="0"/>
              </a:spcBef>
              <a:spcAft>
                <a:spcPts val="300"/>
              </a:spcAft>
            </a:pPr>
            <a:r>
              <a:rPr lang="es-ES" sz="1700" dirty="0" smtClean="0"/>
              <a:t>No </a:t>
            </a:r>
            <a:r>
              <a:rPr lang="es-ES" sz="1700" dirty="0" err="1"/>
              <a:t>empece</a:t>
            </a:r>
            <a:r>
              <a:rPr lang="es-ES" sz="1700" dirty="0"/>
              <a:t> a lo expuesto la circunstancia de que </a:t>
            </a:r>
            <a:r>
              <a:rPr lang="es-ES" sz="1700" dirty="0" smtClean="0"/>
              <a:t>el </a:t>
            </a:r>
            <a:r>
              <a:rPr lang="es-ES" sz="1700" dirty="0"/>
              <a:t>proceso no hubiera avanzado más allá de la interposición </a:t>
            </a:r>
            <a:r>
              <a:rPr lang="es-ES" sz="1700" dirty="0" smtClean="0"/>
              <a:t> </a:t>
            </a:r>
            <a:r>
              <a:rPr lang="es-ES" sz="1700" dirty="0"/>
              <a:t>de </a:t>
            </a:r>
            <a:r>
              <a:rPr lang="es-ES" sz="1700" dirty="0" smtClean="0"/>
              <a:t>la </a:t>
            </a:r>
            <a:r>
              <a:rPr lang="es-ES" sz="1700" dirty="0"/>
              <a:t>demanda, pues, atendiendo a lo establecido en el artículo 9°, inciso a, de la ley 23.898, el momento de ingreso de la tasa - es el de la iniciación de las actuaciones, por lo que la actora debe pagar el porcentaje debido sobre la suma que en esa </a:t>
            </a:r>
            <a:r>
              <a:rPr lang="es-ES" sz="1700" dirty="0" smtClean="0"/>
              <a:t>instancia del </a:t>
            </a:r>
            <a:r>
              <a:rPr lang="es-ES" sz="1700" dirty="0"/>
              <a:t>proceso pretendía la demandada (conf. causa CSJ 916/2006 (42-C)/CS1 "Compañía Mega S.A. c/ Buenos Aires, Provincia de y otro s/ acción </a:t>
            </a:r>
            <a:r>
              <a:rPr lang="es-ES" sz="1700" dirty="0" smtClean="0"/>
              <a:t>declarativa de inconstitucionalidad", sentencia del </a:t>
            </a:r>
            <a:r>
              <a:rPr lang="es-ES" sz="1700" dirty="0"/>
              <a:t>16 de noviembre de 2009 y su cita</a:t>
            </a:r>
            <a:r>
              <a:rPr lang="es-ES" sz="1700" dirty="0" smtClean="0"/>
              <a:t>). </a:t>
            </a:r>
          </a:p>
          <a:p>
            <a:pPr marL="174625" indent="-174625" algn="just">
              <a:spcBef>
                <a:spcPts val="0"/>
              </a:spcBef>
              <a:spcAft>
                <a:spcPts val="300"/>
              </a:spcAft>
            </a:pPr>
            <a:r>
              <a:rPr lang="es-ES" sz="1700" dirty="0" smtClean="0"/>
              <a:t>Por </a:t>
            </a:r>
            <a:r>
              <a:rPr lang="es-ES" sz="1700" dirty="0"/>
              <a:t>otro lado, en el hipotético caso de que la actora promueva la misma acción ante el juez que resulte competente, y se vea compelida a tributar nuevamente la tasa de justicia, deberá efectuar el planteo correspondiente a la doble imposición ante dicho magistrado. </a:t>
            </a:r>
            <a:endParaRPr lang="es-ES" sz="1700" dirty="0" smtClean="0"/>
          </a:p>
          <a:p>
            <a:pPr marL="174625" indent="-174625" algn="just">
              <a:spcBef>
                <a:spcPts val="0"/>
              </a:spcBef>
              <a:spcAft>
                <a:spcPts val="300"/>
              </a:spcAft>
            </a:pPr>
            <a:r>
              <a:rPr lang="es-ES" sz="1700" dirty="0" smtClean="0"/>
              <a:t>En </a:t>
            </a:r>
            <a:r>
              <a:rPr lang="es-ES" sz="1700" dirty="0"/>
              <a:t>definitiva, y de conformidad con las previsiones contenidas en el artículo 2° de la ley citada, deberá la demandante tributar en concepto de tasa de justicia el 3% de la suma por la que fue intimada, debiendo considerarse como pago a cuenta el efectuado a fs. 252. </a:t>
            </a:r>
            <a:endParaRPr lang="es-ES" sz="1700" dirty="0" smtClean="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39</a:t>
            </a:fld>
            <a:endParaRPr lang="es-AR" dirty="0">
              <a:solidFill>
                <a:prstClr val="black">
                  <a:tint val="75000"/>
                </a:prstClr>
              </a:solidFill>
            </a:endParaRPr>
          </a:p>
        </p:txBody>
      </p:sp>
    </p:spTree>
    <p:extLst>
      <p:ext uri="{BB962C8B-B14F-4D97-AF65-F5344CB8AC3E}">
        <p14:creationId xmlns:p14="http://schemas.microsoft.com/office/powerpoint/2010/main" val="2262589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06824" y="161365"/>
            <a:ext cx="11165542" cy="672353"/>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PROCEDENCIA DEL AMPARO ANTE EL TFN POR DEMORA EN LA DEVOLUCIÓN DE SALDOS DE LIBRE DISPONIBILIDAD EN EL IMPUESTO A LAS GANANCIAS</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06824" y="833718"/>
            <a:ext cx="11165542" cy="5239438"/>
          </a:xfrm>
        </p:spPr>
        <p:txBody>
          <a:bodyPr vert="horz" lIns="91440" tIns="45720" rIns="91440" bIns="45720" rtlCol="0">
            <a:noAutofit/>
          </a:bodyPr>
          <a:lstStyle/>
          <a:p>
            <a:pPr marL="0" indent="0" algn="just">
              <a:spcBef>
                <a:spcPts val="0"/>
              </a:spcBef>
              <a:spcAft>
                <a:spcPts val="600"/>
              </a:spcAft>
              <a:buNone/>
            </a:pPr>
            <a:r>
              <a:rPr lang="es-ES" sz="1800" b="1" dirty="0"/>
              <a:t>CAUSA: </a:t>
            </a:r>
            <a:r>
              <a:rPr lang="es-ES" sz="1800" b="1" dirty="0" smtClean="0"/>
              <a:t>“</a:t>
            </a:r>
            <a:r>
              <a:rPr lang="es-ES" sz="1800" b="1" dirty="0" err="1" smtClean="0"/>
              <a:t>Inmobal</a:t>
            </a:r>
            <a:r>
              <a:rPr lang="es-ES" sz="1800" b="1" dirty="0" smtClean="0"/>
              <a:t> </a:t>
            </a:r>
            <a:r>
              <a:rPr lang="es-ES" sz="1800" b="1" dirty="0" err="1" smtClean="0"/>
              <a:t>Nutrer</a:t>
            </a:r>
            <a:r>
              <a:rPr lang="es-ES" sz="1800" b="1" dirty="0" smtClean="0"/>
              <a:t>”, TFN, Sala “A” del 28/6/2018</a:t>
            </a:r>
            <a:endParaRPr lang="es-ES" sz="1800" dirty="0" smtClean="0"/>
          </a:p>
          <a:p>
            <a:pPr marL="268288" indent="-268288" algn="just">
              <a:spcBef>
                <a:spcPts val="0"/>
              </a:spcBef>
              <a:spcAft>
                <a:spcPts val="600"/>
              </a:spcAft>
            </a:pPr>
            <a:r>
              <a:rPr lang="es-ES" sz="1950" dirty="0" smtClean="0"/>
              <a:t>Conforme </a:t>
            </a:r>
            <a:r>
              <a:rPr lang="es-ES" sz="1950" dirty="0"/>
              <a:t>surge de los antecedentes acompañados, después de la segunda presentación del pronto despacho por parte de la actora -13/11/17- y 3 meses después de haber </a:t>
            </a:r>
            <a:r>
              <a:rPr lang="es-ES" sz="1950" dirty="0" err="1"/>
              <a:t>recepcionado</a:t>
            </a:r>
            <a:r>
              <a:rPr lang="es-ES" sz="1950" dirty="0"/>
              <a:t> la solicitud de devolución, la Dirección Regional Centro, Agencia N° 8, elevan las actuaciones a la Dirección Regional Centro, División Gestiones y Devoluciones, con fecha </a:t>
            </a:r>
            <a:r>
              <a:rPr lang="es-ES" sz="1950" dirty="0" smtClean="0"/>
              <a:t>16/11/17. </a:t>
            </a:r>
            <a:r>
              <a:rPr lang="es-ES" sz="1950" dirty="0"/>
              <a:t>La mencionada Agencia informa que la solicitud de devolución reviste las característica del artículo 1° y 7° de la R.G. 2224/79 y que ha cumplido con la presentación de los elementos indicados en el art. 5º de la mencionada resolución. Se advierte asimismo que la contribuyente realizó cambio de dependencia el 12/9/2017, el análisis se efectuó con los reflejos de pantalla suministrados por la Agencia N° 12, observando en el Impuesto a las Ganancias, saldo de libre disponibilidad deudor</a:t>
            </a:r>
            <a:r>
              <a:rPr lang="es-ES" sz="1950" dirty="0" smtClean="0"/>
              <a:t>.</a:t>
            </a:r>
          </a:p>
          <a:p>
            <a:pPr marL="268288" indent="-268288" algn="just">
              <a:spcBef>
                <a:spcPts val="0"/>
              </a:spcBef>
              <a:spcAft>
                <a:spcPts val="600"/>
              </a:spcAft>
            </a:pPr>
            <a:r>
              <a:rPr lang="es-ES" sz="1950" dirty="0" smtClean="0"/>
              <a:t>La </a:t>
            </a:r>
            <a:r>
              <a:rPr lang="es-ES" sz="1950" dirty="0"/>
              <a:t>Sección Devoluciones “A” de la División Gestiones y Devoluciones -Dirección Regional Centro- (fs. 185/186), el 5 de junio del corriente año, manifiesta a este Tribunal que con fecha anterior a la presentación del recurso, se ha dado inicio a las tareas de verificación de rigor, realizando consultas en las bases de datos del organismo, a fin de constatar el origen de los montos cuya devolución se pretende</a:t>
            </a:r>
            <a:r>
              <a:rPr lang="es-ES" sz="1950" dirty="0" smtClean="0"/>
              <a:t>.</a:t>
            </a:r>
          </a:p>
          <a:p>
            <a:pPr marL="268288" indent="-268288" algn="just">
              <a:spcBef>
                <a:spcPts val="0"/>
              </a:spcBef>
              <a:spcAft>
                <a:spcPts val="600"/>
              </a:spcAft>
            </a:pPr>
            <a:r>
              <a:rPr lang="es-ES" sz="1950" dirty="0" smtClean="0"/>
              <a:t>Agrega </a:t>
            </a:r>
            <a:r>
              <a:rPr lang="es-ES" sz="1950" dirty="0"/>
              <a:t>que el total de comprobantes involucrados en todos los años (2014, 2015 y 2016) alcanza la cantidad de 17.868, cuya verificación se encuentra en proceso, debiendo considerarse que no se cuenta con un sistema informático que efectúe automáticamente el cruce de los mismos, por lo que la validación de cada operación se efectúa </a:t>
            </a:r>
            <a:r>
              <a:rPr lang="es-ES" sz="1950" dirty="0" smtClean="0"/>
              <a:t>individualmente.</a:t>
            </a:r>
          </a:p>
          <a:p>
            <a:pPr marL="268288" indent="-268288" algn="just">
              <a:spcBef>
                <a:spcPts val="0"/>
              </a:spcBef>
              <a:spcAft>
                <a:spcPts val="600"/>
              </a:spcAft>
            </a:pPr>
            <a:r>
              <a:rPr lang="es-ES" sz="1950" dirty="0" smtClean="0"/>
              <a:t>Este </a:t>
            </a:r>
            <a:r>
              <a:rPr lang="es-ES" sz="1950" dirty="0"/>
              <a:t>Tribunal </a:t>
            </a:r>
            <a:r>
              <a:rPr lang="es-ES" sz="1950" dirty="0" smtClean="0"/>
              <a:t>intimó </a:t>
            </a:r>
            <a:r>
              <a:rPr lang="es-ES" sz="1950" dirty="0"/>
              <a:t>al ente fiscal a efectos de que informe puntualmente y acredite, los avances efectuados en las tareas de verificación y cotejo de los comprobantes involucrados en la validación de las operaciones que dan origen a los saldos reclamados, el que se encuentra </a:t>
            </a:r>
            <a:r>
              <a:rPr lang="es-ES" sz="1950" dirty="0" smtClean="0"/>
              <a:t>contestado.</a:t>
            </a:r>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40</a:t>
            </a:fld>
            <a:endParaRPr lang="es-AR" dirty="0">
              <a:solidFill>
                <a:prstClr val="black">
                  <a:tint val="75000"/>
                </a:prstClr>
              </a:solidFill>
            </a:endParaRPr>
          </a:p>
        </p:txBody>
      </p:sp>
    </p:spTree>
    <p:extLst>
      <p:ext uri="{BB962C8B-B14F-4D97-AF65-F5344CB8AC3E}">
        <p14:creationId xmlns:p14="http://schemas.microsoft.com/office/powerpoint/2010/main" val="11259876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3718" y="161365"/>
            <a:ext cx="11138648" cy="793376"/>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PROCEDENCIA DEL AMPARO ANTE EL TFN POR DEMORA EN LA DEVOLUCIÓN DE SALDOS DE LIBRE DISPONIBILIDAD EN EL IMPUESTO A LAS GANANCIAS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33718" y="1070874"/>
            <a:ext cx="11138648" cy="5787125"/>
          </a:xfrm>
        </p:spPr>
        <p:txBody>
          <a:bodyPr vert="horz" lIns="91440" tIns="45720" rIns="91440" bIns="45720" rtlCol="0">
            <a:noAutofit/>
          </a:bodyPr>
          <a:lstStyle/>
          <a:p>
            <a:pPr marL="268288" indent="-268288" algn="just">
              <a:spcBef>
                <a:spcPts val="0"/>
              </a:spcBef>
              <a:spcAft>
                <a:spcPts val="600"/>
              </a:spcAft>
            </a:pPr>
            <a:r>
              <a:rPr lang="es-ES" sz="2100" dirty="0" smtClean="0"/>
              <a:t>En </a:t>
            </a:r>
            <a:r>
              <a:rPr lang="es-ES" sz="2100" dirty="0"/>
              <a:t>lo que aquí importa la Dirección en la que se encuentra radicado el trámite de devolución, informa que conforme a los papeles de trabajo -Anexo II- la verificación y cotejo realizado a 7 meses de haber recibido la solicitud es sólo sobre un mes de uno de los períodos involucrados (enero de 2014) lo que implica la revisión de aproximadamente 500 comprobantes sobre los 17.868 involucrados, o sea menos del 3% y se emitió un requerimiento a la actora a fin de que aporte </a:t>
            </a:r>
            <a:r>
              <a:rPr lang="es-ES" sz="2100" dirty="0" smtClean="0"/>
              <a:t>documentación.</a:t>
            </a:r>
          </a:p>
          <a:p>
            <a:pPr marL="268288" indent="-268288" algn="just">
              <a:spcBef>
                <a:spcPts val="0"/>
              </a:spcBef>
              <a:spcAft>
                <a:spcPts val="600"/>
              </a:spcAft>
            </a:pPr>
            <a:r>
              <a:rPr lang="es-ES" sz="2100" dirty="0" smtClean="0"/>
              <a:t>En </a:t>
            </a:r>
            <a:r>
              <a:rPr lang="es-ES" sz="2100" dirty="0"/>
              <a:t>resumen y en cuanto aquí interesa tener en cuenta a los fines de decidir acerca de la procedencia de la acción promovida, se advierte que el organismo demandado ha reconocido que hasta la fecha no se emitió resolución alguna rechazando o aprobando la solicitud efectuada y que sólo ha verificado un período -enero de 2014-. Debe señalarse que desde la presentación del pedido de devolución 10/8/17, hasta la interposición de la acción de amparo, pasaron casi diez meses sin que el organismo fiscal requiriera información y recién con fecha 19 de junio próximo pasado se le cursa el primer requerimiento a la actora a efectos de que aporte documentación un día después que se notificara de la intimación efectuada por este </a:t>
            </a:r>
            <a:r>
              <a:rPr lang="es-ES" sz="2100" dirty="0" smtClean="0"/>
              <a:t>Tribunal.</a:t>
            </a:r>
          </a:p>
          <a:p>
            <a:pPr marL="268288" indent="-268288" algn="just">
              <a:spcBef>
                <a:spcPts val="0"/>
              </a:spcBef>
              <a:spcAft>
                <a:spcPts val="600"/>
              </a:spcAft>
            </a:pPr>
            <a:r>
              <a:rPr lang="es-ES" sz="2100" dirty="0" smtClean="0"/>
              <a:t>En </a:t>
            </a:r>
            <a:r>
              <a:rPr lang="es-ES" sz="2100" dirty="0"/>
              <a:t>virtud de las particulares circunstancias de esta causa, tales como la ausencia de actividad administrativa previa a la presentación del pronto despacho y aún ante la interposición del recurso de amparo, corresponde hacer lugar a la acción intentada y fijar un plazo de sesenta (60) días para que la AFIP-DGI se expida sobre la solicitud efectuada por el </a:t>
            </a:r>
            <a:r>
              <a:rPr lang="es-ES" sz="2100" dirty="0" err="1"/>
              <a:t>amparista</a:t>
            </a:r>
            <a:r>
              <a:rPr lang="es-ES" sz="2100" dirty="0"/>
              <a:t>. Costas al Fisco Nacional</a:t>
            </a:r>
            <a:r>
              <a:rPr lang="es-ES" sz="2100" dirty="0" smtClean="0"/>
              <a:t>.</a:t>
            </a:r>
          </a:p>
          <a:p>
            <a:pPr marL="268288" indent="-268288" algn="just">
              <a:spcBef>
                <a:spcPts val="0"/>
              </a:spcBef>
              <a:spcAft>
                <a:spcPts val="600"/>
              </a:spcAft>
            </a:pPr>
            <a:r>
              <a:rPr lang="es-ES" sz="2100" dirty="0" smtClean="0"/>
              <a:t>Voto de la mayoría (</a:t>
            </a:r>
            <a:r>
              <a:rPr lang="es-ES" sz="2100" dirty="0" err="1" smtClean="0"/>
              <a:t>Marchevski</a:t>
            </a:r>
            <a:r>
              <a:rPr lang="es-ES" sz="2100" dirty="0"/>
              <a:t> </a:t>
            </a:r>
            <a:r>
              <a:rPr lang="es-ES" sz="2100" dirty="0" smtClean="0"/>
              <a:t>y </a:t>
            </a:r>
            <a:r>
              <a:rPr lang="es-ES" sz="2100" dirty="0" err="1" smtClean="0"/>
              <a:t>Magallón</a:t>
            </a:r>
            <a:r>
              <a:rPr lang="es-ES" sz="2100" dirty="0" smtClean="0"/>
              <a:t>) disidencia (Guzmán)</a:t>
            </a:r>
            <a:endParaRPr lang="es-ES" sz="21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41</a:t>
            </a:fld>
            <a:endParaRPr lang="es-AR" dirty="0">
              <a:solidFill>
                <a:prstClr val="black">
                  <a:tint val="75000"/>
                </a:prstClr>
              </a:solidFill>
            </a:endParaRPr>
          </a:p>
        </p:txBody>
      </p:sp>
    </p:spTree>
    <p:extLst>
      <p:ext uri="{BB962C8B-B14F-4D97-AF65-F5344CB8AC3E}">
        <p14:creationId xmlns:p14="http://schemas.microsoft.com/office/powerpoint/2010/main" val="214421053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87506" y="161365"/>
            <a:ext cx="11084860" cy="793376"/>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PROCEDENCIA DEL AMPARO POR MORA ANTE EL SILENCIO DEL MINISTERIO DE HACIENDA EN UNA APELACIÓN DE CONSULTA VINCULANTE RESPONDIDA POR LA AFIP</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87506" y="954741"/>
            <a:ext cx="11084860" cy="5239438"/>
          </a:xfrm>
        </p:spPr>
        <p:txBody>
          <a:bodyPr vert="horz" lIns="91440" tIns="45720" rIns="91440" bIns="45720" rtlCol="0">
            <a:noAutofit/>
          </a:bodyPr>
          <a:lstStyle/>
          <a:p>
            <a:pPr marL="0" indent="0" algn="just">
              <a:spcBef>
                <a:spcPts val="0"/>
              </a:spcBef>
              <a:spcAft>
                <a:spcPts val="600"/>
              </a:spcAft>
              <a:buNone/>
            </a:pPr>
            <a:r>
              <a:rPr lang="es-ES" sz="1800" b="1" dirty="0"/>
              <a:t>CAUSA: </a:t>
            </a:r>
            <a:r>
              <a:rPr lang="es-ES" sz="1800" b="1" dirty="0" smtClean="0"/>
              <a:t>“</a:t>
            </a:r>
            <a:r>
              <a:rPr lang="es-ES" sz="1800" b="1" dirty="0" err="1" smtClean="0"/>
              <a:t>Madanes</a:t>
            </a:r>
            <a:r>
              <a:rPr lang="es-ES" sz="1800" b="1" dirty="0" smtClean="0"/>
              <a:t>, Miguel”, CCAF, Sala V del 23/8/2018</a:t>
            </a:r>
            <a:endParaRPr lang="es-ES" sz="1800" dirty="0" smtClean="0"/>
          </a:p>
          <a:p>
            <a:pPr marL="268288" indent="-268288" algn="just">
              <a:spcBef>
                <a:spcPts val="0"/>
              </a:spcBef>
              <a:spcAft>
                <a:spcPts val="600"/>
              </a:spcAft>
            </a:pPr>
            <a:r>
              <a:rPr lang="es-ES" sz="2000" dirty="0" smtClean="0"/>
              <a:t>De </a:t>
            </a:r>
            <a:r>
              <a:rPr lang="es-ES" sz="2000" dirty="0"/>
              <a:t>las constancias del expediente administrativo Nº S01: 0141283/2016 acompañado en copia surge que: (i) el 29 de mayo de 2015 la parte actora mediante la </a:t>
            </a:r>
            <a:r>
              <a:rPr lang="es-ES" sz="2000" dirty="0" err="1"/>
              <a:t>multinota</a:t>
            </a:r>
            <a:r>
              <a:rPr lang="es-ES" sz="2000" dirty="0"/>
              <a:t> F 206/I efectuó una consulta vinculante ante la AFIP, en los términos del artículo 4º de la Ley Nº 11.683 y de la RG Nº 1948, con el propósito de despejar cualquier duda en cuanto al tratamiento fiscal respecto del Impuesto a las Ganancias aplicable al resultado obtenido por la venta a realizar durante el ejercicio fiscal 2015 en bolsas y mercados del exterior, de acciones y títulos valores emitidos en el exterior, que cotizan y tienen oferta pública en las respectivas bolsas y mercados de valores en el </a:t>
            </a:r>
            <a:r>
              <a:rPr lang="es-ES" sz="2000" dirty="0" smtClean="0"/>
              <a:t>exterior; </a:t>
            </a:r>
            <a:r>
              <a:rPr lang="es-ES" sz="2000" dirty="0"/>
              <a:t>(ii) el 4 de agosto de 2015 la Subdirección General de Técnico Legal Impositiva -por medio de la Nota Nº 1175/15- contestó la petición de la actora y le requirió que especificara los términos de su solicitud; (iii) el 1 de marzo de 2016 la AFIP-DGI en respuesta a la presentación del 27/8/15 por medio de la Subdirección General de Técnico Legal Impositiva emitió la Resolución nº 7/2016 por la cual no admitió el tratamiento fiscal propiciado a la operación objeto de la </a:t>
            </a:r>
            <a:r>
              <a:rPr lang="es-ES" sz="2000" dirty="0" smtClean="0"/>
              <a:t>consulta; </a:t>
            </a:r>
            <a:r>
              <a:rPr lang="es-ES" sz="2000" dirty="0"/>
              <a:t>(iv) el 16 de marzo de 2016 la parte actora interpuso recurso de apelación contra la resolución mencionada ut </a:t>
            </a:r>
            <a:r>
              <a:rPr lang="es-ES" sz="2000" dirty="0" smtClean="0"/>
              <a:t>supra; </a:t>
            </a:r>
            <a:r>
              <a:rPr lang="es-ES" sz="2000" dirty="0"/>
              <a:t>(v) el 26 de mayo de 2017 la parte actora interpuso pronto </a:t>
            </a:r>
            <a:r>
              <a:rPr lang="es-ES" sz="2000" dirty="0" smtClean="0"/>
              <a:t>despacho. </a:t>
            </a:r>
            <a:r>
              <a:rPr lang="es-ES" sz="2000" dirty="0"/>
              <a:t>Todo ello, sin que se hubiera informado que la autoridad administrativa competente (Ministerio de Hacienda) hubiera dictado el correspondiente acto </a:t>
            </a:r>
            <a:r>
              <a:rPr lang="es-ES" sz="2000" dirty="0" smtClean="0"/>
              <a:t>administrativo.</a:t>
            </a:r>
          </a:p>
          <a:p>
            <a:pPr marL="268288" indent="-268288" algn="just">
              <a:spcBef>
                <a:spcPts val="0"/>
              </a:spcBef>
              <a:spcAft>
                <a:spcPts val="600"/>
              </a:spcAft>
            </a:pPr>
            <a:r>
              <a:rPr lang="es-ES" sz="2000" dirty="0" smtClean="0"/>
              <a:t>En </a:t>
            </a:r>
            <a:r>
              <a:rPr lang="es-ES" sz="2000" dirty="0"/>
              <a:t>tales condiciones, se advierte que han transcurrido razonables pautas temporales sin que el Ministerio competente dictara resolución en la causa administrativa ni manifestara de manera fundada la imposibilidad de resolver el reclamo en cuestión, por lo que corresponde confirmar la sentencia recurrida en los mismos términos en que ha sido dictada. </a:t>
            </a:r>
            <a:endParaRPr lang="es-ES" sz="2000" dirty="0" smtClean="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42</a:t>
            </a:fld>
            <a:endParaRPr lang="es-AR" dirty="0">
              <a:solidFill>
                <a:prstClr val="black">
                  <a:tint val="75000"/>
                </a:prstClr>
              </a:solidFill>
            </a:endParaRPr>
          </a:p>
        </p:txBody>
      </p:sp>
    </p:spTree>
    <p:extLst>
      <p:ext uri="{BB962C8B-B14F-4D97-AF65-F5344CB8AC3E}">
        <p14:creationId xmlns:p14="http://schemas.microsoft.com/office/powerpoint/2010/main" val="8556938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88895" y="121023"/>
            <a:ext cx="11232776" cy="1194760"/>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2400" b="1" dirty="0">
                <a:latin typeface="Century Gothic" panose="020B0502020202020204" pitchFamily="34" charset="0"/>
              </a:rPr>
              <a:t>IMPROCEDENCIA DE LA ACCIÓN AMPARO PROMOVIDA POR EL CONTRIBUYENTE ANTE LA IMPOSIBILIDAD DE APLICAR LA ALICUOTA DEL 10% PARA DECLARAR BIENES EN EL REGIMEN DE SINCERAMIENTO FISCAL</a:t>
            </a:r>
            <a:endParaRPr lang="es-AR" sz="2400" b="1" dirty="0">
              <a:latin typeface="Century Gothic" panose="020B0502020202020204" pitchFamily="34" charset="0"/>
            </a:endParaRPr>
          </a:p>
        </p:txBody>
      </p:sp>
      <p:sp>
        <p:nvSpPr>
          <p:cNvPr id="3" name="Marcador de contenido 2"/>
          <p:cNvSpPr>
            <a:spLocks noGrp="1"/>
          </p:cNvSpPr>
          <p:nvPr>
            <p:ph idx="1"/>
          </p:nvPr>
        </p:nvSpPr>
        <p:spPr>
          <a:xfrm>
            <a:off x="788895" y="1416255"/>
            <a:ext cx="11232776" cy="5239438"/>
          </a:xfrm>
        </p:spPr>
        <p:txBody>
          <a:bodyPr vert="horz" lIns="91440" tIns="45720" rIns="91440" bIns="45720" rtlCol="0">
            <a:noAutofit/>
          </a:bodyPr>
          <a:lstStyle/>
          <a:p>
            <a:pPr marL="0" indent="0" algn="just">
              <a:spcBef>
                <a:spcPts val="0"/>
              </a:spcBef>
              <a:spcAft>
                <a:spcPts val="600"/>
              </a:spcAft>
              <a:buNone/>
            </a:pPr>
            <a:r>
              <a:rPr lang="es-ES" b="1" dirty="0"/>
              <a:t>CAUSA: </a:t>
            </a:r>
            <a:r>
              <a:rPr lang="es-ES" b="1" dirty="0" smtClean="0"/>
              <a:t>“</a:t>
            </a:r>
            <a:r>
              <a:rPr lang="es-ES" b="1" dirty="0" err="1" smtClean="0"/>
              <a:t>Olaciregui</a:t>
            </a:r>
            <a:r>
              <a:rPr lang="es-ES" b="1" dirty="0" smtClean="0"/>
              <a:t>, Pablo Ramón”, CCAF, Sala IV del 31/7/2018</a:t>
            </a:r>
            <a:endParaRPr lang="es-ES" dirty="0" smtClean="0"/>
          </a:p>
          <a:p>
            <a:pPr marL="363538" indent="-363538" algn="just">
              <a:spcBef>
                <a:spcPts val="0"/>
              </a:spcBef>
              <a:spcAft>
                <a:spcPts val="600"/>
              </a:spcAft>
            </a:pPr>
            <a:r>
              <a:rPr lang="es-ES" sz="3200" dirty="0"/>
              <a:t>La acción de amparo interpuesta por un contribuyente frente a la conducta de la AFIP que le impidió aplicar la alícuota del 10% por declarar bienes en el marco del Régimen de Sinceramiento Fiscal debe ser rechazada, pues no acreditó que haya mediado una conducta manifiestamente arbitraria o ilegítima por parte del ente recaudador, atento a que no agregó elementos de prueba que permitan tener por demostrado los errores informáticos del sistema de AFIP —que habrían impedido cancelar el impuesto especial— ni que el proceder de dicho organismo haya sido contrario al régimen establecido por la ley. </a:t>
            </a:r>
            <a:endParaRPr lang="es-ES" sz="3200" dirty="0" smtClean="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43</a:t>
            </a:fld>
            <a:endParaRPr lang="es-AR" dirty="0">
              <a:solidFill>
                <a:prstClr val="black">
                  <a:tint val="75000"/>
                </a:prstClr>
              </a:solidFill>
            </a:endParaRPr>
          </a:p>
        </p:txBody>
      </p:sp>
    </p:spTree>
    <p:extLst>
      <p:ext uri="{BB962C8B-B14F-4D97-AF65-F5344CB8AC3E}">
        <p14:creationId xmlns:p14="http://schemas.microsoft.com/office/powerpoint/2010/main" val="42838890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4400" y="161364"/>
            <a:ext cx="11057966" cy="685801"/>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2800" b="1" dirty="0">
                <a:latin typeface="Century Gothic" panose="020B0502020202020204" pitchFamily="34" charset="0"/>
              </a:rPr>
              <a:t>BASE IMPONIBLE DE CONSIGNATARIO EN EL IIB PCIA BS AS</a:t>
            </a:r>
            <a:endParaRPr lang="es-AR" sz="2800" b="1" dirty="0">
              <a:latin typeface="Century Gothic" panose="020B0502020202020204" pitchFamily="34" charset="0"/>
            </a:endParaRPr>
          </a:p>
        </p:txBody>
      </p:sp>
      <p:sp>
        <p:nvSpPr>
          <p:cNvPr id="3" name="Marcador de contenido 2"/>
          <p:cNvSpPr>
            <a:spLocks noGrp="1"/>
          </p:cNvSpPr>
          <p:nvPr>
            <p:ph idx="1"/>
          </p:nvPr>
        </p:nvSpPr>
        <p:spPr>
          <a:xfrm>
            <a:off x="914400" y="979607"/>
            <a:ext cx="11057966" cy="5239438"/>
          </a:xfrm>
        </p:spPr>
        <p:txBody>
          <a:bodyPr vert="horz" lIns="91440" tIns="45720" rIns="91440" bIns="45720" rtlCol="0">
            <a:noAutofit/>
          </a:bodyPr>
          <a:lstStyle/>
          <a:p>
            <a:pPr marL="0" indent="0" algn="just">
              <a:spcBef>
                <a:spcPts val="0"/>
              </a:spcBef>
              <a:spcAft>
                <a:spcPts val="600"/>
              </a:spcAft>
              <a:buNone/>
            </a:pPr>
            <a:r>
              <a:rPr lang="es-ES" sz="2400" b="1" dirty="0"/>
              <a:t>CAUSA: </a:t>
            </a:r>
            <a:r>
              <a:rPr lang="es-ES" sz="2400" b="1" dirty="0" smtClean="0"/>
              <a:t>“</a:t>
            </a:r>
            <a:r>
              <a:rPr lang="es-ES" sz="2400" b="1" dirty="0" err="1" smtClean="0"/>
              <a:t>Nexxo</a:t>
            </a:r>
            <a:r>
              <a:rPr lang="es-ES" sz="2400" b="1" dirty="0" smtClean="0"/>
              <a:t> Argentino SA”, TFA PBA, Sala II del 18/9/2018</a:t>
            </a:r>
            <a:endParaRPr lang="es-ES" sz="2400" dirty="0" smtClean="0"/>
          </a:p>
          <a:p>
            <a:pPr marL="363538" indent="-363538" algn="just">
              <a:spcBef>
                <a:spcPts val="0"/>
              </a:spcBef>
              <a:spcAft>
                <a:spcPts val="600"/>
              </a:spcAft>
            </a:pPr>
            <a:r>
              <a:rPr lang="es-ES" sz="2800" dirty="0"/>
              <a:t>El criterio del fisco de incluir los montos de las notas de crédito emitidas por las tres firmas comitentes a la empresa contribuyente en la base imponible del impuesto sobre los ingresos brutos, debe ser rechazado, pues con ello se incrementa la base imponible en el entendimiento de que las notas representan un pago por un servicio prestado por la contribuyente a las firmas, lo cual no se explicita, ya que no podría serlo la “intermediación” que invoca, pues ésta en sí misma, ya es retribuida por la comisión propiamente dicha. </a:t>
            </a:r>
          </a:p>
          <a:p>
            <a:pPr marL="363538" indent="-363538" algn="just">
              <a:spcBef>
                <a:spcPts val="0"/>
              </a:spcBef>
              <a:spcAft>
                <a:spcPts val="600"/>
              </a:spcAft>
            </a:pPr>
            <a:r>
              <a:rPr lang="es-ES" sz="2800" dirty="0" smtClean="0"/>
              <a:t>Las </a:t>
            </a:r>
            <a:r>
              <a:rPr lang="es-ES" sz="2800" dirty="0"/>
              <a:t>notas de crédito emitidas por los tres comitentes representan una mayor retribución para el consignatario por el servicio prestado de intermediación en la venta de sus mercaderías, por lo cual corresponde incorporarlas a la base imponible del impuesto sobre los ingresos brutos declarada por el contribuyente (del voto en disidencia parcial del Dr. </a:t>
            </a:r>
            <a:r>
              <a:rPr lang="es-ES" sz="2800" dirty="0" err="1"/>
              <a:t>Crespi</a:t>
            </a:r>
            <a:r>
              <a:rPr lang="es-ES" sz="2800" dirty="0"/>
              <a:t>). </a:t>
            </a:r>
            <a:endParaRPr lang="es-ES" sz="2800" dirty="0" smtClean="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44</a:t>
            </a:fld>
            <a:endParaRPr lang="es-AR" dirty="0">
              <a:solidFill>
                <a:prstClr val="black">
                  <a:tint val="75000"/>
                </a:prstClr>
              </a:solidFill>
            </a:endParaRPr>
          </a:p>
        </p:txBody>
      </p:sp>
    </p:spTree>
    <p:extLst>
      <p:ext uri="{BB962C8B-B14F-4D97-AF65-F5344CB8AC3E}">
        <p14:creationId xmlns:p14="http://schemas.microsoft.com/office/powerpoint/2010/main" val="19892766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07599" y="147917"/>
            <a:ext cx="11064767" cy="991144"/>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2200" b="1" dirty="0">
                <a:latin typeface="Century Gothic" panose="020B0502020202020204" pitchFamily="34" charset="0"/>
              </a:rPr>
              <a:t>IMPROCEDENCIA DE LA EJECUCIÓN FISCAL POR DERECHOS DE PUBLICIDAD Y PROPAGANDA DEL MUNICIPIO DE BERAZATEGUI POR FALTA DE PUBLICACIÓN DE LA ORDENANZA</a:t>
            </a:r>
            <a:endParaRPr lang="es-AR" sz="2200" b="1" dirty="0">
              <a:latin typeface="Century Gothic" panose="020B0502020202020204" pitchFamily="34" charset="0"/>
            </a:endParaRPr>
          </a:p>
        </p:txBody>
      </p:sp>
      <p:sp>
        <p:nvSpPr>
          <p:cNvPr id="3" name="Marcador de contenido 2"/>
          <p:cNvSpPr>
            <a:spLocks noGrp="1"/>
          </p:cNvSpPr>
          <p:nvPr>
            <p:ph idx="1"/>
          </p:nvPr>
        </p:nvSpPr>
        <p:spPr>
          <a:xfrm>
            <a:off x="880706" y="1139061"/>
            <a:ext cx="11044519" cy="5239438"/>
          </a:xfrm>
        </p:spPr>
        <p:txBody>
          <a:bodyPr vert="horz" lIns="91440" tIns="45720" rIns="91440" bIns="45720" rtlCol="0">
            <a:noAutofit/>
          </a:bodyPr>
          <a:lstStyle/>
          <a:p>
            <a:pPr marL="0" indent="0" algn="just">
              <a:spcBef>
                <a:spcPts val="0"/>
              </a:spcBef>
              <a:spcAft>
                <a:spcPts val="600"/>
              </a:spcAft>
              <a:buNone/>
            </a:pPr>
            <a:r>
              <a:rPr lang="es-ES" sz="2000" b="1" dirty="0"/>
              <a:t>CAUSA: </a:t>
            </a:r>
            <a:r>
              <a:rPr lang="es-ES" sz="2000" b="1" dirty="0" smtClean="0"/>
              <a:t>“Municipalidad de Berazategui c/Molinos Rio de </a:t>
            </a:r>
            <a:r>
              <a:rPr lang="es-ES" sz="2000" b="1" dirty="0"/>
              <a:t>L</a:t>
            </a:r>
            <a:r>
              <a:rPr lang="es-ES" sz="2000" b="1" dirty="0" smtClean="0"/>
              <a:t>a Plata SA”, CSN del 27/9/2018</a:t>
            </a:r>
            <a:endParaRPr lang="es-ES" sz="2000" dirty="0" smtClean="0"/>
          </a:p>
          <a:p>
            <a:pPr marL="268288" indent="-268288" algn="just">
              <a:spcBef>
                <a:spcPts val="0"/>
              </a:spcBef>
              <a:spcAft>
                <a:spcPts val="600"/>
              </a:spcAft>
            </a:pPr>
            <a:r>
              <a:rPr lang="es-ES" sz="2200" dirty="0"/>
              <a:t>La sentencia que mandó llevar adelante la ejecución fiscal promovida por un municipio para percibir el pago por derechos de publicidad y propaganda es arbitraria, en tanto la ejecutada opuso durante el proceso la defensa de inexistencia de deuda, alegando que la ordenanza que establece el tributo no fue publicada, y el municipio sólo realizó una negativa genérica sobre la cuestión, sin acompañar copia de la publicación ni individualizar sus datos (de la doctrina de la Corte sentada en “Municipalidad de Mercedes c. </a:t>
            </a:r>
            <a:r>
              <a:rPr lang="es-ES" sz="2200" dirty="0" err="1"/>
              <a:t>Arcor</a:t>
            </a:r>
            <a:r>
              <a:rPr lang="es-ES" sz="2200" dirty="0"/>
              <a:t> SAIC s/apremio”—Fs. CS 335:1459; AR/JUR/52803/2012— al cual remite). </a:t>
            </a:r>
          </a:p>
          <a:p>
            <a:pPr marL="268288" indent="-268288" algn="just">
              <a:spcBef>
                <a:spcPts val="0"/>
              </a:spcBef>
              <a:spcAft>
                <a:spcPts val="600"/>
              </a:spcAft>
            </a:pPr>
            <a:r>
              <a:rPr lang="es-ES" sz="2200" dirty="0" smtClean="0"/>
              <a:t>La </a:t>
            </a:r>
            <a:r>
              <a:rPr lang="es-ES" sz="2200" dirty="0"/>
              <a:t>ley —como expresión de la voluntad popular— requiere, para ser obligatoria, de su publicidad; esto deriva del principio republicano de gobierno y del principio de juridicidad y es una exigencia extensible a las ordenanzas municipales por el carácter materialmente legislativo que, en su ámbito, asumen esas normas. (Del voto del Dr. </a:t>
            </a:r>
            <a:r>
              <a:rPr lang="es-ES" sz="2200" dirty="0" err="1"/>
              <a:t>Rosatti</a:t>
            </a:r>
            <a:r>
              <a:rPr lang="es-ES" sz="2200" dirty="0"/>
              <a:t>). </a:t>
            </a:r>
          </a:p>
          <a:p>
            <a:pPr marL="268288" indent="-268288" algn="just">
              <a:spcBef>
                <a:spcPts val="0"/>
              </a:spcBef>
              <a:spcAft>
                <a:spcPts val="600"/>
              </a:spcAft>
            </a:pPr>
            <a:r>
              <a:rPr lang="es-ES" sz="2200" dirty="0" smtClean="0"/>
              <a:t>La </a:t>
            </a:r>
            <a:r>
              <a:rPr lang="es-ES" sz="2200" dirty="0"/>
              <a:t>sentencia que no consideró adecuadamente la defensa relativa a la ausencia de publicación de la ordenanza fiscal opuesta en el juicio de apremio vulneró el debido proceso legal y la defensa en juicio del demandado. (Del voto del Dr. </a:t>
            </a:r>
            <a:r>
              <a:rPr lang="es-ES" sz="2200" dirty="0" err="1"/>
              <a:t>Rosatti</a:t>
            </a:r>
            <a:r>
              <a:rPr lang="es-ES" sz="2200" dirty="0"/>
              <a:t>). </a:t>
            </a:r>
          </a:p>
          <a:p>
            <a:pPr marL="268288" indent="-268288" algn="just">
              <a:spcBef>
                <a:spcPts val="0"/>
              </a:spcBef>
              <a:spcAft>
                <a:spcPts val="600"/>
              </a:spcAft>
            </a:pPr>
            <a:r>
              <a:rPr lang="es-ES" sz="2200" dirty="0" smtClean="0"/>
              <a:t>El </a:t>
            </a:r>
            <a:r>
              <a:rPr lang="es-ES" sz="2200" dirty="0"/>
              <a:t>recurso de los jueces provinciales de ampararse en el tipo de proceso para no considerar una defensa, en principio, atendible y de sencilla verificación, dejó huérfano de razonabilidad la sentencia que mandó llevar adelante una ejecución fiscal. (Del voto del Dr. </a:t>
            </a:r>
            <a:r>
              <a:rPr lang="es-ES" sz="2200" dirty="0" err="1"/>
              <a:t>Rosatti</a:t>
            </a:r>
            <a:r>
              <a:rPr lang="es-ES" sz="2200" dirty="0"/>
              <a:t>). </a:t>
            </a:r>
            <a:endParaRPr lang="es-ES" sz="2200" dirty="0" smtClean="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45</a:t>
            </a:fld>
            <a:endParaRPr lang="es-AR" dirty="0">
              <a:solidFill>
                <a:prstClr val="black">
                  <a:tint val="75000"/>
                </a:prstClr>
              </a:solidFill>
            </a:endParaRPr>
          </a:p>
        </p:txBody>
      </p:sp>
    </p:spTree>
    <p:extLst>
      <p:ext uri="{BB962C8B-B14F-4D97-AF65-F5344CB8AC3E}">
        <p14:creationId xmlns:p14="http://schemas.microsoft.com/office/powerpoint/2010/main" val="25596414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3375" y="40341"/>
            <a:ext cx="11282083" cy="762816"/>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700" b="1" dirty="0">
                <a:latin typeface="Century Gothic" panose="020B0502020202020204" pitchFamily="34" charset="0"/>
              </a:rPr>
              <a:t>REVOCATORIA DE LA MEDIDA CAUTELAR QUE SUSPENDIA LOS EFECTOS DE LA LEY DEL IMPUESTO A LAS GANANCIAS SOBRE MAGISTRADOS, FUNCIONARIOS Y EMPLEADOS DE LA JUSTICIA NOMBRADOS A PARTIR DEL AÑO 2017</a:t>
            </a:r>
            <a:endParaRPr lang="es-AR" sz="1700" b="1" dirty="0">
              <a:latin typeface="Century Gothic" panose="020B0502020202020204" pitchFamily="34" charset="0"/>
            </a:endParaRPr>
          </a:p>
        </p:txBody>
      </p:sp>
      <p:sp>
        <p:nvSpPr>
          <p:cNvPr id="3" name="Marcador de contenido 2"/>
          <p:cNvSpPr>
            <a:spLocks noGrp="1"/>
          </p:cNvSpPr>
          <p:nvPr>
            <p:ph idx="1"/>
          </p:nvPr>
        </p:nvSpPr>
        <p:spPr>
          <a:xfrm>
            <a:off x="793375" y="762816"/>
            <a:ext cx="11178991" cy="5239438"/>
          </a:xfrm>
        </p:spPr>
        <p:txBody>
          <a:bodyPr vert="horz" lIns="91440" tIns="45720" rIns="91440" bIns="45720" rtlCol="0">
            <a:noAutofit/>
          </a:bodyPr>
          <a:lstStyle/>
          <a:p>
            <a:pPr marL="0" indent="0" algn="just">
              <a:spcBef>
                <a:spcPts val="0"/>
              </a:spcBef>
              <a:spcAft>
                <a:spcPts val="300"/>
              </a:spcAft>
              <a:buNone/>
            </a:pPr>
            <a:r>
              <a:rPr lang="es-ES" sz="1600" b="1" dirty="0"/>
              <a:t>CAUSA: </a:t>
            </a:r>
            <a:r>
              <a:rPr lang="es-ES" sz="1600" b="1" dirty="0" smtClean="0"/>
              <a:t>“</a:t>
            </a:r>
            <a:r>
              <a:rPr lang="es-ES" sz="1600" b="1" dirty="0" err="1" smtClean="0"/>
              <a:t>Asoc</a:t>
            </a:r>
            <a:r>
              <a:rPr lang="es-ES" sz="1600" b="1" dirty="0" smtClean="0"/>
              <a:t>. Magistrados y Funcionarios de la Justicia Nacional y otro”</a:t>
            </a:r>
            <a:endParaRPr lang="es-ES" sz="1600" dirty="0" smtClean="0"/>
          </a:p>
          <a:p>
            <a:pPr marL="174625" indent="-174625" algn="just">
              <a:spcBef>
                <a:spcPts val="0"/>
              </a:spcBef>
              <a:spcAft>
                <a:spcPts val="300"/>
              </a:spcAft>
            </a:pPr>
            <a:r>
              <a:rPr lang="es-ES" sz="1700" dirty="0" smtClean="0"/>
              <a:t>La </a:t>
            </a:r>
            <a:r>
              <a:rPr lang="es-ES" sz="1700" dirty="0"/>
              <a:t>medida cautelar cuyo efecto es que no se retenga suma alguna en concepto del Impuesto a las Ganancias a los magistrados, funcionarios y empleados del Poder Judicial de la Nación y de las provincias y del Ministerio Público de la Nación cuando su nombramiento hubiera ocurrido a partir del año 2017, inclusive —art. 79 inc. a) de la ley 20.628, texto modificado por ley 27.346—, debe ser dejada sin efecto, dada la presunción de validez que debe reconocerse a los actos de las autoridades constituidas.</a:t>
            </a:r>
          </a:p>
          <a:p>
            <a:pPr marL="174625" indent="-174625" algn="just">
              <a:spcBef>
                <a:spcPts val="0"/>
              </a:spcBef>
              <a:spcAft>
                <a:spcPts val="300"/>
              </a:spcAft>
            </a:pPr>
            <a:r>
              <a:rPr lang="es-ES" sz="1700" dirty="0" smtClean="0"/>
              <a:t>La </a:t>
            </a:r>
            <a:r>
              <a:rPr lang="es-ES" sz="1700" dirty="0"/>
              <a:t>medida cautelar cuya verosimilitud del derecho fue fundada en una interpretación determinada, o incluso en la incertidumbre que provoca el art. 79 inc. a) de la ley 20.628, texto modificado por ley 27.346, que establece que los magistrados, funcionarios y empleados del Poder Judicial de la Nación y de las provincias y del Ministerio Público de la Nación cuando su nombramiento hubiera ocurrido a partir del año 2017 serán alcanzados por el Impuesto a las Ganancias, debe ser dejada sin efecto.</a:t>
            </a:r>
          </a:p>
          <a:p>
            <a:pPr marL="174625" indent="-174625" algn="just">
              <a:spcBef>
                <a:spcPts val="0"/>
              </a:spcBef>
              <a:spcAft>
                <a:spcPts val="300"/>
              </a:spcAft>
            </a:pPr>
            <a:r>
              <a:rPr lang="es-ES" sz="1700" dirty="0" smtClean="0"/>
              <a:t>No </a:t>
            </a:r>
            <a:r>
              <a:rPr lang="es-ES" sz="1700" dirty="0"/>
              <a:t>existen razones suficientes para adoptar una decisión cautelar de tal gravedad que exima del cumplimiento de lo ordenado por el art. 79 inc. a) de la ley 20.628, texto modificado por ley 27.346, a los magistrados, funcionarios y empleados del Poder Judicial de la Nación y de las provincias y del Ministerio Público de la Nación cuando su nombramiento hubiera ocurrido a partir del año 2017, pues la vigente ley 27.346, que les ordena tributar el Impuesto a las Ganancias, fue sancionada tras una amplia discusión de los poderes del Estado y su constitucionalidad no ha sido cuestionada, por lo que resulta plenamente aplicable.</a:t>
            </a:r>
          </a:p>
          <a:p>
            <a:pPr marL="174625" indent="-174625" algn="just">
              <a:spcBef>
                <a:spcPts val="0"/>
              </a:spcBef>
              <a:spcAft>
                <a:spcPts val="300"/>
              </a:spcAft>
            </a:pPr>
            <a:r>
              <a:rPr lang="es-ES" sz="1700" dirty="0" smtClean="0"/>
              <a:t>Los </a:t>
            </a:r>
            <a:r>
              <a:rPr lang="es-ES" sz="1700" dirty="0"/>
              <a:t>magistrados honrados con un cargo que impone tan alta misión deben ser los primeros ciudadanos llamados a cumplir la ley cabalmente, máxime si se trata de obligaciones tributarias, cuya naturaleza es de derecho público no disponible.</a:t>
            </a:r>
          </a:p>
          <a:p>
            <a:pPr marL="174625" indent="-174625" algn="just">
              <a:spcBef>
                <a:spcPts val="0"/>
              </a:spcBef>
              <a:spcAft>
                <a:spcPts val="300"/>
              </a:spcAft>
            </a:pPr>
            <a:r>
              <a:rPr lang="es-ES" sz="1700" dirty="0" smtClean="0"/>
              <a:t>Los </a:t>
            </a:r>
            <a:r>
              <a:rPr lang="es-ES" sz="1700" dirty="0"/>
              <a:t>recaudos de viabilidad de las medidas precautorias deben ser ponderados con especial prudencia cuando la precautoria tiene efectos expansivos que podrían implicar la suspensión total o parcial de una ley, en tanto es un acto que se presume válido, esto por la significativa incidencia sobre el principio de división de poderes.</a:t>
            </a:r>
          </a:p>
          <a:p>
            <a:pPr marL="174625" indent="-174625" algn="just">
              <a:spcBef>
                <a:spcPts val="0"/>
              </a:spcBef>
              <a:spcAft>
                <a:spcPts val="300"/>
              </a:spcAft>
            </a:pPr>
            <a:r>
              <a:rPr lang="es-ES" sz="1700" dirty="0" smtClean="0"/>
              <a:t>Tratándose </a:t>
            </a:r>
            <a:r>
              <a:rPr lang="es-ES" sz="1700" dirty="0"/>
              <a:t>de obligaciones tributarias, cuya naturaleza es de derecho público no disponible, los magistrados honrados con un cargo que impone tan alta misión deben ser los primeros ciudadanos llamados a cumplir la ley cabalmente, lo que, sin embargo, no puede implicar negar ni limitar en modo alguno el derecho del que gozan los magistrados —al igual que todo ciudadano— de plantear ante la justicia sus agravios respecto de lo que consideren ser sus derechos, incluyendo la facultad de cuestionar la validez o el alcance de las normas o actos que estimen contrarios a ellos. (Del voto de los Dres. </a:t>
            </a:r>
            <a:r>
              <a:rPr lang="es-ES" sz="1700" dirty="0" err="1"/>
              <a:t>Rosenkrantz</a:t>
            </a:r>
            <a:r>
              <a:rPr lang="es-ES" sz="1700" dirty="0"/>
              <a:t> y </a:t>
            </a:r>
            <a:r>
              <a:rPr lang="es-ES" sz="1700" dirty="0" err="1"/>
              <a:t>Highton</a:t>
            </a:r>
            <a:r>
              <a:rPr lang="es-ES" sz="1700" dirty="0"/>
              <a:t> de Nolasco, que amplían fundamentos).</a:t>
            </a:r>
            <a:endParaRPr lang="es-ES" sz="1700" dirty="0" smtClean="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46</a:t>
            </a:fld>
            <a:endParaRPr lang="es-AR" dirty="0">
              <a:solidFill>
                <a:prstClr val="black">
                  <a:tint val="75000"/>
                </a:prstClr>
              </a:solidFill>
            </a:endParaRPr>
          </a:p>
        </p:txBody>
      </p:sp>
    </p:spTree>
    <p:extLst>
      <p:ext uri="{BB962C8B-B14F-4D97-AF65-F5344CB8AC3E}">
        <p14:creationId xmlns:p14="http://schemas.microsoft.com/office/powerpoint/2010/main" val="161309083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3718" y="89215"/>
            <a:ext cx="11255188" cy="394880"/>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algn="ctr"/>
            <a:r>
              <a:rPr lang="es-ES" sz="1900" b="1" dirty="0">
                <a:latin typeface="Century Gothic" panose="020B0502020202020204" pitchFamily="34" charset="0"/>
              </a:rPr>
              <a:t>PROCEDENCIA DEL INSTITUTO DE REPARACIÓN INTEGRAL EN EL REGIMEN PENAL TRIBUTARIO</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33718" y="484095"/>
            <a:ext cx="11358282" cy="4351338"/>
          </a:xfrm>
        </p:spPr>
        <p:txBody>
          <a:bodyPr vert="horz" lIns="91440" tIns="45720" rIns="91440" bIns="45720" rtlCol="0">
            <a:noAutofit/>
          </a:bodyPr>
          <a:lstStyle/>
          <a:p>
            <a:pPr marL="0" indent="0" algn="just">
              <a:spcBef>
                <a:spcPts val="0"/>
              </a:spcBef>
              <a:spcAft>
                <a:spcPts val="300"/>
              </a:spcAft>
              <a:buNone/>
            </a:pPr>
            <a:r>
              <a:rPr lang="es-ES" sz="1600" b="1" dirty="0" smtClean="0"/>
              <a:t>CAUSA: “</a:t>
            </a:r>
            <a:r>
              <a:rPr lang="es-ES" sz="1600" b="1" dirty="0" err="1" smtClean="0"/>
              <a:t>Lopez</a:t>
            </a:r>
            <a:r>
              <a:rPr lang="es-ES" sz="1600" b="1" dirty="0" smtClean="0"/>
              <a:t> </a:t>
            </a:r>
            <a:r>
              <a:rPr lang="es-ES" sz="1600" b="1" dirty="0" err="1" smtClean="0"/>
              <a:t>Natali</a:t>
            </a:r>
            <a:r>
              <a:rPr lang="es-ES" sz="1600" b="1" dirty="0" smtClean="0"/>
              <a:t>” </a:t>
            </a:r>
            <a:r>
              <a:rPr lang="es-ES" sz="1600" b="1" dirty="0" err="1" smtClean="0"/>
              <a:t>Cam</a:t>
            </a:r>
            <a:r>
              <a:rPr lang="es-ES" sz="1600" b="1" dirty="0" smtClean="0"/>
              <a:t>. Ap. y Garantías en lo Penal del Departamento Judicial de La Plata del 11/3/2016</a:t>
            </a:r>
          </a:p>
          <a:p>
            <a:pPr marL="268288" indent="-268288" algn="just">
              <a:spcBef>
                <a:spcPts val="0"/>
              </a:spcBef>
              <a:spcAft>
                <a:spcPts val="300"/>
              </a:spcAft>
            </a:pPr>
            <a:r>
              <a:rPr lang="es-ES" sz="1700" dirty="0" smtClean="0"/>
              <a:t>Corresponde </a:t>
            </a:r>
            <a:r>
              <a:rPr lang="es-ES" sz="1700" dirty="0"/>
              <a:t>analizar entonces, si debe excluirse la posibilidad de extinguir la pena según ese inciso sexto en razón de alguna otra norma.</a:t>
            </a:r>
          </a:p>
          <a:p>
            <a:pPr marL="268288" indent="-268288" algn="just">
              <a:spcBef>
                <a:spcPts val="0"/>
              </a:spcBef>
              <a:spcAft>
                <a:spcPts val="300"/>
              </a:spcAft>
            </a:pPr>
            <a:r>
              <a:rPr lang="es-ES" sz="1700" dirty="0"/>
              <a:t>Se ha invocado en ese sentido en la oposición que efectúa la Fiscal cuando se le da traslado de la petición de la Defensa el argumento de que los delitos tributarios de la ley 24.769 están excluidos de la aplicación de art. 76 bis del C.P.. El razonamiento sería que si se excluye de un instituto "menos benigno" por decirlo de alguna manera, con mayor razón debe considerárselo excluido de uno que tiene un grado mayor.</a:t>
            </a:r>
          </a:p>
          <a:p>
            <a:pPr marL="268288" indent="-268288" algn="just">
              <a:spcBef>
                <a:spcPts val="0"/>
              </a:spcBef>
              <a:spcAft>
                <a:spcPts val="300"/>
              </a:spcAft>
            </a:pPr>
            <a:r>
              <a:rPr lang="es-ES" sz="1700" dirty="0"/>
              <a:t>El razonamiento no es válido, se trata de institutos distintos. El art. 76 bis del C.P. no exige la reparación total del daño, sino que éste se repare en la medida de lo posible.</a:t>
            </a:r>
          </a:p>
          <a:p>
            <a:pPr marL="268288" indent="-268288" algn="just">
              <a:spcBef>
                <a:spcPts val="0"/>
              </a:spcBef>
              <a:spcAft>
                <a:spcPts val="300"/>
              </a:spcAft>
            </a:pPr>
            <a:r>
              <a:rPr lang="es-ES" sz="1700" dirty="0"/>
              <a:t>En cuanto al argumento de que la ley 24.769 contempla la extinción por pago del tributo pero con limitaciones, debe decirse que la reforma del art. 59 que introduce el inciso sexto la hizo la ley 27.147 que rige desde junio de 2015. Es posterior, entonces y deroga en el punto el art. 16 de la ley 24.769 -según ley 26.735- ambas sancionadas en el 2011.</a:t>
            </a:r>
          </a:p>
          <a:p>
            <a:pPr marL="268288" indent="-268288" algn="just">
              <a:spcBef>
                <a:spcPts val="0"/>
              </a:spcBef>
              <a:spcAft>
                <a:spcPts val="300"/>
              </a:spcAft>
            </a:pPr>
            <a:r>
              <a:rPr lang="es-ES" sz="1700" dirty="0"/>
              <a:t>Cierto es que se trata de una ley especial, pero justamente cuando la reparación del daño no estaba previsto en el código como modo de extinción, esa ley ya contenía previsión al respecto (en ese art. 16 mencionado)</a:t>
            </a:r>
          </a:p>
          <a:p>
            <a:pPr marL="268288" indent="-268288" algn="just">
              <a:spcBef>
                <a:spcPts val="0"/>
              </a:spcBef>
              <a:spcAft>
                <a:spcPts val="300"/>
              </a:spcAft>
            </a:pPr>
            <a:r>
              <a:rPr lang="es-ES" sz="1700" dirty="0"/>
              <a:t>No puede ignorarse tampoco que se ha dado en nuestra legislación una clara corriente que llevan a excluir la aplicación de pena. En esa línea pueden inscribirse la introducción de la suspensión del juicio a prueba en el C.P. y ahora además del inciso sexto, la inclusión del principio de oportunidad (inciso quinto del mismo).</a:t>
            </a:r>
          </a:p>
          <a:p>
            <a:pPr marL="268288" indent="-268288" algn="just">
              <a:spcBef>
                <a:spcPts val="0"/>
              </a:spcBef>
              <a:spcAft>
                <a:spcPts val="300"/>
              </a:spcAft>
            </a:pPr>
            <a:r>
              <a:rPr lang="es-ES" sz="1700" dirty="0"/>
              <a:t>Fundamenta el señor Juez "a-quo" -para denegar la extinción- en que el instituto está supeditado a lo que prescriben las normas procesales, y que el código de la provincia en su art, 86 ha tenido en cuenta el arrepentimiento a los fines de que el poder jurisdiccional ejerza o no la acción penal y que en autos no se ha demostrado. Sobre ello cabe decir que la imputada ha pagado íntegramente lo que se le reclamaba, ha explicado que no pagó oportunamente por estar la sociedad en situación crítica y que la Fiscalía de Estado -quien representa los intereses del Fisco-, a la que se le dio traslado de la petición de la Defensa de extinguir la acción, no se opuso, por lo que en autos no surgen objeciones desde la ley procesal.</a:t>
            </a:r>
          </a:p>
          <a:p>
            <a:pPr marL="268288" indent="-268288" algn="just">
              <a:spcBef>
                <a:spcPts val="0"/>
              </a:spcBef>
              <a:spcAft>
                <a:spcPts val="300"/>
              </a:spcAft>
            </a:pPr>
            <a:r>
              <a:rPr lang="es-ES" sz="1700" dirty="0"/>
              <a:t>Debe hacerse lugar al recurso de apelación y disponerse el sobreseimiento por extinción de la acción</a:t>
            </a:r>
            <a:r>
              <a:rPr lang="es-ES" sz="1700" dirty="0" smtClean="0"/>
              <a:t>.</a:t>
            </a:r>
            <a:endParaRPr lang="es-AR" sz="17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pPr/>
              <a:t>4</a:t>
            </a:fld>
            <a:endParaRPr lang="es-AR"/>
          </a:p>
        </p:txBody>
      </p:sp>
    </p:spTree>
    <p:extLst>
      <p:ext uri="{BB962C8B-B14F-4D97-AF65-F5344CB8AC3E}">
        <p14:creationId xmlns:p14="http://schemas.microsoft.com/office/powerpoint/2010/main" val="12875044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7165" y="123079"/>
            <a:ext cx="11174506" cy="629956"/>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LA BASE IMPONIBLE EN EL CASO DE INTERESES DERIVADOS DE LA VENTA DE ACCIONES EN EL IMPUESTO A LAS GANANCIAS</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47165" y="753035"/>
            <a:ext cx="11174506" cy="4351338"/>
          </a:xfrm>
        </p:spPr>
        <p:txBody>
          <a:bodyPr vert="horz" lIns="91440" tIns="45720" rIns="91440" bIns="45720" rtlCol="0">
            <a:noAutofit/>
          </a:bodyPr>
          <a:lstStyle/>
          <a:p>
            <a:pPr marL="0" indent="0" algn="just">
              <a:spcBef>
                <a:spcPts val="0"/>
              </a:spcBef>
              <a:spcAft>
                <a:spcPts val="600"/>
              </a:spcAft>
              <a:buNone/>
            </a:pPr>
            <a:r>
              <a:rPr lang="es-ES" sz="1600" b="1" dirty="0" smtClean="0"/>
              <a:t>CAUSA: “CERMESONI, Jorge” CSN del 4/9/2018</a:t>
            </a:r>
          </a:p>
          <a:p>
            <a:pPr marL="174625" indent="-174625" algn="just">
              <a:spcBef>
                <a:spcPts val="0"/>
              </a:spcBef>
              <a:spcAft>
                <a:spcPts val="600"/>
              </a:spcAft>
            </a:pPr>
            <a:r>
              <a:rPr lang="es-ES" sz="1900" dirty="0"/>
              <a:t>Despejado lo anterior, y establecido que los intereses por financiación de que aquí se trata se encuentran sujetos al gravamen, pienso que corresponde dar respuesta a las argumentaciones traídas por la actora relativas al indebido cálculo de la base imponible que han efectuado las determinaciones de oficio aquí impugnadas. Ello es así, conforme a la doctrina que establece que, en resguardo del derecho de defensa, la vencedora en la segunda instancia puede plantear o mantener, al contestar el memorial de su contraria, aquellos argumentos o defensas desechados en las etapas anteriores, que se ha visto impedida de cuestionar por apelación pues, si bien no le eran favorables, no le causaban agravios desde el punto de vista procesal (doctrina de Fallos: 247:111; 265:201; 276:261; 311:696 y 1337; 324:3345, entre otros).</a:t>
            </a:r>
          </a:p>
          <a:p>
            <a:pPr marL="174625" indent="-174625" algn="just">
              <a:spcBef>
                <a:spcPts val="0"/>
              </a:spcBef>
              <a:spcAft>
                <a:spcPts val="600"/>
              </a:spcAft>
            </a:pPr>
            <a:r>
              <a:rPr lang="es-ES" sz="1900" dirty="0" smtClean="0"/>
              <a:t>La </a:t>
            </a:r>
            <a:r>
              <a:rPr lang="es-ES" sz="1900" dirty="0"/>
              <a:t>condición exigida se halla cumplida en esta causa pues el contribuyente, al contestar el traslado del recurso extraordinario en examen, mantuvo estos argumentos que no fueron tratados por las sentencias de las instancias </a:t>
            </a:r>
            <a:r>
              <a:rPr lang="es-ES" sz="1900" dirty="0" smtClean="0"/>
              <a:t>anteriores.</a:t>
            </a:r>
            <a:endParaRPr lang="es-ES" sz="1900" dirty="0"/>
          </a:p>
          <a:p>
            <a:pPr marL="174625" indent="-174625" algn="just">
              <a:spcBef>
                <a:spcPts val="0"/>
              </a:spcBef>
              <a:spcAft>
                <a:spcPts val="600"/>
              </a:spcAft>
            </a:pPr>
            <a:r>
              <a:rPr lang="es-ES" sz="1900" dirty="0" smtClean="0"/>
              <a:t>Indica </a:t>
            </a:r>
            <a:r>
              <a:rPr lang="es-ES" sz="1900" dirty="0"/>
              <a:t>allí la accionante que ambos peritos informaron que, en las resoluciones determinativas del impuesto a las ganancias de los periodos 2000 y 2001, se incluyeron, como intereses de fuente extranjera, al 69% de los importes convenidos cuando, según el contrato firmado por el Sr. </a:t>
            </a:r>
            <a:r>
              <a:rPr lang="es-ES" sz="1900" dirty="0" err="1"/>
              <a:t>Cermesoni</a:t>
            </a:r>
            <a:r>
              <a:rPr lang="es-ES" sz="1900" dirty="0"/>
              <a:t>, únicamente le pertenece el 31%. Añadió que los importes determinados por el Fisco tampoco coinciden con los intereses netos de contingencias correspondientes al Sr. </a:t>
            </a:r>
            <a:r>
              <a:rPr lang="es-ES" sz="1900" dirty="0" err="1"/>
              <a:t>Cermesoni</a:t>
            </a:r>
            <a:r>
              <a:rPr lang="es-ES" sz="1900" dirty="0"/>
              <a:t>.</a:t>
            </a:r>
          </a:p>
          <a:p>
            <a:pPr marL="174625" indent="-174625" algn="just">
              <a:spcBef>
                <a:spcPts val="0"/>
              </a:spcBef>
              <a:spcAft>
                <a:spcPts val="600"/>
              </a:spcAft>
            </a:pPr>
            <a:r>
              <a:rPr lang="es-ES" sz="1900" dirty="0" smtClean="0"/>
              <a:t>Respecto </a:t>
            </a:r>
            <a:r>
              <a:rPr lang="es-ES" sz="1900" dirty="0"/>
              <a:t>del primero de los aspectos observados, los expertos manifestaron; "Cabe destacar que si bien en la determinación se manifiesta que se pretende gravar la venta de la tenencia del 31% de las acciones de Surrey S.A. y Arco S.A. de propiedad del Sr. </a:t>
            </a:r>
            <a:r>
              <a:rPr lang="es-ES" sz="1900" dirty="0" err="1"/>
              <a:t>Cermesoni</a:t>
            </a:r>
            <a:r>
              <a:rPr lang="es-ES" sz="1900" dirty="0"/>
              <a:t>, en la realidad y en el aspecto numérico erróneamente se determina Impuesto a las Ganancias sobre los intereses de fuente extranjera correspondientes al 69% de Surrey S.A. y Arco S.A., tal como sucede en los periodos 2000 y 2001</a:t>
            </a:r>
            <a:r>
              <a:rPr lang="es-ES" sz="1900" dirty="0" smtClean="0"/>
              <a:t>".</a:t>
            </a:r>
            <a:endParaRPr lang="es-ES" sz="19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5</a:t>
            </a:fld>
            <a:endParaRPr lang="es-AR">
              <a:solidFill>
                <a:prstClr val="black">
                  <a:tint val="75000"/>
                </a:prstClr>
              </a:solidFill>
            </a:endParaRPr>
          </a:p>
        </p:txBody>
      </p:sp>
    </p:spTree>
    <p:extLst>
      <p:ext uri="{BB962C8B-B14F-4D97-AF65-F5344CB8AC3E}">
        <p14:creationId xmlns:p14="http://schemas.microsoft.com/office/powerpoint/2010/main" val="4904271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06824" y="123079"/>
            <a:ext cx="11214847" cy="670298"/>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LA BASE IMPONIBLE EN EL CASO DE INTERESES DERIVADOS DE LA VENTA DE ACCIONES EN EL IMPUESTO A LAS GANANCIAS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06824" y="861257"/>
            <a:ext cx="11214847" cy="5794436"/>
          </a:xfrm>
        </p:spPr>
        <p:txBody>
          <a:bodyPr vert="horz" lIns="91440" tIns="45720" rIns="91440" bIns="45720" rtlCol="0">
            <a:noAutofit/>
          </a:bodyPr>
          <a:lstStyle/>
          <a:p>
            <a:pPr marL="268288" indent="-268288" algn="just">
              <a:spcBef>
                <a:spcPts val="0"/>
              </a:spcBef>
              <a:spcAft>
                <a:spcPts val="600"/>
              </a:spcAft>
              <a:tabLst>
                <a:tab pos="174625" algn="l"/>
              </a:tabLst>
            </a:pPr>
            <a:r>
              <a:rPr lang="es-ES" sz="1900" dirty="0" smtClean="0"/>
              <a:t>En </a:t>
            </a:r>
            <a:r>
              <a:rPr lang="es-ES" sz="1900" dirty="0"/>
              <a:t>cuanto al segundo, los peritos indicaron que en las resoluciones determinativas se computaron sólo algunas de las contingencias retenidas o deducidas por </a:t>
            </a:r>
            <a:r>
              <a:rPr lang="es-ES" sz="1900" dirty="0" err="1"/>
              <a:t>Carrier</a:t>
            </a:r>
            <a:r>
              <a:rPr lang="es-ES" sz="1900" dirty="0"/>
              <a:t> HVACR, las que disminuyeron o anularon los intereses a cobrar por el Sr. </a:t>
            </a:r>
            <a:r>
              <a:rPr lang="es-ES" sz="1900" dirty="0" err="1" smtClean="0"/>
              <a:t>Cermesoni</a:t>
            </a:r>
            <a:r>
              <a:rPr lang="es-ES" sz="1900" dirty="0" smtClean="0"/>
              <a:t>, </a:t>
            </a:r>
            <a:r>
              <a:rPr lang="es-ES" sz="1900" dirty="0"/>
              <a:t>tales como gastos judiciales, gravámenes y accesorios, honorarios, seguros de caución, </a:t>
            </a:r>
            <a:r>
              <a:rPr lang="es-ES" sz="1900" dirty="0" smtClean="0"/>
              <a:t>etc. </a:t>
            </a:r>
            <a:r>
              <a:rPr lang="es-ES" sz="1900" dirty="0"/>
              <a:t>Especificaron que, según el contrato, esas contingencias debían ser soportadas por los vendedores y se compensaban, en primer lugar, contra los intereses devengados a favor de éstos a la fecha de dicha </a:t>
            </a:r>
            <a:r>
              <a:rPr lang="es-ES" sz="1900" dirty="0" smtClean="0"/>
              <a:t>compensación.</a:t>
            </a:r>
            <a:endParaRPr lang="es-ES" sz="1900" dirty="0"/>
          </a:p>
          <a:p>
            <a:pPr marL="268288" indent="-268288" algn="just">
              <a:spcBef>
                <a:spcPts val="0"/>
              </a:spcBef>
              <a:spcAft>
                <a:spcPts val="600"/>
              </a:spcAft>
              <a:tabLst>
                <a:tab pos="174625" algn="l"/>
              </a:tabLst>
            </a:pPr>
            <a:r>
              <a:rPr lang="es-ES" sz="1900" dirty="0" smtClean="0"/>
              <a:t>A </a:t>
            </a:r>
            <a:r>
              <a:rPr lang="es-ES" sz="1900" dirty="0"/>
              <a:t>continuación, dichos técnicos calcularon las contingencias omitidas en cada uno de los periodos fiscales aquí involucrados y concluyeron que, en todos, ellas han sido superiores a los intereses y, por ende, afirmaron que no surgió beneficio alguno para el Sr. </a:t>
            </a:r>
            <a:r>
              <a:rPr lang="es-ES" sz="1900" dirty="0" err="1" smtClean="0"/>
              <a:t>Cermesoni</a:t>
            </a:r>
            <a:r>
              <a:rPr lang="es-ES" sz="1900" dirty="0" smtClean="0"/>
              <a:t>.</a:t>
            </a:r>
            <a:endParaRPr lang="es-ES" sz="1900" dirty="0"/>
          </a:p>
          <a:p>
            <a:pPr marL="268288" indent="-268288" algn="just">
              <a:spcBef>
                <a:spcPts val="0"/>
              </a:spcBef>
              <a:spcAft>
                <a:spcPts val="600"/>
              </a:spcAft>
              <a:tabLst>
                <a:tab pos="174625" algn="l"/>
              </a:tabLst>
            </a:pPr>
            <a:r>
              <a:rPr lang="es-ES" sz="1900" dirty="0" smtClean="0"/>
              <a:t>Estas </a:t>
            </a:r>
            <a:r>
              <a:rPr lang="es-ES" sz="1900" dirty="0"/>
              <a:t>respuestas no merecieron objeción de las partes, limitándose el Fisco a impugnar las manifestaciones del perito de la actora en la respuesta brindada al punto III.2 del </a:t>
            </a:r>
            <a:r>
              <a:rPr lang="es-ES" sz="1900" dirty="0" smtClean="0"/>
              <a:t>informe.</a:t>
            </a:r>
            <a:endParaRPr lang="es-ES" sz="1900" dirty="0"/>
          </a:p>
          <a:p>
            <a:pPr marL="268288" indent="-268288" algn="just">
              <a:spcBef>
                <a:spcPts val="0"/>
              </a:spcBef>
              <a:spcAft>
                <a:spcPts val="600"/>
              </a:spcAft>
              <a:tabLst>
                <a:tab pos="174625" algn="l"/>
              </a:tabLst>
            </a:pPr>
            <a:r>
              <a:rPr lang="es-ES" sz="1900" dirty="0" smtClean="0"/>
              <a:t>En </a:t>
            </a:r>
            <a:r>
              <a:rPr lang="es-ES" sz="1900" dirty="0"/>
              <a:t>estas condiciones, opino que deben devolverse las actuaciones al tribunal de origen, a fin de que evalúe tanto la validez y eficacia de las citadas respuestas contenidas en los informes contables como la pertinencia de la deducción de las citadas contingencias a los fines de calcular la ganancia neta, esto es si esos gastos se vincularon con ganancias exentas -el producto de la venta de las acciones- o bien con las gravadas - los intereses por la financiación- (arts. 17, 80 y </a:t>
            </a:r>
            <a:r>
              <a:rPr lang="es-ES" sz="1900" dirty="0" err="1"/>
              <a:t>ccdtes</a:t>
            </a:r>
            <a:r>
              <a:rPr lang="es-ES" sz="1900" dirty="0"/>
              <a:t>., ley 20.628, </a:t>
            </a:r>
            <a:r>
              <a:rPr lang="es-ES" sz="1900" dirty="0" err="1"/>
              <a:t>t.o</a:t>
            </a:r>
            <a:r>
              <a:rPr lang="es-ES" sz="1900" dirty="0"/>
              <a:t>. 1997).</a:t>
            </a:r>
          </a:p>
          <a:p>
            <a:pPr marL="268288" indent="-268288" algn="just">
              <a:spcBef>
                <a:spcPts val="0"/>
              </a:spcBef>
              <a:spcAft>
                <a:spcPts val="600"/>
              </a:spcAft>
              <a:tabLst>
                <a:tab pos="174625" algn="l"/>
              </a:tabLst>
            </a:pPr>
            <a:r>
              <a:rPr lang="es-ES" sz="1900" dirty="0" smtClean="0"/>
              <a:t>Por </a:t>
            </a:r>
            <a:r>
              <a:rPr lang="es-ES" sz="1900" dirty="0"/>
              <a:t>lo hasta aquí expuesto, considero que se debe declarar formalmente admisible el recurso extraordinario, revocar la sentencia apelada y devolver las actuaciones para que, por medio de quien corresponda, se dicte una nueva ajustada a derecho</a:t>
            </a:r>
            <a:r>
              <a:rPr lang="es-ES" sz="1900" dirty="0" smtClean="0"/>
              <a:t>.</a:t>
            </a:r>
          </a:p>
          <a:p>
            <a:pPr marL="268288" indent="-268288" algn="just">
              <a:spcBef>
                <a:spcPts val="0"/>
              </a:spcBef>
              <a:spcAft>
                <a:spcPts val="600"/>
              </a:spcAft>
              <a:tabLst>
                <a:tab pos="174625" algn="l"/>
              </a:tabLst>
            </a:pPr>
            <a:r>
              <a:rPr lang="es-ES" sz="1900" dirty="0" smtClean="0"/>
              <a:t>Decisión de la CSN en base al Dictamen de la Señora Procuradora General.</a:t>
            </a:r>
            <a:endParaRPr lang="es-ES" sz="19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6</a:t>
            </a:fld>
            <a:endParaRPr lang="es-AR">
              <a:solidFill>
                <a:prstClr val="black">
                  <a:tint val="75000"/>
                </a:prstClr>
              </a:solidFill>
            </a:endParaRPr>
          </a:p>
        </p:txBody>
      </p:sp>
    </p:spTree>
    <p:extLst>
      <p:ext uri="{BB962C8B-B14F-4D97-AF65-F5344CB8AC3E}">
        <p14:creationId xmlns:p14="http://schemas.microsoft.com/office/powerpoint/2010/main" val="27210420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3718" y="123079"/>
            <a:ext cx="11187953" cy="629956"/>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PROCEDENCIA DEL AMPARO POR DEMORA ANTE EL TFN EN LA INSCRIPCIÓN EN EL REGISTRO DE BENEFICIOS FISCALES EN EL </a:t>
            </a:r>
            <a:r>
              <a:rPr lang="es-ES" sz="1900" b="1" dirty="0" err="1">
                <a:latin typeface="Century Gothic" panose="020B0502020202020204" pitchFamily="34" charset="0"/>
              </a:rPr>
              <a:t>IDyCB</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33718" y="753035"/>
            <a:ext cx="11187952" cy="5957047"/>
          </a:xfrm>
        </p:spPr>
        <p:txBody>
          <a:bodyPr vert="horz" lIns="91440" tIns="45720" rIns="91440" bIns="45720" rtlCol="0">
            <a:noAutofit/>
          </a:bodyPr>
          <a:lstStyle/>
          <a:p>
            <a:pPr marL="0" indent="0" algn="just">
              <a:spcBef>
                <a:spcPts val="0"/>
              </a:spcBef>
              <a:spcAft>
                <a:spcPts val="600"/>
              </a:spcAft>
              <a:buNone/>
            </a:pPr>
            <a:r>
              <a:rPr lang="es-ES" sz="1800" b="1" dirty="0" smtClean="0"/>
              <a:t>CAUSA: “Banco de Servicios y Transacciones SA” TFN, Sala “A” del 30/8/2018</a:t>
            </a:r>
          </a:p>
          <a:p>
            <a:pPr algn="just">
              <a:spcBef>
                <a:spcPts val="0"/>
              </a:spcBef>
              <a:spcAft>
                <a:spcPts val="600"/>
              </a:spcAft>
            </a:pPr>
            <a:r>
              <a:rPr lang="es-ES" sz="1900" dirty="0" smtClean="0"/>
              <a:t>De </a:t>
            </a:r>
            <a:r>
              <a:rPr lang="es-ES" sz="1900" dirty="0"/>
              <a:t>las constancias obrantes en la presente causa se desprende que se le notificó a la contribuyente, mediante e-ventanilla, la baja sistémica de sus solicitudes atento haber transcurrido el plazo de 120 días corridos en estado pendiente (conf. fs. 31/34 del expediente y a fs. 66/67 de los antecedentes administrativos). En consecuencia, la </a:t>
            </a:r>
            <a:r>
              <a:rPr lang="es-ES" sz="1900" dirty="0" err="1"/>
              <a:t>amparista</a:t>
            </a:r>
            <a:r>
              <a:rPr lang="es-ES" sz="1900" dirty="0"/>
              <a:t> dedujo -con fecha 09 de abril de 2018- recurso de apelación ante el Director General, en los términos del art. 74 del Decreto Reglamentario 1973/79.</a:t>
            </a:r>
          </a:p>
          <a:p>
            <a:pPr algn="just">
              <a:spcBef>
                <a:spcPts val="0"/>
              </a:spcBef>
              <a:spcAft>
                <a:spcPts val="600"/>
              </a:spcAft>
            </a:pPr>
            <a:r>
              <a:rPr lang="es-ES" sz="1900" dirty="0" smtClean="0"/>
              <a:t>Conforme </a:t>
            </a:r>
            <a:r>
              <a:rPr lang="es-ES" sz="1900" dirty="0"/>
              <a:t>surge de los antecedentes administrativos acompañados en autos, el Fisco Nacional mediante NOTA N° 143/2018 (DRM DVJ) -de fecha 25 de abril de 2018- decidió que el recurso de apelación referido resultaba improcedente y dispuso devolver las actuaciones administrativas a los fines que estimen corresponder. Para así decidir, se basó en "...el hecho de que aún no ha existido por parte de este Organismo pronunciamiento alguno respecto de la procedencia o no del pedido efectuado por el responsable, atento encontrarse pendiente desde el 26-12-2017 una consulta realizada a la Dirección Asesoría Técnica (SIGEA 10730-325-2017)." (sic). Así las cosas, la mencionada División entendió que ante la inexistencia de acto administrativo alguno emanado de la Administración, el otorgamiento a la presentación de la contribuyente del tratamiento previsto en el art. 74 del Decreto 1397/79 resultaba </a:t>
            </a:r>
            <a:r>
              <a:rPr lang="es-ES" sz="1900" dirty="0" smtClean="0"/>
              <a:t>improcedente.</a:t>
            </a:r>
            <a:endParaRPr lang="es-ES" sz="1900" dirty="0"/>
          </a:p>
          <a:p>
            <a:pPr algn="just">
              <a:spcBef>
                <a:spcPts val="0"/>
              </a:spcBef>
              <a:spcAft>
                <a:spcPts val="600"/>
              </a:spcAft>
            </a:pPr>
            <a:r>
              <a:rPr lang="es-ES" sz="1900" dirty="0" smtClean="0"/>
              <a:t>Atento </a:t>
            </a:r>
            <a:r>
              <a:rPr lang="es-ES" sz="1900" dirty="0"/>
              <a:t>a que el propio Organismo fiscal menciona en la NOTA N° 143/2018 que, a la fecha de la misma, no ha existido pronunciamiento con relación a las solicitudes de inscripción y habida cuenta de que el recurso de amparo que aquí se tramita ha sido promovido ante la supuesta demora en la que habría incurrido el Fisco Nacional en expedirse sobre la procedencia o no de dichas solicitudes, considero que, sin perjuicio del recurso de apelación intentado por la </a:t>
            </a:r>
            <a:r>
              <a:rPr lang="es-ES" sz="1900" dirty="0" err="1"/>
              <a:t>amparista</a:t>
            </a:r>
            <a:r>
              <a:rPr lang="es-ES" sz="1900" dirty="0"/>
              <a:t>, corresponde analizar a continuación si existe una demora excesiva por parte del Organismo Fiscal y en tal caso, si dicha demora es imputable a éste</a:t>
            </a:r>
            <a:r>
              <a:rPr lang="es-ES" sz="1900" dirty="0" smtClean="0"/>
              <a:t>.</a:t>
            </a:r>
            <a:endParaRPr lang="es-ES" sz="1900" dirty="0"/>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7</a:t>
            </a:fld>
            <a:endParaRPr lang="es-AR">
              <a:solidFill>
                <a:prstClr val="black">
                  <a:tint val="75000"/>
                </a:prstClr>
              </a:solidFill>
            </a:endParaRPr>
          </a:p>
        </p:txBody>
      </p:sp>
    </p:spTree>
    <p:extLst>
      <p:ext uri="{BB962C8B-B14F-4D97-AF65-F5344CB8AC3E}">
        <p14:creationId xmlns:p14="http://schemas.microsoft.com/office/powerpoint/2010/main" val="27159441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7165" y="123079"/>
            <a:ext cx="11174506" cy="629956"/>
          </a:xfrm>
          <a:ln w="3175">
            <a:solidFill>
              <a:schemeClr val="tx1"/>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p>
            <a:pPr algn="ctr"/>
            <a:r>
              <a:rPr lang="es-ES" sz="1900" b="1" dirty="0">
                <a:latin typeface="Century Gothic" panose="020B0502020202020204" pitchFamily="34" charset="0"/>
              </a:rPr>
              <a:t>PROCEDENCIA DEL AMPARO POR DEMORA ANTE EL TFN EN LA INSCRIPCIÓN EN EL REGISTRO DE BENEFICIOS FISCALES EN EL </a:t>
            </a:r>
            <a:r>
              <a:rPr lang="es-ES" sz="1900" b="1" dirty="0" err="1">
                <a:latin typeface="Century Gothic" panose="020B0502020202020204" pitchFamily="34" charset="0"/>
              </a:rPr>
              <a:t>IDyCB</a:t>
            </a:r>
            <a:r>
              <a:rPr lang="es-ES" sz="1900" b="1" dirty="0">
                <a:latin typeface="Century Gothic" panose="020B0502020202020204" pitchFamily="34" charset="0"/>
              </a:rPr>
              <a:t> (cont.)</a:t>
            </a:r>
            <a:endParaRPr lang="es-AR" sz="1900" b="1" dirty="0">
              <a:latin typeface="Century Gothic" panose="020B0502020202020204" pitchFamily="34" charset="0"/>
            </a:endParaRPr>
          </a:p>
        </p:txBody>
      </p:sp>
      <p:sp>
        <p:nvSpPr>
          <p:cNvPr id="3" name="Marcador de contenido 2"/>
          <p:cNvSpPr>
            <a:spLocks noGrp="1"/>
          </p:cNvSpPr>
          <p:nvPr>
            <p:ph idx="1"/>
          </p:nvPr>
        </p:nvSpPr>
        <p:spPr>
          <a:xfrm>
            <a:off x="847165" y="753035"/>
            <a:ext cx="11174505" cy="5957047"/>
          </a:xfrm>
        </p:spPr>
        <p:txBody>
          <a:bodyPr vert="horz" lIns="91440" tIns="45720" rIns="91440" bIns="45720" rtlCol="0">
            <a:noAutofit/>
          </a:bodyPr>
          <a:lstStyle/>
          <a:p>
            <a:pPr algn="just">
              <a:spcBef>
                <a:spcPts val="0"/>
              </a:spcBef>
              <a:spcAft>
                <a:spcPts val="600"/>
              </a:spcAft>
            </a:pPr>
            <a:r>
              <a:rPr lang="es-ES" sz="1800" dirty="0" smtClean="0"/>
              <a:t>De </a:t>
            </a:r>
            <a:r>
              <a:rPr lang="es-ES" sz="1800" dirty="0"/>
              <a:t>la compulsa de las actuaciones administrativas correspondientes a la presente causa se desprende que la contribuyente, en fecha 13 de marzo de 2017, completó la solicitud de inscripción en el Registro de Beneficios Fiscales en el Impuesto a los Créditos y Débitos en Cuentas Bancarias y Otras operaciones (conf. R.G. (AFIP) N°3900/2016).</a:t>
            </a:r>
          </a:p>
          <a:p>
            <a:pPr algn="just">
              <a:spcBef>
                <a:spcPts val="0"/>
              </a:spcBef>
              <a:spcAft>
                <a:spcPts val="600"/>
              </a:spcAft>
            </a:pPr>
            <a:r>
              <a:rPr lang="es-ES" sz="1800" dirty="0" smtClean="0"/>
              <a:t>Luego</a:t>
            </a:r>
            <a:r>
              <a:rPr lang="es-ES" sz="1800" dirty="0"/>
              <a:t>, con fecha 27 de marzo de ese año el Fisco Nacional le requirió documentación adicional, la cual fue presentada por la parte actora en la Agencia N° 49 de AFIP, Ciudad Autónoma de Buenos Aires. Posteriormente, el día 13 de julio de 2017, la </a:t>
            </a:r>
            <a:r>
              <a:rPr lang="es-ES" sz="1800" dirty="0" err="1"/>
              <a:t>amparista</a:t>
            </a:r>
            <a:r>
              <a:rPr lang="es-ES" sz="1800" dirty="0"/>
              <a:t> presentó pronto despacho y el 04 de octubre el Organismo Fiscal rechazó el trámite de inscripción por caducidad de los plazos, atento haber transcurrido 120 días de su interposición en estado "PENDIENTE".</a:t>
            </a:r>
          </a:p>
          <a:p>
            <a:pPr algn="just">
              <a:spcBef>
                <a:spcPts val="0"/>
              </a:spcBef>
              <a:spcAft>
                <a:spcPts val="600"/>
              </a:spcAft>
            </a:pPr>
            <a:r>
              <a:rPr lang="es-ES" sz="1800" dirty="0" smtClean="0"/>
              <a:t>El </a:t>
            </a:r>
            <a:r>
              <a:rPr lang="es-ES" sz="1800" dirty="0"/>
              <a:t>día 13/11/17 la contribuyente realizó una segunda inscripción y acompaño en la Agencia mencionada la documentación solicitada en fecha 21 de noviembre de 2017. Dicha solicitud fue también rechazada, en fecha 14 de marzo de 2018, bajo los mismos motivos que la anterior -esto es, caducidad de los plazos- (</a:t>
            </a:r>
            <a:r>
              <a:rPr lang="es-ES" sz="1800" dirty="0" err="1"/>
              <a:t>vide</a:t>
            </a:r>
            <a:r>
              <a:rPr lang="es-ES" sz="1800" dirty="0"/>
              <a:t> fs. 31/34).</a:t>
            </a:r>
          </a:p>
          <a:p>
            <a:pPr algn="just">
              <a:spcBef>
                <a:spcPts val="0"/>
              </a:spcBef>
              <a:spcAft>
                <a:spcPts val="600"/>
              </a:spcAft>
            </a:pPr>
            <a:r>
              <a:rPr lang="es-ES" sz="1800" dirty="0" smtClean="0"/>
              <a:t>Como luce, </a:t>
            </a:r>
            <a:r>
              <a:rPr lang="es-ES" sz="1800" dirty="0"/>
              <a:t>el día 09 de abril de 2018 la </a:t>
            </a:r>
            <a:r>
              <a:rPr lang="es-ES" sz="1800" dirty="0" err="1"/>
              <a:t>amparista</a:t>
            </a:r>
            <a:r>
              <a:rPr lang="es-ES" sz="1800" dirty="0"/>
              <a:t> interpuso recurso de apelación ante el Director General, en los términos del art. 74 del Decreto 1397/79. El mentado recurso fue declarado improcedente, con sustento en lo mencionado precedentemente en el Considerando IV. Ante ello, la contribuyente, nuevamente, presenta solicitud de pronto despacho -con fecha 24 de mayo de 2018- y, finalmente, dedujo recurso de amparo ante este Tribunal Fiscal.</a:t>
            </a:r>
          </a:p>
          <a:p>
            <a:pPr algn="just">
              <a:spcBef>
                <a:spcPts val="0"/>
              </a:spcBef>
              <a:spcAft>
                <a:spcPts val="600"/>
              </a:spcAft>
            </a:pPr>
            <a:r>
              <a:rPr lang="es-ES" sz="1800" dirty="0" smtClean="0"/>
              <a:t>El </a:t>
            </a:r>
            <a:r>
              <a:rPr lang="es-ES" sz="1800" dirty="0"/>
              <a:t>trámite en cabeza de la Administración Fiscal, es decir, que la misma se pronuncie sobre la procedencia o no de las solicitudes de inscripción al mentado Registro presentadas por la </a:t>
            </a:r>
            <a:r>
              <a:rPr lang="es-ES" sz="1800" dirty="0" err="1"/>
              <a:t>amparista</a:t>
            </a:r>
            <a:r>
              <a:rPr lang="es-ES" sz="1800" dirty="0"/>
              <a:t>, se encuentra en estado pendiente desde el 26 de diciembre de 2017 con una consulta realizada a la Asesoría Técnica (SIGEA 10730-325-2017), sin que medie por parte de dicha área respuesta alguna (</a:t>
            </a:r>
            <a:r>
              <a:rPr lang="es-ES" sz="1800" dirty="0" err="1"/>
              <a:t>vide</a:t>
            </a:r>
            <a:r>
              <a:rPr lang="es-ES" sz="1800" dirty="0"/>
              <a:t> fs. 50 de las actuaciones N° 10730-325-2017 y fs. 68 de las actuaciones N° 16082-17-2017</a:t>
            </a:r>
            <a:r>
              <a:rPr lang="es-ES" sz="1800" dirty="0" smtClean="0"/>
              <a:t>).</a:t>
            </a:r>
            <a:endParaRPr lang="es-ES" sz="1800" dirty="0"/>
          </a:p>
          <a:p>
            <a:pPr algn="just">
              <a:spcBef>
                <a:spcPts val="0"/>
              </a:spcBef>
              <a:spcAft>
                <a:spcPts val="600"/>
              </a:spcAft>
            </a:pPr>
            <a:r>
              <a:rPr lang="es-ES" sz="1800" dirty="0"/>
              <a:t>Ello así, y atento al tiempo transcurrido sin un pronunciamiento del Fisco Nacional sobre el fondo de la cuestión aquí debatida, voto por hacer lugar al recurso de amparo interpuesto, fijándose un plazo de veinte (20) días para que el Organismo Fiscal complete las diligencias necesarias para la conclusión del trámite a su cargo. Con costas al Fisco Nacional.</a:t>
            </a:r>
          </a:p>
        </p:txBody>
      </p:sp>
      <p:sp>
        <p:nvSpPr>
          <p:cNvPr id="4" name="Marcador de número de diapositiva 3"/>
          <p:cNvSpPr>
            <a:spLocks noGrp="1"/>
          </p:cNvSpPr>
          <p:nvPr>
            <p:ph type="sldNum" sz="quarter" idx="12"/>
          </p:nvPr>
        </p:nvSpPr>
        <p:spPr/>
        <p:txBody>
          <a:bodyPr/>
          <a:lstStyle/>
          <a:p>
            <a:fld id="{1AB4E007-8768-41E5-AF13-58C3B01A8C96}" type="slidenum">
              <a:rPr lang="es-AR" smtClean="0">
                <a:solidFill>
                  <a:prstClr val="black">
                    <a:tint val="75000"/>
                  </a:prstClr>
                </a:solidFill>
              </a:rPr>
              <a:pPr/>
              <a:t>8</a:t>
            </a:fld>
            <a:endParaRPr lang="es-AR">
              <a:solidFill>
                <a:prstClr val="black">
                  <a:tint val="75000"/>
                </a:prstClr>
              </a:solidFill>
            </a:endParaRPr>
          </a:p>
        </p:txBody>
      </p:sp>
    </p:spTree>
    <p:extLst>
      <p:ext uri="{BB962C8B-B14F-4D97-AF65-F5344CB8AC3E}">
        <p14:creationId xmlns:p14="http://schemas.microsoft.com/office/powerpoint/2010/main" val="28488911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Crop">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17F9D331-421E-442F-B033-AF5B21A44854}"/>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Recorte</Template>
  <TotalTime>2146</TotalTime>
  <Words>19776</Words>
  <Application>Microsoft Office PowerPoint</Application>
  <PresentationFormat>Panorámica</PresentationFormat>
  <Paragraphs>334</Paragraphs>
  <Slides>47</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47</vt:i4>
      </vt:variant>
    </vt:vector>
  </HeadingPairs>
  <TitlesOfParts>
    <vt:vector size="54" baseType="lpstr">
      <vt:lpstr>BatangChe</vt:lpstr>
      <vt:lpstr>Aharoni</vt:lpstr>
      <vt:lpstr>Arial Narrow</vt:lpstr>
      <vt:lpstr>Calibri</vt:lpstr>
      <vt:lpstr>Century Gothic</vt:lpstr>
      <vt:lpstr>Franklin Gothic Book</vt:lpstr>
      <vt:lpstr>Crop</vt:lpstr>
      <vt:lpstr>RESEÑA DE JURISPRUDENCIA</vt:lpstr>
      <vt:lpstr>INEXISTENCIA DE LA CONDUCTA DE SIMULACIÓN DOLOSA DE PAGO EN EL CASO DE AUMENTO ILEGÍTIMO DEL CRÉDITO FISCAL IVA EN BASE A FACTURAS APÓCRIFAS</vt:lpstr>
      <vt:lpstr>INEXISTENCIA DE LA CONDUCTA DE SIMULACIÓN DOLOSA DE PAGO EN EL CASO DE AUMENTO ILEGÍTIMO DEL CRÉDITO FISCAL IVA EN BASE A FACTURAS APÓCRIFAS (cont.)</vt:lpstr>
      <vt:lpstr>INEXISTENCIA DE LA CONDUCTA DE SIMULACIÓN DOLOSA DE PAGO EN EL CASO DE AUMENTO ILEGÍTIMO DEL CRÉDITO FISCAL IVA EN BASE A FACTURAS APÓCRIFAS (cont.)</vt:lpstr>
      <vt:lpstr>PROCEDENCIA DEL INSTITUTO DE REPARACIÓN INTEGRAL EN EL REGIMEN PENAL TRIBUTARIO</vt:lpstr>
      <vt:lpstr>LA BASE IMPONIBLE EN EL CASO DE INTERESES DERIVADOS DE LA VENTA DE ACCIONES EN EL IMPUESTO A LAS GANANCIAS</vt:lpstr>
      <vt:lpstr>LA BASE IMPONIBLE EN EL CASO DE INTERESES DERIVADOS DE LA VENTA DE ACCIONES EN EL IMPUESTO A LAS GANANCIAS (cont.)</vt:lpstr>
      <vt:lpstr>PROCEDENCIA DEL AMPARO POR DEMORA ANTE EL TFN EN LA INSCRIPCIÓN EN EL REGISTRO DE BENEFICIOS FISCALES EN EL IDyCB</vt:lpstr>
      <vt:lpstr>PROCEDENCIA DEL AMPARO POR DEMORA ANTE EL TFN EN LA INSCRIPCIÓN EN EL REGISTRO DE BENEFICIOS FISCALES EN EL IDyCB (cont.)</vt:lpstr>
      <vt:lpstr>RECHAZO DE LA ACCIÓN DE AMPARO PRESENTADA ANTE LA OMISIÓN DE PRESENTACIÓN DE LA DECLARACIÓN JURADA DE SINCERAMIENTO FISCAL</vt:lpstr>
      <vt:lpstr>PROCEDENCIA DEL CÓMPUTO DEL CRÉDITO FISCAL IVA POR LA COMPRA DE AUTOMOVILES ENTREGADOS COMO PREMIOS EN  UN PROGRAMA TELEVISIVO</vt:lpstr>
      <vt:lpstr>PROCEDENCIA DEL CÓMPUTO DEL CRÉDITO FISCAL IVA POR LA COMPRA DE AUTOMOVILES ENTREGADOS COMO PREMIOS EN  UN PROGRAMA TELEVISIVO (cont.)</vt:lpstr>
      <vt:lpstr>PROCEDENCIA DEL CÓMPUTO DEL CRÉDITO FISCAL IVA POR LA COMPRA DE AUTOMOVILES ENTREGADOS COMO PREMIOS EN  UN PROGRAMA TELEVISIVO (cont.)</vt:lpstr>
      <vt:lpstr>SUSPENSIÓN DEL PRONUNCIAMIENTO HASTA EL DICTADO DE NUEVO PLENARIO EN EL CASO DE INTIMACIÓN REFERIDA A REINTEGRO IVA EXPORTADORES</vt:lpstr>
      <vt:lpstr>LA DEDUCCIÓN DE GASTOS NECESARIOS RESPECTO DE UNA CONTADORA PÚBLICA</vt:lpstr>
      <vt:lpstr>LA DEDUCCIÓN DE GASTOS NECESARIOS RESPECTO DE UNA CONTADORA PÚBLICA (cont.)</vt:lpstr>
      <vt:lpstr>LA CONVERSIÓN DE APORTES IRREVOCABLES EN UNA RESERVA VOLUNTARIA NO CONFORMAN UN ENRIQUECIMIENTO A TÍTULO GRATUITO</vt:lpstr>
      <vt:lpstr>LA CONVERSIÓN DE APORTES IRREVOCABLES EN UNA RESERVA VOLUNTARIA NO CONFORMAN UN ENRIQUECIMIENTO A TÍTULO GRATUITO (cont.)</vt:lpstr>
      <vt:lpstr>EL APROVECHAMIENTO INDEBIDO DE REINTEGROS DEL IVA Y EL FRAUDE EN PERJUICIO DE LA ADMINISTRACIÓN PÚBLICA (ART 174 INCISO 5 DEL CÓDIGO PENAL)</vt:lpstr>
      <vt:lpstr>EL APROVECHAMIENTO INDEBIDO DE REINTEGROS DEL IVA Y EL FRAUDE EN PERJUICIO DE LA ADMINISTRACIÓN PÚBLICA (ART 174 INCISO 5 DEL CÓDIGO PENAL) (cont.)</vt:lpstr>
      <vt:lpstr>EL APROVECHAMIENTO INDEBIDO DE REINTEGROS DEL IVA Y EL FRAUDE EN PERJUICIO DE LA ADMINISTRACIÓN PÚBLICA (ART 174 INCISO 5 DEL CÓDIGO PENAL) (cont.)</vt:lpstr>
      <vt:lpstr>EL APROVECHAMIENTO INDEBIDO DE REINTEGROS DEL IVA Y EL FRAUDE EN PERJUICIO DE LA ADMINISTRACIÓN PÚBLICA (ART 174 INCISO 5 DEL CÓDIGO PENAL) (cont.)</vt:lpstr>
      <vt:lpstr>LOS GASTOS DE ORGANIZACIÓN COMO CARGOS DIFERIDOS NO FORMAN PARTE DE LA BASE IMPONIBLE DEL IGMP</vt:lpstr>
      <vt:lpstr>LOS GASTOS DE ORGANIZACIÓN COMO CARGOS DIFERIDOS NO FORMAN PARTE DE LA BASE IMPONIBLE DEL IGMP (cont.)</vt:lpstr>
      <vt:lpstr>LOS GASTOS DE ORGANIZACIÓN COMO CARGOS DIFERIDOS NO FORMAN PARTE DE LA BASE IMPONIBLE DEL IGMP</vt:lpstr>
      <vt:lpstr>LOS GASTOS DE ORGANIZACIÓN COMO CARGOS DIFERIDOS NO FORMAN PARTE DE LA BASE IMPONIBLE DEL IGMP (cont.)</vt:lpstr>
      <vt:lpstr>PROCEDENCIA DE LA COMPENSACIÓN DEL SALDO A FAVOR DEL IVA CON EL IBP RESPONSABLE SUSTITUTO</vt:lpstr>
      <vt:lpstr>PROCEDENCIA DE LA RETENCIÓN AL BENEFICIARIO DEL EXTERIOR EN EL CASO DE UN PROVEEDOR EXTRANJERO QUE REALIZA ACTIVIDAD COMERCIAL MEDIANTE EMPRESA DEPOSITARIA DE LA MERCADERIA EN ZONA FRANCA</vt:lpstr>
      <vt:lpstr>PROCEDENCIA DE LA RETENCIÓN AL BENEFICIARIO DEL EXTERIOR EN EL CASO DE UN PROVEEDOR EXTRANJERO QUE REALIZA ACTIVIDAD COMERCIAL MEDIANTE EMPRESA DEPOSITARIA DE LA MERCADERIA EN ZONA FRANCA (cont.)</vt:lpstr>
      <vt:lpstr>LA PRESTACIÓN DE SERVICIOS DERIVADA DEL CONTRATO DE REGALIAS NO CONSTITUYE UNA IMPORTACIÓN DE SERVICIOS EN EL IVA</vt:lpstr>
      <vt:lpstr>LA PRESTACIÓN DE SERVICIOS DERIVADA DEL CONTRATO DE REGALIAS NO CONSTITUYE UNA IMPORTACIÓN DE SERVICIOS EN EL IVA (cont.)</vt:lpstr>
      <vt:lpstr>LA PRESTACIÓN DE SERVICIOS DERIVADA DEL CONTRATO DE REGALIAS NO CONSTITUYE UNA IMPORTACIÓN DE SERVICIOS EN EL IVA (cont.)</vt:lpstr>
      <vt:lpstr>LA PRESTACIÓN DE SERVICIOS DERIVADA DEL CONTRATO DE REGALIAS NO CONSTITUYE UNA IMPORTACIÓN DE SERVICIOS EN EL IVA (cont.)</vt:lpstr>
      <vt:lpstr>IMPROCEDENCIA DE LA DEVOLUCIÓN DE LAS RETENCIONES DE IVA PRACTICADAS A LOS PROVEEDORES IMPUGNADOS </vt:lpstr>
      <vt:lpstr>IMPROCEDENCIA DE LA DEVOLUCIÓN DE LAS RETENCIONES DE IVA PRACTICADAS A LOS PROVEEDORES IMPUGNADOS (cont.)</vt:lpstr>
      <vt:lpstr>IMPROCEDENCIA DE LA INHIBICIÓN GENERAL DE BIENES EN EL REGISTRO DE LA PROPIEDAD AUTOMOTOR BASADO EN AJUSTES DE INSPECCIÓN</vt:lpstr>
      <vt:lpstr>IMPROCEDENCIA DE LA INHIBICIÓN GENERAL DE BIENES EN EL REGISTRO DE LA PROPIEDAD AUTOMOTOR BASADO EN AJUSTES DE INSPECCIÓN (cont.)</vt:lpstr>
      <vt:lpstr>IMPROCEDENCIA DE LA INHIBICIÓN GENERAL DE BIENES EN EL REGISTRO DE LA PROPIEDAD AUTOMOTOR BASADO EN AJUSTES DE INSPECCIÓN (cont.)</vt:lpstr>
      <vt:lpstr>IMPROCEDENCIA DE LA INHIBICIÓN GENERAL DE BIENES EN EL REGISTRO DE LA PROPIEDAD AUTOMOTOR BASADO EN AJUSTES DE INSPECCIÓN (cont.)</vt:lpstr>
      <vt:lpstr>LA BASE IMPONIBLE DE LA TASA DE JUSTICIA EN UNA ACCIÓN DECLARATIVA DE INCONSTITUCIONALIDAD DEL IIB</vt:lpstr>
      <vt:lpstr>PROCEDENCIA DEL AMPARO ANTE EL TFN POR DEMORA EN LA DEVOLUCIÓN DE SALDOS DE LIBRE DISPONIBILIDAD EN EL IMPUESTO A LAS GANANCIAS</vt:lpstr>
      <vt:lpstr>PROCEDENCIA DEL AMPARO ANTE EL TFN POR DEMORA EN LA DEVOLUCIÓN DE SALDOS DE LIBRE DISPONIBILIDAD EN EL IMPUESTO A LAS GANANCIAS (cont.)</vt:lpstr>
      <vt:lpstr>PROCEDENCIA DEL AMPARO POR MORA ANTE EL SILENCIO DEL MINISTERIO DE HACIENDA EN UNA APELACIÓN DE CONSULTA VINCULANTE RESPONDIDA POR LA AFIP</vt:lpstr>
      <vt:lpstr>IMPROCEDENCIA DE LA ACCIÓN AMPARO PROMOVIDA POR EL CONTRIBUYENTE ANTE LA IMPOSIBILIDAD DE APLICAR LA ALICUOTA DEL 10% PARA DECLARAR BIENES EN EL REGIMEN DE SINCERAMIENTO FISCAL</vt:lpstr>
      <vt:lpstr>BASE IMPONIBLE DE CONSIGNATARIO EN EL IIB PCIA BS AS</vt:lpstr>
      <vt:lpstr>IMPROCEDENCIA DE LA EJECUCIÓN FISCAL POR DERECHOS DE PUBLICIDAD Y PROPAGANDA DEL MUNICIPIO DE BERAZATEGUI POR FALTA DE PUBLICACIÓN DE LA ORDENANZA</vt:lpstr>
      <vt:lpstr>REVOCATORIA DE LA MEDIDA CAUTELAR QUE SUSPENDIA LOS EFECTOS DE LA LEY DEL IMPUESTO A LAS GANANCIAS SOBRE MAGISTRADOS, FUNCIONARIOS Y EMPLEADOS DE LA JUSTICIA NOMBRADOS A PARTIR DEL AÑO 2017</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Nancy Rocha</dc:creator>
  <cp:lastModifiedBy>Nancy Rocha</cp:lastModifiedBy>
  <cp:revision>191</cp:revision>
  <cp:lastPrinted>2018-12-06T19:14:24Z</cp:lastPrinted>
  <dcterms:created xsi:type="dcterms:W3CDTF">2018-11-21T18:20:12Z</dcterms:created>
  <dcterms:modified xsi:type="dcterms:W3CDTF">2018-12-10T20:12:28Z</dcterms:modified>
</cp:coreProperties>
</file>