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Lst>
  <p:notesMasterIdLst>
    <p:notesMasterId r:id="rId15"/>
  </p:notesMasterIdLst>
  <p:sldIdLst>
    <p:sldId id="256" r:id="rId2"/>
    <p:sldId id="259" r:id="rId3"/>
    <p:sldId id="264" r:id="rId4"/>
    <p:sldId id="271" r:id="rId5"/>
    <p:sldId id="275" r:id="rId6"/>
    <p:sldId id="278" r:id="rId7"/>
    <p:sldId id="295" r:id="rId8"/>
    <p:sldId id="299" r:id="rId9"/>
    <p:sldId id="300" r:id="rId10"/>
    <p:sldId id="304" r:id="rId11"/>
    <p:sldId id="305" r:id="rId12"/>
    <p:sldId id="311" r:id="rId13"/>
    <p:sldId id="312" r:id="rId14"/>
  </p:sldIdLst>
  <p:sldSz cx="12192000" cy="6858000"/>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3" d="100"/>
          <a:sy n="113" d="100"/>
        </p:scale>
        <p:origin x="37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AR"/>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635EDB-7692-4EFC-965E-12CFCBBEBEC1}" type="datetimeFigureOut">
              <a:rPr lang="es-AR" smtClean="0"/>
              <a:t>06/05/2019</a:t>
            </a:fld>
            <a:endParaRPr lang="es-AR"/>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AR"/>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AR"/>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29152B-9315-4B50-B367-4DAFDCCC8ADD}" type="slidenum">
              <a:rPr lang="es-AR" smtClean="0"/>
              <a:t>‹Nº›</a:t>
            </a:fld>
            <a:endParaRPr lang="es-AR"/>
          </a:p>
        </p:txBody>
      </p:sp>
    </p:spTree>
    <p:extLst>
      <p:ext uri="{BB962C8B-B14F-4D97-AF65-F5344CB8AC3E}">
        <p14:creationId xmlns:p14="http://schemas.microsoft.com/office/powerpoint/2010/main" val="39177296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AR"/>
          </a:p>
        </p:txBody>
      </p:sp>
      <p:sp>
        <p:nvSpPr>
          <p:cNvPr id="4" name="Marcador de fecha 3"/>
          <p:cNvSpPr>
            <a:spLocks noGrp="1"/>
          </p:cNvSpPr>
          <p:nvPr>
            <p:ph type="dt" sz="half" idx="10"/>
          </p:nvPr>
        </p:nvSpPr>
        <p:spPr/>
        <p:txBody>
          <a:bodyPr/>
          <a:lstStyle/>
          <a:p>
            <a:fld id="{275FE38B-30BB-426E-80AF-973A3AEBCF61}" type="datetime1">
              <a:rPr lang="es-AR" smtClean="0"/>
              <a:t>06/05/2019</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0D5F2256-003B-4B2D-9DB1-245E837E0CE9}" type="slidenum">
              <a:rPr lang="es-AR" smtClean="0"/>
              <a:t>‹Nº›</a:t>
            </a:fld>
            <a:endParaRPr lang="es-AR"/>
          </a:p>
        </p:txBody>
      </p:sp>
    </p:spTree>
    <p:extLst>
      <p:ext uri="{BB962C8B-B14F-4D97-AF65-F5344CB8AC3E}">
        <p14:creationId xmlns:p14="http://schemas.microsoft.com/office/powerpoint/2010/main" val="1412904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10"/>
          </p:nvPr>
        </p:nvSpPr>
        <p:spPr/>
        <p:txBody>
          <a:bodyPr/>
          <a:lstStyle/>
          <a:p>
            <a:fld id="{F574CB0D-4441-4412-BFF2-13CFCE2D586E}" type="datetime1">
              <a:rPr lang="es-AR" smtClean="0"/>
              <a:t>06/05/2019</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0D5F2256-003B-4B2D-9DB1-245E837E0CE9}" type="slidenum">
              <a:rPr lang="es-AR" smtClean="0"/>
              <a:t>‹Nº›</a:t>
            </a:fld>
            <a:endParaRPr lang="es-AR"/>
          </a:p>
        </p:txBody>
      </p:sp>
    </p:spTree>
    <p:extLst>
      <p:ext uri="{BB962C8B-B14F-4D97-AF65-F5344CB8AC3E}">
        <p14:creationId xmlns:p14="http://schemas.microsoft.com/office/powerpoint/2010/main" val="23220833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AR"/>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10"/>
          </p:nvPr>
        </p:nvSpPr>
        <p:spPr/>
        <p:txBody>
          <a:bodyPr/>
          <a:lstStyle/>
          <a:p>
            <a:fld id="{2E9EA8F8-2463-47A0-BA0C-49E991A82EB9}" type="datetime1">
              <a:rPr lang="es-AR" smtClean="0"/>
              <a:t>06/05/2019</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0D5F2256-003B-4B2D-9DB1-245E837E0CE9}" type="slidenum">
              <a:rPr lang="es-AR" smtClean="0"/>
              <a:t>‹Nº›</a:t>
            </a:fld>
            <a:endParaRPr lang="es-AR"/>
          </a:p>
        </p:txBody>
      </p:sp>
    </p:spTree>
    <p:extLst>
      <p:ext uri="{BB962C8B-B14F-4D97-AF65-F5344CB8AC3E}">
        <p14:creationId xmlns:p14="http://schemas.microsoft.com/office/powerpoint/2010/main" val="344673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10"/>
          </p:nvPr>
        </p:nvSpPr>
        <p:spPr/>
        <p:txBody>
          <a:bodyPr/>
          <a:lstStyle/>
          <a:p>
            <a:fld id="{AB1879A8-861A-43B6-8332-A74AB450F4CE}" type="datetime1">
              <a:rPr lang="es-AR" smtClean="0"/>
              <a:t>06/05/2019</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a:xfrm>
            <a:off x="9448800" y="6492875"/>
            <a:ext cx="2743200" cy="365125"/>
          </a:xfrm>
        </p:spPr>
        <p:txBody>
          <a:bodyPr/>
          <a:lstStyle>
            <a:lvl1pPr>
              <a:defRPr sz="1050" b="1"/>
            </a:lvl1pPr>
          </a:lstStyle>
          <a:p>
            <a:fld id="{0D5F2256-003B-4B2D-9DB1-245E837E0CE9}" type="slidenum">
              <a:rPr lang="es-AR" smtClean="0"/>
              <a:pPr/>
              <a:t>‹Nº›</a:t>
            </a:fld>
            <a:endParaRPr lang="es-AR"/>
          </a:p>
        </p:txBody>
      </p:sp>
    </p:spTree>
    <p:extLst>
      <p:ext uri="{BB962C8B-B14F-4D97-AF65-F5344CB8AC3E}">
        <p14:creationId xmlns:p14="http://schemas.microsoft.com/office/powerpoint/2010/main" val="390962572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AR"/>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9E553238-AD20-4613-9077-EECB0C151264}" type="datetime1">
              <a:rPr lang="es-AR" smtClean="0"/>
              <a:t>06/05/2019</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0D5F2256-003B-4B2D-9DB1-245E837E0CE9}" type="slidenum">
              <a:rPr lang="es-AR" smtClean="0"/>
              <a:t>‹Nº›</a:t>
            </a:fld>
            <a:endParaRPr lang="es-AR"/>
          </a:p>
        </p:txBody>
      </p:sp>
    </p:spTree>
    <p:extLst>
      <p:ext uri="{BB962C8B-B14F-4D97-AF65-F5344CB8AC3E}">
        <p14:creationId xmlns:p14="http://schemas.microsoft.com/office/powerpoint/2010/main" val="1312269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Marcador de fecha 4"/>
          <p:cNvSpPr>
            <a:spLocks noGrp="1"/>
          </p:cNvSpPr>
          <p:nvPr>
            <p:ph type="dt" sz="half" idx="10"/>
          </p:nvPr>
        </p:nvSpPr>
        <p:spPr/>
        <p:txBody>
          <a:bodyPr/>
          <a:lstStyle/>
          <a:p>
            <a:fld id="{A1597BC6-4329-43B4-AA94-9D0740F6F9D7}" type="datetime1">
              <a:rPr lang="es-AR" smtClean="0"/>
              <a:t>06/05/2019</a:t>
            </a:fld>
            <a:endParaRPr lang="es-AR"/>
          </a:p>
        </p:txBody>
      </p:sp>
      <p:sp>
        <p:nvSpPr>
          <p:cNvPr id="6" name="Marcador de pie de página 5"/>
          <p:cNvSpPr>
            <a:spLocks noGrp="1"/>
          </p:cNvSpPr>
          <p:nvPr>
            <p:ph type="ftr" sz="quarter" idx="11"/>
          </p:nvPr>
        </p:nvSpPr>
        <p:spPr/>
        <p:txBody>
          <a:bodyPr/>
          <a:lstStyle/>
          <a:p>
            <a:endParaRPr lang="es-AR"/>
          </a:p>
        </p:txBody>
      </p:sp>
      <p:sp>
        <p:nvSpPr>
          <p:cNvPr id="7" name="Marcador de número de diapositiva 6"/>
          <p:cNvSpPr>
            <a:spLocks noGrp="1"/>
          </p:cNvSpPr>
          <p:nvPr>
            <p:ph type="sldNum" sz="quarter" idx="12"/>
          </p:nvPr>
        </p:nvSpPr>
        <p:spPr/>
        <p:txBody>
          <a:bodyPr/>
          <a:lstStyle/>
          <a:p>
            <a:fld id="{0D5F2256-003B-4B2D-9DB1-245E837E0CE9}" type="slidenum">
              <a:rPr lang="es-AR" smtClean="0"/>
              <a:t>‹Nº›</a:t>
            </a:fld>
            <a:endParaRPr lang="es-AR"/>
          </a:p>
        </p:txBody>
      </p:sp>
    </p:spTree>
    <p:extLst>
      <p:ext uri="{BB962C8B-B14F-4D97-AF65-F5344CB8AC3E}">
        <p14:creationId xmlns:p14="http://schemas.microsoft.com/office/powerpoint/2010/main" val="16055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AR"/>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7" name="Marcador de fecha 6"/>
          <p:cNvSpPr>
            <a:spLocks noGrp="1"/>
          </p:cNvSpPr>
          <p:nvPr>
            <p:ph type="dt" sz="half" idx="10"/>
          </p:nvPr>
        </p:nvSpPr>
        <p:spPr/>
        <p:txBody>
          <a:bodyPr/>
          <a:lstStyle/>
          <a:p>
            <a:fld id="{E8E07A41-0659-42A6-B8DC-1BC0FD806728}" type="datetime1">
              <a:rPr lang="es-AR" smtClean="0"/>
              <a:t>06/05/2019</a:t>
            </a:fld>
            <a:endParaRPr lang="es-AR"/>
          </a:p>
        </p:txBody>
      </p:sp>
      <p:sp>
        <p:nvSpPr>
          <p:cNvPr id="8" name="Marcador de pie de página 7"/>
          <p:cNvSpPr>
            <a:spLocks noGrp="1"/>
          </p:cNvSpPr>
          <p:nvPr>
            <p:ph type="ftr" sz="quarter" idx="11"/>
          </p:nvPr>
        </p:nvSpPr>
        <p:spPr/>
        <p:txBody>
          <a:bodyPr/>
          <a:lstStyle/>
          <a:p>
            <a:endParaRPr lang="es-AR"/>
          </a:p>
        </p:txBody>
      </p:sp>
      <p:sp>
        <p:nvSpPr>
          <p:cNvPr id="9" name="Marcador de número de diapositiva 8"/>
          <p:cNvSpPr>
            <a:spLocks noGrp="1"/>
          </p:cNvSpPr>
          <p:nvPr>
            <p:ph type="sldNum" sz="quarter" idx="12"/>
          </p:nvPr>
        </p:nvSpPr>
        <p:spPr/>
        <p:txBody>
          <a:bodyPr/>
          <a:lstStyle/>
          <a:p>
            <a:fld id="{0D5F2256-003B-4B2D-9DB1-245E837E0CE9}" type="slidenum">
              <a:rPr lang="es-AR" smtClean="0"/>
              <a:t>‹Nº›</a:t>
            </a:fld>
            <a:endParaRPr lang="es-AR"/>
          </a:p>
        </p:txBody>
      </p:sp>
    </p:spTree>
    <p:extLst>
      <p:ext uri="{BB962C8B-B14F-4D97-AF65-F5344CB8AC3E}">
        <p14:creationId xmlns:p14="http://schemas.microsoft.com/office/powerpoint/2010/main" val="3453757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fecha 2"/>
          <p:cNvSpPr>
            <a:spLocks noGrp="1"/>
          </p:cNvSpPr>
          <p:nvPr>
            <p:ph type="dt" sz="half" idx="10"/>
          </p:nvPr>
        </p:nvSpPr>
        <p:spPr/>
        <p:txBody>
          <a:bodyPr/>
          <a:lstStyle/>
          <a:p>
            <a:fld id="{4072BA29-F4E4-4E44-A129-7ABB7AA88173}" type="datetime1">
              <a:rPr lang="es-AR" smtClean="0"/>
              <a:t>06/05/2019</a:t>
            </a:fld>
            <a:endParaRPr lang="es-AR"/>
          </a:p>
        </p:txBody>
      </p:sp>
      <p:sp>
        <p:nvSpPr>
          <p:cNvPr id="4" name="Marcador de pie de página 3"/>
          <p:cNvSpPr>
            <a:spLocks noGrp="1"/>
          </p:cNvSpPr>
          <p:nvPr>
            <p:ph type="ftr" sz="quarter" idx="11"/>
          </p:nvPr>
        </p:nvSpPr>
        <p:spPr/>
        <p:txBody>
          <a:bodyPr/>
          <a:lstStyle/>
          <a:p>
            <a:endParaRPr lang="es-AR"/>
          </a:p>
        </p:txBody>
      </p:sp>
      <p:sp>
        <p:nvSpPr>
          <p:cNvPr id="5" name="Marcador de número de diapositiva 4"/>
          <p:cNvSpPr>
            <a:spLocks noGrp="1"/>
          </p:cNvSpPr>
          <p:nvPr>
            <p:ph type="sldNum" sz="quarter" idx="12"/>
          </p:nvPr>
        </p:nvSpPr>
        <p:spPr/>
        <p:txBody>
          <a:bodyPr/>
          <a:lstStyle/>
          <a:p>
            <a:fld id="{0D5F2256-003B-4B2D-9DB1-245E837E0CE9}" type="slidenum">
              <a:rPr lang="es-AR" smtClean="0"/>
              <a:t>‹Nº›</a:t>
            </a:fld>
            <a:endParaRPr lang="es-AR"/>
          </a:p>
        </p:txBody>
      </p:sp>
    </p:spTree>
    <p:extLst>
      <p:ext uri="{BB962C8B-B14F-4D97-AF65-F5344CB8AC3E}">
        <p14:creationId xmlns:p14="http://schemas.microsoft.com/office/powerpoint/2010/main" val="4213130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9CD64A6A-72C3-48B2-BE7A-331613ABAAF1}" type="datetime1">
              <a:rPr lang="es-AR" smtClean="0"/>
              <a:t>06/05/2019</a:t>
            </a:fld>
            <a:endParaRPr lang="es-AR"/>
          </a:p>
        </p:txBody>
      </p:sp>
      <p:sp>
        <p:nvSpPr>
          <p:cNvPr id="3" name="Marcador de pie de página 2"/>
          <p:cNvSpPr>
            <a:spLocks noGrp="1"/>
          </p:cNvSpPr>
          <p:nvPr>
            <p:ph type="ftr" sz="quarter" idx="11"/>
          </p:nvPr>
        </p:nvSpPr>
        <p:spPr/>
        <p:txBody>
          <a:bodyPr/>
          <a:lstStyle/>
          <a:p>
            <a:endParaRPr lang="es-AR"/>
          </a:p>
        </p:txBody>
      </p:sp>
      <p:sp>
        <p:nvSpPr>
          <p:cNvPr id="4" name="Marcador de número de diapositiva 3"/>
          <p:cNvSpPr>
            <a:spLocks noGrp="1"/>
          </p:cNvSpPr>
          <p:nvPr>
            <p:ph type="sldNum" sz="quarter" idx="12"/>
          </p:nvPr>
        </p:nvSpPr>
        <p:spPr/>
        <p:txBody>
          <a:bodyPr/>
          <a:lstStyle/>
          <a:p>
            <a:fld id="{0D5F2256-003B-4B2D-9DB1-245E837E0CE9}" type="slidenum">
              <a:rPr lang="es-AR" smtClean="0"/>
              <a:t>‹Nº›</a:t>
            </a:fld>
            <a:endParaRPr lang="es-AR"/>
          </a:p>
        </p:txBody>
      </p:sp>
    </p:spTree>
    <p:extLst>
      <p:ext uri="{BB962C8B-B14F-4D97-AF65-F5344CB8AC3E}">
        <p14:creationId xmlns:p14="http://schemas.microsoft.com/office/powerpoint/2010/main" val="1381881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AR"/>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BAC7E00F-6E4B-428F-9DC6-C9CAF8756811}" type="datetime1">
              <a:rPr lang="es-AR" smtClean="0"/>
              <a:t>06/05/2019</a:t>
            </a:fld>
            <a:endParaRPr lang="es-AR"/>
          </a:p>
        </p:txBody>
      </p:sp>
      <p:sp>
        <p:nvSpPr>
          <p:cNvPr id="6" name="Marcador de pie de página 5"/>
          <p:cNvSpPr>
            <a:spLocks noGrp="1"/>
          </p:cNvSpPr>
          <p:nvPr>
            <p:ph type="ftr" sz="quarter" idx="11"/>
          </p:nvPr>
        </p:nvSpPr>
        <p:spPr/>
        <p:txBody>
          <a:bodyPr/>
          <a:lstStyle/>
          <a:p>
            <a:endParaRPr lang="es-AR"/>
          </a:p>
        </p:txBody>
      </p:sp>
      <p:sp>
        <p:nvSpPr>
          <p:cNvPr id="7" name="Marcador de número de diapositiva 6"/>
          <p:cNvSpPr>
            <a:spLocks noGrp="1"/>
          </p:cNvSpPr>
          <p:nvPr>
            <p:ph type="sldNum" sz="quarter" idx="12"/>
          </p:nvPr>
        </p:nvSpPr>
        <p:spPr/>
        <p:txBody>
          <a:bodyPr/>
          <a:lstStyle/>
          <a:p>
            <a:fld id="{0D5F2256-003B-4B2D-9DB1-245E837E0CE9}" type="slidenum">
              <a:rPr lang="es-AR" smtClean="0"/>
              <a:t>‹Nº›</a:t>
            </a:fld>
            <a:endParaRPr lang="es-AR"/>
          </a:p>
        </p:txBody>
      </p:sp>
    </p:spTree>
    <p:extLst>
      <p:ext uri="{BB962C8B-B14F-4D97-AF65-F5344CB8AC3E}">
        <p14:creationId xmlns:p14="http://schemas.microsoft.com/office/powerpoint/2010/main" val="3042956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AR"/>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21F3A2EE-44CB-4E87-ADE1-A0384E3E80E2}" type="datetime1">
              <a:rPr lang="es-AR" smtClean="0"/>
              <a:t>06/05/2019</a:t>
            </a:fld>
            <a:endParaRPr lang="es-AR"/>
          </a:p>
        </p:txBody>
      </p:sp>
      <p:sp>
        <p:nvSpPr>
          <p:cNvPr id="6" name="Marcador de pie de página 5"/>
          <p:cNvSpPr>
            <a:spLocks noGrp="1"/>
          </p:cNvSpPr>
          <p:nvPr>
            <p:ph type="ftr" sz="quarter" idx="11"/>
          </p:nvPr>
        </p:nvSpPr>
        <p:spPr/>
        <p:txBody>
          <a:bodyPr/>
          <a:lstStyle/>
          <a:p>
            <a:endParaRPr lang="es-AR"/>
          </a:p>
        </p:txBody>
      </p:sp>
      <p:sp>
        <p:nvSpPr>
          <p:cNvPr id="7" name="Marcador de número de diapositiva 6"/>
          <p:cNvSpPr>
            <a:spLocks noGrp="1"/>
          </p:cNvSpPr>
          <p:nvPr>
            <p:ph type="sldNum" sz="quarter" idx="12"/>
          </p:nvPr>
        </p:nvSpPr>
        <p:spPr/>
        <p:txBody>
          <a:bodyPr/>
          <a:lstStyle/>
          <a:p>
            <a:fld id="{0D5F2256-003B-4B2D-9DB1-245E837E0CE9}" type="slidenum">
              <a:rPr lang="es-AR" smtClean="0"/>
              <a:t>‹Nº›</a:t>
            </a:fld>
            <a:endParaRPr lang="es-AR"/>
          </a:p>
        </p:txBody>
      </p:sp>
    </p:spTree>
    <p:extLst>
      <p:ext uri="{BB962C8B-B14F-4D97-AF65-F5344CB8AC3E}">
        <p14:creationId xmlns:p14="http://schemas.microsoft.com/office/powerpoint/2010/main" val="3158317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AR"/>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CD352A-76C9-4E95-90B5-7C9811BBF11D}" type="datetime1">
              <a:rPr lang="es-AR" smtClean="0"/>
              <a:t>06/05/2019</a:t>
            </a:fld>
            <a:endParaRPr lang="es-AR"/>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5F2256-003B-4B2D-9DB1-245E837E0CE9}" type="slidenum">
              <a:rPr lang="es-AR" smtClean="0"/>
              <a:t>‹Nº›</a:t>
            </a:fld>
            <a:endParaRPr lang="es-AR"/>
          </a:p>
        </p:txBody>
      </p:sp>
    </p:spTree>
    <p:extLst>
      <p:ext uri="{BB962C8B-B14F-4D97-AF65-F5344CB8AC3E}">
        <p14:creationId xmlns:p14="http://schemas.microsoft.com/office/powerpoint/2010/main" val="15666553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30830"/>
            <a:ext cx="9144000" cy="2387600"/>
          </a:xfrm>
        </p:spPr>
        <p:style>
          <a:lnRef idx="2">
            <a:schemeClr val="dk1"/>
          </a:lnRef>
          <a:fillRef idx="1">
            <a:schemeClr val="lt1"/>
          </a:fillRef>
          <a:effectRef idx="0">
            <a:schemeClr val="dk1"/>
          </a:effectRef>
          <a:fontRef idx="minor">
            <a:schemeClr val="dk1"/>
          </a:fontRef>
        </p:style>
        <p:txBody>
          <a:bodyPr anchor="ctr"/>
          <a:lstStyle/>
          <a:p>
            <a:r>
              <a:rPr lang="es-ES" dirty="0" smtClean="0">
                <a:latin typeface="Arial Black" panose="020B0A04020102020204" pitchFamily="34" charset="0"/>
              </a:rPr>
              <a:t>RESEÑA DE JURISPRUDENCIA</a:t>
            </a:r>
            <a:endParaRPr lang="es-AR" dirty="0">
              <a:latin typeface="Arial Black" panose="020B0A04020102020204" pitchFamily="34" charset="0"/>
            </a:endParaRPr>
          </a:p>
        </p:txBody>
      </p:sp>
      <p:sp>
        <p:nvSpPr>
          <p:cNvPr id="3" name="Subtítulo 2"/>
          <p:cNvSpPr>
            <a:spLocks noGrp="1"/>
          </p:cNvSpPr>
          <p:nvPr>
            <p:ph type="subTitle" idx="1"/>
          </p:nvPr>
        </p:nvSpPr>
        <p:spPr>
          <a:xfrm>
            <a:off x="1524000" y="4309533"/>
            <a:ext cx="9144000" cy="668868"/>
          </a:xfrm>
          <a:ln>
            <a:noFill/>
          </a:ln>
        </p:spPr>
        <p:style>
          <a:lnRef idx="2">
            <a:schemeClr val="dk1"/>
          </a:lnRef>
          <a:fillRef idx="1">
            <a:schemeClr val="lt1"/>
          </a:fillRef>
          <a:effectRef idx="0">
            <a:schemeClr val="dk1"/>
          </a:effectRef>
          <a:fontRef idx="minor">
            <a:schemeClr val="dk1"/>
          </a:fontRef>
        </p:style>
        <p:txBody>
          <a:bodyPr anchor="ctr"/>
          <a:lstStyle/>
          <a:p>
            <a:r>
              <a:rPr lang="es-ES" dirty="0" smtClean="0">
                <a:ln w="0"/>
                <a:solidFill>
                  <a:schemeClr val="tx1"/>
                </a:solidFill>
                <a:effectLst>
                  <a:outerShdw blurRad="38100" dist="19050" dir="2700000" algn="tl" rotWithShape="0">
                    <a:schemeClr val="dk1">
                      <a:alpha val="40000"/>
                    </a:schemeClr>
                  </a:outerShdw>
                </a:effectLst>
              </a:rPr>
              <a:t>Dr. HUMBERTO J. BERTAZZA</a:t>
            </a:r>
            <a:endParaRPr lang="es-AR" dirty="0">
              <a:ln w="0"/>
              <a:solidFill>
                <a:schemeClr val="tx1"/>
              </a:solidFill>
              <a:effectLst>
                <a:outerShdw blurRad="38100" dist="19050" dir="2700000" algn="tl" rotWithShape="0">
                  <a:schemeClr val="dk1">
                    <a:alpha val="40000"/>
                  </a:schemeClr>
                </a:outerShdw>
              </a:effectLst>
            </a:endParaRPr>
          </a:p>
        </p:txBody>
      </p:sp>
      <p:sp>
        <p:nvSpPr>
          <p:cNvPr id="4" name="CuadroTexto 3"/>
          <p:cNvSpPr txBox="1"/>
          <p:nvPr/>
        </p:nvSpPr>
        <p:spPr>
          <a:xfrm>
            <a:off x="8864600" y="5867399"/>
            <a:ext cx="1803400" cy="646331"/>
          </a:xfrm>
          <a:prstGeom prst="rect">
            <a:avLst/>
          </a:prstGeom>
          <a:noFill/>
        </p:spPr>
        <p:txBody>
          <a:bodyPr wrap="square" rtlCol="0">
            <a:spAutoFit/>
          </a:bodyPr>
          <a:lstStyle/>
          <a:p>
            <a:pPr algn="ctr"/>
            <a:r>
              <a:rPr lang="es-ES" b="1" dirty="0" smtClean="0"/>
              <a:t>CAT</a:t>
            </a:r>
          </a:p>
          <a:p>
            <a:pPr algn="ctr"/>
            <a:r>
              <a:rPr lang="es-ES" b="1" dirty="0" smtClean="0"/>
              <a:t>08-05-19</a:t>
            </a:r>
            <a:endParaRPr lang="es-AR" b="1" dirty="0"/>
          </a:p>
        </p:txBody>
      </p:sp>
    </p:spTree>
    <p:extLst>
      <p:ext uri="{BB962C8B-B14F-4D97-AF65-F5344CB8AC3E}">
        <p14:creationId xmlns:p14="http://schemas.microsoft.com/office/powerpoint/2010/main" val="12452965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8532" y="42860"/>
            <a:ext cx="11810999" cy="540280"/>
          </a:xfrm>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r>
              <a:rPr lang="es-ES" sz="1600" b="1" dirty="0" smtClean="0">
                <a:solidFill>
                  <a:schemeClr val="dk1"/>
                </a:solidFill>
                <a:latin typeface="+mn-lt"/>
                <a:ea typeface="+mn-ea"/>
                <a:cs typeface="+mn-cs"/>
              </a:rPr>
              <a:t>GRAVABILIDAD DE LAS DIFERENCIAS SALARIALES E INDEMNIZATORIAS DE UN ACUERDO DE CONCILIACIÓN LABORAL EN EL IMPUESTO A LAS GANANCIAS E INAPLICABILIDAD DE LAS DOCTRINAS “LORENZO”, “CUEVAS” y “NEGRI” DE LA CORTE</a:t>
            </a:r>
            <a:endParaRPr lang="es-AR" sz="1600" b="1" dirty="0">
              <a:solidFill>
                <a:schemeClr val="dk1"/>
              </a:solidFill>
              <a:latin typeface="+mn-lt"/>
              <a:ea typeface="+mn-ea"/>
              <a:cs typeface="+mn-cs"/>
            </a:endParaRPr>
          </a:p>
        </p:txBody>
      </p:sp>
      <p:sp>
        <p:nvSpPr>
          <p:cNvPr id="3" name="Marcador de contenido 2"/>
          <p:cNvSpPr>
            <a:spLocks noGrp="1"/>
          </p:cNvSpPr>
          <p:nvPr>
            <p:ph idx="1"/>
          </p:nvPr>
        </p:nvSpPr>
        <p:spPr>
          <a:xfrm>
            <a:off x="76196" y="659340"/>
            <a:ext cx="12115804" cy="5493809"/>
          </a:xfrm>
        </p:spPr>
        <p:txBody>
          <a:bodyPr vert="horz" lIns="91440" tIns="45720" rIns="91440" bIns="45720" rtlCol="0">
            <a:noAutofit/>
          </a:bodyPr>
          <a:lstStyle/>
          <a:p>
            <a:pPr marL="0" indent="0" algn="just">
              <a:lnSpc>
                <a:spcPct val="100000"/>
              </a:lnSpc>
              <a:spcBef>
                <a:spcPts val="0"/>
              </a:spcBef>
              <a:spcAft>
                <a:spcPts val="300"/>
              </a:spcAft>
              <a:buNone/>
            </a:pPr>
            <a:r>
              <a:rPr lang="es-ES" sz="1200" b="1" dirty="0" smtClean="0"/>
              <a:t>CAUSA: “</a:t>
            </a:r>
            <a:r>
              <a:rPr lang="es-ES" sz="1200" b="1" dirty="0" err="1" smtClean="0"/>
              <a:t>Gowland</a:t>
            </a:r>
            <a:r>
              <a:rPr lang="es-ES" sz="1200" b="1" dirty="0" smtClean="0"/>
              <a:t>, Ricardo G.” TFN, Sala “D” del 24/9/2018</a:t>
            </a:r>
          </a:p>
          <a:p>
            <a:pPr marL="177800" indent="-177800" algn="just" fontAlgn="base">
              <a:lnSpc>
                <a:spcPct val="100000"/>
              </a:lnSpc>
              <a:spcBef>
                <a:spcPts val="0"/>
              </a:spcBef>
              <a:spcAft>
                <a:spcPts val="300"/>
              </a:spcAft>
            </a:pPr>
            <a:r>
              <a:rPr lang="es-ES" sz="1450" dirty="0" smtClean="0"/>
              <a:t>La </a:t>
            </a:r>
            <a:r>
              <a:rPr lang="es-ES" sz="1450" dirty="0"/>
              <a:t>cuestión a resolver se refiere a decidir si la suma pagada bajo el concepto “diferencias salariales e indemnizatorias” al producirse la desvinculación laboral, resulta o no alcanzada por el Impuesto a las Ganancias.</a:t>
            </a:r>
          </a:p>
          <a:p>
            <a:pPr marL="177800" indent="-177800" algn="just" fontAlgn="base">
              <a:lnSpc>
                <a:spcPct val="100000"/>
              </a:lnSpc>
              <a:spcBef>
                <a:spcPts val="0"/>
              </a:spcBef>
              <a:spcAft>
                <a:spcPts val="300"/>
              </a:spcAft>
            </a:pPr>
            <a:r>
              <a:rPr lang="es-ES" sz="1450" dirty="0" smtClean="0"/>
              <a:t>En </a:t>
            </a:r>
            <a:r>
              <a:rPr lang="es-ES" sz="1450" dirty="0"/>
              <a:t>la documentación agregada en las actuaciones administrativas se encuentra la copia del recibo de haberes del Sr. </a:t>
            </a:r>
            <a:r>
              <a:rPr lang="es-ES" sz="1450" dirty="0" err="1"/>
              <a:t>Gowland</a:t>
            </a:r>
            <a:r>
              <a:rPr lang="es-ES" sz="1450" dirty="0"/>
              <a:t>, período final junio 2010, en el que se detallan los distintos rubros abonados por la “liquidación final junio 2010 por despido art. 245 al 15/06/2010”, encontrándose el correspondiente a “indemnización por antigüedad” por el monto de $ 6.690.989,64, sin que, como lo expresa el recurrente, se haya practicado retención del Impuesto a las Ganancias sobre tal concepto, agregándose copia de la declaración jurada Rectificativa N° 2 período fiscal 2010 y su comprobante de </a:t>
            </a:r>
            <a:r>
              <a:rPr lang="es-ES" sz="1450" dirty="0" smtClean="0"/>
              <a:t>presentación.</a:t>
            </a:r>
          </a:p>
          <a:p>
            <a:pPr marL="177800" indent="-177800" algn="just" fontAlgn="base">
              <a:lnSpc>
                <a:spcPct val="100000"/>
              </a:lnSpc>
              <a:spcBef>
                <a:spcPts val="0"/>
              </a:spcBef>
              <a:spcAft>
                <a:spcPts val="300"/>
              </a:spcAft>
            </a:pPr>
            <a:r>
              <a:rPr lang="es-ES" sz="1450" dirty="0" smtClean="0"/>
              <a:t>Del </a:t>
            </a:r>
            <a:r>
              <a:rPr lang="es-ES" sz="1450" dirty="0"/>
              <a:t>Acuerdo de Conciliación Laboral suscripto el 26/08/2010, homologado por la Autoridad Administrativa del Trabajo de la Ciudad Autónoma de Buenos Aires surge que el recurrente manifestó que comenzó a prestar servicios en relación de dependencia para la empresa Wells Fargo </a:t>
            </a:r>
            <a:r>
              <a:rPr lang="es-ES" sz="1450" dirty="0" err="1"/>
              <a:t>Advisor</a:t>
            </a:r>
            <a:r>
              <a:rPr lang="es-ES" sz="1450" dirty="0"/>
              <a:t> (Argentina) con fecha 01/06/1981, desempeñándose como representante legal hasta el día 30/04/2010 en que fue despedido sin causa. Asimismo, hace saber que su mejor remuneración mensual, normal y habitual del último año ascendió a $ 343.779,72. Por su parte, la empresa expresó que con motivo del despido corresponde que sean liquidadas diferencias salariales e indemnizatorias, y que al sólo efecto conciliatorio, sin que ello implique reconocer los hechos ni el derecho ofrece abonar la suma total y definitiva de $ 899.406,24; el que será neto de retenciones correspondientes al Impuesto a las Ganancias, siendo el importe bruto de $ 1.375.118,88, con la deducción del Impuesto a las Ganancias de $ 475.712,64, lo que arroja la suma de $ 899.406,24. Por último, el Sr. </a:t>
            </a:r>
            <a:r>
              <a:rPr lang="es-ES" sz="1450" dirty="0" err="1"/>
              <a:t>Gowland</a:t>
            </a:r>
            <a:r>
              <a:rPr lang="es-ES" sz="1450" dirty="0"/>
              <a:t> manifiesta que acepta la suma ofrecida, aclarando que recibida la misma, nada más tendrá que reclamar a la </a:t>
            </a:r>
            <a:r>
              <a:rPr lang="es-ES" sz="1450" dirty="0" smtClean="0"/>
              <a:t>empresa.</a:t>
            </a:r>
            <a:endParaRPr lang="es-ES" sz="1450" dirty="0"/>
          </a:p>
          <a:p>
            <a:pPr marL="177800" indent="-177800" algn="just" fontAlgn="base">
              <a:lnSpc>
                <a:spcPct val="100000"/>
              </a:lnSpc>
              <a:spcBef>
                <a:spcPts val="0"/>
              </a:spcBef>
              <a:spcAft>
                <a:spcPts val="300"/>
              </a:spcAft>
            </a:pPr>
            <a:r>
              <a:rPr lang="es-ES" sz="1450" dirty="0" smtClean="0"/>
              <a:t>Ello así</a:t>
            </a:r>
            <a:r>
              <a:rPr lang="es-ES" sz="1450" dirty="0"/>
              <a:t>, se agrega copia de la constancia de retención por la suma reclamada de $ 475.712,64 con fecha </a:t>
            </a:r>
            <a:r>
              <a:rPr lang="es-ES" sz="1450" dirty="0" smtClean="0"/>
              <a:t>07/09/2010.</a:t>
            </a:r>
          </a:p>
          <a:p>
            <a:pPr marL="177800" indent="-177800" algn="just" fontAlgn="base">
              <a:lnSpc>
                <a:spcPct val="100000"/>
              </a:lnSpc>
              <a:spcBef>
                <a:spcPts val="0"/>
              </a:spcBef>
              <a:spcAft>
                <a:spcPts val="300"/>
              </a:spcAft>
            </a:pPr>
            <a:r>
              <a:rPr lang="es-ES" sz="1450" dirty="0"/>
              <a:t>Como fundamento de su pretensión, el recurrente afirma que la suma abonada en los términos del convenio celebrado responden al concepto de indemnización por antigüedad, por lo que no corresponde que se practique una retención en el Impuesto a las Ganancias al encontrarse fuera del objeto del gravamen la suma recibida bajo el rubro “diferencias salariales e indemnizatorias”, solicitando la devolución del importe retenido de $ 475.712,64. Mientras que el Fisco Nacional considera que en el convenio no se diferencian los conceptos sobre los que se pagó la suma que, según el recurrente, completaría la desvinculación laboral, por lo que el monto resulta imputado a todo rubro</a:t>
            </a:r>
            <a:r>
              <a:rPr lang="es-ES" sz="1450" dirty="0" smtClean="0"/>
              <a:t>.</a:t>
            </a:r>
          </a:p>
          <a:p>
            <a:pPr marL="177800" indent="-177800" algn="just" fontAlgn="base">
              <a:lnSpc>
                <a:spcPct val="100000"/>
              </a:lnSpc>
              <a:spcBef>
                <a:spcPts val="0"/>
              </a:spcBef>
              <a:spcAft>
                <a:spcPts val="300"/>
              </a:spcAft>
            </a:pPr>
            <a:r>
              <a:rPr lang="es-ES" sz="1450" dirty="0"/>
              <a:t>El artículo 20 inciso i) de la ley del gravamen dispone que "están exentos del gravamen (...) las indemnizaciones por antigüedad en los casos de despidos y las que se reciban en forma de capital o renta por causas de muerte o incapacidad producida por accidente o enfermedad, ya sea que los pagos se efectúen en virtud de lo que determinan las leyes civiles y especiales de previsión social o como consecuencia de un contrato de seguro. No están exentas las jubilaciones, pensiones, retiros, subsidios, ni las remuneraciones que se continúen percibiendo durante las licencias o ausencias por enfermedad, las indemnizaciones por falta de preaviso en el despido </a:t>
            </a:r>
            <a:r>
              <a:rPr lang="es-ES" sz="1450" dirty="0" smtClean="0"/>
              <a:t>(...)".</a:t>
            </a:r>
            <a:endParaRPr lang="es-ES" sz="1450" dirty="0"/>
          </a:p>
        </p:txBody>
      </p:sp>
      <p:sp>
        <p:nvSpPr>
          <p:cNvPr id="4" name="Marcador de número de diapositiva 3"/>
          <p:cNvSpPr>
            <a:spLocks noGrp="1"/>
          </p:cNvSpPr>
          <p:nvPr>
            <p:ph type="sldNum" sz="quarter" idx="12"/>
          </p:nvPr>
        </p:nvSpPr>
        <p:spPr/>
        <p:txBody>
          <a:bodyPr/>
          <a:lstStyle/>
          <a:p>
            <a:fld id="{0D5F2256-003B-4B2D-9DB1-245E837E0CE9}" type="slidenum">
              <a:rPr lang="es-AR" smtClean="0">
                <a:solidFill>
                  <a:prstClr val="black">
                    <a:tint val="75000"/>
                  </a:prstClr>
                </a:solidFill>
              </a:rPr>
              <a:pPr/>
              <a:t>9</a:t>
            </a:fld>
            <a:endParaRPr lang="es-AR">
              <a:solidFill>
                <a:prstClr val="black">
                  <a:tint val="75000"/>
                </a:prstClr>
              </a:solidFill>
            </a:endParaRPr>
          </a:p>
        </p:txBody>
      </p:sp>
    </p:spTree>
    <p:extLst>
      <p:ext uri="{BB962C8B-B14F-4D97-AF65-F5344CB8AC3E}">
        <p14:creationId xmlns:p14="http://schemas.microsoft.com/office/powerpoint/2010/main" val="6011101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8532" y="93662"/>
            <a:ext cx="11912601" cy="626006"/>
          </a:xfrm>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r>
              <a:rPr lang="es-ES" sz="1800" b="1" dirty="0" smtClean="0">
                <a:solidFill>
                  <a:schemeClr val="dk1"/>
                </a:solidFill>
                <a:latin typeface="+mn-lt"/>
                <a:ea typeface="+mn-ea"/>
                <a:cs typeface="+mn-cs"/>
              </a:rPr>
              <a:t>GRAVABILIDAD DE LAS DIFERENCIAS SALARIALES E INDEMNIZATORIAS DE UN ACUERDO DE CONCILIACIÓN LABORAL EN EL IMPUESTO A LAS GANANCIAS E INAPLICABILIDAD DE LAS DOCTRINAS “LORENZO”, “CUEVAS” y “NEGRI” DE LA CORTE (cont.)</a:t>
            </a:r>
            <a:endParaRPr lang="es-AR" sz="1800" b="1" dirty="0">
              <a:solidFill>
                <a:schemeClr val="dk1"/>
              </a:solidFill>
              <a:latin typeface="+mn-lt"/>
              <a:ea typeface="+mn-ea"/>
              <a:cs typeface="+mn-cs"/>
            </a:endParaRPr>
          </a:p>
        </p:txBody>
      </p:sp>
      <p:sp>
        <p:nvSpPr>
          <p:cNvPr id="3" name="Marcador de contenido 2"/>
          <p:cNvSpPr>
            <a:spLocks noGrp="1"/>
          </p:cNvSpPr>
          <p:nvPr>
            <p:ph idx="1"/>
          </p:nvPr>
        </p:nvSpPr>
        <p:spPr>
          <a:xfrm>
            <a:off x="118532" y="719668"/>
            <a:ext cx="11912602" cy="5493809"/>
          </a:xfrm>
        </p:spPr>
        <p:txBody>
          <a:bodyPr vert="horz" lIns="91440" tIns="45720" rIns="91440" bIns="45720" rtlCol="0">
            <a:noAutofit/>
          </a:bodyPr>
          <a:lstStyle/>
          <a:p>
            <a:pPr marL="177800" indent="-177800" algn="just" fontAlgn="base">
              <a:lnSpc>
                <a:spcPct val="100000"/>
              </a:lnSpc>
              <a:spcBef>
                <a:spcPts val="0"/>
              </a:spcBef>
              <a:spcAft>
                <a:spcPts val="300"/>
              </a:spcAft>
            </a:pPr>
            <a:r>
              <a:rPr lang="es-ES" sz="1400" dirty="0" smtClean="0"/>
              <a:t>El </a:t>
            </a:r>
            <a:r>
              <a:rPr lang="es-ES" sz="1400" dirty="0"/>
              <a:t>ente fiscal al emitir la Resolución N° 205/2016 (DV NRR1) sostuvo que la suma cuya devolución se reclama fue abonada al solo efecto conciliatorio para evitar litigios sin que surja de los términos del convenio que sea en calidad de indemnización por antigüedad responda a cualquier otro concepto que la ley del Impuesto a las Ganancias exima de su </a:t>
            </a:r>
            <a:r>
              <a:rPr lang="es-ES" sz="1400" dirty="0" err="1"/>
              <a:t>gravabilidad</a:t>
            </a:r>
            <a:r>
              <a:rPr lang="es-ES" sz="1400" dirty="0"/>
              <a:t>. Según el ente fiscal la suma abonada bajo el rubro “diferencias salariales e indemnizatorias” mediante el convenio pactado no es consecuencia de una indemnización por despido.</a:t>
            </a:r>
          </a:p>
          <a:p>
            <a:pPr marL="177800" indent="-177800" algn="just" fontAlgn="base">
              <a:lnSpc>
                <a:spcPct val="100000"/>
              </a:lnSpc>
              <a:spcBef>
                <a:spcPts val="0"/>
              </a:spcBef>
              <a:spcAft>
                <a:spcPts val="300"/>
              </a:spcAft>
            </a:pPr>
            <a:r>
              <a:rPr lang="es-ES" sz="1400" dirty="0" smtClean="0"/>
              <a:t>Si </a:t>
            </a:r>
            <a:r>
              <a:rPr lang="es-ES" sz="1400" dirty="0"/>
              <a:t>bien en el convenio celebrado el recurrente expresó que con fecha 30/04/2010 fue despedido sin causa, no aporta en autos, ni tampoco lo hizo al efectuar su reclamo en sede administrativa, ninguna constancia documental que permita diferenciar los rubros que componen el concepto abonado bajo el título “diferencias salariales e indemnizatorias” en orden a acreditar que la suma abonada tenga como causa jurídica la interrupción de la relación laboral, y no ésta en sí misma. Que por otro lado, en dicho convenio se estipuló la retención a practicarse por la empleadora sin que el recurrente haya formulado objeción alguna al suscribir el mismo.</a:t>
            </a:r>
          </a:p>
          <a:p>
            <a:pPr marL="177800" indent="-177800" algn="just" fontAlgn="base">
              <a:lnSpc>
                <a:spcPct val="100000"/>
              </a:lnSpc>
              <a:spcBef>
                <a:spcPts val="0"/>
              </a:spcBef>
              <a:spcAft>
                <a:spcPts val="300"/>
              </a:spcAft>
            </a:pPr>
            <a:r>
              <a:rPr lang="es-ES" sz="1400" dirty="0" smtClean="0"/>
              <a:t>No </a:t>
            </a:r>
            <a:r>
              <a:rPr lang="es-ES" sz="1400" dirty="0"/>
              <a:t>puede pasarse por alto, que al liquidarse el mes de junio de 2010, la empleadora le abonó la suma de $ 6.690.989.64 por indemnización por antigüedad, conforme surge del recibo acompañado, sin practicar retención por el Impuesto a las Ganancias, por lo que dicho monto es el que únicamente responde al concepto de indemnización por despido en los términos del art. 245 de la ley de Contrato de Trabajo, como lo entiende el ente fiscal sin que el recurrente logre desacreditar tal afirmación. Que además en dicha oportunidad se le liquidaron otros conceptos remunerativos e </a:t>
            </a:r>
            <a:r>
              <a:rPr lang="es-ES" sz="1400" dirty="0" err="1"/>
              <a:t>indeminizatorios</a:t>
            </a:r>
            <a:r>
              <a:rPr lang="es-ES" sz="1400" dirty="0"/>
              <a:t>, entre los que no se menciona a la indemnización por preaviso, lo que hace suponer que en el concepto de “diferencias salariales e indemnizatorias” podría encontrarse dicho rubro o cualquier otro de carácter salarial o remunerativo, originado en “ajustes” tal como lo sugiere la denominación que las partes le han otorgado al acuerdo.</a:t>
            </a:r>
          </a:p>
          <a:p>
            <a:pPr marL="177800" indent="-177800" algn="just" fontAlgn="base">
              <a:lnSpc>
                <a:spcPct val="100000"/>
              </a:lnSpc>
              <a:spcBef>
                <a:spcPts val="0"/>
              </a:spcBef>
              <a:spcAft>
                <a:spcPts val="300"/>
              </a:spcAft>
            </a:pPr>
            <a:r>
              <a:rPr lang="es-ES" sz="1400" dirty="0" smtClean="0"/>
              <a:t>El </a:t>
            </a:r>
            <a:r>
              <a:rPr lang="es-ES" sz="1400" dirty="0"/>
              <a:t>art. 2° de la ley del Impuesto a las Ganancias establece que a los efectos de esta ley son ganancias “...los rendimientos, rentas o enriquecimientos susceptibles de una periodicidad que implique la permanencia de la fuente que los produce y su habilitación...”, que al no surgir de autos que la suma cuya devolución se reclama sea consecuencia del distracto laboral, cabe concluir que la misma reviste carácter remuneratorio de la prestación laboral, reuniendo los requisitos de periodicidad y permanencia en la fuente exigidos, por lo que se encuentra alcanzada por el Impuesto a las Ganancias como ganancia de cuarta categoría proveniente del trabajo personal ejecutado en relación de dependencia según el art. 79 inc. b) de la ley del gravamen.</a:t>
            </a:r>
          </a:p>
          <a:p>
            <a:pPr marL="177800" indent="-177800" algn="just" fontAlgn="base">
              <a:lnSpc>
                <a:spcPct val="100000"/>
              </a:lnSpc>
              <a:spcBef>
                <a:spcPts val="0"/>
              </a:spcBef>
              <a:spcAft>
                <a:spcPts val="300"/>
              </a:spcAft>
            </a:pPr>
            <a:r>
              <a:rPr lang="es-ES" sz="1400" dirty="0" smtClean="0"/>
              <a:t>La </a:t>
            </a:r>
            <a:r>
              <a:rPr lang="es-ES" sz="1400" dirty="0"/>
              <a:t>doctrina expuesta por la Corte Suprema de Justicia de la Nación en las causas “Lorenzo, Amelia Beatriz c/DGI” de fecha 17/6/2009 y “Cuevas, Luis Miguel c/ AFIP - DGI s/ contencioso administrativo” del 30 de noviembre de 2010 y luego en "</a:t>
            </a:r>
            <a:r>
              <a:rPr lang="es-ES" sz="1400" dirty="0" err="1"/>
              <a:t>Negri</a:t>
            </a:r>
            <a:r>
              <a:rPr lang="es-ES" sz="1400" dirty="0"/>
              <a:t>, Fernando Horacio c/ E.N. - A.F.I.P.-D.G.I.” (15/07/2014) no resulta aplicable al caso de autos en atención a lo expuesto precedentemente.</a:t>
            </a:r>
          </a:p>
          <a:p>
            <a:pPr marL="177800" indent="-177800" algn="just" fontAlgn="base">
              <a:lnSpc>
                <a:spcPct val="100000"/>
              </a:lnSpc>
              <a:spcBef>
                <a:spcPts val="0"/>
              </a:spcBef>
              <a:spcAft>
                <a:spcPts val="300"/>
              </a:spcAft>
            </a:pPr>
            <a:r>
              <a:rPr lang="es-ES" sz="1400" dirty="0" smtClean="0"/>
              <a:t>Por </a:t>
            </a:r>
            <a:r>
              <a:rPr lang="es-ES" sz="1400" dirty="0"/>
              <a:t>lo cual, corresponde rechazar la repetición intentada por el recurrente, con costas</a:t>
            </a:r>
            <a:r>
              <a:rPr lang="es-ES" sz="1400" dirty="0" smtClean="0"/>
              <a:t>.</a:t>
            </a:r>
          </a:p>
          <a:p>
            <a:pPr marL="177800" indent="-177800" algn="just" fontAlgn="base">
              <a:lnSpc>
                <a:spcPct val="100000"/>
              </a:lnSpc>
              <a:spcBef>
                <a:spcPts val="0"/>
              </a:spcBef>
              <a:spcAft>
                <a:spcPts val="300"/>
              </a:spcAft>
            </a:pPr>
            <a:r>
              <a:rPr lang="es-ES" sz="1400" dirty="0" smtClean="0"/>
              <a:t>Voto de la mayoría (Daniel Martin y Edith Gomez) En disidencia (Agustina </a:t>
            </a:r>
            <a:r>
              <a:rPr lang="es-ES" sz="1400" dirty="0" err="1" smtClean="0"/>
              <a:t>O’Donnnell</a:t>
            </a:r>
            <a:r>
              <a:rPr lang="es-ES" sz="1400" dirty="0" smtClean="0"/>
              <a:t>).</a:t>
            </a:r>
            <a:endParaRPr lang="es-ES" sz="1400" dirty="0"/>
          </a:p>
        </p:txBody>
      </p:sp>
      <p:sp>
        <p:nvSpPr>
          <p:cNvPr id="4" name="Marcador de número de diapositiva 3"/>
          <p:cNvSpPr>
            <a:spLocks noGrp="1"/>
          </p:cNvSpPr>
          <p:nvPr>
            <p:ph type="sldNum" sz="quarter" idx="12"/>
          </p:nvPr>
        </p:nvSpPr>
        <p:spPr/>
        <p:txBody>
          <a:bodyPr/>
          <a:lstStyle/>
          <a:p>
            <a:fld id="{0D5F2256-003B-4B2D-9DB1-245E837E0CE9}" type="slidenum">
              <a:rPr lang="es-AR" smtClean="0">
                <a:solidFill>
                  <a:prstClr val="black">
                    <a:tint val="75000"/>
                  </a:prstClr>
                </a:solidFill>
              </a:rPr>
              <a:pPr/>
              <a:t>10</a:t>
            </a:fld>
            <a:endParaRPr lang="es-AR">
              <a:solidFill>
                <a:prstClr val="black">
                  <a:tint val="75000"/>
                </a:prstClr>
              </a:solidFill>
            </a:endParaRPr>
          </a:p>
        </p:txBody>
      </p:sp>
    </p:spTree>
    <p:extLst>
      <p:ext uri="{BB962C8B-B14F-4D97-AF65-F5344CB8AC3E}">
        <p14:creationId xmlns:p14="http://schemas.microsoft.com/office/powerpoint/2010/main" val="15458300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8532" y="93663"/>
            <a:ext cx="11810999" cy="905404"/>
          </a:xfrm>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r>
              <a:rPr lang="es-ES" sz="2800" b="1" dirty="0" smtClean="0">
                <a:solidFill>
                  <a:schemeClr val="dk1"/>
                </a:solidFill>
                <a:latin typeface="+mn-lt"/>
                <a:ea typeface="+mn-ea"/>
                <a:cs typeface="+mn-cs"/>
              </a:rPr>
              <a:t>IMPROCEDENCIA DE LA APLICACIÓN DEL INSTITUTO DE CONCILIACIÓN  Y REPARACIÓN INTEGRAL (CP, ART 59, </a:t>
            </a:r>
            <a:r>
              <a:rPr lang="es-ES" sz="2800" b="1" dirty="0" err="1" smtClean="0">
                <a:solidFill>
                  <a:schemeClr val="dk1"/>
                </a:solidFill>
                <a:latin typeface="+mn-lt"/>
                <a:ea typeface="+mn-ea"/>
                <a:cs typeface="+mn-cs"/>
              </a:rPr>
              <a:t>inc</a:t>
            </a:r>
            <a:r>
              <a:rPr lang="es-ES" sz="2800" b="1" dirty="0" smtClean="0">
                <a:solidFill>
                  <a:schemeClr val="dk1"/>
                </a:solidFill>
                <a:latin typeface="+mn-lt"/>
                <a:ea typeface="+mn-ea"/>
                <a:cs typeface="+mn-cs"/>
              </a:rPr>
              <a:t> 6) EN MATERIA PENAL TRIBUTARIA</a:t>
            </a:r>
            <a:endParaRPr lang="es-AR" sz="2800" b="1" dirty="0">
              <a:solidFill>
                <a:schemeClr val="dk1"/>
              </a:solidFill>
              <a:latin typeface="+mn-lt"/>
              <a:ea typeface="+mn-ea"/>
              <a:cs typeface="+mn-cs"/>
            </a:endParaRPr>
          </a:p>
        </p:txBody>
      </p:sp>
      <p:sp>
        <p:nvSpPr>
          <p:cNvPr id="3" name="Marcador de contenido 2"/>
          <p:cNvSpPr>
            <a:spLocks noGrp="1"/>
          </p:cNvSpPr>
          <p:nvPr>
            <p:ph idx="1"/>
          </p:nvPr>
        </p:nvSpPr>
        <p:spPr>
          <a:xfrm>
            <a:off x="118531" y="1065742"/>
            <a:ext cx="11810999" cy="5427133"/>
          </a:xfrm>
        </p:spPr>
        <p:txBody>
          <a:bodyPr vert="horz" lIns="91440" tIns="45720" rIns="91440" bIns="45720" rtlCol="0">
            <a:noAutofit/>
          </a:bodyPr>
          <a:lstStyle/>
          <a:p>
            <a:pPr marL="0" indent="0" algn="just">
              <a:lnSpc>
                <a:spcPct val="100000"/>
              </a:lnSpc>
              <a:spcBef>
                <a:spcPts val="0"/>
              </a:spcBef>
              <a:spcAft>
                <a:spcPts val="300"/>
              </a:spcAft>
              <a:buNone/>
            </a:pPr>
            <a:r>
              <a:rPr lang="es-ES" sz="2000" b="1" dirty="0" smtClean="0"/>
              <a:t>CAUSA: “H. G. SA” CNAPE, Sala “A” del 18/10/2017</a:t>
            </a:r>
          </a:p>
          <a:p>
            <a:pPr marL="177800" indent="-177800" algn="just">
              <a:lnSpc>
                <a:spcPct val="100000"/>
              </a:lnSpc>
              <a:spcBef>
                <a:spcPts val="0"/>
              </a:spcBef>
              <a:spcAft>
                <a:spcPts val="300"/>
              </a:spcAft>
            </a:pPr>
            <a:r>
              <a:rPr lang="es-ES" sz="2400" dirty="0" smtClean="0"/>
              <a:t>La ley </a:t>
            </a:r>
            <a:r>
              <a:rPr lang="es-ES" sz="2400" dirty="0"/>
              <a:t>de Régimen Penal Tributario prevé un régimen especial para la situación de reparación integral pero </a:t>
            </a:r>
            <a:r>
              <a:rPr lang="es-ES" sz="2400" dirty="0" smtClean="0"/>
              <a:t>condicionándola </a:t>
            </a:r>
            <a:r>
              <a:rPr lang="es-ES" sz="2400" dirty="0"/>
              <a:t>a ciertos requisitos. Su artículo 16 exime de responsabilidad penal a los obligados que regularicen espontáneamente su situación dando cumplimiento a las obligaciones evadidas, siempre que sus presentaciones no se produzcan a raíz de una inspección iniciada, observación de parte de la repartición fiscalizadora o denuncia presentada, que se vincule directa o indirectamente con ellos.</a:t>
            </a:r>
          </a:p>
          <a:p>
            <a:pPr marL="177800" indent="-177800" algn="just">
              <a:lnSpc>
                <a:spcPct val="100000"/>
              </a:lnSpc>
              <a:spcBef>
                <a:spcPts val="0"/>
              </a:spcBef>
              <a:spcAft>
                <a:spcPts val="300"/>
              </a:spcAft>
            </a:pPr>
            <a:r>
              <a:rPr lang="es-ES" sz="2400" dirty="0" smtClean="0"/>
              <a:t>En consecuencia</a:t>
            </a:r>
            <a:r>
              <a:rPr lang="es-ES" sz="2400" dirty="0"/>
              <a:t>, consideramos que no resulta posible extinguir la acción penal por aplicación del instituto de la conciliación y reparación integral, según ley 27.147. Entender lo contrario, implicaría la aplicación de disposiciones de orden general que resultan incompatibles con el régimen especial previsto para casos como el que nos ocupa</a:t>
            </a:r>
            <a:r>
              <a:rPr lang="es-ES" sz="2400" dirty="0" smtClean="0"/>
              <a:t>.</a:t>
            </a:r>
          </a:p>
          <a:p>
            <a:pPr marL="177800" indent="-177800" algn="just">
              <a:lnSpc>
                <a:spcPct val="100000"/>
              </a:lnSpc>
              <a:spcBef>
                <a:spcPts val="0"/>
              </a:spcBef>
              <a:spcAft>
                <a:spcPts val="300"/>
              </a:spcAft>
            </a:pPr>
            <a:r>
              <a:rPr lang="es-ES" sz="2400" dirty="0" smtClean="0"/>
              <a:t>Voto de la mayoría (</a:t>
            </a:r>
            <a:r>
              <a:rPr lang="es-ES" sz="2400" dirty="0" err="1" smtClean="0"/>
              <a:t>Repetto</a:t>
            </a:r>
            <a:r>
              <a:rPr lang="es-ES" sz="2400" dirty="0" smtClean="0"/>
              <a:t> y Bonzon) en disidencia (</a:t>
            </a:r>
            <a:r>
              <a:rPr lang="es-ES" sz="2400" dirty="0" err="1" smtClean="0"/>
              <a:t>Hendler</a:t>
            </a:r>
            <a:r>
              <a:rPr lang="es-ES" sz="2400" dirty="0" smtClean="0"/>
              <a:t>).</a:t>
            </a:r>
          </a:p>
          <a:p>
            <a:pPr marL="177800" indent="-177800" algn="just">
              <a:lnSpc>
                <a:spcPct val="100000"/>
              </a:lnSpc>
              <a:spcBef>
                <a:spcPts val="0"/>
              </a:spcBef>
              <a:spcAft>
                <a:spcPts val="300"/>
              </a:spcAft>
            </a:pPr>
            <a:r>
              <a:rPr lang="es-ES" sz="2400" dirty="0" smtClean="0"/>
              <a:t>En igual sentido, “</a:t>
            </a:r>
            <a:r>
              <a:rPr lang="es-ES" sz="2400" dirty="0"/>
              <a:t>D</a:t>
            </a:r>
            <a:r>
              <a:rPr lang="es-ES" sz="2400" dirty="0" smtClean="0"/>
              <a:t>.B. SA” CNAPE Sala “A” del 18/9/2017.</a:t>
            </a:r>
            <a:endParaRPr lang="es-AR" sz="2400" dirty="0"/>
          </a:p>
        </p:txBody>
      </p:sp>
      <p:sp>
        <p:nvSpPr>
          <p:cNvPr id="4" name="Marcador de número de diapositiva 3"/>
          <p:cNvSpPr>
            <a:spLocks noGrp="1"/>
          </p:cNvSpPr>
          <p:nvPr>
            <p:ph type="sldNum" sz="quarter" idx="12"/>
          </p:nvPr>
        </p:nvSpPr>
        <p:spPr/>
        <p:txBody>
          <a:bodyPr/>
          <a:lstStyle/>
          <a:p>
            <a:fld id="{0D5F2256-003B-4B2D-9DB1-245E837E0CE9}" type="slidenum">
              <a:rPr lang="es-AR" smtClean="0">
                <a:solidFill>
                  <a:prstClr val="black">
                    <a:tint val="75000"/>
                  </a:prstClr>
                </a:solidFill>
              </a:rPr>
              <a:pPr/>
              <a:t>11</a:t>
            </a:fld>
            <a:endParaRPr lang="es-AR">
              <a:solidFill>
                <a:prstClr val="black">
                  <a:tint val="75000"/>
                </a:prstClr>
              </a:solidFill>
            </a:endParaRPr>
          </a:p>
        </p:txBody>
      </p:sp>
    </p:spTree>
    <p:extLst>
      <p:ext uri="{BB962C8B-B14F-4D97-AF65-F5344CB8AC3E}">
        <p14:creationId xmlns:p14="http://schemas.microsoft.com/office/powerpoint/2010/main" val="3877948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8532" y="93663"/>
            <a:ext cx="11810999" cy="507470"/>
          </a:xfrm>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r>
              <a:rPr lang="es-ES" sz="1800" b="1" dirty="0" smtClean="0">
                <a:solidFill>
                  <a:schemeClr val="dk1"/>
                </a:solidFill>
                <a:latin typeface="+mn-lt"/>
                <a:ea typeface="+mn-ea"/>
                <a:cs typeface="+mn-cs"/>
              </a:rPr>
              <a:t>COMPETENCIA DEL TFN EN EL CASO DE DENEGATORIA DE REINTEGRO DE IVA POR EXPORTACIÓN EN UN RECURSO INTERPUESTO CON ANTERIORIDAD A LA VIGENCIA DE LA LEY 27430</a:t>
            </a:r>
            <a:endParaRPr lang="es-AR" sz="1800" b="1" dirty="0">
              <a:solidFill>
                <a:schemeClr val="dk1"/>
              </a:solidFill>
              <a:latin typeface="+mn-lt"/>
              <a:ea typeface="+mn-ea"/>
              <a:cs typeface="+mn-cs"/>
            </a:endParaRPr>
          </a:p>
        </p:txBody>
      </p:sp>
      <p:sp>
        <p:nvSpPr>
          <p:cNvPr id="3" name="Marcador de contenido 2"/>
          <p:cNvSpPr>
            <a:spLocks noGrp="1"/>
          </p:cNvSpPr>
          <p:nvPr>
            <p:ph idx="1"/>
          </p:nvPr>
        </p:nvSpPr>
        <p:spPr>
          <a:xfrm>
            <a:off x="118532" y="601133"/>
            <a:ext cx="12073468" cy="5427133"/>
          </a:xfrm>
        </p:spPr>
        <p:txBody>
          <a:bodyPr vert="horz" lIns="91440" tIns="45720" rIns="91440" bIns="45720" rtlCol="0">
            <a:noAutofit/>
          </a:bodyPr>
          <a:lstStyle/>
          <a:p>
            <a:pPr marL="0" indent="0" algn="just">
              <a:lnSpc>
                <a:spcPct val="100000"/>
              </a:lnSpc>
              <a:spcBef>
                <a:spcPts val="0"/>
              </a:spcBef>
              <a:spcAft>
                <a:spcPts val="300"/>
              </a:spcAft>
              <a:buNone/>
            </a:pPr>
            <a:r>
              <a:rPr lang="es-ES" sz="1200" b="1" dirty="0" smtClean="0"/>
              <a:t>CAUSA: “</a:t>
            </a:r>
            <a:r>
              <a:rPr lang="es-ES" sz="1200" b="1" dirty="0" err="1" smtClean="0"/>
              <a:t>Oil</a:t>
            </a:r>
            <a:r>
              <a:rPr lang="es-ES" sz="1200" b="1" dirty="0" smtClean="0"/>
              <a:t> Combustible SA” TFN, Sala “C” del 21/2/2019</a:t>
            </a:r>
          </a:p>
          <a:p>
            <a:pPr marL="93663" indent="-93663" algn="just">
              <a:lnSpc>
                <a:spcPct val="100000"/>
              </a:lnSpc>
              <a:spcBef>
                <a:spcPts val="0"/>
              </a:spcBef>
              <a:spcAft>
                <a:spcPts val="300"/>
              </a:spcAft>
            </a:pPr>
            <a:r>
              <a:rPr lang="es-ES" sz="1400" dirty="0"/>
              <a:t>Entiendo que habiéndose interpuesto el recurso de apelación en los términos del art. 76, inc. b) de la ley 11.683 -respecto del cual rige el efecto suspensivo-, antes de la entrada en vigencia de la ley 27.430 (BO 29/12/2017), las resoluciones recurridas habilitan la competencia de este Tribunal de acuerdo con la doctrina plenaria recaída en los autos caratulados "Las 2 C. SA" de la CACAF de fecha 26/6/2017. Allí se resolvió que "El Tribunal Fiscal de la Nación resulta competente, en los términos del art. 159 de la ley 11.683, para entender en la apelación deducida contra la denegación de reintegro en concepto de crédito Fiscal del Impuesto al Valor Agregado, vinculado a operaciones de exportación e intimación al ingreso de aquellas sumas oportunamente compensadas o devueltas con más los intereses resarcitorios", postura ésta que fue posteriormente receptada por este Tribunal en el plenario recaído en la causa "</a:t>
            </a:r>
            <a:r>
              <a:rPr lang="es-ES" sz="1400" dirty="0" err="1"/>
              <a:t>Yusin</a:t>
            </a:r>
            <a:r>
              <a:rPr lang="es-ES" sz="1400" dirty="0"/>
              <a:t> S.A.C.I.F.I.A." de fecha 20/09/2017.</a:t>
            </a:r>
          </a:p>
          <a:p>
            <a:pPr marL="93663" indent="-93663" algn="just">
              <a:lnSpc>
                <a:spcPct val="100000"/>
              </a:lnSpc>
              <a:spcBef>
                <a:spcPts val="0"/>
              </a:spcBef>
              <a:spcAft>
                <a:spcPts val="300"/>
              </a:spcAft>
            </a:pPr>
            <a:r>
              <a:rPr lang="es-ES" sz="1400" dirty="0" smtClean="0"/>
              <a:t>Una </a:t>
            </a:r>
            <a:r>
              <a:rPr lang="es-ES" sz="1400" dirty="0"/>
              <a:t>solución contraria -aplicando sin más las nuevas limitantes de la competencia introducidas por la ley 27.430- importaría, en el particular caso de autos, privar de contenido y efecto válido al recurso interpuesto en aquellos términos, al desconocer, en consecuencia, el principal efecto que provoca, consistente en la suspensión de la intimación de pago contenida en la resolución apelada, obligando al contribuyente a tramitar su pretensión por la vía del art. 74 del decreto reglamentario de la ley 11.683, que no posee dicho efecto suspensivo.</a:t>
            </a:r>
          </a:p>
          <a:p>
            <a:pPr marL="93663" indent="-93663" algn="just">
              <a:lnSpc>
                <a:spcPct val="100000"/>
              </a:lnSpc>
              <a:spcBef>
                <a:spcPts val="0"/>
              </a:spcBef>
              <a:spcAft>
                <a:spcPts val="300"/>
              </a:spcAft>
            </a:pPr>
            <a:r>
              <a:rPr lang="es-ES" sz="1400" dirty="0" smtClean="0"/>
              <a:t>No </a:t>
            </a:r>
            <a:r>
              <a:rPr lang="es-ES" sz="1400" dirty="0"/>
              <a:t>desconozco el criterio de la CSJN en cuanto a que "las leyes modificatorias de la jurisdicción y competencia de los jueces son de orden público, y en consecuencia, aún en el caso de silencio de ellas, se aplican de inmediato, aún a las causas pendientes", pero la postura que adopto no contradice el criterio del Alto Tribunal, toda vez que es de aplicación "siempre que no importe privar de validez a los actos procesales ya cumplidos conforme las leyes anteriores" (Dictamen de la PGN al que la Corte remite en Fallos 323:2334 entre otros). Es que, como también lo dijo la Corte en el mismo precedente, "rige, en la materia, el principio de la llamada </a:t>
            </a:r>
            <a:r>
              <a:rPr lang="es-ES" sz="1400" dirty="0" err="1"/>
              <a:t>perpetuatio</a:t>
            </a:r>
            <a:r>
              <a:rPr lang="es-ES" sz="1400" dirty="0"/>
              <a:t> </a:t>
            </a:r>
            <a:r>
              <a:rPr lang="es-ES" sz="1400" dirty="0" err="1"/>
              <a:t>iurisdictionis</a:t>
            </a:r>
            <a:r>
              <a:rPr lang="es-ES" sz="1400" dirty="0"/>
              <a:t> según el cual la competencia se determina de acuerdo con las normas vigentes al momento de iniciarse el proceso -atendiendo a la situación de hecho existente al tiempo de la demanda-, la cual queda fija e inmutable hasta el final del pleito, aunque sobrevengan otras circunstancias de hecho que, de haber estado presentes con anterioridad, hubieran podido modificar la situación".</a:t>
            </a:r>
          </a:p>
          <a:p>
            <a:pPr marL="93663" indent="-93663" algn="just">
              <a:lnSpc>
                <a:spcPct val="100000"/>
              </a:lnSpc>
              <a:spcBef>
                <a:spcPts val="0"/>
              </a:spcBef>
              <a:spcAft>
                <a:spcPts val="300"/>
              </a:spcAft>
            </a:pPr>
            <a:r>
              <a:rPr lang="es-ES" sz="1400" dirty="0" smtClean="0"/>
              <a:t>Además</a:t>
            </a:r>
            <a:r>
              <a:rPr lang="es-ES" sz="1400" dirty="0"/>
              <a:t>, tengo para mí, que el criterio que sostengo es el que mejor concilia con una efectiva tutela judicial, porque el principio de que las leyes modificatorias sobre jurisdicción y competencia se aplican de inmediato y aún a las causas en trámite "debe ceder ante situaciones de marcada excepción como la descripta en el sub examine, donde se encuentran comprometidos tanto el buen servicio de justicia como el derecho a la tutela judicial efectiva de quienes reclaman” (Fallos: 339:740). Como lo sostuviera el 14/9/2018 en mi voto en disidencia en “Puerto </a:t>
            </a:r>
            <a:r>
              <a:rPr lang="es-ES" sz="1400" dirty="0" err="1"/>
              <a:t>Miñor</a:t>
            </a:r>
            <a:r>
              <a:rPr lang="es-ES" sz="1400" dirty="0"/>
              <a:t> SA” (</a:t>
            </a:r>
            <a:r>
              <a:rPr lang="es-ES" sz="1400" dirty="0" err="1"/>
              <a:t>Expte</a:t>
            </a:r>
            <a:r>
              <a:rPr lang="es-ES" sz="1400" dirty="0"/>
              <a:t>. N° 42.911-I) de esta Sala “en el particular caso de autos, la tutela resulta efectiva mediante la tramitación del recurso de autos -por su efecto suspensivo- y no en el procedimiento establecido en el art. 74 del DR de la ley 11.683”. Por lo expuesto, voto por rechazar la excepción de incompetencia opuesta por el fisco.</a:t>
            </a:r>
          </a:p>
          <a:p>
            <a:pPr marL="93663" indent="-93663" algn="just">
              <a:lnSpc>
                <a:spcPct val="100000"/>
              </a:lnSpc>
              <a:spcBef>
                <a:spcPts val="0"/>
              </a:spcBef>
              <a:spcAft>
                <a:spcPts val="300"/>
              </a:spcAft>
            </a:pPr>
            <a:r>
              <a:rPr lang="es-ES" sz="1400" dirty="0" smtClean="0"/>
              <a:t>Con </a:t>
            </a:r>
            <a:r>
              <a:rPr lang="es-ES" sz="1400" dirty="0"/>
              <a:t>relación a las costas del proceso, toda vez que la cuestión aquí debatida resulta estrictamente análoga a la tratada in re “Puerto </a:t>
            </a:r>
            <a:r>
              <a:rPr lang="es-ES" sz="1400" dirty="0" err="1"/>
              <a:t>Miñor</a:t>
            </a:r>
            <a:r>
              <a:rPr lang="es-ES" sz="1400" dirty="0"/>
              <a:t> SA", y por ende no resulta novedosa, no encuentro motivos válidos para apartarme del principio general establecido en el art. 68 del CPCCN, por lo que corresponde imponer las costas a la vencida</a:t>
            </a:r>
            <a:r>
              <a:rPr lang="es-ES" sz="1400" dirty="0" smtClean="0"/>
              <a:t>.</a:t>
            </a:r>
          </a:p>
          <a:p>
            <a:pPr marL="93663" indent="-93663" algn="just">
              <a:lnSpc>
                <a:spcPct val="100000"/>
              </a:lnSpc>
              <a:spcBef>
                <a:spcPts val="0"/>
              </a:spcBef>
              <a:spcAft>
                <a:spcPts val="300"/>
              </a:spcAft>
            </a:pPr>
            <a:r>
              <a:rPr lang="es-ES" sz="1400" dirty="0" smtClean="0"/>
              <a:t>Voto de la mayoría (Claudio Luis y Juan C. </a:t>
            </a:r>
            <a:r>
              <a:rPr lang="es-ES" sz="1400" dirty="0" err="1" smtClean="0"/>
              <a:t>Vicchi</a:t>
            </a:r>
            <a:r>
              <a:rPr lang="es-ES" sz="1400" dirty="0" smtClean="0"/>
              <a:t>). En disidencia (Viviana </a:t>
            </a:r>
            <a:r>
              <a:rPr lang="es-ES" sz="1400" dirty="0" err="1" smtClean="0"/>
              <a:t>Marmillon</a:t>
            </a:r>
            <a:r>
              <a:rPr lang="es-ES" sz="1400" dirty="0" smtClean="0"/>
              <a:t>)</a:t>
            </a:r>
            <a:endParaRPr lang="es-AR" sz="1400" dirty="0"/>
          </a:p>
        </p:txBody>
      </p:sp>
      <p:sp>
        <p:nvSpPr>
          <p:cNvPr id="4" name="Marcador de número de diapositiva 3"/>
          <p:cNvSpPr>
            <a:spLocks noGrp="1"/>
          </p:cNvSpPr>
          <p:nvPr>
            <p:ph type="sldNum" sz="quarter" idx="12"/>
          </p:nvPr>
        </p:nvSpPr>
        <p:spPr/>
        <p:txBody>
          <a:bodyPr/>
          <a:lstStyle/>
          <a:p>
            <a:fld id="{0D5F2256-003B-4B2D-9DB1-245E837E0CE9}" type="slidenum">
              <a:rPr lang="es-AR" smtClean="0">
                <a:solidFill>
                  <a:prstClr val="black">
                    <a:tint val="75000"/>
                  </a:prstClr>
                </a:solidFill>
              </a:rPr>
              <a:pPr/>
              <a:t>12</a:t>
            </a:fld>
            <a:endParaRPr lang="es-AR">
              <a:solidFill>
                <a:prstClr val="black">
                  <a:tint val="75000"/>
                </a:prstClr>
              </a:solidFill>
            </a:endParaRPr>
          </a:p>
        </p:txBody>
      </p:sp>
    </p:spTree>
    <p:extLst>
      <p:ext uri="{BB962C8B-B14F-4D97-AF65-F5344CB8AC3E}">
        <p14:creationId xmlns:p14="http://schemas.microsoft.com/office/powerpoint/2010/main" val="3998920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8599" y="187325"/>
            <a:ext cx="11319934" cy="1006475"/>
          </a:xfrm>
          <a:ln/>
        </p:spPr>
        <p:style>
          <a:lnRef idx="2">
            <a:schemeClr val="dk1"/>
          </a:lnRef>
          <a:fillRef idx="1">
            <a:schemeClr val="lt1"/>
          </a:fillRef>
          <a:effectRef idx="0">
            <a:schemeClr val="dk1"/>
          </a:effectRef>
          <a:fontRef idx="minor">
            <a:schemeClr val="dk1"/>
          </a:fontRef>
        </p:style>
        <p:txBody>
          <a:bodyPr>
            <a:noAutofit/>
          </a:bodyPr>
          <a:lstStyle/>
          <a:p>
            <a:r>
              <a:rPr lang="es-ES" sz="3200" b="1" dirty="0" smtClean="0"/>
              <a:t>PROCEDENCIA DE LA DEVOLUCIÓN DEL IGMP EN BASE A LA DOCTRINA “HERMITAGE” DE LA CSN</a:t>
            </a:r>
            <a:endParaRPr lang="es-AR" sz="3200" b="1" dirty="0"/>
          </a:p>
        </p:txBody>
      </p:sp>
      <p:sp>
        <p:nvSpPr>
          <p:cNvPr id="3" name="Marcador de contenido 2"/>
          <p:cNvSpPr>
            <a:spLocks noGrp="1"/>
          </p:cNvSpPr>
          <p:nvPr>
            <p:ph idx="1"/>
          </p:nvPr>
        </p:nvSpPr>
        <p:spPr>
          <a:xfrm>
            <a:off x="228599" y="1368423"/>
            <a:ext cx="11319934" cy="5354109"/>
          </a:xfrm>
        </p:spPr>
        <p:txBody>
          <a:bodyPr>
            <a:noAutofit/>
          </a:bodyPr>
          <a:lstStyle/>
          <a:p>
            <a:pPr marL="0" indent="0" algn="just">
              <a:buNone/>
            </a:pPr>
            <a:r>
              <a:rPr lang="es-ES" sz="2400" b="1" dirty="0" smtClean="0"/>
              <a:t>CAUSA: “Supermercados Toledo” CCAF, Sala V del 27/11/2018</a:t>
            </a:r>
          </a:p>
          <a:p>
            <a:pPr algn="just"/>
            <a:r>
              <a:rPr lang="es-ES" dirty="0" smtClean="0"/>
              <a:t>La </a:t>
            </a:r>
            <a:r>
              <a:rPr lang="es-ES" dirty="0"/>
              <a:t>devolución solicitada por una empresa respecto de las sumas ingresadas en concepto de impuesto a la ganancia mínima presunta debe ser admitida, pues en la medida en que se encuentra acreditado que los resultados habían arrojado pérdidas y que a su vez se habían registrados quebrantos en la declaración jurada del impuesto a las ganancias, sin que tales extremos no fueron rebatidos por el organismo recaudador, corresponde aplicar la doctrina que resulta del precedente “</a:t>
            </a:r>
            <a:r>
              <a:rPr lang="es-ES" dirty="0" err="1"/>
              <a:t>Hermitage</a:t>
            </a:r>
            <a:r>
              <a:rPr lang="es-ES" dirty="0"/>
              <a:t>” —15/06/2010, AR/JUR/24278/2010—, dado que la renta presumida por la ley efectivamente no existió. </a:t>
            </a:r>
            <a:endParaRPr lang="es-ES" dirty="0" smtClean="0"/>
          </a:p>
          <a:p>
            <a:pPr algn="just"/>
            <a:r>
              <a:rPr lang="es-ES" u="sng" dirty="0" smtClean="0"/>
              <a:t>NOTA</a:t>
            </a:r>
            <a:r>
              <a:rPr lang="es-ES" dirty="0" smtClean="0"/>
              <a:t>: ver también “Oleoducto Trasandino Argentina SA”, CCAF, Sala IV del 10/2/2015 y “Central Térmica Loma de la Lata SA” CCAF, Sala III del 27/4/2018</a:t>
            </a:r>
          </a:p>
        </p:txBody>
      </p:sp>
      <p:sp>
        <p:nvSpPr>
          <p:cNvPr id="4" name="Marcador de número de diapositiva 3"/>
          <p:cNvSpPr>
            <a:spLocks noGrp="1"/>
          </p:cNvSpPr>
          <p:nvPr>
            <p:ph type="sldNum" sz="quarter" idx="12"/>
          </p:nvPr>
        </p:nvSpPr>
        <p:spPr/>
        <p:txBody>
          <a:bodyPr/>
          <a:lstStyle/>
          <a:p>
            <a:fld id="{0D5F2256-003B-4B2D-9DB1-245E837E0CE9}" type="slidenum">
              <a:rPr lang="es-AR" smtClean="0"/>
              <a:t>1</a:t>
            </a:fld>
            <a:endParaRPr lang="es-AR"/>
          </a:p>
        </p:txBody>
      </p:sp>
    </p:spTree>
    <p:extLst>
      <p:ext uri="{BB962C8B-B14F-4D97-AF65-F5344CB8AC3E}">
        <p14:creationId xmlns:p14="http://schemas.microsoft.com/office/powerpoint/2010/main" val="18909152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867" y="93323"/>
            <a:ext cx="11991886" cy="610926"/>
          </a:xfrm>
          <a:ln/>
        </p:spPr>
        <p:style>
          <a:lnRef idx="2">
            <a:schemeClr val="dk1"/>
          </a:lnRef>
          <a:fillRef idx="1">
            <a:schemeClr val="lt1"/>
          </a:fillRef>
          <a:effectRef idx="0">
            <a:schemeClr val="dk1"/>
          </a:effectRef>
          <a:fontRef idx="minor">
            <a:schemeClr val="dk1"/>
          </a:fontRef>
        </p:style>
        <p:txBody>
          <a:bodyPr>
            <a:noAutofit/>
          </a:bodyPr>
          <a:lstStyle/>
          <a:p>
            <a:r>
              <a:rPr lang="es-ES" sz="1800" b="1" dirty="0" smtClean="0"/>
              <a:t>PROCEDENCIA DE LA REORGANIZACIÓN EMPRESARIA ART 77 </a:t>
            </a:r>
            <a:r>
              <a:rPr lang="es-ES" sz="1800" b="1" dirty="0" err="1" smtClean="0"/>
              <a:t>inc</a:t>
            </a:r>
            <a:r>
              <a:rPr lang="es-ES" sz="1800" b="1" dirty="0" smtClean="0"/>
              <a:t> c) DE LA LIG EN RAZÓN DE HABERSE PROBADO LA EXISTENCIA DE UN CONJUNTO ECONÓMICO</a:t>
            </a:r>
            <a:endParaRPr lang="es-AR" sz="1800" b="1" dirty="0"/>
          </a:p>
        </p:txBody>
      </p:sp>
      <p:sp>
        <p:nvSpPr>
          <p:cNvPr id="3" name="Marcador de contenido 2"/>
          <p:cNvSpPr>
            <a:spLocks noGrp="1"/>
          </p:cNvSpPr>
          <p:nvPr>
            <p:ph idx="1"/>
          </p:nvPr>
        </p:nvSpPr>
        <p:spPr>
          <a:xfrm>
            <a:off x="91867" y="704249"/>
            <a:ext cx="11991886" cy="5354109"/>
          </a:xfrm>
        </p:spPr>
        <p:txBody>
          <a:bodyPr>
            <a:noAutofit/>
          </a:bodyPr>
          <a:lstStyle/>
          <a:p>
            <a:pPr marL="0" indent="0" algn="just">
              <a:lnSpc>
                <a:spcPct val="100000"/>
              </a:lnSpc>
              <a:spcBef>
                <a:spcPts val="0"/>
              </a:spcBef>
              <a:spcAft>
                <a:spcPts val="300"/>
              </a:spcAft>
              <a:buNone/>
            </a:pPr>
            <a:r>
              <a:rPr lang="es-ES" sz="1600" b="1" dirty="0" smtClean="0"/>
              <a:t>CAUSA: “</a:t>
            </a:r>
            <a:r>
              <a:rPr lang="es-ES" sz="1600" b="1" dirty="0" err="1" smtClean="0"/>
              <a:t>Swiss</a:t>
            </a:r>
            <a:r>
              <a:rPr lang="es-ES" sz="1600" b="1" dirty="0" smtClean="0"/>
              <a:t> Medical SA” CCAF, Sala I del 27/12/2018</a:t>
            </a:r>
          </a:p>
          <a:p>
            <a:pPr marL="179388" indent="-179388" algn="just">
              <a:lnSpc>
                <a:spcPct val="100000"/>
              </a:lnSpc>
              <a:spcBef>
                <a:spcPts val="0"/>
              </a:spcBef>
              <a:spcAft>
                <a:spcPts val="300"/>
              </a:spcAft>
            </a:pPr>
            <a:r>
              <a:rPr lang="es-ES" sz="1700" dirty="0" smtClean="0"/>
              <a:t>De la </a:t>
            </a:r>
            <a:r>
              <a:rPr lang="es-ES" sz="1700" dirty="0"/>
              <a:t>prueba rendida resulta indudable la existencia del conjunto económico anunciado.</a:t>
            </a:r>
          </a:p>
          <a:p>
            <a:pPr marL="179388" indent="0" algn="just">
              <a:lnSpc>
                <a:spcPct val="100000"/>
              </a:lnSpc>
              <a:spcBef>
                <a:spcPts val="0"/>
              </a:spcBef>
              <a:spcAft>
                <a:spcPts val="300"/>
              </a:spcAft>
              <a:buNone/>
            </a:pPr>
            <a:r>
              <a:rPr lang="es-ES" sz="1700" dirty="0" smtClean="0"/>
              <a:t>Conclusión </a:t>
            </a:r>
            <a:r>
              <a:rPr lang="es-ES" sz="1700" dirty="0"/>
              <a:t>que dispara, no solo desde la visión de la realidad económica, sino también por amalgamar el cumplimiento de las exigencias legales objetadas en la sentencia (2 años de continuidad en actividad vinculada).</a:t>
            </a:r>
          </a:p>
          <a:p>
            <a:pPr marL="179388" indent="-179388" algn="just">
              <a:lnSpc>
                <a:spcPct val="100000"/>
              </a:lnSpc>
              <a:spcBef>
                <a:spcPts val="0"/>
              </a:spcBef>
              <a:spcAft>
                <a:spcPts val="300"/>
              </a:spcAft>
            </a:pPr>
            <a:r>
              <a:rPr lang="es-ES" sz="1700" dirty="0" smtClean="0"/>
              <a:t>Es </a:t>
            </a:r>
            <a:r>
              <a:rPr lang="es-ES" sz="1700" dirty="0"/>
              <a:t>que, dada la participación dominante de </a:t>
            </a:r>
            <a:r>
              <a:rPr lang="es-ES" sz="1700" dirty="0" err="1"/>
              <a:t>Swiss</a:t>
            </a:r>
            <a:r>
              <a:rPr lang="es-ES" sz="1700" dirty="0"/>
              <a:t> Medical SA en el paquete accionario como, prácticamente, la única accionista de las absorbidas, se diluye toda idea de un aumento de su capital, como consecuencia de la reorganización societaria realizada.</a:t>
            </a:r>
          </a:p>
          <a:p>
            <a:pPr marL="179388" indent="-179388" algn="just">
              <a:lnSpc>
                <a:spcPct val="100000"/>
              </a:lnSpc>
              <a:spcBef>
                <a:spcPts val="0"/>
              </a:spcBef>
              <a:spcAft>
                <a:spcPts val="300"/>
              </a:spcAft>
            </a:pPr>
            <a:r>
              <a:rPr lang="es-ES" sz="1700" dirty="0" smtClean="0"/>
              <a:t>La </a:t>
            </a:r>
            <a:r>
              <a:rPr lang="es-ES" sz="1700" dirty="0"/>
              <a:t>titularidad de la actora en el capital social de las antecesoras resulta suficientemente representativa para tener por cumplido el propósito de la ley: la neutralidad del resultado.</a:t>
            </a:r>
          </a:p>
          <a:p>
            <a:pPr marL="179388" indent="-179388" algn="just">
              <a:lnSpc>
                <a:spcPct val="100000"/>
              </a:lnSpc>
              <a:spcBef>
                <a:spcPts val="0"/>
              </a:spcBef>
              <a:spcAft>
                <a:spcPts val="300"/>
              </a:spcAft>
            </a:pPr>
            <a:r>
              <a:rPr lang="es-ES" sz="1700" dirty="0" smtClean="0"/>
              <a:t>Se </a:t>
            </a:r>
            <a:r>
              <a:rPr lang="es-ES" sz="1700" dirty="0"/>
              <a:t>produce una restructuración de las sociedades reorganizadas, donde la transferencia de los patrimonios involucrados comprende la misma riqueza económica, sin que se observe ni se denuncie, participación de terceros que puedan usufructuar ese beneficio.</a:t>
            </a:r>
          </a:p>
          <a:p>
            <a:pPr marL="179388" indent="-179388" algn="just">
              <a:lnSpc>
                <a:spcPct val="100000"/>
              </a:lnSpc>
              <a:spcBef>
                <a:spcPts val="0"/>
              </a:spcBef>
              <a:spcAft>
                <a:spcPts val="300"/>
              </a:spcAft>
            </a:pPr>
            <a:r>
              <a:rPr lang="es-ES" sz="1700" dirty="0" smtClean="0"/>
              <a:t>En </a:t>
            </a:r>
            <a:r>
              <a:rPr lang="es-ES" sz="1700" dirty="0"/>
              <a:t>los supuestos de transferencias de un patrimonio entre sociedades integrantes de un grupo económico, no es exigible el requisito vinculado a la falta del desarrollo de actividades idénticas y/o vinculadas durante los doce (12) meses anteriores a la fecha de reorganización (art. 105, párr. 2º, ap. III, del decreto reglamentario de la LIG).</a:t>
            </a:r>
          </a:p>
          <a:p>
            <a:pPr marL="179388" indent="-179388" algn="just">
              <a:lnSpc>
                <a:spcPct val="100000"/>
              </a:lnSpc>
              <a:spcBef>
                <a:spcPts val="0"/>
              </a:spcBef>
              <a:spcAft>
                <a:spcPts val="300"/>
              </a:spcAft>
            </a:pPr>
            <a:r>
              <a:rPr lang="es-ES" sz="1700" dirty="0" smtClean="0"/>
              <a:t>Más </a:t>
            </a:r>
            <a:r>
              <a:rPr lang="es-ES" sz="1700" dirty="0"/>
              <a:t>allá de que el reglamento introdujo requisitos no contemplados en el texto de la LIG; lo cierto es que no son exigibles para los supuestos como los de autos, encuadrables en la definición legal de conjunto económico.</a:t>
            </a:r>
          </a:p>
          <a:p>
            <a:pPr marL="179388" indent="-179388" algn="just">
              <a:lnSpc>
                <a:spcPct val="100000"/>
              </a:lnSpc>
              <a:spcBef>
                <a:spcPts val="0"/>
              </a:spcBef>
              <a:spcAft>
                <a:spcPts val="300"/>
              </a:spcAft>
            </a:pPr>
            <a:r>
              <a:rPr lang="es-ES" sz="1700" dirty="0" smtClean="0"/>
              <a:t>Es </a:t>
            </a:r>
            <a:r>
              <a:rPr lang="es-ES" sz="1700" dirty="0"/>
              <a:t>que, tal como surge del art.105 de la reglamentación, aquéllos solo se exigen para los supuestos regulados en los </a:t>
            </a:r>
            <a:r>
              <a:rPr lang="es-ES" sz="1700" dirty="0" err="1"/>
              <a:t>incs</a:t>
            </a:r>
            <a:r>
              <a:rPr lang="es-ES" sz="1700" dirty="0"/>
              <a:t>. a) y b) del art. 77 de la citada ley. Esto es, solo en los casos de “fusión” y escisión” (conf. CSJ “Frigorífico </a:t>
            </a:r>
            <a:r>
              <a:rPr lang="es-ES" sz="1700" dirty="0" err="1"/>
              <a:t>Paladini</a:t>
            </a:r>
            <a:r>
              <a:rPr lang="es-ES" sz="1700" dirty="0"/>
              <a:t> SA”, ya cit.; y 336:2364: “AFIP-DGI s/ acción de lesividad”, del 17/12/13).</a:t>
            </a:r>
          </a:p>
          <a:p>
            <a:pPr marL="179388" indent="-179388" algn="just">
              <a:lnSpc>
                <a:spcPct val="100000"/>
              </a:lnSpc>
              <a:spcBef>
                <a:spcPts val="0"/>
              </a:spcBef>
              <a:spcAft>
                <a:spcPts val="300"/>
              </a:spcAft>
            </a:pPr>
            <a:r>
              <a:rPr lang="es-ES" sz="1700" dirty="0" smtClean="0"/>
              <a:t>Máxime </a:t>
            </a:r>
            <a:r>
              <a:rPr lang="es-ES" sz="1700" dirty="0"/>
              <a:t>que, pretender lo contrario “...afectaría el principio de la inderogabilidad singular de los reglamentos” (conf. Sala II, causa “</a:t>
            </a:r>
            <a:r>
              <a:rPr lang="es-ES" sz="1700" dirty="0" err="1"/>
              <a:t>Blaistein</a:t>
            </a:r>
            <a:r>
              <a:rPr lang="es-ES" sz="1700" dirty="0"/>
              <a:t> SA” del 18/10/07, firme según Fallo CSJ del 24/11/2009).</a:t>
            </a:r>
          </a:p>
          <a:p>
            <a:pPr marL="179388" indent="-179388" algn="just">
              <a:lnSpc>
                <a:spcPct val="100000"/>
              </a:lnSpc>
              <a:spcBef>
                <a:spcPts val="0"/>
              </a:spcBef>
              <a:spcAft>
                <a:spcPts val="300"/>
              </a:spcAft>
            </a:pPr>
            <a:r>
              <a:rPr lang="es-ES" sz="1700" dirty="0" smtClean="0"/>
              <a:t>Verificada </a:t>
            </a:r>
            <a:r>
              <a:rPr lang="es-ES" sz="1700" dirty="0"/>
              <a:t>pues, la existencia del conjunto económico, tampoco es exigible que las firmas antecesoras conserven su personalidad jurídica.</a:t>
            </a:r>
            <a:endParaRPr lang="es-ES" sz="1700" dirty="0" smtClean="0"/>
          </a:p>
        </p:txBody>
      </p:sp>
      <p:sp>
        <p:nvSpPr>
          <p:cNvPr id="4" name="Marcador de número de diapositiva 3"/>
          <p:cNvSpPr>
            <a:spLocks noGrp="1"/>
          </p:cNvSpPr>
          <p:nvPr>
            <p:ph type="sldNum" sz="quarter" idx="12"/>
          </p:nvPr>
        </p:nvSpPr>
        <p:spPr/>
        <p:txBody>
          <a:bodyPr/>
          <a:lstStyle/>
          <a:p>
            <a:fld id="{0D5F2256-003B-4B2D-9DB1-245E837E0CE9}" type="slidenum">
              <a:rPr lang="es-AR" smtClean="0">
                <a:solidFill>
                  <a:prstClr val="black">
                    <a:tint val="75000"/>
                  </a:prstClr>
                </a:solidFill>
              </a:rPr>
              <a:pPr/>
              <a:t>2</a:t>
            </a:fld>
            <a:endParaRPr lang="es-AR">
              <a:solidFill>
                <a:prstClr val="black">
                  <a:tint val="75000"/>
                </a:prstClr>
              </a:solidFill>
            </a:endParaRPr>
          </a:p>
        </p:txBody>
      </p:sp>
    </p:spTree>
    <p:extLst>
      <p:ext uri="{BB962C8B-B14F-4D97-AF65-F5344CB8AC3E}">
        <p14:creationId xmlns:p14="http://schemas.microsoft.com/office/powerpoint/2010/main" val="15692296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867" y="76232"/>
            <a:ext cx="11991886" cy="1316732"/>
          </a:xfrm>
          <a:ln/>
        </p:spPr>
        <p:style>
          <a:lnRef idx="2">
            <a:schemeClr val="dk1"/>
          </a:lnRef>
          <a:fillRef idx="1">
            <a:schemeClr val="lt1"/>
          </a:fillRef>
          <a:effectRef idx="0">
            <a:schemeClr val="dk1"/>
          </a:effectRef>
          <a:fontRef idx="minor">
            <a:schemeClr val="dk1"/>
          </a:fontRef>
        </p:style>
        <p:txBody>
          <a:bodyPr>
            <a:noAutofit/>
          </a:bodyPr>
          <a:lstStyle/>
          <a:p>
            <a:r>
              <a:rPr lang="es-ES" sz="2800" b="1" dirty="0" smtClean="0"/>
              <a:t>INCOMPETENCIA DEL TFN RESPECTO DE INTIMACIONES ADMINISTRATIVAS DEL IGMP POR IMPROCEDENCIA DE LA DEDUCCIÓN DE BENEFICIOS PROMOCIONALES LEY 22021</a:t>
            </a:r>
            <a:endParaRPr lang="es-AR" sz="2800" b="1" dirty="0"/>
          </a:p>
        </p:txBody>
      </p:sp>
      <p:sp>
        <p:nvSpPr>
          <p:cNvPr id="3" name="Marcador de contenido 2"/>
          <p:cNvSpPr>
            <a:spLocks noGrp="1"/>
          </p:cNvSpPr>
          <p:nvPr>
            <p:ph idx="1"/>
          </p:nvPr>
        </p:nvSpPr>
        <p:spPr>
          <a:xfrm>
            <a:off x="91867" y="1457643"/>
            <a:ext cx="11991886" cy="4970552"/>
          </a:xfrm>
        </p:spPr>
        <p:txBody>
          <a:bodyPr>
            <a:noAutofit/>
          </a:bodyPr>
          <a:lstStyle/>
          <a:p>
            <a:pPr marL="0" indent="0" algn="just">
              <a:lnSpc>
                <a:spcPct val="100000"/>
              </a:lnSpc>
              <a:spcBef>
                <a:spcPts val="0"/>
              </a:spcBef>
              <a:spcAft>
                <a:spcPts val="300"/>
              </a:spcAft>
              <a:buNone/>
            </a:pPr>
            <a:r>
              <a:rPr lang="es-ES" sz="2000" b="1" dirty="0" smtClean="0"/>
              <a:t>CAUSA: “El Triunfo SA” CCAF, Sala III del 18/12/2018</a:t>
            </a:r>
          </a:p>
          <a:p>
            <a:pPr marL="179388" indent="-179388" algn="just">
              <a:lnSpc>
                <a:spcPct val="100000"/>
              </a:lnSpc>
              <a:spcBef>
                <a:spcPts val="0"/>
              </a:spcBef>
              <a:spcAft>
                <a:spcPts val="300"/>
              </a:spcAft>
            </a:pPr>
            <a:r>
              <a:rPr lang="es-ES" sz="2400" dirty="0"/>
              <a:t>Las intimaciones de pago de tributos no se encuentran comprendidas entre los que abren la competencia del Tribunal Fiscal de la Nación, en tanto no son actos de naturaleza determinativa ni tampoco se advierte que impliquen consecuencias de naturaleza punitiva. </a:t>
            </a:r>
            <a:endParaRPr lang="es-ES" sz="2400" dirty="0" smtClean="0"/>
          </a:p>
          <a:p>
            <a:pPr marL="179388" indent="-179388" algn="just">
              <a:lnSpc>
                <a:spcPct val="100000"/>
              </a:lnSpc>
              <a:spcBef>
                <a:spcPts val="0"/>
              </a:spcBef>
              <a:spcAft>
                <a:spcPts val="300"/>
              </a:spcAft>
            </a:pPr>
            <a:r>
              <a:rPr lang="es-ES" sz="2400" dirty="0" smtClean="0"/>
              <a:t>Ver también “Corporación Catamarqueña SA” CCAF, Sala IV del 12/12/17.</a:t>
            </a:r>
            <a:endParaRPr lang="es-ES" sz="2400" dirty="0"/>
          </a:p>
        </p:txBody>
      </p:sp>
      <p:sp>
        <p:nvSpPr>
          <p:cNvPr id="4" name="Marcador de número de diapositiva 3"/>
          <p:cNvSpPr>
            <a:spLocks noGrp="1"/>
          </p:cNvSpPr>
          <p:nvPr>
            <p:ph type="sldNum" sz="quarter" idx="12"/>
          </p:nvPr>
        </p:nvSpPr>
        <p:spPr/>
        <p:txBody>
          <a:bodyPr/>
          <a:lstStyle/>
          <a:p>
            <a:fld id="{0D5F2256-003B-4B2D-9DB1-245E837E0CE9}" type="slidenum">
              <a:rPr lang="es-AR" smtClean="0">
                <a:solidFill>
                  <a:prstClr val="black">
                    <a:tint val="75000"/>
                  </a:prstClr>
                </a:solidFill>
              </a:rPr>
              <a:pPr/>
              <a:t>3</a:t>
            </a:fld>
            <a:endParaRPr lang="es-AR">
              <a:solidFill>
                <a:prstClr val="black">
                  <a:tint val="75000"/>
                </a:prstClr>
              </a:solidFill>
            </a:endParaRPr>
          </a:p>
        </p:txBody>
      </p:sp>
    </p:spTree>
    <p:extLst>
      <p:ext uri="{BB962C8B-B14F-4D97-AF65-F5344CB8AC3E}">
        <p14:creationId xmlns:p14="http://schemas.microsoft.com/office/powerpoint/2010/main" val="20188684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8533" y="94193"/>
            <a:ext cx="11810999" cy="744007"/>
          </a:xfrm>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r>
              <a:rPr lang="es-ES" sz="2200" b="1" dirty="0" smtClean="0">
                <a:solidFill>
                  <a:schemeClr val="dk1"/>
                </a:solidFill>
                <a:latin typeface="+mn-lt"/>
                <a:ea typeface="+mn-ea"/>
                <a:cs typeface="+mn-cs"/>
              </a:rPr>
              <a:t>PROCEDENCIA DEL RECURSO DE AMPARO ANTE EL TFN POR DEMORA EXCESIVA EN LA SOLICITUD DE DEVOLUCIÓN DE SALDOS A FAVOR DE LIBRE DISPONIBILIDAD</a:t>
            </a:r>
            <a:endParaRPr lang="es-AR" sz="2200" b="1" dirty="0">
              <a:solidFill>
                <a:schemeClr val="dk1"/>
              </a:solidFill>
              <a:latin typeface="+mn-lt"/>
              <a:ea typeface="+mn-ea"/>
              <a:cs typeface="+mn-cs"/>
            </a:endParaRPr>
          </a:p>
        </p:txBody>
      </p:sp>
      <p:sp>
        <p:nvSpPr>
          <p:cNvPr id="3" name="Marcador de contenido 2"/>
          <p:cNvSpPr>
            <a:spLocks noGrp="1"/>
          </p:cNvSpPr>
          <p:nvPr>
            <p:ph idx="1"/>
          </p:nvPr>
        </p:nvSpPr>
        <p:spPr>
          <a:xfrm>
            <a:off x="118533" y="948267"/>
            <a:ext cx="11810999" cy="4351338"/>
          </a:xfrm>
        </p:spPr>
        <p:txBody>
          <a:bodyPr vert="horz" lIns="91440" tIns="45720" rIns="91440" bIns="45720" rtlCol="0">
            <a:noAutofit/>
          </a:bodyPr>
          <a:lstStyle/>
          <a:p>
            <a:pPr marL="0" indent="0" algn="just">
              <a:lnSpc>
                <a:spcPct val="100000"/>
              </a:lnSpc>
              <a:spcBef>
                <a:spcPts val="0"/>
              </a:spcBef>
              <a:spcAft>
                <a:spcPts val="300"/>
              </a:spcAft>
              <a:buNone/>
            </a:pPr>
            <a:r>
              <a:rPr lang="es-ES" sz="1700" b="1" dirty="0" smtClean="0"/>
              <a:t>CAUSA: “Rielo </a:t>
            </a:r>
            <a:r>
              <a:rPr lang="es-ES" sz="1700" b="1" dirty="0" err="1" smtClean="0"/>
              <a:t>Ameijide</a:t>
            </a:r>
            <a:r>
              <a:rPr lang="es-ES" sz="1700" b="1" dirty="0" smtClean="0"/>
              <a:t>, Josefa Consuelo” TFN, Sala de feria, 4/1/2019</a:t>
            </a:r>
          </a:p>
          <a:p>
            <a:pPr marL="177800" indent="-177800" algn="just">
              <a:lnSpc>
                <a:spcPct val="100000"/>
              </a:lnSpc>
              <a:spcBef>
                <a:spcPts val="0"/>
              </a:spcBef>
              <a:spcAft>
                <a:spcPts val="300"/>
              </a:spcAft>
            </a:pPr>
            <a:r>
              <a:rPr lang="es-ES" sz="1900" dirty="0" smtClean="0"/>
              <a:t>El </a:t>
            </a:r>
            <a:r>
              <a:rPr lang="es-ES" sz="1900" dirty="0"/>
              <a:t>art. 182 de la ley 11.683 dispone que la persona individual o colectiva perjudicada en el normal ejercicio de un derecho o actividad, por demora excesiva de los empleados administrativos en realizar un trámite o diligencia a cargo de la Administración Federal de Ingresos Públicos, podrá ocurrir ante el Tribunal Fiscal de la Nación mediante recurso de amparo de sus derechos.</a:t>
            </a:r>
          </a:p>
          <a:p>
            <a:pPr marL="177800" indent="-177800" algn="just">
              <a:lnSpc>
                <a:spcPct val="100000"/>
              </a:lnSpc>
              <a:spcBef>
                <a:spcPts val="0"/>
              </a:spcBef>
              <a:spcAft>
                <a:spcPts val="300"/>
              </a:spcAft>
            </a:pPr>
            <a:r>
              <a:rPr lang="es-ES" sz="1900" dirty="0" smtClean="0"/>
              <a:t>El </a:t>
            </a:r>
            <a:r>
              <a:rPr lang="es-ES" sz="1900" dirty="0"/>
              <a:t>art. 182 de la ley 11.683 establece cuáles son los requisitos que deben verificarse para su procedencia, a saber: a) perjuicio hacia una persona individual o colectiva; b) existencia de una demora excesiva; c) trámite o diligencia a cargo de los empleados administrativos de la AFIP- DGI y d) interposición del pedido de pronto despacho ante la autoridad administrativa y haber transcurrido un plazo de 15 (quince) días sin que se hubiere resuelto el trámite.</a:t>
            </a:r>
          </a:p>
          <a:p>
            <a:pPr marL="177800" indent="-177800" algn="just">
              <a:lnSpc>
                <a:spcPct val="100000"/>
              </a:lnSpc>
              <a:spcBef>
                <a:spcPts val="0"/>
              </a:spcBef>
              <a:spcAft>
                <a:spcPts val="300"/>
              </a:spcAft>
            </a:pPr>
            <a:r>
              <a:rPr lang="es-ES" sz="1900" dirty="0" smtClean="0"/>
              <a:t>De </a:t>
            </a:r>
            <a:r>
              <a:rPr lang="es-ES" sz="1900" dirty="0"/>
              <a:t>la interpretación del recurso del art. 182 de la ley 11.683 se desprende que no alcanza para la procedencia del recurso en trato, en principio, que el ente fiscal deje de actuar en los plazos legales. La ley exige que la demora sea excesiva. La simple mora en la realización del trámite no habilita la admisibilidad del recurso y la pertinente orden para su resolución.</a:t>
            </a:r>
          </a:p>
          <a:p>
            <a:pPr marL="177800" indent="-177800" algn="just">
              <a:lnSpc>
                <a:spcPct val="100000"/>
              </a:lnSpc>
              <a:spcBef>
                <a:spcPts val="0"/>
              </a:spcBef>
              <a:spcAft>
                <a:spcPts val="300"/>
              </a:spcAft>
            </a:pPr>
            <a:r>
              <a:rPr lang="es-ES" sz="1900" dirty="0" smtClean="0"/>
              <a:t>El </a:t>
            </a:r>
            <a:r>
              <a:rPr lang="es-ES" sz="1900" dirty="0"/>
              <a:t>legislador ha dejado al prudente arbitrio del Tribunal Fiscal la dilucidación de la efectiva existencia de "demora excesiva", la que dependerá, entonces, de cada caso concreto, toda vez que la mora no podrá ser considerada un mero cómputo de tiempo desde la petición hasta la interposición del recurso, sino que deberán tenerse presentes circunstancias tales como la naturaleza o contenido del trámite, su complejidad, las razones de la demora, el tiempo que naturalmente ha de demandar el necesario accionar del organismo recaudador en el cumplimiento de los deberes que le incumben, y también la conducta del interesado.</a:t>
            </a:r>
            <a:endParaRPr lang="es-AR" sz="1900" dirty="0"/>
          </a:p>
        </p:txBody>
      </p:sp>
      <p:sp>
        <p:nvSpPr>
          <p:cNvPr id="4" name="Marcador de número de diapositiva 3"/>
          <p:cNvSpPr>
            <a:spLocks noGrp="1"/>
          </p:cNvSpPr>
          <p:nvPr>
            <p:ph type="sldNum" sz="quarter" idx="12"/>
          </p:nvPr>
        </p:nvSpPr>
        <p:spPr/>
        <p:txBody>
          <a:bodyPr/>
          <a:lstStyle/>
          <a:p>
            <a:fld id="{0D5F2256-003B-4B2D-9DB1-245E837E0CE9}" type="slidenum">
              <a:rPr lang="es-AR" smtClean="0"/>
              <a:pPr/>
              <a:t>4</a:t>
            </a:fld>
            <a:endParaRPr lang="es-AR"/>
          </a:p>
        </p:txBody>
      </p:sp>
    </p:spTree>
    <p:extLst>
      <p:ext uri="{BB962C8B-B14F-4D97-AF65-F5344CB8AC3E}">
        <p14:creationId xmlns:p14="http://schemas.microsoft.com/office/powerpoint/2010/main" val="2250265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8532" y="144463"/>
            <a:ext cx="11810999" cy="1201737"/>
          </a:xfrm>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r>
              <a:rPr lang="es-ES" sz="2800" b="1" dirty="0" smtClean="0">
                <a:solidFill>
                  <a:schemeClr val="dk1"/>
                </a:solidFill>
                <a:latin typeface="+mn-lt"/>
                <a:ea typeface="+mn-ea"/>
                <a:cs typeface="+mn-cs"/>
              </a:rPr>
              <a:t>EL REGIMEN DE PERCEPCIÓN DE LA RG 3577 APLICABLE A OPERACIONES DE EXPORTACIÓN DEFINITIVA PARA CONSUMO NO ES ASIMILABLE A UN NUEVO IMPUESTO O DERECHO DE EXPORTACIÓN</a:t>
            </a:r>
            <a:endParaRPr lang="es-AR" sz="2800" b="1" dirty="0">
              <a:solidFill>
                <a:schemeClr val="dk1"/>
              </a:solidFill>
              <a:latin typeface="+mn-lt"/>
              <a:ea typeface="+mn-ea"/>
              <a:cs typeface="+mn-cs"/>
            </a:endParaRPr>
          </a:p>
        </p:txBody>
      </p:sp>
      <p:sp>
        <p:nvSpPr>
          <p:cNvPr id="3" name="Marcador de contenido 2"/>
          <p:cNvSpPr>
            <a:spLocks noGrp="1"/>
          </p:cNvSpPr>
          <p:nvPr>
            <p:ph idx="1"/>
          </p:nvPr>
        </p:nvSpPr>
        <p:spPr>
          <a:xfrm>
            <a:off x="118532" y="1473200"/>
            <a:ext cx="11810999" cy="4351338"/>
          </a:xfrm>
        </p:spPr>
        <p:txBody>
          <a:bodyPr vert="horz" lIns="91440" tIns="45720" rIns="91440" bIns="45720" rtlCol="0">
            <a:noAutofit/>
          </a:bodyPr>
          <a:lstStyle/>
          <a:p>
            <a:pPr marL="0" indent="0" algn="just">
              <a:lnSpc>
                <a:spcPct val="100000"/>
              </a:lnSpc>
              <a:spcBef>
                <a:spcPts val="0"/>
              </a:spcBef>
              <a:spcAft>
                <a:spcPts val="600"/>
              </a:spcAft>
              <a:buNone/>
            </a:pPr>
            <a:r>
              <a:rPr lang="es-ES" sz="2000" b="1" dirty="0" smtClean="0"/>
              <a:t>CAUSA: “LDC Argentina SA” CCAF, Sala IV del 5/2/2019</a:t>
            </a:r>
          </a:p>
          <a:p>
            <a:pPr marL="177800" indent="-177800" algn="just">
              <a:lnSpc>
                <a:spcPct val="100000"/>
              </a:lnSpc>
              <a:spcBef>
                <a:spcPts val="0"/>
              </a:spcBef>
              <a:spcAft>
                <a:spcPts val="600"/>
              </a:spcAft>
            </a:pPr>
            <a:r>
              <a:rPr lang="es-ES" sz="2400" dirty="0" smtClean="0"/>
              <a:t>La empresa </a:t>
            </a:r>
            <a:r>
              <a:rPr lang="es-ES" sz="2400" dirty="0"/>
              <a:t>promovió demanda contra la AFIP, cuestionando la constitucionalidad de la Resolución General 3577/14, que estableció un régimen de percepción del impuesto a las ganancias aplicable a las operaciones de exportación definitiva para consumo, respecto de las cuales difiere el destino físico de la mercadería con el lugar donde se encuentren domiciliados los sujetos del exterior a quienes se les factura dichas operaciones. El juez rechazó la acción, decisión que fue confirmada por la Cámara.</a:t>
            </a:r>
          </a:p>
          <a:p>
            <a:pPr marL="177800" indent="-177800" algn="just">
              <a:lnSpc>
                <a:spcPct val="100000"/>
              </a:lnSpc>
              <a:spcBef>
                <a:spcPts val="0"/>
              </a:spcBef>
              <a:spcAft>
                <a:spcPts val="600"/>
              </a:spcAft>
            </a:pPr>
            <a:r>
              <a:rPr lang="es-ES" sz="2400" dirty="0" smtClean="0"/>
              <a:t>Las </a:t>
            </a:r>
            <a:r>
              <a:rPr lang="es-ES" sz="2400" dirty="0"/>
              <a:t>percepciones del régimen previsto por la Resolución General (AFIP) 3577/2014 no pueden ser asimiladas a un nuevo impuesto o derecho de exportación, ya que se trata de pagos a cuenta del impuesto a las ganancias. </a:t>
            </a:r>
          </a:p>
          <a:p>
            <a:pPr marL="177800" indent="-177800" algn="just">
              <a:lnSpc>
                <a:spcPct val="100000"/>
              </a:lnSpc>
              <a:spcBef>
                <a:spcPts val="0"/>
              </a:spcBef>
              <a:spcAft>
                <a:spcPts val="600"/>
              </a:spcAft>
            </a:pPr>
            <a:r>
              <a:rPr lang="es-ES" sz="2400" dirty="0" smtClean="0"/>
              <a:t>El </a:t>
            </a:r>
            <a:r>
              <a:rPr lang="es-ES" sz="2400" dirty="0"/>
              <a:t>régimen de percepción regulado por la Resolución General AFIP 3577/2014 no vulnera el principio de legalidad, pues no modifica ninguno de los elementos estructurantes del tributo, ya que lo único que dispone es una variación en la forma de integrar el gravamen. </a:t>
            </a:r>
            <a:endParaRPr lang="es-AR" sz="2400" dirty="0"/>
          </a:p>
        </p:txBody>
      </p:sp>
      <p:sp>
        <p:nvSpPr>
          <p:cNvPr id="4" name="Marcador de número de diapositiva 3"/>
          <p:cNvSpPr>
            <a:spLocks noGrp="1"/>
          </p:cNvSpPr>
          <p:nvPr>
            <p:ph type="sldNum" sz="quarter" idx="12"/>
          </p:nvPr>
        </p:nvSpPr>
        <p:spPr/>
        <p:txBody>
          <a:bodyPr/>
          <a:lstStyle/>
          <a:p>
            <a:fld id="{0D5F2256-003B-4B2D-9DB1-245E837E0CE9}" type="slidenum">
              <a:rPr lang="es-AR" smtClean="0">
                <a:solidFill>
                  <a:prstClr val="black">
                    <a:tint val="75000"/>
                  </a:prstClr>
                </a:solidFill>
              </a:rPr>
              <a:pPr/>
              <a:t>5</a:t>
            </a:fld>
            <a:endParaRPr lang="es-AR">
              <a:solidFill>
                <a:prstClr val="black">
                  <a:tint val="75000"/>
                </a:prstClr>
              </a:solidFill>
            </a:endParaRPr>
          </a:p>
        </p:txBody>
      </p:sp>
    </p:spTree>
    <p:extLst>
      <p:ext uri="{BB962C8B-B14F-4D97-AF65-F5344CB8AC3E}">
        <p14:creationId xmlns:p14="http://schemas.microsoft.com/office/powerpoint/2010/main" val="358525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8532" y="93662"/>
            <a:ext cx="11810999" cy="642937"/>
          </a:xfrm>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r>
              <a:rPr lang="es-ES" sz="2000" b="1" dirty="0" smtClean="0"/>
              <a:t>REVOCATORIA DE LA IMPUGNACIÓN DEL IVA CRÉDITO FISCAL POR FACTURAS APÓCRIFAS DE SERVICIOS DE PUBLICIDAD AL HABERSE ACREDITADO TALES SERVICIOS SEGÚN DECISORIO RECAIDO EN SEDE PENAL</a:t>
            </a:r>
            <a:endParaRPr lang="es-AR" sz="2000" b="1" dirty="0">
              <a:solidFill>
                <a:schemeClr val="dk1"/>
              </a:solidFill>
            </a:endParaRPr>
          </a:p>
        </p:txBody>
      </p:sp>
      <p:sp>
        <p:nvSpPr>
          <p:cNvPr id="3" name="Marcador de contenido 2"/>
          <p:cNvSpPr>
            <a:spLocks noGrp="1"/>
          </p:cNvSpPr>
          <p:nvPr>
            <p:ph idx="1"/>
          </p:nvPr>
        </p:nvSpPr>
        <p:spPr>
          <a:xfrm>
            <a:off x="118531" y="736600"/>
            <a:ext cx="11810999" cy="6206067"/>
          </a:xfrm>
        </p:spPr>
        <p:txBody>
          <a:bodyPr vert="horz" lIns="91440" tIns="45720" rIns="91440" bIns="45720" rtlCol="0">
            <a:noAutofit/>
          </a:bodyPr>
          <a:lstStyle/>
          <a:p>
            <a:pPr marL="0" indent="0" algn="just">
              <a:lnSpc>
                <a:spcPct val="100000"/>
              </a:lnSpc>
              <a:spcBef>
                <a:spcPts val="0"/>
              </a:spcBef>
              <a:spcAft>
                <a:spcPts val="300"/>
              </a:spcAft>
              <a:buNone/>
            </a:pPr>
            <a:r>
              <a:rPr lang="es-ES" sz="1600" b="1" dirty="0" smtClean="0"/>
              <a:t>CAUSA: “LRF </a:t>
            </a:r>
            <a:r>
              <a:rPr lang="es-ES" sz="1600" b="1" dirty="0" err="1" smtClean="0"/>
              <a:t>Group</a:t>
            </a:r>
            <a:r>
              <a:rPr lang="es-ES" sz="1600" b="1" dirty="0" smtClean="0"/>
              <a:t> SA” TFN, Sala “D” del 16/4/2019</a:t>
            </a:r>
          </a:p>
          <a:p>
            <a:pPr marL="177800" indent="-177800" algn="just">
              <a:lnSpc>
                <a:spcPct val="100000"/>
              </a:lnSpc>
              <a:spcBef>
                <a:spcPts val="0"/>
              </a:spcBef>
              <a:spcAft>
                <a:spcPts val="300"/>
              </a:spcAft>
            </a:pPr>
            <a:r>
              <a:rPr lang="es-ES" sz="2000" dirty="0" smtClean="0"/>
              <a:t>Cabe </a:t>
            </a:r>
            <a:r>
              <a:rPr lang="es-ES" sz="2000" dirty="0"/>
              <a:t>tener en cuenta que </a:t>
            </a:r>
            <a:r>
              <a:rPr lang="es-ES" sz="2000" dirty="0" smtClean="0"/>
              <a:t>obra </a:t>
            </a:r>
            <a:r>
              <a:rPr lang="es-ES" sz="2000" dirty="0"/>
              <a:t>la sentencia penal firme dictada el 6 de abril de 2016 en los autos "Hernández, Héctor, </a:t>
            </a:r>
            <a:r>
              <a:rPr lang="es-ES" sz="2000" dirty="0" err="1"/>
              <a:t>Zelechowski</a:t>
            </a:r>
            <a:r>
              <a:rPr lang="es-ES" sz="2000" dirty="0"/>
              <a:t>, Juan Miguel y </a:t>
            </a:r>
            <a:r>
              <a:rPr lang="es-ES" sz="2000" dirty="0" err="1"/>
              <a:t>Jawdik</a:t>
            </a:r>
            <a:r>
              <a:rPr lang="es-ES" sz="2000" dirty="0"/>
              <a:t>, Elena Victoria por infracción a la ley 24.769", por el Juez a cargo del Juzgado </a:t>
            </a:r>
            <a:r>
              <a:rPr lang="es-ES" sz="2000" dirty="0" smtClean="0"/>
              <a:t>Federal </a:t>
            </a:r>
            <a:r>
              <a:rPr lang="es-ES" sz="2000" dirty="0"/>
              <a:t>de Primera Instancia de Quilmes Dr. Luis Antonio Armella, en la cual se resolvió </a:t>
            </a:r>
            <a:r>
              <a:rPr lang="es-ES" sz="2000" dirty="0" smtClean="0"/>
              <a:t>desestimar </a:t>
            </a:r>
            <a:r>
              <a:rPr lang="es-ES" sz="2000" dirty="0"/>
              <a:t>la denuncia penal efectuada por la </a:t>
            </a:r>
            <a:r>
              <a:rPr lang="es-ES" sz="2000" dirty="0" smtClean="0"/>
              <a:t>AFIP </a:t>
            </a:r>
            <a:r>
              <a:rPr lang="es-ES" sz="2000" dirty="0"/>
              <a:t>contra los directivos y responsables de LRF GROUP S.A. por la presunta comisión del delito de evasión tributaria simple y agravada previstos en los arts. </a:t>
            </a:r>
            <a:r>
              <a:rPr lang="es-ES" sz="2000" dirty="0" smtClean="0"/>
              <a:t>1º </a:t>
            </a:r>
            <a:r>
              <a:rPr lang="es-ES" sz="2000" dirty="0"/>
              <a:t>y </a:t>
            </a:r>
            <a:r>
              <a:rPr lang="es-ES" sz="2000" dirty="0" smtClean="0"/>
              <a:t>2º </a:t>
            </a:r>
            <a:r>
              <a:rPr lang="es-ES" sz="2000" dirty="0"/>
              <a:t>de la ley 24.769, </a:t>
            </a:r>
            <a:r>
              <a:rPr lang="es-ES" sz="2000" dirty="0" smtClean="0"/>
              <a:t>respecto </a:t>
            </a:r>
            <a:r>
              <a:rPr lang="es-ES" sz="2000" dirty="0"/>
              <a:t>de las obligaciones determinadas en las Resoluciones </a:t>
            </a:r>
            <a:r>
              <a:rPr lang="es-ES" sz="2000" dirty="0" err="1"/>
              <a:t>Nros</a:t>
            </a:r>
            <a:r>
              <a:rPr lang="es-ES" sz="2000" dirty="0"/>
              <a:t>. 405/2012 y 406/2012 aquí recurridas. </a:t>
            </a:r>
            <a:endParaRPr lang="es-ES" sz="2000" dirty="0" smtClean="0"/>
          </a:p>
          <a:p>
            <a:pPr marL="177800" indent="-177800" algn="just">
              <a:lnSpc>
                <a:spcPct val="100000"/>
              </a:lnSpc>
              <a:spcBef>
                <a:spcPts val="0"/>
              </a:spcBef>
              <a:spcAft>
                <a:spcPts val="300"/>
              </a:spcAft>
            </a:pPr>
            <a:r>
              <a:rPr lang="es-ES_tradnl" sz="2000" dirty="0" smtClean="0"/>
              <a:t>Lo </a:t>
            </a:r>
            <a:r>
              <a:rPr lang="es-ES_tradnl" sz="2000" dirty="0"/>
              <a:t>expuesto, con respecto al proveedor Conde Marketing S.R.L, debe ser analizado a la luz del art. 20 de la ley 24.769 y la jurisprudencia de la Excma. Cámara, in re por ejemplo "Agroferia S.R.L</a:t>
            </a:r>
            <a:r>
              <a:rPr lang="es-ES_tradnl" sz="2000" dirty="0" smtClean="0"/>
              <a:t>. sentencia </a:t>
            </a:r>
            <a:r>
              <a:rPr lang="es-ES_tradnl" sz="2000" dirty="0"/>
              <a:t>del 15 de julio de 2008, entre otras, en el sentido que: "... en atención a la clara referencia que el art. </a:t>
            </a:r>
            <a:r>
              <a:rPr lang="es-ES_tradnl" sz="2000" cap="small" dirty="0"/>
              <a:t>20 </a:t>
            </a:r>
            <a:r>
              <a:rPr lang="es-ES_tradnl" sz="2000" dirty="0"/>
              <a:t>de </a:t>
            </a:r>
            <a:r>
              <a:rPr lang="es-ES_tradnl" sz="2000" cap="small" dirty="0" smtClean="0"/>
              <a:t>I </a:t>
            </a:r>
            <a:r>
              <a:rPr lang="es-ES_tradnl" sz="2000" dirty="0"/>
              <a:t>ley </a:t>
            </a:r>
            <a:r>
              <a:rPr lang="es-ES_tradnl" sz="2000" cap="small" dirty="0"/>
              <a:t>24769 </a:t>
            </a:r>
            <a:r>
              <a:rPr lang="es-ES_tradnl" sz="2000" dirty="0"/>
              <a:t>hace a las "declaraciones de hecho" contenidas en la sentencia penal, cabe concluir que el Tribunal Fiscal de </a:t>
            </a:r>
            <a:r>
              <a:rPr lang="es-ES_tradnl" sz="2000" dirty="0" smtClean="0"/>
              <a:t>la </a:t>
            </a:r>
            <a:r>
              <a:rPr lang="es-ES_tradnl" sz="2000" dirty="0"/>
              <a:t>Nación deberá hacer mérito de las cuestiones consideradas en la sentencia pe­nal siempre que éstas se relacionen con el tipo objetivo de l</a:t>
            </a:r>
            <a:r>
              <a:rPr lang="es-ES_tradnl" sz="2000" dirty="0" smtClean="0"/>
              <a:t>a </a:t>
            </a:r>
            <a:r>
              <a:rPr lang="es-ES_tradnl" sz="2000" dirty="0"/>
              <a:t>norma, y sin presuponer </a:t>
            </a:r>
            <a:r>
              <a:rPr lang="es-ES_tradnl" sz="2000" dirty="0" smtClean="0"/>
              <a:t>valoraciones </a:t>
            </a:r>
            <a:r>
              <a:rPr lang="es-ES_tradnl" sz="2000" dirty="0"/>
              <a:t>jurídicas a la luz de la norma extrapenal". Y más adelante afirma que: "...resulta imposible desatender declaraciones de hechos contenidas en la sentencia penal. Una solución contraria a la aquí propiciada transformaría el efecto de la sentencia penal tributaria en una expresión meramente declarativa; en claro desmedro de la garantía constitucional del "non bis in </a:t>
            </a:r>
            <a:r>
              <a:rPr lang="es-ES_tradnl" sz="2000" dirty="0" err="1"/>
              <a:t>idem</a:t>
            </a:r>
            <a:r>
              <a:rPr lang="es-ES_tradnl" sz="2000" dirty="0"/>
              <a:t>", y en franca violación a l</a:t>
            </a:r>
            <a:r>
              <a:rPr lang="es-ES_tradnl" sz="2000" dirty="0" smtClean="0"/>
              <a:t>a </a:t>
            </a:r>
            <a:r>
              <a:rPr lang="es-ES_tradnl" sz="2000" dirty="0"/>
              <a:t>intención preclara del legis­lador de mantener la coherencia respecto de l</a:t>
            </a:r>
            <a:r>
              <a:rPr lang="es-ES_tradnl" sz="2000" dirty="0" smtClean="0"/>
              <a:t>a </a:t>
            </a:r>
            <a:r>
              <a:rPr lang="es-ES_tradnl" sz="2000" dirty="0"/>
              <a:t>plataforma fáctica común al proceso penal tributario y </a:t>
            </a:r>
            <a:r>
              <a:rPr lang="es-ES_tradnl" sz="2000" dirty="0" smtClean="0"/>
              <a:t>al </a:t>
            </a:r>
            <a:r>
              <a:rPr lang="es-ES_tradnl" sz="2000" dirty="0"/>
              <a:t>procedimiento administrativo de determinación del tributo</a:t>
            </a:r>
            <a:r>
              <a:rPr lang="es-ES_tradnl" sz="2000" dirty="0" smtClean="0"/>
              <a:t>".</a:t>
            </a:r>
          </a:p>
          <a:p>
            <a:pPr marL="177800" indent="-177800" algn="just">
              <a:lnSpc>
                <a:spcPct val="100000"/>
              </a:lnSpc>
              <a:spcBef>
                <a:spcPts val="0"/>
              </a:spcBef>
              <a:spcAft>
                <a:spcPts val="300"/>
              </a:spcAft>
            </a:pPr>
            <a:r>
              <a:rPr lang="es-ES_tradnl" sz="2000" dirty="0" smtClean="0"/>
              <a:t>Voto de la mayoría (Agustina </a:t>
            </a:r>
            <a:r>
              <a:rPr lang="es-ES_tradnl" sz="2000" dirty="0" err="1" smtClean="0"/>
              <a:t>O’Donnell</a:t>
            </a:r>
            <a:r>
              <a:rPr lang="es-ES_tradnl" sz="2000" dirty="0" smtClean="0"/>
              <a:t> y Edith Gomez) en disidencia (Daniel Martin).</a:t>
            </a:r>
            <a:endParaRPr lang="es-AR" sz="2000" dirty="0"/>
          </a:p>
          <a:p>
            <a:pPr marL="177800" indent="-177800" algn="just">
              <a:lnSpc>
                <a:spcPct val="100000"/>
              </a:lnSpc>
              <a:spcBef>
                <a:spcPts val="0"/>
              </a:spcBef>
              <a:spcAft>
                <a:spcPts val="300"/>
              </a:spcAft>
            </a:pPr>
            <a:endParaRPr lang="es-ES" sz="1800" dirty="0" smtClean="0"/>
          </a:p>
        </p:txBody>
      </p:sp>
      <p:sp>
        <p:nvSpPr>
          <p:cNvPr id="4" name="Marcador de número de diapositiva 3"/>
          <p:cNvSpPr>
            <a:spLocks noGrp="1"/>
          </p:cNvSpPr>
          <p:nvPr>
            <p:ph type="sldNum" sz="quarter" idx="12"/>
          </p:nvPr>
        </p:nvSpPr>
        <p:spPr/>
        <p:txBody>
          <a:bodyPr/>
          <a:lstStyle/>
          <a:p>
            <a:fld id="{0D5F2256-003B-4B2D-9DB1-245E837E0CE9}" type="slidenum">
              <a:rPr lang="es-AR" smtClean="0">
                <a:solidFill>
                  <a:prstClr val="black">
                    <a:tint val="75000"/>
                  </a:prstClr>
                </a:solidFill>
              </a:rPr>
              <a:pPr/>
              <a:t>6</a:t>
            </a:fld>
            <a:endParaRPr lang="es-AR">
              <a:solidFill>
                <a:prstClr val="black">
                  <a:tint val="75000"/>
                </a:prstClr>
              </a:solidFill>
            </a:endParaRPr>
          </a:p>
        </p:txBody>
      </p:sp>
    </p:spTree>
    <p:extLst>
      <p:ext uri="{BB962C8B-B14F-4D97-AF65-F5344CB8AC3E}">
        <p14:creationId xmlns:p14="http://schemas.microsoft.com/office/powerpoint/2010/main" val="41645235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8532" y="93662"/>
            <a:ext cx="11810999" cy="744538"/>
          </a:xfrm>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r>
              <a:rPr lang="es-ES" sz="2000" b="1" dirty="0" smtClean="0">
                <a:solidFill>
                  <a:schemeClr val="dk1"/>
                </a:solidFill>
                <a:latin typeface="+mn-lt"/>
                <a:ea typeface="+mn-ea"/>
                <a:cs typeface="+mn-cs"/>
              </a:rPr>
              <a:t>PROCEDENCIA DEL AJUSTE POR INFLACIÓN EN BASE A LA CONFISCATORIEDAD SEGÚN LA PRUEBA DE LA PERICIA CONTABLE</a:t>
            </a:r>
            <a:endParaRPr lang="es-AR" sz="2000" b="1" dirty="0">
              <a:solidFill>
                <a:schemeClr val="dk1"/>
              </a:solidFill>
              <a:latin typeface="+mn-lt"/>
              <a:ea typeface="+mn-ea"/>
              <a:cs typeface="+mn-cs"/>
            </a:endParaRPr>
          </a:p>
        </p:txBody>
      </p:sp>
      <p:sp>
        <p:nvSpPr>
          <p:cNvPr id="3" name="Marcador de contenido 2"/>
          <p:cNvSpPr>
            <a:spLocks noGrp="1"/>
          </p:cNvSpPr>
          <p:nvPr>
            <p:ph idx="1"/>
          </p:nvPr>
        </p:nvSpPr>
        <p:spPr>
          <a:xfrm>
            <a:off x="118531" y="838200"/>
            <a:ext cx="11810999" cy="5757333"/>
          </a:xfrm>
        </p:spPr>
        <p:txBody>
          <a:bodyPr vert="horz" lIns="91440" tIns="45720" rIns="91440" bIns="45720" rtlCol="0">
            <a:noAutofit/>
          </a:bodyPr>
          <a:lstStyle/>
          <a:p>
            <a:pPr marL="0" indent="0" algn="just">
              <a:lnSpc>
                <a:spcPct val="100000"/>
              </a:lnSpc>
              <a:spcBef>
                <a:spcPts val="0"/>
              </a:spcBef>
              <a:spcAft>
                <a:spcPts val="600"/>
              </a:spcAft>
              <a:buNone/>
            </a:pPr>
            <a:r>
              <a:rPr lang="es-ES" sz="1200" b="1" dirty="0" smtClean="0"/>
              <a:t>CAUSA: “</a:t>
            </a:r>
            <a:r>
              <a:rPr lang="es-ES" sz="1200" b="1" dirty="0" err="1" smtClean="0"/>
              <a:t>Fritzche</a:t>
            </a:r>
            <a:r>
              <a:rPr lang="es-ES" sz="1200" b="1" dirty="0" smtClean="0"/>
              <a:t> SAIC” CCAF, Sala V del 19/2/2019</a:t>
            </a:r>
          </a:p>
          <a:p>
            <a:pPr algn="just" fontAlgn="base">
              <a:spcBef>
                <a:spcPts val="0"/>
              </a:spcBef>
              <a:spcAft>
                <a:spcPts val="600"/>
              </a:spcAft>
            </a:pPr>
            <a:r>
              <a:rPr lang="es-ES" sz="1600" dirty="0"/>
              <a:t>La determinación del impuesto con prescindencia del régimen de ajuste por inflación previsto en el Título VI de la Ley del Impuesto a las Ganancias excede el límite razonable de imposición, configurándose así un supuesto de confiscatoriedad, toda vez que, conforme surge de la pericia contable, obliga el ingreso del tributo aun cuando el contribuyente no tuvo rentas que gravar durante el ejercicio fiscal. </a:t>
            </a:r>
            <a:endParaRPr lang="es-ES" sz="1600" dirty="0" smtClean="0"/>
          </a:p>
          <a:p>
            <a:pPr algn="just" fontAlgn="base">
              <a:spcBef>
                <a:spcPts val="0"/>
              </a:spcBef>
              <a:spcAft>
                <a:spcPts val="600"/>
              </a:spcAft>
            </a:pPr>
            <a:r>
              <a:rPr lang="es-ES" sz="1600" dirty="0"/>
              <a:t>E</a:t>
            </a:r>
            <a:r>
              <a:rPr lang="es-ES" sz="1600" dirty="0" smtClean="0"/>
              <a:t>n </a:t>
            </a:r>
            <a:r>
              <a:rPr lang="es-ES" sz="1600" dirty="0"/>
              <a:t>el informe </a:t>
            </a:r>
            <a:r>
              <a:rPr lang="es-ES" sz="1600" dirty="0" smtClean="0"/>
              <a:t>pericial, </a:t>
            </a:r>
            <a:r>
              <a:rPr lang="es-ES" sz="1600" dirty="0"/>
              <a:t>surge que perito contador verificó y confirmó que el ajuste por inflación había sido correctamente aplicado por le empresa actora. Además, destacó que las cifras presentadas en </a:t>
            </a:r>
            <a:r>
              <a:rPr lang="es-ES" sz="1600" dirty="0" smtClean="0"/>
              <a:t>la </a:t>
            </a:r>
            <a:r>
              <a:rPr lang="es-ES" sz="1600" dirty="0"/>
              <a:t>demanda, se correspondían con las expresadas por el contribuyente en el balance cerrado al 31 de diciembre de 2002. En tal sentido, cabe señalar que en ese apartado se señaló que si la empresa liquidara el impuesto a las ganancias del ejercicio fiscal 2002, sin aplicar el ajuste por inflación previsto en el Titulo VI de la ley del impuesto, debería ingresar 194.976,26 pesos. Sin embargo, precisó que si se aplicara el mencionado mecanismo, no correspondería ingresar suma alguna, toda vez que se generaría un quebranto impositivo de 137.479,38 pesos. Por su parte, el Fisco Nacional se limitó a señalar que no tuvo oportunidad de participar en la pericia junto a su consultor técnico y que el profesional se había expedido en términos generales; sin embargo, no controvirtió las sumas expresadas por la parte actora en su demanda, ni tampoco cuestionó el Informe de Auditoría </a:t>
            </a:r>
            <a:r>
              <a:rPr lang="es-ES" sz="1600" dirty="0" smtClean="0"/>
              <a:t>en </a:t>
            </a:r>
            <a:r>
              <a:rPr lang="es-ES" sz="1600" dirty="0"/>
              <a:t>el que se da cuenta de los extremos invocados por la empresa actora. En consecuencia, no existen razones para apartarse de las conclusiones del informe del perito contador designado de oficio sobre aspectos para cuya determinación se requieren apreciaciones específicas de su saber técnico, pues no se advierten errores manifiestos ni existe obstáculo legal para que los datos contenidos en la declaración jurada, en los papeles de trabajo, y en los anexos del informe pericial contable, sean verificados y objetados por el Fisco (cfr. doctrina de Fallos: 320:1166, </a:t>
            </a:r>
            <a:r>
              <a:rPr lang="es-ES" sz="1600" dirty="0" err="1"/>
              <a:t>consid</a:t>
            </a:r>
            <a:r>
              <a:rPr lang="es-ES" sz="1600" dirty="0"/>
              <a:t>. 6; y Fallos: 319:469, </a:t>
            </a:r>
            <a:r>
              <a:rPr lang="es-ES" sz="1600" dirty="0" err="1"/>
              <a:t>consid</a:t>
            </a:r>
            <a:r>
              <a:rPr lang="es-ES" sz="1600" dirty="0"/>
              <a:t>. 9°; 320:326; y 331: 2109 y 2762, </a:t>
            </a:r>
            <a:r>
              <a:rPr lang="es-ES" sz="1600" dirty="0" err="1"/>
              <a:t>consid</a:t>
            </a:r>
            <a:r>
              <a:rPr lang="es-ES" sz="1600" dirty="0"/>
              <a:t>. 6°).</a:t>
            </a:r>
          </a:p>
          <a:p>
            <a:pPr algn="just" fontAlgn="base">
              <a:spcBef>
                <a:spcPts val="0"/>
              </a:spcBef>
              <a:spcAft>
                <a:spcPts val="600"/>
              </a:spcAft>
            </a:pPr>
            <a:r>
              <a:rPr lang="es-ES" sz="1600" dirty="0"/>
              <a:t>En tales condiciones, cabe concluir que la determinación del impuesto con prescindencia del Régimen de Ajuste por Inflación previsto en el Titulo VI de la ley del Impuesto a las Ganancias excede el límite razonable de imposición, configurándose así un supuesto de confiscatoriedad, toda vez que obliga el ingreso del tributo aun cuando el contribuyente no tuvo rentas que gravar durante el ejercicio fiscal en cuestión. </a:t>
            </a:r>
            <a:r>
              <a:rPr lang="es-ES" sz="1600" dirty="0" smtClean="0"/>
              <a:t>Por </a:t>
            </a:r>
            <a:r>
              <a:rPr lang="es-ES" sz="1600" dirty="0"/>
              <a:t>tanto, corresponde, hacer lugar al recurso de apelación interpuesto por la parte actora, dejar sin efecto la sentencia apelada, y, en los términos de la doctrina de Fallos: 332:1571, declarar que la prohibición de utilizar el mecanismo de ajuste del título VI de la ley 20.628 para el ejercicio fiscal 2002 resulta inaplicable al caso, en la medida en que el impuesto a ingresar insume una porción sustancial de las rentas y excede cualquier límite razonable</a:t>
            </a:r>
            <a:r>
              <a:rPr lang="es-ES" sz="1600" dirty="0" smtClean="0"/>
              <a:t>.</a:t>
            </a:r>
          </a:p>
          <a:p>
            <a:pPr algn="just" fontAlgn="base">
              <a:spcBef>
                <a:spcPts val="0"/>
              </a:spcBef>
              <a:spcAft>
                <a:spcPts val="600"/>
              </a:spcAft>
            </a:pPr>
            <a:r>
              <a:rPr lang="es-ES" sz="1600" dirty="0" smtClean="0"/>
              <a:t>En el mismo sentido, “</a:t>
            </a:r>
            <a:r>
              <a:rPr lang="es-ES" sz="1600" dirty="0" err="1" smtClean="0"/>
              <a:t>Paolini</a:t>
            </a:r>
            <a:r>
              <a:rPr lang="es-ES" sz="1600" dirty="0" smtClean="0"/>
              <a:t> </a:t>
            </a:r>
            <a:r>
              <a:rPr lang="es-ES" sz="1600" dirty="0" err="1" smtClean="0"/>
              <a:t>Hnos</a:t>
            </a:r>
            <a:r>
              <a:rPr lang="es-ES" sz="1600" dirty="0" smtClean="0"/>
              <a:t> SA” CCAF, Sala III del 24/4/2018.</a:t>
            </a:r>
            <a:endParaRPr lang="es-ES" sz="1600" dirty="0"/>
          </a:p>
          <a:p>
            <a:pPr algn="just" fontAlgn="base">
              <a:spcBef>
                <a:spcPts val="0"/>
              </a:spcBef>
              <a:spcAft>
                <a:spcPts val="600"/>
              </a:spcAft>
            </a:pPr>
            <a:endParaRPr lang="es-ES" sz="1600" dirty="0"/>
          </a:p>
        </p:txBody>
      </p:sp>
      <p:sp>
        <p:nvSpPr>
          <p:cNvPr id="4" name="Marcador de número de diapositiva 3"/>
          <p:cNvSpPr>
            <a:spLocks noGrp="1"/>
          </p:cNvSpPr>
          <p:nvPr>
            <p:ph type="sldNum" sz="quarter" idx="12"/>
          </p:nvPr>
        </p:nvSpPr>
        <p:spPr/>
        <p:txBody>
          <a:bodyPr/>
          <a:lstStyle/>
          <a:p>
            <a:fld id="{0D5F2256-003B-4B2D-9DB1-245E837E0CE9}" type="slidenum">
              <a:rPr lang="es-AR" smtClean="0">
                <a:solidFill>
                  <a:prstClr val="black">
                    <a:tint val="75000"/>
                  </a:prstClr>
                </a:solidFill>
              </a:rPr>
              <a:pPr/>
              <a:t>7</a:t>
            </a:fld>
            <a:endParaRPr lang="es-AR">
              <a:solidFill>
                <a:prstClr val="black">
                  <a:tint val="75000"/>
                </a:prstClr>
              </a:solidFill>
            </a:endParaRPr>
          </a:p>
        </p:txBody>
      </p:sp>
    </p:spTree>
    <p:extLst>
      <p:ext uri="{BB962C8B-B14F-4D97-AF65-F5344CB8AC3E}">
        <p14:creationId xmlns:p14="http://schemas.microsoft.com/office/powerpoint/2010/main" val="7693302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8532" y="93661"/>
            <a:ext cx="11810999" cy="1166814"/>
          </a:xfrm>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r>
              <a:rPr lang="es-ES" sz="2800" b="1" dirty="0" smtClean="0">
                <a:solidFill>
                  <a:schemeClr val="dk1"/>
                </a:solidFill>
                <a:latin typeface="+mn-lt"/>
                <a:ea typeface="+mn-ea"/>
                <a:cs typeface="+mn-cs"/>
              </a:rPr>
              <a:t>LA COMPRAVENTA DE UNA PLANTA CON DISEÑO MODULAR ESTÁ ALCANZADA POR EL IVA POR TRATARSE DE UN BIEN MUEBLE Y NO DE UN INMUEBLE POR ACCESIÓN</a:t>
            </a:r>
            <a:endParaRPr lang="es-AR" sz="2800" b="1" dirty="0">
              <a:solidFill>
                <a:schemeClr val="dk1"/>
              </a:solidFill>
              <a:latin typeface="+mn-lt"/>
              <a:ea typeface="+mn-ea"/>
              <a:cs typeface="+mn-cs"/>
            </a:endParaRPr>
          </a:p>
        </p:txBody>
      </p:sp>
      <p:sp>
        <p:nvSpPr>
          <p:cNvPr id="3" name="Marcador de contenido 2"/>
          <p:cNvSpPr>
            <a:spLocks noGrp="1"/>
          </p:cNvSpPr>
          <p:nvPr>
            <p:ph idx="1"/>
          </p:nvPr>
        </p:nvSpPr>
        <p:spPr>
          <a:xfrm>
            <a:off x="118532" y="1312333"/>
            <a:ext cx="11810999" cy="5493809"/>
          </a:xfrm>
        </p:spPr>
        <p:txBody>
          <a:bodyPr vert="horz" lIns="91440" tIns="45720" rIns="91440" bIns="45720" rtlCol="0">
            <a:noAutofit/>
          </a:bodyPr>
          <a:lstStyle/>
          <a:p>
            <a:pPr marL="0" indent="0" algn="just">
              <a:lnSpc>
                <a:spcPct val="100000"/>
              </a:lnSpc>
              <a:spcBef>
                <a:spcPts val="0"/>
              </a:spcBef>
              <a:spcAft>
                <a:spcPts val="300"/>
              </a:spcAft>
              <a:buNone/>
            </a:pPr>
            <a:r>
              <a:rPr lang="es-ES" sz="2000" b="1" dirty="0" smtClean="0"/>
              <a:t>CAUSA: “Bank Boston </a:t>
            </a:r>
            <a:r>
              <a:rPr lang="es-ES" sz="2000" b="1" dirty="0" err="1" smtClean="0"/>
              <a:t>National</a:t>
            </a:r>
            <a:r>
              <a:rPr lang="es-ES" sz="2000" b="1" dirty="0" smtClean="0"/>
              <a:t> </a:t>
            </a:r>
            <a:r>
              <a:rPr lang="es-ES" sz="2000" b="1" dirty="0" err="1" smtClean="0"/>
              <a:t>Asociation</a:t>
            </a:r>
            <a:r>
              <a:rPr lang="es-ES" sz="2000" b="1" dirty="0" smtClean="0"/>
              <a:t>” CCAF, Sala V del 21/2/2019</a:t>
            </a:r>
          </a:p>
          <a:p>
            <a:pPr algn="just" fontAlgn="base"/>
            <a:r>
              <a:rPr lang="es-ES" dirty="0"/>
              <a:t>La pretensión del contribuyente de que, en la compraventa de una planta con diseño modular, los bienes deben ser considerados inmuebles por accesión por seguir la suerte de lo principal, es inadmisible, toda vez que lo principal es un bien mueble que puede desarticularse en diversos módulos para su uso. </a:t>
            </a:r>
          </a:p>
        </p:txBody>
      </p:sp>
      <p:sp>
        <p:nvSpPr>
          <p:cNvPr id="4" name="Marcador de número de diapositiva 3"/>
          <p:cNvSpPr>
            <a:spLocks noGrp="1"/>
          </p:cNvSpPr>
          <p:nvPr>
            <p:ph type="sldNum" sz="quarter" idx="12"/>
          </p:nvPr>
        </p:nvSpPr>
        <p:spPr/>
        <p:txBody>
          <a:bodyPr/>
          <a:lstStyle/>
          <a:p>
            <a:fld id="{0D5F2256-003B-4B2D-9DB1-245E837E0CE9}" type="slidenum">
              <a:rPr lang="es-AR" smtClean="0">
                <a:solidFill>
                  <a:prstClr val="black">
                    <a:tint val="75000"/>
                  </a:prstClr>
                </a:solidFill>
              </a:rPr>
              <a:pPr/>
              <a:t>8</a:t>
            </a:fld>
            <a:endParaRPr lang="es-AR">
              <a:solidFill>
                <a:prstClr val="black">
                  <a:tint val="75000"/>
                </a:prstClr>
              </a:solidFill>
            </a:endParaRPr>
          </a:p>
        </p:txBody>
      </p:sp>
    </p:spTree>
    <p:extLst>
      <p:ext uri="{BB962C8B-B14F-4D97-AF65-F5344CB8AC3E}">
        <p14:creationId xmlns:p14="http://schemas.microsoft.com/office/powerpoint/2010/main" val="112904248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956</TotalTime>
  <Words>4543</Words>
  <Application>Microsoft Office PowerPoint</Application>
  <PresentationFormat>Panorámica</PresentationFormat>
  <Paragraphs>91</Paragraphs>
  <Slides>13</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13</vt:i4>
      </vt:variant>
    </vt:vector>
  </HeadingPairs>
  <TitlesOfParts>
    <vt:vector size="18" baseType="lpstr">
      <vt:lpstr>Arial</vt:lpstr>
      <vt:lpstr>Arial Black</vt:lpstr>
      <vt:lpstr>Calibri</vt:lpstr>
      <vt:lpstr>Calibri Light</vt:lpstr>
      <vt:lpstr>Tema de Office</vt:lpstr>
      <vt:lpstr>RESEÑA DE JURISPRUDENCIA</vt:lpstr>
      <vt:lpstr>PROCEDENCIA DE LA DEVOLUCIÓN DEL IGMP EN BASE A LA DOCTRINA “HERMITAGE” DE LA CSN</vt:lpstr>
      <vt:lpstr>PROCEDENCIA DE LA REORGANIZACIÓN EMPRESARIA ART 77 inc c) DE LA LIG EN RAZÓN DE HABERSE PROBADO LA EXISTENCIA DE UN CONJUNTO ECONÓMICO</vt:lpstr>
      <vt:lpstr>INCOMPETENCIA DEL TFN RESPECTO DE INTIMACIONES ADMINISTRATIVAS DEL IGMP POR IMPROCEDENCIA DE LA DEDUCCIÓN DE BENEFICIOS PROMOCIONALES LEY 22021</vt:lpstr>
      <vt:lpstr>PROCEDENCIA DEL RECURSO DE AMPARO ANTE EL TFN POR DEMORA EXCESIVA EN LA SOLICITUD DE DEVOLUCIÓN DE SALDOS A FAVOR DE LIBRE DISPONIBILIDAD</vt:lpstr>
      <vt:lpstr>EL REGIMEN DE PERCEPCIÓN DE LA RG 3577 APLICABLE A OPERACIONES DE EXPORTACIÓN DEFINITIVA PARA CONSUMO NO ES ASIMILABLE A UN NUEVO IMPUESTO O DERECHO DE EXPORTACIÓN</vt:lpstr>
      <vt:lpstr>REVOCATORIA DE LA IMPUGNACIÓN DEL IVA CRÉDITO FISCAL POR FACTURAS APÓCRIFAS DE SERVICIOS DE PUBLICIDAD AL HABERSE ACREDITADO TALES SERVICIOS SEGÚN DECISORIO RECAIDO EN SEDE PENAL</vt:lpstr>
      <vt:lpstr>PROCEDENCIA DEL AJUSTE POR INFLACIÓN EN BASE A LA CONFISCATORIEDAD SEGÚN LA PRUEBA DE LA PERICIA CONTABLE</vt:lpstr>
      <vt:lpstr>LA COMPRAVENTA DE UNA PLANTA CON DISEÑO MODULAR ESTÁ ALCANZADA POR EL IVA POR TRATARSE DE UN BIEN MUEBLE Y NO DE UN INMUEBLE POR ACCESIÓN</vt:lpstr>
      <vt:lpstr>GRAVABILIDAD DE LAS DIFERENCIAS SALARIALES E INDEMNIZATORIAS DE UN ACUERDO DE CONCILIACIÓN LABORAL EN EL IMPUESTO A LAS GANANCIAS E INAPLICABILIDAD DE LAS DOCTRINAS “LORENZO”, “CUEVAS” y “NEGRI” DE LA CORTE</vt:lpstr>
      <vt:lpstr>GRAVABILIDAD DE LAS DIFERENCIAS SALARIALES E INDEMNIZATORIAS DE UN ACUERDO DE CONCILIACIÓN LABORAL EN EL IMPUESTO A LAS GANANCIAS E INAPLICABILIDAD DE LAS DOCTRINAS “LORENZO”, “CUEVAS” y “NEGRI” DE LA CORTE (cont.)</vt:lpstr>
      <vt:lpstr>IMPROCEDENCIA DE LA APLICACIÓN DEL INSTITUTO DE CONCILIACIÓN  Y REPARACIÓN INTEGRAL (CP, ART 59, inc 6) EN MATERIA PENAL TRIBUTARIA</vt:lpstr>
      <vt:lpstr>COMPETENCIA DEL TFN EN EL CASO DE DENEGATORIA DE REINTEGRO DE IVA POR EXPORTACIÓN EN UN RECURSO INTERPUESTO CON ANTERIORIDAD A LA VIGENCIA DE LA LEY 27430</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Nancy Rocha</dc:creator>
  <cp:lastModifiedBy>Nancy Rocha</cp:lastModifiedBy>
  <cp:revision>76</cp:revision>
  <cp:lastPrinted>2019-05-03T18:19:45Z</cp:lastPrinted>
  <dcterms:created xsi:type="dcterms:W3CDTF">2019-04-12T15:12:39Z</dcterms:created>
  <dcterms:modified xsi:type="dcterms:W3CDTF">2019-05-06T19:13:44Z</dcterms:modified>
</cp:coreProperties>
</file>