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1"/>
  </p:sldMasterIdLst>
  <p:notesMasterIdLst>
    <p:notesMasterId r:id="rId29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81" r:id="rId24"/>
    <p:sldId id="278" r:id="rId25"/>
    <p:sldId id="286" r:id="rId26"/>
    <p:sldId id="280" r:id="rId27"/>
    <p:sldId id="282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60"/>
    <p:restoredTop sz="94694"/>
  </p:normalViewPr>
  <p:slideViewPr>
    <p:cSldViewPr snapToGrid="0" snapToObjects="1">
      <p:cViewPr varScale="1">
        <p:scale>
          <a:sx n="85" d="100"/>
          <a:sy n="85" d="100"/>
        </p:scale>
        <p:origin x="57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079DFE-A1D3-480D-A6B0-C3219057E549}" type="datetimeFigureOut">
              <a:rPr lang="en-US" smtClean="0"/>
              <a:t>8/18/2020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088C28-FC1C-43E9-A3B7-DAFC81CFD0A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399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088C28-FC1C-43E9-A3B7-DAFC81CFD0A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1810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088C28-FC1C-43E9-A3B7-DAFC81CFD0AF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4526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088C28-FC1C-43E9-A3B7-DAFC81CFD0A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725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088C28-FC1C-43E9-A3B7-DAFC81CFD0A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557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088C28-FC1C-43E9-A3B7-DAFC81CFD0A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1650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088C28-FC1C-43E9-A3B7-DAFC81CFD0A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2153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088C28-FC1C-43E9-A3B7-DAFC81CFD0A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1672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088C28-FC1C-43E9-A3B7-DAFC81CFD0A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8397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088C28-FC1C-43E9-A3B7-DAFC81CFD0AF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765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088C28-FC1C-43E9-A3B7-DAFC81CFD0AF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250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D7BE6-59AC-AD46-9C2C-FD59736ADB7C}" type="datetimeFigureOut">
              <a:rPr lang="es-AR" smtClean="0"/>
              <a:pPr/>
              <a:t>18/8/2020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1C80A6F4-5FA3-B44E-A84C-56C4EFC18081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331442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D7BE6-59AC-AD46-9C2C-FD59736ADB7C}" type="datetimeFigureOut">
              <a:rPr lang="es-AR" smtClean="0"/>
              <a:pPr/>
              <a:t>18/8/2020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1C80A6F4-5FA3-B44E-A84C-56C4EFC18081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248131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D7BE6-59AC-AD46-9C2C-FD59736ADB7C}" type="datetimeFigureOut">
              <a:rPr lang="es-AR" smtClean="0"/>
              <a:pPr/>
              <a:t>18/8/2020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1C80A6F4-5FA3-B44E-A84C-56C4EFC18081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8633235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D7BE6-59AC-AD46-9C2C-FD59736ADB7C}" type="datetimeFigureOut">
              <a:rPr lang="es-AR" smtClean="0"/>
              <a:pPr/>
              <a:t>18/8/2020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1C80A6F4-5FA3-B44E-A84C-56C4EFC18081}" type="slidenum">
              <a:rPr lang="es-AR" smtClean="0"/>
              <a:pPr/>
              <a:t>‹Nº›</a:t>
            </a:fld>
            <a:endParaRPr lang="es-AR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772984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D7BE6-59AC-AD46-9C2C-FD59736ADB7C}" type="datetimeFigureOut">
              <a:rPr lang="es-AR" smtClean="0"/>
              <a:pPr/>
              <a:t>18/8/2020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1C80A6F4-5FA3-B44E-A84C-56C4EFC18081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8870908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D7BE6-59AC-AD46-9C2C-FD59736ADB7C}" type="datetimeFigureOut">
              <a:rPr lang="es-AR" smtClean="0"/>
              <a:pPr/>
              <a:t>18/8/2020</a:t>
            </a:fld>
            <a:endParaRPr lang="es-A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0A6F4-5FA3-B44E-A84C-56C4EFC18081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278653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D7BE6-59AC-AD46-9C2C-FD59736ADB7C}" type="datetimeFigureOut">
              <a:rPr lang="es-AR" smtClean="0"/>
              <a:pPr/>
              <a:t>18/8/2020</a:t>
            </a:fld>
            <a:endParaRPr lang="es-A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0A6F4-5FA3-B44E-A84C-56C4EFC18081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6278781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D7BE6-59AC-AD46-9C2C-FD59736ADB7C}" type="datetimeFigureOut">
              <a:rPr lang="es-AR" smtClean="0"/>
              <a:pPr/>
              <a:t>18/8/2020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0A6F4-5FA3-B44E-A84C-56C4EFC18081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301722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36FD7BE6-59AC-AD46-9C2C-FD59736ADB7C}" type="datetimeFigureOut">
              <a:rPr lang="es-AR" smtClean="0"/>
              <a:pPr/>
              <a:t>18/8/2020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1C80A6F4-5FA3-B44E-A84C-56C4EFC18081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364765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D7BE6-59AC-AD46-9C2C-FD59736ADB7C}" type="datetimeFigureOut">
              <a:rPr lang="es-AR" smtClean="0"/>
              <a:pPr/>
              <a:t>18/8/2020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0A6F4-5FA3-B44E-A84C-56C4EFC18081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0816930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D7BE6-59AC-AD46-9C2C-FD59736ADB7C}" type="datetimeFigureOut">
              <a:rPr lang="es-AR" smtClean="0"/>
              <a:pPr/>
              <a:t>18/8/2020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1C80A6F4-5FA3-B44E-A84C-56C4EFC18081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832258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D7BE6-59AC-AD46-9C2C-FD59736ADB7C}" type="datetimeFigureOut">
              <a:rPr lang="es-AR" smtClean="0"/>
              <a:pPr/>
              <a:t>18/8/2020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0A6F4-5FA3-B44E-A84C-56C4EFC18081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7540155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D7BE6-59AC-AD46-9C2C-FD59736ADB7C}" type="datetimeFigureOut">
              <a:rPr lang="es-AR" smtClean="0"/>
              <a:pPr/>
              <a:t>18/8/2020</a:t>
            </a:fld>
            <a:endParaRPr lang="es-A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0A6F4-5FA3-B44E-A84C-56C4EFC18081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156750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D7BE6-59AC-AD46-9C2C-FD59736ADB7C}" type="datetimeFigureOut">
              <a:rPr lang="es-AR" smtClean="0"/>
              <a:pPr/>
              <a:t>18/8/2020</a:t>
            </a:fld>
            <a:endParaRPr lang="es-A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0A6F4-5FA3-B44E-A84C-56C4EFC18081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486362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D7BE6-59AC-AD46-9C2C-FD59736ADB7C}" type="datetimeFigureOut">
              <a:rPr lang="es-AR" smtClean="0"/>
              <a:pPr/>
              <a:t>18/8/2020</a:t>
            </a:fld>
            <a:endParaRPr lang="es-A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0A6F4-5FA3-B44E-A84C-56C4EFC18081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940931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D7BE6-59AC-AD46-9C2C-FD59736ADB7C}" type="datetimeFigureOut">
              <a:rPr lang="es-AR" smtClean="0"/>
              <a:pPr/>
              <a:t>18/8/2020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0A6F4-5FA3-B44E-A84C-56C4EFC18081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027908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D7BE6-59AC-AD46-9C2C-FD59736ADB7C}" type="datetimeFigureOut">
              <a:rPr lang="es-AR" smtClean="0"/>
              <a:pPr/>
              <a:t>18/8/2020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0A6F4-5FA3-B44E-A84C-56C4EFC18081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074225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FD7BE6-59AC-AD46-9C2C-FD59736ADB7C}" type="datetimeFigureOut">
              <a:rPr lang="es-AR" smtClean="0"/>
              <a:pPr/>
              <a:t>18/8/2020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80A6F4-5FA3-B44E-A84C-56C4EFC18081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330405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tif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rgentina.gob.ar/formulario-de-reclamos-del-programa-de-asistencia-de-emergencia-al-trabajo-y-la-produccion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21">
            <a:extLst>
              <a:ext uri="{FF2B5EF4-FFF2-40B4-BE49-F238E27FC236}">
                <a16:creationId xmlns:a16="http://schemas.microsoft.com/office/drawing/2014/main" id="{AF9C2BBD-AAF7-4C85-9BE4-E4C2F52353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78925"/>
              </a:gs>
              <a:gs pos="50000">
                <a:srgbClr val="D54209"/>
              </a:gs>
              <a:gs pos="100000">
                <a:srgbClr val="8D0000"/>
              </a:gs>
            </a:gsLst>
            <a:lin ang="2520000" scaled="0"/>
          </a:gradFill>
        </p:spPr>
      </p:pic>
      <p:pic>
        <p:nvPicPr>
          <p:cNvPr id="38" name="Picture 23">
            <a:extLst>
              <a:ext uri="{FF2B5EF4-FFF2-40B4-BE49-F238E27FC236}">
                <a16:creationId xmlns:a16="http://schemas.microsoft.com/office/drawing/2014/main" id="{AEEF8B78-E487-4E1A-8945-35B4041B0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9" name="Rectangle 25">
            <a:extLst>
              <a:ext uri="{FF2B5EF4-FFF2-40B4-BE49-F238E27FC236}">
                <a16:creationId xmlns:a16="http://schemas.microsoft.com/office/drawing/2014/main" id="{B9B4F0B3-5A15-4AAD-B054-8BA9209872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44527" y="0"/>
            <a:ext cx="7552944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" name="Picture 27">
            <a:extLst>
              <a:ext uri="{FF2B5EF4-FFF2-40B4-BE49-F238E27FC236}">
                <a16:creationId xmlns:a16="http://schemas.microsoft.com/office/drawing/2014/main" id="{CCA43FE3-BC3A-4163-B2D9-721AA0F6F4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006045"/>
            <a:ext cx="4965192" cy="144049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488AAD42-9F71-4F14-AE1E-C05DCFC606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1838764"/>
            <a:ext cx="4964567" cy="3180473"/>
          </a:xfrm>
          <a:prstGeom prst="rect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28AE564-D226-674B-9998-2535458A22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0322" y="2063262"/>
            <a:ext cx="3739278" cy="2661138"/>
          </a:xfrm>
        </p:spPr>
        <p:txBody>
          <a:bodyPr anchor="ctr">
            <a:normAutofit/>
          </a:bodyPr>
          <a:lstStyle/>
          <a:p>
            <a:r>
              <a:rPr lang="es-AR" sz="3000" dirty="0">
                <a:solidFill>
                  <a:srgbClr val="FFFFFF"/>
                </a:solidFill>
              </a:rPr>
              <a:t> ATP devengado julio y análisis de las restricciones impuestas a las empresas beneficiarias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61B962C9-BE53-4915-9C0C-B53DCD378D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76090" y="642795"/>
            <a:ext cx="6272654" cy="55751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63500" dir="5040000" algn="t" rotWithShape="0">
              <a:prstClr val="black">
                <a:alpha val="4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46CAB861-1975-1945-9EAB-23787E9A26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7707" y="955591"/>
            <a:ext cx="4940024" cy="4940024"/>
          </a:xfrm>
          <a:prstGeom prst="rect">
            <a:avLst/>
          </a:prstGeom>
          <a:ln>
            <a:noFill/>
          </a:ln>
          <a:effectLst/>
        </p:spPr>
      </p:pic>
      <p:sp>
        <p:nvSpPr>
          <p:cNvPr id="6" name="Subtitle 5">
            <a:extLst>
              <a:ext uri="{FF2B5EF4-FFF2-40B4-BE49-F238E27FC236}">
                <a16:creationId xmlns:a16="http://schemas.microsoft.com/office/drawing/2014/main" id="{936793AB-32D7-4635-946E-2F9373052C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0322" y="5261387"/>
            <a:ext cx="8144134" cy="1117687"/>
          </a:xfrm>
        </p:spPr>
        <p:txBody>
          <a:bodyPr/>
          <a:lstStyle/>
          <a:p>
            <a:r>
              <a:rPr lang="es-MX" dirty="0" err="1"/>
              <a:t>Dra</a:t>
            </a:r>
            <a:r>
              <a:rPr lang="es-MX" dirty="0"/>
              <a:t>- Marina Inés Parera</a:t>
            </a:r>
          </a:p>
          <a:p>
            <a:r>
              <a:rPr lang="es-MX" dirty="0"/>
              <a:t>19-08-2020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31047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Decisión Administrativa N°1343  BO 29/7/20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35ADF54-53F3-A74F-B8A8-5FDAE07FAA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AR" dirty="0"/>
              <a:t>Reducción al 95% Contribuciones SIPA</a:t>
            </a:r>
          </a:p>
          <a:p>
            <a:pPr marL="0" indent="0">
              <a:buNone/>
            </a:pPr>
            <a:r>
              <a:rPr lang="es-AR" dirty="0"/>
              <a:t>Las empresas consideradas criticas</a:t>
            </a:r>
          </a:p>
          <a:p>
            <a:pPr marL="0" indent="0">
              <a:buNone/>
            </a:pPr>
            <a:r>
              <a:rPr lang="es-AR" dirty="0"/>
              <a:t>Postergación de Contribuciones SIPA</a:t>
            </a:r>
          </a:p>
          <a:p>
            <a:pPr marL="0" indent="0">
              <a:buNone/>
            </a:pPr>
            <a:r>
              <a:rPr lang="es-AR" dirty="0"/>
              <a:t>Resto de las empresas enumeradas en los listados AFIP.</a:t>
            </a:r>
          </a:p>
          <a:p>
            <a:pPr marL="0" indent="0">
              <a:buNone/>
            </a:pPr>
            <a:endParaRPr lang="es-AR" dirty="0"/>
          </a:p>
          <a:p>
            <a:pPr marL="0" indent="0">
              <a:buNone/>
            </a:pPr>
            <a:r>
              <a:rPr lang="es-AR" dirty="0"/>
              <a:t>Siempre y cuando la variación de la facturación arroje valores negativos. Con variación 0 o positiva no acceden a estos beneficios.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4BCA96D-2B7D-D64B-BEF0-A74FEF5C32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1797" y="651892"/>
            <a:ext cx="1293684" cy="1293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9453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Decisión Administrativa N°1343  BO 29/7/20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35ADF54-53F3-A74F-B8A8-5FDAE07FAA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AR" dirty="0"/>
              <a:t>Crédito a tasa subsidiada</a:t>
            </a:r>
          </a:p>
          <a:p>
            <a:endParaRPr lang="es-AR" dirty="0"/>
          </a:p>
          <a:p>
            <a:r>
              <a:rPr lang="es-AR" dirty="0"/>
              <a:t>Solo para empresas con menos de 800 trabajadores. Críticas y resto.</a:t>
            </a:r>
          </a:p>
          <a:p>
            <a:r>
              <a:rPr lang="es-AR" dirty="0"/>
              <a:t>Con facturación positiva hasta el 30%</a:t>
            </a:r>
          </a:p>
          <a:p>
            <a:r>
              <a:rPr lang="es-AR" dirty="0"/>
              <a:t>No son elegibles sujetos que al 12/3/2020 presenten estado 3,4,5, o 6 conforme el resultado de situación crediticia presentado por el BCRA ( se considera el monto mas alto ante distintos créditos)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4BCA96D-2B7D-D64B-BEF0-A74FEF5C32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1797" y="651892"/>
            <a:ext cx="1293684" cy="1293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4453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Decisión Administrativa N°1343  BO 29/7/20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35ADF54-53F3-A74F-B8A8-5FDAE07FAA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dirty="0"/>
              <a:t>Monto del crédito subsidiado</a:t>
            </a:r>
          </a:p>
          <a:p>
            <a:endParaRPr lang="es-AR" dirty="0"/>
          </a:p>
          <a:p>
            <a:r>
              <a:rPr lang="es-AR" dirty="0"/>
              <a:t>120% SMVM  por trabajador al 31/5/2020 hasta el neto obtenido en esa fecha.</a:t>
            </a:r>
          </a:p>
          <a:p>
            <a:endParaRPr lang="es-AR" dirty="0"/>
          </a:p>
          <a:p>
            <a:r>
              <a:rPr lang="es-AR" dirty="0"/>
              <a:t>No considera la remuneración de empleador con salarios brutos superiores a $ 140.000.</a:t>
            </a:r>
          </a:p>
          <a:p>
            <a:pPr marL="0" indent="0">
              <a:buNone/>
            </a:pPr>
            <a:endParaRPr lang="es-AR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4BCA96D-2B7D-D64B-BEF0-A74FEF5C32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1797" y="651892"/>
            <a:ext cx="1293684" cy="1293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7543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Decisión Administrativa N°1343  BO 29/7/20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1A9D0562-2A27-490F-ACBB-27434029A03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5854932"/>
              </p:ext>
            </p:extLst>
          </p:nvPr>
        </p:nvGraphicFramePr>
        <p:xfrm>
          <a:off x="681038" y="2336799"/>
          <a:ext cx="9613900" cy="34783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3475">
                  <a:extLst>
                    <a:ext uri="{9D8B030D-6E8A-4147-A177-3AD203B41FA5}">
                      <a16:colId xmlns:a16="http://schemas.microsoft.com/office/drawing/2014/main" val="1566967912"/>
                    </a:ext>
                  </a:extLst>
                </a:gridCol>
                <a:gridCol w="2403475">
                  <a:extLst>
                    <a:ext uri="{9D8B030D-6E8A-4147-A177-3AD203B41FA5}">
                      <a16:colId xmlns:a16="http://schemas.microsoft.com/office/drawing/2014/main" val="3789680165"/>
                    </a:ext>
                  </a:extLst>
                </a:gridCol>
                <a:gridCol w="2403475">
                  <a:extLst>
                    <a:ext uri="{9D8B030D-6E8A-4147-A177-3AD203B41FA5}">
                      <a16:colId xmlns:a16="http://schemas.microsoft.com/office/drawing/2014/main" val="2549547249"/>
                    </a:ext>
                  </a:extLst>
                </a:gridCol>
                <a:gridCol w="2403475">
                  <a:extLst>
                    <a:ext uri="{9D8B030D-6E8A-4147-A177-3AD203B41FA5}">
                      <a16:colId xmlns:a16="http://schemas.microsoft.com/office/drawing/2014/main" val="2340229934"/>
                    </a:ext>
                  </a:extLst>
                </a:gridCol>
              </a:tblGrid>
              <a:tr h="869593">
                <a:tc>
                  <a:txBody>
                    <a:bodyPr/>
                    <a:lstStyle/>
                    <a:p>
                      <a:r>
                        <a:rPr lang="es-MX" dirty="0"/>
                        <a:t>Caracterización</a:t>
                      </a:r>
                    </a:p>
                    <a:p>
                      <a:r>
                        <a:rPr lang="es-MX" dirty="0"/>
                        <a:t>RG 4792/2020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 err="1"/>
                        <a:t>Variacion</a:t>
                      </a:r>
                      <a:r>
                        <a:rPr lang="es-MX" dirty="0"/>
                        <a:t> nominal de </a:t>
                      </a:r>
                      <a:r>
                        <a:rPr lang="es-MX" dirty="0" err="1"/>
                        <a:t>facturacion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/>
                        <a:t>Tasa TNA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9106327"/>
                  </a:ext>
                </a:extLst>
              </a:tr>
              <a:tr h="869593">
                <a:tc>
                  <a:txBody>
                    <a:bodyPr/>
                    <a:lstStyle/>
                    <a:p>
                      <a:r>
                        <a:rPr lang="es-MX" dirty="0"/>
                        <a:t>466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/>
                        <a:t>0%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/>
                        <a:t>10%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/>
                        <a:t>0%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105725"/>
                  </a:ext>
                </a:extLst>
              </a:tr>
              <a:tr h="869593">
                <a:tc>
                  <a:txBody>
                    <a:bodyPr/>
                    <a:lstStyle/>
                    <a:p>
                      <a:r>
                        <a:rPr lang="es-MX" dirty="0"/>
                        <a:t>467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/>
                        <a:t>10,01%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/>
                        <a:t>20%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/>
                        <a:t>7,5%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1438594"/>
                  </a:ext>
                </a:extLst>
              </a:tr>
              <a:tr h="869593">
                <a:tc>
                  <a:txBody>
                    <a:bodyPr/>
                    <a:lstStyle/>
                    <a:p>
                      <a:r>
                        <a:rPr lang="es-MX" dirty="0"/>
                        <a:t>468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/>
                        <a:t>20,01%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/>
                        <a:t>30%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/>
                        <a:t>15%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3237116"/>
                  </a:ext>
                </a:extLst>
              </a:tr>
            </a:tbl>
          </a:graphicData>
        </a:graphic>
      </p:graphicFrame>
      <p:pic>
        <p:nvPicPr>
          <p:cNvPr id="6" name="Imagen 5">
            <a:extLst>
              <a:ext uri="{FF2B5EF4-FFF2-40B4-BE49-F238E27FC236}">
                <a16:creationId xmlns:a16="http://schemas.microsoft.com/office/drawing/2014/main" id="{24BCA96D-2B7D-D64B-BEF0-A74FEF5C32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1797" y="651892"/>
            <a:ext cx="1293684" cy="1293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8806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Decisión Administrativa N°1343  BO 29/7/20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35ADF54-53F3-A74F-B8A8-5FDAE07FAA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 dirty="0"/>
          </a:p>
          <a:p>
            <a:r>
              <a:rPr lang="es-AR" dirty="0"/>
              <a:t>Otorgan tres meses de gracia posterior a la acreditación y se reembolsa en 12 meses.</a:t>
            </a:r>
          </a:p>
          <a:p>
            <a:endParaRPr lang="es-AR" dirty="0"/>
          </a:p>
          <a:p>
            <a:r>
              <a:rPr lang="es-AR" dirty="0"/>
              <a:t>Fondos se acreditan a la cuenta de los trabajadores.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4BCA96D-2B7D-D64B-BEF0-A74FEF5C32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1797" y="651892"/>
            <a:ext cx="1293684" cy="1293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5395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</p:spPr>
        <p:txBody>
          <a:bodyPr>
            <a:normAutofit/>
          </a:bodyPr>
          <a:lstStyle/>
          <a:p>
            <a:r>
              <a:rPr lang="es-AR"/>
              <a:t>Decisión Administrativa N°1343  BO 29/7/20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35ADF54-53F3-A74F-B8A8-5FDAE07FAA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7672" y="2336872"/>
            <a:ext cx="7790551" cy="432974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_tradnl" sz="2000" dirty="0"/>
              <a:t>Requisitos a cumplimentar por los que reciben salarios complementarios y tasa subsidiada.</a:t>
            </a:r>
          </a:p>
          <a:p>
            <a:pPr marL="0" indent="0">
              <a:buNone/>
            </a:pPr>
            <a:r>
              <a:rPr lang="es-ES_tradnl" sz="2000" dirty="0"/>
              <a:t>a) La no distribución de utilidades por los periodos fiscales cerrados a partir de noviembre de 2019.</a:t>
            </a:r>
          </a:p>
          <a:p>
            <a:pPr marL="0" indent="0">
              <a:buNone/>
            </a:pPr>
            <a:r>
              <a:rPr lang="es-ES_tradnl" altLang="es-ES" sz="2000" dirty="0"/>
              <a:t>b) No podrán recomprar sus acciones ni directa ni indirectamente.</a:t>
            </a:r>
          </a:p>
          <a:p>
            <a:pPr marL="0" indent="0">
              <a:buNone/>
            </a:pPr>
            <a:r>
              <a:rPr lang="es-ES_tradnl" altLang="es-ES" sz="2000" dirty="0"/>
              <a:t>c) No podrán adquirir títulos valores en pesos para su posterior e inmediata venta en moneda extranjera o su transferencia en custodia al exterior.</a:t>
            </a:r>
          </a:p>
          <a:p>
            <a:pPr marL="0" indent="0">
              <a:buNone/>
            </a:pPr>
            <a:r>
              <a:rPr lang="es-ES_tradnl" altLang="es-ES" sz="2000" dirty="0"/>
              <a:t>d) No podrán realizar erogaciones de ninguna especie a sujetos relacionados directa o indirectamente con el beneficiario cuya residencia, radicación o domicilio se encuentre en una jurisdicción no cooperante o de baja o nula tributación.</a:t>
            </a:r>
            <a:endParaRPr lang="es-AR" sz="2000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4BCA96D-2B7D-D64B-BEF0-A74FEF5C32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325" y="2789813"/>
            <a:ext cx="2692907" cy="2692907"/>
          </a:xfrm>
          <a:prstGeom prst="rect">
            <a:avLst/>
          </a:prstGeom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417764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Decisión Administrativa N°1343  BO 29/7/20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A8FD23F-4631-49FE-B83F-91B7776446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71600" y="2847033"/>
            <a:ext cx="5780740" cy="1810451"/>
          </a:xfr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24BCA96D-2B7D-D64B-BEF0-A74FEF5C32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41797" y="651892"/>
            <a:ext cx="1293684" cy="1293684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4486CA8-CD2C-4DE0-B000-92EBA101E2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3954044"/>
              </p:ext>
            </p:extLst>
          </p:nvPr>
        </p:nvGraphicFramePr>
        <p:xfrm>
          <a:off x="681038" y="2336800"/>
          <a:ext cx="9696627" cy="33640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32209">
                  <a:extLst>
                    <a:ext uri="{9D8B030D-6E8A-4147-A177-3AD203B41FA5}">
                      <a16:colId xmlns:a16="http://schemas.microsoft.com/office/drawing/2014/main" val="542169349"/>
                    </a:ext>
                  </a:extLst>
                </a:gridCol>
                <a:gridCol w="3232209">
                  <a:extLst>
                    <a:ext uri="{9D8B030D-6E8A-4147-A177-3AD203B41FA5}">
                      <a16:colId xmlns:a16="http://schemas.microsoft.com/office/drawing/2014/main" val="1729349348"/>
                    </a:ext>
                  </a:extLst>
                </a:gridCol>
                <a:gridCol w="3232209">
                  <a:extLst>
                    <a:ext uri="{9D8B030D-6E8A-4147-A177-3AD203B41FA5}">
                      <a16:colId xmlns:a16="http://schemas.microsoft.com/office/drawing/2014/main" val="2457502608"/>
                    </a:ext>
                  </a:extLst>
                </a:gridCol>
              </a:tblGrid>
              <a:tr h="1121363">
                <a:tc>
                  <a:txBody>
                    <a:bodyPr/>
                    <a:lstStyle/>
                    <a:p>
                      <a:r>
                        <a:rPr lang="es-ES_tradnl" dirty="0"/>
                        <a:t>Empresas</a:t>
                      </a:r>
                    </a:p>
                    <a:p>
                      <a:r>
                        <a:rPr lang="es-ES_tradnl" dirty="0"/>
                        <a:t>------------------------------------</a:t>
                      </a:r>
                    </a:p>
                    <a:p>
                      <a:r>
                        <a:rPr lang="es-ES_tradnl" dirty="0"/>
                        <a:t>Devengado mensual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dirty="0"/>
                        <a:t>Menos de 800 trabajadores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dirty="0"/>
                        <a:t>Mas de 800 trabajadores</a:t>
                      </a:r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2017115"/>
                  </a:ext>
                </a:extLst>
              </a:tr>
              <a:tr h="1121363">
                <a:tc>
                  <a:txBody>
                    <a:bodyPr/>
                    <a:lstStyle/>
                    <a:p>
                      <a:endParaRPr lang="es-ES_tradnl" dirty="0"/>
                    </a:p>
                    <a:p>
                      <a:r>
                        <a:rPr lang="es-ES" dirty="0"/>
                        <a:t>Abril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_tradnl" dirty="0"/>
                    </a:p>
                    <a:p>
                      <a:r>
                        <a:rPr lang="es-ES" dirty="0"/>
                        <a:t>Ningún requisito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dirty="0"/>
                        <a:t>Durante 12 meses de finalizado el ejercicio en que se recibe el beneficio.</a:t>
                      </a:r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2200307"/>
                  </a:ext>
                </a:extLst>
              </a:tr>
              <a:tr h="1121363">
                <a:tc>
                  <a:txBody>
                    <a:bodyPr/>
                    <a:lstStyle/>
                    <a:p>
                      <a:endParaRPr lang="es-ES_tradnl" dirty="0"/>
                    </a:p>
                    <a:p>
                      <a:r>
                        <a:rPr lang="es-ES" dirty="0"/>
                        <a:t>Mayo, junio y julio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dirty="0"/>
                        <a:t>Durante 12 meses de finalizado el ejercicio en que se recibe el beneficio.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dirty="0"/>
                        <a:t>Durante 24 meses de finalizado el ejercicio en que se recibe el beneficio.</a:t>
                      </a:r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4576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79773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Decisión Administrativa N°1343  BO 29/7/20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35ADF54-53F3-A74F-B8A8-5FDAE07FAA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AR" dirty="0"/>
              <a:t>El computo de los plazos para las restricciones se cuentan desde el primer mes que se obtiene el beneficio a partir del devengado mayo.</a:t>
            </a:r>
          </a:p>
          <a:p>
            <a:endParaRPr lang="es-AR" u="sng" dirty="0"/>
          </a:p>
          <a:p>
            <a:r>
              <a:rPr lang="es-AR" u="sng" dirty="0"/>
              <a:t>Requisito ampliado para empresas de mas de 800 trabajadores.</a:t>
            </a:r>
          </a:p>
          <a:p>
            <a:endParaRPr lang="es-AR" dirty="0"/>
          </a:p>
          <a:p>
            <a:pPr algn="just"/>
            <a:r>
              <a:rPr lang="es-AR" dirty="0"/>
              <a:t>No podrán incrementar los honorarios, salarios, anticipos de los miembros de los órganos de administración mas de un 5% en términos nominales de su valor en pesos moneda nacional respecto del ultimo </a:t>
            </a:r>
            <a:r>
              <a:rPr lang="es-AR" dirty="0">
                <a:solidFill>
                  <a:srgbClr val="FF0000"/>
                </a:solidFill>
              </a:rPr>
              <a:t>monto establecido </a:t>
            </a:r>
            <a:r>
              <a:rPr lang="es-AR" dirty="0"/>
              <a:t>por el plazo de vigencia del resto de los requisitos. Quedan incluidos dentro de igual limitación los pagos adicionales, bonificaciones u honorarios extraordinarios vinculados al cumplimiento de determinados resultados.</a:t>
            </a:r>
          </a:p>
          <a:p>
            <a:endParaRPr lang="es-AR" dirty="0"/>
          </a:p>
          <a:p>
            <a:endParaRPr lang="es-AR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4BCA96D-2B7D-D64B-BEF0-A74FEF5C32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1797" y="651892"/>
            <a:ext cx="1293684" cy="1293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1548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Prohibición sobre la distribución de utilidades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35ADF54-53F3-A74F-B8A8-5FDAE07FAA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es-ES_tradnl" dirty="0"/>
              <a:t>En ningún caso podrá producirse la disminución del Patrimonio Neto por las causales previamente descriptas hasta la conclusión del plazo de 24 meses antes indicado.</a:t>
            </a:r>
            <a:endParaRPr lang="es-AR" dirty="0"/>
          </a:p>
          <a:p>
            <a:endParaRPr lang="es-AR" dirty="0"/>
          </a:p>
          <a:p>
            <a:r>
              <a:rPr lang="es-AR" dirty="0"/>
              <a:t>Incluye  utilidades acumuladas, reservas de periodos anteriores? Podrían los socios endeudarse con la sociedad?</a:t>
            </a:r>
          </a:p>
          <a:p>
            <a:pPr algn="just"/>
            <a:endParaRPr lang="es-AR" dirty="0"/>
          </a:p>
          <a:p>
            <a:pPr algn="just"/>
            <a:r>
              <a:rPr lang="es-AR" dirty="0"/>
              <a:t>Conforme se ha limitado el pago de honorarios para empresas mayores de 800 trabajadores al 29- 2,  para las de menos trabajadores no existe prohibición de pago de honorarios al Directorio.</a:t>
            </a:r>
          </a:p>
          <a:p>
            <a:endParaRPr lang="es-AR" dirty="0"/>
          </a:p>
          <a:p>
            <a:r>
              <a:rPr lang="es-AR" dirty="0"/>
              <a:t>La retribución del socio empleado no se incluiría en el concepto de distribución de utilidades. Cumple una función gerencial.</a:t>
            </a:r>
          </a:p>
          <a:p>
            <a:endParaRPr lang="es-AR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4BCA96D-2B7D-D64B-BEF0-A74FEF5C32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41797" y="651892"/>
            <a:ext cx="1293684" cy="1293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4488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Carácter dual en forma coetánea de gerente y director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35ADF54-53F3-A74F-B8A8-5FDAE07FAA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AR" dirty="0"/>
              <a:t>CNT Sala II </a:t>
            </a:r>
            <a:r>
              <a:rPr lang="es-AR" dirty="0" err="1"/>
              <a:t>Gutierrez</a:t>
            </a:r>
            <a:r>
              <a:rPr lang="es-AR" dirty="0"/>
              <a:t>, </a:t>
            </a:r>
            <a:r>
              <a:rPr lang="es-AR" dirty="0" err="1"/>
              <a:t>Raul</a:t>
            </a:r>
            <a:r>
              <a:rPr lang="es-AR" dirty="0"/>
              <a:t> Luis c. Chubb Argentina de Seguros SA s/ despido 6/3/2015</a:t>
            </a:r>
          </a:p>
          <a:p>
            <a:r>
              <a:rPr lang="es-AR" dirty="0"/>
              <a:t>1-actividad de director según actas.</a:t>
            </a:r>
          </a:p>
          <a:p>
            <a:r>
              <a:rPr lang="es-AR" dirty="0"/>
              <a:t> 2- Reporta al superior Presidente.</a:t>
            </a:r>
          </a:p>
          <a:p>
            <a:r>
              <a:rPr lang="es-AR" dirty="0"/>
              <a:t>3- Falta de reporte de tareas técnico administrativas permanentes conf. art 261 LSC.</a:t>
            </a:r>
          </a:p>
          <a:p>
            <a:r>
              <a:rPr lang="es-AR" dirty="0"/>
              <a:t>Honorarios, Bonus y Stock </a:t>
            </a:r>
            <a:r>
              <a:rPr lang="es-AR" dirty="0" err="1"/>
              <a:t>options</a:t>
            </a:r>
            <a:r>
              <a:rPr lang="es-AR" dirty="0"/>
              <a:t> se vinculan con su actividad de gerente.</a:t>
            </a:r>
          </a:p>
          <a:p>
            <a:endParaRPr lang="es-AR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4BCA96D-2B7D-D64B-BEF0-A74FEF5C32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41797" y="651892"/>
            <a:ext cx="1293684" cy="1293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90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Decisión Administrativa 1183/2020 BO 6/7/20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35ADF54-53F3-A74F-B8A8-5FDAE07FAA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dirty="0"/>
              <a:t>Acta N°16 </a:t>
            </a:r>
          </a:p>
          <a:p>
            <a:r>
              <a:rPr lang="es-AR" dirty="0"/>
              <a:t>Transporte análisis sectorial</a:t>
            </a:r>
          </a:p>
          <a:p>
            <a:r>
              <a:rPr lang="es-AR" dirty="0"/>
              <a:t>Salarios complementarios mayo y junio para empresas que por servicios interurbanos no reciben aportes del Estado Nacional.</a:t>
            </a:r>
          </a:p>
          <a:p>
            <a:endParaRPr lang="es-AR" dirty="0"/>
          </a:p>
          <a:p>
            <a:r>
              <a:rPr lang="es-AR" dirty="0"/>
              <a:t>Difusión de la información</a:t>
            </a:r>
          </a:p>
          <a:p>
            <a:r>
              <a:rPr lang="es-AR" dirty="0"/>
              <a:t>Corresponde a la </a:t>
            </a:r>
            <a:r>
              <a:rPr lang="es-AR" dirty="0" err="1"/>
              <a:t>Anses</a:t>
            </a:r>
            <a:r>
              <a:rPr lang="es-AR" dirty="0"/>
              <a:t> suministrar información sobre quienes recibieron el Salario Complementario. Listado de empleadores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4BCA96D-2B7D-D64B-BEF0-A74FEF5C32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1797" y="651892"/>
            <a:ext cx="1293684" cy="1293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3499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35ADF54-53F3-A74F-B8A8-5FDAE07FAA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s-AR" dirty="0"/>
          </a:p>
          <a:p>
            <a:endParaRPr lang="es-AR" dirty="0"/>
          </a:p>
          <a:p>
            <a:r>
              <a:rPr lang="es-AR" dirty="0"/>
              <a:t>“ El director integrante del </a:t>
            </a:r>
            <a:r>
              <a:rPr lang="es-AR" dirty="0" err="1"/>
              <a:t>organo</a:t>
            </a:r>
            <a:r>
              <a:rPr lang="es-AR" dirty="0"/>
              <a:t> de la sociedad empresaria participa respecto de la empresa de la función directiva autónoma pero si cumple una función gerencial tiene una función directiva subordinada.”</a:t>
            </a:r>
          </a:p>
          <a:p>
            <a:endParaRPr lang="es-AR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4BCA96D-2B7D-D64B-BEF0-A74FEF5C32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41797" y="651892"/>
            <a:ext cx="1293684" cy="1293684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46740F0B-EC67-48E2-8BE2-AFE8A79373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Carácter dual en forma coetánea de gerente y director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22613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Beneficios diferidos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35ADF54-53F3-A74F-B8A8-5FDAE07FAA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es-AR" dirty="0"/>
          </a:p>
          <a:p>
            <a:r>
              <a:rPr lang="es-AR" dirty="0"/>
              <a:t>Prohibición incluye:</a:t>
            </a:r>
          </a:p>
          <a:p>
            <a:r>
              <a:rPr lang="es-AR" dirty="0"/>
              <a:t>Gratificaciones. Derechos adquiridos CNAT en pleno Piñol, </a:t>
            </a:r>
            <a:r>
              <a:rPr lang="es-AR" dirty="0" err="1"/>
              <a:t>Cristobal</a:t>
            </a:r>
            <a:r>
              <a:rPr lang="es-AR" dirty="0"/>
              <a:t> c / </a:t>
            </a:r>
            <a:r>
              <a:rPr lang="es-AR" dirty="0" err="1"/>
              <a:t>Genovesi</a:t>
            </a:r>
            <a:r>
              <a:rPr lang="es-AR" dirty="0"/>
              <a:t> SA.</a:t>
            </a:r>
          </a:p>
          <a:p>
            <a:r>
              <a:rPr lang="es-AR" dirty="0"/>
              <a:t>Beneficios diferidos</a:t>
            </a:r>
          </a:p>
          <a:p>
            <a:r>
              <a:rPr lang="es-AR" dirty="0"/>
              <a:t>Stock </a:t>
            </a:r>
            <a:r>
              <a:rPr lang="es-AR" dirty="0" err="1"/>
              <a:t>options</a:t>
            </a:r>
            <a:endParaRPr lang="es-AR" dirty="0"/>
          </a:p>
          <a:p>
            <a:r>
              <a:rPr lang="es-AR" dirty="0" err="1"/>
              <a:t>Restricted</a:t>
            </a:r>
            <a:r>
              <a:rPr lang="es-AR" dirty="0"/>
              <a:t> shares</a:t>
            </a:r>
          </a:p>
          <a:p>
            <a:r>
              <a:rPr lang="es-AR" dirty="0" err="1"/>
              <a:t>Phanton</a:t>
            </a:r>
            <a:r>
              <a:rPr lang="es-AR" dirty="0"/>
              <a:t> shares</a:t>
            </a:r>
          </a:p>
          <a:p>
            <a:r>
              <a:rPr lang="es-AR" dirty="0"/>
              <a:t>Seguros de pensión o retiro??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4BCA96D-2B7D-D64B-BEF0-A74FEF5C32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41797" y="651892"/>
            <a:ext cx="1293684" cy="1293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9181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Beneficios diferidos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35ADF54-53F3-A74F-B8A8-5FDAE07FAA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s-AR" dirty="0"/>
          </a:p>
          <a:p>
            <a:r>
              <a:rPr lang="es-AR" dirty="0"/>
              <a:t>En Martorana Ricardo c/ IBM 30/5/2001 CSJN </a:t>
            </a:r>
          </a:p>
          <a:p>
            <a:endParaRPr lang="es-AR" dirty="0"/>
          </a:p>
          <a:p>
            <a:r>
              <a:rPr lang="es-AR" dirty="0"/>
              <a:t>La CSJN sostuvo la naturaleza laboral de este tipo de contratos” que al hallarse las opciones accionarias y premios a la subsistencia de la relación laboral, las controversias acerca de aquellos quedan sujetas a la jurisdicción de los jueces laborales.” 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4BCA96D-2B7D-D64B-BEF0-A74FEF5C32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41797" y="651892"/>
            <a:ext cx="1293684" cy="1293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6992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Beneficios diferidos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35ADF54-53F3-A74F-B8A8-5FDAE07FAA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endParaRPr lang="es-AR" dirty="0"/>
          </a:p>
          <a:p>
            <a:pPr marL="0" indent="0">
              <a:buNone/>
            </a:pPr>
            <a:r>
              <a:rPr lang="es-AR" sz="3400" dirty="0"/>
              <a:t>Ley 23576</a:t>
            </a:r>
          </a:p>
          <a:p>
            <a:pPr marL="0" indent="0">
              <a:buNone/>
            </a:pPr>
            <a:endParaRPr lang="es-AR" dirty="0"/>
          </a:p>
          <a:p>
            <a:pPr algn="just"/>
            <a:r>
              <a:rPr lang="es-ES" sz="3400" b="1" i="0" dirty="0">
                <a:solidFill>
                  <a:srgbClr val="000000"/>
                </a:solidFill>
                <a:effectLst/>
                <a:latin typeface="Gill Sans"/>
              </a:rPr>
              <a:t>Art. 43.</a:t>
            </a:r>
            <a:r>
              <a:rPr lang="es-ES" sz="3400" b="0" i="0" dirty="0">
                <a:solidFill>
                  <a:srgbClr val="000000"/>
                </a:solidFill>
                <a:effectLst/>
                <a:latin typeface="Gill Sans"/>
              </a:rPr>
              <a:t> — Los planes de participación del personal en relación de dependencia en los capitales de las sociedades anónimas autorizadas a realizar oferta pública de sus acciones, que se establezcan sobre una base proporcional a sus remuneraciones y gratuita para todos los dependientes y en las condiciones que fije la reglamentación, gozarán de los siguientes beneficios.</a:t>
            </a:r>
          </a:p>
          <a:p>
            <a:pPr algn="just"/>
            <a:r>
              <a:rPr lang="es-ES" sz="3400" b="0" i="0" dirty="0">
                <a:solidFill>
                  <a:srgbClr val="000000"/>
                </a:solidFill>
                <a:effectLst/>
                <a:latin typeface="Gill Sans"/>
              </a:rPr>
              <a:t>a) </a:t>
            </a:r>
            <a:r>
              <a:rPr lang="es-ES" sz="3400" b="0" i="0" dirty="0">
                <a:solidFill>
                  <a:srgbClr val="FF0000"/>
                </a:solidFill>
                <a:effectLst/>
                <a:latin typeface="Gill Sans"/>
              </a:rPr>
              <a:t>Las sumas que las sociedades destinen a la suscripción o adquisición de sus propias acciones </a:t>
            </a:r>
            <a:r>
              <a:rPr lang="es-ES" sz="3400" b="0" i="0" dirty="0">
                <a:solidFill>
                  <a:srgbClr val="000000"/>
                </a:solidFill>
                <a:effectLst/>
                <a:latin typeface="Gill Sans"/>
              </a:rPr>
              <a:t>para atribuirlas al personal mencionado en tales planes serán deducibles del Impuesto a las Ganancias hasta el veinte por ciento (20%) de las ganancias netas del ejercicio después de computar los quebrantos acumulados de períodos anteriores;</a:t>
            </a:r>
          </a:p>
          <a:p>
            <a:pPr algn="just"/>
            <a:r>
              <a:rPr lang="es-ES" sz="3400" b="0" i="0" dirty="0">
                <a:solidFill>
                  <a:srgbClr val="000000"/>
                </a:solidFill>
                <a:effectLst/>
                <a:latin typeface="Gill Sans"/>
              </a:rPr>
              <a:t>b) Las acciones, así como las ganancias o beneficios que deriven de ellas estarán exentas de todo gravamen durante el tiempo que permanezcan indisponibles en tales planes o nombre de sus beneficiarios.</a:t>
            </a:r>
          </a:p>
          <a:p>
            <a:pPr algn="just"/>
            <a:r>
              <a:rPr lang="es-ES" sz="3400" b="0" i="0" dirty="0">
                <a:solidFill>
                  <a:srgbClr val="000000"/>
                </a:solidFill>
                <a:effectLst/>
                <a:latin typeface="Gill Sans"/>
              </a:rPr>
              <a:t>Las sumas indicadas en el inciso a) no serán consideradas partes de indemnizaciones, sueldos, jornales o retribuciones a los fines laborales, previsionales o sociales, y por tanto estarán exentas de aportes y contribuciones de obras sociales o nombre de sus beneficiarios familiares, Fondo Nacional de la Vivienda o cualquier otro concepto similar.</a:t>
            </a:r>
          </a:p>
          <a:p>
            <a:endParaRPr lang="es-AR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4BCA96D-2B7D-D64B-BEF0-A74FEF5C32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41797" y="651892"/>
            <a:ext cx="1293684" cy="1293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2893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527196"/>
            <a:ext cx="9613861" cy="1080938"/>
          </a:xfrm>
        </p:spPr>
        <p:txBody>
          <a:bodyPr>
            <a:normAutofit fontScale="90000"/>
          </a:bodyPr>
          <a:lstStyle/>
          <a:p>
            <a:r>
              <a:rPr lang="es-ES" b="1" dirty="0">
                <a:latin typeface="inherit"/>
              </a:rPr>
              <a:t>Formulario de reclamos del Programa de Asistencia de Emergencia al Trabajo y la Producción</a:t>
            </a:r>
            <a:endParaRPr lang="es-AR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35ADF54-53F3-A74F-B8A8-5FDAE07FAA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endParaRPr lang="es-AR" dirty="0"/>
          </a:p>
          <a:p>
            <a:pPr marL="0" indent="0">
              <a:buNone/>
            </a:pPr>
            <a:endParaRPr lang="es-AR" dirty="0"/>
          </a:p>
          <a:p>
            <a:pPr algn="l"/>
            <a:r>
              <a:rPr lang="es-ES" b="1" i="0" dirty="0">
                <a:solidFill>
                  <a:srgbClr val="666666"/>
                </a:solidFill>
                <a:effectLst/>
                <a:latin typeface="Calibri" panose="020F0502020204030204" pitchFamily="34" charset="0"/>
              </a:rPr>
              <a:t>ATP: Cómo hacer el reclamo si no llega el pago</a:t>
            </a:r>
          </a:p>
          <a:p>
            <a:pPr algn="l"/>
            <a:r>
              <a:rPr lang="es-ES" b="0" i="0" dirty="0">
                <a:solidFill>
                  <a:srgbClr val="666666"/>
                </a:solidFill>
                <a:effectLst/>
                <a:latin typeface="Calibri" panose="020F0502020204030204" pitchFamily="34" charset="0"/>
              </a:rPr>
              <a:t>El Gobierno habilitó una vía para hacerlo.</a:t>
            </a:r>
          </a:p>
          <a:p>
            <a:pPr algn="l"/>
            <a:r>
              <a:rPr lang="es-ES" b="0" i="0" dirty="0">
                <a:solidFill>
                  <a:srgbClr val="666666"/>
                </a:solidFill>
                <a:effectLst/>
                <a:latin typeface="Calibri" panose="020F0502020204030204" pitchFamily="34" charset="0"/>
              </a:rPr>
              <a:t>El Gobierno habilitó un formulario para reclamar la ayuda del Estado para pago de sueldos (ATP).</a:t>
            </a:r>
          </a:p>
          <a:p>
            <a:pPr marL="0" indent="0" algn="l">
              <a:buNone/>
            </a:pPr>
            <a:r>
              <a:rPr lang="es-ES" b="0" i="0" dirty="0">
                <a:solidFill>
                  <a:srgbClr val="666666"/>
                </a:solidFill>
                <a:effectLst/>
                <a:latin typeface="Calibri" panose="020F0502020204030204" pitchFamily="34" charset="0"/>
              </a:rPr>
              <a:t> </a:t>
            </a:r>
          </a:p>
          <a:p>
            <a:pPr algn="l"/>
            <a:r>
              <a:rPr lang="es-ES" b="0" i="0" dirty="0">
                <a:solidFill>
                  <a:srgbClr val="666666"/>
                </a:solidFill>
                <a:effectLst/>
                <a:latin typeface="Calibri" panose="020F0502020204030204" pitchFamily="34" charset="0"/>
              </a:rPr>
              <a:t>El formulario debe bajarse de </a:t>
            </a:r>
            <a:r>
              <a:rPr lang="es-ES" sz="1800" b="1" i="0" u="none" strike="noStrike" dirty="0">
                <a:solidFill>
                  <a:srgbClr val="080072"/>
                </a:solidFill>
                <a:effectLst/>
                <a:latin typeface="Calibri" panose="020F0502020204030204" pitchFamily="34" charset="0"/>
                <a:hlinkClick r:id="rId3"/>
              </a:rPr>
              <a:t>https://www.argentina.gob.ar/formulario-de-reclamos-del-programa-de-asistencia-de-emergencia-al-trabajo-y-la-producción</a:t>
            </a:r>
            <a:endParaRPr lang="es-ES" sz="1800" b="1" i="0" u="none" strike="noStrike" dirty="0">
              <a:solidFill>
                <a:srgbClr val="080072"/>
              </a:solidFill>
              <a:effectLst/>
              <a:latin typeface="Calibri" panose="020F0502020204030204" pitchFamily="34" charset="0"/>
            </a:endParaRPr>
          </a:p>
          <a:p>
            <a:pPr algn="l"/>
            <a:endParaRPr lang="es-ES" b="0" i="0" dirty="0">
              <a:solidFill>
                <a:srgbClr val="666666"/>
              </a:solidFill>
              <a:effectLst/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es-ES" b="0" i="0" dirty="0">
                <a:solidFill>
                  <a:srgbClr val="000000"/>
                </a:solidFill>
                <a:effectLst/>
                <a:latin typeface="Roboto"/>
              </a:rPr>
              <a:t>Esta página o el sitio no está disponible. Por favor </a:t>
            </a:r>
            <a:r>
              <a:rPr lang="es-ES" b="0" i="0" dirty="0" err="1">
                <a:solidFill>
                  <a:srgbClr val="000000"/>
                </a:solidFill>
                <a:effectLst/>
                <a:latin typeface="Roboto"/>
              </a:rPr>
              <a:t>revisá</a:t>
            </a:r>
            <a:r>
              <a:rPr lang="es-ES" b="0" i="0" dirty="0">
                <a:solidFill>
                  <a:srgbClr val="000000"/>
                </a:solidFill>
                <a:effectLst/>
                <a:latin typeface="Roboto"/>
              </a:rPr>
              <a:t> la dirección o </a:t>
            </a:r>
            <a:r>
              <a:rPr lang="es-ES" b="0" i="0" dirty="0" err="1">
                <a:solidFill>
                  <a:srgbClr val="000000"/>
                </a:solidFill>
                <a:effectLst/>
                <a:latin typeface="Roboto"/>
              </a:rPr>
              <a:t>volvé</a:t>
            </a:r>
            <a:r>
              <a:rPr lang="es-ES" b="0" i="0" dirty="0">
                <a:solidFill>
                  <a:srgbClr val="000000"/>
                </a:solidFill>
                <a:effectLst/>
                <a:latin typeface="Roboto"/>
              </a:rPr>
              <a:t> a ingresar más tarde.</a:t>
            </a:r>
            <a:br>
              <a:rPr lang="es-ES" dirty="0"/>
            </a:br>
            <a:endParaRPr lang="es-AR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4BCA96D-2B7D-D64B-BEF0-A74FEF5C32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41797" y="651892"/>
            <a:ext cx="1293684" cy="1293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0473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527196"/>
            <a:ext cx="9613861" cy="1080938"/>
          </a:xfrm>
        </p:spPr>
        <p:txBody>
          <a:bodyPr>
            <a:normAutofit fontScale="90000"/>
          </a:bodyPr>
          <a:lstStyle/>
          <a:p>
            <a:r>
              <a:rPr lang="es-ES" b="1" dirty="0">
                <a:latin typeface="inherit"/>
              </a:rPr>
              <a:t>Formulario de reclamos del Programa de Asistencia de Emergencia al Trabajo y la Producción</a:t>
            </a:r>
            <a:endParaRPr lang="es-AR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35ADF54-53F3-A74F-B8A8-5FDAE07FAA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marL="0" indent="0" algn="l">
              <a:buNone/>
            </a:pPr>
            <a:endParaRPr lang="es-ES" b="0" i="0" dirty="0">
              <a:solidFill>
                <a:srgbClr val="666666"/>
              </a:solidFill>
              <a:effectLst/>
              <a:latin typeface="Calibri" panose="020F0502020204030204" pitchFamily="34" charset="0"/>
            </a:endParaRPr>
          </a:p>
          <a:p>
            <a:pPr algn="l"/>
            <a:r>
              <a:rPr lang="es-ES" sz="6400" b="0" i="0" dirty="0">
                <a:solidFill>
                  <a:srgbClr val="333333"/>
                </a:solidFill>
                <a:effectLst/>
                <a:latin typeface="Helvetica Neue"/>
              </a:rPr>
              <a:t>Los datos que se deben ingresar son: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s-ES" sz="6400" b="0" i="0" dirty="0">
                <a:solidFill>
                  <a:srgbClr val="333333"/>
                </a:solidFill>
                <a:effectLst/>
                <a:latin typeface="Helvetica Neue"/>
              </a:rPr>
              <a:t>Razón social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s-ES" sz="6400" b="0" i="0" dirty="0">
                <a:solidFill>
                  <a:srgbClr val="333333"/>
                </a:solidFill>
                <a:effectLst/>
                <a:latin typeface="Helvetica Neue"/>
              </a:rPr>
              <a:t>Fecha de ingreso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s-ES" sz="6400" b="0" i="0" dirty="0">
                <a:solidFill>
                  <a:srgbClr val="333333"/>
                </a:solidFill>
                <a:effectLst/>
                <a:latin typeface="Helvetica Neue"/>
              </a:rPr>
              <a:t>CUIT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s-ES" sz="6400" b="0" i="0" dirty="0">
                <a:solidFill>
                  <a:srgbClr val="333333"/>
                </a:solidFill>
                <a:effectLst/>
                <a:latin typeface="Helvetica Neue"/>
              </a:rPr>
              <a:t>Código CLAE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s-ES" sz="6400" b="0" i="0" dirty="0">
                <a:solidFill>
                  <a:srgbClr val="333333"/>
                </a:solidFill>
                <a:effectLst/>
                <a:latin typeface="Helvetica Neue"/>
              </a:rPr>
              <a:t>Nombre y apellido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s-ES" sz="6400" b="0" i="0" dirty="0">
                <a:solidFill>
                  <a:srgbClr val="333333"/>
                </a:solidFill>
                <a:effectLst/>
                <a:latin typeface="Helvetica Neue"/>
              </a:rPr>
              <a:t>Correo electrónico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s-ES" sz="6400" b="0" i="0" dirty="0">
                <a:solidFill>
                  <a:srgbClr val="333333"/>
                </a:solidFill>
                <a:effectLst/>
                <a:latin typeface="Helvetica Neue"/>
              </a:rPr>
              <a:t>Teléfono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s-ES" sz="6400" b="0" i="0" dirty="0">
                <a:solidFill>
                  <a:srgbClr val="333333"/>
                </a:solidFill>
                <a:effectLst/>
                <a:latin typeface="Helvetica Neue"/>
              </a:rPr>
              <a:t>Provincia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s-ES" sz="6400" b="0" i="0" dirty="0">
                <a:solidFill>
                  <a:srgbClr val="333333"/>
                </a:solidFill>
                <a:effectLst/>
                <a:latin typeface="Helvetica Neue"/>
              </a:rPr>
              <a:t>Tipo de consulta (ATP Salario Complementario o ATP Crédito Tasa 0)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s-ES" sz="6400" b="0" i="0" dirty="0">
                <a:solidFill>
                  <a:srgbClr val="333333"/>
                </a:solidFill>
                <a:effectLst/>
                <a:latin typeface="Helvetica Neue"/>
              </a:rPr>
              <a:t>Estado (Actividad no incluida, Sin respuesta por parte AFIP, Rechazado por AFIP)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s-ES" sz="6400" b="0" i="0" dirty="0">
                <a:solidFill>
                  <a:srgbClr val="333333"/>
                </a:solidFill>
                <a:effectLst/>
                <a:latin typeface="Helvetica Neue"/>
              </a:rPr>
              <a:t>Especificaciones </a:t>
            </a:r>
          </a:p>
          <a:p>
            <a:pPr marL="0" indent="0">
              <a:buNone/>
            </a:pPr>
            <a:br>
              <a:rPr lang="es-ES" dirty="0"/>
            </a:br>
            <a:endParaRPr lang="es-AR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4BCA96D-2B7D-D64B-BEF0-A74FEF5C32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41797" y="651892"/>
            <a:ext cx="1293684" cy="1293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7223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Resolución General AFIP  4719/20     BO 19-5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35ADF54-53F3-A74F-B8A8-5FDAE07FAA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es-AR" dirty="0"/>
          </a:p>
          <a:p>
            <a:pPr marL="2286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_tradnl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DEVOLUCION salario complementario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_tradnl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Abril  hasta el 31/5 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ES_tradnl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  <a:p>
            <a:pPr marL="2286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_tradnl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Mayo y </a:t>
            </a:r>
            <a:r>
              <a:rPr kumimoji="0" lang="es-ES_tradnl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sgtes</a:t>
            </a:r>
            <a:r>
              <a:rPr kumimoji="0" lang="es-ES_tradnl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. Hasta el día 20 del mes del pago o 5 días hábiles si hubieran transcurridos menos desde la acreditación por parte de </a:t>
            </a:r>
            <a:r>
              <a:rPr kumimoji="0" lang="es-ES_tradnl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Anses</a:t>
            </a:r>
            <a:r>
              <a:rPr kumimoji="0" lang="es-ES_tradnl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hasta la transferencia a AFIP.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ES_tradnl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  <a:p>
            <a:pPr marL="2286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_tradnl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Intereses CER Coeficiente de estabilización de referencia. Desde la acreditación hasta la transferencia AFIP. Se utilizan VEP.  CER 7/5 21,1497  31/5  21,4982. Índice da 0,0165</a:t>
            </a:r>
            <a:endParaRPr lang="es-AR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4BCA96D-2B7D-D64B-BEF0-A74FEF5C32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41797" y="651892"/>
            <a:ext cx="1293684" cy="1293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7085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35ADF54-53F3-A74F-B8A8-5FDAE07FAA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s-AR" dirty="0"/>
          </a:p>
          <a:p>
            <a:pPr marL="0" indent="0">
              <a:buNone/>
            </a:pPr>
            <a:r>
              <a:rPr lang="es-AR" dirty="0"/>
              <a:t> </a:t>
            </a:r>
          </a:p>
          <a:p>
            <a:pPr marL="0" indent="0">
              <a:buNone/>
            </a:pPr>
            <a:endParaRPr lang="es-AR" dirty="0"/>
          </a:p>
          <a:p>
            <a:pPr marL="0" indent="0">
              <a:buNone/>
            </a:pPr>
            <a:r>
              <a:rPr lang="es-AR" dirty="0"/>
              <a:t>                              Gracias por su atención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4BCA96D-2B7D-D64B-BEF0-A74FEF5C32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41797" y="651892"/>
            <a:ext cx="1293684" cy="1293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624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Decisión Administrativa N°1343  BO 29/7/20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35ADF54-53F3-A74F-B8A8-5FDAE07FAA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dirty="0"/>
              <a:t>Crédito a tasa 0 </a:t>
            </a:r>
          </a:p>
          <a:p>
            <a:r>
              <a:rPr lang="es-AR" dirty="0"/>
              <a:t>Extensión del beneficio al 30/09 se contemplan otorgar a quienes obtuvieron mayor facturación que los limites previamente establecidos.</a:t>
            </a:r>
          </a:p>
          <a:p>
            <a:r>
              <a:rPr lang="es-AR" dirty="0"/>
              <a:t>Acta </a:t>
            </a:r>
            <a:r>
              <a:rPr lang="es-AR" dirty="0" err="1"/>
              <a:t>N°</a:t>
            </a:r>
            <a:r>
              <a:rPr lang="es-AR" dirty="0"/>
              <a:t> 19 </a:t>
            </a:r>
          </a:p>
          <a:p>
            <a:r>
              <a:rPr lang="es-AR" dirty="0" err="1"/>
              <a:t>Monotributistas</a:t>
            </a:r>
            <a:r>
              <a:rPr lang="es-AR" dirty="0"/>
              <a:t> y </a:t>
            </a:r>
            <a:r>
              <a:rPr lang="es-AR" dirty="0" err="1"/>
              <a:t>Autonomos</a:t>
            </a:r>
            <a:r>
              <a:rPr lang="es-AR" dirty="0"/>
              <a:t> de la cultura. Se les otorga para su devolución 12 meses de gracia de la primer acreditación, reembolsable en 12 cuotas iguales y consecutivas.</a:t>
            </a:r>
          </a:p>
          <a:p>
            <a:endParaRPr lang="es-AR" dirty="0"/>
          </a:p>
          <a:p>
            <a:endParaRPr lang="es-AR" dirty="0"/>
          </a:p>
          <a:p>
            <a:endParaRPr lang="es-AR" dirty="0"/>
          </a:p>
          <a:p>
            <a:endParaRPr lang="es-AR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4BCA96D-2B7D-D64B-BEF0-A74FEF5C32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1797" y="651892"/>
            <a:ext cx="1293684" cy="1293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0682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161" y="753228"/>
            <a:ext cx="10581858" cy="1080938"/>
          </a:xfrm>
        </p:spPr>
        <p:txBody>
          <a:bodyPr/>
          <a:lstStyle/>
          <a:p>
            <a:r>
              <a:rPr lang="es-AR" dirty="0"/>
              <a:t>Decisión Administrativa N°1343  BO 29/7/20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35ADF54-53F3-A74F-B8A8-5FDAE07FAA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AR" dirty="0"/>
              <a:t>Extensión julio</a:t>
            </a:r>
          </a:p>
          <a:p>
            <a:r>
              <a:rPr lang="es-AR" sz="2400" u="sng" dirty="0"/>
              <a:t>Actividades afectadas en forma critica.</a:t>
            </a:r>
          </a:p>
          <a:p>
            <a:r>
              <a:rPr lang="es-AR" sz="2400" dirty="0"/>
              <a:t>Las definidas en el Anexo I DA 591/20 BO 22-4-2020 Acta N°4</a:t>
            </a:r>
          </a:p>
          <a:p>
            <a:r>
              <a:rPr lang="es-AR" sz="2400" dirty="0"/>
              <a:t>Turismo;</a:t>
            </a:r>
          </a:p>
          <a:p>
            <a:r>
              <a:rPr lang="es-AR" sz="2400" dirty="0"/>
              <a:t>Salones de baile;</a:t>
            </a:r>
          </a:p>
          <a:p>
            <a:r>
              <a:rPr lang="es-AR" sz="2400" dirty="0"/>
              <a:t>Museos y teatros;</a:t>
            </a:r>
          </a:p>
          <a:p>
            <a:r>
              <a:rPr lang="es-AR" sz="2400" dirty="0"/>
              <a:t>Centros de actividad física;</a:t>
            </a:r>
          </a:p>
          <a:p>
            <a:r>
              <a:rPr lang="es-AR" sz="2400" dirty="0"/>
              <a:t>Salones de juego;</a:t>
            </a:r>
          </a:p>
          <a:p>
            <a:r>
              <a:rPr lang="es-AR" sz="2400" dirty="0"/>
              <a:t>Seguros de salud; Consulta medica; odontólogos; diagnostico</a:t>
            </a:r>
          </a:p>
          <a:p>
            <a:endParaRPr lang="es-AR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4BCA96D-2B7D-D64B-BEF0-A74FEF5C32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1797" y="651892"/>
            <a:ext cx="1293684" cy="1293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5100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Decisión Administrativa N°1343  BO 29/7/20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35ADF54-53F3-A74F-B8A8-5FDAE07FAA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 dirty="0"/>
          </a:p>
          <a:p>
            <a:r>
              <a:rPr lang="es-AR" dirty="0"/>
              <a:t> DA 663/20 acta </a:t>
            </a:r>
            <a:r>
              <a:rPr lang="es-AR" dirty="0" err="1"/>
              <a:t>N°</a:t>
            </a:r>
            <a:r>
              <a:rPr lang="es-AR" dirty="0"/>
              <a:t> 5 BO 26/4</a:t>
            </a:r>
          </a:p>
          <a:p>
            <a:r>
              <a:rPr lang="es-AR" dirty="0"/>
              <a:t>Actividad de alojamiento</a:t>
            </a:r>
          </a:p>
          <a:p>
            <a:endParaRPr lang="es-AR" dirty="0"/>
          </a:p>
          <a:p>
            <a:r>
              <a:rPr lang="es-AR" dirty="0"/>
              <a:t>DA 963/20 acta </a:t>
            </a:r>
            <a:r>
              <a:rPr lang="es-AR" dirty="0" err="1"/>
              <a:t>N°</a:t>
            </a:r>
            <a:r>
              <a:rPr lang="es-AR" dirty="0"/>
              <a:t> 13 </a:t>
            </a:r>
            <a:r>
              <a:rPr lang="es-AR" dirty="0" err="1"/>
              <a:t>pto</a:t>
            </a:r>
            <a:r>
              <a:rPr lang="es-AR" dirty="0"/>
              <a:t> 6 BO 3/6</a:t>
            </a:r>
          </a:p>
          <a:p>
            <a:r>
              <a:rPr lang="es-AR" dirty="0"/>
              <a:t>Actividad de Exhibición de filmes y video cintas.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4BCA96D-2B7D-D64B-BEF0-A74FEF5C32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1797" y="651892"/>
            <a:ext cx="1293684" cy="1293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2281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Decisión Administrativa N°1343  BO 29/7/20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35ADF54-53F3-A74F-B8A8-5FDAE07FAA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just">
              <a:buFont typeface="+mj-lt"/>
              <a:buAutoNum type="romanLcPeriod"/>
            </a:pPr>
            <a:r>
              <a:rPr lang="es-AR" dirty="0"/>
              <a:t>El salario Neto equivalente al 83% de la remuneración devengada en el mes de mayo de 2020.</a:t>
            </a:r>
          </a:p>
          <a:p>
            <a:pPr marL="514350" indent="-514350" algn="just">
              <a:buFont typeface="+mj-lt"/>
              <a:buAutoNum type="romanLcPeriod"/>
            </a:pPr>
            <a:r>
              <a:rPr lang="es-AR" dirty="0"/>
              <a:t>El salario complementario a asignar como beneficio debe resultar equivalente al 50% del salario neto expuesto en i.</a:t>
            </a:r>
          </a:p>
          <a:p>
            <a:pPr marL="514350" indent="-514350" algn="just">
              <a:buFont typeface="+mj-lt"/>
              <a:buAutoNum type="romanLcPeriod"/>
            </a:pPr>
            <a:r>
              <a:rPr lang="es-AR" dirty="0"/>
              <a:t>El salario así obtenido no podrá ser inferior a 1 SMVM ni superior a la suma equivalente a 2 SMVM.</a:t>
            </a:r>
          </a:p>
          <a:p>
            <a:pPr marL="514350" indent="-514350" algn="just">
              <a:buFont typeface="+mj-lt"/>
              <a:buAutoNum type="romanLcPeriod"/>
            </a:pPr>
            <a:r>
              <a:rPr lang="es-AR" dirty="0"/>
              <a:t>La suma anterior no podrá arrojar como resultado que el trabajador obtenga un beneficio superior al su salario neto correspondiente a mayo.</a:t>
            </a:r>
          </a:p>
          <a:p>
            <a:endParaRPr lang="es-AR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4BCA96D-2B7D-D64B-BEF0-A74FEF5C32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1797" y="651892"/>
            <a:ext cx="1293684" cy="1293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9773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Decisión Administrativa N°1343  BO 29/7/20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35ADF54-53F3-A74F-B8A8-5FDAE07FAA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es-AR" dirty="0"/>
              <a:t>Resto de actividades incluidas en listados</a:t>
            </a:r>
          </a:p>
          <a:p>
            <a:pPr marL="514350" indent="-514350" algn="just">
              <a:buFont typeface="+mj-lt"/>
              <a:buAutoNum type="romanLcPeriod"/>
            </a:pPr>
            <a:endParaRPr lang="es-AR" dirty="0"/>
          </a:p>
          <a:p>
            <a:pPr marL="514350" indent="-514350" algn="just">
              <a:buFont typeface="+mj-lt"/>
              <a:buAutoNum type="romanLcPeriod"/>
            </a:pPr>
            <a:r>
              <a:rPr lang="es-AR" dirty="0"/>
              <a:t>El salario Neto equivalente al 83% de la remuneración devengada en el mes de mayo de 2020.</a:t>
            </a:r>
          </a:p>
          <a:p>
            <a:pPr marL="514350" indent="-514350" algn="just">
              <a:buFont typeface="+mj-lt"/>
              <a:buAutoNum type="romanLcPeriod"/>
            </a:pPr>
            <a:r>
              <a:rPr lang="es-AR" dirty="0"/>
              <a:t>El salario complementario a asignar como beneficio debe resultar equivalente al 50% del salario neto expuesto en i.</a:t>
            </a:r>
          </a:p>
          <a:p>
            <a:pPr marL="514350" indent="-514350" algn="just">
              <a:buFont typeface="+mj-lt"/>
              <a:buAutoNum type="romanLcPeriod"/>
            </a:pPr>
            <a:r>
              <a:rPr lang="es-AR" dirty="0"/>
              <a:t>El salario así obtenido no podrá ser inferior a 1 SMVM ni superior a la suma equivalente a 1,5  SMVM.</a:t>
            </a:r>
          </a:p>
          <a:p>
            <a:pPr marL="514350" indent="-514350" algn="just">
              <a:buFont typeface="+mj-lt"/>
              <a:buAutoNum type="romanLcPeriod"/>
            </a:pPr>
            <a:r>
              <a:rPr lang="es-AR" dirty="0"/>
              <a:t>La suma anterior no podrá arrojar como resultado que el trabajador obtenga un beneficio superior al su salario neto correspondiente a mayo. 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4BCA96D-2B7D-D64B-BEF0-A74FEF5C32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1797" y="651892"/>
            <a:ext cx="1293684" cy="1293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3511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Decisión Administrativa N°1343  BO 29/7/20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35ADF54-53F3-A74F-B8A8-5FDAE07FAA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AR" dirty="0"/>
              <a:t>Salario Complementario julio 2020</a:t>
            </a:r>
          </a:p>
          <a:p>
            <a:pPr algn="just"/>
            <a:r>
              <a:rPr lang="es-AR" dirty="0"/>
              <a:t>En base a la remuneración devengada mayo 2020</a:t>
            </a:r>
          </a:p>
          <a:p>
            <a:pPr algn="just"/>
            <a:r>
              <a:rPr lang="es-AR" dirty="0"/>
              <a:t>Para la facturación se compara junio 2020 contra junio 2019 y esta variación deberá arrojar un valor negativo en términos nominales.</a:t>
            </a:r>
          </a:p>
          <a:p>
            <a:pPr algn="just"/>
            <a:r>
              <a:rPr lang="es-AR" dirty="0"/>
              <a:t>Los que iniciaron actividad desde el 1-1-2019 hasta el 30-11-2019 comparan la facturación de junio  2020 contra diciembre del 2019.</a:t>
            </a:r>
          </a:p>
          <a:p>
            <a:pPr algn="just"/>
            <a:r>
              <a:rPr lang="es-AR" dirty="0"/>
              <a:t>Los que inician desde el 1-12-2019 y en 2020 no se considera la variación de la facturación para el otorgamiento del SC.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4BCA96D-2B7D-D64B-BEF0-A74FEF5C32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1797" y="651892"/>
            <a:ext cx="1293684" cy="1293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0732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Decisión Administrativa N°1343  BO 29/7/20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35ADF54-53F3-A74F-B8A8-5FDAE07FAA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dirty="0"/>
              <a:t>Se excluye a los trabajadores que tengan una remuneración bruta en el mes de abril de $ 140.000.</a:t>
            </a:r>
          </a:p>
          <a:p>
            <a:pPr marL="0" indent="0">
              <a:buNone/>
            </a:pPr>
            <a:endParaRPr lang="es-AR" dirty="0"/>
          </a:p>
          <a:p>
            <a:r>
              <a:rPr lang="es-AR" dirty="0"/>
              <a:t>La plantilla del personal es al 27/7.</a:t>
            </a:r>
          </a:p>
          <a:p>
            <a:pPr marL="0" indent="0">
              <a:buNone/>
            </a:pPr>
            <a:endParaRPr lang="es-AR" dirty="0"/>
          </a:p>
          <a:p>
            <a:pPr algn="just"/>
            <a:r>
              <a:rPr lang="es-AR" dirty="0"/>
              <a:t>Las demás reglas para estimación del salario para julio 2020 se encuentran constituidas por las recomendadas con anterioridad, contexto en las que las referencias a febrero y/o marzo deberán entenderse realizadas a mayo de 2020.</a:t>
            </a:r>
          </a:p>
          <a:p>
            <a:pPr algn="just"/>
            <a:endParaRPr lang="es-AR" dirty="0"/>
          </a:p>
          <a:p>
            <a:pPr algn="just"/>
            <a:endParaRPr lang="es-AR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4BCA96D-2B7D-D64B-BEF0-A74FEF5C32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1797" y="651892"/>
            <a:ext cx="1293684" cy="1293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952321"/>
      </p:ext>
    </p:extLst>
  </p:cSld>
  <p:clrMapOvr>
    <a:masterClrMapping/>
  </p:clrMapOvr>
</p:sld>
</file>

<file path=ppt/theme/theme1.xml><?xml version="1.0" encoding="utf-8"?>
<a:theme xmlns:a="http://schemas.openxmlformats.org/drawingml/2006/main" name="Berlín">
  <a:themeElements>
    <a:clrScheme name="Berlí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ín">
      <a:maj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í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532</TotalTime>
  <Words>1862</Words>
  <Application>Microsoft Office PowerPoint</Application>
  <PresentationFormat>Panorámica</PresentationFormat>
  <Paragraphs>213</Paragraphs>
  <Slides>27</Slides>
  <Notes>10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27</vt:i4>
      </vt:variant>
    </vt:vector>
  </HeadingPairs>
  <TitlesOfParts>
    <vt:vector size="35" baseType="lpstr">
      <vt:lpstr>Arial</vt:lpstr>
      <vt:lpstr>Calibri</vt:lpstr>
      <vt:lpstr>Gill Sans</vt:lpstr>
      <vt:lpstr>Helvetica Neue</vt:lpstr>
      <vt:lpstr>inherit</vt:lpstr>
      <vt:lpstr>Roboto</vt:lpstr>
      <vt:lpstr>Trebuchet MS</vt:lpstr>
      <vt:lpstr>Berlín</vt:lpstr>
      <vt:lpstr> ATP devengado julio y análisis de las restricciones impuestas a las empresas beneficiarias</vt:lpstr>
      <vt:lpstr>Decisión Administrativa 1183/2020 BO 6/7/20</vt:lpstr>
      <vt:lpstr>Decisión Administrativa N°1343  BO 29/7/20</vt:lpstr>
      <vt:lpstr>Decisión Administrativa N°1343  BO 29/7/20</vt:lpstr>
      <vt:lpstr>Decisión Administrativa N°1343  BO 29/7/20</vt:lpstr>
      <vt:lpstr>Decisión Administrativa N°1343  BO 29/7/20</vt:lpstr>
      <vt:lpstr>Decisión Administrativa N°1343  BO 29/7/20</vt:lpstr>
      <vt:lpstr>Decisión Administrativa N°1343  BO 29/7/20</vt:lpstr>
      <vt:lpstr>Decisión Administrativa N°1343  BO 29/7/20</vt:lpstr>
      <vt:lpstr>Decisión Administrativa N°1343  BO 29/7/20</vt:lpstr>
      <vt:lpstr>Decisión Administrativa N°1343  BO 29/7/20</vt:lpstr>
      <vt:lpstr>Decisión Administrativa N°1343  BO 29/7/20</vt:lpstr>
      <vt:lpstr>Decisión Administrativa N°1343  BO 29/7/20</vt:lpstr>
      <vt:lpstr>Decisión Administrativa N°1343  BO 29/7/20</vt:lpstr>
      <vt:lpstr>Decisión Administrativa N°1343  BO 29/7/20</vt:lpstr>
      <vt:lpstr>Decisión Administrativa N°1343  BO 29/7/20</vt:lpstr>
      <vt:lpstr>Decisión Administrativa N°1343  BO 29/7/20</vt:lpstr>
      <vt:lpstr>Prohibición sobre la distribución de utilidades</vt:lpstr>
      <vt:lpstr>Carácter dual en forma coetánea de gerente y director</vt:lpstr>
      <vt:lpstr>Carácter dual en forma coetánea de gerente y director</vt:lpstr>
      <vt:lpstr>Beneficios diferidos</vt:lpstr>
      <vt:lpstr>Beneficios diferidos</vt:lpstr>
      <vt:lpstr>Beneficios diferidos</vt:lpstr>
      <vt:lpstr>Formulario de reclamos del Programa de Asistencia de Emergencia al Trabajo y la Producción</vt:lpstr>
      <vt:lpstr>Formulario de reclamos del Programa de Asistencia de Emergencia al Trabajo y la Producción</vt:lpstr>
      <vt:lpstr>Resolución General AFIP  4719/20     BO 19-5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ATP devengado julio y análisis de las restricciones impuestas a las empresas beneficiarias</dc:title>
  <dc:creator>Marina Parera</dc:creator>
  <cp:lastModifiedBy>Marina Parera</cp:lastModifiedBy>
  <cp:revision>10</cp:revision>
  <dcterms:created xsi:type="dcterms:W3CDTF">2020-08-17T19:36:57Z</dcterms:created>
  <dcterms:modified xsi:type="dcterms:W3CDTF">2020-08-18T21:05:47Z</dcterms:modified>
</cp:coreProperties>
</file>