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0"/>
  </p:notesMasterIdLst>
  <p:sldIdLst>
    <p:sldId id="257" r:id="rId2"/>
    <p:sldId id="267" r:id="rId3"/>
    <p:sldId id="270" r:id="rId4"/>
    <p:sldId id="281" r:id="rId5"/>
    <p:sldId id="315" r:id="rId6"/>
    <p:sldId id="316" r:id="rId7"/>
    <p:sldId id="283" r:id="rId8"/>
    <p:sldId id="309" r:id="rId9"/>
    <p:sldId id="310" r:id="rId10"/>
    <p:sldId id="293" r:id="rId11"/>
    <p:sldId id="276" r:id="rId12"/>
    <p:sldId id="294" r:id="rId13"/>
    <p:sldId id="317" r:id="rId14"/>
    <p:sldId id="277" r:id="rId15"/>
    <p:sldId id="279" r:id="rId16"/>
    <p:sldId id="280" r:id="rId17"/>
    <p:sldId id="311" r:id="rId18"/>
    <p:sldId id="302" r:id="rId19"/>
    <p:sldId id="303" r:id="rId20"/>
    <p:sldId id="304" r:id="rId21"/>
    <p:sldId id="305" r:id="rId22"/>
    <p:sldId id="306" r:id="rId23"/>
    <p:sldId id="289" r:id="rId24"/>
    <p:sldId id="290" r:id="rId25"/>
    <p:sldId id="313" r:id="rId26"/>
    <p:sldId id="314" r:id="rId27"/>
    <p:sldId id="291" r:id="rId28"/>
    <p:sldId id="292" r:id="rId29"/>
    <p:sldId id="318" r:id="rId30"/>
    <p:sldId id="320" r:id="rId31"/>
    <p:sldId id="321" r:id="rId32"/>
    <p:sldId id="326" r:id="rId33"/>
    <p:sldId id="327" r:id="rId34"/>
    <p:sldId id="328" r:id="rId35"/>
    <p:sldId id="329" r:id="rId36"/>
    <p:sldId id="330" r:id="rId37"/>
    <p:sldId id="331" r:id="rId38"/>
    <p:sldId id="332" r:id="rId39"/>
  </p:sldIdLst>
  <p:sldSz cx="9144000" cy="6858000" type="screen4x3"/>
  <p:notesSz cx="6858000" cy="9144000"/>
  <p:defaultTextStyle>
    <a:defPPr>
      <a:defRPr lang="es-A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94684"/>
  </p:normalViewPr>
  <p:slideViewPr>
    <p:cSldViewPr>
      <p:cViewPr varScale="1">
        <p:scale>
          <a:sx n="106" d="100"/>
          <a:sy n="106" d="100"/>
        </p:scale>
        <p:origin x="1800" y="17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AR"/>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60C5F27-BDEC-4EDA-BB1D-7E9EE1E57B24}" type="datetimeFigureOut">
              <a:rPr lang="es-AR" smtClean="0"/>
              <a:pPr/>
              <a:t>6/5/19</a:t>
            </a:fld>
            <a:endParaRPr lang="es-AR"/>
          </a:p>
        </p:txBody>
      </p:sp>
      <p:sp>
        <p:nvSpPr>
          <p:cNvPr id="4" name="3 Marcador de imagen de diapositiva"/>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AR"/>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AR"/>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B2CB28A-9716-4579-A129-75B6E6922FC1}" type="slidenum">
              <a:rPr lang="es-AR" smtClean="0"/>
              <a:pPr/>
              <a:t>‹Nº›</a:t>
            </a:fld>
            <a:endParaRPr lang="es-A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3"/>
        <p:cNvGrpSpPr/>
        <p:nvPr/>
      </p:nvGrpSpPr>
      <p:grpSpPr>
        <a:xfrm>
          <a:off x="0" y="0"/>
          <a:ext cx="0" cy="0"/>
          <a:chOff x="0" y="0"/>
          <a:chExt cx="0" cy="0"/>
        </a:xfrm>
      </p:grpSpPr>
      <p:sp>
        <p:nvSpPr>
          <p:cNvPr id="264" name="Shape 26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65" name="Shape 265"/>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
        <p:nvSpPr>
          <p:cNvPr id="266" name="Shape 266"/>
          <p:cNvSpPr txBox="1">
            <a:spLocks noGrp="1"/>
          </p:cNvSpPr>
          <p:nvPr>
            <p:ph type="sldNum" idx="12"/>
          </p:nvPr>
        </p:nvSpPr>
        <p:spPr>
          <a:xfrm>
            <a:off x="3884612" y="8685213"/>
            <a:ext cx="2971799" cy="457200"/>
          </a:xfrm>
          <a:prstGeom prst="rect">
            <a:avLst/>
          </a:prstGeom>
        </p:spPr>
        <p:txBody>
          <a:bodyPr lIns="91425" tIns="45700" rIns="91425" bIns="45700" anchor="b" anchorCtr="0">
            <a:noAutofit/>
          </a:bodyPr>
          <a:lstStyle/>
          <a:p>
            <a:pPr lvl="0">
              <a:spcBef>
                <a:spcPts val="0"/>
              </a:spcBef>
              <a:buClr>
                <a:schemeClr val="dk1"/>
              </a:buClr>
              <a:buSzPct val="25000"/>
              <a:buFont typeface="Source Sans Pro"/>
              <a:buNone/>
            </a:pPr>
            <a:fld id="{00000000-1234-1234-1234-123412341234}" type="slidenum">
              <a:rPr lang="en-US"/>
              <a:pPr lvl="0">
                <a:spcBef>
                  <a:spcPts val="0"/>
                </a:spcBef>
                <a:buClr>
                  <a:schemeClr val="dk1"/>
                </a:buClr>
                <a:buSzPct val="25000"/>
                <a:buFont typeface="Source Sans Pro"/>
                <a:buNone/>
              </a:pPr>
              <a:t>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p:cNvGrpSpPr/>
        <p:nvPr/>
      </p:nvGrpSpPr>
      <p:grpSpPr>
        <a:xfrm>
          <a:off x="0" y="0"/>
          <a:ext cx="0" cy="0"/>
          <a:chOff x="0" y="0"/>
          <a:chExt cx="0" cy="0"/>
        </a:xfrm>
      </p:grpSpPr>
      <p:sp>
        <p:nvSpPr>
          <p:cNvPr id="122" name="Shape 122"/>
          <p:cNvSpPr txBox="1">
            <a:spLocks noGrp="1"/>
          </p:cNvSpPr>
          <p:nvPr>
            <p:ph type="body" idx="1"/>
          </p:nvPr>
        </p:nvSpPr>
        <p:spPr>
          <a:xfrm>
            <a:off x="686591" y="4400241"/>
            <a:ext cx="5486400" cy="3600762"/>
          </a:xfrm>
          <a:prstGeom prst="rect">
            <a:avLst/>
          </a:prstGeom>
        </p:spPr>
        <p:txBody>
          <a:bodyPr lIns="92146" tIns="92146" rIns="92146" bIns="92146" anchor="t" anchorCtr="0">
            <a:noAutofit/>
          </a:bodyPr>
          <a:lstStyle/>
          <a:p>
            <a:pPr>
              <a:buNone/>
            </a:pPr>
            <a:endParaRPr dirty="0"/>
          </a:p>
        </p:txBody>
      </p:sp>
      <p:sp>
        <p:nvSpPr>
          <p:cNvPr id="123" name="Shape 123"/>
          <p:cNvSpPr>
            <a:spLocks noGrp="1" noRot="1" noChangeAspect="1"/>
          </p:cNvSpPr>
          <p:nvPr>
            <p:ph type="sldImg" idx="2"/>
          </p:nvPr>
        </p:nvSpPr>
        <p:spPr>
          <a:xfrm>
            <a:off x="1371600" y="1143000"/>
            <a:ext cx="41148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
        <p:cNvGrpSpPr/>
        <p:nvPr/>
      </p:nvGrpSpPr>
      <p:grpSpPr>
        <a:xfrm>
          <a:off x="0" y="0"/>
          <a:ext cx="0" cy="0"/>
          <a:chOff x="0" y="0"/>
          <a:chExt cx="0" cy="0"/>
        </a:xfrm>
      </p:grpSpPr>
      <p:sp>
        <p:nvSpPr>
          <p:cNvPr id="190" name="Shape 19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91" name="Shape 191"/>
          <p:cNvSpPr txBox="1">
            <a:spLocks noGrp="1"/>
          </p:cNvSpPr>
          <p:nvPr>
            <p:ph type="body" idx="1"/>
          </p:nvPr>
        </p:nvSpPr>
        <p:spPr>
          <a:xfrm>
            <a:off x="685801" y="4343400"/>
            <a:ext cx="5486400" cy="4114800"/>
          </a:xfrm>
          <a:prstGeom prst="rect">
            <a:avLst/>
          </a:prstGeom>
        </p:spPr>
        <p:txBody>
          <a:bodyPr lIns="93157" tIns="93157" rIns="93157" bIns="93157" anchor="t" anchorCtr="0">
            <a:noAutofit/>
          </a:bodyPr>
          <a:lstStyle/>
          <a:p>
            <a:endParaRPr/>
          </a:p>
        </p:txBody>
      </p:sp>
      <p:sp>
        <p:nvSpPr>
          <p:cNvPr id="192" name="Shape 192"/>
          <p:cNvSpPr txBox="1">
            <a:spLocks noGrp="1"/>
          </p:cNvSpPr>
          <p:nvPr>
            <p:ph type="sldNum" idx="12"/>
          </p:nvPr>
        </p:nvSpPr>
        <p:spPr>
          <a:xfrm>
            <a:off x="3884617" y="8685213"/>
            <a:ext cx="2971799" cy="457200"/>
          </a:xfrm>
          <a:prstGeom prst="rect">
            <a:avLst/>
          </a:prstGeom>
        </p:spPr>
        <p:txBody>
          <a:bodyPr lIns="93157" tIns="46565" rIns="93157" bIns="46565" anchor="b" anchorCtr="0">
            <a:noAutofit/>
          </a:bodyPr>
          <a:lstStyle/>
          <a:p>
            <a:pPr>
              <a:buClr>
                <a:schemeClr val="dk1"/>
              </a:buClr>
              <a:buSzPct val="25000"/>
            </a:pPr>
            <a:fld id="{00000000-1234-1234-1234-123412341234}" type="slidenum">
              <a:rPr lang="en-US"/>
              <a:pPr>
                <a:buClr>
                  <a:schemeClr val="dk1"/>
                </a:buClr>
                <a:buSzPct val="25000"/>
              </a:pPr>
              <a:t>14</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
        <p:cNvGrpSpPr/>
        <p:nvPr/>
      </p:nvGrpSpPr>
      <p:grpSpPr>
        <a:xfrm>
          <a:off x="0" y="0"/>
          <a:ext cx="0" cy="0"/>
          <a:chOff x="0" y="0"/>
          <a:chExt cx="0" cy="0"/>
        </a:xfrm>
      </p:grpSpPr>
      <p:sp>
        <p:nvSpPr>
          <p:cNvPr id="190" name="Shape 19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91" name="Shape 191"/>
          <p:cNvSpPr txBox="1">
            <a:spLocks noGrp="1"/>
          </p:cNvSpPr>
          <p:nvPr>
            <p:ph type="body" idx="1"/>
          </p:nvPr>
        </p:nvSpPr>
        <p:spPr>
          <a:xfrm>
            <a:off x="685801" y="4343400"/>
            <a:ext cx="5486400" cy="4114800"/>
          </a:xfrm>
          <a:prstGeom prst="rect">
            <a:avLst/>
          </a:prstGeom>
        </p:spPr>
        <p:txBody>
          <a:bodyPr lIns="93157" tIns="93157" rIns="93157" bIns="93157" anchor="t" anchorCtr="0">
            <a:noAutofit/>
          </a:bodyPr>
          <a:lstStyle/>
          <a:p>
            <a:endParaRPr/>
          </a:p>
        </p:txBody>
      </p:sp>
      <p:sp>
        <p:nvSpPr>
          <p:cNvPr id="192" name="Shape 192"/>
          <p:cNvSpPr txBox="1">
            <a:spLocks noGrp="1"/>
          </p:cNvSpPr>
          <p:nvPr>
            <p:ph type="sldNum" idx="12"/>
          </p:nvPr>
        </p:nvSpPr>
        <p:spPr>
          <a:xfrm>
            <a:off x="3884617" y="8685213"/>
            <a:ext cx="2971799" cy="457200"/>
          </a:xfrm>
          <a:prstGeom prst="rect">
            <a:avLst/>
          </a:prstGeom>
        </p:spPr>
        <p:txBody>
          <a:bodyPr lIns="93157" tIns="46565" rIns="93157" bIns="46565" anchor="b" anchorCtr="0">
            <a:noAutofit/>
          </a:bodyPr>
          <a:lstStyle/>
          <a:p>
            <a:pPr>
              <a:buClr>
                <a:schemeClr val="dk1"/>
              </a:buClr>
              <a:buSzPct val="25000"/>
            </a:pPr>
            <a:fld id="{00000000-1234-1234-1234-123412341234}" type="slidenum">
              <a:rPr lang="en-US"/>
              <a:pPr>
                <a:buClr>
                  <a:schemeClr val="dk1"/>
                </a:buClr>
                <a:buSzPct val="25000"/>
              </a:pPr>
              <a:t>15</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
        <p:cNvGrpSpPr/>
        <p:nvPr/>
      </p:nvGrpSpPr>
      <p:grpSpPr>
        <a:xfrm>
          <a:off x="0" y="0"/>
          <a:ext cx="0" cy="0"/>
          <a:chOff x="0" y="0"/>
          <a:chExt cx="0" cy="0"/>
        </a:xfrm>
      </p:grpSpPr>
      <p:sp>
        <p:nvSpPr>
          <p:cNvPr id="190" name="Shape 19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91" name="Shape 191"/>
          <p:cNvSpPr txBox="1">
            <a:spLocks noGrp="1"/>
          </p:cNvSpPr>
          <p:nvPr>
            <p:ph type="body" idx="1"/>
          </p:nvPr>
        </p:nvSpPr>
        <p:spPr>
          <a:xfrm>
            <a:off x="685801" y="4343400"/>
            <a:ext cx="5486400" cy="4114800"/>
          </a:xfrm>
          <a:prstGeom prst="rect">
            <a:avLst/>
          </a:prstGeom>
        </p:spPr>
        <p:txBody>
          <a:bodyPr lIns="93157" tIns="93157" rIns="93157" bIns="93157" anchor="t" anchorCtr="0">
            <a:noAutofit/>
          </a:bodyPr>
          <a:lstStyle/>
          <a:p>
            <a:endParaRPr/>
          </a:p>
        </p:txBody>
      </p:sp>
      <p:sp>
        <p:nvSpPr>
          <p:cNvPr id="192" name="Shape 192"/>
          <p:cNvSpPr txBox="1">
            <a:spLocks noGrp="1"/>
          </p:cNvSpPr>
          <p:nvPr>
            <p:ph type="sldNum" idx="12"/>
          </p:nvPr>
        </p:nvSpPr>
        <p:spPr>
          <a:xfrm>
            <a:off x="3884617" y="8685213"/>
            <a:ext cx="2971799" cy="457200"/>
          </a:xfrm>
          <a:prstGeom prst="rect">
            <a:avLst/>
          </a:prstGeom>
        </p:spPr>
        <p:txBody>
          <a:bodyPr lIns="93157" tIns="46565" rIns="93157" bIns="46565" anchor="b" anchorCtr="0">
            <a:noAutofit/>
          </a:bodyPr>
          <a:lstStyle/>
          <a:p>
            <a:pPr>
              <a:buClr>
                <a:schemeClr val="dk1"/>
              </a:buClr>
              <a:buSzPct val="25000"/>
            </a:pPr>
            <a:fld id="{00000000-1234-1234-1234-123412341234}" type="slidenum">
              <a:rPr lang="en-US"/>
              <a:pPr>
                <a:buClr>
                  <a:schemeClr val="dk1"/>
                </a:buClr>
                <a:buSzPct val="25000"/>
              </a:pPr>
              <a:t>16</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
        <p:cNvGrpSpPr/>
        <p:nvPr/>
      </p:nvGrpSpPr>
      <p:grpSpPr>
        <a:xfrm>
          <a:off x="0" y="0"/>
          <a:ext cx="0" cy="0"/>
          <a:chOff x="0" y="0"/>
          <a:chExt cx="0" cy="0"/>
        </a:xfrm>
      </p:grpSpPr>
      <p:sp>
        <p:nvSpPr>
          <p:cNvPr id="190" name="Shape 19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91" name="Shape 191"/>
          <p:cNvSpPr txBox="1">
            <a:spLocks noGrp="1"/>
          </p:cNvSpPr>
          <p:nvPr>
            <p:ph type="body" idx="1"/>
          </p:nvPr>
        </p:nvSpPr>
        <p:spPr>
          <a:xfrm>
            <a:off x="685801" y="4343400"/>
            <a:ext cx="5486400" cy="4114800"/>
          </a:xfrm>
          <a:prstGeom prst="rect">
            <a:avLst/>
          </a:prstGeom>
        </p:spPr>
        <p:txBody>
          <a:bodyPr lIns="93157" tIns="93157" rIns="93157" bIns="93157" anchor="t" anchorCtr="0">
            <a:noAutofit/>
          </a:bodyPr>
          <a:lstStyle/>
          <a:p>
            <a:endParaRPr/>
          </a:p>
        </p:txBody>
      </p:sp>
      <p:sp>
        <p:nvSpPr>
          <p:cNvPr id="192" name="Shape 192"/>
          <p:cNvSpPr txBox="1">
            <a:spLocks noGrp="1"/>
          </p:cNvSpPr>
          <p:nvPr>
            <p:ph type="sldNum" idx="12"/>
          </p:nvPr>
        </p:nvSpPr>
        <p:spPr>
          <a:xfrm>
            <a:off x="3884617" y="8685213"/>
            <a:ext cx="2971799" cy="457200"/>
          </a:xfrm>
          <a:prstGeom prst="rect">
            <a:avLst/>
          </a:prstGeom>
        </p:spPr>
        <p:txBody>
          <a:bodyPr lIns="93157" tIns="46565" rIns="93157" bIns="46565" anchor="b" anchorCtr="0">
            <a:noAutofit/>
          </a:bodyPr>
          <a:lstStyle/>
          <a:p>
            <a:pPr>
              <a:buClr>
                <a:schemeClr val="dk1"/>
              </a:buClr>
              <a:buSzPct val="25000"/>
            </a:pPr>
            <a:fld id="{00000000-1234-1234-1234-123412341234}" type="slidenum">
              <a:rPr lang="en-US"/>
              <a:pPr>
                <a:buClr>
                  <a:schemeClr val="dk1"/>
                </a:buClr>
                <a:buSzPct val="25000"/>
              </a:pPr>
              <a:t>17</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1"/>
        <p:cNvGrpSpPr/>
        <p:nvPr/>
      </p:nvGrpSpPr>
      <p:grpSpPr>
        <a:xfrm>
          <a:off x="0" y="0"/>
          <a:ext cx="0" cy="0"/>
          <a:chOff x="0" y="0"/>
          <a:chExt cx="0" cy="0"/>
        </a:xfrm>
      </p:grpSpPr>
      <p:sp>
        <p:nvSpPr>
          <p:cNvPr id="412" name="Shape 412"/>
          <p:cNvSpPr txBox="1">
            <a:spLocks noGrp="1"/>
          </p:cNvSpPr>
          <p:nvPr>
            <p:ph type="body" idx="1"/>
          </p:nvPr>
        </p:nvSpPr>
        <p:spPr>
          <a:xfrm>
            <a:off x="686592" y="4400239"/>
            <a:ext cx="5486548" cy="3600885"/>
          </a:xfrm>
          <a:prstGeom prst="rect">
            <a:avLst/>
          </a:prstGeom>
        </p:spPr>
        <p:txBody>
          <a:bodyPr lIns="87161" tIns="87161" rIns="87161" bIns="87161" anchor="t" anchorCtr="0">
            <a:noAutofit/>
          </a:bodyPr>
          <a:lstStyle/>
          <a:p>
            <a:pPr>
              <a:buNone/>
            </a:pPr>
            <a:endParaRPr dirty="0"/>
          </a:p>
        </p:txBody>
      </p:sp>
      <p:sp>
        <p:nvSpPr>
          <p:cNvPr id="413" name="Shape 413"/>
          <p:cNvSpPr>
            <a:spLocks noGrp="1" noRot="1" noChangeAspect="1"/>
          </p:cNvSpPr>
          <p:nvPr>
            <p:ph type="sldImg" idx="2"/>
          </p:nvPr>
        </p:nvSpPr>
        <p:spPr>
          <a:xfrm>
            <a:off x="1371600" y="1143000"/>
            <a:ext cx="41148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1"/>
        <p:cNvGrpSpPr/>
        <p:nvPr/>
      </p:nvGrpSpPr>
      <p:grpSpPr>
        <a:xfrm>
          <a:off x="0" y="0"/>
          <a:ext cx="0" cy="0"/>
          <a:chOff x="0" y="0"/>
          <a:chExt cx="0" cy="0"/>
        </a:xfrm>
      </p:grpSpPr>
      <p:sp>
        <p:nvSpPr>
          <p:cNvPr id="412" name="Shape 412"/>
          <p:cNvSpPr txBox="1">
            <a:spLocks noGrp="1"/>
          </p:cNvSpPr>
          <p:nvPr>
            <p:ph type="body" idx="1"/>
          </p:nvPr>
        </p:nvSpPr>
        <p:spPr>
          <a:xfrm>
            <a:off x="686592" y="4400239"/>
            <a:ext cx="5486548" cy="3600885"/>
          </a:xfrm>
          <a:prstGeom prst="rect">
            <a:avLst/>
          </a:prstGeom>
        </p:spPr>
        <p:txBody>
          <a:bodyPr lIns="87161" tIns="87161" rIns="87161" bIns="87161" anchor="t" anchorCtr="0">
            <a:noAutofit/>
          </a:bodyPr>
          <a:lstStyle/>
          <a:p>
            <a:pPr>
              <a:buNone/>
            </a:pPr>
            <a:endParaRPr dirty="0"/>
          </a:p>
        </p:txBody>
      </p:sp>
      <p:sp>
        <p:nvSpPr>
          <p:cNvPr id="413" name="Shape 413"/>
          <p:cNvSpPr>
            <a:spLocks noGrp="1" noRot="1" noChangeAspect="1"/>
          </p:cNvSpPr>
          <p:nvPr>
            <p:ph type="sldImg" idx="2"/>
          </p:nvPr>
        </p:nvSpPr>
        <p:spPr>
          <a:xfrm>
            <a:off x="1371600" y="1143000"/>
            <a:ext cx="41148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3"/>
        <p:cNvGrpSpPr/>
        <p:nvPr/>
      </p:nvGrpSpPr>
      <p:grpSpPr>
        <a:xfrm>
          <a:off x="0" y="0"/>
          <a:ext cx="0" cy="0"/>
          <a:chOff x="0" y="0"/>
          <a:chExt cx="0" cy="0"/>
        </a:xfrm>
      </p:grpSpPr>
      <p:sp>
        <p:nvSpPr>
          <p:cNvPr id="264" name="Shape 26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65" name="Shape 265"/>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
        <p:nvSpPr>
          <p:cNvPr id="266" name="Shape 266"/>
          <p:cNvSpPr txBox="1">
            <a:spLocks noGrp="1"/>
          </p:cNvSpPr>
          <p:nvPr>
            <p:ph type="sldNum" idx="12"/>
          </p:nvPr>
        </p:nvSpPr>
        <p:spPr>
          <a:xfrm>
            <a:off x="3884612" y="8685213"/>
            <a:ext cx="2971799" cy="457200"/>
          </a:xfrm>
          <a:prstGeom prst="rect">
            <a:avLst/>
          </a:prstGeom>
        </p:spPr>
        <p:txBody>
          <a:bodyPr lIns="91425" tIns="45700" rIns="91425" bIns="45700" anchor="b" anchorCtr="0">
            <a:noAutofit/>
          </a:bodyPr>
          <a:lstStyle/>
          <a:p>
            <a:pPr lvl="0">
              <a:spcBef>
                <a:spcPts val="0"/>
              </a:spcBef>
              <a:buClr>
                <a:schemeClr val="dk1"/>
              </a:buClr>
              <a:buSzPct val="25000"/>
              <a:buFont typeface="Source Sans Pro"/>
              <a:buNone/>
            </a:pPr>
            <a:fld id="{00000000-1234-1234-1234-123412341234}" type="slidenum">
              <a:rPr lang="en-US"/>
              <a:pPr lvl="0">
                <a:spcBef>
                  <a:spcPts val="0"/>
                </a:spcBef>
                <a:buClr>
                  <a:schemeClr val="dk1"/>
                </a:buClr>
                <a:buSzPct val="25000"/>
                <a:buFont typeface="Source Sans Pro"/>
                <a:buNone/>
              </a:pPr>
              <a:t>29</a:t>
            </a:fld>
            <a:endParaRPr lang="en-US"/>
          </a:p>
        </p:txBody>
      </p:sp>
    </p:spTree>
    <p:extLst>
      <p:ext uri="{BB962C8B-B14F-4D97-AF65-F5344CB8AC3E}">
        <p14:creationId xmlns:p14="http://schemas.microsoft.com/office/powerpoint/2010/main" val="17308443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a:t>Haga clic para modificar el estilo de título del patrón</a:t>
            </a:r>
            <a:endParaRPr lang="es-AR"/>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a:t>Haga clic para modificar el estilo de subtítulo del patrón</a:t>
            </a:r>
            <a:endParaRPr lang="es-AR"/>
          </a:p>
        </p:txBody>
      </p:sp>
      <p:sp>
        <p:nvSpPr>
          <p:cNvPr id="4" name="3 Marcador de fecha"/>
          <p:cNvSpPr>
            <a:spLocks noGrp="1"/>
          </p:cNvSpPr>
          <p:nvPr>
            <p:ph type="dt" sz="half" idx="10"/>
          </p:nvPr>
        </p:nvSpPr>
        <p:spPr/>
        <p:txBody>
          <a:bodyPr/>
          <a:lstStyle/>
          <a:p>
            <a:fld id="{3897DCA6-2302-4CA8-9789-FAFB7355E714}" type="datetimeFigureOut">
              <a:rPr lang="es-AR" smtClean="0"/>
              <a:pPr/>
              <a:t>6/5/19</a:t>
            </a:fld>
            <a:endParaRPr lang="es-AR"/>
          </a:p>
        </p:txBody>
      </p:sp>
      <p:sp>
        <p:nvSpPr>
          <p:cNvPr id="5" name="4 Marcador de pie de página"/>
          <p:cNvSpPr>
            <a:spLocks noGrp="1"/>
          </p:cNvSpPr>
          <p:nvPr>
            <p:ph type="ftr" sz="quarter" idx="11"/>
          </p:nvPr>
        </p:nvSpPr>
        <p:spPr/>
        <p:txBody>
          <a:bodyPr/>
          <a:lstStyle/>
          <a:p>
            <a:endParaRPr lang="es-AR"/>
          </a:p>
        </p:txBody>
      </p:sp>
      <p:sp>
        <p:nvSpPr>
          <p:cNvPr id="6" name="5 Marcador de número de diapositiva"/>
          <p:cNvSpPr>
            <a:spLocks noGrp="1"/>
          </p:cNvSpPr>
          <p:nvPr>
            <p:ph type="sldNum" sz="quarter" idx="12"/>
          </p:nvPr>
        </p:nvSpPr>
        <p:spPr/>
        <p:txBody>
          <a:bodyPr/>
          <a:lstStyle/>
          <a:p>
            <a:fld id="{807FEA44-B28F-4279-BDC3-F1796AD82451}" type="slidenum">
              <a:rPr lang="es-AR" smtClean="0"/>
              <a:pPr/>
              <a:t>‹Nº›</a:t>
            </a:fld>
            <a:endParaRPr lang="es-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AR"/>
          </a:p>
        </p:txBody>
      </p:sp>
      <p:sp>
        <p:nvSpPr>
          <p:cNvPr id="3" name="2 Marcador de texto vertical"/>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4" name="3 Marcador de fecha"/>
          <p:cNvSpPr>
            <a:spLocks noGrp="1"/>
          </p:cNvSpPr>
          <p:nvPr>
            <p:ph type="dt" sz="half" idx="10"/>
          </p:nvPr>
        </p:nvSpPr>
        <p:spPr/>
        <p:txBody>
          <a:bodyPr/>
          <a:lstStyle/>
          <a:p>
            <a:fld id="{3897DCA6-2302-4CA8-9789-FAFB7355E714}" type="datetimeFigureOut">
              <a:rPr lang="es-AR" smtClean="0"/>
              <a:pPr/>
              <a:t>6/5/19</a:t>
            </a:fld>
            <a:endParaRPr lang="es-AR"/>
          </a:p>
        </p:txBody>
      </p:sp>
      <p:sp>
        <p:nvSpPr>
          <p:cNvPr id="5" name="4 Marcador de pie de página"/>
          <p:cNvSpPr>
            <a:spLocks noGrp="1"/>
          </p:cNvSpPr>
          <p:nvPr>
            <p:ph type="ftr" sz="quarter" idx="11"/>
          </p:nvPr>
        </p:nvSpPr>
        <p:spPr/>
        <p:txBody>
          <a:bodyPr/>
          <a:lstStyle/>
          <a:p>
            <a:endParaRPr lang="es-AR"/>
          </a:p>
        </p:txBody>
      </p:sp>
      <p:sp>
        <p:nvSpPr>
          <p:cNvPr id="6" name="5 Marcador de número de diapositiva"/>
          <p:cNvSpPr>
            <a:spLocks noGrp="1"/>
          </p:cNvSpPr>
          <p:nvPr>
            <p:ph type="sldNum" sz="quarter" idx="12"/>
          </p:nvPr>
        </p:nvSpPr>
        <p:spPr/>
        <p:txBody>
          <a:bodyPr/>
          <a:lstStyle/>
          <a:p>
            <a:fld id="{807FEA44-B28F-4279-BDC3-F1796AD82451}" type="slidenum">
              <a:rPr lang="es-AR" smtClean="0"/>
              <a:pPr/>
              <a:t>‹Nº›</a:t>
            </a:fld>
            <a:endParaRPr lang="es-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a:t>Haga clic para modificar el estilo de título del patrón</a:t>
            </a:r>
            <a:endParaRPr lang="es-AR"/>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4" name="3 Marcador de fecha"/>
          <p:cNvSpPr>
            <a:spLocks noGrp="1"/>
          </p:cNvSpPr>
          <p:nvPr>
            <p:ph type="dt" sz="half" idx="10"/>
          </p:nvPr>
        </p:nvSpPr>
        <p:spPr/>
        <p:txBody>
          <a:bodyPr/>
          <a:lstStyle/>
          <a:p>
            <a:fld id="{3897DCA6-2302-4CA8-9789-FAFB7355E714}" type="datetimeFigureOut">
              <a:rPr lang="es-AR" smtClean="0"/>
              <a:pPr/>
              <a:t>6/5/19</a:t>
            </a:fld>
            <a:endParaRPr lang="es-AR"/>
          </a:p>
        </p:txBody>
      </p:sp>
      <p:sp>
        <p:nvSpPr>
          <p:cNvPr id="5" name="4 Marcador de pie de página"/>
          <p:cNvSpPr>
            <a:spLocks noGrp="1"/>
          </p:cNvSpPr>
          <p:nvPr>
            <p:ph type="ftr" sz="quarter" idx="11"/>
          </p:nvPr>
        </p:nvSpPr>
        <p:spPr/>
        <p:txBody>
          <a:bodyPr/>
          <a:lstStyle/>
          <a:p>
            <a:endParaRPr lang="es-AR"/>
          </a:p>
        </p:txBody>
      </p:sp>
      <p:sp>
        <p:nvSpPr>
          <p:cNvPr id="6" name="5 Marcador de número de diapositiva"/>
          <p:cNvSpPr>
            <a:spLocks noGrp="1"/>
          </p:cNvSpPr>
          <p:nvPr>
            <p:ph type="sldNum" sz="quarter" idx="12"/>
          </p:nvPr>
        </p:nvSpPr>
        <p:spPr/>
        <p:txBody>
          <a:bodyPr/>
          <a:lstStyle/>
          <a:p>
            <a:fld id="{807FEA44-B28F-4279-BDC3-F1796AD82451}" type="slidenum">
              <a:rPr lang="es-AR" smtClean="0"/>
              <a:pPr/>
              <a:t>‹Nº›</a:t>
            </a:fld>
            <a:endParaRPr lang="es-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Default">
    <p:spTree>
      <p:nvGrpSpPr>
        <p:cNvPr id="1" name="Shape 10"/>
        <p:cNvGrpSpPr/>
        <p:nvPr/>
      </p:nvGrpSpPr>
      <p:grpSpPr>
        <a:xfrm>
          <a:off x="0" y="0"/>
          <a:ext cx="0" cy="0"/>
          <a:chOff x="0" y="0"/>
          <a:chExt cx="0" cy="0"/>
        </a:xfrm>
      </p:grpSpPr>
      <p:sp>
        <p:nvSpPr>
          <p:cNvPr id="11" name="Shape 11"/>
          <p:cNvSpPr/>
          <p:nvPr/>
        </p:nvSpPr>
        <p:spPr>
          <a:xfrm>
            <a:off x="3404796" y="6244682"/>
            <a:ext cx="2467850" cy="390292"/>
          </a:xfrm>
          <a:prstGeom prst="rect">
            <a:avLst/>
          </a:prstGeom>
          <a:solidFill>
            <a:schemeClr val="lt2"/>
          </a:solidFill>
          <a:ln>
            <a:noFill/>
          </a:ln>
        </p:spPr>
        <p:txBody>
          <a:bodyPr lIns="40212" tIns="20100" rIns="40212" bIns="20100" anchor="ctr" anchorCtr="0">
            <a:noAutofit/>
          </a:bodyPr>
          <a:lstStyle/>
          <a:p>
            <a:pPr marL="0" marR="0" lvl="0" indent="0" algn="ctr" rtl="0">
              <a:lnSpc>
                <a:spcPct val="100000"/>
              </a:lnSpc>
              <a:spcBef>
                <a:spcPts val="0"/>
              </a:spcBef>
              <a:spcAft>
                <a:spcPts val="0"/>
              </a:spcAft>
              <a:buClr>
                <a:srgbClr val="000000"/>
              </a:buClr>
              <a:buFont typeface="Arial"/>
              <a:buNone/>
            </a:pPr>
            <a:endParaRPr sz="1600" b="0" i="0" u="none" strike="noStrike" cap="none" dirty="0">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a:xfrm>
            <a:off x="3110808" y="6377940"/>
            <a:ext cx="2927818" cy="342900"/>
          </a:xfrm>
          <a:prstGeom prst="rect">
            <a:avLst/>
          </a:prstGeom>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a:xfrm>
            <a:off x="457471" y="6377940"/>
            <a:ext cx="2104368" cy="342900"/>
          </a:xfrm>
          <a:prstGeom prst="rect">
            <a:avLst/>
          </a:prstGeom>
        </p:spPr>
        <p:txBody>
          <a:bodyPr lIns="0" tIns="0" rIns="0" bIns="0"/>
          <a:lstStyle>
            <a:lvl1pPr algn="l">
              <a:defRPr>
                <a:solidFill>
                  <a:schemeClr val="tx1">
                    <a:tint val="75000"/>
                  </a:schemeClr>
                </a:solidFill>
              </a:defRPr>
            </a:lvl1pPr>
          </a:lstStyle>
          <a:p>
            <a:fld id="{1D8BD707-D9CF-40AE-B4C6-C98DA3205C09}" type="datetimeFigureOut">
              <a:rPr lang="en-US"/>
              <a:pPr/>
              <a:t>5/6/19</a:t>
            </a:fld>
            <a:endParaRPr lang="en-US" dirty="0"/>
          </a:p>
        </p:txBody>
      </p:sp>
      <p:sp>
        <p:nvSpPr>
          <p:cNvPr id="4" name="Holder 4"/>
          <p:cNvSpPr>
            <a:spLocks noGrp="1"/>
          </p:cNvSpPr>
          <p:nvPr>
            <p:ph type="sldNum" sz="quarter" idx="7"/>
          </p:nvPr>
        </p:nvSpPr>
        <p:spPr>
          <a:xfrm>
            <a:off x="6587590" y="6377940"/>
            <a:ext cx="2104368" cy="342900"/>
          </a:xfrm>
          <a:prstGeom prst="rect">
            <a:avLst/>
          </a:prstGeom>
        </p:spPr>
        <p:txBody>
          <a:bodyPr lIns="0" tIns="0" rIns="0" bIns="0"/>
          <a:lstStyle>
            <a:lvl1pPr algn="r">
              <a:defRPr>
                <a:solidFill>
                  <a:schemeClr val="tx1">
                    <a:tint val="75000"/>
                  </a:schemeClr>
                </a:solidFill>
              </a:defRPr>
            </a:lvl1pPr>
          </a:lstStyle>
          <a:p>
            <a:fld id="{B6F15528-21DE-4FAA-801E-634DDDAF4B2B}" type="slidenum">
              <a:rPr/>
              <a:pPr/>
              <a:t>‹Nº›</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AR"/>
          </a:p>
        </p:txBody>
      </p:sp>
      <p:sp>
        <p:nvSpPr>
          <p:cNvPr id="3" name="2 Marcador de contenido"/>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4" name="3 Marcador de fecha"/>
          <p:cNvSpPr>
            <a:spLocks noGrp="1"/>
          </p:cNvSpPr>
          <p:nvPr>
            <p:ph type="dt" sz="half" idx="10"/>
          </p:nvPr>
        </p:nvSpPr>
        <p:spPr/>
        <p:txBody>
          <a:bodyPr/>
          <a:lstStyle/>
          <a:p>
            <a:fld id="{3897DCA6-2302-4CA8-9789-FAFB7355E714}" type="datetimeFigureOut">
              <a:rPr lang="es-AR" smtClean="0"/>
              <a:pPr/>
              <a:t>6/5/19</a:t>
            </a:fld>
            <a:endParaRPr lang="es-AR"/>
          </a:p>
        </p:txBody>
      </p:sp>
      <p:sp>
        <p:nvSpPr>
          <p:cNvPr id="5" name="4 Marcador de pie de página"/>
          <p:cNvSpPr>
            <a:spLocks noGrp="1"/>
          </p:cNvSpPr>
          <p:nvPr>
            <p:ph type="ftr" sz="quarter" idx="11"/>
          </p:nvPr>
        </p:nvSpPr>
        <p:spPr/>
        <p:txBody>
          <a:bodyPr/>
          <a:lstStyle/>
          <a:p>
            <a:endParaRPr lang="es-AR"/>
          </a:p>
        </p:txBody>
      </p:sp>
      <p:sp>
        <p:nvSpPr>
          <p:cNvPr id="6" name="5 Marcador de número de diapositiva"/>
          <p:cNvSpPr>
            <a:spLocks noGrp="1"/>
          </p:cNvSpPr>
          <p:nvPr>
            <p:ph type="sldNum" sz="quarter" idx="12"/>
          </p:nvPr>
        </p:nvSpPr>
        <p:spPr/>
        <p:txBody>
          <a:bodyPr/>
          <a:lstStyle/>
          <a:p>
            <a:fld id="{807FEA44-B28F-4279-BDC3-F1796AD82451}" type="slidenum">
              <a:rPr lang="es-AR" smtClean="0"/>
              <a:pPr/>
              <a:t>‹Nº›</a:t>
            </a:fld>
            <a:endParaRPr lang="es-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a:t>Haga clic para modificar el estilo de título del patrón</a:t>
            </a:r>
            <a:endParaRPr lang="es-AR"/>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el estilo de texto del patrón</a:t>
            </a:r>
          </a:p>
        </p:txBody>
      </p:sp>
      <p:sp>
        <p:nvSpPr>
          <p:cNvPr id="4" name="3 Marcador de fecha"/>
          <p:cNvSpPr>
            <a:spLocks noGrp="1"/>
          </p:cNvSpPr>
          <p:nvPr>
            <p:ph type="dt" sz="half" idx="10"/>
          </p:nvPr>
        </p:nvSpPr>
        <p:spPr/>
        <p:txBody>
          <a:bodyPr/>
          <a:lstStyle/>
          <a:p>
            <a:fld id="{3897DCA6-2302-4CA8-9789-FAFB7355E714}" type="datetimeFigureOut">
              <a:rPr lang="es-AR" smtClean="0"/>
              <a:pPr/>
              <a:t>6/5/19</a:t>
            </a:fld>
            <a:endParaRPr lang="es-AR"/>
          </a:p>
        </p:txBody>
      </p:sp>
      <p:sp>
        <p:nvSpPr>
          <p:cNvPr id="5" name="4 Marcador de pie de página"/>
          <p:cNvSpPr>
            <a:spLocks noGrp="1"/>
          </p:cNvSpPr>
          <p:nvPr>
            <p:ph type="ftr" sz="quarter" idx="11"/>
          </p:nvPr>
        </p:nvSpPr>
        <p:spPr/>
        <p:txBody>
          <a:bodyPr/>
          <a:lstStyle/>
          <a:p>
            <a:endParaRPr lang="es-AR"/>
          </a:p>
        </p:txBody>
      </p:sp>
      <p:sp>
        <p:nvSpPr>
          <p:cNvPr id="6" name="5 Marcador de número de diapositiva"/>
          <p:cNvSpPr>
            <a:spLocks noGrp="1"/>
          </p:cNvSpPr>
          <p:nvPr>
            <p:ph type="sldNum" sz="quarter" idx="12"/>
          </p:nvPr>
        </p:nvSpPr>
        <p:spPr/>
        <p:txBody>
          <a:bodyPr/>
          <a:lstStyle/>
          <a:p>
            <a:fld id="{807FEA44-B28F-4279-BDC3-F1796AD82451}" type="slidenum">
              <a:rPr lang="es-AR" smtClean="0"/>
              <a:pPr/>
              <a:t>‹Nº›</a:t>
            </a:fld>
            <a:endParaRPr lang="es-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AR"/>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5" name="4 Marcador de fecha"/>
          <p:cNvSpPr>
            <a:spLocks noGrp="1"/>
          </p:cNvSpPr>
          <p:nvPr>
            <p:ph type="dt" sz="half" idx="10"/>
          </p:nvPr>
        </p:nvSpPr>
        <p:spPr/>
        <p:txBody>
          <a:bodyPr/>
          <a:lstStyle/>
          <a:p>
            <a:fld id="{3897DCA6-2302-4CA8-9789-FAFB7355E714}" type="datetimeFigureOut">
              <a:rPr lang="es-AR" smtClean="0"/>
              <a:pPr/>
              <a:t>6/5/19</a:t>
            </a:fld>
            <a:endParaRPr lang="es-AR"/>
          </a:p>
        </p:txBody>
      </p:sp>
      <p:sp>
        <p:nvSpPr>
          <p:cNvPr id="6" name="5 Marcador de pie de página"/>
          <p:cNvSpPr>
            <a:spLocks noGrp="1"/>
          </p:cNvSpPr>
          <p:nvPr>
            <p:ph type="ftr" sz="quarter" idx="11"/>
          </p:nvPr>
        </p:nvSpPr>
        <p:spPr/>
        <p:txBody>
          <a:bodyPr/>
          <a:lstStyle/>
          <a:p>
            <a:endParaRPr lang="es-AR"/>
          </a:p>
        </p:txBody>
      </p:sp>
      <p:sp>
        <p:nvSpPr>
          <p:cNvPr id="7" name="6 Marcador de número de diapositiva"/>
          <p:cNvSpPr>
            <a:spLocks noGrp="1"/>
          </p:cNvSpPr>
          <p:nvPr>
            <p:ph type="sldNum" sz="quarter" idx="12"/>
          </p:nvPr>
        </p:nvSpPr>
        <p:spPr/>
        <p:txBody>
          <a:bodyPr/>
          <a:lstStyle/>
          <a:p>
            <a:fld id="{807FEA44-B28F-4279-BDC3-F1796AD82451}" type="slidenum">
              <a:rPr lang="es-AR" smtClean="0"/>
              <a:pPr/>
              <a:t>‹Nº›</a:t>
            </a:fld>
            <a:endParaRPr lang="es-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a:t>Haga clic para modificar el estilo de título del patrón</a:t>
            </a:r>
            <a:endParaRPr lang="es-AR"/>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7" name="6 Marcador de fecha"/>
          <p:cNvSpPr>
            <a:spLocks noGrp="1"/>
          </p:cNvSpPr>
          <p:nvPr>
            <p:ph type="dt" sz="half" idx="10"/>
          </p:nvPr>
        </p:nvSpPr>
        <p:spPr/>
        <p:txBody>
          <a:bodyPr/>
          <a:lstStyle/>
          <a:p>
            <a:fld id="{3897DCA6-2302-4CA8-9789-FAFB7355E714}" type="datetimeFigureOut">
              <a:rPr lang="es-AR" smtClean="0"/>
              <a:pPr/>
              <a:t>6/5/19</a:t>
            </a:fld>
            <a:endParaRPr lang="es-AR"/>
          </a:p>
        </p:txBody>
      </p:sp>
      <p:sp>
        <p:nvSpPr>
          <p:cNvPr id="8" name="7 Marcador de pie de página"/>
          <p:cNvSpPr>
            <a:spLocks noGrp="1"/>
          </p:cNvSpPr>
          <p:nvPr>
            <p:ph type="ftr" sz="quarter" idx="11"/>
          </p:nvPr>
        </p:nvSpPr>
        <p:spPr/>
        <p:txBody>
          <a:bodyPr/>
          <a:lstStyle/>
          <a:p>
            <a:endParaRPr lang="es-AR"/>
          </a:p>
        </p:txBody>
      </p:sp>
      <p:sp>
        <p:nvSpPr>
          <p:cNvPr id="9" name="8 Marcador de número de diapositiva"/>
          <p:cNvSpPr>
            <a:spLocks noGrp="1"/>
          </p:cNvSpPr>
          <p:nvPr>
            <p:ph type="sldNum" sz="quarter" idx="12"/>
          </p:nvPr>
        </p:nvSpPr>
        <p:spPr/>
        <p:txBody>
          <a:bodyPr/>
          <a:lstStyle/>
          <a:p>
            <a:fld id="{807FEA44-B28F-4279-BDC3-F1796AD82451}" type="slidenum">
              <a:rPr lang="es-AR" smtClean="0"/>
              <a:pPr/>
              <a:t>‹Nº›</a:t>
            </a:fld>
            <a:endParaRPr lang="es-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AR"/>
          </a:p>
        </p:txBody>
      </p:sp>
      <p:sp>
        <p:nvSpPr>
          <p:cNvPr id="3" name="2 Marcador de fecha"/>
          <p:cNvSpPr>
            <a:spLocks noGrp="1"/>
          </p:cNvSpPr>
          <p:nvPr>
            <p:ph type="dt" sz="half" idx="10"/>
          </p:nvPr>
        </p:nvSpPr>
        <p:spPr/>
        <p:txBody>
          <a:bodyPr/>
          <a:lstStyle/>
          <a:p>
            <a:fld id="{3897DCA6-2302-4CA8-9789-FAFB7355E714}" type="datetimeFigureOut">
              <a:rPr lang="es-AR" smtClean="0"/>
              <a:pPr/>
              <a:t>6/5/19</a:t>
            </a:fld>
            <a:endParaRPr lang="es-AR"/>
          </a:p>
        </p:txBody>
      </p:sp>
      <p:sp>
        <p:nvSpPr>
          <p:cNvPr id="4" name="3 Marcador de pie de página"/>
          <p:cNvSpPr>
            <a:spLocks noGrp="1"/>
          </p:cNvSpPr>
          <p:nvPr>
            <p:ph type="ftr" sz="quarter" idx="11"/>
          </p:nvPr>
        </p:nvSpPr>
        <p:spPr/>
        <p:txBody>
          <a:bodyPr/>
          <a:lstStyle/>
          <a:p>
            <a:endParaRPr lang="es-AR"/>
          </a:p>
        </p:txBody>
      </p:sp>
      <p:sp>
        <p:nvSpPr>
          <p:cNvPr id="5" name="4 Marcador de número de diapositiva"/>
          <p:cNvSpPr>
            <a:spLocks noGrp="1"/>
          </p:cNvSpPr>
          <p:nvPr>
            <p:ph type="sldNum" sz="quarter" idx="12"/>
          </p:nvPr>
        </p:nvSpPr>
        <p:spPr/>
        <p:txBody>
          <a:bodyPr/>
          <a:lstStyle/>
          <a:p>
            <a:fld id="{807FEA44-B28F-4279-BDC3-F1796AD82451}" type="slidenum">
              <a:rPr lang="es-AR" smtClean="0"/>
              <a:pPr/>
              <a:t>‹Nº›</a:t>
            </a:fld>
            <a:endParaRPr lang="es-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3897DCA6-2302-4CA8-9789-FAFB7355E714}" type="datetimeFigureOut">
              <a:rPr lang="es-AR" smtClean="0"/>
              <a:pPr/>
              <a:t>6/5/19</a:t>
            </a:fld>
            <a:endParaRPr lang="es-AR"/>
          </a:p>
        </p:txBody>
      </p:sp>
      <p:sp>
        <p:nvSpPr>
          <p:cNvPr id="3" name="2 Marcador de pie de página"/>
          <p:cNvSpPr>
            <a:spLocks noGrp="1"/>
          </p:cNvSpPr>
          <p:nvPr>
            <p:ph type="ftr" sz="quarter" idx="11"/>
          </p:nvPr>
        </p:nvSpPr>
        <p:spPr/>
        <p:txBody>
          <a:bodyPr/>
          <a:lstStyle/>
          <a:p>
            <a:endParaRPr lang="es-AR"/>
          </a:p>
        </p:txBody>
      </p:sp>
      <p:sp>
        <p:nvSpPr>
          <p:cNvPr id="4" name="3 Marcador de número de diapositiva"/>
          <p:cNvSpPr>
            <a:spLocks noGrp="1"/>
          </p:cNvSpPr>
          <p:nvPr>
            <p:ph type="sldNum" sz="quarter" idx="12"/>
          </p:nvPr>
        </p:nvSpPr>
        <p:spPr/>
        <p:txBody>
          <a:bodyPr/>
          <a:lstStyle/>
          <a:p>
            <a:fld id="{807FEA44-B28F-4279-BDC3-F1796AD82451}" type="slidenum">
              <a:rPr lang="es-AR" smtClean="0"/>
              <a:pPr/>
              <a:t>‹Nº›</a:t>
            </a:fld>
            <a:endParaRPr lang="es-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a:t>Haga clic para modificar el estilo de título del patrón</a:t>
            </a:r>
            <a:endParaRPr lang="es-AR"/>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4 Marcador de fecha"/>
          <p:cNvSpPr>
            <a:spLocks noGrp="1"/>
          </p:cNvSpPr>
          <p:nvPr>
            <p:ph type="dt" sz="half" idx="10"/>
          </p:nvPr>
        </p:nvSpPr>
        <p:spPr/>
        <p:txBody>
          <a:bodyPr/>
          <a:lstStyle/>
          <a:p>
            <a:fld id="{3897DCA6-2302-4CA8-9789-FAFB7355E714}" type="datetimeFigureOut">
              <a:rPr lang="es-AR" smtClean="0"/>
              <a:pPr/>
              <a:t>6/5/19</a:t>
            </a:fld>
            <a:endParaRPr lang="es-AR"/>
          </a:p>
        </p:txBody>
      </p:sp>
      <p:sp>
        <p:nvSpPr>
          <p:cNvPr id="6" name="5 Marcador de pie de página"/>
          <p:cNvSpPr>
            <a:spLocks noGrp="1"/>
          </p:cNvSpPr>
          <p:nvPr>
            <p:ph type="ftr" sz="quarter" idx="11"/>
          </p:nvPr>
        </p:nvSpPr>
        <p:spPr/>
        <p:txBody>
          <a:bodyPr/>
          <a:lstStyle/>
          <a:p>
            <a:endParaRPr lang="es-AR"/>
          </a:p>
        </p:txBody>
      </p:sp>
      <p:sp>
        <p:nvSpPr>
          <p:cNvPr id="7" name="6 Marcador de número de diapositiva"/>
          <p:cNvSpPr>
            <a:spLocks noGrp="1"/>
          </p:cNvSpPr>
          <p:nvPr>
            <p:ph type="sldNum" sz="quarter" idx="12"/>
          </p:nvPr>
        </p:nvSpPr>
        <p:spPr/>
        <p:txBody>
          <a:bodyPr/>
          <a:lstStyle/>
          <a:p>
            <a:fld id="{807FEA44-B28F-4279-BDC3-F1796AD82451}" type="slidenum">
              <a:rPr lang="es-AR" smtClean="0"/>
              <a:pPr/>
              <a:t>‹Nº›</a:t>
            </a:fld>
            <a:endParaRPr lang="es-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a:t>Haga clic para modificar el estilo de título del patrón</a:t>
            </a:r>
            <a:endParaRPr lang="es-AR"/>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AR"/>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4 Marcador de fecha"/>
          <p:cNvSpPr>
            <a:spLocks noGrp="1"/>
          </p:cNvSpPr>
          <p:nvPr>
            <p:ph type="dt" sz="half" idx="10"/>
          </p:nvPr>
        </p:nvSpPr>
        <p:spPr/>
        <p:txBody>
          <a:bodyPr/>
          <a:lstStyle/>
          <a:p>
            <a:fld id="{3897DCA6-2302-4CA8-9789-FAFB7355E714}" type="datetimeFigureOut">
              <a:rPr lang="es-AR" smtClean="0"/>
              <a:pPr/>
              <a:t>6/5/19</a:t>
            </a:fld>
            <a:endParaRPr lang="es-AR"/>
          </a:p>
        </p:txBody>
      </p:sp>
      <p:sp>
        <p:nvSpPr>
          <p:cNvPr id="6" name="5 Marcador de pie de página"/>
          <p:cNvSpPr>
            <a:spLocks noGrp="1"/>
          </p:cNvSpPr>
          <p:nvPr>
            <p:ph type="ftr" sz="quarter" idx="11"/>
          </p:nvPr>
        </p:nvSpPr>
        <p:spPr/>
        <p:txBody>
          <a:bodyPr/>
          <a:lstStyle/>
          <a:p>
            <a:endParaRPr lang="es-AR"/>
          </a:p>
        </p:txBody>
      </p:sp>
      <p:sp>
        <p:nvSpPr>
          <p:cNvPr id="7" name="6 Marcador de número de diapositiva"/>
          <p:cNvSpPr>
            <a:spLocks noGrp="1"/>
          </p:cNvSpPr>
          <p:nvPr>
            <p:ph type="sldNum" sz="quarter" idx="12"/>
          </p:nvPr>
        </p:nvSpPr>
        <p:spPr/>
        <p:txBody>
          <a:bodyPr/>
          <a:lstStyle/>
          <a:p>
            <a:fld id="{807FEA44-B28F-4279-BDC3-F1796AD82451}" type="slidenum">
              <a:rPr lang="es-AR" smtClean="0"/>
              <a:pPr/>
              <a:t>‹Nº›</a:t>
            </a:fld>
            <a:endParaRPr lang="es-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
              <a:t>Haga clic para modificar el estilo de título del patrón</a:t>
            </a:r>
            <a:endParaRPr lang="es-AR"/>
          </a:p>
        </p:txBody>
      </p:sp>
      <p:sp>
        <p:nvSpPr>
          <p:cNvPr id="3" name="2 Marcador de texto"/>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897DCA6-2302-4CA8-9789-FAFB7355E714}" type="datetimeFigureOut">
              <a:rPr lang="es-AR" smtClean="0"/>
              <a:pPr/>
              <a:t>6/5/19</a:t>
            </a:fld>
            <a:endParaRPr lang="es-AR"/>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AR"/>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07FEA44-B28F-4279-BDC3-F1796AD82451}" type="slidenum">
              <a:rPr lang="es-AR" smtClean="0"/>
              <a:pPr/>
              <a:t>‹Nº›</a:t>
            </a:fld>
            <a:endParaRPr lang="es-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A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2" Type="http://schemas.openxmlformats.org/officeDocument/2006/relationships/image" Target="../media/image4.tiff"/><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67"/>
        <p:cNvGrpSpPr/>
        <p:nvPr/>
      </p:nvGrpSpPr>
      <p:grpSpPr>
        <a:xfrm>
          <a:off x="0" y="0"/>
          <a:ext cx="0" cy="0"/>
          <a:chOff x="0" y="0"/>
          <a:chExt cx="0" cy="0"/>
        </a:xfrm>
      </p:grpSpPr>
      <p:sp>
        <p:nvSpPr>
          <p:cNvPr id="269" name="Shape 269"/>
          <p:cNvSpPr txBox="1"/>
          <p:nvPr/>
        </p:nvSpPr>
        <p:spPr>
          <a:xfrm>
            <a:off x="3" y="0"/>
            <a:ext cx="9144019" cy="6849380"/>
          </a:xfrm>
          <a:prstGeom prst="rect">
            <a:avLst/>
          </a:prstGeom>
          <a:solidFill>
            <a:srgbClr val="F2F2F2"/>
          </a:solidFill>
          <a:ln>
            <a:noFill/>
          </a:ln>
        </p:spPr>
        <p:txBody>
          <a:bodyPr lIns="40212" tIns="20100" rIns="40212" bIns="20100" anchor="ctr" anchorCtr="0">
            <a:noAutofit/>
          </a:bodyPr>
          <a:lstStyle/>
          <a:p>
            <a:endParaRPr sz="1100" dirty="0">
              <a:latin typeface="Calibri"/>
              <a:ea typeface="Calibri"/>
              <a:cs typeface="Calibri"/>
              <a:sym typeface="Calibri"/>
            </a:endParaRPr>
          </a:p>
        </p:txBody>
      </p:sp>
      <p:sp>
        <p:nvSpPr>
          <p:cNvPr id="5" name="4 CuadroTexto"/>
          <p:cNvSpPr txBox="1"/>
          <p:nvPr/>
        </p:nvSpPr>
        <p:spPr>
          <a:xfrm>
            <a:off x="849740" y="2514962"/>
            <a:ext cx="7643926" cy="2010397"/>
          </a:xfrm>
          <a:prstGeom prst="rect">
            <a:avLst/>
          </a:prstGeom>
          <a:noFill/>
        </p:spPr>
        <p:txBody>
          <a:bodyPr wrap="square" lIns="40234" tIns="20117" rIns="40234" bIns="20117" rtlCol="0">
            <a:spAutoFit/>
          </a:bodyPr>
          <a:lstStyle/>
          <a:p>
            <a:pPr algn="ctr"/>
            <a:r>
              <a:rPr lang="es-AR" sz="3200" b="1" dirty="0">
                <a:solidFill>
                  <a:srgbClr val="7030A0"/>
                </a:solidFill>
                <a:latin typeface="Verdana" pitchFamily="34" charset="0"/>
                <a:ea typeface="Verdana" pitchFamily="34" charset="0"/>
                <a:cs typeface="Verdana" pitchFamily="34" charset="0"/>
              </a:rPr>
              <a:t>IMPUESTO A LAS GANANCIAS</a:t>
            </a:r>
          </a:p>
          <a:p>
            <a:pPr algn="ctr"/>
            <a:endParaRPr lang="es-AR" sz="3200" b="1" dirty="0">
              <a:solidFill>
                <a:srgbClr val="7030A0"/>
              </a:solidFill>
              <a:latin typeface="Verdana" pitchFamily="34" charset="0"/>
              <a:ea typeface="Verdana" pitchFamily="34" charset="0"/>
              <a:cs typeface="Verdana" pitchFamily="34" charset="0"/>
            </a:endParaRPr>
          </a:p>
          <a:p>
            <a:pPr algn="ctr"/>
            <a:r>
              <a:rPr lang="es-AR" sz="3200" b="1" u="sng" dirty="0">
                <a:solidFill>
                  <a:srgbClr val="7030A0"/>
                </a:solidFill>
                <a:latin typeface="Verdana" pitchFamily="34" charset="0"/>
                <a:ea typeface="Verdana" pitchFamily="34" charset="0"/>
                <a:cs typeface="Verdana" pitchFamily="34" charset="0"/>
              </a:rPr>
              <a:t>REGIMEN DE RETENCION a  BENEFICIARIOS DEL EXTERIOR</a:t>
            </a:r>
          </a:p>
        </p:txBody>
      </p:sp>
      <p:pic>
        <p:nvPicPr>
          <p:cNvPr id="4" name="Picture 2" descr="Logo CPCECABA">
            <a:extLst>
              <a:ext uri="{FF2B5EF4-FFF2-40B4-BE49-F238E27FC236}">
                <a16:creationId xmlns:a16="http://schemas.microsoft.com/office/drawing/2014/main" id="{E9219F7B-A489-C24E-9A3C-7FA7C9761A6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8620"/>
            <a:ext cx="6096000" cy="1494154"/>
          </a:xfrm>
          <a:prstGeom prst="rect">
            <a:avLst/>
          </a:prstGeom>
          <a:noFill/>
          <a:extLst>
            <a:ext uri="{909E8E84-426E-40DD-AFC4-6F175D3DCCD1}">
              <a14:hiddenFill xmlns:a14="http://schemas.microsoft.com/office/drawing/2010/main">
                <a:solidFill>
                  <a:srgbClr val="FFFFFF"/>
                </a:solidFill>
              </a14:hiddenFill>
            </a:ext>
          </a:extLst>
        </p:spPr>
      </p:pic>
      <p:sp>
        <p:nvSpPr>
          <p:cNvPr id="6" name="4 CuadroTexto">
            <a:extLst>
              <a:ext uri="{FF2B5EF4-FFF2-40B4-BE49-F238E27FC236}">
                <a16:creationId xmlns:a16="http://schemas.microsoft.com/office/drawing/2014/main" id="{041FC90E-9198-AB4A-A228-7F41B28BB8B1}"/>
              </a:ext>
            </a:extLst>
          </p:cNvPr>
          <p:cNvSpPr txBox="1"/>
          <p:nvPr/>
        </p:nvSpPr>
        <p:spPr>
          <a:xfrm>
            <a:off x="1763688" y="446495"/>
            <a:ext cx="5832648" cy="1025512"/>
          </a:xfrm>
          <a:prstGeom prst="rect">
            <a:avLst/>
          </a:prstGeom>
          <a:noFill/>
        </p:spPr>
        <p:txBody>
          <a:bodyPr wrap="square" lIns="40234" tIns="20117" rIns="40234" bIns="20117" rtlCol="0">
            <a:spAutoFit/>
          </a:bodyPr>
          <a:lstStyle/>
          <a:p>
            <a:pPr algn="ctr"/>
            <a:r>
              <a:rPr lang="es-AR" sz="3200" b="1" dirty="0">
                <a:solidFill>
                  <a:srgbClr val="7030A0"/>
                </a:solidFill>
                <a:latin typeface="Verdana" pitchFamily="34" charset="0"/>
                <a:ea typeface="Verdana" pitchFamily="34" charset="0"/>
                <a:cs typeface="Verdana" pitchFamily="34" charset="0"/>
              </a:rPr>
              <a:t>CICLO DE ACTUALIDAD TRIBUTARIA</a:t>
            </a:r>
          </a:p>
        </p:txBody>
      </p:sp>
      <p:sp>
        <p:nvSpPr>
          <p:cNvPr id="7" name="4 CuadroTexto">
            <a:extLst>
              <a:ext uri="{FF2B5EF4-FFF2-40B4-BE49-F238E27FC236}">
                <a16:creationId xmlns:a16="http://schemas.microsoft.com/office/drawing/2014/main" id="{84168156-5D10-D34B-AA38-819EF46A641F}"/>
              </a:ext>
            </a:extLst>
          </p:cNvPr>
          <p:cNvSpPr txBox="1"/>
          <p:nvPr/>
        </p:nvSpPr>
        <p:spPr>
          <a:xfrm>
            <a:off x="0" y="5653140"/>
            <a:ext cx="8676456" cy="656180"/>
          </a:xfrm>
          <a:prstGeom prst="rect">
            <a:avLst/>
          </a:prstGeom>
          <a:noFill/>
        </p:spPr>
        <p:txBody>
          <a:bodyPr wrap="square" lIns="40234" tIns="20117" rIns="40234" bIns="20117" rtlCol="0">
            <a:spAutoFit/>
          </a:bodyPr>
          <a:lstStyle/>
          <a:p>
            <a:pPr algn="r"/>
            <a:r>
              <a:rPr lang="es-AR" sz="2000" b="1" dirty="0">
                <a:solidFill>
                  <a:srgbClr val="7030A0"/>
                </a:solidFill>
                <a:latin typeface="Verdana" pitchFamily="34" charset="0"/>
                <a:ea typeface="Verdana" pitchFamily="34" charset="0"/>
                <a:cs typeface="Verdana" pitchFamily="34" charset="0"/>
              </a:rPr>
              <a:t>Dr. (CP) Martín R. Caranta</a:t>
            </a:r>
          </a:p>
          <a:p>
            <a:pPr algn="r"/>
            <a:r>
              <a:rPr lang="es-AR" sz="2000" b="1" dirty="0">
                <a:solidFill>
                  <a:srgbClr val="7030A0"/>
                </a:solidFill>
                <a:latin typeface="Verdana" pitchFamily="34" charset="0"/>
                <a:ea typeface="Verdana" pitchFamily="34" charset="0"/>
                <a:cs typeface="Verdana" pitchFamily="34" charset="0"/>
              </a:rPr>
              <a:t>08/5/2019</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24"/>
        <p:cNvGrpSpPr/>
        <p:nvPr/>
      </p:nvGrpSpPr>
      <p:grpSpPr>
        <a:xfrm>
          <a:off x="0" y="0"/>
          <a:ext cx="0" cy="0"/>
          <a:chOff x="0" y="0"/>
          <a:chExt cx="0" cy="0"/>
        </a:xfrm>
      </p:grpSpPr>
      <p:sp>
        <p:nvSpPr>
          <p:cNvPr id="126" name="Shape 126"/>
          <p:cNvSpPr txBox="1"/>
          <p:nvPr/>
        </p:nvSpPr>
        <p:spPr>
          <a:xfrm>
            <a:off x="3180076" y="3971340"/>
            <a:ext cx="5749642" cy="2221418"/>
          </a:xfrm>
          <a:prstGeom prst="rect">
            <a:avLst/>
          </a:prstGeom>
          <a:noFill/>
          <a:ln>
            <a:noFill/>
          </a:ln>
        </p:spPr>
        <p:txBody>
          <a:bodyPr lIns="100188" tIns="50080" rIns="100188" bIns="50080" anchor="t" anchorCtr="0">
            <a:noAutofit/>
          </a:bodyPr>
          <a:lstStyle/>
          <a:p>
            <a:pPr marL="290524" indent="-262689" algn="just">
              <a:buClr>
                <a:schemeClr val="dk2"/>
              </a:buClr>
              <a:buSzPct val="100000"/>
              <a:buFont typeface="Wingdings" pitchFamily="2" charset="2"/>
              <a:buChar char="ü"/>
            </a:pPr>
            <a:r>
              <a:rPr lang="es-ES" sz="2400" dirty="0">
                <a:solidFill>
                  <a:schemeClr val="dk2"/>
                </a:solidFill>
              </a:rPr>
              <a:t>Remite al último párrafo del art. 18 LIG:</a:t>
            </a:r>
          </a:p>
          <a:p>
            <a:pPr marL="290524" indent="-262687" algn="just">
              <a:buClr>
                <a:schemeClr val="dk2"/>
              </a:buClr>
              <a:buSzPct val="100000"/>
            </a:pPr>
            <a:r>
              <a:rPr lang="es-ES" sz="2400" dirty="0">
                <a:solidFill>
                  <a:schemeClr val="dk2"/>
                </a:solidFill>
              </a:rPr>
              <a:t>       ♦ Pago propiamente dicho</a:t>
            </a:r>
          </a:p>
          <a:p>
            <a:pPr marL="290524" indent="-262687" algn="just">
              <a:buClr>
                <a:schemeClr val="dk2"/>
              </a:buClr>
              <a:buSzPct val="100000"/>
            </a:pPr>
            <a:r>
              <a:rPr lang="es-ES" sz="2400" dirty="0">
                <a:solidFill>
                  <a:schemeClr val="dk2"/>
                </a:solidFill>
              </a:rPr>
              <a:t>       ♦ Acreditación en cuenta del </a:t>
            </a:r>
            <a:r>
              <a:rPr lang="es-ES" sz="2400" dirty="0" err="1">
                <a:solidFill>
                  <a:schemeClr val="dk2"/>
                </a:solidFill>
              </a:rPr>
              <a:t>benef</a:t>
            </a:r>
            <a:r>
              <a:rPr lang="es-ES" sz="2400" dirty="0">
                <a:solidFill>
                  <a:schemeClr val="dk2"/>
                </a:solidFill>
              </a:rPr>
              <a:t>. o reinversión con su autorización</a:t>
            </a:r>
          </a:p>
          <a:p>
            <a:pPr marL="290524" indent="-262687" algn="just">
              <a:buClr>
                <a:schemeClr val="dk2"/>
              </a:buClr>
              <a:buSzPct val="100000"/>
            </a:pPr>
            <a:r>
              <a:rPr lang="es-ES" sz="2400" dirty="0">
                <a:solidFill>
                  <a:schemeClr val="dk2"/>
                </a:solidFill>
              </a:rPr>
              <a:t>        ♦ El beneficiario haya dispuesto de el capital de otra forma</a:t>
            </a:r>
          </a:p>
          <a:p>
            <a:pPr marL="290524" indent="-262687" algn="just">
              <a:buClr>
                <a:schemeClr val="dk2"/>
              </a:buClr>
              <a:buSzPct val="100000"/>
            </a:pPr>
            <a:r>
              <a:rPr lang="es-ES" sz="2400" dirty="0">
                <a:solidFill>
                  <a:schemeClr val="dk2"/>
                </a:solidFill>
              </a:rPr>
              <a:t>  </a:t>
            </a:r>
          </a:p>
        </p:txBody>
      </p:sp>
      <p:sp>
        <p:nvSpPr>
          <p:cNvPr id="127" name="Shape 127"/>
          <p:cNvSpPr txBox="1"/>
          <p:nvPr/>
        </p:nvSpPr>
        <p:spPr>
          <a:xfrm>
            <a:off x="-14356" y="1196752"/>
            <a:ext cx="8834828" cy="504056"/>
          </a:xfrm>
          <a:prstGeom prst="rect">
            <a:avLst/>
          </a:prstGeom>
          <a:noFill/>
          <a:ln>
            <a:noFill/>
          </a:ln>
        </p:spPr>
        <p:txBody>
          <a:bodyPr lIns="100188" tIns="50080" rIns="100188" bIns="50080" anchor="t" anchorCtr="0">
            <a:noAutofit/>
          </a:bodyPr>
          <a:lstStyle/>
          <a:p>
            <a:pPr algn="ctr">
              <a:buClr>
                <a:srgbClr val="075D2E"/>
              </a:buClr>
              <a:buSzPct val="100000"/>
              <a:buFont typeface="Wingdings" pitchFamily="2" charset="2"/>
              <a:buChar char="v"/>
            </a:pPr>
            <a:r>
              <a:rPr lang="es-ES" sz="2400" b="1" dirty="0">
                <a:solidFill>
                  <a:schemeClr val="dk2"/>
                </a:solidFill>
                <a:latin typeface="Verdana" pitchFamily="34" charset="0"/>
                <a:ea typeface="Verdana" pitchFamily="34" charset="0"/>
                <a:cs typeface="Verdana" pitchFamily="34" charset="0"/>
                <a:sym typeface="Tahoma"/>
              </a:rPr>
              <a:t> Retenciones IG a  Beneficiarios del  Exterior</a:t>
            </a:r>
          </a:p>
        </p:txBody>
      </p:sp>
      <p:sp>
        <p:nvSpPr>
          <p:cNvPr id="128" name="Shape 128"/>
          <p:cNvSpPr/>
          <p:nvPr/>
        </p:nvSpPr>
        <p:spPr>
          <a:xfrm flipH="1">
            <a:off x="2857488" y="1928802"/>
            <a:ext cx="142876" cy="1643074"/>
          </a:xfrm>
          <a:prstGeom prst="rightBrace">
            <a:avLst>
              <a:gd name="adj1" fmla="val 113014"/>
              <a:gd name="adj2" fmla="val 50000"/>
            </a:avLst>
          </a:prstGeom>
          <a:noFill/>
          <a:ln w="47625" cap="flat" cmpd="sng">
            <a:solidFill>
              <a:srgbClr val="075D2E"/>
            </a:solidFill>
            <a:prstDash val="solid"/>
            <a:miter/>
            <a:headEnd type="none" w="med" len="med"/>
            <a:tailEnd type="none" w="med" len="med"/>
          </a:ln>
        </p:spPr>
        <p:txBody>
          <a:bodyPr lIns="100188" tIns="50080" rIns="100188" bIns="50080" anchor="ctr" anchorCtr="0">
            <a:noAutofit/>
          </a:bodyPr>
          <a:lstStyle/>
          <a:p>
            <a:endParaRPr sz="2000" dirty="0">
              <a:solidFill>
                <a:schemeClr val="dk1"/>
              </a:solidFill>
              <a:latin typeface="Calibri"/>
              <a:ea typeface="Calibri"/>
              <a:cs typeface="Calibri"/>
              <a:sym typeface="Calibri"/>
            </a:endParaRPr>
          </a:p>
        </p:txBody>
      </p:sp>
      <p:sp>
        <p:nvSpPr>
          <p:cNvPr id="131" name="Shape 131"/>
          <p:cNvSpPr txBox="1"/>
          <p:nvPr/>
        </p:nvSpPr>
        <p:spPr>
          <a:xfrm>
            <a:off x="80964" y="6429385"/>
            <a:ext cx="2133599" cy="365125"/>
          </a:xfrm>
          <a:prstGeom prst="rect">
            <a:avLst/>
          </a:prstGeom>
          <a:noFill/>
          <a:ln>
            <a:noFill/>
          </a:ln>
        </p:spPr>
        <p:txBody>
          <a:bodyPr lIns="100188" tIns="50080" rIns="100188" bIns="50080" anchor="ctr" anchorCtr="0">
            <a:noAutofit/>
          </a:bodyPr>
          <a:lstStyle/>
          <a:p>
            <a:pPr>
              <a:buClr>
                <a:srgbClr val="898989"/>
              </a:buClr>
              <a:buSzPct val="25000"/>
            </a:pPr>
            <a:endParaRPr lang="es-ES" sz="1400" dirty="0">
              <a:solidFill>
                <a:srgbClr val="898989"/>
              </a:solidFill>
              <a:latin typeface="Calibri"/>
              <a:ea typeface="Calibri"/>
              <a:cs typeface="Calibri"/>
              <a:sym typeface="Calibri"/>
            </a:endParaRPr>
          </a:p>
        </p:txBody>
      </p:sp>
      <p:sp>
        <p:nvSpPr>
          <p:cNvPr id="13" name="Shape 129"/>
          <p:cNvSpPr txBox="1"/>
          <p:nvPr/>
        </p:nvSpPr>
        <p:spPr>
          <a:xfrm>
            <a:off x="1182085" y="3140968"/>
            <a:ext cx="1595254" cy="1006500"/>
          </a:xfrm>
          <a:prstGeom prst="rect">
            <a:avLst/>
          </a:prstGeom>
          <a:noFill/>
          <a:ln>
            <a:noFill/>
          </a:ln>
        </p:spPr>
        <p:txBody>
          <a:bodyPr lIns="100188" tIns="50080" rIns="100188" bIns="50080" anchor="t" anchorCtr="0">
            <a:noAutofit/>
          </a:bodyPr>
          <a:lstStyle/>
          <a:p>
            <a:pPr marL="290524" indent="-290524" algn="just">
              <a:buClr>
                <a:schemeClr val="dk1"/>
              </a:buClr>
            </a:pPr>
            <a:endParaRPr sz="1800" dirty="0">
              <a:solidFill>
                <a:schemeClr val="dk2"/>
              </a:solidFill>
            </a:endParaRPr>
          </a:p>
        </p:txBody>
      </p:sp>
      <p:sp>
        <p:nvSpPr>
          <p:cNvPr id="22" name="Shape 126"/>
          <p:cNvSpPr txBox="1"/>
          <p:nvPr/>
        </p:nvSpPr>
        <p:spPr>
          <a:xfrm>
            <a:off x="3214678" y="2071678"/>
            <a:ext cx="5857916" cy="1643074"/>
          </a:xfrm>
          <a:prstGeom prst="rect">
            <a:avLst/>
          </a:prstGeom>
          <a:noFill/>
          <a:ln>
            <a:noFill/>
          </a:ln>
        </p:spPr>
        <p:txBody>
          <a:bodyPr lIns="100188" tIns="50080" rIns="100188" bIns="50080" anchor="t" anchorCtr="0">
            <a:noAutofit/>
          </a:bodyPr>
          <a:lstStyle/>
          <a:p>
            <a:pPr marL="290524" indent="-262689">
              <a:buClr>
                <a:schemeClr val="dk2"/>
              </a:buClr>
              <a:buSzPct val="100000"/>
              <a:buFont typeface="Arial"/>
              <a:buChar char="•"/>
            </a:pPr>
            <a:r>
              <a:rPr lang="es-ES" sz="2400" dirty="0">
                <a:solidFill>
                  <a:schemeClr val="dk2"/>
                </a:solidFill>
              </a:rPr>
              <a:t>Pago</a:t>
            </a:r>
          </a:p>
          <a:p>
            <a:pPr marL="290524" indent="-262689">
              <a:buClr>
                <a:schemeClr val="dk2"/>
              </a:buClr>
              <a:buSzPct val="100000"/>
              <a:buFont typeface="Arial"/>
              <a:buChar char="•"/>
            </a:pPr>
            <a:r>
              <a:rPr lang="es-ES" sz="2400" dirty="0">
                <a:solidFill>
                  <a:schemeClr val="dk2"/>
                </a:solidFill>
              </a:rPr>
              <a:t>A beneficiario del exterior</a:t>
            </a:r>
          </a:p>
          <a:p>
            <a:pPr marL="290524" indent="-262689">
              <a:buClr>
                <a:schemeClr val="dk2"/>
              </a:buClr>
              <a:buSzPct val="100000"/>
              <a:buFont typeface="Arial"/>
              <a:buChar char="•"/>
            </a:pPr>
            <a:r>
              <a:rPr lang="es-ES" sz="2400" dirty="0">
                <a:solidFill>
                  <a:schemeClr val="dk2"/>
                </a:solidFill>
              </a:rPr>
              <a:t>Existencia de beneficios netos de cualquier categoría </a:t>
            </a:r>
          </a:p>
          <a:p>
            <a:pPr marL="290524" indent="-262689">
              <a:buClr>
                <a:schemeClr val="dk2"/>
              </a:buClr>
              <a:buSzPct val="100000"/>
              <a:buFont typeface="Arial"/>
              <a:buChar char="•"/>
            </a:pPr>
            <a:endParaRPr lang="es-ES" sz="2400" dirty="0">
              <a:solidFill>
                <a:schemeClr val="dk2"/>
              </a:solidFill>
            </a:endParaRPr>
          </a:p>
          <a:p>
            <a:pPr marL="290524" indent="-262687" algn="just">
              <a:buClr>
                <a:schemeClr val="dk2"/>
              </a:buClr>
              <a:buSzPct val="100000"/>
            </a:pPr>
            <a:r>
              <a:rPr lang="es-ES" sz="2400" dirty="0">
                <a:solidFill>
                  <a:schemeClr val="dk2"/>
                </a:solidFill>
              </a:rPr>
              <a:t> </a:t>
            </a:r>
          </a:p>
        </p:txBody>
      </p:sp>
      <p:sp>
        <p:nvSpPr>
          <p:cNvPr id="24" name="Shape 128"/>
          <p:cNvSpPr/>
          <p:nvPr/>
        </p:nvSpPr>
        <p:spPr>
          <a:xfrm flipH="1">
            <a:off x="2928925" y="3924506"/>
            <a:ext cx="101375" cy="2290576"/>
          </a:xfrm>
          <a:prstGeom prst="rightBrace">
            <a:avLst>
              <a:gd name="adj1" fmla="val 113014"/>
              <a:gd name="adj2" fmla="val 50000"/>
            </a:avLst>
          </a:prstGeom>
          <a:noFill/>
          <a:ln w="47625" cap="flat" cmpd="sng">
            <a:solidFill>
              <a:srgbClr val="075D2E"/>
            </a:solidFill>
            <a:prstDash val="solid"/>
            <a:miter/>
            <a:headEnd type="none" w="med" len="med"/>
            <a:tailEnd type="none" w="med" len="med"/>
          </a:ln>
        </p:spPr>
        <p:txBody>
          <a:bodyPr lIns="100188" tIns="50080" rIns="100188" bIns="50080" anchor="ctr" anchorCtr="0">
            <a:noAutofit/>
          </a:bodyPr>
          <a:lstStyle/>
          <a:p>
            <a:endParaRPr sz="2000" dirty="0">
              <a:solidFill>
                <a:schemeClr val="dk1"/>
              </a:solidFill>
              <a:latin typeface="Calibri"/>
              <a:ea typeface="Calibri"/>
              <a:cs typeface="Calibri"/>
              <a:sym typeface="Calibri"/>
            </a:endParaRPr>
          </a:p>
        </p:txBody>
      </p:sp>
      <p:sp>
        <p:nvSpPr>
          <p:cNvPr id="26" name="Shape 129"/>
          <p:cNvSpPr txBox="1"/>
          <p:nvPr/>
        </p:nvSpPr>
        <p:spPr>
          <a:xfrm>
            <a:off x="496310" y="4428562"/>
            <a:ext cx="2281029" cy="1080120"/>
          </a:xfrm>
          <a:prstGeom prst="rect">
            <a:avLst/>
          </a:prstGeom>
          <a:noFill/>
          <a:ln>
            <a:noFill/>
          </a:ln>
        </p:spPr>
        <p:txBody>
          <a:bodyPr lIns="100188" tIns="50080" rIns="100188" bIns="50080" anchor="t" anchorCtr="0">
            <a:noAutofit/>
          </a:bodyPr>
          <a:lstStyle/>
          <a:p>
            <a:pPr algn="ctr">
              <a:buClr>
                <a:schemeClr val="dk1"/>
              </a:buClr>
            </a:pPr>
            <a:r>
              <a:rPr lang="es-ES" sz="2400" dirty="0">
                <a:solidFill>
                  <a:schemeClr val="dk2"/>
                </a:solidFill>
                <a:latin typeface="Tahoma" pitchFamily="34" charset="0"/>
                <a:ea typeface="Tahoma" pitchFamily="34" charset="0"/>
                <a:cs typeface="Tahoma" pitchFamily="34" charset="0"/>
              </a:rPr>
              <a:t>MOMENTO DEL PAGO</a:t>
            </a:r>
          </a:p>
        </p:txBody>
      </p:sp>
      <p:sp>
        <p:nvSpPr>
          <p:cNvPr id="27" name="Shape 129"/>
          <p:cNvSpPr txBox="1"/>
          <p:nvPr/>
        </p:nvSpPr>
        <p:spPr>
          <a:xfrm>
            <a:off x="500034" y="2277442"/>
            <a:ext cx="2277305" cy="1080120"/>
          </a:xfrm>
          <a:prstGeom prst="rect">
            <a:avLst/>
          </a:prstGeom>
          <a:noFill/>
          <a:ln>
            <a:noFill/>
          </a:ln>
        </p:spPr>
        <p:txBody>
          <a:bodyPr lIns="100188" tIns="50080" rIns="100188" bIns="50080" anchor="t" anchorCtr="0">
            <a:noAutofit/>
          </a:bodyPr>
          <a:lstStyle/>
          <a:p>
            <a:pPr algn="ctr">
              <a:buClr>
                <a:schemeClr val="dk1"/>
              </a:buClr>
            </a:pPr>
            <a:r>
              <a:rPr lang="es-ES" sz="2400" dirty="0">
                <a:solidFill>
                  <a:schemeClr val="dk2"/>
                </a:solidFill>
                <a:latin typeface="Tahoma" pitchFamily="34" charset="0"/>
                <a:ea typeface="Tahoma" pitchFamily="34" charset="0"/>
                <a:cs typeface="Tahoma" pitchFamily="34" charset="0"/>
              </a:rPr>
              <a:t>HECHO  IMPONIBLE  (Art. 91 LIG)</a:t>
            </a:r>
            <a:endParaRPr sz="2400" dirty="0">
              <a:solidFill>
                <a:schemeClr val="dk2"/>
              </a:solidFill>
              <a:latin typeface="Tahoma" pitchFamily="34" charset="0"/>
              <a:ea typeface="Tahoma" pitchFamily="34" charset="0"/>
              <a:cs typeface="Tahoma" pitchFamily="34" charset="0"/>
            </a:endParaRPr>
          </a:p>
        </p:txBody>
      </p:sp>
      <p:sp>
        <p:nvSpPr>
          <p:cNvPr id="16" name="Text Box 2"/>
          <p:cNvSpPr txBox="1">
            <a:spLocks noChangeArrowheads="1"/>
          </p:cNvSpPr>
          <p:nvPr/>
        </p:nvSpPr>
        <p:spPr bwMode="auto">
          <a:xfrm>
            <a:off x="982679" y="332656"/>
            <a:ext cx="7111511" cy="492224"/>
          </a:xfrm>
          <a:prstGeom prst="rect">
            <a:avLst/>
          </a:prstGeom>
          <a:noFill/>
          <a:ln w="28575">
            <a:noFill/>
            <a:miter lim="800000"/>
            <a:headEnd/>
            <a:tailEnd/>
          </a:ln>
        </p:spPr>
        <p:txBody>
          <a:bodyPr lIns="91235" tIns="45612" rIns="91235" bIns="45612">
            <a:spAutoFit/>
          </a:bodyPr>
          <a:lstStyle/>
          <a:p>
            <a:pPr algn="ctr" eaLnBrk="1" hangingPunct="1">
              <a:spcBef>
                <a:spcPct val="50000"/>
              </a:spcBef>
            </a:pPr>
            <a:r>
              <a:rPr lang="en-US" sz="2600" b="1" u="sng" cap="small" dirty="0" err="1">
                <a:solidFill>
                  <a:srgbClr val="00B050"/>
                </a:solidFill>
                <a:latin typeface="Verdana" pitchFamily="34" charset="0"/>
                <a:ea typeface="Verdana" pitchFamily="34" charset="0"/>
                <a:cs typeface="Verdana" pitchFamily="34" charset="0"/>
              </a:rPr>
              <a:t>Hecho</a:t>
            </a:r>
            <a:r>
              <a:rPr lang="en-US" sz="2600" b="1" u="sng" cap="small" dirty="0">
                <a:solidFill>
                  <a:srgbClr val="00B050"/>
                </a:solidFill>
                <a:latin typeface="Verdana" pitchFamily="34" charset="0"/>
                <a:ea typeface="Verdana" pitchFamily="34" charset="0"/>
                <a:cs typeface="Verdana" pitchFamily="34" charset="0"/>
              </a:rPr>
              <a:t> </a:t>
            </a:r>
            <a:r>
              <a:rPr lang="en-US" sz="2600" b="1" u="sng" cap="small" dirty="0" err="1">
                <a:solidFill>
                  <a:srgbClr val="00B050"/>
                </a:solidFill>
                <a:latin typeface="Verdana" pitchFamily="34" charset="0"/>
                <a:ea typeface="Verdana" pitchFamily="34" charset="0"/>
                <a:cs typeface="Verdana" pitchFamily="34" charset="0"/>
              </a:rPr>
              <a:t>imponible</a:t>
            </a:r>
            <a:r>
              <a:rPr lang="en-US" sz="2600" b="1" u="sng" cap="small" dirty="0">
                <a:solidFill>
                  <a:srgbClr val="00B050"/>
                </a:solidFill>
                <a:latin typeface="Verdana" pitchFamily="34" charset="0"/>
                <a:ea typeface="Verdana" pitchFamily="34" charset="0"/>
                <a:cs typeface="Verdana" pitchFamily="34" charset="0"/>
              </a:rPr>
              <a:t> y </a:t>
            </a:r>
            <a:r>
              <a:rPr lang="en-US" sz="2600" b="1" u="sng" cap="small" dirty="0" err="1">
                <a:solidFill>
                  <a:srgbClr val="00B050"/>
                </a:solidFill>
                <a:latin typeface="Verdana" pitchFamily="34" charset="0"/>
                <a:ea typeface="Verdana" pitchFamily="34" charset="0"/>
                <a:cs typeface="Verdana" pitchFamily="34" charset="0"/>
              </a:rPr>
              <a:t>concepto</a:t>
            </a:r>
            <a:r>
              <a:rPr lang="en-US" sz="2600" b="1" u="sng" cap="small" dirty="0">
                <a:solidFill>
                  <a:srgbClr val="00B050"/>
                </a:solidFill>
                <a:latin typeface="Verdana" pitchFamily="34" charset="0"/>
                <a:ea typeface="Verdana" pitchFamily="34" charset="0"/>
                <a:cs typeface="Verdana" pitchFamily="34" charset="0"/>
              </a:rPr>
              <a:t> de </a:t>
            </a:r>
            <a:r>
              <a:rPr lang="en-US" sz="2600" b="1" u="sng" cap="small" dirty="0" err="1">
                <a:solidFill>
                  <a:srgbClr val="00B050"/>
                </a:solidFill>
                <a:latin typeface="Verdana" pitchFamily="34" charset="0"/>
                <a:ea typeface="Verdana" pitchFamily="34" charset="0"/>
                <a:cs typeface="Verdana" pitchFamily="34" charset="0"/>
              </a:rPr>
              <a:t>pago</a:t>
            </a:r>
            <a:endParaRPr lang="es-ES" sz="2600" b="1" u="sng" cap="small" dirty="0">
              <a:solidFill>
                <a:srgbClr val="00B050"/>
              </a:solidFill>
              <a:latin typeface="Verdana" pitchFamily="34" charset="0"/>
              <a:ea typeface="Verdana" pitchFamily="34" charset="0"/>
              <a:cs typeface="Verdana" pitchFamily="34" charset="0"/>
            </a:endParaRPr>
          </a:p>
        </p:txBody>
      </p:sp>
    </p:spTree>
  </p:cSld>
  <p:clrMapOvr>
    <a:masterClrMapping/>
  </p:clrMapOvr>
  <p:transition spd="slow">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630367" y="3297067"/>
            <a:ext cx="7190105" cy="1860125"/>
          </a:xfrm>
          <a:prstGeom prst="rect">
            <a:avLst/>
          </a:prstGeom>
        </p:spPr>
        <p:style>
          <a:lnRef idx="2">
            <a:schemeClr val="accent2"/>
          </a:lnRef>
          <a:fillRef idx="1">
            <a:schemeClr val="lt1"/>
          </a:fillRef>
          <a:effectRef idx="0">
            <a:schemeClr val="accent2"/>
          </a:effectRef>
          <a:fontRef idx="minor">
            <a:schemeClr val="dk1"/>
          </a:fontRef>
        </p:style>
        <p:txBody>
          <a:bodyPr vert="horz" wrap="square" lIns="0" tIns="13335" rIns="0" bIns="0" rtlCol="0">
            <a:spAutoFit/>
          </a:bodyPr>
          <a:lstStyle/>
          <a:p>
            <a:pPr marL="12700">
              <a:lnSpc>
                <a:spcPct val="100000"/>
              </a:lnSpc>
              <a:spcBef>
                <a:spcPts val="105"/>
              </a:spcBef>
              <a:buFont typeface="Wingdings"/>
              <a:buChar char=""/>
              <a:tabLst>
                <a:tab pos="282575" algn="l"/>
              </a:tabLst>
            </a:pPr>
            <a:r>
              <a:rPr lang="es-ES" sz="2000" b="1" i="1" spc="-5" dirty="0">
                <a:solidFill>
                  <a:schemeClr val="accent3">
                    <a:lumMod val="50000"/>
                  </a:schemeClr>
                </a:solidFill>
                <a:latin typeface="Verdana"/>
                <a:cs typeface="Verdana"/>
              </a:rPr>
              <a:t>Art. 93 LIG </a:t>
            </a:r>
            <a:r>
              <a:rPr lang="es-ES" sz="2000" i="1" spc="-5" dirty="0">
                <a:latin typeface="Verdana"/>
                <a:cs typeface="Verdana"/>
              </a:rPr>
              <a:t>Establece que cuando se paguen a beneficiarios del exterior sumas por los conceptos que se enumeran en el mismo, se presumirá que constituyen ganancia neta de fuente argentina, sin admitirse prueba en contrario los porcentajes que para cada uno de ellos se indican en el mismo.</a:t>
            </a:r>
            <a:endParaRPr sz="2000" dirty="0">
              <a:latin typeface="Verdana"/>
              <a:cs typeface="Verdana"/>
            </a:endParaRPr>
          </a:p>
        </p:txBody>
      </p:sp>
      <p:sp>
        <p:nvSpPr>
          <p:cNvPr id="3" name="object 3"/>
          <p:cNvSpPr txBox="1">
            <a:spLocks noGrp="1"/>
          </p:cNvSpPr>
          <p:nvPr>
            <p:ph type="title"/>
          </p:nvPr>
        </p:nvSpPr>
        <p:spPr>
          <a:xfrm>
            <a:off x="1043608" y="476672"/>
            <a:ext cx="7200799" cy="321242"/>
          </a:xfrm>
          <a:prstGeom prst="rect">
            <a:avLst/>
          </a:prstGeom>
        </p:spPr>
        <p:txBody>
          <a:bodyPr vert="horz" wrap="square" lIns="0" tIns="13335" rIns="0" bIns="0" rtlCol="0">
            <a:spAutoFit/>
          </a:bodyPr>
          <a:lstStyle/>
          <a:p>
            <a:pPr>
              <a:spcBef>
                <a:spcPct val="50000"/>
              </a:spcBef>
            </a:pPr>
            <a:r>
              <a:rPr lang="es-AR" sz="2000" b="1" u="sng" cap="small" dirty="0">
                <a:solidFill>
                  <a:srgbClr val="00B050"/>
                </a:solidFill>
                <a:latin typeface="Verdana" pitchFamily="34" charset="0"/>
                <a:ea typeface="Verdana" pitchFamily="34" charset="0"/>
                <a:cs typeface="Verdana" pitchFamily="34" charset="0"/>
              </a:rPr>
              <a:t>Retenciones a beneficiarios del exterior</a:t>
            </a:r>
            <a:endParaRPr lang="es-ES" sz="2000" b="1" u="sng" cap="small" dirty="0">
              <a:solidFill>
                <a:srgbClr val="00B050"/>
              </a:solidFill>
              <a:latin typeface="Verdana" pitchFamily="34" charset="0"/>
              <a:ea typeface="Verdana" pitchFamily="34" charset="0"/>
              <a:cs typeface="Verdana" pitchFamily="34" charset="0"/>
            </a:endParaRPr>
          </a:p>
        </p:txBody>
      </p:sp>
      <p:sp>
        <p:nvSpPr>
          <p:cNvPr id="5" name="object 5"/>
          <p:cNvSpPr/>
          <p:nvPr/>
        </p:nvSpPr>
        <p:spPr>
          <a:xfrm rot="5400000">
            <a:off x="2862094" y="2511182"/>
            <a:ext cx="504056" cy="467484"/>
          </a:xfrm>
          <a:custGeom>
            <a:avLst/>
            <a:gdLst/>
            <a:ahLst/>
            <a:cxnLst/>
            <a:rect l="l" t="t" r="r" b="b"/>
            <a:pathLst>
              <a:path w="431800" h="251460">
                <a:moveTo>
                  <a:pt x="0" y="62864"/>
                </a:moveTo>
                <a:lnTo>
                  <a:pt x="305562" y="62864"/>
                </a:lnTo>
                <a:lnTo>
                  <a:pt x="305562" y="0"/>
                </a:lnTo>
                <a:lnTo>
                  <a:pt x="431292" y="125730"/>
                </a:lnTo>
                <a:lnTo>
                  <a:pt x="305562" y="251460"/>
                </a:lnTo>
                <a:lnTo>
                  <a:pt x="305562" y="188594"/>
                </a:lnTo>
                <a:lnTo>
                  <a:pt x="0" y="188594"/>
                </a:lnTo>
                <a:lnTo>
                  <a:pt x="0" y="62864"/>
                </a:lnTo>
                <a:close/>
              </a:path>
            </a:pathLst>
          </a:custGeom>
          <a:ln w="25908">
            <a:solidFill>
              <a:srgbClr val="1F8B9D"/>
            </a:solidFill>
          </a:ln>
        </p:spPr>
        <p:txBody>
          <a:bodyPr wrap="square" lIns="0" tIns="0" rIns="0" bIns="0" rtlCol="0"/>
          <a:lstStyle/>
          <a:p>
            <a:endParaRPr/>
          </a:p>
        </p:txBody>
      </p:sp>
      <p:sp>
        <p:nvSpPr>
          <p:cNvPr id="7" name="object 7"/>
          <p:cNvSpPr txBox="1">
            <a:spLocks noGrp="1"/>
          </p:cNvSpPr>
          <p:nvPr>
            <p:ph type="sldNum" sz="quarter" idx="4294967295"/>
          </p:nvPr>
        </p:nvSpPr>
        <p:spPr>
          <a:xfrm>
            <a:off x="147116" y="6548348"/>
            <a:ext cx="179070" cy="248284"/>
          </a:xfrm>
          <a:prstGeom prst="rect">
            <a:avLst/>
          </a:prstGeom>
        </p:spPr>
        <p:txBody>
          <a:bodyPr vert="horz" wrap="square" lIns="0" tIns="0" rIns="0" bIns="0" rtlCol="0">
            <a:spAutoFit/>
          </a:bodyPr>
          <a:lstStyle/>
          <a:p>
            <a:pPr marL="25400">
              <a:lnSpc>
                <a:spcPts val="1045"/>
              </a:lnSpc>
            </a:pPr>
            <a:fld id="{81D60167-4931-47E6-BA6A-407CBD079E47}" type="slidenum">
              <a:rPr spc="-5" dirty="0"/>
              <a:pPr marL="25400">
                <a:lnSpc>
                  <a:spcPts val="1045"/>
                </a:lnSpc>
              </a:pPr>
              <a:t>11</a:t>
            </a:fld>
            <a:endParaRPr spc="-5" dirty="0"/>
          </a:p>
        </p:txBody>
      </p:sp>
      <p:sp>
        <p:nvSpPr>
          <p:cNvPr id="8" name="Shape 129"/>
          <p:cNvSpPr txBox="1"/>
          <p:nvPr/>
        </p:nvSpPr>
        <p:spPr>
          <a:xfrm>
            <a:off x="1619672" y="1556792"/>
            <a:ext cx="2808312" cy="432048"/>
          </a:xfrm>
          <a:prstGeom prst="rect">
            <a:avLst/>
          </a:prstGeom>
          <a:ln/>
        </p:spPr>
        <p:style>
          <a:lnRef idx="2">
            <a:schemeClr val="accent2"/>
          </a:lnRef>
          <a:fillRef idx="1">
            <a:schemeClr val="lt1"/>
          </a:fillRef>
          <a:effectRef idx="0">
            <a:schemeClr val="accent2"/>
          </a:effectRef>
          <a:fontRef idx="minor">
            <a:schemeClr val="dk1"/>
          </a:fontRef>
        </p:style>
        <p:txBody>
          <a:bodyPr lIns="100169" tIns="50071" rIns="100169" bIns="50071" anchor="t" anchorCtr="0">
            <a:noAutofit/>
          </a:bodyPr>
          <a:lstStyle/>
          <a:p>
            <a:pPr algn="ctr">
              <a:buClr>
                <a:schemeClr val="dk1"/>
              </a:buClr>
              <a:buSzPct val="25000"/>
            </a:pPr>
            <a:r>
              <a:rPr lang="es-ES" sz="2400" dirty="0">
                <a:solidFill>
                  <a:schemeClr val="dk2"/>
                </a:solidFill>
                <a:latin typeface="Tahoma"/>
                <a:ea typeface="Tahoma"/>
                <a:cs typeface="Tahoma"/>
                <a:sym typeface="Tahoma"/>
              </a:rPr>
              <a:t>RENTA PRESUNTA</a:t>
            </a:r>
          </a:p>
        </p:txBody>
      </p:sp>
      <p:sp>
        <p:nvSpPr>
          <p:cNvPr id="9" name="8 Cheurón"/>
          <p:cNvSpPr/>
          <p:nvPr/>
        </p:nvSpPr>
        <p:spPr>
          <a:xfrm>
            <a:off x="899592" y="1556792"/>
            <a:ext cx="484632" cy="484632"/>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solidFill>
                <a:schemeClr val="tx1"/>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611560" y="2708920"/>
            <a:ext cx="7992887" cy="2796278"/>
          </a:xfrm>
          <a:prstGeom prst="rect">
            <a:avLst/>
          </a:prstGeom>
        </p:spPr>
        <p:style>
          <a:lnRef idx="2">
            <a:schemeClr val="accent2"/>
          </a:lnRef>
          <a:fillRef idx="1">
            <a:schemeClr val="lt1"/>
          </a:fillRef>
          <a:effectRef idx="0">
            <a:schemeClr val="accent2"/>
          </a:effectRef>
          <a:fontRef idx="minor">
            <a:schemeClr val="dk1"/>
          </a:fontRef>
        </p:style>
        <p:txBody>
          <a:bodyPr vert="horz" wrap="square" lIns="0" tIns="13335" rIns="0" bIns="0" rtlCol="0">
            <a:spAutoFit/>
          </a:bodyPr>
          <a:lstStyle/>
          <a:p>
            <a:pPr marL="12700">
              <a:lnSpc>
                <a:spcPct val="100000"/>
              </a:lnSpc>
              <a:spcBef>
                <a:spcPts val="105"/>
              </a:spcBef>
              <a:buFont typeface="Wingdings"/>
              <a:buChar char=""/>
              <a:tabLst>
                <a:tab pos="282575" algn="l"/>
              </a:tabLst>
            </a:pPr>
            <a:r>
              <a:rPr lang="es-ES" sz="2000" b="1" i="1" spc="-5" dirty="0">
                <a:solidFill>
                  <a:schemeClr val="accent3">
                    <a:lumMod val="50000"/>
                  </a:schemeClr>
                </a:solidFill>
                <a:latin typeface="Verdana"/>
                <a:cs typeface="Verdana"/>
              </a:rPr>
              <a:t>Art. 93 LIG, penúltimo párrafo: </a:t>
            </a:r>
            <a:r>
              <a:rPr lang="es-AR" sz="2000" i="1" spc="-5" dirty="0">
                <a:latin typeface="Verdana"/>
                <a:cs typeface="Verdana"/>
              </a:rPr>
              <a:t>los beneficiarios podrán optar entre la presunción o la suma que resulte de deducir del beneficio bruto pagado o acreditado, los gastos realizados en el país necesarios para su obtención, mantenimiento y conservación, como así también las deducciones que la LIG admite, según el tipo de ganancia de que se trate y que hayan sido reconocidas expresamente por la DIRECCION GENERAL IMPOSITIVA.</a:t>
            </a:r>
          </a:p>
          <a:p>
            <a:pPr marL="12700">
              <a:lnSpc>
                <a:spcPct val="100000"/>
              </a:lnSpc>
              <a:spcBef>
                <a:spcPts val="105"/>
              </a:spcBef>
              <a:tabLst>
                <a:tab pos="282575" algn="l"/>
              </a:tabLst>
            </a:pPr>
            <a:r>
              <a:rPr lang="es-AR" sz="2000" i="1" u="sng" spc="-5" dirty="0">
                <a:latin typeface="Verdana"/>
                <a:cs typeface="Verdana"/>
              </a:rPr>
              <a:t>Casos</a:t>
            </a:r>
            <a:r>
              <a:rPr lang="es-AR" sz="2000" i="1" spc="-5" dirty="0">
                <a:latin typeface="Verdana"/>
                <a:cs typeface="Verdana"/>
              </a:rPr>
              <a:t>:  ALQUILERES y TRANSFERENCIA A TÍTULO ONEROSO.</a:t>
            </a:r>
          </a:p>
        </p:txBody>
      </p:sp>
      <p:sp>
        <p:nvSpPr>
          <p:cNvPr id="3" name="object 3"/>
          <p:cNvSpPr txBox="1">
            <a:spLocks noGrp="1"/>
          </p:cNvSpPr>
          <p:nvPr>
            <p:ph type="title"/>
          </p:nvPr>
        </p:nvSpPr>
        <p:spPr>
          <a:xfrm>
            <a:off x="1043608" y="476672"/>
            <a:ext cx="7200799" cy="321242"/>
          </a:xfrm>
          <a:prstGeom prst="rect">
            <a:avLst/>
          </a:prstGeom>
        </p:spPr>
        <p:txBody>
          <a:bodyPr vert="horz" wrap="square" lIns="0" tIns="13335" rIns="0" bIns="0" rtlCol="0">
            <a:spAutoFit/>
          </a:bodyPr>
          <a:lstStyle/>
          <a:p>
            <a:pPr>
              <a:spcBef>
                <a:spcPct val="50000"/>
              </a:spcBef>
            </a:pPr>
            <a:r>
              <a:rPr lang="es-AR" sz="2000" b="1" u="sng" cap="small" dirty="0">
                <a:solidFill>
                  <a:srgbClr val="00B050"/>
                </a:solidFill>
                <a:latin typeface="Verdana" pitchFamily="34" charset="0"/>
                <a:ea typeface="Verdana" pitchFamily="34" charset="0"/>
                <a:cs typeface="Verdana" pitchFamily="34" charset="0"/>
              </a:rPr>
              <a:t>Retenciones a beneficiarios del exterior</a:t>
            </a:r>
            <a:endParaRPr lang="es-ES" sz="2000" b="1" u="sng" cap="small" dirty="0">
              <a:solidFill>
                <a:srgbClr val="00B050"/>
              </a:solidFill>
              <a:latin typeface="Verdana" pitchFamily="34" charset="0"/>
              <a:ea typeface="Verdana" pitchFamily="34" charset="0"/>
              <a:cs typeface="Verdana" pitchFamily="34" charset="0"/>
            </a:endParaRPr>
          </a:p>
        </p:txBody>
      </p:sp>
      <p:sp>
        <p:nvSpPr>
          <p:cNvPr id="7" name="object 7"/>
          <p:cNvSpPr txBox="1">
            <a:spLocks noGrp="1"/>
          </p:cNvSpPr>
          <p:nvPr>
            <p:ph type="sldNum" sz="quarter" idx="4294967295"/>
          </p:nvPr>
        </p:nvSpPr>
        <p:spPr>
          <a:xfrm>
            <a:off x="147116" y="6548348"/>
            <a:ext cx="179070" cy="248284"/>
          </a:xfrm>
          <a:prstGeom prst="rect">
            <a:avLst/>
          </a:prstGeom>
        </p:spPr>
        <p:txBody>
          <a:bodyPr vert="horz" wrap="square" lIns="0" tIns="0" rIns="0" bIns="0" rtlCol="0">
            <a:spAutoFit/>
          </a:bodyPr>
          <a:lstStyle/>
          <a:p>
            <a:pPr marL="25400">
              <a:lnSpc>
                <a:spcPts val="1045"/>
              </a:lnSpc>
            </a:pPr>
            <a:fld id="{81D60167-4931-47E6-BA6A-407CBD079E47}" type="slidenum">
              <a:rPr spc="-5" dirty="0"/>
              <a:pPr marL="25400">
                <a:lnSpc>
                  <a:spcPts val="1045"/>
                </a:lnSpc>
              </a:pPr>
              <a:t>12</a:t>
            </a:fld>
            <a:endParaRPr spc="-5" dirty="0"/>
          </a:p>
        </p:txBody>
      </p:sp>
      <p:sp>
        <p:nvSpPr>
          <p:cNvPr id="8" name="Shape 129"/>
          <p:cNvSpPr txBox="1"/>
          <p:nvPr/>
        </p:nvSpPr>
        <p:spPr>
          <a:xfrm>
            <a:off x="1907704" y="1556792"/>
            <a:ext cx="2232248" cy="432048"/>
          </a:xfrm>
          <a:prstGeom prst="rect">
            <a:avLst/>
          </a:prstGeom>
          <a:ln/>
        </p:spPr>
        <p:style>
          <a:lnRef idx="2">
            <a:schemeClr val="accent6"/>
          </a:lnRef>
          <a:fillRef idx="1">
            <a:schemeClr val="lt1"/>
          </a:fillRef>
          <a:effectRef idx="0">
            <a:schemeClr val="accent6"/>
          </a:effectRef>
          <a:fontRef idx="minor">
            <a:schemeClr val="dk1"/>
          </a:fontRef>
        </p:style>
        <p:txBody>
          <a:bodyPr lIns="100169" tIns="50071" rIns="100169" bIns="50071" anchor="t" anchorCtr="0">
            <a:noAutofit/>
          </a:bodyPr>
          <a:lstStyle/>
          <a:p>
            <a:pPr algn="ctr">
              <a:buClr>
                <a:schemeClr val="dk1"/>
              </a:buClr>
              <a:buSzPct val="25000"/>
            </a:pPr>
            <a:r>
              <a:rPr lang="es-ES" sz="2400" dirty="0">
                <a:solidFill>
                  <a:schemeClr val="dk2"/>
                </a:solidFill>
                <a:latin typeface="Tahoma"/>
                <a:ea typeface="Tahoma"/>
                <a:cs typeface="Tahoma"/>
                <a:sym typeface="Tahoma"/>
              </a:rPr>
              <a:t>RENTA REAL</a:t>
            </a:r>
          </a:p>
        </p:txBody>
      </p:sp>
      <p:sp>
        <p:nvSpPr>
          <p:cNvPr id="11" name="object 5"/>
          <p:cNvSpPr/>
          <p:nvPr/>
        </p:nvSpPr>
        <p:spPr>
          <a:xfrm rot="5400000">
            <a:off x="2609498" y="2079134"/>
            <a:ext cx="504056" cy="467484"/>
          </a:xfrm>
          <a:custGeom>
            <a:avLst/>
            <a:gdLst/>
            <a:ahLst/>
            <a:cxnLst/>
            <a:rect l="l" t="t" r="r" b="b"/>
            <a:pathLst>
              <a:path w="431800" h="251460">
                <a:moveTo>
                  <a:pt x="0" y="62864"/>
                </a:moveTo>
                <a:lnTo>
                  <a:pt x="305562" y="62864"/>
                </a:lnTo>
                <a:lnTo>
                  <a:pt x="305562" y="0"/>
                </a:lnTo>
                <a:lnTo>
                  <a:pt x="431292" y="125730"/>
                </a:lnTo>
                <a:lnTo>
                  <a:pt x="305562" y="251460"/>
                </a:lnTo>
                <a:lnTo>
                  <a:pt x="305562" y="188594"/>
                </a:lnTo>
                <a:lnTo>
                  <a:pt x="0" y="188594"/>
                </a:lnTo>
                <a:lnTo>
                  <a:pt x="0" y="62864"/>
                </a:lnTo>
                <a:close/>
              </a:path>
            </a:pathLst>
          </a:custGeom>
          <a:ln w="25908">
            <a:solidFill>
              <a:srgbClr val="1F8B9D"/>
            </a:solidFill>
          </a:ln>
        </p:spPr>
        <p:txBody>
          <a:bodyPr wrap="square" lIns="0" tIns="0" rIns="0" bIns="0" rtlCol="0"/>
          <a:lstStyle/>
          <a:p>
            <a:endParaRPr/>
          </a:p>
        </p:txBody>
      </p:sp>
      <p:sp>
        <p:nvSpPr>
          <p:cNvPr id="12" name="11 Cheurón"/>
          <p:cNvSpPr/>
          <p:nvPr/>
        </p:nvSpPr>
        <p:spPr>
          <a:xfrm>
            <a:off x="1063032" y="1556792"/>
            <a:ext cx="484632" cy="484632"/>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solidFill>
                <a:schemeClr val="tx1"/>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2"/>
          <p:cNvSpPr txBox="1">
            <a:spLocks noGrp="1"/>
          </p:cNvSpPr>
          <p:nvPr>
            <p:ph type="title"/>
          </p:nvPr>
        </p:nvSpPr>
        <p:spPr>
          <a:xfrm>
            <a:off x="457200" y="627809"/>
            <a:ext cx="8229600" cy="436658"/>
          </a:xfrm>
          <a:prstGeom prst="rect">
            <a:avLst/>
          </a:prstGeom>
        </p:spPr>
        <p:txBody>
          <a:bodyPr vert="horz" wrap="square" lIns="0" tIns="13335" rIns="0" bIns="0" rtlCol="0">
            <a:spAutoFit/>
          </a:bodyPr>
          <a:lstStyle/>
          <a:p>
            <a:pPr>
              <a:spcBef>
                <a:spcPct val="50000"/>
              </a:spcBef>
            </a:pPr>
            <a:r>
              <a:rPr lang="es-AR" sz="2000" b="1" u="sng" cap="small" dirty="0">
                <a:solidFill>
                  <a:srgbClr val="00B050"/>
                </a:solidFill>
                <a:latin typeface="Verdana" pitchFamily="34" charset="0"/>
                <a:ea typeface="Verdana" pitchFamily="34" charset="0"/>
                <a:cs typeface="Verdana" pitchFamily="34" charset="0"/>
              </a:rPr>
              <a:t>Beneficiarios del exterior</a:t>
            </a:r>
            <a:br>
              <a:rPr lang="es-ES" sz="1050" b="1" u="sng" cap="small" dirty="0">
                <a:solidFill>
                  <a:srgbClr val="00B050"/>
                </a:solidFill>
                <a:latin typeface="Verdana" pitchFamily="34" charset="0"/>
                <a:ea typeface="Verdana" pitchFamily="34" charset="0"/>
                <a:cs typeface="Verdana" pitchFamily="34" charset="0"/>
              </a:rPr>
            </a:br>
            <a:endParaRPr sz="750" dirty="0">
              <a:latin typeface="Verdana"/>
              <a:cs typeface="Verdana"/>
            </a:endParaRPr>
          </a:p>
        </p:txBody>
      </p:sp>
      <p:sp>
        <p:nvSpPr>
          <p:cNvPr id="5" name="object 3"/>
          <p:cNvSpPr txBox="1">
            <a:spLocks noGrp="1"/>
          </p:cNvSpPr>
          <p:nvPr>
            <p:ph idx="1"/>
          </p:nvPr>
        </p:nvSpPr>
        <p:spPr>
          <a:xfrm>
            <a:off x="467544" y="2636912"/>
            <a:ext cx="8229600" cy="1439753"/>
          </a:xfrm>
          <a:prstGeom prst="rect">
            <a:avLst/>
          </a:prstGeom>
          <a:ln/>
        </p:spPr>
        <p:style>
          <a:lnRef idx="2">
            <a:schemeClr val="accent4"/>
          </a:lnRef>
          <a:fillRef idx="1">
            <a:schemeClr val="lt1"/>
          </a:fillRef>
          <a:effectRef idx="0">
            <a:schemeClr val="accent4"/>
          </a:effectRef>
          <a:fontRef idx="minor">
            <a:schemeClr val="dk1"/>
          </a:fontRef>
        </p:style>
        <p:txBody>
          <a:bodyPr vert="horz" wrap="square" lIns="0" tIns="12065" rIns="0" bIns="0" rtlCol="0">
            <a:spAutoFit/>
          </a:bodyPr>
          <a:lstStyle/>
          <a:p>
            <a:pPr marL="12700" marR="5080" indent="164465">
              <a:lnSpc>
                <a:spcPct val="150000"/>
              </a:lnSpc>
              <a:spcBef>
                <a:spcPts val="505"/>
              </a:spcBef>
              <a:buNone/>
            </a:pPr>
            <a:r>
              <a:rPr lang="es-ES" sz="1600" i="1" spc="10" dirty="0">
                <a:latin typeface="Verdana"/>
                <a:cs typeface="Verdana"/>
              </a:rPr>
              <a:t>“…Si </a:t>
            </a:r>
            <a:r>
              <a:rPr sz="1600" i="1" spc="5" dirty="0">
                <a:latin typeface="Verdana"/>
                <a:cs typeface="Verdana"/>
              </a:rPr>
              <a:t>el </a:t>
            </a:r>
            <a:r>
              <a:rPr sz="1600" i="1" spc="10" dirty="0">
                <a:latin typeface="Verdana"/>
                <a:cs typeface="Verdana"/>
              </a:rPr>
              <a:t>agente de </a:t>
            </a:r>
            <a:r>
              <a:rPr sz="1600" i="1" spc="5" dirty="0">
                <a:latin typeface="Verdana"/>
                <a:cs typeface="Verdana"/>
              </a:rPr>
              <a:t>retención </a:t>
            </a:r>
            <a:r>
              <a:rPr sz="1600" i="1" spc="10" dirty="0">
                <a:latin typeface="Verdana"/>
                <a:cs typeface="Verdana"/>
              </a:rPr>
              <a:t>toma a su </a:t>
            </a:r>
            <a:r>
              <a:rPr sz="1600" i="1" spc="5" dirty="0">
                <a:latin typeface="Verdana"/>
                <a:cs typeface="Verdana"/>
              </a:rPr>
              <a:t>cargo el </a:t>
            </a:r>
            <a:r>
              <a:rPr sz="1600" i="1" spc="5" dirty="0" err="1">
                <a:latin typeface="Verdana"/>
                <a:cs typeface="Verdana"/>
              </a:rPr>
              <a:t>impuesto</a:t>
            </a:r>
            <a:r>
              <a:rPr lang="es-ES" sz="1600" i="1" spc="5" dirty="0">
                <a:latin typeface="Verdana"/>
                <a:cs typeface="Verdana"/>
              </a:rPr>
              <a:t>, la ganancia se acrecentará en el importe abonado por aquél, sin perjuicio de que el beneficiario considere dicho pago como un ingreso a cuenta del impuesto definitivo anual…”</a:t>
            </a:r>
            <a:endParaRPr sz="1600" i="1" dirty="0">
              <a:latin typeface="Verdana"/>
              <a:cs typeface="Verdana"/>
            </a:endParaRPr>
          </a:p>
        </p:txBody>
      </p:sp>
      <p:sp>
        <p:nvSpPr>
          <p:cNvPr id="6" name="Shape 129"/>
          <p:cNvSpPr txBox="1"/>
          <p:nvPr/>
        </p:nvSpPr>
        <p:spPr>
          <a:xfrm>
            <a:off x="467544" y="1304764"/>
            <a:ext cx="4392488" cy="540060"/>
          </a:xfrm>
          <a:prstGeom prst="rect">
            <a:avLst/>
          </a:prstGeom>
          <a:ln/>
        </p:spPr>
        <p:style>
          <a:lnRef idx="2">
            <a:schemeClr val="accent4"/>
          </a:lnRef>
          <a:fillRef idx="1">
            <a:schemeClr val="lt1"/>
          </a:fillRef>
          <a:effectRef idx="0">
            <a:schemeClr val="accent4"/>
          </a:effectRef>
          <a:fontRef idx="minor">
            <a:schemeClr val="dk1"/>
          </a:fontRef>
        </p:style>
        <p:txBody>
          <a:bodyPr lIns="100206" tIns="50090" rIns="100206" bIns="50090" anchor="t" anchorCtr="0">
            <a:noAutofit/>
          </a:bodyPr>
          <a:lstStyle/>
          <a:p>
            <a:pPr marL="290580" indent="-290580" algn="just">
              <a:buClr>
                <a:schemeClr val="dk1"/>
              </a:buClr>
            </a:pPr>
            <a:r>
              <a:rPr lang="es-ES" sz="2400" b="1" dirty="0">
                <a:solidFill>
                  <a:srgbClr val="C00000"/>
                </a:solidFill>
              </a:rPr>
              <a:t>“</a:t>
            </a:r>
            <a:r>
              <a:rPr lang="es-ES" sz="2400" b="1" i="1" dirty="0">
                <a:solidFill>
                  <a:srgbClr val="C00000"/>
                </a:solidFill>
              </a:rPr>
              <a:t>GROSSING UP</a:t>
            </a:r>
            <a:r>
              <a:rPr lang="es-ES" sz="2400" b="1" dirty="0">
                <a:solidFill>
                  <a:srgbClr val="C00000"/>
                </a:solidFill>
              </a:rPr>
              <a:t>”  </a:t>
            </a:r>
            <a:r>
              <a:rPr lang="es-ES" b="1" dirty="0">
                <a:solidFill>
                  <a:schemeClr val="accent5">
                    <a:lumMod val="75000"/>
                  </a:schemeClr>
                </a:solidFill>
              </a:rPr>
              <a:t>►</a:t>
            </a:r>
            <a:r>
              <a:rPr lang="es-ES" sz="2400" b="1" dirty="0">
                <a:solidFill>
                  <a:srgbClr val="C00000"/>
                </a:solidFill>
              </a:rPr>
              <a:t>  DR. Art. 145</a:t>
            </a:r>
            <a:endParaRPr sz="2400" b="1" dirty="0">
              <a:solidFill>
                <a:srgbClr val="C00000"/>
              </a:solidFill>
            </a:endParaRPr>
          </a:p>
        </p:txBody>
      </p:sp>
      <p:sp>
        <p:nvSpPr>
          <p:cNvPr id="7" name="6 Flecha a la derecha con bandas"/>
          <p:cNvSpPr/>
          <p:nvPr/>
        </p:nvSpPr>
        <p:spPr>
          <a:xfrm rot="5400000">
            <a:off x="3338152" y="1998552"/>
            <a:ext cx="360040" cy="484632"/>
          </a:xfrm>
          <a:prstGeom prst="stripedRightArrow">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8" name="object 5"/>
          <p:cNvSpPr txBox="1"/>
          <p:nvPr/>
        </p:nvSpPr>
        <p:spPr>
          <a:xfrm>
            <a:off x="1547664" y="4725144"/>
            <a:ext cx="1467521" cy="630300"/>
          </a:xfrm>
          <a:prstGeom prst="rect">
            <a:avLst/>
          </a:prstGeom>
        </p:spPr>
        <p:txBody>
          <a:bodyPr vert="horz" wrap="square" lIns="0" tIns="14604" rIns="0" bIns="0" rtlCol="0">
            <a:spAutoFit/>
          </a:bodyPr>
          <a:lstStyle/>
          <a:p>
            <a:pPr marL="12700">
              <a:lnSpc>
                <a:spcPct val="100000"/>
              </a:lnSpc>
              <a:spcBef>
                <a:spcPts val="114"/>
              </a:spcBef>
            </a:pPr>
            <a:r>
              <a:rPr lang="es-ES" sz="2000" b="1" cap="small" spc="5" dirty="0">
                <a:latin typeface="Verdana"/>
                <a:cs typeface="Verdana"/>
              </a:rPr>
              <a:t>   </a:t>
            </a:r>
            <a:r>
              <a:rPr lang="es-ES" sz="2000" b="1" cap="small" spc="5" dirty="0">
                <a:solidFill>
                  <a:schemeClr val="accent2"/>
                </a:solidFill>
                <a:latin typeface="Verdana"/>
                <a:cs typeface="Verdana"/>
              </a:rPr>
              <a:t>“</a:t>
            </a:r>
            <a:r>
              <a:rPr sz="2000" b="1" i="1" cap="small" spc="5" dirty="0" err="1">
                <a:solidFill>
                  <a:schemeClr val="accent2"/>
                </a:solidFill>
                <a:latin typeface="Verdana"/>
                <a:cs typeface="Verdana"/>
              </a:rPr>
              <a:t>fórmula</a:t>
            </a:r>
            <a:r>
              <a:rPr lang="es-ES" sz="2000" b="1" i="1" cap="small" spc="5" dirty="0">
                <a:solidFill>
                  <a:schemeClr val="accent2"/>
                </a:solidFill>
                <a:latin typeface="Verdana"/>
                <a:cs typeface="Verdana"/>
              </a:rPr>
              <a:t>"</a:t>
            </a:r>
            <a:endParaRPr sz="2000" b="1" i="1" cap="small" dirty="0">
              <a:solidFill>
                <a:schemeClr val="accent2"/>
              </a:solidFill>
              <a:latin typeface="Verdana"/>
              <a:cs typeface="Verdana"/>
            </a:endParaRPr>
          </a:p>
        </p:txBody>
      </p:sp>
      <p:sp>
        <p:nvSpPr>
          <p:cNvPr id="9" name="object 10"/>
          <p:cNvSpPr txBox="1"/>
          <p:nvPr/>
        </p:nvSpPr>
        <p:spPr>
          <a:xfrm>
            <a:off x="6012160" y="5445224"/>
            <a:ext cx="2160240" cy="292388"/>
          </a:xfrm>
          <a:prstGeom prst="rect">
            <a:avLst/>
          </a:prstGeom>
        </p:spPr>
        <p:txBody>
          <a:bodyPr vert="horz" wrap="square" lIns="0" tIns="15240" rIns="0" bIns="0" rtlCol="0">
            <a:spAutoFit/>
          </a:bodyPr>
          <a:lstStyle/>
          <a:p>
            <a:pPr marL="12700">
              <a:lnSpc>
                <a:spcPct val="100000"/>
              </a:lnSpc>
              <a:spcBef>
                <a:spcPts val="120"/>
              </a:spcBef>
            </a:pPr>
            <a:r>
              <a:rPr sz="1400" spc="10" dirty="0">
                <a:latin typeface="Verdana"/>
                <a:cs typeface="Verdana"/>
              </a:rPr>
              <a:t>1 </a:t>
            </a:r>
            <a:r>
              <a:rPr lang="es-ES" sz="1400" spc="10" dirty="0">
                <a:latin typeface="Verdana"/>
                <a:cs typeface="Verdana"/>
              </a:rPr>
              <a:t> </a:t>
            </a:r>
            <a:r>
              <a:rPr b="1" spc="5" dirty="0">
                <a:latin typeface="Verdana"/>
                <a:cs typeface="Verdana"/>
              </a:rPr>
              <a:t>-</a:t>
            </a:r>
            <a:r>
              <a:rPr sz="1400" spc="5" dirty="0">
                <a:latin typeface="Verdana"/>
                <a:cs typeface="Verdana"/>
              </a:rPr>
              <a:t> </a:t>
            </a:r>
            <a:r>
              <a:rPr lang="es-ES" sz="1400" spc="5" dirty="0">
                <a:latin typeface="Verdana"/>
                <a:cs typeface="Verdana"/>
              </a:rPr>
              <a:t> </a:t>
            </a:r>
            <a:r>
              <a:rPr sz="1400" spc="10" dirty="0">
                <a:latin typeface="Verdana"/>
                <a:cs typeface="Verdana"/>
              </a:rPr>
              <a:t>TASA</a:t>
            </a:r>
            <a:r>
              <a:rPr sz="1400" spc="-55" dirty="0">
                <a:latin typeface="Verdana"/>
                <a:cs typeface="Verdana"/>
              </a:rPr>
              <a:t> </a:t>
            </a:r>
            <a:r>
              <a:rPr sz="1400" spc="10" dirty="0">
                <a:latin typeface="Verdana"/>
                <a:cs typeface="Verdana"/>
              </a:rPr>
              <a:t>EFECTIVA</a:t>
            </a:r>
            <a:endParaRPr sz="1400" dirty="0">
              <a:latin typeface="Verdana"/>
              <a:cs typeface="Verdana"/>
            </a:endParaRPr>
          </a:p>
        </p:txBody>
      </p:sp>
      <p:sp>
        <p:nvSpPr>
          <p:cNvPr id="10" name="object 9"/>
          <p:cNvSpPr/>
          <p:nvPr/>
        </p:nvSpPr>
        <p:spPr>
          <a:xfrm>
            <a:off x="6012160" y="5229200"/>
            <a:ext cx="1869935" cy="72008"/>
          </a:xfrm>
          <a:prstGeom prst="rect">
            <a:avLst/>
          </a:prstGeom>
          <a:blipFill>
            <a:blip r:embed="rId2" cstate="print"/>
            <a:stretch>
              <a:fillRect/>
            </a:stretch>
          </a:blipFill>
        </p:spPr>
        <p:txBody>
          <a:bodyPr wrap="square" lIns="0" tIns="0" rIns="0" bIns="0" rtlCol="0"/>
          <a:lstStyle/>
          <a:p>
            <a:endParaRPr/>
          </a:p>
        </p:txBody>
      </p:sp>
      <p:sp>
        <p:nvSpPr>
          <p:cNvPr id="11" name="object 6"/>
          <p:cNvSpPr txBox="1"/>
          <p:nvPr/>
        </p:nvSpPr>
        <p:spPr>
          <a:xfrm>
            <a:off x="6194519" y="4854352"/>
            <a:ext cx="1617841" cy="230832"/>
          </a:xfrm>
          <a:prstGeom prst="rect">
            <a:avLst/>
          </a:prstGeom>
        </p:spPr>
        <p:txBody>
          <a:bodyPr vert="horz" wrap="square" lIns="0" tIns="15240" rIns="0" bIns="0" rtlCol="0">
            <a:spAutoFit/>
          </a:bodyPr>
          <a:lstStyle/>
          <a:p>
            <a:pPr marL="12700">
              <a:lnSpc>
                <a:spcPct val="100000"/>
              </a:lnSpc>
              <a:spcBef>
                <a:spcPts val="120"/>
              </a:spcBef>
            </a:pPr>
            <a:r>
              <a:rPr sz="1400" spc="10" dirty="0">
                <a:latin typeface="Verdana"/>
                <a:cs typeface="Verdana"/>
              </a:rPr>
              <a:t>TASA</a:t>
            </a:r>
            <a:r>
              <a:rPr sz="1400" spc="-45" dirty="0">
                <a:latin typeface="Verdana"/>
                <a:cs typeface="Verdana"/>
              </a:rPr>
              <a:t> </a:t>
            </a:r>
            <a:r>
              <a:rPr sz="1400" spc="10" dirty="0">
                <a:latin typeface="Verdana"/>
                <a:cs typeface="Verdana"/>
              </a:rPr>
              <a:t>EFECTIVA</a:t>
            </a:r>
            <a:endParaRPr sz="1400" dirty="0">
              <a:latin typeface="Verdana"/>
              <a:cs typeface="Verdana"/>
            </a:endParaRPr>
          </a:p>
        </p:txBody>
      </p:sp>
      <p:sp>
        <p:nvSpPr>
          <p:cNvPr id="12" name="object 7"/>
          <p:cNvSpPr txBox="1"/>
          <p:nvPr/>
        </p:nvSpPr>
        <p:spPr>
          <a:xfrm>
            <a:off x="3995936" y="5061210"/>
            <a:ext cx="1584176" cy="456022"/>
          </a:xfrm>
          <a:prstGeom prst="rect">
            <a:avLst/>
          </a:prstGeom>
        </p:spPr>
        <p:txBody>
          <a:bodyPr vert="horz" wrap="square" lIns="0" tIns="12065" rIns="0" bIns="0" rtlCol="0">
            <a:spAutoFit/>
          </a:bodyPr>
          <a:lstStyle/>
          <a:p>
            <a:pPr marL="12700" marR="5080" indent="210185">
              <a:lnSpc>
                <a:spcPct val="102899"/>
              </a:lnSpc>
              <a:spcBef>
                <a:spcPts val="95"/>
              </a:spcBef>
            </a:pPr>
            <a:r>
              <a:rPr lang="es-ES" sz="1400" spc="10" dirty="0">
                <a:latin typeface="Verdana"/>
                <a:cs typeface="Verdana"/>
              </a:rPr>
              <a:t>   </a:t>
            </a:r>
            <a:r>
              <a:rPr sz="1400" spc="10" dirty="0">
                <a:latin typeface="Verdana"/>
                <a:cs typeface="Verdana"/>
              </a:rPr>
              <a:t>TASA  INCREMENTAL</a:t>
            </a:r>
            <a:endParaRPr sz="1400" dirty="0">
              <a:latin typeface="Verdana"/>
              <a:cs typeface="Verdana"/>
            </a:endParaRPr>
          </a:p>
        </p:txBody>
      </p:sp>
      <p:sp>
        <p:nvSpPr>
          <p:cNvPr id="13" name="object 8"/>
          <p:cNvSpPr txBox="1"/>
          <p:nvPr/>
        </p:nvSpPr>
        <p:spPr>
          <a:xfrm>
            <a:off x="5508104" y="4998948"/>
            <a:ext cx="316354" cy="446276"/>
          </a:xfrm>
          <a:prstGeom prst="rect">
            <a:avLst/>
          </a:prstGeom>
        </p:spPr>
        <p:txBody>
          <a:bodyPr vert="horz" wrap="square" lIns="0" tIns="15240" rIns="0" bIns="0" rtlCol="0">
            <a:spAutoFit/>
          </a:bodyPr>
          <a:lstStyle/>
          <a:p>
            <a:pPr marL="12700">
              <a:lnSpc>
                <a:spcPct val="100000"/>
              </a:lnSpc>
              <a:spcBef>
                <a:spcPts val="120"/>
              </a:spcBef>
            </a:pPr>
            <a:r>
              <a:rPr sz="2800" b="1" spc="15" dirty="0">
                <a:latin typeface="Verdana"/>
                <a:cs typeface="Verdana"/>
              </a:rPr>
              <a:t>=</a:t>
            </a:r>
            <a:endParaRPr sz="2800" b="1" dirty="0">
              <a:latin typeface="Verdana"/>
              <a:cs typeface="Verdana"/>
            </a:endParaRPr>
          </a:p>
        </p:txBody>
      </p:sp>
      <p:sp>
        <p:nvSpPr>
          <p:cNvPr id="14" name="13 Rectángulo"/>
          <p:cNvSpPr/>
          <p:nvPr/>
        </p:nvSpPr>
        <p:spPr>
          <a:xfrm>
            <a:off x="1296144" y="4725144"/>
            <a:ext cx="6732240" cy="1368152"/>
          </a:xfrm>
          <a:prstGeom prst="rect">
            <a:avLst/>
          </a:prstGeom>
          <a:noFill/>
          <a:ln>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5" name="14 Flecha a la derecha con bandas"/>
          <p:cNvSpPr/>
          <p:nvPr/>
        </p:nvSpPr>
        <p:spPr>
          <a:xfrm>
            <a:off x="3275856" y="5085184"/>
            <a:ext cx="360040" cy="350328"/>
          </a:xfrm>
          <a:prstGeom prst="stripedRightArrow">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6" name="15 Flecha curvada hacia la derecha"/>
          <p:cNvSpPr/>
          <p:nvPr/>
        </p:nvSpPr>
        <p:spPr>
          <a:xfrm rot="19955566">
            <a:off x="246070" y="4344814"/>
            <a:ext cx="659456" cy="1386483"/>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solidFill>
                <a:schemeClr val="tx1"/>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93"/>
        <p:cNvGrpSpPr/>
        <p:nvPr/>
      </p:nvGrpSpPr>
      <p:grpSpPr>
        <a:xfrm>
          <a:off x="0" y="0"/>
          <a:ext cx="0" cy="0"/>
          <a:chOff x="0" y="0"/>
          <a:chExt cx="0" cy="0"/>
        </a:xfrm>
      </p:grpSpPr>
      <p:sp>
        <p:nvSpPr>
          <p:cNvPr id="195" name="Shape 195"/>
          <p:cNvSpPr txBox="1"/>
          <p:nvPr/>
        </p:nvSpPr>
        <p:spPr>
          <a:xfrm>
            <a:off x="827585" y="1500174"/>
            <a:ext cx="7422555" cy="5357826"/>
          </a:xfrm>
          <a:prstGeom prst="rect">
            <a:avLst/>
          </a:prstGeom>
          <a:noFill/>
          <a:ln>
            <a:noFill/>
          </a:ln>
        </p:spPr>
        <p:txBody>
          <a:bodyPr lIns="40211" tIns="20100" rIns="40211" bIns="20100" anchor="ctr" anchorCtr="0">
            <a:noAutofit/>
          </a:bodyPr>
          <a:lstStyle/>
          <a:p>
            <a:pPr marL="150818" lvl="5" indent="-150818">
              <a:spcBef>
                <a:spcPct val="20000"/>
              </a:spcBef>
            </a:pPr>
            <a:r>
              <a:rPr lang="en-US" sz="1800" b="1" dirty="0">
                <a:solidFill>
                  <a:schemeClr val="bg2"/>
                </a:solidFill>
                <a:latin typeface="Verdana" pitchFamily="34" charset="0"/>
                <a:ea typeface="Verdana" pitchFamily="34" charset="0"/>
                <a:cs typeface="Verdana" pitchFamily="34" charset="0"/>
              </a:rPr>
              <a:t>	</a:t>
            </a:r>
            <a:endParaRPr lang="en-US" sz="2000" dirty="0">
              <a:solidFill>
                <a:schemeClr val="bg2"/>
              </a:solidFill>
              <a:latin typeface="Verdana" pitchFamily="34" charset="0"/>
              <a:ea typeface="Verdana" pitchFamily="34" charset="0"/>
              <a:cs typeface="Verdana" pitchFamily="34" charset="0"/>
            </a:endParaRPr>
          </a:p>
        </p:txBody>
      </p:sp>
      <p:sp>
        <p:nvSpPr>
          <p:cNvPr id="8" name="7 CuadroTexto"/>
          <p:cNvSpPr txBox="1"/>
          <p:nvPr/>
        </p:nvSpPr>
        <p:spPr>
          <a:xfrm>
            <a:off x="755576" y="2204865"/>
            <a:ext cx="7670850" cy="409943"/>
          </a:xfrm>
          <a:prstGeom prst="rect">
            <a:avLst/>
          </a:prstGeom>
          <a:noFill/>
        </p:spPr>
        <p:txBody>
          <a:bodyPr wrap="square" lIns="40218" tIns="20109" rIns="40218" bIns="20109" rtlCol="0">
            <a:spAutoFit/>
          </a:bodyPr>
          <a:lstStyle/>
          <a:p>
            <a:pPr algn="just"/>
            <a:endParaRPr lang="es-AR" sz="2400" dirty="0"/>
          </a:p>
        </p:txBody>
      </p:sp>
      <p:graphicFrame>
        <p:nvGraphicFramePr>
          <p:cNvPr id="10" name="9 Tabla"/>
          <p:cNvGraphicFramePr>
            <a:graphicFrameLocks noGrp="1"/>
          </p:cNvGraphicFramePr>
          <p:nvPr>
            <p:extLst>
              <p:ext uri="{D42A27DB-BD31-4B8C-83A1-F6EECF244321}">
                <p14:modId xmlns:p14="http://schemas.microsoft.com/office/powerpoint/2010/main" val="3681689816"/>
              </p:ext>
            </p:extLst>
          </p:nvPr>
        </p:nvGraphicFramePr>
        <p:xfrm>
          <a:off x="323528" y="1285860"/>
          <a:ext cx="8568952" cy="4152037"/>
        </p:xfrm>
        <a:graphic>
          <a:graphicData uri="http://schemas.openxmlformats.org/drawingml/2006/table">
            <a:tbl>
              <a:tblPr/>
              <a:tblGrid>
                <a:gridCol w="4676137">
                  <a:extLst>
                    <a:ext uri="{9D8B030D-6E8A-4147-A177-3AD203B41FA5}">
                      <a16:colId xmlns:a16="http://schemas.microsoft.com/office/drawing/2014/main" val="20000"/>
                    </a:ext>
                  </a:extLst>
                </a:gridCol>
                <a:gridCol w="1429723">
                  <a:extLst>
                    <a:ext uri="{9D8B030D-6E8A-4147-A177-3AD203B41FA5}">
                      <a16:colId xmlns:a16="http://schemas.microsoft.com/office/drawing/2014/main" val="20001"/>
                    </a:ext>
                  </a:extLst>
                </a:gridCol>
                <a:gridCol w="1431696">
                  <a:extLst>
                    <a:ext uri="{9D8B030D-6E8A-4147-A177-3AD203B41FA5}">
                      <a16:colId xmlns:a16="http://schemas.microsoft.com/office/drawing/2014/main" val="20002"/>
                    </a:ext>
                  </a:extLst>
                </a:gridCol>
                <a:gridCol w="1031396">
                  <a:extLst>
                    <a:ext uri="{9D8B030D-6E8A-4147-A177-3AD203B41FA5}">
                      <a16:colId xmlns:a16="http://schemas.microsoft.com/office/drawing/2014/main" val="20003"/>
                    </a:ext>
                  </a:extLst>
                </a:gridCol>
              </a:tblGrid>
              <a:tr h="1000132">
                <a:tc>
                  <a:txBody>
                    <a:bodyPr/>
                    <a:lstStyle/>
                    <a:p>
                      <a:pPr algn="ctr" fontAlgn="ctr"/>
                      <a:r>
                        <a:rPr lang="es-ES" sz="1600" b="1" i="0" u="none" strike="noStrike" dirty="0">
                          <a:solidFill>
                            <a:srgbClr val="000000"/>
                          </a:solidFill>
                          <a:latin typeface="Tahoma" pitchFamily="34" charset="0"/>
                          <a:ea typeface="Tahoma" pitchFamily="34" charset="0"/>
                          <a:cs typeface="Tahoma" pitchFamily="34" charset="0"/>
                        </a:rPr>
                        <a:t>Concepto</a:t>
                      </a:r>
                    </a:p>
                  </a:txBody>
                  <a:tcPr marL="8594" marR="8594" marT="8594"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E29EB8"/>
                    </a:solidFill>
                  </a:tcPr>
                </a:tc>
                <a:tc>
                  <a:txBody>
                    <a:bodyPr/>
                    <a:lstStyle/>
                    <a:p>
                      <a:pPr algn="ctr" fontAlgn="ctr"/>
                      <a:r>
                        <a:rPr lang="es-ES" sz="1600" b="1" i="0" u="none" strike="noStrike" dirty="0">
                          <a:solidFill>
                            <a:srgbClr val="000000"/>
                          </a:solidFill>
                          <a:latin typeface="Tahoma" pitchFamily="34" charset="0"/>
                          <a:ea typeface="Tahoma" pitchFamily="34" charset="0"/>
                          <a:cs typeface="Tahoma" pitchFamily="34" charset="0"/>
                        </a:rPr>
                        <a:t>Renta presunta</a:t>
                      </a:r>
                      <a:r>
                        <a:rPr lang="es-ES" sz="1600" b="1" i="0" u="none" strike="noStrike" baseline="0" dirty="0">
                          <a:solidFill>
                            <a:srgbClr val="000000"/>
                          </a:solidFill>
                          <a:latin typeface="Tahoma" pitchFamily="34" charset="0"/>
                          <a:ea typeface="Tahoma" pitchFamily="34" charset="0"/>
                          <a:cs typeface="Tahoma" pitchFamily="34" charset="0"/>
                        </a:rPr>
                        <a:t> de F.A.</a:t>
                      </a:r>
                      <a:endParaRPr lang="es-ES" sz="1600" b="1" i="0" u="none" strike="noStrike" dirty="0">
                        <a:solidFill>
                          <a:srgbClr val="000000"/>
                        </a:solidFill>
                        <a:latin typeface="Tahoma" pitchFamily="34" charset="0"/>
                        <a:ea typeface="Tahoma" pitchFamily="34" charset="0"/>
                        <a:cs typeface="Tahoma" pitchFamily="34" charset="0"/>
                      </a:endParaRPr>
                    </a:p>
                  </a:txBody>
                  <a:tcPr marL="8594" marR="8594" marT="8594" marB="0" anchor="b">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29EB8"/>
                    </a:solidFill>
                  </a:tcPr>
                </a:tc>
                <a:tc>
                  <a:txBody>
                    <a:bodyPr/>
                    <a:lstStyle/>
                    <a:p>
                      <a:pPr algn="ctr" fontAlgn="ctr"/>
                      <a:r>
                        <a:rPr lang="es-ES" sz="1600" b="1" i="0" u="none" strike="noStrike" dirty="0">
                          <a:solidFill>
                            <a:srgbClr val="000000"/>
                          </a:solidFill>
                          <a:latin typeface="Tahoma" pitchFamily="34" charset="0"/>
                          <a:ea typeface="Tahoma" pitchFamily="34" charset="0"/>
                          <a:cs typeface="Tahoma" pitchFamily="34" charset="0"/>
                        </a:rPr>
                        <a:t>Tasa efectiva</a:t>
                      </a:r>
                    </a:p>
                  </a:txBody>
                  <a:tcPr marL="8594" marR="8594" marT="8594" marB="0" anchor="b">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29EB8"/>
                    </a:solidFill>
                  </a:tcPr>
                </a:tc>
                <a:tc>
                  <a:txBody>
                    <a:bodyPr/>
                    <a:lstStyle/>
                    <a:p>
                      <a:pPr algn="ctr" fontAlgn="ctr"/>
                      <a:r>
                        <a:rPr lang="es-ES" sz="1600" b="1" i="0" u="none" strike="noStrike" dirty="0">
                          <a:solidFill>
                            <a:srgbClr val="000000"/>
                          </a:solidFill>
                          <a:latin typeface="Tahoma" pitchFamily="34" charset="0"/>
                          <a:ea typeface="Tahoma" pitchFamily="34" charset="0"/>
                          <a:cs typeface="Tahoma" pitchFamily="34" charset="0"/>
                        </a:rPr>
                        <a:t>Tasa</a:t>
                      </a:r>
                      <a:r>
                        <a:rPr lang="es-ES" sz="1600" b="1" i="0" u="none" strike="noStrike" baseline="0" dirty="0">
                          <a:solidFill>
                            <a:srgbClr val="000000"/>
                          </a:solidFill>
                          <a:latin typeface="Tahoma" pitchFamily="34" charset="0"/>
                          <a:ea typeface="Tahoma" pitchFamily="34" charset="0"/>
                          <a:cs typeface="Tahoma" pitchFamily="34" charset="0"/>
                        </a:rPr>
                        <a:t> </a:t>
                      </a:r>
                      <a:r>
                        <a:rPr lang="es-ES" sz="1600" b="1" i="0" u="none" strike="noStrike" baseline="0" dirty="0" err="1">
                          <a:solidFill>
                            <a:srgbClr val="000000"/>
                          </a:solidFill>
                          <a:latin typeface="Tahoma" pitchFamily="34" charset="0"/>
                          <a:ea typeface="Tahoma" pitchFamily="34" charset="0"/>
                          <a:cs typeface="Tahoma" pitchFamily="34" charset="0"/>
                        </a:rPr>
                        <a:t>Incr</a:t>
                      </a:r>
                      <a:r>
                        <a:rPr lang="es-ES" sz="1600" b="1" i="0" u="none" strike="noStrike" baseline="0" dirty="0">
                          <a:solidFill>
                            <a:srgbClr val="000000"/>
                          </a:solidFill>
                          <a:latin typeface="Tahoma" pitchFamily="34" charset="0"/>
                          <a:ea typeface="Tahoma" pitchFamily="34" charset="0"/>
                          <a:cs typeface="Tahoma" pitchFamily="34" charset="0"/>
                        </a:rPr>
                        <a:t>.</a:t>
                      </a:r>
                      <a:endParaRPr lang="es-ES" sz="1600" b="1" i="0" u="none" strike="noStrike" dirty="0">
                        <a:solidFill>
                          <a:srgbClr val="000000"/>
                        </a:solidFill>
                        <a:latin typeface="Tahoma" pitchFamily="34" charset="0"/>
                        <a:ea typeface="Tahoma" pitchFamily="34" charset="0"/>
                        <a:cs typeface="Tahoma" pitchFamily="34" charset="0"/>
                      </a:endParaRPr>
                    </a:p>
                  </a:txBody>
                  <a:tcPr marL="8594" marR="8594" marT="8594" marB="0" anchor="b">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29EB8"/>
                    </a:solidFill>
                  </a:tcPr>
                </a:tc>
                <a:extLst>
                  <a:ext uri="{0D108BD9-81ED-4DB2-BD59-A6C34878D82A}">
                    <a16:rowId xmlns:a16="http://schemas.microsoft.com/office/drawing/2014/main" val="10000"/>
                  </a:ext>
                </a:extLst>
              </a:tr>
              <a:tr h="845856">
                <a:tc>
                  <a:txBody>
                    <a:bodyPr/>
                    <a:lstStyle/>
                    <a:p>
                      <a:pPr algn="ctr" fontAlgn="ctr"/>
                      <a:r>
                        <a:rPr lang="en-US" sz="1800" b="0" i="0" u="none" strike="noStrike" dirty="0" err="1">
                          <a:solidFill>
                            <a:srgbClr val="000000"/>
                          </a:solidFill>
                          <a:latin typeface="Tahoma" pitchFamily="34" charset="0"/>
                          <a:ea typeface="Tahoma" pitchFamily="34" charset="0"/>
                          <a:cs typeface="Tahoma" pitchFamily="34" charset="0"/>
                        </a:rPr>
                        <a:t>Asistencia</a:t>
                      </a:r>
                      <a:r>
                        <a:rPr lang="en-US" sz="1800" b="0" i="0" u="none" strike="noStrike" baseline="0" dirty="0">
                          <a:solidFill>
                            <a:srgbClr val="000000"/>
                          </a:solidFill>
                          <a:latin typeface="Tahoma" pitchFamily="34" charset="0"/>
                          <a:ea typeface="Tahoma" pitchFamily="34" charset="0"/>
                          <a:cs typeface="Tahoma" pitchFamily="34" charset="0"/>
                        </a:rPr>
                        <a:t> </a:t>
                      </a:r>
                      <a:r>
                        <a:rPr lang="en-US" sz="1800" b="0" i="0" u="none" strike="noStrike" baseline="0" dirty="0" err="1">
                          <a:solidFill>
                            <a:srgbClr val="000000"/>
                          </a:solidFill>
                          <a:latin typeface="Tahoma" pitchFamily="34" charset="0"/>
                          <a:ea typeface="Tahoma" pitchFamily="34" charset="0"/>
                          <a:cs typeface="Tahoma" pitchFamily="34" charset="0"/>
                        </a:rPr>
                        <a:t>técnica</a:t>
                      </a:r>
                      <a:r>
                        <a:rPr lang="en-US" sz="1800" b="0" i="0" u="none" strike="noStrike" baseline="0" dirty="0">
                          <a:solidFill>
                            <a:srgbClr val="000000"/>
                          </a:solidFill>
                          <a:latin typeface="Tahoma" pitchFamily="34" charset="0"/>
                          <a:ea typeface="Tahoma" pitchFamily="34" charset="0"/>
                          <a:cs typeface="Tahoma" pitchFamily="34" charset="0"/>
                        </a:rPr>
                        <a:t>, </a:t>
                      </a:r>
                      <a:r>
                        <a:rPr lang="en-US" sz="1800" b="0" i="0" u="none" strike="noStrike" baseline="0" dirty="0" err="1">
                          <a:solidFill>
                            <a:srgbClr val="000000"/>
                          </a:solidFill>
                          <a:latin typeface="Tahoma" pitchFamily="34" charset="0"/>
                          <a:ea typeface="Tahoma" pitchFamily="34" charset="0"/>
                          <a:cs typeface="Tahoma" pitchFamily="34" charset="0"/>
                        </a:rPr>
                        <a:t>ingeniería</a:t>
                      </a:r>
                      <a:r>
                        <a:rPr lang="en-US" sz="1800" b="0" i="0" u="none" strike="noStrike" baseline="0" dirty="0">
                          <a:solidFill>
                            <a:srgbClr val="000000"/>
                          </a:solidFill>
                          <a:latin typeface="Tahoma" pitchFamily="34" charset="0"/>
                          <a:ea typeface="Tahoma" pitchFamily="34" charset="0"/>
                          <a:cs typeface="Tahoma" pitchFamily="34" charset="0"/>
                        </a:rPr>
                        <a:t> o </a:t>
                      </a:r>
                      <a:r>
                        <a:rPr lang="en-US" sz="1800" b="0" i="0" u="none" strike="noStrike" baseline="0" dirty="0" err="1">
                          <a:solidFill>
                            <a:srgbClr val="000000"/>
                          </a:solidFill>
                          <a:latin typeface="Tahoma" pitchFamily="34" charset="0"/>
                          <a:ea typeface="Tahoma" pitchFamily="34" charset="0"/>
                          <a:cs typeface="Tahoma" pitchFamily="34" charset="0"/>
                        </a:rPr>
                        <a:t>consultoria</a:t>
                      </a:r>
                      <a:r>
                        <a:rPr lang="en-US" sz="1800" b="0" i="0" u="none" strike="noStrike" baseline="0" dirty="0">
                          <a:solidFill>
                            <a:srgbClr val="000000"/>
                          </a:solidFill>
                          <a:latin typeface="Tahoma" pitchFamily="34" charset="0"/>
                          <a:ea typeface="Tahoma" pitchFamily="34" charset="0"/>
                          <a:cs typeface="Tahoma" pitchFamily="34" charset="0"/>
                        </a:rPr>
                        <a:t> no </a:t>
                      </a:r>
                      <a:r>
                        <a:rPr lang="en-US" sz="1800" b="0" i="0" u="none" strike="noStrike" baseline="0" dirty="0" err="1">
                          <a:solidFill>
                            <a:srgbClr val="000000"/>
                          </a:solidFill>
                          <a:latin typeface="Tahoma" pitchFamily="34" charset="0"/>
                          <a:ea typeface="Tahoma" pitchFamily="34" charset="0"/>
                          <a:cs typeface="Tahoma" pitchFamily="34" charset="0"/>
                        </a:rPr>
                        <a:t>obtenible</a:t>
                      </a:r>
                      <a:r>
                        <a:rPr lang="en-US" sz="1800" b="0" i="0" u="none" strike="noStrike" baseline="0" dirty="0">
                          <a:solidFill>
                            <a:srgbClr val="000000"/>
                          </a:solidFill>
                          <a:latin typeface="Tahoma" pitchFamily="34" charset="0"/>
                          <a:ea typeface="Tahoma" pitchFamily="34" charset="0"/>
                          <a:cs typeface="Tahoma" pitchFamily="34" charset="0"/>
                        </a:rPr>
                        <a:t> en el </a:t>
                      </a:r>
                      <a:r>
                        <a:rPr lang="en-US" sz="1800" b="0" i="0" u="none" strike="noStrike" baseline="0" dirty="0" err="1">
                          <a:solidFill>
                            <a:srgbClr val="000000"/>
                          </a:solidFill>
                          <a:latin typeface="Tahoma" pitchFamily="34" charset="0"/>
                          <a:ea typeface="Tahoma" pitchFamily="34" charset="0"/>
                          <a:cs typeface="Tahoma" pitchFamily="34" charset="0"/>
                        </a:rPr>
                        <a:t>país</a:t>
                      </a:r>
                      <a:r>
                        <a:rPr lang="en-US" sz="1800" b="0" i="0" u="none" strike="noStrike" baseline="0" dirty="0">
                          <a:solidFill>
                            <a:srgbClr val="000000"/>
                          </a:solidFill>
                          <a:latin typeface="Tahoma" pitchFamily="34" charset="0"/>
                          <a:ea typeface="Tahoma" pitchFamily="34" charset="0"/>
                          <a:cs typeface="Tahoma" pitchFamily="34" charset="0"/>
                        </a:rPr>
                        <a:t> </a:t>
                      </a:r>
                      <a:r>
                        <a:rPr lang="en-US" sz="1800" b="0" i="0" u="none" strike="noStrike" dirty="0">
                          <a:solidFill>
                            <a:srgbClr val="000000"/>
                          </a:solidFill>
                          <a:latin typeface="Tahoma" pitchFamily="34" charset="0"/>
                          <a:ea typeface="Tahoma" pitchFamily="34" charset="0"/>
                          <a:cs typeface="Tahoma" pitchFamily="34" charset="0"/>
                        </a:rPr>
                        <a:t>(art.93.a.1 LIG)</a:t>
                      </a:r>
                    </a:p>
                  </a:txBody>
                  <a:tcPr marL="9525" marR="9525" marT="9525"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C5D9F1"/>
                    </a:solidFill>
                  </a:tcPr>
                </a:tc>
                <a:tc>
                  <a:txBody>
                    <a:bodyPr/>
                    <a:lstStyle/>
                    <a:p>
                      <a:pPr algn="ctr" fontAlgn="ctr"/>
                      <a:r>
                        <a:rPr lang="es-ES" sz="1800" b="1" i="0" u="none" strike="noStrike" dirty="0">
                          <a:solidFill>
                            <a:srgbClr val="000000"/>
                          </a:solidFill>
                          <a:latin typeface="Tahoma" pitchFamily="34" charset="0"/>
                          <a:ea typeface="Tahoma" pitchFamily="34" charset="0"/>
                          <a:cs typeface="Tahoma" pitchFamily="34" charset="0"/>
                        </a:rPr>
                        <a:t>60%</a:t>
                      </a:r>
                    </a:p>
                  </a:txBody>
                  <a:tcPr marL="9525" marR="9525" marT="9525"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C5D9F1"/>
                    </a:solidFill>
                  </a:tcPr>
                </a:tc>
                <a:tc>
                  <a:txBody>
                    <a:bodyPr/>
                    <a:lstStyle/>
                    <a:p>
                      <a:pPr marR="0" algn="ctr" rtl="0" fontAlgn="b">
                        <a:lnSpc>
                          <a:spcPct val="100000"/>
                        </a:lnSpc>
                        <a:spcBef>
                          <a:spcPts val="0"/>
                        </a:spcBef>
                        <a:spcAft>
                          <a:spcPts val="0"/>
                        </a:spcAft>
                        <a:buNone/>
                      </a:pPr>
                      <a:r>
                        <a:rPr lang="es-ES" sz="1800" b="1" i="0" u="none" strike="noStrike" cap="none" dirty="0">
                          <a:solidFill>
                            <a:srgbClr val="000000"/>
                          </a:solidFill>
                          <a:latin typeface="Tahoma" pitchFamily="34" charset="0"/>
                          <a:ea typeface="Tahoma" pitchFamily="34" charset="0"/>
                          <a:cs typeface="Tahoma" pitchFamily="34" charset="0"/>
                          <a:sym typeface="Arial"/>
                        </a:rPr>
                        <a:t>21%</a:t>
                      </a:r>
                      <a:endParaRPr lang="es-ES" sz="1800" b="1" i="0" u="none" strike="noStrike" dirty="0">
                        <a:solidFill>
                          <a:srgbClr val="000000"/>
                        </a:solidFill>
                        <a:latin typeface="Tahoma" pitchFamily="34" charset="0"/>
                        <a:ea typeface="Tahoma" pitchFamily="34" charset="0"/>
                        <a:cs typeface="Tahoma" pitchFamily="34" charset="0"/>
                      </a:endParaRPr>
                    </a:p>
                  </a:txBody>
                  <a:tcPr marL="9525" marR="9525" marT="9525"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C5D9F1"/>
                    </a:solidFill>
                  </a:tcPr>
                </a:tc>
                <a:tc>
                  <a:txBody>
                    <a:bodyPr/>
                    <a:lstStyle/>
                    <a:p>
                      <a:pPr marR="0" algn="ctr" rtl="0" fontAlgn="b">
                        <a:lnSpc>
                          <a:spcPct val="100000"/>
                        </a:lnSpc>
                        <a:spcBef>
                          <a:spcPts val="0"/>
                        </a:spcBef>
                        <a:spcAft>
                          <a:spcPts val="0"/>
                        </a:spcAft>
                        <a:buNone/>
                      </a:pPr>
                      <a:r>
                        <a:rPr lang="es-ES" sz="1800" b="1" i="0" u="none" strike="noStrike" dirty="0">
                          <a:solidFill>
                            <a:srgbClr val="000000"/>
                          </a:solidFill>
                          <a:latin typeface="Tahoma" pitchFamily="34" charset="0"/>
                          <a:ea typeface="Tahoma" pitchFamily="34" charset="0"/>
                          <a:cs typeface="Tahoma" pitchFamily="34" charset="0"/>
                        </a:rPr>
                        <a:t>26,58%</a:t>
                      </a:r>
                    </a:p>
                  </a:txBody>
                  <a:tcPr marL="9525" marR="9525" marT="9525"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C5D9F1"/>
                    </a:solidFill>
                  </a:tcPr>
                </a:tc>
                <a:extLst>
                  <a:ext uri="{0D108BD9-81ED-4DB2-BD59-A6C34878D82A}">
                    <a16:rowId xmlns:a16="http://schemas.microsoft.com/office/drawing/2014/main" val="10001"/>
                  </a:ext>
                </a:extLst>
              </a:tr>
              <a:tr h="797218">
                <a:tc>
                  <a:txBody>
                    <a:bodyPr/>
                    <a:lstStyle/>
                    <a:p>
                      <a:pPr algn="ctr" fontAlgn="ctr"/>
                      <a:r>
                        <a:rPr lang="en-US" sz="1800" b="0" i="0" u="none" strike="noStrike" dirty="0" err="1">
                          <a:solidFill>
                            <a:srgbClr val="000000"/>
                          </a:solidFill>
                          <a:latin typeface="Tahoma" pitchFamily="34" charset="0"/>
                          <a:ea typeface="Tahoma" pitchFamily="34" charset="0"/>
                          <a:cs typeface="Tahoma" pitchFamily="34" charset="0"/>
                        </a:rPr>
                        <a:t>Transf</a:t>
                      </a:r>
                      <a:r>
                        <a:rPr lang="en-US" sz="1800" b="0" i="0" u="none" strike="noStrike" dirty="0">
                          <a:solidFill>
                            <a:srgbClr val="000000"/>
                          </a:solidFill>
                          <a:latin typeface="Tahoma" pitchFamily="34" charset="0"/>
                          <a:ea typeface="Tahoma" pitchFamily="34" charset="0"/>
                          <a:cs typeface="Tahoma" pitchFamily="34" charset="0"/>
                        </a:rPr>
                        <a:t> </a:t>
                      </a:r>
                      <a:r>
                        <a:rPr lang="en-US" sz="1800" b="0" i="0" u="none" strike="noStrike" dirty="0" err="1">
                          <a:solidFill>
                            <a:srgbClr val="000000"/>
                          </a:solidFill>
                          <a:latin typeface="Tahoma" pitchFamily="34" charset="0"/>
                          <a:ea typeface="Tahoma" pitchFamily="34" charset="0"/>
                          <a:cs typeface="Tahoma" pitchFamily="34" charset="0"/>
                        </a:rPr>
                        <a:t>Tecnolog</a:t>
                      </a:r>
                      <a:r>
                        <a:rPr lang="en-US" sz="1800" b="0" i="0" u="none" strike="noStrike" dirty="0">
                          <a:solidFill>
                            <a:srgbClr val="000000"/>
                          </a:solidFill>
                          <a:latin typeface="Tahoma" pitchFamily="34" charset="0"/>
                          <a:ea typeface="Tahoma" pitchFamily="34" charset="0"/>
                          <a:cs typeface="Tahoma" pitchFamily="34" charset="0"/>
                        </a:rPr>
                        <a:t>. (</a:t>
                      </a:r>
                      <a:r>
                        <a:rPr lang="en-US" sz="1800" b="0" i="0" u="none" strike="noStrike" dirty="0" err="1">
                          <a:solidFill>
                            <a:srgbClr val="000000"/>
                          </a:solidFill>
                          <a:latin typeface="Tahoma" pitchFamily="34" charset="0"/>
                          <a:ea typeface="Tahoma" pitchFamily="34" charset="0"/>
                          <a:cs typeface="Tahoma" pitchFamily="34" charset="0"/>
                        </a:rPr>
                        <a:t>Regalías</a:t>
                      </a:r>
                      <a:r>
                        <a:rPr lang="en-US" sz="1800" b="0" i="0" u="none" strike="noStrike" dirty="0">
                          <a:solidFill>
                            <a:srgbClr val="000000"/>
                          </a:solidFill>
                          <a:latin typeface="Tahoma" pitchFamily="34" charset="0"/>
                          <a:ea typeface="Tahoma" pitchFamily="34" charset="0"/>
                          <a:cs typeface="Tahoma" pitchFamily="34" charset="0"/>
                        </a:rPr>
                        <a:t>) (art. 93.a.2)</a:t>
                      </a:r>
                    </a:p>
                  </a:txBody>
                  <a:tcPr marL="9525" marR="9525" marT="9525"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C5D9F1"/>
                    </a:solidFill>
                  </a:tcPr>
                </a:tc>
                <a:tc>
                  <a:txBody>
                    <a:bodyPr/>
                    <a:lstStyle/>
                    <a:p>
                      <a:pPr algn="ctr" fontAlgn="ctr"/>
                      <a:r>
                        <a:rPr lang="es-ES" sz="1800" b="1" i="0" u="none" strike="noStrike" dirty="0">
                          <a:solidFill>
                            <a:srgbClr val="000000"/>
                          </a:solidFill>
                          <a:latin typeface="Tahoma" pitchFamily="34" charset="0"/>
                          <a:ea typeface="Tahoma" pitchFamily="34" charset="0"/>
                          <a:cs typeface="Tahoma" pitchFamily="34" charset="0"/>
                        </a:rPr>
                        <a:t>80%</a:t>
                      </a:r>
                    </a:p>
                  </a:txBody>
                  <a:tcPr marL="9525" marR="9525" marT="9525"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C5D9F1"/>
                    </a:solidFill>
                  </a:tcPr>
                </a:tc>
                <a:tc>
                  <a:txBody>
                    <a:bodyPr/>
                    <a:lstStyle/>
                    <a:p>
                      <a:pPr algn="ctr" fontAlgn="ctr"/>
                      <a:r>
                        <a:rPr lang="es-ES" sz="1800" b="1" i="0" u="none" strike="noStrike" dirty="0">
                          <a:solidFill>
                            <a:srgbClr val="000000"/>
                          </a:solidFill>
                          <a:latin typeface="Tahoma" pitchFamily="34" charset="0"/>
                          <a:ea typeface="Tahoma" pitchFamily="34" charset="0"/>
                          <a:cs typeface="Tahoma" pitchFamily="34" charset="0"/>
                        </a:rPr>
                        <a:t>28%</a:t>
                      </a:r>
                    </a:p>
                  </a:txBody>
                  <a:tcPr marL="9525" marR="9525" marT="9525"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C5D9F1"/>
                    </a:solidFill>
                  </a:tcPr>
                </a:tc>
                <a:tc>
                  <a:txBody>
                    <a:bodyPr/>
                    <a:lstStyle/>
                    <a:p>
                      <a:pPr algn="ctr" fontAlgn="ctr"/>
                      <a:r>
                        <a:rPr lang="es-ES" sz="1800" b="1" i="0" u="none" strike="noStrike" dirty="0">
                          <a:solidFill>
                            <a:srgbClr val="000000"/>
                          </a:solidFill>
                          <a:latin typeface="Tahoma" pitchFamily="34" charset="0"/>
                          <a:ea typeface="Tahoma" pitchFamily="34" charset="0"/>
                          <a:cs typeface="Tahoma" pitchFamily="34" charset="0"/>
                        </a:rPr>
                        <a:t>38,89%</a:t>
                      </a:r>
                    </a:p>
                  </a:txBody>
                  <a:tcPr marL="9525" marR="9525" marT="9525"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C5D9F1"/>
                    </a:solidFill>
                  </a:tcPr>
                </a:tc>
                <a:extLst>
                  <a:ext uri="{0D108BD9-81ED-4DB2-BD59-A6C34878D82A}">
                    <a16:rowId xmlns:a16="http://schemas.microsoft.com/office/drawing/2014/main" val="10002"/>
                  </a:ext>
                </a:extLst>
              </a:tr>
              <a:tr h="541139">
                <a:tc>
                  <a:txBody>
                    <a:bodyPr/>
                    <a:lstStyle/>
                    <a:p>
                      <a:pPr algn="ctr" fontAlgn="ctr"/>
                      <a:r>
                        <a:rPr lang="en-US" sz="1800" b="0" i="0" u="none" strike="noStrike" dirty="0" err="1">
                          <a:solidFill>
                            <a:srgbClr val="000000"/>
                          </a:solidFill>
                          <a:latin typeface="Tahoma" pitchFamily="34" charset="0"/>
                          <a:ea typeface="Tahoma" pitchFamily="34" charset="0"/>
                          <a:cs typeface="Tahoma" pitchFamily="34" charset="0"/>
                        </a:rPr>
                        <a:t>Derechos</a:t>
                      </a:r>
                      <a:r>
                        <a:rPr lang="en-US" sz="1800" b="0" i="0" u="none" strike="noStrike" dirty="0">
                          <a:solidFill>
                            <a:srgbClr val="000000"/>
                          </a:solidFill>
                          <a:latin typeface="Tahoma" pitchFamily="34" charset="0"/>
                          <a:ea typeface="Tahoma" pitchFamily="34" charset="0"/>
                          <a:cs typeface="Tahoma" pitchFamily="34" charset="0"/>
                        </a:rPr>
                        <a:t> de </a:t>
                      </a:r>
                      <a:r>
                        <a:rPr lang="en-US" sz="1800" b="0" i="0" u="none" strike="noStrike" dirty="0" err="1">
                          <a:solidFill>
                            <a:srgbClr val="000000"/>
                          </a:solidFill>
                          <a:latin typeface="Tahoma" pitchFamily="34" charset="0"/>
                          <a:ea typeface="Tahoma" pitchFamily="34" charset="0"/>
                          <a:cs typeface="Tahoma" pitchFamily="34" charset="0"/>
                        </a:rPr>
                        <a:t>Autor</a:t>
                      </a:r>
                      <a:r>
                        <a:rPr lang="en-US" sz="1800" b="0" i="0" u="none" strike="noStrike" dirty="0">
                          <a:solidFill>
                            <a:srgbClr val="000000"/>
                          </a:solidFill>
                          <a:latin typeface="Tahoma" pitchFamily="34" charset="0"/>
                          <a:ea typeface="Tahoma" pitchFamily="34" charset="0"/>
                          <a:cs typeface="Tahoma" pitchFamily="34" charset="0"/>
                        </a:rPr>
                        <a:t> (art</a:t>
                      </a:r>
                      <a:r>
                        <a:rPr lang="en-US" sz="1800" b="0" i="0" u="none" strike="noStrike" baseline="0" dirty="0">
                          <a:solidFill>
                            <a:srgbClr val="000000"/>
                          </a:solidFill>
                          <a:latin typeface="Tahoma" pitchFamily="34" charset="0"/>
                          <a:ea typeface="Tahoma" pitchFamily="34" charset="0"/>
                          <a:cs typeface="Tahoma" pitchFamily="34" charset="0"/>
                        </a:rPr>
                        <a:t>.93.b)</a:t>
                      </a:r>
                      <a:endParaRPr lang="en-US" sz="1800" b="0" i="0" u="none" strike="noStrike" dirty="0">
                        <a:solidFill>
                          <a:srgbClr val="000000"/>
                        </a:solidFill>
                        <a:latin typeface="Tahoma" pitchFamily="34" charset="0"/>
                        <a:ea typeface="Tahoma" pitchFamily="34" charset="0"/>
                        <a:cs typeface="Tahoma" pitchFamily="34" charset="0"/>
                      </a:endParaRPr>
                    </a:p>
                  </a:txBody>
                  <a:tcPr marL="9525" marR="9525" marT="9525"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C5D9F1"/>
                    </a:solidFill>
                  </a:tcPr>
                </a:tc>
                <a:tc>
                  <a:txBody>
                    <a:bodyPr/>
                    <a:lstStyle/>
                    <a:p>
                      <a:pPr algn="ctr" fontAlgn="ctr"/>
                      <a:r>
                        <a:rPr lang="es-ES" sz="1800" b="1" i="0" u="none" strike="noStrike" dirty="0">
                          <a:solidFill>
                            <a:srgbClr val="000000"/>
                          </a:solidFill>
                          <a:latin typeface="Tahoma" pitchFamily="34" charset="0"/>
                          <a:ea typeface="Tahoma" pitchFamily="34" charset="0"/>
                          <a:cs typeface="Tahoma" pitchFamily="34" charset="0"/>
                        </a:rPr>
                        <a:t>30%</a:t>
                      </a:r>
                    </a:p>
                  </a:txBody>
                  <a:tcPr marL="9525" marR="9525" marT="9525"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C5D9F1"/>
                    </a:solidFill>
                  </a:tcPr>
                </a:tc>
                <a:tc>
                  <a:txBody>
                    <a:bodyPr/>
                    <a:lstStyle/>
                    <a:p>
                      <a:pPr algn="ctr" fontAlgn="ctr"/>
                      <a:r>
                        <a:rPr lang="es-ES" sz="1800" b="1" i="0" u="none" strike="noStrike" dirty="0">
                          <a:solidFill>
                            <a:srgbClr val="000000"/>
                          </a:solidFill>
                          <a:latin typeface="Tahoma" pitchFamily="34" charset="0"/>
                          <a:ea typeface="Tahoma" pitchFamily="34" charset="0"/>
                          <a:cs typeface="Tahoma" pitchFamily="34" charset="0"/>
                        </a:rPr>
                        <a:t>10,5%</a:t>
                      </a:r>
                    </a:p>
                  </a:txBody>
                  <a:tcPr marL="9525" marR="9525" marT="9525"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C5D9F1"/>
                    </a:solidFill>
                  </a:tcPr>
                </a:tc>
                <a:tc>
                  <a:txBody>
                    <a:bodyPr/>
                    <a:lstStyle/>
                    <a:p>
                      <a:pPr algn="ctr" fontAlgn="ctr"/>
                      <a:r>
                        <a:rPr lang="es-ES" sz="1800" b="1" i="0" u="none" strike="noStrike" dirty="0">
                          <a:solidFill>
                            <a:srgbClr val="000000"/>
                          </a:solidFill>
                          <a:latin typeface="Tahoma" pitchFamily="34" charset="0"/>
                          <a:ea typeface="Tahoma" pitchFamily="34" charset="0"/>
                          <a:cs typeface="Tahoma" pitchFamily="34" charset="0"/>
                        </a:rPr>
                        <a:t>11,73%</a:t>
                      </a:r>
                    </a:p>
                  </a:txBody>
                  <a:tcPr marL="9525" marR="9525" marT="9525"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C5D9F1"/>
                    </a:solidFill>
                  </a:tcPr>
                </a:tc>
                <a:extLst>
                  <a:ext uri="{0D108BD9-81ED-4DB2-BD59-A6C34878D82A}">
                    <a16:rowId xmlns:a16="http://schemas.microsoft.com/office/drawing/2014/main" val="10003"/>
                  </a:ext>
                </a:extLst>
              </a:tr>
              <a:tr h="967692">
                <a:tc>
                  <a:txBody>
                    <a:bodyPr/>
                    <a:lstStyle/>
                    <a:p>
                      <a:pPr marL="0" algn="ctr" defTabSz="914400" rtl="0" eaLnBrk="1" fontAlgn="ctr" latinLnBrk="0" hangingPunct="1"/>
                      <a:r>
                        <a:rPr lang="en-US" sz="1800" b="0" i="0" u="none" strike="noStrike" kern="1200" dirty="0" err="1">
                          <a:solidFill>
                            <a:srgbClr val="000000"/>
                          </a:solidFill>
                          <a:latin typeface="Tahoma" pitchFamily="34" charset="0"/>
                          <a:ea typeface="Tahoma" pitchFamily="34" charset="0"/>
                          <a:cs typeface="Tahoma" pitchFamily="34" charset="0"/>
                        </a:rPr>
                        <a:t>Intereses</a:t>
                      </a:r>
                      <a:r>
                        <a:rPr lang="en-US" sz="1800" b="0" i="0" u="none" strike="noStrike" kern="1200" baseline="0" dirty="0">
                          <a:solidFill>
                            <a:srgbClr val="000000"/>
                          </a:solidFill>
                          <a:latin typeface="Tahoma" pitchFamily="34" charset="0"/>
                          <a:ea typeface="Tahoma" pitchFamily="34" charset="0"/>
                          <a:cs typeface="Tahoma" pitchFamily="34" charset="0"/>
                        </a:rPr>
                        <a:t>: </a:t>
                      </a:r>
                      <a:r>
                        <a:rPr lang="en-US" sz="1800" b="0" i="0" u="none" strike="noStrike" kern="1200" baseline="0" dirty="0" err="1">
                          <a:solidFill>
                            <a:srgbClr val="000000"/>
                          </a:solidFill>
                          <a:latin typeface="Tahoma" pitchFamily="34" charset="0"/>
                          <a:ea typeface="Tahoma" pitchFamily="34" charset="0"/>
                          <a:cs typeface="Tahoma" pitchFamily="34" charset="0"/>
                        </a:rPr>
                        <a:t>Bancos</a:t>
                      </a:r>
                      <a:r>
                        <a:rPr lang="en-US" sz="1800" b="0" i="0" u="none" strike="noStrike" kern="1200" baseline="0" dirty="0">
                          <a:solidFill>
                            <a:srgbClr val="000000"/>
                          </a:solidFill>
                          <a:latin typeface="Tahoma" pitchFamily="34" charset="0"/>
                          <a:ea typeface="Tahoma" pitchFamily="34" charset="0"/>
                          <a:cs typeface="Tahoma" pitchFamily="34" charset="0"/>
                        </a:rPr>
                        <a:t> y </a:t>
                      </a:r>
                      <a:r>
                        <a:rPr lang="en-US" sz="1800" b="0" i="0" u="none" strike="noStrike" kern="1200" baseline="0" dirty="0" err="1">
                          <a:solidFill>
                            <a:srgbClr val="000000"/>
                          </a:solidFill>
                          <a:latin typeface="Tahoma" pitchFamily="34" charset="0"/>
                          <a:ea typeface="Tahoma" pitchFamily="34" charset="0"/>
                          <a:cs typeface="Tahoma" pitchFamily="34" charset="0"/>
                        </a:rPr>
                        <a:t>Proveedores</a:t>
                      </a:r>
                      <a:r>
                        <a:rPr lang="en-US" sz="1800" b="0" i="0" u="none" strike="noStrike" kern="1200" baseline="0" dirty="0">
                          <a:solidFill>
                            <a:srgbClr val="000000"/>
                          </a:solidFill>
                          <a:latin typeface="Tahoma" pitchFamily="34" charset="0"/>
                          <a:ea typeface="Tahoma" pitchFamily="34" charset="0"/>
                          <a:cs typeface="Tahoma" pitchFamily="34" charset="0"/>
                        </a:rPr>
                        <a:t> Ext (art. 93.c.1)</a:t>
                      </a:r>
                      <a:endParaRPr lang="en-US" sz="1800" b="0" i="0" u="none" strike="noStrike" kern="1200" dirty="0">
                        <a:solidFill>
                          <a:srgbClr val="000000"/>
                        </a:solidFill>
                        <a:latin typeface="Tahoma" pitchFamily="34" charset="0"/>
                        <a:ea typeface="Tahoma" pitchFamily="34" charset="0"/>
                        <a:cs typeface="Tahoma" pitchFamily="34" charset="0"/>
                      </a:endParaRPr>
                    </a:p>
                  </a:txBody>
                  <a:tcPr marL="9525" marR="9525" marT="9525"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marL="0" algn="ctr" defTabSz="914400" rtl="0" eaLnBrk="1" fontAlgn="ctr" latinLnBrk="0" hangingPunct="1"/>
                      <a:r>
                        <a:rPr lang="es-ES" sz="1800" b="1" i="0" u="none" strike="noStrike" kern="1200" dirty="0">
                          <a:solidFill>
                            <a:srgbClr val="000000"/>
                          </a:solidFill>
                          <a:latin typeface="Tahoma" pitchFamily="34" charset="0"/>
                          <a:ea typeface="Tahoma" pitchFamily="34" charset="0"/>
                          <a:cs typeface="Tahoma" pitchFamily="34" charset="0"/>
                        </a:rPr>
                        <a:t>43%</a:t>
                      </a:r>
                    </a:p>
                  </a:txBody>
                  <a:tcPr marL="9525" marR="9525" marT="9525"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marL="0" algn="ctr" defTabSz="914400" rtl="0" eaLnBrk="1" fontAlgn="ctr" latinLnBrk="0" hangingPunct="1"/>
                      <a:r>
                        <a:rPr lang="es-ES" sz="1800" b="1" i="0" u="none" strike="noStrike" kern="1200" dirty="0">
                          <a:solidFill>
                            <a:srgbClr val="000000"/>
                          </a:solidFill>
                          <a:latin typeface="Tahoma" pitchFamily="34" charset="0"/>
                          <a:ea typeface="Tahoma" pitchFamily="34" charset="0"/>
                          <a:cs typeface="Tahoma" pitchFamily="34" charset="0"/>
                        </a:rPr>
                        <a:t>15,05%</a:t>
                      </a:r>
                    </a:p>
                  </a:txBody>
                  <a:tcPr marL="9525" marR="9525" marT="9525"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marL="0" algn="ctr" defTabSz="914400" rtl="0" eaLnBrk="1" fontAlgn="ctr" latinLnBrk="0" hangingPunct="1"/>
                      <a:r>
                        <a:rPr lang="es-ES" sz="1800" b="1" i="0" u="none" strike="noStrike" kern="1200" dirty="0">
                          <a:solidFill>
                            <a:srgbClr val="000000"/>
                          </a:solidFill>
                          <a:latin typeface="Tahoma" pitchFamily="34" charset="0"/>
                          <a:ea typeface="Tahoma" pitchFamily="34" charset="0"/>
                          <a:cs typeface="Tahoma" pitchFamily="34" charset="0"/>
                        </a:rPr>
                        <a:t>17,72%</a:t>
                      </a:r>
                    </a:p>
                  </a:txBody>
                  <a:tcPr marL="9525" marR="9525" marT="9525"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extLst>
                  <a:ext uri="{0D108BD9-81ED-4DB2-BD59-A6C34878D82A}">
                    <a16:rowId xmlns:a16="http://schemas.microsoft.com/office/drawing/2014/main" val="10004"/>
                  </a:ext>
                </a:extLst>
              </a:tr>
            </a:tbl>
          </a:graphicData>
        </a:graphic>
      </p:graphicFrame>
      <p:sp>
        <p:nvSpPr>
          <p:cNvPr id="7" name="Shape 451"/>
          <p:cNvSpPr/>
          <p:nvPr/>
        </p:nvSpPr>
        <p:spPr>
          <a:xfrm>
            <a:off x="395537" y="6165304"/>
            <a:ext cx="6480719" cy="720080"/>
          </a:xfrm>
          <a:prstGeom prst="rect">
            <a:avLst/>
          </a:prstGeom>
          <a:noFill/>
          <a:ln>
            <a:noFill/>
          </a:ln>
        </p:spPr>
        <p:txBody>
          <a:bodyPr lIns="95670" tIns="95670" rIns="95670" bIns="95670" anchor="ctr" anchorCtr="0">
            <a:noAutofit/>
          </a:bodyPr>
          <a:lstStyle/>
          <a:p>
            <a:pPr algn="just"/>
            <a:r>
              <a:rPr lang="es-ES" sz="2400" dirty="0">
                <a:solidFill>
                  <a:srgbClr val="002060"/>
                </a:solidFill>
                <a:latin typeface="+mj-lt"/>
                <a:ea typeface="Verdana" pitchFamily="34" charset="0"/>
                <a:cs typeface="Verdana" pitchFamily="34" charset="0"/>
              </a:rPr>
              <a:t> </a:t>
            </a:r>
            <a:endParaRPr sz="1100" dirty="0">
              <a:solidFill>
                <a:srgbClr val="002060"/>
              </a:solidFill>
              <a:latin typeface="+mj-lt"/>
              <a:ea typeface="Verdana" pitchFamily="34" charset="0"/>
              <a:cs typeface="Verdana" pitchFamily="34" charset="0"/>
            </a:endParaRPr>
          </a:p>
        </p:txBody>
      </p:sp>
      <p:sp>
        <p:nvSpPr>
          <p:cNvPr id="13" name="Shape 132"/>
          <p:cNvSpPr txBox="1"/>
          <p:nvPr/>
        </p:nvSpPr>
        <p:spPr>
          <a:xfrm>
            <a:off x="1144115" y="379512"/>
            <a:ext cx="7172301" cy="457200"/>
          </a:xfrm>
          <a:prstGeom prst="rect">
            <a:avLst/>
          </a:prstGeom>
          <a:noFill/>
          <a:ln>
            <a:noFill/>
          </a:ln>
        </p:spPr>
        <p:txBody>
          <a:bodyPr lIns="95634" tIns="47804" rIns="95634" bIns="47804" anchor="t" anchorCtr="0">
            <a:noAutofit/>
          </a:bodyPr>
          <a:lstStyle/>
          <a:p>
            <a:pPr marL="478249" indent="-398540" algn="ctr">
              <a:buClr>
                <a:srgbClr val="376092"/>
              </a:buClr>
              <a:buSzPct val="100000"/>
            </a:pPr>
            <a:r>
              <a:rPr lang="es-ES" sz="2400" b="1" u="sng" dirty="0">
                <a:solidFill>
                  <a:srgbClr val="376092"/>
                </a:solidFill>
                <a:latin typeface="Quicksand"/>
                <a:ea typeface="Quicksand"/>
                <a:cs typeface="Quicksand"/>
                <a:sym typeface="Quicksand"/>
              </a:rPr>
              <a:t>Presunciones art. 93 LIG</a:t>
            </a:r>
          </a:p>
        </p:txBody>
      </p:sp>
    </p:spTree>
    <p:extLst>
      <p:ext uri="{BB962C8B-B14F-4D97-AF65-F5344CB8AC3E}">
        <p14:creationId xmlns:p14="http://schemas.microsoft.com/office/powerpoint/2010/main" val="368436427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93"/>
        <p:cNvGrpSpPr/>
        <p:nvPr/>
      </p:nvGrpSpPr>
      <p:grpSpPr>
        <a:xfrm>
          <a:off x="0" y="0"/>
          <a:ext cx="0" cy="0"/>
          <a:chOff x="0" y="0"/>
          <a:chExt cx="0" cy="0"/>
        </a:xfrm>
      </p:grpSpPr>
      <p:sp>
        <p:nvSpPr>
          <p:cNvPr id="195" name="Shape 195"/>
          <p:cNvSpPr txBox="1"/>
          <p:nvPr/>
        </p:nvSpPr>
        <p:spPr>
          <a:xfrm>
            <a:off x="827585" y="1500174"/>
            <a:ext cx="7422555" cy="5357826"/>
          </a:xfrm>
          <a:prstGeom prst="rect">
            <a:avLst/>
          </a:prstGeom>
          <a:noFill/>
          <a:ln>
            <a:noFill/>
          </a:ln>
        </p:spPr>
        <p:txBody>
          <a:bodyPr lIns="40211" tIns="20100" rIns="40211" bIns="20100" anchor="ctr" anchorCtr="0">
            <a:noAutofit/>
          </a:bodyPr>
          <a:lstStyle/>
          <a:p>
            <a:pPr marL="150818" lvl="5" indent="-150818">
              <a:spcBef>
                <a:spcPct val="20000"/>
              </a:spcBef>
            </a:pPr>
            <a:r>
              <a:rPr lang="en-US" sz="1800" b="1" dirty="0">
                <a:solidFill>
                  <a:schemeClr val="bg2"/>
                </a:solidFill>
                <a:latin typeface="Verdana" pitchFamily="34" charset="0"/>
                <a:ea typeface="Verdana" pitchFamily="34" charset="0"/>
                <a:cs typeface="Verdana" pitchFamily="34" charset="0"/>
              </a:rPr>
              <a:t>	</a:t>
            </a:r>
            <a:endParaRPr lang="en-US" sz="2000" dirty="0">
              <a:solidFill>
                <a:schemeClr val="bg2"/>
              </a:solidFill>
              <a:latin typeface="Verdana" pitchFamily="34" charset="0"/>
              <a:ea typeface="Verdana" pitchFamily="34" charset="0"/>
              <a:cs typeface="Verdana" pitchFamily="34" charset="0"/>
            </a:endParaRPr>
          </a:p>
        </p:txBody>
      </p:sp>
      <p:sp>
        <p:nvSpPr>
          <p:cNvPr id="8" name="7 CuadroTexto"/>
          <p:cNvSpPr txBox="1"/>
          <p:nvPr/>
        </p:nvSpPr>
        <p:spPr>
          <a:xfrm>
            <a:off x="755576" y="2204865"/>
            <a:ext cx="7670850" cy="409943"/>
          </a:xfrm>
          <a:prstGeom prst="rect">
            <a:avLst/>
          </a:prstGeom>
          <a:noFill/>
        </p:spPr>
        <p:txBody>
          <a:bodyPr wrap="square" lIns="40218" tIns="20109" rIns="40218" bIns="20109" rtlCol="0">
            <a:spAutoFit/>
          </a:bodyPr>
          <a:lstStyle/>
          <a:p>
            <a:pPr algn="just"/>
            <a:endParaRPr lang="es-AR" sz="2400" dirty="0"/>
          </a:p>
        </p:txBody>
      </p:sp>
      <p:graphicFrame>
        <p:nvGraphicFramePr>
          <p:cNvPr id="10" name="9 Tabla"/>
          <p:cNvGraphicFramePr>
            <a:graphicFrameLocks noGrp="1"/>
          </p:cNvGraphicFramePr>
          <p:nvPr/>
        </p:nvGraphicFramePr>
        <p:xfrm>
          <a:off x="323528" y="1285860"/>
          <a:ext cx="8568952" cy="4152037"/>
        </p:xfrm>
        <a:graphic>
          <a:graphicData uri="http://schemas.openxmlformats.org/drawingml/2006/table">
            <a:tbl>
              <a:tblPr/>
              <a:tblGrid>
                <a:gridCol w="4676137">
                  <a:extLst>
                    <a:ext uri="{9D8B030D-6E8A-4147-A177-3AD203B41FA5}">
                      <a16:colId xmlns:a16="http://schemas.microsoft.com/office/drawing/2014/main" val="20000"/>
                    </a:ext>
                  </a:extLst>
                </a:gridCol>
                <a:gridCol w="1429723">
                  <a:extLst>
                    <a:ext uri="{9D8B030D-6E8A-4147-A177-3AD203B41FA5}">
                      <a16:colId xmlns:a16="http://schemas.microsoft.com/office/drawing/2014/main" val="20001"/>
                    </a:ext>
                  </a:extLst>
                </a:gridCol>
                <a:gridCol w="1431696">
                  <a:extLst>
                    <a:ext uri="{9D8B030D-6E8A-4147-A177-3AD203B41FA5}">
                      <a16:colId xmlns:a16="http://schemas.microsoft.com/office/drawing/2014/main" val="20002"/>
                    </a:ext>
                  </a:extLst>
                </a:gridCol>
                <a:gridCol w="1031396">
                  <a:extLst>
                    <a:ext uri="{9D8B030D-6E8A-4147-A177-3AD203B41FA5}">
                      <a16:colId xmlns:a16="http://schemas.microsoft.com/office/drawing/2014/main" val="20003"/>
                    </a:ext>
                  </a:extLst>
                </a:gridCol>
              </a:tblGrid>
              <a:tr h="1000132">
                <a:tc>
                  <a:txBody>
                    <a:bodyPr/>
                    <a:lstStyle/>
                    <a:p>
                      <a:pPr algn="ctr" fontAlgn="ctr"/>
                      <a:r>
                        <a:rPr lang="es-ES" sz="1600" b="1" i="0" u="none" strike="noStrike" dirty="0">
                          <a:solidFill>
                            <a:srgbClr val="000000"/>
                          </a:solidFill>
                          <a:latin typeface="Tahoma" pitchFamily="34" charset="0"/>
                          <a:ea typeface="Tahoma" pitchFamily="34" charset="0"/>
                          <a:cs typeface="Tahoma" pitchFamily="34" charset="0"/>
                        </a:rPr>
                        <a:t>Concepto</a:t>
                      </a:r>
                    </a:p>
                  </a:txBody>
                  <a:tcPr marL="8594" marR="8594" marT="8594"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E29EB8"/>
                    </a:solidFill>
                  </a:tcPr>
                </a:tc>
                <a:tc>
                  <a:txBody>
                    <a:bodyPr/>
                    <a:lstStyle/>
                    <a:p>
                      <a:pPr algn="ctr" fontAlgn="ctr"/>
                      <a:r>
                        <a:rPr lang="es-ES" sz="1600" b="1" i="0" u="none" strike="noStrike" dirty="0">
                          <a:solidFill>
                            <a:srgbClr val="000000"/>
                          </a:solidFill>
                          <a:latin typeface="Tahoma" pitchFamily="34" charset="0"/>
                          <a:ea typeface="Tahoma" pitchFamily="34" charset="0"/>
                          <a:cs typeface="Tahoma" pitchFamily="34" charset="0"/>
                        </a:rPr>
                        <a:t>Renta presunta</a:t>
                      </a:r>
                      <a:r>
                        <a:rPr lang="es-ES" sz="1600" b="1" i="0" u="none" strike="noStrike" baseline="0" dirty="0">
                          <a:solidFill>
                            <a:srgbClr val="000000"/>
                          </a:solidFill>
                          <a:latin typeface="Tahoma" pitchFamily="34" charset="0"/>
                          <a:ea typeface="Tahoma" pitchFamily="34" charset="0"/>
                          <a:cs typeface="Tahoma" pitchFamily="34" charset="0"/>
                        </a:rPr>
                        <a:t> de F.A.</a:t>
                      </a:r>
                      <a:endParaRPr lang="es-ES" sz="1600" b="1" i="0" u="none" strike="noStrike" dirty="0">
                        <a:solidFill>
                          <a:srgbClr val="000000"/>
                        </a:solidFill>
                        <a:latin typeface="Tahoma" pitchFamily="34" charset="0"/>
                        <a:ea typeface="Tahoma" pitchFamily="34" charset="0"/>
                        <a:cs typeface="Tahoma" pitchFamily="34" charset="0"/>
                      </a:endParaRPr>
                    </a:p>
                  </a:txBody>
                  <a:tcPr marL="8594" marR="8594" marT="8594" marB="0" anchor="b">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29EB8"/>
                    </a:solidFill>
                  </a:tcPr>
                </a:tc>
                <a:tc>
                  <a:txBody>
                    <a:bodyPr/>
                    <a:lstStyle/>
                    <a:p>
                      <a:pPr algn="ctr" fontAlgn="ctr"/>
                      <a:r>
                        <a:rPr lang="es-ES" sz="1600" b="1" i="0" u="none" strike="noStrike" dirty="0">
                          <a:solidFill>
                            <a:srgbClr val="000000"/>
                          </a:solidFill>
                          <a:latin typeface="Tahoma" pitchFamily="34" charset="0"/>
                          <a:ea typeface="Tahoma" pitchFamily="34" charset="0"/>
                          <a:cs typeface="Tahoma" pitchFamily="34" charset="0"/>
                        </a:rPr>
                        <a:t>Tasa efectiva</a:t>
                      </a:r>
                    </a:p>
                  </a:txBody>
                  <a:tcPr marL="8594" marR="8594" marT="8594" marB="0" anchor="b">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29EB8"/>
                    </a:solidFill>
                  </a:tcPr>
                </a:tc>
                <a:tc>
                  <a:txBody>
                    <a:bodyPr/>
                    <a:lstStyle/>
                    <a:p>
                      <a:pPr algn="ctr" fontAlgn="ctr"/>
                      <a:r>
                        <a:rPr lang="es-ES" sz="1600" b="1" i="0" u="none" strike="noStrike" dirty="0">
                          <a:solidFill>
                            <a:srgbClr val="000000"/>
                          </a:solidFill>
                          <a:latin typeface="Tahoma" pitchFamily="34" charset="0"/>
                          <a:ea typeface="Tahoma" pitchFamily="34" charset="0"/>
                          <a:cs typeface="Tahoma" pitchFamily="34" charset="0"/>
                        </a:rPr>
                        <a:t>Tasa</a:t>
                      </a:r>
                      <a:r>
                        <a:rPr lang="es-ES" sz="1600" b="1" i="0" u="none" strike="noStrike" baseline="0" dirty="0">
                          <a:solidFill>
                            <a:srgbClr val="000000"/>
                          </a:solidFill>
                          <a:latin typeface="Tahoma" pitchFamily="34" charset="0"/>
                          <a:ea typeface="Tahoma" pitchFamily="34" charset="0"/>
                          <a:cs typeface="Tahoma" pitchFamily="34" charset="0"/>
                        </a:rPr>
                        <a:t> </a:t>
                      </a:r>
                      <a:r>
                        <a:rPr lang="es-ES" sz="1600" b="1" i="0" u="none" strike="noStrike" baseline="0" dirty="0" err="1">
                          <a:solidFill>
                            <a:srgbClr val="000000"/>
                          </a:solidFill>
                          <a:latin typeface="Tahoma" pitchFamily="34" charset="0"/>
                          <a:ea typeface="Tahoma" pitchFamily="34" charset="0"/>
                          <a:cs typeface="Tahoma" pitchFamily="34" charset="0"/>
                        </a:rPr>
                        <a:t>Incr</a:t>
                      </a:r>
                      <a:r>
                        <a:rPr lang="es-ES" sz="1600" b="1" i="0" u="none" strike="noStrike" baseline="0" dirty="0">
                          <a:solidFill>
                            <a:srgbClr val="000000"/>
                          </a:solidFill>
                          <a:latin typeface="Tahoma" pitchFamily="34" charset="0"/>
                          <a:ea typeface="Tahoma" pitchFamily="34" charset="0"/>
                          <a:cs typeface="Tahoma" pitchFamily="34" charset="0"/>
                        </a:rPr>
                        <a:t>.</a:t>
                      </a:r>
                      <a:endParaRPr lang="es-ES" sz="1600" b="1" i="0" u="none" strike="noStrike" dirty="0">
                        <a:solidFill>
                          <a:srgbClr val="000000"/>
                        </a:solidFill>
                        <a:latin typeface="Tahoma" pitchFamily="34" charset="0"/>
                        <a:ea typeface="Tahoma" pitchFamily="34" charset="0"/>
                        <a:cs typeface="Tahoma" pitchFamily="34" charset="0"/>
                      </a:endParaRPr>
                    </a:p>
                  </a:txBody>
                  <a:tcPr marL="8594" marR="8594" marT="8594" marB="0" anchor="b">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29EB8"/>
                    </a:solidFill>
                  </a:tcPr>
                </a:tc>
                <a:extLst>
                  <a:ext uri="{0D108BD9-81ED-4DB2-BD59-A6C34878D82A}">
                    <a16:rowId xmlns:a16="http://schemas.microsoft.com/office/drawing/2014/main" val="10000"/>
                  </a:ext>
                </a:extLst>
              </a:tr>
              <a:tr h="845856">
                <a:tc>
                  <a:txBody>
                    <a:bodyPr/>
                    <a:lstStyle/>
                    <a:p>
                      <a:pPr marL="0" algn="ctr" defTabSz="914400" rtl="0" eaLnBrk="1" fontAlgn="ctr" latinLnBrk="0" hangingPunct="1"/>
                      <a:r>
                        <a:rPr lang="en-US" sz="1800" b="0" i="0" u="none" strike="noStrike" kern="1200" dirty="0" err="1">
                          <a:solidFill>
                            <a:srgbClr val="000000"/>
                          </a:solidFill>
                          <a:latin typeface="Tahoma" pitchFamily="34" charset="0"/>
                          <a:ea typeface="Tahoma" pitchFamily="34" charset="0"/>
                          <a:cs typeface="Tahoma" pitchFamily="34" charset="0"/>
                        </a:rPr>
                        <a:t>Intereses</a:t>
                      </a:r>
                      <a:r>
                        <a:rPr lang="en-US" sz="1800" b="0" i="0" u="none" strike="noStrike" kern="1200" baseline="0" dirty="0">
                          <a:solidFill>
                            <a:srgbClr val="000000"/>
                          </a:solidFill>
                          <a:latin typeface="Tahoma" pitchFamily="34" charset="0"/>
                          <a:ea typeface="Tahoma" pitchFamily="34" charset="0"/>
                          <a:cs typeface="Tahoma" pitchFamily="34" charset="0"/>
                        </a:rPr>
                        <a:t>: </a:t>
                      </a:r>
                      <a:r>
                        <a:rPr lang="en-US" sz="1800" b="0" i="0" u="none" strike="noStrike" kern="1200" baseline="0" dirty="0" err="1">
                          <a:solidFill>
                            <a:srgbClr val="000000"/>
                          </a:solidFill>
                          <a:latin typeface="Tahoma" pitchFamily="34" charset="0"/>
                          <a:ea typeface="Tahoma" pitchFamily="34" charset="0"/>
                          <a:cs typeface="Tahoma" pitchFamily="34" charset="0"/>
                        </a:rPr>
                        <a:t>Tomador</a:t>
                      </a:r>
                      <a:r>
                        <a:rPr lang="en-US" sz="1800" b="0" i="0" u="none" strike="noStrike" kern="1200" baseline="0" dirty="0">
                          <a:solidFill>
                            <a:srgbClr val="000000"/>
                          </a:solidFill>
                          <a:latin typeface="Tahoma" pitchFamily="34" charset="0"/>
                          <a:ea typeface="Tahoma" pitchFamily="34" charset="0"/>
                          <a:cs typeface="Tahoma" pitchFamily="34" charset="0"/>
                        </a:rPr>
                        <a:t> art. 49 y </a:t>
                      </a:r>
                      <a:r>
                        <a:rPr lang="en-US" sz="1800" b="0" i="0" u="none" strike="noStrike" kern="1200" baseline="0" dirty="0" err="1">
                          <a:solidFill>
                            <a:srgbClr val="000000"/>
                          </a:solidFill>
                          <a:latin typeface="Tahoma" pitchFamily="34" charset="0"/>
                          <a:ea typeface="Tahoma" pitchFamily="34" charset="0"/>
                          <a:cs typeface="Tahoma" pitchFamily="34" charset="0"/>
                        </a:rPr>
                        <a:t>otros</a:t>
                      </a:r>
                      <a:r>
                        <a:rPr lang="en-US" sz="1800" b="0" i="0" u="none" strike="noStrike" kern="1200" baseline="0" dirty="0">
                          <a:solidFill>
                            <a:srgbClr val="000000"/>
                          </a:solidFill>
                          <a:latin typeface="Tahoma" pitchFamily="34" charset="0"/>
                          <a:ea typeface="Tahoma" pitchFamily="34" charset="0"/>
                          <a:cs typeface="Tahoma" pitchFamily="34" charset="0"/>
                        </a:rPr>
                        <a:t> (art. 93.c.2)</a:t>
                      </a:r>
                      <a:endParaRPr lang="en-US" sz="1800" b="0" i="0" u="none" strike="noStrike" kern="1200" dirty="0">
                        <a:solidFill>
                          <a:srgbClr val="000000"/>
                        </a:solidFill>
                        <a:latin typeface="Tahoma" pitchFamily="34" charset="0"/>
                        <a:ea typeface="Tahoma" pitchFamily="34" charset="0"/>
                        <a:cs typeface="Tahoma" pitchFamily="34" charset="0"/>
                      </a:endParaRPr>
                    </a:p>
                  </a:txBody>
                  <a:tcPr marL="9525" marR="9525" marT="9525"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C5D9F1"/>
                    </a:solidFill>
                  </a:tcPr>
                </a:tc>
                <a:tc>
                  <a:txBody>
                    <a:bodyPr/>
                    <a:lstStyle/>
                    <a:p>
                      <a:pPr algn="ctr" fontAlgn="ctr"/>
                      <a:r>
                        <a:rPr lang="es-ES" sz="1800" b="1" i="0" u="none" strike="noStrike" dirty="0">
                          <a:solidFill>
                            <a:srgbClr val="000000"/>
                          </a:solidFill>
                          <a:latin typeface="Tahoma" pitchFamily="34" charset="0"/>
                          <a:ea typeface="Tahoma" pitchFamily="34" charset="0"/>
                          <a:cs typeface="Tahoma" pitchFamily="34" charset="0"/>
                        </a:rPr>
                        <a:t>100%</a:t>
                      </a:r>
                    </a:p>
                  </a:txBody>
                  <a:tcPr marL="9525" marR="9525" marT="9525"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C5D9F1"/>
                    </a:solidFill>
                  </a:tcPr>
                </a:tc>
                <a:tc>
                  <a:txBody>
                    <a:bodyPr/>
                    <a:lstStyle/>
                    <a:p>
                      <a:pPr marR="0" algn="ctr" rtl="0" fontAlgn="b">
                        <a:lnSpc>
                          <a:spcPct val="100000"/>
                        </a:lnSpc>
                        <a:spcBef>
                          <a:spcPts val="0"/>
                        </a:spcBef>
                        <a:spcAft>
                          <a:spcPts val="0"/>
                        </a:spcAft>
                        <a:buNone/>
                      </a:pPr>
                      <a:r>
                        <a:rPr lang="es-ES" sz="1800" b="1" i="0" u="none" strike="noStrike" cap="none" dirty="0">
                          <a:solidFill>
                            <a:srgbClr val="000000"/>
                          </a:solidFill>
                          <a:latin typeface="Tahoma" pitchFamily="34" charset="0"/>
                          <a:ea typeface="Tahoma" pitchFamily="34" charset="0"/>
                          <a:cs typeface="Tahoma" pitchFamily="34" charset="0"/>
                          <a:sym typeface="Arial"/>
                        </a:rPr>
                        <a:t>35%</a:t>
                      </a:r>
                      <a:endParaRPr lang="es-ES" sz="1800" b="1" i="0" u="none" strike="noStrike" dirty="0">
                        <a:solidFill>
                          <a:srgbClr val="000000"/>
                        </a:solidFill>
                        <a:latin typeface="Tahoma" pitchFamily="34" charset="0"/>
                        <a:ea typeface="Tahoma" pitchFamily="34" charset="0"/>
                        <a:cs typeface="Tahoma" pitchFamily="34" charset="0"/>
                      </a:endParaRPr>
                    </a:p>
                  </a:txBody>
                  <a:tcPr marL="9525" marR="9525" marT="9525"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C5D9F1"/>
                    </a:solidFill>
                  </a:tcPr>
                </a:tc>
                <a:tc>
                  <a:txBody>
                    <a:bodyPr/>
                    <a:lstStyle/>
                    <a:p>
                      <a:pPr marR="0" algn="ctr" rtl="0" fontAlgn="b">
                        <a:lnSpc>
                          <a:spcPct val="100000"/>
                        </a:lnSpc>
                        <a:spcBef>
                          <a:spcPts val="0"/>
                        </a:spcBef>
                        <a:spcAft>
                          <a:spcPts val="0"/>
                        </a:spcAft>
                        <a:buNone/>
                      </a:pPr>
                      <a:r>
                        <a:rPr lang="es-ES" sz="1800" b="1" i="0" u="none" strike="noStrike" dirty="0">
                          <a:solidFill>
                            <a:srgbClr val="000000"/>
                          </a:solidFill>
                          <a:latin typeface="Tahoma" pitchFamily="34" charset="0"/>
                          <a:ea typeface="Tahoma" pitchFamily="34" charset="0"/>
                          <a:cs typeface="Tahoma" pitchFamily="34" charset="0"/>
                        </a:rPr>
                        <a:t>53,58%</a:t>
                      </a:r>
                    </a:p>
                  </a:txBody>
                  <a:tcPr marL="9525" marR="9525" marT="9525"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C5D9F1"/>
                    </a:solidFill>
                  </a:tcPr>
                </a:tc>
                <a:extLst>
                  <a:ext uri="{0D108BD9-81ED-4DB2-BD59-A6C34878D82A}">
                    <a16:rowId xmlns:a16="http://schemas.microsoft.com/office/drawing/2014/main" val="10001"/>
                  </a:ext>
                </a:extLst>
              </a:tr>
              <a:tr h="797218">
                <a:tc>
                  <a:txBody>
                    <a:bodyPr/>
                    <a:lstStyle/>
                    <a:p>
                      <a:pPr algn="ctr" fontAlgn="ctr"/>
                      <a:r>
                        <a:rPr lang="en-US" sz="1800" b="0" i="0" u="none" strike="noStrike" dirty="0" err="1">
                          <a:solidFill>
                            <a:srgbClr val="000000"/>
                          </a:solidFill>
                          <a:latin typeface="Tahoma" pitchFamily="34" charset="0"/>
                          <a:ea typeface="Tahoma" pitchFamily="34" charset="0"/>
                          <a:cs typeface="Tahoma" pitchFamily="34" charset="0"/>
                        </a:rPr>
                        <a:t>Interese</a:t>
                      </a:r>
                      <a:r>
                        <a:rPr lang="en-US" sz="1800" b="0" i="0" u="none" strike="noStrike" baseline="0" dirty="0" err="1">
                          <a:solidFill>
                            <a:srgbClr val="000000"/>
                          </a:solidFill>
                          <a:latin typeface="Tahoma" pitchFamily="34" charset="0"/>
                          <a:ea typeface="Tahoma" pitchFamily="34" charset="0"/>
                          <a:cs typeface="Tahoma" pitchFamily="34" charset="0"/>
                        </a:rPr>
                        <a:t>s</a:t>
                      </a:r>
                      <a:r>
                        <a:rPr lang="en-US" sz="1800" b="0" i="0" u="none" strike="noStrike" baseline="0" dirty="0">
                          <a:solidFill>
                            <a:srgbClr val="000000"/>
                          </a:solidFill>
                          <a:latin typeface="Tahoma" pitchFamily="34" charset="0"/>
                          <a:ea typeface="Tahoma" pitchFamily="34" charset="0"/>
                          <a:cs typeface="Tahoma" pitchFamily="34" charset="0"/>
                        </a:rPr>
                        <a:t> </a:t>
                      </a:r>
                      <a:r>
                        <a:rPr lang="en-US" sz="1800" b="0" i="0" u="none" strike="noStrike" baseline="0" dirty="0" err="1">
                          <a:solidFill>
                            <a:srgbClr val="000000"/>
                          </a:solidFill>
                          <a:latin typeface="Tahoma" pitchFamily="34" charset="0"/>
                          <a:ea typeface="Tahoma" pitchFamily="34" charset="0"/>
                          <a:cs typeface="Tahoma" pitchFamily="34" charset="0"/>
                        </a:rPr>
                        <a:t>pagados</a:t>
                      </a:r>
                      <a:r>
                        <a:rPr lang="en-US" sz="1800" b="0" i="0" u="none" strike="noStrike" baseline="0" dirty="0">
                          <a:solidFill>
                            <a:srgbClr val="000000"/>
                          </a:solidFill>
                          <a:latin typeface="Tahoma" pitchFamily="34" charset="0"/>
                          <a:ea typeface="Tahoma" pitchFamily="34" charset="0"/>
                          <a:cs typeface="Tahoma" pitchFamily="34" charset="0"/>
                        </a:rPr>
                        <a:t> </a:t>
                      </a:r>
                      <a:r>
                        <a:rPr lang="en-US" sz="1800" b="0" i="0" u="none" strike="noStrike" baseline="0" dirty="0" err="1">
                          <a:solidFill>
                            <a:srgbClr val="000000"/>
                          </a:solidFill>
                          <a:latin typeface="Tahoma" pitchFamily="34" charset="0"/>
                          <a:ea typeface="Tahoma" pitchFamily="34" charset="0"/>
                          <a:cs typeface="Tahoma" pitchFamily="34" charset="0"/>
                        </a:rPr>
                        <a:t>por</a:t>
                      </a:r>
                      <a:r>
                        <a:rPr lang="en-US" sz="1800" b="0" i="0" u="none" strike="noStrike" baseline="0" dirty="0">
                          <a:solidFill>
                            <a:srgbClr val="000000"/>
                          </a:solidFill>
                          <a:latin typeface="Tahoma" pitchFamily="34" charset="0"/>
                          <a:ea typeface="Tahoma" pitchFamily="34" charset="0"/>
                          <a:cs typeface="Tahoma" pitchFamily="34" charset="0"/>
                        </a:rPr>
                        <a:t> </a:t>
                      </a:r>
                      <a:r>
                        <a:rPr lang="en-US" sz="1800" b="0" i="0" u="none" strike="noStrike" baseline="0" dirty="0" err="1">
                          <a:solidFill>
                            <a:srgbClr val="000000"/>
                          </a:solidFill>
                          <a:latin typeface="Tahoma" pitchFamily="34" charset="0"/>
                          <a:ea typeface="Tahoma" pitchFamily="34" charset="0"/>
                          <a:cs typeface="Tahoma" pitchFamily="34" charset="0"/>
                        </a:rPr>
                        <a:t>bancos</a:t>
                      </a:r>
                      <a:r>
                        <a:rPr lang="en-US" sz="1800" b="0" i="0" u="none" strike="noStrike" baseline="0" dirty="0">
                          <a:solidFill>
                            <a:srgbClr val="000000"/>
                          </a:solidFill>
                          <a:latin typeface="Tahoma" pitchFamily="34" charset="0"/>
                          <a:ea typeface="Tahoma" pitchFamily="34" charset="0"/>
                          <a:cs typeface="Tahoma" pitchFamily="34" charset="0"/>
                        </a:rPr>
                        <a:t> </a:t>
                      </a:r>
                      <a:r>
                        <a:rPr lang="en-US" sz="1800" b="0" i="0" u="none" strike="noStrike" dirty="0">
                          <a:solidFill>
                            <a:srgbClr val="000000"/>
                          </a:solidFill>
                          <a:latin typeface="Tahoma" pitchFamily="34" charset="0"/>
                          <a:ea typeface="Tahoma" pitchFamily="34" charset="0"/>
                          <a:cs typeface="Tahoma" pitchFamily="34" charset="0"/>
                        </a:rPr>
                        <a:t>(art. 93.c.2…)</a:t>
                      </a:r>
                    </a:p>
                  </a:txBody>
                  <a:tcPr marL="9525" marR="9525" marT="9525"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C5D9F1"/>
                    </a:solidFill>
                  </a:tcPr>
                </a:tc>
                <a:tc>
                  <a:txBody>
                    <a:bodyPr/>
                    <a:lstStyle/>
                    <a:p>
                      <a:pPr algn="ctr" fontAlgn="ctr"/>
                      <a:r>
                        <a:rPr lang="es-ES" sz="1800" b="1" i="0" u="none" strike="noStrike" dirty="0">
                          <a:solidFill>
                            <a:srgbClr val="000000"/>
                          </a:solidFill>
                          <a:latin typeface="Tahoma" pitchFamily="34" charset="0"/>
                          <a:ea typeface="Tahoma" pitchFamily="34" charset="0"/>
                          <a:cs typeface="Tahoma" pitchFamily="34" charset="0"/>
                        </a:rPr>
                        <a:t>43%</a:t>
                      </a:r>
                    </a:p>
                  </a:txBody>
                  <a:tcPr marL="9525" marR="9525" marT="9525"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C5D9F1"/>
                    </a:solidFill>
                  </a:tcPr>
                </a:tc>
                <a:tc>
                  <a:txBody>
                    <a:bodyPr/>
                    <a:lstStyle/>
                    <a:p>
                      <a:pPr algn="ctr" fontAlgn="ctr"/>
                      <a:r>
                        <a:rPr lang="es-ES" sz="1800" b="1" i="0" u="none" strike="noStrike" dirty="0">
                          <a:solidFill>
                            <a:srgbClr val="000000"/>
                          </a:solidFill>
                          <a:latin typeface="Tahoma" pitchFamily="34" charset="0"/>
                          <a:ea typeface="Tahoma" pitchFamily="34" charset="0"/>
                          <a:cs typeface="Tahoma" pitchFamily="34" charset="0"/>
                        </a:rPr>
                        <a:t>15,05%</a:t>
                      </a:r>
                    </a:p>
                  </a:txBody>
                  <a:tcPr marL="9525" marR="9525" marT="9525"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C5D9F1"/>
                    </a:solidFill>
                  </a:tcPr>
                </a:tc>
                <a:tc>
                  <a:txBody>
                    <a:bodyPr/>
                    <a:lstStyle/>
                    <a:p>
                      <a:pPr algn="ctr" fontAlgn="ctr"/>
                      <a:r>
                        <a:rPr lang="es-ES" sz="1800" b="1" i="0" u="none" strike="noStrike" dirty="0">
                          <a:solidFill>
                            <a:srgbClr val="000000"/>
                          </a:solidFill>
                          <a:latin typeface="Tahoma" pitchFamily="34" charset="0"/>
                          <a:ea typeface="Tahoma" pitchFamily="34" charset="0"/>
                          <a:cs typeface="Tahoma" pitchFamily="34" charset="0"/>
                        </a:rPr>
                        <a:t>17,72%</a:t>
                      </a:r>
                    </a:p>
                  </a:txBody>
                  <a:tcPr marL="9525" marR="9525" marT="9525"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C5D9F1"/>
                    </a:solidFill>
                  </a:tcPr>
                </a:tc>
                <a:extLst>
                  <a:ext uri="{0D108BD9-81ED-4DB2-BD59-A6C34878D82A}">
                    <a16:rowId xmlns:a16="http://schemas.microsoft.com/office/drawing/2014/main" val="10002"/>
                  </a:ext>
                </a:extLst>
              </a:tr>
              <a:tr h="541139">
                <a:tc>
                  <a:txBody>
                    <a:bodyPr/>
                    <a:lstStyle/>
                    <a:p>
                      <a:pPr algn="ctr" fontAlgn="ctr"/>
                      <a:r>
                        <a:rPr lang="en-US" sz="1800" b="0" i="0" u="none" strike="noStrike" dirty="0" err="1">
                          <a:solidFill>
                            <a:srgbClr val="000000"/>
                          </a:solidFill>
                          <a:latin typeface="Tahoma" pitchFamily="34" charset="0"/>
                          <a:ea typeface="Tahoma" pitchFamily="34" charset="0"/>
                          <a:cs typeface="Tahoma" pitchFamily="34" charset="0"/>
                        </a:rPr>
                        <a:t>Sueldos</a:t>
                      </a:r>
                      <a:r>
                        <a:rPr lang="en-US" sz="1800" b="0" i="0" u="none" strike="noStrike" dirty="0">
                          <a:solidFill>
                            <a:srgbClr val="000000"/>
                          </a:solidFill>
                          <a:latin typeface="Tahoma" pitchFamily="34" charset="0"/>
                          <a:ea typeface="Tahoma" pitchFamily="34" charset="0"/>
                          <a:cs typeface="Tahoma" pitchFamily="34" charset="0"/>
                        </a:rPr>
                        <a:t>,</a:t>
                      </a:r>
                      <a:r>
                        <a:rPr lang="en-US" sz="1800" b="0" i="0" u="none" strike="noStrike" baseline="0" dirty="0">
                          <a:solidFill>
                            <a:srgbClr val="000000"/>
                          </a:solidFill>
                          <a:latin typeface="Tahoma" pitchFamily="34" charset="0"/>
                          <a:ea typeface="Tahoma" pitchFamily="34" charset="0"/>
                          <a:cs typeface="Tahoma" pitchFamily="34" charset="0"/>
                        </a:rPr>
                        <a:t> </a:t>
                      </a:r>
                      <a:r>
                        <a:rPr lang="en-US" sz="1800" b="0" i="0" u="none" strike="noStrike" baseline="0" dirty="0" err="1">
                          <a:solidFill>
                            <a:srgbClr val="000000"/>
                          </a:solidFill>
                          <a:latin typeface="Tahoma" pitchFamily="34" charset="0"/>
                          <a:ea typeface="Tahoma" pitchFamily="34" charset="0"/>
                          <a:cs typeface="Tahoma" pitchFamily="34" charset="0"/>
                        </a:rPr>
                        <a:t>honorarios</a:t>
                      </a:r>
                      <a:r>
                        <a:rPr lang="en-US" sz="1800" b="0" i="0" u="none" strike="noStrike" baseline="0" dirty="0">
                          <a:solidFill>
                            <a:srgbClr val="000000"/>
                          </a:solidFill>
                          <a:latin typeface="Tahoma" pitchFamily="34" charset="0"/>
                          <a:ea typeface="Tahoma" pitchFamily="34" charset="0"/>
                          <a:cs typeface="Tahoma" pitchFamily="34" charset="0"/>
                        </a:rPr>
                        <a:t> </a:t>
                      </a:r>
                      <a:r>
                        <a:rPr lang="en-US" sz="1800" b="0" i="0" u="none" strike="noStrike" dirty="0">
                          <a:solidFill>
                            <a:srgbClr val="000000"/>
                          </a:solidFill>
                          <a:latin typeface="Tahoma" pitchFamily="34" charset="0"/>
                          <a:ea typeface="Tahoma" pitchFamily="34" charset="0"/>
                          <a:cs typeface="Tahoma" pitchFamily="34" charset="0"/>
                        </a:rPr>
                        <a:t>(art</a:t>
                      </a:r>
                      <a:r>
                        <a:rPr lang="en-US" sz="1800" b="0" i="0" u="none" strike="noStrike" baseline="0" dirty="0">
                          <a:solidFill>
                            <a:srgbClr val="000000"/>
                          </a:solidFill>
                          <a:latin typeface="Tahoma" pitchFamily="34" charset="0"/>
                          <a:ea typeface="Tahoma" pitchFamily="34" charset="0"/>
                          <a:cs typeface="Tahoma" pitchFamily="34" charset="0"/>
                        </a:rPr>
                        <a:t>.93.d)</a:t>
                      </a:r>
                      <a:endParaRPr lang="en-US" sz="1800" b="0" i="0" u="none" strike="noStrike" dirty="0">
                        <a:solidFill>
                          <a:srgbClr val="000000"/>
                        </a:solidFill>
                        <a:latin typeface="Tahoma" pitchFamily="34" charset="0"/>
                        <a:ea typeface="Tahoma" pitchFamily="34" charset="0"/>
                        <a:cs typeface="Tahoma" pitchFamily="34" charset="0"/>
                      </a:endParaRPr>
                    </a:p>
                  </a:txBody>
                  <a:tcPr marL="9525" marR="9525" marT="9525"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C5D9F1"/>
                    </a:solidFill>
                  </a:tcPr>
                </a:tc>
                <a:tc>
                  <a:txBody>
                    <a:bodyPr/>
                    <a:lstStyle/>
                    <a:p>
                      <a:pPr algn="ctr" fontAlgn="ctr"/>
                      <a:r>
                        <a:rPr lang="es-ES" sz="1800" b="1" i="0" u="none" strike="noStrike" dirty="0">
                          <a:solidFill>
                            <a:srgbClr val="000000"/>
                          </a:solidFill>
                          <a:latin typeface="Tahoma" pitchFamily="34" charset="0"/>
                          <a:ea typeface="Tahoma" pitchFamily="34" charset="0"/>
                          <a:cs typeface="Tahoma" pitchFamily="34" charset="0"/>
                        </a:rPr>
                        <a:t>70%</a:t>
                      </a:r>
                    </a:p>
                  </a:txBody>
                  <a:tcPr marL="9525" marR="9525" marT="9525"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C5D9F1"/>
                    </a:solidFill>
                  </a:tcPr>
                </a:tc>
                <a:tc>
                  <a:txBody>
                    <a:bodyPr/>
                    <a:lstStyle/>
                    <a:p>
                      <a:pPr algn="ctr" fontAlgn="ctr"/>
                      <a:r>
                        <a:rPr lang="es-ES" sz="1800" b="1" i="0" u="none" strike="noStrike" dirty="0">
                          <a:solidFill>
                            <a:srgbClr val="000000"/>
                          </a:solidFill>
                          <a:latin typeface="Tahoma" pitchFamily="34" charset="0"/>
                          <a:ea typeface="Tahoma" pitchFamily="34" charset="0"/>
                          <a:cs typeface="Tahoma" pitchFamily="34" charset="0"/>
                        </a:rPr>
                        <a:t>24,5%</a:t>
                      </a:r>
                    </a:p>
                  </a:txBody>
                  <a:tcPr marL="9525" marR="9525" marT="9525"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C5D9F1"/>
                    </a:solidFill>
                  </a:tcPr>
                </a:tc>
                <a:tc>
                  <a:txBody>
                    <a:bodyPr/>
                    <a:lstStyle/>
                    <a:p>
                      <a:pPr algn="ctr" fontAlgn="ctr"/>
                      <a:r>
                        <a:rPr lang="es-ES" sz="1800" b="1" i="0" u="none" strike="noStrike" dirty="0">
                          <a:solidFill>
                            <a:srgbClr val="000000"/>
                          </a:solidFill>
                          <a:latin typeface="Tahoma" pitchFamily="34" charset="0"/>
                          <a:ea typeface="Tahoma" pitchFamily="34" charset="0"/>
                          <a:cs typeface="Tahoma" pitchFamily="34" charset="0"/>
                        </a:rPr>
                        <a:t>32,45%</a:t>
                      </a:r>
                    </a:p>
                  </a:txBody>
                  <a:tcPr marL="9525" marR="9525" marT="9525"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C5D9F1"/>
                    </a:solidFill>
                  </a:tcPr>
                </a:tc>
                <a:extLst>
                  <a:ext uri="{0D108BD9-81ED-4DB2-BD59-A6C34878D82A}">
                    <a16:rowId xmlns:a16="http://schemas.microsoft.com/office/drawing/2014/main" val="10003"/>
                  </a:ext>
                </a:extLst>
              </a:tr>
              <a:tr h="967692">
                <a:tc>
                  <a:txBody>
                    <a:bodyPr/>
                    <a:lstStyle/>
                    <a:p>
                      <a:pPr marL="0" algn="ctr" defTabSz="914400" rtl="0" eaLnBrk="1" fontAlgn="ctr" latinLnBrk="0" hangingPunct="1"/>
                      <a:r>
                        <a:rPr lang="en-US" sz="1800" b="0" i="0" u="none" strike="noStrike" kern="1200" dirty="0" err="1">
                          <a:solidFill>
                            <a:srgbClr val="000000"/>
                          </a:solidFill>
                          <a:latin typeface="Tahoma" pitchFamily="34" charset="0"/>
                          <a:ea typeface="Tahoma" pitchFamily="34" charset="0"/>
                          <a:cs typeface="Tahoma" pitchFamily="34" charset="0"/>
                        </a:rPr>
                        <a:t>Locación</a:t>
                      </a:r>
                      <a:r>
                        <a:rPr lang="en-US" sz="1800" b="0" i="0" u="none" strike="noStrike" kern="1200" baseline="0" dirty="0">
                          <a:solidFill>
                            <a:srgbClr val="000000"/>
                          </a:solidFill>
                          <a:latin typeface="Tahoma" pitchFamily="34" charset="0"/>
                          <a:ea typeface="Tahoma" pitchFamily="34" charset="0"/>
                          <a:cs typeface="Tahoma" pitchFamily="34" charset="0"/>
                        </a:rPr>
                        <a:t> de </a:t>
                      </a:r>
                      <a:r>
                        <a:rPr lang="en-US" sz="1800" b="0" i="0" u="none" strike="noStrike" kern="1200" baseline="0" dirty="0" err="1">
                          <a:solidFill>
                            <a:srgbClr val="000000"/>
                          </a:solidFill>
                          <a:latin typeface="Tahoma" pitchFamily="34" charset="0"/>
                          <a:ea typeface="Tahoma" pitchFamily="34" charset="0"/>
                          <a:cs typeface="Tahoma" pitchFamily="34" charset="0"/>
                        </a:rPr>
                        <a:t>cosas</a:t>
                      </a:r>
                      <a:r>
                        <a:rPr lang="en-US" sz="1800" b="0" i="0" u="none" strike="noStrike" kern="1200" baseline="0" dirty="0">
                          <a:solidFill>
                            <a:srgbClr val="000000"/>
                          </a:solidFill>
                          <a:latin typeface="Tahoma" pitchFamily="34" charset="0"/>
                          <a:ea typeface="Tahoma" pitchFamily="34" charset="0"/>
                          <a:cs typeface="Tahoma" pitchFamily="34" charset="0"/>
                        </a:rPr>
                        <a:t> </a:t>
                      </a:r>
                      <a:r>
                        <a:rPr lang="en-US" sz="1800" b="0" i="0" u="none" strike="noStrike" kern="1200" baseline="0" dirty="0" err="1">
                          <a:solidFill>
                            <a:srgbClr val="000000"/>
                          </a:solidFill>
                          <a:latin typeface="Tahoma" pitchFamily="34" charset="0"/>
                          <a:ea typeface="Tahoma" pitchFamily="34" charset="0"/>
                          <a:cs typeface="Tahoma" pitchFamily="34" charset="0"/>
                        </a:rPr>
                        <a:t>muebles</a:t>
                      </a:r>
                      <a:r>
                        <a:rPr lang="en-US" sz="1800" b="0" i="0" u="none" strike="noStrike" kern="1200" baseline="0" dirty="0">
                          <a:solidFill>
                            <a:srgbClr val="000000"/>
                          </a:solidFill>
                          <a:latin typeface="Tahoma" pitchFamily="34" charset="0"/>
                          <a:ea typeface="Tahoma" pitchFamily="34" charset="0"/>
                          <a:cs typeface="Tahoma" pitchFamily="34" charset="0"/>
                        </a:rPr>
                        <a:t> (art. 93.e.)</a:t>
                      </a:r>
                      <a:endParaRPr lang="en-US" sz="1800" b="0" i="0" u="none" strike="noStrike" kern="1200" dirty="0">
                        <a:solidFill>
                          <a:srgbClr val="000000"/>
                        </a:solidFill>
                        <a:latin typeface="Tahoma" pitchFamily="34" charset="0"/>
                        <a:ea typeface="Tahoma" pitchFamily="34" charset="0"/>
                        <a:cs typeface="Tahoma" pitchFamily="34" charset="0"/>
                      </a:endParaRPr>
                    </a:p>
                  </a:txBody>
                  <a:tcPr marL="9525" marR="9525" marT="9525"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marL="0" algn="ctr" defTabSz="914400" rtl="0" eaLnBrk="1" fontAlgn="ctr" latinLnBrk="0" hangingPunct="1"/>
                      <a:r>
                        <a:rPr lang="es-ES" sz="1800" b="1" i="0" u="none" strike="noStrike" kern="1200" dirty="0">
                          <a:solidFill>
                            <a:srgbClr val="000000"/>
                          </a:solidFill>
                          <a:latin typeface="Tahoma" pitchFamily="34" charset="0"/>
                          <a:ea typeface="Tahoma" pitchFamily="34" charset="0"/>
                          <a:cs typeface="Tahoma" pitchFamily="34" charset="0"/>
                        </a:rPr>
                        <a:t>40%</a:t>
                      </a:r>
                    </a:p>
                  </a:txBody>
                  <a:tcPr marL="9525" marR="9525" marT="9525"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marL="0" algn="ctr" defTabSz="914400" rtl="0" eaLnBrk="1" fontAlgn="ctr" latinLnBrk="0" hangingPunct="1"/>
                      <a:r>
                        <a:rPr lang="es-ES" sz="1800" b="1" i="0" u="none" strike="noStrike" kern="1200" dirty="0">
                          <a:solidFill>
                            <a:srgbClr val="000000"/>
                          </a:solidFill>
                          <a:latin typeface="Tahoma" pitchFamily="34" charset="0"/>
                          <a:ea typeface="Tahoma" pitchFamily="34" charset="0"/>
                          <a:cs typeface="Tahoma" pitchFamily="34" charset="0"/>
                        </a:rPr>
                        <a:t>14%</a:t>
                      </a:r>
                    </a:p>
                  </a:txBody>
                  <a:tcPr marL="9525" marR="9525" marT="9525"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marL="0" algn="ctr" defTabSz="914400" rtl="0" eaLnBrk="1" fontAlgn="ctr" latinLnBrk="0" hangingPunct="1"/>
                      <a:r>
                        <a:rPr lang="es-ES" sz="1800" b="1" i="0" u="none" strike="noStrike" kern="1200" dirty="0">
                          <a:solidFill>
                            <a:srgbClr val="000000"/>
                          </a:solidFill>
                          <a:latin typeface="Tahoma" pitchFamily="34" charset="0"/>
                          <a:ea typeface="Tahoma" pitchFamily="34" charset="0"/>
                          <a:cs typeface="Tahoma" pitchFamily="34" charset="0"/>
                        </a:rPr>
                        <a:t>16,28%</a:t>
                      </a:r>
                    </a:p>
                  </a:txBody>
                  <a:tcPr marL="9525" marR="9525" marT="9525"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extLst>
                  <a:ext uri="{0D108BD9-81ED-4DB2-BD59-A6C34878D82A}">
                    <a16:rowId xmlns:a16="http://schemas.microsoft.com/office/drawing/2014/main" val="10004"/>
                  </a:ext>
                </a:extLst>
              </a:tr>
            </a:tbl>
          </a:graphicData>
        </a:graphic>
      </p:graphicFrame>
      <p:sp>
        <p:nvSpPr>
          <p:cNvPr id="7" name="Shape 451"/>
          <p:cNvSpPr/>
          <p:nvPr/>
        </p:nvSpPr>
        <p:spPr>
          <a:xfrm>
            <a:off x="395537" y="6165304"/>
            <a:ext cx="6480719" cy="720080"/>
          </a:xfrm>
          <a:prstGeom prst="rect">
            <a:avLst/>
          </a:prstGeom>
          <a:noFill/>
          <a:ln>
            <a:noFill/>
          </a:ln>
        </p:spPr>
        <p:txBody>
          <a:bodyPr lIns="95670" tIns="95670" rIns="95670" bIns="95670" anchor="ctr" anchorCtr="0">
            <a:noAutofit/>
          </a:bodyPr>
          <a:lstStyle/>
          <a:p>
            <a:pPr algn="just"/>
            <a:r>
              <a:rPr lang="es-ES" sz="2400" dirty="0">
                <a:solidFill>
                  <a:srgbClr val="002060"/>
                </a:solidFill>
                <a:latin typeface="+mj-lt"/>
                <a:ea typeface="Verdana" pitchFamily="34" charset="0"/>
                <a:cs typeface="Verdana" pitchFamily="34" charset="0"/>
              </a:rPr>
              <a:t> </a:t>
            </a:r>
            <a:endParaRPr sz="1100" dirty="0">
              <a:solidFill>
                <a:srgbClr val="002060"/>
              </a:solidFill>
              <a:latin typeface="+mj-lt"/>
              <a:ea typeface="Verdana" pitchFamily="34" charset="0"/>
              <a:cs typeface="Verdana" pitchFamily="34" charset="0"/>
            </a:endParaRPr>
          </a:p>
        </p:txBody>
      </p:sp>
      <p:sp>
        <p:nvSpPr>
          <p:cNvPr id="13" name="Shape 132"/>
          <p:cNvSpPr txBox="1"/>
          <p:nvPr/>
        </p:nvSpPr>
        <p:spPr>
          <a:xfrm>
            <a:off x="1144115" y="379512"/>
            <a:ext cx="7172301" cy="457200"/>
          </a:xfrm>
          <a:prstGeom prst="rect">
            <a:avLst/>
          </a:prstGeom>
          <a:noFill/>
          <a:ln>
            <a:noFill/>
          </a:ln>
        </p:spPr>
        <p:txBody>
          <a:bodyPr lIns="95634" tIns="47804" rIns="95634" bIns="47804" anchor="t" anchorCtr="0">
            <a:noAutofit/>
          </a:bodyPr>
          <a:lstStyle/>
          <a:p>
            <a:pPr marL="478249" indent="-398540" algn="ctr">
              <a:buClr>
                <a:srgbClr val="376092"/>
              </a:buClr>
              <a:buSzPct val="100000"/>
            </a:pPr>
            <a:r>
              <a:rPr lang="es-ES" sz="2400" b="1" u="sng" dirty="0">
                <a:solidFill>
                  <a:srgbClr val="376092"/>
                </a:solidFill>
                <a:latin typeface="Quicksand"/>
                <a:ea typeface="Quicksand"/>
                <a:cs typeface="Quicksand"/>
                <a:sym typeface="Quicksand"/>
              </a:rPr>
              <a:t>Presunciones art. 93</a:t>
            </a:r>
          </a:p>
        </p:txBody>
      </p:sp>
    </p:spTree>
    <p:extLst>
      <p:ext uri="{BB962C8B-B14F-4D97-AF65-F5344CB8AC3E}">
        <p14:creationId xmlns:p14="http://schemas.microsoft.com/office/powerpoint/2010/main" val="368436427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93"/>
        <p:cNvGrpSpPr/>
        <p:nvPr/>
      </p:nvGrpSpPr>
      <p:grpSpPr>
        <a:xfrm>
          <a:off x="0" y="0"/>
          <a:ext cx="0" cy="0"/>
          <a:chOff x="0" y="0"/>
          <a:chExt cx="0" cy="0"/>
        </a:xfrm>
      </p:grpSpPr>
      <p:sp>
        <p:nvSpPr>
          <p:cNvPr id="195" name="Shape 195"/>
          <p:cNvSpPr txBox="1"/>
          <p:nvPr/>
        </p:nvSpPr>
        <p:spPr>
          <a:xfrm>
            <a:off x="827585" y="1500174"/>
            <a:ext cx="7422555" cy="5357826"/>
          </a:xfrm>
          <a:prstGeom prst="rect">
            <a:avLst/>
          </a:prstGeom>
          <a:noFill/>
          <a:ln>
            <a:noFill/>
          </a:ln>
        </p:spPr>
        <p:txBody>
          <a:bodyPr lIns="40211" tIns="20100" rIns="40211" bIns="20100" anchor="ctr" anchorCtr="0">
            <a:noAutofit/>
          </a:bodyPr>
          <a:lstStyle/>
          <a:p>
            <a:pPr marL="150818" lvl="5" indent="-150818">
              <a:spcBef>
                <a:spcPct val="20000"/>
              </a:spcBef>
            </a:pPr>
            <a:r>
              <a:rPr lang="en-US" sz="1800" b="1" dirty="0">
                <a:solidFill>
                  <a:schemeClr val="bg2"/>
                </a:solidFill>
                <a:latin typeface="Verdana" pitchFamily="34" charset="0"/>
                <a:ea typeface="Verdana" pitchFamily="34" charset="0"/>
                <a:cs typeface="Verdana" pitchFamily="34" charset="0"/>
              </a:rPr>
              <a:t>	</a:t>
            </a:r>
            <a:endParaRPr lang="en-US" sz="2000" dirty="0">
              <a:solidFill>
                <a:schemeClr val="bg2"/>
              </a:solidFill>
              <a:latin typeface="Verdana" pitchFamily="34" charset="0"/>
              <a:ea typeface="Verdana" pitchFamily="34" charset="0"/>
              <a:cs typeface="Verdana" pitchFamily="34" charset="0"/>
            </a:endParaRPr>
          </a:p>
        </p:txBody>
      </p:sp>
      <p:sp>
        <p:nvSpPr>
          <p:cNvPr id="8" name="7 CuadroTexto"/>
          <p:cNvSpPr txBox="1"/>
          <p:nvPr/>
        </p:nvSpPr>
        <p:spPr>
          <a:xfrm>
            <a:off x="755576" y="2204865"/>
            <a:ext cx="7670850" cy="409943"/>
          </a:xfrm>
          <a:prstGeom prst="rect">
            <a:avLst/>
          </a:prstGeom>
          <a:noFill/>
        </p:spPr>
        <p:txBody>
          <a:bodyPr wrap="square" lIns="40218" tIns="20109" rIns="40218" bIns="20109" rtlCol="0">
            <a:spAutoFit/>
          </a:bodyPr>
          <a:lstStyle/>
          <a:p>
            <a:pPr algn="just"/>
            <a:endParaRPr lang="es-AR" sz="2400" dirty="0"/>
          </a:p>
        </p:txBody>
      </p:sp>
      <p:graphicFrame>
        <p:nvGraphicFramePr>
          <p:cNvPr id="10" name="9 Tabla"/>
          <p:cNvGraphicFramePr>
            <a:graphicFrameLocks noGrp="1"/>
          </p:cNvGraphicFramePr>
          <p:nvPr/>
        </p:nvGraphicFramePr>
        <p:xfrm>
          <a:off x="323528" y="1285860"/>
          <a:ext cx="8568952" cy="4152037"/>
        </p:xfrm>
        <a:graphic>
          <a:graphicData uri="http://schemas.openxmlformats.org/drawingml/2006/table">
            <a:tbl>
              <a:tblPr/>
              <a:tblGrid>
                <a:gridCol w="4676137">
                  <a:extLst>
                    <a:ext uri="{9D8B030D-6E8A-4147-A177-3AD203B41FA5}">
                      <a16:colId xmlns:a16="http://schemas.microsoft.com/office/drawing/2014/main" val="20000"/>
                    </a:ext>
                  </a:extLst>
                </a:gridCol>
                <a:gridCol w="1429723">
                  <a:extLst>
                    <a:ext uri="{9D8B030D-6E8A-4147-A177-3AD203B41FA5}">
                      <a16:colId xmlns:a16="http://schemas.microsoft.com/office/drawing/2014/main" val="20001"/>
                    </a:ext>
                  </a:extLst>
                </a:gridCol>
                <a:gridCol w="1431696">
                  <a:extLst>
                    <a:ext uri="{9D8B030D-6E8A-4147-A177-3AD203B41FA5}">
                      <a16:colId xmlns:a16="http://schemas.microsoft.com/office/drawing/2014/main" val="20002"/>
                    </a:ext>
                  </a:extLst>
                </a:gridCol>
                <a:gridCol w="1031396">
                  <a:extLst>
                    <a:ext uri="{9D8B030D-6E8A-4147-A177-3AD203B41FA5}">
                      <a16:colId xmlns:a16="http://schemas.microsoft.com/office/drawing/2014/main" val="20003"/>
                    </a:ext>
                  </a:extLst>
                </a:gridCol>
              </a:tblGrid>
              <a:tr h="1000132">
                <a:tc>
                  <a:txBody>
                    <a:bodyPr/>
                    <a:lstStyle/>
                    <a:p>
                      <a:pPr algn="ctr" fontAlgn="ctr"/>
                      <a:r>
                        <a:rPr lang="es-ES" sz="1600" b="1" i="0" u="none" strike="noStrike" dirty="0">
                          <a:solidFill>
                            <a:srgbClr val="000000"/>
                          </a:solidFill>
                          <a:latin typeface="Tahoma" pitchFamily="34" charset="0"/>
                          <a:ea typeface="Tahoma" pitchFamily="34" charset="0"/>
                          <a:cs typeface="Tahoma" pitchFamily="34" charset="0"/>
                        </a:rPr>
                        <a:t>Concepto</a:t>
                      </a:r>
                    </a:p>
                  </a:txBody>
                  <a:tcPr marL="8594" marR="8594" marT="8594"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E29EB8"/>
                    </a:solidFill>
                  </a:tcPr>
                </a:tc>
                <a:tc>
                  <a:txBody>
                    <a:bodyPr/>
                    <a:lstStyle/>
                    <a:p>
                      <a:pPr algn="ctr" fontAlgn="ctr"/>
                      <a:r>
                        <a:rPr lang="es-ES" sz="1600" b="1" i="0" u="none" strike="noStrike" dirty="0">
                          <a:solidFill>
                            <a:srgbClr val="000000"/>
                          </a:solidFill>
                          <a:latin typeface="Tahoma" pitchFamily="34" charset="0"/>
                          <a:ea typeface="Tahoma" pitchFamily="34" charset="0"/>
                          <a:cs typeface="Tahoma" pitchFamily="34" charset="0"/>
                        </a:rPr>
                        <a:t>Renta presunta</a:t>
                      </a:r>
                      <a:r>
                        <a:rPr lang="es-ES" sz="1600" b="1" i="0" u="none" strike="noStrike" baseline="0" dirty="0">
                          <a:solidFill>
                            <a:srgbClr val="000000"/>
                          </a:solidFill>
                          <a:latin typeface="Tahoma" pitchFamily="34" charset="0"/>
                          <a:ea typeface="Tahoma" pitchFamily="34" charset="0"/>
                          <a:cs typeface="Tahoma" pitchFamily="34" charset="0"/>
                        </a:rPr>
                        <a:t> de F.A.</a:t>
                      </a:r>
                      <a:endParaRPr lang="es-ES" sz="1600" b="1" i="0" u="none" strike="noStrike" dirty="0">
                        <a:solidFill>
                          <a:srgbClr val="000000"/>
                        </a:solidFill>
                        <a:latin typeface="Tahoma" pitchFamily="34" charset="0"/>
                        <a:ea typeface="Tahoma" pitchFamily="34" charset="0"/>
                        <a:cs typeface="Tahoma" pitchFamily="34" charset="0"/>
                      </a:endParaRPr>
                    </a:p>
                  </a:txBody>
                  <a:tcPr marL="8594" marR="8594" marT="8594" marB="0" anchor="b">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29EB8"/>
                    </a:solidFill>
                  </a:tcPr>
                </a:tc>
                <a:tc>
                  <a:txBody>
                    <a:bodyPr/>
                    <a:lstStyle/>
                    <a:p>
                      <a:pPr algn="ctr" fontAlgn="ctr"/>
                      <a:r>
                        <a:rPr lang="es-ES" sz="1600" b="1" i="0" u="none" strike="noStrike" dirty="0">
                          <a:solidFill>
                            <a:srgbClr val="000000"/>
                          </a:solidFill>
                          <a:latin typeface="Tahoma" pitchFamily="34" charset="0"/>
                          <a:ea typeface="Tahoma" pitchFamily="34" charset="0"/>
                          <a:cs typeface="Tahoma" pitchFamily="34" charset="0"/>
                        </a:rPr>
                        <a:t>Tasa efectiva</a:t>
                      </a:r>
                    </a:p>
                  </a:txBody>
                  <a:tcPr marL="8594" marR="8594" marT="8594" marB="0" anchor="b">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29EB8"/>
                    </a:solidFill>
                  </a:tcPr>
                </a:tc>
                <a:tc>
                  <a:txBody>
                    <a:bodyPr/>
                    <a:lstStyle/>
                    <a:p>
                      <a:pPr algn="ctr" fontAlgn="ctr"/>
                      <a:r>
                        <a:rPr lang="es-ES" sz="1600" b="1" i="0" u="none" strike="noStrike" dirty="0">
                          <a:solidFill>
                            <a:srgbClr val="000000"/>
                          </a:solidFill>
                          <a:latin typeface="Tahoma" pitchFamily="34" charset="0"/>
                          <a:ea typeface="Tahoma" pitchFamily="34" charset="0"/>
                          <a:cs typeface="Tahoma" pitchFamily="34" charset="0"/>
                        </a:rPr>
                        <a:t>Tasa</a:t>
                      </a:r>
                      <a:r>
                        <a:rPr lang="es-ES" sz="1600" b="1" i="0" u="none" strike="noStrike" baseline="0" dirty="0">
                          <a:solidFill>
                            <a:srgbClr val="000000"/>
                          </a:solidFill>
                          <a:latin typeface="Tahoma" pitchFamily="34" charset="0"/>
                          <a:ea typeface="Tahoma" pitchFamily="34" charset="0"/>
                          <a:cs typeface="Tahoma" pitchFamily="34" charset="0"/>
                        </a:rPr>
                        <a:t> </a:t>
                      </a:r>
                      <a:r>
                        <a:rPr lang="es-ES" sz="1600" b="1" i="0" u="none" strike="noStrike" baseline="0" dirty="0" err="1">
                          <a:solidFill>
                            <a:srgbClr val="000000"/>
                          </a:solidFill>
                          <a:latin typeface="Tahoma" pitchFamily="34" charset="0"/>
                          <a:ea typeface="Tahoma" pitchFamily="34" charset="0"/>
                          <a:cs typeface="Tahoma" pitchFamily="34" charset="0"/>
                        </a:rPr>
                        <a:t>Incr</a:t>
                      </a:r>
                      <a:r>
                        <a:rPr lang="es-ES" sz="1600" b="1" i="0" u="none" strike="noStrike" baseline="0" dirty="0">
                          <a:solidFill>
                            <a:srgbClr val="000000"/>
                          </a:solidFill>
                          <a:latin typeface="Tahoma" pitchFamily="34" charset="0"/>
                          <a:ea typeface="Tahoma" pitchFamily="34" charset="0"/>
                          <a:cs typeface="Tahoma" pitchFamily="34" charset="0"/>
                        </a:rPr>
                        <a:t>.</a:t>
                      </a:r>
                      <a:endParaRPr lang="es-ES" sz="1600" b="1" i="0" u="none" strike="noStrike" dirty="0">
                        <a:solidFill>
                          <a:srgbClr val="000000"/>
                        </a:solidFill>
                        <a:latin typeface="Tahoma" pitchFamily="34" charset="0"/>
                        <a:ea typeface="Tahoma" pitchFamily="34" charset="0"/>
                        <a:cs typeface="Tahoma" pitchFamily="34" charset="0"/>
                      </a:endParaRPr>
                    </a:p>
                  </a:txBody>
                  <a:tcPr marL="8594" marR="8594" marT="8594" marB="0" anchor="b">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29EB8"/>
                    </a:solidFill>
                  </a:tcPr>
                </a:tc>
                <a:extLst>
                  <a:ext uri="{0D108BD9-81ED-4DB2-BD59-A6C34878D82A}">
                    <a16:rowId xmlns:a16="http://schemas.microsoft.com/office/drawing/2014/main" val="10000"/>
                  </a:ext>
                </a:extLst>
              </a:tr>
              <a:tr h="845856">
                <a:tc>
                  <a:txBody>
                    <a:bodyPr/>
                    <a:lstStyle/>
                    <a:p>
                      <a:pPr algn="ctr" fontAlgn="ctr"/>
                      <a:r>
                        <a:rPr lang="en-US" sz="1800" b="0" i="0" u="none" strike="noStrike" dirty="0" err="1">
                          <a:solidFill>
                            <a:srgbClr val="000000"/>
                          </a:solidFill>
                          <a:latin typeface="Tahoma" pitchFamily="34" charset="0"/>
                          <a:ea typeface="Tahoma" pitchFamily="34" charset="0"/>
                          <a:cs typeface="Tahoma" pitchFamily="34" charset="0"/>
                        </a:rPr>
                        <a:t>Alquiler</a:t>
                      </a:r>
                      <a:r>
                        <a:rPr lang="en-US" sz="1800" b="0" i="0" u="none" strike="noStrike" dirty="0">
                          <a:solidFill>
                            <a:srgbClr val="000000"/>
                          </a:solidFill>
                          <a:latin typeface="Tahoma" pitchFamily="34" charset="0"/>
                          <a:ea typeface="Tahoma" pitchFamily="34" charset="0"/>
                          <a:cs typeface="Tahoma" pitchFamily="34" charset="0"/>
                        </a:rPr>
                        <a:t> </a:t>
                      </a:r>
                      <a:r>
                        <a:rPr lang="en-US" sz="1800" b="0" i="0" u="none" strike="noStrike" dirty="0" err="1">
                          <a:solidFill>
                            <a:srgbClr val="000000"/>
                          </a:solidFill>
                          <a:latin typeface="Tahoma" pitchFamily="34" charset="0"/>
                          <a:ea typeface="Tahoma" pitchFamily="34" charset="0"/>
                          <a:cs typeface="Tahoma" pitchFamily="34" charset="0"/>
                        </a:rPr>
                        <a:t>inmuebles</a:t>
                      </a:r>
                      <a:r>
                        <a:rPr lang="en-US" sz="1800" b="0" i="0" u="none" strike="noStrike" baseline="0" dirty="0">
                          <a:solidFill>
                            <a:srgbClr val="000000"/>
                          </a:solidFill>
                          <a:latin typeface="Tahoma" pitchFamily="34" charset="0"/>
                          <a:ea typeface="Tahoma" pitchFamily="34" charset="0"/>
                          <a:cs typeface="Tahoma" pitchFamily="34" charset="0"/>
                        </a:rPr>
                        <a:t> </a:t>
                      </a:r>
                      <a:r>
                        <a:rPr lang="en-US" sz="1800" b="0" i="0" u="none" strike="noStrike" dirty="0">
                          <a:solidFill>
                            <a:srgbClr val="000000"/>
                          </a:solidFill>
                          <a:latin typeface="Tahoma" pitchFamily="34" charset="0"/>
                          <a:ea typeface="Tahoma" pitchFamily="34" charset="0"/>
                          <a:cs typeface="Tahoma" pitchFamily="34" charset="0"/>
                        </a:rPr>
                        <a:t>(</a:t>
                      </a:r>
                      <a:r>
                        <a:rPr lang="en-US" sz="1800" b="0" i="0" u="none" strike="noStrike" dirty="0" err="1">
                          <a:solidFill>
                            <a:srgbClr val="000000"/>
                          </a:solidFill>
                          <a:latin typeface="Tahoma" pitchFamily="34" charset="0"/>
                          <a:ea typeface="Tahoma" pitchFamily="34" charset="0"/>
                          <a:cs typeface="Tahoma" pitchFamily="34" charset="0"/>
                        </a:rPr>
                        <a:t>artic</a:t>
                      </a:r>
                      <a:r>
                        <a:rPr lang="en-US" sz="1800" b="0" i="0" u="none" strike="noStrike" dirty="0">
                          <a:solidFill>
                            <a:srgbClr val="000000"/>
                          </a:solidFill>
                          <a:latin typeface="Tahoma" pitchFamily="34" charset="0"/>
                          <a:ea typeface="Tahoma" pitchFamily="34" charset="0"/>
                          <a:cs typeface="Tahoma" pitchFamily="34" charset="0"/>
                        </a:rPr>
                        <a:t>. 93.f. LIG)</a:t>
                      </a:r>
                    </a:p>
                  </a:txBody>
                  <a:tcPr marL="9525" marR="9525" marT="9525"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C5D9F1"/>
                    </a:solidFill>
                  </a:tcPr>
                </a:tc>
                <a:tc>
                  <a:txBody>
                    <a:bodyPr/>
                    <a:lstStyle/>
                    <a:p>
                      <a:pPr algn="ctr" fontAlgn="ctr"/>
                      <a:r>
                        <a:rPr lang="es-ES" sz="1800" b="1" i="0" u="none" strike="noStrike" dirty="0">
                          <a:solidFill>
                            <a:srgbClr val="000000"/>
                          </a:solidFill>
                          <a:latin typeface="Tahoma" pitchFamily="34" charset="0"/>
                          <a:ea typeface="Tahoma" pitchFamily="34" charset="0"/>
                          <a:cs typeface="Tahoma" pitchFamily="34" charset="0"/>
                        </a:rPr>
                        <a:t>60%</a:t>
                      </a:r>
                    </a:p>
                  </a:txBody>
                  <a:tcPr marL="9525" marR="9525" marT="9525"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C5D9F1"/>
                    </a:solidFill>
                  </a:tcPr>
                </a:tc>
                <a:tc>
                  <a:txBody>
                    <a:bodyPr/>
                    <a:lstStyle/>
                    <a:p>
                      <a:pPr marR="0" algn="ctr" rtl="0" fontAlgn="b">
                        <a:lnSpc>
                          <a:spcPct val="100000"/>
                        </a:lnSpc>
                        <a:spcBef>
                          <a:spcPts val="0"/>
                        </a:spcBef>
                        <a:spcAft>
                          <a:spcPts val="0"/>
                        </a:spcAft>
                        <a:buNone/>
                      </a:pPr>
                      <a:r>
                        <a:rPr lang="es-ES" sz="1800" b="1" i="0" u="none" strike="noStrike" cap="none" dirty="0">
                          <a:solidFill>
                            <a:srgbClr val="000000"/>
                          </a:solidFill>
                          <a:latin typeface="Tahoma" pitchFamily="34" charset="0"/>
                          <a:ea typeface="Tahoma" pitchFamily="34" charset="0"/>
                          <a:cs typeface="Tahoma" pitchFamily="34" charset="0"/>
                          <a:sym typeface="Arial"/>
                        </a:rPr>
                        <a:t>21%</a:t>
                      </a:r>
                      <a:endParaRPr lang="es-ES" sz="1800" b="1" i="0" u="none" strike="noStrike" dirty="0">
                        <a:solidFill>
                          <a:srgbClr val="000000"/>
                        </a:solidFill>
                        <a:latin typeface="Tahoma" pitchFamily="34" charset="0"/>
                        <a:ea typeface="Tahoma" pitchFamily="34" charset="0"/>
                        <a:cs typeface="Tahoma" pitchFamily="34" charset="0"/>
                      </a:endParaRPr>
                    </a:p>
                  </a:txBody>
                  <a:tcPr marL="9525" marR="9525" marT="9525"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C5D9F1"/>
                    </a:solidFill>
                  </a:tcPr>
                </a:tc>
                <a:tc>
                  <a:txBody>
                    <a:bodyPr/>
                    <a:lstStyle/>
                    <a:p>
                      <a:pPr marR="0" algn="ctr" rtl="0" fontAlgn="b">
                        <a:lnSpc>
                          <a:spcPct val="100000"/>
                        </a:lnSpc>
                        <a:spcBef>
                          <a:spcPts val="0"/>
                        </a:spcBef>
                        <a:spcAft>
                          <a:spcPts val="0"/>
                        </a:spcAft>
                        <a:buNone/>
                      </a:pPr>
                      <a:r>
                        <a:rPr lang="es-ES" sz="1800" b="1" i="0" u="none" strike="noStrike" dirty="0">
                          <a:solidFill>
                            <a:srgbClr val="000000"/>
                          </a:solidFill>
                          <a:latin typeface="Tahoma" pitchFamily="34" charset="0"/>
                          <a:ea typeface="Tahoma" pitchFamily="34" charset="0"/>
                          <a:cs typeface="Tahoma" pitchFamily="34" charset="0"/>
                        </a:rPr>
                        <a:t>26,58%</a:t>
                      </a:r>
                    </a:p>
                  </a:txBody>
                  <a:tcPr marL="9525" marR="9525" marT="9525"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C5D9F1"/>
                    </a:solidFill>
                  </a:tcPr>
                </a:tc>
                <a:extLst>
                  <a:ext uri="{0D108BD9-81ED-4DB2-BD59-A6C34878D82A}">
                    <a16:rowId xmlns:a16="http://schemas.microsoft.com/office/drawing/2014/main" val="10001"/>
                  </a:ext>
                </a:extLst>
              </a:tr>
              <a:tr h="797218">
                <a:tc>
                  <a:txBody>
                    <a:bodyPr/>
                    <a:lstStyle/>
                    <a:p>
                      <a:pPr algn="ctr" fontAlgn="ctr"/>
                      <a:r>
                        <a:rPr lang="en-US" sz="1800" b="0" i="0" u="none" strike="noStrike" dirty="0" err="1">
                          <a:solidFill>
                            <a:srgbClr val="000000"/>
                          </a:solidFill>
                          <a:latin typeface="Tahoma" pitchFamily="34" charset="0"/>
                          <a:ea typeface="Tahoma" pitchFamily="34" charset="0"/>
                          <a:cs typeface="Tahoma" pitchFamily="34" charset="0"/>
                        </a:rPr>
                        <a:t>Transf</a:t>
                      </a:r>
                      <a:r>
                        <a:rPr lang="en-US" sz="1800" b="0" i="0" u="none" strike="noStrike" dirty="0">
                          <a:solidFill>
                            <a:srgbClr val="000000"/>
                          </a:solidFill>
                          <a:latin typeface="Tahoma" pitchFamily="34" charset="0"/>
                          <a:ea typeface="Tahoma" pitchFamily="34" charset="0"/>
                          <a:cs typeface="Tahoma" pitchFamily="34" charset="0"/>
                        </a:rPr>
                        <a:t> </a:t>
                      </a:r>
                      <a:r>
                        <a:rPr lang="en-US" sz="1800" b="0" i="0" u="none" strike="noStrike" dirty="0" err="1">
                          <a:solidFill>
                            <a:srgbClr val="000000"/>
                          </a:solidFill>
                          <a:latin typeface="Tahoma" pitchFamily="34" charset="0"/>
                          <a:ea typeface="Tahoma" pitchFamily="34" charset="0"/>
                          <a:cs typeface="Tahoma" pitchFamily="34" charset="0"/>
                        </a:rPr>
                        <a:t>Bienes</a:t>
                      </a:r>
                      <a:r>
                        <a:rPr lang="en-US" sz="1800" b="0" i="0" u="none" strike="noStrike" dirty="0">
                          <a:solidFill>
                            <a:srgbClr val="000000"/>
                          </a:solidFill>
                          <a:latin typeface="Tahoma" pitchFamily="34" charset="0"/>
                          <a:ea typeface="Tahoma" pitchFamily="34" charset="0"/>
                          <a:cs typeface="Tahoma" pitchFamily="34" charset="0"/>
                        </a:rPr>
                        <a:t> en el País (</a:t>
                      </a:r>
                      <a:r>
                        <a:rPr lang="en-US" sz="1800" b="0" i="0" u="none" strike="noStrike" dirty="0" err="1">
                          <a:solidFill>
                            <a:srgbClr val="000000"/>
                          </a:solidFill>
                          <a:latin typeface="Tahoma" pitchFamily="34" charset="0"/>
                          <a:ea typeface="Tahoma" pitchFamily="34" charset="0"/>
                          <a:cs typeface="Tahoma" pitchFamily="34" charset="0"/>
                        </a:rPr>
                        <a:t>artic</a:t>
                      </a:r>
                      <a:r>
                        <a:rPr lang="en-US" sz="1800" b="0" i="0" u="none" strike="noStrike" dirty="0">
                          <a:solidFill>
                            <a:srgbClr val="000000"/>
                          </a:solidFill>
                          <a:latin typeface="Tahoma" pitchFamily="34" charset="0"/>
                          <a:ea typeface="Tahoma" pitchFamily="34" charset="0"/>
                          <a:cs typeface="Tahoma" pitchFamily="34" charset="0"/>
                        </a:rPr>
                        <a:t>. 93.g. LIG)</a:t>
                      </a:r>
                    </a:p>
                  </a:txBody>
                  <a:tcPr marL="9525" marR="9525" marT="9525"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C5D9F1"/>
                    </a:solidFill>
                  </a:tcPr>
                </a:tc>
                <a:tc>
                  <a:txBody>
                    <a:bodyPr/>
                    <a:lstStyle/>
                    <a:p>
                      <a:pPr algn="ctr" fontAlgn="ctr"/>
                      <a:r>
                        <a:rPr lang="es-ES" sz="1800" b="1" i="0" u="none" strike="noStrike" dirty="0">
                          <a:solidFill>
                            <a:srgbClr val="000000"/>
                          </a:solidFill>
                          <a:latin typeface="Tahoma" pitchFamily="34" charset="0"/>
                          <a:ea typeface="Tahoma" pitchFamily="34" charset="0"/>
                          <a:cs typeface="Tahoma" pitchFamily="34" charset="0"/>
                        </a:rPr>
                        <a:t>50%</a:t>
                      </a:r>
                    </a:p>
                  </a:txBody>
                  <a:tcPr marL="9525" marR="9525" marT="9525"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C5D9F1"/>
                    </a:solidFill>
                  </a:tcPr>
                </a:tc>
                <a:tc>
                  <a:txBody>
                    <a:bodyPr/>
                    <a:lstStyle/>
                    <a:p>
                      <a:pPr algn="ctr" fontAlgn="ctr"/>
                      <a:r>
                        <a:rPr lang="es-ES" sz="1800" b="1" i="0" u="none" strike="noStrike" dirty="0">
                          <a:solidFill>
                            <a:srgbClr val="000000"/>
                          </a:solidFill>
                          <a:latin typeface="Tahoma" pitchFamily="34" charset="0"/>
                          <a:ea typeface="Tahoma" pitchFamily="34" charset="0"/>
                          <a:cs typeface="Tahoma" pitchFamily="34" charset="0"/>
                        </a:rPr>
                        <a:t>17,50%</a:t>
                      </a:r>
                    </a:p>
                  </a:txBody>
                  <a:tcPr marL="9525" marR="9525" marT="9525"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C5D9F1"/>
                    </a:solidFill>
                  </a:tcPr>
                </a:tc>
                <a:tc>
                  <a:txBody>
                    <a:bodyPr/>
                    <a:lstStyle/>
                    <a:p>
                      <a:pPr algn="ctr" fontAlgn="ctr"/>
                      <a:r>
                        <a:rPr lang="es-ES" sz="1800" b="1" i="0" u="none" strike="noStrike" dirty="0">
                          <a:solidFill>
                            <a:srgbClr val="000000"/>
                          </a:solidFill>
                          <a:latin typeface="Tahoma" pitchFamily="34" charset="0"/>
                          <a:ea typeface="Tahoma" pitchFamily="34" charset="0"/>
                          <a:cs typeface="Tahoma" pitchFamily="34" charset="0"/>
                        </a:rPr>
                        <a:t>21,21%</a:t>
                      </a:r>
                    </a:p>
                  </a:txBody>
                  <a:tcPr marL="9525" marR="9525" marT="9525"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C5D9F1"/>
                    </a:solidFill>
                  </a:tcPr>
                </a:tc>
                <a:extLst>
                  <a:ext uri="{0D108BD9-81ED-4DB2-BD59-A6C34878D82A}">
                    <a16:rowId xmlns:a16="http://schemas.microsoft.com/office/drawing/2014/main" val="10002"/>
                  </a:ext>
                </a:extLst>
              </a:tr>
              <a:tr h="1508831">
                <a:tc>
                  <a:txBody>
                    <a:bodyPr/>
                    <a:lstStyle/>
                    <a:p>
                      <a:pPr algn="ctr" fontAlgn="ctr"/>
                      <a:r>
                        <a:rPr lang="en-US" sz="1800" b="0" i="0" u="none" strike="noStrike" dirty="0" err="1">
                          <a:solidFill>
                            <a:srgbClr val="000000"/>
                          </a:solidFill>
                          <a:latin typeface="Tahoma" pitchFamily="34" charset="0"/>
                          <a:ea typeface="Tahoma" pitchFamily="34" charset="0"/>
                          <a:cs typeface="Tahoma" pitchFamily="34" charset="0"/>
                        </a:rPr>
                        <a:t>Otras</a:t>
                      </a:r>
                      <a:r>
                        <a:rPr lang="en-US" sz="1800" b="0" i="0" u="none" strike="noStrike" baseline="0" dirty="0">
                          <a:solidFill>
                            <a:srgbClr val="000000"/>
                          </a:solidFill>
                          <a:latin typeface="Tahoma" pitchFamily="34" charset="0"/>
                          <a:ea typeface="Tahoma" pitchFamily="34" charset="0"/>
                          <a:cs typeface="Tahoma" pitchFamily="34" charset="0"/>
                        </a:rPr>
                        <a:t> no </a:t>
                      </a:r>
                      <a:r>
                        <a:rPr lang="en-US" sz="1800" b="0" i="0" u="none" strike="noStrike" baseline="0" dirty="0" err="1">
                          <a:solidFill>
                            <a:srgbClr val="000000"/>
                          </a:solidFill>
                          <a:latin typeface="Tahoma" pitchFamily="34" charset="0"/>
                          <a:ea typeface="Tahoma" pitchFamily="34" charset="0"/>
                          <a:cs typeface="Tahoma" pitchFamily="34" charset="0"/>
                        </a:rPr>
                        <a:t>incluidas</a:t>
                      </a:r>
                      <a:r>
                        <a:rPr lang="en-US" sz="1800" b="0" i="0" u="none" strike="noStrike" baseline="0" dirty="0">
                          <a:solidFill>
                            <a:srgbClr val="000000"/>
                          </a:solidFill>
                          <a:latin typeface="Tahoma" pitchFamily="34" charset="0"/>
                          <a:ea typeface="Tahoma" pitchFamily="34" charset="0"/>
                          <a:cs typeface="Tahoma" pitchFamily="34" charset="0"/>
                        </a:rPr>
                        <a:t> en los </a:t>
                      </a:r>
                      <a:r>
                        <a:rPr lang="en-US" sz="1800" b="0" i="0" u="none" strike="noStrike" baseline="0" dirty="0" err="1">
                          <a:solidFill>
                            <a:srgbClr val="000000"/>
                          </a:solidFill>
                          <a:latin typeface="Tahoma" pitchFamily="34" charset="0"/>
                          <a:ea typeface="Tahoma" pitchFamily="34" charset="0"/>
                          <a:cs typeface="Tahoma" pitchFamily="34" charset="0"/>
                        </a:rPr>
                        <a:t>anteriores</a:t>
                      </a:r>
                      <a:r>
                        <a:rPr lang="en-US" sz="1800" b="0" i="0" u="none" strike="noStrike" baseline="0" dirty="0">
                          <a:solidFill>
                            <a:srgbClr val="000000"/>
                          </a:solidFill>
                          <a:latin typeface="Tahoma" pitchFamily="34" charset="0"/>
                          <a:ea typeface="Tahoma" pitchFamily="34" charset="0"/>
                          <a:cs typeface="Tahoma" pitchFamily="34" charset="0"/>
                        </a:rPr>
                        <a:t> </a:t>
                      </a:r>
                    </a:p>
                    <a:p>
                      <a:pPr algn="ctr" fontAlgn="ctr"/>
                      <a:r>
                        <a:rPr lang="en-US" sz="1800" b="0" i="0" u="none" strike="noStrike" dirty="0">
                          <a:solidFill>
                            <a:srgbClr val="000000"/>
                          </a:solidFill>
                          <a:latin typeface="Tahoma" pitchFamily="34" charset="0"/>
                          <a:ea typeface="Tahoma" pitchFamily="34" charset="0"/>
                          <a:cs typeface="Tahoma" pitchFamily="34" charset="0"/>
                        </a:rPr>
                        <a:t>(art</a:t>
                      </a:r>
                      <a:r>
                        <a:rPr lang="en-US" sz="1800" b="0" i="0" u="none" strike="noStrike" baseline="0" dirty="0">
                          <a:solidFill>
                            <a:srgbClr val="000000"/>
                          </a:solidFill>
                          <a:latin typeface="Tahoma" pitchFamily="34" charset="0"/>
                          <a:ea typeface="Tahoma" pitchFamily="34" charset="0"/>
                          <a:cs typeface="Tahoma" pitchFamily="34" charset="0"/>
                        </a:rPr>
                        <a:t>.93.h)</a:t>
                      </a:r>
                    </a:p>
                    <a:p>
                      <a:pPr algn="ctr" fontAlgn="ctr"/>
                      <a:r>
                        <a:rPr lang="en-US" sz="1800" b="1" i="0" u="none" strike="noStrike" baseline="0" dirty="0">
                          <a:solidFill>
                            <a:srgbClr val="FF0000"/>
                          </a:solidFill>
                          <a:latin typeface="Tahoma" pitchFamily="34" charset="0"/>
                          <a:ea typeface="Tahoma" pitchFamily="34" charset="0"/>
                          <a:cs typeface="Tahoma" pitchFamily="34" charset="0"/>
                        </a:rPr>
                        <a:t>“ALICUOTA RESIDUAL”</a:t>
                      </a:r>
                      <a:endParaRPr lang="en-US" sz="1800" b="1" i="0" u="none" strike="noStrike" dirty="0">
                        <a:solidFill>
                          <a:srgbClr val="FF0000"/>
                        </a:solidFill>
                        <a:latin typeface="Tahoma" pitchFamily="34" charset="0"/>
                        <a:ea typeface="Tahoma" pitchFamily="34" charset="0"/>
                        <a:cs typeface="Tahoma" pitchFamily="34" charset="0"/>
                      </a:endParaRPr>
                    </a:p>
                  </a:txBody>
                  <a:tcPr marL="9525" marR="9525" marT="9525"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C5D9F1"/>
                    </a:solidFill>
                  </a:tcPr>
                </a:tc>
                <a:tc>
                  <a:txBody>
                    <a:bodyPr/>
                    <a:lstStyle/>
                    <a:p>
                      <a:pPr algn="ctr" fontAlgn="ctr"/>
                      <a:r>
                        <a:rPr lang="es-ES" sz="1800" b="1" i="0" u="none" strike="noStrike" dirty="0">
                          <a:solidFill>
                            <a:srgbClr val="000000"/>
                          </a:solidFill>
                          <a:latin typeface="Tahoma" pitchFamily="34" charset="0"/>
                          <a:ea typeface="Tahoma" pitchFamily="34" charset="0"/>
                          <a:cs typeface="Tahoma" pitchFamily="34" charset="0"/>
                        </a:rPr>
                        <a:t>90%</a:t>
                      </a:r>
                    </a:p>
                  </a:txBody>
                  <a:tcPr marL="9525" marR="9525" marT="9525"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C5D9F1"/>
                    </a:solidFill>
                  </a:tcPr>
                </a:tc>
                <a:tc>
                  <a:txBody>
                    <a:bodyPr/>
                    <a:lstStyle/>
                    <a:p>
                      <a:pPr algn="ctr" fontAlgn="ctr"/>
                      <a:r>
                        <a:rPr lang="es-ES" sz="1800" b="1" i="0" u="none" strike="noStrike" dirty="0">
                          <a:solidFill>
                            <a:srgbClr val="000000"/>
                          </a:solidFill>
                          <a:latin typeface="Tahoma" pitchFamily="34" charset="0"/>
                          <a:ea typeface="Tahoma" pitchFamily="34" charset="0"/>
                          <a:cs typeface="Tahoma" pitchFamily="34" charset="0"/>
                        </a:rPr>
                        <a:t>31,5%</a:t>
                      </a:r>
                    </a:p>
                  </a:txBody>
                  <a:tcPr marL="9525" marR="9525" marT="9525"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C5D9F1"/>
                    </a:solidFill>
                  </a:tcPr>
                </a:tc>
                <a:tc>
                  <a:txBody>
                    <a:bodyPr/>
                    <a:lstStyle/>
                    <a:p>
                      <a:pPr algn="ctr" fontAlgn="ctr"/>
                      <a:r>
                        <a:rPr lang="es-ES" sz="1800" b="1" i="0" u="none" strike="noStrike" dirty="0">
                          <a:solidFill>
                            <a:srgbClr val="000000"/>
                          </a:solidFill>
                          <a:latin typeface="Tahoma" pitchFamily="34" charset="0"/>
                          <a:ea typeface="Tahoma" pitchFamily="34" charset="0"/>
                          <a:cs typeface="Tahoma" pitchFamily="34" charset="0"/>
                        </a:rPr>
                        <a:t>45,99%</a:t>
                      </a:r>
                    </a:p>
                  </a:txBody>
                  <a:tcPr marL="9525" marR="9525" marT="9525"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C5D9F1"/>
                    </a:solidFill>
                  </a:tcPr>
                </a:tc>
                <a:extLst>
                  <a:ext uri="{0D108BD9-81ED-4DB2-BD59-A6C34878D82A}">
                    <a16:rowId xmlns:a16="http://schemas.microsoft.com/office/drawing/2014/main" val="10003"/>
                  </a:ext>
                </a:extLst>
              </a:tr>
            </a:tbl>
          </a:graphicData>
        </a:graphic>
      </p:graphicFrame>
      <p:sp>
        <p:nvSpPr>
          <p:cNvPr id="7" name="Shape 451"/>
          <p:cNvSpPr/>
          <p:nvPr/>
        </p:nvSpPr>
        <p:spPr>
          <a:xfrm>
            <a:off x="395537" y="6165304"/>
            <a:ext cx="6480719" cy="720080"/>
          </a:xfrm>
          <a:prstGeom prst="rect">
            <a:avLst/>
          </a:prstGeom>
          <a:noFill/>
          <a:ln>
            <a:noFill/>
          </a:ln>
        </p:spPr>
        <p:txBody>
          <a:bodyPr lIns="95670" tIns="95670" rIns="95670" bIns="95670" anchor="ctr" anchorCtr="0">
            <a:noAutofit/>
          </a:bodyPr>
          <a:lstStyle/>
          <a:p>
            <a:pPr algn="just"/>
            <a:r>
              <a:rPr lang="es-ES" sz="2400" dirty="0">
                <a:solidFill>
                  <a:srgbClr val="002060"/>
                </a:solidFill>
                <a:latin typeface="+mj-lt"/>
                <a:ea typeface="Verdana" pitchFamily="34" charset="0"/>
                <a:cs typeface="Verdana" pitchFamily="34" charset="0"/>
              </a:rPr>
              <a:t> </a:t>
            </a:r>
            <a:endParaRPr sz="1100" dirty="0">
              <a:solidFill>
                <a:srgbClr val="002060"/>
              </a:solidFill>
              <a:latin typeface="+mj-lt"/>
              <a:ea typeface="Verdana" pitchFamily="34" charset="0"/>
              <a:cs typeface="Verdana" pitchFamily="34" charset="0"/>
            </a:endParaRPr>
          </a:p>
        </p:txBody>
      </p:sp>
      <p:sp>
        <p:nvSpPr>
          <p:cNvPr id="13" name="Shape 132"/>
          <p:cNvSpPr txBox="1"/>
          <p:nvPr/>
        </p:nvSpPr>
        <p:spPr>
          <a:xfrm>
            <a:off x="1144115" y="379512"/>
            <a:ext cx="7172301" cy="457200"/>
          </a:xfrm>
          <a:prstGeom prst="rect">
            <a:avLst/>
          </a:prstGeom>
          <a:noFill/>
          <a:ln>
            <a:noFill/>
          </a:ln>
        </p:spPr>
        <p:txBody>
          <a:bodyPr lIns="95634" tIns="47804" rIns="95634" bIns="47804" anchor="t" anchorCtr="0">
            <a:noAutofit/>
          </a:bodyPr>
          <a:lstStyle/>
          <a:p>
            <a:pPr marL="478249" indent="-398540" algn="ctr">
              <a:buClr>
                <a:srgbClr val="376092"/>
              </a:buClr>
              <a:buSzPct val="100000"/>
            </a:pPr>
            <a:r>
              <a:rPr lang="es-ES" sz="2400" b="1" u="sng" dirty="0">
                <a:solidFill>
                  <a:srgbClr val="376092"/>
                </a:solidFill>
                <a:latin typeface="Quicksand"/>
                <a:ea typeface="Quicksand"/>
                <a:cs typeface="Quicksand"/>
                <a:sym typeface="Quicksand"/>
              </a:rPr>
              <a:t>Presunciones art. 93</a:t>
            </a:r>
          </a:p>
        </p:txBody>
      </p:sp>
    </p:spTree>
    <p:extLst>
      <p:ext uri="{BB962C8B-B14F-4D97-AF65-F5344CB8AC3E}">
        <p14:creationId xmlns:p14="http://schemas.microsoft.com/office/powerpoint/2010/main" val="368436427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93"/>
        <p:cNvGrpSpPr/>
        <p:nvPr/>
      </p:nvGrpSpPr>
      <p:grpSpPr>
        <a:xfrm>
          <a:off x="0" y="0"/>
          <a:ext cx="0" cy="0"/>
          <a:chOff x="0" y="0"/>
          <a:chExt cx="0" cy="0"/>
        </a:xfrm>
      </p:grpSpPr>
      <p:sp>
        <p:nvSpPr>
          <p:cNvPr id="195" name="Shape 195"/>
          <p:cNvSpPr txBox="1"/>
          <p:nvPr/>
        </p:nvSpPr>
        <p:spPr>
          <a:xfrm>
            <a:off x="827585" y="1500174"/>
            <a:ext cx="7422555" cy="5357826"/>
          </a:xfrm>
          <a:prstGeom prst="rect">
            <a:avLst/>
          </a:prstGeom>
          <a:noFill/>
          <a:ln>
            <a:noFill/>
          </a:ln>
        </p:spPr>
        <p:txBody>
          <a:bodyPr lIns="40211" tIns="20100" rIns="40211" bIns="20100" anchor="ctr" anchorCtr="0">
            <a:noAutofit/>
          </a:bodyPr>
          <a:lstStyle/>
          <a:p>
            <a:pPr marL="150818" lvl="5" indent="-150818">
              <a:spcBef>
                <a:spcPct val="20000"/>
              </a:spcBef>
            </a:pPr>
            <a:r>
              <a:rPr lang="en-US" sz="1800" b="1" dirty="0">
                <a:solidFill>
                  <a:schemeClr val="bg2"/>
                </a:solidFill>
                <a:latin typeface="Verdana" pitchFamily="34" charset="0"/>
                <a:ea typeface="Verdana" pitchFamily="34" charset="0"/>
                <a:cs typeface="Verdana" pitchFamily="34" charset="0"/>
              </a:rPr>
              <a:t>	</a:t>
            </a:r>
            <a:endParaRPr lang="en-US" sz="2000" dirty="0">
              <a:solidFill>
                <a:schemeClr val="bg2"/>
              </a:solidFill>
              <a:latin typeface="Verdana" pitchFamily="34" charset="0"/>
              <a:ea typeface="Verdana" pitchFamily="34" charset="0"/>
              <a:cs typeface="Verdana" pitchFamily="34" charset="0"/>
            </a:endParaRPr>
          </a:p>
        </p:txBody>
      </p:sp>
      <p:sp>
        <p:nvSpPr>
          <p:cNvPr id="8" name="7 CuadroTexto"/>
          <p:cNvSpPr txBox="1"/>
          <p:nvPr/>
        </p:nvSpPr>
        <p:spPr>
          <a:xfrm>
            <a:off x="755576" y="2204865"/>
            <a:ext cx="7670850" cy="409943"/>
          </a:xfrm>
          <a:prstGeom prst="rect">
            <a:avLst/>
          </a:prstGeom>
          <a:noFill/>
        </p:spPr>
        <p:txBody>
          <a:bodyPr wrap="square" lIns="40218" tIns="20109" rIns="40218" bIns="20109" rtlCol="0">
            <a:spAutoFit/>
          </a:bodyPr>
          <a:lstStyle/>
          <a:p>
            <a:pPr algn="just"/>
            <a:endParaRPr lang="es-AR" sz="2400" dirty="0"/>
          </a:p>
        </p:txBody>
      </p:sp>
      <p:graphicFrame>
        <p:nvGraphicFramePr>
          <p:cNvPr id="10" name="9 Tabla"/>
          <p:cNvGraphicFramePr>
            <a:graphicFrameLocks noGrp="1"/>
          </p:cNvGraphicFramePr>
          <p:nvPr/>
        </p:nvGraphicFramePr>
        <p:xfrm>
          <a:off x="323528" y="1412776"/>
          <a:ext cx="8568952" cy="4152037"/>
        </p:xfrm>
        <a:graphic>
          <a:graphicData uri="http://schemas.openxmlformats.org/drawingml/2006/table">
            <a:tbl>
              <a:tblPr/>
              <a:tblGrid>
                <a:gridCol w="4752528">
                  <a:extLst>
                    <a:ext uri="{9D8B030D-6E8A-4147-A177-3AD203B41FA5}">
                      <a16:colId xmlns:a16="http://schemas.microsoft.com/office/drawing/2014/main" val="20000"/>
                    </a:ext>
                  </a:extLst>
                </a:gridCol>
                <a:gridCol w="1353332">
                  <a:extLst>
                    <a:ext uri="{9D8B030D-6E8A-4147-A177-3AD203B41FA5}">
                      <a16:colId xmlns:a16="http://schemas.microsoft.com/office/drawing/2014/main" val="20001"/>
                    </a:ext>
                  </a:extLst>
                </a:gridCol>
                <a:gridCol w="1382972">
                  <a:extLst>
                    <a:ext uri="{9D8B030D-6E8A-4147-A177-3AD203B41FA5}">
                      <a16:colId xmlns:a16="http://schemas.microsoft.com/office/drawing/2014/main" val="20002"/>
                    </a:ext>
                  </a:extLst>
                </a:gridCol>
                <a:gridCol w="1080120">
                  <a:extLst>
                    <a:ext uri="{9D8B030D-6E8A-4147-A177-3AD203B41FA5}">
                      <a16:colId xmlns:a16="http://schemas.microsoft.com/office/drawing/2014/main" val="20003"/>
                    </a:ext>
                  </a:extLst>
                </a:gridCol>
              </a:tblGrid>
              <a:tr h="1000132">
                <a:tc>
                  <a:txBody>
                    <a:bodyPr/>
                    <a:lstStyle/>
                    <a:p>
                      <a:pPr algn="ctr" fontAlgn="ctr"/>
                      <a:r>
                        <a:rPr lang="es-ES" sz="1600" b="1" i="0" u="none" strike="noStrike" dirty="0">
                          <a:solidFill>
                            <a:srgbClr val="000000"/>
                          </a:solidFill>
                          <a:latin typeface="Tahoma" pitchFamily="34" charset="0"/>
                          <a:ea typeface="Tahoma" pitchFamily="34" charset="0"/>
                          <a:cs typeface="Tahoma" pitchFamily="34" charset="0"/>
                        </a:rPr>
                        <a:t>Concepto</a:t>
                      </a:r>
                    </a:p>
                  </a:txBody>
                  <a:tcPr marL="8594" marR="8594" marT="8594"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E29EB8"/>
                    </a:solidFill>
                  </a:tcPr>
                </a:tc>
                <a:tc>
                  <a:txBody>
                    <a:bodyPr/>
                    <a:lstStyle/>
                    <a:p>
                      <a:pPr algn="ctr" fontAlgn="ctr"/>
                      <a:r>
                        <a:rPr lang="es-ES" sz="1600" b="1" i="0" u="none" strike="noStrike" dirty="0">
                          <a:solidFill>
                            <a:srgbClr val="000000"/>
                          </a:solidFill>
                          <a:latin typeface="Tahoma" pitchFamily="34" charset="0"/>
                          <a:ea typeface="Tahoma" pitchFamily="34" charset="0"/>
                          <a:cs typeface="Tahoma" pitchFamily="34" charset="0"/>
                        </a:rPr>
                        <a:t>Renta presunta</a:t>
                      </a:r>
                      <a:r>
                        <a:rPr lang="es-ES" sz="1600" b="1" i="0" u="none" strike="noStrike" baseline="0" dirty="0">
                          <a:solidFill>
                            <a:srgbClr val="000000"/>
                          </a:solidFill>
                          <a:latin typeface="Tahoma" pitchFamily="34" charset="0"/>
                          <a:ea typeface="Tahoma" pitchFamily="34" charset="0"/>
                          <a:cs typeface="Tahoma" pitchFamily="34" charset="0"/>
                        </a:rPr>
                        <a:t> de F.A.</a:t>
                      </a:r>
                      <a:endParaRPr lang="es-ES" sz="1600" b="1" i="0" u="none" strike="noStrike" dirty="0">
                        <a:solidFill>
                          <a:srgbClr val="000000"/>
                        </a:solidFill>
                        <a:latin typeface="Tahoma" pitchFamily="34" charset="0"/>
                        <a:ea typeface="Tahoma" pitchFamily="34" charset="0"/>
                        <a:cs typeface="Tahoma" pitchFamily="34" charset="0"/>
                      </a:endParaRPr>
                    </a:p>
                  </a:txBody>
                  <a:tcPr marL="8594" marR="8594" marT="8594" marB="0" anchor="b">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29EB8"/>
                    </a:solidFill>
                  </a:tcPr>
                </a:tc>
                <a:tc>
                  <a:txBody>
                    <a:bodyPr/>
                    <a:lstStyle/>
                    <a:p>
                      <a:pPr algn="ctr" fontAlgn="ctr"/>
                      <a:r>
                        <a:rPr lang="es-ES" sz="1600" b="1" i="0" u="none" strike="noStrike" dirty="0">
                          <a:solidFill>
                            <a:srgbClr val="000000"/>
                          </a:solidFill>
                          <a:latin typeface="Tahoma" pitchFamily="34" charset="0"/>
                          <a:ea typeface="Tahoma" pitchFamily="34" charset="0"/>
                          <a:cs typeface="Tahoma" pitchFamily="34" charset="0"/>
                        </a:rPr>
                        <a:t>Tasa efectiva</a:t>
                      </a:r>
                    </a:p>
                  </a:txBody>
                  <a:tcPr marL="8594" marR="8594" marT="8594" marB="0" anchor="b">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29EB8"/>
                    </a:solidFill>
                  </a:tcPr>
                </a:tc>
                <a:tc>
                  <a:txBody>
                    <a:bodyPr/>
                    <a:lstStyle/>
                    <a:p>
                      <a:pPr algn="ctr" fontAlgn="ctr"/>
                      <a:r>
                        <a:rPr lang="es-ES" sz="1600" b="1" i="0" u="none" strike="noStrike" dirty="0">
                          <a:solidFill>
                            <a:srgbClr val="000000"/>
                          </a:solidFill>
                          <a:latin typeface="Tahoma" pitchFamily="34" charset="0"/>
                          <a:ea typeface="Tahoma" pitchFamily="34" charset="0"/>
                          <a:cs typeface="Tahoma" pitchFamily="34" charset="0"/>
                        </a:rPr>
                        <a:t>Tasa</a:t>
                      </a:r>
                      <a:r>
                        <a:rPr lang="es-ES" sz="1600" b="1" i="0" u="none" strike="noStrike" baseline="0" dirty="0">
                          <a:solidFill>
                            <a:srgbClr val="000000"/>
                          </a:solidFill>
                          <a:latin typeface="Tahoma" pitchFamily="34" charset="0"/>
                          <a:ea typeface="Tahoma" pitchFamily="34" charset="0"/>
                          <a:cs typeface="Tahoma" pitchFamily="34" charset="0"/>
                        </a:rPr>
                        <a:t> </a:t>
                      </a:r>
                      <a:r>
                        <a:rPr lang="es-ES" sz="1600" b="1" i="0" u="none" strike="noStrike" baseline="0" dirty="0" err="1">
                          <a:solidFill>
                            <a:srgbClr val="000000"/>
                          </a:solidFill>
                          <a:latin typeface="Tahoma" pitchFamily="34" charset="0"/>
                          <a:ea typeface="Tahoma" pitchFamily="34" charset="0"/>
                          <a:cs typeface="Tahoma" pitchFamily="34" charset="0"/>
                        </a:rPr>
                        <a:t>Incr</a:t>
                      </a:r>
                      <a:r>
                        <a:rPr lang="es-ES" sz="1600" b="1" i="0" u="none" strike="noStrike" baseline="0" dirty="0">
                          <a:solidFill>
                            <a:srgbClr val="000000"/>
                          </a:solidFill>
                          <a:latin typeface="Tahoma" pitchFamily="34" charset="0"/>
                          <a:ea typeface="Tahoma" pitchFamily="34" charset="0"/>
                          <a:cs typeface="Tahoma" pitchFamily="34" charset="0"/>
                        </a:rPr>
                        <a:t>.</a:t>
                      </a:r>
                      <a:endParaRPr lang="es-ES" sz="1600" b="1" i="0" u="none" strike="noStrike" dirty="0">
                        <a:solidFill>
                          <a:srgbClr val="000000"/>
                        </a:solidFill>
                        <a:latin typeface="Tahoma" pitchFamily="34" charset="0"/>
                        <a:ea typeface="Tahoma" pitchFamily="34" charset="0"/>
                        <a:cs typeface="Tahoma" pitchFamily="34" charset="0"/>
                      </a:endParaRPr>
                    </a:p>
                  </a:txBody>
                  <a:tcPr marL="8594" marR="8594" marT="8594" marB="0" anchor="b">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29EB8"/>
                    </a:solidFill>
                  </a:tcPr>
                </a:tc>
                <a:extLst>
                  <a:ext uri="{0D108BD9-81ED-4DB2-BD59-A6C34878D82A}">
                    <a16:rowId xmlns:a16="http://schemas.microsoft.com/office/drawing/2014/main" val="10000"/>
                  </a:ext>
                </a:extLst>
              </a:tr>
              <a:tr h="845856">
                <a:tc>
                  <a:txBody>
                    <a:bodyPr/>
                    <a:lstStyle/>
                    <a:p>
                      <a:pPr marL="0" algn="ctr" defTabSz="914400" rtl="0" eaLnBrk="1" fontAlgn="ctr" latinLnBrk="0" hangingPunct="1"/>
                      <a:r>
                        <a:rPr lang="en-US" sz="1800" b="0" i="0" u="none" strike="noStrike" kern="1200" dirty="0" err="1">
                          <a:solidFill>
                            <a:srgbClr val="000000"/>
                          </a:solidFill>
                          <a:latin typeface="Tahoma" pitchFamily="34" charset="0"/>
                          <a:ea typeface="Tahoma" pitchFamily="34" charset="0"/>
                          <a:cs typeface="Tahoma" pitchFamily="34" charset="0"/>
                        </a:rPr>
                        <a:t>Transporte</a:t>
                      </a:r>
                      <a:r>
                        <a:rPr lang="en-US" sz="1800" b="0" i="0" u="none" strike="noStrike" kern="1200" dirty="0">
                          <a:solidFill>
                            <a:srgbClr val="000000"/>
                          </a:solidFill>
                          <a:latin typeface="Tahoma" pitchFamily="34" charset="0"/>
                          <a:ea typeface="Tahoma" pitchFamily="34" charset="0"/>
                          <a:cs typeface="Tahoma" pitchFamily="34" charset="0"/>
                        </a:rPr>
                        <a:t> </a:t>
                      </a:r>
                      <a:r>
                        <a:rPr lang="en-US" sz="1800" b="0" i="0" u="none" strike="noStrike" kern="1200" dirty="0" err="1">
                          <a:solidFill>
                            <a:srgbClr val="000000"/>
                          </a:solidFill>
                          <a:latin typeface="Tahoma" pitchFamily="34" charset="0"/>
                          <a:ea typeface="Tahoma" pitchFamily="34" charset="0"/>
                          <a:cs typeface="Tahoma" pitchFamily="34" charset="0"/>
                        </a:rPr>
                        <a:t>Internacional</a:t>
                      </a:r>
                      <a:r>
                        <a:rPr lang="en-US" sz="1800" b="0" i="0" u="none" strike="noStrike" kern="1200" dirty="0">
                          <a:solidFill>
                            <a:srgbClr val="000000"/>
                          </a:solidFill>
                          <a:latin typeface="Tahoma" pitchFamily="34" charset="0"/>
                          <a:ea typeface="Tahoma" pitchFamily="34" charset="0"/>
                          <a:cs typeface="Tahoma" pitchFamily="34" charset="0"/>
                        </a:rPr>
                        <a:t> (art.</a:t>
                      </a:r>
                      <a:r>
                        <a:rPr lang="en-US" sz="1800" b="0" i="0" u="none" strike="noStrike" kern="1200" baseline="0" dirty="0">
                          <a:solidFill>
                            <a:srgbClr val="000000"/>
                          </a:solidFill>
                          <a:latin typeface="Tahoma" pitchFamily="34" charset="0"/>
                          <a:ea typeface="Tahoma" pitchFamily="34" charset="0"/>
                          <a:cs typeface="Tahoma" pitchFamily="34" charset="0"/>
                        </a:rPr>
                        <a:t> 9)</a:t>
                      </a:r>
                      <a:endParaRPr lang="en-US" sz="1800" b="0" i="0" u="none" strike="noStrike" kern="1200" dirty="0">
                        <a:solidFill>
                          <a:srgbClr val="000000"/>
                        </a:solidFill>
                        <a:latin typeface="Tahoma" pitchFamily="34" charset="0"/>
                        <a:ea typeface="Tahoma" pitchFamily="34" charset="0"/>
                        <a:cs typeface="Tahoma" pitchFamily="34" charset="0"/>
                      </a:endParaRPr>
                    </a:p>
                  </a:txBody>
                  <a:tcPr marL="9525" marR="9525" marT="9525"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C5D9F1"/>
                    </a:solidFill>
                  </a:tcPr>
                </a:tc>
                <a:tc>
                  <a:txBody>
                    <a:bodyPr/>
                    <a:lstStyle/>
                    <a:p>
                      <a:pPr algn="ctr" fontAlgn="ctr"/>
                      <a:r>
                        <a:rPr lang="es-ES" sz="1800" b="1" i="0" u="none" strike="noStrike" dirty="0">
                          <a:solidFill>
                            <a:srgbClr val="000000"/>
                          </a:solidFill>
                          <a:latin typeface="Tahoma" pitchFamily="34" charset="0"/>
                          <a:ea typeface="Tahoma" pitchFamily="34" charset="0"/>
                          <a:cs typeface="Tahoma" pitchFamily="34" charset="0"/>
                        </a:rPr>
                        <a:t>10%</a:t>
                      </a:r>
                    </a:p>
                  </a:txBody>
                  <a:tcPr marL="9525" marR="9525" marT="9525"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C5D9F1"/>
                    </a:solidFill>
                  </a:tcPr>
                </a:tc>
                <a:tc>
                  <a:txBody>
                    <a:bodyPr/>
                    <a:lstStyle/>
                    <a:p>
                      <a:pPr marR="0" algn="ctr" rtl="0" fontAlgn="b">
                        <a:lnSpc>
                          <a:spcPct val="100000"/>
                        </a:lnSpc>
                        <a:spcBef>
                          <a:spcPts val="0"/>
                        </a:spcBef>
                        <a:spcAft>
                          <a:spcPts val="0"/>
                        </a:spcAft>
                        <a:buNone/>
                      </a:pPr>
                      <a:r>
                        <a:rPr lang="es-ES" sz="1800" b="1" i="0" u="none" strike="noStrike" cap="none" dirty="0">
                          <a:solidFill>
                            <a:srgbClr val="000000"/>
                          </a:solidFill>
                          <a:latin typeface="Tahoma" pitchFamily="34" charset="0"/>
                          <a:ea typeface="Tahoma" pitchFamily="34" charset="0"/>
                          <a:cs typeface="Tahoma" pitchFamily="34" charset="0"/>
                          <a:sym typeface="Arial"/>
                        </a:rPr>
                        <a:t>0,035%</a:t>
                      </a:r>
                      <a:endParaRPr lang="es-ES" sz="1800" b="1" i="0" u="none" strike="noStrike" dirty="0">
                        <a:solidFill>
                          <a:srgbClr val="000000"/>
                        </a:solidFill>
                        <a:latin typeface="Tahoma" pitchFamily="34" charset="0"/>
                        <a:ea typeface="Tahoma" pitchFamily="34" charset="0"/>
                        <a:cs typeface="Tahoma" pitchFamily="34" charset="0"/>
                      </a:endParaRPr>
                    </a:p>
                  </a:txBody>
                  <a:tcPr marL="9525" marR="9525" marT="9525"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C5D9F1"/>
                    </a:solidFill>
                  </a:tcPr>
                </a:tc>
                <a:tc>
                  <a:txBody>
                    <a:bodyPr/>
                    <a:lstStyle/>
                    <a:p>
                      <a:pPr marR="0" algn="ctr" rtl="0" fontAlgn="b">
                        <a:lnSpc>
                          <a:spcPct val="100000"/>
                        </a:lnSpc>
                        <a:spcBef>
                          <a:spcPts val="0"/>
                        </a:spcBef>
                        <a:spcAft>
                          <a:spcPts val="0"/>
                        </a:spcAft>
                        <a:buNone/>
                      </a:pPr>
                      <a:r>
                        <a:rPr lang="es-ES" sz="1600" b="1" i="0" u="none" strike="noStrike" dirty="0">
                          <a:solidFill>
                            <a:srgbClr val="000000"/>
                          </a:solidFill>
                          <a:latin typeface="Tahoma" pitchFamily="34" charset="0"/>
                          <a:ea typeface="Tahoma" pitchFamily="34" charset="0"/>
                          <a:cs typeface="Tahoma" pitchFamily="34" charset="0"/>
                        </a:rPr>
                        <a:t>0,0363%</a:t>
                      </a:r>
                    </a:p>
                  </a:txBody>
                  <a:tcPr marL="9525" marR="9525" marT="9525"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C5D9F1"/>
                    </a:solidFill>
                  </a:tcPr>
                </a:tc>
                <a:extLst>
                  <a:ext uri="{0D108BD9-81ED-4DB2-BD59-A6C34878D82A}">
                    <a16:rowId xmlns:a16="http://schemas.microsoft.com/office/drawing/2014/main" val="10001"/>
                  </a:ext>
                </a:extLst>
              </a:tr>
              <a:tr h="797218">
                <a:tc>
                  <a:txBody>
                    <a:bodyPr/>
                    <a:lstStyle/>
                    <a:p>
                      <a:pPr marL="0" algn="ctr" defTabSz="914400" rtl="0" eaLnBrk="1" fontAlgn="ctr" latinLnBrk="0" hangingPunct="1"/>
                      <a:r>
                        <a:rPr lang="en-US" sz="1800" b="0" i="0" u="none" strike="noStrike" kern="1200" dirty="0">
                          <a:solidFill>
                            <a:srgbClr val="000000"/>
                          </a:solidFill>
                          <a:latin typeface="Tahoma" pitchFamily="34" charset="0"/>
                          <a:ea typeface="Tahoma" pitchFamily="34" charset="0"/>
                          <a:cs typeface="Tahoma" pitchFamily="34" charset="0"/>
                        </a:rPr>
                        <a:t>Transp. </a:t>
                      </a:r>
                      <a:r>
                        <a:rPr lang="en-US" sz="1800" b="0" i="0" u="none" strike="noStrike" kern="1200" dirty="0" err="1">
                          <a:solidFill>
                            <a:srgbClr val="000000"/>
                          </a:solidFill>
                          <a:latin typeface="Tahoma" pitchFamily="34" charset="0"/>
                          <a:ea typeface="Tahoma" pitchFamily="34" charset="0"/>
                          <a:cs typeface="Tahoma" pitchFamily="34" charset="0"/>
                        </a:rPr>
                        <a:t>Internacional</a:t>
                      </a:r>
                      <a:r>
                        <a:rPr lang="en-US" sz="1800" b="0" i="0" u="none" strike="noStrike" kern="1200" dirty="0">
                          <a:solidFill>
                            <a:srgbClr val="000000"/>
                          </a:solidFill>
                          <a:latin typeface="Tahoma" pitchFamily="34" charset="0"/>
                          <a:ea typeface="Tahoma" pitchFamily="34" charset="0"/>
                          <a:cs typeface="Tahoma" pitchFamily="34" charset="0"/>
                        </a:rPr>
                        <a:t> - </a:t>
                      </a:r>
                      <a:r>
                        <a:rPr lang="en-US" sz="1800" b="0" i="0" u="none" strike="noStrike" kern="1200" dirty="0" err="1">
                          <a:solidFill>
                            <a:srgbClr val="000000"/>
                          </a:solidFill>
                          <a:latin typeface="Tahoma" pitchFamily="34" charset="0"/>
                          <a:ea typeface="Tahoma" pitchFamily="34" charset="0"/>
                          <a:cs typeface="Tahoma" pitchFamily="34" charset="0"/>
                        </a:rPr>
                        <a:t>Contenedores</a:t>
                      </a:r>
                      <a:r>
                        <a:rPr lang="en-US" sz="1800" b="0" i="0" u="none" strike="noStrike" kern="1200" dirty="0">
                          <a:solidFill>
                            <a:srgbClr val="000000"/>
                          </a:solidFill>
                          <a:latin typeface="Tahoma" pitchFamily="34" charset="0"/>
                          <a:ea typeface="Tahoma" pitchFamily="34" charset="0"/>
                          <a:cs typeface="Tahoma" pitchFamily="34" charset="0"/>
                        </a:rPr>
                        <a:t> (art.</a:t>
                      </a:r>
                      <a:r>
                        <a:rPr lang="en-US" sz="1800" b="0" i="0" u="none" strike="noStrike" kern="1200" baseline="0" dirty="0">
                          <a:solidFill>
                            <a:srgbClr val="000000"/>
                          </a:solidFill>
                          <a:latin typeface="Tahoma" pitchFamily="34" charset="0"/>
                          <a:ea typeface="Tahoma" pitchFamily="34" charset="0"/>
                          <a:cs typeface="Tahoma" pitchFamily="34" charset="0"/>
                        </a:rPr>
                        <a:t> 9)</a:t>
                      </a:r>
                      <a:endParaRPr lang="en-US" sz="1800" b="0" i="0" u="none" strike="noStrike" kern="1200" dirty="0">
                        <a:solidFill>
                          <a:srgbClr val="000000"/>
                        </a:solidFill>
                        <a:latin typeface="Tahoma" pitchFamily="34" charset="0"/>
                        <a:ea typeface="Tahoma" pitchFamily="34" charset="0"/>
                        <a:cs typeface="Tahoma" pitchFamily="34" charset="0"/>
                      </a:endParaRPr>
                    </a:p>
                  </a:txBody>
                  <a:tcPr marL="9525" marR="9525" marT="9525"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C5D9F1"/>
                    </a:solidFill>
                  </a:tcPr>
                </a:tc>
                <a:tc>
                  <a:txBody>
                    <a:bodyPr/>
                    <a:lstStyle/>
                    <a:p>
                      <a:pPr algn="ctr" fontAlgn="ctr"/>
                      <a:r>
                        <a:rPr lang="es-ES" sz="1800" b="1" i="0" u="none" strike="noStrike" dirty="0">
                          <a:solidFill>
                            <a:srgbClr val="000000"/>
                          </a:solidFill>
                          <a:latin typeface="Tahoma" pitchFamily="34" charset="0"/>
                          <a:ea typeface="Tahoma" pitchFamily="34" charset="0"/>
                          <a:cs typeface="Tahoma" pitchFamily="34" charset="0"/>
                        </a:rPr>
                        <a:t>20%</a:t>
                      </a:r>
                    </a:p>
                  </a:txBody>
                  <a:tcPr marL="9525" marR="9525" marT="9525"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C5D9F1"/>
                    </a:solidFill>
                  </a:tcPr>
                </a:tc>
                <a:tc>
                  <a:txBody>
                    <a:bodyPr/>
                    <a:lstStyle/>
                    <a:p>
                      <a:pPr algn="ctr" fontAlgn="ctr"/>
                      <a:r>
                        <a:rPr lang="es-ES" sz="1800" b="1" i="0" u="none" strike="noStrike" dirty="0">
                          <a:solidFill>
                            <a:srgbClr val="000000"/>
                          </a:solidFill>
                          <a:latin typeface="Tahoma" pitchFamily="34" charset="0"/>
                          <a:ea typeface="Tahoma" pitchFamily="34" charset="0"/>
                          <a:cs typeface="Tahoma" pitchFamily="34" charset="0"/>
                        </a:rPr>
                        <a:t>0,07%</a:t>
                      </a:r>
                    </a:p>
                  </a:txBody>
                  <a:tcPr marL="9525" marR="9525" marT="9525"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C5D9F1"/>
                    </a:solidFill>
                  </a:tcPr>
                </a:tc>
                <a:tc>
                  <a:txBody>
                    <a:bodyPr/>
                    <a:lstStyle/>
                    <a:p>
                      <a:pPr algn="ctr" fontAlgn="ctr"/>
                      <a:r>
                        <a:rPr lang="es-ES" sz="1600" b="1" i="0" u="none" strike="noStrike" dirty="0">
                          <a:solidFill>
                            <a:srgbClr val="000000"/>
                          </a:solidFill>
                          <a:latin typeface="Tahoma" pitchFamily="34" charset="0"/>
                          <a:ea typeface="Tahoma" pitchFamily="34" charset="0"/>
                          <a:cs typeface="Tahoma" pitchFamily="34" charset="0"/>
                        </a:rPr>
                        <a:t>0,0753%</a:t>
                      </a:r>
                    </a:p>
                  </a:txBody>
                  <a:tcPr marL="9525" marR="9525" marT="9525"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C5D9F1"/>
                    </a:solidFill>
                  </a:tcPr>
                </a:tc>
                <a:extLst>
                  <a:ext uri="{0D108BD9-81ED-4DB2-BD59-A6C34878D82A}">
                    <a16:rowId xmlns:a16="http://schemas.microsoft.com/office/drawing/2014/main" val="10002"/>
                  </a:ext>
                </a:extLst>
              </a:tr>
              <a:tr h="541139">
                <a:tc>
                  <a:txBody>
                    <a:bodyPr/>
                    <a:lstStyle/>
                    <a:p>
                      <a:pPr algn="ctr" fontAlgn="ctr"/>
                      <a:r>
                        <a:rPr lang="en-US" sz="1800" b="0" i="0" u="none" strike="noStrike" dirty="0" err="1">
                          <a:solidFill>
                            <a:srgbClr val="000000"/>
                          </a:solidFill>
                          <a:latin typeface="Tahoma" pitchFamily="34" charset="0"/>
                          <a:ea typeface="Tahoma" pitchFamily="34" charset="0"/>
                          <a:cs typeface="Tahoma" pitchFamily="34" charset="0"/>
                        </a:rPr>
                        <a:t>Agencias</a:t>
                      </a:r>
                      <a:r>
                        <a:rPr lang="en-US" sz="1800" b="0" i="0" u="none" strike="noStrike" baseline="0" dirty="0">
                          <a:solidFill>
                            <a:srgbClr val="000000"/>
                          </a:solidFill>
                          <a:latin typeface="Tahoma" pitchFamily="34" charset="0"/>
                          <a:ea typeface="Tahoma" pitchFamily="34" charset="0"/>
                          <a:cs typeface="Tahoma" pitchFamily="34" charset="0"/>
                        </a:rPr>
                        <a:t> de </a:t>
                      </a:r>
                      <a:r>
                        <a:rPr lang="en-US" sz="1800" b="0" i="0" u="none" strike="noStrike" baseline="0" dirty="0" err="1">
                          <a:solidFill>
                            <a:srgbClr val="000000"/>
                          </a:solidFill>
                          <a:latin typeface="Tahoma" pitchFamily="34" charset="0"/>
                          <a:ea typeface="Tahoma" pitchFamily="34" charset="0"/>
                          <a:cs typeface="Tahoma" pitchFamily="34" charset="0"/>
                        </a:rPr>
                        <a:t>noticias</a:t>
                      </a:r>
                      <a:r>
                        <a:rPr lang="en-US" sz="1800" b="0" i="0" u="none" strike="noStrike" baseline="0" dirty="0">
                          <a:solidFill>
                            <a:srgbClr val="000000"/>
                          </a:solidFill>
                          <a:latin typeface="Tahoma" pitchFamily="34" charset="0"/>
                          <a:ea typeface="Tahoma" pitchFamily="34" charset="0"/>
                          <a:cs typeface="Tahoma" pitchFamily="34" charset="0"/>
                        </a:rPr>
                        <a:t> </a:t>
                      </a:r>
                      <a:r>
                        <a:rPr lang="en-US" sz="1800" b="0" i="0" u="none" strike="noStrike" dirty="0">
                          <a:solidFill>
                            <a:srgbClr val="000000"/>
                          </a:solidFill>
                          <a:latin typeface="Tahoma" pitchFamily="34" charset="0"/>
                          <a:ea typeface="Tahoma" pitchFamily="34" charset="0"/>
                          <a:cs typeface="Tahoma" pitchFamily="34" charset="0"/>
                        </a:rPr>
                        <a:t>(art</a:t>
                      </a:r>
                      <a:r>
                        <a:rPr lang="en-US" sz="1800" b="0" i="0" u="none" strike="noStrike" baseline="0" dirty="0">
                          <a:solidFill>
                            <a:srgbClr val="000000"/>
                          </a:solidFill>
                          <a:latin typeface="Tahoma" pitchFamily="34" charset="0"/>
                          <a:ea typeface="Tahoma" pitchFamily="34" charset="0"/>
                          <a:cs typeface="Tahoma" pitchFamily="34" charset="0"/>
                        </a:rPr>
                        <a:t>.93.d)</a:t>
                      </a:r>
                      <a:endParaRPr lang="en-US" sz="1800" b="0" i="0" u="none" strike="noStrike" dirty="0">
                        <a:solidFill>
                          <a:srgbClr val="000000"/>
                        </a:solidFill>
                        <a:latin typeface="Tahoma" pitchFamily="34" charset="0"/>
                        <a:ea typeface="Tahoma" pitchFamily="34" charset="0"/>
                        <a:cs typeface="Tahoma" pitchFamily="34" charset="0"/>
                      </a:endParaRPr>
                    </a:p>
                  </a:txBody>
                  <a:tcPr marL="9525" marR="9525" marT="9525"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C5D9F1"/>
                    </a:solidFill>
                  </a:tcPr>
                </a:tc>
                <a:tc>
                  <a:txBody>
                    <a:bodyPr/>
                    <a:lstStyle/>
                    <a:p>
                      <a:pPr algn="ctr" fontAlgn="ctr"/>
                      <a:r>
                        <a:rPr lang="es-ES" sz="1800" b="1" i="0" u="none" strike="noStrike" dirty="0">
                          <a:solidFill>
                            <a:srgbClr val="000000"/>
                          </a:solidFill>
                          <a:latin typeface="Tahoma" pitchFamily="34" charset="0"/>
                          <a:ea typeface="Tahoma" pitchFamily="34" charset="0"/>
                          <a:cs typeface="Tahoma" pitchFamily="34" charset="0"/>
                        </a:rPr>
                        <a:t>10%</a:t>
                      </a:r>
                    </a:p>
                  </a:txBody>
                  <a:tcPr marL="9525" marR="9525" marT="9525"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C5D9F1"/>
                    </a:solidFill>
                  </a:tcPr>
                </a:tc>
                <a:tc>
                  <a:txBody>
                    <a:bodyPr/>
                    <a:lstStyle/>
                    <a:p>
                      <a:pPr marR="0" algn="ctr" rtl="0" fontAlgn="b">
                        <a:lnSpc>
                          <a:spcPct val="100000"/>
                        </a:lnSpc>
                        <a:spcBef>
                          <a:spcPts val="0"/>
                        </a:spcBef>
                        <a:spcAft>
                          <a:spcPts val="0"/>
                        </a:spcAft>
                        <a:buNone/>
                      </a:pPr>
                      <a:r>
                        <a:rPr lang="es-ES" sz="1800" b="1" i="0" u="none" strike="noStrike" cap="none" dirty="0">
                          <a:solidFill>
                            <a:srgbClr val="000000"/>
                          </a:solidFill>
                          <a:latin typeface="Tahoma" pitchFamily="34" charset="0"/>
                          <a:ea typeface="Tahoma" pitchFamily="34" charset="0"/>
                          <a:cs typeface="Tahoma" pitchFamily="34" charset="0"/>
                          <a:sym typeface="Arial"/>
                        </a:rPr>
                        <a:t>3,5%</a:t>
                      </a:r>
                      <a:endParaRPr lang="es-ES" sz="1800" b="1" i="0" u="none" strike="noStrike" dirty="0">
                        <a:solidFill>
                          <a:srgbClr val="000000"/>
                        </a:solidFill>
                        <a:latin typeface="Tahoma" pitchFamily="34" charset="0"/>
                        <a:ea typeface="Tahoma" pitchFamily="34" charset="0"/>
                        <a:cs typeface="Tahoma" pitchFamily="34" charset="0"/>
                      </a:endParaRPr>
                    </a:p>
                  </a:txBody>
                  <a:tcPr marL="9525" marR="9525" marT="9525"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C5D9F1"/>
                    </a:solidFill>
                  </a:tcPr>
                </a:tc>
                <a:tc>
                  <a:txBody>
                    <a:bodyPr/>
                    <a:lstStyle/>
                    <a:p>
                      <a:pPr marR="0" algn="ctr" rtl="0" fontAlgn="b">
                        <a:lnSpc>
                          <a:spcPct val="100000"/>
                        </a:lnSpc>
                        <a:spcBef>
                          <a:spcPts val="0"/>
                        </a:spcBef>
                        <a:spcAft>
                          <a:spcPts val="0"/>
                        </a:spcAft>
                        <a:buNone/>
                      </a:pPr>
                      <a:r>
                        <a:rPr lang="es-ES" sz="1600" b="1" i="0" u="none" strike="noStrike" dirty="0">
                          <a:solidFill>
                            <a:srgbClr val="000000"/>
                          </a:solidFill>
                          <a:latin typeface="Tahoma" pitchFamily="34" charset="0"/>
                          <a:ea typeface="Tahoma" pitchFamily="34" charset="0"/>
                          <a:cs typeface="Tahoma" pitchFamily="34" charset="0"/>
                        </a:rPr>
                        <a:t>3,63%</a:t>
                      </a:r>
                    </a:p>
                  </a:txBody>
                  <a:tcPr marL="9525" marR="9525" marT="9525"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C5D9F1"/>
                    </a:solidFill>
                  </a:tcPr>
                </a:tc>
                <a:extLst>
                  <a:ext uri="{0D108BD9-81ED-4DB2-BD59-A6C34878D82A}">
                    <a16:rowId xmlns:a16="http://schemas.microsoft.com/office/drawing/2014/main" val="10003"/>
                  </a:ext>
                </a:extLst>
              </a:tr>
              <a:tr h="483846">
                <a:tc>
                  <a:txBody>
                    <a:bodyPr/>
                    <a:lstStyle/>
                    <a:p>
                      <a:pPr marL="0" algn="ctr" defTabSz="914400" rtl="0" eaLnBrk="1" fontAlgn="ctr" latinLnBrk="0" hangingPunct="1"/>
                      <a:r>
                        <a:rPr lang="en-US" sz="1800" b="0" i="0" u="none" strike="noStrike" kern="1200" dirty="0" err="1">
                          <a:solidFill>
                            <a:srgbClr val="000000"/>
                          </a:solidFill>
                          <a:latin typeface="Tahoma" pitchFamily="34" charset="0"/>
                          <a:ea typeface="Tahoma" pitchFamily="34" charset="0"/>
                          <a:cs typeface="Tahoma" pitchFamily="34" charset="0"/>
                        </a:rPr>
                        <a:t>Seguros</a:t>
                      </a:r>
                      <a:r>
                        <a:rPr lang="en-US" sz="1800" b="0" i="0" u="none" strike="noStrike" kern="1200" dirty="0">
                          <a:solidFill>
                            <a:srgbClr val="000000"/>
                          </a:solidFill>
                          <a:latin typeface="Tahoma" pitchFamily="34" charset="0"/>
                          <a:ea typeface="Tahoma" pitchFamily="34" charset="0"/>
                          <a:cs typeface="Tahoma" pitchFamily="34" charset="0"/>
                        </a:rPr>
                        <a:t> y </a:t>
                      </a:r>
                      <a:r>
                        <a:rPr lang="en-US" sz="1800" b="0" i="0" u="none" strike="noStrike" kern="1200" dirty="0" err="1">
                          <a:solidFill>
                            <a:srgbClr val="000000"/>
                          </a:solidFill>
                          <a:latin typeface="Tahoma" pitchFamily="34" charset="0"/>
                          <a:ea typeface="Tahoma" pitchFamily="34" charset="0"/>
                          <a:cs typeface="Tahoma" pitchFamily="34" charset="0"/>
                        </a:rPr>
                        <a:t>Reaseguros</a:t>
                      </a:r>
                      <a:r>
                        <a:rPr lang="en-US" sz="1800" b="0" i="0" u="none" strike="noStrike" kern="1200" dirty="0">
                          <a:solidFill>
                            <a:srgbClr val="000000"/>
                          </a:solidFill>
                          <a:latin typeface="Tahoma" pitchFamily="34" charset="0"/>
                          <a:ea typeface="Tahoma" pitchFamily="34" charset="0"/>
                          <a:cs typeface="Tahoma" pitchFamily="34" charset="0"/>
                        </a:rPr>
                        <a:t> </a:t>
                      </a:r>
                      <a:r>
                        <a:rPr lang="en-US" sz="1800" b="0" i="0" u="none" strike="noStrike" kern="1200" baseline="0" dirty="0">
                          <a:solidFill>
                            <a:srgbClr val="000000"/>
                          </a:solidFill>
                          <a:latin typeface="Tahoma" pitchFamily="34" charset="0"/>
                          <a:ea typeface="Tahoma" pitchFamily="34" charset="0"/>
                          <a:cs typeface="Tahoma" pitchFamily="34" charset="0"/>
                        </a:rPr>
                        <a:t>(art. 11.)</a:t>
                      </a:r>
                      <a:endParaRPr lang="en-US" sz="1800" b="0" i="0" u="none" strike="noStrike" kern="1200" dirty="0">
                        <a:solidFill>
                          <a:srgbClr val="000000"/>
                        </a:solidFill>
                        <a:latin typeface="Tahoma" pitchFamily="34" charset="0"/>
                        <a:ea typeface="Tahoma" pitchFamily="34" charset="0"/>
                        <a:cs typeface="Tahoma" pitchFamily="34" charset="0"/>
                      </a:endParaRPr>
                    </a:p>
                  </a:txBody>
                  <a:tcPr marL="9525" marR="9525" marT="9525"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marL="0" algn="ctr" defTabSz="914400" rtl="0" eaLnBrk="1" fontAlgn="ctr" latinLnBrk="0" hangingPunct="1"/>
                      <a:r>
                        <a:rPr lang="es-ES" sz="1800" b="1" i="0" u="none" strike="noStrike" kern="1200" dirty="0">
                          <a:solidFill>
                            <a:srgbClr val="000000"/>
                          </a:solidFill>
                          <a:latin typeface="Tahoma" pitchFamily="34" charset="0"/>
                          <a:ea typeface="Tahoma" pitchFamily="34" charset="0"/>
                          <a:cs typeface="Tahoma" pitchFamily="34" charset="0"/>
                        </a:rPr>
                        <a:t>10%</a:t>
                      </a:r>
                    </a:p>
                  </a:txBody>
                  <a:tcPr marL="9525" marR="9525" marT="9525"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marR="0" algn="ctr" rtl="0" fontAlgn="b">
                        <a:lnSpc>
                          <a:spcPct val="100000"/>
                        </a:lnSpc>
                        <a:spcBef>
                          <a:spcPts val="0"/>
                        </a:spcBef>
                        <a:spcAft>
                          <a:spcPts val="0"/>
                        </a:spcAft>
                        <a:buNone/>
                      </a:pPr>
                      <a:r>
                        <a:rPr lang="es-ES" sz="1800" b="1" i="0" u="none" strike="noStrike" cap="none" dirty="0">
                          <a:solidFill>
                            <a:srgbClr val="000000"/>
                          </a:solidFill>
                          <a:latin typeface="Tahoma" pitchFamily="34" charset="0"/>
                          <a:ea typeface="Tahoma" pitchFamily="34" charset="0"/>
                          <a:cs typeface="Tahoma" pitchFamily="34" charset="0"/>
                          <a:sym typeface="Arial"/>
                        </a:rPr>
                        <a:t>3,5%</a:t>
                      </a:r>
                      <a:endParaRPr lang="es-ES" sz="1800" b="1" i="0" u="none" strike="noStrike" dirty="0">
                        <a:solidFill>
                          <a:srgbClr val="000000"/>
                        </a:solidFill>
                        <a:latin typeface="Tahoma" pitchFamily="34" charset="0"/>
                        <a:ea typeface="Tahoma" pitchFamily="34" charset="0"/>
                        <a:cs typeface="Tahoma" pitchFamily="34" charset="0"/>
                      </a:endParaRPr>
                    </a:p>
                  </a:txBody>
                  <a:tcPr marL="9525" marR="9525" marT="9525"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marR="0" algn="ctr" rtl="0" fontAlgn="b">
                        <a:lnSpc>
                          <a:spcPct val="100000"/>
                        </a:lnSpc>
                        <a:spcBef>
                          <a:spcPts val="0"/>
                        </a:spcBef>
                        <a:spcAft>
                          <a:spcPts val="0"/>
                        </a:spcAft>
                        <a:buNone/>
                      </a:pPr>
                      <a:r>
                        <a:rPr lang="es-ES" sz="1600" b="1" i="0" u="none" strike="noStrike" dirty="0">
                          <a:solidFill>
                            <a:srgbClr val="000000"/>
                          </a:solidFill>
                          <a:latin typeface="Tahoma" pitchFamily="34" charset="0"/>
                          <a:ea typeface="Tahoma" pitchFamily="34" charset="0"/>
                          <a:cs typeface="Tahoma" pitchFamily="34" charset="0"/>
                        </a:rPr>
                        <a:t>3,63%</a:t>
                      </a:r>
                    </a:p>
                  </a:txBody>
                  <a:tcPr marL="9525" marR="9525" marT="9525"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extLst>
                  <a:ext uri="{0D108BD9-81ED-4DB2-BD59-A6C34878D82A}">
                    <a16:rowId xmlns:a16="http://schemas.microsoft.com/office/drawing/2014/main" val="10004"/>
                  </a:ext>
                </a:extLst>
              </a:tr>
              <a:tr h="483846">
                <a:tc>
                  <a:txBody>
                    <a:bodyPr/>
                    <a:lstStyle/>
                    <a:p>
                      <a:pPr marL="0" algn="ctr" defTabSz="914400" rtl="0" eaLnBrk="1" fontAlgn="ctr" latinLnBrk="0" hangingPunct="1"/>
                      <a:r>
                        <a:rPr lang="en-US" sz="1800" b="0" i="0" u="none" strike="noStrike" kern="1200" dirty="0" err="1">
                          <a:solidFill>
                            <a:srgbClr val="000000"/>
                          </a:solidFill>
                          <a:latin typeface="Tahoma" pitchFamily="34" charset="0"/>
                          <a:ea typeface="Tahoma" pitchFamily="34" charset="0"/>
                          <a:cs typeface="Tahoma" pitchFamily="34" charset="0"/>
                        </a:rPr>
                        <a:t>Peliculas</a:t>
                      </a:r>
                      <a:r>
                        <a:rPr lang="en-US" sz="1800" b="0" i="0" u="none" strike="noStrike" kern="1200" baseline="0" dirty="0">
                          <a:solidFill>
                            <a:srgbClr val="000000"/>
                          </a:solidFill>
                          <a:latin typeface="Tahoma" pitchFamily="34" charset="0"/>
                          <a:ea typeface="Tahoma" pitchFamily="34" charset="0"/>
                          <a:cs typeface="Tahoma" pitchFamily="34" charset="0"/>
                        </a:rPr>
                        <a:t> </a:t>
                      </a:r>
                      <a:r>
                        <a:rPr lang="en-US" sz="1800" b="0" i="0" u="none" strike="noStrike" kern="1200" baseline="0" dirty="0" err="1">
                          <a:solidFill>
                            <a:srgbClr val="000000"/>
                          </a:solidFill>
                          <a:latin typeface="Tahoma" pitchFamily="34" charset="0"/>
                          <a:ea typeface="Tahoma" pitchFamily="34" charset="0"/>
                          <a:cs typeface="Tahoma" pitchFamily="34" charset="0"/>
                        </a:rPr>
                        <a:t>cinematograficas</a:t>
                      </a:r>
                      <a:r>
                        <a:rPr lang="en-US" sz="1800" b="0" i="0" u="none" strike="noStrike" kern="1200" baseline="0" dirty="0">
                          <a:solidFill>
                            <a:srgbClr val="000000"/>
                          </a:solidFill>
                          <a:latin typeface="Tahoma" pitchFamily="34" charset="0"/>
                          <a:ea typeface="Tahoma" pitchFamily="34" charset="0"/>
                          <a:cs typeface="Tahoma" pitchFamily="34" charset="0"/>
                        </a:rPr>
                        <a:t> y </a:t>
                      </a:r>
                      <a:r>
                        <a:rPr lang="en-US" sz="1800" b="0" i="0" u="none" strike="noStrike" kern="1200" baseline="0" dirty="0" err="1">
                          <a:solidFill>
                            <a:srgbClr val="000000"/>
                          </a:solidFill>
                          <a:latin typeface="Tahoma" pitchFamily="34" charset="0"/>
                          <a:ea typeface="Tahoma" pitchFamily="34" charset="0"/>
                          <a:cs typeface="Tahoma" pitchFamily="34" charset="0"/>
                        </a:rPr>
                        <a:t>otros</a:t>
                      </a:r>
                      <a:r>
                        <a:rPr lang="en-US" sz="1800" b="0" i="0" u="none" strike="noStrike" kern="1200" baseline="0" dirty="0">
                          <a:solidFill>
                            <a:srgbClr val="000000"/>
                          </a:solidFill>
                          <a:latin typeface="Tahoma" pitchFamily="34" charset="0"/>
                          <a:ea typeface="Tahoma" pitchFamily="34" charset="0"/>
                          <a:cs typeface="Tahoma" pitchFamily="34" charset="0"/>
                        </a:rPr>
                        <a:t> (art. 13)</a:t>
                      </a:r>
                      <a:endParaRPr lang="en-US" sz="1800" b="0" i="0" u="none" strike="noStrike" kern="1200" dirty="0">
                        <a:solidFill>
                          <a:srgbClr val="000000"/>
                        </a:solidFill>
                        <a:latin typeface="Tahoma" pitchFamily="34" charset="0"/>
                        <a:ea typeface="Tahoma" pitchFamily="34" charset="0"/>
                        <a:cs typeface="Tahoma" pitchFamily="34" charset="0"/>
                      </a:endParaRPr>
                    </a:p>
                  </a:txBody>
                  <a:tcPr marL="9525" marR="9525" marT="9525"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marL="0" algn="ctr" defTabSz="914400" rtl="0" eaLnBrk="1" fontAlgn="ctr" latinLnBrk="0" hangingPunct="1"/>
                      <a:r>
                        <a:rPr lang="es-ES" sz="1800" b="1" i="0" u="none" strike="noStrike" kern="1200" dirty="0">
                          <a:solidFill>
                            <a:srgbClr val="000000"/>
                          </a:solidFill>
                          <a:latin typeface="Tahoma" pitchFamily="34" charset="0"/>
                          <a:ea typeface="Tahoma" pitchFamily="34" charset="0"/>
                          <a:cs typeface="Tahoma" pitchFamily="34" charset="0"/>
                        </a:rPr>
                        <a:t>50%</a:t>
                      </a:r>
                    </a:p>
                  </a:txBody>
                  <a:tcPr marL="9525" marR="9525" marT="9525"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marR="0" algn="ctr" rtl="0" fontAlgn="b">
                        <a:lnSpc>
                          <a:spcPct val="100000"/>
                        </a:lnSpc>
                        <a:spcBef>
                          <a:spcPts val="0"/>
                        </a:spcBef>
                        <a:spcAft>
                          <a:spcPts val="0"/>
                        </a:spcAft>
                        <a:buNone/>
                      </a:pPr>
                      <a:r>
                        <a:rPr lang="es-ES" sz="1800" b="1" i="0" u="none" strike="noStrike" dirty="0">
                          <a:solidFill>
                            <a:srgbClr val="000000"/>
                          </a:solidFill>
                          <a:latin typeface="Tahoma" pitchFamily="34" charset="0"/>
                          <a:ea typeface="Tahoma" pitchFamily="34" charset="0"/>
                          <a:cs typeface="Tahoma" pitchFamily="34" charset="0"/>
                        </a:rPr>
                        <a:t>17,5%</a:t>
                      </a:r>
                    </a:p>
                  </a:txBody>
                  <a:tcPr marL="9525" marR="9525" marT="9525"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marR="0" algn="ctr" rtl="0" fontAlgn="b">
                        <a:lnSpc>
                          <a:spcPct val="100000"/>
                        </a:lnSpc>
                        <a:spcBef>
                          <a:spcPts val="0"/>
                        </a:spcBef>
                        <a:spcAft>
                          <a:spcPts val="0"/>
                        </a:spcAft>
                        <a:buNone/>
                      </a:pPr>
                      <a:r>
                        <a:rPr lang="es-ES" sz="1600" b="1" i="0" u="none" strike="noStrike" dirty="0">
                          <a:solidFill>
                            <a:srgbClr val="000000"/>
                          </a:solidFill>
                          <a:latin typeface="Tahoma" pitchFamily="34" charset="0"/>
                          <a:ea typeface="Tahoma" pitchFamily="34" charset="0"/>
                          <a:cs typeface="Tahoma" pitchFamily="34" charset="0"/>
                        </a:rPr>
                        <a:t>21,21%</a:t>
                      </a:r>
                    </a:p>
                  </a:txBody>
                  <a:tcPr marL="9525" marR="9525" marT="9525"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extLst>
                  <a:ext uri="{0D108BD9-81ED-4DB2-BD59-A6C34878D82A}">
                    <a16:rowId xmlns:a16="http://schemas.microsoft.com/office/drawing/2014/main" val="10005"/>
                  </a:ext>
                </a:extLst>
              </a:tr>
            </a:tbl>
          </a:graphicData>
        </a:graphic>
      </p:graphicFrame>
      <p:sp>
        <p:nvSpPr>
          <p:cNvPr id="7" name="Shape 451"/>
          <p:cNvSpPr/>
          <p:nvPr/>
        </p:nvSpPr>
        <p:spPr>
          <a:xfrm>
            <a:off x="395537" y="6165304"/>
            <a:ext cx="6480719" cy="720080"/>
          </a:xfrm>
          <a:prstGeom prst="rect">
            <a:avLst/>
          </a:prstGeom>
          <a:noFill/>
          <a:ln>
            <a:noFill/>
          </a:ln>
        </p:spPr>
        <p:txBody>
          <a:bodyPr lIns="95670" tIns="95670" rIns="95670" bIns="95670" anchor="ctr" anchorCtr="0">
            <a:noAutofit/>
          </a:bodyPr>
          <a:lstStyle/>
          <a:p>
            <a:pPr algn="just"/>
            <a:r>
              <a:rPr lang="es-ES" sz="2400" dirty="0">
                <a:solidFill>
                  <a:srgbClr val="002060"/>
                </a:solidFill>
                <a:latin typeface="+mj-lt"/>
                <a:ea typeface="Verdana" pitchFamily="34" charset="0"/>
                <a:cs typeface="Verdana" pitchFamily="34" charset="0"/>
              </a:rPr>
              <a:t> </a:t>
            </a:r>
            <a:endParaRPr sz="1100" dirty="0">
              <a:solidFill>
                <a:srgbClr val="002060"/>
              </a:solidFill>
              <a:latin typeface="+mj-lt"/>
              <a:ea typeface="Verdana" pitchFamily="34" charset="0"/>
              <a:cs typeface="Verdana" pitchFamily="34" charset="0"/>
            </a:endParaRPr>
          </a:p>
        </p:txBody>
      </p:sp>
      <p:sp>
        <p:nvSpPr>
          <p:cNvPr id="13" name="Shape 132"/>
          <p:cNvSpPr txBox="1"/>
          <p:nvPr/>
        </p:nvSpPr>
        <p:spPr>
          <a:xfrm>
            <a:off x="1144115" y="379512"/>
            <a:ext cx="7172301" cy="457200"/>
          </a:xfrm>
          <a:prstGeom prst="rect">
            <a:avLst/>
          </a:prstGeom>
          <a:noFill/>
          <a:ln>
            <a:noFill/>
          </a:ln>
        </p:spPr>
        <p:txBody>
          <a:bodyPr lIns="95634" tIns="47804" rIns="95634" bIns="47804" anchor="t" anchorCtr="0">
            <a:noAutofit/>
          </a:bodyPr>
          <a:lstStyle/>
          <a:p>
            <a:pPr marL="478249" indent="-398540" algn="ctr">
              <a:buClr>
                <a:srgbClr val="376092"/>
              </a:buClr>
              <a:buSzPct val="100000"/>
            </a:pPr>
            <a:r>
              <a:rPr lang="es-ES" sz="2400" b="1" u="sng" dirty="0">
                <a:solidFill>
                  <a:srgbClr val="376092"/>
                </a:solidFill>
                <a:latin typeface="Quicksand"/>
                <a:ea typeface="Quicksand"/>
                <a:cs typeface="Quicksand"/>
                <a:sym typeface="Quicksand"/>
              </a:rPr>
              <a:t>OTROS CASOS </a:t>
            </a:r>
          </a:p>
        </p:txBody>
      </p:sp>
    </p:spTree>
    <p:extLst>
      <p:ext uri="{BB962C8B-B14F-4D97-AF65-F5344CB8AC3E}">
        <p14:creationId xmlns:p14="http://schemas.microsoft.com/office/powerpoint/2010/main" val="368436427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hape 451"/>
          <p:cNvSpPr/>
          <p:nvPr/>
        </p:nvSpPr>
        <p:spPr>
          <a:xfrm>
            <a:off x="1835696" y="836712"/>
            <a:ext cx="5112568" cy="588920"/>
          </a:xfrm>
          <a:prstGeom prst="rect">
            <a:avLst/>
          </a:prstGeom>
          <a:ln/>
        </p:spPr>
        <p:style>
          <a:lnRef idx="2">
            <a:schemeClr val="accent4"/>
          </a:lnRef>
          <a:fillRef idx="1">
            <a:schemeClr val="lt1"/>
          </a:fillRef>
          <a:effectRef idx="0">
            <a:schemeClr val="accent4"/>
          </a:effectRef>
          <a:fontRef idx="minor">
            <a:schemeClr val="dk1"/>
          </a:fontRef>
        </p:style>
        <p:txBody>
          <a:bodyPr lIns="91408" tIns="91408" rIns="91408" bIns="91408" anchor="ctr" anchorCtr="0">
            <a:noAutofit/>
          </a:bodyPr>
          <a:lstStyle/>
          <a:p>
            <a:pPr algn="ctr"/>
            <a:r>
              <a:rPr lang="es-AR" sz="1800" b="1" dirty="0">
                <a:solidFill>
                  <a:srgbClr val="002060"/>
                </a:solidFill>
                <a:latin typeface="Verdana" pitchFamily="34" charset="0"/>
                <a:ea typeface="Verdana" pitchFamily="34" charset="0"/>
                <a:cs typeface="Verdana" pitchFamily="34" charset="0"/>
              </a:rPr>
              <a:t>Presunciones Renta </a:t>
            </a:r>
            <a:r>
              <a:rPr lang="es-AR" sz="1800" b="1" dirty="0" err="1">
                <a:solidFill>
                  <a:srgbClr val="002060"/>
                </a:solidFill>
                <a:latin typeface="Verdana" pitchFamily="34" charset="0"/>
                <a:ea typeface="Verdana" pitchFamily="34" charset="0"/>
                <a:cs typeface="Verdana" pitchFamily="34" charset="0"/>
              </a:rPr>
              <a:t>Fte</a:t>
            </a:r>
            <a:r>
              <a:rPr lang="es-AR" sz="1800" b="1" dirty="0">
                <a:solidFill>
                  <a:srgbClr val="002060"/>
                </a:solidFill>
                <a:latin typeface="Verdana" pitchFamily="34" charset="0"/>
                <a:ea typeface="Verdana" pitchFamily="34" charset="0"/>
                <a:cs typeface="Verdana" pitchFamily="34" charset="0"/>
              </a:rPr>
              <a:t>. Argentina Art. 93 (LIG)</a:t>
            </a:r>
            <a:endParaRPr sz="1800" b="1" dirty="0">
              <a:solidFill>
                <a:srgbClr val="002060"/>
              </a:solidFill>
              <a:latin typeface="Verdana" pitchFamily="34" charset="0"/>
              <a:ea typeface="Verdana" pitchFamily="34" charset="0"/>
              <a:cs typeface="Verdana" pitchFamily="34" charset="0"/>
            </a:endParaRPr>
          </a:p>
        </p:txBody>
      </p:sp>
      <p:sp>
        <p:nvSpPr>
          <p:cNvPr id="11" name="AutoShape 6"/>
          <p:cNvSpPr>
            <a:spLocks noChangeArrowheads="1"/>
          </p:cNvSpPr>
          <p:nvPr/>
        </p:nvSpPr>
        <p:spPr bwMode="auto">
          <a:xfrm>
            <a:off x="3779913" y="1789510"/>
            <a:ext cx="792088" cy="271338"/>
          </a:xfrm>
          <a:prstGeom prst="downArrow">
            <a:avLst>
              <a:gd name="adj1" fmla="val 50000"/>
              <a:gd name="adj2" fmla="val 25000"/>
            </a:avLst>
          </a:prstGeom>
          <a:solidFill>
            <a:srgbClr val="FFFFCC"/>
          </a:solidFill>
          <a:ln w="9525" algn="ctr">
            <a:solidFill>
              <a:schemeClr val="tx1"/>
            </a:solidFill>
            <a:miter lim="800000"/>
            <a:headEnd/>
            <a:tailEnd/>
          </a:ln>
        </p:spPr>
        <p:txBody>
          <a:bodyPr wrap="none" lIns="91423" tIns="45711" rIns="91423" bIns="45711" anchor="ctr"/>
          <a:lstStyle/>
          <a:p>
            <a:endParaRPr lang="es-ES"/>
          </a:p>
        </p:txBody>
      </p:sp>
      <p:sp>
        <p:nvSpPr>
          <p:cNvPr id="18" name="Rectangle 4"/>
          <p:cNvSpPr>
            <a:spLocks noChangeArrowheads="1"/>
          </p:cNvSpPr>
          <p:nvPr/>
        </p:nvSpPr>
        <p:spPr bwMode="auto">
          <a:xfrm>
            <a:off x="611560" y="2595258"/>
            <a:ext cx="8244408" cy="4431964"/>
          </a:xfrm>
          <a:prstGeom prst="rect">
            <a:avLst/>
          </a:prstGeom>
          <a:noFill/>
          <a:ln w="9525" algn="ctr">
            <a:noFill/>
            <a:miter lim="800000"/>
            <a:headEnd/>
            <a:tailEnd/>
          </a:ln>
        </p:spPr>
        <p:txBody>
          <a:bodyPr wrap="square" lIns="91423" tIns="45711" rIns="91423" bIns="45711" anchor="ctr">
            <a:spAutoFit/>
          </a:bodyPr>
          <a:lstStyle/>
          <a:p>
            <a:r>
              <a:rPr lang="es-ES" sz="1900" dirty="0"/>
              <a:t>“…se presumirá ganancia neta, sin admitirse prueba en contrario:</a:t>
            </a:r>
          </a:p>
          <a:p>
            <a:endParaRPr lang="es-ES" sz="1900" dirty="0"/>
          </a:p>
          <a:p>
            <a:pPr marL="342900" indent="-342900">
              <a:buAutoNum type="alphaLcParenR"/>
            </a:pPr>
            <a:r>
              <a:rPr lang="es-ES" sz="1900" dirty="0"/>
              <a:t>Tratándose de contratos que cumplimentan debidamente los requisitos de la Ley de Transferencia de Tecnología al momento de efectuarse los pagos:</a:t>
            </a:r>
          </a:p>
          <a:p>
            <a:pPr marL="342900" indent="-342900">
              <a:buAutoNum type="alphaLcParenR"/>
            </a:pPr>
            <a:endParaRPr lang="es-ES" sz="1900" dirty="0"/>
          </a:p>
          <a:p>
            <a:pPr marL="720725">
              <a:buAutoNum type="arabicPeriod"/>
            </a:pPr>
            <a:r>
              <a:rPr lang="es-ES" sz="1900" dirty="0"/>
              <a:t>El SESENTA POR CIENTO (60 %) de los importes pagados por prestaciones derivadas de servicios de asistencia técnica, …no..obtenibles en el país a …, </a:t>
            </a:r>
            <a:r>
              <a:rPr lang="es-ES" sz="1900" b="1" dirty="0"/>
              <a:t>siempre que estuviesen debidamente registrados</a:t>
            </a:r>
            <a:r>
              <a:rPr lang="es-ES" sz="1900" dirty="0"/>
              <a:t> y hubieran sido efectivamente prestados.</a:t>
            </a:r>
          </a:p>
          <a:p>
            <a:pPr marL="720725">
              <a:buAutoNum type="arabicPeriod"/>
            </a:pPr>
            <a:endParaRPr lang="es-ES" sz="1900" dirty="0"/>
          </a:p>
          <a:p>
            <a:pPr marL="720725">
              <a:buAutoNum type="arabicPeriod"/>
            </a:pPr>
            <a:r>
              <a:rPr lang="es-ES" sz="1900" dirty="0"/>
              <a:t>El OCHENTA POR CIENTO (80 %) de los importes pagados por prestaciones derivadas en cesión de derechos o licencias para la explotación de patentes de invención y demás objetos no contemplados en el punto 1 de este inciso".</a:t>
            </a:r>
          </a:p>
          <a:p>
            <a:pPr marL="342900" indent="-342900">
              <a:buAutoNum type="arabicPeriod"/>
            </a:pPr>
            <a:endParaRPr lang="es-ES" sz="1600" dirty="0"/>
          </a:p>
        </p:txBody>
      </p:sp>
      <p:sp>
        <p:nvSpPr>
          <p:cNvPr id="12" name="11 Rectángulo"/>
          <p:cNvSpPr/>
          <p:nvPr/>
        </p:nvSpPr>
        <p:spPr>
          <a:xfrm>
            <a:off x="1187624" y="260648"/>
            <a:ext cx="6696744" cy="369332"/>
          </a:xfrm>
          <a:prstGeom prst="rect">
            <a:avLst/>
          </a:prstGeom>
        </p:spPr>
        <p:txBody>
          <a:bodyPr wrap="square">
            <a:spAutoFit/>
          </a:bodyPr>
          <a:lstStyle/>
          <a:p>
            <a:r>
              <a:rPr lang="es-AR" b="1" u="sng" cap="small" dirty="0">
                <a:solidFill>
                  <a:srgbClr val="00B050"/>
                </a:solidFill>
                <a:latin typeface="Verdana" pitchFamily="34" charset="0"/>
                <a:ea typeface="Verdana" pitchFamily="34" charset="0"/>
                <a:cs typeface="Verdana" pitchFamily="34" charset="0"/>
              </a:rPr>
              <a:t>Ganancias de “Beneficiarios del Exterior</a:t>
            </a:r>
            <a:r>
              <a:rPr lang="es-AR" b="1" cap="small" dirty="0">
                <a:solidFill>
                  <a:srgbClr val="00B050"/>
                </a:solidFill>
                <a:latin typeface="Verdana" pitchFamily="34" charset="0"/>
                <a:ea typeface="Verdana" pitchFamily="34" charset="0"/>
                <a:cs typeface="Verdana" pitchFamily="34" charset="0"/>
              </a:rPr>
              <a:t>”</a:t>
            </a:r>
            <a:endParaRPr lang="es-ES" dirty="0"/>
          </a:p>
        </p:txBody>
      </p:sp>
      <p:sp>
        <p:nvSpPr>
          <p:cNvPr id="14" name="object 8"/>
          <p:cNvSpPr txBox="1">
            <a:spLocks/>
          </p:cNvSpPr>
          <p:nvPr/>
        </p:nvSpPr>
        <p:spPr>
          <a:xfrm>
            <a:off x="1699592" y="2060848"/>
            <a:ext cx="6400800" cy="366767"/>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lang="en-US" sz="2300" b="1" kern="0" spc="-5" dirty="0">
                <a:solidFill>
                  <a:schemeClr val="accent2">
                    <a:lumMod val="75000"/>
                  </a:schemeClr>
                </a:solidFill>
                <a:latin typeface="Arial"/>
                <a:ea typeface="+mj-ea"/>
                <a:cs typeface="Arial"/>
              </a:rPr>
              <a:t>“</a:t>
            </a:r>
            <a:r>
              <a:rPr lang="en-US" sz="2300" b="1" kern="0" spc="-5" dirty="0" err="1">
                <a:solidFill>
                  <a:schemeClr val="accent2">
                    <a:lumMod val="75000"/>
                  </a:schemeClr>
                </a:solidFill>
                <a:latin typeface="Arial"/>
                <a:ea typeface="+mj-ea"/>
                <a:cs typeface="Arial"/>
              </a:rPr>
              <a:t>Asesoramiento</a:t>
            </a:r>
            <a:r>
              <a:rPr lang="en-US" sz="2300" b="1" kern="0" spc="-5" dirty="0">
                <a:solidFill>
                  <a:schemeClr val="accent2">
                    <a:lumMod val="75000"/>
                  </a:schemeClr>
                </a:solidFill>
                <a:latin typeface="Arial"/>
                <a:ea typeface="+mj-ea"/>
                <a:cs typeface="Arial"/>
              </a:rPr>
              <a:t> </a:t>
            </a:r>
            <a:r>
              <a:rPr lang="en-US" sz="2300" b="1" kern="0" spc="-5" dirty="0" err="1">
                <a:solidFill>
                  <a:schemeClr val="accent2">
                    <a:lumMod val="75000"/>
                  </a:schemeClr>
                </a:solidFill>
                <a:latin typeface="Arial"/>
                <a:ea typeface="+mj-ea"/>
                <a:cs typeface="Arial"/>
              </a:rPr>
              <a:t>Técnico</a:t>
            </a:r>
            <a:r>
              <a:rPr lang="en-US" sz="2300" b="1" kern="0" spc="-5" dirty="0">
                <a:solidFill>
                  <a:schemeClr val="accent2">
                    <a:lumMod val="75000"/>
                  </a:schemeClr>
                </a:solidFill>
                <a:latin typeface="Arial"/>
                <a:ea typeface="+mj-ea"/>
                <a:cs typeface="Arial"/>
              </a:rPr>
              <a:t>” [Art. 93 inc. (a)]</a:t>
            </a:r>
            <a:endParaRPr kumimoji="0" lang="en-US" sz="2300" b="1" i="0" strike="noStrike" kern="0" cap="none" spc="-5" normalizeH="0" baseline="0" noProof="0" dirty="0">
              <a:ln>
                <a:noFill/>
              </a:ln>
              <a:solidFill>
                <a:schemeClr val="accent2">
                  <a:lumMod val="75000"/>
                </a:schemeClr>
              </a:solidFill>
              <a:effectLst/>
              <a:uLnTx/>
              <a:uFillTx/>
              <a:latin typeface="Arial"/>
              <a:ea typeface="+mj-ea"/>
              <a:cs typeface="Arial"/>
            </a:endParaRPr>
          </a:p>
        </p:txBody>
      </p:sp>
    </p:spTree>
    <p:extLst>
      <p:ext uri="{BB962C8B-B14F-4D97-AF65-F5344CB8AC3E}">
        <p14:creationId xmlns:p14="http://schemas.microsoft.com/office/powerpoint/2010/main" val="131608230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up)">
                                      <p:cBhvr>
                                        <p:cTn id="12" dur="500"/>
                                        <p:tgtEl>
                                          <p:spTgt spid="11"/>
                                        </p:tgtEl>
                                      </p:cBhvr>
                                    </p:animEffect>
                                  </p:childTnLst>
                                </p:cTn>
                              </p:par>
                            </p:childTnLst>
                          </p:cTn>
                        </p:par>
                        <p:par>
                          <p:cTn id="13" fill="hold">
                            <p:stCondLst>
                              <p:cond delay="1000"/>
                            </p:stCondLst>
                            <p:childTnLst>
                              <p:par>
                                <p:cTn id="14" presetID="3" presetClass="entr" presetSubtype="10" fill="hold" grpId="0" nodeType="after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blinds(horizontal)">
                                      <p:cBhvr>
                                        <p:cTn id="1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P spid="1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hape 451"/>
          <p:cNvSpPr/>
          <p:nvPr/>
        </p:nvSpPr>
        <p:spPr>
          <a:xfrm>
            <a:off x="1835696" y="836712"/>
            <a:ext cx="5112568" cy="588920"/>
          </a:xfrm>
          <a:prstGeom prst="rect">
            <a:avLst/>
          </a:prstGeom>
          <a:ln/>
        </p:spPr>
        <p:style>
          <a:lnRef idx="2">
            <a:schemeClr val="accent4"/>
          </a:lnRef>
          <a:fillRef idx="1">
            <a:schemeClr val="lt1"/>
          </a:fillRef>
          <a:effectRef idx="0">
            <a:schemeClr val="accent4"/>
          </a:effectRef>
          <a:fontRef idx="minor">
            <a:schemeClr val="dk1"/>
          </a:fontRef>
        </p:style>
        <p:txBody>
          <a:bodyPr lIns="91408" tIns="91408" rIns="91408" bIns="91408" anchor="ctr" anchorCtr="0">
            <a:noAutofit/>
          </a:bodyPr>
          <a:lstStyle/>
          <a:p>
            <a:pPr algn="ctr"/>
            <a:r>
              <a:rPr lang="es-AR" sz="1800" b="1" dirty="0">
                <a:solidFill>
                  <a:srgbClr val="002060"/>
                </a:solidFill>
                <a:latin typeface="Verdana" pitchFamily="34" charset="0"/>
                <a:ea typeface="Verdana" pitchFamily="34" charset="0"/>
                <a:cs typeface="Verdana" pitchFamily="34" charset="0"/>
              </a:rPr>
              <a:t>Presunciones Renta </a:t>
            </a:r>
            <a:r>
              <a:rPr lang="es-AR" sz="1800" b="1" dirty="0" err="1">
                <a:solidFill>
                  <a:srgbClr val="002060"/>
                </a:solidFill>
                <a:latin typeface="Verdana" pitchFamily="34" charset="0"/>
                <a:ea typeface="Verdana" pitchFamily="34" charset="0"/>
                <a:cs typeface="Verdana" pitchFamily="34" charset="0"/>
              </a:rPr>
              <a:t>Fte</a:t>
            </a:r>
            <a:r>
              <a:rPr lang="es-AR" sz="1800" b="1" dirty="0">
                <a:solidFill>
                  <a:srgbClr val="002060"/>
                </a:solidFill>
                <a:latin typeface="Verdana" pitchFamily="34" charset="0"/>
                <a:ea typeface="Verdana" pitchFamily="34" charset="0"/>
                <a:cs typeface="Verdana" pitchFamily="34" charset="0"/>
              </a:rPr>
              <a:t>. Argentina Art. 93 (LIG)</a:t>
            </a:r>
            <a:endParaRPr sz="1800" b="1" dirty="0">
              <a:solidFill>
                <a:srgbClr val="002060"/>
              </a:solidFill>
              <a:latin typeface="Verdana" pitchFamily="34" charset="0"/>
              <a:ea typeface="Verdana" pitchFamily="34" charset="0"/>
              <a:cs typeface="Verdana" pitchFamily="34" charset="0"/>
            </a:endParaRPr>
          </a:p>
        </p:txBody>
      </p:sp>
      <p:sp>
        <p:nvSpPr>
          <p:cNvPr id="11" name="AutoShape 6"/>
          <p:cNvSpPr>
            <a:spLocks noChangeArrowheads="1"/>
          </p:cNvSpPr>
          <p:nvPr/>
        </p:nvSpPr>
        <p:spPr bwMode="auto">
          <a:xfrm>
            <a:off x="3779913" y="1789510"/>
            <a:ext cx="792088" cy="271338"/>
          </a:xfrm>
          <a:prstGeom prst="downArrow">
            <a:avLst>
              <a:gd name="adj1" fmla="val 50000"/>
              <a:gd name="adj2" fmla="val 25000"/>
            </a:avLst>
          </a:prstGeom>
          <a:solidFill>
            <a:srgbClr val="FFFFCC"/>
          </a:solidFill>
          <a:ln w="9525" algn="ctr">
            <a:solidFill>
              <a:schemeClr val="tx1"/>
            </a:solidFill>
            <a:miter lim="800000"/>
            <a:headEnd/>
            <a:tailEnd/>
          </a:ln>
        </p:spPr>
        <p:txBody>
          <a:bodyPr wrap="none" lIns="91423" tIns="45711" rIns="91423" bIns="45711" anchor="ctr"/>
          <a:lstStyle/>
          <a:p>
            <a:endParaRPr lang="es-ES"/>
          </a:p>
        </p:txBody>
      </p:sp>
      <p:sp>
        <p:nvSpPr>
          <p:cNvPr id="18" name="Rectangle 4"/>
          <p:cNvSpPr>
            <a:spLocks noChangeArrowheads="1"/>
          </p:cNvSpPr>
          <p:nvPr/>
        </p:nvSpPr>
        <p:spPr bwMode="auto">
          <a:xfrm>
            <a:off x="2880320" y="3260321"/>
            <a:ext cx="3563888" cy="384703"/>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wrap="square" lIns="91423" tIns="45711" rIns="91423" bIns="45711" anchor="ctr">
            <a:spAutoFit/>
          </a:bodyPr>
          <a:lstStyle/>
          <a:p>
            <a:r>
              <a:rPr lang="es-ES" sz="1900" cap="all" dirty="0"/>
              <a:t>Inscripción de </a:t>
            </a:r>
            <a:r>
              <a:rPr lang="es-ES" sz="1900" dirty="0"/>
              <a:t>LOS CONTRATOS</a:t>
            </a:r>
          </a:p>
        </p:txBody>
      </p:sp>
      <p:sp>
        <p:nvSpPr>
          <p:cNvPr id="12" name="11 Rectángulo"/>
          <p:cNvSpPr/>
          <p:nvPr/>
        </p:nvSpPr>
        <p:spPr>
          <a:xfrm>
            <a:off x="1691680" y="260648"/>
            <a:ext cx="6696744" cy="369332"/>
          </a:xfrm>
          <a:prstGeom prst="rect">
            <a:avLst/>
          </a:prstGeom>
        </p:spPr>
        <p:txBody>
          <a:bodyPr wrap="square">
            <a:spAutoFit/>
          </a:bodyPr>
          <a:lstStyle/>
          <a:p>
            <a:r>
              <a:rPr lang="es-AR" b="1" u="sng" cap="small" dirty="0">
                <a:solidFill>
                  <a:srgbClr val="00B050"/>
                </a:solidFill>
                <a:latin typeface="Verdana" pitchFamily="34" charset="0"/>
                <a:ea typeface="Verdana" pitchFamily="34" charset="0"/>
                <a:cs typeface="Verdana" pitchFamily="34" charset="0"/>
              </a:rPr>
              <a:t>Ganancias de “Beneficiarios del Exterior</a:t>
            </a:r>
            <a:r>
              <a:rPr lang="es-AR" b="1" cap="small" dirty="0">
                <a:solidFill>
                  <a:srgbClr val="00B050"/>
                </a:solidFill>
                <a:latin typeface="Verdana" pitchFamily="34" charset="0"/>
                <a:ea typeface="Verdana" pitchFamily="34" charset="0"/>
                <a:cs typeface="Verdana" pitchFamily="34" charset="0"/>
              </a:rPr>
              <a:t>”</a:t>
            </a:r>
            <a:endParaRPr lang="es-ES" dirty="0"/>
          </a:p>
        </p:txBody>
      </p:sp>
      <p:sp>
        <p:nvSpPr>
          <p:cNvPr id="14" name="object 8"/>
          <p:cNvSpPr txBox="1">
            <a:spLocks/>
          </p:cNvSpPr>
          <p:nvPr/>
        </p:nvSpPr>
        <p:spPr>
          <a:xfrm>
            <a:off x="1483568" y="2270145"/>
            <a:ext cx="6400800" cy="366767"/>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lang="en-US" sz="2300" b="1" kern="0" spc="-5" dirty="0">
                <a:solidFill>
                  <a:schemeClr val="accent2">
                    <a:lumMod val="75000"/>
                  </a:schemeClr>
                </a:solidFill>
                <a:latin typeface="Arial"/>
                <a:ea typeface="+mj-ea"/>
                <a:cs typeface="Arial"/>
              </a:rPr>
              <a:t>“</a:t>
            </a:r>
            <a:r>
              <a:rPr lang="en-US" sz="2300" b="1" kern="0" spc="-5" dirty="0" err="1">
                <a:solidFill>
                  <a:schemeClr val="accent2">
                    <a:lumMod val="75000"/>
                  </a:schemeClr>
                </a:solidFill>
                <a:latin typeface="Arial"/>
                <a:ea typeface="+mj-ea"/>
                <a:cs typeface="Arial"/>
              </a:rPr>
              <a:t>Asesoramiento</a:t>
            </a:r>
            <a:r>
              <a:rPr lang="en-US" sz="2300" b="1" kern="0" spc="-5" dirty="0">
                <a:solidFill>
                  <a:schemeClr val="accent2">
                    <a:lumMod val="75000"/>
                  </a:schemeClr>
                </a:solidFill>
                <a:latin typeface="Arial"/>
                <a:ea typeface="+mj-ea"/>
                <a:cs typeface="Arial"/>
              </a:rPr>
              <a:t> </a:t>
            </a:r>
            <a:r>
              <a:rPr lang="en-US" sz="2300" b="1" kern="0" spc="-5" dirty="0" err="1">
                <a:solidFill>
                  <a:schemeClr val="accent2">
                    <a:lumMod val="75000"/>
                  </a:schemeClr>
                </a:solidFill>
                <a:latin typeface="Arial"/>
                <a:ea typeface="+mj-ea"/>
                <a:cs typeface="Arial"/>
              </a:rPr>
              <a:t>Técnico</a:t>
            </a:r>
            <a:r>
              <a:rPr lang="en-US" sz="2300" b="1" kern="0" spc="-5" dirty="0">
                <a:solidFill>
                  <a:schemeClr val="accent2">
                    <a:lumMod val="75000"/>
                  </a:schemeClr>
                </a:solidFill>
                <a:latin typeface="Arial"/>
                <a:ea typeface="+mj-ea"/>
                <a:cs typeface="Arial"/>
              </a:rPr>
              <a:t>” [Art. 93 inc. (a)]</a:t>
            </a:r>
            <a:endParaRPr kumimoji="0" lang="en-US" sz="2300" b="1" i="0" strike="noStrike" kern="0" cap="none" spc="-5" normalizeH="0" baseline="0" noProof="0" dirty="0">
              <a:ln>
                <a:noFill/>
              </a:ln>
              <a:solidFill>
                <a:schemeClr val="accent2">
                  <a:lumMod val="75000"/>
                </a:schemeClr>
              </a:solidFill>
              <a:effectLst/>
              <a:uLnTx/>
              <a:uFillTx/>
              <a:latin typeface="Arial"/>
              <a:ea typeface="+mj-ea"/>
              <a:cs typeface="Arial"/>
            </a:endParaRPr>
          </a:p>
        </p:txBody>
      </p:sp>
      <p:sp>
        <p:nvSpPr>
          <p:cNvPr id="7" name="Rectangle 4"/>
          <p:cNvSpPr>
            <a:spLocks noChangeArrowheads="1"/>
          </p:cNvSpPr>
          <p:nvPr/>
        </p:nvSpPr>
        <p:spPr bwMode="auto">
          <a:xfrm>
            <a:off x="1115616" y="4355690"/>
            <a:ext cx="7704856" cy="1881622"/>
          </a:xfrm>
          <a:prstGeom prst="rect">
            <a:avLst/>
          </a:prstGeom>
          <a:noFill/>
          <a:ln w="9525" algn="ctr">
            <a:solidFill>
              <a:schemeClr val="accent1">
                <a:shade val="50000"/>
              </a:schemeClr>
            </a:solidFill>
            <a:prstDash val="dashDot"/>
            <a:miter lim="800000"/>
            <a:headEnd/>
            <a:tailEnd/>
          </a:ln>
        </p:spPr>
        <p:txBody>
          <a:bodyPr wrap="square" lIns="217509" tIns="108752" rIns="217509" bIns="108752" anchor="ctr">
            <a:spAutoFit/>
          </a:bodyPr>
          <a:lstStyle/>
          <a:p>
            <a:pPr marL="355600" lvl="0"/>
            <a:r>
              <a:rPr lang="en-US" b="1" u="sng" kern="0" spc="-5" dirty="0" err="1">
                <a:solidFill>
                  <a:schemeClr val="accent2">
                    <a:lumMod val="75000"/>
                  </a:schemeClr>
                </a:solidFill>
                <a:latin typeface="Arial"/>
                <a:cs typeface="Arial"/>
              </a:rPr>
              <a:t>Decreto</a:t>
            </a:r>
            <a:r>
              <a:rPr lang="en-US" b="1" u="sng" kern="0" spc="-5" dirty="0">
                <a:solidFill>
                  <a:schemeClr val="accent2">
                    <a:lumMod val="75000"/>
                  </a:schemeClr>
                </a:solidFill>
                <a:latin typeface="Arial"/>
                <a:cs typeface="Arial"/>
              </a:rPr>
              <a:t> </a:t>
            </a:r>
            <a:r>
              <a:rPr lang="en-US" b="1" u="sng" kern="0" spc="-5" dirty="0" err="1">
                <a:solidFill>
                  <a:schemeClr val="accent2">
                    <a:lumMod val="75000"/>
                  </a:schemeClr>
                </a:solidFill>
                <a:latin typeface="Arial"/>
                <a:cs typeface="Arial"/>
              </a:rPr>
              <a:t>Reglamentario</a:t>
            </a:r>
            <a:r>
              <a:rPr lang="en-US" b="1" u="sng" kern="0" spc="-5" dirty="0">
                <a:solidFill>
                  <a:schemeClr val="accent2">
                    <a:lumMod val="75000"/>
                  </a:schemeClr>
                </a:solidFill>
                <a:latin typeface="Arial"/>
                <a:cs typeface="Arial"/>
              </a:rPr>
              <a:t> LIG</a:t>
            </a:r>
            <a:r>
              <a:rPr lang="en-US" b="1" kern="0" spc="-5" dirty="0">
                <a:solidFill>
                  <a:schemeClr val="accent2">
                    <a:lumMod val="75000"/>
                  </a:schemeClr>
                </a:solidFill>
                <a:latin typeface="Arial"/>
                <a:cs typeface="Arial"/>
              </a:rPr>
              <a:t> [Art. </a:t>
            </a:r>
            <a:r>
              <a:rPr lang="en-US" b="1" kern="0" spc="-5" dirty="0" err="1">
                <a:solidFill>
                  <a:schemeClr val="accent2">
                    <a:lumMod val="75000"/>
                  </a:schemeClr>
                </a:solidFill>
                <a:latin typeface="Arial"/>
                <a:cs typeface="Arial"/>
              </a:rPr>
              <a:t>Agregado</a:t>
            </a:r>
            <a:r>
              <a:rPr lang="en-US" b="1" kern="0" spc="-5" dirty="0">
                <a:solidFill>
                  <a:schemeClr val="accent2">
                    <a:lumMod val="75000"/>
                  </a:schemeClr>
                </a:solidFill>
                <a:latin typeface="Arial"/>
                <a:cs typeface="Arial"/>
              </a:rPr>
              <a:t> a cont. del 151]</a:t>
            </a:r>
          </a:p>
          <a:p>
            <a:pPr marL="355600"/>
            <a:endParaRPr lang="es-ES" dirty="0"/>
          </a:p>
          <a:p>
            <a:pPr marL="355600"/>
            <a:r>
              <a:rPr lang="es-ES" dirty="0"/>
              <a:t>Art… - La inscripción ante el Instituto Nacional de la Propiedad Industrial de los contratos que incluyan prestaciones de transferencia de tecnología, …deberá realizarse de conformidad a lo previsto por el artículo 3° de la Ley N° 22.426 (Ley de Transferencia de Tecnología)</a:t>
            </a:r>
            <a:endParaRPr lang="es-AR" i="1" dirty="0">
              <a:latin typeface="Verdana" pitchFamily="34" charset="0"/>
            </a:endParaRPr>
          </a:p>
        </p:txBody>
      </p:sp>
      <p:sp>
        <p:nvSpPr>
          <p:cNvPr id="10" name="9 Flecha doblada hacia arriba"/>
          <p:cNvSpPr/>
          <p:nvPr/>
        </p:nvSpPr>
        <p:spPr>
          <a:xfrm rot="5400000">
            <a:off x="1842548" y="2931796"/>
            <a:ext cx="850392" cy="576064"/>
          </a:xfrm>
          <a:prstGeom prst="bentUpArrow">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3" name="AutoShape 6"/>
          <p:cNvSpPr>
            <a:spLocks noChangeArrowheads="1"/>
          </p:cNvSpPr>
          <p:nvPr/>
        </p:nvSpPr>
        <p:spPr bwMode="auto">
          <a:xfrm>
            <a:off x="3932313" y="3949750"/>
            <a:ext cx="792088" cy="271338"/>
          </a:xfrm>
          <a:prstGeom prst="downArrow">
            <a:avLst>
              <a:gd name="adj1" fmla="val 50000"/>
              <a:gd name="adj2" fmla="val 25000"/>
            </a:avLst>
          </a:prstGeom>
          <a:solidFill>
            <a:srgbClr val="FFFFCC"/>
          </a:solidFill>
          <a:ln w="9525" algn="ctr">
            <a:solidFill>
              <a:schemeClr val="tx1"/>
            </a:solidFill>
            <a:miter lim="800000"/>
            <a:headEnd/>
            <a:tailEnd/>
          </a:ln>
        </p:spPr>
        <p:txBody>
          <a:bodyPr wrap="none" lIns="91423" tIns="45711" rIns="91423" bIns="45711" anchor="ctr"/>
          <a:lstStyle/>
          <a:p>
            <a:endParaRPr lang="es-ES"/>
          </a:p>
        </p:txBody>
      </p:sp>
    </p:spTree>
    <p:extLst>
      <p:ext uri="{BB962C8B-B14F-4D97-AF65-F5344CB8AC3E}">
        <p14:creationId xmlns:p14="http://schemas.microsoft.com/office/powerpoint/2010/main" val="131608230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up)">
                                      <p:cBhvr>
                                        <p:cTn id="12" dur="500"/>
                                        <p:tgtEl>
                                          <p:spTgt spid="11"/>
                                        </p:tgtEl>
                                      </p:cBhvr>
                                    </p:animEffect>
                                  </p:childTnLst>
                                </p:cTn>
                              </p:par>
                            </p:childTnLst>
                          </p:cTn>
                        </p:par>
                        <p:par>
                          <p:cTn id="13" fill="hold">
                            <p:stCondLst>
                              <p:cond delay="1000"/>
                            </p:stCondLst>
                            <p:childTnLst>
                              <p:par>
                                <p:cTn id="14" presetID="3" presetClass="entr" presetSubtype="10" fill="hold" grpId="0" nodeType="after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blinds(horizontal)">
                                      <p:cBhvr>
                                        <p:cTn id="16" dur="500"/>
                                        <p:tgtEl>
                                          <p:spTgt spid="18"/>
                                        </p:tgtEl>
                                      </p:cBhvr>
                                    </p:animEffect>
                                  </p:childTnLst>
                                </p:cTn>
                              </p:par>
                            </p:childTnLst>
                          </p:cTn>
                        </p:par>
                        <p:par>
                          <p:cTn id="17" fill="hold">
                            <p:stCondLst>
                              <p:cond delay="1500"/>
                            </p:stCondLst>
                            <p:childTnLst>
                              <p:par>
                                <p:cTn id="18" presetID="3" presetClass="entr" presetSubtype="10"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blinds(horizontal)">
                                      <p:cBhvr>
                                        <p:cTn id="20" dur="500"/>
                                        <p:tgtEl>
                                          <p:spTgt spid="7"/>
                                        </p:tgtEl>
                                      </p:cBhvr>
                                    </p:animEffect>
                                  </p:childTnLst>
                                </p:cTn>
                              </p:par>
                            </p:childTnLst>
                          </p:cTn>
                        </p:par>
                        <p:par>
                          <p:cTn id="21" fill="hold">
                            <p:stCondLst>
                              <p:cond delay="2000"/>
                            </p:stCondLst>
                            <p:childTnLst>
                              <p:par>
                                <p:cTn id="22" presetID="22" presetClass="entr" presetSubtype="1" fill="hold" grpId="0"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wipe(up)">
                                      <p:cBhvr>
                                        <p:cTn id="2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P spid="18" grpId="0" animBg="1"/>
      <p:bldP spid="7" grpId="0" animBg="1"/>
      <p:bldP spid="1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4"/>
          <p:cNvSpPr>
            <a:spLocks noChangeArrowheads="1"/>
          </p:cNvSpPr>
          <p:nvPr/>
        </p:nvSpPr>
        <p:spPr bwMode="auto">
          <a:xfrm>
            <a:off x="1105975" y="4581128"/>
            <a:ext cx="6706385" cy="1943258"/>
          </a:xfrm>
          <a:prstGeom prst="rect">
            <a:avLst/>
          </a:prstGeom>
          <a:noFill/>
          <a:ln w="22225" algn="ctr">
            <a:solidFill>
              <a:schemeClr val="accent1">
                <a:shade val="50000"/>
              </a:schemeClr>
            </a:solidFill>
            <a:prstDash val="solid"/>
            <a:miter lim="800000"/>
            <a:headEnd/>
            <a:tailEnd/>
          </a:ln>
        </p:spPr>
        <p:txBody>
          <a:bodyPr wrap="square" lIns="95668" tIns="47832" rIns="95668" bIns="47832" anchor="ctr">
            <a:spAutoFit/>
          </a:bodyPr>
          <a:lstStyle/>
          <a:p>
            <a:pPr algn="just">
              <a:buClr>
                <a:srgbClr val="0070C0"/>
              </a:buClr>
            </a:pPr>
            <a:r>
              <a:rPr lang="en-US" sz="2000" dirty="0">
                <a:latin typeface="Tahoma" pitchFamily="34" charset="0"/>
                <a:ea typeface="Tahoma" pitchFamily="34" charset="0"/>
                <a:cs typeface="Tahoma" pitchFamily="34" charset="0"/>
              </a:rPr>
              <a:t>Art. 91 LIG (4to. </a:t>
            </a:r>
            <a:r>
              <a:rPr lang="en-US" sz="2000" dirty="0" err="1">
                <a:latin typeface="Tahoma" pitchFamily="34" charset="0"/>
                <a:ea typeface="Tahoma" pitchFamily="34" charset="0"/>
                <a:cs typeface="Tahoma" pitchFamily="34" charset="0"/>
              </a:rPr>
              <a:t>pár</a:t>
            </a:r>
            <a:r>
              <a:rPr lang="en-US" sz="2000" dirty="0">
                <a:latin typeface="Tahoma" pitchFamily="34" charset="0"/>
                <a:ea typeface="Tahoma" pitchFamily="34" charset="0"/>
                <a:cs typeface="Tahoma" pitchFamily="34" charset="0"/>
              </a:rPr>
              <a:t>.) define: “…se </a:t>
            </a:r>
            <a:r>
              <a:rPr lang="en-US" sz="2000" dirty="0" err="1">
                <a:latin typeface="Tahoma" pitchFamily="34" charset="0"/>
                <a:ea typeface="Tahoma" pitchFamily="34" charset="0"/>
                <a:cs typeface="Tahoma" pitchFamily="34" charset="0"/>
              </a:rPr>
              <a:t>considerará</a:t>
            </a:r>
            <a:r>
              <a:rPr lang="en-US" sz="2000" dirty="0">
                <a:latin typeface="Tahoma" pitchFamily="34" charset="0"/>
                <a:ea typeface="Tahoma" pitchFamily="34" charset="0"/>
                <a:cs typeface="Tahoma" pitchFamily="34" charset="0"/>
              </a:rPr>
              <a:t> </a:t>
            </a:r>
            <a:r>
              <a:rPr lang="en-US" sz="2000" dirty="0" err="1">
                <a:latin typeface="Tahoma" pitchFamily="34" charset="0"/>
                <a:ea typeface="Tahoma" pitchFamily="34" charset="0"/>
                <a:cs typeface="Tahoma" pitchFamily="34" charset="0"/>
              </a:rPr>
              <a:t>beneficiario</a:t>
            </a:r>
            <a:r>
              <a:rPr lang="en-US" sz="2000" dirty="0">
                <a:latin typeface="Tahoma" pitchFamily="34" charset="0"/>
                <a:ea typeface="Tahoma" pitchFamily="34" charset="0"/>
                <a:cs typeface="Tahoma" pitchFamily="34" charset="0"/>
              </a:rPr>
              <a:t> del exterior </a:t>
            </a:r>
            <a:r>
              <a:rPr lang="en-US" sz="2000" dirty="0" err="1">
                <a:latin typeface="Tahoma" pitchFamily="34" charset="0"/>
                <a:ea typeface="Tahoma" pitchFamily="34" charset="0"/>
                <a:cs typeface="Tahoma" pitchFamily="34" charset="0"/>
              </a:rPr>
              <a:t>aquel</a:t>
            </a:r>
            <a:r>
              <a:rPr lang="en-US" sz="2000" dirty="0">
                <a:latin typeface="Tahoma" pitchFamily="34" charset="0"/>
                <a:ea typeface="Tahoma" pitchFamily="34" charset="0"/>
                <a:cs typeface="Tahoma" pitchFamily="34" charset="0"/>
              </a:rPr>
              <a:t> que </a:t>
            </a:r>
            <a:r>
              <a:rPr lang="en-US" sz="2000" dirty="0" err="1">
                <a:latin typeface="Tahoma" pitchFamily="34" charset="0"/>
                <a:ea typeface="Tahoma" pitchFamily="34" charset="0"/>
                <a:cs typeface="Tahoma" pitchFamily="34" charset="0"/>
              </a:rPr>
              <a:t>perciba</a:t>
            </a:r>
            <a:r>
              <a:rPr lang="en-US" sz="2000" dirty="0">
                <a:latin typeface="Tahoma" pitchFamily="34" charset="0"/>
                <a:ea typeface="Tahoma" pitchFamily="34" charset="0"/>
                <a:cs typeface="Tahoma" pitchFamily="34" charset="0"/>
              </a:rPr>
              <a:t> </a:t>
            </a:r>
            <a:r>
              <a:rPr lang="en-US" sz="2000" dirty="0" err="1">
                <a:latin typeface="Tahoma" pitchFamily="34" charset="0"/>
                <a:ea typeface="Tahoma" pitchFamily="34" charset="0"/>
                <a:cs typeface="Tahoma" pitchFamily="34" charset="0"/>
              </a:rPr>
              <a:t>sus</a:t>
            </a:r>
            <a:r>
              <a:rPr lang="en-US" sz="2000" dirty="0">
                <a:latin typeface="Tahoma" pitchFamily="34" charset="0"/>
                <a:ea typeface="Tahoma" pitchFamily="34" charset="0"/>
                <a:cs typeface="Tahoma" pitchFamily="34" charset="0"/>
              </a:rPr>
              <a:t> </a:t>
            </a:r>
            <a:r>
              <a:rPr lang="en-US" sz="2000" dirty="0" err="1">
                <a:latin typeface="Tahoma" pitchFamily="34" charset="0"/>
                <a:ea typeface="Tahoma" pitchFamily="34" charset="0"/>
                <a:cs typeface="Tahoma" pitchFamily="34" charset="0"/>
              </a:rPr>
              <a:t>ganancias</a:t>
            </a:r>
            <a:r>
              <a:rPr lang="en-US" sz="2000" dirty="0">
                <a:latin typeface="Tahoma" pitchFamily="34" charset="0"/>
                <a:ea typeface="Tahoma" pitchFamily="34" charset="0"/>
                <a:cs typeface="Tahoma" pitchFamily="34" charset="0"/>
              </a:rPr>
              <a:t> en el </a:t>
            </a:r>
            <a:r>
              <a:rPr lang="en-US" sz="2000" dirty="0" err="1">
                <a:latin typeface="Tahoma" pitchFamily="34" charset="0"/>
                <a:ea typeface="Tahoma" pitchFamily="34" charset="0"/>
                <a:cs typeface="Tahoma" pitchFamily="34" charset="0"/>
              </a:rPr>
              <a:t>extranjero</a:t>
            </a:r>
            <a:r>
              <a:rPr lang="en-US" sz="2000" dirty="0">
                <a:latin typeface="Tahoma" pitchFamily="34" charset="0"/>
                <a:ea typeface="Tahoma" pitchFamily="34" charset="0"/>
                <a:cs typeface="Tahoma" pitchFamily="34" charset="0"/>
              </a:rPr>
              <a:t>, </a:t>
            </a:r>
            <a:r>
              <a:rPr lang="en-US" sz="2000" dirty="0" err="1">
                <a:latin typeface="Tahoma" pitchFamily="34" charset="0"/>
                <a:ea typeface="Tahoma" pitchFamily="34" charset="0"/>
                <a:cs typeface="Tahoma" pitchFamily="34" charset="0"/>
              </a:rPr>
              <a:t>directamente</a:t>
            </a:r>
            <a:r>
              <a:rPr lang="en-US" sz="2000" dirty="0">
                <a:latin typeface="Tahoma" pitchFamily="34" charset="0"/>
                <a:ea typeface="Tahoma" pitchFamily="34" charset="0"/>
                <a:cs typeface="Tahoma" pitchFamily="34" charset="0"/>
              </a:rPr>
              <a:t> o a </a:t>
            </a:r>
            <a:r>
              <a:rPr lang="en-US" sz="2000" dirty="0" err="1">
                <a:latin typeface="Tahoma" pitchFamily="34" charset="0"/>
                <a:ea typeface="Tahoma" pitchFamily="34" charset="0"/>
                <a:cs typeface="Tahoma" pitchFamily="34" charset="0"/>
              </a:rPr>
              <a:t>través</a:t>
            </a:r>
            <a:r>
              <a:rPr lang="en-US" sz="2000" dirty="0">
                <a:latin typeface="Tahoma" pitchFamily="34" charset="0"/>
                <a:ea typeface="Tahoma" pitchFamily="34" charset="0"/>
                <a:cs typeface="Tahoma" pitchFamily="34" charset="0"/>
              </a:rPr>
              <a:t> de </a:t>
            </a:r>
            <a:r>
              <a:rPr lang="en-US" sz="2000" dirty="0" err="1">
                <a:latin typeface="Tahoma" pitchFamily="34" charset="0"/>
                <a:ea typeface="Tahoma" pitchFamily="34" charset="0"/>
                <a:cs typeface="Tahoma" pitchFamily="34" charset="0"/>
              </a:rPr>
              <a:t>apoderados</a:t>
            </a:r>
            <a:r>
              <a:rPr lang="en-US" sz="2000" dirty="0">
                <a:latin typeface="Tahoma" pitchFamily="34" charset="0"/>
                <a:ea typeface="Tahoma" pitchFamily="34" charset="0"/>
                <a:cs typeface="Tahoma" pitchFamily="34" charset="0"/>
              </a:rPr>
              <a:t>, </a:t>
            </a:r>
            <a:r>
              <a:rPr lang="en-US" sz="2000" dirty="0" err="1">
                <a:latin typeface="Tahoma" pitchFamily="34" charset="0"/>
                <a:ea typeface="Tahoma" pitchFamily="34" charset="0"/>
                <a:cs typeface="Tahoma" pitchFamily="34" charset="0"/>
              </a:rPr>
              <a:t>agentes</a:t>
            </a:r>
            <a:r>
              <a:rPr lang="en-US" sz="2000" dirty="0">
                <a:latin typeface="Tahoma" pitchFamily="34" charset="0"/>
                <a:ea typeface="Tahoma" pitchFamily="34" charset="0"/>
                <a:cs typeface="Tahoma" pitchFamily="34" charset="0"/>
              </a:rPr>
              <a:t> … o </a:t>
            </a:r>
            <a:r>
              <a:rPr lang="en-US" sz="2000" dirty="0" err="1">
                <a:latin typeface="Tahoma" pitchFamily="34" charset="0"/>
                <a:ea typeface="Tahoma" pitchFamily="34" charset="0"/>
                <a:cs typeface="Tahoma" pitchFamily="34" charset="0"/>
              </a:rPr>
              <a:t>cualquier</a:t>
            </a:r>
            <a:r>
              <a:rPr lang="en-US" sz="2000" dirty="0">
                <a:latin typeface="Tahoma" pitchFamily="34" charset="0"/>
                <a:ea typeface="Tahoma" pitchFamily="34" charset="0"/>
                <a:cs typeface="Tahoma" pitchFamily="34" charset="0"/>
              </a:rPr>
              <a:t> </a:t>
            </a:r>
            <a:r>
              <a:rPr lang="en-US" sz="2000" dirty="0" err="1">
                <a:latin typeface="Tahoma" pitchFamily="34" charset="0"/>
                <a:ea typeface="Tahoma" pitchFamily="34" charset="0"/>
                <a:cs typeface="Tahoma" pitchFamily="34" charset="0"/>
              </a:rPr>
              <a:t>otro</a:t>
            </a:r>
            <a:r>
              <a:rPr lang="en-US" sz="2000" dirty="0">
                <a:latin typeface="Tahoma" pitchFamily="34" charset="0"/>
                <a:ea typeface="Tahoma" pitchFamily="34" charset="0"/>
                <a:cs typeface="Tahoma" pitchFamily="34" charset="0"/>
              </a:rPr>
              <a:t> </a:t>
            </a:r>
            <a:r>
              <a:rPr lang="en-US" sz="2000" dirty="0" err="1">
                <a:latin typeface="Tahoma" pitchFamily="34" charset="0"/>
                <a:ea typeface="Tahoma" pitchFamily="34" charset="0"/>
                <a:cs typeface="Tahoma" pitchFamily="34" charset="0"/>
              </a:rPr>
              <a:t>mandatario</a:t>
            </a:r>
            <a:r>
              <a:rPr lang="en-US" sz="2000" dirty="0">
                <a:latin typeface="Tahoma" pitchFamily="34" charset="0"/>
                <a:ea typeface="Tahoma" pitchFamily="34" charset="0"/>
                <a:cs typeface="Tahoma" pitchFamily="34" charset="0"/>
              </a:rPr>
              <a:t> y </a:t>
            </a:r>
            <a:r>
              <a:rPr lang="en-US" sz="2000" dirty="0" err="1">
                <a:latin typeface="Tahoma" pitchFamily="34" charset="0"/>
                <a:ea typeface="Tahoma" pitchFamily="34" charset="0"/>
                <a:cs typeface="Tahoma" pitchFamily="34" charset="0"/>
              </a:rPr>
              <a:t>aquel</a:t>
            </a:r>
            <a:r>
              <a:rPr lang="en-US" sz="2000" dirty="0">
                <a:latin typeface="Tahoma" pitchFamily="34" charset="0"/>
                <a:ea typeface="Tahoma" pitchFamily="34" charset="0"/>
                <a:cs typeface="Tahoma" pitchFamily="34" charset="0"/>
              </a:rPr>
              <a:t> que </a:t>
            </a:r>
            <a:r>
              <a:rPr lang="en-US" sz="2000" dirty="0" err="1">
                <a:latin typeface="Tahoma" pitchFamily="34" charset="0"/>
                <a:ea typeface="Tahoma" pitchFamily="34" charset="0"/>
                <a:cs typeface="Tahoma" pitchFamily="34" charset="0"/>
              </a:rPr>
              <a:t>percibiéndolos</a:t>
            </a:r>
            <a:r>
              <a:rPr lang="en-US" sz="2000" dirty="0">
                <a:latin typeface="Tahoma" pitchFamily="34" charset="0"/>
                <a:ea typeface="Tahoma" pitchFamily="34" charset="0"/>
                <a:cs typeface="Tahoma" pitchFamily="34" charset="0"/>
              </a:rPr>
              <a:t> en el </a:t>
            </a:r>
            <a:r>
              <a:rPr lang="en-US" sz="2000" dirty="0" err="1">
                <a:latin typeface="Tahoma" pitchFamily="34" charset="0"/>
                <a:ea typeface="Tahoma" pitchFamily="34" charset="0"/>
                <a:cs typeface="Tahoma" pitchFamily="34" charset="0"/>
              </a:rPr>
              <a:t>país</a:t>
            </a:r>
            <a:r>
              <a:rPr lang="en-US" sz="2000" dirty="0">
                <a:latin typeface="Tahoma" pitchFamily="34" charset="0"/>
                <a:ea typeface="Tahoma" pitchFamily="34" charset="0"/>
                <a:cs typeface="Tahoma" pitchFamily="34" charset="0"/>
              </a:rPr>
              <a:t> no </a:t>
            </a:r>
            <a:r>
              <a:rPr lang="en-US" sz="2000" dirty="0" err="1">
                <a:latin typeface="Tahoma" pitchFamily="34" charset="0"/>
                <a:ea typeface="Tahoma" pitchFamily="34" charset="0"/>
                <a:cs typeface="Tahoma" pitchFamily="34" charset="0"/>
              </a:rPr>
              <a:t>acreditara</a:t>
            </a:r>
            <a:r>
              <a:rPr lang="en-US" sz="2000" dirty="0">
                <a:latin typeface="Tahoma" pitchFamily="34" charset="0"/>
                <a:ea typeface="Tahoma" pitchFamily="34" charset="0"/>
                <a:cs typeface="Tahoma" pitchFamily="34" charset="0"/>
              </a:rPr>
              <a:t> </a:t>
            </a:r>
            <a:r>
              <a:rPr lang="en-US" sz="2000" dirty="0" err="1">
                <a:latin typeface="Tahoma" pitchFamily="34" charset="0"/>
                <a:ea typeface="Tahoma" pitchFamily="34" charset="0"/>
                <a:cs typeface="Tahoma" pitchFamily="34" charset="0"/>
              </a:rPr>
              <a:t>residencia</a:t>
            </a:r>
            <a:r>
              <a:rPr lang="en-US" sz="2000" dirty="0">
                <a:latin typeface="Tahoma" pitchFamily="34" charset="0"/>
                <a:ea typeface="Tahoma" pitchFamily="34" charset="0"/>
                <a:cs typeface="Tahoma" pitchFamily="34" charset="0"/>
              </a:rPr>
              <a:t> en el </a:t>
            </a:r>
            <a:r>
              <a:rPr lang="en-US" sz="2000" dirty="0" err="1">
                <a:latin typeface="Tahoma" pitchFamily="34" charset="0"/>
                <a:ea typeface="Tahoma" pitchFamily="34" charset="0"/>
                <a:cs typeface="Tahoma" pitchFamily="34" charset="0"/>
              </a:rPr>
              <a:t>mismo</a:t>
            </a:r>
            <a:r>
              <a:rPr lang="en-US" sz="2000" dirty="0">
                <a:latin typeface="Tahoma" pitchFamily="34" charset="0"/>
                <a:ea typeface="Tahoma" pitchFamily="34" charset="0"/>
                <a:cs typeface="Tahoma" pitchFamily="34" charset="0"/>
              </a:rPr>
              <a:t>…”</a:t>
            </a:r>
            <a:endParaRPr lang="es-AR" sz="2000" dirty="0">
              <a:latin typeface="Tahoma" pitchFamily="34" charset="0"/>
              <a:ea typeface="Tahoma" pitchFamily="34" charset="0"/>
              <a:cs typeface="Tahoma" pitchFamily="34" charset="0"/>
            </a:endParaRPr>
          </a:p>
        </p:txBody>
      </p:sp>
      <p:sp>
        <p:nvSpPr>
          <p:cNvPr id="8" name="12 Marcador de número de diapositiva"/>
          <p:cNvSpPr txBox="1">
            <a:spLocks/>
          </p:cNvSpPr>
          <p:nvPr/>
        </p:nvSpPr>
        <p:spPr>
          <a:xfrm>
            <a:off x="80946" y="6520261"/>
            <a:ext cx="2133600" cy="365125"/>
          </a:xfrm>
          <a:prstGeom prst="rect">
            <a:avLst/>
          </a:prstGeom>
        </p:spPr>
        <p:txBody>
          <a:bodyPr vert="horz" lIns="95561" tIns="47775" rIns="95561" bIns="47775" rtlCol="0" anchor="ctr"/>
          <a:lstStyle/>
          <a:p>
            <a:pPr defTabSz="955581">
              <a:defRPr/>
            </a:pPr>
            <a:fld id="{2B81B562-382D-45EC-B613-A0F7D81A47C1}" type="slidenum">
              <a:rPr lang="en-US" sz="1100" kern="1200" smtClean="0">
                <a:solidFill>
                  <a:schemeClr val="tx1">
                    <a:tint val="75000"/>
                  </a:schemeClr>
                </a:solidFill>
                <a:latin typeface="Calibri" pitchFamily="34" charset="0"/>
                <a:ea typeface="+mn-ea"/>
                <a:cs typeface="+mn-cs"/>
              </a:rPr>
              <a:pPr defTabSz="955581">
                <a:defRPr/>
              </a:pPr>
              <a:t>2</a:t>
            </a:fld>
            <a:endParaRPr lang="en-US" sz="1100" kern="1200" dirty="0">
              <a:solidFill>
                <a:schemeClr val="tx1">
                  <a:tint val="75000"/>
                </a:schemeClr>
              </a:solidFill>
              <a:latin typeface="Calibri" pitchFamily="34" charset="0"/>
              <a:ea typeface="+mn-ea"/>
              <a:cs typeface="+mn-cs"/>
            </a:endParaRPr>
          </a:p>
        </p:txBody>
      </p:sp>
      <p:sp>
        <p:nvSpPr>
          <p:cNvPr id="14" name="Shape 127"/>
          <p:cNvSpPr txBox="1"/>
          <p:nvPr/>
        </p:nvSpPr>
        <p:spPr>
          <a:xfrm>
            <a:off x="-684584" y="1124744"/>
            <a:ext cx="6292888" cy="504056"/>
          </a:xfrm>
          <a:prstGeom prst="rect">
            <a:avLst/>
          </a:prstGeom>
          <a:noFill/>
          <a:ln>
            <a:noFill/>
          </a:ln>
        </p:spPr>
        <p:txBody>
          <a:bodyPr lIns="100206" tIns="50090" rIns="100206" bIns="50090" anchor="t" anchorCtr="0">
            <a:noAutofit/>
          </a:bodyPr>
          <a:lstStyle/>
          <a:p>
            <a:pPr algn="ctr">
              <a:buClr>
                <a:schemeClr val="dk1"/>
              </a:buClr>
              <a:buSzPct val="25000"/>
            </a:pPr>
            <a:r>
              <a:rPr lang="es-AR" sz="2400" dirty="0">
                <a:solidFill>
                  <a:srgbClr val="376092"/>
                </a:solidFill>
                <a:latin typeface="Quicksand"/>
                <a:ea typeface="Quicksand"/>
                <a:cs typeface="Quicksand"/>
                <a:sym typeface="Tahoma"/>
              </a:rPr>
              <a:t>Sujeto y Objeto (LIG, art.1º, 3º pár.) </a:t>
            </a:r>
          </a:p>
        </p:txBody>
      </p:sp>
      <p:sp>
        <p:nvSpPr>
          <p:cNvPr id="15" name="14 Flecha abajo"/>
          <p:cNvSpPr/>
          <p:nvPr/>
        </p:nvSpPr>
        <p:spPr>
          <a:xfrm>
            <a:off x="4355976" y="4149080"/>
            <a:ext cx="181784" cy="288032"/>
          </a:xfrm>
          <a:prstGeom prst="downArrow">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lIns="40234" tIns="20117" rIns="40234" bIns="20117" rtlCol="0" anchor="ctr"/>
          <a:lstStyle/>
          <a:p>
            <a:pPr algn="ctr"/>
            <a:endParaRPr lang="es-ES"/>
          </a:p>
        </p:txBody>
      </p:sp>
      <p:sp>
        <p:nvSpPr>
          <p:cNvPr id="16" name="Shape 127"/>
          <p:cNvSpPr txBox="1"/>
          <p:nvPr/>
        </p:nvSpPr>
        <p:spPr>
          <a:xfrm>
            <a:off x="640900" y="1643050"/>
            <a:ext cx="7717314" cy="1404441"/>
          </a:xfrm>
          <a:prstGeom prst="rect">
            <a:avLst/>
          </a:prstGeom>
          <a:ln/>
        </p:spPr>
        <p:style>
          <a:lnRef idx="2">
            <a:schemeClr val="accent2"/>
          </a:lnRef>
          <a:fillRef idx="1">
            <a:schemeClr val="lt1"/>
          </a:fillRef>
          <a:effectRef idx="0">
            <a:schemeClr val="accent2"/>
          </a:effectRef>
          <a:fontRef idx="minor">
            <a:schemeClr val="dk1"/>
          </a:fontRef>
        </p:style>
        <p:txBody>
          <a:bodyPr lIns="100206" tIns="50090" rIns="100206" bIns="50090" anchor="t" anchorCtr="0">
            <a:noAutofit/>
          </a:bodyPr>
          <a:lstStyle/>
          <a:p>
            <a:pPr algn="ctr">
              <a:buClr>
                <a:schemeClr val="dk1"/>
              </a:buClr>
              <a:buSzPct val="25000"/>
            </a:pPr>
            <a:r>
              <a:rPr lang="es-ES" sz="2100" b="1" dirty="0">
                <a:solidFill>
                  <a:schemeClr val="dk2"/>
                </a:solidFill>
                <a:latin typeface="Tahoma"/>
                <a:ea typeface="Tahoma"/>
                <a:cs typeface="Tahoma"/>
                <a:sym typeface="Tahoma"/>
              </a:rPr>
              <a:t> </a:t>
            </a:r>
            <a:r>
              <a:rPr lang="es-AR" sz="2800" i="1" dirty="0">
                <a:solidFill>
                  <a:schemeClr val="accent1">
                    <a:lumMod val="50000"/>
                  </a:schemeClr>
                </a:solidFill>
              </a:rPr>
              <a:t>Los Sujetos no residentes en el país tributan exclusivamente sobre sus ganancias de fuente argentina</a:t>
            </a:r>
          </a:p>
          <a:p>
            <a:pPr algn="ctr">
              <a:buClr>
                <a:schemeClr val="dk1"/>
              </a:buClr>
              <a:buSzPct val="25000"/>
            </a:pPr>
            <a:endParaRPr lang="es-ES" sz="2800" dirty="0">
              <a:solidFill>
                <a:schemeClr val="accent1">
                  <a:lumMod val="50000"/>
                </a:schemeClr>
              </a:solidFill>
              <a:sym typeface="Tahoma"/>
            </a:endParaRPr>
          </a:p>
        </p:txBody>
      </p:sp>
      <p:pic>
        <p:nvPicPr>
          <p:cNvPr id="17" name="Shape 138"/>
          <p:cNvPicPr preferRelativeResize="0"/>
          <p:nvPr/>
        </p:nvPicPr>
        <p:blipFill>
          <a:blip r:embed="rId2" cstate="print">
            <a:alphaModFix/>
          </a:blip>
          <a:stretch>
            <a:fillRect/>
          </a:stretch>
        </p:blipFill>
        <p:spPr>
          <a:xfrm>
            <a:off x="4143261" y="3140968"/>
            <a:ext cx="642942" cy="503438"/>
          </a:xfrm>
          <a:prstGeom prst="rect">
            <a:avLst/>
          </a:prstGeom>
          <a:noFill/>
          <a:ln>
            <a:noFill/>
          </a:ln>
        </p:spPr>
      </p:pic>
      <p:sp>
        <p:nvSpPr>
          <p:cNvPr id="20" name="Shape 129"/>
          <p:cNvSpPr txBox="1"/>
          <p:nvPr/>
        </p:nvSpPr>
        <p:spPr>
          <a:xfrm>
            <a:off x="2776654" y="3645024"/>
            <a:ext cx="3889445" cy="972108"/>
          </a:xfrm>
          <a:prstGeom prst="rect">
            <a:avLst/>
          </a:prstGeom>
          <a:noFill/>
          <a:ln>
            <a:noFill/>
          </a:ln>
        </p:spPr>
        <p:txBody>
          <a:bodyPr lIns="100206" tIns="50090" rIns="100206" bIns="50090" anchor="t" anchorCtr="0">
            <a:noAutofit/>
          </a:bodyPr>
          <a:lstStyle/>
          <a:p>
            <a:pPr marL="290580" indent="-290580" algn="just">
              <a:buClr>
                <a:schemeClr val="dk1"/>
              </a:buClr>
            </a:pPr>
            <a:r>
              <a:rPr lang="es-ES" sz="2400" b="1" dirty="0">
                <a:solidFill>
                  <a:srgbClr val="C00000"/>
                </a:solidFill>
              </a:rPr>
              <a:t>RESIDENTE EN EL EXTERIOR</a:t>
            </a:r>
            <a:endParaRPr sz="2400" b="1" dirty="0">
              <a:solidFill>
                <a:srgbClr val="C00000"/>
              </a:solidFill>
            </a:endParaRPr>
          </a:p>
        </p:txBody>
      </p:sp>
      <p:sp>
        <p:nvSpPr>
          <p:cNvPr id="10" name="Text Box 2">
            <a:extLst>
              <a:ext uri="{FF2B5EF4-FFF2-40B4-BE49-F238E27FC236}">
                <a16:creationId xmlns:a16="http://schemas.microsoft.com/office/drawing/2014/main" id="{745A736D-53EC-2944-8CF0-21059086A13A}"/>
              </a:ext>
            </a:extLst>
          </p:cNvPr>
          <p:cNvSpPr txBox="1">
            <a:spLocks noChangeArrowheads="1"/>
          </p:cNvSpPr>
          <p:nvPr/>
        </p:nvSpPr>
        <p:spPr bwMode="auto">
          <a:xfrm>
            <a:off x="982679" y="296652"/>
            <a:ext cx="7111511" cy="892334"/>
          </a:xfrm>
          <a:prstGeom prst="rect">
            <a:avLst/>
          </a:prstGeom>
          <a:noFill/>
          <a:ln w="28575">
            <a:noFill/>
            <a:miter lim="800000"/>
            <a:headEnd/>
            <a:tailEnd/>
          </a:ln>
        </p:spPr>
        <p:txBody>
          <a:bodyPr lIns="91235" tIns="45612" rIns="91235" bIns="45612">
            <a:spAutoFit/>
          </a:bodyPr>
          <a:lstStyle/>
          <a:p>
            <a:pPr algn="ctr" eaLnBrk="1" hangingPunct="1">
              <a:spcBef>
                <a:spcPct val="50000"/>
              </a:spcBef>
            </a:pPr>
            <a:r>
              <a:rPr lang="es-AR" sz="2600" b="1" u="sng" cap="small" dirty="0">
                <a:solidFill>
                  <a:srgbClr val="00B050"/>
                </a:solidFill>
                <a:latin typeface="Verdana" pitchFamily="34" charset="0"/>
                <a:ea typeface="Verdana" pitchFamily="34" charset="0"/>
                <a:cs typeface="Verdana" pitchFamily="34" charset="0"/>
              </a:rPr>
              <a:t>Retenciones a Beneficiarios del Exterior</a:t>
            </a:r>
            <a:endParaRPr lang="es-ES" sz="2600" b="1" u="sng" cap="small" dirty="0">
              <a:solidFill>
                <a:srgbClr val="00B050"/>
              </a:solidFill>
              <a:latin typeface="Verdana" pitchFamily="34" charset="0"/>
              <a:ea typeface="Verdana" pitchFamily="34" charset="0"/>
              <a:cs typeface="Verdana" pitchFamily="34" charset="0"/>
            </a:endParaRPr>
          </a:p>
        </p:txBody>
      </p:sp>
    </p:spTree>
    <p:extLst>
      <p:ext uri="{BB962C8B-B14F-4D97-AF65-F5344CB8AC3E}">
        <p14:creationId xmlns:p14="http://schemas.microsoft.com/office/powerpoint/2010/main" val="384132629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hape 451"/>
          <p:cNvSpPr/>
          <p:nvPr/>
        </p:nvSpPr>
        <p:spPr>
          <a:xfrm>
            <a:off x="1835696" y="836712"/>
            <a:ext cx="5112568" cy="588920"/>
          </a:xfrm>
          <a:prstGeom prst="rect">
            <a:avLst/>
          </a:prstGeom>
          <a:ln/>
        </p:spPr>
        <p:style>
          <a:lnRef idx="2">
            <a:schemeClr val="accent4"/>
          </a:lnRef>
          <a:fillRef idx="1">
            <a:schemeClr val="lt1"/>
          </a:fillRef>
          <a:effectRef idx="0">
            <a:schemeClr val="accent4"/>
          </a:effectRef>
          <a:fontRef idx="minor">
            <a:schemeClr val="dk1"/>
          </a:fontRef>
        </p:style>
        <p:txBody>
          <a:bodyPr lIns="91408" tIns="91408" rIns="91408" bIns="91408" anchor="ctr" anchorCtr="0">
            <a:noAutofit/>
          </a:bodyPr>
          <a:lstStyle/>
          <a:p>
            <a:pPr algn="ctr"/>
            <a:r>
              <a:rPr lang="es-AR" sz="1800" b="1" dirty="0">
                <a:solidFill>
                  <a:srgbClr val="002060"/>
                </a:solidFill>
                <a:latin typeface="Verdana" pitchFamily="34" charset="0"/>
                <a:ea typeface="Verdana" pitchFamily="34" charset="0"/>
                <a:cs typeface="Verdana" pitchFamily="34" charset="0"/>
              </a:rPr>
              <a:t>Presunciones Renta </a:t>
            </a:r>
            <a:r>
              <a:rPr lang="es-AR" sz="1800" b="1" dirty="0" err="1">
                <a:solidFill>
                  <a:srgbClr val="002060"/>
                </a:solidFill>
                <a:latin typeface="Verdana" pitchFamily="34" charset="0"/>
                <a:ea typeface="Verdana" pitchFamily="34" charset="0"/>
                <a:cs typeface="Verdana" pitchFamily="34" charset="0"/>
              </a:rPr>
              <a:t>Fte</a:t>
            </a:r>
            <a:r>
              <a:rPr lang="es-AR" sz="1800" b="1" dirty="0">
                <a:solidFill>
                  <a:srgbClr val="002060"/>
                </a:solidFill>
                <a:latin typeface="Verdana" pitchFamily="34" charset="0"/>
                <a:ea typeface="Verdana" pitchFamily="34" charset="0"/>
                <a:cs typeface="Verdana" pitchFamily="34" charset="0"/>
              </a:rPr>
              <a:t>. Argentina Art. 93 (LIG)</a:t>
            </a:r>
            <a:endParaRPr sz="1800" b="1" dirty="0">
              <a:solidFill>
                <a:srgbClr val="002060"/>
              </a:solidFill>
              <a:latin typeface="Verdana" pitchFamily="34" charset="0"/>
              <a:ea typeface="Verdana" pitchFamily="34" charset="0"/>
              <a:cs typeface="Verdana" pitchFamily="34" charset="0"/>
            </a:endParaRPr>
          </a:p>
        </p:txBody>
      </p:sp>
      <p:sp>
        <p:nvSpPr>
          <p:cNvPr id="11" name="AutoShape 6"/>
          <p:cNvSpPr>
            <a:spLocks noChangeArrowheads="1"/>
          </p:cNvSpPr>
          <p:nvPr/>
        </p:nvSpPr>
        <p:spPr bwMode="auto">
          <a:xfrm>
            <a:off x="3779913" y="1789510"/>
            <a:ext cx="792088" cy="271338"/>
          </a:xfrm>
          <a:prstGeom prst="downArrow">
            <a:avLst>
              <a:gd name="adj1" fmla="val 50000"/>
              <a:gd name="adj2" fmla="val 25000"/>
            </a:avLst>
          </a:prstGeom>
          <a:solidFill>
            <a:srgbClr val="FFFFCC"/>
          </a:solidFill>
          <a:ln w="9525" algn="ctr">
            <a:solidFill>
              <a:schemeClr val="tx1"/>
            </a:solidFill>
            <a:miter lim="800000"/>
            <a:headEnd/>
            <a:tailEnd/>
          </a:ln>
        </p:spPr>
        <p:txBody>
          <a:bodyPr wrap="none" lIns="91423" tIns="45711" rIns="91423" bIns="45711" anchor="ctr"/>
          <a:lstStyle/>
          <a:p>
            <a:endParaRPr lang="es-ES"/>
          </a:p>
        </p:txBody>
      </p:sp>
      <p:sp>
        <p:nvSpPr>
          <p:cNvPr id="18" name="Rectangle 4"/>
          <p:cNvSpPr>
            <a:spLocks noChangeArrowheads="1"/>
          </p:cNvSpPr>
          <p:nvPr/>
        </p:nvSpPr>
        <p:spPr bwMode="auto">
          <a:xfrm>
            <a:off x="467544" y="4264078"/>
            <a:ext cx="1872208" cy="677090"/>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wrap="square" lIns="91423" tIns="45711" rIns="91423" bIns="45711" anchor="ctr">
            <a:spAutoFit/>
          </a:bodyPr>
          <a:lstStyle/>
          <a:p>
            <a:r>
              <a:rPr lang="es-ES" sz="1900" b="1" cap="all" dirty="0">
                <a:solidFill>
                  <a:schemeClr val="accent5">
                    <a:lumMod val="75000"/>
                  </a:schemeClr>
                </a:solidFill>
              </a:rPr>
              <a:t>Si No cumple </a:t>
            </a:r>
          </a:p>
          <a:p>
            <a:r>
              <a:rPr lang="es-ES" sz="1900" b="1" cap="all" dirty="0">
                <a:solidFill>
                  <a:schemeClr val="accent5">
                    <a:lumMod val="75000"/>
                  </a:schemeClr>
                </a:solidFill>
              </a:rPr>
              <a:t>    requisitos</a:t>
            </a:r>
            <a:endParaRPr lang="es-ES" sz="1900" b="1" dirty="0">
              <a:solidFill>
                <a:schemeClr val="accent5">
                  <a:lumMod val="75000"/>
                </a:schemeClr>
              </a:solidFill>
            </a:endParaRPr>
          </a:p>
        </p:txBody>
      </p:sp>
      <p:sp>
        <p:nvSpPr>
          <p:cNvPr id="12" name="11 Rectángulo"/>
          <p:cNvSpPr/>
          <p:nvPr/>
        </p:nvSpPr>
        <p:spPr>
          <a:xfrm>
            <a:off x="1691680" y="260648"/>
            <a:ext cx="6696744" cy="369332"/>
          </a:xfrm>
          <a:prstGeom prst="rect">
            <a:avLst/>
          </a:prstGeom>
        </p:spPr>
        <p:txBody>
          <a:bodyPr wrap="square">
            <a:spAutoFit/>
          </a:bodyPr>
          <a:lstStyle/>
          <a:p>
            <a:r>
              <a:rPr lang="es-AR" b="1" u="sng" cap="small" dirty="0">
                <a:solidFill>
                  <a:srgbClr val="00B050"/>
                </a:solidFill>
                <a:latin typeface="Verdana" pitchFamily="34" charset="0"/>
                <a:ea typeface="Verdana" pitchFamily="34" charset="0"/>
                <a:cs typeface="Verdana" pitchFamily="34" charset="0"/>
              </a:rPr>
              <a:t>Ganancias de “Beneficiarios del Exterior</a:t>
            </a:r>
            <a:r>
              <a:rPr lang="es-AR" b="1" cap="small" dirty="0">
                <a:solidFill>
                  <a:srgbClr val="00B050"/>
                </a:solidFill>
                <a:latin typeface="Verdana" pitchFamily="34" charset="0"/>
                <a:ea typeface="Verdana" pitchFamily="34" charset="0"/>
                <a:cs typeface="Verdana" pitchFamily="34" charset="0"/>
              </a:rPr>
              <a:t>”</a:t>
            </a:r>
            <a:endParaRPr lang="es-ES" dirty="0"/>
          </a:p>
        </p:txBody>
      </p:sp>
      <p:sp>
        <p:nvSpPr>
          <p:cNvPr id="14" name="object 8"/>
          <p:cNvSpPr txBox="1">
            <a:spLocks/>
          </p:cNvSpPr>
          <p:nvPr/>
        </p:nvSpPr>
        <p:spPr>
          <a:xfrm>
            <a:off x="1483568" y="2270145"/>
            <a:ext cx="6400800" cy="366767"/>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lang="en-US" sz="2300" b="1" kern="0" spc="-5" dirty="0">
                <a:solidFill>
                  <a:schemeClr val="accent2">
                    <a:lumMod val="75000"/>
                  </a:schemeClr>
                </a:solidFill>
                <a:latin typeface="Arial"/>
                <a:ea typeface="+mj-ea"/>
                <a:cs typeface="Arial"/>
              </a:rPr>
              <a:t>“</a:t>
            </a:r>
            <a:r>
              <a:rPr lang="en-US" sz="2300" b="1" kern="0" spc="-5" dirty="0" err="1">
                <a:solidFill>
                  <a:schemeClr val="accent2">
                    <a:lumMod val="75000"/>
                  </a:schemeClr>
                </a:solidFill>
                <a:latin typeface="Arial"/>
                <a:ea typeface="+mj-ea"/>
                <a:cs typeface="Arial"/>
              </a:rPr>
              <a:t>Asesoramiento</a:t>
            </a:r>
            <a:r>
              <a:rPr lang="en-US" sz="2300" b="1" kern="0" spc="-5" dirty="0">
                <a:solidFill>
                  <a:schemeClr val="accent2">
                    <a:lumMod val="75000"/>
                  </a:schemeClr>
                </a:solidFill>
                <a:latin typeface="Arial"/>
                <a:ea typeface="+mj-ea"/>
                <a:cs typeface="Arial"/>
              </a:rPr>
              <a:t> </a:t>
            </a:r>
            <a:r>
              <a:rPr lang="en-US" sz="2300" b="1" kern="0" spc="-5" dirty="0" err="1">
                <a:solidFill>
                  <a:schemeClr val="accent2">
                    <a:lumMod val="75000"/>
                  </a:schemeClr>
                </a:solidFill>
                <a:latin typeface="Arial"/>
                <a:ea typeface="+mj-ea"/>
                <a:cs typeface="Arial"/>
              </a:rPr>
              <a:t>Técnico</a:t>
            </a:r>
            <a:r>
              <a:rPr lang="en-US" sz="2300" b="1" kern="0" spc="-5" dirty="0">
                <a:solidFill>
                  <a:schemeClr val="accent2">
                    <a:lumMod val="75000"/>
                  </a:schemeClr>
                </a:solidFill>
                <a:latin typeface="Arial"/>
                <a:ea typeface="+mj-ea"/>
                <a:cs typeface="Arial"/>
              </a:rPr>
              <a:t>” [Art. 93 inc. (a)]</a:t>
            </a:r>
            <a:endParaRPr kumimoji="0" lang="en-US" sz="2300" b="1" i="0" strike="noStrike" kern="0" cap="none" spc="-5" normalizeH="0" baseline="0" noProof="0" dirty="0">
              <a:ln>
                <a:noFill/>
              </a:ln>
              <a:solidFill>
                <a:schemeClr val="accent2">
                  <a:lumMod val="75000"/>
                </a:schemeClr>
              </a:solidFill>
              <a:effectLst/>
              <a:uLnTx/>
              <a:uFillTx/>
              <a:latin typeface="Arial"/>
              <a:ea typeface="+mj-ea"/>
              <a:cs typeface="Arial"/>
            </a:endParaRPr>
          </a:p>
        </p:txBody>
      </p:sp>
      <p:sp>
        <p:nvSpPr>
          <p:cNvPr id="7" name="Rectangle 4"/>
          <p:cNvSpPr>
            <a:spLocks noChangeArrowheads="1"/>
          </p:cNvSpPr>
          <p:nvPr/>
        </p:nvSpPr>
        <p:spPr bwMode="auto">
          <a:xfrm>
            <a:off x="2987824" y="3380678"/>
            <a:ext cx="5904656" cy="2712618"/>
          </a:xfrm>
          <a:prstGeom prst="rect">
            <a:avLst/>
          </a:prstGeom>
          <a:ln>
            <a:headEnd/>
            <a:tailEnd/>
          </a:ln>
        </p:spPr>
        <p:style>
          <a:lnRef idx="2">
            <a:schemeClr val="accent5"/>
          </a:lnRef>
          <a:fillRef idx="1">
            <a:schemeClr val="lt1"/>
          </a:fillRef>
          <a:effectRef idx="0">
            <a:schemeClr val="accent5"/>
          </a:effectRef>
          <a:fontRef idx="minor">
            <a:schemeClr val="dk1"/>
          </a:fontRef>
        </p:style>
        <p:txBody>
          <a:bodyPr wrap="square" lIns="217509" tIns="108752" rIns="217509" bIns="108752" anchor="ctr">
            <a:spAutoFit/>
          </a:bodyPr>
          <a:lstStyle/>
          <a:p>
            <a:pPr marL="355600"/>
            <a:endParaRPr lang="es-ES" dirty="0"/>
          </a:p>
          <a:p>
            <a:r>
              <a:rPr lang="es-ES" b="1" dirty="0">
                <a:solidFill>
                  <a:srgbClr val="FF0000"/>
                </a:solidFill>
              </a:rPr>
              <a:t>APLICA</a:t>
            </a:r>
            <a:r>
              <a:rPr lang="es-ES" dirty="0"/>
              <a:t>: “</a:t>
            </a:r>
            <a:r>
              <a:rPr lang="es-ES" i="1" dirty="0"/>
              <a:t>Retención residual</a:t>
            </a:r>
            <a:r>
              <a:rPr lang="es-ES" dirty="0"/>
              <a:t>” del art. 93 </a:t>
            </a:r>
            <a:r>
              <a:rPr lang="es-ES" u="dbl" dirty="0">
                <a:uFill>
                  <a:solidFill>
                    <a:srgbClr val="FF0000"/>
                  </a:solidFill>
                </a:uFill>
              </a:rPr>
              <a:t>inc. h) </a:t>
            </a:r>
            <a:r>
              <a:rPr lang="es-ES" dirty="0"/>
              <a:t>LIG: </a:t>
            </a:r>
          </a:p>
          <a:p>
            <a:pPr marL="361950" indent="82550"/>
            <a:endParaRPr lang="es-ES" dirty="0"/>
          </a:p>
          <a:p>
            <a:r>
              <a:rPr lang="es-ES" dirty="0"/>
              <a:t> </a:t>
            </a:r>
            <a:r>
              <a:rPr lang="es-ES" i="1" dirty="0"/>
              <a:t>“ se presumirá ganancia neta, sin admitirse prueba en contrario:...</a:t>
            </a:r>
          </a:p>
          <a:p>
            <a:pPr marL="180975"/>
            <a:endParaRPr lang="es-ES" i="1" dirty="0"/>
          </a:p>
          <a:p>
            <a:pPr marL="180975"/>
            <a:r>
              <a:rPr lang="es-ES" i="1" dirty="0"/>
              <a:t>…h) El NOVENTA POR CIENTO (90 %) de las sumas pagadas por ganancias no previstas en los incisos anteriores…”</a:t>
            </a:r>
            <a:endParaRPr lang="es-AR" i="1" dirty="0">
              <a:latin typeface="Verdana" pitchFamily="34" charset="0"/>
            </a:endParaRPr>
          </a:p>
        </p:txBody>
      </p:sp>
      <p:sp>
        <p:nvSpPr>
          <p:cNvPr id="17" name="16 Llamada de flecha a la derecha"/>
          <p:cNvSpPr/>
          <p:nvPr/>
        </p:nvSpPr>
        <p:spPr>
          <a:xfrm>
            <a:off x="2555776" y="4509120"/>
            <a:ext cx="288032" cy="216024"/>
          </a:xfrm>
          <a:prstGeom prst="rightArrow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Tree>
    <p:extLst>
      <p:ext uri="{BB962C8B-B14F-4D97-AF65-F5344CB8AC3E}">
        <p14:creationId xmlns:p14="http://schemas.microsoft.com/office/powerpoint/2010/main" val="131608230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up)">
                                      <p:cBhvr>
                                        <p:cTn id="12" dur="500"/>
                                        <p:tgtEl>
                                          <p:spTgt spid="11"/>
                                        </p:tgtEl>
                                      </p:cBhvr>
                                    </p:animEffect>
                                  </p:childTnLst>
                                </p:cTn>
                              </p:par>
                            </p:childTnLst>
                          </p:cTn>
                        </p:par>
                        <p:par>
                          <p:cTn id="13" fill="hold">
                            <p:stCondLst>
                              <p:cond delay="1000"/>
                            </p:stCondLst>
                            <p:childTnLst>
                              <p:par>
                                <p:cTn id="14" presetID="3" presetClass="entr" presetSubtype="10" fill="hold" grpId="0" nodeType="after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blinds(horizontal)">
                                      <p:cBhvr>
                                        <p:cTn id="16" dur="500"/>
                                        <p:tgtEl>
                                          <p:spTgt spid="18"/>
                                        </p:tgtEl>
                                      </p:cBhvr>
                                    </p:animEffect>
                                  </p:childTnLst>
                                </p:cTn>
                              </p:par>
                            </p:childTnLst>
                          </p:cTn>
                        </p:par>
                        <p:par>
                          <p:cTn id="17" fill="hold">
                            <p:stCondLst>
                              <p:cond delay="1500"/>
                            </p:stCondLst>
                            <p:childTnLst>
                              <p:par>
                                <p:cTn id="18" presetID="3" presetClass="entr" presetSubtype="10"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blinds(horizontal)">
                                      <p:cBhvr>
                                        <p:cTn id="2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P spid="18" grpId="0" animBg="1"/>
      <p:bldP spid="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414"/>
        <p:cNvGrpSpPr/>
        <p:nvPr/>
      </p:nvGrpSpPr>
      <p:grpSpPr>
        <a:xfrm>
          <a:off x="0" y="0"/>
          <a:ext cx="0" cy="0"/>
          <a:chOff x="0" y="0"/>
          <a:chExt cx="0" cy="0"/>
        </a:xfrm>
      </p:grpSpPr>
      <p:sp>
        <p:nvSpPr>
          <p:cNvPr id="417" name="Shape 417"/>
          <p:cNvSpPr txBox="1"/>
          <p:nvPr/>
        </p:nvSpPr>
        <p:spPr>
          <a:xfrm>
            <a:off x="80962" y="6429375"/>
            <a:ext cx="2133600" cy="365100"/>
          </a:xfrm>
          <a:prstGeom prst="rect">
            <a:avLst/>
          </a:prstGeom>
          <a:noFill/>
          <a:ln>
            <a:noFill/>
          </a:ln>
        </p:spPr>
        <p:txBody>
          <a:bodyPr lIns="95616" tIns="47795" rIns="95616" bIns="47795" anchor="ctr" anchorCtr="0">
            <a:noAutofit/>
          </a:bodyPr>
          <a:lstStyle/>
          <a:p>
            <a:pPr>
              <a:buClr>
                <a:srgbClr val="898989"/>
              </a:buClr>
              <a:buSzPct val="25000"/>
            </a:pPr>
            <a:endParaRPr lang="es-ES" sz="1300" dirty="0">
              <a:solidFill>
                <a:srgbClr val="898989"/>
              </a:solidFill>
              <a:latin typeface="Calibri"/>
              <a:ea typeface="Calibri"/>
              <a:cs typeface="Calibri"/>
              <a:sym typeface="Calibri"/>
            </a:endParaRPr>
          </a:p>
        </p:txBody>
      </p:sp>
      <p:sp>
        <p:nvSpPr>
          <p:cNvPr id="6" name="Shape 513"/>
          <p:cNvSpPr txBox="1"/>
          <p:nvPr/>
        </p:nvSpPr>
        <p:spPr>
          <a:xfrm>
            <a:off x="412459" y="882668"/>
            <a:ext cx="8331595" cy="458100"/>
          </a:xfrm>
          <a:prstGeom prst="rect">
            <a:avLst/>
          </a:prstGeom>
          <a:noFill/>
          <a:ln>
            <a:noFill/>
          </a:ln>
        </p:spPr>
        <p:txBody>
          <a:bodyPr lIns="95598" tIns="47786" rIns="95598" bIns="47786" anchor="t" anchorCtr="0">
            <a:noAutofit/>
          </a:bodyPr>
          <a:lstStyle/>
          <a:p>
            <a:pPr marL="12700" lvl="0">
              <a:spcBef>
                <a:spcPts val="100"/>
              </a:spcBef>
              <a:defRPr/>
            </a:pPr>
            <a:r>
              <a:rPr lang="en-US" sz="2400" b="1" kern="0" spc="-5" dirty="0">
                <a:solidFill>
                  <a:schemeClr val="accent2">
                    <a:lumMod val="75000"/>
                  </a:schemeClr>
                </a:solidFill>
                <a:latin typeface="Arial"/>
                <a:cs typeface="Arial"/>
              </a:rPr>
              <a:t>“</a:t>
            </a:r>
            <a:r>
              <a:rPr lang="en-US" sz="2400" b="1" kern="0" spc="-5" dirty="0" err="1">
                <a:solidFill>
                  <a:schemeClr val="accent2">
                    <a:lumMod val="75000"/>
                  </a:schemeClr>
                </a:solidFill>
                <a:latin typeface="Arial"/>
                <a:cs typeface="Arial"/>
              </a:rPr>
              <a:t>Asesoramiento</a:t>
            </a:r>
            <a:r>
              <a:rPr lang="en-US" sz="2400" b="1" kern="0" spc="-5" dirty="0">
                <a:solidFill>
                  <a:schemeClr val="accent2">
                    <a:lumMod val="75000"/>
                  </a:schemeClr>
                </a:solidFill>
                <a:latin typeface="Arial"/>
                <a:cs typeface="Arial"/>
              </a:rPr>
              <a:t> </a:t>
            </a:r>
            <a:r>
              <a:rPr lang="en-US" sz="2400" b="1" kern="0" spc="-5" dirty="0" err="1">
                <a:solidFill>
                  <a:schemeClr val="accent2">
                    <a:lumMod val="75000"/>
                  </a:schemeClr>
                </a:solidFill>
                <a:latin typeface="Arial"/>
                <a:cs typeface="Arial"/>
              </a:rPr>
              <a:t>Técnico</a:t>
            </a:r>
            <a:r>
              <a:rPr lang="en-US" sz="2400" b="1" kern="0" spc="-5" dirty="0">
                <a:solidFill>
                  <a:schemeClr val="accent2">
                    <a:lumMod val="75000"/>
                  </a:schemeClr>
                </a:solidFill>
                <a:latin typeface="Arial"/>
                <a:cs typeface="Arial"/>
              </a:rPr>
              <a:t>” - </a:t>
            </a:r>
            <a:r>
              <a:rPr lang="en-US" sz="2400" b="1" kern="0" spc="-5" dirty="0" err="1">
                <a:solidFill>
                  <a:schemeClr val="accent2">
                    <a:lumMod val="75000"/>
                  </a:schemeClr>
                </a:solidFill>
                <a:latin typeface="Arial"/>
                <a:cs typeface="Arial"/>
              </a:rPr>
              <a:t>Definición</a:t>
            </a:r>
            <a:endParaRPr lang="en-US" sz="2400" b="1" kern="0" spc="-5" dirty="0">
              <a:solidFill>
                <a:schemeClr val="accent2">
                  <a:lumMod val="75000"/>
                </a:schemeClr>
              </a:solidFill>
              <a:latin typeface="Arial"/>
              <a:cs typeface="Arial"/>
            </a:endParaRPr>
          </a:p>
        </p:txBody>
      </p:sp>
      <p:sp>
        <p:nvSpPr>
          <p:cNvPr id="11" name="Rectangle 4"/>
          <p:cNvSpPr>
            <a:spLocks noChangeArrowheads="1"/>
          </p:cNvSpPr>
          <p:nvPr/>
        </p:nvSpPr>
        <p:spPr bwMode="auto">
          <a:xfrm>
            <a:off x="1043608" y="2348880"/>
            <a:ext cx="7416824" cy="496627"/>
          </a:xfrm>
          <a:prstGeom prst="rect">
            <a:avLst/>
          </a:prstGeom>
          <a:noFill/>
          <a:ln w="9525" algn="ctr">
            <a:solidFill>
              <a:schemeClr val="accent1">
                <a:shade val="50000"/>
              </a:schemeClr>
            </a:solidFill>
            <a:prstDash val="dashDot"/>
            <a:miter lim="800000"/>
            <a:headEnd/>
            <a:tailEnd/>
          </a:ln>
        </p:spPr>
        <p:txBody>
          <a:bodyPr wrap="square" lIns="217509" tIns="108752" rIns="217509" bIns="108752" anchor="ctr">
            <a:spAutoFit/>
          </a:bodyPr>
          <a:lstStyle/>
          <a:p>
            <a:r>
              <a:rPr lang="es-ES" cap="small" dirty="0"/>
              <a:t>      requisitos para que una prestación de servicios sea considerada asistencia</a:t>
            </a:r>
            <a:endParaRPr lang="es-AR" i="1" dirty="0">
              <a:latin typeface="Verdana" pitchFamily="34" charset="0"/>
            </a:endParaRPr>
          </a:p>
        </p:txBody>
      </p:sp>
      <p:sp>
        <p:nvSpPr>
          <p:cNvPr id="13" name="Rectangle 4"/>
          <p:cNvSpPr>
            <a:spLocks noChangeArrowheads="1"/>
          </p:cNvSpPr>
          <p:nvPr/>
        </p:nvSpPr>
        <p:spPr bwMode="auto">
          <a:xfrm>
            <a:off x="1475656" y="6909263"/>
            <a:ext cx="7128792" cy="2784433"/>
          </a:xfrm>
          <a:prstGeom prst="rect">
            <a:avLst/>
          </a:prstGeom>
          <a:noFill/>
          <a:ln w="9525" algn="ctr">
            <a:solidFill>
              <a:schemeClr val="accent1">
                <a:shade val="50000"/>
              </a:schemeClr>
            </a:solidFill>
            <a:prstDash val="dashDot"/>
            <a:miter lim="800000"/>
            <a:headEnd/>
            <a:tailEnd/>
          </a:ln>
        </p:spPr>
        <p:txBody>
          <a:bodyPr wrap="square" lIns="217509" tIns="108752" rIns="217509" bIns="108752" anchor="ctr">
            <a:spAutoFit/>
          </a:bodyPr>
          <a:lstStyle/>
          <a:p>
            <a:pPr algn="just">
              <a:spcBef>
                <a:spcPts val="600"/>
              </a:spcBef>
              <a:spcAft>
                <a:spcPts val="600"/>
              </a:spcAft>
              <a:buClr>
                <a:srgbClr val="0070C0"/>
              </a:buClr>
            </a:pPr>
            <a:r>
              <a:rPr lang="es-AR" sz="2000" dirty="0">
                <a:latin typeface="Verdana" pitchFamily="34" charset="0"/>
              </a:rPr>
              <a:t>TAMBIÉN APLICA BAJO LOS SIGUIENTES SUPUESTOS:</a:t>
            </a:r>
          </a:p>
          <a:p>
            <a:pPr algn="just">
              <a:spcBef>
                <a:spcPts val="600"/>
              </a:spcBef>
              <a:spcAft>
                <a:spcPts val="600"/>
              </a:spcAft>
              <a:buClr>
                <a:srgbClr val="0070C0"/>
              </a:buClr>
              <a:buFont typeface="Wingdings" pitchFamily="2" charset="2"/>
              <a:buChar char="ü"/>
            </a:pPr>
            <a:r>
              <a:rPr lang="es-AR" sz="2000" dirty="0">
                <a:latin typeface="Verdana" pitchFamily="34" charset="0"/>
              </a:rPr>
              <a:t> Cónyuge, conviviente, ascendientes, descendientes en primer o segundo grado de consanguineidad o afinidad;</a:t>
            </a:r>
          </a:p>
          <a:p>
            <a:pPr algn="just">
              <a:spcBef>
                <a:spcPts val="600"/>
              </a:spcBef>
              <a:spcAft>
                <a:spcPts val="600"/>
              </a:spcAft>
              <a:buClr>
                <a:srgbClr val="0070C0"/>
              </a:buClr>
              <a:buFont typeface="Wingdings" pitchFamily="2" charset="2"/>
              <a:buChar char="ü"/>
            </a:pPr>
            <a:r>
              <a:rPr lang="es-AR" sz="2000" dirty="0">
                <a:latin typeface="Verdana" pitchFamily="34" charset="0"/>
              </a:rPr>
              <a:t> Cuando se opte por imputación como Sociedad Art. 69° LIG.</a:t>
            </a:r>
          </a:p>
        </p:txBody>
      </p:sp>
      <p:sp>
        <p:nvSpPr>
          <p:cNvPr id="8" name="object 8"/>
          <p:cNvSpPr txBox="1">
            <a:spLocks noGrp="1"/>
          </p:cNvSpPr>
          <p:nvPr>
            <p:ph type="title"/>
          </p:nvPr>
        </p:nvSpPr>
        <p:spPr>
          <a:xfrm>
            <a:off x="533400" y="322317"/>
            <a:ext cx="8153400" cy="412934"/>
          </a:xfrm>
          <a:prstGeom prst="rect">
            <a:avLst/>
          </a:prstGeom>
        </p:spPr>
        <p:txBody>
          <a:bodyPr vert="horz" wrap="square" lIns="0" tIns="12700" rIns="0" bIns="0" rtlCol="0">
            <a:spAutoFit/>
          </a:bodyPr>
          <a:lstStyle/>
          <a:p>
            <a:pPr>
              <a:lnSpc>
                <a:spcPct val="100000"/>
              </a:lnSpc>
              <a:spcBef>
                <a:spcPct val="50000"/>
              </a:spcBef>
            </a:pPr>
            <a:r>
              <a:rPr lang="es-AR" sz="2600" b="1" u="sng" cap="small" dirty="0">
                <a:solidFill>
                  <a:srgbClr val="00B050"/>
                </a:solidFill>
                <a:latin typeface="Verdana" pitchFamily="34" charset="0"/>
                <a:ea typeface="Verdana" pitchFamily="34" charset="0"/>
                <a:cs typeface="Verdana" pitchFamily="34" charset="0"/>
              </a:rPr>
              <a:t>Ganancias de “Beneficiarios del Exterior”</a:t>
            </a:r>
          </a:p>
        </p:txBody>
      </p:sp>
      <p:sp>
        <p:nvSpPr>
          <p:cNvPr id="10" name="Shape 513"/>
          <p:cNvSpPr txBox="1"/>
          <p:nvPr/>
        </p:nvSpPr>
        <p:spPr>
          <a:xfrm>
            <a:off x="683568" y="1602748"/>
            <a:ext cx="5544616" cy="458100"/>
          </a:xfrm>
          <a:prstGeom prst="rect">
            <a:avLst/>
          </a:prstGeom>
          <a:noFill/>
          <a:ln>
            <a:noFill/>
          </a:ln>
        </p:spPr>
        <p:txBody>
          <a:bodyPr lIns="95598" tIns="47786" rIns="95598" bIns="47786" anchor="t" anchorCtr="0">
            <a:noAutofit/>
          </a:bodyPr>
          <a:lstStyle/>
          <a:p>
            <a:pPr algn="just">
              <a:buClr>
                <a:srgbClr val="0070C0"/>
              </a:buClr>
            </a:pPr>
            <a:r>
              <a:rPr lang="es-ES" sz="2400" dirty="0">
                <a:solidFill>
                  <a:srgbClr val="FF0000"/>
                </a:solidFill>
                <a:latin typeface="Verdana" pitchFamily="34" charset="0"/>
              </a:rPr>
              <a:t>Res. 328/2005 INPI: (art. 5º)</a:t>
            </a:r>
          </a:p>
        </p:txBody>
      </p:sp>
      <p:sp>
        <p:nvSpPr>
          <p:cNvPr id="14" name="Rectangle 4"/>
          <p:cNvSpPr>
            <a:spLocks noChangeArrowheads="1"/>
          </p:cNvSpPr>
          <p:nvPr/>
        </p:nvSpPr>
        <p:spPr bwMode="auto">
          <a:xfrm>
            <a:off x="899592" y="3484459"/>
            <a:ext cx="7704856" cy="2712618"/>
          </a:xfrm>
          <a:prstGeom prst="rect">
            <a:avLst/>
          </a:prstGeom>
          <a:noFill/>
          <a:ln w="9525" algn="ctr">
            <a:solidFill>
              <a:schemeClr val="accent1">
                <a:shade val="50000"/>
              </a:schemeClr>
            </a:solidFill>
            <a:prstDash val="dashDot"/>
            <a:miter lim="800000"/>
            <a:headEnd/>
            <a:tailEnd/>
          </a:ln>
        </p:spPr>
        <p:txBody>
          <a:bodyPr wrap="square" lIns="217509" tIns="108752" rIns="217509" bIns="108752" anchor="ctr">
            <a:spAutoFit/>
          </a:bodyPr>
          <a:lstStyle/>
          <a:p>
            <a:pPr marL="355600"/>
            <a:r>
              <a:rPr lang="en-US" b="1" dirty="0">
                <a:solidFill>
                  <a:srgbClr val="C00000"/>
                </a:solidFill>
              </a:rPr>
              <a:t>✓ </a:t>
            </a:r>
            <a:r>
              <a:rPr lang="es-ES" dirty="0"/>
              <a:t>existencia y aplicación de conocimientos técnicos aplicado a una actividad productiva,</a:t>
            </a:r>
          </a:p>
          <a:p>
            <a:pPr marL="355600"/>
            <a:r>
              <a:rPr lang="en-US" b="1" dirty="0">
                <a:solidFill>
                  <a:srgbClr val="C00000"/>
                </a:solidFill>
              </a:rPr>
              <a:t>✓ </a:t>
            </a:r>
            <a:r>
              <a:rPr lang="es-ES" dirty="0"/>
              <a:t>aplicación del servicio al adquirente local o a su personal,</a:t>
            </a:r>
          </a:p>
          <a:p>
            <a:pPr marL="622300" indent="-266700">
              <a:tabLst>
                <a:tab pos="622300" algn="l"/>
              </a:tabLst>
            </a:pPr>
            <a:r>
              <a:rPr lang="en-US" b="1" dirty="0">
                <a:solidFill>
                  <a:srgbClr val="C00000"/>
                </a:solidFill>
              </a:rPr>
              <a:t>✓ </a:t>
            </a:r>
            <a:r>
              <a:rPr lang="es-ES" dirty="0"/>
              <a:t>las formas de transmisión utilizadas pueden ser: capacitación  recomendaciones, guías, indicaciones de mecanismos o procedimientos técnicos, suministro de planos, estudios, informes o semejantes (a titulo enunciativo),</a:t>
            </a:r>
          </a:p>
          <a:p>
            <a:pPr marL="355600"/>
            <a:r>
              <a:rPr lang="en-US" b="1" dirty="0">
                <a:solidFill>
                  <a:srgbClr val="C00000"/>
                </a:solidFill>
              </a:rPr>
              <a:t>✓ </a:t>
            </a:r>
            <a:r>
              <a:rPr lang="es-ES" dirty="0"/>
              <a:t>proporcionalidad entre monto del servicio y trabajo realizado,</a:t>
            </a:r>
          </a:p>
          <a:p>
            <a:pPr marL="355600"/>
            <a:r>
              <a:rPr lang="en-US" b="1" dirty="0">
                <a:solidFill>
                  <a:srgbClr val="C00000"/>
                </a:solidFill>
              </a:rPr>
              <a:t>✓ </a:t>
            </a:r>
            <a:r>
              <a:rPr lang="es-ES" dirty="0"/>
              <a:t>determinación previa y precisa del servicio en el contrato.</a:t>
            </a:r>
            <a:endParaRPr lang="es-AR" i="1" dirty="0">
              <a:latin typeface="Verdana" pitchFamily="34" charset="0"/>
            </a:endParaRPr>
          </a:p>
        </p:txBody>
      </p:sp>
      <p:sp>
        <p:nvSpPr>
          <p:cNvPr id="15" name="AutoShape 6"/>
          <p:cNvSpPr>
            <a:spLocks noChangeArrowheads="1"/>
          </p:cNvSpPr>
          <p:nvPr/>
        </p:nvSpPr>
        <p:spPr bwMode="auto">
          <a:xfrm>
            <a:off x="4283968" y="2941638"/>
            <a:ext cx="936104" cy="271338"/>
          </a:xfrm>
          <a:prstGeom prst="downArrow">
            <a:avLst>
              <a:gd name="adj1" fmla="val 50000"/>
              <a:gd name="adj2" fmla="val 25000"/>
            </a:avLst>
          </a:prstGeom>
          <a:solidFill>
            <a:srgbClr val="FFFFCC"/>
          </a:solidFill>
          <a:ln w="9525" algn="ctr">
            <a:solidFill>
              <a:schemeClr val="tx1"/>
            </a:solidFill>
            <a:miter lim="800000"/>
            <a:headEnd/>
            <a:tailEnd/>
          </a:ln>
        </p:spPr>
        <p:txBody>
          <a:bodyPr wrap="none" lIns="91423" tIns="45711" rIns="91423" bIns="45711" anchor="ctr"/>
          <a:lstStyle/>
          <a:p>
            <a:endParaRPr lang="es-ES"/>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blinds(horizontal)">
                                      <p:cBhvr>
                                        <p:cTn id="11" dur="500"/>
                                        <p:tgtEl>
                                          <p:spTgt spid="13"/>
                                        </p:tgtEl>
                                      </p:cBhvr>
                                    </p:animEffect>
                                  </p:childTnLst>
                                </p:cTn>
                              </p:par>
                            </p:childTnLst>
                          </p:cTn>
                        </p:par>
                        <p:par>
                          <p:cTn id="12" fill="hold">
                            <p:stCondLst>
                              <p:cond delay="1000"/>
                            </p:stCondLst>
                            <p:childTnLst>
                              <p:par>
                                <p:cTn id="13" presetID="3" presetClass="entr" presetSubtype="10"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blinds(horizontal)">
                                      <p:cBhvr>
                                        <p:cTn id="15" dur="500"/>
                                        <p:tgtEl>
                                          <p:spTgt spid="14"/>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up)">
                                      <p:cBhvr>
                                        <p:cTn id="1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animBg="1"/>
      <p:bldP spid="14" grpId="0" animBg="1"/>
      <p:bldP spid="1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414"/>
        <p:cNvGrpSpPr/>
        <p:nvPr/>
      </p:nvGrpSpPr>
      <p:grpSpPr>
        <a:xfrm>
          <a:off x="0" y="0"/>
          <a:ext cx="0" cy="0"/>
          <a:chOff x="0" y="0"/>
          <a:chExt cx="0" cy="0"/>
        </a:xfrm>
      </p:grpSpPr>
      <p:sp>
        <p:nvSpPr>
          <p:cNvPr id="417" name="Shape 417"/>
          <p:cNvSpPr txBox="1"/>
          <p:nvPr/>
        </p:nvSpPr>
        <p:spPr>
          <a:xfrm>
            <a:off x="80962" y="6429375"/>
            <a:ext cx="2133600" cy="365100"/>
          </a:xfrm>
          <a:prstGeom prst="rect">
            <a:avLst/>
          </a:prstGeom>
          <a:noFill/>
          <a:ln>
            <a:noFill/>
          </a:ln>
        </p:spPr>
        <p:txBody>
          <a:bodyPr lIns="95616" tIns="47795" rIns="95616" bIns="47795" anchor="ctr" anchorCtr="0">
            <a:noAutofit/>
          </a:bodyPr>
          <a:lstStyle/>
          <a:p>
            <a:pPr>
              <a:buClr>
                <a:srgbClr val="898989"/>
              </a:buClr>
              <a:buSzPct val="25000"/>
            </a:pPr>
            <a:endParaRPr lang="es-ES" sz="1300" dirty="0">
              <a:solidFill>
                <a:srgbClr val="898989"/>
              </a:solidFill>
              <a:latin typeface="Calibri"/>
              <a:ea typeface="Calibri"/>
              <a:cs typeface="Calibri"/>
              <a:sym typeface="Calibri"/>
            </a:endParaRPr>
          </a:p>
        </p:txBody>
      </p:sp>
      <p:sp>
        <p:nvSpPr>
          <p:cNvPr id="6" name="Shape 513"/>
          <p:cNvSpPr txBox="1"/>
          <p:nvPr/>
        </p:nvSpPr>
        <p:spPr>
          <a:xfrm>
            <a:off x="412459" y="882668"/>
            <a:ext cx="8331595" cy="458100"/>
          </a:xfrm>
          <a:prstGeom prst="rect">
            <a:avLst/>
          </a:prstGeom>
          <a:noFill/>
          <a:ln>
            <a:noFill/>
          </a:ln>
        </p:spPr>
        <p:txBody>
          <a:bodyPr lIns="95598" tIns="47786" rIns="95598" bIns="47786" anchor="t" anchorCtr="0">
            <a:noAutofit/>
          </a:bodyPr>
          <a:lstStyle/>
          <a:p>
            <a:pPr marL="12700" lvl="0">
              <a:spcBef>
                <a:spcPts val="100"/>
              </a:spcBef>
              <a:defRPr/>
            </a:pPr>
            <a:r>
              <a:rPr lang="en-US" sz="2400" b="1" kern="0" spc="-5" dirty="0">
                <a:solidFill>
                  <a:schemeClr val="accent2">
                    <a:lumMod val="75000"/>
                  </a:schemeClr>
                </a:solidFill>
                <a:latin typeface="Arial"/>
                <a:cs typeface="Arial"/>
              </a:rPr>
              <a:t>“</a:t>
            </a:r>
            <a:r>
              <a:rPr lang="en-US" sz="2400" b="1" kern="0" spc="-5" dirty="0" err="1">
                <a:solidFill>
                  <a:schemeClr val="accent2">
                    <a:lumMod val="75000"/>
                  </a:schemeClr>
                </a:solidFill>
                <a:latin typeface="Arial"/>
                <a:cs typeface="Arial"/>
              </a:rPr>
              <a:t>Asesoramiento</a:t>
            </a:r>
            <a:r>
              <a:rPr lang="en-US" sz="2400" b="1" kern="0" spc="-5" dirty="0">
                <a:solidFill>
                  <a:schemeClr val="accent2">
                    <a:lumMod val="75000"/>
                  </a:schemeClr>
                </a:solidFill>
                <a:latin typeface="Arial"/>
                <a:cs typeface="Arial"/>
              </a:rPr>
              <a:t> </a:t>
            </a:r>
            <a:r>
              <a:rPr lang="en-US" sz="2400" b="1" kern="0" spc="-5" dirty="0" err="1">
                <a:solidFill>
                  <a:schemeClr val="accent2">
                    <a:lumMod val="75000"/>
                  </a:schemeClr>
                </a:solidFill>
                <a:latin typeface="Arial"/>
                <a:cs typeface="Arial"/>
              </a:rPr>
              <a:t>Técnico</a:t>
            </a:r>
            <a:r>
              <a:rPr lang="en-US" sz="2400" b="1" kern="0" spc="-5" dirty="0">
                <a:solidFill>
                  <a:schemeClr val="accent2">
                    <a:lumMod val="75000"/>
                  </a:schemeClr>
                </a:solidFill>
                <a:latin typeface="Arial"/>
                <a:cs typeface="Arial"/>
              </a:rPr>
              <a:t>” - </a:t>
            </a:r>
            <a:r>
              <a:rPr lang="en-US" sz="2400" b="1" kern="0" spc="-5" dirty="0" err="1">
                <a:solidFill>
                  <a:schemeClr val="accent2">
                    <a:lumMod val="75000"/>
                  </a:schemeClr>
                </a:solidFill>
                <a:latin typeface="Arial"/>
                <a:cs typeface="Arial"/>
              </a:rPr>
              <a:t>Definición</a:t>
            </a:r>
            <a:endParaRPr lang="en-US" sz="2400" b="1" kern="0" spc="-5" dirty="0">
              <a:solidFill>
                <a:schemeClr val="accent2">
                  <a:lumMod val="75000"/>
                </a:schemeClr>
              </a:solidFill>
              <a:latin typeface="Arial"/>
              <a:cs typeface="Arial"/>
            </a:endParaRPr>
          </a:p>
        </p:txBody>
      </p:sp>
      <p:sp>
        <p:nvSpPr>
          <p:cNvPr id="11" name="Rectangle 4"/>
          <p:cNvSpPr>
            <a:spLocks noChangeArrowheads="1"/>
          </p:cNvSpPr>
          <p:nvPr/>
        </p:nvSpPr>
        <p:spPr bwMode="auto">
          <a:xfrm>
            <a:off x="2267744" y="2356309"/>
            <a:ext cx="4104456" cy="496627"/>
          </a:xfrm>
          <a:prstGeom prst="rect">
            <a:avLst/>
          </a:prstGeom>
          <a:noFill/>
          <a:ln w="9525" algn="ctr">
            <a:solidFill>
              <a:schemeClr val="accent1">
                <a:shade val="50000"/>
              </a:schemeClr>
            </a:solidFill>
            <a:prstDash val="dashDot"/>
            <a:miter lim="800000"/>
            <a:headEnd/>
            <a:tailEnd/>
          </a:ln>
        </p:spPr>
        <p:txBody>
          <a:bodyPr wrap="square" lIns="217509" tIns="108752" rIns="217509" bIns="108752" anchor="ctr">
            <a:spAutoFit/>
          </a:bodyPr>
          <a:lstStyle/>
          <a:p>
            <a:r>
              <a:rPr lang="es-ES" b="1" cap="small" dirty="0"/>
              <a:t>      no </a:t>
            </a:r>
            <a:r>
              <a:rPr lang="es-ES" cap="small" dirty="0"/>
              <a:t>se considera asistencia </a:t>
            </a:r>
            <a:r>
              <a:rPr lang="es-ES" cap="small" dirty="0" err="1"/>
              <a:t>tecnica</a:t>
            </a:r>
            <a:endParaRPr lang="es-AR" i="1" dirty="0">
              <a:latin typeface="Verdana" pitchFamily="34" charset="0"/>
            </a:endParaRPr>
          </a:p>
        </p:txBody>
      </p:sp>
      <p:sp>
        <p:nvSpPr>
          <p:cNvPr id="13" name="Rectangle 4"/>
          <p:cNvSpPr>
            <a:spLocks noChangeArrowheads="1"/>
          </p:cNvSpPr>
          <p:nvPr/>
        </p:nvSpPr>
        <p:spPr bwMode="auto">
          <a:xfrm>
            <a:off x="1475656" y="6909263"/>
            <a:ext cx="7128792" cy="2784433"/>
          </a:xfrm>
          <a:prstGeom prst="rect">
            <a:avLst/>
          </a:prstGeom>
          <a:noFill/>
          <a:ln w="9525" algn="ctr">
            <a:solidFill>
              <a:schemeClr val="accent1">
                <a:shade val="50000"/>
              </a:schemeClr>
            </a:solidFill>
            <a:prstDash val="dashDot"/>
            <a:miter lim="800000"/>
            <a:headEnd/>
            <a:tailEnd/>
          </a:ln>
        </p:spPr>
        <p:txBody>
          <a:bodyPr wrap="square" lIns="217509" tIns="108752" rIns="217509" bIns="108752" anchor="ctr">
            <a:spAutoFit/>
          </a:bodyPr>
          <a:lstStyle/>
          <a:p>
            <a:pPr algn="just">
              <a:spcBef>
                <a:spcPts val="600"/>
              </a:spcBef>
              <a:spcAft>
                <a:spcPts val="600"/>
              </a:spcAft>
              <a:buClr>
                <a:srgbClr val="0070C0"/>
              </a:buClr>
            </a:pPr>
            <a:r>
              <a:rPr lang="es-AR" sz="2000" dirty="0">
                <a:latin typeface="Verdana" pitchFamily="34" charset="0"/>
              </a:rPr>
              <a:t>TAMBIÉN APLICA BAJO LOS SIGUIENTES SUPUESTOS:</a:t>
            </a:r>
          </a:p>
          <a:p>
            <a:pPr algn="just">
              <a:spcBef>
                <a:spcPts val="600"/>
              </a:spcBef>
              <a:spcAft>
                <a:spcPts val="600"/>
              </a:spcAft>
              <a:buClr>
                <a:srgbClr val="0070C0"/>
              </a:buClr>
              <a:buFont typeface="Wingdings" pitchFamily="2" charset="2"/>
              <a:buChar char="ü"/>
            </a:pPr>
            <a:r>
              <a:rPr lang="es-AR" sz="2000" dirty="0">
                <a:latin typeface="Verdana" pitchFamily="34" charset="0"/>
              </a:rPr>
              <a:t> Cónyuge, conviviente, ascendientes, descendientes en primer o segundo grado de consanguineidad o afinidad;</a:t>
            </a:r>
          </a:p>
          <a:p>
            <a:pPr algn="just">
              <a:spcBef>
                <a:spcPts val="600"/>
              </a:spcBef>
              <a:spcAft>
                <a:spcPts val="600"/>
              </a:spcAft>
              <a:buClr>
                <a:srgbClr val="0070C0"/>
              </a:buClr>
              <a:buFont typeface="Wingdings" pitchFamily="2" charset="2"/>
              <a:buChar char="ü"/>
            </a:pPr>
            <a:r>
              <a:rPr lang="es-AR" sz="2000" dirty="0">
                <a:latin typeface="Verdana" pitchFamily="34" charset="0"/>
              </a:rPr>
              <a:t> Cuando se opte por imputación como Sociedad Art. 69° LIG.</a:t>
            </a:r>
          </a:p>
        </p:txBody>
      </p:sp>
      <p:sp>
        <p:nvSpPr>
          <p:cNvPr id="8" name="object 8"/>
          <p:cNvSpPr txBox="1">
            <a:spLocks noGrp="1"/>
          </p:cNvSpPr>
          <p:nvPr>
            <p:ph type="title"/>
          </p:nvPr>
        </p:nvSpPr>
        <p:spPr>
          <a:xfrm>
            <a:off x="533400" y="322317"/>
            <a:ext cx="8153400" cy="412934"/>
          </a:xfrm>
          <a:prstGeom prst="rect">
            <a:avLst/>
          </a:prstGeom>
        </p:spPr>
        <p:txBody>
          <a:bodyPr vert="horz" wrap="square" lIns="0" tIns="12700" rIns="0" bIns="0" rtlCol="0">
            <a:spAutoFit/>
          </a:bodyPr>
          <a:lstStyle/>
          <a:p>
            <a:pPr>
              <a:lnSpc>
                <a:spcPct val="100000"/>
              </a:lnSpc>
              <a:spcBef>
                <a:spcPct val="50000"/>
              </a:spcBef>
            </a:pPr>
            <a:r>
              <a:rPr lang="es-AR" sz="2600" b="1" u="sng" cap="small" dirty="0">
                <a:solidFill>
                  <a:srgbClr val="00B050"/>
                </a:solidFill>
                <a:latin typeface="Verdana" pitchFamily="34" charset="0"/>
                <a:ea typeface="Verdana" pitchFamily="34" charset="0"/>
                <a:cs typeface="Verdana" pitchFamily="34" charset="0"/>
              </a:rPr>
              <a:t>Ganancias de “Beneficiarios del Exterior”</a:t>
            </a:r>
          </a:p>
        </p:txBody>
      </p:sp>
      <p:sp>
        <p:nvSpPr>
          <p:cNvPr id="10" name="Shape 513"/>
          <p:cNvSpPr txBox="1"/>
          <p:nvPr/>
        </p:nvSpPr>
        <p:spPr>
          <a:xfrm>
            <a:off x="683568" y="1602748"/>
            <a:ext cx="5544616" cy="458100"/>
          </a:xfrm>
          <a:prstGeom prst="rect">
            <a:avLst/>
          </a:prstGeom>
          <a:noFill/>
          <a:ln>
            <a:noFill/>
          </a:ln>
        </p:spPr>
        <p:txBody>
          <a:bodyPr lIns="95598" tIns="47786" rIns="95598" bIns="47786" anchor="t" anchorCtr="0">
            <a:noAutofit/>
          </a:bodyPr>
          <a:lstStyle/>
          <a:p>
            <a:pPr algn="just">
              <a:buClr>
                <a:srgbClr val="0070C0"/>
              </a:buClr>
            </a:pPr>
            <a:r>
              <a:rPr lang="es-ES" sz="2400" dirty="0">
                <a:solidFill>
                  <a:srgbClr val="FF0000"/>
                </a:solidFill>
                <a:latin typeface="Verdana" pitchFamily="34" charset="0"/>
              </a:rPr>
              <a:t>Res. 328/2005 INPI: (art. 5º)</a:t>
            </a:r>
          </a:p>
        </p:txBody>
      </p:sp>
      <p:sp>
        <p:nvSpPr>
          <p:cNvPr id="14" name="Rectangle 4"/>
          <p:cNvSpPr>
            <a:spLocks noChangeArrowheads="1"/>
          </p:cNvSpPr>
          <p:nvPr/>
        </p:nvSpPr>
        <p:spPr bwMode="auto">
          <a:xfrm>
            <a:off x="899592" y="3336252"/>
            <a:ext cx="7704856" cy="3266616"/>
          </a:xfrm>
          <a:prstGeom prst="rect">
            <a:avLst/>
          </a:prstGeom>
          <a:noFill/>
          <a:ln w="9525" algn="ctr">
            <a:solidFill>
              <a:schemeClr val="accent1">
                <a:shade val="50000"/>
              </a:schemeClr>
            </a:solidFill>
            <a:prstDash val="dashDot"/>
            <a:miter lim="800000"/>
            <a:headEnd/>
            <a:tailEnd/>
          </a:ln>
        </p:spPr>
        <p:txBody>
          <a:bodyPr wrap="square" lIns="217509" tIns="108752" rIns="217509" bIns="108752" anchor="ctr">
            <a:spAutoFit/>
          </a:bodyPr>
          <a:lstStyle/>
          <a:p>
            <a:pPr marL="342900" indent="-342900"/>
            <a:r>
              <a:rPr lang="es-ES" b="1" dirty="0">
                <a:solidFill>
                  <a:schemeClr val="accent5">
                    <a:lumMod val="75000"/>
                  </a:schemeClr>
                </a:solidFill>
              </a:rPr>
              <a:t>a)  </a:t>
            </a:r>
            <a:r>
              <a:rPr lang="es-ES" dirty="0"/>
              <a:t>La adquisición de productos.</a:t>
            </a:r>
          </a:p>
          <a:p>
            <a:pPr marL="266700" indent="-266700"/>
            <a:r>
              <a:rPr lang="es-ES" b="1" dirty="0">
                <a:solidFill>
                  <a:schemeClr val="accent5">
                    <a:lumMod val="75000"/>
                  </a:schemeClr>
                </a:solidFill>
              </a:rPr>
              <a:t>b)  </a:t>
            </a:r>
            <a:r>
              <a:rPr lang="es-ES" dirty="0"/>
              <a:t>Los servicios de asistencia técnica o consultoría, las licencias de </a:t>
            </a:r>
            <a:r>
              <a:rPr lang="es-ES" dirty="0" err="1"/>
              <a:t>know</a:t>
            </a:r>
            <a:r>
              <a:rPr lang="es-ES" dirty="0"/>
              <a:t> </a:t>
            </a:r>
            <a:r>
              <a:rPr lang="es-ES" dirty="0" err="1"/>
              <a:t>how</a:t>
            </a:r>
            <a:r>
              <a:rPr lang="es-ES" dirty="0"/>
              <a:t> o sobre información,…..aquellas prestaciones que no evidencien la efectiva incorporación de un conocimiento técnico directamente aplicado a la actividad productiva de la contratante local.</a:t>
            </a:r>
          </a:p>
          <a:p>
            <a:r>
              <a:rPr lang="es-ES" b="1" dirty="0">
                <a:solidFill>
                  <a:schemeClr val="accent5">
                    <a:lumMod val="75000"/>
                  </a:schemeClr>
                </a:solidFill>
              </a:rPr>
              <a:t>c)  </a:t>
            </a:r>
            <a:r>
              <a:rPr lang="es-ES" dirty="0"/>
              <a:t>Las licencia de uso de software o de actualizaciones de software.</a:t>
            </a:r>
          </a:p>
          <a:p>
            <a:pPr marL="266700" indent="-266700"/>
            <a:r>
              <a:rPr lang="es-ES" b="1" dirty="0">
                <a:solidFill>
                  <a:schemeClr val="accent5">
                    <a:lumMod val="75000"/>
                  </a:schemeClr>
                </a:solidFill>
              </a:rPr>
              <a:t>d)  </a:t>
            </a:r>
            <a:r>
              <a:rPr lang="es-ES" dirty="0"/>
              <a:t>Los servicios de reparaciones, supervisión de reparaciones, mantenimiento, puesta en funcionamiento de plantas o maquinarias, etcétera, que no incluyan la capacitación del personal de la firma local.</a:t>
            </a:r>
          </a:p>
          <a:p>
            <a:pPr marL="266700" indent="-266700"/>
            <a:r>
              <a:rPr lang="es-ES" b="1" dirty="0">
                <a:solidFill>
                  <a:schemeClr val="accent5">
                    <a:lumMod val="75000"/>
                  </a:schemeClr>
                </a:solidFill>
              </a:rPr>
              <a:t>e) </a:t>
            </a:r>
            <a:r>
              <a:rPr lang="es-ES" dirty="0"/>
              <a:t>En general todas las actividades que representen la directa contratación de tareas inherentes al funcionamiento corriente de la firma local</a:t>
            </a:r>
            <a:endParaRPr lang="es-AR" i="1" dirty="0">
              <a:latin typeface="Verdana" pitchFamily="34" charset="0"/>
            </a:endParaRPr>
          </a:p>
        </p:txBody>
      </p:sp>
      <p:sp>
        <p:nvSpPr>
          <p:cNvPr id="15" name="AutoShape 6"/>
          <p:cNvSpPr>
            <a:spLocks noChangeArrowheads="1"/>
          </p:cNvSpPr>
          <p:nvPr/>
        </p:nvSpPr>
        <p:spPr bwMode="auto">
          <a:xfrm>
            <a:off x="4283968" y="2941638"/>
            <a:ext cx="936104" cy="271338"/>
          </a:xfrm>
          <a:prstGeom prst="downArrow">
            <a:avLst>
              <a:gd name="adj1" fmla="val 50000"/>
              <a:gd name="adj2" fmla="val 25000"/>
            </a:avLst>
          </a:prstGeom>
          <a:solidFill>
            <a:srgbClr val="FFFFCC"/>
          </a:solidFill>
          <a:ln w="9525" algn="ctr">
            <a:solidFill>
              <a:schemeClr val="tx1"/>
            </a:solidFill>
            <a:miter lim="800000"/>
            <a:headEnd/>
            <a:tailEnd/>
          </a:ln>
        </p:spPr>
        <p:txBody>
          <a:bodyPr wrap="none" lIns="91423" tIns="45711" rIns="91423" bIns="45711" anchor="ctr"/>
          <a:lstStyle/>
          <a:p>
            <a:endParaRPr lang="es-ES"/>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blinds(horizontal)">
                                      <p:cBhvr>
                                        <p:cTn id="11" dur="500"/>
                                        <p:tgtEl>
                                          <p:spTgt spid="13"/>
                                        </p:tgtEl>
                                      </p:cBhvr>
                                    </p:animEffect>
                                  </p:childTnLst>
                                </p:cTn>
                              </p:par>
                            </p:childTnLst>
                          </p:cTn>
                        </p:par>
                        <p:par>
                          <p:cTn id="12" fill="hold">
                            <p:stCondLst>
                              <p:cond delay="1000"/>
                            </p:stCondLst>
                            <p:childTnLst>
                              <p:par>
                                <p:cTn id="13" presetID="3" presetClass="entr" presetSubtype="10"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blinds(horizontal)">
                                      <p:cBhvr>
                                        <p:cTn id="15" dur="500"/>
                                        <p:tgtEl>
                                          <p:spTgt spid="14"/>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up)">
                                      <p:cBhvr>
                                        <p:cTn id="1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animBg="1"/>
      <p:bldP spid="14" grpId="0" animBg="1"/>
      <p:bldP spid="15"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131840" y="1909406"/>
            <a:ext cx="2880320" cy="583490"/>
          </a:xfrm>
          <a:prstGeom prst="rect">
            <a:avLst/>
          </a:prstGeom>
        </p:spPr>
        <p:txBody>
          <a:bodyPr vert="horz" wrap="square" lIns="0" tIns="13967" rIns="0" bIns="0" rtlCol="0">
            <a:spAutoFit/>
          </a:bodyPr>
          <a:lstStyle/>
          <a:p>
            <a:pPr marL="226803" indent="-213501">
              <a:spcBef>
                <a:spcPts val="110"/>
              </a:spcBef>
              <a:tabLst>
                <a:tab pos="227468" algn="l"/>
              </a:tabLst>
            </a:pPr>
            <a:r>
              <a:rPr lang="es-ES" sz="1600" b="1" spc="-5" dirty="0">
                <a:solidFill>
                  <a:srgbClr val="7030A0"/>
                </a:solidFill>
                <a:uFill>
                  <a:solidFill>
                    <a:srgbClr val="000000"/>
                  </a:solidFill>
                </a:uFill>
                <a:latin typeface="Verdana"/>
                <a:ea typeface="Calibri"/>
                <a:cs typeface="Verdana"/>
                <a:sym typeface="Calibri"/>
              </a:rPr>
              <a:t>R.G. (AFIP) 739/00 </a:t>
            </a:r>
            <a:br>
              <a:rPr lang="es-ES" sz="2100" b="1" spc="-5" dirty="0">
                <a:solidFill>
                  <a:srgbClr val="C00000"/>
                </a:solidFill>
                <a:uFill>
                  <a:solidFill>
                    <a:srgbClr val="000000"/>
                  </a:solidFill>
                </a:uFill>
                <a:latin typeface="Verdana"/>
                <a:cs typeface="Verdana"/>
              </a:rPr>
            </a:br>
            <a:endParaRPr sz="2100" b="1" dirty="0">
              <a:solidFill>
                <a:srgbClr val="C00000"/>
              </a:solidFill>
              <a:latin typeface="Verdana"/>
              <a:cs typeface="Verdana"/>
            </a:endParaRPr>
          </a:p>
        </p:txBody>
      </p:sp>
      <p:sp>
        <p:nvSpPr>
          <p:cNvPr id="14" name="object 4"/>
          <p:cNvSpPr txBox="1"/>
          <p:nvPr/>
        </p:nvSpPr>
        <p:spPr>
          <a:xfrm>
            <a:off x="971600" y="2876947"/>
            <a:ext cx="7832910" cy="3738988"/>
          </a:xfrm>
          <a:prstGeom prst="rect">
            <a:avLst/>
          </a:prstGeom>
          <a:ln w="22859">
            <a:solidFill>
              <a:srgbClr val="C00000"/>
            </a:solidFill>
          </a:ln>
        </p:spPr>
        <p:txBody>
          <a:bodyPr vert="horz" wrap="square" lIns="0" tIns="45228" rIns="0" bIns="0" rtlCol="0">
            <a:spAutoFit/>
          </a:bodyPr>
          <a:lstStyle/>
          <a:p>
            <a:pPr marL="720725" indent="-527050">
              <a:buFont typeface="Wingdings" pitchFamily="2" charset="2"/>
              <a:buChar char="Ø"/>
            </a:pPr>
            <a:r>
              <a:rPr lang="es-ES" sz="2000" dirty="0"/>
              <a:t>Momento en que corresponde practicar la retenciones</a:t>
            </a:r>
          </a:p>
          <a:p>
            <a:pPr marL="720725" indent="-527050">
              <a:buFont typeface="Wingdings" pitchFamily="2" charset="2"/>
              <a:buChar char="Ø"/>
            </a:pPr>
            <a:endParaRPr lang="es-ES" sz="2000" dirty="0"/>
          </a:p>
          <a:p>
            <a:pPr marL="720725" indent="-527050">
              <a:buFont typeface="Wingdings" pitchFamily="2" charset="2"/>
              <a:buChar char="Ø"/>
            </a:pPr>
            <a:r>
              <a:rPr lang="es-ES" sz="2000" dirty="0"/>
              <a:t>Forma de calcular el importe a retener en caso que el impuesto se encuentre a cargo del sujeto que paga la ganancia</a:t>
            </a:r>
          </a:p>
          <a:p>
            <a:pPr marL="720725" indent="-527050">
              <a:buFont typeface="Wingdings" pitchFamily="2" charset="2"/>
              <a:buChar char="Ø"/>
            </a:pPr>
            <a:endParaRPr lang="es-ES" sz="2000" dirty="0"/>
          </a:p>
          <a:p>
            <a:pPr marL="720725" indent="-527050">
              <a:buFont typeface="Wingdings" pitchFamily="2" charset="2"/>
              <a:buChar char="Ø"/>
            </a:pPr>
            <a:r>
              <a:rPr lang="es-ES" sz="2000" dirty="0"/>
              <a:t>Retención a realizar por los intermediarios, administradores o mandatarios</a:t>
            </a:r>
          </a:p>
          <a:p>
            <a:pPr marL="720725" indent="-527050">
              <a:buFont typeface="Wingdings" pitchFamily="2" charset="2"/>
              <a:buChar char="Ø"/>
            </a:pPr>
            <a:endParaRPr lang="es-ES" sz="2000" dirty="0"/>
          </a:p>
          <a:p>
            <a:pPr marL="720725" indent="-527050">
              <a:buFont typeface="Wingdings" pitchFamily="2" charset="2"/>
              <a:buChar char="Ø"/>
            </a:pPr>
            <a:r>
              <a:rPr lang="es-ES" sz="2000" dirty="0"/>
              <a:t>Plazos para el pago de las retenciones ante la AFIP</a:t>
            </a:r>
          </a:p>
          <a:p>
            <a:pPr marL="720725" indent="-527050">
              <a:buFont typeface="Wingdings" pitchFamily="2" charset="2"/>
              <a:buChar char="Ø"/>
            </a:pPr>
            <a:endParaRPr lang="es-ES" sz="2000" dirty="0"/>
          </a:p>
          <a:p>
            <a:pPr marL="720725" indent="-527050">
              <a:buFont typeface="Wingdings" pitchFamily="2" charset="2"/>
              <a:buChar char="Ø"/>
            </a:pPr>
            <a:r>
              <a:rPr lang="es-ES" sz="2000" dirty="0"/>
              <a:t>Formalidades y destino de los certificados de retención</a:t>
            </a:r>
            <a:br>
              <a:rPr lang="es-ES" sz="2000" dirty="0"/>
            </a:br>
            <a:endParaRPr lang="es-ES" sz="2000" dirty="0"/>
          </a:p>
        </p:txBody>
      </p:sp>
      <p:sp>
        <p:nvSpPr>
          <p:cNvPr id="18" name="object 2"/>
          <p:cNvSpPr txBox="1">
            <a:spLocks/>
          </p:cNvSpPr>
          <p:nvPr/>
        </p:nvSpPr>
        <p:spPr>
          <a:xfrm>
            <a:off x="833871" y="1052736"/>
            <a:ext cx="7410537" cy="291102"/>
          </a:xfrm>
          <a:prstGeom prst="rect">
            <a:avLst/>
          </a:prstGeom>
          <a:noFill/>
          <a:ln>
            <a:noFill/>
          </a:ln>
        </p:spPr>
        <p:txBody>
          <a:bodyPr vert="horz" wrap="square" lIns="0" tIns="13967" rIns="0" bIns="0" rtlCol="0" anchor="ctr" anchorCtr="0">
            <a:spAutoFit/>
          </a:bodyPr>
          <a:lstStyle/>
          <a:p>
            <a:pPr marL="226803" indent="-213501" algn="ctr" defTabSz="402336">
              <a:spcBef>
                <a:spcPts val="110"/>
              </a:spcBef>
              <a:buClr>
                <a:schemeClr val="dk1"/>
              </a:buClr>
              <a:tabLst>
                <a:tab pos="227468" algn="l"/>
              </a:tabLst>
              <a:defRPr/>
            </a:pPr>
            <a:r>
              <a:rPr lang="es-ES" spc="-5" dirty="0">
                <a:solidFill>
                  <a:schemeClr val="accent4">
                    <a:lumMod val="50000"/>
                  </a:schemeClr>
                </a:solidFill>
                <a:uFill>
                  <a:solidFill>
                    <a:srgbClr val="000000"/>
                  </a:solidFill>
                </a:uFill>
                <a:latin typeface="Verdana"/>
                <a:ea typeface="Calibri"/>
                <a:cs typeface="Verdana"/>
                <a:sym typeface="Calibri"/>
              </a:rPr>
              <a:t>DECLARACION E INGRESO DE LAS RETENCIONES</a:t>
            </a:r>
            <a:endParaRPr lang="es-ES" dirty="0">
              <a:solidFill>
                <a:schemeClr val="accent4">
                  <a:lumMod val="50000"/>
                </a:schemeClr>
              </a:solidFill>
              <a:latin typeface="Verdana"/>
              <a:ea typeface="Calibri"/>
              <a:cs typeface="Verdana"/>
              <a:sym typeface="Calibri"/>
            </a:endParaRPr>
          </a:p>
        </p:txBody>
      </p:sp>
      <p:sp>
        <p:nvSpPr>
          <p:cNvPr id="13" name="Text Box 2"/>
          <p:cNvSpPr txBox="1">
            <a:spLocks noChangeArrowheads="1"/>
          </p:cNvSpPr>
          <p:nvPr/>
        </p:nvSpPr>
        <p:spPr bwMode="auto">
          <a:xfrm>
            <a:off x="982679" y="296652"/>
            <a:ext cx="7477753" cy="492224"/>
          </a:xfrm>
          <a:prstGeom prst="rect">
            <a:avLst/>
          </a:prstGeom>
          <a:noFill/>
          <a:ln w="28575">
            <a:noFill/>
            <a:miter lim="800000"/>
            <a:headEnd/>
            <a:tailEnd/>
          </a:ln>
        </p:spPr>
        <p:txBody>
          <a:bodyPr wrap="square" lIns="91235" tIns="45612" rIns="91235" bIns="45612">
            <a:spAutoFit/>
          </a:bodyPr>
          <a:lstStyle/>
          <a:p>
            <a:pPr algn="ctr" eaLnBrk="1" hangingPunct="1">
              <a:spcBef>
                <a:spcPct val="50000"/>
              </a:spcBef>
            </a:pPr>
            <a:r>
              <a:rPr lang="es-AR" sz="2600" b="1" u="sng" cap="small" dirty="0">
                <a:solidFill>
                  <a:srgbClr val="00B050"/>
                </a:solidFill>
                <a:latin typeface="Verdana" pitchFamily="34" charset="0"/>
                <a:ea typeface="Verdana" pitchFamily="34" charset="0"/>
                <a:cs typeface="Verdana" pitchFamily="34" charset="0"/>
              </a:rPr>
              <a:t>Retenciones a </a:t>
            </a:r>
            <a:r>
              <a:rPr lang="es-AR" sz="2600" b="1" u="sng" cap="small" dirty="0" err="1">
                <a:solidFill>
                  <a:srgbClr val="00B050"/>
                </a:solidFill>
                <a:latin typeface="Verdana" pitchFamily="34" charset="0"/>
                <a:ea typeface="Verdana" pitchFamily="34" charset="0"/>
                <a:cs typeface="Verdana" pitchFamily="34" charset="0"/>
              </a:rPr>
              <a:t>benefiarios</a:t>
            </a:r>
            <a:r>
              <a:rPr lang="es-AR" sz="2600" b="1" u="sng" cap="small" dirty="0">
                <a:solidFill>
                  <a:srgbClr val="00B050"/>
                </a:solidFill>
                <a:latin typeface="Verdana" pitchFamily="34" charset="0"/>
                <a:ea typeface="Verdana" pitchFamily="34" charset="0"/>
                <a:cs typeface="Verdana" pitchFamily="34" charset="0"/>
              </a:rPr>
              <a:t> del exterior</a:t>
            </a:r>
            <a:endParaRPr lang="es-ES" sz="2600" b="1" u="sng" cap="small" dirty="0">
              <a:solidFill>
                <a:srgbClr val="00B050"/>
              </a:solidFill>
              <a:latin typeface="Verdana" pitchFamily="34" charset="0"/>
              <a:ea typeface="Verdana" pitchFamily="34" charset="0"/>
              <a:cs typeface="Verdana" pitchFamily="34" charset="0"/>
            </a:endParaRPr>
          </a:p>
        </p:txBody>
      </p:sp>
      <p:sp>
        <p:nvSpPr>
          <p:cNvPr id="9" name="AutoShape 6">
            <a:extLst>
              <a:ext uri="{FF2B5EF4-FFF2-40B4-BE49-F238E27FC236}">
                <a16:creationId xmlns:a16="http://schemas.microsoft.com/office/drawing/2014/main" id="{E308914D-CCB4-C742-B4B1-F96621DC086E}"/>
              </a:ext>
            </a:extLst>
          </p:cNvPr>
          <p:cNvSpPr>
            <a:spLocks noChangeArrowheads="1"/>
          </p:cNvSpPr>
          <p:nvPr/>
        </p:nvSpPr>
        <p:spPr bwMode="auto">
          <a:xfrm>
            <a:off x="3950681" y="1474497"/>
            <a:ext cx="936104" cy="271338"/>
          </a:xfrm>
          <a:prstGeom prst="downArrow">
            <a:avLst>
              <a:gd name="adj1" fmla="val 50000"/>
              <a:gd name="adj2" fmla="val 25000"/>
            </a:avLst>
          </a:prstGeom>
          <a:solidFill>
            <a:srgbClr val="FFFFCC"/>
          </a:solidFill>
          <a:ln w="9525" algn="ctr">
            <a:solidFill>
              <a:schemeClr val="tx1"/>
            </a:solidFill>
            <a:miter lim="800000"/>
            <a:headEnd/>
            <a:tailEnd/>
          </a:ln>
        </p:spPr>
        <p:txBody>
          <a:bodyPr wrap="none" lIns="91423" tIns="45711" rIns="91423" bIns="45711" anchor="ctr"/>
          <a:lstStyle/>
          <a:p>
            <a:endParaRPr lang="es-ES"/>
          </a:p>
        </p:txBody>
      </p:sp>
      <p:sp>
        <p:nvSpPr>
          <p:cNvPr id="11" name="AutoShape 6">
            <a:extLst>
              <a:ext uri="{FF2B5EF4-FFF2-40B4-BE49-F238E27FC236}">
                <a16:creationId xmlns:a16="http://schemas.microsoft.com/office/drawing/2014/main" id="{F06E3FDB-127B-6242-BFC3-01D55809E71D}"/>
              </a:ext>
            </a:extLst>
          </p:cNvPr>
          <p:cNvSpPr>
            <a:spLocks noChangeArrowheads="1"/>
          </p:cNvSpPr>
          <p:nvPr/>
        </p:nvSpPr>
        <p:spPr bwMode="auto">
          <a:xfrm>
            <a:off x="3950681" y="2413583"/>
            <a:ext cx="936104" cy="271338"/>
          </a:xfrm>
          <a:prstGeom prst="downArrow">
            <a:avLst>
              <a:gd name="adj1" fmla="val 50000"/>
              <a:gd name="adj2" fmla="val 25000"/>
            </a:avLst>
          </a:prstGeom>
          <a:solidFill>
            <a:srgbClr val="FFFFCC"/>
          </a:solidFill>
          <a:ln w="9525" algn="ctr">
            <a:solidFill>
              <a:schemeClr val="tx1"/>
            </a:solidFill>
            <a:miter lim="800000"/>
            <a:headEnd/>
            <a:tailEnd/>
          </a:ln>
        </p:spPr>
        <p:txBody>
          <a:bodyPr wrap="none" lIns="91423" tIns="45711" rIns="91423" bIns="45711" anchor="ctr"/>
          <a:lstStyle/>
          <a:p>
            <a:endParaRPr lang="es-E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up)">
                                      <p:cBhvr>
                                        <p:cTn id="1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131840" y="1916832"/>
            <a:ext cx="2880320" cy="260325"/>
          </a:xfrm>
          <a:prstGeom prst="rect">
            <a:avLst/>
          </a:prstGeom>
        </p:spPr>
        <p:txBody>
          <a:bodyPr vert="horz" wrap="square" lIns="0" tIns="13967" rIns="0" bIns="0" rtlCol="0">
            <a:spAutoFit/>
          </a:bodyPr>
          <a:lstStyle/>
          <a:p>
            <a:pPr marL="226803" indent="-213501">
              <a:spcBef>
                <a:spcPts val="110"/>
              </a:spcBef>
              <a:tabLst>
                <a:tab pos="227468" algn="l"/>
              </a:tabLst>
            </a:pPr>
            <a:r>
              <a:rPr lang="es-ES" sz="1600" b="1" spc="-5" dirty="0">
                <a:solidFill>
                  <a:srgbClr val="7030A0"/>
                </a:solidFill>
                <a:uFill>
                  <a:solidFill>
                    <a:srgbClr val="000000"/>
                  </a:solidFill>
                </a:uFill>
                <a:latin typeface="Verdana"/>
                <a:ea typeface="Calibri"/>
                <a:cs typeface="Verdana"/>
                <a:sym typeface="Calibri"/>
              </a:rPr>
              <a:t>R.G. (AFIP) 3726/2015</a:t>
            </a:r>
            <a:endParaRPr sz="2100" b="1" dirty="0">
              <a:solidFill>
                <a:srgbClr val="C00000"/>
              </a:solidFill>
              <a:latin typeface="Verdana"/>
              <a:cs typeface="Verdana"/>
            </a:endParaRPr>
          </a:p>
        </p:txBody>
      </p:sp>
      <p:sp>
        <p:nvSpPr>
          <p:cNvPr id="6" name="object 6"/>
          <p:cNvSpPr txBox="1">
            <a:spLocks noGrp="1"/>
          </p:cNvSpPr>
          <p:nvPr>
            <p:ph type="sldNum" sz="quarter" idx="4294967295"/>
          </p:nvPr>
        </p:nvSpPr>
        <p:spPr>
          <a:xfrm>
            <a:off x="147116" y="6477816"/>
            <a:ext cx="179070" cy="282129"/>
          </a:xfrm>
          <a:prstGeom prst="rect">
            <a:avLst/>
          </a:prstGeom>
        </p:spPr>
        <p:txBody>
          <a:bodyPr vert="horz" wrap="square" lIns="0" tIns="0" rIns="0" bIns="0" rtlCol="0">
            <a:spAutoFit/>
          </a:bodyPr>
          <a:lstStyle/>
          <a:p>
            <a:pPr marL="26605">
              <a:lnSpc>
                <a:spcPts val="1095"/>
              </a:lnSpc>
            </a:pPr>
            <a:fld id="{81D60167-4931-47E6-BA6A-407CBD079E47}" type="slidenum">
              <a:rPr spc="-5" dirty="0"/>
              <a:pPr marL="26605">
                <a:lnSpc>
                  <a:spcPts val="1095"/>
                </a:lnSpc>
              </a:pPr>
              <a:t>24</a:t>
            </a:fld>
            <a:endParaRPr spc="-5" dirty="0"/>
          </a:p>
        </p:txBody>
      </p:sp>
      <p:sp>
        <p:nvSpPr>
          <p:cNvPr id="14" name="object 4"/>
          <p:cNvSpPr txBox="1"/>
          <p:nvPr/>
        </p:nvSpPr>
        <p:spPr>
          <a:xfrm>
            <a:off x="899592" y="3140968"/>
            <a:ext cx="7832910" cy="2767953"/>
          </a:xfrm>
          <a:prstGeom prst="rect">
            <a:avLst/>
          </a:prstGeom>
          <a:ln w="22859">
            <a:solidFill>
              <a:srgbClr val="C00000"/>
            </a:solidFill>
          </a:ln>
        </p:spPr>
        <p:txBody>
          <a:bodyPr vert="horz" wrap="square" lIns="0" tIns="45228" rIns="0" bIns="0" rtlCol="0">
            <a:spAutoFit/>
          </a:bodyPr>
          <a:lstStyle/>
          <a:p>
            <a:pPr marL="623888" indent="-357188">
              <a:lnSpc>
                <a:spcPct val="150000"/>
              </a:lnSpc>
              <a:tabLst>
                <a:tab pos="542925" algn="l"/>
                <a:tab pos="622300" algn="l"/>
              </a:tabLst>
            </a:pPr>
            <a:r>
              <a:rPr lang="en-US" sz="2000" b="1" dirty="0">
                <a:solidFill>
                  <a:schemeClr val="accent2">
                    <a:lumMod val="75000"/>
                  </a:schemeClr>
                </a:solidFill>
              </a:rPr>
              <a:t>✓</a:t>
            </a:r>
            <a:r>
              <a:rPr lang="en-US" sz="2000" b="1" dirty="0">
                <a:solidFill>
                  <a:schemeClr val="accent2">
                    <a:lumMod val="75000"/>
                  </a:schemeClr>
                </a:solidFill>
                <a:latin typeface="Aharoni" pitchFamily="2" charset="-79"/>
                <a:cs typeface="Aharoni" pitchFamily="2" charset="-79"/>
                <a:sym typeface="Calibri"/>
              </a:rPr>
              <a:t> </a:t>
            </a:r>
            <a:r>
              <a:rPr lang="es-ES" sz="2000" spc="-5" dirty="0">
                <a:solidFill>
                  <a:schemeClr val="bg2">
                    <a:lumMod val="10000"/>
                  </a:schemeClr>
                </a:solidFill>
                <a:uFill>
                  <a:solidFill>
                    <a:srgbClr val="000000"/>
                  </a:solidFill>
                </a:uFill>
                <a:latin typeface="Tahoma" pitchFamily="34" charset="0"/>
                <a:ea typeface="Tahoma" pitchFamily="34" charset="0"/>
                <a:cs typeface="Tahoma" pitchFamily="34" charset="0"/>
                <a:sym typeface="Calibri"/>
              </a:rPr>
              <a:t>Implementa el Sistema Integral de Retenciones Electrónicas (SIRE) mediante el cual los agentes de retención y/o de percepción obligados a actuar como tales, respecto de beneficiarios del exterior”, deben informar el detalle de las operaciones, y emitir los certificados correspondientes. </a:t>
            </a:r>
            <a:br>
              <a:rPr lang="es-ES" sz="2000" dirty="0"/>
            </a:br>
            <a:endParaRPr lang="es-ES" sz="2000" dirty="0"/>
          </a:p>
        </p:txBody>
      </p:sp>
      <p:sp>
        <p:nvSpPr>
          <p:cNvPr id="18" name="object 2"/>
          <p:cNvSpPr txBox="1">
            <a:spLocks/>
          </p:cNvSpPr>
          <p:nvPr/>
        </p:nvSpPr>
        <p:spPr>
          <a:xfrm>
            <a:off x="833871" y="1052736"/>
            <a:ext cx="7410537" cy="291102"/>
          </a:xfrm>
          <a:prstGeom prst="rect">
            <a:avLst/>
          </a:prstGeom>
          <a:noFill/>
          <a:ln>
            <a:noFill/>
          </a:ln>
        </p:spPr>
        <p:txBody>
          <a:bodyPr vert="horz" wrap="square" lIns="0" tIns="13967" rIns="0" bIns="0" rtlCol="0" anchor="ctr" anchorCtr="0">
            <a:spAutoFit/>
          </a:bodyPr>
          <a:lstStyle/>
          <a:p>
            <a:pPr marL="226803" indent="-213501" algn="ctr" defTabSz="402336">
              <a:spcBef>
                <a:spcPts val="110"/>
              </a:spcBef>
              <a:buClr>
                <a:schemeClr val="dk1"/>
              </a:buClr>
              <a:tabLst>
                <a:tab pos="227468" algn="l"/>
              </a:tabLst>
              <a:defRPr/>
            </a:pPr>
            <a:r>
              <a:rPr lang="es-ES" spc="-5" dirty="0">
                <a:solidFill>
                  <a:schemeClr val="accent4">
                    <a:lumMod val="50000"/>
                  </a:schemeClr>
                </a:solidFill>
                <a:uFill>
                  <a:solidFill>
                    <a:srgbClr val="000000"/>
                  </a:solidFill>
                </a:uFill>
                <a:latin typeface="Verdana"/>
                <a:ea typeface="Calibri"/>
                <a:cs typeface="Verdana"/>
                <a:sym typeface="Calibri"/>
              </a:rPr>
              <a:t>DECLARACION E INGRESO DE LAS RETENCIONES</a:t>
            </a:r>
            <a:endParaRPr lang="es-ES" dirty="0">
              <a:solidFill>
                <a:schemeClr val="accent4">
                  <a:lumMod val="50000"/>
                </a:schemeClr>
              </a:solidFill>
              <a:latin typeface="Verdana"/>
              <a:ea typeface="Calibri"/>
              <a:cs typeface="Verdana"/>
              <a:sym typeface="Calibri"/>
            </a:endParaRPr>
          </a:p>
        </p:txBody>
      </p:sp>
      <p:sp>
        <p:nvSpPr>
          <p:cNvPr id="13" name="Text Box 2"/>
          <p:cNvSpPr txBox="1">
            <a:spLocks noChangeArrowheads="1"/>
          </p:cNvSpPr>
          <p:nvPr/>
        </p:nvSpPr>
        <p:spPr bwMode="auto">
          <a:xfrm>
            <a:off x="982679" y="296652"/>
            <a:ext cx="7477753" cy="492224"/>
          </a:xfrm>
          <a:prstGeom prst="rect">
            <a:avLst/>
          </a:prstGeom>
          <a:noFill/>
          <a:ln w="28575">
            <a:noFill/>
            <a:miter lim="800000"/>
            <a:headEnd/>
            <a:tailEnd/>
          </a:ln>
        </p:spPr>
        <p:txBody>
          <a:bodyPr wrap="square" lIns="91235" tIns="45612" rIns="91235" bIns="45612">
            <a:spAutoFit/>
          </a:bodyPr>
          <a:lstStyle/>
          <a:p>
            <a:pPr algn="ctr" eaLnBrk="1" hangingPunct="1">
              <a:spcBef>
                <a:spcPct val="50000"/>
              </a:spcBef>
            </a:pPr>
            <a:r>
              <a:rPr lang="es-AR" sz="2600" b="1" u="sng" cap="small" dirty="0">
                <a:solidFill>
                  <a:srgbClr val="00B050"/>
                </a:solidFill>
                <a:latin typeface="Verdana" pitchFamily="34" charset="0"/>
                <a:ea typeface="Verdana" pitchFamily="34" charset="0"/>
                <a:cs typeface="Verdana" pitchFamily="34" charset="0"/>
              </a:rPr>
              <a:t>Retenciones a </a:t>
            </a:r>
            <a:r>
              <a:rPr lang="es-AR" sz="2600" b="1" u="sng" cap="small" dirty="0" err="1">
                <a:solidFill>
                  <a:srgbClr val="00B050"/>
                </a:solidFill>
                <a:latin typeface="Verdana" pitchFamily="34" charset="0"/>
                <a:ea typeface="Verdana" pitchFamily="34" charset="0"/>
                <a:cs typeface="Verdana" pitchFamily="34" charset="0"/>
              </a:rPr>
              <a:t>benefiarios</a:t>
            </a:r>
            <a:r>
              <a:rPr lang="es-AR" sz="2600" b="1" u="sng" cap="small" dirty="0">
                <a:solidFill>
                  <a:srgbClr val="00B050"/>
                </a:solidFill>
                <a:latin typeface="Verdana" pitchFamily="34" charset="0"/>
                <a:ea typeface="Verdana" pitchFamily="34" charset="0"/>
                <a:cs typeface="Verdana" pitchFamily="34" charset="0"/>
              </a:rPr>
              <a:t> del exterior</a:t>
            </a:r>
            <a:endParaRPr lang="es-ES" sz="2600" b="1" u="sng" cap="small" dirty="0">
              <a:solidFill>
                <a:srgbClr val="00B050"/>
              </a:solidFill>
              <a:latin typeface="Verdana" pitchFamily="34" charset="0"/>
              <a:ea typeface="Verdana" pitchFamily="34" charset="0"/>
              <a:cs typeface="Verdana" pitchFamily="34" charset="0"/>
            </a:endParaRPr>
          </a:p>
        </p:txBody>
      </p:sp>
      <p:sp>
        <p:nvSpPr>
          <p:cNvPr id="9" name="AutoShape 6">
            <a:extLst>
              <a:ext uri="{FF2B5EF4-FFF2-40B4-BE49-F238E27FC236}">
                <a16:creationId xmlns:a16="http://schemas.microsoft.com/office/drawing/2014/main" id="{1B06DAD6-66AF-CF43-A8F3-BD1D5F298808}"/>
              </a:ext>
            </a:extLst>
          </p:cNvPr>
          <p:cNvSpPr>
            <a:spLocks noChangeArrowheads="1"/>
          </p:cNvSpPr>
          <p:nvPr/>
        </p:nvSpPr>
        <p:spPr bwMode="auto">
          <a:xfrm>
            <a:off x="4103948" y="1420006"/>
            <a:ext cx="936104" cy="271338"/>
          </a:xfrm>
          <a:prstGeom prst="downArrow">
            <a:avLst>
              <a:gd name="adj1" fmla="val 50000"/>
              <a:gd name="adj2" fmla="val 25000"/>
            </a:avLst>
          </a:prstGeom>
          <a:solidFill>
            <a:srgbClr val="FFFFCC"/>
          </a:solidFill>
          <a:ln w="9525" algn="ctr">
            <a:solidFill>
              <a:schemeClr val="tx1"/>
            </a:solidFill>
            <a:miter lim="800000"/>
            <a:headEnd/>
            <a:tailEnd/>
          </a:ln>
        </p:spPr>
        <p:txBody>
          <a:bodyPr wrap="none" lIns="91423" tIns="45711" rIns="91423" bIns="45711" anchor="ctr"/>
          <a:lstStyle/>
          <a:p>
            <a:endParaRPr lang="es-ES"/>
          </a:p>
        </p:txBody>
      </p:sp>
      <p:sp>
        <p:nvSpPr>
          <p:cNvPr id="11" name="AutoShape 6">
            <a:extLst>
              <a:ext uri="{FF2B5EF4-FFF2-40B4-BE49-F238E27FC236}">
                <a16:creationId xmlns:a16="http://schemas.microsoft.com/office/drawing/2014/main" id="{F20F48BA-6003-0448-8935-6BA6B6B192C4}"/>
              </a:ext>
            </a:extLst>
          </p:cNvPr>
          <p:cNvSpPr>
            <a:spLocks noChangeArrowheads="1"/>
          </p:cNvSpPr>
          <p:nvPr/>
        </p:nvSpPr>
        <p:spPr bwMode="auto">
          <a:xfrm>
            <a:off x="4103948" y="2488750"/>
            <a:ext cx="936104" cy="271338"/>
          </a:xfrm>
          <a:prstGeom prst="downArrow">
            <a:avLst>
              <a:gd name="adj1" fmla="val 50000"/>
              <a:gd name="adj2" fmla="val 25000"/>
            </a:avLst>
          </a:prstGeom>
          <a:solidFill>
            <a:srgbClr val="FFFFCC"/>
          </a:solidFill>
          <a:ln w="9525" algn="ctr">
            <a:solidFill>
              <a:schemeClr val="tx1"/>
            </a:solidFill>
            <a:miter lim="800000"/>
            <a:headEnd/>
            <a:tailEnd/>
          </a:ln>
        </p:spPr>
        <p:txBody>
          <a:bodyPr wrap="none" lIns="91423" tIns="45711" rIns="91423" bIns="45711" anchor="ctr"/>
          <a:lstStyle/>
          <a:p>
            <a:endParaRPr lang="es-E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up)">
                                      <p:cBhvr>
                                        <p:cTn id="1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11"/>
          <p:cNvSpPr txBox="1"/>
          <p:nvPr/>
        </p:nvSpPr>
        <p:spPr>
          <a:xfrm>
            <a:off x="539552" y="4208203"/>
            <a:ext cx="3960440" cy="228909"/>
          </a:xfrm>
          <a:prstGeom prst="rect">
            <a:avLst/>
          </a:prstGeom>
        </p:spPr>
        <p:txBody>
          <a:bodyPr vert="horz" wrap="square" lIns="0" tIns="13335" rIns="0" bIns="0" rtlCol="0">
            <a:spAutoFit/>
          </a:bodyPr>
          <a:lstStyle/>
          <a:p>
            <a:pPr marL="226803" indent="-213501" defTabSz="402336">
              <a:lnSpc>
                <a:spcPct val="100000"/>
              </a:lnSpc>
              <a:spcBef>
                <a:spcPts val="110"/>
              </a:spcBef>
              <a:buClr>
                <a:schemeClr val="dk1"/>
              </a:buClr>
              <a:tabLst>
                <a:tab pos="227468" algn="l"/>
              </a:tabLst>
              <a:defRPr/>
            </a:pPr>
            <a:r>
              <a:rPr lang="es-ES" sz="1400" b="1" u="sng" spc="10" dirty="0">
                <a:solidFill>
                  <a:schemeClr val="accent2">
                    <a:lumMod val="75000"/>
                  </a:schemeClr>
                </a:solidFill>
                <a:latin typeface="Verdana"/>
                <a:cs typeface="Verdana"/>
              </a:rPr>
              <a:t>RG (DGI) 3497 Y RG (AFIP) 2228</a:t>
            </a:r>
            <a:r>
              <a:rPr lang="es-ES" sz="1400" b="1" spc="10" dirty="0">
                <a:solidFill>
                  <a:schemeClr val="accent2">
                    <a:lumMod val="75000"/>
                  </a:schemeClr>
                </a:solidFill>
                <a:latin typeface="Verdana"/>
                <a:cs typeface="Verdana"/>
              </a:rPr>
              <a:t>:</a:t>
            </a:r>
            <a:endParaRPr sz="1400" dirty="0">
              <a:latin typeface="Verdana"/>
              <a:cs typeface="Verdana"/>
            </a:endParaRPr>
          </a:p>
        </p:txBody>
      </p:sp>
      <p:sp>
        <p:nvSpPr>
          <p:cNvPr id="5" name="object 2"/>
          <p:cNvSpPr txBox="1">
            <a:spLocks noGrp="1"/>
          </p:cNvSpPr>
          <p:nvPr>
            <p:ph type="title"/>
          </p:nvPr>
        </p:nvSpPr>
        <p:spPr>
          <a:xfrm>
            <a:off x="457200" y="708601"/>
            <a:ext cx="8507288" cy="275075"/>
          </a:xfrm>
          <a:prstGeom prst="rect">
            <a:avLst/>
          </a:prstGeom>
        </p:spPr>
        <p:txBody>
          <a:bodyPr vert="horz" wrap="square" lIns="0" tIns="13335" rIns="0" bIns="0" rtlCol="0">
            <a:spAutoFit/>
          </a:bodyPr>
          <a:lstStyle/>
          <a:p>
            <a:pPr>
              <a:spcBef>
                <a:spcPct val="50000"/>
              </a:spcBef>
            </a:pPr>
            <a:r>
              <a:rPr lang="es-ES" sz="1700" b="1" u="sng" cap="small" dirty="0">
                <a:solidFill>
                  <a:srgbClr val="00B050"/>
                </a:solidFill>
                <a:latin typeface="Verdana" pitchFamily="34" charset="0"/>
                <a:ea typeface="Verdana" pitchFamily="34" charset="0"/>
                <a:cs typeface="Verdana" pitchFamily="34" charset="0"/>
              </a:rPr>
              <a:t>CONVENIOS PARA EVITAR LA DOBLE IMPOSICIÓN INTERNACIONAL</a:t>
            </a:r>
            <a:endParaRPr sz="1700" dirty="0">
              <a:latin typeface="Verdana"/>
              <a:cs typeface="Verdana"/>
            </a:endParaRPr>
          </a:p>
        </p:txBody>
      </p:sp>
      <p:sp>
        <p:nvSpPr>
          <p:cNvPr id="7" name="object 3"/>
          <p:cNvSpPr txBox="1">
            <a:spLocks noGrp="1"/>
          </p:cNvSpPr>
          <p:nvPr>
            <p:ph idx="1"/>
          </p:nvPr>
        </p:nvSpPr>
        <p:spPr>
          <a:xfrm>
            <a:off x="539552" y="2371538"/>
            <a:ext cx="7848872" cy="1489510"/>
          </a:xfrm>
          <a:prstGeom prst="rect">
            <a:avLst/>
          </a:prstGeom>
          <a:ln/>
        </p:spPr>
        <p:style>
          <a:lnRef idx="2">
            <a:schemeClr val="accent4"/>
          </a:lnRef>
          <a:fillRef idx="1">
            <a:schemeClr val="lt1"/>
          </a:fillRef>
          <a:effectRef idx="0">
            <a:schemeClr val="accent4"/>
          </a:effectRef>
          <a:fontRef idx="minor">
            <a:schemeClr val="dk1"/>
          </a:fontRef>
        </p:style>
        <p:txBody>
          <a:bodyPr vert="horz" wrap="square" lIns="0" tIns="12065" rIns="0" bIns="0" rtlCol="0">
            <a:spAutoFit/>
          </a:bodyPr>
          <a:lstStyle/>
          <a:p>
            <a:pPr marL="12700" marR="5715" indent="164465" algn="just">
              <a:lnSpc>
                <a:spcPct val="150000"/>
              </a:lnSpc>
              <a:spcBef>
                <a:spcPts val="1090"/>
              </a:spcBef>
              <a:buNone/>
            </a:pPr>
            <a:r>
              <a:rPr lang="es-ES" sz="1600" spc="10" dirty="0">
                <a:latin typeface="Verdana"/>
                <a:cs typeface="Verdana"/>
              </a:rPr>
              <a:t>Cuando </a:t>
            </a:r>
            <a:r>
              <a:rPr lang="es-ES" sz="1600" spc="5" dirty="0">
                <a:latin typeface="Verdana"/>
                <a:cs typeface="Verdana"/>
              </a:rPr>
              <a:t>se realiza </a:t>
            </a:r>
            <a:r>
              <a:rPr lang="es-ES" sz="1600" spc="10" dirty="0">
                <a:latin typeface="Verdana"/>
                <a:cs typeface="Verdana"/>
              </a:rPr>
              <a:t>un pago a un  </a:t>
            </a:r>
            <a:r>
              <a:rPr lang="es-ES" sz="1600" spc="5" dirty="0">
                <a:latin typeface="Verdana"/>
                <a:cs typeface="Verdana"/>
              </a:rPr>
              <a:t>beneficiario del exterior </a:t>
            </a:r>
            <a:r>
              <a:rPr lang="es-ES" sz="1600" spc="10" dirty="0">
                <a:latin typeface="Verdana"/>
                <a:cs typeface="Verdana"/>
              </a:rPr>
              <a:t>con </a:t>
            </a:r>
            <a:r>
              <a:rPr lang="es-ES" sz="1600" spc="5" dirty="0">
                <a:latin typeface="Verdana"/>
                <a:cs typeface="Verdana"/>
              </a:rPr>
              <a:t>residencia </a:t>
            </a:r>
            <a:r>
              <a:rPr lang="es-ES" sz="1600" spc="10" dirty="0">
                <a:latin typeface="Verdana"/>
                <a:cs typeface="Verdana"/>
              </a:rPr>
              <a:t>en un </a:t>
            </a:r>
            <a:r>
              <a:rPr lang="es-ES" sz="1600" spc="5" dirty="0">
                <a:latin typeface="Verdana"/>
                <a:cs typeface="Verdana"/>
              </a:rPr>
              <a:t>país </a:t>
            </a:r>
            <a:r>
              <a:rPr lang="es-ES" sz="1600" spc="10" dirty="0">
                <a:latin typeface="Verdana"/>
                <a:cs typeface="Verdana"/>
              </a:rPr>
              <a:t>con </a:t>
            </a:r>
            <a:r>
              <a:rPr lang="es-ES" sz="1600" spc="5" dirty="0">
                <a:latin typeface="Verdana"/>
                <a:cs typeface="Verdana"/>
              </a:rPr>
              <a:t>el cual la República Argentina </a:t>
            </a:r>
            <a:r>
              <a:rPr lang="es-ES" sz="1600" spc="10" dirty="0">
                <a:latin typeface="Verdana"/>
                <a:cs typeface="Verdana"/>
              </a:rPr>
              <a:t>haya </a:t>
            </a:r>
            <a:r>
              <a:rPr lang="es-ES" sz="1600" spc="5" dirty="0">
                <a:latin typeface="Verdana"/>
                <a:cs typeface="Verdana"/>
              </a:rPr>
              <a:t>suscripto </a:t>
            </a:r>
            <a:r>
              <a:rPr lang="es-ES" sz="1600" spc="10" dirty="0">
                <a:latin typeface="Verdana"/>
                <a:cs typeface="Verdana"/>
              </a:rPr>
              <a:t>un </a:t>
            </a:r>
            <a:r>
              <a:rPr lang="es-ES" sz="1600" spc="5" dirty="0">
                <a:latin typeface="Verdana"/>
                <a:cs typeface="Verdana"/>
              </a:rPr>
              <a:t>convenio, se aplica lo establecido  </a:t>
            </a:r>
            <a:r>
              <a:rPr lang="es-ES" sz="1600" spc="10" dirty="0">
                <a:latin typeface="Verdana"/>
                <a:cs typeface="Verdana"/>
              </a:rPr>
              <a:t>en </a:t>
            </a:r>
            <a:r>
              <a:rPr lang="es-ES" sz="1600" spc="5" dirty="0">
                <a:latin typeface="Verdana"/>
                <a:cs typeface="Verdana"/>
              </a:rPr>
              <a:t>el </a:t>
            </a:r>
            <a:r>
              <a:rPr lang="es-ES" sz="1600" spc="10" dirty="0">
                <a:latin typeface="Verdana"/>
                <a:cs typeface="Verdana"/>
              </a:rPr>
              <a:t>mismo, ya que </a:t>
            </a:r>
            <a:r>
              <a:rPr lang="es-ES" sz="1600" u="sng" spc="5" dirty="0">
                <a:solidFill>
                  <a:schemeClr val="accent2"/>
                </a:solidFill>
                <a:latin typeface="Verdana"/>
                <a:cs typeface="Verdana"/>
              </a:rPr>
              <a:t>éste </a:t>
            </a:r>
            <a:r>
              <a:rPr lang="es-ES" sz="1600" u="sng" spc="10" dirty="0">
                <a:solidFill>
                  <a:schemeClr val="accent2"/>
                </a:solidFill>
                <a:latin typeface="Verdana"/>
                <a:cs typeface="Verdana"/>
              </a:rPr>
              <a:t>puede </a:t>
            </a:r>
            <a:r>
              <a:rPr lang="es-ES" sz="1600" u="sng" spc="5" dirty="0">
                <a:solidFill>
                  <a:schemeClr val="accent2"/>
                </a:solidFill>
                <a:latin typeface="Verdana"/>
                <a:cs typeface="Verdana"/>
              </a:rPr>
              <a:t>disponer </a:t>
            </a:r>
            <a:r>
              <a:rPr lang="es-ES" sz="1600" u="sng" spc="10" dirty="0">
                <a:solidFill>
                  <a:schemeClr val="accent2"/>
                </a:solidFill>
                <a:latin typeface="Verdana"/>
                <a:cs typeface="Verdana"/>
              </a:rPr>
              <a:t>una </a:t>
            </a:r>
            <a:r>
              <a:rPr lang="es-ES" sz="1600" u="sng" spc="5" dirty="0">
                <a:solidFill>
                  <a:schemeClr val="accent2"/>
                </a:solidFill>
                <a:latin typeface="Verdana"/>
                <a:cs typeface="Verdana"/>
              </a:rPr>
              <a:t>alícuota</a:t>
            </a:r>
            <a:r>
              <a:rPr lang="es-ES" sz="1600" u="sng" spc="-25" dirty="0">
                <a:solidFill>
                  <a:schemeClr val="accent2"/>
                </a:solidFill>
                <a:latin typeface="Verdana"/>
                <a:cs typeface="Verdana"/>
              </a:rPr>
              <a:t> </a:t>
            </a:r>
            <a:r>
              <a:rPr lang="es-ES" sz="1600" u="sng" spc="10" dirty="0">
                <a:solidFill>
                  <a:schemeClr val="accent2"/>
                </a:solidFill>
                <a:latin typeface="Verdana"/>
                <a:cs typeface="Verdana"/>
              </a:rPr>
              <a:t>menor</a:t>
            </a:r>
            <a:r>
              <a:rPr lang="es-ES" sz="1600" spc="10" dirty="0">
                <a:latin typeface="Verdana"/>
                <a:cs typeface="Verdana"/>
              </a:rPr>
              <a:t>.</a:t>
            </a:r>
          </a:p>
        </p:txBody>
      </p:sp>
      <p:sp>
        <p:nvSpPr>
          <p:cNvPr id="8" name="Shape 129"/>
          <p:cNvSpPr txBox="1"/>
          <p:nvPr/>
        </p:nvSpPr>
        <p:spPr>
          <a:xfrm>
            <a:off x="2051720" y="1520788"/>
            <a:ext cx="936104" cy="540060"/>
          </a:xfrm>
          <a:prstGeom prst="rect">
            <a:avLst/>
          </a:prstGeom>
          <a:ln>
            <a:noFill/>
          </a:ln>
        </p:spPr>
        <p:style>
          <a:lnRef idx="2">
            <a:schemeClr val="accent4"/>
          </a:lnRef>
          <a:fillRef idx="1">
            <a:schemeClr val="lt1"/>
          </a:fillRef>
          <a:effectRef idx="0">
            <a:schemeClr val="accent4"/>
          </a:effectRef>
          <a:fontRef idx="minor">
            <a:schemeClr val="dk1"/>
          </a:fontRef>
        </p:style>
        <p:txBody>
          <a:bodyPr lIns="100206" tIns="50090" rIns="100206" bIns="50090" anchor="t" anchorCtr="0">
            <a:noAutofit/>
          </a:bodyPr>
          <a:lstStyle/>
          <a:p>
            <a:pPr marL="290580" indent="-290580" algn="just">
              <a:buClr>
                <a:schemeClr val="dk1"/>
              </a:buClr>
            </a:pPr>
            <a:r>
              <a:rPr lang="es-ES" sz="2400" b="1" dirty="0">
                <a:solidFill>
                  <a:srgbClr val="C00000"/>
                </a:solidFill>
              </a:rPr>
              <a:t>C.D.I.    </a:t>
            </a:r>
            <a:endParaRPr sz="2400" b="1" dirty="0">
              <a:solidFill>
                <a:srgbClr val="C00000"/>
              </a:solidFill>
            </a:endParaRPr>
          </a:p>
        </p:txBody>
      </p:sp>
      <p:sp>
        <p:nvSpPr>
          <p:cNvPr id="10" name="9 Flecha a la derecha con bandas"/>
          <p:cNvSpPr/>
          <p:nvPr/>
        </p:nvSpPr>
        <p:spPr>
          <a:xfrm>
            <a:off x="3419872" y="1566504"/>
            <a:ext cx="360040" cy="350328"/>
          </a:xfrm>
          <a:prstGeom prst="stripedRightArrow">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1" name="Shape 129"/>
          <p:cNvSpPr txBox="1"/>
          <p:nvPr/>
        </p:nvSpPr>
        <p:spPr>
          <a:xfrm>
            <a:off x="4211960" y="1484784"/>
            <a:ext cx="2952328" cy="540060"/>
          </a:xfrm>
          <a:prstGeom prst="rect">
            <a:avLst/>
          </a:prstGeom>
          <a:ln w="3175">
            <a:solidFill>
              <a:schemeClr val="tx1"/>
            </a:solidFill>
            <a:prstDash val="dash"/>
          </a:ln>
        </p:spPr>
        <p:style>
          <a:lnRef idx="2">
            <a:schemeClr val="accent4"/>
          </a:lnRef>
          <a:fillRef idx="1">
            <a:schemeClr val="lt1"/>
          </a:fillRef>
          <a:effectRef idx="0">
            <a:schemeClr val="accent4"/>
          </a:effectRef>
          <a:fontRef idx="minor">
            <a:schemeClr val="dk1"/>
          </a:fontRef>
        </p:style>
        <p:txBody>
          <a:bodyPr lIns="100206" tIns="50090" rIns="100206" bIns="50090" anchor="t" anchorCtr="0">
            <a:noAutofit/>
          </a:bodyPr>
          <a:lstStyle/>
          <a:p>
            <a:pPr marL="290580" indent="-290580" algn="just">
              <a:buClr>
                <a:schemeClr val="dk1"/>
              </a:buClr>
            </a:pPr>
            <a:r>
              <a:rPr lang="es-ES" sz="1600" b="1" cap="small" spc="5" dirty="0">
                <a:solidFill>
                  <a:srgbClr val="FF0000"/>
                </a:solidFill>
                <a:latin typeface="Verdana"/>
                <a:cs typeface="Verdana"/>
              </a:rPr>
              <a:t>jerarquía superior </a:t>
            </a:r>
            <a:r>
              <a:rPr lang="es-ES" sz="1600" b="1" cap="small" spc="10" dirty="0">
                <a:solidFill>
                  <a:srgbClr val="FF0000"/>
                </a:solidFill>
                <a:latin typeface="Verdana"/>
                <a:cs typeface="Verdana"/>
              </a:rPr>
              <a:t>a </a:t>
            </a:r>
            <a:r>
              <a:rPr lang="es-ES" sz="1600" b="1" cap="small" spc="5" dirty="0">
                <a:solidFill>
                  <a:srgbClr val="FF0000"/>
                </a:solidFill>
                <a:latin typeface="Verdana"/>
                <a:cs typeface="Verdana"/>
              </a:rPr>
              <a:t>las </a:t>
            </a:r>
          </a:p>
          <a:p>
            <a:pPr marL="290580" indent="-290580" algn="just">
              <a:buClr>
                <a:schemeClr val="dk1"/>
              </a:buClr>
            </a:pPr>
            <a:r>
              <a:rPr lang="es-ES" sz="1600" b="1" cap="small" spc="5" dirty="0">
                <a:solidFill>
                  <a:srgbClr val="FF0000"/>
                </a:solidFill>
                <a:latin typeface="Verdana"/>
                <a:cs typeface="Verdana"/>
              </a:rPr>
              <a:t>       leyes nacionales</a:t>
            </a:r>
            <a:endParaRPr sz="1600" b="1" cap="small" dirty="0">
              <a:solidFill>
                <a:srgbClr val="FF0000"/>
              </a:solidFill>
            </a:endParaRPr>
          </a:p>
        </p:txBody>
      </p:sp>
      <p:sp>
        <p:nvSpPr>
          <p:cNvPr id="14" name="object 11"/>
          <p:cNvSpPr txBox="1"/>
          <p:nvPr/>
        </p:nvSpPr>
        <p:spPr>
          <a:xfrm>
            <a:off x="1988096" y="5855795"/>
            <a:ext cx="1863824" cy="237501"/>
          </a:xfrm>
          <a:prstGeom prst="rect">
            <a:avLst/>
          </a:prstGeom>
        </p:spPr>
        <p:txBody>
          <a:bodyPr vert="horz" wrap="square" lIns="0" tIns="13335" rIns="0" bIns="0" rtlCol="0">
            <a:spAutoFit/>
          </a:bodyPr>
          <a:lstStyle/>
          <a:p>
            <a:pPr marL="12700" marR="13335" indent="164465" algn="just">
              <a:lnSpc>
                <a:spcPct val="104000"/>
              </a:lnSpc>
              <a:spcBef>
                <a:spcPts val="505"/>
              </a:spcBef>
            </a:pPr>
            <a:r>
              <a:rPr lang="es-ES" sz="1400" dirty="0">
                <a:latin typeface="Verdana"/>
                <a:cs typeface="Verdana"/>
              </a:rPr>
              <a:t>CASO CONTRARIO </a:t>
            </a:r>
            <a:endParaRPr sz="1400" dirty="0">
              <a:latin typeface="Verdana"/>
              <a:cs typeface="Verdana"/>
            </a:endParaRPr>
          </a:p>
        </p:txBody>
      </p:sp>
      <p:sp>
        <p:nvSpPr>
          <p:cNvPr id="15" name="14 Flecha circular"/>
          <p:cNvSpPr/>
          <p:nvPr/>
        </p:nvSpPr>
        <p:spPr>
          <a:xfrm rot="4303841">
            <a:off x="7099472" y="1622468"/>
            <a:ext cx="598828" cy="673156"/>
          </a:xfrm>
          <a:prstGeom prst="circular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solidFill>
                <a:schemeClr val="tx1"/>
              </a:solidFill>
            </a:endParaRPr>
          </a:p>
        </p:txBody>
      </p:sp>
      <p:sp>
        <p:nvSpPr>
          <p:cNvPr id="17" name="object 11"/>
          <p:cNvSpPr txBox="1"/>
          <p:nvPr/>
        </p:nvSpPr>
        <p:spPr>
          <a:xfrm>
            <a:off x="1187624" y="4534271"/>
            <a:ext cx="6768752" cy="939360"/>
          </a:xfrm>
          <a:prstGeom prst="rect">
            <a:avLst/>
          </a:prstGeom>
          <a:ln>
            <a:solidFill>
              <a:schemeClr val="tx1"/>
            </a:solidFill>
            <a:prstDash val="sysDash"/>
          </a:ln>
        </p:spPr>
        <p:txBody>
          <a:bodyPr vert="horz" wrap="square" lIns="0" tIns="13335" rIns="0" bIns="0" rtlCol="0">
            <a:spAutoFit/>
          </a:bodyPr>
          <a:lstStyle/>
          <a:p>
            <a:pPr marL="226803" indent="-213501" defTabSz="402336">
              <a:lnSpc>
                <a:spcPct val="150000"/>
              </a:lnSpc>
              <a:spcBef>
                <a:spcPts val="110"/>
              </a:spcBef>
              <a:buClr>
                <a:schemeClr val="dk1"/>
              </a:buClr>
              <a:tabLst>
                <a:tab pos="227468" algn="l"/>
              </a:tabLst>
              <a:defRPr/>
            </a:pPr>
            <a:r>
              <a:rPr lang="es-ES" sz="1400" spc="5" dirty="0">
                <a:latin typeface="Verdana"/>
                <a:cs typeface="Verdana"/>
              </a:rPr>
              <a:t>    </a:t>
            </a:r>
            <a:r>
              <a:rPr sz="1400" spc="5" dirty="0">
                <a:latin typeface="Verdana"/>
                <a:cs typeface="Verdana"/>
              </a:rPr>
              <a:t>Para acceder </a:t>
            </a:r>
            <a:r>
              <a:rPr sz="1400" spc="10" dirty="0">
                <a:latin typeface="Verdana"/>
                <a:cs typeface="Verdana"/>
              </a:rPr>
              <a:t>a </a:t>
            </a:r>
            <a:r>
              <a:rPr sz="1400" spc="5" dirty="0">
                <a:latin typeface="Verdana"/>
                <a:cs typeface="Verdana"/>
              </a:rPr>
              <a:t>los beneficios previstos </a:t>
            </a:r>
            <a:r>
              <a:rPr sz="1400" spc="5" dirty="0" err="1">
                <a:latin typeface="Verdana"/>
                <a:cs typeface="Verdana"/>
              </a:rPr>
              <a:t>por</a:t>
            </a:r>
            <a:r>
              <a:rPr sz="1400" spc="5" dirty="0">
                <a:latin typeface="Verdana"/>
                <a:cs typeface="Verdana"/>
              </a:rPr>
              <a:t> los</a:t>
            </a:r>
            <a:r>
              <a:rPr lang="es-ES" sz="1400" spc="5" dirty="0">
                <a:latin typeface="Verdana"/>
                <a:cs typeface="Verdana"/>
              </a:rPr>
              <a:t> CDI </a:t>
            </a:r>
            <a:r>
              <a:rPr sz="1400" spc="5" dirty="0">
                <a:latin typeface="Verdana"/>
                <a:cs typeface="Verdana"/>
              </a:rPr>
              <a:t>se </a:t>
            </a:r>
            <a:r>
              <a:rPr sz="1400" spc="10" dirty="0">
                <a:latin typeface="Verdana"/>
                <a:cs typeface="Verdana"/>
              </a:rPr>
              <a:t>deberá </a:t>
            </a:r>
            <a:r>
              <a:rPr sz="1400" spc="5" dirty="0">
                <a:latin typeface="Verdana"/>
                <a:cs typeface="Verdana"/>
              </a:rPr>
              <a:t>contar </a:t>
            </a:r>
            <a:r>
              <a:rPr sz="1400" spc="10" dirty="0">
                <a:latin typeface="Verdana"/>
                <a:cs typeface="Verdana"/>
              </a:rPr>
              <a:t>con </a:t>
            </a:r>
            <a:r>
              <a:rPr sz="1400" spc="5" dirty="0">
                <a:latin typeface="Verdana"/>
                <a:cs typeface="Verdana"/>
              </a:rPr>
              <a:t>el certificado </a:t>
            </a:r>
            <a:r>
              <a:rPr sz="1400" spc="10" dirty="0">
                <a:latin typeface="Verdana"/>
                <a:cs typeface="Verdana"/>
              </a:rPr>
              <a:t>de  </a:t>
            </a:r>
            <a:r>
              <a:rPr sz="1400" spc="5" dirty="0">
                <a:latin typeface="Verdana"/>
                <a:cs typeface="Verdana"/>
              </a:rPr>
              <a:t>residencia fiscal del sujeto del exterior</a:t>
            </a:r>
            <a:r>
              <a:rPr lang="es-ES" sz="1400" spc="5" dirty="0">
                <a:latin typeface="Verdana"/>
                <a:cs typeface="Verdana"/>
              </a:rPr>
              <a:t> (quien asimismo deberá presentar una declaración jurada).</a:t>
            </a:r>
            <a:endParaRPr sz="1400" dirty="0">
              <a:latin typeface="Verdana"/>
              <a:cs typeface="Verdana"/>
            </a:endParaRPr>
          </a:p>
        </p:txBody>
      </p:sp>
      <p:sp>
        <p:nvSpPr>
          <p:cNvPr id="18" name="17 Flecha a la derecha con bandas"/>
          <p:cNvSpPr/>
          <p:nvPr/>
        </p:nvSpPr>
        <p:spPr>
          <a:xfrm>
            <a:off x="4355976" y="5814976"/>
            <a:ext cx="360040" cy="350328"/>
          </a:xfrm>
          <a:prstGeom prst="stripedRightArrow">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9" name="object 11"/>
          <p:cNvSpPr txBox="1"/>
          <p:nvPr/>
        </p:nvSpPr>
        <p:spPr>
          <a:xfrm>
            <a:off x="4868416" y="5794498"/>
            <a:ext cx="2439888" cy="442814"/>
          </a:xfrm>
          <a:prstGeom prst="rect">
            <a:avLst/>
          </a:prstGeom>
        </p:spPr>
        <p:txBody>
          <a:bodyPr vert="horz" wrap="square" lIns="0" tIns="13335" rIns="0" bIns="0" rtlCol="0">
            <a:spAutoFit/>
          </a:bodyPr>
          <a:lstStyle/>
          <a:p>
            <a:pPr marL="12700" marR="13335" indent="164465" algn="ctr">
              <a:lnSpc>
                <a:spcPct val="104000"/>
              </a:lnSpc>
              <a:spcBef>
                <a:spcPts val="505"/>
              </a:spcBef>
            </a:pPr>
            <a:r>
              <a:rPr lang="es-ES" sz="1400" dirty="0">
                <a:latin typeface="Verdana"/>
                <a:cs typeface="Verdana"/>
              </a:rPr>
              <a:t>APLICA RETENCION SIN BENEFICIO DEL CDI</a:t>
            </a:r>
            <a:endParaRPr sz="1400" dirty="0">
              <a:latin typeface="Verdana"/>
              <a:cs typeface="Verdana"/>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44016" y="2934072"/>
            <a:ext cx="1763688" cy="998984"/>
          </a:xfrm>
          <a:ln/>
        </p:spPr>
        <p:style>
          <a:lnRef idx="1">
            <a:schemeClr val="accent5"/>
          </a:lnRef>
          <a:fillRef idx="2">
            <a:schemeClr val="accent5"/>
          </a:fillRef>
          <a:effectRef idx="1">
            <a:schemeClr val="accent5"/>
          </a:effectRef>
          <a:fontRef idx="minor">
            <a:schemeClr val="dk1"/>
          </a:fontRef>
        </p:style>
        <p:txBody>
          <a:bodyPr>
            <a:noAutofit/>
          </a:bodyPr>
          <a:lstStyle/>
          <a:p>
            <a:r>
              <a:rPr lang="es-ES" sz="2800" dirty="0"/>
              <a:t>C.D.I. VIGENTES</a:t>
            </a:r>
          </a:p>
        </p:txBody>
      </p:sp>
      <p:graphicFrame>
        <p:nvGraphicFramePr>
          <p:cNvPr id="4" name="3 Marcador de contenido"/>
          <p:cNvGraphicFramePr>
            <a:graphicFrameLocks noGrp="1"/>
          </p:cNvGraphicFramePr>
          <p:nvPr>
            <p:ph idx="1"/>
            <p:extLst>
              <p:ext uri="{D42A27DB-BD31-4B8C-83A1-F6EECF244321}">
                <p14:modId xmlns:p14="http://schemas.microsoft.com/office/powerpoint/2010/main" val="1348633316"/>
              </p:ext>
            </p:extLst>
          </p:nvPr>
        </p:nvGraphicFramePr>
        <p:xfrm>
          <a:off x="2699792" y="157688"/>
          <a:ext cx="4392488" cy="6583680"/>
        </p:xfrm>
        <a:graphic>
          <a:graphicData uri="http://schemas.openxmlformats.org/drawingml/2006/table">
            <a:tbl>
              <a:tblPr firstRow="1" bandRow="1">
                <a:tableStyleId>{5C22544A-7EE6-4342-B048-85BDC9FD1C3A}</a:tableStyleId>
              </a:tblPr>
              <a:tblGrid>
                <a:gridCol w="2196244">
                  <a:extLst>
                    <a:ext uri="{9D8B030D-6E8A-4147-A177-3AD203B41FA5}">
                      <a16:colId xmlns:a16="http://schemas.microsoft.com/office/drawing/2014/main" val="20000"/>
                    </a:ext>
                  </a:extLst>
                </a:gridCol>
                <a:gridCol w="2196244">
                  <a:extLst>
                    <a:ext uri="{9D8B030D-6E8A-4147-A177-3AD203B41FA5}">
                      <a16:colId xmlns:a16="http://schemas.microsoft.com/office/drawing/2014/main" val="20001"/>
                    </a:ext>
                  </a:extLst>
                </a:gridCol>
              </a:tblGrid>
              <a:tr h="285751">
                <a:tc>
                  <a:txBody>
                    <a:bodyPr/>
                    <a:lstStyle/>
                    <a:p>
                      <a:pPr algn="ctr"/>
                      <a:r>
                        <a:rPr lang="es-ES" dirty="0"/>
                        <a:t>Países</a:t>
                      </a:r>
                    </a:p>
                  </a:txBody>
                  <a:tcPr/>
                </a:tc>
                <a:tc>
                  <a:txBody>
                    <a:bodyPr/>
                    <a:lstStyle/>
                    <a:p>
                      <a:pPr algn="ctr"/>
                      <a:r>
                        <a:rPr lang="es-ES" dirty="0"/>
                        <a:t>Vigencia</a:t>
                      </a:r>
                    </a:p>
                  </a:txBody>
                  <a:tcPr/>
                </a:tc>
                <a:extLst>
                  <a:ext uri="{0D108BD9-81ED-4DB2-BD59-A6C34878D82A}">
                    <a16:rowId xmlns:a16="http://schemas.microsoft.com/office/drawing/2014/main" val="10000"/>
                  </a:ext>
                </a:extLst>
              </a:tr>
              <a:tr h="285751">
                <a:tc>
                  <a:txBody>
                    <a:bodyPr/>
                    <a:lstStyle/>
                    <a:p>
                      <a:pPr algn="ctr"/>
                      <a:r>
                        <a:rPr lang="es-ES" dirty="0"/>
                        <a:t>ALEMANIA</a:t>
                      </a:r>
                    </a:p>
                  </a:txBody>
                  <a:tcPr/>
                </a:tc>
                <a:tc>
                  <a:txBody>
                    <a:bodyPr/>
                    <a:lstStyle/>
                    <a:p>
                      <a:pPr algn="ctr"/>
                      <a:r>
                        <a:rPr lang="es-ES" dirty="0"/>
                        <a:t>01/01/1976</a:t>
                      </a:r>
                    </a:p>
                  </a:txBody>
                  <a:tcPr/>
                </a:tc>
                <a:extLst>
                  <a:ext uri="{0D108BD9-81ED-4DB2-BD59-A6C34878D82A}">
                    <a16:rowId xmlns:a16="http://schemas.microsoft.com/office/drawing/2014/main" val="10001"/>
                  </a:ext>
                </a:extLst>
              </a:tr>
              <a:tr h="285751">
                <a:tc>
                  <a:txBody>
                    <a:bodyPr/>
                    <a:lstStyle/>
                    <a:p>
                      <a:pPr algn="ctr"/>
                      <a:r>
                        <a:rPr lang="es-ES" dirty="0"/>
                        <a:t>BELGICA</a:t>
                      </a:r>
                    </a:p>
                  </a:txBody>
                  <a:tcPr/>
                </a:tc>
                <a:tc>
                  <a:txBody>
                    <a:bodyPr/>
                    <a:lstStyle/>
                    <a:p>
                      <a:pPr algn="ctr"/>
                      <a:r>
                        <a:rPr lang="es-ES" dirty="0"/>
                        <a:t>21/07/1999</a:t>
                      </a:r>
                    </a:p>
                  </a:txBody>
                  <a:tcPr/>
                </a:tc>
                <a:extLst>
                  <a:ext uri="{0D108BD9-81ED-4DB2-BD59-A6C34878D82A}">
                    <a16:rowId xmlns:a16="http://schemas.microsoft.com/office/drawing/2014/main" val="10002"/>
                  </a:ext>
                </a:extLst>
              </a:tr>
              <a:tr h="285751">
                <a:tc>
                  <a:txBody>
                    <a:bodyPr/>
                    <a:lstStyle/>
                    <a:p>
                      <a:pPr algn="ctr"/>
                      <a:r>
                        <a:rPr lang="es-ES" dirty="0"/>
                        <a:t>CHILE</a:t>
                      </a:r>
                    </a:p>
                  </a:txBody>
                  <a:tcPr/>
                </a:tc>
                <a:tc>
                  <a:txBody>
                    <a:bodyPr/>
                    <a:lstStyle/>
                    <a:p>
                      <a:pPr algn="ctr"/>
                      <a:r>
                        <a:rPr lang="es-ES" dirty="0"/>
                        <a:t>11/10/2016</a:t>
                      </a:r>
                    </a:p>
                  </a:txBody>
                  <a:tcPr/>
                </a:tc>
                <a:extLst>
                  <a:ext uri="{0D108BD9-81ED-4DB2-BD59-A6C34878D82A}">
                    <a16:rowId xmlns:a16="http://schemas.microsoft.com/office/drawing/2014/main" val="10003"/>
                  </a:ext>
                </a:extLst>
              </a:tr>
              <a:tr h="285751">
                <a:tc>
                  <a:txBody>
                    <a:bodyPr/>
                    <a:lstStyle/>
                    <a:p>
                      <a:pPr algn="ctr"/>
                      <a:r>
                        <a:rPr lang="es-ES" dirty="0"/>
                        <a:t>DINAMARCA</a:t>
                      </a:r>
                    </a:p>
                  </a:txBody>
                  <a:tcPr/>
                </a:tc>
                <a:tc>
                  <a:txBody>
                    <a:bodyPr/>
                    <a:lstStyle/>
                    <a:p>
                      <a:pPr algn="ctr"/>
                      <a:r>
                        <a:rPr lang="es-ES" dirty="0"/>
                        <a:t>03/09/1997</a:t>
                      </a:r>
                    </a:p>
                  </a:txBody>
                  <a:tcPr/>
                </a:tc>
                <a:extLst>
                  <a:ext uri="{0D108BD9-81ED-4DB2-BD59-A6C34878D82A}">
                    <a16:rowId xmlns:a16="http://schemas.microsoft.com/office/drawing/2014/main" val="10004"/>
                  </a:ext>
                </a:extLst>
              </a:tr>
              <a:tr h="285751">
                <a:tc>
                  <a:txBody>
                    <a:bodyPr/>
                    <a:lstStyle/>
                    <a:p>
                      <a:pPr algn="ctr"/>
                      <a:r>
                        <a:rPr lang="es-ES" dirty="0"/>
                        <a:t>FRANCIA</a:t>
                      </a:r>
                    </a:p>
                  </a:txBody>
                  <a:tcPr/>
                </a:tc>
                <a:tc>
                  <a:txBody>
                    <a:bodyPr/>
                    <a:lstStyle/>
                    <a:p>
                      <a:pPr algn="ctr"/>
                      <a:r>
                        <a:rPr lang="es-ES" dirty="0"/>
                        <a:t>01/10/2007</a:t>
                      </a:r>
                    </a:p>
                  </a:txBody>
                  <a:tcPr/>
                </a:tc>
                <a:extLst>
                  <a:ext uri="{0D108BD9-81ED-4DB2-BD59-A6C34878D82A}">
                    <a16:rowId xmlns:a16="http://schemas.microsoft.com/office/drawing/2014/main" val="10005"/>
                  </a:ext>
                </a:extLst>
              </a:tr>
              <a:tr h="285751">
                <a:tc>
                  <a:txBody>
                    <a:bodyPr/>
                    <a:lstStyle/>
                    <a:p>
                      <a:pPr algn="ctr"/>
                      <a:r>
                        <a:rPr lang="es-ES" dirty="0"/>
                        <a:t>ITALIA</a:t>
                      </a:r>
                    </a:p>
                  </a:txBody>
                  <a:tcPr/>
                </a:tc>
                <a:tc>
                  <a:txBody>
                    <a:bodyPr/>
                    <a:lstStyle/>
                    <a:p>
                      <a:pPr algn="ctr"/>
                      <a:r>
                        <a:rPr lang="es-ES" dirty="0"/>
                        <a:t>14/03/2001</a:t>
                      </a:r>
                    </a:p>
                  </a:txBody>
                  <a:tcPr/>
                </a:tc>
                <a:extLst>
                  <a:ext uri="{0D108BD9-81ED-4DB2-BD59-A6C34878D82A}">
                    <a16:rowId xmlns:a16="http://schemas.microsoft.com/office/drawing/2014/main" val="10006"/>
                  </a:ext>
                </a:extLst>
              </a:tr>
              <a:tr h="285751">
                <a:tc>
                  <a:txBody>
                    <a:bodyPr/>
                    <a:lstStyle/>
                    <a:p>
                      <a:pPr algn="ctr"/>
                      <a:r>
                        <a:rPr lang="es-ES" dirty="0"/>
                        <a:t>PAISES BAJOS</a:t>
                      </a:r>
                    </a:p>
                  </a:txBody>
                  <a:tcPr/>
                </a:tc>
                <a:tc>
                  <a:txBody>
                    <a:bodyPr/>
                    <a:lstStyle/>
                    <a:p>
                      <a:pPr algn="ctr"/>
                      <a:r>
                        <a:rPr lang="es-ES" dirty="0"/>
                        <a:t>11/02/21998</a:t>
                      </a:r>
                    </a:p>
                  </a:txBody>
                  <a:tcPr/>
                </a:tc>
                <a:extLst>
                  <a:ext uri="{0D108BD9-81ED-4DB2-BD59-A6C34878D82A}">
                    <a16:rowId xmlns:a16="http://schemas.microsoft.com/office/drawing/2014/main" val="10007"/>
                  </a:ext>
                </a:extLst>
              </a:tr>
              <a:tr h="285751">
                <a:tc>
                  <a:txBody>
                    <a:bodyPr/>
                    <a:lstStyle/>
                    <a:p>
                      <a:pPr algn="ctr"/>
                      <a:r>
                        <a:rPr lang="es-ES" dirty="0"/>
                        <a:t>REINO UNIDO</a:t>
                      </a:r>
                    </a:p>
                  </a:txBody>
                  <a:tcPr/>
                </a:tc>
                <a:tc>
                  <a:txBody>
                    <a:bodyPr/>
                    <a:lstStyle/>
                    <a:p>
                      <a:pPr algn="ctr"/>
                      <a:r>
                        <a:rPr lang="es-ES" dirty="0"/>
                        <a:t>11/08/1997</a:t>
                      </a:r>
                    </a:p>
                  </a:txBody>
                  <a:tcPr/>
                </a:tc>
                <a:extLst>
                  <a:ext uri="{0D108BD9-81ED-4DB2-BD59-A6C34878D82A}">
                    <a16:rowId xmlns:a16="http://schemas.microsoft.com/office/drawing/2014/main" val="10008"/>
                  </a:ext>
                </a:extLst>
              </a:tr>
              <a:tr h="285751">
                <a:tc>
                  <a:txBody>
                    <a:bodyPr/>
                    <a:lstStyle/>
                    <a:p>
                      <a:pPr algn="ctr"/>
                      <a:r>
                        <a:rPr lang="es-ES" dirty="0"/>
                        <a:t>RUSIA</a:t>
                      </a:r>
                    </a:p>
                  </a:txBody>
                  <a:tcPr/>
                </a:tc>
                <a:tc>
                  <a:txBody>
                    <a:bodyPr/>
                    <a:lstStyle/>
                    <a:p>
                      <a:pPr algn="ctr"/>
                      <a:r>
                        <a:rPr lang="es-ES" dirty="0"/>
                        <a:t>16/10/2012</a:t>
                      </a:r>
                    </a:p>
                  </a:txBody>
                  <a:tcPr/>
                </a:tc>
                <a:extLst>
                  <a:ext uri="{0D108BD9-81ED-4DB2-BD59-A6C34878D82A}">
                    <a16:rowId xmlns:a16="http://schemas.microsoft.com/office/drawing/2014/main" val="10009"/>
                  </a:ext>
                </a:extLst>
              </a:tr>
              <a:tr h="285751">
                <a:tc>
                  <a:txBody>
                    <a:bodyPr/>
                    <a:lstStyle/>
                    <a:p>
                      <a:pPr algn="ctr"/>
                      <a:r>
                        <a:rPr lang="es-ES" dirty="0"/>
                        <a:t>AUSTRALIA</a:t>
                      </a:r>
                    </a:p>
                  </a:txBody>
                  <a:tcPr/>
                </a:tc>
                <a:tc>
                  <a:txBody>
                    <a:bodyPr/>
                    <a:lstStyle/>
                    <a:p>
                      <a:pPr algn="ctr"/>
                      <a:r>
                        <a:rPr lang="es-ES" dirty="0"/>
                        <a:t>31/12/1999</a:t>
                      </a:r>
                    </a:p>
                  </a:txBody>
                  <a:tcPr/>
                </a:tc>
                <a:extLst>
                  <a:ext uri="{0D108BD9-81ED-4DB2-BD59-A6C34878D82A}">
                    <a16:rowId xmlns:a16="http://schemas.microsoft.com/office/drawing/2014/main" val="10010"/>
                  </a:ext>
                </a:extLst>
              </a:tr>
              <a:tr h="285751">
                <a:tc>
                  <a:txBody>
                    <a:bodyPr/>
                    <a:lstStyle/>
                    <a:p>
                      <a:pPr algn="ctr"/>
                      <a:r>
                        <a:rPr lang="es-ES" dirty="0"/>
                        <a:t>SUECIA</a:t>
                      </a:r>
                    </a:p>
                  </a:txBody>
                  <a:tcPr/>
                </a:tc>
                <a:tc>
                  <a:txBody>
                    <a:bodyPr/>
                    <a:lstStyle/>
                    <a:p>
                      <a:pPr algn="ctr"/>
                      <a:r>
                        <a:rPr lang="es-ES" dirty="0"/>
                        <a:t>10/05/1997</a:t>
                      </a:r>
                    </a:p>
                  </a:txBody>
                  <a:tcPr/>
                </a:tc>
                <a:extLst>
                  <a:ext uri="{0D108BD9-81ED-4DB2-BD59-A6C34878D82A}">
                    <a16:rowId xmlns:a16="http://schemas.microsoft.com/office/drawing/2014/main" val="10011"/>
                  </a:ext>
                </a:extLst>
              </a:tr>
              <a:tr h="285751">
                <a:tc>
                  <a:txBody>
                    <a:bodyPr/>
                    <a:lstStyle/>
                    <a:p>
                      <a:pPr algn="ctr"/>
                      <a:r>
                        <a:rPr lang="es-ES" dirty="0"/>
                        <a:t>BOLIVIA</a:t>
                      </a:r>
                    </a:p>
                  </a:txBody>
                  <a:tcPr/>
                </a:tc>
                <a:tc>
                  <a:txBody>
                    <a:bodyPr/>
                    <a:lstStyle/>
                    <a:p>
                      <a:pPr algn="ctr"/>
                      <a:r>
                        <a:rPr lang="es-ES" dirty="0"/>
                        <a:t>04/06/1979</a:t>
                      </a:r>
                    </a:p>
                  </a:txBody>
                  <a:tcPr/>
                </a:tc>
                <a:extLst>
                  <a:ext uri="{0D108BD9-81ED-4DB2-BD59-A6C34878D82A}">
                    <a16:rowId xmlns:a16="http://schemas.microsoft.com/office/drawing/2014/main" val="10012"/>
                  </a:ext>
                </a:extLst>
              </a:tr>
              <a:tr h="285751">
                <a:tc>
                  <a:txBody>
                    <a:bodyPr/>
                    <a:lstStyle/>
                    <a:p>
                      <a:pPr algn="ctr"/>
                      <a:r>
                        <a:rPr lang="es-ES" dirty="0"/>
                        <a:t>CANADA</a:t>
                      </a:r>
                    </a:p>
                  </a:txBody>
                  <a:tcPr/>
                </a:tc>
                <a:tc>
                  <a:txBody>
                    <a:bodyPr/>
                    <a:lstStyle/>
                    <a:p>
                      <a:pPr algn="ctr"/>
                      <a:r>
                        <a:rPr lang="es-ES" dirty="0"/>
                        <a:t>30/12/1994</a:t>
                      </a:r>
                    </a:p>
                  </a:txBody>
                  <a:tcPr/>
                </a:tc>
                <a:extLst>
                  <a:ext uri="{0D108BD9-81ED-4DB2-BD59-A6C34878D82A}">
                    <a16:rowId xmlns:a16="http://schemas.microsoft.com/office/drawing/2014/main" val="10013"/>
                  </a:ext>
                </a:extLst>
              </a:tr>
              <a:tr h="285751">
                <a:tc>
                  <a:txBody>
                    <a:bodyPr/>
                    <a:lstStyle/>
                    <a:p>
                      <a:pPr algn="ctr"/>
                      <a:r>
                        <a:rPr lang="es-ES" dirty="0"/>
                        <a:t>ESPAÑA</a:t>
                      </a:r>
                    </a:p>
                  </a:txBody>
                  <a:tcPr/>
                </a:tc>
                <a:tc>
                  <a:txBody>
                    <a:bodyPr/>
                    <a:lstStyle/>
                    <a:p>
                      <a:pPr algn="ctr"/>
                      <a:r>
                        <a:rPr lang="es-ES" dirty="0"/>
                        <a:t>23/12/2013</a:t>
                      </a:r>
                    </a:p>
                  </a:txBody>
                  <a:tcPr/>
                </a:tc>
                <a:extLst>
                  <a:ext uri="{0D108BD9-81ED-4DB2-BD59-A6C34878D82A}">
                    <a16:rowId xmlns:a16="http://schemas.microsoft.com/office/drawing/2014/main" val="10014"/>
                  </a:ext>
                </a:extLst>
              </a:tr>
              <a:tr h="285751">
                <a:tc>
                  <a:txBody>
                    <a:bodyPr/>
                    <a:lstStyle/>
                    <a:p>
                      <a:pPr algn="ctr"/>
                      <a:r>
                        <a:rPr lang="es-ES" dirty="0"/>
                        <a:t>FINLANDIA</a:t>
                      </a:r>
                    </a:p>
                  </a:txBody>
                  <a:tcPr/>
                </a:tc>
                <a:tc>
                  <a:txBody>
                    <a:bodyPr/>
                    <a:lstStyle/>
                    <a:p>
                      <a:pPr algn="ctr"/>
                      <a:r>
                        <a:rPr lang="es-ES" dirty="0"/>
                        <a:t>05/12/1996</a:t>
                      </a:r>
                    </a:p>
                  </a:txBody>
                  <a:tcPr/>
                </a:tc>
                <a:extLst>
                  <a:ext uri="{0D108BD9-81ED-4DB2-BD59-A6C34878D82A}">
                    <a16:rowId xmlns:a16="http://schemas.microsoft.com/office/drawing/2014/main" val="10015"/>
                  </a:ext>
                </a:extLst>
              </a:tr>
              <a:tr h="285751">
                <a:tc>
                  <a:txBody>
                    <a:bodyPr/>
                    <a:lstStyle/>
                    <a:p>
                      <a:pPr algn="ctr"/>
                      <a:r>
                        <a:rPr lang="es-ES" dirty="0"/>
                        <a:t>NORUEGA</a:t>
                      </a:r>
                    </a:p>
                  </a:txBody>
                  <a:tcPr/>
                </a:tc>
                <a:tc>
                  <a:txBody>
                    <a:bodyPr/>
                    <a:lstStyle/>
                    <a:p>
                      <a:pPr algn="ctr"/>
                      <a:r>
                        <a:rPr lang="es-ES" dirty="0"/>
                        <a:t>30/12/2001</a:t>
                      </a:r>
                    </a:p>
                  </a:txBody>
                  <a:tcPr/>
                </a:tc>
                <a:extLst>
                  <a:ext uri="{0D108BD9-81ED-4DB2-BD59-A6C34878D82A}">
                    <a16:rowId xmlns:a16="http://schemas.microsoft.com/office/drawing/2014/main" val="10016"/>
                  </a:ext>
                </a:extLst>
              </a:tr>
              <a:tr h="285751">
                <a:tc>
                  <a:txBody>
                    <a:bodyPr/>
                    <a:lstStyle/>
                    <a:p>
                      <a:pPr algn="ctr"/>
                      <a:r>
                        <a:rPr lang="es-ES" dirty="0"/>
                        <a:t>SUIZA</a:t>
                      </a:r>
                    </a:p>
                  </a:txBody>
                  <a:tcPr/>
                </a:tc>
                <a:tc>
                  <a:txBody>
                    <a:bodyPr/>
                    <a:lstStyle/>
                    <a:p>
                      <a:pPr algn="ctr"/>
                      <a:r>
                        <a:rPr lang="es-ES" dirty="0"/>
                        <a:t>27/11/2015</a:t>
                      </a:r>
                    </a:p>
                  </a:txBody>
                  <a:tcPr/>
                </a:tc>
                <a:extLst>
                  <a:ext uri="{0D108BD9-81ED-4DB2-BD59-A6C34878D82A}">
                    <a16:rowId xmlns:a16="http://schemas.microsoft.com/office/drawing/2014/main" val="10017"/>
                  </a:ext>
                </a:extLst>
              </a:tr>
            </a:tbl>
          </a:graphicData>
        </a:graphic>
      </p:graphicFrame>
      <p:sp>
        <p:nvSpPr>
          <p:cNvPr id="5" name="4 Abrir llave"/>
          <p:cNvSpPr/>
          <p:nvPr/>
        </p:nvSpPr>
        <p:spPr>
          <a:xfrm>
            <a:off x="1907704" y="188640"/>
            <a:ext cx="504056" cy="6552728"/>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4"/>
          <p:cNvSpPr>
            <a:spLocks noChangeArrowheads="1"/>
          </p:cNvSpPr>
          <p:nvPr/>
        </p:nvSpPr>
        <p:spPr bwMode="auto">
          <a:xfrm>
            <a:off x="539552" y="3573016"/>
            <a:ext cx="7920880" cy="3051253"/>
          </a:xfrm>
          <a:prstGeom prst="rect">
            <a:avLst/>
          </a:prstGeom>
          <a:noFill/>
          <a:ln w="22225" algn="ctr">
            <a:solidFill>
              <a:schemeClr val="accent1">
                <a:shade val="50000"/>
              </a:schemeClr>
            </a:solidFill>
            <a:prstDash val="solid"/>
            <a:miter lim="800000"/>
            <a:headEnd/>
            <a:tailEnd/>
          </a:ln>
        </p:spPr>
        <p:txBody>
          <a:bodyPr wrap="square" lIns="95668" tIns="47832" rIns="95668" bIns="47832" anchor="ctr">
            <a:spAutoFit/>
          </a:bodyPr>
          <a:lstStyle/>
          <a:p>
            <a:pPr algn="just">
              <a:buClr>
                <a:srgbClr val="0070C0"/>
              </a:buClr>
            </a:pPr>
            <a:r>
              <a:rPr lang="es-ES" sz="1600" b="1" u="sng" dirty="0">
                <a:solidFill>
                  <a:schemeClr val="accent2">
                    <a:lumMod val="50000"/>
                  </a:schemeClr>
                </a:solidFill>
                <a:latin typeface="Tahoma" pitchFamily="34" charset="0"/>
                <a:ea typeface="Tahoma" pitchFamily="34" charset="0"/>
                <a:cs typeface="Tahoma" pitchFamily="34" charset="0"/>
              </a:rPr>
              <a:t>Aplica</a:t>
            </a:r>
            <a:r>
              <a:rPr lang="es-ES" sz="1600" dirty="0">
                <a:latin typeface="Tahoma" pitchFamily="34" charset="0"/>
                <a:ea typeface="Tahoma" pitchFamily="34" charset="0"/>
                <a:cs typeface="Tahoma" pitchFamily="34" charset="0"/>
              </a:rPr>
              <a:t>:</a:t>
            </a:r>
          </a:p>
          <a:p>
            <a:pPr marL="355600" algn="just">
              <a:buClr>
                <a:srgbClr val="0070C0"/>
              </a:buClr>
              <a:tabLst>
                <a:tab pos="355600" algn="l"/>
              </a:tabLst>
            </a:pPr>
            <a:r>
              <a:rPr lang="es-ES" sz="1600" dirty="0">
                <a:latin typeface="Tahoma" pitchFamily="34" charset="0"/>
                <a:ea typeface="Tahoma" pitchFamily="34" charset="0"/>
                <a:cs typeface="Tahoma" pitchFamily="34" charset="0"/>
              </a:rPr>
              <a:t>a) Art. 90.1 a los intereses y rendimientos: para colocaciones en pesos, sin c. de ajuste (5%); o en moneda extranjera (15%);</a:t>
            </a:r>
          </a:p>
          <a:p>
            <a:pPr marL="177800" indent="177800" algn="just">
              <a:buClr>
                <a:srgbClr val="0070C0"/>
              </a:buClr>
              <a:tabLst>
                <a:tab pos="355600" algn="l"/>
              </a:tabLst>
            </a:pPr>
            <a:endParaRPr lang="es-ES" sz="1600" dirty="0">
              <a:latin typeface="Tahoma" pitchFamily="34" charset="0"/>
              <a:ea typeface="Tahoma" pitchFamily="34" charset="0"/>
              <a:cs typeface="Tahoma" pitchFamily="34" charset="0"/>
            </a:endParaRPr>
          </a:p>
          <a:p>
            <a:pPr marL="177800" indent="177800" algn="just">
              <a:buClr>
                <a:srgbClr val="0070C0"/>
              </a:buClr>
              <a:tabLst>
                <a:tab pos="355600" algn="l"/>
              </a:tabLst>
            </a:pPr>
            <a:r>
              <a:rPr lang="es-ES" sz="1600" dirty="0">
                <a:latin typeface="Tahoma" pitchFamily="34" charset="0"/>
                <a:ea typeface="Tahoma" pitchFamily="34" charset="0"/>
                <a:cs typeface="Tahoma" pitchFamily="34" charset="0"/>
              </a:rPr>
              <a:t>b) A los descuentos por suscripción de títulos bajo la par;</a:t>
            </a:r>
          </a:p>
          <a:p>
            <a:pPr marL="177800" indent="177800" algn="just">
              <a:buClr>
                <a:srgbClr val="0070C0"/>
              </a:buClr>
              <a:tabLst>
                <a:tab pos="355600" algn="l"/>
              </a:tabLst>
            </a:pPr>
            <a:endParaRPr lang="es-ES" sz="1600" dirty="0">
              <a:latin typeface="Tahoma" pitchFamily="34" charset="0"/>
              <a:ea typeface="Tahoma" pitchFamily="34" charset="0"/>
              <a:cs typeface="Tahoma" pitchFamily="34" charset="0"/>
            </a:endParaRPr>
          </a:p>
          <a:p>
            <a:pPr marL="177800" indent="177800" algn="just">
              <a:buClr>
                <a:srgbClr val="0070C0"/>
              </a:buClr>
              <a:tabLst>
                <a:tab pos="355600" algn="l"/>
              </a:tabLst>
            </a:pPr>
            <a:r>
              <a:rPr lang="es-ES" sz="1600" dirty="0">
                <a:latin typeface="Tahoma" pitchFamily="34" charset="0"/>
                <a:ea typeface="Tahoma" pitchFamily="34" charset="0"/>
                <a:cs typeface="Tahoma" pitchFamily="34" charset="0"/>
              </a:rPr>
              <a:t>c) A los dividendos (art. 90.3);</a:t>
            </a:r>
          </a:p>
          <a:p>
            <a:pPr marL="177800" indent="177800" algn="just">
              <a:buClr>
                <a:srgbClr val="0070C0"/>
              </a:buClr>
              <a:tabLst>
                <a:tab pos="355600" algn="l"/>
              </a:tabLst>
            </a:pPr>
            <a:endParaRPr lang="es-ES" sz="1600" dirty="0">
              <a:latin typeface="Tahoma" pitchFamily="34" charset="0"/>
              <a:ea typeface="Tahoma" pitchFamily="34" charset="0"/>
              <a:cs typeface="Tahoma" pitchFamily="34" charset="0"/>
            </a:endParaRPr>
          </a:p>
          <a:p>
            <a:pPr marL="355600" algn="just">
              <a:buClr>
                <a:srgbClr val="0070C0"/>
              </a:buClr>
              <a:tabLst>
                <a:tab pos="355600" algn="l"/>
              </a:tabLst>
            </a:pPr>
            <a:r>
              <a:rPr lang="es-ES" sz="1600" dirty="0">
                <a:latin typeface="Tahoma" pitchFamily="34" charset="0"/>
                <a:ea typeface="Tahoma" pitchFamily="34" charset="0"/>
                <a:cs typeface="Tahoma" pitchFamily="34" charset="0"/>
              </a:rPr>
              <a:t>d) A los resultados de la enajenación de valores, a los cuales se aplican las dos tasas descriptas en a) según sea la especie negociada;</a:t>
            </a:r>
          </a:p>
          <a:p>
            <a:pPr marL="177800" indent="177800" algn="just">
              <a:buClr>
                <a:srgbClr val="0070C0"/>
              </a:buClr>
              <a:tabLst>
                <a:tab pos="355600" algn="l"/>
              </a:tabLst>
            </a:pPr>
            <a:endParaRPr lang="es-ES" sz="1600" dirty="0">
              <a:latin typeface="Tahoma" pitchFamily="34" charset="0"/>
              <a:ea typeface="Tahoma" pitchFamily="34" charset="0"/>
              <a:cs typeface="Tahoma" pitchFamily="34" charset="0"/>
            </a:endParaRPr>
          </a:p>
          <a:p>
            <a:pPr marL="177800" indent="177800" algn="just">
              <a:buClr>
                <a:srgbClr val="0070C0"/>
              </a:buClr>
              <a:tabLst>
                <a:tab pos="355600" algn="l"/>
              </a:tabLst>
            </a:pPr>
            <a:r>
              <a:rPr lang="es-ES" sz="1600" dirty="0">
                <a:latin typeface="Tahoma" pitchFamily="34" charset="0"/>
                <a:ea typeface="Tahoma" pitchFamily="34" charset="0"/>
                <a:cs typeface="Tahoma" pitchFamily="34" charset="0"/>
              </a:rPr>
              <a:t>e) Al resultado de la venta de inmuebles.</a:t>
            </a:r>
            <a:endParaRPr lang="es-AR" sz="1600" b="1" dirty="0">
              <a:latin typeface="Tahoma" pitchFamily="34" charset="0"/>
              <a:ea typeface="Tahoma" pitchFamily="34" charset="0"/>
              <a:cs typeface="Tahoma" pitchFamily="34" charset="0"/>
            </a:endParaRPr>
          </a:p>
        </p:txBody>
      </p:sp>
      <p:sp>
        <p:nvSpPr>
          <p:cNvPr id="8" name="12 Marcador de número de diapositiva"/>
          <p:cNvSpPr txBox="1">
            <a:spLocks/>
          </p:cNvSpPr>
          <p:nvPr/>
        </p:nvSpPr>
        <p:spPr>
          <a:xfrm>
            <a:off x="80946" y="6520261"/>
            <a:ext cx="2133600" cy="365125"/>
          </a:xfrm>
          <a:prstGeom prst="rect">
            <a:avLst/>
          </a:prstGeom>
        </p:spPr>
        <p:txBody>
          <a:bodyPr vert="horz" lIns="95561" tIns="47775" rIns="95561" bIns="47775" rtlCol="0" anchor="ctr"/>
          <a:lstStyle/>
          <a:p>
            <a:pPr defTabSz="955581">
              <a:defRPr/>
            </a:pPr>
            <a:fld id="{2B81B562-382D-45EC-B613-A0F7D81A47C1}" type="slidenum">
              <a:rPr lang="en-US" sz="1100" kern="1200" smtClean="0">
                <a:solidFill>
                  <a:schemeClr val="tx1">
                    <a:tint val="75000"/>
                  </a:schemeClr>
                </a:solidFill>
                <a:latin typeface="Calibri" pitchFamily="34" charset="0"/>
                <a:ea typeface="+mn-ea"/>
                <a:cs typeface="+mn-cs"/>
              </a:rPr>
              <a:pPr defTabSz="955581">
                <a:defRPr/>
              </a:pPr>
              <a:t>27</a:t>
            </a:fld>
            <a:endParaRPr lang="en-US" sz="1100" kern="1200" dirty="0">
              <a:solidFill>
                <a:schemeClr val="tx1">
                  <a:tint val="75000"/>
                </a:schemeClr>
              </a:solidFill>
              <a:latin typeface="Calibri" pitchFamily="34" charset="0"/>
              <a:ea typeface="+mn-ea"/>
              <a:cs typeface="+mn-cs"/>
            </a:endParaRPr>
          </a:p>
        </p:txBody>
      </p:sp>
      <p:sp>
        <p:nvSpPr>
          <p:cNvPr id="16" name="Shape 127"/>
          <p:cNvSpPr txBox="1"/>
          <p:nvPr/>
        </p:nvSpPr>
        <p:spPr>
          <a:xfrm>
            <a:off x="391789" y="1052736"/>
            <a:ext cx="7717314" cy="1224136"/>
          </a:xfrm>
          <a:prstGeom prst="rect">
            <a:avLst/>
          </a:prstGeom>
          <a:ln/>
        </p:spPr>
        <p:style>
          <a:lnRef idx="2">
            <a:schemeClr val="accent2"/>
          </a:lnRef>
          <a:fillRef idx="1">
            <a:schemeClr val="lt1"/>
          </a:fillRef>
          <a:effectRef idx="0">
            <a:schemeClr val="accent2"/>
          </a:effectRef>
          <a:fontRef idx="minor">
            <a:schemeClr val="dk1"/>
          </a:fontRef>
        </p:style>
        <p:txBody>
          <a:bodyPr lIns="100206" tIns="50090" rIns="100206" bIns="50090" anchor="t" anchorCtr="0">
            <a:noAutofit/>
          </a:bodyPr>
          <a:lstStyle/>
          <a:p>
            <a:pPr algn="ctr">
              <a:buClr>
                <a:schemeClr val="dk1"/>
              </a:buClr>
              <a:buSzPct val="25000"/>
            </a:pPr>
            <a:r>
              <a:rPr lang="es-ES" sz="2100" i="1" dirty="0">
                <a:solidFill>
                  <a:schemeClr val="tx1"/>
                </a:solidFill>
              </a:rPr>
              <a:t>Ley 27430  incorpora un </a:t>
            </a:r>
            <a:r>
              <a:rPr lang="es-ES" sz="2100" b="1" i="1" u="sng" dirty="0">
                <a:solidFill>
                  <a:schemeClr val="tx1"/>
                </a:solidFill>
              </a:rPr>
              <a:t>impuesto cedular </a:t>
            </a:r>
            <a:r>
              <a:rPr lang="es-ES" sz="2100" i="1" dirty="0">
                <a:solidFill>
                  <a:schemeClr val="tx1"/>
                </a:solidFill>
              </a:rPr>
              <a:t>de aplicación exclusivamente a personas humanas residentes en el país y </a:t>
            </a:r>
            <a:r>
              <a:rPr lang="es-ES" sz="2100" i="1" u="sng" dirty="0">
                <a:solidFill>
                  <a:schemeClr val="tx1"/>
                </a:solidFill>
              </a:rPr>
              <a:t>en ciertos casos a beneficiarios del exterior (Vigencia a partir 1/1/2018)</a:t>
            </a:r>
            <a:endParaRPr lang="es-ES" sz="2400" u="sng" dirty="0">
              <a:solidFill>
                <a:schemeClr val="tx1"/>
              </a:solidFill>
              <a:sym typeface="Tahoma"/>
            </a:endParaRPr>
          </a:p>
        </p:txBody>
      </p:sp>
      <p:pic>
        <p:nvPicPr>
          <p:cNvPr id="17" name="Shape 138"/>
          <p:cNvPicPr preferRelativeResize="0"/>
          <p:nvPr/>
        </p:nvPicPr>
        <p:blipFill>
          <a:blip r:embed="rId2" cstate="print">
            <a:alphaModFix/>
          </a:blip>
          <a:stretch>
            <a:fillRect/>
          </a:stretch>
        </p:blipFill>
        <p:spPr>
          <a:xfrm>
            <a:off x="4143261" y="2420888"/>
            <a:ext cx="642942" cy="288032"/>
          </a:xfrm>
          <a:prstGeom prst="rect">
            <a:avLst/>
          </a:prstGeom>
          <a:noFill/>
          <a:ln>
            <a:noFill/>
          </a:ln>
        </p:spPr>
      </p:pic>
      <p:sp>
        <p:nvSpPr>
          <p:cNvPr id="20" name="Shape 129"/>
          <p:cNvSpPr txBox="1"/>
          <p:nvPr/>
        </p:nvSpPr>
        <p:spPr>
          <a:xfrm>
            <a:off x="2987824" y="2852936"/>
            <a:ext cx="2952328" cy="540060"/>
          </a:xfrm>
          <a:prstGeom prst="rect">
            <a:avLst/>
          </a:prstGeom>
          <a:ln/>
        </p:spPr>
        <p:style>
          <a:lnRef idx="2">
            <a:schemeClr val="accent4"/>
          </a:lnRef>
          <a:fillRef idx="1">
            <a:schemeClr val="lt1"/>
          </a:fillRef>
          <a:effectRef idx="0">
            <a:schemeClr val="accent4"/>
          </a:effectRef>
          <a:fontRef idx="minor">
            <a:schemeClr val="dk1"/>
          </a:fontRef>
        </p:style>
        <p:txBody>
          <a:bodyPr lIns="100206" tIns="50090" rIns="100206" bIns="50090" anchor="t" anchorCtr="0">
            <a:noAutofit/>
          </a:bodyPr>
          <a:lstStyle/>
          <a:p>
            <a:pPr marL="290580" indent="-290580" algn="just">
              <a:buClr>
                <a:schemeClr val="dk1"/>
              </a:buClr>
            </a:pPr>
            <a:r>
              <a:rPr lang="es-ES" sz="2400" b="1" dirty="0">
                <a:solidFill>
                  <a:srgbClr val="C00000"/>
                </a:solidFill>
              </a:rPr>
              <a:t>IMPUESTO CEDULAR</a:t>
            </a:r>
            <a:endParaRPr sz="2400" b="1" dirty="0">
              <a:solidFill>
                <a:srgbClr val="C00000"/>
              </a:solidFill>
            </a:endParaRPr>
          </a:p>
        </p:txBody>
      </p:sp>
      <p:sp>
        <p:nvSpPr>
          <p:cNvPr id="12" name="Text Box 2"/>
          <p:cNvSpPr txBox="1">
            <a:spLocks noChangeArrowheads="1"/>
          </p:cNvSpPr>
          <p:nvPr/>
        </p:nvSpPr>
        <p:spPr bwMode="auto">
          <a:xfrm>
            <a:off x="982679" y="296652"/>
            <a:ext cx="7111511" cy="492224"/>
          </a:xfrm>
          <a:prstGeom prst="rect">
            <a:avLst/>
          </a:prstGeom>
          <a:noFill/>
          <a:ln w="28575">
            <a:noFill/>
            <a:miter lim="800000"/>
            <a:headEnd/>
            <a:tailEnd/>
          </a:ln>
        </p:spPr>
        <p:txBody>
          <a:bodyPr lIns="91235" tIns="45612" rIns="91235" bIns="45612">
            <a:spAutoFit/>
          </a:bodyPr>
          <a:lstStyle/>
          <a:p>
            <a:pPr algn="ctr" eaLnBrk="1" hangingPunct="1">
              <a:spcBef>
                <a:spcPct val="50000"/>
              </a:spcBef>
            </a:pPr>
            <a:r>
              <a:rPr lang="es-AR" sz="2600" b="1" u="sng" cap="small" dirty="0">
                <a:solidFill>
                  <a:srgbClr val="00B050"/>
                </a:solidFill>
                <a:latin typeface="Verdana" pitchFamily="34" charset="0"/>
                <a:ea typeface="Verdana" pitchFamily="34" charset="0"/>
                <a:cs typeface="Verdana" pitchFamily="34" charset="0"/>
              </a:rPr>
              <a:t>Beneficiarios del exterior</a:t>
            </a:r>
            <a:endParaRPr lang="es-ES" sz="2600" b="1" u="sng" cap="small" dirty="0">
              <a:solidFill>
                <a:srgbClr val="00B050"/>
              </a:solidFill>
              <a:latin typeface="Verdana" pitchFamily="34" charset="0"/>
              <a:ea typeface="Verdana" pitchFamily="34" charset="0"/>
              <a:cs typeface="Verdana" pitchFamily="34" charset="0"/>
            </a:endParaRPr>
          </a:p>
        </p:txBody>
      </p:sp>
    </p:spTree>
    <p:extLst>
      <p:ext uri="{BB962C8B-B14F-4D97-AF65-F5344CB8AC3E}">
        <p14:creationId xmlns:p14="http://schemas.microsoft.com/office/powerpoint/2010/main" val="384132629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4"/>
          <p:cNvSpPr>
            <a:spLocks noChangeArrowheads="1"/>
          </p:cNvSpPr>
          <p:nvPr/>
        </p:nvSpPr>
        <p:spPr bwMode="auto">
          <a:xfrm>
            <a:off x="539552" y="908720"/>
            <a:ext cx="7920880" cy="5821242"/>
          </a:xfrm>
          <a:prstGeom prst="rect">
            <a:avLst/>
          </a:prstGeom>
          <a:noFill/>
          <a:ln w="22225" algn="ctr">
            <a:solidFill>
              <a:schemeClr val="accent1">
                <a:shade val="50000"/>
              </a:schemeClr>
            </a:solidFill>
            <a:prstDash val="solid"/>
            <a:miter lim="800000"/>
            <a:headEnd/>
            <a:tailEnd/>
          </a:ln>
        </p:spPr>
        <p:txBody>
          <a:bodyPr wrap="square" lIns="95668" tIns="47832" rIns="95668" bIns="47832" anchor="ctr">
            <a:spAutoFit/>
          </a:bodyPr>
          <a:lstStyle/>
          <a:p>
            <a:pPr algn="just">
              <a:buClr>
                <a:srgbClr val="0070C0"/>
              </a:buClr>
            </a:pPr>
            <a:r>
              <a:rPr lang="es-ES" sz="1600" b="1" u="sng" dirty="0">
                <a:solidFill>
                  <a:schemeClr val="accent2">
                    <a:lumMod val="50000"/>
                  </a:schemeClr>
                </a:solidFill>
                <a:latin typeface="Tahoma" pitchFamily="34" charset="0"/>
                <a:ea typeface="Tahoma" pitchFamily="34" charset="0"/>
                <a:cs typeface="Tahoma" pitchFamily="34" charset="0"/>
              </a:rPr>
              <a:t>TRATAMIENTO PARTICULAR PARA BENEFICIARIOS DEL EXTERIOR</a:t>
            </a:r>
            <a:r>
              <a:rPr lang="es-ES" sz="1600" dirty="0">
                <a:latin typeface="Tahoma" pitchFamily="34" charset="0"/>
                <a:ea typeface="Tahoma" pitchFamily="34" charset="0"/>
                <a:cs typeface="Tahoma" pitchFamily="34" charset="0"/>
              </a:rPr>
              <a:t>:</a:t>
            </a:r>
          </a:p>
          <a:p>
            <a:pPr marL="177800" indent="177800" algn="just">
              <a:buClr>
                <a:srgbClr val="0070C0"/>
              </a:buClr>
              <a:tabLst>
                <a:tab pos="355600" algn="l"/>
              </a:tabLst>
            </a:pPr>
            <a:endParaRPr lang="es-ES" dirty="0">
              <a:latin typeface="Tahoma" pitchFamily="34" charset="0"/>
              <a:ea typeface="Tahoma" pitchFamily="34" charset="0"/>
              <a:cs typeface="Tahoma" pitchFamily="34" charset="0"/>
            </a:endParaRPr>
          </a:p>
          <a:p>
            <a:pPr marL="355600" algn="just">
              <a:buClr>
                <a:srgbClr val="0070C0"/>
              </a:buClr>
              <a:tabLst>
                <a:tab pos="622300" algn="l"/>
              </a:tabLst>
            </a:pPr>
            <a:r>
              <a:rPr lang="en-US" dirty="0">
                <a:solidFill>
                  <a:srgbClr val="FF0000"/>
                </a:solidFill>
              </a:rPr>
              <a:t>✓</a:t>
            </a:r>
            <a:r>
              <a:rPr lang="es-ES" sz="1600" dirty="0">
                <a:latin typeface="Tahoma" pitchFamily="34" charset="0"/>
                <a:ea typeface="Tahoma" pitchFamily="34" charset="0"/>
                <a:cs typeface="Tahoma" pitchFamily="34" charset="0"/>
              </a:rPr>
              <a:t>Resultados de la enajenación de valores, (gravados al 5% o al 15% según sea la especie negociada):</a:t>
            </a:r>
          </a:p>
          <a:p>
            <a:pPr marL="355600" algn="just">
              <a:buClr>
                <a:srgbClr val="0070C0"/>
              </a:buClr>
              <a:tabLst>
                <a:tab pos="355600" algn="l"/>
              </a:tabLst>
            </a:pPr>
            <a:endParaRPr lang="es-ES" sz="1600" dirty="0"/>
          </a:p>
          <a:p>
            <a:pPr marL="622300" algn="just">
              <a:buClr>
                <a:srgbClr val="0070C0"/>
              </a:buClr>
              <a:tabLst>
                <a:tab pos="622300" algn="l"/>
              </a:tabLst>
            </a:pPr>
            <a:r>
              <a:rPr lang="es-ES" sz="1600" b="1" cap="all" dirty="0">
                <a:solidFill>
                  <a:srgbClr val="00B050"/>
                </a:solidFill>
              </a:rPr>
              <a:t>Los beneficiarios del exterior continúan exentos respecto De:</a:t>
            </a:r>
            <a:endParaRPr lang="es-ES" sz="1600" b="1" cap="all" dirty="0">
              <a:latin typeface="Tahoma" pitchFamily="34" charset="0"/>
              <a:ea typeface="Tahoma" pitchFamily="34" charset="0"/>
              <a:cs typeface="Tahoma" pitchFamily="34" charset="0"/>
            </a:endParaRPr>
          </a:p>
          <a:p>
            <a:endParaRPr lang="es-ES" sz="1600" dirty="0"/>
          </a:p>
          <a:p>
            <a:pPr marL="720725"/>
            <a:r>
              <a:rPr lang="es-ES" sz="1600" i="1" dirty="0"/>
              <a:t>“…operaciones de rescate de </a:t>
            </a:r>
            <a:r>
              <a:rPr lang="es-ES" sz="1600" i="1" dirty="0" err="1"/>
              <a:t>cuotapartes</a:t>
            </a:r>
            <a:r>
              <a:rPr lang="es-ES" sz="1600" i="1" dirty="0"/>
              <a:t> de fondos comunes de inversión del primer párrafo del artículo 1 de la ley 24083 (FCI abiertos</a:t>
            </a:r>
            <a:r>
              <a:rPr lang="es-ES" sz="1600" dirty="0"/>
              <a:t>)…”</a:t>
            </a:r>
          </a:p>
          <a:p>
            <a:pPr marL="720725"/>
            <a:endParaRPr lang="es-ES" sz="1600" dirty="0"/>
          </a:p>
          <a:p>
            <a:pPr marL="444500" indent="276225"/>
            <a:r>
              <a:rPr lang="es-ES" sz="1600" b="1" cap="all" dirty="0">
                <a:solidFill>
                  <a:srgbClr val="00B050"/>
                </a:solidFill>
              </a:rPr>
              <a:t>CUANDO:</a:t>
            </a:r>
          </a:p>
          <a:p>
            <a:pPr marL="444500"/>
            <a:endParaRPr lang="es-ES" sz="1600" dirty="0"/>
          </a:p>
          <a:p>
            <a:pPr marL="444500"/>
            <a:r>
              <a:rPr lang="es-ES" sz="1600" i="1" dirty="0"/>
              <a:t>“…el sujeto enajenante revista la condición de beneficiario del exterior, que no resida en jurisdicciones no cooperantes o los fondos invertidos no provengan de jurisdicciones no cooperante…”</a:t>
            </a:r>
          </a:p>
          <a:p>
            <a:pPr marL="444500"/>
            <a:endParaRPr lang="es-ES" sz="1600" i="1" dirty="0"/>
          </a:p>
          <a:p>
            <a:pPr marL="444500"/>
            <a:r>
              <a:rPr lang="es-ES" sz="1600" b="1" i="1" cap="small" dirty="0">
                <a:solidFill>
                  <a:srgbClr val="C00000"/>
                </a:solidFill>
              </a:rPr>
              <a:t>Si el beneficiario del exterior cumple con los requisitos aludidos, pero no se encuentra exento -ejemplos: intereses de LEBAC, la tasa del 5% (pesos) o 15% (dólares) se aplica sobre el 43% de renta presunta en los términos del inciso c) del art. 93; también si un beneficiario del exterior vende acciones argentinas que no cotizan, la renta queda gravada al 15% sobre la diferencia entre precio de venta y costo si es que se elige la opción del penúltimo párrafo del art. 93 de la ley-.</a:t>
            </a:r>
          </a:p>
          <a:p>
            <a:pPr marL="355600" algn="just">
              <a:buClr>
                <a:srgbClr val="0070C0"/>
              </a:buClr>
              <a:buFont typeface="Arial" charset="0"/>
              <a:buChar char="•"/>
              <a:tabLst>
                <a:tab pos="355600" algn="l"/>
              </a:tabLst>
            </a:pPr>
            <a:endParaRPr lang="es-ES" sz="1600" dirty="0">
              <a:latin typeface="Tahoma" pitchFamily="34" charset="0"/>
              <a:ea typeface="Tahoma" pitchFamily="34" charset="0"/>
              <a:cs typeface="Tahoma" pitchFamily="34" charset="0"/>
            </a:endParaRPr>
          </a:p>
        </p:txBody>
      </p:sp>
      <p:sp>
        <p:nvSpPr>
          <p:cNvPr id="8" name="12 Marcador de número de diapositiva"/>
          <p:cNvSpPr txBox="1">
            <a:spLocks/>
          </p:cNvSpPr>
          <p:nvPr/>
        </p:nvSpPr>
        <p:spPr>
          <a:xfrm>
            <a:off x="80946" y="6520261"/>
            <a:ext cx="2133600" cy="365125"/>
          </a:xfrm>
          <a:prstGeom prst="rect">
            <a:avLst/>
          </a:prstGeom>
        </p:spPr>
        <p:txBody>
          <a:bodyPr vert="horz" lIns="95561" tIns="47775" rIns="95561" bIns="47775" rtlCol="0" anchor="ctr"/>
          <a:lstStyle/>
          <a:p>
            <a:pPr defTabSz="955581">
              <a:defRPr/>
            </a:pPr>
            <a:fld id="{2B81B562-382D-45EC-B613-A0F7D81A47C1}" type="slidenum">
              <a:rPr lang="en-US" sz="1100" kern="1200" smtClean="0">
                <a:solidFill>
                  <a:schemeClr val="tx1">
                    <a:tint val="75000"/>
                  </a:schemeClr>
                </a:solidFill>
                <a:latin typeface="Calibri" pitchFamily="34" charset="0"/>
                <a:ea typeface="+mn-ea"/>
                <a:cs typeface="+mn-cs"/>
              </a:rPr>
              <a:pPr defTabSz="955581">
                <a:defRPr/>
              </a:pPr>
              <a:t>28</a:t>
            </a:fld>
            <a:endParaRPr lang="en-US" sz="1100" kern="1200" dirty="0">
              <a:solidFill>
                <a:schemeClr val="tx1">
                  <a:tint val="75000"/>
                </a:schemeClr>
              </a:solidFill>
              <a:latin typeface="Calibri" pitchFamily="34" charset="0"/>
              <a:ea typeface="+mn-ea"/>
              <a:cs typeface="+mn-cs"/>
            </a:endParaRPr>
          </a:p>
        </p:txBody>
      </p:sp>
      <p:sp>
        <p:nvSpPr>
          <p:cNvPr id="12" name="Text Box 2"/>
          <p:cNvSpPr txBox="1">
            <a:spLocks noChangeArrowheads="1"/>
          </p:cNvSpPr>
          <p:nvPr/>
        </p:nvSpPr>
        <p:spPr bwMode="auto">
          <a:xfrm>
            <a:off x="982679" y="188640"/>
            <a:ext cx="7111511" cy="492224"/>
          </a:xfrm>
          <a:prstGeom prst="rect">
            <a:avLst/>
          </a:prstGeom>
          <a:noFill/>
          <a:ln w="28575">
            <a:noFill/>
            <a:miter lim="800000"/>
            <a:headEnd/>
            <a:tailEnd/>
          </a:ln>
        </p:spPr>
        <p:txBody>
          <a:bodyPr lIns="91235" tIns="45612" rIns="91235" bIns="45612">
            <a:spAutoFit/>
          </a:bodyPr>
          <a:lstStyle/>
          <a:p>
            <a:pPr algn="ctr" eaLnBrk="1" hangingPunct="1">
              <a:spcBef>
                <a:spcPct val="50000"/>
              </a:spcBef>
            </a:pPr>
            <a:r>
              <a:rPr lang="es-AR" sz="2600" b="1" u="sng" cap="small" dirty="0">
                <a:solidFill>
                  <a:srgbClr val="00B050"/>
                </a:solidFill>
                <a:latin typeface="Verdana" pitchFamily="34" charset="0"/>
                <a:ea typeface="Verdana" pitchFamily="34" charset="0"/>
                <a:cs typeface="Verdana" pitchFamily="34" charset="0"/>
              </a:rPr>
              <a:t>Impuesto cedular</a:t>
            </a:r>
            <a:endParaRPr lang="es-ES" sz="2600" b="1" u="sng" cap="small" dirty="0">
              <a:solidFill>
                <a:srgbClr val="00B050"/>
              </a:solidFill>
              <a:latin typeface="Verdana" pitchFamily="34" charset="0"/>
              <a:ea typeface="Verdana" pitchFamily="34" charset="0"/>
              <a:cs typeface="Verdana" pitchFamily="34" charset="0"/>
            </a:endParaRPr>
          </a:p>
        </p:txBody>
      </p:sp>
      <p:sp>
        <p:nvSpPr>
          <p:cNvPr id="11" name="10 Rectángulo"/>
          <p:cNvSpPr/>
          <p:nvPr/>
        </p:nvSpPr>
        <p:spPr>
          <a:xfrm>
            <a:off x="1043608" y="4797152"/>
            <a:ext cx="7128792" cy="172819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Tree>
    <p:extLst>
      <p:ext uri="{BB962C8B-B14F-4D97-AF65-F5344CB8AC3E}">
        <p14:creationId xmlns:p14="http://schemas.microsoft.com/office/powerpoint/2010/main" val="384132629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267"/>
        <p:cNvGrpSpPr/>
        <p:nvPr/>
      </p:nvGrpSpPr>
      <p:grpSpPr>
        <a:xfrm>
          <a:off x="0" y="0"/>
          <a:ext cx="0" cy="0"/>
          <a:chOff x="0" y="0"/>
          <a:chExt cx="0" cy="0"/>
        </a:xfrm>
      </p:grpSpPr>
      <p:sp>
        <p:nvSpPr>
          <p:cNvPr id="269" name="Shape 269"/>
          <p:cNvSpPr txBox="1"/>
          <p:nvPr/>
        </p:nvSpPr>
        <p:spPr>
          <a:xfrm>
            <a:off x="0" y="0"/>
            <a:ext cx="9144019" cy="7377520"/>
          </a:xfrm>
          <a:prstGeom prst="rect">
            <a:avLst/>
          </a:prstGeom>
          <a:solidFill>
            <a:srgbClr val="F2F2F2"/>
          </a:solidFill>
          <a:ln>
            <a:noFill/>
          </a:ln>
        </p:spPr>
        <p:txBody>
          <a:bodyPr lIns="40212" tIns="20100" rIns="40212" bIns="20100" anchor="ctr" anchorCtr="0">
            <a:noAutofit/>
          </a:bodyPr>
          <a:lstStyle/>
          <a:p>
            <a:endParaRPr sz="1100" dirty="0">
              <a:latin typeface="Calibri"/>
              <a:ea typeface="Calibri"/>
              <a:cs typeface="Calibri"/>
              <a:sym typeface="Calibri"/>
            </a:endParaRPr>
          </a:p>
        </p:txBody>
      </p:sp>
      <p:sp>
        <p:nvSpPr>
          <p:cNvPr id="5" name="4 CuadroTexto"/>
          <p:cNvSpPr txBox="1"/>
          <p:nvPr/>
        </p:nvSpPr>
        <p:spPr>
          <a:xfrm>
            <a:off x="849740" y="2276872"/>
            <a:ext cx="7643926" cy="2502839"/>
          </a:xfrm>
          <a:prstGeom prst="rect">
            <a:avLst/>
          </a:prstGeom>
          <a:noFill/>
        </p:spPr>
        <p:txBody>
          <a:bodyPr wrap="square" lIns="40234" tIns="20117" rIns="40234" bIns="20117" rtlCol="0">
            <a:spAutoFit/>
          </a:bodyPr>
          <a:lstStyle/>
          <a:p>
            <a:pPr algn="ctr"/>
            <a:r>
              <a:rPr lang="es-AR" sz="3200" b="1" u="sng" dirty="0">
                <a:solidFill>
                  <a:srgbClr val="7030A0"/>
                </a:solidFill>
                <a:latin typeface="Verdana" pitchFamily="34" charset="0"/>
                <a:ea typeface="Verdana" pitchFamily="34" charset="0"/>
                <a:cs typeface="Verdana" pitchFamily="34" charset="0"/>
              </a:rPr>
              <a:t>NOTIFICACIONES DE AFIP POR </a:t>
            </a:r>
          </a:p>
          <a:p>
            <a:pPr algn="ctr"/>
            <a:endParaRPr lang="es-AR" sz="3200" b="1" u="sng" dirty="0">
              <a:solidFill>
                <a:srgbClr val="7030A0"/>
              </a:solidFill>
              <a:latin typeface="Verdana" pitchFamily="34" charset="0"/>
              <a:ea typeface="Verdana" pitchFamily="34" charset="0"/>
              <a:cs typeface="Verdana" pitchFamily="34" charset="0"/>
            </a:endParaRPr>
          </a:p>
          <a:p>
            <a:pPr algn="ctr"/>
            <a:r>
              <a:rPr lang="es-AR" sz="3200" b="1" dirty="0">
                <a:solidFill>
                  <a:srgbClr val="7030A0"/>
                </a:solidFill>
                <a:latin typeface="Verdana" pitchFamily="34" charset="0"/>
                <a:ea typeface="Verdana" pitchFamily="34" charset="0"/>
                <a:cs typeface="Verdana" pitchFamily="34" charset="0"/>
              </a:rPr>
              <a:t>FACTURAS DE “PROVEEDORES CON IRREGULARIDADES O INCUMPLIMIENTOS”</a:t>
            </a:r>
          </a:p>
        </p:txBody>
      </p:sp>
      <p:pic>
        <p:nvPicPr>
          <p:cNvPr id="4" name="Picture 2" descr="Logo CPCECABA">
            <a:extLst>
              <a:ext uri="{FF2B5EF4-FFF2-40B4-BE49-F238E27FC236}">
                <a16:creationId xmlns:a16="http://schemas.microsoft.com/office/drawing/2014/main" id="{7DB73CFC-5F5A-2746-8959-53ED9B4CB639}"/>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198" y="332656"/>
            <a:ext cx="6096000" cy="1494154"/>
          </a:xfrm>
          <a:prstGeom prst="rect">
            <a:avLst/>
          </a:prstGeom>
          <a:noFill/>
          <a:extLst>
            <a:ext uri="{909E8E84-426E-40DD-AFC4-6F175D3DCCD1}">
              <a14:hiddenFill xmlns:a14="http://schemas.microsoft.com/office/drawing/2010/main">
                <a:solidFill>
                  <a:srgbClr val="FFFFFF"/>
                </a:solidFill>
              </a14:hiddenFill>
            </a:ext>
          </a:extLst>
        </p:spPr>
      </p:pic>
      <p:sp>
        <p:nvSpPr>
          <p:cNvPr id="6" name="4 CuadroTexto">
            <a:extLst>
              <a:ext uri="{FF2B5EF4-FFF2-40B4-BE49-F238E27FC236}">
                <a16:creationId xmlns:a16="http://schemas.microsoft.com/office/drawing/2014/main" id="{2860BC8D-0D8E-B44B-9045-844E931D9557}"/>
              </a:ext>
            </a:extLst>
          </p:cNvPr>
          <p:cNvSpPr txBox="1"/>
          <p:nvPr/>
        </p:nvSpPr>
        <p:spPr>
          <a:xfrm>
            <a:off x="1763688" y="446495"/>
            <a:ext cx="5832648" cy="1025512"/>
          </a:xfrm>
          <a:prstGeom prst="rect">
            <a:avLst/>
          </a:prstGeom>
          <a:noFill/>
        </p:spPr>
        <p:txBody>
          <a:bodyPr wrap="square" lIns="40234" tIns="20117" rIns="40234" bIns="20117" rtlCol="0">
            <a:spAutoFit/>
          </a:bodyPr>
          <a:lstStyle/>
          <a:p>
            <a:pPr algn="ctr"/>
            <a:r>
              <a:rPr lang="es-AR" sz="3200" b="1" dirty="0">
                <a:solidFill>
                  <a:srgbClr val="7030A0"/>
                </a:solidFill>
                <a:latin typeface="Verdana" pitchFamily="34" charset="0"/>
                <a:ea typeface="Verdana" pitchFamily="34" charset="0"/>
                <a:cs typeface="Verdana" pitchFamily="34" charset="0"/>
              </a:rPr>
              <a:t>CICLO DE ACTUALIDAD TRIBUTARIA</a:t>
            </a:r>
          </a:p>
        </p:txBody>
      </p:sp>
      <p:sp>
        <p:nvSpPr>
          <p:cNvPr id="7" name="4 CuadroTexto">
            <a:extLst>
              <a:ext uri="{FF2B5EF4-FFF2-40B4-BE49-F238E27FC236}">
                <a16:creationId xmlns:a16="http://schemas.microsoft.com/office/drawing/2014/main" id="{589E3B4B-3268-B847-8CEA-51C4307C6CA9}"/>
              </a:ext>
            </a:extLst>
          </p:cNvPr>
          <p:cNvSpPr txBox="1"/>
          <p:nvPr/>
        </p:nvSpPr>
        <p:spPr>
          <a:xfrm>
            <a:off x="0" y="5653140"/>
            <a:ext cx="8676456" cy="656180"/>
          </a:xfrm>
          <a:prstGeom prst="rect">
            <a:avLst/>
          </a:prstGeom>
          <a:noFill/>
        </p:spPr>
        <p:txBody>
          <a:bodyPr wrap="square" lIns="40234" tIns="20117" rIns="40234" bIns="20117" rtlCol="0">
            <a:spAutoFit/>
          </a:bodyPr>
          <a:lstStyle/>
          <a:p>
            <a:pPr algn="r"/>
            <a:r>
              <a:rPr lang="es-AR" sz="2000" b="1" dirty="0">
                <a:solidFill>
                  <a:srgbClr val="7030A0"/>
                </a:solidFill>
                <a:latin typeface="Verdana" pitchFamily="34" charset="0"/>
                <a:ea typeface="Verdana" pitchFamily="34" charset="0"/>
                <a:cs typeface="Verdana" pitchFamily="34" charset="0"/>
              </a:rPr>
              <a:t>Dr. (CP) Martín R. Caranta</a:t>
            </a:r>
          </a:p>
          <a:p>
            <a:pPr algn="r"/>
            <a:r>
              <a:rPr lang="es-AR" sz="2000" b="1" dirty="0">
                <a:solidFill>
                  <a:srgbClr val="7030A0"/>
                </a:solidFill>
                <a:latin typeface="Verdana" pitchFamily="34" charset="0"/>
                <a:ea typeface="Verdana" pitchFamily="34" charset="0"/>
                <a:cs typeface="Verdana" pitchFamily="34" charset="0"/>
              </a:rPr>
              <a:t>08/5/2019</a:t>
            </a:r>
          </a:p>
        </p:txBody>
      </p:sp>
    </p:spTree>
    <p:extLst>
      <p:ext uri="{BB962C8B-B14F-4D97-AF65-F5344CB8AC3E}">
        <p14:creationId xmlns:p14="http://schemas.microsoft.com/office/powerpoint/2010/main" val="3889419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72178" y="3071810"/>
            <a:ext cx="8403860" cy="3452948"/>
          </a:xfrm>
          <a:prstGeom prst="rect">
            <a:avLst/>
          </a:prstGeom>
          <a:ln>
            <a:solidFill>
              <a:schemeClr val="accent3">
                <a:lumMod val="75000"/>
              </a:schemeClr>
            </a:solidFill>
          </a:ln>
        </p:spPr>
        <p:txBody>
          <a:bodyPr vert="horz" wrap="square" lIns="0" tIns="127714" rIns="0" bIns="0" rtlCol="0">
            <a:spAutoFit/>
          </a:bodyPr>
          <a:lstStyle/>
          <a:p>
            <a:pPr marL="431545">
              <a:tabLst>
                <a:tab pos="432128" algn="l"/>
              </a:tabLst>
            </a:pPr>
            <a:r>
              <a:rPr lang="en-US" sz="2400" dirty="0"/>
              <a:t>✓ </a:t>
            </a:r>
            <a:r>
              <a:rPr lang="en-US" sz="2400" dirty="0" err="1"/>
              <a:t>Quienes</a:t>
            </a:r>
            <a:r>
              <a:rPr lang="en-US" sz="2400" dirty="0"/>
              <a:t>  </a:t>
            </a:r>
            <a:r>
              <a:rPr lang="en-US" sz="2400" dirty="0" err="1"/>
              <a:t>paguen</a:t>
            </a:r>
            <a:r>
              <a:rPr lang="en-US" sz="2400" dirty="0"/>
              <a:t> </a:t>
            </a:r>
            <a:r>
              <a:rPr lang="en-US" sz="2400" dirty="0" err="1"/>
              <a:t>directamente</a:t>
            </a:r>
            <a:r>
              <a:rPr lang="en-US" sz="2400" dirty="0"/>
              <a:t> a los </a:t>
            </a:r>
            <a:r>
              <a:rPr lang="en-US" sz="2400" dirty="0" err="1"/>
              <a:t>beneficiarios</a:t>
            </a:r>
            <a:r>
              <a:rPr lang="en-US" sz="2400" dirty="0"/>
              <a:t> del exterior (</a:t>
            </a:r>
            <a:r>
              <a:rPr lang="en-US" sz="2400" dirty="0" err="1"/>
              <a:t>deberán</a:t>
            </a:r>
            <a:r>
              <a:rPr lang="en-US" sz="2400" dirty="0"/>
              <a:t> </a:t>
            </a:r>
            <a:r>
              <a:rPr lang="en-US" sz="2400" dirty="0" err="1"/>
              <a:t>aplicar</a:t>
            </a:r>
            <a:r>
              <a:rPr lang="en-US" sz="2400" dirty="0"/>
              <a:t> art. 91).</a:t>
            </a:r>
          </a:p>
          <a:p>
            <a:pPr marL="431545">
              <a:tabLst>
                <a:tab pos="432128" algn="l"/>
              </a:tabLst>
            </a:pPr>
            <a:endParaRPr lang="en-US" sz="2400" dirty="0"/>
          </a:p>
          <a:p>
            <a:pPr marL="431545">
              <a:tabLst>
                <a:tab pos="432128" algn="l"/>
              </a:tabLst>
            </a:pPr>
            <a:r>
              <a:rPr lang="en-US" sz="2400" dirty="0"/>
              <a:t>✓</a:t>
            </a:r>
            <a:r>
              <a:rPr lang="en-US" sz="2400" dirty="0" err="1"/>
              <a:t>Agentes</a:t>
            </a:r>
            <a:r>
              <a:rPr lang="en-US" sz="2400" dirty="0"/>
              <a:t>, </a:t>
            </a:r>
            <a:r>
              <a:rPr lang="en-US" sz="2400" dirty="0" err="1"/>
              <a:t>representantes</a:t>
            </a:r>
            <a:r>
              <a:rPr lang="en-US" sz="2400" dirty="0"/>
              <a:t>, </a:t>
            </a:r>
            <a:r>
              <a:rPr lang="en-US" sz="2400" dirty="0" err="1"/>
              <a:t>mandatarios</a:t>
            </a:r>
            <a:r>
              <a:rPr lang="en-US" sz="2400" dirty="0"/>
              <a:t> </a:t>
            </a:r>
            <a:r>
              <a:rPr lang="en-US" sz="2400" dirty="0" err="1"/>
              <a:t>que</a:t>
            </a:r>
            <a:r>
              <a:rPr lang="en-US" sz="2400" dirty="0"/>
              <a:t> </a:t>
            </a:r>
            <a:r>
              <a:rPr lang="en-US" sz="2400" dirty="0" err="1"/>
              <a:t>perciban</a:t>
            </a:r>
            <a:r>
              <a:rPr lang="en-US" sz="2400" dirty="0"/>
              <a:t> </a:t>
            </a:r>
            <a:r>
              <a:rPr lang="en-US" sz="2400" dirty="0" err="1"/>
              <a:t>rentas</a:t>
            </a:r>
            <a:r>
              <a:rPr lang="en-US" sz="2400" dirty="0"/>
              <a:t> en el </a:t>
            </a:r>
            <a:r>
              <a:rPr lang="en-US" sz="2400" dirty="0" err="1"/>
              <a:t>país</a:t>
            </a:r>
            <a:r>
              <a:rPr lang="en-US" sz="2400" dirty="0"/>
              <a:t> de los arts. 9º, 10º, 11º y 12º de la LIG.</a:t>
            </a:r>
          </a:p>
          <a:p>
            <a:pPr marL="431545">
              <a:tabLst>
                <a:tab pos="432128" algn="l"/>
              </a:tabLst>
            </a:pPr>
            <a:endParaRPr lang="en-US" sz="2400" dirty="0"/>
          </a:p>
          <a:p>
            <a:pPr marL="431545">
              <a:tabLst>
                <a:tab pos="432128" algn="l"/>
              </a:tabLst>
            </a:pPr>
            <a:r>
              <a:rPr lang="en-US" sz="2400" dirty="0"/>
              <a:t>✓</a:t>
            </a:r>
            <a:r>
              <a:rPr lang="en-US" sz="2400" dirty="0" err="1"/>
              <a:t>Establecimientos</a:t>
            </a:r>
            <a:r>
              <a:rPr lang="en-US" sz="2400" dirty="0"/>
              <a:t> </a:t>
            </a:r>
            <a:r>
              <a:rPr lang="en-US" sz="2400" dirty="0" err="1"/>
              <a:t>estables</a:t>
            </a:r>
            <a:r>
              <a:rPr lang="en-US" sz="2400" dirty="0"/>
              <a:t> del art. 69 inc. b</a:t>
            </a:r>
            <a:r>
              <a:rPr lang="es-AR" sz="2400" dirty="0"/>
              <a:t>  cuando perciban beneficios del </a:t>
            </a:r>
            <a:r>
              <a:rPr lang="es-AR" sz="2400" dirty="0" err="1"/>
              <a:t>item</a:t>
            </a:r>
            <a:r>
              <a:rPr lang="es-AR" sz="2400" dirty="0"/>
              <a:t> anterior correspondientes a la empresa a la que pertenecen.</a:t>
            </a:r>
          </a:p>
        </p:txBody>
      </p:sp>
      <p:sp>
        <p:nvSpPr>
          <p:cNvPr id="13" name="Shape 129"/>
          <p:cNvSpPr txBox="1"/>
          <p:nvPr/>
        </p:nvSpPr>
        <p:spPr>
          <a:xfrm>
            <a:off x="1285852" y="1643050"/>
            <a:ext cx="6929486" cy="649497"/>
          </a:xfrm>
          <a:prstGeom prst="rect">
            <a:avLst/>
          </a:prstGeom>
          <a:ln/>
        </p:spPr>
        <p:style>
          <a:lnRef idx="2">
            <a:schemeClr val="accent2"/>
          </a:lnRef>
          <a:fillRef idx="1">
            <a:schemeClr val="lt1"/>
          </a:fillRef>
          <a:effectRef idx="0">
            <a:schemeClr val="accent2"/>
          </a:effectRef>
          <a:fontRef idx="minor">
            <a:schemeClr val="dk1"/>
          </a:fontRef>
        </p:style>
        <p:txBody>
          <a:bodyPr lIns="100169" tIns="50071" rIns="100169" bIns="50071" anchor="t" anchorCtr="0">
            <a:noAutofit/>
          </a:bodyPr>
          <a:lstStyle/>
          <a:p>
            <a:pPr algn="ctr">
              <a:buClr>
                <a:schemeClr val="dk1"/>
              </a:buClr>
              <a:buSzPct val="25000"/>
            </a:pPr>
            <a:r>
              <a:rPr lang="es-ES" sz="2400" b="1" dirty="0">
                <a:solidFill>
                  <a:schemeClr val="dk2"/>
                </a:solidFill>
                <a:latin typeface="Tahoma"/>
                <a:ea typeface="Tahoma"/>
                <a:cs typeface="Tahoma"/>
                <a:sym typeface="Tahoma"/>
              </a:rPr>
              <a:t>SUJETOS OBLIGADOS A RETENER</a:t>
            </a:r>
          </a:p>
        </p:txBody>
      </p:sp>
      <p:sp>
        <p:nvSpPr>
          <p:cNvPr id="14" name="13 Llamada de flecha hacia abajo"/>
          <p:cNvSpPr/>
          <p:nvPr/>
        </p:nvSpPr>
        <p:spPr>
          <a:xfrm>
            <a:off x="4229010" y="2500306"/>
            <a:ext cx="342990" cy="457200"/>
          </a:xfrm>
          <a:prstGeom prst="downArrowCallout">
            <a:avLst/>
          </a:prstGeom>
        </p:spPr>
        <p:style>
          <a:lnRef idx="2">
            <a:schemeClr val="accent1">
              <a:shade val="50000"/>
            </a:schemeClr>
          </a:lnRef>
          <a:fillRef idx="1">
            <a:schemeClr val="accent1"/>
          </a:fillRef>
          <a:effectRef idx="0">
            <a:schemeClr val="accent1"/>
          </a:effectRef>
          <a:fontRef idx="minor">
            <a:schemeClr val="lt1"/>
          </a:fontRef>
        </p:style>
        <p:txBody>
          <a:bodyPr lIns="40234" tIns="20117" rIns="40234" bIns="20117" rtlCol="0" anchor="ctr"/>
          <a:lstStyle/>
          <a:p>
            <a:pPr algn="ctr"/>
            <a:endParaRPr lang="es-AR"/>
          </a:p>
        </p:txBody>
      </p:sp>
      <p:sp>
        <p:nvSpPr>
          <p:cNvPr id="9" name="Text Box 2"/>
          <p:cNvSpPr txBox="1">
            <a:spLocks noChangeArrowheads="1"/>
          </p:cNvSpPr>
          <p:nvPr/>
        </p:nvSpPr>
        <p:spPr bwMode="auto">
          <a:xfrm>
            <a:off x="982679" y="296652"/>
            <a:ext cx="7111511" cy="892334"/>
          </a:xfrm>
          <a:prstGeom prst="rect">
            <a:avLst/>
          </a:prstGeom>
          <a:noFill/>
          <a:ln w="28575">
            <a:noFill/>
            <a:miter lim="800000"/>
            <a:headEnd/>
            <a:tailEnd/>
          </a:ln>
        </p:spPr>
        <p:txBody>
          <a:bodyPr lIns="91235" tIns="45612" rIns="91235" bIns="45612">
            <a:spAutoFit/>
          </a:bodyPr>
          <a:lstStyle/>
          <a:p>
            <a:pPr algn="ctr" eaLnBrk="1" hangingPunct="1">
              <a:spcBef>
                <a:spcPct val="50000"/>
              </a:spcBef>
            </a:pPr>
            <a:r>
              <a:rPr lang="es-AR" sz="2600" b="1" u="sng" cap="small" dirty="0">
                <a:solidFill>
                  <a:srgbClr val="00B050"/>
                </a:solidFill>
                <a:latin typeface="Verdana" pitchFamily="34" charset="0"/>
                <a:ea typeface="Verdana" pitchFamily="34" charset="0"/>
                <a:cs typeface="Verdana" pitchFamily="34" charset="0"/>
              </a:rPr>
              <a:t>Retenciones a Beneficiarios del Exterior</a:t>
            </a:r>
            <a:endParaRPr lang="es-ES" sz="2600" b="1" u="sng" cap="small" dirty="0">
              <a:solidFill>
                <a:srgbClr val="00B050"/>
              </a:solidFill>
              <a:latin typeface="Verdana" pitchFamily="34" charset="0"/>
              <a:ea typeface="Verdana" pitchFamily="34" charset="0"/>
              <a:cs typeface="Verdana" pitchFamily="34" charset="0"/>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84A24F73-1589-8B42-942B-FA48EFC302FE}"/>
              </a:ext>
            </a:extLst>
          </p:cNvPr>
          <p:cNvPicPr>
            <a:picLocks noChangeAspect="1"/>
          </p:cNvPicPr>
          <p:nvPr/>
        </p:nvPicPr>
        <p:blipFill>
          <a:blip r:embed="rId2"/>
          <a:stretch>
            <a:fillRect/>
          </a:stretch>
        </p:blipFill>
        <p:spPr>
          <a:xfrm>
            <a:off x="1115616" y="460378"/>
            <a:ext cx="7056784" cy="6060936"/>
          </a:xfrm>
          <a:prstGeom prst="rect">
            <a:avLst/>
          </a:prstGeom>
        </p:spPr>
      </p:pic>
      <p:sp>
        <p:nvSpPr>
          <p:cNvPr id="9" name="Text Box 2">
            <a:extLst>
              <a:ext uri="{FF2B5EF4-FFF2-40B4-BE49-F238E27FC236}">
                <a16:creationId xmlns:a16="http://schemas.microsoft.com/office/drawing/2014/main" id="{E5A13D01-9B14-B24C-BF3C-F40AFD4EFDA3}"/>
              </a:ext>
            </a:extLst>
          </p:cNvPr>
          <p:cNvSpPr txBox="1">
            <a:spLocks noChangeArrowheads="1"/>
          </p:cNvSpPr>
          <p:nvPr/>
        </p:nvSpPr>
        <p:spPr bwMode="auto">
          <a:xfrm>
            <a:off x="0" y="116632"/>
            <a:ext cx="9144000" cy="369114"/>
          </a:xfrm>
          <a:prstGeom prst="rect">
            <a:avLst/>
          </a:prstGeom>
          <a:noFill/>
          <a:ln w="28575">
            <a:noFill/>
            <a:miter lim="800000"/>
            <a:headEnd/>
            <a:tailEnd/>
          </a:ln>
        </p:spPr>
        <p:txBody>
          <a:bodyPr wrap="square" lIns="91235" tIns="45612" rIns="91235" bIns="45612">
            <a:spAutoFit/>
          </a:bodyPr>
          <a:lstStyle/>
          <a:p>
            <a:pPr algn="ctr">
              <a:spcBef>
                <a:spcPct val="50000"/>
              </a:spcBef>
            </a:pPr>
            <a:r>
              <a:rPr lang="es-AR" b="1" u="sng" cap="small" dirty="0">
                <a:solidFill>
                  <a:srgbClr val="00B050"/>
                </a:solidFill>
                <a:latin typeface="Verdana" pitchFamily="34" charset="0"/>
                <a:ea typeface="Verdana" pitchFamily="34" charset="0"/>
                <a:cs typeface="Verdana" pitchFamily="34" charset="0"/>
              </a:rPr>
              <a:t>Facturas de Proveedores con Irregularidades o Incumplimientos</a:t>
            </a:r>
            <a:endParaRPr lang="es-ES" b="1" cap="small" dirty="0">
              <a:solidFill>
                <a:srgbClr val="00B050"/>
              </a:solidFill>
              <a:latin typeface="Verdana" pitchFamily="34" charset="0"/>
              <a:ea typeface="Verdana" pitchFamily="34" charset="0"/>
              <a:cs typeface="Verdana" pitchFamily="34" charset="0"/>
            </a:endParaRPr>
          </a:p>
        </p:txBody>
      </p:sp>
    </p:spTree>
    <p:extLst>
      <p:ext uri="{BB962C8B-B14F-4D97-AF65-F5344CB8AC3E}">
        <p14:creationId xmlns:p14="http://schemas.microsoft.com/office/powerpoint/2010/main" val="165504933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1331640" y="2132856"/>
            <a:ext cx="7272808" cy="2516715"/>
          </a:xfrm>
          <a:prstGeom prst="rect">
            <a:avLst/>
          </a:prstGeom>
          <a:ln>
            <a:prstDash val="dashDot"/>
          </a:ln>
        </p:spPr>
        <p:style>
          <a:lnRef idx="2">
            <a:schemeClr val="accent2"/>
          </a:lnRef>
          <a:fillRef idx="1">
            <a:schemeClr val="lt1"/>
          </a:fillRef>
          <a:effectRef idx="0">
            <a:schemeClr val="accent2"/>
          </a:effectRef>
          <a:fontRef idx="minor">
            <a:schemeClr val="dk1"/>
          </a:fontRef>
        </p:style>
        <p:txBody>
          <a:bodyPr vert="horz" wrap="square" lIns="0" tIns="13335" rIns="0" bIns="0" rtlCol="0">
            <a:spAutoFit/>
          </a:bodyPr>
          <a:lstStyle/>
          <a:p>
            <a:pPr marL="182563" marR="6350" algn="just">
              <a:lnSpc>
                <a:spcPct val="100000"/>
              </a:lnSpc>
              <a:spcBef>
                <a:spcPts val="105"/>
              </a:spcBef>
              <a:tabLst>
                <a:tab pos="92075" algn="l"/>
                <a:tab pos="1719263" algn="l"/>
                <a:tab pos="2560638" algn="l"/>
                <a:tab pos="3114675" algn="l"/>
                <a:tab pos="5270500" algn="l"/>
                <a:tab pos="6816725" algn="l"/>
                <a:tab pos="6999288" algn="l"/>
                <a:tab pos="7713663" algn="l"/>
              </a:tabLst>
            </a:pPr>
            <a:r>
              <a:rPr lang="es-ES" sz="2300" dirty="0">
                <a:latin typeface="Tahoma"/>
                <a:cs typeface="Tahoma"/>
              </a:rPr>
              <a:t>Artículo 17 LIG:</a:t>
            </a:r>
          </a:p>
          <a:p>
            <a:pPr marL="182563" marR="6350" algn="just">
              <a:lnSpc>
                <a:spcPct val="100000"/>
              </a:lnSpc>
              <a:spcBef>
                <a:spcPts val="105"/>
              </a:spcBef>
              <a:tabLst>
                <a:tab pos="92075" algn="l"/>
                <a:tab pos="1719263" algn="l"/>
                <a:tab pos="2560638" algn="l"/>
                <a:tab pos="3114675" algn="l"/>
                <a:tab pos="5270500" algn="l"/>
                <a:tab pos="6816725" algn="l"/>
                <a:tab pos="6999288" algn="l"/>
                <a:tab pos="7713663" algn="l"/>
              </a:tabLst>
            </a:pPr>
            <a:r>
              <a:rPr lang="es-AR" sz="2300" i="1" dirty="0">
                <a:latin typeface="Tahoma"/>
                <a:cs typeface="Tahoma"/>
              </a:rPr>
              <a:t>“Para establecer la ganancia neta se restarán de la ganancia bruta los gastos necesarios para obtenerla o, en su caso, mantener y conservar la fuente, cuya deducción admita esta ley, en la forma que la misma disponga”</a:t>
            </a:r>
            <a:r>
              <a:rPr lang="es-AR" sz="2300" dirty="0">
                <a:latin typeface="Tahoma"/>
                <a:cs typeface="Tahoma"/>
              </a:rPr>
              <a:t>.</a:t>
            </a:r>
          </a:p>
          <a:p>
            <a:pPr marL="182563" marR="6350" algn="just">
              <a:lnSpc>
                <a:spcPct val="100000"/>
              </a:lnSpc>
              <a:spcBef>
                <a:spcPts val="105"/>
              </a:spcBef>
              <a:tabLst>
                <a:tab pos="92075" algn="l"/>
                <a:tab pos="1719263" algn="l"/>
                <a:tab pos="2560638" algn="l"/>
                <a:tab pos="3114675" algn="l"/>
                <a:tab pos="5270500" algn="l"/>
                <a:tab pos="6816725" algn="l"/>
                <a:tab pos="6999288" algn="l"/>
                <a:tab pos="7713663" algn="l"/>
              </a:tabLst>
            </a:pPr>
            <a:endParaRPr sz="2300" dirty="0">
              <a:latin typeface="Tahoma"/>
              <a:cs typeface="Tahoma"/>
            </a:endParaRPr>
          </a:p>
        </p:txBody>
      </p:sp>
      <p:sp>
        <p:nvSpPr>
          <p:cNvPr id="10" name="object 10"/>
          <p:cNvSpPr txBox="1"/>
          <p:nvPr/>
        </p:nvSpPr>
        <p:spPr>
          <a:xfrm>
            <a:off x="748179" y="1196752"/>
            <a:ext cx="4831933" cy="382156"/>
          </a:xfrm>
          <a:prstGeom prst="rect">
            <a:avLst/>
          </a:prstGeom>
        </p:spPr>
        <p:txBody>
          <a:bodyPr vert="horz" wrap="square" lIns="0" tIns="12700" rIns="0" bIns="0" rtlCol="0">
            <a:spAutoFit/>
          </a:bodyPr>
          <a:lstStyle/>
          <a:p>
            <a:pPr marL="12700">
              <a:lnSpc>
                <a:spcPct val="100000"/>
              </a:lnSpc>
              <a:spcBef>
                <a:spcPts val="100"/>
              </a:spcBef>
            </a:pPr>
            <a:r>
              <a:rPr lang="es-ES" sz="2400" b="1" dirty="0">
                <a:solidFill>
                  <a:srgbClr val="001F5F"/>
                </a:solidFill>
                <a:uFill>
                  <a:solidFill>
                    <a:srgbClr val="001F5F"/>
                  </a:solidFill>
                </a:uFill>
                <a:latin typeface="Verdana"/>
                <a:cs typeface="Verdana"/>
              </a:rPr>
              <a:t>Impuesto a las Ganancias</a:t>
            </a:r>
            <a:endParaRPr sz="2400" dirty="0">
              <a:latin typeface="Verdana"/>
              <a:cs typeface="Verdana"/>
            </a:endParaRPr>
          </a:p>
        </p:txBody>
      </p:sp>
      <p:sp>
        <p:nvSpPr>
          <p:cNvPr id="15" name="14 Flecha curvada hacia la derecha"/>
          <p:cNvSpPr/>
          <p:nvPr/>
        </p:nvSpPr>
        <p:spPr>
          <a:xfrm>
            <a:off x="179512" y="1772816"/>
            <a:ext cx="936104" cy="1944216"/>
          </a:xfrm>
          <a:prstGeom prst="curvedRightArrow">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solidFill>
                <a:schemeClr val="tx1"/>
              </a:solidFill>
            </a:endParaRPr>
          </a:p>
        </p:txBody>
      </p:sp>
      <p:sp>
        <p:nvSpPr>
          <p:cNvPr id="6" name="Text Box 2">
            <a:extLst>
              <a:ext uri="{FF2B5EF4-FFF2-40B4-BE49-F238E27FC236}">
                <a16:creationId xmlns:a16="http://schemas.microsoft.com/office/drawing/2014/main" id="{6A0400E5-0598-464B-ABE9-6277D6356F01}"/>
              </a:ext>
            </a:extLst>
          </p:cNvPr>
          <p:cNvSpPr txBox="1">
            <a:spLocks noChangeArrowheads="1"/>
          </p:cNvSpPr>
          <p:nvPr/>
        </p:nvSpPr>
        <p:spPr bwMode="auto">
          <a:xfrm>
            <a:off x="0" y="116632"/>
            <a:ext cx="9144000" cy="369114"/>
          </a:xfrm>
          <a:prstGeom prst="rect">
            <a:avLst/>
          </a:prstGeom>
          <a:noFill/>
          <a:ln w="28575">
            <a:noFill/>
            <a:miter lim="800000"/>
            <a:headEnd/>
            <a:tailEnd/>
          </a:ln>
        </p:spPr>
        <p:txBody>
          <a:bodyPr wrap="square" lIns="91235" tIns="45612" rIns="91235" bIns="45612">
            <a:spAutoFit/>
          </a:bodyPr>
          <a:lstStyle/>
          <a:p>
            <a:pPr algn="ctr">
              <a:spcBef>
                <a:spcPct val="50000"/>
              </a:spcBef>
            </a:pPr>
            <a:r>
              <a:rPr lang="es-AR" b="1" u="sng" cap="small" dirty="0">
                <a:solidFill>
                  <a:srgbClr val="00B050"/>
                </a:solidFill>
                <a:latin typeface="Verdana" pitchFamily="34" charset="0"/>
                <a:ea typeface="Verdana" pitchFamily="34" charset="0"/>
                <a:cs typeface="Verdana" pitchFamily="34" charset="0"/>
              </a:rPr>
              <a:t>Facturas de Proveedores con Irregularidades o Incumplimientos</a:t>
            </a:r>
            <a:endParaRPr lang="es-ES" b="1" cap="small" dirty="0">
              <a:solidFill>
                <a:srgbClr val="00B050"/>
              </a:solidFill>
              <a:latin typeface="Verdana" pitchFamily="34" charset="0"/>
              <a:ea typeface="Verdana" pitchFamily="34" charset="0"/>
              <a:cs typeface="Verdana" pitchFamily="34" charset="0"/>
            </a:endParaRPr>
          </a:p>
        </p:txBody>
      </p:sp>
    </p:spTree>
    <p:extLst>
      <p:ext uri="{BB962C8B-B14F-4D97-AF65-F5344CB8AC3E}">
        <p14:creationId xmlns:p14="http://schemas.microsoft.com/office/powerpoint/2010/main" val="272969864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1331640" y="2132856"/>
            <a:ext cx="7272808" cy="2503891"/>
          </a:xfrm>
          <a:prstGeom prst="rect">
            <a:avLst/>
          </a:prstGeom>
          <a:ln>
            <a:prstDash val="dashDot"/>
          </a:ln>
        </p:spPr>
        <p:style>
          <a:lnRef idx="2">
            <a:schemeClr val="accent2"/>
          </a:lnRef>
          <a:fillRef idx="1">
            <a:schemeClr val="lt1"/>
          </a:fillRef>
          <a:effectRef idx="0">
            <a:schemeClr val="accent2"/>
          </a:effectRef>
          <a:fontRef idx="minor">
            <a:schemeClr val="dk1"/>
          </a:fontRef>
        </p:style>
        <p:txBody>
          <a:bodyPr vert="horz" wrap="square" lIns="0" tIns="13335" rIns="0" bIns="0" rtlCol="0">
            <a:spAutoFit/>
          </a:bodyPr>
          <a:lstStyle/>
          <a:p>
            <a:pPr marL="182563" marR="6350" algn="just">
              <a:lnSpc>
                <a:spcPct val="100000"/>
              </a:lnSpc>
              <a:spcBef>
                <a:spcPts val="105"/>
              </a:spcBef>
              <a:tabLst>
                <a:tab pos="92075" algn="l"/>
                <a:tab pos="1719263" algn="l"/>
                <a:tab pos="2560638" algn="l"/>
                <a:tab pos="3114675" algn="l"/>
                <a:tab pos="5270500" algn="l"/>
                <a:tab pos="6816725" algn="l"/>
                <a:tab pos="6999288" algn="l"/>
                <a:tab pos="7713663" algn="l"/>
              </a:tabLst>
            </a:pPr>
            <a:r>
              <a:rPr lang="es-ES" sz="2300" dirty="0">
                <a:latin typeface="Tahoma"/>
                <a:cs typeface="Tahoma"/>
              </a:rPr>
              <a:t>Artículo 80 LIG:</a:t>
            </a:r>
          </a:p>
          <a:p>
            <a:pPr marL="182563" marR="6350" algn="just">
              <a:lnSpc>
                <a:spcPct val="100000"/>
              </a:lnSpc>
              <a:spcBef>
                <a:spcPts val="105"/>
              </a:spcBef>
              <a:tabLst>
                <a:tab pos="92075" algn="l"/>
                <a:tab pos="1719263" algn="l"/>
                <a:tab pos="2560638" algn="l"/>
                <a:tab pos="3114675" algn="l"/>
                <a:tab pos="5270500" algn="l"/>
                <a:tab pos="6816725" algn="l"/>
                <a:tab pos="6999288" algn="l"/>
                <a:tab pos="7713663" algn="l"/>
              </a:tabLst>
            </a:pPr>
            <a:r>
              <a:rPr lang="es-ES" sz="2300" i="1" dirty="0">
                <a:latin typeface="Tahoma"/>
                <a:cs typeface="Tahoma"/>
              </a:rPr>
              <a:t>“</a:t>
            </a:r>
            <a:r>
              <a:rPr lang="es-AR" sz="2300" i="1" dirty="0">
                <a:latin typeface="Tahoma"/>
                <a:cs typeface="Tahoma"/>
              </a:rPr>
              <a:t>Los gastos cuya deducción admite esta ley, con las restricciones expresas contenidas en ella, son los efectuados para obtener, mantener y conservar las ganancias gravadas por este impuesto y se restarán de las ganancias producidas por la fuente que las origina…”</a:t>
            </a:r>
            <a:r>
              <a:rPr lang="es-AR" sz="2300" dirty="0">
                <a:latin typeface="Tahoma"/>
                <a:cs typeface="Tahoma"/>
              </a:rPr>
              <a:t>.</a:t>
            </a:r>
            <a:endParaRPr sz="2300" dirty="0">
              <a:latin typeface="Tahoma"/>
              <a:cs typeface="Tahoma"/>
            </a:endParaRPr>
          </a:p>
        </p:txBody>
      </p:sp>
      <p:sp>
        <p:nvSpPr>
          <p:cNvPr id="10" name="object 10"/>
          <p:cNvSpPr txBox="1"/>
          <p:nvPr/>
        </p:nvSpPr>
        <p:spPr>
          <a:xfrm>
            <a:off x="748179" y="1196752"/>
            <a:ext cx="4831933" cy="382156"/>
          </a:xfrm>
          <a:prstGeom prst="rect">
            <a:avLst/>
          </a:prstGeom>
        </p:spPr>
        <p:txBody>
          <a:bodyPr vert="horz" wrap="square" lIns="0" tIns="12700" rIns="0" bIns="0" rtlCol="0">
            <a:spAutoFit/>
          </a:bodyPr>
          <a:lstStyle/>
          <a:p>
            <a:pPr marL="12700">
              <a:lnSpc>
                <a:spcPct val="100000"/>
              </a:lnSpc>
              <a:spcBef>
                <a:spcPts val="100"/>
              </a:spcBef>
            </a:pPr>
            <a:r>
              <a:rPr lang="es-ES" sz="2400" b="1" dirty="0">
                <a:solidFill>
                  <a:srgbClr val="001F5F"/>
                </a:solidFill>
                <a:uFill>
                  <a:solidFill>
                    <a:srgbClr val="001F5F"/>
                  </a:solidFill>
                </a:uFill>
                <a:latin typeface="Verdana"/>
                <a:cs typeface="Verdana"/>
              </a:rPr>
              <a:t>Impuesto a las Ganancias</a:t>
            </a:r>
            <a:endParaRPr sz="2400" dirty="0">
              <a:latin typeface="Verdana"/>
              <a:cs typeface="Verdana"/>
            </a:endParaRPr>
          </a:p>
        </p:txBody>
      </p:sp>
      <p:sp>
        <p:nvSpPr>
          <p:cNvPr id="15" name="14 Flecha curvada hacia la derecha"/>
          <p:cNvSpPr/>
          <p:nvPr/>
        </p:nvSpPr>
        <p:spPr>
          <a:xfrm>
            <a:off x="179512" y="1772816"/>
            <a:ext cx="936104" cy="1944216"/>
          </a:xfrm>
          <a:prstGeom prst="curvedRightArrow">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solidFill>
                <a:schemeClr val="tx1"/>
              </a:solidFill>
            </a:endParaRPr>
          </a:p>
        </p:txBody>
      </p:sp>
      <p:sp>
        <p:nvSpPr>
          <p:cNvPr id="6" name="Text Box 2">
            <a:extLst>
              <a:ext uri="{FF2B5EF4-FFF2-40B4-BE49-F238E27FC236}">
                <a16:creationId xmlns:a16="http://schemas.microsoft.com/office/drawing/2014/main" id="{6A0400E5-0598-464B-ABE9-6277D6356F01}"/>
              </a:ext>
            </a:extLst>
          </p:cNvPr>
          <p:cNvSpPr txBox="1">
            <a:spLocks noChangeArrowheads="1"/>
          </p:cNvSpPr>
          <p:nvPr/>
        </p:nvSpPr>
        <p:spPr bwMode="auto">
          <a:xfrm>
            <a:off x="0" y="116632"/>
            <a:ext cx="9144000" cy="369114"/>
          </a:xfrm>
          <a:prstGeom prst="rect">
            <a:avLst/>
          </a:prstGeom>
          <a:noFill/>
          <a:ln w="28575">
            <a:noFill/>
            <a:miter lim="800000"/>
            <a:headEnd/>
            <a:tailEnd/>
          </a:ln>
        </p:spPr>
        <p:txBody>
          <a:bodyPr wrap="square" lIns="91235" tIns="45612" rIns="91235" bIns="45612">
            <a:spAutoFit/>
          </a:bodyPr>
          <a:lstStyle/>
          <a:p>
            <a:pPr algn="ctr">
              <a:spcBef>
                <a:spcPct val="50000"/>
              </a:spcBef>
            </a:pPr>
            <a:r>
              <a:rPr lang="es-AR" b="1" u="sng" cap="small" dirty="0">
                <a:solidFill>
                  <a:srgbClr val="00B050"/>
                </a:solidFill>
                <a:latin typeface="Verdana" pitchFamily="34" charset="0"/>
                <a:ea typeface="Verdana" pitchFamily="34" charset="0"/>
                <a:cs typeface="Verdana" pitchFamily="34" charset="0"/>
              </a:rPr>
              <a:t>Facturas de Proveedores con Irregularidades o Incumplimientos</a:t>
            </a:r>
            <a:endParaRPr lang="es-ES" b="1" cap="small" dirty="0">
              <a:solidFill>
                <a:srgbClr val="00B050"/>
              </a:solidFill>
              <a:latin typeface="Verdana" pitchFamily="34" charset="0"/>
              <a:ea typeface="Verdana" pitchFamily="34" charset="0"/>
              <a:cs typeface="Verdana" pitchFamily="34" charset="0"/>
            </a:endParaRPr>
          </a:p>
        </p:txBody>
      </p:sp>
    </p:spTree>
    <p:extLst>
      <p:ext uri="{BB962C8B-B14F-4D97-AF65-F5344CB8AC3E}">
        <p14:creationId xmlns:p14="http://schemas.microsoft.com/office/powerpoint/2010/main" val="51773058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1331640" y="1772816"/>
            <a:ext cx="7272808" cy="3745256"/>
          </a:xfrm>
          <a:prstGeom prst="rect">
            <a:avLst/>
          </a:prstGeom>
          <a:ln>
            <a:prstDash val="dashDot"/>
          </a:ln>
        </p:spPr>
        <p:style>
          <a:lnRef idx="2">
            <a:schemeClr val="accent2"/>
          </a:lnRef>
          <a:fillRef idx="1">
            <a:schemeClr val="lt1"/>
          </a:fillRef>
          <a:effectRef idx="0">
            <a:schemeClr val="accent2"/>
          </a:effectRef>
          <a:fontRef idx="minor">
            <a:schemeClr val="dk1"/>
          </a:fontRef>
        </p:style>
        <p:txBody>
          <a:bodyPr vert="horz" wrap="square" lIns="0" tIns="13335" rIns="0" bIns="0" rtlCol="0">
            <a:spAutoFit/>
          </a:bodyPr>
          <a:lstStyle/>
          <a:p>
            <a:pPr marL="182563" marR="6350" algn="just">
              <a:lnSpc>
                <a:spcPct val="100000"/>
              </a:lnSpc>
              <a:spcBef>
                <a:spcPts val="105"/>
              </a:spcBef>
              <a:tabLst>
                <a:tab pos="92075" algn="l"/>
                <a:tab pos="1719263" algn="l"/>
                <a:tab pos="2560638" algn="l"/>
                <a:tab pos="3114675" algn="l"/>
                <a:tab pos="5270500" algn="l"/>
                <a:tab pos="6816725" algn="l"/>
                <a:tab pos="6999288" algn="l"/>
                <a:tab pos="7713663" algn="l"/>
              </a:tabLst>
            </a:pPr>
            <a:r>
              <a:rPr lang="es-ES" sz="2400" dirty="0">
                <a:latin typeface="Tahoma"/>
                <a:cs typeface="Tahoma"/>
              </a:rPr>
              <a:t>Artículo 12 LIVA:</a:t>
            </a:r>
          </a:p>
          <a:p>
            <a:pPr marL="182563" marR="6350" algn="just">
              <a:lnSpc>
                <a:spcPct val="100000"/>
              </a:lnSpc>
              <a:spcBef>
                <a:spcPts val="105"/>
              </a:spcBef>
              <a:tabLst>
                <a:tab pos="92075" algn="l"/>
                <a:tab pos="1719263" algn="l"/>
                <a:tab pos="2560638" algn="l"/>
                <a:tab pos="3114675" algn="l"/>
                <a:tab pos="5270500" algn="l"/>
                <a:tab pos="6816725" algn="l"/>
                <a:tab pos="6999288" algn="l"/>
                <a:tab pos="7713663" algn="l"/>
              </a:tabLst>
            </a:pPr>
            <a:r>
              <a:rPr lang="es-ES" sz="2400" i="1" dirty="0">
                <a:latin typeface="Tahoma"/>
                <a:cs typeface="Tahoma"/>
              </a:rPr>
              <a:t>“</a:t>
            </a:r>
            <a:r>
              <a:rPr lang="es-AR" sz="2400" i="1" dirty="0">
                <a:latin typeface="Tahoma"/>
                <a:cs typeface="Tahoma"/>
              </a:rPr>
              <a:t>Del impuesto determinado por aplicación de lo dispuesto en el artículo anterior los responsables restarán:</a:t>
            </a:r>
          </a:p>
          <a:p>
            <a:pPr marL="182563" marR="6350" algn="just">
              <a:lnSpc>
                <a:spcPct val="100000"/>
              </a:lnSpc>
              <a:spcBef>
                <a:spcPts val="105"/>
              </a:spcBef>
              <a:tabLst>
                <a:tab pos="92075" algn="l"/>
                <a:tab pos="1719263" algn="l"/>
                <a:tab pos="2560638" algn="l"/>
                <a:tab pos="3114675" algn="l"/>
                <a:tab pos="5270500" algn="l"/>
                <a:tab pos="6816725" algn="l"/>
                <a:tab pos="6999288" algn="l"/>
                <a:tab pos="7713663" algn="l"/>
              </a:tabLst>
            </a:pPr>
            <a:endParaRPr lang="es-AR" sz="2400" i="1" dirty="0">
              <a:latin typeface="Tahoma"/>
              <a:cs typeface="Tahoma"/>
            </a:endParaRPr>
          </a:p>
          <a:p>
            <a:pPr marL="182563" marR="6350" algn="just">
              <a:lnSpc>
                <a:spcPct val="100000"/>
              </a:lnSpc>
              <a:spcBef>
                <a:spcPts val="105"/>
              </a:spcBef>
              <a:tabLst>
                <a:tab pos="92075" algn="l"/>
                <a:tab pos="1719263" algn="l"/>
                <a:tab pos="2560638" algn="l"/>
                <a:tab pos="3114675" algn="l"/>
                <a:tab pos="5270500" algn="l"/>
                <a:tab pos="6816725" algn="l"/>
                <a:tab pos="6999288" algn="l"/>
                <a:tab pos="7713663" algn="l"/>
              </a:tabLst>
            </a:pPr>
            <a:r>
              <a:rPr lang="es-AR" sz="2400" i="1" dirty="0">
                <a:latin typeface="Tahoma"/>
                <a:cs typeface="Tahoma"/>
              </a:rPr>
              <a:t>a) El gravamen que, en el período fiscal que se liquida, se les hubiera facturado por compra o importación definitiva de bienes, locaciones o prestaciones de servicios —incluido el proveniente de inversiones en bienes de uso— …</a:t>
            </a:r>
            <a:endParaRPr sz="2400" dirty="0">
              <a:latin typeface="Tahoma"/>
              <a:cs typeface="Tahoma"/>
            </a:endParaRPr>
          </a:p>
        </p:txBody>
      </p:sp>
      <p:sp>
        <p:nvSpPr>
          <p:cNvPr id="10" name="object 10"/>
          <p:cNvSpPr txBox="1"/>
          <p:nvPr/>
        </p:nvSpPr>
        <p:spPr>
          <a:xfrm>
            <a:off x="748179" y="1196752"/>
            <a:ext cx="5984061" cy="382156"/>
          </a:xfrm>
          <a:prstGeom prst="rect">
            <a:avLst/>
          </a:prstGeom>
        </p:spPr>
        <p:txBody>
          <a:bodyPr vert="horz" wrap="square" lIns="0" tIns="12700" rIns="0" bIns="0" rtlCol="0">
            <a:spAutoFit/>
          </a:bodyPr>
          <a:lstStyle/>
          <a:p>
            <a:pPr marL="12700">
              <a:lnSpc>
                <a:spcPct val="100000"/>
              </a:lnSpc>
              <a:spcBef>
                <a:spcPts val="100"/>
              </a:spcBef>
            </a:pPr>
            <a:r>
              <a:rPr lang="es-ES" sz="2400" b="1" dirty="0">
                <a:solidFill>
                  <a:srgbClr val="001F5F"/>
                </a:solidFill>
                <a:uFill>
                  <a:solidFill>
                    <a:srgbClr val="001F5F"/>
                  </a:solidFill>
                </a:uFill>
                <a:latin typeface="Verdana"/>
                <a:cs typeface="Verdana"/>
              </a:rPr>
              <a:t>Impuesto al Valor Agregado</a:t>
            </a:r>
            <a:endParaRPr sz="2400" dirty="0">
              <a:latin typeface="Verdana"/>
              <a:cs typeface="Verdana"/>
            </a:endParaRPr>
          </a:p>
        </p:txBody>
      </p:sp>
      <p:sp>
        <p:nvSpPr>
          <p:cNvPr id="15" name="14 Flecha curvada hacia la derecha"/>
          <p:cNvSpPr/>
          <p:nvPr/>
        </p:nvSpPr>
        <p:spPr>
          <a:xfrm>
            <a:off x="179512" y="1772816"/>
            <a:ext cx="936104" cy="1944216"/>
          </a:xfrm>
          <a:prstGeom prst="curvedRightArrow">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solidFill>
                <a:schemeClr val="tx1"/>
              </a:solidFill>
            </a:endParaRPr>
          </a:p>
        </p:txBody>
      </p:sp>
      <p:sp>
        <p:nvSpPr>
          <p:cNvPr id="6" name="Text Box 2">
            <a:extLst>
              <a:ext uri="{FF2B5EF4-FFF2-40B4-BE49-F238E27FC236}">
                <a16:creationId xmlns:a16="http://schemas.microsoft.com/office/drawing/2014/main" id="{6A0400E5-0598-464B-ABE9-6277D6356F01}"/>
              </a:ext>
            </a:extLst>
          </p:cNvPr>
          <p:cNvSpPr txBox="1">
            <a:spLocks noChangeArrowheads="1"/>
          </p:cNvSpPr>
          <p:nvPr/>
        </p:nvSpPr>
        <p:spPr bwMode="auto">
          <a:xfrm>
            <a:off x="0" y="116632"/>
            <a:ext cx="9144000" cy="369114"/>
          </a:xfrm>
          <a:prstGeom prst="rect">
            <a:avLst/>
          </a:prstGeom>
          <a:noFill/>
          <a:ln w="28575">
            <a:noFill/>
            <a:miter lim="800000"/>
            <a:headEnd/>
            <a:tailEnd/>
          </a:ln>
        </p:spPr>
        <p:txBody>
          <a:bodyPr wrap="square" lIns="91235" tIns="45612" rIns="91235" bIns="45612">
            <a:spAutoFit/>
          </a:bodyPr>
          <a:lstStyle/>
          <a:p>
            <a:pPr algn="ctr">
              <a:spcBef>
                <a:spcPct val="50000"/>
              </a:spcBef>
            </a:pPr>
            <a:r>
              <a:rPr lang="es-AR" b="1" u="sng" cap="small" dirty="0">
                <a:solidFill>
                  <a:srgbClr val="00B050"/>
                </a:solidFill>
                <a:latin typeface="Verdana" pitchFamily="34" charset="0"/>
                <a:ea typeface="Verdana" pitchFamily="34" charset="0"/>
                <a:cs typeface="Verdana" pitchFamily="34" charset="0"/>
              </a:rPr>
              <a:t>Facturas de Proveedores con Irregularidades o Incumplimientos</a:t>
            </a:r>
            <a:endParaRPr lang="es-ES" b="1" cap="small" dirty="0">
              <a:solidFill>
                <a:srgbClr val="00B050"/>
              </a:solidFill>
              <a:latin typeface="Verdana" pitchFamily="34" charset="0"/>
              <a:ea typeface="Verdana" pitchFamily="34" charset="0"/>
              <a:cs typeface="Verdana" pitchFamily="34" charset="0"/>
            </a:endParaRPr>
          </a:p>
        </p:txBody>
      </p:sp>
    </p:spTree>
    <p:extLst>
      <p:ext uri="{BB962C8B-B14F-4D97-AF65-F5344CB8AC3E}">
        <p14:creationId xmlns:p14="http://schemas.microsoft.com/office/powerpoint/2010/main" val="12815644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1331640" y="1772816"/>
            <a:ext cx="7272808" cy="3604192"/>
          </a:xfrm>
          <a:prstGeom prst="rect">
            <a:avLst/>
          </a:prstGeom>
          <a:ln>
            <a:prstDash val="dashDot"/>
          </a:ln>
        </p:spPr>
        <p:style>
          <a:lnRef idx="2">
            <a:schemeClr val="accent2"/>
          </a:lnRef>
          <a:fillRef idx="1">
            <a:schemeClr val="lt1"/>
          </a:fillRef>
          <a:effectRef idx="0">
            <a:schemeClr val="accent2"/>
          </a:effectRef>
          <a:fontRef idx="minor">
            <a:schemeClr val="dk1"/>
          </a:fontRef>
        </p:style>
        <p:txBody>
          <a:bodyPr vert="horz" wrap="square" lIns="0" tIns="13335" rIns="0" bIns="0" rtlCol="0">
            <a:spAutoFit/>
          </a:bodyPr>
          <a:lstStyle/>
          <a:p>
            <a:pPr marL="182563" marR="6350" algn="just">
              <a:lnSpc>
                <a:spcPct val="100000"/>
              </a:lnSpc>
              <a:spcBef>
                <a:spcPts val="105"/>
              </a:spcBef>
              <a:tabLst>
                <a:tab pos="92075" algn="l"/>
                <a:tab pos="1719263" algn="l"/>
                <a:tab pos="2560638" algn="l"/>
                <a:tab pos="3114675" algn="l"/>
                <a:tab pos="5270500" algn="l"/>
                <a:tab pos="6816725" algn="l"/>
                <a:tab pos="6999288" algn="l"/>
                <a:tab pos="7713663" algn="l"/>
              </a:tabLst>
            </a:pPr>
            <a:endParaRPr lang="es-AR" sz="2300" i="1" dirty="0">
              <a:latin typeface="Tahoma"/>
              <a:cs typeface="Tahoma"/>
            </a:endParaRPr>
          </a:p>
          <a:p>
            <a:pPr marL="182563" marR="6350" algn="just">
              <a:lnSpc>
                <a:spcPct val="100000"/>
              </a:lnSpc>
              <a:spcBef>
                <a:spcPts val="105"/>
              </a:spcBef>
              <a:tabLst>
                <a:tab pos="92075" algn="l"/>
                <a:tab pos="1719263" algn="l"/>
                <a:tab pos="2560638" algn="l"/>
                <a:tab pos="3114675" algn="l"/>
                <a:tab pos="5270500" algn="l"/>
                <a:tab pos="6816725" algn="l"/>
                <a:tab pos="6999288" algn="l"/>
                <a:tab pos="7713663" algn="l"/>
              </a:tabLst>
            </a:pPr>
            <a:r>
              <a:rPr lang="es-AR" sz="2300" i="1" dirty="0">
                <a:latin typeface="Tahoma"/>
                <a:cs typeface="Tahoma"/>
              </a:rPr>
              <a:t>Sólo darán lugar a cómputo del crédito fiscal las compras o importaciones definitivas, las locaciones y las prestaciones de servicios en la medida en que se vinculen con las operaciones gravadas, cualquiera fuese la etapa de su aplicación</a:t>
            </a:r>
          </a:p>
          <a:p>
            <a:pPr marL="182563" marR="6350" algn="just">
              <a:lnSpc>
                <a:spcPct val="100000"/>
              </a:lnSpc>
              <a:spcBef>
                <a:spcPts val="105"/>
              </a:spcBef>
              <a:tabLst>
                <a:tab pos="92075" algn="l"/>
                <a:tab pos="1719263" algn="l"/>
                <a:tab pos="2560638" algn="l"/>
                <a:tab pos="3114675" algn="l"/>
                <a:tab pos="5270500" algn="l"/>
                <a:tab pos="6816725" algn="l"/>
                <a:tab pos="6999288" algn="l"/>
                <a:tab pos="7713663" algn="l"/>
              </a:tabLst>
            </a:pPr>
            <a:endParaRPr lang="es-AR" sz="2300" i="1" dirty="0">
              <a:latin typeface="Tahoma"/>
              <a:cs typeface="Tahoma"/>
            </a:endParaRPr>
          </a:p>
          <a:p>
            <a:pPr marL="182563" marR="6350" algn="just">
              <a:lnSpc>
                <a:spcPct val="100000"/>
              </a:lnSpc>
              <a:spcBef>
                <a:spcPts val="105"/>
              </a:spcBef>
              <a:tabLst>
                <a:tab pos="92075" algn="l"/>
                <a:tab pos="1719263" algn="l"/>
                <a:tab pos="2560638" algn="l"/>
                <a:tab pos="3114675" algn="l"/>
                <a:tab pos="5270500" algn="l"/>
                <a:tab pos="6816725" algn="l"/>
                <a:tab pos="6999288" algn="l"/>
                <a:tab pos="7713663" algn="l"/>
              </a:tabLst>
            </a:pPr>
            <a:r>
              <a:rPr lang="es-AR" sz="2300" i="1" dirty="0">
                <a:latin typeface="Tahoma"/>
                <a:cs typeface="Tahoma"/>
              </a:rPr>
              <a:t>No se considerarán vinculadas con las operaciones gravadas:</a:t>
            </a:r>
          </a:p>
          <a:p>
            <a:pPr marL="182563" marR="6350" algn="just">
              <a:lnSpc>
                <a:spcPct val="100000"/>
              </a:lnSpc>
              <a:spcBef>
                <a:spcPts val="105"/>
              </a:spcBef>
              <a:tabLst>
                <a:tab pos="92075" algn="l"/>
                <a:tab pos="1719263" algn="l"/>
                <a:tab pos="2560638" algn="l"/>
                <a:tab pos="3114675" algn="l"/>
                <a:tab pos="5270500" algn="l"/>
                <a:tab pos="6816725" algn="l"/>
                <a:tab pos="6999288" algn="l"/>
                <a:tab pos="7713663" algn="l"/>
              </a:tabLst>
            </a:pPr>
            <a:r>
              <a:rPr lang="es-AR" sz="2300" i="1" dirty="0">
                <a:latin typeface="Tahoma"/>
                <a:cs typeface="Tahoma"/>
              </a:rPr>
              <a:t>…</a:t>
            </a:r>
            <a:endParaRPr sz="2300" dirty="0">
              <a:latin typeface="Tahoma"/>
              <a:cs typeface="Tahoma"/>
            </a:endParaRPr>
          </a:p>
        </p:txBody>
      </p:sp>
      <p:sp>
        <p:nvSpPr>
          <p:cNvPr id="10" name="object 10"/>
          <p:cNvSpPr txBox="1"/>
          <p:nvPr/>
        </p:nvSpPr>
        <p:spPr>
          <a:xfrm>
            <a:off x="748179" y="1196752"/>
            <a:ext cx="5984061" cy="382156"/>
          </a:xfrm>
          <a:prstGeom prst="rect">
            <a:avLst/>
          </a:prstGeom>
        </p:spPr>
        <p:txBody>
          <a:bodyPr vert="horz" wrap="square" lIns="0" tIns="12700" rIns="0" bIns="0" rtlCol="0">
            <a:spAutoFit/>
          </a:bodyPr>
          <a:lstStyle/>
          <a:p>
            <a:pPr marL="12700">
              <a:lnSpc>
                <a:spcPct val="100000"/>
              </a:lnSpc>
              <a:spcBef>
                <a:spcPts val="100"/>
              </a:spcBef>
            </a:pPr>
            <a:r>
              <a:rPr lang="es-ES" sz="2400" b="1" dirty="0">
                <a:solidFill>
                  <a:srgbClr val="001F5F"/>
                </a:solidFill>
                <a:uFill>
                  <a:solidFill>
                    <a:srgbClr val="001F5F"/>
                  </a:solidFill>
                </a:uFill>
                <a:latin typeface="Verdana"/>
                <a:cs typeface="Verdana"/>
              </a:rPr>
              <a:t>Impuesto al Valor Agregado</a:t>
            </a:r>
            <a:endParaRPr sz="2400" dirty="0">
              <a:latin typeface="Verdana"/>
              <a:cs typeface="Verdana"/>
            </a:endParaRPr>
          </a:p>
        </p:txBody>
      </p:sp>
      <p:sp>
        <p:nvSpPr>
          <p:cNvPr id="15" name="14 Flecha curvada hacia la derecha"/>
          <p:cNvSpPr/>
          <p:nvPr/>
        </p:nvSpPr>
        <p:spPr>
          <a:xfrm>
            <a:off x="179512" y="1772816"/>
            <a:ext cx="936104" cy="1944216"/>
          </a:xfrm>
          <a:prstGeom prst="curvedRightArrow">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solidFill>
                <a:schemeClr val="tx1"/>
              </a:solidFill>
            </a:endParaRPr>
          </a:p>
        </p:txBody>
      </p:sp>
      <p:sp>
        <p:nvSpPr>
          <p:cNvPr id="6" name="Text Box 2">
            <a:extLst>
              <a:ext uri="{FF2B5EF4-FFF2-40B4-BE49-F238E27FC236}">
                <a16:creationId xmlns:a16="http://schemas.microsoft.com/office/drawing/2014/main" id="{6A0400E5-0598-464B-ABE9-6277D6356F01}"/>
              </a:ext>
            </a:extLst>
          </p:cNvPr>
          <p:cNvSpPr txBox="1">
            <a:spLocks noChangeArrowheads="1"/>
          </p:cNvSpPr>
          <p:nvPr/>
        </p:nvSpPr>
        <p:spPr bwMode="auto">
          <a:xfrm>
            <a:off x="0" y="116632"/>
            <a:ext cx="9144000" cy="369114"/>
          </a:xfrm>
          <a:prstGeom prst="rect">
            <a:avLst/>
          </a:prstGeom>
          <a:noFill/>
          <a:ln w="28575">
            <a:noFill/>
            <a:miter lim="800000"/>
            <a:headEnd/>
            <a:tailEnd/>
          </a:ln>
        </p:spPr>
        <p:txBody>
          <a:bodyPr wrap="square" lIns="91235" tIns="45612" rIns="91235" bIns="45612">
            <a:spAutoFit/>
          </a:bodyPr>
          <a:lstStyle/>
          <a:p>
            <a:pPr algn="ctr">
              <a:spcBef>
                <a:spcPct val="50000"/>
              </a:spcBef>
            </a:pPr>
            <a:r>
              <a:rPr lang="es-AR" b="1" u="sng" cap="small" dirty="0">
                <a:solidFill>
                  <a:srgbClr val="00B050"/>
                </a:solidFill>
                <a:latin typeface="Verdana" pitchFamily="34" charset="0"/>
                <a:ea typeface="Verdana" pitchFamily="34" charset="0"/>
                <a:cs typeface="Verdana" pitchFamily="34" charset="0"/>
              </a:rPr>
              <a:t>Facturas de Proveedores con Irregularidades o Incumplimientos</a:t>
            </a:r>
            <a:endParaRPr lang="es-ES" b="1" cap="small" dirty="0">
              <a:solidFill>
                <a:srgbClr val="00B050"/>
              </a:solidFill>
              <a:latin typeface="Verdana" pitchFamily="34" charset="0"/>
              <a:ea typeface="Verdana" pitchFamily="34" charset="0"/>
              <a:cs typeface="Verdana" pitchFamily="34" charset="0"/>
            </a:endParaRPr>
          </a:p>
        </p:txBody>
      </p:sp>
    </p:spTree>
    <p:extLst>
      <p:ext uri="{BB962C8B-B14F-4D97-AF65-F5344CB8AC3E}">
        <p14:creationId xmlns:p14="http://schemas.microsoft.com/office/powerpoint/2010/main" val="410137130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1331640" y="1772816"/>
            <a:ext cx="7272808" cy="2857834"/>
          </a:xfrm>
          <a:prstGeom prst="rect">
            <a:avLst/>
          </a:prstGeom>
          <a:ln>
            <a:prstDash val="dashDot"/>
          </a:ln>
        </p:spPr>
        <p:style>
          <a:lnRef idx="2">
            <a:schemeClr val="accent2"/>
          </a:lnRef>
          <a:fillRef idx="1">
            <a:schemeClr val="lt1"/>
          </a:fillRef>
          <a:effectRef idx="0">
            <a:schemeClr val="accent2"/>
          </a:effectRef>
          <a:fontRef idx="minor">
            <a:schemeClr val="dk1"/>
          </a:fontRef>
        </p:style>
        <p:txBody>
          <a:bodyPr vert="horz" wrap="square" lIns="0" tIns="13335" rIns="0" bIns="0" rtlCol="0">
            <a:spAutoFit/>
          </a:bodyPr>
          <a:lstStyle/>
          <a:p>
            <a:pPr marL="182563" marR="6350" algn="just">
              <a:lnSpc>
                <a:spcPct val="100000"/>
              </a:lnSpc>
              <a:spcBef>
                <a:spcPts val="105"/>
              </a:spcBef>
              <a:tabLst>
                <a:tab pos="92075" algn="l"/>
                <a:tab pos="1719263" algn="l"/>
                <a:tab pos="2560638" algn="l"/>
                <a:tab pos="3114675" algn="l"/>
                <a:tab pos="5270500" algn="l"/>
                <a:tab pos="6816725" algn="l"/>
                <a:tab pos="6999288" algn="l"/>
                <a:tab pos="7713663" algn="l"/>
              </a:tabLst>
            </a:pPr>
            <a:r>
              <a:rPr lang="es-AR" sz="2300" i="1" dirty="0">
                <a:latin typeface="Tahoma"/>
                <a:cs typeface="Tahoma"/>
              </a:rPr>
              <a:t>…</a:t>
            </a:r>
          </a:p>
          <a:p>
            <a:pPr marL="182563" marR="6350" algn="just">
              <a:lnSpc>
                <a:spcPct val="100000"/>
              </a:lnSpc>
              <a:spcBef>
                <a:spcPts val="105"/>
              </a:spcBef>
              <a:tabLst>
                <a:tab pos="92075" algn="l"/>
                <a:tab pos="1719263" algn="l"/>
                <a:tab pos="2560638" algn="l"/>
                <a:tab pos="3114675" algn="l"/>
                <a:tab pos="5270500" algn="l"/>
                <a:tab pos="6816725" algn="l"/>
                <a:tab pos="6999288" algn="l"/>
                <a:tab pos="7713663" algn="l"/>
              </a:tabLst>
            </a:pPr>
            <a:r>
              <a:rPr lang="es-AR" sz="2300" i="1" dirty="0">
                <a:latin typeface="Tahoma"/>
                <a:cs typeface="Tahoma"/>
              </a:rPr>
              <a:t>En todos los casos, el cómputo del crédito fiscal será procedente cuando la compra o importación definitiva de bienes, locaciones y prestaciones de servicios, gravadas, hubieren perfeccionado, respecto del vendedor, importador, locador o prestador de servicios, los respectivos hechos imponibles de acuerdo a lo previsto en los artículos 5º y 6º…”</a:t>
            </a:r>
            <a:r>
              <a:rPr lang="es-AR" sz="2300" dirty="0">
                <a:latin typeface="Tahoma"/>
                <a:cs typeface="Tahoma"/>
              </a:rPr>
              <a:t>.</a:t>
            </a:r>
            <a:endParaRPr sz="2300" dirty="0">
              <a:latin typeface="Tahoma"/>
              <a:cs typeface="Tahoma"/>
            </a:endParaRPr>
          </a:p>
        </p:txBody>
      </p:sp>
      <p:sp>
        <p:nvSpPr>
          <p:cNvPr id="10" name="object 10"/>
          <p:cNvSpPr txBox="1"/>
          <p:nvPr/>
        </p:nvSpPr>
        <p:spPr>
          <a:xfrm>
            <a:off x="748179" y="1196752"/>
            <a:ext cx="5984061" cy="382156"/>
          </a:xfrm>
          <a:prstGeom prst="rect">
            <a:avLst/>
          </a:prstGeom>
        </p:spPr>
        <p:txBody>
          <a:bodyPr vert="horz" wrap="square" lIns="0" tIns="12700" rIns="0" bIns="0" rtlCol="0">
            <a:spAutoFit/>
          </a:bodyPr>
          <a:lstStyle/>
          <a:p>
            <a:pPr marL="12700">
              <a:lnSpc>
                <a:spcPct val="100000"/>
              </a:lnSpc>
              <a:spcBef>
                <a:spcPts val="100"/>
              </a:spcBef>
            </a:pPr>
            <a:r>
              <a:rPr lang="es-ES" sz="2400" b="1" dirty="0">
                <a:solidFill>
                  <a:srgbClr val="001F5F"/>
                </a:solidFill>
                <a:uFill>
                  <a:solidFill>
                    <a:srgbClr val="001F5F"/>
                  </a:solidFill>
                </a:uFill>
                <a:latin typeface="Verdana"/>
                <a:cs typeface="Verdana"/>
              </a:rPr>
              <a:t>Impuesto al Valor Agregado</a:t>
            </a:r>
            <a:endParaRPr sz="2400" dirty="0">
              <a:latin typeface="Verdana"/>
              <a:cs typeface="Verdana"/>
            </a:endParaRPr>
          </a:p>
        </p:txBody>
      </p:sp>
      <p:sp>
        <p:nvSpPr>
          <p:cNvPr id="15" name="14 Flecha curvada hacia la derecha"/>
          <p:cNvSpPr/>
          <p:nvPr/>
        </p:nvSpPr>
        <p:spPr>
          <a:xfrm>
            <a:off x="179512" y="1772816"/>
            <a:ext cx="936104" cy="1944216"/>
          </a:xfrm>
          <a:prstGeom prst="curvedRightArrow">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solidFill>
                <a:schemeClr val="tx1"/>
              </a:solidFill>
            </a:endParaRPr>
          </a:p>
        </p:txBody>
      </p:sp>
      <p:sp>
        <p:nvSpPr>
          <p:cNvPr id="6" name="Text Box 2">
            <a:extLst>
              <a:ext uri="{FF2B5EF4-FFF2-40B4-BE49-F238E27FC236}">
                <a16:creationId xmlns:a16="http://schemas.microsoft.com/office/drawing/2014/main" id="{6A0400E5-0598-464B-ABE9-6277D6356F01}"/>
              </a:ext>
            </a:extLst>
          </p:cNvPr>
          <p:cNvSpPr txBox="1">
            <a:spLocks noChangeArrowheads="1"/>
          </p:cNvSpPr>
          <p:nvPr/>
        </p:nvSpPr>
        <p:spPr bwMode="auto">
          <a:xfrm>
            <a:off x="0" y="116632"/>
            <a:ext cx="9144000" cy="369114"/>
          </a:xfrm>
          <a:prstGeom prst="rect">
            <a:avLst/>
          </a:prstGeom>
          <a:noFill/>
          <a:ln w="28575">
            <a:noFill/>
            <a:miter lim="800000"/>
            <a:headEnd/>
            <a:tailEnd/>
          </a:ln>
        </p:spPr>
        <p:txBody>
          <a:bodyPr wrap="square" lIns="91235" tIns="45612" rIns="91235" bIns="45612">
            <a:spAutoFit/>
          </a:bodyPr>
          <a:lstStyle/>
          <a:p>
            <a:pPr algn="ctr">
              <a:spcBef>
                <a:spcPct val="50000"/>
              </a:spcBef>
            </a:pPr>
            <a:r>
              <a:rPr lang="es-AR" b="1" u="sng" cap="small" dirty="0">
                <a:solidFill>
                  <a:srgbClr val="00B050"/>
                </a:solidFill>
                <a:latin typeface="Verdana" pitchFamily="34" charset="0"/>
                <a:ea typeface="Verdana" pitchFamily="34" charset="0"/>
                <a:cs typeface="Verdana" pitchFamily="34" charset="0"/>
              </a:rPr>
              <a:t>Facturas de Proveedores con Irregularidades o Incumplimientos</a:t>
            </a:r>
            <a:endParaRPr lang="es-ES" b="1" cap="small" dirty="0">
              <a:solidFill>
                <a:srgbClr val="00B050"/>
              </a:solidFill>
              <a:latin typeface="Verdana" pitchFamily="34" charset="0"/>
              <a:ea typeface="Verdana" pitchFamily="34" charset="0"/>
              <a:cs typeface="Verdana" pitchFamily="34" charset="0"/>
            </a:endParaRPr>
          </a:p>
        </p:txBody>
      </p:sp>
    </p:spTree>
    <p:extLst>
      <p:ext uri="{BB962C8B-B14F-4D97-AF65-F5344CB8AC3E}">
        <p14:creationId xmlns:p14="http://schemas.microsoft.com/office/powerpoint/2010/main" val="66040235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1331640" y="1772816"/>
            <a:ext cx="7272808" cy="2857834"/>
          </a:xfrm>
          <a:prstGeom prst="rect">
            <a:avLst/>
          </a:prstGeom>
          <a:ln>
            <a:prstDash val="dashDot"/>
          </a:ln>
        </p:spPr>
        <p:style>
          <a:lnRef idx="2">
            <a:schemeClr val="accent2"/>
          </a:lnRef>
          <a:fillRef idx="1">
            <a:schemeClr val="lt1"/>
          </a:fillRef>
          <a:effectRef idx="0">
            <a:schemeClr val="accent2"/>
          </a:effectRef>
          <a:fontRef idx="minor">
            <a:schemeClr val="dk1"/>
          </a:fontRef>
        </p:style>
        <p:txBody>
          <a:bodyPr vert="horz" wrap="square" lIns="0" tIns="13335" rIns="0" bIns="0" rtlCol="0">
            <a:spAutoFit/>
          </a:bodyPr>
          <a:lstStyle/>
          <a:p>
            <a:pPr marL="182563" marR="6350" algn="just">
              <a:lnSpc>
                <a:spcPct val="100000"/>
              </a:lnSpc>
              <a:spcBef>
                <a:spcPts val="105"/>
              </a:spcBef>
              <a:tabLst>
                <a:tab pos="92075" algn="l"/>
                <a:tab pos="1719263" algn="l"/>
                <a:tab pos="2560638" algn="l"/>
                <a:tab pos="3114675" algn="l"/>
                <a:tab pos="5270500" algn="l"/>
                <a:tab pos="6816725" algn="l"/>
                <a:tab pos="6999288" algn="l"/>
                <a:tab pos="7713663" algn="l"/>
              </a:tabLst>
            </a:pPr>
            <a:r>
              <a:rPr lang="es-AR" sz="2300" dirty="0">
                <a:latin typeface="Tahoma"/>
                <a:cs typeface="Tahoma"/>
              </a:rPr>
              <a:t>Art. 49:</a:t>
            </a:r>
          </a:p>
          <a:p>
            <a:pPr marL="182563" marR="6350" algn="just">
              <a:lnSpc>
                <a:spcPct val="100000"/>
              </a:lnSpc>
              <a:spcBef>
                <a:spcPts val="105"/>
              </a:spcBef>
              <a:tabLst>
                <a:tab pos="92075" algn="l"/>
                <a:tab pos="1719263" algn="l"/>
                <a:tab pos="2560638" algn="l"/>
                <a:tab pos="3114675" algn="l"/>
                <a:tab pos="5270500" algn="l"/>
                <a:tab pos="6816725" algn="l"/>
                <a:tab pos="6999288" algn="l"/>
                <a:tab pos="7713663" algn="l"/>
              </a:tabLst>
            </a:pPr>
            <a:r>
              <a:rPr lang="es-AR" sz="2300" i="1" dirty="0">
                <a:latin typeface="Tahoma"/>
                <a:cs typeface="Tahoma"/>
              </a:rPr>
              <a:t>“Si un contribuyente o responsable que no fuere reincidente en infracciones materiales regularizara su situación antes de que se le notifique una orden de intervención mediante la presentación de la declaración jurada original omitida o de su rectificativa, quedará exento de responsabilidad infraccional…”.</a:t>
            </a:r>
            <a:endParaRPr sz="2300" i="1" dirty="0">
              <a:latin typeface="Tahoma"/>
              <a:cs typeface="Tahoma"/>
            </a:endParaRPr>
          </a:p>
        </p:txBody>
      </p:sp>
      <p:sp>
        <p:nvSpPr>
          <p:cNvPr id="10" name="object 10"/>
          <p:cNvSpPr txBox="1"/>
          <p:nvPr/>
        </p:nvSpPr>
        <p:spPr>
          <a:xfrm>
            <a:off x="748179" y="1196752"/>
            <a:ext cx="5984061" cy="382156"/>
          </a:xfrm>
          <a:prstGeom prst="rect">
            <a:avLst/>
          </a:prstGeom>
        </p:spPr>
        <p:txBody>
          <a:bodyPr vert="horz" wrap="square" lIns="0" tIns="12700" rIns="0" bIns="0" rtlCol="0">
            <a:spAutoFit/>
          </a:bodyPr>
          <a:lstStyle/>
          <a:p>
            <a:pPr marL="12700">
              <a:lnSpc>
                <a:spcPct val="100000"/>
              </a:lnSpc>
              <a:spcBef>
                <a:spcPts val="100"/>
              </a:spcBef>
            </a:pPr>
            <a:r>
              <a:rPr lang="es-ES" sz="2400" b="1" dirty="0">
                <a:solidFill>
                  <a:srgbClr val="001F5F"/>
                </a:solidFill>
                <a:uFill>
                  <a:solidFill>
                    <a:srgbClr val="001F5F"/>
                  </a:solidFill>
                </a:uFill>
                <a:latin typeface="Verdana"/>
                <a:cs typeface="Verdana"/>
              </a:rPr>
              <a:t>Ley de Procedimiento Fiscal</a:t>
            </a:r>
            <a:endParaRPr sz="2400" dirty="0">
              <a:latin typeface="Verdana"/>
              <a:cs typeface="Verdana"/>
            </a:endParaRPr>
          </a:p>
        </p:txBody>
      </p:sp>
      <p:sp>
        <p:nvSpPr>
          <p:cNvPr id="15" name="14 Flecha curvada hacia la derecha"/>
          <p:cNvSpPr/>
          <p:nvPr/>
        </p:nvSpPr>
        <p:spPr>
          <a:xfrm>
            <a:off x="179512" y="1772816"/>
            <a:ext cx="936104" cy="1944216"/>
          </a:xfrm>
          <a:prstGeom prst="curvedRightArrow">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solidFill>
                <a:schemeClr val="tx1"/>
              </a:solidFill>
            </a:endParaRPr>
          </a:p>
        </p:txBody>
      </p:sp>
      <p:sp>
        <p:nvSpPr>
          <p:cNvPr id="6" name="Text Box 2">
            <a:extLst>
              <a:ext uri="{FF2B5EF4-FFF2-40B4-BE49-F238E27FC236}">
                <a16:creationId xmlns:a16="http://schemas.microsoft.com/office/drawing/2014/main" id="{6A0400E5-0598-464B-ABE9-6277D6356F01}"/>
              </a:ext>
            </a:extLst>
          </p:cNvPr>
          <p:cNvSpPr txBox="1">
            <a:spLocks noChangeArrowheads="1"/>
          </p:cNvSpPr>
          <p:nvPr/>
        </p:nvSpPr>
        <p:spPr bwMode="auto">
          <a:xfrm>
            <a:off x="0" y="116632"/>
            <a:ext cx="9144000" cy="369114"/>
          </a:xfrm>
          <a:prstGeom prst="rect">
            <a:avLst/>
          </a:prstGeom>
          <a:noFill/>
          <a:ln w="28575">
            <a:noFill/>
            <a:miter lim="800000"/>
            <a:headEnd/>
            <a:tailEnd/>
          </a:ln>
        </p:spPr>
        <p:txBody>
          <a:bodyPr wrap="square" lIns="91235" tIns="45612" rIns="91235" bIns="45612">
            <a:spAutoFit/>
          </a:bodyPr>
          <a:lstStyle/>
          <a:p>
            <a:pPr algn="ctr">
              <a:spcBef>
                <a:spcPct val="50000"/>
              </a:spcBef>
            </a:pPr>
            <a:r>
              <a:rPr lang="es-AR" b="1" u="sng" cap="small" dirty="0">
                <a:solidFill>
                  <a:srgbClr val="00B050"/>
                </a:solidFill>
                <a:latin typeface="Verdana" pitchFamily="34" charset="0"/>
                <a:ea typeface="Verdana" pitchFamily="34" charset="0"/>
                <a:cs typeface="Verdana" pitchFamily="34" charset="0"/>
              </a:rPr>
              <a:t>Facturas de Proveedores con Irregularidades o Incumplimientos</a:t>
            </a:r>
            <a:endParaRPr lang="es-ES" b="1" cap="small" dirty="0">
              <a:solidFill>
                <a:srgbClr val="00B050"/>
              </a:solidFill>
              <a:latin typeface="Verdana" pitchFamily="34" charset="0"/>
              <a:ea typeface="Verdana" pitchFamily="34" charset="0"/>
              <a:cs typeface="Verdana" pitchFamily="34" charset="0"/>
            </a:endParaRPr>
          </a:p>
        </p:txBody>
      </p:sp>
    </p:spTree>
    <p:extLst>
      <p:ext uri="{BB962C8B-B14F-4D97-AF65-F5344CB8AC3E}">
        <p14:creationId xmlns:p14="http://schemas.microsoft.com/office/powerpoint/2010/main" val="107825670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1331640" y="1772816"/>
            <a:ext cx="7272808" cy="3211777"/>
          </a:xfrm>
          <a:prstGeom prst="rect">
            <a:avLst/>
          </a:prstGeom>
          <a:ln>
            <a:prstDash val="dashDot"/>
          </a:ln>
        </p:spPr>
        <p:style>
          <a:lnRef idx="2">
            <a:schemeClr val="accent2"/>
          </a:lnRef>
          <a:fillRef idx="1">
            <a:schemeClr val="lt1"/>
          </a:fillRef>
          <a:effectRef idx="0">
            <a:schemeClr val="accent2"/>
          </a:effectRef>
          <a:fontRef idx="minor">
            <a:schemeClr val="dk1"/>
          </a:fontRef>
        </p:style>
        <p:txBody>
          <a:bodyPr vert="horz" wrap="square" lIns="0" tIns="13335" rIns="0" bIns="0" rtlCol="0">
            <a:spAutoFit/>
          </a:bodyPr>
          <a:lstStyle/>
          <a:p>
            <a:pPr marL="182563" marR="6350" algn="just">
              <a:lnSpc>
                <a:spcPct val="100000"/>
              </a:lnSpc>
              <a:spcBef>
                <a:spcPts val="105"/>
              </a:spcBef>
              <a:tabLst>
                <a:tab pos="92075" algn="l"/>
                <a:tab pos="1719263" algn="l"/>
                <a:tab pos="2560638" algn="l"/>
                <a:tab pos="3114675" algn="l"/>
                <a:tab pos="5270500" algn="l"/>
                <a:tab pos="6816725" algn="l"/>
                <a:tab pos="6999288" algn="l"/>
                <a:tab pos="7713663" algn="l"/>
              </a:tabLst>
            </a:pPr>
            <a:r>
              <a:rPr lang="es-AR" sz="2300" dirty="0">
                <a:latin typeface="Tahoma"/>
                <a:cs typeface="Tahoma"/>
              </a:rPr>
              <a:t>Art. 16:</a:t>
            </a:r>
          </a:p>
          <a:p>
            <a:pPr marL="182563" marR="6350" algn="just">
              <a:lnSpc>
                <a:spcPct val="100000"/>
              </a:lnSpc>
              <a:spcBef>
                <a:spcPts val="105"/>
              </a:spcBef>
              <a:tabLst>
                <a:tab pos="92075" algn="l"/>
                <a:tab pos="1719263" algn="l"/>
                <a:tab pos="2560638" algn="l"/>
                <a:tab pos="3114675" algn="l"/>
                <a:tab pos="5270500" algn="l"/>
                <a:tab pos="6816725" algn="l"/>
                <a:tab pos="6999288" algn="l"/>
                <a:tab pos="7713663" algn="l"/>
              </a:tabLst>
            </a:pPr>
            <a:r>
              <a:rPr lang="es-AR" sz="2300" i="1" dirty="0">
                <a:latin typeface="Tahoma"/>
                <a:cs typeface="Tahoma"/>
              </a:rPr>
              <a:t>“En los casos previstos en los artículos 1°, 2°, 3°, 5° y 6° la acción penal se extinguirá, si se aceptan y cancelan en forma incondicional y total las obligaciones evadidas, aprovechadas o percibidas indebidamente y sus accesorios, hasta los treinta (30) días hábiles posteriores al acto procesal por el cual se notifique fehacientemente la imputación penal que se le formula…</a:t>
            </a:r>
            <a:endParaRPr sz="2300" i="1" dirty="0">
              <a:latin typeface="Tahoma"/>
              <a:cs typeface="Tahoma"/>
            </a:endParaRPr>
          </a:p>
        </p:txBody>
      </p:sp>
      <p:sp>
        <p:nvSpPr>
          <p:cNvPr id="10" name="object 10"/>
          <p:cNvSpPr txBox="1"/>
          <p:nvPr/>
        </p:nvSpPr>
        <p:spPr>
          <a:xfrm>
            <a:off x="748179" y="1196752"/>
            <a:ext cx="6776149" cy="382156"/>
          </a:xfrm>
          <a:prstGeom prst="rect">
            <a:avLst/>
          </a:prstGeom>
        </p:spPr>
        <p:txBody>
          <a:bodyPr vert="horz" wrap="square" lIns="0" tIns="12700" rIns="0" bIns="0" rtlCol="0">
            <a:spAutoFit/>
          </a:bodyPr>
          <a:lstStyle/>
          <a:p>
            <a:pPr marL="12700">
              <a:lnSpc>
                <a:spcPct val="100000"/>
              </a:lnSpc>
              <a:spcBef>
                <a:spcPts val="100"/>
              </a:spcBef>
            </a:pPr>
            <a:r>
              <a:rPr lang="es-ES" sz="2400" b="1" dirty="0">
                <a:solidFill>
                  <a:srgbClr val="001F5F"/>
                </a:solidFill>
                <a:uFill>
                  <a:solidFill>
                    <a:srgbClr val="001F5F"/>
                  </a:solidFill>
                </a:uFill>
                <a:latin typeface="Verdana"/>
                <a:cs typeface="Verdana"/>
              </a:rPr>
              <a:t>Ley 27.430 Régimen Penal Tributario</a:t>
            </a:r>
            <a:endParaRPr sz="2400" dirty="0">
              <a:latin typeface="Verdana"/>
              <a:cs typeface="Verdana"/>
            </a:endParaRPr>
          </a:p>
        </p:txBody>
      </p:sp>
      <p:sp>
        <p:nvSpPr>
          <p:cNvPr id="15" name="14 Flecha curvada hacia la derecha"/>
          <p:cNvSpPr/>
          <p:nvPr/>
        </p:nvSpPr>
        <p:spPr>
          <a:xfrm>
            <a:off x="179512" y="1772816"/>
            <a:ext cx="936104" cy="1944216"/>
          </a:xfrm>
          <a:prstGeom prst="curvedRightArrow">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solidFill>
                <a:schemeClr val="tx1"/>
              </a:solidFill>
            </a:endParaRPr>
          </a:p>
        </p:txBody>
      </p:sp>
      <p:sp>
        <p:nvSpPr>
          <p:cNvPr id="6" name="Text Box 2">
            <a:extLst>
              <a:ext uri="{FF2B5EF4-FFF2-40B4-BE49-F238E27FC236}">
                <a16:creationId xmlns:a16="http://schemas.microsoft.com/office/drawing/2014/main" id="{6A0400E5-0598-464B-ABE9-6277D6356F01}"/>
              </a:ext>
            </a:extLst>
          </p:cNvPr>
          <p:cNvSpPr txBox="1">
            <a:spLocks noChangeArrowheads="1"/>
          </p:cNvSpPr>
          <p:nvPr/>
        </p:nvSpPr>
        <p:spPr bwMode="auto">
          <a:xfrm>
            <a:off x="0" y="116632"/>
            <a:ext cx="9144000" cy="369114"/>
          </a:xfrm>
          <a:prstGeom prst="rect">
            <a:avLst/>
          </a:prstGeom>
          <a:noFill/>
          <a:ln w="28575">
            <a:noFill/>
            <a:miter lim="800000"/>
            <a:headEnd/>
            <a:tailEnd/>
          </a:ln>
        </p:spPr>
        <p:txBody>
          <a:bodyPr wrap="square" lIns="91235" tIns="45612" rIns="91235" bIns="45612">
            <a:spAutoFit/>
          </a:bodyPr>
          <a:lstStyle/>
          <a:p>
            <a:pPr algn="ctr">
              <a:spcBef>
                <a:spcPct val="50000"/>
              </a:spcBef>
            </a:pPr>
            <a:r>
              <a:rPr lang="es-AR" b="1" u="sng" cap="small" dirty="0">
                <a:solidFill>
                  <a:srgbClr val="00B050"/>
                </a:solidFill>
                <a:latin typeface="Verdana" pitchFamily="34" charset="0"/>
                <a:ea typeface="Verdana" pitchFamily="34" charset="0"/>
                <a:cs typeface="Verdana" pitchFamily="34" charset="0"/>
              </a:rPr>
              <a:t>Facturas de Proveedores con Irregularidades o Incumplimientos</a:t>
            </a:r>
            <a:endParaRPr lang="es-ES" b="1" cap="small" dirty="0">
              <a:solidFill>
                <a:srgbClr val="00B050"/>
              </a:solidFill>
              <a:latin typeface="Verdana" pitchFamily="34" charset="0"/>
              <a:ea typeface="Verdana" pitchFamily="34" charset="0"/>
              <a:cs typeface="Verdana" pitchFamily="34" charset="0"/>
            </a:endParaRPr>
          </a:p>
        </p:txBody>
      </p:sp>
    </p:spTree>
    <p:extLst>
      <p:ext uri="{BB962C8B-B14F-4D97-AF65-F5344CB8AC3E}">
        <p14:creationId xmlns:p14="http://schemas.microsoft.com/office/powerpoint/2010/main" val="147674540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1331640" y="1772816"/>
            <a:ext cx="7272808" cy="3578544"/>
          </a:xfrm>
          <a:prstGeom prst="rect">
            <a:avLst/>
          </a:prstGeom>
          <a:ln>
            <a:prstDash val="dashDot"/>
          </a:ln>
        </p:spPr>
        <p:style>
          <a:lnRef idx="2">
            <a:schemeClr val="accent2"/>
          </a:lnRef>
          <a:fillRef idx="1">
            <a:schemeClr val="lt1"/>
          </a:fillRef>
          <a:effectRef idx="0">
            <a:schemeClr val="accent2"/>
          </a:effectRef>
          <a:fontRef idx="minor">
            <a:schemeClr val="dk1"/>
          </a:fontRef>
        </p:style>
        <p:txBody>
          <a:bodyPr vert="horz" wrap="square" lIns="0" tIns="13335" rIns="0" bIns="0" rtlCol="0">
            <a:spAutoFit/>
          </a:bodyPr>
          <a:lstStyle/>
          <a:p>
            <a:pPr marL="182563" marR="6350" algn="just">
              <a:lnSpc>
                <a:spcPct val="100000"/>
              </a:lnSpc>
              <a:spcBef>
                <a:spcPts val="105"/>
              </a:spcBef>
              <a:tabLst>
                <a:tab pos="92075" algn="l"/>
                <a:tab pos="1719263" algn="l"/>
                <a:tab pos="2560638" algn="l"/>
                <a:tab pos="3114675" algn="l"/>
                <a:tab pos="5270500" algn="l"/>
                <a:tab pos="6816725" algn="l"/>
                <a:tab pos="6999288" algn="l"/>
                <a:tab pos="7713663" algn="l"/>
              </a:tabLst>
            </a:pPr>
            <a:r>
              <a:rPr lang="es-AR" sz="2300" dirty="0">
                <a:latin typeface="Tahoma"/>
                <a:cs typeface="Tahoma"/>
              </a:rPr>
              <a:t>Art. 16:</a:t>
            </a:r>
          </a:p>
          <a:p>
            <a:pPr marL="182563" marR="6350" algn="just">
              <a:lnSpc>
                <a:spcPct val="100000"/>
              </a:lnSpc>
              <a:spcBef>
                <a:spcPts val="105"/>
              </a:spcBef>
              <a:tabLst>
                <a:tab pos="92075" algn="l"/>
                <a:tab pos="1719263" algn="l"/>
                <a:tab pos="2560638" algn="l"/>
                <a:tab pos="3114675" algn="l"/>
                <a:tab pos="5270500" algn="l"/>
                <a:tab pos="6816725" algn="l"/>
                <a:tab pos="6999288" algn="l"/>
                <a:tab pos="7713663" algn="l"/>
              </a:tabLst>
            </a:pPr>
            <a:r>
              <a:rPr lang="es-AR" sz="2300" i="1" dirty="0">
                <a:latin typeface="Tahoma"/>
                <a:cs typeface="Tahoma"/>
              </a:rPr>
              <a:t>…</a:t>
            </a:r>
          </a:p>
          <a:p>
            <a:pPr marL="182563" marR="6350" algn="just">
              <a:lnSpc>
                <a:spcPct val="100000"/>
              </a:lnSpc>
              <a:spcBef>
                <a:spcPts val="105"/>
              </a:spcBef>
              <a:tabLst>
                <a:tab pos="92075" algn="l"/>
                <a:tab pos="1719263" algn="l"/>
                <a:tab pos="2560638" algn="l"/>
                <a:tab pos="3114675" algn="l"/>
                <a:tab pos="5270500" algn="l"/>
                <a:tab pos="6816725" algn="l"/>
                <a:tab pos="6999288" algn="l"/>
                <a:tab pos="7713663" algn="l"/>
              </a:tabLst>
            </a:pPr>
            <a:r>
              <a:rPr lang="es-AR" sz="2300" i="1" dirty="0">
                <a:latin typeface="Tahoma"/>
                <a:cs typeface="Tahoma"/>
              </a:rPr>
              <a:t>Para el caso, la Administración Tributaria estará dispensada de formular denuncia penal cuando las obligaciones evadidas, aprovechadas o percibidas indebidamente y sus accesorios fueren cancelados en forma incondicional y total con anterioridad a la formulación de la denuncia. Este beneficio de extinción se otorgará por única vez por cada persona humana o jurídica obligada”.</a:t>
            </a:r>
            <a:endParaRPr sz="2300" i="1" dirty="0">
              <a:latin typeface="Tahoma"/>
              <a:cs typeface="Tahoma"/>
            </a:endParaRPr>
          </a:p>
        </p:txBody>
      </p:sp>
      <p:sp>
        <p:nvSpPr>
          <p:cNvPr id="15" name="14 Flecha curvada hacia la derecha"/>
          <p:cNvSpPr/>
          <p:nvPr/>
        </p:nvSpPr>
        <p:spPr>
          <a:xfrm>
            <a:off x="179512" y="1772816"/>
            <a:ext cx="936104" cy="1944216"/>
          </a:xfrm>
          <a:prstGeom prst="curvedRightArrow">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solidFill>
                <a:schemeClr val="tx1"/>
              </a:solidFill>
            </a:endParaRPr>
          </a:p>
        </p:txBody>
      </p:sp>
      <p:sp>
        <p:nvSpPr>
          <p:cNvPr id="6" name="Text Box 2">
            <a:extLst>
              <a:ext uri="{FF2B5EF4-FFF2-40B4-BE49-F238E27FC236}">
                <a16:creationId xmlns:a16="http://schemas.microsoft.com/office/drawing/2014/main" id="{6A0400E5-0598-464B-ABE9-6277D6356F01}"/>
              </a:ext>
            </a:extLst>
          </p:cNvPr>
          <p:cNvSpPr txBox="1">
            <a:spLocks noChangeArrowheads="1"/>
          </p:cNvSpPr>
          <p:nvPr/>
        </p:nvSpPr>
        <p:spPr bwMode="auto">
          <a:xfrm>
            <a:off x="0" y="116632"/>
            <a:ext cx="9144000" cy="369114"/>
          </a:xfrm>
          <a:prstGeom prst="rect">
            <a:avLst/>
          </a:prstGeom>
          <a:noFill/>
          <a:ln w="28575">
            <a:noFill/>
            <a:miter lim="800000"/>
            <a:headEnd/>
            <a:tailEnd/>
          </a:ln>
        </p:spPr>
        <p:txBody>
          <a:bodyPr wrap="square" lIns="91235" tIns="45612" rIns="91235" bIns="45612">
            <a:spAutoFit/>
          </a:bodyPr>
          <a:lstStyle/>
          <a:p>
            <a:pPr algn="ctr">
              <a:spcBef>
                <a:spcPct val="50000"/>
              </a:spcBef>
            </a:pPr>
            <a:r>
              <a:rPr lang="es-AR" b="1" u="sng" cap="small" dirty="0">
                <a:solidFill>
                  <a:srgbClr val="00B050"/>
                </a:solidFill>
                <a:latin typeface="Verdana" pitchFamily="34" charset="0"/>
                <a:ea typeface="Verdana" pitchFamily="34" charset="0"/>
                <a:cs typeface="Verdana" pitchFamily="34" charset="0"/>
              </a:rPr>
              <a:t>Facturas de Proveedores con Irregularidades o Incumplimientos</a:t>
            </a:r>
            <a:endParaRPr lang="es-ES" b="1" cap="small" dirty="0">
              <a:solidFill>
                <a:srgbClr val="00B050"/>
              </a:solidFill>
              <a:latin typeface="Verdana" pitchFamily="34" charset="0"/>
              <a:ea typeface="Verdana" pitchFamily="34" charset="0"/>
              <a:cs typeface="Verdana" pitchFamily="34" charset="0"/>
            </a:endParaRPr>
          </a:p>
        </p:txBody>
      </p:sp>
      <p:sp>
        <p:nvSpPr>
          <p:cNvPr id="7" name="object 10">
            <a:extLst>
              <a:ext uri="{FF2B5EF4-FFF2-40B4-BE49-F238E27FC236}">
                <a16:creationId xmlns:a16="http://schemas.microsoft.com/office/drawing/2014/main" id="{290AA593-354D-0949-AE44-88827A1C6E98}"/>
              </a:ext>
            </a:extLst>
          </p:cNvPr>
          <p:cNvSpPr txBox="1"/>
          <p:nvPr/>
        </p:nvSpPr>
        <p:spPr>
          <a:xfrm>
            <a:off x="748179" y="1196752"/>
            <a:ext cx="6776149" cy="382156"/>
          </a:xfrm>
          <a:prstGeom prst="rect">
            <a:avLst/>
          </a:prstGeom>
        </p:spPr>
        <p:txBody>
          <a:bodyPr vert="horz" wrap="square" lIns="0" tIns="12700" rIns="0" bIns="0" rtlCol="0">
            <a:spAutoFit/>
          </a:bodyPr>
          <a:lstStyle/>
          <a:p>
            <a:pPr marL="12700">
              <a:lnSpc>
                <a:spcPct val="100000"/>
              </a:lnSpc>
              <a:spcBef>
                <a:spcPts val="100"/>
              </a:spcBef>
            </a:pPr>
            <a:r>
              <a:rPr lang="es-ES" sz="2400" b="1" dirty="0">
                <a:solidFill>
                  <a:srgbClr val="001F5F"/>
                </a:solidFill>
                <a:uFill>
                  <a:solidFill>
                    <a:srgbClr val="001F5F"/>
                  </a:solidFill>
                </a:uFill>
                <a:latin typeface="Verdana"/>
                <a:cs typeface="Verdana"/>
              </a:rPr>
              <a:t>Ley 27.430 Régimen Penal Tributario</a:t>
            </a:r>
            <a:endParaRPr sz="2400" dirty="0">
              <a:latin typeface="Verdana"/>
              <a:cs typeface="Verdana"/>
            </a:endParaRPr>
          </a:p>
        </p:txBody>
      </p:sp>
    </p:spTree>
    <p:extLst>
      <p:ext uri="{BB962C8B-B14F-4D97-AF65-F5344CB8AC3E}">
        <p14:creationId xmlns:p14="http://schemas.microsoft.com/office/powerpoint/2010/main" val="35402098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bject 6"/>
          <p:cNvSpPr txBox="1"/>
          <p:nvPr/>
        </p:nvSpPr>
        <p:spPr>
          <a:xfrm>
            <a:off x="1143000" y="2198137"/>
            <a:ext cx="7821488" cy="366767"/>
          </a:xfrm>
          <a:prstGeom prst="rect">
            <a:avLst/>
          </a:prstGeom>
        </p:spPr>
        <p:txBody>
          <a:bodyPr vert="horz" wrap="square" lIns="0" tIns="12700" rIns="0" bIns="0" rtlCol="0">
            <a:spAutoFit/>
          </a:bodyPr>
          <a:lstStyle/>
          <a:p>
            <a:pPr marL="370840" marR="5080" indent="-358140" algn="just">
              <a:lnSpc>
                <a:spcPct val="100000"/>
              </a:lnSpc>
              <a:spcBef>
                <a:spcPts val="100"/>
              </a:spcBef>
              <a:buFont typeface="Wingdings"/>
              <a:buChar char=""/>
              <a:tabLst>
                <a:tab pos="370840" algn="l"/>
                <a:tab pos="1835150" algn="l"/>
                <a:tab pos="2487295" algn="l"/>
              </a:tabLst>
            </a:pPr>
            <a:r>
              <a:rPr lang="en-US" sz="2300" dirty="0">
                <a:latin typeface="Tahoma"/>
                <a:cs typeface="Tahoma"/>
              </a:rPr>
              <a:t>Son </a:t>
            </a:r>
            <a:r>
              <a:rPr lang="en-US" sz="2300" dirty="0" err="1">
                <a:latin typeface="Tahoma"/>
                <a:cs typeface="Tahoma"/>
              </a:rPr>
              <a:t>Ganancias</a:t>
            </a:r>
            <a:r>
              <a:rPr lang="en-US" sz="2300" dirty="0">
                <a:latin typeface="Tahoma"/>
                <a:cs typeface="Tahoma"/>
              </a:rPr>
              <a:t> de Fuente Argentina las </a:t>
            </a:r>
            <a:r>
              <a:rPr lang="en-US" sz="2300" dirty="0" err="1">
                <a:latin typeface="Tahoma"/>
                <a:cs typeface="Tahoma"/>
              </a:rPr>
              <a:t>provenientes</a:t>
            </a:r>
            <a:r>
              <a:rPr lang="en-US" sz="2300" dirty="0">
                <a:latin typeface="Tahoma"/>
                <a:cs typeface="Tahoma"/>
              </a:rPr>
              <a:t> de:</a:t>
            </a:r>
            <a:endParaRPr sz="2300" dirty="0">
              <a:latin typeface="Tahoma"/>
              <a:cs typeface="Tahoma"/>
            </a:endParaRPr>
          </a:p>
        </p:txBody>
      </p:sp>
      <p:sp>
        <p:nvSpPr>
          <p:cNvPr id="7" name="object 7"/>
          <p:cNvSpPr txBox="1"/>
          <p:nvPr/>
        </p:nvSpPr>
        <p:spPr>
          <a:xfrm>
            <a:off x="1600200" y="2857496"/>
            <a:ext cx="7315200" cy="3636893"/>
          </a:xfrm>
          <a:prstGeom prst="rect">
            <a:avLst/>
          </a:prstGeom>
        </p:spPr>
        <p:txBody>
          <a:bodyPr vert="horz" wrap="square" lIns="0" tIns="12700" rIns="0" bIns="0" rtlCol="0">
            <a:spAutoFit/>
          </a:bodyPr>
          <a:lstStyle/>
          <a:p>
            <a:pPr marL="370840" marR="5080" indent="-358140" algn="just">
              <a:lnSpc>
                <a:spcPct val="100000"/>
              </a:lnSpc>
              <a:spcBef>
                <a:spcPts val="100"/>
              </a:spcBef>
              <a:tabLst>
                <a:tab pos="370840" algn="l"/>
              </a:tabLst>
            </a:pPr>
            <a:r>
              <a:rPr lang="en-US" sz="2400" b="1" dirty="0">
                <a:solidFill>
                  <a:srgbClr val="C00000"/>
                </a:solidFill>
              </a:rPr>
              <a:t>✓ </a:t>
            </a:r>
            <a:r>
              <a:rPr lang="en-US" sz="2300" dirty="0" err="1">
                <a:latin typeface="Tahoma"/>
                <a:cs typeface="Tahoma"/>
              </a:rPr>
              <a:t>Bienes</a:t>
            </a:r>
            <a:r>
              <a:rPr lang="en-US" sz="2300" dirty="0">
                <a:latin typeface="Tahoma"/>
                <a:cs typeface="Tahoma"/>
              </a:rPr>
              <a:t> </a:t>
            </a:r>
            <a:r>
              <a:rPr lang="en-US" sz="2300" dirty="0" err="1">
                <a:latin typeface="Tahoma"/>
                <a:cs typeface="Tahoma"/>
              </a:rPr>
              <a:t>situados</a:t>
            </a:r>
            <a:r>
              <a:rPr lang="en-US" sz="2300" dirty="0">
                <a:latin typeface="Tahoma"/>
                <a:cs typeface="Tahoma"/>
              </a:rPr>
              <a:t>, </a:t>
            </a:r>
            <a:r>
              <a:rPr lang="en-US" sz="2300" dirty="0" err="1">
                <a:latin typeface="Tahoma"/>
                <a:cs typeface="Tahoma"/>
              </a:rPr>
              <a:t>colocados</a:t>
            </a:r>
            <a:r>
              <a:rPr lang="en-US" sz="2300" dirty="0">
                <a:latin typeface="Tahoma"/>
                <a:cs typeface="Tahoma"/>
              </a:rPr>
              <a:t> o </a:t>
            </a:r>
            <a:r>
              <a:rPr lang="en-US" sz="2300" dirty="0" err="1">
                <a:latin typeface="Tahoma"/>
                <a:cs typeface="Tahoma"/>
              </a:rPr>
              <a:t>utilizados</a:t>
            </a:r>
            <a:r>
              <a:rPr lang="en-US" sz="2300" dirty="0">
                <a:latin typeface="Tahoma"/>
                <a:cs typeface="Tahoma"/>
              </a:rPr>
              <a:t> </a:t>
            </a:r>
            <a:r>
              <a:rPr lang="en-US" sz="2300" dirty="0" err="1">
                <a:latin typeface="Tahoma"/>
                <a:cs typeface="Tahoma"/>
              </a:rPr>
              <a:t>económicamente</a:t>
            </a:r>
            <a:r>
              <a:rPr lang="en-US" sz="2300" dirty="0">
                <a:latin typeface="Tahoma"/>
                <a:cs typeface="Tahoma"/>
              </a:rPr>
              <a:t> </a:t>
            </a:r>
            <a:r>
              <a:rPr lang="en-US" sz="2300" dirty="0" err="1">
                <a:latin typeface="Tahoma"/>
                <a:cs typeface="Tahoma"/>
              </a:rPr>
              <a:t>en</a:t>
            </a:r>
            <a:r>
              <a:rPr lang="en-US" sz="2300" dirty="0">
                <a:latin typeface="Tahoma"/>
                <a:cs typeface="Tahoma"/>
              </a:rPr>
              <a:t> la </a:t>
            </a:r>
            <a:r>
              <a:rPr lang="en-US" sz="2300" dirty="0" err="1">
                <a:latin typeface="Tahoma"/>
                <a:cs typeface="Tahoma"/>
              </a:rPr>
              <a:t>República</a:t>
            </a:r>
            <a:r>
              <a:rPr lang="en-US" sz="2300" dirty="0">
                <a:latin typeface="Tahoma"/>
                <a:cs typeface="Tahoma"/>
              </a:rPr>
              <a:t>, o</a:t>
            </a:r>
          </a:p>
          <a:p>
            <a:pPr marL="370840" marR="5080" indent="-358140" algn="just">
              <a:lnSpc>
                <a:spcPct val="100000"/>
              </a:lnSpc>
              <a:spcBef>
                <a:spcPts val="100"/>
              </a:spcBef>
              <a:tabLst>
                <a:tab pos="370840" algn="l"/>
              </a:tabLst>
            </a:pPr>
            <a:r>
              <a:rPr lang="en-US" sz="2400" dirty="0">
                <a:solidFill>
                  <a:srgbClr val="C00000"/>
                </a:solidFill>
              </a:rPr>
              <a:t>✓ </a:t>
            </a:r>
            <a:r>
              <a:rPr lang="en-US" sz="2300" dirty="0">
                <a:latin typeface="Tahoma"/>
                <a:cs typeface="Tahoma"/>
              </a:rPr>
              <a:t>d</a:t>
            </a:r>
            <a:r>
              <a:rPr lang="es-ES" sz="2300" dirty="0">
                <a:latin typeface="Tahoma"/>
                <a:cs typeface="Tahoma"/>
              </a:rPr>
              <a:t>e la realización en el territorio de la Nación de cualquier acto o actividad susceptible de producir beneficios, o </a:t>
            </a:r>
          </a:p>
          <a:p>
            <a:pPr marL="370840" marR="5080" indent="-358140" algn="just">
              <a:spcBef>
                <a:spcPts val="100"/>
              </a:spcBef>
              <a:tabLst>
                <a:tab pos="370840" algn="l"/>
              </a:tabLst>
            </a:pPr>
            <a:r>
              <a:rPr lang="en-US" sz="2400" dirty="0">
                <a:solidFill>
                  <a:srgbClr val="C00000"/>
                </a:solidFill>
              </a:rPr>
              <a:t>✓ </a:t>
            </a:r>
            <a:r>
              <a:rPr lang="es-ES" sz="2300" dirty="0">
                <a:latin typeface="Tahoma"/>
                <a:cs typeface="Tahoma"/>
              </a:rPr>
              <a:t>de hechos ocurridos dentro del límite de la misma, </a:t>
            </a:r>
          </a:p>
          <a:p>
            <a:pPr marL="370840" marR="5080" indent="-358140" algn="just">
              <a:spcBef>
                <a:spcPts val="100"/>
              </a:spcBef>
              <a:tabLst>
                <a:tab pos="370840" algn="l"/>
              </a:tabLst>
            </a:pPr>
            <a:r>
              <a:rPr lang="es-ES" sz="2300" dirty="0">
                <a:latin typeface="Tahoma"/>
                <a:cs typeface="Tahoma"/>
              </a:rPr>
              <a:t>	</a:t>
            </a:r>
            <a:r>
              <a:rPr lang="es-ES" sz="2300" b="1" i="1" dirty="0">
                <a:latin typeface="Tahoma"/>
                <a:cs typeface="Tahoma"/>
              </a:rPr>
              <a:t>sin tener en cuenta nacionalidad, domicilio o residencia del titular o de las partes que intervengan en las operaciones, ni el lugar de celebración de los contratos</a:t>
            </a:r>
            <a:r>
              <a:rPr lang="es-ES" sz="2300" dirty="0">
                <a:latin typeface="Tahoma"/>
                <a:cs typeface="Tahoma"/>
              </a:rPr>
              <a:t>.</a:t>
            </a:r>
            <a:endParaRPr sz="2300" dirty="0">
              <a:latin typeface="Tahoma"/>
              <a:cs typeface="Tahoma"/>
            </a:endParaRPr>
          </a:p>
        </p:txBody>
      </p:sp>
      <p:sp>
        <p:nvSpPr>
          <p:cNvPr id="8" name="object 8"/>
          <p:cNvSpPr txBox="1">
            <a:spLocks noGrp="1"/>
          </p:cNvSpPr>
          <p:nvPr>
            <p:ph type="title"/>
          </p:nvPr>
        </p:nvSpPr>
        <p:spPr>
          <a:xfrm>
            <a:off x="533400" y="322317"/>
            <a:ext cx="8153400" cy="412934"/>
          </a:xfrm>
          <a:prstGeom prst="rect">
            <a:avLst/>
          </a:prstGeom>
        </p:spPr>
        <p:txBody>
          <a:bodyPr vert="horz" wrap="square" lIns="0" tIns="12700" rIns="0" bIns="0" rtlCol="0">
            <a:spAutoFit/>
          </a:bodyPr>
          <a:lstStyle/>
          <a:p>
            <a:pPr>
              <a:lnSpc>
                <a:spcPct val="100000"/>
              </a:lnSpc>
              <a:spcBef>
                <a:spcPct val="50000"/>
              </a:spcBef>
            </a:pPr>
            <a:r>
              <a:rPr lang="es-AR" sz="2600" b="1" u="sng" cap="small" dirty="0">
                <a:solidFill>
                  <a:srgbClr val="00B050"/>
                </a:solidFill>
                <a:latin typeface="Verdana" pitchFamily="34" charset="0"/>
                <a:ea typeface="Verdana" pitchFamily="34" charset="0"/>
                <a:cs typeface="Verdana" pitchFamily="34" charset="0"/>
              </a:rPr>
              <a:t>Ganancias de “Beneficiarios del Exterior”</a:t>
            </a:r>
          </a:p>
        </p:txBody>
      </p:sp>
      <p:sp>
        <p:nvSpPr>
          <p:cNvPr id="12" name="object 12"/>
          <p:cNvSpPr txBox="1">
            <a:spLocks noGrp="1"/>
          </p:cNvSpPr>
          <p:nvPr>
            <p:ph type="sldNum" sz="quarter" idx="4294967295"/>
          </p:nvPr>
        </p:nvSpPr>
        <p:spPr>
          <a:xfrm>
            <a:off x="147116" y="6548348"/>
            <a:ext cx="179070" cy="248284"/>
          </a:xfrm>
          <a:prstGeom prst="rect">
            <a:avLst/>
          </a:prstGeom>
        </p:spPr>
        <p:txBody>
          <a:bodyPr vert="horz" wrap="square" lIns="0" tIns="0" rIns="0" bIns="0" rtlCol="0">
            <a:spAutoFit/>
          </a:bodyPr>
          <a:lstStyle/>
          <a:p>
            <a:pPr marL="25400">
              <a:lnSpc>
                <a:spcPts val="1045"/>
              </a:lnSpc>
            </a:pPr>
            <a:fld id="{81D60167-4931-47E6-BA6A-407CBD079E47}" type="slidenum">
              <a:rPr spc="-5" dirty="0"/>
              <a:pPr marL="25400">
                <a:lnSpc>
                  <a:spcPts val="1045"/>
                </a:lnSpc>
              </a:pPr>
              <a:t>4</a:t>
            </a:fld>
            <a:endParaRPr spc="-5" dirty="0"/>
          </a:p>
        </p:txBody>
      </p:sp>
      <p:sp>
        <p:nvSpPr>
          <p:cNvPr id="15" name="object 8"/>
          <p:cNvSpPr txBox="1">
            <a:spLocks/>
          </p:cNvSpPr>
          <p:nvPr/>
        </p:nvSpPr>
        <p:spPr>
          <a:xfrm>
            <a:off x="763488" y="980728"/>
            <a:ext cx="6400800" cy="366767"/>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lang="en-US" sz="2300" b="1" kern="0" spc="-5" dirty="0">
                <a:solidFill>
                  <a:schemeClr val="accent2">
                    <a:lumMod val="75000"/>
                  </a:schemeClr>
                </a:solidFill>
                <a:latin typeface="Arial"/>
                <a:ea typeface="+mj-ea"/>
                <a:cs typeface="Arial"/>
              </a:rPr>
              <a:t>Art. 5 L.I.G.  - FUENTE ARGENTINA</a:t>
            </a:r>
            <a:endParaRPr kumimoji="0" lang="en-US" sz="2300" b="1" i="0" strike="noStrike" kern="0" cap="none" spc="-5" normalizeH="0" baseline="0" noProof="0" dirty="0">
              <a:ln>
                <a:noFill/>
              </a:ln>
              <a:solidFill>
                <a:schemeClr val="accent2">
                  <a:lumMod val="75000"/>
                </a:schemeClr>
              </a:solidFill>
              <a:effectLst/>
              <a:uLnTx/>
              <a:uFillTx/>
              <a:latin typeface="Arial"/>
              <a:ea typeface="+mj-ea"/>
              <a:cs typeface="Arial"/>
            </a:endParaRPr>
          </a:p>
        </p:txBody>
      </p:sp>
      <p:sp>
        <p:nvSpPr>
          <p:cNvPr id="9" name="8 Rectángulo"/>
          <p:cNvSpPr/>
          <p:nvPr/>
        </p:nvSpPr>
        <p:spPr>
          <a:xfrm>
            <a:off x="1043608" y="2132856"/>
            <a:ext cx="7920880" cy="453650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0" name="object 8"/>
          <p:cNvSpPr txBox="1">
            <a:spLocks/>
          </p:cNvSpPr>
          <p:nvPr/>
        </p:nvSpPr>
        <p:spPr>
          <a:xfrm>
            <a:off x="1043608" y="1550065"/>
            <a:ext cx="2232248" cy="366767"/>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lang="en-US" sz="2300" b="1" i="1" u="sng" kern="0" spc="-5" dirty="0" err="1">
                <a:solidFill>
                  <a:schemeClr val="accent1">
                    <a:lumMod val="75000"/>
                  </a:schemeClr>
                </a:solidFill>
                <a:latin typeface="Arial"/>
                <a:ea typeface="+mj-ea"/>
                <a:cs typeface="Arial"/>
              </a:rPr>
              <a:t>Renta</a:t>
            </a:r>
            <a:r>
              <a:rPr lang="en-US" sz="2300" b="1" i="1" u="sng" kern="0" spc="-5" dirty="0">
                <a:solidFill>
                  <a:schemeClr val="accent1">
                    <a:lumMod val="75000"/>
                  </a:schemeClr>
                </a:solidFill>
                <a:latin typeface="Arial"/>
                <a:ea typeface="+mj-ea"/>
                <a:cs typeface="Arial"/>
              </a:rPr>
              <a:t> Mundial:</a:t>
            </a:r>
            <a:endParaRPr kumimoji="0" lang="en-US" sz="2300" b="1" i="1" strike="noStrike" kern="0" cap="none" spc="-5" normalizeH="0" baseline="0" noProof="0" dirty="0">
              <a:ln>
                <a:noFill/>
              </a:ln>
              <a:solidFill>
                <a:schemeClr val="accent1">
                  <a:lumMod val="75000"/>
                </a:schemeClr>
              </a:solidFill>
              <a:effectLst/>
              <a:uLnTx/>
              <a:uFillTx/>
              <a:latin typeface="Arial"/>
              <a:ea typeface="+mj-ea"/>
              <a:cs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bject 6"/>
          <p:cNvSpPr txBox="1"/>
          <p:nvPr/>
        </p:nvSpPr>
        <p:spPr>
          <a:xfrm>
            <a:off x="933400" y="2522751"/>
            <a:ext cx="7239000" cy="2870016"/>
          </a:xfrm>
          <a:prstGeom prst="rect">
            <a:avLst/>
          </a:prstGeom>
        </p:spPr>
        <p:txBody>
          <a:bodyPr vert="horz" wrap="square" lIns="0" tIns="12700" rIns="0" bIns="0" rtlCol="0">
            <a:spAutoFit/>
          </a:bodyPr>
          <a:lstStyle/>
          <a:p>
            <a:pPr marL="370840" marR="5080" indent="-358140" algn="just">
              <a:lnSpc>
                <a:spcPct val="100000"/>
              </a:lnSpc>
              <a:spcBef>
                <a:spcPts val="100"/>
              </a:spcBef>
              <a:buFont typeface="Wingdings"/>
              <a:buChar char=""/>
              <a:tabLst>
                <a:tab pos="370840" algn="l"/>
                <a:tab pos="1835150" algn="l"/>
                <a:tab pos="2487295" algn="l"/>
              </a:tabLst>
            </a:pPr>
            <a:r>
              <a:rPr lang="es-ES" sz="2300" dirty="0">
                <a:latin typeface="Tahoma"/>
                <a:cs typeface="Tahoma"/>
              </a:rPr>
              <a:t>“</a:t>
            </a:r>
            <a:r>
              <a:rPr lang="es-ES" sz="2300" i="1" dirty="0">
                <a:latin typeface="Tahoma"/>
                <a:cs typeface="Tahoma"/>
              </a:rPr>
              <a:t>Las ganancias provenientes de créditos garantizados con derechos reales constituidos sobre bienes ubicados en el territorio nacional, se considerarán ganancias de fuente argentina. </a:t>
            </a:r>
          </a:p>
          <a:p>
            <a:pPr marL="12700" marR="5080" algn="just">
              <a:lnSpc>
                <a:spcPct val="100000"/>
              </a:lnSpc>
              <a:spcBef>
                <a:spcPts val="100"/>
              </a:spcBef>
              <a:tabLst>
                <a:tab pos="370840" algn="l"/>
                <a:tab pos="1835150" algn="l"/>
                <a:tab pos="2487295" algn="l"/>
              </a:tabLst>
            </a:pPr>
            <a:endParaRPr lang="es-ES" sz="2300" i="1" dirty="0">
              <a:latin typeface="Tahoma"/>
              <a:cs typeface="Tahoma"/>
            </a:endParaRPr>
          </a:p>
          <a:p>
            <a:pPr marL="370840" marR="5080" indent="-358140" algn="just">
              <a:lnSpc>
                <a:spcPct val="100000"/>
              </a:lnSpc>
              <a:spcBef>
                <a:spcPts val="100"/>
              </a:spcBef>
              <a:buFont typeface="Wingdings"/>
              <a:buChar char=""/>
              <a:tabLst>
                <a:tab pos="370840" algn="l"/>
                <a:tab pos="1835150" algn="l"/>
                <a:tab pos="2487295" algn="l"/>
              </a:tabLst>
            </a:pPr>
            <a:r>
              <a:rPr lang="es-ES" sz="2300" i="1" dirty="0">
                <a:latin typeface="Tahoma"/>
                <a:cs typeface="Tahoma"/>
              </a:rPr>
              <a:t>Cuando la garantía se hubiera constituido con bienes ubicados en el exterior, será de aplicación lo dispuesto en el artículo anterior.</a:t>
            </a:r>
            <a:r>
              <a:rPr lang="es-ES" sz="2300" dirty="0">
                <a:latin typeface="Tahoma"/>
                <a:cs typeface="Tahoma"/>
              </a:rPr>
              <a:t>”</a:t>
            </a:r>
            <a:endParaRPr sz="2300" dirty="0">
              <a:latin typeface="Tahoma"/>
              <a:cs typeface="Tahoma"/>
            </a:endParaRPr>
          </a:p>
        </p:txBody>
      </p:sp>
      <p:sp>
        <p:nvSpPr>
          <p:cNvPr id="8" name="object 8"/>
          <p:cNvSpPr txBox="1">
            <a:spLocks noGrp="1"/>
          </p:cNvSpPr>
          <p:nvPr>
            <p:ph type="title"/>
          </p:nvPr>
        </p:nvSpPr>
        <p:spPr>
          <a:xfrm>
            <a:off x="533400" y="322317"/>
            <a:ext cx="8153400" cy="412934"/>
          </a:xfrm>
          <a:prstGeom prst="rect">
            <a:avLst/>
          </a:prstGeom>
        </p:spPr>
        <p:txBody>
          <a:bodyPr vert="horz" wrap="square" lIns="0" tIns="12700" rIns="0" bIns="0" rtlCol="0">
            <a:spAutoFit/>
          </a:bodyPr>
          <a:lstStyle/>
          <a:p>
            <a:pPr>
              <a:lnSpc>
                <a:spcPct val="100000"/>
              </a:lnSpc>
              <a:spcBef>
                <a:spcPct val="50000"/>
              </a:spcBef>
            </a:pPr>
            <a:r>
              <a:rPr lang="es-AR" sz="2600" b="1" u="sng" cap="small" dirty="0">
                <a:solidFill>
                  <a:srgbClr val="00B050"/>
                </a:solidFill>
                <a:latin typeface="Verdana" pitchFamily="34" charset="0"/>
                <a:ea typeface="Verdana" pitchFamily="34" charset="0"/>
                <a:cs typeface="Verdana" pitchFamily="34" charset="0"/>
              </a:rPr>
              <a:t>Ganancias de “Beneficiarios del Exterior”</a:t>
            </a:r>
          </a:p>
        </p:txBody>
      </p:sp>
      <p:sp>
        <p:nvSpPr>
          <p:cNvPr id="12" name="object 12"/>
          <p:cNvSpPr txBox="1">
            <a:spLocks noGrp="1"/>
          </p:cNvSpPr>
          <p:nvPr>
            <p:ph type="sldNum" sz="quarter" idx="4294967295"/>
          </p:nvPr>
        </p:nvSpPr>
        <p:spPr>
          <a:xfrm>
            <a:off x="147116" y="6548348"/>
            <a:ext cx="179070" cy="248284"/>
          </a:xfrm>
          <a:prstGeom prst="rect">
            <a:avLst/>
          </a:prstGeom>
        </p:spPr>
        <p:txBody>
          <a:bodyPr vert="horz" wrap="square" lIns="0" tIns="0" rIns="0" bIns="0" rtlCol="0">
            <a:spAutoFit/>
          </a:bodyPr>
          <a:lstStyle/>
          <a:p>
            <a:pPr marL="25400">
              <a:lnSpc>
                <a:spcPts val="1045"/>
              </a:lnSpc>
            </a:pPr>
            <a:fld id="{81D60167-4931-47E6-BA6A-407CBD079E47}" type="slidenum">
              <a:rPr spc="-5" dirty="0"/>
              <a:pPr marL="25400">
                <a:lnSpc>
                  <a:spcPts val="1045"/>
                </a:lnSpc>
              </a:pPr>
              <a:t>5</a:t>
            </a:fld>
            <a:endParaRPr spc="-5" dirty="0"/>
          </a:p>
        </p:txBody>
      </p:sp>
      <p:sp>
        <p:nvSpPr>
          <p:cNvPr id="15" name="object 8"/>
          <p:cNvSpPr txBox="1">
            <a:spLocks/>
          </p:cNvSpPr>
          <p:nvPr/>
        </p:nvSpPr>
        <p:spPr>
          <a:xfrm>
            <a:off x="685800" y="1550065"/>
            <a:ext cx="6400800" cy="366767"/>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lang="en-US" sz="2300" b="1" kern="0" spc="-5" dirty="0">
                <a:solidFill>
                  <a:schemeClr val="accent2">
                    <a:lumMod val="75000"/>
                  </a:schemeClr>
                </a:solidFill>
                <a:latin typeface="Arial"/>
                <a:ea typeface="+mj-ea"/>
                <a:cs typeface="Arial"/>
              </a:rPr>
              <a:t>Art. 6 LIG “</a:t>
            </a:r>
            <a:r>
              <a:rPr lang="en-US" sz="2300" b="1" kern="0" spc="-5" dirty="0" err="1">
                <a:solidFill>
                  <a:schemeClr val="accent2">
                    <a:lumMod val="75000"/>
                  </a:schemeClr>
                </a:solidFill>
                <a:latin typeface="Arial"/>
                <a:ea typeface="+mj-ea"/>
                <a:cs typeface="Arial"/>
              </a:rPr>
              <a:t>Derechos</a:t>
            </a:r>
            <a:r>
              <a:rPr lang="en-US" sz="2300" b="1" kern="0" spc="-5" dirty="0">
                <a:solidFill>
                  <a:schemeClr val="accent2">
                    <a:lumMod val="75000"/>
                  </a:schemeClr>
                </a:solidFill>
                <a:latin typeface="Arial"/>
                <a:ea typeface="+mj-ea"/>
                <a:cs typeface="Arial"/>
              </a:rPr>
              <a:t> </a:t>
            </a:r>
            <a:r>
              <a:rPr lang="en-US" sz="2300" b="1" kern="0" spc="-5" dirty="0" err="1">
                <a:solidFill>
                  <a:schemeClr val="accent2">
                    <a:lumMod val="75000"/>
                  </a:schemeClr>
                </a:solidFill>
                <a:latin typeface="Arial"/>
                <a:ea typeface="+mj-ea"/>
                <a:cs typeface="Arial"/>
              </a:rPr>
              <a:t>Reales</a:t>
            </a:r>
            <a:r>
              <a:rPr lang="en-US" sz="2300" b="1" kern="0" spc="-5" dirty="0">
                <a:solidFill>
                  <a:schemeClr val="accent2">
                    <a:lumMod val="75000"/>
                  </a:schemeClr>
                </a:solidFill>
                <a:latin typeface="Arial"/>
                <a:ea typeface="+mj-ea"/>
                <a:cs typeface="Arial"/>
              </a:rPr>
              <a:t>”</a:t>
            </a:r>
            <a:endParaRPr kumimoji="0" lang="en-US" sz="2300" b="1" i="0" strike="noStrike" kern="0" cap="none" spc="-5" normalizeH="0" baseline="0" noProof="0" dirty="0">
              <a:ln>
                <a:noFill/>
              </a:ln>
              <a:solidFill>
                <a:schemeClr val="accent2">
                  <a:lumMod val="75000"/>
                </a:schemeClr>
              </a:solidFill>
              <a:effectLst/>
              <a:uLnTx/>
              <a:uFillTx/>
              <a:latin typeface="Arial"/>
              <a:ea typeface="+mj-ea"/>
              <a:cs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bject 7"/>
          <p:cNvSpPr txBox="1"/>
          <p:nvPr/>
        </p:nvSpPr>
        <p:spPr>
          <a:xfrm>
            <a:off x="1331640" y="1916832"/>
            <a:ext cx="7315200" cy="4819268"/>
          </a:xfrm>
          <a:prstGeom prst="rect">
            <a:avLst/>
          </a:prstGeom>
        </p:spPr>
        <p:txBody>
          <a:bodyPr vert="horz" wrap="square" lIns="0" tIns="12700" rIns="0" bIns="0" rtlCol="0">
            <a:spAutoFit/>
          </a:bodyPr>
          <a:lstStyle/>
          <a:p>
            <a:pPr marL="449263" indent="-449263" algn="just"/>
            <a:r>
              <a:rPr lang="en-US" sz="2400" b="1" dirty="0">
                <a:solidFill>
                  <a:srgbClr val="C00000"/>
                </a:solidFill>
              </a:rPr>
              <a:t>✓</a:t>
            </a:r>
            <a:r>
              <a:rPr lang="es-ES" sz="2400" dirty="0">
                <a:latin typeface="Tahoma"/>
                <a:cs typeface="Tahoma"/>
              </a:rPr>
              <a:t>  </a:t>
            </a:r>
            <a:r>
              <a:rPr lang="es-ES" sz="2400" dirty="0"/>
              <a:t>Son de fuente argentina los ingresos provenientes de operaciones de seguros o reaseguros que cubran riesgos en la República o que se refieran a personas que al tiempo de la celebración del contrato hubiesen residido en el país.</a:t>
            </a:r>
          </a:p>
          <a:p>
            <a:pPr marL="370840" marR="5080" indent="-358140" algn="just">
              <a:lnSpc>
                <a:spcPct val="100000"/>
              </a:lnSpc>
              <a:spcBef>
                <a:spcPts val="100"/>
              </a:spcBef>
              <a:tabLst>
                <a:tab pos="370840" algn="l"/>
              </a:tabLst>
            </a:pPr>
            <a:endParaRPr lang="es-ES" sz="2300" dirty="0">
              <a:latin typeface="Tahoma"/>
              <a:cs typeface="Tahoma"/>
            </a:endParaRPr>
          </a:p>
          <a:p>
            <a:pPr marL="370840" marR="5080" indent="-358140" algn="just">
              <a:lnSpc>
                <a:spcPct val="100000"/>
              </a:lnSpc>
              <a:spcBef>
                <a:spcPts val="100"/>
              </a:spcBef>
              <a:tabLst>
                <a:tab pos="370840" algn="l"/>
              </a:tabLst>
            </a:pPr>
            <a:endParaRPr lang="es-ES" sz="2300" dirty="0">
              <a:latin typeface="Tahoma"/>
              <a:cs typeface="Tahoma"/>
            </a:endParaRPr>
          </a:p>
          <a:p>
            <a:pPr marL="370840" marR="5080" indent="-358140" algn="just">
              <a:spcBef>
                <a:spcPts val="100"/>
              </a:spcBef>
              <a:tabLst>
                <a:tab pos="370840" algn="l"/>
              </a:tabLst>
            </a:pPr>
            <a:r>
              <a:rPr lang="en-US" sz="2000" b="1" dirty="0">
                <a:solidFill>
                  <a:srgbClr val="C00000"/>
                </a:solidFill>
              </a:rPr>
              <a:t>✓</a:t>
            </a:r>
            <a:r>
              <a:rPr lang="es-ES" sz="2000" dirty="0">
                <a:latin typeface="Tahoma"/>
                <a:cs typeface="Tahoma"/>
              </a:rPr>
              <a:t> </a:t>
            </a:r>
            <a:r>
              <a:rPr lang="es-ES" sz="2400" dirty="0"/>
              <a:t>En el caso de cesiones a compañías del extranjero -reaseguros y/o retrocesiones- se presume, sin admitir prueba en contrario, que el DIEZ POR CIENTO (10 %) del importe de las primas cedidas, neto de anulaciones, constituye ganancia neta de fuente argentina.</a:t>
            </a:r>
            <a:endParaRPr lang="en-US" sz="2300" dirty="0">
              <a:latin typeface="Tahoma"/>
              <a:cs typeface="Tahoma"/>
            </a:endParaRPr>
          </a:p>
          <a:p>
            <a:pPr marL="370840" marR="5080" indent="-358140" algn="just">
              <a:lnSpc>
                <a:spcPct val="100000"/>
              </a:lnSpc>
              <a:spcBef>
                <a:spcPts val="100"/>
              </a:spcBef>
              <a:tabLst>
                <a:tab pos="370840" algn="l"/>
              </a:tabLst>
            </a:pPr>
            <a:endParaRPr sz="2300" dirty="0">
              <a:latin typeface="Tahoma"/>
              <a:cs typeface="Tahoma"/>
            </a:endParaRPr>
          </a:p>
        </p:txBody>
      </p:sp>
      <p:sp>
        <p:nvSpPr>
          <p:cNvPr id="8" name="object 8"/>
          <p:cNvSpPr txBox="1">
            <a:spLocks noGrp="1"/>
          </p:cNvSpPr>
          <p:nvPr>
            <p:ph type="title"/>
          </p:nvPr>
        </p:nvSpPr>
        <p:spPr>
          <a:xfrm>
            <a:off x="533400" y="322317"/>
            <a:ext cx="8153400" cy="412934"/>
          </a:xfrm>
          <a:prstGeom prst="rect">
            <a:avLst/>
          </a:prstGeom>
        </p:spPr>
        <p:txBody>
          <a:bodyPr vert="horz" wrap="square" lIns="0" tIns="12700" rIns="0" bIns="0" rtlCol="0">
            <a:spAutoFit/>
          </a:bodyPr>
          <a:lstStyle/>
          <a:p>
            <a:pPr>
              <a:lnSpc>
                <a:spcPct val="100000"/>
              </a:lnSpc>
              <a:spcBef>
                <a:spcPct val="50000"/>
              </a:spcBef>
            </a:pPr>
            <a:r>
              <a:rPr lang="es-AR" sz="2600" b="1" u="sng" cap="small" dirty="0">
                <a:solidFill>
                  <a:srgbClr val="00B050"/>
                </a:solidFill>
                <a:latin typeface="Verdana" pitchFamily="34" charset="0"/>
                <a:ea typeface="Verdana" pitchFamily="34" charset="0"/>
                <a:cs typeface="Verdana" pitchFamily="34" charset="0"/>
              </a:rPr>
              <a:t>Ganancias de “Beneficiarios del Exterior”</a:t>
            </a:r>
          </a:p>
        </p:txBody>
      </p:sp>
      <p:sp>
        <p:nvSpPr>
          <p:cNvPr id="12" name="object 12"/>
          <p:cNvSpPr txBox="1">
            <a:spLocks noGrp="1"/>
          </p:cNvSpPr>
          <p:nvPr>
            <p:ph type="sldNum" sz="quarter" idx="4294967295"/>
          </p:nvPr>
        </p:nvSpPr>
        <p:spPr>
          <a:xfrm>
            <a:off x="147116" y="6548348"/>
            <a:ext cx="179070" cy="248284"/>
          </a:xfrm>
          <a:prstGeom prst="rect">
            <a:avLst/>
          </a:prstGeom>
        </p:spPr>
        <p:txBody>
          <a:bodyPr vert="horz" wrap="square" lIns="0" tIns="0" rIns="0" bIns="0" rtlCol="0">
            <a:spAutoFit/>
          </a:bodyPr>
          <a:lstStyle/>
          <a:p>
            <a:pPr marL="25400">
              <a:lnSpc>
                <a:spcPts val="1045"/>
              </a:lnSpc>
            </a:pPr>
            <a:fld id="{81D60167-4931-47E6-BA6A-407CBD079E47}" type="slidenum">
              <a:rPr spc="-5" dirty="0"/>
              <a:pPr marL="25400">
                <a:lnSpc>
                  <a:spcPts val="1045"/>
                </a:lnSpc>
              </a:pPr>
              <a:t>6</a:t>
            </a:fld>
            <a:endParaRPr spc="-5" dirty="0"/>
          </a:p>
        </p:txBody>
      </p:sp>
      <p:sp>
        <p:nvSpPr>
          <p:cNvPr id="9" name="object 8"/>
          <p:cNvSpPr txBox="1">
            <a:spLocks/>
          </p:cNvSpPr>
          <p:nvPr/>
        </p:nvSpPr>
        <p:spPr>
          <a:xfrm>
            <a:off x="755576" y="1268760"/>
            <a:ext cx="6400800" cy="366767"/>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lang="en-US" sz="2300" b="1" kern="0" spc="-5" dirty="0">
                <a:solidFill>
                  <a:schemeClr val="accent2">
                    <a:lumMod val="75000"/>
                  </a:schemeClr>
                </a:solidFill>
                <a:latin typeface="Arial"/>
                <a:ea typeface="+mj-ea"/>
                <a:cs typeface="Arial"/>
              </a:rPr>
              <a:t>Art. 11 LIG “</a:t>
            </a:r>
            <a:r>
              <a:rPr lang="en-US" sz="2300" b="1" kern="0" spc="-5" dirty="0" err="1">
                <a:solidFill>
                  <a:schemeClr val="accent2">
                    <a:lumMod val="75000"/>
                  </a:schemeClr>
                </a:solidFill>
                <a:latin typeface="Arial"/>
                <a:ea typeface="+mj-ea"/>
                <a:cs typeface="Arial"/>
              </a:rPr>
              <a:t>Seguros</a:t>
            </a:r>
            <a:r>
              <a:rPr lang="en-US" sz="2300" b="1" kern="0" spc="-5" dirty="0">
                <a:solidFill>
                  <a:schemeClr val="accent2">
                    <a:lumMod val="75000"/>
                  </a:schemeClr>
                </a:solidFill>
                <a:latin typeface="Arial"/>
                <a:ea typeface="+mj-ea"/>
                <a:cs typeface="Arial"/>
              </a:rPr>
              <a:t>”</a:t>
            </a:r>
            <a:endParaRPr kumimoji="0" lang="en-US" sz="2300" b="1" i="0" strike="noStrike" kern="0" cap="none" spc="-5" normalizeH="0" baseline="0" noProof="0" dirty="0">
              <a:ln>
                <a:noFill/>
              </a:ln>
              <a:solidFill>
                <a:schemeClr val="accent2">
                  <a:lumMod val="75000"/>
                </a:schemeClr>
              </a:solidFill>
              <a:effectLst/>
              <a:uLnTx/>
              <a:uFillTx/>
              <a:latin typeface="Arial"/>
              <a:ea typeface="+mj-ea"/>
              <a:cs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bject 6"/>
          <p:cNvSpPr txBox="1"/>
          <p:nvPr/>
        </p:nvSpPr>
        <p:spPr>
          <a:xfrm>
            <a:off x="1143000" y="2000240"/>
            <a:ext cx="7533456" cy="366767"/>
          </a:xfrm>
          <a:prstGeom prst="rect">
            <a:avLst/>
          </a:prstGeom>
        </p:spPr>
        <p:txBody>
          <a:bodyPr vert="horz" wrap="square" lIns="0" tIns="12700" rIns="0" bIns="0" rtlCol="0">
            <a:spAutoFit/>
          </a:bodyPr>
          <a:lstStyle/>
          <a:p>
            <a:pPr marL="370840" marR="5080" indent="-358140">
              <a:lnSpc>
                <a:spcPct val="100000"/>
              </a:lnSpc>
              <a:spcBef>
                <a:spcPts val="100"/>
              </a:spcBef>
              <a:buFont typeface="Wingdings"/>
              <a:buChar char=""/>
              <a:tabLst>
                <a:tab pos="370840" algn="l"/>
                <a:tab pos="1835150" algn="l"/>
                <a:tab pos="2487295" algn="l"/>
              </a:tabLst>
            </a:pPr>
            <a:r>
              <a:rPr lang="en-US" sz="2300" dirty="0">
                <a:latin typeface="Tahoma"/>
                <a:cs typeface="Tahoma"/>
              </a:rPr>
              <a:t>Son </a:t>
            </a:r>
            <a:r>
              <a:rPr lang="en-US" sz="2300" dirty="0" err="1">
                <a:latin typeface="Tahoma"/>
                <a:cs typeface="Tahoma"/>
              </a:rPr>
              <a:t>Ganancias</a:t>
            </a:r>
            <a:r>
              <a:rPr lang="en-US" sz="2300" dirty="0">
                <a:latin typeface="Tahoma"/>
                <a:cs typeface="Tahoma"/>
              </a:rPr>
              <a:t> de </a:t>
            </a:r>
            <a:r>
              <a:rPr lang="en-US" sz="2300" dirty="0" err="1">
                <a:latin typeface="Tahoma"/>
                <a:cs typeface="Tahoma"/>
              </a:rPr>
              <a:t>Fte</a:t>
            </a:r>
            <a:r>
              <a:rPr lang="en-US" sz="2300" dirty="0">
                <a:latin typeface="Tahoma"/>
                <a:cs typeface="Tahoma"/>
              </a:rPr>
              <a:t>. Argentina </a:t>
            </a:r>
            <a:r>
              <a:rPr lang="en-US" sz="2300" dirty="0" err="1">
                <a:latin typeface="Tahoma"/>
                <a:cs typeface="Tahoma"/>
              </a:rPr>
              <a:t>las</a:t>
            </a:r>
            <a:r>
              <a:rPr lang="en-US" sz="2300" dirty="0">
                <a:latin typeface="Tahoma"/>
                <a:cs typeface="Tahoma"/>
              </a:rPr>
              <a:t> </a:t>
            </a:r>
            <a:r>
              <a:rPr lang="en-US" sz="2300" dirty="0" err="1">
                <a:latin typeface="Tahoma"/>
                <a:cs typeface="Tahoma"/>
              </a:rPr>
              <a:t>provenientes</a:t>
            </a:r>
            <a:r>
              <a:rPr lang="en-US" sz="2300" dirty="0">
                <a:latin typeface="Tahoma"/>
                <a:cs typeface="Tahoma"/>
              </a:rPr>
              <a:t> de:</a:t>
            </a:r>
            <a:endParaRPr sz="2300" dirty="0">
              <a:latin typeface="Tahoma"/>
              <a:cs typeface="Tahoma"/>
            </a:endParaRPr>
          </a:p>
        </p:txBody>
      </p:sp>
      <p:sp>
        <p:nvSpPr>
          <p:cNvPr id="7" name="object 7"/>
          <p:cNvSpPr txBox="1"/>
          <p:nvPr/>
        </p:nvSpPr>
        <p:spPr>
          <a:xfrm>
            <a:off x="1600200" y="2857496"/>
            <a:ext cx="7315200" cy="3634328"/>
          </a:xfrm>
          <a:prstGeom prst="rect">
            <a:avLst/>
          </a:prstGeom>
        </p:spPr>
        <p:txBody>
          <a:bodyPr vert="horz" wrap="square" lIns="0" tIns="12700" rIns="0" bIns="0" rtlCol="0">
            <a:spAutoFit/>
          </a:bodyPr>
          <a:lstStyle/>
          <a:p>
            <a:pPr marL="370840" marR="5080" indent="-358140" algn="just">
              <a:lnSpc>
                <a:spcPct val="100000"/>
              </a:lnSpc>
              <a:spcBef>
                <a:spcPts val="100"/>
              </a:spcBef>
              <a:tabLst>
                <a:tab pos="370840" algn="l"/>
              </a:tabLst>
            </a:pPr>
            <a:r>
              <a:rPr lang="en-US" sz="2400" b="1" dirty="0">
                <a:solidFill>
                  <a:srgbClr val="C00000"/>
                </a:solidFill>
              </a:rPr>
              <a:t>✓ </a:t>
            </a:r>
            <a:r>
              <a:rPr lang="es-ES" sz="2300" dirty="0">
                <a:latin typeface="Tahoma"/>
                <a:cs typeface="Tahoma"/>
              </a:rPr>
              <a:t>las remuneraciones o sueldos de miembros de directorios, consejos u otros organismos -de empresas o entidades constituidas o domiciliadas en el país- que actúen en el extranjero.</a:t>
            </a:r>
          </a:p>
          <a:p>
            <a:pPr marL="370840" marR="5080" indent="-358140" algn="just">
              <a:lnSpc>
                <a:spcPct val="100000"/>
              </a:lnSpc>
              <a:spcBef>
                <a:spcPts val="100"/>
              </a:spcBef>
              <a:tabLst>
                <a:tab pos="370840" algn="l"/>
              </a:tabLst>
            </a:pPr>
            <a:endParaRPr lang="es-ES" sz="2300" dirty="0">
              <a:latin typeface="Tahoma"/>
              <a:cs typeface="Tahoma"/>
            </a:endParaRPr>
          </a:p>
          <a:p>
            <a:pPr marL="370840" marR="5080" indent="-358140" algn="just">
              <a:lnSpc>
                <a:spcPct val="100000"/>
              </a:lnSpc>
              <a:spcBef>
                <a:spcPts val="100"/>
              </a:spcBef>
              <a:tabLst>
                <a:tab pos="370840" algn="l"/>
              </a:tabLst>
            </a:pPr>
            <a:r>
              <a:rPr lang="en-US" sz="2000" b="1" dirty="0">
                <a:solidFill>
                  <a:srgbClr val="C00000"/>
                </a:solidFill>
              </a:rPr>
              <a:t>✓  </a:t>
            </a:r>
            <a:r>
              <a:rPr lang="es-ES" sz="2300" dirty="0">
                <a:latin typeface="Tahoma"/>
                <a:cs typeface="Tahoma"/>
              </a:rPr>
              <a:t>los honorarios u otras remuneraciones originados por asesoramiento técnico, financiero o de otra índole prestado desde el exterior.</a:t>
            </a:r>
            <a:endParaRPr lang="en-US" sz="2300" dirty="0">
              <a:latin typeface="Tahoma"/>
              <a:cs typeface="Tahoma"/>
            </a:endParaRPr>
          </a:p>
          <a:p>
            <a:pPr marL="370840" marR="5080" indent="-358140" algn="just">
              <a:lnSpc>
                <a:spcPct val="100000"/>
              </a:lnSpc>
              <a:spcBef>
                <a:spcPts val="100"/>
              </a:spcBef>
              <a:tabLst>
                <a:tab pos="370840" algn="l"/>
              </a:tabLst>
            </a:pPr>
            <a:endParaRPr lang="en-US" sz="2300" dirty="0">
              <a:latin typeface="Tahoma"/>
              <a:cs typeface="Tahoma"/>
            </a:endParaRPr>
          </a:p>
          <a:p>
            <a:pPr marL="370840" marR="5080" indent="-358140" algn="just">
              <a:lnSpc>
                <a:spcPct val="100000"/>
              </a:lnSpc>
              <a:spcBef>
                <a:spcPts val="100"/>
              </a:spcBef>
              <a:tabLst>
                <a:tab pos="370840" algn="l"/>
              </a:tabLst>
            </a:pPr>
            <a:endParaRPr sz="2300" dirty="0">
              <a:latin typeface="Tahoma"/>
              <a:cs typeface="Tahoma"/>
            </a:endParaRPr>
          </a:p>
        </p:txBody>
      </p:sp>
      <p:sp>
        <p:nvSpPr>
          <p:cNvPr id="8" name="object 8"/>
          <p:cNvSpPr txBox="1">
            <a:spLocks noGrp="1"/>
          </p:cNvSpPr>
          <p:nvPr>
            <p:ph type="title"/>
          </p:nvPr>
        </p:nvSpPr>
        <p:spPr>
          <a:xfrm>
            <a:off x="533400" y="322317"/>
            <a:ext cx="8153400" cy="412934"/>
          </a:xfrm>
          <a:prstGeom prst="rect">
            <a:avLst/>
          </a:prstGeom>
        </p:spPr>
        <p:txBody>
          <a:bodyPr vert="horz" wrap="square" lIns="0" tIns="12700" rIns="0" bIns="0" rtlCol="0">
            <a:spAutoFit/>
          </a:bodyPr>
          <a:lstStyle/>
          <a:p>
            <a:pPr>
              <a:lnSpc>
                <a:spcPct val="100000"/>
              </a:lnSpc>
              <a:spcBef>
                <a:spcPct val="50000"/>
              </a:spcBef>
            </a:pPr>
            <a:r>
              <a:rPr lang="es-AR" sz="2600" b="1" u="sng" cap="small" dirty="0">
                <a:solidFill>
                  <a:srgbClr val="00B050"/>
                </a:solidFill>
                <a:latin typeface="Verdana" pitchFamily="34" charset="0"/>
                <a:ea typeface="Verdana" pitchFamily="34" charset="0"/>
                <a:cs typeface="Verdana" pitchFamily="34" charset="0"/>
              </a:rPr>
              <a:t>Ganancias de “Beneficiarios del Exterior”</a:t>
            </a:r>
          </a:p>
        </p:txBody>
      </p:sp>
      <p:sp>
        <p:nvSpPr>
          <p:cNvPr id="12" name="object 12"/>
          <p:cNvSpPr txBox="1">
            <a:spLocks noGrp="1"/>
          </p:cNvSpPr>
          <p:nvPr>
            <p:ph type="sldNum" sz="quarter" idx="4294967295"/>
          </p:nvPr>
        </p:nvSpPr>
        <p:spPr>
          <a:xfrm>
            <a:off x="147116" y="6548348"/>
            <a:ext cx="179070" cy="248284"/>
          </a:xfrm>
          <a:prstGeom prst="rect">
            <a:avLst/>
          </a:prstGeom>
        </p:spPr>
        <p:txBody>
          <a:bodyPr vert="horz" wrap="square" lIns="0" tIns="0" rIns="0" bIns="0" rtlCol="0">
            <a:spAutoFit/>
          </a:bodyPr>
          <a:lstStyle/>
          <a:p>
            <a:pPr marL="25400">
              <a:lnSpc>
                <a:spcPts val="1045"/>
              </a:lnSpc>
            </a:pPr>
            <a:fld id="{81D60167-4931-47E6-BA6A-407CBD079E47}" type="slidenum">
              <a:rPr spc="-5" dirty="0"/>
              <a:pPr marL="25400">
                <a:lnSpc>
                  <a:spcPts val="1045"/>
                </a:lnSpc>
              </a:pPr>
              <a:t>7</a:t>
            </a:fld>
            <a:endParaRPr spc="-5" dirty="0"/>
          </a:p>
        </p:txBody>
      </p:sp>
      <p:sp>
        <p:nvSpPr>
          <p:cNvPr id="15" name="object 8"/>
          <p:cNvSpPr txBox="1">
            <a:spLocks/>
          </p:cNvSpPr>
          <p:nvPr/>
        </p:nvSpPr>
        <p:spPr>
          <a:xfrm>
            <a:off x="395536" y="1214422"/>
            <a:ext cx="8640960" cy="366767"/>
          </a:xfrm>
          <a:prstGeom prst="rect">
            <a:avLst/>
          </a:prstGeom>
        </p:spPr>
        <p:txBody>
          <a:bodyPr vert="horz" wrap="square" lIns="0" tIns="12700" rIns="0" bIns="0" rtlCol="0">
            <a:spAutoFit/>
          </a:bodyPr>
          <a:lstStyle/>
          <a:p>
            <a:pPr marL="2244725" marR="0" lvl="0" indent="-2232025" defTabSz="914400" eaLnBrk="1" fontAlgn="auto" latinLnBrk="0" hangingPunct="1">
              <a:lnSpc>
                <a:spcPct val="100000"/>
              </a:lnSpc>
              <a:spcBef>
                <a:spcPts val="100"/>
              </a:spcBef>
              <a:spcAft>
                <a:spcPts val="0"/>
              </a:spcAft>
              <a:buClrTx/>
              <a:buSzTx/>
              <a:buFontTx/>
              <a:buNone/>
              <a:tabLst/>
              <a:defRPr/>
            </a:pPr>
            <a:r>
              <a:rPr lang="en-US" sz="2300" b="1" u="sng" kern="0" spc="-5" dirty="0">
                <a:solidFill>
                  <a:schemeClr val="accent2">
                    <a:lumMod val="75000"/>
                  </a:schemeClr>
                </a:solidFill>
                <a:latin typeface="Arial"/>
                <a:ea typeface="+mj-ea"/>
                <a:cs typeface="Arial"/>
              </a:rPr>
              <a:t>Art. 12 LIG</a:t>
            </a:r>
            <a:r>
              <a:rPr lang="en-US" sz="2300" b="1" kern="0" spc="-5" dirty="0">
                <a:solidFill>
                  <a:schemeClr val="accent2">
                    <a:lumMod val="75000"/>
                  </a:schemeClr>
                </a:solidFill>
                <a:latin typeface="Arial"/>
                <a:ea typeface="+mj-ea"/>
                <a:cs typeface="Arial"/>
              </a:rPr>
              <a:t> : </a:t>
            </a:r>
            <a:r>
              <a:rPr lang="en-US" sz="2200" b="1" i="1" kern="0" spc="-5" dirty="0">
                <a:solidFill>
                  <a:schemeClr val="accent2">
                    <a:lumMod val="75000"/>
                  </a:schemeClr>
                </a:solidFill>
                <a:latin typeface="Arial"/>
                <a:ea typeface="+mj-ea"/>
                <a:cs typeface="Arial"/>
              </a:rPr>
              <a:t>“</a:t>
            </a:r>
            <a:r>
              <a:rPr lang="en-US" sz="2200" b="1" i="1" kern="0" spc="-5" dirty="0" err="1">
                <a:solidFill>
                  <a:schemeClr val="accent2">
                    <a:lumMod val="75000"/>
                  </a:schemeClr>
                </a:solidFill>
                <a:latin typeface="Arial"/>
                <a:ea typeface="+mj-ea"/>
                <a:cs typeface="Arial"/>
              </a:rPr>
              <a:t>Honorarios</a:t>
            </a:r>
            <a:r>
              <a:rPr lang="en-US" sz="2200" b="1" i="1" kern="0" spc="-5" dirty="0">
                <a:solidFill>
                  <a:schemeClr val="accent2">
                    <a:lumMod val="75000"/>
                  </a:schemeClr>
                </a:solidFill>
                <a:latin typeface="Arial"/>
                <a:ea typeface="+mj-ea"/>
                <a:cs typeface="Arial"/>
              </a:rPr>
              <a:t> o rem.  </a:t>
            </a:r>
            <a:r>
              <a:rPr lang="en-US" sz="2200" b="1" i="1" kern="0" spc="-5" dirty="0" err="1">
                <a:solidFill>
                  <a:schemeClr val="accent2">
                    <a:lumMod val="75000"/>
                  </a:schemeClr>
                </a:solidFill>
                <a:latin typeface="Arial"/>
                <a:ea typeface="+mj-ea"/>
                <a:cs typeface="Arial"/>
              </a:rPr>
              <a:t>recibidas</a:t>
            </a:r>
            <a:r>
              <a:rPr lang="en-US" sz="2200" b="1" i="1" kern="0" spc="-5" dirty="0">
                <a:solidFill>
                  <a:schemeClr val="accent2">
                    <a:lumMod val="75000"/>
                  </a:schemeClr>
                </a:solidFill>
                <a:latin typeface="Arial"/>
                <a:ea typeface="+mj-ea"/>
                <a:cs typeface="Arial"/>
              </a:rPr>
              <a:t> del o en el exterior”</a:t>
            </a:r>
            <a:endParaRPr kumimoji="0" lang="en-US" sz="2200" b="1" i="1" strike="noStrike" kern="0" cap="none" spc="-5" normalizeH="0" baseline="0" noProof="0" dirty="0">
              <a:ln>
                <a:noFill/>
              </a:ln>
              <a:solidFill>
                <a:schemeClr val="accent2">
                  <a:lumMod val="75000"/>
                </a:schemeClr>
              </a:solidFill>
              <a:effectLst/>
              <a:uLnTx/>
              <a:uFillTx/>
              <a:latin typeface="Arial"/>
              <a:ea typeface="+mj-ea"/>
              <a:cs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bject 6"/>
          <p:cNvSpPr txBox="1"/>
          <p:nvPr/>
        </p:nvSpPr>
        <p:spPr>
          <a:xfrm>
            <a:off x="933400" y="1628800"/>
            <a:ext cx="7239000" cy="720710"/>
          </a:xfrm>
          <a:prstGeom prst="rect">
            <a:avLst/>
          </a:prstGeom>
        </p:spPr>
        <p:txBody>
          <a:bodyPr vert="horz" wrap="square" lIns="0" tIns="12700" rIns="0" bIns="0" rtlCol="0">
            <a:spAutoFit/>
          </a:bodyPr>
          <a:lstStyle/>
          <a:p>
            <a:pPr marL="370840" marR="5080" indent="-358140">
              <a:lnSpc>
                <a:spcPct val="100000"/>
              </a:lnSpc>
              <a:spcBef>
                <a:spcPts val="100"/>
              </a:spcBef>
              <a:buFont typeface="Wingdings"/>
              <a:buChar char=""/>
              <a:tabLst>
                <a:tab pos="370840" algn="l"/>
                <a:tab pos="1835150" algn="l"/>
                <a:tab pos="2487295" algn="l"/>
              </a:tabLst>
            </a:pPr>
            <a:r>
              <a:rPr lang="en-US" sz="2300" dirty="0">
                <a:latin typeface="Tahoma"/>
                <a:cs typeface="Tahoma"/>
              </a:rPr>
              <a:t>Se presume que son </a:t>
            </a:r>
            <a:r>
              <a:rPr lang="en-US" sz="2300" dirty="0" err="1">
                <a:latin typeface="Tahoma"/>
                <a:cs typeface="Tahoma"/>
              </a:rPr>
              <a:t>Ganancias</a:t>
            </a:r>
            <a:r>
              <a:rPr lang="en-US" sz="2300" dirty="0">
                <a:latin typeface="Tahoma"/>
                <a:cs typeface="Tahoma"/>
              </a:rPr>
              <a:t> de Fuente Argentina, sin </a:t>
            </a:r>
            <a:r>
              <a:rPr lang="en-US" sz="2300" dirty="0" err="1">
                <a:latin typeface="Tahoma"/>
                <a:cs typeface="Tahoma"/>
              </a:rPr>
              <a:t>admitir</a:t>
            </a:r>
            <a:r>
              <a:rPr lang="en-US" sz="2300" dirty="0">
                <a:latin typeface="Tahoma"/>
                <a:cs typeface="Tahoma"/>
              </a:rPr>
              <a:t> </a:t>
            </a:r>
            <a:r>
              <a:rPr lang="en-US" sz="2300" dirty="0" err="1">
                <a:latin typeface="Tahoma"/>
                <a:cs typeface="Tahoma"/>
              </a:rPr>
              <a:t>prueba</a:t>
            </a:r>
            <a:r>
              <a:rPr lang="en-US" sz="2300" dirty="0">
                <a:latin typeface="Tahoma"/>
                <a:cs typeface="Tahoma"/>
              </a:rPr>
              <a:t> </a:t>
            </a:r>
            <a:r>
              <a:rPr lang="en-US" sz="2300" dirty="0" err="1">
                <a:latin typeface="Tahoma"/>
                <a:cs typeface="Tahoma"/>
              </a:rPr>
              <a:t>en</a:t>
            </a:r>
            <a:r>
              <a:rPr lang="en-US" sz="2300" dirty="0">
                <a:latin typeface="Tahoma"/>
                <a:cs typeface="Tahoma"/>
              </a:rPr>
              <a:t> </a:t>
            </a:r>
            <a:r>
              <a:rPr lang="en-US" sz="2300" dirty="0" err="1">
                <a:latin typeface="Tahoma"/>
                <a:cs typeface="Tahoma"/>
              </a:rPr>
              <a:t>contrario</a:t>
            </a:r>
            <a:r>
              <a:rPr lang="en-US" sz="2300" dirty="0">
                <a:latin typeface="Tahoma"/>
                <a:cs typeface="Tahoma"/>
              </a:rPr>
              <a:t>:</a:t>
            </a:r>
            <a:endParaRPr sz="2300" dirty="0">
              <a:latin typeface="Tahoma"/>
              <a:cs typeface="Tahoma"/>
            </a:endParaRPr>
          </a:p>
        </p:txBody>
      </p:sp>
      <p:sp>
        <p:nvSpPr>
          <p:cNvPr id="7" name="object 7"/>
          <p:cNvSpPr txBox="1"/>
          <p:nvPr/>
        </p:nvSpPr>
        <p:spPr>
          <a:xfrm>
            <a:off x="1433264" y="2623839"/>
            <a:ext cx="7315200" cy="3960058"/>
          </a:xfrm>
          <a:prstGeom prst="rect">
            <a:avLst/>
          </a:prstGeom>
        </p:spPr>
        <p:txBody>
          <a:bodyPr vert="horz" wrap="square" lIns="0" tIns="12700" rIns="0" bIns="0" rtlCol="0">
            <a:spAutoFit/>
          </a:bodyPr>
          <a:lstStyle/>
          <a:p>
            <a:pPr marL="370840" marR="5080" indent="-358140" algn="just">
              <a:lnSpc>
                <a:spcPct val="100000"/>
              </a:lnSpc>
              <a:spcBef>
                <a:spcPts val="100"/>
              </a:spcBef>
              <a:tabLst>
                <a:tab pos="370840" algn="l"/>
              </a:tabLst>
            </a:pPr>
            <a:r>
              <a:rPr lang="en-US" sz="2400" b="1" dirty="0">
                <a:solidFill>
                  <a:srgbClr val="C00000"/>
                </a:solidFill>
              </a:rPr>
              <a:t>✓</a:t>
            </a:r>
            <a:r>
              <a:rPr lang="es-ES" sz="2300" dirty="0">
                <a:latin typeface="Tahoma"/>
                <a:cs typeface="Tahoma"/>
              </a:rPr>
              <a:t> el DIEZ POR CIENTO (10%) del importe bruto de los fletes por pasajes y cargas correspondientes a los transportes realizados compañías no constituidas en el país que se ocupan en el negocio de transporte entre la República y países extranjeros.</a:t>
            </a:r>
          </a:p>
          <a:p>
            <a:pPr marL="370840" marR="5080" indent="-358140" algn="just">
              <a:lnSpc>
                <a:spcPct val="100000"/>
              </a:lnSpc>
              <a:spcBef>
                <a:spcPts val="100"/>
              </a:spcBef>
              <a:tabLst>
                <a:tab pos="370840" algn="l"/>
              </a:tabLst>
            </a:pPr>
            <a:endParaRPr lang="es-ES" sz="2300" dirty="0">
              <a:latin typeface="Tahoma"/>
              <a:cs typeface="Tahoma"/>
            </a:endParaRPr>
          </a:p>
          <a:p>
            <a:pPr marL="370840" marR="5080" indent="-358140" algn="just">
              <a:lnSpc>
                <a:spcPct val="100000"/>
              </a:lnSpc>
              <a:spcBef>
                <a:spcPts val="100"/>
              </a:spcBef>
              <a:tabLst>
                <a:tab pos="370840" algn="l"/>
              </a:tabLst>
            </a:pPr>
            <a:r>
              <a:rPr lang="en-US" sz="2000" b="1" dirty="0">
                <a:solidFill>
                  <a:srgbClr val="C00000"/>
                </a:solidFill>
              </a:rPr>
              <a:t>✓</a:t>
            </a:r>
            <a:r>
              <a:rPr lang="es-ES" sz="2000" dirty="0">
                <a:latin typeface="Tahoma"/>
                <a:cs typeface="Tahoma"/>
              </a:rPr>
              <a:t> </a:t>
            </a:r>
            <a:r>
              <a:rPr lang="es-ES" sz="2300" dirty="0">
                <a:latin typeface="Tahoma"/>
                <a:cs typeface="Tahoma"/>
              </a:rPr>
              <a:t>el DIEZ POR CIENTO (10%) de las sumas pagadas por empresas radicadas o constituidas en el país a armadores extranjeros por fletamentos a tiempo o por viaje.</a:t>
            </a:r>
            <a:endParaRPr lang="en-US" sz="2300" dirty="0">
              <a:latin typeface="Tahoma"/>
              <a:cs typeface="Tahoma"/>
            </a:endParaRPr>
          </a:p>
          <a:p>
            <a:pPr marL="370840" marR="5080" indent="-358140" algn="just">
              <a:lnSpc>
                <a:spcPct val="100000"/>
              </a:lnSpc>
              <a:spcBef>
                <a:spcPts val="100"/>
              </a:spcBef>
              <a:tabLst>
                <a:tab pos="370840" algn="l"/>
              </a:tabLst>
            </a:pPr>
            <a:endParaRPr sz="2300" dirty="0">
              <a:latin typeface="Tahoma"/>
              <a:cs typeface="Tahoma"/>
            </a:endParaRPr>
          </a:p>
        </p:txBody>
      </p:sp>
      <p:sp>
        <p:nvSpPr>
          <p:cNvPr id="8" name="object 8"/>
          <p:cNvSpPr txBox="1">
            <a:spLocks noGrp="1"/>
          </p:cNvSpPr>
          <p:nvPr>
            <p:ph type="title"/>
          </p:nvPr>
        </p:nvSpPr>
        <p:spPr>
          <a:xfrm>
            <a:off x="533400" y="322317"/>
            <a:ext cx="8153400" cy="412934"/>
          </a:xfrm>
          <a:prstGeom prst="rect">
            <a:avLst/>
          </a:prstGeom>
        </p:spPr>
        <p:txBody>
          <a:bodyPr vert="horz" wrap="square" lIns="0" tIns="12700" rIns="0" bIns="0" rtlCol="0">
            <a:spAutoFit/>
          </a:bodyPr>
          <a:lstStyle/>
          <a:p>
            <a:pPr>
              <a:lnSpc>
                <a:spcPct val="100000"/>
              </a:lnSpc>
              <a:spcBef>
                <a:spcPct val="50000"/>
              </a:spcBef>
            </a:pPr>
            <a:r>
              <a:rPr lang="es-AR" sz="2600" b="1" u="sng" cap="small" dirty="0">
                <a:solidFill>
                  <a:srgbClr val="00B050"/>
                </a:solidFill>
                <a:latin typeface="Verdana" pitchFamily="34" charset="0"/>
                <a:ea typeface="Verdana" pitchFamily="34" charset="0"/>
                <a:cs typeface="Verdana" pitchFamily="34" charset="0"/>
              </a:rPr>
              <a:t>Ganancias de “Beneficiarios del Exterior”</a:t>
            </a:r>
          </a:p>
        </p:txBody>
      </p:sp>
      <p:sp>
        <p:nvSpPr>
          <p:cNvPr id="12" name="object 12"/>
          <p:cNvSpPr txBox="1">
            <a:spLocks noGrp="1"/>
          </p:cNvSpPr>
          <p:nvPr>
            <p:ph type="sldNum" sz="quarter" idx="4294967295"/>
          </p:nvPr>
        </p:nvSpPr>
        <p:spPr>
          <a:xfrm>
            <a:off x="147116" y="6548348"/>
            <a:ext cx="179070" cy="248284"/>
          </a:xfrm>
          <a:prstGeom prst="rect">
            <a:avLst/>
          </a:prstGeom>
        </p:spPr>
        <p:txBody>
          <a:bodyPr vert="horz" wrap="square" lIns="0" tIns="0" rIns="0" bIns="0" rtlCol="0">
            <a:spAutoFit/>
          </a:bodyPr>
          <a:lstStyle/>
          <a:p>
            <a:pPr marL="25400">
              <a:lnSpc>
                <a:spcPts val="1045"/>
              </a:lnSpc>
            </a:pPr>
            <a:fld id="{81D60167-4931-47E6-BA6A-407CBD079E47}" type="slidenum">
              <a:rPr spc="-5" dirty="0"/>
              <a:pPr marL="25400">
                <a:lnSpc>
                  <a:spcPts val="1045"/>
                </a:lnSpc>
              </a:pPr>
              <a:t>8</a:t>
            </a:fld>
            <a:endParaRPr spc="-5" dirty="0"/>
          </a:p>
        </p:txBody>
      </p:sp>
      <p:sp>
        <p:nvSpPr>
          <p:cNvPr id="15" name="object 8"/>
          <p:cNvSpPr txBox="1">
            <a:spLocks/>
          </p:cNvSpPr>
          <p:nvPr/>
        </p:nvSpPr>
        <p:spPr>
          <a:xfrm>
            <a:off x="685800" y="1052736"/>
            <a:ext cx="6400800" cy="366767"/>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lang="en-US" sz="2300" b="1" u="sng" kern="0" spc="-5" dirty="0">
                <a:solidFill>
                  <a:schemeClr val="accent2">
                    <a:lumMod val="75000"/>
                  </a:schemeClr>
                </a:solidFill>
                <a:latin typeface="Arial"/>
                <a:ea typeface="+mj-ea"/>
                <a:cs typeface="Arial"/>
              </a:rPr>
              <a:t>Art. 9 LIG </a:t>
            </a:r>
            <a:r>
              <a:rPr lang="en-US" sz="2300" b="1" kern="0" spc="-5" dirty="0">
                <a:solidFill>
                  <a:schemeClr val="accent2">
                    <a:lumMod val="75000"/>
                  </a:schemeClr>
                </a:solidFill>
                <a:latin typeface="Arial"/>
                <a:ea typeface="+mj-ea"/>
                <a:cs typeface="Arial"/>
              </a:rPr>
              <a:t>“</a:t>
            </a:r>
            <a:r>
              <a:rPr lang="en-US" sz="2300" b="1" i="1" kern="0" spc="-5" dirty="0" err="1">
                <a:solidFill>
                  <a:schemeClr val="accent2">
                    <a:lumMod val="75000"/>
                  </a:schemeClr>
                </a:solidFill>
                <a:latin typeface="Arial"/>
                <a:ea typeface="+mj-ea"/>
                <a:cs typeface="Arial"/>
              </a:rPr>
              <a:t>Transportes</a:t>
            </a:r>
            <a:r>
              <a:rPr lang="en-US" sz="2300" b="1" i="1" kern="0" spc="-5" dirty="0">
                <a:solidFill>
                  <a:schemeClr val="accent2">
                    <a:lumMod val="75000"/>
                  </a:schemeClr>
                </a:solidFill>
                <a:latin typeface="Arial"/>
                <a:ea typeface="+mj-ea"/>
                <a:cs typeface="Arial"/>
              </a:rPr>
              <a:t> </a:t>
            </a:r>
            <a:r>
              <a:rPr lang="en-US" sz="2300" b="1" i="1" kern="0" spc="-5" dirty="0" err="1">
                <a:solidFill>
                  <a:schemeClr val="accent2">
                    <a:lumMod val="75000"/>
                  </a:schemeClr>
                </a:solidFill>
                <a:latin typeface="Arial"/>
                <a:ea typeface="+mj-ea"/>
                <a:cs typeface="Arial"/>
              </a:rPr>
              <a:t>Internacionales</a:t>
            </a:r>
            <a:r>
              <a:rPr lang="en-US" sz="2300" b="1" kern="0" spc="-5" dirty="0">
                <a:solidFill>
                  <a:schemeClr val="accent2">
                    <a:lumMod val="75000"/>
                  </a:schemeClr>
                </a:solidFill>
                <a:latin typeface="Arial"/>
                <a:ea typeface="+mj-ea"/>
                <a:cs typeface="Arial"/>
              </a:rPr>
              <a:t>”</a:t>
            </a:r>
            <a:endParaRPr kumimoji="0" lang="en-US" sz="2300" b="1" i="0" strike="noStrike" kern="0" cap="none" spc="-5" normalizeH="0" baseline="0" noProof="0" dirty="0">
              <a:ln>
                <a:noFill/>
              </a:ln>
              <a:solidFill>
                <a:schemeClr val="accent2">
                  <a:lumMod val="75000"/>
                </a:schemeClr>
              </a:solidFill>
              <a:effectLst/>
              <a:uLnTx/>
              <a:uFillTx/>
              <a:latin typeface="Arial"/>
              <a:ea typeface="+mj-ea"/>
              <a:cs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bject 7"/>
          <p:cNvSpPr txBox="1"/>
          <p:nvPr/>
        </p:nvSpPr>
        <p:spPr>
          <a:xfrm>
            <a:off x="1289248" y="2332032"/>
            <a:ext cx="7315200" cy="4832092"/>
          </a:xfrm>
          <a:prstGeom prst="rect">
            <a:avLst/>
          </a:prstGeom>
        </p:spPr>
        <p:txBody>
          <a:bodyPr vert="horz" wrap="square" lIns="0" tIns="12700" rIns="0" bIns="0" rtlCol="0">
            <a:spAutoFit/>
          </a:bodyPr>
          <a:lstStyle/>
          <a:p>
            <a:pPr marL="370840" marR="5080" indent="-358140" algn="just">
              <a:lnSpc>
                <a:spcPct val="100000"/>
              </a:lnSpc>
              <a:spcBef>
                <a:spcPts val="100"/>
              </a:spcBef>
              <a:tabLst>
                <a:tab pos="370840" algn="l"/>
              </a:tabLst>
            </a:pPr>
            <a:r>
              <a:rPr lang="en-US" sz="2400" b="1" dirty="0">
                <a:solidFill>
                  <a:srgbClr val="C00000"/>
                </a:solidFill>
              </a:rPr>
              <a:t>✓ </a:t>
            </a:r>
            <a:r>
              <a:rPr lang="es-ES" sz="2400" dirty="0"/>
              <a:t>las provenientes de la tenencia y enajenación de acciones, cuotas y participaciones sociales …., monedas digitales, Títulos, bonos y demás valores, cuando el emisor se encuentre domiciliado, establecido o radicado en la República Argentina. </a:t>
            </a:r>
          </a:p>
          <a:p>
            <a:pPr marL="370840" marR="5080" indent="-358140" algn="just">
              <a:lnSpc>
                <a:spcPct val="100000"/>
              </a:lnSpc>
              <a:spcBef>
                <a:spcPts val="100"/>
              </a:spcBef>
              <a:tabLst>
                <a:tab pos="370840" algn="l"/>
              </a:tabLst>
            </a:pPr>
            <a:endParaRPr lang="es-ES" sz="2400" dirty="0"/>
          </a:p>
          <a:p>
            <a:pPr marL="370840" marR="5080" indent="-358140" algn="just">
              <a:lnSpc>
                <a:spcPct val="100000"/>
              </a:lnSpc>
              <a:spcBef>
                <a:spcPts val="100"/>
              </a:spcBef>
              <a:tabLst>
                <a:tab pos="370840" algn="l"/>
              </a:tabLst>
            </a:pPr>
            <a:r>
              <a:rPr lang="en-US" sz="2400" b="1" dirty="0">
                <a:solidFill>
                  <a:srgbClr val="C00000"/>
                </a:solidFill>
              </a:rPr>
              <a:t>✓ </a:t>
            </a:r>
            <a:r>
              <a:rPr lang="en-US" sz="2400" dirty="0" err="1"/>
              <a:t>las</a:t>
            </a:r>
            <a:r>
              <a:rPr lang="en-US" sz="2400" dirty="0"/>
              <a:t> </a:t>
            </a:r>
            <a:r>
              <a:rPr lang="en-US" sz="2400" dirty="0" err="1"/>
              <a:t>provenientes</a:t>
            </a:r>
            <a:r>
              <a:rPr lang="en-US" sz="2400" dirty="0"/>
              <a:t> de </a:t>
            </a:r>
            <a:r>
              <a:rPr lang="es-ES" sz="2400" dirty="0"/>
              <a:t>valores representativos o certificados de depósito de acciones y de demás valores, cuando el emisor encuentre domiciliado, constituido o radicado en la República Argentina.</a:t>
            </a:r>
            <a:endParaRPr lang="es-ES" sz="2300" dirty="0">
              <a:latin typeface="Tahoma"/>
              <a:cs typeface="Tahoma"/>
            </a:endParaRPr>
          </a:p>
          <a:p>
            <a:pPr marL="370840" marR="5080" indent="-358140" algn="just">
              <a:lnSpc>
                <a:spcPct val="100000"/>
              </a:lnSpc>
              <a:spcBef>
                <a:spcPts val="100"/>
              </a:spcBef>
              <a:tabLst>
                <a:tab pos="370840" algn="l"/>
              </a:tabLst>
            </a:pPr>
            <a:endParaRPr lang="es-ES" sz="2300" dirty="0">
              <a:latin typeface="Tahoma"/>
              <a:cs typeface="Tahoma"/>
            </a:endParaRPr>
          </a:p>
          <a:p>
            <a:pPr marL="370840" marR="5080" indent="-358140" algn="just">
              <a:lnSpc>
                <a:spcPct val="100000"/>
              </a:lnSpc>
              <a:spcBef>
                <a:spcPts val="100"/>
              </a:spcBef>
              <a:tabLst>
                <a:tab pos="370840" algn="l"/>
              </a:tabLst>
            </a:pPr>
            <a:endParaRPr lang="en-US" sz="2300" dirty="0">
              <a:latin typeface="Tahoma"/>
              <a:cs typeface="Tahoma"/>
            </a:endParaRPr>
          </a:p>
          <a:p>
            <a:pPr marL="370840" marR="5080" indent="-358140" algn="just">
              <a:lnSpc>
                <a:spcPct val="100000"/>
              </a:lnSpc>
              <a:spcBef>
                <a:spcPts val="100"/>
              </a:spcBef>
              <a:tabLst>
                <a:tab pos="370840" algn="l"/>
              </a:tabLst>
            </a:pPr>
            <a:endParaRPr sz="2300" dirty="0">
              <a:latin typeface="Tahoma"/>
              <a:cs typeface="Tahoma"/>
            </a:endParaRPr>
          </a:p>
        </p:txBody>
      </p:sp>
      <p:sp>
        <p:nvSpPr>
          <p:cNvPr id="8" name="object 8"/>
          <p:cNvSpPr txBox="1">
            <a:spLocks noGrp="1"/>
          </p:cNvSpPr>
          <p:nvPr>
            <p:ph type="title"/>
          </p:nvPr>
        </p:nvSpPr>
        <p:spPr>
          <a:xfrm>
            <a:off x="533400" y="188640"/>
            <a:ext cx="8153400" cy="412934"/>
          </a:xfrm>
          <a:prstGeom prst="rect">
            <a:avLst/>
          </a:prstGeom>
        </p:spPr>
        <p:txBody>
          <a:bodyPr vert="horz" wrap="square" lIns="0" tIns="12700" rIns="0" bIns="0" rtlCol="0">
            <a:spAutoFit/>
          </a:bodyPr>
          <a:lstStyle/>
          <a:p>
            <a:pPr>
              <a:lnSpc>
                <a:spcPct val="100000"/>
              </a:lnSpc>
              <a:spcBef>
                <a:spcPct val="50000"/>
              </a:spcBef>
            </a:pPr>
            <a:r>
              <a:rPr lang="es-AR" sz="2600" b="1" u="sng" cap="small" dirty="0">
                <a:solidFill>
                  <a:srgbClr val="00B050"/>
                </a:solidFill>
                <a:latin typeface="Verdana" pitchFamily="34" charset="0"/>
                <a:ea typeface="Verdana" pitchFamily="34" charset="0"/>
                <a:cs typeface="Verdana" pitchFamily="34" charset="0"/>
              </a:rPr>
              <a:t>Ganancias de “Beneficiarios del Exterior”</a:t>
            </a:r>
          </a:p>
        </p:txBody>
      </p:sp>
      <p:sp>
        <p:nvSpPr>
          <p:cNvPr id="12" name="object 12"/>
          <p:cNvSpPr txBox="1">
            <a:spLocks noGrp="1"/>
          </p:cNvSpPr>
          <p:nvPr>
            <p:ph type="sldNum" sz="quarter" idx="4294967295"/>
          </p:nvPr>
        </p:nvSpPr>
        <p:spPr>
          <a:xfrm>
            <a:off x="147116" y="6548348"/>
            <a:ext cx="179070" cy="248284"/>
          </a:xfrm>
          <a:prstGeom prst="rect">
            <a:avLst/>
          </a:prstGeom>
        </p:spPr>
        <p:txBody>
          <a:bodyPr vert="horz" wrap="square" lIns="0" tIns="0" rIns="0" bIns="0" rtlCol="0">
            <a:spAutoFit/>
          </a:bodyPr>
          <a:lstStyle/>
          <a:p>
            <a:pPr marL="25400">
              <a:lnSpc>
                <a:spcPts val="1045"/>
              </a:lnSpc>
            </a:pPr>
            <a:fld id="{81D60167-4931-47E6-BA6A-407CBD079E47}" type="slidenum">
              <a:rPr spc="-5" dirty="0"/>
              <a:pPr marL="25400">
                <a:lnSpc>
                  <a:spcPts val="1045"/>
                </a:lnSpc>
              </a:pPr>
              <a:t>9</a:t>
            </a:fld>
            <a:endParaRPr spc="-5" dirty="0"/>
          </a:p>
        </p:txBody>
      </p:sp>
      <p:sp>
        <p:nvSpPr>
          <p:cNvPr id="15" name="object 8"/>
          <p:cNvSpPr txBox="1">
            <a:spLocks/>
          </p:cNvSpPr>
          <p:nvPr/>
        </p:nvSpPr>
        <p:spPr>
          <a:xfrm>
            <a:off x="685800" y="908720"/>
            <a:ext cx="7846640" cy="1423467"/>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lang="en-US" sz="2200" b="1" u="sng" kern="0" spc="-5" dirty="0">
                <a:solidFill>
                  <a:schemeClr val="accent2">
                    <a:lumMod val="75000"/>
                  </a:schemeClr>
                </a:solidFill>
                <a:latin typeface="Arial"/>
                <a:ea typeface="+mj-ea"/>
                <a:cs typeface="Arial"/>
              </a:rPr>
              <a:t>Art. 7 LIG </a:t>
            </a:r>
            <a:r>
              <a:rPr lang="en-US" sz="2200" b="1" kern="0" spc="-5" dirty="0">
                <a:solidFill>
                  <a:schemeClr val="accent2">
                    <a:lumMod val="75000"/>
                  </a:schemeClr>
                </a:solidFill>
                <a:latin typeface="Arial"/>
                <a:ea typeface="+mj-ea"/>
                <a:cs typeface="Arial"/>
              </a:rPr>
              <a:t>“</a:t>
            </a:r>
            <a:r>
              <a:rPr lang="en-US" sz="2200" b="1" kern="0" spc="-5" dirty="0" err="1">
                <a:solidFill>
                  <a:schemeClr val="accent2">
                    <a:lumMod val="75000"/>
                  </a:schemeClr>
                </a:solidFill>
                <a:latin typeface="Arial"/>
                <a:ea typeface="+mj-ea"/>
                <a:cs typeface="Arial"/>
              </a:rPr>
              <a:t>Acciones</a:t>
            </a:r>
            <a:r>
              <a:rPr lang="en-US" sz="2200" b="1" kern="0" spc="-5" dirty="0">
                <a:solidFill>
                  <a:schemeClr val="accent2">
                    <a:lumMod val="75000"/>
                  </a:schemeClr>
                </a:solidFill>
                <a:latin typeface="Arial"/>
                <a:ea typeface="+mj-ea"/>
                <a:cs typeface="Arial"/>
              </a:rPr>
              <a:t>, </a:t>
            </a:r>
            <a:r>
              <a:rPr lang="en-US" sz="2200" b="1" kern="0" spc="-5" dirty="0" err="1">
                <a:solidFill>
                  <a:schemeClr val="accent2">
                    <a:lumMod val="75000"/>
                  </a:schemeClr>
                </a:solidFill>
                <a:latin typeface="Arial"/>
                <a:ea typeface="+mj-ea"/>
                <a:cs typeface="Arial"/>
              </a:rPr>
              <a:t>cuotas</a:t>
            </a:r>
            <a:r>
              <a:rPr lang="en-US" sz="2200" b="1" kern="0" spc="-5" dirty="0">
                <a:solidFill>
                  <a:schemeClr val="accent2">
                    <a:lumMod val="75000"/>
                  </a:schemeClr>
                </a:solidFill>
                <a:latin typeface="Arial"/>
                <a:ea typeface="+mj-ea"/>
                <a:cs typeface="Arial"/>
              </a:rPr>
              <a:t> y part. </a:t>
            </a:r>
            <a:r>
              <a:rPr lang="en-US" sz="2200" b="1" kern="0" spc="-5" dirty="0" err="1">
                <a:solidFill>
                  <a:schemeClr val="accent2">
                    <a:lumMod val="75000"/>
                  </a:schemeClr>
                </a:solidFill>
                <a:latin typeface="Arial"/>
                <a:ea typeface="+mj-ea"/>
                <a:cs typeface="Arial"/>
              </a:rPr>
              <a:t>sociales</a:t>
            </a:r>
            <a:r>
              <a:rPr lang="en-US" sz="2200" b="1" kern="0" spc="-5" dirty="0">
                <a:solidFill>
                  <a:schemeClr val="accent2">
                    <a:lumMod val="75000"/>
                  </a:schemeClr>
                </a:solidFill>
                <a:latin typeface="Arial"/>
                <a:ea typeface="+mj-ea"/>
                <a:cs typeface="Arial"/>
              </a:rPr>
              <a:t>, </a:t>
            </a:r>
            <a:r>
              <a:rPr lang="en-US" sz="2200" b="1" kern="0" spc="-5" dirty="0" err="1">
                <a:solidFill>
                  <a:schemeClr val="accent2">
                    <a:lumMod val="75000"/>
                  </a:schemeClr>
                </a:solidFill>
                <a:latin typeface="Arial"/>
                <a:ea typeface="+mj-ea"/>
                <a:cs typeface="Arial"/>
              </a:rPr>
              <a:t>monedas</a:t>
            </a:r>
            <a:r>
              <a:rPr lang="en-US" sz="2200" b="1" kern="0" spc="-5" dirty="0">
                <a:solidFill>
                  <a:schemeClr val="accent2">
                    <a:lumMod val="75000"/>
                  </a:schemeClr>
                </a:solidFill>
                <a:latin typeface="Arial"/>
                <a:ea typeface="+mj-ea"/>
                <a:cs typeface="Arial"/>
              </a:rPr>
              <a:t> </a:t>
            </a:r>
            <a:r>
              <a:rPr lang="en-US" sz="2200" b="1" kern="0" spc="-5" dirty="0" err="1">
                <a:solidFill>
                  <a:schemeClr val="accent2">
                    <a:lumMod val="75000"/>
                  </a:schemeClr>
                </a:solidFill>
                <a:latin typeface="Arial"/>
                <a:ea typeface="+mj-ea"/>
                <a:cs typeface="Arial"/>
              </a:rPr>
              <a:t>digitales</a:t>
            </a:r>
            <a:r>
              <a:rPr lang="en-US" sz="2200" b="1" kern="0" spc="-5" dirty="0">
                <a:solidFill>
                  <a:schemeClr val="accent2">
                    <a:lumMod val="75000"/>
                  </a:schemeClr>
                </a:solidFill>
                <a:latin typeface="Arial"/>
                <a:ea typeface="+mj-ea"/>
                <a:cs typeface="Arial"/>
              </a:rPr>
              <a:t>, </a:t>
            </a:r>
            <a:r>
              <a:rPr lang="en-US" sz="2200" b="1" kern="0" spc="-5" dirty="0" err="1">
                <a:solidFill>
                  <a:schemeClr val="accent2">
                    <a:lumMod val="75000"/>
                  </a:schemeClr>
                </a:solidFill>
                <a:latin typeface="Arial"/>
                <a:ea typeface="+mj-ea"/>
                <a:cs typeface="Arial"/>
              </a:rPr>
              <a:t>títulos</a:t>
            </a:r>
            <a:r>
              <a:rPr lang="en-US" sz="2200" b="1" kern="0" spc="-5" dirty="0">
                <a:solidFill>
                  <a:schemeClr val="accent2">
                    <a:lumMod val="75000"/>
                  </a:schemeClr>
                </a:solidFill>
                <a:latin typeface="Arial"/>
                <a:ea typeface="+mj-ea"/>
                <a:cs typeface="Arial"/>
              </a:rPr>
              <a:t> </a:t>
            </a:r>
            <a:r>
              <a:rPr lang="en-US" sz="2200" b="1" kern="0" spc="-5" dirty="0" err="1">
                <a:solidFill>
                  <a:schemeClr val="accent2">
                    <a:lumMod val="75000"/>
                  </a:schemeClr>
                </a:solidFill>
                <a:latin typeface="Arial"/>
                <a:ea typeface="+mj-ea"/>
                <a:cs typeface="Arial"/>
              </a:rPr>
              <a:t>bonos</a:t>
            </a:r>
            <a:r>
              <a:rPr lang="en-US" sz="2200" b="1" kern="0" spc="-5" dirty="0">
                <a:solidFill>
                  <a:schemeClr val="accent2">
                    <a:lumMod val="75000"/>
                  </a:schemeClr>
                </a:solidFill>
                <a:latin typeface="Arial"/>
                <a:ea typeface="+mj-ea"/>
                <a:cs typeface="Arial"/>
              </a:rPr>
              <a:t> y </a:t>
            </a:r>
            <a:r>
              <a:rPr lang="en-US" sz="2200" b="1" kern="0" spc="-5" dirty="0" err="1">
                <a:solidFill>
                  <a:schemeClr val="accent2">
                    <a:lumMod val="75000"/>
                  </a:schemeClr>
                </a:solidFill>
                <a:latin typeface="Arial"/>
                <a:ea typeface="+mj-ea"/>
                <a:cs typeface="Arial"/>
              </a:rPr>
              <a:t>demás</a:t>
            </a:r>
            <a:r>
              <a:rPr lang="en-US" sz="2200" b="1" kern="0" spc="-5" dirty="0">
                <a:solidFill>
                  <a:schemeClr val="accent2">
                    <a:lumMod val="75000"/>
                  </a:schemeClr>
                </a:solidFill>
                <a:latin typeface="Arial"/>
                <a:ea typeface="+mj-ea"/>
                <a:cs typeface="Arial"/>
              </a:rPr>
              <a:t> </a:t>
            </a:r>
            <a:r>
              <a:rPr lang="en-US" sz="2200" b="1" kern="0" spc="-5" dirty="0" err="1">
                <a:solidFill>
                  <a:schemeClr val="accent2">
                    <a:lumMod val="75000"/>
                  </a:schemeClr>
                </a:solidFill>
                <a:latin typeface="Arial"/>
                <a:ea typeface="+mj-ea"/>
                <a:cs typeface="Arial"/>
              </a:rPr>
              <a:t>valores</a:t>
            </a:r>
            <a:r>
              <a:rPr lang="en-US" sz="2200" b="1" kern="0" spc="-5" dirty="0">
                <a:solidFill>
                  <a:schemeClr val="accent2">
                    <a:lumMod val="75000"/>
                  </a:schemeClr>
                </a:solidFill>
                <a:latin typeface="Arial"/>
                <a:ea typeface="+mj-ea"/>
                <a:cs typeface="Arial"/>
              </a:rPr>
              <a:t>”</a:t>
            </a:r>
          </a:p>
          <a:p>
            <a:pPr marL="12700" marR="0" lvl="0" indent="0" defTabSz="914400" eaLnBrk="1" fontAlgn="auto" latinLnBrk="0" hangingPunct="1">
              <a:lnSpc>
                <a:spcPct val="100000"/>
              </a:lnSpc>
              <a:spcBef>
                <a:spcPts val="100"/>
              </a:spcBef>
              <a:spcAft>
                <a:spcPts val="0"/>
              </a:spcAft>
              <a:buClrTx/>
              <a:buSzTx/>
              <a:buFontTx/>
              <a:buNone/>
              <a:tabLst/>
              <a:defRPr/>
            </a:pPr>
            <a:endParaRPr lang="en-US" sz="2300" b="1" kern="0" spc="-5" dirty="0">
              <a:solidFill>
                <a:schemeClr val="accent2">
                  <a:lumMod val="75000"/>
                </a:schemeClr>
              </a:solidFill>
              <a:latin typeface="Arial"/>
              <a:ea typeface="+mj-ea"/>
              <a:cs typeface="Arial"/>
            </a:endParaRPr>
          </a:p>
          <a:p>
            <a:pPr marL="12700" marR="0" lvl="0" indent="0" defTabSz="914400" eaLnBrk="1" fontAlgn="auto" latinLnBrk="0" hangingPunct="1">
              <a:lnSpc>
                <a:spcPct val="100000"/>
              </a:lnSpc>
              <a:spcBef>
                <a:spcPts val="100"/>
              </a:spcBef>
              <a:spcAft>
                <a:spcPts val="0"/>
              </a:spcAft>
              <a:buClrTx/>
              <a:buSzTx/>
              <a:buFontTx/>
              <a:buNone/>
              <a:tabLst/>
              <a:defRPr/>
            </a:pPr>
            <a:endParaRPr kumimoji="0" lang="en-US" sz="2300" b="1" i="0" strike="noStrike" kern="0" cap="none" spc="-5" normalizeH="0" baseline="0" noProof="0" dirty="0">
              <a:ln>
                <a:noFill/>
              </a:ln>
              <a:solidFill>
                <a:schemeClr val="accent2">
                  <a:lumMod val="75000"/>
                </a:schemeClr>
              </a:solidFill>
              <a:effectLst/>
              <a:uLnTx/>
              <a:uFillTx/>
              <a:latin typeface="Arial"/>
              <a:ea typeface="+mj-ea"/>
              <a:cs typeface="Arial"/>
            </a:endParaRPr>
          </a:p>
        </p:txBody>
      </p:sp>
      <p:sp>
        <p:nvSpPr>
          <p:cNvPr id="9" name="object 8"/>
          <p:cNvSpPr txBox="1">
            <a:spLocks/>
          </p:cNvSpPr>
          <p:nvPr/>
        </p:nvSpPr>
        <p:spPr>
          <a:xfrm>
            <a:off x="1045840" y="1471330"/>
            <a:ext cx="7990656" cy="733534"/>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endParaRPr lang="en-US" sz="2300" kern="0" spc="-5" dirty="0">
              <a:solidFill>
                <a:schemeClr val="bg2">
                  <a:lumMod val="10000"/>
                </a:schemeClr>
              </a:solidFill>
              <a:latin typeface="Arial"/>
              <a:ea typeface="+mj-ea"/>
              <a:cs typeface="Arial"/>
            </a:endParaRPr>
          </a:p>
          <a:p>
            <a:pPr marL="12700" marR="0" lvl="0" indent="0" defTabSz="914400" eaLnBrk="1" fontAlgn="auto" latinLnBrk="0" hangingPunct="1">
              <a:lnSpc>
                <a:spcPct val="100000"/>
              </a:lnSpc>
              <a:spcBef>
                <a:spcPts val="100"/>
              </a:spcBef>
              <a:spcAft>
                <a:spcPts val="0"/>
              </a:spcAft>
              <a:buClrTx/>
              <a:buSzTx/>
              <a:buFontTx/>
              <a:buNone/>
              <a:tabLst/>
              <a:defRPr/>
            </a:pPr>
            <a:r>
              <a:rPr lang="en-US" sz="2300" kern="0" spc="-5" dirty="0">
                <a:solidFill>
                  <a:schemeClr val="bg2">
                    <a:lumMod val="10000"/>
                  </a:schemeClr>
                </a:solidFill>
                <a:latin typeface="Arial"/>
                <a:ea typeface="+mj-ea"/>
                <a:cs typeface="Arial"/>
              </a:rPr>
              <a:t>Se </a:t>
            </a:r>
            <a:r>
              <a:rPr lang="en-US" sz="2300" kern="0" spc="-5" dirty="0" err="1">
                <a:solidFill>
                  <a:schemeClr val="bg2">
                    <a:lumMod val="10000"/>
                  </a:schemeClr>
                </a:solidFill>
                <a:latin typeface="Arial"/>
                <a:ea typeface="+mj-ea"/>
                <a:cs typeface="Arial"/>
              </a:rPr>
              <a:t>consideran</a:t>
            </a:r>
            <a:r>
              <a:rPr lang="en-US" sz="2300" kern="0" spc="-5" dirty="0">
                <a:solidFill>
                  <a:schemeClr val="bg2">
                    <a:lumMod val="10000"/>
                  </a:schemeClr>
                </a:solidFill>
                <a:latin typeface="Arial"/>
                <a:ea typeface="+mj-ea"/>
                <a:cs typeface="Arial"/>
              </a:rPr>
              <a:t> </a:t>
            </a:r>
            <a:r>
              <a:rPr lang="en-US" sz="2300" kern="0" spc="-5" dirty="0" err="1">
                <a:solidFill>
                  <a:schemeClr val="bg2">
                    <a:lumMod val="10000"/>
                  </a:schemeClr>
                </a:solidFill>
                <a:latin typeface="Arial"/>
                <a:ea typeface="+mj-ea"/>
                <a:cs typeface="Arial"/>
              </a:rPr>
              <a:t>ganancias</a:t>
            </a:r>
            <a:r>
              <a:rPr lang="en-US" sz="2300" kern="0" spc="-5" dirty="0">
                <a:solidFill>
                  <a:schemeClr val="bg2">
                    <a:lumMod val="10000"/>
                  </a:schemeClr>
                </a:solidFill>
                <a:latin typeface="Arial"/>
                <a:ea typeface="+mj-ea"/>
                <a:cs typeface="Arial"/>
              </a:rPr>
              <a:t> </a:t>
            </a:r>
            <a:r>
              <a:rPr lang="en-US" sz="2300" kern="0" spc="-5" dirty="0" err="1">
                <a:solidFill>
                  <a:schemeClr val="bg2">
                    <a:lumMod val="10000"/>
                  </a:schemeClr>
                </a:solidFill>
                <a:latin typeface="Arial"/>
                <a:ea typeface="+mj-ea"/>
                <a:cs typeface="Arial"/>
              </a:rPr>
              <a:t>íntegramente</a:t>
            </a:r>
            <a:r>
              <a:rPr lang="en-US" sz="2300" kern="0" spc="-5" dirty="0">
                <a:solidFill>
                  <a:schemeClr val="bg2">
                    <a:lumMod val="10000"/>
                  </a:schemeClr>
                </a:solidFill>
                <a:latin typeface="Arial"/>
                <a:ea typeface="+mj-ea"/>
                <a:cs typeface="Arial"/>
              </a:rPr>
              <a:t> de Fuente Argentina:</a:t>
            </a:r>
            <a:endParaRPr kumimoji="0" lang="en-US" sz="2300" i="0" strike="noStrike" kern="0" cap="none" spc="-5" normalizeH="0" baseline="0" noProof="0" dirty="0">
              <a:ln>
                <a:noFill/>
              </a:ln>
              <a:solidFill>
                <a:schemeClr val="bg2">
                  <a:lumMod val="10000"/>
                </a:schemeClr>
              </a:solidFill>
              <a:effectLst/>
              <a:uLnTx/>
              <a:uFillTx/>
              <a:latin typeface="Arial"/>
              <a:ea typeface="+mj-ea"/>
              <a:cs typeface="Arial"/>
            </a:endParaRPr>
          </a:p>
        </p:txBody>
      </p:sp>
      <p:pic>
        <p:nvPicPr>
          <p:cNvPr id="10" name="Shape 138"/>
          <p:cNvPicPr preferRelativeResize="0"/>
          <p:nvPr/>
        </p:nvPicPr>
        <p:blipFill>
          <a:blip r:embed="rId2" cstate="print">
            <a:alphaModFix/>
          </a:blip>
          <a:stretch>
            <a:fillRect/>
          </a:stretch>
        </p:blipFill>
        <p:spPr>
          <a:xfrm rot="16200000">
            <a:off x="755576" y="1916830"/>
            <a:ext cx="216023" cy="216024"/>
          </a:xfrm>
          <a:prstGeom prst="rect">
            <a:avLst/>
          </a:prstGeom>
          <a:noFill/>
          <a:ln>
            <a:noFill/>
          </a:ln>
        </p:spPr>
      </p:pic>
    </p:spTree>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1029</TotalTime>
  <Words>3317</Words>
  <Application>Microsoft Macintosh PowerPoint</Application>
  <PresentationFormat>Presentación en pantalla (4:3)</PresentationFormat>
  <Paragraphs>384</Paragraphs>
  <Slides>38</Slides>
  <Notes>9</Notes>
  <HiddenSlides>0</HiddenSlides>
  <MMClips>0</MMClips>
  <ScaleCrop>false</ScaleCrop>
  <HeadingPairs>
    <vt:vector size="6" baseType="variant">
      <vt:variant>
        <vt:lpstr>Fuentes usadas</vt:lpstr>
      </vt:variant>
      <vt:variant>
        <vt:i4>8</vt:i4>
      </vt:variant>
      <vt:variant>
        <vt:lpstr>Tema</vt:lpstr>
      </vt:variant>
      <vt:variant>
        <vt:i4>1</vt:i4>
      </vt:variant>
      <vt:variant>
        <vt:lpstr>Títulos de diapositiva</vt:lpstr>
      </vt:variant>
      <vt:variant>
        <vt:i4>38</vt:i4>
      </vt:variant>
    </vt:vector>
  </HeadingPairs>
  <TitlesOfParts>
    <vt:vector size="47" baseType="lpstr">
      <vt:lpstr>Aharoni</vt:lpstr>
      <vt:lpstr>Arial</vt:lpstr>
      <vt:lpstr>Calibri</vt:lpstr>
      <vt:lpstr>Quicksand</vt:lpstr>
      <vt:lpstr>Source Sans Pro</vt:lpstr>
      <vt:lpstr>Tahoma</vt:lpstr>
      <vt:lpstr>Verdana</vt:lpstr>
      <vt:lpstr>Wingdings</vt:lpstr>
      <vt:lpstr>Tema de Office</vt:lpstr>
      <vt:lpstr>Presentación de PowerPoint</vt:lpstr>
      <vt:lpstr>Presentación de PowerPoint</vt:lpstr>
      <vt:lpstr>Presentación de PowerPoint</vt:lpstr>
      <vt:lpstr>Ganancias de “Beneficiarios del Exterior”</vt:lpstr>
      <vt:lpstr>Ganancias de “Beneficiarios del Exterior”</vt:lpstr>
      <vt:lpstr>Ganancias de “Beneficiarios del Exterior”</vt:lpstr>
      <vt:lpstr>Ganancias de “Beneficiarios del Exterior”</vt:lpstr>
      <vt:lpstr>Ganancias de “Beneficiarios del Exterior”</vt:lpstr>
      <vt:lpstr>Ganancias de “Beneficiarios del Exterior”</vt:lpstr>
      <vt:lpstr>Presentación de PowerPoint</vt:lpstr>
      <vt:lpstr>Retenciones a beneficiarios del exterior</vt:lpstr>
      <vt:lpstr>Retenciones a beneficiarios del exterior</vt:lpstr>
      <vt:lpstr>Beneficiarios del exterior </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Ganancias de “Beneficiarios del Exterior”</vt:lpstr>
      <vt:lpstr>Ganancias de “Beneficiarios del Exterior”</vt:lpstr>
      <vt:lpstr>R.G. (AFIP) 739/00  </vt:lpstr>
      <vt:lpstr>R.G. (AFIP) 3726/2015</vt:lpstr>
      <vt:lpstr>CONVENIOS PARA EVITAR LA DOBLE IMPOSICIÓN INTERNACIONAL</vt:lpstr>
      <vt:lpstr>C.D.I. VIGENTES</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PC</dc:creator>
  <cp:lastModifiedBy>Martín R. Caranta</cp:lastModifiedBy>
  <cp:revision>94</cp:revision>
  <dcterms:created xsi:type="dcterms:W3CDTF">2019-05-02T03:49:26Z</dcterms:created>
  <dcterms:modified xsi:type="dcterms:W3CDTF">2019-05-06T14:46:45Z</dcterms:modified>
</cp:coreProperties>
</file>