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719667"/>
            <a:ext cx="8968085" cy="3530743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719667"/>
            <a:ext cx="3077109" cy="35307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6CD3A-0DE6-4718-AE20-AC5F0E0D1A3D}" type="datetimeFigureOut">
              <a:rPr lang="es-AR" smtClean="0"/>
              <a:t>07/06/2019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CB1678E6-8C1D-4A77-AC5B-37E631B6DCD6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530270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6CD3A-0DE6-4718-AE20-AC5F0E0D1A3D}" type="datetimeFigureOut">
              <a:rPr lang="es-AR" smtClean="0"/>
              <a:t>07/06/2019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CB1678E6-8C1D-4A77-AC5B-37E631B6DCD6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198856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6CD3A-0DE6-4718-AE20-AC5F0E0D1A3D}" type="datetimeFigureOut">
              <a:rPr lang="es-AR" smtClean="0"/>
              <a:t>07/06/2019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CB1678E6-8C1D-4A77-AC5B-37E631B6DCD6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8649398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6CD3A-0DE6-4718-AE20-AC5F0E0D1A3D}" type="datetimeFigureOut">
              <a:rPr lang="es-AR" smtClean="0"/>
              <a:t>07/06/2019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CB1678E6-8C1D-4A77-AC5B-37E631B6DCD6}" type="slidenum">
              <a:rPr lang="es-AR" smtClean="0"/>
              <a:t>‹Nº›</a:t>
            </a:fld>
            <a:endParaRPr lang="es-AR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240061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6CD3A-0DE6-4718-AE20-AC5F0E0D1A3D}" type="datetimeFigureOut">
              <a:rPr lang="es-AR" smtClean="0"/>
              <a:t>07/06/2019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CB1678E6-8C1D-4A77-AC5B-37E631B6DCD6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4383059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6CD3A-0DE6-4718-AE20-AC5F0E0D1A3D}" type="datetimeFigureOut">
              <a:rPr lang="es-AR" smtClean="0"/>
              <a:t>07/06/2019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678E6-8C1D-4A77-AC5B-37E631B6DCD6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9759075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6CD3A-0DE6-4718-AE20-AC5F0E0D1A3D}" type="datetimeFigureOut">
              <a:rPr lang="es-AR" smtClean="0"/>
              <a:t>07/06/2019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678E6-8C1D-4A77-AC5B-37E631B6DCD6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5198179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6CD3A-0DE6-4718-AE20-AC5F0E0D1A3D}" type="datetimeFigureOut">
              <a:rPr lang="es-AR" smtClean="0"/>
              <a:t>07/06/2019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678E6-8C1D-4A77-AC5B-37E631B6DCD6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038703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DB76CD3A-0DE6-4718-AE20-AC5F0E0D1A3D}" type="datetimeFigureOut">
              <a:rPr lang="es-AR" smtClean="0"/>
              <a:t>07/06/2019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CB1678E6-8C1D-4A77-AC5B-37E631B6DCD6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815924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6CD3A-0DE6-4718-AE20-AC5F0E0D1A3D}" type="datetimeFigureOut">
              <a:rPr lang="es-AR" smtClean="0"/>
              <a:t>07/06/2019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678E6-8C1D-4A77-AC5B-37E631B6DCD6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7866771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6CD3A-0DE6-4718-AE20-AC5F0E0D1A3D}" type="datetimeFigureOut">
              <a:rPr lang="es-AR" smtClean="0"/>
              <a:t>07/06/2019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CB1678E6-8C1D-4A77-AC5B-37E631B6DCD6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928860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6CD3A-0DE6-4718-AE20-AC5F0E0D1A3D}" type="datetimeFigureOut">
              <a:rPr lang="es-AR" smtClean="0"/>
              <a:t>07/06/2019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678E6-8C1D-4A77-AC5B-37E631B6DCD6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213168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6CD3A-0DE6-4718-AE20-AC5F0E0D1A3D}" type="datetimeFigureOut">
              <a:rPr lang="es-AR" smtClean="0"/>
              <a:t>07/06/2019</a:t>
            </a:fld>
            <a:endParaRPr lang="es-A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678E6-8C1D-4A77-AC5B-37E631B6DCD6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765636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6CD3A-0DE6-4718-AE20-AC5F0E0D1A3D}" type="datetimeFigureOut">
              <a:rPr lang="es-AR" smtClean="0"/>
              <a:t>07/06/2019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678E6-8C1D-4A77-AC5B-37E631B6DCD6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414914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6CD3A-0DE6-4718-AE20-AC5F0E0D1A3D}" type="datetimeFigureOut">
              <a:rPr lang="es-AR" smtClean="0"/>
              <a:t>07/06/2019</a:t>
            </a:fld>
            <a:endParaRPr lang="es-A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678E6-8C1D-4A77-AC5B-37E631B6DCD6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832655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6CD3A-0DE6-4718-AE20-AC5F0E0D1A3D}" type="datetimeFigureOut">
              <a:rPr lang="es-AR" smtClean="0"/>
              <a:t>07/06/2019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678E6-8C1D-4A77-AC5B-37E631B6DCD6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988752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6CD3A-0DE6-4718-AE20-AC5F0E0D1A3D}" type="datetimeFigureOut">
              <a:rPr lang="es-AR" smtClean="0"/>
              <a:t>07/06/2019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678E6-8C1D-4A77-AC5B-37E631B6DCD6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020901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6CD3A-0DE6-4718-AE20-AC5F0E0D1A3D}" type="datetimeFigureOut">
              <a:rPr lang="es-AR" smtClean="0"/>
              <a:t>07/06/2019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1678E6-8C1D-4A77-AC5B-37E631B6DCD6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7793830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0322" y="1185333"/>
            <a:ext cx="8144134" cy="2921446"/>
          </a:xfrm>
        </p:spPr>
        <p:txBody>
          <a:bodyPr anchor="ctr">
            <a:noAutofit/>
          </a:bodyPr>
          <a:lstStyle/>
          <a:p>
            <a:pPr algn="ctr"/>
            <a:r>
              <a:rPr lang="es-AR" sz="6000" dirty="0" smtClean="0">
                <a:latin typeface="Arial Narrow" panose="020B0606020202030204" pitchFamily="34" charset="0"/>
              </a:rPr>
              <a:t>RÉGIMEN DE CONSULTA VINCULANTE</a:t>
            </a:r>
            <a:endParaRPr lang="es-AR" sz="6000" dirty="0">
              <a:latin typeface="Arial Narrow" panose="020B060602020203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s-ES" sz="3600" dirty="0" smtClean="0"/>
              <a:t>Humberto J. Bertazza</a:t>
            </a:r>
            <a:endParaRPr lang="es-AR" sz="3600" dirty="0"/>
          </a:p>
        </p:txBody>
      </p:sp>
      <p:sp>
        <p:nvSpPr>
          <p:cNvPr id="4" name="CuadroTexto 3"/>
          <p:cNvSpPr txBox="1"/>
          <p:nvPr/>
        </p:nvSpPr>
        <p:spPr>
          <a:xfrm>
            <a:off x="10244667" y="5901267"/>
            <a:ext cx="171026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CAT</a:t>
            </a:r>
          </a:p>
          <a:p>
            <a:pPr algn="ctr"/>
            <a:r>
              <a:rPr lang="es-ES" dirty="0" smtClean="0"/>
              <a:t>12-06-19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702688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73920" y="812495"/>
            <a:ext cx="9613861" cy="1080938"/>
          </a:xfrm>
        </p:spPr>
        <p:txBody>
          <a:bodyPr>
            <a:normAutofit/>
          </a:bodyPr>
          <a:lstStyle/>
          <a:p>
            <a:r>
              <a:rPr lang="es-ES" sz="5400" b="1" dirty="0" smtClean="0"/>
              <a:t>Resolución General Nº 4497</a:t>
            </a:r>
            <a:endParaRPr lang="es-AR" sz="54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73920" y="2269138"/>
            <a:ext cx="10250147" cy="4080861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  <a:spcAft>
                <a:spcPts val="2400"/>
              </a:spcAft>
            </a:pPr>
            <a:r>
              <a:rPr lang="es-ES" sz="4000" dirty="0" smtClean="0">
                <a:latin typeface="Arial Narrow" panose="020B0606020202030204" pitchFamily="34" charset="0"/>
              </a:rPr>
              <a:t>Sustituyó la Resolución General N 1948 y su modificatoria.</a:t>
            </a:r>
          </a:p>
          <a:p>
            <a:pPr algn="just">
              <a:spcBef>
                <a:spcPts val="0"/>
              </a:spcBef>
              <a:spcAft>
                <a:spcPts val="2400"/>
              </a:spcAft>
            </a:pPr>
            <a:r>
              <a:rPr lang="es-ES" sz="4000" dirty="0" smtClean="0">
                <a:latin typeface="Arial Narrow" panose="020B0606020202030204" pitchFamily="34" charset="0"/>
              </a:rPr>
              <a:t>Se mantienen las normas en general dispuestas por la RG 1458 y, se agregan las consultas correspondientes a sujetos no residentes.</a:t>
            </a:r>
          </a:p>
          <a:p>
            <a:pPr algn="just">
              <a:spcBef>
                <a:spcPts val="0"/>
              </a:spcBef>
              <a:spcAft>
                <a:spcPts val="2400"/>
              </a:spcAft>
            </a:pPr>
            <a:endParaRPr lang="es-AR" sz="40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021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1599" y="636058"/>
            <a:ext cx="10168468" cy="1325563"/>
          </a:xfrm>
        </p:spPr>
        <p:txBody>
          <a:bodyPr>
            <a:noAutofit/>
          </a:bodyPr>
          <a:lstStyle/>
          <a:p>
            <a:r>
              <a:rPr lang="es-ES" sz="2600" b="1" dirty="0" smtClean="0"/>
              <a:t>Consulta efectuada por un sujeto no residente o cuando el presentante sea un residente en el país que posea uno o más sujetos relacionados del exterior, y la consulta se refiera a:</a:t>
            </a:r>
            <a:endParaRPr lang="es-AR" sz="26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0" y="2088091"/>
            <a:ext cx="12039600" cy="4668308"/>
          </a:xfrm>
        </p:spPr>
        <p:txBody>
          <a:bodyPr>
            <a:noAutofit/>
          </a:bodyPr>
          <a:lstStyle/>
          <a:p>
            <a:pPr marL="271463" indent="-271463" algn="just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+mj-lt"/>
              <a:buAutoNum type="arabicPeriod"/>
            </a:pPr>
            <a:r>
              <a:rPr lang="es-ES" sz="1900" dirty="0" smtClean="0">
                <a:latin typeface="Arial Narrow" panose="020B0606020202030204" pitchFamily="34" charset="0"/>
              </a:rPr>
              <a:t>Regímenes fiscales preferenciales: se refiere a regímenes aplicables a la renta de actividades geográficamente móviles, que consideran la imposición de esa renta y que ofrecen un privilegio fiscal en comparación con los principios generales de tributación. </a:t>
            </a:r>
          </a:p>
          <a:p>
            <a:pPr marL="271463" indent="-271463" algn="just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+mj-lt"/>
              <a:buAutoNum type="arabicPeriod"/>
            </a:pPr>
            <a:r>
              <a:rPr lang="es-ES" sz="1900" dirty="0" smtClean="0">
                <a:latin typeface="Arial Narrow" panose="020B0606020202030204" pitchFamily="34" charset="0"/>
              </a:rPr>
              <a:t>Precios de transferencia: se refiere a la aplicación de los principios que rigen la determinación y justificación de los precios y/o demás condiciones involucradas en operaciones entre partes vinculadas -en los términos del primer art. sin número incorporado a continuación del art. 15 de la LIG, </a:t>
            </a:r>
            <a:r>
              <a:rPr lang="es-ES" sz="1900" dirty="0" err="1" smtClean="0">
                <a:latin typeface="Arial Narrow" panose="020B0606020202030204" pitchFamily="34" charset="0"/>
              </a:rPr>
              <a:t>t.o</a:t>
            </a:r>
            <a:r>
              <a:rPr lang="es-ES" sz="1900" dirty="0" smtClean="0">
                <a:latin typeface="Arial Narrow" panose="020B0606020202030204" pitchFamily="34" charset="0"/>
              </a:rPr>
              <a:t>. en 1997 y sus </a:t>
            </a:r>
            <a:r>
              <a:rPr lang="es-ES" sz="1900" dirty="0" err="1" smtClean="0">
                <a:latin typeface="Arial Narrow" panose="020B0606020202030204" pitchFamily="34" charset="0"/>
              </a:rPr>
              <a:t>modif</a:t>
            </a:r>
            <a:r>
              <a:rPr lang="es-ES" sz="1900" dirty="0" smtClean="0">
                <a:latin typeface="Arial Narrow" panose="020B0606020202030204" pitchFamily="34" charset="0"/>
              </a:rPr>
              <a:t>.-, no incluidos en el régimen de Determinaciones Conjuntas de Precios de Operaciones Internacionales previsto en el artículo 217 de la ley 11683, texto ordenado en 1998 y sus modificaciones. </a:t>
            </a:r>
          </a:p>
          <a:p>
            <a:pPr marL="271463" indent="-271463" algn="just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+mj-lt"/>
              <a:buAutoNum type="arabicPeriod"/>
            </a:pPr>
            <a:r>
              <a:rPr lang="es-ES" sz="1900" dirty="0" smtClean="0">
                <a:latin typeface="Arial Narrow" panose="020B0606020202030204" pitchFamily="34" charset="0"/>
              </a:rPr>
              <a:t>Ajustes unilaterales a la baja de beneficios no reflejados en la información contable: se refiere a cualquier ajuste a la obligación tributaria en función de un régimen preferencial, bajo la forma de una deducción especial o adicional a computar por el contribuyente, sin que ello implique modificar los precios o valores determinados en el balance impositivo. </a:t>
            </a:r>
          </a:p>
          <a:p>
            <a:pPr marL="271463" indent="-271463" algn="just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+mj-lt"/>
              <a:buAutoNum type="arabicPeriod"/>
            </a:pPr>
            <a:r>
              <a:rPr lang="es-ES" sz="1900" dirty="0" smtClean="0">
                <a:latin typeface="Arial Narrow" panose="020B0606020202030204" pitchFamily="34" charset="0"/>
              </a:rPr>
              <a:t>Establecimientos permanentes: se refiere a la determinación de la existencia o no de un establecimiento permanente o de la cuantía de los beneficios atribuibles a un establecimiento permanente. </a:t>
            </a:r>
          </a:p>
          <a:p>
            <a:pPr marL="271463" indent="-271463" algn="just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+mj-lt"/>
              <a:buAutoNum type="arabicPeriod"/>
            </a:pPr>
            <a:r>
              <a:rPr lang="es-ES" sz="1900" dirty="0" smtClean="0">
                <a:latin typeface="Arial Narrow" panose="020B0606020202030204" pitchFamily="34" charset="0"/>
              </a:rPr>
              <a:t>Sociedades y demás entidades canalizadoras de rentas: se refiere a tratamientos impositivos especiales mediante los cuales una sociedad u otra persona de existencia ideal o entidad, es considerada no sujeta a impuesto sobre determinadas rentas que constituyen gastos deducibles para un sujeto relacionado del exterior y dichas rentas son a su vez giradas a otro sujeto relacionado del exterior</a:t>
            </a:r>
          </a:p>
          <a:p>
            <a:pPr algn="just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</a:pPr>
            <a:endParaRPr lang="es-AR" sz="19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711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7970" y="787095"/>
            <a:ext cx="10106212" cy="108093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sz="3200" b="1" dirty="0"/>
              <a:t>Deberá -además- suministrarse con carácter de declaración jurada la siguiente información adicional:</a:t>
            </a:r>
            <a:endParaRPr lang="es-AR" sz="32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87970" y="2184472"/>
            <a:ext cx="11639963" cy="4597327"/>
          </a:xfrm>
        </p:spPr>
        <p:txBody>
          <a:bodyPr>
            <a:normAutofit lnSpcReduction="10000"/>
          </a:bodyPr>
          <a:lstStyle/>
          <a:p>
            <a:pPr marL="355600" indent="-355600" algn="just">
              <a:buClr>
                <a:schemeClr val="tx2"/>
              </a:buClr>
              <a:buFont typeface="+mj-lt"/>
              <a:buAutoNum type="alphaLcParenR"/>
            </a:pPr>
            <a:r>
              <a:rPr lang="es-AR" dirty="0" smtClean="0">
                <a:latin typeface="Arial Narrow" panose="020B0606020202030204" pitchFamily="34" charset="0"/>
              </a:rPr>
              <a:t>Denominación </a:t>
            </a:r>
            <a:r>
              <a:rPr lang="es-AR" dirty="0">
                <a:latin typeface="Arial Narrow" panose="020B0606020202030204" pitchFamily="34" charset="0"/>
              </a:rPr>
              <a:t>o razón social, clave única de identificación tributaria (CUIT), clave de inversores del exterior (CIE) o número de identificación fiscal (NIF) o su equivalente, jurisdicción de residencia fiscal y domicilio de cada uno de los sujetos relacionados que se encuentren involucrados en la operación objeto de la consulta, de sus entidades controlantes inmediatas y de la última entidad controlante del grupo empresario al que pertenecen, así como el nombre o la denominación de dicho grupo si difiriera de aquellas. </a:t>
            </a:r>
          </a:p>
          <a:p>
            <a:pPr marL="355600" indent="-355600" algn="just">
              <a:buClr>
                <a:schemeClr val="tx2"/>
              </a:buClr>
              <a:buFont typeface="+mj-lt"/>
              <a:buAutoNum type="alphaLcParenR"/>
            </a:pPr>
            <a:r>
              <a:rPr lang="es-AR" dirty="0" smtClean="0">
                <a:latin typeface="Arial Narrow" panose="020B0606020202030204" pitchFamily="34" charset="0"/>
              </a:rPr>
              <a:t>Porcentaje </a:t>
            </a:r>
            <a:r>
              <a:rPr lang="es-AR" dirty="0">
                <a:latin typeface="Arial Narrow" panose="020B0606020202030204" pitchFamily="34" charset="0"/>
              </a:rPr>
              <a:t>de participación directa o indirecta en cada uno de los sujetos relacionados. </a:t>
            </a:r>
          </a:p>
          <a:p>
            <a:pPr marL="355600" indent="-355600" algn="just">
              <a:buClr>
                <a:schemeClr val="tx2"/>
              </a:buClr>
              <a:buFont typeface="+mj-lt"/>
              <a:buAutoNum type="alphaLcParenR"/>
            </a:pPr>
            <a:r>
              <a:rPr lang="es-AR" dirty="0" smtClean="0">
                <a:latin typeface="Arial Narrow" panose="020B0606020202030204" pitchFamily="34" charset="0"/>
              </a:rPr>
              <a:t>Jurisdicción </a:t>
            </a:r>
            <a:r>
              <a:rPr lang="es-AR" dirty="0">
                <a:latin typeface="Arial Narrow" panose="020B0606020202030204" pitchFamily="34" charset="0"/>
              </a:rPr>
              <a:t>de radicación y número de identificación fiscal (NIF) o su equivalente, de los establecimientos permanentes situados en el exterior pertenecientes a sujetos residentes en el país. </a:t>
            </a:r>
          </a:p>
          <a:p>
            <a:pPr marL="355600" indent="-355600" algn="just">
              <a:buClr>
                <a:schemeClr val="tx2"/>
              </a:buClr>
              <a:buFont typeface="+mj-lt"/>
              <a:buAutoNum type="alphaLcParenR"/>
            </a:pPr>
            <a:r>
              <a:rPr lang="es-AR" dirty="0" smtClean="0">
                <a:latin typeface="Arial Narrow" panose="020B0606020202030204" pitchFamily="34" charset="0"/>
              </a:rPr>
              <a:t>En </a:t>
            </a:r>
            <a:r>
              <a:rPr lang="es-AR" dirty="0">
                <a:latin typeface="Arial Narrow" panose="020B0606020202030204" pitchFamily="34" charset="0"/>
              </a:rPr>
              <a:t>el caso de sociedades y demás entidades canalizadoras de rentas, la denominación o razón social, número de identificación fiscal (NIF) o su equivalente, jurisdicción de residencia fiscal y domicilio del beneficiario efectivo de dichas rentas.  </a:t>
            </a:r>
          </a:p>
          <a:p>
            <a:pPr marL="271463" indent="-271463" algn="just">
              <a:buClr>
                <a:schemeClr val="tx2"/>
              </a:buClr>
              <a:buFont typeface="+mj-lt"/>
              <a:buAutoNum type="alphaLcParenR"/>
            </a:pPr>
            <a:endParaRPr lang="es-AR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1499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0721" y="744761"/>
            <a:ext cx="9613861" cy="108093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AR" sz="4000" b="1" dirty="0"/>
              <a:t>CONCEPTO DE SUJETOS RELACIONADOS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97721" y="2260673"/>
            <a:ext cx="11249212" cy="3599316"/>
          </a:xfrm>
        </p:spPr>
        <p:txBody>
          <a:bodyPr>
            <a:noAutofit/>
          </a:bodyPr>
          <a:lstStyle/>
          <a:p>
            <a:pPr algn="just"/>
            <a:r>
              <a:rPr lang="es-AR" sz="3200" dirty="0">
                <a:latin typeface="Arial Narrow" panose="020B0606020202030204" pitchFamily="34" charset="0"/>
              </a:rPr>
              <a:t>Se considerará que dos personas son sujetos relacionados cuando uno de ellos posea, directa o indirectamente, al menos un veinticinco por ciento (25%) de participación en el capital o en el derecho a voto en las asambleas de accionistas o socios de la otra, o una tercera persona posea, directa o indirectamente, al menos un veinticinco por ciento (25%) de participación en el capital o en el derecho a voto en las asambleas de accionistas o socios de las dos primeras</a:t>
            </a:r>
            <a:r>
              <a:rPr lang="es-AR" sz="3200" dirty="0" smtClean="0">
                <a:latin typeface="Arial Narrow" panose="020B0606020202030204" pitchFamily="34" charset="0"/>
              </a:rPr>
              <a:t>.</a:t>
            </a:r>
            <a:endParaRPr lang="es-AR" sz="32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0447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9451" y="779462"/>
            <a:ext cx="10515600" cy="1325563"/>
          </a:xfrm>
        </p:spPr>
        <p:txBody>
          <a:bodyPr>
            <a:normAutofit/>
          </a:bodyPr>
          <a:lstStyle/>
          <a:p>
            <a:r>
              <a:rPr lang="es-AR" sz="4800" b="1" dirty="0" smtClean="0"/>
              <a:t>EXCLUSIÓN</a:t>
            </a:r>
            <a:endParaRPr lang="es-AR" sz="48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90854" y="2336873"/>
            <a:ext cx="10114679" cy="3599316"/>
          </a:xfrm>
        </p:spPr>
        <p:txBody>
          <a:bodyPr>
            <a:normAutofit/>
          </a:bodyPr>
          <a:lstStyle/>
          <a:p>
            <a:r>
              <a:rPr lang="es-ES" sz="4400" dirty="0" smtClean="0">
                <a:latin typeface="Arial Narrow" panose="020B0606020202030204" pitchFamily="34" charset="0"/>
              </a:rPr>
              <a:t>No podrán someterse a consulta los hechos imponibles o situaciones que se incluyan en el régimen de Determinaciones Conjuntas de Precios de Operaciones Internacionales (Art. 217 de la ley de P.T.)</a:t>
            </a:r>
            <a:endParaRPr lang="es-AR" sz="44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37487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77199" y="772893"/>
            <a:ext cx="9613861" cy="108093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AR" sz="6000" b="1" dirty="0" smtClean="0"/>
              <a:t>VIGENCIA</a:t>
            </a:r>
            <a:endParaRPr lang="es-AR" sz="60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77199" y="2622008"/>
            <a:ext cx="9613861" cy="3599316"/>
          </a:xfrm>
        </p:spPr>
        <p:txBody>
          <a:bodyPr>
            <a:normAutofit/>
          </a:bodyPr>
          <a:lstStyle/>
          <a:p>
            <a:pPr marL="541338" indent="-541338"/>
            <a:r>
              <a:rPr lang="es-AR" sz="5400" dirty="0" smtClean="0"/>
              <a:t>6/6/2019</a:t>
            </a:r>
            <a:endParaRPr lang="es-AR" sz="5400" dirty="0"/>
          </a:p>
        </p:txBody>
      </p:sp>
    </p:spTree>
    <p:extLst>
      <p:ext uri="{BB962C8B-B14F-4D97-AF65-F5344CB8AC3E}">
        <p14:creationId xmlns:p14="http://schemas.microsoft.com/office/powerpoint/2010/main" val="2785458687"/>
      </p:ext>
    </p:extLst>
  </p:cSld>
  <p:clrMapOvr>
    <a:masterClrMapping/>
  </p:clrMapOvr>
</p:sld>
</file>

<file path=ppt/theme/theme1.xml><?xml version="1.0" encoding="utf-8"?>
<a:theme xmlns:a="http://schemas.openxmlformats.org/drawingml/2006/main" name="Berlí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erlí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í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Berlín</Template>
  <TotalTime>12</TotalTime>
  <Words>685</Words>
  <Application>Microsoft Office PowerPoint</Application>
  <PresentationFormat>Panorámica</PresentationFormat>
  <Paragraphs>24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1" baseType="lpstr">
      <vt:lpstr>Arial</vt:lpstr>
      <vt:lpstr>Arial Narrow</vt:lpstr>
      <vt:lpstr>Trebuchet MS</vt:lpstr>
      <vt:lpstr>Berlín</vt:lpstr>
      <vt:lpstr>RÉGIMEN DE CONSULTA VINCULANTE</vt:lpstr>
      <vt:lpstr>Resolución General Nº 4497</vt:lpstr>
      <vt:lpstr>Consulta efectuada por un sujeto no residente o cuando el presentante sea un residente en el país que posea uno o más sujetos relacionados del exterior, y la consulta se refiera a:</vt:lpstr>
      <vt:lpstr>Deberá -además- suministrarse con carácter de declaración jurada la siguiente información adicional:</vt:lpstr>
      <vt:lpstr>CONCEPTO DE SUJETOS RELACIONADOS</vt:lpstr>
      <vt:lpstr>EXCLUSIÓN</vt:lpstr>
      <vt:lpstr>VIGENCIA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RÉGIMEN DE CONSULTA VINCULANTE</dc:title>
  <dc:creator>Nancy Rocha</dc:creator>
  <cp:lastModifiedBy>Nancy Rocha</cp:lastModifiedBy>
  <cp:revision>4</cp:revision>
  <cp:lastPrinted>2019-06-04T18:23:27Z</cp:lastPrinted>
  <dcterms:created xsi:type="dcterms:W3CDTF">2019-06-04T18:13:24Z</dcterms:created>
  <dcterms:modified xsi:type="dcterms:W3CDTF">2019-06-07T15:47:10Z</dcterms:modified>
</cp:coreProperties>
</file>