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8" r:id="rId4"/>
  </p:sldMasterIdLst>
  <p:notesMasterIdLst>
    <p:notesMasterId r:id="rId57"/>
  </p:notesMasterIdLst>
  <p:handoutMasterIdLst>
    <p:handoutMasterId r:id="rId58"/>
  </p:handoutMasterIdLst>
  <p:sldIdLst>
    <p:sldId id="363" r:id="rId5"/>
    <p:sldId id="365" r:id="rId6"/>
    <p:sldId id="420" r:id="rId7"/>
    <p:sldId id="411" r:id="rId8"/>
    <p:sldId id="408" r:id="rId9"/>
    <p:sldId id="412" r:id="rId10"/>
    <p:sldId id="384" r:id="rId11"/>
    <p:sldId id="385" r:id="rId12"/>
    <p:sldId id="366" r:id="rId13"/>
    <p:sldId id="367" r:id="rId14"/>
    <p:sldId id="368" r:id="rId15"/>
    <p:sldId id="413" r:id="rId16"/>
    <p:sldId id="371" r:id="rId17"/>
    <p:sldId id="422" r:id="rId18"/>
    <p:sldId id="372" r:id="rId19"/>
    <p:sldId id="386" r:id="rId20"/>
    <p:sldId id="414" r:id="rId21"/>
    <p:sldId id="387" r:id="rId22"/>
    <p:sldId id="426" r:id="rId23"/>
    <p:sldId id="390" r:id="rId24"/>
    <p:sldId id="388" r:id="rId25"/>
    <p:sldId id="391" r:id="rId26"/>
    <p:sldId id="421" r:id="rId27"/>
    <p:sldId id="394" r:id="rId28"/>
    <p:sldId id="410" r:id="rId29"/>
    <p:sldId id="393" r:id="rId30"/>
    <p:sldId id="389" r:id="rId31"/>
    <p:sldId id="396" r:id="rId32"/>
    <p:sldId id="415" r:id="rId33"/>
    <p:sldId id="417" r:id="rId34"/>
    <p:sldId id="398" r:id="rId35"/>
    <p:sldId id="397" r:id="rId36"/>
    <p:sldId id="402" r:id="rId37"/>
    <p:sldId id="400" r:id="rId38"/>
    <p:sldId id="409" r:id="rId39"/>
    <p:sldId id="404" r:id="rId40"/>
    <p:sldId id="407" r:id="rId41"/>
    <p:sldId id="403" r:id="rId42"/>
    <p:sldId id="401" r:id="rId43"/>
    <p:sldId id="395" r:id="rId44"/>
    <p:sldId id="370" r:id="rId45"/>
    <p:sldId id="399" r:id="rId46"/>
    <p:sldId id="416" r:id="rId47"/>
    <p:sldId id="373" r:id="rId48"/>
    <p:sldId id="427" r:id="rId49"/>
    <p:sldId id="419" r:id="rId50"/>
    <p:sldId id="423" r:id="rId51"/>
    <p:sldId id="425" r:id="rId52"/>
    <p:sldId id="405" r:id="rId53"/>
    <p:sldId id="406" r:id="rId54"/>
    <p:sldId id="428" r:id="rId55"/>
    <p:sldId id="418" r:id="rId56"/>
  </p:sldIdLst>
  <p:sldSz cx="12192000" cy="6858000"/>
  <p:notesSz cx="6858000" cy="9144000"/>
  <p:defaultTextStyle>
    <a:defPPr>
      <a:defRPr lang="es-A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467"/>
    <p:restoredTop sz="96405" autoAdjust="0"/>
  </p:normalViewPr>
  <p:slideViewPr>
    <p:cSldViewPr>
      <p:cViewPr varScale="1">
        <p:scale>
          <a:sx n="127" d="100"/>
          <a:sy n="127" d="100"/>
        </p:scale>
        <p:origin x="192" y="1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61" Type="http://schemas.openxmlformats.org/officeDocument/2006/relationships/theme" Target="theme/them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030DBCA-9746-4DB7-97C8-B7DA04619A06}" type="datetimeFigureOut">
              <a:rPr lang="es-AR"/>
              <a:pPr>
                <a:defRPr/>
              </a:pPr>
              <a:t>9/3/20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C57E53A-6775-4F13-BE63-C84A45661EFE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963024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E0FFE6F-7BF7-4B58-AB91-DDED21BA3A09}" type="datetimeFigureOut">
              <a:rPr lang="es-AR"/>
              <a:pPr>
                <a:defRPr/>
              </a:pPr>
              <a:t>9/3/20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AR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  <a:endParaRPr lang="es-AR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6B1C88B-C2CE-453A-A9ED-E845E060F1AD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934984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AR" dirty="0"/>
          </a:p>
        </p:txBody>
      </p:sp>
      <p:sp>
        <p:nvSpPr>
          <p:cNvPr id="6554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4BC8FF-03F6-4378-BDE9-71FEA8B49F57}" type="slidenum">
              <a:rPr lang="es-AR" smtClean="0"/>
              <a:pPr/>
              <a:t>1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20224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350" b="1">
                <a:solidFill>
                  <a:schemeClr val="tx2"/>
                </a:solidFill>
              </a:defRPr>
            </a:lvl1pPr>
            <a:lvl2pPr marL="342900" indent="0" algn="ctr">
              <a:buNone/>
            </a:lvl2pPr>
            <a:lvl3pPr marL="685800" indent="0" algn="ctr">
              <a:buNone/>
            </a:lvl3pPr>
            <a:lvl4pPr marL="1028700" indent="0" algn="ctr">
              <a:buNone/>
            </a:lvl4pPr>
            <a:lvl5pPr marL="1371600" indent="0" algn="ctr">
              <a:buNone/>
            </a:lvl5pPr>
            <a:lvl6pPr marL="1714500" indent="0" algn="ctr">
              <a:buNone/>
            </a:lvl6pPr>
            <a:lvl7pPr marL="2057400" indent="0" algn="ctr">
              <a:buNone/>
            </a:lvl7pPr>
            <a:lvl8pPr marL="2400300" indent="0" algn="ctr">
              <a:buNone/>
            </a:lvl8pPr>
            <a:lvl9pPr marL="2743200" indent="0" algn="ctr">
              <a:buNone/>
            </a:lvl9pPr>
          </a:lstStyle>
          <a:p>
            <a:r>
              <a:rPr kumimoji="0" lang="es-ES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828" y="1110597"/>
            <a:ext cx="2286000" cy="508000"/>
          </a:xfrm>
        </p:spPr>
        <p:txBody>
          <a:bodyPr/>
          <a:lstStyle/>
          <a:p>
            <a:pPr>
              <a:defRPr/>
            </a:pPr>
            <a:fld id="{F56BF1A7-F209-44BB-A4C7-D8001FFBBA6E}" type="datetime1">
              <a:rPr lang="es-AR" smtClean="0"/>
              <a:pPr>
                <a:defRPr/>
              </a:pPr>
              <a:t>9/3/20</a:t>
            </a:fld>
            <a:endParaRPr lang="es-AR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959" y="4117661"/>
            <a:ext cx="3657600" cy="512064"/>
          </a:xfrm>
        </p:spPr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10" name="9 Rectángulo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Rectángulo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18" name="17 Conector recto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22" name="21 Conector recto"/>
          <p:cNvSpPr>
            <a:spLocks noChangeShapeType="1"/>
          </p:cNvSpPr>
          <p:nvPr/>
        </p:nvSpPr>
        <p:spPr bwMode="auto">
          <a:xfrm>
            <a:off x="1215180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27" name="26 Rectángulo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812800" y="3429000"/>
            <a:ext cx="1382207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807058" y="4858452"/>
            <a:ext cx="722309" cy="722488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Elipse"/>
          <p:cNvSpPr/>
          <p:nvPr/>
        </p:nvSpPr>
        <p:spPr bwMode="auto">
          <a:xfrm>
            <a:off x="1508364" y="5500632"/>
            <a:ext cx="138173" cy="160616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Elipse"/>
          <p:cNvSpPr/>
          <p:nvPr/>
        </p:nvSpPr>
        <p:spPr bwMode="auto">
          <a:xfrm>
            <a:off x="2214534" y="5756347"/>
            <a:ext cx="307040" cy="305144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Elipse"/>
          <p:cNvSpPr/>
          <p:nvPr/>
        </p:nvSpPr>
        <p:spPr>
          <a:xfrm>
            <a:off x="2540000" y="4495800"/>
            <a:ext cx="358389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834380" y="4954192"/>
            <a:ext cx="705620" cy="517524"/>
          </a:xfrm>
        </p:spPr>
        <p:txBody>
          <a:bodyPr/>
          <a:lstStyle>
            <a:lvl1pPr>
              <a:defRPr sz="1600"/>
            </a:lvl1pPr>
          </a:lstStyle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‹Nº›</a:t>
            </a:fld>
            <a:endParaRPr lang="es-AR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D90AF0-C53C-4135-B570-DA2FDCC318C9}" type="datetime1">
              <a:rPr lang="es-AR" smtClean="0"/>
              <a:pPr>
                <a:defRPr/>
              </a:pPr>
              <a:t>9/3/20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CF4C41-D411-46DB-BE98-9BCB5DBA9559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235200" cy="5851525"/>
          </a:xfrm>
        </p:spPr>
        <p:txBody>
          <a:bodyPr vert="eaVert"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DD8DF9-3728-4FA4-93EC-3676B8C3E2D7}" type="datetime1">
              <a:rPr lang="es-AR" smtClean="0"/>
              <a:pPr>
                <a:defRPr/>
              </a:pPr>
              <a:t>9/3/20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4E9810-2688-4FFC-8FF6-4C0F573A48F4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706090"/>
          </a:xfrm>
        </p:spPr>
        <p:txBody>
          <a:bodyPr/>
          <a:lstStyle/>
          <a:p>
            <a:r>
              <a:rPr kumimoji="0" lang="es-ES" dirty="0"/>
              <a:t>Haga clic para modificar el estilo de</a:t>
            </a:r>
            <a:endParaRPr kumimoji="0" lang="en-US" dirty="0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609600" y="1124744"/>
            <a:ext cx="9956800" cy="5349208"/>
          </a:xfrm>
        </p:spPr>
        <p:txBody>
          <a:bodyPr/>
          <a:lstStyle/>
          <a:p>
            <a:pPr lvl="0" eaLnBrk="1" latinLnBrk="0" hangingPunct="1"/>
            <a:r>
              <a:rPr lang="es-ES" dirty="0"/>
              <a:t>Haga clic para modificar el estilo de texto del patrón</a:t>
            </a:r>
          </a:p>
          <a:p>
            <a:pPr lvl="1" eaLnBrk="1" latinLnBrk="0" hangingPunct="1"/>
            <a:r>
              <a:rPr lang="es-ES" dirty="0"/>
              <a:t>Segundo nivel</a:t>
            </a:r>
          </a:p>
          <a:p>
            <a:pPr lvl="2" eaLnBrk="1" latinLnBrk="0" hangingPunct="1"/>
            <a:r>
              <a:rPr lang="es-ES" dirty="0"/>
              <a:t>Tercer nivel</a:t>
            </a:r>
          </a:p>
          <a:p>
            <a:pPr lvl="3" eaLnBrk="1" latinLnBrk="0" hangingPunct="1"/>
            <a:r>
              <a:rPr lang="es-ES" dirty="0"/>
              <a:t>Cuarto nivel</a:t>
            </a:r>
          </a:p>
          <a:p>
            <a:pPr lvl="4" eaLnBrk="1" latinLnBrk="0" hangingPunct="1"/>
            <a:r>
              <a:rPr lang="es-ES" dirty="0"/>
              <a:t>Quinto nivel</a:t>
            </a:r>
            <a:endParaRPr kumimoji="0" lang="en-US" dirty="0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8A2B40C8-64F5-4FCB-A366-EC1F856D523A}" type="datetime1">
              <a:rPr lang="es-AR" smtClean="0"/>
              <a:pPr>
                <a:defRPr/>
              </a:pPr>
              <a:t>9/3/20</a:t>
            </a:fld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C88DF05B-B9CA-43C6-BB89-7097C0F5A3DA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2250" b="1" cap="small" baseline="0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 anchor="t"/>
          <a:lstStyle>
            <a:lvl1pPr marL="0" indent="0">
              <a:buNone/>
              <a:defRPr sz="1350" b="1">
                <a:solidFill>
                  <a:schemeClr val="tx2"/>
                </a:solidFill>
              </a:defRPr>
            </a:lvl1pPr>
            <a:lvl2pPr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2008" y="1106932"/>
            <a:ext cx="2286000" cy="508000"/>
          </a:xfrm>
        </p:spPr>
        <p:txBody>
          <a:bodyPr/>
          <a:lstStyle/>
          <a:p>
            <a:pPr>
              <a:defRPr/>
            </a:pPr>
            <a:fld id="{7143A3F8-90D6-43DC-A896-052DE086D947}" type="datetime1">
              <a:rPr lang="es-AR" smtClean="0"/>
              <a:pPr>
                <a:defRPr/>
              </a:pPr>
              <a:t>9/3/20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6208" y="4114800"/>
            <a:ext cx="3657600" cy="512064"/>
          </a:xfrm>
        </p:spPr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9" name="8 Rectángulo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14" name="13 Conector recto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17" name="16 Conector recto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18" name="17 Rectángulo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Elipse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Elipse"/>
          <p:cNvSpPr/>
          <p:nvPr/>
        </p:nvSpPr>
        <p:spPr bwMode="auto">
          <a:xfrm>
            <a:off x="1766272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Elipse"/>
          <p:cNvSpPr/>
          <p:nvPr/>
        </p:nvSpPr>
        <p:spPr bwMode="auto">
          <a:xfrm>
            <a:off x="2218944" y="5791200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2505387" y="4479888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Conector recto"/>
          <p:cNvSpPr>
            <a:spLocks noChangeShapeType="1"/>
          </p:cNvSpPr>
          <p:nvPr/>
        </p:nvSpPr>
        <p:spPr bwMode="auto">
          <a:xfrm>
            <a:off x="12130592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787488" y="4928702"/>
            <a:ext cx="812800" cy="517524"/>
          </a:xfrm>
        </p:spPr>
        <p:txBody>
          <a:bodyPr/>
          <a:lstStyle/>
          <a:p>
            <a:pPr>
              <a:defRPr/>
            </a:pPr>
            <a:fld id="{FD463AAD-AF41-4C19-B861-06EA39983B1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8D5174-E0F5-42B0-941F-505F08228207}" type="datetime1">
              <a:rPr lang="es-AR" smtClean="0"/>
              <a:pPr>
                <a:defRPr/>
              </a:pPr>
              <a:t>9/3/20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72FFE8-26E0-4FB2-8BFF-AC3FD509BDB8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7B043-1C40-4D0F-9586-BE96DF3946C2}" type="datetime1">
              <a:rPr lang="es-AR" smtClean="0"/>
              <a:pPr>
                <a:defRPr/>
              </a:pPr>
              <a:t>9/3/20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9754FF-16F1-49A0-9755-8C74E010072B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14" name="13 Marcador de texto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17B3E7C7-62E9-49A4-A917-C8467932B368}" type="datetime1">
              <a:rPr lang="es-AR" smtClean="0"/>
              <a:pPr>
                <a:defRPr/>
              </a:pPr>
              <a:t>9/3/20</a:t>
            </a:fld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BE613BBC-C7B2-42F5-859F-82B96F49B9A6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13F4CA-C028-4B93-9F7D-72B645349EF3}" type="datetime1">
              <a:rPr lang="es-AR" smtClean="0"/>
              <a:pPr>
                <a:defRPr/>
              </a:pPr>
              <a:t>9/3/20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65CE29-7F18-44CD-A4B4-F2EBC4407BA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 anchor="b"/>
          <a:lstStyle>
            <a:lvl1pPr algn="l">
              <a:buNone/>
              <a:defRPr sz="1500" b="1" cap="small" baseline="0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300"/>
              </a:spcBef>
              <a:spcAft>
                <a:spcPts val="750"/>
              </a:spcAft>
              <a:buNone/>
              <a:defRPr sz="900"/>
            </a:lvl1pPr>
            <a:lvl2pPr>
              <a:buNone/>
              <a:defRPr sz="900"/>
            </a:lvl2pPr>
            <a:lvl3pPr>
              <a:buNone/>
              <a:defRPr sz="750"/>
            </a:lvl3pPr>
            <a:lvl4pPr>
              <a:buNone/>
              <a:defRPr sz="675"/>
            </a:lvl4pPr>
            <a:lvl5pPr>
              <a:buNone/>
              <a:defRPr sz="675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Marcador de contenido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3403E6FF-24F9-4C80-A020-DBD1C23BF79C}" type="datetime1">
              <a:rPr lang="es-AR" smtClean="0"/>
              <a:pPr>
                <a:defRPr/>
              </a:pPr>
              <a:t>9/3/20</a:t>
            </a:fld>
            <a:endParaRPr lang="es-AR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CA588303-551B-472B-9BD1-0AE45FCF2230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23" name="22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 anchor="b"/>
          <a:lstStyle>
            <a:lvl1pPr algn="l">
              <a:buNone/>
              <a:defRPr sz="1500" b="1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24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s-ES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75"/>
              </a:spcBef>
              <a:spcAft>
                <a:spcPts val="300"/>
              </a:spcAft>
              <a:buFontTx/>
              <a:buNone/>
              <a:defRPr sz="900"/>
            </a:lvl1pPr>
            <a:lvl2pPr>
              <a:defRPr sz="900"/>
            </a:lvl2pPr>
            <a:lvl3pPr>
              <a:defRPr sz="750"/>
            </a:lvl3pPr>
            <a:lvl4pPr>
              <a:defRPr sz="675"/>
            </a:lvl4pPr>
            <a:lvl5pPr>
              <a:defRPr sz="675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19" name="18 Conector recto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 dirty="0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 dirty="0"/>
          </a:p>
        </p:txBody>
      </p:sp>
      <p:sp>
        <p:nvSpPr>
          <p:cNvPr id="17" name="16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7495035C-3C5B-4D15-8820-4C89E53895AE}" type="datetime1">
              <a:rPr lang="es-AR" smtClean="0"/>
              <a:pPr>
                <a:defRPr/>
              </a:pPr>
              <a:t>9/3/20</a:t>
            </a:fld>
            <a:endParaRPr lang="es-AR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342EA801-72E1-4AEC-9711-51AC24DF347C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dirty="0"/>
              <a:t>Haga clic para modificar el estilo de título del patrón</a:t>
            </a:r>
            <a:endParaRPr kumimoji="0" lang="en-US" dirty="0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99568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  <a:p>
            <a:pPr lvl="1" eaLnBrk="1" latinLnBrk="0" hangingPunct="1"/>
            <a:r>
              <a:rPr kumimoji="0" lang="es-ES"/>
              <a:t>Segundo nivel</a:t>
            </a:r>
          </a:p>
          <a:p>
            <a:pPr lvl="2" eaLnBrk="1" latinLnBrk="0" hangingPunct="1"/>
            <a:r>
              <a:rPr kumimoji="0" lang="es-ES"/>
              <a:t>Tercer nivel</a:t>
            </a:r>
          </a:p>
          <a:p>
            <a:pPr lvl="3" eaLnBrk="1" latinLnBrk="0" hangingPunct="1"/>
            <a:r>
              <a:rPr kumimoji="0" lang="es-ES"/>
              <a:t>Cuarto nivel</a:t>
            </a:r>
          </a:p>
          <a:p>
            <a:pPr lvl="4" eaLnBrk="1" latinLnBrk="0" hangingPunct="1"/>
            <a:r>
              <a:rPr kumimoji="0" lang="es-ES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 rot="5400000">
            <a:off x="10454640" y="1017843"/>
            <a:ext cx="2011680" cy="512064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9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373AFF2-83C3-4AAB-A68D-6CEBBC8E1180}" type="datetime1">
              <a:rPr lang="es-AR" smtClean="0"/>
              <a:pPr>
                <a:defRPr/>
              </a:pPr>
              <a:t>9/3/20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 rot="5400000">
            <a:off x="9853648" y="3676280"/>
            <a:ext cx="3200400" cy="48768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9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anchor="t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10838688" y="5734050"/>
            <a:ext cx="8128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05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D717711-10C6-4516-9313-A026E9EEDB0C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225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05740" indent="-205740" algn="l" rtl="0" eaLnBrk="1" latinLnBrk="0" hangingPunct="1">
        <a:spcBef>
          <a:spcPts val="450"/>
        </a:spcBef>
        <a:buClr>
          <a:schemeClr val="accent1"/>
        </a:buClr>
        <a:buSzPct val="7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indent="-20574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3716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891540" indent="-13716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3716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303020" indent="-13716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508760" indent="-13716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05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1714500" indent="-13716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05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1920240" indent="-13716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05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mailto:amastandrea@bdoargentina.com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bdoargentina.com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3 CuadroTexto"/>
          <p:cNvSpPr txBox="1">
            <a:spLocks noChangeArrowheads="1"/>
          </p:cNvSpPr>
          <p:nvPr/>
        </p:nvSpPr>
        <p:spPr bwMode="auto">
          <a:xfrm>
            <a:off x="2221951" y="1386284"/>
            <a:ext cx="9143727" cy="113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" sz="36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CICLO DE ACTUALIDAD TRIBUTARIA</a:t>
            </a:r>
            <a:endParaRPr lang="es-AR" sz="3600" dirty="0">
              <a:solidFill>
                <a:schemeClr val="accent1">
                  <a:lumMod val="50000"/>
                </a:schemeClr>
              </a:solidFill>
              <a:latin typeface="Book Antiqua" panose="02040602050305030304" pitchFamily="18" charset="0"/>
            </a:endParaRPr>
          </a:p>
          <a:p>
            <a:pPr>
              <a:buFontTx/>
              <a:buChar char="-"/>
            </a:pPr>
            <a:endParaRPr lang="es-AR" sz="3200" dirty="0">
              <a:latin typeface="Book Antiqua" panose="02040602050305030304" pitchFamily="18" charset="0"/>
            </a:endParaRPr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0E617C-29D0-4198-B5AE-C88E9D9F90BC}" type="slidenum">
              <a:rPr lang="es-AR" smtClean="0"/>
              <a:pPr>
                <a:defRPr/>
              </a:pPr>
              <a:t>1</a:t>
            </a:fld>
            <a:endParaRPr lang="es-AR" dirty="0"/>
          </a:p>
        </p:txBody>
      </p:sp>
      <p:sp>
        <p:nvSpPr>
          <p:cNvPr id="6" name="3 CuadroTexto">
            <a:extLst>
              <a:ext uri="{FF2B5EF4-FFF2-40B4-BE49-F238E27FC236}">
                <a16:creationId xmlns:a16="http://schemas.microsoft.com/office/drawing/2014/main" id="{2D234575-AC4A-9E45-A29C-8841DDEE62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8358" y="4455145"/>
            <a:ext cx="4752528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" sz="1650" b="1" dirty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Expositor:</a:t>
            </a:r>
          </a:p>
          <a:p>
            <a:pPr algn="ctr"/>
            <a:r>
              <a:rPr lang="es-ES" sz="1650" b="1" dirty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Alberto </a:t>
            </a:r>
            <a:r>
              <a:rPr lang="es-ES" sz="1650" b="1" dirty="0" err="1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Mastandrea</a:t>
            </a:r>
            <a:endParaRPr lang="es-ES" sz="1650" b="1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7" name="3 CuadroTexto">
            <a:extLst>
              <a:ext uri="{FF2B5EF4-FFF2-40B4-BE49-F238E27FC236}">
                <a16:creationId xmlns:a16="http://schemas.microsoft.com/office/drawing/2014/main" id="{A31415BB-3FB2-5749-B84D-89CE17569F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3433" y="5500430"/>
            <a:ext cx="340237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" sz="1200" b="1" dirty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Consejo Profesional de Ciencias Económicas de la Ciudad Autónoma de Buenos Aires</a:t>
            </a:r>
          </a:p>
          <a:p>
            <a:pPr algn="ctr"/>
            <a:r>
              <a:rPr lang="es-ES" sz="1200" b="1" dirty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11/03/2020</a:t>
            </a:r>
            <a:endParaRPr lang="es-AR" sz="1200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8" name="3 CuadroTexto">
            <a:extLst>
              <a:ext uri="{FF2B5EF4-FFF2-40B4-BE49-F238E27FC236}">
                <a16:creationId xmlns:a16="http://schemas.microsoft.com/office/drawing/2014/main" id="{36C2B04C-D4CC-CA46-A294-C8B6837402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7164" y="2402855"/>
            <a:ext cx="65527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_tradnl" sz="24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Regularización de Obligaciones Tributarias de la Seguridad Social y Aduaneras para </a:t>
            </a:r>
          </a:p>
          <a:p>
            <a:pPr algn="ctr"/>
            <a:r>
              <a:rPr lang="es-ES_tradnl" sz="2400" b="1" dirty="0" err="1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MiPyMEs</a:t>
            </a:r>
            <a:endParaRPr lang="es-ES_tradnl" sz="2400" dirty="0">
              <a:solidFill>
                <a:schemeClr val="accent1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  <p:sp>
        <p:nvSpPr>
          <p:cNvPr id="9" name="3 CuadroTexto">
            <a:extLst>
              <a:ext uri="{FF2B5EF4-FFF2-40B4-BE49-F238E27FC236}">
                <a16:creationId xmlns:a16="http://schemas.microsoft.com/office/drawing/2014/main" id="{7673B7ED-9EFC-4E4C-8EC1-1F8CBC0A4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0805" y="3750687"/>
            <a:ext cx="733107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_tradnl" sz="1600" b="1" dirty="0">
                <a:solidFill>
                  <a:schemeClr val="accent1">
                    <a:lumMod val="50000"/>
                  </a:schemeClr>
                </a:solidFill>
                <a:latin typeface="Book Antiqua" panose="02040602050305030304" pitchFamily="18" charset="0"/>
              </a:rPr>
              <a:t>Ley 27.541 – Título IV (B.O. 23/12/2019) y R.G. (AFIP) 4667 (B.O. 31/01/2020) </a:t>
            </a:r>
            <a:endParaRPr lang="es-ES_tradnl" sz="1600" dirty="0">
              <a:solidFill>
                <a:schemeClr val="accent1">
                  <a:lumMod val="50000"/>
                </a:schemeClr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126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10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7" name="Freeform 64">
            <a:extLst>
              <a:ext uri="{FF2B5EF4-FFF2-40B4-BE49-F238E27FC236}">
                <a16:creationId xmlns:a16="http://schemas.microsoft.com/office/drawing/2014/main" id="{F3B760A8-2ECC-A945-9774-F5D8471B22AC}"/>
              </a:ext>
            </a:extLst>
          </p:cNvPr>
          <p:cNvSpPr>
            <a:spLocks/>
          </p:cNvSpPr>
          <p:nvPr/>
        </p:nvSpPr>
        <p:spPr bwMode="auto">
          <a:xfrm>
            <a:off x="3870335" y="2198917"/>
            <a:ext cx="3420847" cy="617715"/>
          </a:xfrm>
          <a:custGeom>
            <a:avLst/>
            <a:gdLst>
              <a:gd name="T0" fmla="*/ 324 w 2079"/>
              <a:gd name="T1" fmla="*/ 530 h 530"/>
              <a:gd name="T2" fmla="*/ 2079 w 2079"/>
              <a:gd name="T3" fmla="*/ 530 h 530"/>
              <a:gd name="T4" fmla="*/ 2079 w 2079"/>
              <a:gd name="T5" fmla="*/ 59 h 530"/>
              <a:gd name="T6" fmla="*/ 2020 w 2079"/>
              <a:gd name="T7" fmla="*/ 0 h 530"/>
              <a:gd name="T8" fmla="*/ 0 w 2079"/>
              <a:gd name="T9" fmla="*/ 0 h 530"/>
              <a:gd name="T10" fmla="*/ 324 w 2079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9" h="530">
                <a:moveTo>
                  <a:pt x="324" y="530"/>
                </a:moveTo>
                <a:cubicBezTo>
                  <a:pt x="2079" y="530"/>
                  <a:pt x="2079" y="530"/>
                  <a:pt x="2079" y="530"/>
                </a:cubicBezTo>
                <a:cubicBezTo>
                  <a:pt x="2079" y="59"/>
                  <a:pt x="2079" y="59"/>
                  <a:pt x="2079" y="59"/>
                </a:cubicBezTo>
                <a:cubicBezTo>
                  <a:pt x="2079" y="26"/>
                  <a:pt x="2052" y="0"/>
                  <a:pt x="2020" y="0"/>
                </a:cubicBezTo>
                <a:cubicBezTo>
                  <a:pt x="0" y="0"/>
                  <a:pt x="0" y="0"/>
                  <a:pt x="0" y="0"/>
                </a:cubicBezTo>
                <a:lnTo>
                  <a:pt x="324" y="5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        </a:t>
            </a:r>
            <a:endParaRPr lang="en-US" sz="16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1" name="Freeform 64">
            <a:extLst>
              <a:ext uri="{FF2B5EF4-FFF2-40B4-BE49-F238E27FC236}">
                <a16:creationId xmlns:a16="http://schemas.microsoft.com/office/drawing/2014/main" id="{8A82C963-69F2-5D42-A42F-31E1DC2B6CDC}"/>
              </a:ext>
            </a:extLst>
          </p:cNvPr>
          <p:cNvSpPr>
            <a:spLocks/>
          </p:cNvSpPr>
          <p:nvPr/>
        </p:nvSpPr>
        <p:spPr bwMode="auto">
          <a:xfrm>
            <a:off x="7313785" y="2239390"/>
            <a:ext cx="3420847" cy="617715"/>
          </a:xfrm>
          <a:custGeom>
            <a:avLst/>
            <a:gdLst>
              <a:gd name="T0" fmla="*/ 324 w 2079"/>
              <a:gd name="T1" fmla="*/ 530 h 530"/>
              <a:gd name="T2" fmla="*/ 2079 w 2079"/>
              <a:gd name="T3" fmla="*/ 530 h 530"/>
              <a:gd name="T4" fmla="*/ 2079 w 2079"/>
              <a:gd name="T5" fmla="*/ 59 h 530"/>
              <a:gd name="T6" fmla="*/ 2020 w 2079"/>
              <a:gd name="T7" fmla="*/ 0 h 530"/>
              <a:gd name="T8" fmla="*/ 0 w 2079"/>
              <a:gd name="T9" fmla="*/ 0 h 530"/>
              <a:gd name="T10" fmla="*/ 324 w 2079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9" h="530">
                <a:moveTo>
                  <a:pt x="324" y="530"/>
                </a:moveTo>
                <a:cubicBezTo>
                  <a:pt x="2079" y="530"/>
                  <a:pt x="2079" y="530"/>
                  <a:pt x="2079" y="530"/>
                </a:cubicBezTo>
                <a:cubicBezTo>
                  <a:pt x="2079" y="59"/>
                  <a:pt x="2079" y="59"/>
                  <a:pt x="2079" y="59"/>
                </a:cubicBezTo>
                <a:cubicBezTo>
                  <a:pt x="2079" y="26"/>
                  <a:pt x="2052" y="0"/>
                  <a:pt x="2020" y="0"/>
                </a:cubicBezTo>
                <a:cubicBezTo>
                  <a:pt x="0" y="0"/>
                  <a:pt x="0" y="0"/>
                  <a:pt x="0" y="0"/>
                </a:cubicBezTo>
                <a:lnTo>
                  <a:pt x="324" y="53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defTabSz="1828434"/>
            <a:endParaRPr lang="en-US" sz="16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BB801265-276E-484F-A5A8-BA38073CB85A}"/>
              </a:ext>
            </a:extLst>
          </p:cNvPr>
          <p:cNvSpPr txBox="1"/>
          <p:nvPr/>
        </p:nvSpPr>
        <p:spPr>
          <a:xfrm>
            <a:off x="4504317" y="2311674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latin typeface="Trebuchet MS" panose="020B0703020202090204" pitchFamily="34" charset="0"/>
              </a:rPr>
              <a:t>Asociación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45B075D5-3A16-524F-B5D7-7634519974DC}"/>
              </a:ext>
            </a:extLst>
          </p:cNvPr>
          <p:cNvSpPr txBox="1"/>
          <p:nvPr/>
        </p:nvSpPr>
        <p:spPr>
          <a:xfrm>
            <a:off x="7908084" y="2356607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Trebuchet MS" panose="020B0703020202090204" pitchFamily="34" charset="0"/>
              </a:rPr>
              <a:t>Fundación</a:t>
            </a:r>
          </a:p>
        </p:txBody>
      </p:sp>
      <p:sp>
        <p:nvSpPr>
          <p:cNvPr id="15" name="Freeform 64">
            <a:extLst>
              <a:ext uri="{FF2B5EF4-FFF2-40B4-BE49-F238E27FC236}">
                <a16:creationId xmlns:a16="http://schemas.microsoft.com/office/drawing/2014/main" id="{08B4B02C-A407-A747-A0CB-4F25D5D45E03}"/>
              </a:ext>
            </a:extLst>
          </p:cNvPr>
          <p:cNvSpPr>
            <a:spLocks/>
          </p:cNvSpPr>
          <p:nvPr/>
        </p:nvSpPr>
        <p:spPr bwMode="auto">
          <a:xfrm>
            <a:off x="3863752" y="2855583"/>
            <a:ext cx="3420847" cy="617715"/>
          </a:xfrm>
          <a:custGeom>
            <a:avLst/>
            <a:gdLst>
              <a:gd name="T0" fmla="*/ 324 w 2079"/>
              <a:gd name="T1" fmla="*/ 530 h 530"/>
              <a:gd name="T2" fmla="*/ 2079 w 2079"/>
              <a:gd name="T3" fmla="*/ 530 h 530"/>
              <a:gd name="T4" fmla="*/ 2079 w 2079"/>
              <a:gd name="T5" fmla="*/ 59 h 530"/>
              <a:gd name="T6" fmla="*/ 2020 w 2079"/>
              <a:gd name="T7" fmla="*/ 0 h 530"/>
              <a:gd name="T8" fmla="*/ 0 w 2079"/>
              <a:gd name="T9" fmla="*/ 0 h 530"/>
              <a:gd name="T10" fmla="*/ 324 w 2079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9" h="530">
                <a:moveTo>
                  <a:pt x="324" y="530"/>
                </a:moveTo>
                <a:cubicBezTo>
                  <a:pt x="2079" y="530"/>
                  <a:pt x="2079" y="530"/>
                  <a:pt x="2079" y="530"/>
                </a:cubicBezTo>
                <a:cubicBezTo>
                  <a:pt x="2079" y="59"/>
                  <a:pt x="2079" y="59"/>
                  <a:pt x="2079" y="59"/>
                </a:cubicBezTo>
                <a:cubicBezTo>
                  <a:pt x="2079" y="26"/>
                  <a:pt x="2052" y="0"/>
                  <a:pt x="2020" y="0"/>
                </a:cubicBezTo>
                <a:cubicBezTo>
                  <a:pt x="0" y="0"/>
                  <a:pt x="0" y="0"/>
                  <a:pt x="0" y="0"/>
                </a:cubicBezTo>
                <a:lnTo>
                  <a:pt x="324" y="53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defTabSz="1828434"/>
            <a:endParaRPr lang="en-US" sz="16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B88E695D-2044-994A-876C-25B2B2B8C0D0}"/>
              </a:ext>
            </a:extLst>
          </p:cNvPr>
          <p:cNvSpPr txBox="1"/>
          <p:nvPr/>
        </p:nvSpPr>
        <p:spPr>
          <a:xfrm>
            <a:off x="4588553" y="2984883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Trebuchet MS" panose="020B0703020202090204" pitchFamily="34" charset="0"/>
              </a:rPr>
              <a:t>Cooperativa</a:t>
            </a:r>
          </a:p>
        </p:txBody>
      </p:sp>
      <p:sp>
        <p:nvSpPr>
          <p:cNvPr id="19" name="Freeform 64">
            <a:extLst>
              <a:ext uri="{FF2B5EF4-FFF2-40B4-BE49-F238E27FC236}">
                <a16:creationId xmlns:a16="http://schemas.microsoft.com/office/drawing/2014/main" id="{FD2785AD-37C8-8848-A681-283F595881F8}"/>
              </a:ext>
            </a:extLst>
          </p:cNvPr>
          <p:cNvSpPr>
            <a:spLocks/>
          </p:cNvSpPr>
          <p:nvPr/>
        </p:nvSpPr>
        <p:spPr bwMode="auto">
          <a:xfrm>
            <a:off x="7321469" y="3567206"/>
            <a:ext cx="3420847" cy="617715"/>
          </a:xfrm>
          <a:custGeom>
            <a:avLst/>
            <a:gdLst>
              <a:gd name="T0" fmla="*/ 324 w 2079"/>
              <a:gd name="T1" fmla="*/ 530 h 530"/>
              <a:gd name="T2" fmla="*/ 2079 w 2079"/>
              <a:gd name="T3" fmla="*/ 530 h 530"/>
              <a:gd name="T4" fmla="*/ 2079 w 2079"/>
              <a:gd name="T5" fmla="*/ 59 h 530"/>
              <a:gd name="T6" fmla="*/ 2020 w 2079"/>
              <a:gd name="T7" fmla="*/ 0 h 530"/>
              <a:gd name="T8" fmla="*/ 0 w 2079"/>
              <a:gd name="T9" fmla="*/ 0 h 530"/>
              <a:gd name="T10" fmla="*/ 324 w 2079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9" h="530">
                <a:moveTo>
                  <a:pt x="324" y="530"/>
                </a:moveTo>
                <a:cubicBezTo>
                  <a:pt x="2079" y="530"/>
                  <a:pt x="2079" y="530"/>
                  <a:pt x="2079" y="530"/>
                </a:cubicBezTo>
                <a:cubicBezTo>
                  <a:pt x="2079" y="59"/>
                  <a:pt x="2079" y="59"/>
                  <a:pt x="2079" y="59"/>
                </a:cubicBezTo>
                <a:cubicBezTo>
                  <a:pt x="2079" y="26"/>
                  <a:pt x="2052" y="0"/>
                  <a:pt x="2020" y="0"/>
                </a:cubicBezTo>
                <a:cubicBezTo>
                  <a:pt x="0" y="0"/>
                  <a:pt x="0" y="0"/>
                  <a:pt x="0" y="0"/>
                </a:cubicBezTo>
                <a:lnTo>
                  <a:pt x="324" y="53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defTabSz="1828434"/>
            <a:endParaRPr lang="en-US" sz="16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21" name="TextBox 218">
            <a:extLst>
              <a:ext uri="{FF2B5EF4-FFF2-40B4-BE49-F238E27FC236}">
                <a16:creationId xmlns:a16="http://schemas.microsoft.com/office/drawing/2014/main" id="{671E302D-417C-9D48-A9FE-53FA18AAD50B}"/>
              </a:ext>
            </a:extLst>
          </p:cNvPr>
          <p:cNvSpPr txBox="1"/>
          <p:nvPr/>
        </p:nvSpPr>
        <p:spPr>
          <a:xfrm>
            <a:off x="6570882" y="3679963"/>
            <a:ext cx="537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Trebuchet MS" panose="020B0703020202090204" pitchFamily="34" charset="0"/>
                <a:ea typeface="Roboto" charset="0"/>
                <a:cs typeface="Roboto" charset="0"/>
              </a:rPr>
              <a:t>6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E414D284-CBAD-D147-8F49-BEE873603926}"/>
              </a:ext>
            </a:extLst>
          </p:cNvPr>
          <p:cNvSpPr txBox="1"/>
          <p:nvPr/>
        </p:nvSpPr>
        <p:spPr>
          <a:xfrm>
            <a:off x="7915768" y="3684423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Trebuchet MS" panose="020B0703020202090204" pitchFamily="34" charset="0"/>
              </a:rPr>
              <a:t>Mutual</a:t>
            </a:r>
          </a:p>
        </p:txBody>
      </p:sp>
      <p:sp>
        <p:nvSpPr>
          <p:cNvPr id="23" name="Freeform 64">
            <a:extLst>
              <a:ext uri="{FF2B5EF4-FFF2-40B4-BE49-F238E27FC236}">
                <a16:creationId xmlns:a16="http://schemas.microsoft.com/office/drawing/2014/main" id="{6AEC024E-17E1-7442-81ED-2127A8B3F47A}"/>
              </a:ext>
            </a:extLst>
          </p:cNvPr>
          <p:cNvSpPr>
            <a:spLocks/>
          </p:cNvSpPr>
          <p:nvPr/>
        </p:nvSpPr>
        <p:spPr bwMode="auto">
          <a:xfrm>
            <a:off x="3870335" y="4242780"/>
            <a:ext cx="3420847" cy="617715"/>
          </a:xfrm>
          <a:custGeom>
            <a:avLst/>
            <a:gdLst>
              <a:gd name="T0" fmla="*/ 324 w 2079"/>
              <a:gd name="T1" fmla="*/ 530 h 530"/>
              <a:gd name="T2" fmla="*/ 2079 w 2079"/>
              <a:gd name="T3" fmla="*/ 530 h 530"/>
              <a:gd name="T4" fmla="*/ 2079 w 2079"/>
              <a:gd name="T5" fmla="*/ 59 h 530"/>
              <a:gd name="T6" fmla="*/ 2020 w 2079"/>
              <a:gd name="T7" fmla="*/ 0 h 530"/>
              <a:gd name="T8" fmla="*/ 0 w 2079"/>
              <a:gd name="T9" fmla="*/ 0 h 530"/>
              <a:gd name="T10" fmla="*/ 324 w 2079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9" h="530">
                <a:moveTo>
                  <a:pt x="324" y="530"/>
                </a:moveTo>
                <a:cubicBezTo>
                  <a:pt x="2079" y="530"/>
                  <a:pt x="2079" y="530"/>
                  <a:pt x="2079" y="530"/>
                </a:cubicBezTo>
                <a:cubicBezTo>
                  <a:pt x="2079" y="59"/>
                  <a:pt x="2079" y="59"/>
                  <a:pt x="2079" y="59"/>
                </a:cubicBezTo>
                <a:cubicBezTo>
                  <a:pt x="2079" y="26"/>
                  <a:pt x="2052" y="0"/>
                  <a:pt x="2020" y="0"/>
                </a:cubicBezTo>
                <a:cubicBezTo>
                  <a:pt x="0" y="0"/>
                  <a:pt x="0" y="0"/>
                  <a:pt x="0" y="0"/>
                </a:cubicBezTo>
                <a:lnTo>
                  <a:pt x="324" y="53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defTabSz="1828434"/>
            <a:endParaRPr lang="en-US" sz="16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6E8F8C11-84AA-D340-A943-22F4D4DEA047}"/>
              </a:ext>
            </a:extLst>
          </p:cNvPr>
          <p:cNvSpPr txBox="1"/>
          <p:nvPr/>
        </p:nvSpPr>
        <p:spPr>
          <a:xfrm>
            <a:off x="4464634" y="4359997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Trebuchet MS" panose="020B0703020202090204" pitchFamily="34" charset="0"/>
              </a:rPr>
              <a:t>Cooperadora</a:t>
            </a:r>
          </a:p>
        </p:txBody>
      </p:sp>
      <p:sp>
        <p:nvSpPr>
          <p:cNvPr id="27" name="Freeform 64">
            <a:extLst>
              <a:ext uri="{FF2B5EF4-FFF2-40B4-BE49-F238E27FC236}">
                <a16:creationId xmlns:a16="http://schemas.microsoft.com/office/drawing/2014/main" id="{54E5EDC6-943F-D448-9D4F-DD58429CAE42}"/>
              </a:ext>
            </a:extLst>
          </p:cNvPr>
          <p:cNvSpPr>
            <a:spLocks/>
          </p:cNvSpPr>
          <p:nvPr/>
        </p:nvSpPr>
        <p:spPr bwMode="auto">
          <a:xfrm>
            <a:off x="7346035" y="4935872"/>
            <a:ext cx="3420847" cy="617715"/>
          </a:xfrm>
          <a:custGeom>
            <a:avLst/>
            <a:gdLst>
              <a:gd name="T0" fmla="*/ 324 w 2079"/>
              <a:gd name="T1" fmla="*/ 530 h 530"/>
              <a:gd name="T2" fmla="*/ 2079 w 2079"/>
              <a:gd name="T3" fmla="*/ 530 h 530"/>
              <a:gd name="T4" fmla="*/ 2079 w 2079"/>
              <a:gd name="T5" fmla="*/ 59 h 530"/>
              <a:gd name="T6" fmla="*/ 2020 w 2079"/>
              <a:gd name="T7" fmla="*/ 0 h 530"/>
              <a:gd name="T8" fmla="*/ 0 w 2079"/>
              <a:gd name="T9" fmla="*/ 0 h 530"/>
              <a:gd name="T10" fmla="*/ 324 w 2079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9" h="530">
                <a:moveTo>
                  <a:pt x="324" y="530"/>
                </a:moveTo>
                <a:cubicBezTo>
                  <a:pt x="2079" y="530"/>
                  <a:pt x="2079" y="530"/>
                  <a:pt x="2079" y="530"/>
                </a:cubicBezTo>
                <a:cubicBezTo>
                  <a:pt x="2079" y="59"/>
                  <a:pt x="2079" y="59"/>
                  <a:pt x="2079" y="59"/>
                </a:cubicBezTo>
                <a:cubicBezTo>
                  <a:pt x="2079" y="26"/>
                  <a:pt x="2052" y="0"/>
                  <a:pt x="2020" y="0"/>
                </a:cubicBezTo>
                <a:cubicBezTo>
                  <a:pt x="0" y="0"/>
                  <a:pt x="0" y="0"/>
                  <a:pt x="0" y="0"/>
                </a:cubicBezTo>
                <a:lnTo>
                  <a:pt x="324" y="53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defTabSz="1828434"/>
            <a:endParaRPr lang="en-US" sz="16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64B13B6D-7540-9241-A437-0272B2486E91}"/>
              </a:ext>
            </a:extLst>
          </p:cNvPr>
          <p:cNvSpPr txBox="1"/>
          <p:nvPr/>
        </p:nvSpPr>
        <p:spPr>
          <a:xfrm>
            <a:off x="7940334" y="5053089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Trebuchet MS" panose="020B0703020202090204" pitchFamily="34" charset="0"/>
              </a:rPr>
              <a:t>Asociación Simple</a:t>
            </a:r>
          </a:p>
        </p:txBody>
      </p:sp>
      <p:sp>
        <p:nvSpPr>
          <p:cNvPr id="31" name="Freeform 64">
            <a:extLst>
              <a:ext uri="{FF2B5EF4-FFF2-40B4-BE49-F238E27FC236}">
                <a16:creationId xmlns:a16="http://schemas.microsoft.com/office/drawing/2014/main" id="{52B2CF38-0AC1-554D-A6CC-48A6D1CB84AF}"/>
              </a:ext>
            </a:extLst>
          </p:cNvPr>
          <p:cNvSpPr>
            <a:spLocks/>
          </p:cNvSpPr>
          <p:nvPr/>
        </p:nvSpPr>
        <p:spPr bwMode="auto">
          <a:xfrm>
            <a:off x="3881988" y="5603347"/>
            <a:ext cx="3420847" cy="617715"/>
          </a:xfrm>
          <a:custGeom>
            <a:avLst/>
            <a:gdLst>
              <a:gd name="T0" fmla="*/ 324 w 2079"/>
              <a:gd name="T1" fmla="*/ 530 h 530"/>
              <a:gd name="T2" fmla="*/ 2079 w 2079"/>
              <a:gd name="T3" fmla="*/ 530 h 530"/>
              <a:gd name="T4" fmla="*/ 2079 w 2079"/>
              <a:gd name="T5" fmla="*/ 59 h 530"/>
              <a:gd name="T6" fmla="*/ 2020 w 2079"/>
              <a:gd name="T7" fmla="*/ 0 h 530"/>
              <a:gd name="T8" fmla="*/ 0 w 2079"/>
              <a:gd name="T9" fmla="*/ 0 h 530"/>
              <a:gd name="T10" fmla="*/ 324 w 2079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9" h="530">
                <a:moveTo>
                  <a:pt x="324" y="530"/>
                </a:moveTo>
                <a:cubicBezTo>
                  <a:pt x="2079" y="530"/>
                  <a:pt x="2079" y="530"/>
                  <a:pt x="2079" y="530"/>
                </a:cubicBezTo>
                <a:cubicBezTo>
                  <a:pt x="2079" y="59"/>
                  <a:pt x="2079" y="59"/>
                  <a:pt x="2079" y="59"/>
                </a:cubicBezTo>
                <a:cubicBezTo>
                  <a:pt x="2079" y="26"/>
                  <a:pt x="2052" y="0"/>
                  <a:pt x="2020" y="0"/>
                </a:cubicBezTo>
                <a:cubicBezTo>
                  <a:pt x="0" y="0"/>
                  <a:pt x="0" y="0"/>
                  <a:pt x="0" y="0"/>
                </a:cubicBezTo>
                <a:lnTo>
                  <a:pt x="324" y="53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defTabSz="1828434"/>
            <a:endParaRPr lang="en-US" sz="16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21D7F917-8D8A-B24B-9DF3-08F173D33529}"/>
              </a:ext>
            </a:extLst>
          </p:cNvPr>
          <p:cNvSpPr txBox="1"/>
          <p:nvPr/>
        </p:nvSpPr>
        <p:spPr>
          <a:xfrm>
            <a:off x="4413415" y="5706692"/>
            <a:ext cx="32908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bg1"/>
                </a:solidFill>
                <a:latin typeface="Trebuchet MS" panose="020B0703020202090204" pitchFamily="34" charset="0"/>
              </a:rPr>
              <a:t>Iglesias, </a:t>
            </a:r>
            <a:r>
              <a:rPr lang="es-ES_tradnl" b="1" dirty="0" err="1">
                <a:solidFill>
                  <a:schemeClr val="bg1"/>
                </a:solidFill>
                <a:latin typeface="Trebuchet MS" panose="020B0703020202090204" pitchFamily="34" charset="0"/>
              </a:rPr>
              <a:t>Ent</a:t>
            </a:r>
            <a:r>
              <a:rPr lang="es-ES_tradnl" b="1" dirty="0">
                <a:solidFill>
                  <a:schemeClr val="bg1"/>
                </a:solidFill>
                <a:latin typeface="Trebuchet MS" panose="020B0703020202090204" pitchFamily="34" charset="0"/>
              </a:rPr>
              <a:t>. Religiosas</a:t>
            </a:r>
          </a:p>
        </p:txBody>
      </p:sp>
      <p:sp>
        <p:nvSpPr>
          <p:cNvPr id="35" name="Freeform 64">
            <a:extLst>
              <a:ext uri="{FF2B5EF4-FFF2-40B4-BE49-F238E27FC236}">
                <a16:creationId xmlns:a16="http://schemas.microsoft.com/office/drawing/2014/main" id="{3F750BC9-1ACB-EB48-8082-CED9988D6063}"/>
              </a:ext>
            </a:extLst>
          </p:cNvPr>
          <p:cNvSpPr>
            <a:spLocks/>
          </p:cNvSpPr>
          <p:nvPr/>
        </p:nvSpPr>
        <p:spPr bwMode="auto">
          <a:xfrm>
            <a:off x="7321469" y="2906012"/>
            <a:ext cx="3420847" cy="617715"/>
          </a:xfrm>
          <a:custGeom>
            <a:avLst/>
            <a:gdLst>
              <a:gd name="T0" fmla="*/ 324 w 2079"/>
              <a:gd name="T1" fmla="*/ 530 h 530"/>
              <a:gd name="T2" fmla="*/ 2079 w 2079"/>
              <a:gd name="T3" fmla="*/ 530 h 530"/>
              <a:gd name="T4" fmla="*/ 2079 w 2079"/>
              <a:gd name="T5" fmla="*/ 59 h 530"/>
              <a:gd name="T6" fmla="*/ 2020 w 2079"/>
              <a:gd name="T7" fmla="*/ 0 h 530"/>
              <a:gd name="T8" fmla="*/ 0 w 2079"/>
              <a:gd name="T9" fmla="*/ 0 h 530"/>
              <a:gd name="T10" fmla="*/ 324 w 2079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9" h="530">
                <a:moveTo>
                  <a:pt x="324" y="530"/>
                </a:moveTo>
                <a:cubicBezTo>
                  <a:pt x="2079" y="530"/>
                  <a:pt x="2079" y="530"/>
                  <a:pt x="2079" y="530"/>
                </a:cubicBezTo>
                <a:cubicBezTo>
                  <a:pt x="2079" y="59"/>
                  <a:pt x="2079" y="59"/>
                  <a:pt x="2079" y="59"/>
                </a:cubicBezTo>
                <a:cubicBezTo>
                  <a:pt x="2079" y="26"/>
                  <a:pt x="2052" y="0"/>
                  <a:pt x="2020" y="0"/>
                </a:cubicBezTo>
                <a:cubicBezTo>
                  <a:pt x="0" y="0"/>
                  <a:pt x="0" y="0"/>
                  <a:pt x="0" y="0"/>
                </a:cubicBezTo>
                <a:lnTo>
                  <a:pt x="324" y="5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        </a:t>
            </a:r>
            <a:endParaRPr lang="en-US" sz="16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5019B78E-3169-6A47-9145-4898A664F60E}"/>
              </a:ext>
            </a:extLst>
          </p:cNvPr>
          <p:cNvSpPr txBox="1"/>
          <p:nvPr/>
        </p:nvSpPr>
        <p:spPr>
          <a:xfrm>
            <a:off x="7955451" y="3018769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 err="1">
                <a:latin typeface="Trebuchet MS" panose="020B0703020202090204" pitchFamily="34" charset="0"/>
              </a:rPr>
              <a:t>Coop</a:t>
            </a:r>
            <a:r>
              <a:rPr lang="es-ES_tradnl" b="1" dirty="0">
                <a:latin typeface="Trebuchet MS" panose="020B0703020202090204" pitchFamily="34" charset="0"/>
              </a:rPr>
              <a:t>. Efectora</a:t>
            </a:r>
          </a:p>
        </p:txBody>
      </p:sp>
      <p:sp>
        <p:nvSpPr>
          <p:cNvPr id="39" name="Freeform 64">
            <a:extLst>
              <a:ext uri="{FF2B5EF4-FFF2-40B4-BE49-F238E27FC236}">
                <a16:creationId xmlns:a16="http://schemas.microsoft.com/office/drawing/2014/main" id="{F8BF7DCB-7549-3D41-911F-14F7A093B7B4}"/>
              </a:ext>
            </a:extLst>
          </p:cNvPr>
          <p:cNvSpPr>
            <a:spLocks/>
          </p:cNvSpPr>
          <p:nvPr/>
        </p:nvSpPr>
        <p:spPr bwMode="auto">
          <a:xfrm>
            <a:off x="3870335" y="3549345"/>
            <a:ext cx="3420847" cy="617715"/>
          </a:xfrm>
          <a:custGeom>
            <a:avLst/>
            <a:gdLst>
              <a:gd name="T0" fmla="*/ 324 w 2079"/>
              <a:gd name="T1" fmla="*/ 530 h 530"/>
              <a:gd name="T2" fmla="*/ 2079 w 2079"/>
              <a:gd name="T3" fmla="*/ 530 h 530"/>
              <a:gd name="T4" fmla="*/ 2079 w 2079"/>
              <a:gd name="T5" fmla="*/ 59 h 530"/>
              <a:gd name="T6" fmla="*/ 2020 w 2079"/>
              <a:gd name="T7" fmla="*/ 0 h 530"/>
              <a:gd name="T8" fmla="*/ 0 w 2079"/>
              <a:gd name="T9" fmla="*/ 0 h 530"/>
              <a:gd name="T10" fmla="*/ 324 w 2079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9" h="530">
                <a:moveTo>
                  <a:pt x="324" y="530"/>
                </a:moveTo>
                <a:cubicBezTo>
                  <a:pt x="2079" y="530"/>
                  <a:pt x="2079" y="530"/>
                  <a:pt x="2079" y="530"/>
                </a:cubicBezTo>
                <a:cubicBezTo>
                  <a:pt x="2079" y="59"/>
                  <a:pt x="2079" y="59"/>
                  <a:pt x="2079" y="59"/>
                </a:cubicBezTo>
                <a:cubicBezTo>
                  <a:pt x="2079" y="26"/>
                  <a:pt x="2052" y="0"/>
                  <a:pt x="2020" y="0"/>
                </a:cubicBezTo>
                <a:cubicBezTo>
                  <a:pt x="0" y="0"/>
                  <a:pt x="0" y="0"/>
                  <a:pt x="0" y="0"/>
                </a:cubicBezTo>
                <a:lnTo>
                  <a:pt x="324" y="5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        </a:t>
            </a:r>
            <a:endParaRPr lang="en-US" sz="16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AC1F49DF-5F98-D14B-BA63-1EBEB2B2D07C}"/>
              </a:ext>
            </a:extLst>
          </p:cNvPr>
          <p:cNvSpPr txBox="1"/>
          <p:nvPr/>
        </p:nvSpPr>
        <p:spPr>
          <a:xfrm>
            <a:off x="4504317" y="3662102"/>
            <a:ext cx="27500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latin typeface="Trebuchet MS" panose="020B0703020202090204" pitchFamily="34" charset="0"/>
              </a:rPr>
              <a:t>Consorcio Propietarios</a:t>
            </a:r>
          </a:p>
        </p:txBody>
      </p:sp>
      <p:sp>
        <p:nvSpPr>
          <p:cNvPr id="43" name="Freeform 64">
            <a:extLst>
              <a:ext uri="{FF2B5EF4-FFF2-40B4-BE49-F238E27FC236}">
                <a16:creationId xmlns:a16="http://schemas.microsoft.com/office/drawing/2014/main" id="{29F4DF7A-A5F3-8F4B-A6B6-1C5A45F022EE}"/>
              </a:ext>
            </a:extLst>
          </p:cNvPr>
          <p:cNvSpPr>
            <a:spLocks/>
          </p:cNvSpPr>
          <p:nvPr/>
        </p:nvSpPr>
        <p:spPr bwMode="auto">
          <a:xfrm>
            <a:off x="7332525" y="4239243"/>
            <a:ext cx="3420847" cy="617715"/>
          </a:xfrm>
          <a:custGeom>
            <a:avLst/>
            <a:gdLst>
              <a:gd name="T0" fmla="*/ 324 w 2079"/>
              <a:gd name="T1" fmla="*/ 530 h 530"/>
              <a:gd name="T2" fmla="*/ 2079 w 2079"/>
              <a:gd name="T3" fmla="*/ 530 h 530"/>
              <a:gd name="T4" fmla="*/ 2079 w 2079"/>
              <a:gd name="T5" fmla="*/ 59 h 530"/>
              <a:gd name="T6" fmla="*/ 2020 w 2079"/>
              <a:gd name="T7" fmla="*/ 0 h 530"/>
              <a:gd name="T8" fmla="*/ 0 w 2079"/>
              <a:gd name="T9" fmla="*/ 0 h 530"/>
              <a:gd name="T10" fmla="*/ 324 w 2079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9" h="530">
                <a:moveTo>
                  <a:pt x="324" y="530"/>
                </a:moveTo>
                <a:cubicBezTo>
                  <a:pt x="2079" y="530"/>
                  <a:pt x="2079" y="530"/>
                  <a:pt x="2079" y="530"/>
                </a:cubicBezTo>
                <a:cubicBezTo>
                  <a:pt x="2079" y="59"/>
                  <a:pt x="2079" y="59"/>
                  <a:pt x="2079" y="59"/>
                </a:cubicBezTo>
                <a:cubicBezTo>
                  <a:pt x="2079" y="26"/>
                  <a:pt x="2052" y="0"/>
                  <a:pt x="2020" y="0"/>
                </a:cubicBezTo>
                <a:cubicBezTo>
                  <a:pt x="0" y="0"/>
                  <a:pt x="0" y="0"/>
                  <a:pt x="0" y="0"/>
                </a:cubicBezTo>
                <a:lnTo>
                  <a:pt x="324" y="5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        </a:t>
            </a:r>
            <a:endParaRPr lang="en-US" sz="16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46" name="CuadroTexto 45">
            <a:extLst>
              <a:ext uri="{FF2B5EF4-FFF2-40B4-BE49-F238E27FC236}">
                <a16:creationId xmlns:a16="http://schemas.microsoft.com/office/drawing/2014/main" id="{804A97F8-8E18-DB47-B303-2AF038193D52}"/>
              </a:ext>
            </a:extLst>
          </p:cNvPr>
          <p:cNvSpPr txBox="1"/>
          <p:nvPr/>
        </p:nvSpPr>
        <p:spPr>
          <a:xfrm>
            <a:off x="7821217" y="4366971"/>
            <a:ext cx="30420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latin typeface="Trebuchet MS" panose="020B0703020202090204" pitchFamily="34" charset="0"/>
              </a:rPr>
              <a:t>Otras Entidades Civiles</a:t>
            </a:r>
          </a:p>
        </p:txBody>
      </p:sp>
      <p:sp>
        <p:nvSpPr>
          <p:cNvPr id="47" name="Freeform 64">
            <a:extLst>
              <a:ext uri="{FF2B5EF4-FFF2-40B4-BE49-F238E27FC236}">
                <a16:creationId xmlns:a16="http://schemas.microsoft.com/office/drawing/2014/main" id="{5CBB5536-15F3-784A-8D92-7D9A1573DC8A}"/>
              </a:ext>
            </a:extLst>
          </p:cNvPr>
          <p:cNvSpPr>
            <a:spLocks/>
          </p:cNvSpPr>
          <p:nvPr/>
        </p:nvSpPr>
        <p:spPr bwMode="auto">
          <a:xfrm>
            <a:off x="7338845" y="5594773"/>
            <a:ext cx="3420847" cy="617715"/>
          </a:xfrm>
          <a:custGeom>
            <a:avLst/>
            <a:gdLst>
              <a:gd name="T0" fmla="*/ 324 w 2079"/>
              <a:gd name="T1" fmla="*/ 530 h 530"/>
              <a:gd name="T2" fmla="*/ 2079 w 2079"/>
              <a:gd name="T3" fmla="*/ 530 h 530"/>
              <a:gd name="T4" fmla="*/ 2079 w 2079"/>
              <a:gd name="T5" fmla="*/ 59 h 530"/>
              <a:gd name="T6" fmla="*/ 2020 w 2079"/>
              <a:gd name="T7" fmla="*/ 0 h 530"/>
              <a:gd name="T8" fmla="*/ 0 w 2079"/>
              <a:gd name="T9" fmla="*/ 0 h 530"/>
              <a:gd name="T10" fmla="*/ 324 w 2079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9" h="530">
                <a:moveTo>
                  <a:pt x="324" y="530"/>
                </a:moveTo>
                <a:cubicBezTo>
                  <a:pt x="2079" y="530"/>
                  <a:pt x="2079" y="530"/>
                  <a:pt x="2079" y="530"/>
                </a:cubicBezTo>
                <a:cubicBezTo>
                  <a:pt x="2079" y="59"/>
                  <a:pt x="2079" y="59"/>
                  <a:pt x="2079" y="59"/>
                </a:cubicBezTo>
                <a:cubicBezTo>
                  <a:pt x="2079" y="26"/>
                  <a:pt x="2052" y="0"/>
                  <a:pt x="2020" y="0"/>
                </a:cubicBezTo>
                <a:cubicBezTo>
                  <a:pt x="0" y="0"/>
                  <a:pt x="0" y="0"/>
                  <a:pt x="0" y="0"/>
                </a:cubicBezTo>
                <a:lnTo>
                  <a:pt x="324" y="5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        </a:t>
            </a:r>
            <a:endParaRPr lang="en-US" sz="16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646AC738-167E-244C-B0F8-6A44AB0FBBFC}"/>
              </a:ext>
            </a:extLst>
          </p:cNvPr>
          <p:cNvSpPr txBox="1"/>
          <p:nvPr/>
        </p:nvSpPr>
        <p:spPr>
          <a:xfrm>
            <a:off x="7972827" y="570753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latin typeface="Trebuchet MS" panose="020B0703020202090204" pitchFamily="34" charset="0"/>
              </a:rPr>
              <a:t>Iglesia Católica</a:t>
            </a:r>
          </a:p>
        </p:txBody>
      </p:sp>
      <p:sp>
        <p:nvSpPr>
          <p:cNvPr id="51" name="Freeform 64">
            <a:extLst>
              <a:ext uri="{FF2B5EF4-FFF2-40B4-BE49-F238E27FC236}">
                <a16:creationId xmlns:a16="http://schemas.microsoft.com/office/drawing/2014/main" id="{15BAA551-678C-B142-8E8F-AD52BF831508}"/>
              </a:ext>
            </a:extLst>
          </p:cNvPr>
          <p:cNvSpPr>
            <a:spLocks/>
          </p:cNvSpPr>
          <p:nvPr/>
        </p:nvSpPr>
        <p:spPr bwMode="auto">
          <a:xfrm>
            <a:off x="3863752" y="4930085"/>
            <a:ext cx="3420847" cy="617715"/>
          </a:xfrm>
          <a:custGeom>
            <a:avLst/>
            <a:gdLst>
              <a:gd name="T0" fmla="*/ 324 w 2079"/>
              <a:gd name="T1" fmla="*/ 530 h 530"/>
              <a:gd name="T2" fmla="*/ 2079 w 2079"/>
              <a:gd name="T3" fmla="*/ 530 h 530"/>
              <a:gd name="T4" fmla="*/ 2079 w 2079"/>
              <a:gd name="T5" fmla="*/ 59 h 530"/>
              <a:gd name="T6" fmla="*/ 2020 w 2079"/>
              <a:gd name="T7" fmla="*/ 0 h 530"/>
              <a:gd name="T8" fmla="*/ 0 w 2079"/>
              <a:gd name="T9" fmla="*/ 0 h 530"/>
              <a:gd name="T10" fmla="*/ 324 w 2079"/>
              <a:gd name="T11" fmla="*/ 530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79" h="530">
                <a:moveTo>
                  <a:pt x="324" y="530"/>
                </a:moveTo>
                <a:cubicBezTo>
                  <a:pt x="2079" y="530"/>
                  <a:pt x="2079" y="530"/>
                  <a:pt x="2079" y="530"/>
                </a:cubicBezTo>
                <a:cubicBezTo>
                  <a:pt x="2079" y="59"/>
                  <a:pt x="2079" y="59"/>
                  <a:pt x="2079" y="59"/>
                </a:cubicBezTo>
                <a:cubicBezTo>
                  <a:pt x="2079" y="26"/>
                  <a:pt x="2052" y="0"/>
                  <a:pt x="2020" y="0"/>
                </a:cubicBezTo>
                <a:cubicBezTo>
                  <a:pt x="0" y="0"/>
                  <a:pt x="0" y="0"/>
                  <a:pt x="0" y="0"/>
                </a:cubicBezTo>
                <a:lnTo>
                  <a:pt x="324" y="5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r>
              <a:rPr lang="en-US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        </a:t>
            </a:r>
            <a:endParaRPr lang="en-US" sz="1600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FAE0B4EC-C8C7-B449-9CB4-462B8F9050FF}"/>
              </a:ext>
            </a:extLst>
          </p:cNvPr>
          <p:cNvSpPr txBox="1"/>
          <p:nvPr/>
        </p:nvSpPr>
        <p:spPr>
          <a:xfrm>
            <a:off x="4264795" y="5087315"/>
            <a:ext cx="3038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latin typeface="Trebuchet MS" panose="020B0703020202090204" pitchFamily="34" charset="0"/>
              </a:rPr>
              <a:t>Instituto Vida Consagrada</a:t>
            </a:r>
          </a:p>
        </p:txBody>
      </p:sp>
      <p:sp>
        <p:nvSpPr>
          <p:cNvPr id="58" name="Rectangle 4">
            <a:extLst>
              <a:ext uri="{FF2B5EF4-FFF2-40B4-BE49-F238E27FC236}">
                <a16:creationId xmlns:a16="http://schemas.microsoft.com/office/drawing/2014/main" id="{107D57FA-E683-A740-A42B-B7E6F4CD71A9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Sujetos beneficiarios : Entidades sin fines de lucro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4333D0A0-36FF-584C-9521-5F1F1422919E}"/>
              </a:ext>
            </a:extLst>
          </p:cNvPr>
          <p:cNvSpPr txBox="1"/>
          <p:nvPr/>
        </p:nvSpPr>
        <p:spPr>
          <a:xfrm>
            <a:off x="2282434" y="6504644"/>
            <a:ext cx="75528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8 de la Ley 27.541 (B.O. 23/12/2019) y Art. 1 y 4 de la R.G. (AFIP) 4667 (B.O. 31/01/2020). </a:t>
            </a:r>
          </a:p>
        </p:txBody>
      </p:sp>
    </p:spTree>
    <p:extLst>
      <p:ext uri="{BB962C8B-B14F-4D97-AF65-F5344CB8AC3E}">
        <p14:creationId xmlns:p14="http://schemas.microsoft.com/office/powerpoint/2010/main" val="3925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2" grpId="0"/>
      <p:bldP spid="14" grpId="0"/>
      <p:bldP spid="15" grpId="0" animBg="1"/>
      <p:bldP spid="18" grpId="0"/>
      <p:bldP spid="19" grpId="0" animBg="1"/>
      <p:bldP spid="21" grpId="0"/>
      <p:bldP spid="22" grpId="0"/>
      <p:bldP spid="23" grpId="0" animBg="1"/>
      <p:bldP spid="26" grpId="0"/>
      <p:bldP spid="27" grpId="0" animBg="1"/>
      <p:bldP spid="30" grpId="0"/>
      <p:bldP spid="31" grpId="0" animBg="1"/>
      <p:bldP spid="34" grpId="0"/>
      <p:bldP spid="35" grpId="0" animBg="1"/>
      <p:bldP spid="38" grpId="0"/>
      <p:bldP spid="39" grpId="0" animBg="1"/>
      <p:bldP spid="42" grpId="0"/>
      <p:bldP spid="43" grpId="0" animBg="1"/>
      <p:bldP spid="46" grpId="0"/>
      <p:bldP spid="47" grpId="0" animBg="1"/>
      <p:bldP spid="50" grpId="0"/>
      <p:bldP spid="51" grpId="0" animBg="1"/>
      <p:bldP spid="5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11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8826A72-A1D7-AF40-8DDF-4ABE2434FD97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Sujetos beneficiarios : Entidades sin fines de lucro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FAF0E414-CBD9-FB48-9C4F-7C5A9B26300D}"/>
              </a:ext>
            </a:extLst>
          </p:cNvPr>
          <p:cNvGrpSpPr/>
          <p:nvPr/>
        </p:nvGrpSpPr>
        <p:grpSpPr>
          <a:xfrm>
            <a:off x="3837243" y="2872552"/>
            <a:ext cx="6317714" cy="1457649"/>
            <a:chOff x="3143673" y="1971350"/>
            <a:chExt cx="6317714" cy="1457649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A00C2079-4238-284F-B26A-EE9E787BF334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5678540" y="-558324"/>
              <a:ext cx="1247979" cy="6317714"/>
            </a:xfrm>
            <a:custGeom>
              <a:avLst/>
              <a:gdLst>
                <a:gd name="T0" fmla="*/ 1541 w 1541"/>
                <a:gd name="T1" fmla="*/ 59 h 6327"/>
                <a:gd name="T2" fmla="*/ 1541 w 1541"/>
                <a:gd name="T3" fmla="*/ 6268 h 6327"/>
                <a:gd name="T4" fmla="*/ 1482 w 1541"/>
                <a:gd name="T5" fmla="*/ 6327 h 6327"/>
                <a:gd name="T6" fmla="*/ 59 w 1541"/>
                <a:gd name="T7" fmla="*/ 6327 h 6327"/>
                <a:gd name="T8" fmla="*/ 0 w 1541"/>
                <a:gd name="T9" fmla="*/ 6268 h 6327"/>
                <a:gd name="T10" fmla="*/ 0 w 1541"/>
                <a:gd name="T11" fmla="*/ 59 h 6327"/>
                <a:gd name="T12" fmla="*/ 59 w 1541"/>
                <a:gd name="T13" fmla="*/ 0 h 6327"/>
                <a:gd name="T14" fmla="*/ 1482 w 1541"/>
                <a:gd name="T15" fmla="*/ 0 h 6327"/>
                <a:gd name="T16" fmla="*/ 1541 w 1541"/>
                <a:gd name="T17" fmla="*/ 59 h 6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1" h="6327">
                  <a:moveTo>
                    <a:pt x="1541" y="59"/>
                  </a:moveTo>
                  <a:cubicBezTo>
                    <a:pt x="1541" y="6268"/>
                    <a:pt x="1541" y="6268"/>
                    <a:pt x="1541" y="6268"/>
                  </a:cubicBezTo>
                  <a:cubicBezTo>
                    <a:pt x="1541" y="6301"/>
                    <a:pt x="1514" y="6327"/>
                    <a:pt x="1482" y="6327"/>
                  </a:cubicBezTo>
                  <a:cubicBezTo>
                    <a:pt x="59" y="6327"/>
                    <a:pt x="59" y="6327"/>
                    <a:pt x="59" y="6327"/>
                  </a:cubicBezTo>
                  <a:cubicBezTo>
                    <a:pt x="26" y="6327"/>
                    <a:pt x="0" y="6301"/>
                    <a:pt x="0" y="626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7"/>
                    <a:pt x="26" y="0"/>
                    <a:pt x="59" y="0"/>
                  </a:cubicBezTo>
                  <a:cubicBezTo>
                    <a:pt x="1482" y="0"/>
                    <a:pt x="1482" y="0"/>
                    <a:pt x="1482" y="0"/>
                  </a:cubicBezTo>
                  <a:cubicBezTo>
                    <a:pt x="1514" y="0"/>
                    <a:pt x="1541" y="27"/>
                    <a:pt x="1541" y="5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 b="1" dirty="0">
                <a:latin typeface="Trebuchet MS" panose="020B0703020202090204" pitchFamily="34" charset="0"/>
              </a:endParaRPr>
            </a:p>
          </p:txBody>
        </p:sp>
        <p:sp>
          <p:nvSpPr>
            <p:cNvPr id="11" name="Freeform 17">
              <a:extLst>
                <a:ext uri="{FF2B5EF4-FFF2-40B4-BE49-F238E27FC236}">
                  <a16:creationId xmlns:a16="http://schemas.microsoft.com/office/drawing/2014/main" id="{CE4B47E1-499E-9D42-B12B-1485FF25E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7292" y="1971350"/>
              <a:ext cx="1765600" cy="1457649"/>
            </a:xfrm>
            <a:custGeom>
              <a:avLst/>
              <a:gdLst>
                <a:gd name="T0" fmla="*/ 11 w 1552"/>
                <a:gd name="T1" fmla="*/ 0 h 1245"/>
                <a:gd name="T2" fmla="*/ 1541 w 1552"/>
                <a:gd name="T3" fmla="*/ 0 h 1245"/>
                <a:gd name="T4" fmla="*/ 1552 w 1552"/>
                <a:gd name="T5" fmla="*/ 53 h 1245"/>
                <a:gd name="T6" fmla="*/ 1552 w 1552"/>
                <a:gd name="T7" fmla="*/ 1193 h 1245"/>
                <a:gd name="T8" fmla="*/ 1541 w 1552"/>
                <a:gd name="T9" fmla="*/ 1245 h 1245"/>
                <a:gd name="T10" fmla="*/ 11 w 1552"/>
                <a:gd name="T11" fmla="*/ 1245 h 1245"/>
                <a:gd name="T12" fmla="*/ 0 w 1552"/>
                <a:gd name="T13" fmla="*/ 1193 h 1245"/>
                <a:gd name="T14" fmla="*/ 0 w 1552"/>
                <a:gd name="T15" fmla="*/ 53 h 1245"/>
                <a:gd name="T16" fmla="*/ 11 w 1552"/>
                <a:gd name="T17" fmla="*/ 0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2" h="1245">
                  <a:moveTo>
                    <a:pt x="11" y="0"/>
                  </a:moveTo>
                  <a:cubicBezTo>
                    <a:pt x="1541" y="0"/>
                    <a:pt x="1541" y="0"/>
                    <a:pt x="1541" y="0"/>
                  </a:cubicBezTo>
                  <a:cubicBezTo>
                    <a:pt x="1547" y="0"/>
                    <a:pt x="1552" y="24"/>
                    <a:pt x="1552" y="53"/>
                  </a:cubicBezTo>
                  <a:cubicBezTo>
                    <a:pt x="1552" y="1193"/>
                    <a:pt x="1552" y="1193"/>
                    <a:pt x="1552" y="1193"/>
                  </a:cubicBezTo>
                  <a:cubicBezTo>
                    <a:pt x="1552" y="1222"/>
                    <a:pt x="1547" y="1245"/>
                    <a:pt x="1541" y="1245"/>
                  </a:cubicBezTo>
                  <a:cubicBezTo>
                    <a:pt x="11" y="1245"/>
                    <a:pt x="11" y="1245"/>
                    <a:pt x="11" y="1245"/>
                  </a:cubicBezTo>
                  <a:cubicBezTo>
                    <a:pt x="5" y="1245"/>
                    <a:pt x="0" y="1222"/>
                    <a:pt x="0" y="119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24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sz="3599" b="1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6F365E4D-A00E-D24B-AA50-E34D70E4D4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3752" y="2276872"/>
              <a:ext cx="912867" cy="800301"/>
            </a:xfrm>
            <a:custGeom>
              <a:avLst/>
              <a:gdLst>
                <a:gd name="T0" fmla="*/ 401 w 802"/>
                <a:gd name="T1" fmla="*/ 0 h 802"/>
                <a:gd name="T2" fmla="*/ 684 w 802"/>
                <a:gd name="T3" fmla="*/ 118 h 802"/>
                <a:gd name="T4" fmla="*/ 802 w 802"/>
                <a:gd name="T5" fmla="*/ 401 h 802"/>
                <a:gd name="T6" fmla="*/ 684 w 802"/>
                <a:gd name="T7" fmla="*/ 684 h 802"/>
                <a:gd name="T8" fmla="*/ 401 w 802"/>
                <a:gd name="T9" fmla="*/ 802 h 802"/>
                <a:gd name="T10" fmla="*/ 117 w 802"/>
                <a:gd name="T11" fmla="*/ 684 h 802"/>
                <a:gd name="T12" fmla="*/ 0 w 802"/>
                <a:gd name="T13" fmla="*/ 401 h 802"/>
                <a:gd name="T14" fmla="*/ 117 w 802"/>
                <a:gd name="T15" fmla="*/ 118 h 802"/>
                <a:gd name="T16" fmla="*/ 401 w 802"/>
                <a:gd name="T17" fmla="*/ 0 h 802"/>
                <a:gd name="T18" fmla="*/ 667 w 802"/>
                <a:gd name="T19" fmla="*/ 135 h 802"/>
                <a:gd name="T20" fmla="*/ 667 w 802"/>
                <a:gd name="T21" fmla="*/ 135 h 802"/>
                <a:gd name="T22" fmla="*/ 401 w 802"/>
                <a:gd name="T23" fmla="*/ 24 h 802"/>
                <a:gd name="T24" fmla="*/ 134 w 802"/>
                <a:gd name="T25" fmla="*/ 135 h 802"/>
                <a:gd name="T26" fmla="*/ 24 w 802"/>
                <a:gd name="T27" fmla="*/ 401 h 802"/>
                <a:gd name="T28" fmla="*/ 134 w 802"/>
                <a:gd name="T29" fmla="*/ 667 h 802"/>
                <a:gd name="T30" fmla="*/ 401 w 802"/>
                <a:gd name="T31" fmla="*/ 778 h 802"/>
                <a:gd name="T32" fmla="*/ 667 w 802"/>
                <a:gd name="T33" fmla="*/ 667 h 802"/>
                <a:gd name="T34" fmla="*/ 777 w 802"/>
                <a:gd name="T35" fmla="*/ 401 h 802"/>
                <a:gd name="T36" fmla="*/ 667 w 802"/>
                <a:gd name="T37" fmla="*/ 135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2" h="802">
                  <a:moveTo>
                    <a:pt x="401" y="0"/>
                  </a:moveTo>
                  <a:cubicBezTo>
                    <a:pt x="511" y="0"/>
                    <a:pt x="612" y="45"/>
                    <a:pt x="684" y="118"/>
                  </a:cubicBezTo>
                  <a:cubicBezTo>
                    <a:pt x="757" y="190"/>
                    <a:pt x="802" y="290"/>
                    <a:pt x="802" y="401"/>
                  </a:cubicBezTo>
                  <a:cubicBezTo>
                    <a:pt x="802" y="512"/>
                    <a:pt x="757" y="612"/>
                    <a:pt x="684" y="684"/>
                  </a:cubicBezTo>
                  <a:cubicBezTo>
                    <a:pt x="612" y="757"/>
                    <a:pt x="511" y="802"/>
                    <a:pt x="401" y="802"/>
                  </a:cubicBezTo>
                  <a:cubicBezTo>
                    <a:pt x="290" y="802"/>
                    <a:pt x="190" y="757"/>
                    <a:pt x="117" y="684"/>
                  </a:cubicBezTo>
                  <a:cubicBezTo>
                    <a:pt x="45" y="612"/>
                    <a:pt x="0" y="512"/>
                    <a:pt x="0" y="401"/>
                  </a:cubicBezTo>
                  <a:cubicBezTo>
                    <a:pt x="0" y="290"/>
                    <a:pt x="45" y="190"/>
                    <a:pt x="117" y="118"/>
                  </a:cubicBezTo>
                  <a:cubicBezTo>
                    <a:pt x="190" y="45"/>
                    <a:pt x="290" y="0"/>
                    <a:pt x="401" y="0"/>
                  </a:cubicBezTo>
                  <a:close/>
                  <a:moveTo>
                    <a:pt x="667" y="135"/>
                  </a:moveTo>
                  <a:cubicBezTo>
                    <a:pt x="667" y="135"/>
                    <a:pt x="667" y="135"/>
                    <a:pt x="667" y="135"/>
                  </a:cubicBezTo>
                  <a:cubicBezTo>
                    <a:pt x="599" y="67"/>
                    <a:pt x="505" y="24"/>
                    <a:pt x="401" y="24"/>
                  </a:cubicBezTo>
                  <a:cubicBezTo>
                    <a:pt x="297" y="24"/>
                    <a:pt x="203" y="67"/>
                    <a:pt x="134" y="135"/>
                  </a:cubicBezTo>
                  <a:cubicBezTo>
                    <a:pt x="66" y="203"/>
                    <a:pt x="24" y="297"/>
                    <a:pt x="24" y="401"/>
                  </a:cubicBezTo>
                  <a:cubicBezTo>
                    <a:pt x="24" y="505"/>
                    <a:pt x="66" y="599"/>
                    <a:pt x="134" y="667"/>
                  </a:cubicBezTo>
                  <a:cubicBezTo>
                    <a:pt x="203" y="736"/>
                    <a:pt x="297" y="778"/>
                    <a:pt x="401" y="778"/>
                  </a:cubicBezTo>
                  <a:cubicBezTo>
                    <a:pt x="505" y="778"/>
                    <a:pt x="599" y="736"/>
                    <a:pt x="667" y="667"/>
                  </a:cubicBezTo>
                  <a:cubicBezTo>
                    <a:pt x="735" y="599"/>
                    <a:pt x="777" y="505"/>
                    <a:pt x="777" y="401"/>
                  </a:cubicBezTo>
                  <a:cubicBezTo>
                    <a:pt x="777" y="297"/>
                    <a:pt x="735" y="203"/>
                    <a:pt x="667" y="13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599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" name="Freeform 22">
              <a:extLst>
                <a:ext uri="{FF2B5EF4-FFF2-40B4-BE49-F238E27FC236}">
                  <a16:creationId xmlns:a16="http://schemas.microsoft.com/office/drawing/2014/main" id="{A41AA04D-A4E6-464C-8DF0-18797F730F9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80431" y="2470084"/>
              <a:ext cx="248426" cy="350888"/>
            </a:xfrm>
            <a:custGeom>
              <a:avLst/>
              <a:gdLst>
                <a:gd name="T0" fmla="*/ 218 w 218"/>
                <a:gd name="T1" fmla="*/ 216 h 352"/>
                <a:gd name="T2" fmla="*/ 189 w 218"/>
                <a:gd name="T3" fmla="*/ 317 h 352"/>
                <a:gd name="T4" fmla="*/ 109 w 218"/>
                <a:gd name="T5" fmla="*/ 352 h 352"/>
                <a:gd name="T6" fmla="*/ 30 w 218"/>
                <a:gd name="T7" fmla="*/ 317 h 352"/>
                <a:gd name="T8" fmla="*/ 0 w 218"/>
                <a:gd name="T9" fmla="*/ 216 h 352"/>
                <a:gd name="T10" fmla="*/ 0 w 218"/>
                <a:gd name="T11" fmla="*/ 135 h 352"/>
                <a:gd name="T12" fmla="*/ 29 w 218"/>
                <a:gd name="T13" fmla="*/ 35 h 352"/>
                <a:gd name="T14" fmla="*/ 109 w 218"/>
                <a:gd name="T15" fmla="*/ 0 h 352"/>
                <a:gd name="T16" fmla="*/ 188 w 218"/>
                <a:gd name="T17" fmla="*/ 35 h 352"/>
                <a:gd name="T18" fmla="*/ 218 w 218"/>
                <a:gd name="T19" fmla="*/ 135 h 352"/>
                <a:gd name="T20" fmla="*/ 218 w 218"/>
                <a:gd name="T21" fmla="*/ 216 h 352"/>
                <a:gd name="T22" fmla="*/ 171 w 218"/>
                <a:gd name="T23" fmla="*/ 125 h 352"/>
                <a:gd name="T24" fmla="*/ 171 w 218"/>
                <a:gd name="T25" fmla="*/ 125 h 352"/>
                <a:gd name="T26" fmla="*/ 155 w 218"/>
                <a:gd name="T27" fmla="*/ 59 h 352"/>
                <a:gd name="T28" fmla="*/ 109 w 218"/>
                <a:gd name="T29" fmla="*/ 36 h 352"/>
                <a:gd name="T30" fmla="*/ 62 w 218"/>
                <a:gd name="T31" fmla="*/ 59 h 352"/>
                <a:gd name="T32" fmla="*/ 46 w 218"/>
                <a:gd name="T33" fmla="*/ 125 h 352"/>
                <a:gd name="T34" fmla="*/ 46 w 218"/>
                <a:gd name="T35" fmla="*/ 226 h 352"/>
                <a:gd name="T36" fmla="*/ 63 w 218"/>
                <a:gd name="T37" fmla="*/ 293 h 352"/>
                <a:gd name="T38" fmla="*/ 109 w 218"/>
                <a:gd name="T39" fmla="*/ 315 h 352"/>
                <a:gd name="T40" fmla="*/ 156 w 218"/>
                <a:gd name="T41" fmla="*/ 293 h 352"/>
                <a:gd name="T42" fmla="*/ 171 w 218"/>
                <a:gd name="T43" fmla="*/ 226 h 352"/>
                <a:gd name="T44" fmla="*/ 171 w 218"/>
                <a:gd name="T45" fmla="*/ 125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18" h="352">
                  <a:moveTo>
                    <a:pt x="218" y="216"/>
                  </a:moveTo>
                  <a:cubicBezTo>
                    <a:pt x="218" y="260"/>
                    <a:pt x="208" y="294"/>
                    <a:pt x="189" y="317"/>
                  </a:cubicBezTo>
                  <a:cubicBezTo>
                    <a:pt x="169" y="340"/>
                    <a:pt x="143" y="352"/>
                    <a:pt x="109" y="352"/>
                  </a:cubicBezTo>
                  <a:cubicBezTo>
                    <a:pt x="76" y="352"/>
                    <a:pt x="49" y="340"/>
                    <a:pt x="30" y="317"/>
                  </a:cubicBezTo>
                  <a:cubicBezTo>
                    <a:pt x="10" y="293"/>
                    <a:pt x="0" y="260"/>
                    <a:pt x="0" y="216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92"/>
                    <a:pt x="10" y="58"/>
                    <a:pt x="29" y="35"/>
                  </a:cubicBezTo>
                  <a:cubicBezTo>
                    <a:pt x="49" y="11"/>
                    <a:pt x="75" y="0"/>
                    <a:pt x="109" y="0"/>
                  </a:cubicBezTo>
                  <a:cubicBezTo>
                    <a:pt x="142" y="0"/>
                    <a:pt x="169" y="11"/>
                    <a:pt x="188" y="35"/>
                  </a:cubicBezTo>
                  <a:cubicBezTo>
                    <a:pt x="208" y="58"/>
                    <a:pt x="218" y="92"/>
                    <a:pt x="218" y="135"/>
                  </a:cubicBezTo>
                  <a:cubicBezTo>
                    <a:pt x="218" y="216"/>
                    <a:pt x="218" y="216"/>
                    <a:pt x="218" y="216"/>
                  </a:cubicBezTo>
                  <a:close/>
                  <a:moveTo>
                    <a:pt x="171" y="125"/>
                  </a:moveTo>
                  <a:cubicBezTo>
                    <a:pt x="171" y="125"/>
                    <a:pt x="171" y="125"/>
                    <a:pt x="171" y="125"/>
                  </a:cubicBezTo>
                  <a:cubicBezTo>
                    <a:pt x="171" y="96"/>
                    <a:pt x="166" y="74"/>
                    <a:pt x="155" y="59"/>
                  </a:cubicBezTo>
                  <a:cubicBezTo>
                    <a:pt x="145" y="44"/>
                    <a:pt x="129" y="36"/>
                    <a:pt x="109" y="36"/>
                  </a:cubicBezTo>
                  <a:cubicBezTo>
                    <a:pt x="88" y="36"/>
                    <a:pt x="73" y="44"/>
                    <a:pt x="62" y="59"/>
                  </a:cubicBezTo>
                  <a:cubicBezTo>
                    <a:pt x="52" y="74"/>
                    <a:pt x="46" y="96"/>
                    <a:pt x="46" y="125"/>
                  </a:cubicBezTo>
                  <a:cubicBezTo>
                    <a:pt x="46" y="226"/>
                    <a:pt x="46" y="226"/>
                    <a:pt x="46" y="226"/>
                  </a:cubicBezTo>
                  <a:cubicBezTo>
                    <a:pt x="46" y="255"/>
                    <a:pt x="52" y="278"/>
                    <a:pt x="63" y="293"/>
                  </a:cubicBezTo>
                  <a:cubicBezTo>
                    <a:pt x="73" y="308"/>
                    <a:pt x="89" y="315"/>
                    <a:pt x="109" y="315"/>
                  </a:cubicBezTo>
                  <a:cubicBezTo>
                    <a:pt x="130" y="315"/>
                    <a:pt x="145" y="308"/>
                    <a:pt x="156" y="293"/>
                  </a:cubicBezTo>
                  <a:cubicBezTo>
                    <a:pt x="166" y="278"/>
                    <a:pt x="171" y="255"/>
                    <a:pt x="171" y="226"/>
                  </a:cubicBezTo>
                  <a:cubicBezTo>
                    <a:pt x="171" y="125"/>
                    <a:pt x="171" y="125"/>
                    <a:pt x="171" y="125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599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4" name="Freeform 23">
              <a:extLst>
                <a:ext uri="{FF2B5EF4-FFF2-40B4-BE49-F238E27FC236}">
                  <a16:creationId xmlns:a16="http://schemas.microsoft.com/office/drawing/2014/main" id="{6BC4350D-CBE6-AE4C-A284-B9C1110C2B6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060" y="2477355"/>
              <a:ext cx="132100" cy="341382"/>
            </a:xfrm>
            <a:custGeom>
              <a:avLst/>
              <a:gdLst>
                <a:gd name="T0" fmla="*/ 134 w 134"/>
                <a:gd name="T1" fmla="*/ 395 h 395"/>
                <a:gd name="T2" fmla="*/ 80 w 134"/>
                <a:gd name="T3" fmla="*/ 395 h 395"/>
                <a:gd name="T4" fmla="*/ 80 w 134"/>
                <a:gd name="T5" fmla="*/ 52 h 395"/>
                <a:gd name="T6" fmla="*/ 0 w 134"/>
                <a:gd name="T7" fmla="*/ 53 h 395"/>
                <a:gd name="T8" fmla="*/ 0 w 134"/>
                <a:gd name="T9" fmla="*/ 13 h 395"/>
                <a:gd name="T10" fmla="*/ 134 w 134"/>
                <a:gd name="T11" fmla="*/ 0 h 395"/>
                <a:gd name="T12" fmla="*/ 134 w 134"/>
                <a:gd name="T13" fmla="*/ 395 h 395"/>
                <a:gd name="T14" fmla="*/ 134 w 134"/>
                <a:gd name="T15" fmla="*/ 39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4" h="395">
                  <a:moveTo>
                    <a:pt x="134" y="395"/>
                  </a:moveTo>
                  <a:lnTo>
                    <a:pt x="80" y="395"/>
                  </a:lnTo>
                  <a:lnTo>
                    <a:pt x="80" y="52"/>
                  </a:lnTo>
                  <a:lnTo>
                    <a:pt x="0" y="53"/>
                  </a:lnTo>
                  <a:lnTo>
                    <a:pt x="0" y="13"/>
                  </a:lnTo>
                  <a:lnTo>
                    <a:pt x="134" y="0"/>
                  </a:lnTo>
                  <a:lnTo>
                    <a:pt x="134" y="395"/>
                  </a:lnTo>
                  <a:lnTo>
                    <a:pt x="134" y="395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599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endParaRPr>
            </a:p>
          </p:txBody>
        </p:sp>
      </p:grpSp>
      <p:grpSp>
        <p:nvGrpSpPr>
          <p:cNvPr id="20" name="Grupo 19">
            <a:extLst>
              <a:ext uri="{FF2B5EF4-FFF2-40B4-BE49-F238E27FC236}">
                <a16:creationId xmlns:a16="http://schemas.microsoft.com/office/drawing/2014/main" id="{CE7D1016-F2AC-604F-B1B2-401CE0AF0B48}"/>
              </a:ext>
            </a:extLst>
          </p:cNvPr>
          <p:cNvGrpSpPr/>
          <p:nvPr/>
        </p:nvGrpSpPr>
        <p:grpSpPr>
          <a:xfrm>
            <a:off x="3863752" y="4178858"/>
            <a:ext cx="6317716" cy="1457648"/>
            <a:chOff x="3116610" y="3656767"/>
            <a:chExt cx="6317716" cy="1457648"/>
          </a:xfrm>
        </p:grpSpPr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80487B67-1318-C741-BD2B-2B74AB5C2895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5651478" y="1273243"/>
              <a:ext cx="1247980" cy="6317716"/>
            </a:xfrm>
            <a:custGeom>
              <a:avLst/>
              <a:gdLst>
                <a:gd name="T0" fmla="*/ 1541 w 1541"/>
                <a:gd name="T1" fmla="*/ 59 h 6327"/>
                <a:gd name="T2" fmla="*/ 1541 w 1541"/>
                <a:gd name="T3" fmla="*/ 6268 h 6327"/>
                <a:gd name="T4" fmla="*/ 1482 w 1541"/>
                <a:gd name="T5" fmla="*/ 6327 h 6327"/>
                <a:gd name="T6" fmla="*/ 59 w 1541"/>
                <a:gd name="T7" fmla="*/ 6327 h 6327"/>
                <a:gd name="T8" fmla="*/ 0 w 1541"/>
                <a:gd name="T9" fmla="*/ 6268 h 6327"/>
                <a:gd name="T10" fmla="*/ 0 w 1541"/>
                <a:gd name="T11" fmla="*/ 59 h 6327"/>
                <a:gd name="T12" fmla="*/ 59 w 1541"/>
                <a:gd name="T13" fmla="*/ 0 h 6327"/>
                <a:gd name="T14" fmla="*/ 1482 w 1541"/>
                <a:gd name="T15" fmla="*/ 0 h 6327"/>
                <a:gd name="T16" fmla="*/ 1541 w 1541"/>
                <a:gd name="T17" fmla="*/ 59 h 6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1" h="6327">
                  <a:moveTo>
                    <a:pt x="1541" y="59"/>
                  </a:moveTo>
                  <a:cubicBezTo>
                    <a:pt x="1541" y="6268"/>
                    <a:pt x="1541" y="6268"/>
                    <a:pt x="1541" y="6268"/>
                  </a:cubicBezTo>
                  <a:cubicBezTo>
                    <a:pt x="1541" y="6301"/>
                    <a:pt x="1514" y="6327"/>
                    <a:pt x="1482" y="6327"/>
                  </a:cubicBezTo>
                  <a:cubicBezTo>
                    <a:pt x="59" y="6327"/>
                    <a:pt x="59" y="6327"/>
                    <a:pt x="59" y="6327"/>
                  </a:cubicBezTo>
                  <a:cubicBezTo>
                    <a:pt x="26" y="6327"/>
                    <a:pt x="0" y="6301"/>
                    <a:pt x="0" y="6268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7"/>
                    <a:pt x="26" y="0"/>
                    <a:pt x="59" y="0"/>
                  </a:cubicBezTo>
                  <a:cubicBezTo>
                    <a:pt x="1482" y="0"/>
                    <a:pt x="1482" y="0"/>
                    <a:pt x="1482" y="0"/>
                  </a:cubicBezTo>
                  <a:cubicBezTo>
                    <a:pt x="1514" y="0"/>
                    <a:pt x="1541" y="27"/>
                    <a:pt x="1541" y="5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 b="1" dirty="0">
                <a:latin typeface="Trebuchet MS" panose="020B0703020202090204" pitchFamily="34" charset="0"/>
              </a:endParaRPr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CE6A291C-479A-8D49-941A-B7338521C0B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46057" y="3656767"/>
              <a:ext cx="1765600" cy="1457648"/>
            </a:xfrm>
            <a:custGeom>
              <a:avLst/>
              <a:gdLst>
                <a:gd name="T0" fmla="*/ 11 w 1552"/>
                <a:gd name="T1" fmla="*/ 0 h 1244"/>
                <a:gd name="T2" fmla="*/ 1541 w 1552"/>
                <a:gd name="T3" fmla="*/ 0 h 1244"/>
                <a:gd name="T4" fmla="*/ 1552 w 1552"/>
                <a:gd name="T5" fmla="*/ 52 h 1244"/>
                <a:gd name="T6" fmla="*/ 1552 w 1552"/>
                <a:gd name="T7" fmla="*/ 1192 h 1244"/>
                <a:gd name="T8" fmla="*/ 1541 w 1552"/>
                <a:gd name="T9" fmla="*/ 1244 h 1244"/>
                <a:gd name="T10" fmla="*/ 11 w 1552"/>
                <a:gd name="T11" fmla="*/ 1244 h 1244"/>
                <a:gd name="T12" fmla="*/ 0 w 1552"/>
                <a:gd name="T13" fmla="*/ 1192 h 1244"/>
                <a:gd name="T14" fmla="*/ 0 w 1552"/>
                <a:gd name="T15" fmla="*/ 52 h 1244"/>
                <a:gd name="T16" fmla="*/ 11 w 1552"/>
                <a:gd name="T17" fmla="*/ 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2" h="1244">
                  <a:moveTo>
                    <a:pt x="11" y="0"/>
                  </a:moveTo>
                  <a:cubicBezTo>
                    <a:pt x="1541" y="0"/>
                    <a:pt x="1541" y="0"/>
                    <a:pt x="1541" y="0"/>
                  </a:cubicBezTo>
                  <a:cubicBezTo>
                    <a:pt x="1547" y="0"/>
                    <a:pt x="1552" y="23"/>
                    <a:pt x="1552" y="52"/>
                  </a:cubicBezTo>
                  <a:cubicBezTo>
                    <a:pt x="1552" y="1192"/>
                    <a:pt x="1552" y="1192"/>
                    <a:pt x="1552" y="1192"/>
                  </a:cubicBezTo>
                  <a:cubicBezTo>
                    <a:pt x="1552" y="1221"/>
                    <a:pt x="1547" y="1244"/>
                    <a:pt x="1541" y="1244"/>
                  </a:cubicBezTo>
                  <a:cubicBezTo>
                    <a:pt x="11" y="1244"/>
                    <a:pt x="11" y="1244"/>
                    <a:pt x="11" y="1244"/>
                  </a:cubicBezTo>
                  <a:cubicBezTo>
                    <a:pt x="5" y="1244"/>
                    <a:pt x="0" y="1221"/>
                    <a:pt x="0" y="1192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3"/>
                    <a:pt x="5" y="0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 b="1" dirty="0">
                <a:latin typeface="Trebuchet MS" panose="020B0703020202090204" pitchFamily="34" charset="0"/>
              </a:endParaRPr>
            </a:p>
          </p:txBody>
        </p:sp>
        <p:sp>
          <p:nvSpPr>
            <p:cNvPr id="16" name="Freeform 27">
              <a:extLst>
                <a:ext uri="{FF2B5EF4-FFF2-40B4-BE49-F238E27FC236}">
                  <a16:creationId xmlns:a16="http://schemas.microsoft.com/office/drawing/2014/main" id="{C57A75A7-8362-5E4E-9828-AE0F49370B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3752" y="4051878"/>
              <a:ext cx="912867" cy="800301"/>
            </a:xfrm>
            <a:custGeom>
              <a:avLst/>
              <a:gdLst>
                <a:gd name="T0" fmla="*/ 401 w 802"/>
                <a:gd name="T1" fmla="*/ 0 h 802"/>
                <a:gd name="T2" fmla="*/ 685 w 802"/>
                <a:gd name="T3" fmla="*/ 118 h 802"/>
                <a:gd name="T4" fmla="*/ 802 w 802"/>
                <a:gd name="T5" fmla="*/ 401 h 802"/>
                <a:gd name="T6" fmla="*/ 685 w 802"/>
                <a:gd name="T7" fmla="*/ 684 h 802"/>
                <a:gd name="T8" fmla="*/ 401 w 802"/>
                <a:gd name="T9" fmla="*/ 802 h 802"/>
                <a:gd name="T10" fmla="*/ 118 w 802"/>
                <a:gd name="T11" fmla="*/ 684 h 802"/>
                <a:gd name="T12" fmla="*/ 0 w 802"/>
                <a:gd name="T13" fmla="*/ 401 h 802"/>
                <a:gd name="T14" fmla="*/ 118 w 802"/>
                <a:gd name="T15" fmla="*/ 118 h 802"/>
                <a:gd name="T16" fmla="*/ 401 w 802"/>
                <a:gd name="T17" fmla="*/ 0 h 802"/>
                <a:gd name="T18" fmla="*/ 668 w 802"/>
                <a:gd name="T19" fmla="*/ 135 h 802"/>
                <a:gd name="T20" fmla="*/ 668 w 802"/>
                <a:gd name="T21" fmla="*/ 135 h 802"/>
                <a:gd name="T22" fmla="*/ 401 w 802"/>
                <a:gd name="T23" fmla="*/ 24 h 802"/>
                <a:gd name="T24" fmla="*/ 135 w 802"/>
                <a:gd name="T25" fmla="*/ 135 h 802"/>
                <a:gd name="T26" fmla="*/ 25 w 802"/>
                <a:gd name="T27" fmla="*/ 401 h 802"/>
                <a:gd name="T28" fmla="*/ 135 w 802"/>
                <a:gd name="T29" fmla="*/ 667 h 802"/>
                <a:gd name="T30" fmla="*/ 401 w 802"/>
                <a:gd name="T31" fmla="*/ 778 h 802"/>
                <a:gd name="T32" fmla="*/ 668 w 802"/>
                <a:gd name="T33" fmla="*/ 667 h 802"/>
                <a:gd name="T34" fmla="*/ 778 w 802"/>
                <a:gd name="T35" fmla="*/ 401 h 802"/>
                <a:gd name="T36" fmla="*/ 668 w 802"/>
                <a:gd name="T37" fmla="*/ 135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2" h="802">
                  <a:moveTo>
                    <a:pt x="401" y="0"/>
                  </a:moveTo>
                  <a:cubicBezTo>
                    <a:pt x="512" y="0"/>
                    <a:pt x="612" y="45"/>
                    <a:pt x="685" y="118"/>
                  </a:cubicBezTo>
                  <a:cubicBezTo>
                    <a:pt x="757" y="190"/>
                    <a:pt x="802" y="290"/>
                    <a:pt x="802" y="401"/>
                  </a:cubicBezTo>
                  <a:cubicBezTo>
                    <a:pt x="802" y="512"/>
                    <a:pt x="757" y="612"/>
                    <a:pt x="685" y="684"/>
                  </a:cubicBezTo>
                  <a:cubicBezTo>
                    <a:pt x="612" y="757"/>
                    <a:pt x="512" y="802"/>
                    <a:pt x="401" y="802"/>
                  </a:cubicBezTo>
                  <a:cubicBezTo>
                    <a:pt x="290" y="802"/>
                    <a:pt x="190" y="757"/>
                    <a:pt x="118" y="684"/>
                  </a:cubicBezTo>
                  <a:cubicBezTo>
                    <a:pt x="45" y="612"/>
                    <a:pt x="0" y="512"/>
                    <a:pt x="0" y="401"/>
                  </a:cubicBezTo>
                  <a:cubicBezTo>
                    <a:pt x="0" y="290"/>
                    <a:pt x="45" y="190"/>
                    <a:pt x="118" y="118"/>
                  </a:cubicBezTo>
                  <a:cubicBezTo>
                    <a:pt x="190" y="45"/>
                    <a:pt x="290" y="0"/>
                    <a:pt x="401" y="0"/>
                  </a:cubicBezTo>
                  <a:close/>
                  <a:moveTo>
                    <a:pt x="668" y="135"/>
                  </a:moveTo>
                  <a:cubicBezTo>
                    <a:pt x="668" y="135"/>
                    <a:pt x="668" y="135"/>
                    <a:pt x="668" y="135"/>
                  </a:cubicBezTo>
                  <a:cubicBezTo>
                    <a:pt x="599" y="67"/>
                    <a:pt x="505" y="24"/>
                    <a:pt x="401" y="24"/>
                  </a:cubicBezTo>
                  <a:cubicBezTo>
                    <a:pt x="297" y="24"/>
                    <a:pt x="203" y="67"/>
                    <a:pt x="135" y="135"/>
                  </a:cubicBezTo>
                  <a:cubicBezTo>
                    <a:pt x="67" y="203"/>
                    <a:pt x="25" y="297"/>
                    <a:pt x="25" y="401"/>
                  </a:cubicBezTo>
                  <a:cubicBezTo>
                    <a:pt x="25" y="505"/>
                    <a:pt x="67" y="599"/>
                    <a:pt x="135" y="667"/>
                  </a:cubicBezTo>
                  <a:cubicBezTo>
                    <a:pt x="203" y="736"/>
                    <a:pt x="297" y="778"/>
                    <a:pt x="401" y="778"/>
                  </a:cubicBezTo>
                  <a:cubicBezTo>
                    <a:pt x="505" y="778"/>
                    <a:pt x="599" y="736"/>
                    <a:pt x="668" y="667"/>
                  </a:cubicBezTo>
                  <a:cubicBezTo>
                    <a:pt x="736" y="599"/>
                    <a:pt x="778" y="505"/>
                    <a:pt x="778" y="401"/>
                  </a:cubicBezTo>
                  <a:cubicBezTo>
                    <a:pt x="778" y="297"/>
                    <a:pt x="736" y="203"/>
                    <a:pt x="668" y="13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16" tIns="45708" rIns="91416" bIns="45708" numCol="1" anchor="t" anchorCtr="0" compatLnSpc="1">
              <a:prstTxWarp prst="textNoShape">
                <a:avLst/>
              </a:prstTxWarp>
            </a:bodyPr>
            <a:lstStyle/>
            <a:p>
              <a:endParaRPr lang="en-US" sz="3599" b="1" dirty="0">
                <a:latin typeface="Trebuchet MS" panose="020B0703020202090204" pitchFamily="34" charset="0"/>
              </a:endParaRPr>
            </a:p>
          </p:txBody>
        </p: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03E33580-222E-EB4E-BAC5-94B97200D3F6}"/>
                </a:ext>
              </a:extLst>
            </p:cNvPr>
            <p:cNvSpPr txBox="1"/>
            <p:nvPr/>
          </p:nvSpPr>
          <p:spPr>
            <a:xfrm>
              <a:off x="3977355" y="4128862"/>
              <a:ext cx="100811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_tradnl" sz="3600" dirty="0">
                  <a:solidFill>
                    <a:schemeClr val="bg2">
                      <a:lumMod val="75000"/>
                    </a:schemeClr>
                  </a:solidFill>
                  <a:latin typeface="Trebuchet MS" panose="020B0703020202090204" pitchFamily="34" charset="0"/>
                  <a:cs typeface="Dubai" panose="020B0503030403030204" pitchFamily="34" charset="-78"/>
                </a:rPr>
                <a:t>02</a:t>
              </a:r>
            </a:p>
          </p:txBody>
        </p:sp>
      </p:grpSp>
      <p:sp>
        <p:nvSpPr>
          <p:cNvPr id="21" name="CuadroTexto 20">
            <a:extLst>
              <a:ext uri="{FF2B5EF4-FFF2-40B4-BE49-F238E27FC236}">
                <a16:creationId xmlns:a16="http://schemas.microsoft.com/office/drawing/2014/main" id="{3B08AC53-03AE-D042-A1F4-516F5D167D93}"/>
              </a:ext>
            </a:extLst>
          </p:cNvPr>
          <p:cNvSpPr txBox="1"/>
          <p:nvPr/>
        </p:nvSpPr>
        <p:spPr>
          <a:xfrm>
            <a:off x="6384031" y="3178074"/>
            <a:ext cx="37709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dirty="0">
                <a:solidFill>
                  <a:schemeClr val="bg1"/>
                </a:solidFill>
                <a:latin typeface="Trebuchet MS" panose="020B0703020202090204" pitchFamily="34" charset="0"/>
              </a:rPr>
              <a:t>Es condición tipificar en algún tipo de los anteriores?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F2AB9097-0DB7-7D40-B0D9-E1E8668DE057}"/>
              </a:ext>
            </a:extLst>
          </p:cNvPr>
          <p:cNvSpPr txBox="1"/>
          <p:nvPr/>
        </p:nvSpPr>
        <p:spPr>
          <a:xfrm>
            <a:off x="6376494" y="4754136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2000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Acreditar condición en DGI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E2645B7D-5B7D-3C4B-A8DF-975AECA46EA7}"/>
              </a:ext>
            </a:extLst>
          </p:cNvPr>
          <p:cNvSpPr txBox="1"/>
          <p:nvPr/>
        </p:nvSpPr>
        <p:spPr>
          <a:xfrm>
            <a:off x="2282434" y="6504644"/>
            <a:ext cx="75528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8 de la Ley 27.541 (B.O. 23/12/2019) y Art. 1 y 4 de la R.G. (AFIP) 4667 (B.O. 31/01/2020). </a:t>
            </a:r>
          </a:p>
        </p:txBody>
      </p:sp>
    </p:spTree>
    <p:extLst>
      <p:ext uri="{BB962C8B-B14F-4D97-AF65-F5344CB8AC3E}">
        <p14:creationId xmlns:p14="http://schemas.microsoft.com/office/powerpoint/2010/main" val="3925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12</a:t>
            </a:fld>
            <a:endParaRPr lang="es-AR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F99C9AB-3CD2-D84E-836E-4A56FAA091A1}"/>
              </a:ext>
            </a:extLst>
          </p:cNvPr>
          <p:cNvSpPr>
            <a:spLocks noChangeArrowheads="1"/>
          </p:cNvSpPr>
          <p:nvPr/>
        </p:nvSpPr>
        <p:spPr bwMode="gray">
          <a:xfrm>
            <a:off x="3287688" y="-1"/>
            <a:ext cx="6840760" cy="6871690"/>
          </a:xfrm>
          <a:prstGeom prst="rect">
            <a:avLst/>
          </a:prstGeom>
          <a:solidFill>
            <a:srgbClr val="EE9024"/>
          </a:solidFill>
          <a:ln w="25400">
            <a:noFill/>
            <a:miter lim="800000"/>
            <a:headEnd/>
            <a:tailEnd type="none" w="lg" len="med"/>
          </a:ln>
          <a:effectLst/>
        </p:spPr>
        <p:txBody>
          <a:bodyPr wrap="none" lIns="0" tIns="0" rIns="0" bIns="0" anchor="ctr"/>
          <a:lstStyle/>
          <a:p>
            <a:endParaRPr lang="es-AR" dirty="0">
              <a:solidFill>
                <a:prstClr val="white"/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1897ECD-A794-3944-94DD-04CB4FEACC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7" t="50716" r="16486"/>
          <a:stretch/>
        </p:blipFill>
        <p:spPr>
          <a:xfrm rot="16200000">
            <a:off x="8060756" y="1923676"/>
            <a:ext cx="6871689" cy="302433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DB0D15F-811C-794D-945D-09D5003957B3}"/>
              </a:ext>
            </a:extLst>
          </p:cNvPr>
          <p:cNvSpPr txBox="1"/>
          <p:nvPr/>
        </p:nvSpPr>
        <p:spPr>
          <a:xfrm>
            <a:off x="3503712" y="3143455"/>
            <a:ext cx="68407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3. Deudas a Incluir y Exclusiones</a:t>
            </a:r>
          </a:p>
        </p:txBody>
      </p:sp>
    </p:spTree>
    <p:extLst>
      <p:ext uri="{BB962C8B-B14F-4D97-AF65-F5344CB8AC3E}">
        <p14:creationId xmlns:p14="http://schemas.microsoft.com/office/powerpoint/2010/main" val="4287731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13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Abgerundetes Rechteck 47">
            <a:hlinkClick r:id="" action="ppaction://noaction"/>
            <a:extLst>
              <a:ext uri="{FF2B5EF4-FFF2-40B4-BE49-F238E27FC236}">
                <a16:creationId xmlns:a16="http://schemas.microsoft.com/office/drawing/2014/main" id="{398CB213-681E-C641-82B0-382C80BED962}"/>
              </a:ext>
            </a:extLst>
          </p:cNvPr>
          <p:cNvSpPr/>
          <p:nvPr/>
        </p:nvSpPr>
        <p:spPr bwMode="gray">
          <a:xfrm>
            <a:off x="2958914" y="1777222"/>
            <a:ext cx="6626337" cy="643510"/>
          </a:xfrm>
          <a:prstGeom prst="roundRect">
            <a:avLst/>
          </a:prstGeom>
          <a:solidFill>
            <a:schemeClr val="accent1">
              <a:lumMod val="60000"/>
              <a:lumOff val="4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fontAlgn="auto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defRPr/>
            </a:pPr>
            <a:r>
              <a:rPr lang="en-US" sz="1600" b="1" kern="0" noProof="1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Deudas vencidas al 30 de Noviembre de 2019:</a:t>
            </a:r>
          </a:p>
        </p:txBody>
      </p:sp>
      <p:sp>
        <p:nvSpPr>
          <p:cNvPr id="5" name="Abgerundetes Rechteck 47">
            <a:extLst>
              <a:ext uri="{FF2B5EF4-FFF2-40B4-BE49-F238E27FC236}">
                <a16:creationId xmlns:a16="http://schemas.microsoft.com/office/drawing/2014/main" id="{28875102-2D2E-B24A-AA16-882EEC40590D}"/>
              </a:ext>
            </a:extLst>
          </p:cNvPr>
          <p:cNvSpPr/>
          <p:nvPr/>
        </p:nvSpPr>
        <p:spPr bwMode="gray">
          <a:xfrm>
            <a:off x="3475745" y="2481768"/>
            <a:ext cx="6109506" cy="360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fontAlgn="auto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defRPr/>
            </a:pPr>
            <a:r>
              <a:rPr lang="en-US" sz="1400" kern="0" noProof="1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Obligaciones Impositivas.</a:t>
            </a:r>
          </a:p>
        </p:txBody>
      </p:sp>
      <p:sp>
        <p:nvSpPr>
          <p:cNvPr id="6" name="Abgerundetes Rechteck 47">
            <a:extLst>
              <a:ext uri="{FF2B5EF4-FFF2-40B4-BE49-F238E27FC236}">
                <a16:creationId xmlns:a16="http://schemas.microsoft.com/office/drawing/2014/main" id="{EDF99B78-A2FE-C545-88A3-3D331985E73D}"/>
              </a:ext>
            </a:extLst>
          </p:cNvPr>
          <p:cNvSpPr/>
          <p:nvPr/>
        </p:nvSpPr>
        <p:spPr bwMode="gray">
          <a:xfrm>
            <a:off x="3475745" y="2902804"/>
            <a:ext cx="6109506" cy="360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</a:pPr>
            <a:r>
              <a:rPr lang="en-US" sz="1400" kern="0" noProof="1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RRSS.</a:t>
            </a:r>
          </a:p>
        </p:txBody>
      </p:sp>
      <p:sp>
        <p:nvSpPr>
          <p:cNvPr id="7" name="Abgerundetes Rechteck 47">
            <a:extLst>
              <a:ext uri="{FF2B5EF4-FFF2-40B4-BE49-F238E27FC236}">
                <a16:creationId xmlns:a16="http://schemas.microsoft.com/office/drawing/2014/main" id="{D601AED0-A2E7-094C-AFAA-553BE0806ACC}"/>
              </a:ext>
            </a:extLst>
          </p:cNvPr>
          <p:cNvSpPr/>
          <p:nvPr/>
        </p:nvSpPr>
        <p:spPr bwMode="gray">
          <a:xfrm>
            <a:off x="3475745" y="3323840"/>
            <a:ext cx="6109506" cy="360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</a:pPr>
            <a:r>
              <a:rPr lang="en-US" sz="1400" kern="0" noProof="1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Retenciones y Percepciones  -practicadas o no-.</a:t>
            </a:r>
          </a:p>
        </p:txBody>
      </p:sp>
      <p:sp>
        <p:nvSpPr>
          <p:cNvPr id="8" name="Abgerundetes Rechteck 47">
            <a:extLst>
              <a:ext uri="{FF2B5EF4-FFF2-40B4-BE49-F238E27FC236}">
                <a16:creationId xmlns:a16="http://schemas.microsoft.com/office/drawing/2014/main" id="{E2B075DE-DE9E-B546-98E7-B6811DA5D3B9}"/>
              </a:ext>
            </a:extLst>
          </p:cNvPr>
          <p:cNvSpPr/>
          <p:nvPr/>
        </p:nvSpPr>
        <p:spPr bwMode="gray">
          <a:xfrm>
            <a:off x="3475745" y="3744876"/>
            <a:ext cx="6109506" cy="360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</a:pPr>
            <a:r>
              <a:rPr lang="en-US" sz="1400" kern="0" noProof="1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Planes anulados, rechazados o caducos.</a:t>
            </a:r>
          </a:p>
        </p:txBody>
      </p:sp>
      <p:sp>
        <p:nvSpPr>
          <p:cNvPr id="9" name="Abgerundetes Rechteck 47">
            <a:extLst>
              <a:ext uri="{FF2B5EF4-FFF2-40B4-BE49-F238E27FC236}">
                <a16:creationId xmlns:a16="http://schemas.microsoft.com/office/drawing/2014/main" id="{0054C8F1-1D39-E74A-9306-0C4B9349BBF4}"/>
              </a:ext>
            </a:extLst>
          </p:cNvPr>
          <p:cNvSpPr/>
          <p:nvPr/>
        </p:nvSpPr>
        <p:spPr bwMode="gray">
          <a:xfrm>
            <a:off x="3475745" y="4165912"/>
            <a:ext cx="6109506" cy="360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</a:pPr>
            <a:r>
              <a:rPr lang="en-US" sz="1400" kern="0" noProof="1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Reformulación de Planes vigentes.</a:t>
            </a:r>
          </a:p>
        </p:txBody>
      </p:sp>
      <p:sp>
        <p:nvSpPr>
          <p:cNvPr id="10" name="Abgerundetes Rechteck 47">
            <a:hlinkClick r:id="" action="ppaction://noaction"/>
            <a:extLst>
              <a:ext uri="{FF2B5EF4-FFF2-40B4-BE49-F238E27FC236}">
                <a16:creationId xmlns:a16="http://schemas.microsoft.com/office/drawing/2014/main" id="{922A11AD-6A48-7142-B55B-EEEF9F855531}"/>
              </a:ext>
            </a:extLst>
          </p:cNvPr>
          <p:cNvSpPr/>
          <p:nvPr/>
        </p:nvSpPr>
        <p:spPr bwMode="gray">
          <a:xfrm>
            <a:off x="2949352" y="5501161"/>
            <a:ext cx="6626337" cy="643510"/>
          </a:xfrm>
          <a:prstGeom prst="roundRect">
            <a:avLst/>
          </a:prstGeom>
          <a:solidFill>
            <a:schemeClr val="accent1">
              <a:lumMod val="60000"/>
              <a:lumOff val="4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fontAlgn="auto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defRPr/>
            </a:pPr>
            <a:r>
              <a:rPr lang="en-US" sz="1600" b="1" kern="0" noProof="1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Plazo de acogimiento: </a:t>
            </a:r>
            <a:r>
              <a:rPr lang="en-US" sz="1600" b="1" kern="0" noProof="1">
                <a:solidFill>
                  <a:srgbClr val="C00000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17 de Febrero al 30 de Abril de 2020.</a:t>
            </a:r>
          </a:p>
        </p:txBody>
      </p:sp>
      <p:sp>
        <p:nvSpPr>
          <p:cNvPr id="11" name="Abgerundetes Rechteck 47">
            <a:extLst>
              <a:ext uri="{FF2B5EF4-FFF2-40B4-BE49-F238E27FC236}">
                <a16:creationId xmlns:a16="http://schemas.microsoft.com/office/drawing/2014/main" id="{F45B2109-B8D9-8849-9A46-29BD2515BE07}"/>
              </a:ext>
            </a:extLst>
          </p:cNvPr>
          <p:cNvSpPr/>
          <p:nvPr/>
        </p:nvSpPr>
        <p:spPr bwMode="gray">
          <a:xfrm>
            <a:off x="3475744" y="4608133"/>
            <a:ext cx="6109506" cy="360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</a:pPr>
            <a:r>
              <a:rPr lang="en-US" sz="1400" kern="0" noProof="1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Intereses resarcitorios no condonados.</a:t>
            </a:r>
          </a:p>
        </p:txBody>
      </p:sp>
      <p:sp>
        <p:nvSpPr>
          <p:cNvPr id="89" name="Rectangle 4">
            <a:extLst>
              <a:ext uri="{FF2B5EF4-FFF2-40B4-BE49-F238E27FC236}">
                <a16:creationId xmlns:a16="http://schemas.microsoft.com/office/drawing/2014/main" id="{5FF1BDC8-0567-9E46-8F60-316DA8DE93A8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Deudas a regularizar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90" name="CuadroTexto 89">
            <a:extLst>
              <a:ext uri="{FF2B5EF4-FFF2-40B4-BE49-F238E27FC236}">
                <a16:creationId xmlns:a16="http://schemas.microsoft.com/office/drawing/2014/main" id="{CC0CB18C-2D51-E64B-8C9F-02563951813E}"/>
              </a:ext>
            </a:extLst>
          </p:cNvPr>
          <p:cNvSpPr txBox="1"/>
          <p:nvPr/>
        </p:nvSpPr>
        <p:spPr>
          <a:xfrm>
            <a:off x="2282434" y="6504644"/>
            <a:ext cx="75528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8 de la Ley 27.541 (B.O. 23/12/2019) y Art. 2 y 39 de la R.G. (AFIP) 4667 (B.O. 31/01/2020). </a:t>
            </a:r>
          </a:p>
        </p:txBody>
      </p:sp>
      <p:sp>
        <p:nvSpPr>
          <p:cNvPr id="91" name="Abgerundetes Rechteck 47">
            <a:extLst>
              <a:ext uri="{FF2B5EF4-FFF2-40B4-BE49-F238E27FC236}">
                <a16:creationId xmlns:a16="http://schemas.microsoft.com/office/drawing/2014/main" id="{7ECD4A88-5DF2-3048-854D-621F263D750C}"/>
              </a:ext>
            </a:extLst>
          </p:cNvPr>
          <p:cNvSpPr/>
          <p:nvPr/>
        </p:nvSpPr>
        <p:spPr bwMode="gray">
          <a:xfrm>
            <a:off x="3466183" y="5058940"/>
            <a:ext cx="6109506" cy="360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</a:pPr>
            <a:r>
              <a:rPr lang="en-US" sz="1400" kern="0" noProof="1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Sanciones firmes de deuda susceptible de incluir.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B6734C2D-DC55-BB48-B7AE-EC8AC0ECB2AB}"/>
              </a:ext>
            </a:extLst>
          </p:cNvPr>
          <p:cNvGrpSpPr/>
          <p:nvPr/>
        </p:nvGrpSpPr>
        <p:grpSpPr>
          <a:xfrm>
            <a:off x="10128448" y="79137"/>
            <a:ext cx="1731050" cy="6478694"/>
            <a:chOff x="8921558" y="389613"/>
            <a:chExt cx="849416" cy="3354593"/>
          </a:xfrm>
        </p:grpSpPr>
        <p:grpSp>
          <p:nvGrpSpPr>
            <p:cNvPr id="80" name="Gruppieren 13143">
              <a:extLst>
                <a:ext uri="{FF2B5EF4-FFF2-40B4-BE49-F238E27FC236}">
                  <a16:creationId xmlns:a16="http://schemas.microsoft.com/office/drawing/2014/main" id="{8F55CB32-272D-1542-96D8-397E0C1EA972}"/>
                </a:ext>
              </a:extLst>
            </p:cNvPr>
            <p:cNvGrpSpPr/>
            <p:nvPr/>
          </p:nvGrpSpPr>
          <p:grpSpPr bwMode="gray">
            <a:xfrm rot="13982004">
              <a:off x="9046966" y="2204002"/>
              <a:ext cx="226890" cy="102386"/>
              <a:chOff x="9410700" y="3652838"/>
              <a:chExt cx="1579563" cy="712787"/>
            </a:xfrm>
          </p:grpSpPr>
          <p:sp>
            <p:nvSpPr>
              <p:cNvPr id="318" name="Oval 35">
                <a:extLst>
                  <a:ext uri="{FF2B5EF4-FFF2-40B4-BE49-F238E27FC236}">
                    <a16:creationId xmlns:a16="http://schemas.microsoft.com/office/drawing/2014/main" id="{13D85F62-0D42-A448-AF8C-5D4C4321555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73488"/>
                <a:ext cx="1579563" cy="592137"/>
              </a:xfrm>
              <a:prstGeom prst="ellipse">
                <a:avLst/>
              </a:pr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9" name="Oval 36">
                <a:extLst>
                  <a:ext uri="{FF2B5EF4-FFF2-40B4-BE49-F238E27FC236}">
                    <a16:creationId xmlns:a16="http://schemas.microsoft.com/office/drawing/2014/main" id="{A29A6463-809A-D841-B70F-E475310F759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65550"/>
                <a:ext cx="1579563" cy="588962"/>
              </a:xfrm>
              <a:prstGeom prst="ellipse">
                <a:avLst/>
              </a:pr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20" name="Freeform 37">
                <a:extLst>
                  <a:ext uri="{FF2B5EF4-FFF2-40B4-BE49-F238E27FC236}">
                    <a16:creationId xmlns:a16="http://schemas.microsoft.com/office/drawing/2014/main" id="{CBDB40EB-FDDB-A247-92A5-01167F50168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0700" y="3941763"/>
                <a:ext cx="1579563" cy="112712"/>
              </a:xfrm>
              <a:custGeom>
                <a:avLst/>
                <a:gdLst>
                  <a:gd name="T0" fmla="*/ 0 w 995"/>
                  <a:gd name="T1" fmla="*/ 0 h 71"/>
                  <a:gd name="T2" fmla="*/ 0 w 995"/>
                  <a:gd name="T3" fmla="*/ 71 h 71"/>
                  <a:gd name="T4" fmla="*/ 995 w 995"/>
                  <a:gd name="T5" fmla="*/ 71 h 71"/>
                  <a:gd name="T6" fmla="*/ 995 w 995"/>
                  <a:gd name="T7" fmla="*/ 12 h 71"/>
                  <a:gd name="T8" fmla="*/ 0 w 995"/>
                  <a:gd name="T9" fmla="*/ 0 h 71"/>
                  <a:gd name="T10" fmla="*/ 0 w 995"/>
                  <a:gd name="T11" fmla="*/ 0 h 71"/>
                  <a:gd name="T12" fmla="*/ 0 w 995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5" h="71">
                    <a:moveTo>
                      <a:pt x="0" y="0"/>
                    </a:moveTo>
                    <a:lnTo>
                      <a:pt x="0" y="71"/>
                    </a:lnTo>
                    <a:lnTo>
                      <a:pt x="995" y="71"/>
                    </a:lnTo>
                    <a:lnTo>
                      <a:pt x="99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21" name="Oval 38">
                <a:extLst>
                  <a:ext uri="{FF2B5EF4-FFF2-40B4-BE49-F238E27FC236}">
                    <a16:creationId xmlns:a16="http://schemas.microsoft.com/office/drawing/2014/main" id="{68A551F9-881C-4041-BE0D-A66688307A7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63950"/>
                <a:ext cx="15668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22" name="Oval 39">
                <a:extLst>
                  <a:ext uri="{FF2B5EF4-FFF2-40B4-BE49-F238E27FC236}">
                    <a16:creationId xmlns:a16="http://schemas.microsoft.com/office/drawing/2014/main" id="{13585DEC-7303-3643-BECF-925E84CA838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52838"/>
                <a:ext cx="15795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23" name="Oval 40">
                <a:extLst>
                  <a:ext uri="{FF2B5EF4-FFF2-40B4-BE49-F238E27FC236}">
                    <a16:creationId xmlns:a16="http://schemas.microsoft.com/office/drawing/2014/main" id="{B9EEF87F-5EA7-F045-B09E-4CE96E9F1D7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550400" y="3719513"/>
                <a:ext cx="1289050" cy="428625"/>
              </a:xfrm>
              <a:prstGeom prst="ellipse">
                <a:avLst/>
              </a:prstGeom>
              <a:solidFill>
                <a:srgbClr val="E3A2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24" name="Freeform 41">
                <a:extLst>
                  <a:ext uri="{FF2B5EF4-FFF2-40B4-BE49-F238E27FC236}">
                    <a16:creationId xmlns:a16="http://schemas.microsoft.com/office/drawing/2014/main" id="{4B76F272-E571-A34D-8082-7A3636BB0DEC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523413" y="3697288"/>
                <a:ext cx="1349375" cy="473075"/>
              </a:xfrm>
              <a:custGeom>
                <a:avLst/>
                <a:gdLst>
                  <a:gd name="T0" fmla="*/ 180 w 360"/>
                  <a:gd name="T1" fmla="*/ 16 h 126"/>
                  <a:gd name="T2" fmla="*/ 302 w 360"/>
                  <a:gd name="T3" fmla="*/ 34 h 126"/>
                  <a:gd name="T4" fmla="*/ 345 w 360"/>
                  <a:gd name="T5" fmla="*/ 64 h 126"/>
                  <a:gd name="T6" fmla="*/ 302 w 360"/>
                  <a:gd name="T7" fmla="*/ 93 h 126"/>
                  <a:gd name="T8" fmla="*/ 180 w 360"/>
                  <a:gd name="T9" fmla="*/ 111 h 126"/>
                  <a:gd name="T10" fmla="*/ 58 w 360"/>
                  <a:gd name="T11" fmla="*/ 93 h 126"/>
                  <a:gd name="T12" fmla="*/ 16 w 360"/>
                  <a:gd name="T13" fmla="*/ 64 h 126"/>
                  <a:gd name="T14" fmla="*/ 58 w 360"/>
                  <a:gd name="T15" fmla="*/ 34 h 126"/>
                  <a:gd name="T16" fmla="*/ 180 w 360"/>
                  <a:gd name="T17" fmla="*/ 16 h 126"/>
                  <a:gd name="T18" fmla="*/ 180 w 360"/>
                  <a:gd name="T19" fmla="*/ 0 h 126"/>
                  <a:gd name="T20" fmla="*/ 0 w 360"/>
                  <a:gd name="T21" fmla="*/ 64 h 126"/>
                  <a:gd name="T22" fmla="*/ 180 w 360"/>
                  <a:gd name="T23" fmla="*/ 126 h 126"/>
                  <a:gd name="T24" fmla="*/ 360 w 360"/>
                  <a:gd name="T25" fmla="*/ 64 h 126"/>
                  <a:gd name="T26" fmla="*/ 180 w 360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26">
                    <a:moveTo>
                      <a:pt x="180" y="16"/>
                    </a:moveTo>
                    <a:cubicBezTo>
                      <a:pt x="227" y="16"/>
                      <a:pt x="270" y="22"/>
                      <a:pt x="302" y="34"/>
                    </a:cubicBezTo>
                    <a:cubicBezTo>
                      <a:pt x="331" y="43"/>
                      <a:pt x="345" y="55"/>
                      <a:pt x="345" y="64"/>
                    </a:cubicBezTo>
                    <a:cubicBezTo>
                      <a:pt x="345" y="71"/>
                      <a:pt x="331" y="83"/>
                      <a:pt x="302" y="93"/>
                    </a:cubicBezTo>
                    <a:cubicBezTo>
                      <a:pt x="270" y="105"/>
                      <a:pt x="227" y="111"/>
                      <a:pt x="180" y="111"/>
                    </a:cubicBezTo>
                    <a:cubicBezTo>
                      <a:pt x="134" y="111"/>
                      <a:pt x="91" y="105"/>
                      <a:pt x="58" y="93"/>
                    </a:cubicBezTo>
                    <a:cubicBezTo>
                      <a:pt x="29" y="83"/>
                      <a:pt x="16" y="71"/>
                      <a:pt x="16" y="64"/>
                    </a:cubicBezTo>
                    <a:cubicBezTo>
                      <a:pt x="16" y="55"/>
                      <a:pt x="29" y="43"/>
                      <a:pt x="58" y="34"/>
                    </a:cubicBezTo>
                    <a:cubicBezTo>
                      <a:pt x="91" y="22"/>
                      <a:pt x="134" y="16"/>
                      <a:pt x="180" y="16"/>
                    </a:cubicBezTo>
                    <a:moveTo>
                      <a:pt x="180" y="0"/>
                    </a:moveTo>
                    <a:cubicBezTo>
                      <a:pt x="81" y="0"/>
                      <a:pt x="0" y="28"/>
                      <a:pt x="0" y="64"/>
                    </a:cubicBezTo>
                    <a:cubicBezTo>
                      <a:pt x="0" y="99"/>
                      <a:pt x="81" y="126"/>
                      <a:pt x="180" y="126"/>
                    </a:cubicBezTo>
                    <a:cubicBezTo>
                      <a:pt x="279" y="126"/>
                      <a:pt x="360" y="99"/>
                      <a:pt x="360" y="64"/>
                    </a:cubicBezTo>
                    <a:cubicBezTo>
                      <a:pt x="360" y="28"/>
                      <a:pt x="279" y="0"/>
                      <a:pt x="180" y="0"/>
                    </a:cubicBezTo>
                    <a:close/>
                  </a:path>
                </a:pathLst>
              </a:cu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25" name="Freeform 42">
                <a:extLst>
                  <a:ext uri="{FF2B5EF4-FFF2-40B4-BE49-F238E27FC236}">
                    <a16:creationId xmlns:a16="http://schemas.microsoft.com/office/drawing/2014/main" id="{025348C7-92AF-DA42-B81A-4E4DDD60AF6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02825" y="3844925"/>
                <a:ext cx="581025" cy="179387"/>
              </a:xfrm>
              <a:custGeom>
                <a:avLst/>
                <a:gdLst>
                  <a:gd name="T0" fmla="*/ 141 w 155"/>
                  <a:gd name="T1" fmla="*/ 0 h 48"/>
                  <a:gd name="T2" fmla="*/ 121 w 155"/>
                  <a:gd name="T3" fmla="*/ 2 h 48"/>
                  <a:gd name="T4" fmla="*/ 130 w 155"/>
                  <a:gd name="T5" fmla="*/ 13 h 48"/>
                  <a:gd name="T6" fmla="*/ 121 w 155"/>
                  <a:gd name="T7" fmla="*/ 26 h 48"/>
                  <a:gd name="T8" fmla="*/ 100 w 155"/>
                  <a:gd name="T9" fmla="*/ 30 h 48"/>
                  <a:gd name="T10" fmla="*/ 94 w 155"/>
                  <a:gd name="T11" fmla="*/ 5 h 48"/>
                  <a:gd name="T12" fmla="*/ 80 w 155"/>
                  <a:gd name="T13" fmla="*/ 5 h 48"/>
                  <a:gd name="T14" fmla="*/ 86 w 155"/>
                  <a:gd name="T15" fmla="*/ 31 h 48"/>
                  <a:gd name="T16" fmla="*/ 82 w 155"/>
                  <a:gd name="T17" fmla="*/ 31 h 48"/>
                  <a:gd name="T18" fmla="*/ 74 w 155"/>
                  <a:gd name="T19" fmla="*/ 31 h 48"/>
                  <a:gd name="T20" fmla="*/ 69 w 155"/>
                  <a:gd name="T21" fmla="*/ 5 h 48"/>
                  <a:gd name="T22" fmla="*/ 55 w 155"/>
                  <a:gd name="T23" fmla="*/ 5 h 48"/>
                  <a:gd name="T24" fmla="*/ 60 w 155"/>
                  <a:gd name="T25" fmla="*/ 30 h 48"/>
                  <a:gd name="T26" fmla="*/ 38 w 155"/>
                  <a:gd name="T27" fmla="*/ 26 h 48"/>
                  <a:gd name="T28" fmla="*/ 23 w 155"/>
                  <a:gd name="T29" fmla="*/ 14 h 48"/>
                  <a:gd name="T30" fmla="*/ 27 w 155"/>
                  <a:gd name="T31" fmla="*/ 3 h 48"/>
                  <a:gd name="T32" fmla="*/ 6 w 155"/>
                  <a:gd name="T33" fmla="*/ 1 h 48"/>
                  <a:gd name="T34" fmla="*/ 2 w 155"/>
                  <a:gd name="T35" fmla="*/ 14 h 48"/>
                  <a:gd name="T36" fmla="*/ 27 w 155"/>
                  <a:gd name="T37" fmla="*/ 35 h 48"/>
                  <a:gd name="T38" fmla="*/ 63 w 155"/>
                  <a:gd name="T39" fmla="*/ 42 h 48"/>
                  <a:gd name="T40" fmla="*/ 64 w 155"/>
                  <a:gd name="T41" fmla="*/ 48 h 48"/>
                  <a:gd name="T42" fmla="*/ 78 w 155"/>
                  <a:gd name="T43" fmla="*/ 48 h 48"/>
                  <a:gd name="T44" fmla="*/ 77 w 155"/>
                  <a:gd name="T45" fmla="*/ 42 h 48"/>
                  <a:gd name="T46" fmla="*/ 85 w 155"/>
                  <a:gd name="T47" fmla="*/ 43 h 48"/>
                  <a:gd name="T48" fmla="*/ 89 w 155"/>
                  <a:gd name="T49" fmla="*/ 43 h 48"/>
                  <a:gd name="T50" fmla="*/ 90 w 155"/>
                  <a:gd name="T51" fmla="*/ 48 h 48"/>
                  <a:gd name="T52" fmla="*/ 104 w 155"/>
                  <a:gd name="T53" fmla="*/ 48 h 48"/>
                  <a:gd name="T54" fmla="*/ 102 w 155"/>
                  <a:gd name="T55" fmla="*/ 42 h 48"/>
                  <a:gd name="T56" fmla="*/ 134 w 155"/>
                  <a:gd name="T57" fmla="*/ 36 h 48"/>
                  <a:gd name="T58" fmla="*/ 153 w 155"/>
                  <a:gd name="T59" fmla="*/ 15 h 48"/>
                  <a:gd name="T60" fmla="*/ 141 w 155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" h="48">
                    <a:moveTo>
                      <a:pt x="141" y="0"/>
                    </a:moveTo>
                    <a:cubicBezTo>
                      <a:pt x="121" y="2"/>
                      <a:pt x="121" y="2"/>
                      <a:pt x="121" y="2"/>
                    </a:cubicBezTo>
                    <a:cubicBezTo>
                      <a:pt x="124" y="4"/>
                      <a:pt x="129" y="9"/>
                      <a:pt x="130" y="13"/>
                    </a:cubicBezTo>
                    <a:cubicBezTo>
                      <a:pt x="131" y="18"/>
                      <a:pt x="128" y="23"/>
                      <a:pt x="121" y="26"/>
                    </a:cubicBezTo>
                    <a:cubicBezTo>
                      <a:pt x="116" y="28"/>
                      <a:pt x="109" y="29"/>
                      <a:pt x="100" y="30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4" y="31"/>
                      <a:pt x="82" y="31"/>
                    </a:cubicBezTo>
                    <a:cubicBezTo>
                      <a:pt x="80" y="31"/>
                      <a:pt x="77" y="31"/>
                      <a:pt x="74" y="3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1" y="29"/>
                      <a:pt x="44" y="28"/>
                      <a:pt x="38" y="26"/>
                    </a:cubicBezTo>
                    <a:cubicBezTo>
                      <a:pt x="29" y="23"/>
                      <a:pt x="24" y="18"/>
                      <a:pt x="23" y="14"/>
                    </a:cubicBezTo>
                    <a:cubicBezTo>
                      <a:pt x="22" y="10"/>
                      <a:pt x="25" y="6"/>
                      <a:pt x="2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0" y="9"/>
                      <a:pt x="2" y="14"/>
                    </a:cubicBezTo>
                    <a:cubicBezTo>
                      <a:pt x="4" y="23"/>
                      <a:pt x="13" y="30"/>
                      <a:pt x="27" y="35"/>
                    </a:cubicBezTo>
                    <a:cubicBezTo>
                      <a:pt x="37" y="38"/>
                      <a:pt x="49" y="40"/>
                      <a:pt x="63" y="42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9" y="42"/>
                      <a:pt x="82" y="43"/>
                      <a:pt x="85" y="43"/>
                    </a:cubicBezTo>
                    <a:cubicBezTo>
                      <a:pt x="86" y="43"/>
                      <a:pt x="87" y="43"/>
                      <a:pt x="89" y="43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16" y="41"/>
                      <a:pt x="127" y="39"/>
                      <a:pt x="134" y="36"/>
                    </a:cubicBezTo>
                    <a:cubicBezTo>
                      <a:pt x="148" y="31"/>
                      <a:pt x="155" y="23"/>
                      <a:pt x="153" y="15"/>
                    </a:cubicBezTo>
                    <a:cubicBezTo>
                      <a:pt x="151" y="9"/>
                      <a:pt x="146" y="3"/>
                      <a:pt x="141" y="0"/>
                    </a:cubicBezTo>
                  </a:path>
                </a:pathLst>
              </a:custGeom>
              <a:solidFill>
                <a:srgbClr val="B78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81" name="Gruppieren 13144">
              <a:extLst>
                <a:ext uri="{FF2B5EF4-FFF2-40B4-BE49-F238E27FC236}">
                  <a16:creationId xmlns:a16="http://schemas.microsoft.com/office/drawing/2014/main" id="{48CDC04D-BAE5-E740-8E10-F8653F881F6E}"/>
                </a:ext>
              </a:extLst>
            </p:cNvPr>
            <p:cNvGrpSpPr/>
            <p:nvPr/>
          </p:nvGrpSpPr>
          <p:grpSpPr bwMode="gray">
            <a:xfrm rot="3368823">
              <a:off x="9075304" y="2464551"/>
              <a:ext cx="226890" cy="102386"/>
              <a:chOff x="9410700" y="3652838"/>
              <a:chExt cx="1579563" cy="712787"/>
            </a:xfrm>
          </p:grpSpPr>
          <p:sp>
            <p:nvSpPr>
              <p:cNvPr id="310" name="Oval 35">
                <a:extLst>
                  <a:ext uri="{FF2B5EF4-FFF2-40B4-BE49-F238E27FC236}">
                    <a16:creationId xmlns:a16="http://schemas.microsoft.com/office/drawing/2014/main" id="{39D2CE24-E26E-7E47-92E2-180D3366A57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73488"/>
                <a:ext cx="1579563" cy="592137"/>
              </a:xfrm>
              <a:prstGeom prst="ellipse">
                <a:avLst/>
              </a:pr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1" name="Oval 36">
                <a:extLst>
                  <a:ext uri="{FF2B5EF4-FFF2-40B4-BE49-F238E27FC236}">
                    <a16:creationId xmlns:a16="http://schemas.microsoft.com/office/drawing/2014/main" id="{F008121E-F4DF-6A46-AF4C-41655AE69A7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65550"/>
                <a:ext cx="1579563" cy="588962"/>
              </a:xfrm>
              <a:prstGeom prst="ellipse">
                <a:avLst/>
              </a:pr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2" name="Freeform 37">
                <a:extLst>
                  <a:ext uri="{FF2B5EF4-FFF2-40B4-BE49-F238E27FC236}">
                    <a16:creationId xmlns:a16="http://schemas.microsoft.com/office/drawing/2014/main" id="{E42E4E3A-9B65-9E44-B65D-E548B3F069C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0700" y="3941763"/>
                <a:ext cx="1579563" cy="112712"/>
              </a:xfrm>
              <a:custGeom>
                <a:avLst/>
                <a:gdLst>
                  <a:gd name="T0" fmla="*/ 0 w 995"/>
                  <a:gd name="T1" fmla="*/ 0 h 71"/>
                  <a:gd name="T2" fmla="*/ 0 w 995"/>
                  <a:gd name="T3" fmla="*/ 71 h 71"/>
                  <a:gd name="T4" fmla="*/ 995 w 995"/>
                  <a:gd name="T5" fmla="*/ 71 h 71"/>
                  <a:gd name="T6" fmla="*/ 995 w 995"/>
                  <a:gd name="T7" fmla="*/ 12 h 71"/>
                  <a:gd name="T8" fmla="*/ 0 w 995"/>
                  <a:gd name="T9" fmla="*/ 0 h 71"/>
                  <a:gd name="T10" fmla="*/ 0 w 995"/>
                  <a:gd name="T11" fmla="*/ 0 h 71"/>
                  <a:gd name="T12" fmla="*/ 0 w 995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5" h="71">
                    <a:moveTo>
                      <a:pt x="0" y="0"/>
                    </a:moveTo>
                    <a:lnTo>
                      <a:pt x="0" y="71"/>
                    </a:lnTo>
                    <a:lnTo>
                      <a:pt x="995" y="71"/>
                    </a:lnTo>
                    <a:lnTo>
                      <a:pt x="99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3" name="Oval 38">
                <a:extLst>
                  <a:ext uri="{FF2B5EF4-FFF2-40B4-BE49-F238E27FC236}">
                    <a16:creationId xmlns:a16="http://schemas.microsoft.com/office/drawing/2014/main" id="{B0D65FDB-2B7A-5A4E-8784-94A95C02F9A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63950"/>
                <a:ext cx="15668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4" name="Oval 39">
                <a:extLst>
                  <a:ext uri="{FF2B5EF4-FFF2-40B4-BE49-F238E27FC236}">
                    <a16:creationId xmlns:a16="http://schemas.microsoft.com/office/drawing/2014/main" id="{522B6515-E171-914C-8FC6-3E2137F847B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52838"/>
                <a:ext cx="15795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5" name="Oval 40">
                <a:extLst>
                  <a:ext uri="{FF2B5EF4-FFF2-40B4-BE49-F238E27FC236}">
                    <a16:creationId xmlns:a16="http://schemas.microsoft.com/office/drawing/2014/main" id="{99129DCA-2B5D-F642-AED8-784BEEE9763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550400" y="3719513"/>
                <a:ext cx="1289050" cy="428625"/>
              </a:xfrm>
              <a:prstGeom prst="ellipse">
                <a:avLst/>
              </a:prstGeom>
              <a:solidFill>
                <a:srgbClr val="E3A2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6" name="Freeform 41">
                <a:extLst>
                  <a:ext uri="{FF2B5EF4-FFF2-40B4-BE49-F238E27FC236}">
                    <a16:creationId xmlns:a16="http://schemas.microsoft.com/office/drawing/2014/main" id="{3179ECCF-A012-0C4A-8BE8-6A1AA97071B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523413" y="3697288"/>
                <a:ext cx="1349375" cy="473075"/>
              </a:xfrm>
              <a:custGeom>
                <a:avLst/>
                <a:gdLst>
                  <a:gd name="T0" fmla="*/ 180 w 360"/>
                  <a:gd name="T1" fmla="*/ 16 h 126"/>
                  <a:gd name="T2" fmla="*/ 302 w 360"/>
                  <a:gd name="T3" fmla="*/ 34 h 126"/>
                  <a:gd name="T4" fmla="*/ 345 w 360"/>
                  <a:gd name="T5" fmla="*/ 64 h 126"/>
                  <a:gd name="T6" fmla="*/ 302 w 360"/>
                  <a:gd name="T7" fmla="*/ 93 h 126"/>
                  <a:gd name="T8" fmla="*/ 180 w 360"/>
                  <a:gd name="T9" fmla="*/ 111 h 126"/>
                  <a:gd name="T10" fmla="*/ 58 w 360"/>
                  <a:gd name="T11" fmla="*/ 93 h 126"/>
                  <a:gd name="T12" fmla="*/ 16 w 360"/>
                  <a:gd name="T13" fmla="*/ 64 h 126"/>
                  <a:gd name="T14" fmla="*/ 58 w 360"/>
                  <a:gd name="T15" fmla="*/ 34 h 126"/>
                  <a:gd name="T16" fmla="*/ 180 w 360"/>
                  <a:gd name="T17" fmla="*/ 16 h 126"/>
                  <a:gd name="T18" fmla="*/ 180 w 360"/>
                  <a:gd name="T19" fmla="*/ 0 h 126"/>
                  <a:gd name="T20" fmla="*/ 0 w 360"/>
                  <a:gd name="T21" fmla="*/ 64 h 126"/>
                  <a:gd name="T22" fmla="*/ 180 w 360"/>
                  <a:gd name="T23" fmla="*/ 126 h 126"/>
                  <a:gd name="T24" fmla="*/ 360 w 360"/>
                  <a:gd name="T25" fmla="*/ 64 h 126"/>
                  <a:gd name="T26" fmla="*/ 180 w 360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26">
                    <a:moveTo>
                      <a:pt x="180" y="16"/>
                    </a:moveTo>
                    <a:cubicBezTo>
                      <a:pt x="227" y="16"/>
                      <a:pt x="270" y="22"/>
                      <a:pt x="302" y="34"/>
                    </a:cubicBezTo>
                    <a:cubicBezTo>
                      <a:pt x="331" y="43"/>
                      <a:pt x="345" y="55"/>
                      <a:pt x="345" y="64"/>
                    </a:cubicBezTo>
                    <a:cubicBezTo>
                      <a:pt x="345" y="71"/>
                      <a:pt x="331" y="83"/>
                      <a:pt x="302" y="93"/>
                    </a:cubicBezTo>
                    <a:cubicBezTo>
                      <a:pt x="270" y="105"/>
                      <a:pt x="227" y="111"/>
                      <a:pt x="180" y="111"/>
                    </a:cubicBezTo>
                    <a:cubicBezTo>
                      <a:pt x="134" y="111"/>
                      <a:pt x="91" y="105"/>
                      <a:pt x="58" y="93"/>
                    </a:cubicBezTo>
                    <a:cubicBezTo>
                      <a:pt x="29" y="83"/>
                      <a:pt x="16" y="71"/>
                      <a:pt x="16" y="64"/>
                    </a:cubicBezTo>
                    <a:cubicBezTo>
                      <a:pt x="16" y="55"/>
                      <a:pt x="29" y="43"/>
                      <a:pt x="58" y="34"/>
                    </a:cubicBezTo>
                    <a:cubicBezTo>
                      <a:pt x="91" y="22"/>
                      <a:pt x="134" y="16"/>
                      <a:pt x="180" y="16"/>
                    </a:cubicBezTo>
                    <a:moveTo>
                      <a:pt x="180" y="0"/>
                    </a:moveTo>
                    <a:cubicBezTo>
                      <a:pt x="81" y="0"/>
                      <a:pt x="0" y="28"/>
                      <a:pt x="0" y="64"/>
                    </a:cubicBezTo>
                    <a:cubicBezTo>
                      <a:pt x="0" y="99"/>
                      <a:pt x="81" y="126"/>
                      <a:pt x="180" y="126"/>
                    </a:cubicBezTo>
                    <a:cubicBezTo>
                      <a:pt x="279" y="126"/>
                      <a:pt x="360" y="99"/>
                      <a:pt x="360" y="64"/>
                    </a:cubicBezTo>
                    <a:cubicBezTo>
                      <a:pt x="360" y="28"/>
                      <a:pt x="279" y="0"/>
                      <a:pt x="180" y="0"/>
                    </a:cubicBezTo>
                    <a:close/>
                  </a:path>
                </a:pathLst>
              </a:cu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7" name="Freeform 42">
                <a:extLst>
                  <a:ext uri="{FF2B5EF4-FFF2-40B4-BE49-F238E27FC236}">
                    <a16:creationId xmlns:a16="http://schemas.microsoft.com/office/drawing/2014/main" id="{E4F7722E-161F-6544-AAD7-072BC7E08A2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02825" y="3844925"/>
                <a:ext cx="581025" cy="179387"/>
              </a:xfrm>
              <a:custGeom>
                <a:avLst/>
                <a:gdLst>
                  <a:gd name="T0" fmla="*/ 141 w 155"/>
                  <a:gd name="T1" fmla="*/ 0 h 48"/>
                  <a:gd name="T2" fmla="*/ 121 w 155"/>
                  <a:gd name="T3" fmla="*/ 2 h 48"/>
                  <a:gd name="T4" fmla="*/ 130 w 155"/>
                  <a:gd name="T5" fmla="*/ 13 h 48"/>
                  <a:gd name="T6" fmla="*/ 121 w 155"/>
                  <a:gd name="T7" fmla="*/ 26 h 48"/>
                  <a:gd name="T8" fmla="*/ 100 w 155"/>
                  <a:gd name="T9" fmla="*/ 30 h 48"/>
                  <a:gd name="T10" fmla="*/ 94 w 155"/>
                  <a:gd name="T11" fmla="*/ 5 h 48"/>
                  <a:gd name="T12" fmla="*/ 80 w 155"/>
                  <a:gd name="T13" fmla="*/ 5 h 48"/>
                  <a:gd name="T14" fmla="*/ 86 w 155"/>
                  <a:gd name="T15" fmla="*/ 31 h 48"/>
                  <a:gd name="T16" fmla="*/ 82 w 155"/>
                  <a:gd name="T17" fmla="*/ 31 h 48"/>
                  <a:gd name="T18" fmla="*/ 74 w 155"/>
                  <a:gd name="T19" fmla="*/ 31 h 48"/>
                  <a:gd name="T20" fmla="*/ 69 w 155"/>
                  <a:gd name="T21" fmla="*/ 5 h 48"/>
                  <a:gd name="T22" fmla="*/ 55 w 155"/>
                  <a:gd name="T23" fmla="*/ 5 h 48"/>
                  <a:gd name="T24" fmla="*/ 60 w 155"/>
                  <a:gd name="T25" fmla="*/ 30 h 48"/>
                  <a:gd name="T26" fmla="*/ 38 w 155"/>
                  <a:gd name="T27" fmla="*/ 26 h 48"/>
                  <a:gd name="T28" fmla="*/ 23 w 155"/>
                  <a:gd name="T29" fmla="*/ 14 h 48"/>
                  <a:gd name="T30" fmla="*/ 27 w 155"/>
                  <a:gd name="T31" fmla="*/ 3 h 48"/>
                  <a:gd name="T32" fmla="*/ 6 w 155"/>
                  <a:gd name="T33" fmla="*/ 1 h 48"/>
                  <a:gd name="T34" fmla="*/ 2 w 155"/>
                  <a:gd name="T35" fmla="*/ 14 h 48"/>
                  <a:gd name="T36" fmla="*/ 27 w 155"/>
                  <a:gd name="T37" fmla="*/ 35 h 48"/>
                  <a:gd name="T38" fmla="*/ 63 w 155"/>
                  <a:gd name="T39" fmla="*/ 42 h 48"/>
                  <a:gd name="T40" fmla="*/ 64 w 155"/>
                  <a:gd name="T41" fmla="*/ 48 h 48"/>
                  <a:gd name="T42" fmla="*/ 78 w 155"/>
                  <a:gd name="T43" fmla="*/ 48 h 48"/>
                  <a:gd name="T44" fmla="*/ 77 w 155"/>
                  <a:gd name="T45" fmla="*/ 42 h 48"/>
                  <a:gd name="T46" fmla="*/ 85 w 155"/>
                  <a:gd name="T47" fmla="*/ 43 h 48"/>
                  <a:gd name="T48" fmla="*/ 89 w 155"/>
                  <a:gd name="T49" fmla="*/ 43 h 48"/>
                  <a:gd name="T50" fmla="*/ 90 w 155"/>
                  <a:gd name="T51" fmla="*/ 48 h 48"/>
                  <a:gd name="T52" fmla="*/ 104 w 155"/>
                  <a:gd name="T53" fmla="*/ 48 h 48"/>
                  <a:gd name="T54" fmla="*/ 102 w 155"/>
                  <a:gd name="T55" fmla="*/ 42 h 48"/>
                  <a:gd name="T56" fmla="*/ 134 w 155"/>
                  <a:gd name="T57" fmla="*/ 36 h 48"/>
                  <a:gd name="T58" fmla="*/ 153 w 155"/>
                  <a:gd name="T59" fmla="*/ 15 h 48"/>
                  <a:gd name="T60" fmla="*/ 141 w 155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" h="48">
                    <a:moveTo>
                      <a:pt x="141" y="0"/>
                    </a:moveTo>
                    <a:cubicBezTo>
                      <a:pt x="121" y="2"/>
                      <a:pt x="121" y="2"/>
                      <a:pt x="121" y="2"/>
                    </a:cubicBezTo>
                    <a:cubicBezTo>
                      <a:pt x="124" y="4"/>
                      <a:pt x="129" y="9"/>
                      <a:pt x="130" y="13"/>
                    </a:cubicBezTo>
                    <a:cubicBezTo>
                      <a:pt x="131" y="18"/>
                      <a:pt x="128" y="23"/>
                      <a:pt x="121" y="26"/>
                    </a:cubicBezTo>
                    <a:cubicBezTo>
                      <a:pt x="116" y="28"/>
                      <a:pt x="109" y="29"/>
                      <a:pt x="100" y="30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4" y="31"/>
                      <a:pt x="82" y="31"/>
                    </a:cubicBezTo>
                    <a:cubicBezTo>
                      <a:pt x="80" y="31"/>
                      <a:pt x="77" y="31"/>
                      <a:pt x="74" y="3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1" y="29"/>
                      <a:pt x="44" y="28"/>
                      <a:pt x="38" y="26"/>
                    </a:cubicBezTo>
                    <a:cubicBezTo>
                      <a:pt x="29" y="23"/>
                      <a:pt x="24" y="18"/>
                      <a:pt x="23" y="14"/>
                    </a:cubicBezTo>
                    <a:cubicBezTo>
                      <a:pt x="22" y="10"/>
                      <a:pt x="25" y="6"/>
                      <a:pt x="2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0" y="9"/>
                      <a:pt x="2" y="14"/>
                    </a:cubicBezTo>
                    <a:cubicBezTo>
                      <a:pt x="4" y="23"/>
                      <a:pt x="13" y="30"/>
                      <a:pt x="27" y="35"/>
                    </a:cubicBezTo>
                    <a:cubicBezTo>
                      <a:pt x="37" y="38"/>
                      <a:pt x="49" y="40"/>
                      <a:pt x="63" y="42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9" y="42"/>
                      <a:pt x="82" y="43"/>
                      <a:pt x="85" y="43"/>
                    </a:cubicBezTo>
                    <a:cubicBezTo>
                      <a:pt x="86" y="43"/>
                      <a:pt x="87" y="43"/>
                      <a:pt x="89" y="43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16" y="41"/>
                      <a:pt x="127" y="39"/>
                      <a:pt x="134" y="36"/>
                    </a:cubicBezTo>
                    <a:cubicBezTo>
                      <a:pt x="148" y="31"/>
                      <a:pt x="155" y="23"/>
                      <a:pt x="153" y="15"/>
                    </a:cubicBezTo>
                    <a:cubicBezTo>
                      <a:pt x="151" y="9"/>
                      <a:pt x="146" y="3"/>
                      <a:pt x="141" y="0"/>
                    </a:cubicBezTo>
                  </a:path>
                </a:pathLst>
              </a:custGeom>
              <a:solidFill>
                <a:srgbClr val="B78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82" name="Gruppieren 13145">
              <a:extLst>
                <a:ext uri="{FF2B5EF4-FFF2-40B4-BE49-F238E27FC236}">
                  <a16:creationId xmlns:a16="http://schemas.microsoft.com/office/drawing/2014/main" id="{3833287A-B54C-7947-B404-63AD6E4D9192}"/>
                </a:ext>
              </a:extLst>
            </p:cNvPr>
            <p:cNvGrpSpPr/>
            <p:nvPr/>
          </p:nvGrpSpPr>
          <p:grpSpPr bwMode="gray">
            <a:xfrm rot="6827272">
              <a:off x="8860673" y="1002252"/>
              <a:ext cx="226890" cy="102386"/>
              <a:chOff x="9410700" y="3652838"/>
              <a:chExt cx="1579563" cy="712787"/>
            </a:xfrm>
          </p:grpSpPr>
          <p:sp>
            <p:nvSpPr>
              <p:cNvPr id="302" name="Oval 35">
                <a:extLst>
                  <a:ext uri="{FF2B5EF4-FFF2-40B4-BE49-F238E27FC236}">
                    <a16:creationId xmlns:a16="http://schemas.microsoft.com/office/drawing/2014/main" id="{680572E9-8A1D-8249-B47E-FD4343A90E8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73488"/>
                <a:ext cx="1579563" cy="592137"/>
              </a:xfrm>
              <a:prstGeom prst="ellipse">
                <a:avLst/>
              </a:pr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3" name="Oval 36">
                <a:extLst>
                  <a:ext uri="{FF2B5EF4-FFF2-40B4-BE49-F238E27FC236}">
                    <a16:creationId xmlns:a16="http://schemas.microsoft.com/office/drawing/2014/main" id="{538271CA-AB26-2A41-9477-D81D79152FC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65550"/>
                <a:ext cx="1579563" cy="588962"/>
              </a:xfrm>
              <a:prstGeom prst="ellipse">
                <a:avLst/>
              </a:pr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4" name="Freeform 37">
                <a:extLst>
                  <a:ext uri="{FF2B5EF4-FFF2-40B4-BE49-F238E27FC236}">
                    <a16:creationId xmlns:a16="http://schemas.microsoft.com/office/drawing/2014/main" id="{742FA689-6DE0-DD42-B404-136267DF023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0700" y="3941763"/>
                <a:ext cx="1579563" cy="112712"/>
              </a:xfrm>
              <a:custGeom>
                <a:avLst/>
                <a:gdLst>
                  <a:gd name="T0" fmla="*/ 0 w 995"/>
                  <a:gd name="T1" fmla="*/ 0 h 71"/>
                  <a:gd name="T2" fmla="*/ 0 w 995"/>
                  <a:gd name="T3" fmla="*/ 71 h 71"/>
                  <a:gd name="T4" fmla="*/ 995 w 995"/>
                  <a:gd name="T5" fmla="*/ 71 h 71"/>
                  <a:gd name="T6" fmla="*/ 995 w 995"/>
                  <a:gd name="T7" fmla="*/ 12 h 71"/>
                  <a:gd name="T8" fmla="*/ 0 w 995"/>
                  <a:gd name="T9" fmla="*/ 0 h 71"/>
                  <a:gd name="T10" fmla="*/ 0 w 995"/>
                  <a:gd name="T11" fmla="*/ 0 h 71"/>
                  <a:gd name="T12" fmla="*/ 0 w 995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5" h="71">
                    <a:moveTo>
                      <a:pt x="0" y="0"/>
                    </a:moveTo>
                    <a:lnTo>
                      <a:pt x="0" y="71"/>
                    </a:lnTo>
                    <a:lnTo>
                      <a:pt x="995" y="71"/>
                    </a:lnTo>
                    <a:lnTo>
                      <a:pt x="99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5" name="Oval 38">
                <a:extLst>
                  <a:ext uri="{FF2B5EF4-FFF2-40B4-BE49-F238E27FC236}">
                    <a16:creationId xmlns:a16="http://schemas.microsoft.com/office/drawing/2014/main" id="{88821DED-6639-B04E-8C18-30644DFE4C7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63950"/>
                <a:ext cx="15668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6" name="Oval 39">
                <a:extLst>
                  <a:ext uri="{FF2B5EF4-FFF2-40B4-BE49-F238E27FC236}">
                    <a16:creationId xmlns:a16="http://schemas.microsoft.com/office/drawing/2014/main" id="{A0966405-3D57-8B4A-AB7B-662E0C78075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52838"/>
                <a:ext cx="15795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7" name="Oval 40">
                <a:extLst>
                  <a:ext uri="{FF2B5EF4-FFF2-40B4-BE49-F238E27FC236}">
                    <a16:creationId xmlns:a16="http://schemas.microsoft.com/office/drawing/2014/main" id="{32A454F5-DF76-3A4E-BD82-F4D8B7BF17D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550400" y="3719513"/>
                <a:ext cx="1289050" cy="428625"/>
              </a:xfrm>
              <a:prstGeom prst="ellipse">
                <a:avLst/>
              </a:prstGeom>
              <a:solidFill>
                <a:srgbClr val="E3A2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8" name="Freeform 41">
                <a:extLst>
                  <a:ext uri="{FF2B5EF4-FFF2-40B4-BE49-F238E27FC236}">
                    <a16:creationId xmlns:a16="http://schemas.microsoft.com/office/drawing/2014/main" id="{80FA247B-2F9A-FF46-A6DA-F12F0BA02507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523413" y="3697288"/>
                <a:ext cx="1349375" cy="473075"/>
              </a:xfrm>
              <a:custGeom>
                <a:avLst/>
                <a:gdLst>
                  <a:gd name="T0" fmla="*/ 180 w 360"/>
                  <a:gd name="T1" fmla="*/ 16 h 126"/>
                  <a:gd name="T2" fmla="*/ 302 w 360"/>
                  <a:gd name="T3" fmla="*/ 34 h 126"/>
                  <a:gd name="T4" fmla="*/ 345 w 360"/>
                  <a:gd name="T5" fmla="*/ 64 h 126"/>
                  <a:gd name="T6" fmla="*/ 302 w 360"/>
                  <a:gd name="T7" fmla="*/ 93 h 126"/>
                  <a:gd name="T8" fmla="*/ 180 w 360"/>
                  <a:gd name="T9" fmla="*/ 111 h 126"/>
                  <a:gd name="T10" fmla="*/ 58 w 360"/>
                  <a:gd name="T11" fmla="*/ 93 h 126"/>
                  <a:gd name="T12" fmla="*/ 16 w 360"/>
                  <a:gd name="T13" fmla="*/ 64 h 126"/>
                  <a:gd name="T14" fmla="*/ 58 w 360"/>
                  <a:gd name="T15" fmla="*/ 34 h 126"/>
                  <a:gd name="T16" fmla="*/ 180 w 360"/>
                  <a:gd name="T17" fmla="*/ 16 h 126"/>
                  <a:gd name="T18" fmla="*/ 180 w 360"/>
                  <a:gd name="T19" fmla="*/ 0 h 126"/>
                  <a:gd name="T20" fmla="*/ 0 w 360"/>
                  <a:gd name="T21" fmla="*/ 64 h 126"/>
                  <a:gd name="T22" fmla="*/ 180 w 360"/>
                  <a:gd name="T23" fmla="*/ 126 h 126"/>
                  <a:gd name="T24" fmla="*/ 360 w 360"/>
                  <a:gd name="T25" fmla="*/ 64 h 126"/>
                  <a:gd name="T26" fmla="*/ 180 w 360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26">
                    <a:moveTo>
                      <a:pt x="180" y="16"/>
                    </a:moveTo>
                    <a:cubicBezTo>
                      <a:pt x="227" y="16"/>
                      <a:pt x="270" y="22"/>
                      <a:pt x="302" y="34"/>
                    </a:cubicBezTo>
                    <a:cubicBezTo>
                      <a:pt x="331" y="43"/>
                      <a:pt x="345" y="55"/>
                      <a:pt x="345" y="64"/>
                    </a:cubicBezTo>
                    <a:cubicBezTo>
                      <a:pt x="345" y="71"/>
                      <a:pt x="331" y="83"/>
                      <a:pt x="302" y="93"/>
                    </a:cubicBezTo>
                    <a:cubicBezTo>
                      <a:pt x="270" y="105"/>
                      <a:pt x="227" y="111"/>
                      <a:pt x="180" y="111"/>
                    </a:cubicBezTo>
                    <a:cubicBezTo>
                      <a:pt x="134" y="111"/>
                      <a:pt x="91" y="105"/>
                      <a:pt x="58" y="93"/>
                    </a:cubicBezTo>
                    <a:cubicBezTo>
                      <a:pt x="29" y="83"/>
                      <a:pt x="16" y="71"/>
                      <a:pt x="16" y="64"/>
                    </a:cubicBezTo>
                    <a:cubicBezTo>
                      <a:pt x="16" y="55"/>
                      <a:pt x="29" y="43"/>
                      <a:pt x="58" y="34"/>
                    </a:cubicBezTo>
                    <a:cubicBezTo>
                      <a:pt x="91" y="22"/>
                      <a:pt x="134" y="16"/>
                      <a:pt x="180" y="16"/>
                    </a:cubicBezTo>
                    <a:moveTo>
                      <a:pt x="180" y="0"/>
                    </a:moveTo>
                    <a:cubicBezTo>
                      <a:pt x="81" y="0"/>
                      <a:pt x="0" y="28"/>
                      <a:pt x="0" y="64"/>
                    </a:cubicBezTo>
                    <a:cubicBezTo>
                      <a:pt x="0" y="99"/>
                      <a:pt x="81" y="126"/>
                      <a:pt x="180" y="126"/>
                    </a:cubicBezTo>
                    <a:cubicBezTo>
                      <a:pt x="279" y="126"/>
                      <a:pt x="360" y="99"/>
                      <a:pt x="360" y="64"/>
                    </a:cubicBezTo>
                    <a:cubicBezTo>
                      <a:pt x="360" y="28"/>
                      <a:pt x="279" y="0"/>
                      <a:pt x="180" y="0"/>
                    </a:cubicBezTo>
                    <a:close/>
                  </a:path>
                </a:pathLst>
              </a:cu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9" name="Freeform 42">
                <a:extLst>
                  <a:ext uri="{FF2B5EF4-FFF2-40B4-BE49-F238E27FC236}">
                    <a16:creationId xmlns:a16="http://schemas.microsoft.com/office/drawing/2014/main" id="{34F4E00A-2991-2B4B-8C8B-6FF261EE241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02825" y="3844925"/>
                <a:ext cx="581025" cy="179387"/>
              </a:xfrm>
              <a:custGeom>
                <a:avLst/>
                <a:gdLst>
                  <a:gd name="T0" fmla="*/ 141 w 155"/>
                  <a:gd name="T1" fmla="*/ 0 h 48"/>
                  <a:gd name="T2" fmla="*/ 121 w 155"/>
                  <a:gd name="T3" fmla="*/ 2 h 48"/>
                  <a:gd name="T4" fmla="*/ 130 w 155"/>
                  <a:gd name="T5" fmla="*/ 13 h 48"/>
                  <a:gd name="T6" fmla="*/ 121 w 155"/>
                  <a:gd name="T7" fmla="*/ 26 h 48"/>
                  <a:gd name="T8" fmla="*/ 100 w 155"/>
                  <a:gd name="T9" fmla="*/ 30 h 48"/>
                  <a:gd name="T10" fmla="*/ 94 w 155"/>
                  <a:gd name="T11" fmla="*/ 5 h 48"/>
                  <a:gd name="T12" fmla="*/ 80 w 155"/>
                  <a:gd name="T13" fmla="*/ 5 h 48"/>
                  <a:gd name="T14" fmla="*/ 86 w 155"/>
                  <a:gd name="T15" fmla="*/ 31 h 48"/>
                  <a:gd name="T16" fmla="*/ 82 w 155"/>
                  <a:gd name="T17" fmla="*/ 31 h 48"/>
                  <a:gd name="T18" fmla="*/ 74 w 155"/>
                  <a:gd name="T19" fmla="*/ 31 h 48"/>
                  <a:gd name="T20" fmla="*/ 69 w 155"/>
                  <a:gd name="T21" fmla="*/ 5 h 48"/>
                  <a:gd name="T22" fmla="*/ 55 w 155"/>
                  <a:gd name="T23" fmla="*/ 5 h 48"/>
                  <a:gd name="T24" fmla="*/ 60 w 155"/>
                  <a:gd name="T25" fmla="*/ 30 h 48"/>
                  <a:gd name="T26" fmla="*/ 38 w 155"/>
                  <a:gd name="T27" fmla="*/ 26 h 48"/>
                  <a:gd name="T28" fmla="*/ 23 w 155"/>
                  <a:gd name="T29" fmla="*/ 14 h 48"/>
                  <a:gd name="T30" fmla="*/ 27 w 155"/>
                  <a:gd name="T31" fmla="*/ 3 h 48"/>
                  <a:gd name="T32" fmla="*/ 6 w 155"/>
                  <a:gd name="T33" fmla="*/ 1 h 48"/>
                  <a:gd name="T34" fmla="*/ 2 w 155"/>
                  <a:gd name="T35" fmla="*/ 14 h 48"/>
                  <a:gd name="T36" fmla="*/ 27 w 155"/>
                  <a:gd name="T37" fmla="*/ 35 h 48"/>
                  <a:gd name="T38" fmla="*/ 63 w 155"/>
                  <a:gd name="T39" fmla="*/ 42 h 48"/>
                  <a:gd name="T40" fmla="*/ 64 w 155"/>
                  <a:gd name="T41" fmla="*/ 48 h 48"/>
                  <a:gd name="T42" fmla="*/ 78 w 155"/>
                  <a:gd name="T43" fmla="*/ 48 h 48"/>
                  <a:gd name="T44" fmla="*/ 77 w 155"/>
                  <a:gd name="T45" fmla="*/ 42 h 48"/>
                  <a:gd name="T46" fmla="*/ 85 w 155"/>
                  <a:gd name="T47" fmla="*/ 43 h 48"/>
                  <a:gd name="T48" fmla="*/ 89 w 155"/>
                  <a:gd name="T49" fmla="*/ 43 h 48"/>
                  <a:gd name="T50" fmla="*/ 90 w 155"/>
                  <a:gd name="T51" fmla="*/ 48 h 48"/>
                  <a:gd name="T52" fmla="*/ 104 w 155"/>
                  <a:gd name="T53" fmla="*/ 48 h 48"/>
                  <a:gd name="T54" fmla="*/ 102 w 155"/>
                  <a:gd name="T55" fmla="*/ 42 h 48"/>
                  <a:gd name="T56" fmla="*/ 134 w 155"/>
                  <a:gd name="T57" fmla="*/ 36 h 48"/>
                  <a:gd name="T58" fmla="*/ 153 w 155"/>
                  <a:gd name="T59" fmla="*/ 15 h 48"/>
                  <a:gd name="T60" fmla="*/ 141 w 155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" h="48">
                    <a:moveTo>
                      <a:pt x="141" y="0"/>
                    </a:moveTo>
                    <a:cubicBezTo>
                      <a:pt x="121" y="2"/>
                      <a:pt x="121" y="2"/>
                      <a:pt x="121" y="2"/>
                    </a:cubicBezTo>
                    <a:cubicBezTo>
                      <a:pt x="124" y="4"/>
                      <a:pt x="129" y="9"/>
                      <a:pt x="130" y="13"/>
                    </a:cubicBezTo>
                    <a:cubicBezTo>
                      <a:pt x="131" y="18"/>
                      <a:pt x="128" y="23"/>
                      <a:pt x="121" y="26"/>
                    </a:cubicBezTo>
                    <a:cubicBezTo>
                      <a:pt x="116" y="28"/>
                      <a:pt x="109" y="29"/>
                      <a:pt x="100" y="30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4" y="31"/>
                      <a:pt x="82" y="31"/>
                    </a:cubicBezTo>
                    <a:cubicBezTo>
                      <a:pt x="80" y="31"/>
                      <a:pt x="77" y="31"/>
                      <a:pt x="74" y="3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1" y="29"/>
                      <a:pt x="44" y="28"/>
                      <a:pt x="38" y="26"/>
                    </a:cubicBezTo>
                    <a:cubicBezTo>
                      <a:pt x="29" y="23"/>
                      <a:pt x="24" y="18"/>
                      <a:pt x="23" y="14"/>
                    </a:cubicBezTo>
                    <a:cubicBezTo>
                      <a:pt x="22" y="10"/>
                      <a:pt x="25" y="6"/>
                      <a:pt x="2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0" y="9"/>
                      <a:pt x="2" y="14"/>
                    </a:cubicBezTo>
                    <a:cubicBezTo>
                      <a:pt x="4" y="23"/>
                      <a:pt x="13" y="30"/>
                      <a:pt x="27" y="35"/>
                    </a:cubicBezTo>
                    <a:cubicBezTo>
                      <a:pt x="37" y="38"/>
                      <a:pt x="49" y="40"/>
                      <a:pt x="63" y="42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9" y="42"/>
                      <a:pt x="82" y="43"/>
                      <a:pt x="85" y="43"/>
                    </a:cubicBezTo>
                    <a:cubicBezTo>
                      <a:pt x="86" y="43"/>
                      <a:pt x="87" y="43"/>
                      <a:pt x="89" y="43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16" y="41"/>
                      <a:pt x="127" y="39"/>
                      <a:pt x="134" y="36"/>
                    </a:cubicBezTo>
                    <a:cubicBezTo>
                      <a:pt x="148" y="31"/>
                      <a:pt x="155" y="23"/>
                      <a:pt x="153" y="15"/>
                    </a:cubicBezTo>
                    <a:cubicBezTo>
                      <a:pt x="151" y="9"/>
                      <a:pt x="146" y="3"/>
                      <a:pt x="141" y="0"/>
                    </a:cubicBezTo>
                  </a:path>
                </a:pathLst>
              </a:custGeom>
              <a:solidFill>
                <a:srgbClr val="B78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83" name="Gruppieren 13146">
              <a:extLst>
                <a:ext uri="{FF2B5EF4-FFF2-40B4-BE49-F238E27FC236}">
                  <a16:creationId xmlns:a16="http://schemas.microsoft.com/office/drawing/2014/main" id="{5D8CB70E-E38B-354F-9C40-C493D7B012D5}"/>
                </a:ext>
              </a:extLst>
            </p:cNvPr>
            <p:cNvGrpSpPr/>
            <p:nvPr/>
          </p:nvGrpSpPr>
          <p:grpSpPr bwMode="gray">
            <a:xfrm rot="11922003">
              <a:off x="9305284" y="2510974"/>
              <a:ext cx="226890" cy="102386"/>
              <a:chOff x="9410700" y="3652838"/>
              <a:chExt cx="1579563" cy="712787"/>
            </a:xfrm>
          </p:grpSpPr>
          <p:sp>
            <p:nvSpPr>
              <p:cNvPr id="294" name="Oval 35">
                <a:extLst>
                  <a:ext uri="{FF2B5EF4-FFF2-40B4-BE49-F238E27FC236}">
                    <a16:creationId xmlns:a16="http://schemas.microsoft.com/office/drawing/2014/main" id="{24364E56-8DA8-6047-9FC1-329726FAF53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73488"/>
                <a:ext cx="1579563" cy="592137"/>
              </a:xfrm>
              <a:prstGeom prst="ellipse">
                <a:avLst/>
              </a:pr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5" name="Oval 36">
                <a:extLst>
                  <a:ext uri="{FF2B5EF4-FFF2-40B4-BE49-F238E27FC236}">
                    <a16:creationId xmlns:a16="http://schemas.microsoft.com/office/drawing/2014/main" id="{528AB7C1-8839-1047-A686-3F48A0C8DE4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65550"/>
                <a:ext cx="1579563" cy="588962"/>
              </a:xfrm>
              <a:prstGeom prst="ellipse">
                <a:avLst/>
              </a:pr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6" name="Freeform 37">
                <a:extLst>
                  <a:ext uri="{FF2B5EF4-FFF2-40B4-BE49-F238E27FC236}">
                    <a16:creationId xmlns:a16="http://schemas.microsoft.com/office/drawing/2014/main" id="{C62223B6-DB04-5741-BB42-E19B47FF0B3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0700" y="3941763"/>
                <a:ext cx="1579563" cy="112712"/>
              </a:xfrm>
              <a:custGeom>
                <a:avLst/>
                <a:gdLst>
                  <a:gd name="T0" fmla="*/ 0 w 995"/>
                  <a:gd name="T1" fmla="*/ 0 h 71"/>
                  <a:gd name="T2" fmla="*/ 0 w 995"/>
                  <a:gd name="T3" fmla="*/ 71 h 71"/>
                  <a:gd name="T4" fmla="*/ 995 w 995"/>
                  <a:gd name="T5" fmla="*/ 71 h 71"/>
                  <a:gd name="T6" fmla="*/ 995 w 995"/>
                  <a:gd name="T7" fmla="*/ 12 h 71"/>
                  <a:gd name="T8" fmla="*/ 0 w 995"/>
                  <a:gd name="T9" fmla="*/ 0 h 71"/>
                  <a:gd name="T10" fmla="*/ 0 w 995"/>
                  <a:gd name="T11" fmla="*/ 0 h 71"/>
                  <a:gd name="T12" fmla="*/ 0 w 995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5" h="71">
                    <a:moveTo>
                      <a:pt x="0" y="0"/>
                    </a:moveTo>
                    <a:lnTo>
                      <a:pt x="0" y="71"/>
                    </a:lnTo>
                    <a:lnTo>
                      <a:pt x="995" y="71"/>
                    </a:lnTo>
                    <a:lnTo>
                      <a:pt x="99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7" name="Oval 38">
                <a:extLst>
                  <a:ext uri="{FF2B5EF4-FFF2-40B4-BE49-F238E27FC236}">
                    <a16:creationId xmlns:a16="http://schemas.microsoft.com/office/drawing/2014/main" id="{A02900C9-64C9-7442-8DB7-2DFC8599CE5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63950"/>
                <a:ext cx="15668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8" name="Oval 39">
                <a:extLst>
                  <a:ext uri="{FF2B5EF4-FFF2-40B4-BE49-F238E27FC236}">
                    <a16:creationId xmlns:a16="http://schemas.microsoft.com/office/drawing/2014/main" id="{01A504C8-5B0A-0F4A-AF70-77161F2E494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52838"/>
                <a:ext cx="15795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9" name="Oval 40">
                <a:extLst>
                  <a:ext uri="{FF2B5EF4-FFF2-40B4-BE49-F238E27FC236}">
                    <a16:creationId xmlns:a16="http://schemas.microsoft.com/office/drawing/2014/main" id="{576ACED9-E13A-9F49-BFC6-EDA40223AD6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550400" y="3719513"/>
                <a:ext cx="1289050" cy="428625"/>
              </a:xfrm>
              <a:prstGeom prst="ellipse">
                <a:avLst/>
              </a:prstGeom>
              <a:solidFill>
                <a:srgbClr val="E3A2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0" name="Freeform 41">
                <a:extLst>
                  <a:ext uri="{FF2B5EF4-FFF2-40B4-BE49-F238E27FC236}">
                    <a16:creationId xmlns:a16="http://schemas.microsoft.com/office/drawing/2014/main" id="{8D3C6CDF-B9AE-BA44-9A1B-309AA7722D0F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523413" y="3697288"/>
                <a:ext cx="1349375" cy="473075"/>
              </a:xfrm>
              <a:custGeom>
                <a:avLst/>
                <a:gdLst>
                  <a:gd name="T0" fmla="*/ 180 w 360"/>
                  <a:gd name="T1" fmla="*/ 16 h 126"/>
                  <a:gd name="T2" fmla="*/ 302 w 360"/>
                  <a:gd name="T3" fmla="*/ 34 h 126"/>
                  <a:gd name="T4" fmla="*/ 345 w 360"/>
                  <a:gd name="T5" fmla="*/ 64 h 126"/>
                  <a:gd name="T6" fmla="*/ 302 w 360"/>
                  <a:gd name="T7" fmla="*/ 93 h 126"/>
                  <a:gd name="T8" fmla="*/ 180 w 360"/>
                  <a:gd name="T9" fmla="*/ 111 h 126"/>
                  <a:gd name="T10" fmla="*/ 58 w 360"/>
                  <a:gd name="T11" fmla="*/ 93 h 126"/>
                  <a:gd name="T12" fmla="*/ 16 w 360"/>
                  <a:gd name="T13" fmla="*/ 64 h 126"/>
                  <a:gd name="T14" fmla="*/ 58 w 360"/>
                  <a:gd name="T15" fmla="*/ 34 h 126"/>
                  <a:gd name="T16" fmla="*/ 180 w 360"/>
                  <a:gd name="T17" fmla="*/ 16 h 126"/>
                  <a:gd name="T18" fmla="*/ 180 w 360"/>
                  <a:gd name="T19" fmla="*/ 0 h 126"/>
                  <a:gd name="T20" fmla="*/ 0 w 360"/>
                  <a:gd name="T21" fmla="*/ 64 h 126"/>
                  <a:gd name="T22" fmla="*/ 180 w 360"/>
                  <a:gd name="T23" fmla="*/ 126 h 126"/>
                  <a:gd name="T24" fmla="*/ 360 w 360"/>
                  <a:gd name="T25" fmla="*/ 64 h 126"/>
                  <a:gd name="T26" fmla="*/ 180 w 360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26">
                    <a:moveTo>
                      <a:pt x="180" y="16"/>
                    </a:moveTo>
                    <a:cubicBezTo>
                      <a:pt x="227" y="16"/>
                      <a:pt x="270" y="22"/>
                      <a:pt x="302" y="34"/>
                    </a:cubicBezTo>
                    <a:cubicBezTo>
                      <a:pt x="331" y="43"/>
                      <a:pt x="345" y="55"/>
                      <a:pt x="345" y="64"/>
                    </a:cubicBezTo>
                    <a:cubicBezTo>
                      <a:pt x="345" y="71"/>
                      <a:pt x="331" y="83"/>
                      <a:pt x="302" y="93"/>
                    </a:cubicBezTo>
                    <a:cubicBezTo>
                      <a:pt x="270" y="105"/>
                      <a:pt x="227" y="111"/>
                      <a:pt x="180" y="111"/>
                    </a:cubicBezTo>
                    <a:cubicBezTo>
                      <a:pt x="134" y="111"/>
                      <a:pt x="91" y="105"/>
                      <a:pt x="58" y="93"/>
                    </a:cubicBezTo>
                    <a:cubicBezTo>
                      <a:pt x="29" y="83"/>
                      <a:pt x="16" y="71"/>
                      <a:pt x="16" y="64"/>
                    </a:cubicBezTo>
                    <a:cubicBezTo>
                      <a:pt x="16" y="55"/>
                      <a:pt x="29" y="43"/>
                      <a:pt x="58" y="34"/>
                    </a:cubicBezTo>
                    <a:cubicBezTo>
                      <a:pt x="91" y="22"/>
                      <a:pt x="134" y="16"/>
                      <a:pt x="180" y="16"/>
                    </a:cubicBezTo>
                    <a:moveTo>
                      <a:pt x="180" y="0"/>
                    </a:moveTo>
                    <a:cubicBezTo>
                      <a:pt x="81" y="0"/>
                      <a:pt x="0" y="28"/>
                      <a:pt x="0" y="64"/>
                    </a:cubicBezTo>
                    <a:cubicBezTo>
                      <a:pt x="0" y="99"/>
                      <a:pt x="81" y="126"/>
                      <a:pt x="180" y="126"/>
                    </a:cubicBezTo>
                    <a:cubicBezTo>
                      <a:pt x="279" y="126"/>
                      <a:pt x="360" y="99"/>
                      <a:pt x="360" y="64"/>
                    </a:cubicBezTo>
                    <a:cubicBezTo>
                      <a:pt x="360" y="28"/>
                      <a:pt x="279" y="0"/>
                      <a:pt x="180" y="0"/>
                    </a:cubicBezTo>
                    <a:close/>
                  </a:path>
                </a:pathLst>
              </a:cu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1" name="Freeform 42">
                <a:extLst>
                  <a:ext uri="{FF2B5EF4-FFF2-40B4-BE49-F238E27FC236}">
                    <a16:creationId xmlns:a16="http://schemas.microsoft.com/office/drawing/2014/main" id="{BF3E0A8F-ABBE-0441-AAFA-36D16CE78C9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02825" y="3844925"/>
                <a:ext cx="581025" cy="179387"/>
              </a:xfrm>
              <a:custGeom>
                <a:avLst/>
                <a:gdLst>
                  <a:gd name="T0" fmla="*/ 141 w 155"/>
                  <a:gd name="T1" fmla="*/ 0 h 48"/>
                  <a:gd name="T2" fmla="*/ 121 w 155"/>
                  <a:gd name="T3" fmla="*/ 2 h 48"/>
                  <a:gd name="T4" fmla="*/ 130 w 155"/>
                  <a:gd name="T5" fmla="*/ 13 h 48"/>
                  <a:gd name="T6" fmla="*/ 121 w 155"/>
                  <a:gd name="T7" fmla="*/ 26 h 48"/>
                  <a:gd name="T8" fmla="*/ 100 w 155"/>
                  <a:gd name="T9" fmla="*/ 30 h 48"/>
                  <a:gd name="T10" fmla="*/ 94 w 155"/>
                  <a:gd name="T11" fmla="*/ 5 h 48"/>
                  <a:gd name="T12" fmla="*/ 80 w 155"/>
                  <a:gd name="T13" fmla="*/ 5 h 48"/>
                  <a:gd name="T14" fmla="*/ 86 w 155"/>
                  <a:gd name="T15" fmla="*/ 31 h 48"/>
                  <a:gd name="T16" fmla="*/ 82 w 155"/>
                  <a:gd name="T17" fmla="*/ 31 h 48"/>
                  <a:gd name="T18" fmla="*/ 74 w 155"/>
                  <a:gd name="T19" fmla="*/ 31 h 48"/>
                  <a:gd name="T20" fmla="*/ 69 w 155"/>
                  <a:gd name="T21" fmla="*/ 5 h 48"/>
                  <a:gd name="T22" fmla="*/ 55 w 155"/>
                  <a:gd name="T23" fmla="*/ 5 h 48"/>
                  <a:gd name="T24" fmla="*/ 60 w 155"/>
                  <a:gd name="T25" fmla="*/ 30 h 48"/>
                  <a:gd name="T26" fmla="*/ 38 w 155"/>
                  <a:gd name="T27" fmla="*/ 26 h 48"/>
                  <a:gd name="T28" fmla="*/ 23 w 155"/>
                  <a:gd name="T29" fmla="*/ 14 h 48"/>
                  <a:gd name="T30" fmla="*/ 27 w 155"/>
                  <a:gd name="T31" fmla="*/ 3 h 48"/>
                  <a:gd name="T32" fmla="*/ 6 w 155"/>
                  <a:gd name="T33" fmla="*/ 1 h 48"/>
                  <a:gd name="T34" fmla="*/ 2 w 155"/>
                  <a:gd name="T35" fmla="*/ 14 h 48"/>
                  <a:gd name="T36" fmla="*/ 27 w 155"/>
                  <a:gd name="T37" fmla="*/ 35 h 48"/>
                  <a:gd name="T38" fmla="*/ 63 w 155"/>
                  <a:gd name="T39" fmla="*/ 42 h 48"/>
                  <a:gd name="T40" fmla="*/ 64 w 155"/>
                  <a:gd name="T41" fmla="*/ 48 h 48"/>
                  <a:gd name="T42" fmla="*/ 78 w 155"/>
                  <a:gd name="T43" fmla="*/ 48 h 48"/>
                  <a:gd name="T44" fmla="*/ 77 w 155"/>
                  <a:gd name="T45" fmla="*/ 42 h 48"/>
                  <a:gd name="T46" fmla="*/ 85 w 155"/>
                  <a:gd name="T47" fmla="*/ 43 h 48"/>
                  <a:gd name="T48" fmla="*/ 89 w 155"/>
                  <a:gd name="T49" fmla="*/ 43 h 48"/>
                  <a:gd name="T50" fmla="*/ 90 w 155"/>
                  <a:gd name="T51" fmla="*/ 48 h 48"/>
                  <a:gd name="T52" fmla="*/ 104 w 155"/>
                  <a:gd name="T53" fmla="*/ 48 h 48"/>
                  <a:gd name="T54" fmla="*/ 102 w 155"/>
                  <a:gd name="T55" fmla="*/ 42 h 48"/>
                  <a:gd name="T56" fmla="*/ 134 w 155"/>
                  <a:gd name="T57" fmla="*/ 36 h 48"/>
                  <a:gd name="T58" fmla="*/ 153 w 155"/>
                  <a:gd name="T59" fmla="*/ 15 h 48"/>
                  <a:gd name="T60" fmla="*/ 141 w 155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" h="48">
                    <a:moveTo>
                      <a:pt x="141" y="0"/>
                    </a:moveTo>
                    <a:cubicBezTo>
                      <a:pt x="121" y="2"/>
                      <a:pt x="121" y="2"/>
                      <a:pt x="121" y="2"/>
                    </a:cubicBezTo>
                    <a:cubicBezTo>
                      <a:pt x="124" y="4"/>
                      <a:pt x="129" y="9"/>
                      <a:pt x="130" y="13"/>
                    </a:cubicBezTo>
                    <a:cubicBezTo>
                      <a:pt x="131" y="18"/>
                      <a:pt x="128" y="23"/>
                      <a:pt x="121" y="26"/>
                    </a:cubicBezTo>
                    <a:cubicBezTo>
                      <a:pt x="116" y="28"/>
                      <a:pt x="109" y="29"/>
                      <a:pt x="100" y="30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4" y="31"/>
                      <a:pt x="82" y="31"/>
                    </a:cubicBezTo>
                    <a:cubicBezTo>
                      <a:pt x="80" y="31"/>
                      <a:pt x="77" y="31"/>
                      <a:pt x="74" y="3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1" y="29"/>
                      <a:pt x="44" y="28"/>
                      <a:pt x="38" y="26"/>
                    </a:cubicBezTo>
                    <a:cubicBezTo>
                      <a:pt x="29" y="23"/>
                      <a:pt x="24" y="18"/>
                      <a:pt x="23" y="14"/>
                    </a:cubicBezTo>
                    <a:cubicBezTo>
                      <a:pt x="22" y="10"/>
                      <a:pt x="25" y="6"/>
                      <a:pt x="2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0" y="9"/>
                      <a:pt x="2" y="14"/>
                    </a:cubicBezTo>
                    <a:cubicBezTo>
                      <a:pt x="4" y="23"/>
                      <a:pt x="13" y="30"/>
                      <a:pt x="27" y="35"/>
                    </a:cubicBezTo>
                    <a:cubicBezTo>
                      <a:pt x="37" y="38"/>
                      <a:pt x="49" y="40"/>
                      <a:pt x="63" y="42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9" y="42"/>
                      <a:pt x="82" y="43"/>
                      <a:pt x="85" y="43"/>
                    </a:cubicBezTo>
                    <a:cubicBezTo>
                      <a:pt x="86" y="43"/>
                      <a:pt x="87" y="43"/>
                      <a:pt x="89" y="43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16" y="41"/>
                      <a:pt x="127" y="39"/>
                      <a:pt x="134" y="36"/>
                    </a:cubicBezTo>
                    <a:cubicBezTo>
                      <a:pt x="148" y="31"/>
                      <a:pt x="155" y="23"/>
                      <a:pt x="153" y="15"/>
                    </a:cubicBezTo>
                    <a:cubicBezTo>
                      <a:pt x="151" y="9"/>
                      <a:pt x="146" y="3"/>
                      <a:pt x="141" y="0"/>
                    </a:cubicBezTo>
                  </a:path>
                </a:pathLst>
              </a:custGeom>
              <a:solidFill>
                <a:srgbClr val="B78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84" name="Gruppieren 13147">
              <a:extLst>
                <a:ext uri="{FF2B5EF4-FFF2-40B4-BE49-F238E27FC236}">
                  <a16:creationId xmlns:a16="http://schemas.microsoft.com/office/drawing/2014/main" id="{795C1DF7-EF2D-A843-AFC8-1A6FF8CFB44F}"/>
                </a:ext>
              </a:extLst>
            </p:cNvPr>
            <p:cNvGrpSpPr/>
            <p:nvPr/>
          </p:nvGrpSpPr>
          <p:grpSpPr bwMode="gray">
            <a:xfrm rot="6827272">
              <a:off x="9407979" y="1853820"/>
              <a:ext cx="226890" cy="102386"/>
              <a:chOff x="9410700" y="3652838"/>
              <a:chExt cx="1579563" cy="712787"/>
            </a:xfrm>
          </p:grpSpPr>
          <p:sp>
            <p:nvSpPr>
              <p:cNvPr id="286" name="Oval 35">
                <a:extLst>
                  <a:ext uri="{FF2B5EF4-FFF2-40B4-BE49-F238E27FC236}">
                    <a16:creationId xmlns:a16="http://schemas.microsoft.com/office/drawing/2014/main" id="{896E867E-0F62-7745-B496-19692FC075C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73488"/>
                <a:ext cx="1579563" cy="592137"/>
              </a:xfrm>
              <a:prstGeom prst="ellipse">
                <a:avLst/>
              </a:pr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87" name="Oval 36">
                <a:extLst>
                  <a:ext uri="{FF2B5EF4-FFF2-40B4-BE49-F238E27FC236}">
                    <a16:creationId xmlns:a16="http://schemas.microsoft.com/office/drawing/2014/main" id="{E7413CB0-8251-2541-BCF5-7F44BF374C8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65550"/>
                <a:ext cx="1579563" cy="588962"/>
              </a:xfrm>
              <a:prstGeom prst="ellipse">
                <a:avLst/>
              </a:pr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88" name="Freeform 37">
                <a:extLst>
                  <a:ext uri="{FF2B5EF4-FFF2-40B4-BE49-F238E27FC236}">
                    <a16:creationId xmlns:a16="http://schemas.microsoft.com/office/drawing/2014/main" id="{0049F139-9E16-534E-B862-FB53F8F139E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0700" y="3941763"/>
                <a:ext cx="1579563" cy="112712"/>
              </a:xfrm>
              <a:custGeom>
                <a:avLst/>
                <a:gdLst>
                  <a:gd name="T0" fmla="*/ 0 w 995"/>
                  <a:gd name="T1" fmla="*/ 0 h 71"/>
                  <a:gd name="T2" fmla="*/ 0 w 995"/>
                  <a:gd name="T3" fmla="*/ 71 h 71"/>
                  <a:gd name="T4" fmla="*/ 995 w 995"/>
                  <a:gd name="T5" fmla="*/ 71 h 71"/>
                  <a:gd name="T6" fmla="*/ 995 w 995"/>
                  <a:gd name="T7" fmla="*/ 12 h 71"/>
                  <a:gd name="T8" fmla="*/ 0 w 995"/>
                  <a:gd name="T9" fmla="*/ 0 h 71"/>
                  <a:gd name="T10" fmla="*/ 0 w 995"/>
                  <a:gd name="T11" fmla="*/ 0 h 71"/>
                  <a:gd name="T12" fmla="*/ 0 w 995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5" h="71">
                    <a:moveTo>
                      <a:pt x="0" y="0"/>
                    </a:moveTo>
                    <a:lnTo>
                      <a:pt x="0" y="71"/>
                    </a:lnTo>
                    <a:lnTo>
                      <a:pt x="995" y="71"/>
                    </a:lnTo>
                    <a:lnTo>
                      <a:pt x="99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89" name="Oval 38">
                <a:extLst>
                  <a:ext uri="{FF2B5EF4-FFF2-40B4-BE49-F238E27FC236}">
                    <a16:creationId xmlns:a16="http://schemas.microsoft.com/office/drawing/2014/main" id="{2890994B-2A50-DF4D-A32A-A0AC5235DDE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63950"/>
                <a:ext cx="15668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0" name="Oval 39">
                <a:extLst>
                  <a:ext uri="{FF2B5EF4-FFF2-40B4-BE49-F238E27FC236}">
                    <a16:creationId xmlns:a16="http://schemas.microsoft.com/office/drawing/2014/main" id="{0456AEC4-2583-FE40-8160-4ED2C60AE5F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52838"/>
                <a:ext cx="15795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1" name="Oval 40">
                <a:extLst>
                  <a:ext uri="{FF2B5EF4-FFF2-40B4-BE49-F238E27FC236}">
                    <a16:creationId xmlns:a16="http://schemas.microsoft.com/office/drawing/2014/main" id="{25D0F022-61D5-2A4D-80A1-E523B09EF19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550400" y="3719513"/>
                <a:ext cx="1289050" cy="428625"/>
              </a:xfrm>
              <a:prstGeom prst="ellipse">
                <a:avLst/>
              </a:prstGeom>
              <a:solidFill>
                <a:srgbClr val="E3A2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2" name="Freeform 41">
                <a:extLst>
                  <a:ext uri="{FF2B5EF4-FFF2-40B4-BE49-F238E27FC236}">
                    <a16:creationId xmlns:a16="http://schemas.microsoft.com/office/drawing/2014/main" id="{43798EFB-CE9D-3D4B-9FD1-1E53B2C59E3C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523413" y="3697288"/>
                <a:ext cx="1349375" cy="473075"/>
              </a:xfrm>
              <a:custGeom>
                <a:avLst/>
                <a:gdLst>
                  <a:gd name="T0" fmla="*/ 180 w 360"/>
                  <a:gd name="T1" fmla="*/ 16 h 126"/>
                  <a:gd name="T2" fmla="*/ 302 w 360"/>
                  <a:gd name="T3" fmla="*/ 34 h 126"/>
                  <a:gd name="T4" fmla="*/ 345 w 360"/>
                  <a:gd name="T5" fmla="*/ 64 h 126"/>
                  <a:gd name="T6" fmla="*/ 302 w 360"/>
                  <a:gd name="T7" fmla="*/ 93 h 126"/>
                  <a:gd name="T8" fmla="*/ 180 w 360"/>
                  <a:gd name="T9" fmla="*/ 111 h 126"/>
                  <a:gd name="T10" fmla="*/ 58 w 360"/>
                  <a:gd name="T11" fmla="*/ 93 h 126"/>
                  <a:gd name="T12" fmla="*/ 16 w 360"/>
                  <a:gd name="T13" fmla="*/ 64 h 126"/>
                  <a:gd name="T14" fmla="*/ 58 w 360"/>
                  <a:gd name="T15" fmla="*/ 34 h 126"/>
                  <a:gd name="T16" fmla="*/ 180 w 360"/>
                  <a:gd name="T17" fmla="*/ 16 h 126"/>
                  <a:gd name="T18" fmla="*/ 180 w 360"/>
                  <a:gd name="T19" fmla="*/ 0 h 126"/>
                  <a:gd name="T20" fmla="*/ 0 w 360"/>
                  <a:gd name="T21" fmla="*/ 64 h 126"/>
                  <a:gd name="T22" fmla="*/ 180 w 360"/>
                  <a:gd name="T23" fmla="*/ 126 h 126"/>
                  <a:gd name="T24" fmla="*/ 360 w 360"/>
                  <a:gd name="T25" fmla="*/ 64 h 126"/>
                  <a:gd name="T26" fmla="*/ 180 w 360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26">
                    <a:moveTo>
                      <a:pt x="180" y="16"/>
                    </a:moveTo>
                    <a:cubicBezTo>
                      <a:pt x="227" y="16"/>
                      <a:pt x="270" y="22"/>
                      <a:pt x="302" y="34"/>
                    </a:cubicBezTo>
                    <a:cubicBezTo>
                      <a:pt x="331" y="43"/>
                      <a:pt x="345" y="55"/>
                      <a:pt x="345" y="64"/>
                    </a:cubicBezTo>
                    <a:cubicBezTo>
                      <a:pt x="345" y="71"/>
                      <a:pt x="331" y="83"/>
                      <a:pt x="302" y="93"/>
                    </a:cubicBezTo>
                    <a:cubicBezTo>
                      <a:pt x="270" y="105"/>
                      <a:pt x="227" y="111"/>
                      <a:pt x="180" y="111"/>
                    </a:cubicBezTo>
                    <a:cubicBezTo>
                      <a:pt x="134" y="111"/>
                      <a:pt x="91" y="105"/>
                      <a:pt x="58" y="93"/>
                    </a:cubicBezTo>
                    <a:cubicBezTo>
                      <a:pt x="29" y="83"/>
                      <a:pt x="16" y="71"/>
                      <a:pt x="16" y="64"/>
                    </a:cubicBezTo>
                    <a:cubicBezTo>
                      <a:pt x="16" y="55"/>
                      <a:pt x="29" y="43"/>
                      <a:pt x="58" y="34"/>
                    </a:cubicBezTo>
                    <a:cubicBezTo>
                      <a:pt x="91" y="22"/>
                      <a:pt x="134" y="16"/>
                      <a:pt x="180" y="16"/>
                    </a:cubicBezTo>
                    <a:moveTo>
                      <a:pt x="180" y="0"/>
                    </a:moveTo>
                    <a:cubicBezTo>
                      <a:pt x="81" y="0"/>
                      <a:pt x="0" y="28"/>
                      <a:pt x="0" y="64"/>
                    </a:cubicBezTo>
                    <a:cubicBezTo>
                      <a:pt x="0" y="99"/>
                      <a:pt x="81" y="126"/>
                      <a:pt x="180" y="126"/>
                    </a:cubicBezTo>
                    <a:cubicBezTo>
                      <a:pt x="279" y="126"/>
                      <a:pt x="360" y="99"/>
                      <a:pt x="360" y="64"/>
                    </a:cubicBezTo>
                    <a:cubicBezTo>
                      <a:pt x="360" y="28"/>
                      <a:pt x="279" y="0"/>
                      <a:pt x="180" y="0"/>
                    </a:cubicBezTo>
                    <a:close/>
                  </a:path>
                </a:pathLst>
              </a:cu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3" name="Freeform 42">
                <a:extLst>
                  <a:ext uri="{FF2B5EF4-FFF2-40B4-BE49-F238E27FC236}">
                    <a16:creationId xmlns:a16="http://schemas.microsoft.com/office/drawing/2014/main" id="{6B85C03C-9DA7-A140-8E51-E8F3CA0290D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02825" y="3844925"/>
                <a:ext cx="581025" cy="179387"/>
              </a:xfrm>
              <a:custGeom>
                <a:avLst/>
                <a:gdLst>
                  <a:gd name="T0" fmla="*/ 141 w 155"/>
                  <a:gd name="T1" fmla="*/ 0 h 48"/>
                  <a:gd name="T2" fmla="*/ 121 w 155"/>
                  <a:gd name="T3" fmla="*/ 2 h 48"/>
                  <a:gd name="T4" fmla="*/ 130 w 155"/>
                  <a:gd name="T5" fmla="*/ 13 h 48"/>
                  <a:gd name="T6" fmla="*/ 121 w 155"/>
                  <a:gd name="T7" fmla="*/ 26 h 48"/>
                  <a:gd name="T8" fmla="*/ 100 w 155"/>
                  <a:gd name="T9" fmla="*/ 30 h 48"/>
                  <a:gd name="T10" fmla="*/ 94 w 155"/>
                  <a:gd name="T11" fmla="*/ 5 h 48"/>
                  <a:gd name="T12" fmla="*/ 80 w 155"/>
                  <a:gd name="T13" fmla="*/ 5 h 48"/>
                  <a:gd name="T14" fmla="*/ 86 w 155"/>
                  <a:gd name="T15" fmla="*/ 31 h 48"/>
                  <a:gd name="T16" fmla="*/ 82 w 155"/>
                  <a:gd name="T17" fmla="*/ 31 h 48"/>
                  <a:gd name="T18" fmla="*/ 74 w 155"/>
                  <a:gd name="T19" fmla="*/ 31 h 48"/>
                  <a:gd name="T20" fmla="*/ 69 w 155"/>
                  <a:gd name="T21" fmla="*/ 5 h 48"/>
                  <a:gd name="T22" fmla="*/ 55 w 155"/>
                  <a:gd name="T23" fmla="*/ 5 h 48"/>
                  <a:gd name="T24" fmla="*/ 60 w 155"/>
                  <a:gd name="T25" fmla="*/ 30 h 48"/>
                  <a:gd name="T26" fmla="*/ 38 w 155"/>
                  <a:gd name="T27" fmla="*/ 26 h 48"/>
                  <a:gd name="T28" fmla="*/ 23 w 155"/>
                  <a:gd name="T29" fmla="*/ 14 h 48"/>
                  <a:gd name="T30" fmla="*/ 27 w 155"/>
                  <a:gd name="T31" fmla="*/ 3 h 48"/>
                  <a:gd name="T32" fmla="*/ 6 w 155"/>
                  <a:gd name="T33" fmla="*/ 1 h 48"/>
                  <a:gd name="T34" fmla="*/ 2 w 155"/>
                  <a:gd name="T35" fmla="*/ 14 h 48"/>
                  <a:gd name="T36" fmla="*/ 27 w 155"/>
                  <a:gd name="T37" fmla="*/ 35 h 48"/>
                  <a:gd name="T38" fmla="*/ 63 w 155"/>
                  <a:gd name="T39" fmla="*/ 42 h 48"/>
                  <a:gd name="T40" fmla="*/ 64 w 155"/>
                  <a:gd name="T41" fmla="*/ 48 h 48"/>
                  <a:gd name="T42" fmla="*/ 78 w 155"/>
                  <a:gd name="T43" fmla="*/ 48 h 48"/>
                  <a:gd name="T44" fmla="*/ 77 w 155"/>
                  <a:gd name="T45" fmla="*/ 42 h 48"/>
                  <a:gd name="T46" fmla="*/ 85 w 155"/>
                  <a:gd name="T47" fmla="*/ 43 h 48"/>
                  <a:gd name="T48" fmla="*/ 89 w 155"/>
                  <a:gd name="T49" fmla="*/ 43 h 48"/>
                  <a:gd name="T50" fmla="*/ 90 w 155"/>
                  <a:gd name="T51" fmla="*/ 48 h 48"/>
                  <a:gd name="T52" fmla="*/ 104 w 155"/>
                  <a:gd name="T53" fmla="*/ 48 h 48"/>
                  <a:gd name="T54" fmla="*/ 102 w 155"/>
                  <a:gd name="T55" fmla="*/ 42 h 48"/>
                  <a:gd name="T56" fmla="*/ 134 w 155"/>
                  <a:gd name="T57" fmla="*/ 36 h 48"/>
                  <a:gd name="T58" fmla="*/ 153 w 155"/>
                  <a:gd name="T59" fmla="*/ 15 h 48"/>
                  <a:gd name="T60" fmla="*/ 141 w 155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" h="48">
                    <a:moveTo>
                      <a:pt x="141" y="0"/>
                    </a:moveTo>
                    <a:cubicBezTo>
                      <a:pt x="121" y="2"/>
                      <a:pt x="121" y="2"/>
                      <a:pt x="121" y="2"/>
                    </a:cubicBezTo>
                    <a:cubicBezTo>
                      <a:pt x="124" y="4"/>
                      <a:pt x="129" y="9"/>
                      <a:pt x="130" y="13"/>
                    </a:cubicBezTo>
                    <a:cubicBezTo>
                      <a:pt x="131" y="18"/>
                      <a:pt x="128" y="23"/>
                      <a:pt x="121" y="26"/>
                    </a:cubicBezTo>
                    <a:cubicBezTo>
                      <a:pt x="116" y="28"/>
                      <a:pt x="109" y="29"/>
                      <a:pt x="100" y="30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4" y="31"/>
                      <a:pt x="82" y="31"/>
                    </a:cubicBezTo>
                    <a:cubicBezTo>
                      <a:pt x="80" y="31"/>
                      <a:pt x="77" y="31"/>
                      <a:pt x="74" y="3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1" y="29"/>
                      <a:pt x="44" y="28"/>
                      <a:pt x="38" y="26"/>
                    </a:cubicBezTo>
                    <a:cubicBezTo>
                      <a:pt x="29" y="23"/>
                      <a:pt x="24" y="18"/>
                      <a:pt x="23" y="14"/>
                    </a:cubicBezTo>
                    <a:cubicBezTo>
                      <a:pt x="22" y="10"/>
                      <a:pt x="25" y="6"/>
                      <a:pt x="2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0" y="9"/>
                      <a:pt x="2" y="14"/>
                    </a:cubicBezTo>
                    <a:cubicBezTo>
                      <a:pt x="4" y="23"/>
                      <a:pt x="13" y="30"/>
                      <a:pt x="27" y="35"/>
                    </a:cubicBezTo>
                    <a:cubicBezTo>
                      <a:pt x="37" y="38"/>
                      <a:pt x="49" y="40"/>
                      <a:pt x="63" y="42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9" y="42"/>
                      <a:pt x="82" y="43"/>
                      <a:pt x="85" y="43"/>
                    </a:cubicBezTo>
                    <a:cubicBezTo>
                      <a:pt x="86" y="43"/>
                      <a:pt x="87" y="43"/>
                      <a:pt x="89" y="43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16" y="41"/>
                      <a:pt x="127" y="39"/>
                      <a:pt x="134" y="36"/>
                    </a:cubicBezTo>
                    <a:cubicBezTo>
                      <a:pt x="148" y="31"/>
                      <a:pt x="155" y="23"/>
                      <a:pt x="153" y="15"/>
                    </a:cubicBezTo>
                    <a:cubicBezTo>
                      <a:pt x="151" y="9"/>
                      <a:pt x="146" y="3"/>
                      <a:pt x="141" y="0"/>
                    </a:cubicBezTo>
                  </a:path>
                </a:pathLst>
              </a:custGeom>
              <a:solidFill>
                <a:srgbClr val="B78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85" name="Gruppieren 13148">
              <a:extLst>
                <a:ext uri="{FF2B5EF4-FFF2-40B4-BE49-F238E27FC236}">
                  <a16:creationId xmlns:a16="http://schemas.microsoft.com/office/drawing/2014/main" id="{0BC34FDA-A0B8-644F-B609-2E8E888A56A2}"/>
                </a:ext>
              </a:extLst>
            </p:cNvPr>
            <p:cNvGrpSpPr/>
            <p:nvPr/>
          </p:nvGrpSpPr>
          <p:grpSpPr bwMode="gray">
            <a:xfrm rot="18886588">
              <a:off x="8936114" y="1634638"/>
              <a:ext cx="226890" cy="102386"/>
              <a:chOff x="9410700" y="3652838"/>
              <a:chExt cx="1579563" cy="712787"/>
            </a:xfrm>
          </p:grpSpPr>
          <p:sp>
            <p:nvSpPr>
              <p:cNvPr id="278" name="Oval 35">
                <a:extLst>
                  <a:ext uri="{FF2B5EF4-FFF2-40B4-BE49-F238E27FC236}">
                    <a16:creationId xmlns:a16="http://schemas.microsoft.com/office/drawing/2014/main" id="{90E38536-CB5A-DC4F-8057-FD8FFC7BA92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73488"/>
                <a:ext cx="1579563" cy="592137"/>
              </a:xfrm>
              <a:prstGeom prst="ellipse">
                <a:avLst/>
              </a:pr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9" name="Oval 36">
                <a:extLst>
                  <a:ext uri="{FF2B5EF4-FFF2-40B4-BE49-F238E27FC236}">
                    <a16:creationId xmlns:a16="http://schemas.microsoft.com/office/drawing/2014/main" id="{97688AEF-7B61-A14B-BFB6-5BFACC82FF9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65550"/>
                <a:ext cx="1579563" cy="588962"/>
              </a:xfrm>
              <a:prstGeom prst="ellipse">
                <a:avLst/>
              </a:pr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80" name="Freeform 37">
                <a:extLst>
                  <a:ext uri="{FF2B5EF4-FFF2-40B4-BE49-F238E27FC236}">
                    <a16:creationId xmlns:a16="http://schemas.microsoft.com/office/drawing/2014/main" id="{047AE387-4951-1540-B390-9E0064DD85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0700" y="3941763"/>
                <a:ext cx="1579563" cy="112712"/>
              </a:xfrm>
              <a:custGeom>
                <a:avLst/>
                <a:gdLst>
                  <a:gd name="T0" fmla="*/ 0 w 995"/>
                  <a:gd name="T1" fmla="*/ 0 h 71"/>
                  <a:gd name="T2" fmla="*/ 0 w 995"/>
                  <a:gd name="T3" fmla="*/ 71 h 71"/>
                  <a:gd name="T4" fmla="*/ 995 w 995"/>
                  <a:gd name="T5" fmla="*/ 71 h 71"/>
                  <a:gd name="T6" fmla="*/ 995 w 995"/>
                  <a:gd name="T7" fmla="*/ 12 h 71"/>
                  <a:gd name="T8" fmla="*/ 0 w 995"/>
                  <a:gd name="T9" fmla="*/ 0 h 71"/>
                  <a:gd name="T10" fmla="*/ 0 w 995"/>
                  <a:gd name="T11" fmla="*/ 0 h 71"/>
                  <a:gd name="T12" fmla="*/ 0 w 995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5" h="71">
                    <a:moveTo>
                      <a:pt x="0" y="0"/>
                    </a:moveTo>
                    <a:lnTo>
                      <a:pt x="0" y="71"/>
                    </a:lnTo>
                    <a:lnTo>
                      <a:pt x="995" y="71"/>
                    </a:lnTo>
                    <a:lnTo>
                      <a:pt x="99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81" name="Oval 38">
                <a:extLst>
                  <a:ext uri="{FF2B5EF4-FFF2-40B4-BE49-F238E27FC236}">
                    <a16:creationId xmlns:a16="http://schemas.microsoft.com/office/drawing/2014/main" id="{0507C049-3C2D-4F4F-BBF9-CFB290B6BB0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63950"/>
                <a:ext cx="15668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82" name="Oval 39">
                <a:extLst>
                  <a:ext uri="{FF2B5EF4-FFF2-40B4-BE49-F238E27FC236}">
                    <a16:creationId xmlns:a16="http://schemas.microsoft.com/office/drawing/2014/main" id="{F3D3713A-CB7E-FE4F-8400-CC09BB9C832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52838"/>
                <a:ext cx="15795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83" name="Oval 40">
                <a:extLst>
                  <a:ext uri="{FF2B5EF4-FFF2-40B4-BE49-F238E27FC236}">
                    <a16:creationId xmlns:a16="http://schemas.microsoft.com/office/drawing/2014/main" id="{3A12DB6E-6CD4-C64D-B226-F3816D5F133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550400" y="3719513"/>
                <a:ext cx="1289050" cy="428625"/>
              </a:xfrm>
              <a:prstGeom prst="ellipse">
                <a:avLst/>
              </a:prstGeom>
              <a:solidFill>
                <a:srgbClr val="E3A2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84" name="Freeform 41">
                <a:extLst>
                  <a:ext uri="{FF2B5EF4-FFF2-40B4-BE49-F238E27FC236}">
                    <a16:creationId xmlns:a16="http://schemas.microsoft.com/office/drawing/2014/main" id="{5AF1377E-CD3E-874F-AF1E-21BEF7F454E3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523413" y="3697288"/>
                <a:ext cx="1349375" cy="473075"/>
              </a:xfrm>
              <a:custGeom>
                <a:avLst/>
                <a:gdLst>
                  <a:gd name="T0" fmla="*/ 180 w 360"/>
                  <a:gd name="T1" fmla="*/ 16 h 126"/>
                  <a:gd name="T2" fmla="*/ 302 w 360"/>
                  <a:gd name="T3" fmla="*/ 34 h 126"/>
                  <a:gd name="T4" fmla="*/ 345 w 360"/>
                  <a:gd name="T5" fmla="*/ 64 h 126"/>
                  <a:gd name="T6" fmla="*/ 302 w 360"/>
                  <a:gd name="T7" fmla="*/ 93 h 126"/>
                  <a:gd name="T8" fmla="*/ 180 w 360"/>
                  <a:gd name="T9" fmla="*/ 111 h 126"/>
                  <a:gd name="T10" fmla="*/ 58 w 360"/>
                  <a:gd name="T11" fmla="*/ 93 h 126"/>
                  <a:gd name="T12" fmla="*/ 16 w 360"/>
                  <a:gd name="T13" fmla="*/ 64 h 126"/>
                  <a:gd name="T14" fmla="*/ 58 w 360"/>
                  <a:gd name="T15" fmla="*/ 34 h 126"/>
                  <a:gd name="T16" fmla="*/ 180 w 360"/>
                  <a:gd name="T17" fmla="*/ 16 h 126"/>
                  <a:gd name="T18" fmla="*/ 180 w 360"/>
                  <a:gd name="T19" fmla="*/ 0 h 126"/>
                  <a:gd name="T20" fmla="*/ 0 w 360"/>
                  <a:gd name="T21" fmla="*/ 64 h 126"/>
                  <a:gd name="T22" fmla="*/ 180 w 360"/>
                  <a:gd name="T23" fmla="*/ 126 h 126"/>
                  <a:gd name="T24" fmla="*/ 360 w 360"/>
                  <a:gd name="T25" fmla="*/ 64 h 126"/>
                  <a:gd name="T26" fmla="*/ 180 w 360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26">
                    <a:moveTo>
                      <a:pt x="180" y="16"/>
                    </a:moveTo>
                    <a:cubicBezTo>
                      <a:pt x="227" y="16"/>
                      <a:pt x="270" y="22"/>
                      <a:pt x="302" y="34"/>
                    </a:cubicBezTo>
                    <a:cubicBezTo>
                      <a:pt x="331" y="43"/>
                      <a:pt x="345" y="55"/>
                      <a:pt x="345" y="64"/>
                    </a:cubicBezTo>
                    <a:cubicBezTo>
                      <a:pt x="345" y="71"/>
                      <a:pt x="331" y="83"/>
                      <a:pt x="302" y="93"/>
                    </a:cubicBezTo>
                    <a:cubicBezTo>
                      <a:pt x="270" y="105"/>
                      <a:pt x="227" y="111"/>
                      <a:pt x="180" y="111"/>
                    </a:cubicBezTo>
                    <a:cubicBezTo>
                      <a:pt x="134" y="111"/>
                      <a:pt x="91" y="105"/>
                      <a:pt x="58" y="93"/>
                    </a:cubicBezTo>
                    <a:cubicBezTo>
                      <a:pt x="29" y="83"/>
                      <a:pt x="16" y="71"/>
                      <a:pt x="16" y="64"/>
                    </a:cubicBezTo>
                    <a:cubicBezTo>
                      <a:pt x="16" y="55"/>
                      <a:pt x="29" y="43"/>
                      <a:pt x="58" y="34"/>
                    </a:cubicBezTo>
                    <a:cubicBezTo>
                      <a:pt x="91" y="22"/>
                      <a:pt x="134" y="16"/>
                      <a:pt x="180" y="16"/>
                    </a:cubicBezTo>
                    <a:moveTo>
                      <a:pt x="180" y="0"/>
                    </a:moveTo>
                    <a:cubicBezTo>
                      <a:pt x="81" y="0"/>
                      <a:pt x="0" y="28"/>
                      <a:pt x="0" y="64"/>
                    </a:cubicBezTo>
                    <a:cubicBezTo>
                      <a:pt x="0" y="99"/>
                      <a:pt x="81" y="126"/>
                      <a:pt x="180" y="126"/>
                    </a:cubicBezTo>
                    <a:cubicBezTo>
                      <a:pt x="279" y="126"/>
                      <a:pt x="360" y="99"/>
                      <a:pt x="360" y="64"/>
                    </a:cubicBezTo>
                    <a:cubicBezTo>
                      <a:pt x="360" y="28"/>
                      <a:pt x="279" y="0"/>
                      <a:pt x="180" y="0"/>
                    </a:cubicBezTo>
                    <a:close/>
                  </a:path>
                </a:pathLst>
              </a:cu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85" name="Freeform 42">
                <a:extLst>
                  <a:ext uri="{FF2B5EF4-FFF2-40B4-BE49-F238E27FC236}">
                    <a16:creationId xmlns:a16="http://schemas.microsoft.com/office/drawing/2014/main" id="{3CA474E7-6FD6-1241-BE98-7D2EEC6ACE6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02825" y="3844925"/>
                <a:ext cx="581025" cy="179387"/>
              </a:xfrm>
              <a:custGeom>
                <a:avLst/>
                <a:gdLst>
                  <a:gd name="T0" fmla="*/ 141 w 155"/>
                  <a:gd name="T1" fmla="*/ 0 h 48"/>
                  <a:gd name="T2" fmla="*/ 121 w 155"/>
                  <a:gd name="T3" fmla="*/ 2 h 48"/>
                  <a:gd name="T4" fmla="*/ 130 w 155"/>
                  <a:gd name="T5" fmla="*/ 13 h 48"/>
                  <a:gd name="T6" fmla="*/ 121 w 155"/>
                  <a:gd name="T7" fmla="*/ 26 h 48"/>
                  <a:gd name="T8" fmla="*/ 100 w 155"/>
                  <a:gd name="T9" fmla="*/ 30 h 48"/>
                  <a:gd name="T10" fmla="*/ 94 w 155"/>
                  <a:gd name="T11" fmla="*/ 5 h 48"/>
                  <a:gd name="T12" fmla="*/ 80 w 155"/>
                  <a:gd name="T13" fmla="*/ 5 h 48"/>
                  <a:gd name="T14" fmla="*/ 86 w 155"/>
                  <a:gd name="T15" fmla="*/ 31 h 48"/>
                  <a:gd name="T16" fmla="*/ 82 w 155"/>
                  <a:gd name="T17" fmla="*/ 31 h 48"/>
                  <a:gd name="T18" fmla="*/ 74 w 155"/>
                  <a:gd name="T19" fmla="*/ 31 h 48"/>
                  <a:gd name="T20" fmla="*/ 69 w 155"/>
                  <a:gd name="T21" fmla="*/ 5 h 48"/>
                  <a:gd name="T22" fmla="*/ 55 w 155"/>
                  <a:gd name="T23" fmla="*/ 5 h 48"/>
                  <a:gd name="T24" fmla="*/ 60 w 155"/>
                  <a:gd name="T25" fmla="*/ 30 h 48"/>
                  <a:gd name="T26" fmla="*/ 38 w 155"/>
                  <a:gd name="T27" fmla="*/ 26 h 48"/>
                  <a:gd name="T28" fmla="*/ 23 w 155"/>
                  <a:gd name="T29" fmla="*/ 14 h 48"/>
                  <a:gd name="T30" fmla="*/ 27 w 155"/>
                  <a:gd name="T31" fmla="*/ 3 h 48"/>
                  <a:gd name="T32" fmla="*/ 6 w 155"/>
                  <a:gd name="T33" fmla="*/ 1 h 48"/>
                  <a:gd name="T34" fmla="*/ 2 w 155"/>
                  <a:gd name="T35" fmla="*/ 14 h 48"/>
                  <a:gd name="T36" fmla="*/ 27 w 155"/>
                  <a:gd name="T37" fmla="*/ 35 h 48"/>
                  <a:gd name="T38" fmla="*/ 63 w 155"/>
                  <a:gd name="T39" fmla="*/ 42 h 48"/>
                  <a:gd name="T40" fmla="*/ 64 w 155"/>
                  <a:gd name="T41" fmla="*/ 48 h 48"/>
                  <a:gd name="T42" fmla="*/ 78 w 155"/>
                  <a:gd name="T43" fmla="*/ 48 h 48"/>
                  <a:gd name="T44" fmla="*/ 77 w 155"/>
                  <a:gd name="T45" fmla="*/ 42 h 48"/>
                  <a:gd name="T46" fmla="*/ 85 w 155"/>
                  <a:gd name="T47" fmla="*/ 43 h 48"/>
                  <a:gd name="T48" fmla="*/ 89 w 155"/>
                  <a:gd name="T49" fmla="*/ 43 h 48"/>
                  <a:gd name="T50" fmla="*/ 90 w 155"/>
                  <a:gd name="T51" fmla="*/ 48 h 48"/>
                  <a:gd name="T52" fmla="*/ 104 w 155"/>
                  <a:gd name="T53" fmla="*/ 48 h 48"/>
                  <a:gd name="T54" fmla="*/ 102 w 155"/>
                  <a:gd name="T55" fmla="*/ 42 h 48"/>
                  <a:gd name="T56" fmla="*/ 134 w 155"/>
                  <a:gd name="T57" fmla="*/ 36 h 48"/>
                  <a:gd name="T58" fmla="*/ 153 w 155"/>
                  <a:gd name="T59" fmla="*/ 15 h 48"/>
                  <a:gd name="T60" fmla="*/ 141 w 155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" h="48">
                    <a:moveTo>
                      <a:pt x="141" y="0"/>
                    </a:moveTo>
                    <a:cubicBezTo>
                      <a:pt x="121" y="2"/>
                      <a:pt x="121" y="2"/>
                      <a:pt x="121" y="2"/>
                    </a:cubicBezTo>
                    <a:cubicBezTo>
                      <a:pt x="124" y="4"/>
                      <a:pt x="129" y="9"/>
                      <a:pt x="130" y="13"/>
                    </a:cubicBezTo>
                    <a:cubicBezTo>
                      <a:pt x="131" y="18"/>
                      <a:pt x="128" y="23"/>
                      <a:pt x="121" y="26"/>
                    </a:cubicBezTo>
                    <a:cubicBezTo>
                      <a:pt x="116" y="28"/>
                      <a:pt x="109" y="29"/>
                      <a:pt x="100" y="30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4" y="31"/>
                      <a:pt x="82" y="31"/>
                    </a:cubicBezTo>
                    <a:cubicBezTo>
                      <a:pt x="80" y="31"/>
                      <a:pt x="77" y="31"/>
                      <a:pt x="74" y="3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1" y="29"/>
                      <a:pt x="44" y="28"/>
                      <a:pt x="38" y="26"/>
                    </a:cubicBezTo>
                    <a:cubicBezTo>
                      <a:pt x="29" y="23"/>
                      <a:pt x="24" y="18"/>
                      <a:pt x="23" y="14"/>
                    </a:cubicBezTo>
                    <a:cubicBezTo>
                      <a:pt x="22" y="10"/>
                      <a:pt x="25" y="6"/>
                      <a:pt x="2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0" y="9"/>
                      <a:pt x="2" y="14"/>
                    </a:cubicBezTo>
                    <a:cubicBezTo>
                      <a:pt x="4" y="23"/>
                      <a:pt x="13" y="30"/>
                      <a:pt x="27" y="35"/>
                    </a:cubicBezTo>
                    <a:cubicBezTo>
                      <a:pt x="37" y="38"/>
                      <a:pt x="49" y="40"/>
                      <a:pt x="63" y="42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9" y="42"/>
                      <a:pt x="82" y="43"/>
                      <a:pt x="85" y="43"/>
                    </a:cubicBezTo>
                    <a:cubicBezTo>
                      <a:pt x="86" y="43"/>
                      <a:pt x="87" y="43"/>
                      <a:pt x="89" y="43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16" y="41"/>
                      <a:pt x="127" y="39"/>
                      <a:pt x="134" y="36"/>
                    </a:cubicBezTo>
                    <a:cubicBezTo>
                      <a:pt x="148" y="31"/>
                      <a:pt x="155" y="23"/>
                      <a:pt x="153" y="15"/>
                    </a:cubicBezTo>
                    <a:cubicBezTo>
                      <a:pt x="151" y="9"/>
                      <a:pt x="146" y="3"/>
                      <a:pt x="141" y="0"/>
                    </a:cubicBezTo>
                  </a:path>
                </a:pathLst>
              </a:custGeom>
              <a:solidFill>
                <a:srgbClr val="B78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86" name="Gruppieren 13149">
              <a:extLst>
                <a:ext uri="{FF2B5EF4-FFF2-40B4-BE49-F238E27FC236}">
                  <a16:creationId xmlns:a16="http://schemas.microsoft.com/office/drawing/2014/main" id="{1145A665-535F-4B48-A0D2-EF55762D1C13}"/>
                </a:ext>
              </a:extLst>
            </p:cNvPr>
            <p:cNvGrpSpPr/>
            <p:nvPr/>
          </p:nvGrpSpPr>
          <p:grpSpPr bwMode="gray">
            <a:xfrm rot="18489729">
              <a:off x="9101094" y="1902713"/>
              <a:ext cx="226890" cy="102386"/>
              <a:chOff x="9410700" y="3652838"/>
              <a:chExt cx="1579563" cy="712787"/>
            </a:xfrm>
          </p:grpSpPr>
          <p:sp>
            <p:nvSpPr>
              <p:cNvPr id="270" name="Oval 35">
                <a:extLst>
                  <a:ext uri="{FF2B5EF4-FFF2-40B4-BE49-F238E27FC236}">
                    <a16:creationId xmlns:a16="http://schemas.microsoft.com/office/drawing/2014/main" id="{47D1BA69-0B6C-974C-8767-6F3C6C9420D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73488"/>
                <a:ext cx="1579563" cy="592137"/>
              </a:xfrm>
              <a:prstGeom prst="ellipse">
                <a:avLst/>
              </a:pr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1" name="Oval 36">
                <a:extLst>
                  <a:ext uri="{FF2B5EF4-FFF2-40B4-BE49-F238E27FC236}">
                    <a16:creationId xmlns:a16="http://schemas.microsoft.com/office/drawing/2014/main" id="{43B939D8-7A33-144F-93A7-7DE705CD044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65550"/>
                <a:ext cx="1579563" cy="588962"/>
              </a:xfrm>
              <a:prstGeom prst="ellipse">
                <a:avLst/>
              </a:pr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2" name="Freeform 37">
                <a:extLst>
                  <a:ext uri="{FF2B5EF4-FFF2-40B4-BE49-F238E27FC236}">
                    <a16:creationId xmlns:a16="http://schemas.microsoft.com/office/drawing/2014/main" id="{1B83D53C-0181-CA4C-BE91-3EC0FD3BDB4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0700" y="3941763"/>
                <a:ext cx="1579563" cy="112712"/>
              </a:xfrm>
              <a:custGeom>
                <a:avLst/>
                <a:gdLst>
                  <a:gd name="T0" fmla="*/ 0 w 995"/>
                  <a:gd name="T1" fmla="*/ 0 h 71"/>
                  <a:gd name="T2" fmla="*/ 0 w 995"/>
                  <a:gd name="T3" fmla="*/ 71 h 71"/>
                  <a:gd name="T4" fmla="*/ 995 w 995"/>
                  <a:gd name="T5" fmla="*/ 71 h 71"/>
                  <a:gd name="T6" fmla="*/ 995 w 995"/>
                  <a:gd name="T7" fmla="*/ 12 h 71"/>
                  <a:gd name="T8" fmla="*/ 0 w 995"/>
                  <a:gd name="T9" fmla="*/ 0 h 71"/>
                  <a:gd name="T10" fmla="*/ 0 w 995"/>
                  <a:gd name="T11" fmla="*/ 0 h 71"/>
                  <a:gd name="T12" fmla="*/ 0 w 995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5" h="71">
                    <a:moveTo>
                      <a:pt x="0" y="0"/>
                    </a:moveTo>
                    <a:lnTo>
                      <a:pt x="0" y="71"/>
                    </a:lnTo>
                    <a:lnTo>
                      <a:pt x="995" y="71"/>
                    </a:lnTo>
                    <a:lnTo>
                      <a:pt x="99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3" name="Oval 38">
                <a:extLst>
                  <a:ext uri="{FF2B5EF4-FFF2-40B4-BE49-F238E27FC236}">
                    <a16:creationId xmlns:a16="http://schemas.microsoft.com/office/drawing/2014/main" id="{3A9C0FEF-4715-7C42-8B19-7EECDBD689A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63950"/>
                <a:ext cx="15668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4" name="Oval 39">
                <a:extLst>
                  <a:ext uri="{FF2B5EF4-FFF2-40B4-BE49-F238E27FC236}">
                    <a16:creationId xmlns:a16="http://schemas.microsoft.com/office/drawing/2014/main" id="{FDEA8894-87E1-224B-AE31-C89074159CE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52838"/>
                <a:ext cx="15795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5" name="Oval 40">
                <a:extLst>
                  <a:ext uri="{FF2B5EF4-FFF2-40B4-BE49-F238E27FC236}">
                    <a16:creationId xmlns:a16="http://schemas.microsoft.com/office/drawing/2014/main" id="{AEA8B1B6-C2F0-2D43-916D-6D181CCC42B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550400" y="3719513"/>
                <a:ext cx="1289050" cy="428625"/>
              </a:xfrm>
              <a:prstGeom prst="ellipse">
                <a:avLst/>
              </a:prstGeom>
              <a:solidFill>
                <a:srgbClr val="E3A2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6" name="Freeform 41">
                <a:extLst>
                  <a:ext uri="{FF2B5EF4-FFF2-40B4-BE49-F238E27FC236}">
                    <a16:creationId xmlns:a16="http://schemas.microsoft.com/office/drawing/2014/main" id="{E73B9C48-1C2A-724E-852D-37063585AD9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523413" y="3697288"/>
                <a:ext cx="1349375" cy="473075"/>
              </a:xfrm>
              <a:custGeom>
                <a:avLst/>
                <a:gdLst>
                  <a:gd name="T0" fmla="*/ 180 w 360"/>
                  <a:gd name="T1" fmla="*/ 16 h 126"/>
                  <a:gd name="T2" fmla="*/ 302 w 360"/>
                  <a:gd name="T3" fmla="*/ 34 h 126"/>
                  <a:gd name="T4" fmla="*/ 345 w 360"/>
                  <a:gd name="T5" fmla="*/ 64 h 126"/>
                  <a:gd name="T6" fmla="*/ 302 w 360"/>
                  <a:gd name="T7" fmla="*/ 93 h 126"/>
                  <a:gd name="T8" fmla="*/ 180 w 360"/>
                  <a:gd name="T9" fmla="*/ 111 h 126"/>
                  <a:gd name="T10" fmla="*/ 58 w 360"/>
                  <a:gd name="T11" fmla="*/ 93 h 126"/>
                  <a:gd name="T12" fmla="*/ 16 w 360"/>
                  <a:gd name="T13" fmla="*/ 64 h 126"/>
                  <a:gd name="T14" fmla="*/ 58 w 360"/>
                  <a:gd name="T15" fmla="*/ 34 h 126"/>
                  <a:gd name="T16" fmla="*/ 180 w 360"/>
                  <a:gd name="T17" fmla="*/ 16 h 126"/>
                  <a:gd name="T18" fmla="*/ 180 w 360"/>
                  <a:gd name="T19" fmla="*/ 0 h 126"/>
                  <a:gd name="T20" fmla="*/ 0 w 360"/>
                  <a:gd name="T21" fmla="*/ 64 h 126"/>
                  <a:gd name="T22" fmla="*/ 180 w 360"/>
                  <a:gd name="T23" fmla="*/ 126 h 126"/>
                  <a:gd name="T24" fmla="*/ 360 w 360"/>
                  <a:gd name="T25" fmla="*/ 64 h 126"/>
                  <a:gd name="T26" fmla="*/ 180 w 360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26">
                    <a:moveTo>
                      <a:pt x="180" y="16"/>
                    </a:moveTo>
                    <a:cubicBezTo>
                      <a:pt x="227" y="16"/>
                      <a:pt x="270" y="22"/>
                      <a:pt x="302" y="34"/>
                    </a:cubicBezTo>
                    <a:cubicBezTo>
                      <a:pt x="331" y="43"/>
                      <a:pt x="345" y="55"/>
                      <a:pt x="345" y="64"/>
                    </a:cubicBezTo>
                    <a:cubicBezTo>
                      <a:pt x="345" y="71"/>
                      <a:pt x="331" y="83"/>
                      <a:pt x="302" y="93"/>
                    </a:cubicBezTo>
                    <a:cubicBezTo>
                      <a:pt x="270" y="105"/>
                      <a:pt x="227" y="111"/>
                      <a:pt x="180" y="111"/>
                    </a:cubicBezTo>
                    <a:cubicBezTo>
                      <a:pt x="134" y="111"/>
                      <a:pt x="91" y="105"/>
                      <a:pt x="58" y="93"/>
                    </a:cubicBezTo>
                    <a:cubicBezTo>
                      <a:pt x="29" y="83"/>
                      <a:pt x="16" y="71"/>
                      <a:pt x="16" y="64"/>
                    </a:cubicBezTo>
                    <a:cubicBezTo>
                      <a:pt x="16" y="55"/>
                      <a:pt x="29" y="43"/>
                      <a:pt x="58" y="34"/>
                    </a:cubicBezTo>
                    <a:cubicBezTo>
                      <a:pt x="91" y="22"/>
                      <a:pt x="134" y="16"/>
                      <a:pt x="180" y="16"/>
                    </a:cubicBezTo>
                    <a:moveTo>
                      <a:pt x="180" y="0"/>
                    </a:moveTo>
                    <a:cubicBezTo>
                      <a:pt x="81" y="0"/>
                      <a:pt x="0" y="28"/>
                      <a:pt x="0" y="64"/>
                    </a:cubicBezTo>
                    <a:cubicBezTo>
                      <a:pt x="0" y="99"/>
                      <a:pt x="81" y="126"/>
                      <a:pt x="180" y="126"/>
                    </a:cubicBezTo>
                    <a:cubicBezTo>
                      <a:pt x="279" y="126"/>
                      <a:pt x="360" y="99"/>
                      <a:pt x="360" y="64"/>
                    </a:cubicBezTo>
                    <a:cubicBezTo>
                      <a:pt x="360" y="28"/>
                      <a:pt x="279" y="0"/>
                      <a:pt x="180" y="0"/>
                    </a:cubicBezTo>
                    <a:close/>
                  </a:path>
                </a:pathLst>
              </a:cu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7" name="Freeform 42">
                <a:extLst>
                  <a:ext uri="{FF2B5EF4-FFF2-40B4-BE49-F238E27FC236}">
                    <a16:creationId xmlns:a16="http://schemas.microsoft.com/office/drawing/2014/main" id="{1B57B231-AFA2-5741-B9F4-0EBE5A98452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02825" y="3844925"/>
                <a:ext cx="581025" cy="179387"/>
              </a:xfrm>
              <a:custGeom>
                <a:avLst/>
                <a:gdLst>
                  <a:gd name="T0" fmla="*/ 141 w 155"/>
                  <a:gd name="T1" fmla="*/ 0 h 48"/>
                  <a:gd name="T2" fmla="*/ 121 w 155"/>
                  <a:gd name="T3" fmla="*/ 2 h 48"/>
                  <a:gd name="T4" fmla="*/ 130 w 155"/>
                  <a:gd name="T5" fmla="*/ 13 h 48"/>
                  <a:gd name="T6" fmla="*/ 121 w 155"/>
                  <a:gd name="T7" fmla="*/ 26 h 48"/>
                  <a:gd name="T8" fmla="*/ 100 w 155"/>
                  <a:gd name="T9" fmla="*/ 30 h 48"/>
                  <a:gd name="T10" fmla="*/ 94 w 155"/>
                  <a:gd name="T11" fmla="*/ 5 h 48"/>
                  <a:gd name="T12" fmla="*/ 80 w 155"/>
                  <a:gd name="T13" fmla="*/ 5 h 48"/>
                  <a:gd name="T14" fmla="*/ 86 w 155"/>
                  <a:gd name="T15" fmla="*/ 31 h 48"/>
                  <a:gd name="T16" fmla="*/ 82 w 155"/>
                  <a:gd name="T17" fmla="*/ 31 h 48"/>
                  <a:gd name="T18" fmla="*/ 74 w 155"/>
                  <a:gd name="T19" fmla="*/ 31 h 48"/>
                  <a:gd name="T20" fmla="*/ 69 w 155"/>
                  <a:gd name="T21" fmla="*/ 5 h 48"/>
                  <a:gd name="T22" fmla="*/ 55 w 155"/>
                  <a:gd name="T23" fmla="*/ 5 h 48"/>
                  <a:gd name="T24" fmla="*/ 60 w 155"/>
                  <a:gd name="T25" fmla="*/ 30 h 48"/>
                  <a:gd name="T26" fmla="*/ 38 w 155"/>
                  <a:gd name="T27" fmla="*/ 26 h 48"/>
                  <a:gd name="T28" fmla="*/ 23 w 155"/>
                  <a:gd name="T29" fmla="*/ 14 h 48"/>
                  <a:gd name="T30" fmla="*/ 27 w 155"/>
                  <a:gd name="T31" fmla="*/ 3 h 48"/>
                  <a:gd name="T32" fmla="*/ 6 w 155"/>
                  <a:gd name="T33" fmla="*/ 1 h 48"/>
                  <a:gd name="T34" fmla="*/ 2 w 155"/>
                  <a:gd name="T35" fmla="*/ 14 h 48"/>
                  <a:gd name="T36" fmla="*/ 27 w 155"/>
                  <a:gd name="T37" fmla="*/ 35 h 48"/>
                  <a:gd name="T38" fmla="*/ 63 w 155"/>
                  <a:gd name="T39" fmla="*/ 42 h 48"/>
                  <a:gd name="T40" fmla="*/ 64 w 155"/>
                  <a:gd name="T41" fmla="*/ 48 h 48"/>
                  <a:gd name="T42" fmla="*/ 78 w 155"/>
                  <a:gd name="T43" fmla="*/ 48 h 48"/>
                  <a:gd name="T44" fmla="*/ 77 w 155"/>
                  <a:gd name="T45" fmla="*/ 42 h 48"/>
                  <a:gd name="T46" fmla="*/ 85 w 155"/>
                  <a:gd name="T47" fmla="*/ 43 h 48"/>
                  <a:gd name="T48" fmla="*/ 89 w 155"/>
                  <a:gd name="T49" fmla="*/ 43 h 48"/>
                  <a:gd name="T50" fmla="*/ 90 w 155"/>
                  <a:gd name="T51" fmla="*/ 48 h 48"/>
                  <a:gd name="T52" fmla="*/ 104 w 155"/>
                  <a:gd name="T53" fmla="*/ 48 h 48"/>
                  <a:gd name="T54" fmla="*/ 102 w 155"/>
                  <a:gd name="T55" fmla="*/ 42 h 48"/>
                  <a:gd name="T56" fmla="*/ 134 w 155"/>
                  <a:gd name="T57" fmla="*/ 36 h 48"/>
                  <a:gd name="T58" fmla="*/ 153 w 155"/>
                  <a:gd name="T59" fmla="*/ 15 h 48"/>
                  <a:gd name="T60" fmla="*/ 141 w 155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" h="48">
                    <a:moveTo>
                      <a:pt x="141" y="0"/>
                    </a:moveTo>
                    <a:cubicBezTo>
                      <a:pt x="121" y="2"/>
                      <a:pt x="121" y="2"/>
                      <a:pt x="121" y="2"/>
                    </a:cubicBezTo>
                    <a:cubicBezTo>
                      <a:pt x="124" y="4"/>
                      <a:pt x="129" y="9"/>
                      <a:pt x="130" y="13"/>
                    </a:cubicBezTo>
                    <a:cubicBezTo>
                      <a:pt x="131" y="18"/>
                      <a:pt x="128" y="23"/>
                      <a:pt x="121" y="26"/>
                    </a:cubicBezTo>
                    <a:cubicBezTo>
                      <a:pt x="116" y="28"/>
                      <a:pt x="109" y="29"/>
                      <a:pt x="100" y="30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4" y="31"/>
                      <a:pt x="82" y="31"/>
                    </a:cubicBezTo>
                    <a:cubicBezTo>
                      <a:pt x="80" y="31"/>
                      <a:pt x="77" y="31"/>
                      <a:pt x="74" y="3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1" y="29"/>
                      <a:pt x="44" y="28"/>
                      <a:pt x="38" y="26"/>
                    </a:cubicBezTo>
                    <a:cubicBezTo>
                      <a:pt x="29" y="23"/>
                      <a:pt x="24" y="18"/>
                      <a:pt x="23" y="14"/>
                    </a:cubicBezTo>
                    <a:cubicBezTo>
                      <a:pt x="22" y="10"/>
                      <a:pt x="25" y="6"/>
                      <a:pt x="2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0" y="9"/>
                      <a:pt x="2" y="14"/>
                    </a:cubicBezTo>
                    <a:cubicBezTo>
                      <a:pt x="4" y="23"/>
                      <a:pt x="13" y="30"/>
                      <a:pt x="27" y="35"/>
                    </a:cubicBezTo>
                    <a:cubicBezTo>
                      <a:pt x="37" y="38"/>
                      <a:pt x="49" y="40"/>
                      <a:pt x="63" y="42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9" y="42"/>
                      <a:pt x="82" y="43"/>
                      <a:pt x="85" y="43"/>
                    </a:cubicBezTo>
                    <a:cubicBezTo>
                      <a:pt x="86" y="43"/>
                      <a:pt x="87" y="43"/>
                      <a:pt x="89" y="43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16" y="41"/>
                      <a:pt x="127" y="39"/>
                      <a:pt x="134" y="36"/>
                    </a:cubicBezTo>
                    <a:cubicBezTo>
                      <a:pt x="148" y="31"/>
                      <a:pt x="155" y="23"/>
                      <a:pt x="153" y="15"/>
                    </a:cubicBezTo>
                    <a:cubicBezTo>
                      <a:pt x="151" y="9"/>
                      <a:pt x="146" y="3"/>
                      <a:pt x="141" y="0"/>
                    </a:cubicBezTo>
                  </a:path>
                </a:pathLst>
              </a:custGeom>
              <a:solidFill>
                <a:srgbClr val="B78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87" name="Gruppieren 13150">
              <a:extLst>
                <a:ext uri="{FF2B5EF4-FFF2-40B4-BE49-F238E27FC236}">
                  <a16:creationId xmlns:a16="http://schemas.microsoft.com/office/drawing/2014/main" id="{82F104EF-49FB-F947-B509-D656171AA2E3}"/>
                </a:ext>
              </a:extLst>
            </p:cNvPr>
            <p:cNvGrpSpPr/>
            <p:nvPr/>
          </p:nvGrpSpPr>
          <p:grpSpPr bwMode="gray">
            <a:xfrm rot="3368823">
              <a:off x="9251776" y="1613806"/>
              <a:ext cx="226890" cy="102386"/>
              <a:chOff x="9410700" y="3652838"/>
              <a:chExt cx="1579563" cy="712787"/>
            </a:xfrm>
          </p:grpSpPr>
          <p:sp>
            <p:nvSpPr>
              <p:cNvPr id="262" name="Oval 35">
                <a:extLst>
                  <a:ext uri="{FF2B5EF4-FFF2-40B4-BE49-F238E27FC236}">
                    <a16:creationId xmlns:a16="http://schemas.microsoft.com/office/drawing/2014/main" id="{F3F6A4DF-4457-0441-BF37-D189538E9C8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73488"/>
                <a:ext cx="1579563" cy="592137"/>
              </a:xfrm>
              <a:prstGeom prst="ellipse">
                <a:avLst/>
              </a:pr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63" name="Oval 36">
                <a:extLst>
                  <a:ext uri="{FF2B5EF4-FFF2-40B4-BE49-F238E27FC236}">
                    <a16:creationId xmlns:a16="http://schemas.microsoft.com/office/drawing/2014/main" id="{06C97674-8ADC-E744-B32C-53B58502F46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65550"/>
                <a:ext cx="1579563" cy="588962"/>
              </a:xfrm>
              <a:prstGeom prst="ellipse">
                <a:avLst/>
              </a:pr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64" name="Freeform 37">
                <a:extLst>
                  <a:ext uri="{FF2B5EF4-FFF2-40B4-BE49-F238E27FC236}">
                    <a16:creationId xmlns:a16="http://schemas.microsoft.com/office/drawing/2014/main" id="{C61FA00E-210A-E64C-AD02-672F95B26D1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0700" y="3941763"/>
                <a:ext cx="1579563" cy="112712"/>
              </a:xfrm>
              <a:custGeom>
                <a:avLst/>
                <a:gdLst>
                  <a:gd name="T0" fmla="*/ 0 w 995"/>
                  <a:gd name="T1" fmla="*/ 0 h 71"/>
                  <a:gd name="T2" fmla="*/ 0 w 995"/>
                  <a:gd name="T3" fmla="*/ 71 h 71"/>
                  <a:gd name="T4" fmla="*/ 995 w 995"/>
                  <a:gd name="T5" fmla="*/ 71 h 71"/>
                  <a:gd name="T6" fmla="*/ 995 w 995"/>
                  <a:gd name="T7" fmla="*/ 12 h 71"/>
                  <a:gd name="T8" fmla="*/ 0 w 995"/>
                  <a:gd name="T9" fmla="*/ 0 h 71"/>
                  <a:gd name="T10" fmla="*/ 0 w 995"/>
                  <a:gd name="T11" fmla="*/ 0 h 71"/>
                  <a:gd name="T12" fmla="*/ 0 w 995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5" h="71">
                    <a:moveTo>
                      <a:pt x="0" y="0"/>
                    </a:moveTo>
                    <a:lnTo>
                      <a:pt x="0" y="71"/>
                    </a:lnTo>
                    <a:lnTo>
                      <a:pt x="995" y="71"/>
                    </a:lnTo>
                    <a:lnTo>
                      <a:pt x="99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65" name="Oval 38">
                <a:extLst>
                  <a:ext uri="{FF2B5EF4-FFF2-40B4-BE49-F238E27FC236}">
                    <a16:creationId xmlns:a16="http://schemas.microsoft.com/office/drawing/2014/main" id="{45833445-6649-D545-B2AB-04BB78AD24D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63950"/>
                <a:ext cx="15668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66" name="Oval 39">
                <a:extLst>
                  <a:ext uri="{FF2B5EF4-FFF2-40B4-BE49-F238E27FC236}">
                    <a16:creationId xmlns:a16="http://schemas.microsoft.com/office/drawing/2014/main" id="{E8B56137-43EA-8446-8157-2D9607D6AE8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52838"/>
                <a:ext cx="15795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67" name="Oval 40">
                <a:extLst>
                  <a:ext uri="{FF2B5EF4-FFF2-40B4-BE49-F238E27FC236}">
                    <a16:creationId xmlns:a16="http://schemas.microsoft.com/office/drawing/2014/main" id="{95B60ABE-3E10-6E4E-82F4-0530591DE78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550400" y="3719513"/>
                <a:ext cx="1289050" cy="428625"/>
              </a:xfrm>
              <a:prstGeom prst="ellipse">
                <a:avLst/>
              </a:prstGeom>
              <a:solidFill>
                <a:srgbClr val="E3A2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68" name="Freeform 41">
                <a:extLst>
                  <a:ext uri="{FF2B5EF4-FFF2-40B4-BE49-F238E27FC236}">
                    <a16:creationId xmlns:a16="http://schemas.microsoft.com/office/drawing/2014/main" id="{8A08214E-AAA3-ED40-8BE2-D4EE37C47A5D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523413" y="3697288"/>
                <a:ext cx="1349375" cy="473075"/>
              </a:xfrm>
              <a:custGeom>
                <a:avLst/>
                <a:gdLst>
                  <a:gd name="T0" fmla="*/ 180 w 360"/>
                  <a:gd name="T1" fmla="*/ 16 h 126"/>
                  <a:gd name="T2" fmla="*/ 302 w 360"/>
                  <a:gd name="T3" fmla="*/ 34 h 126"/>
                  <a:gd name="T4" fmla="*/ 345 w 360"/>
                  <a:gd name="T5" fmla="*/ 64 h 126"/>
                  <a:gd name="T6" fmla="*/ 302 w 360"/>
                  <a:gd name="T7" fmla="*/ 93 h 126"/>
                  <a:gd name="T8" fmla="*/ 180 w 360"/>
                  <a:gd name="T9" fmla="*/ 111 h 126"/>
                  <a:gd name="T10" fmla="*/ 58 w 360"/>
                  <a:gd name="T11" fmla="*/ 93 h 126"/>
                  <a:gd name="T12" fmla="*/ 16 w 360"/>
                  <a:gd name="T13" fmla="*/ 64 h 126"/>
                  <a:gd name="T14" fmla="*/ 58 w 360"/>
                  <a:gd name="T15" fmla="*/ 34 h 126"/>
                  <a:gd name="T16" fmla="*/ 180 w 360"/>
                  <a:gd name="T17" fmla="*/ 16 h 126"/>
                  <a:gd name="T18" fmla="*/ 180 w 360"/>
                  <a:gd name="T19" fmla="*/ 0 h 126"/>
                  <a:gd name="T20" fmla="*/ 0 w 360"/>
                  <a:gd name="T21" fmla="*/ 64 h 126"/>
                  <a:gd name="T22" fmla="*/ 180 w 360"/>
                  <a:gd name="T23" fmla="*/ 126 h 126"/>
                  <a:gd name="T24" fmla="*/ 360 w 360"/>
                  <a:gd name="T25" fmla="*/ 64 h 126"/>
                  <a:gd name="T26" fmla="*/ 180 w 360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26">
                    <a:moveTo>
                      <a:pt x="180" y="16"/>
                    </a:moveTo>
                    <a:cubicBezTo>
                      <a:pt x="227" y="16"/>
                      <a:pt x="270" y="22"/>
                      <a:pt x="302" y="34"/>
                    </a:cubicBezTo>
                    <a:cubicBezTo>
                      <a:pt x="331" y="43"/>
                      <a:pt x="345" y="55"/>
                      <a:pt x="345" y="64"/>
                    </a:cubicBezTo>
                    <a:cubicBezTo>
                      <a:pt x="345" y="71"/>
                      <a:pt x="331" y="83"/>
                      <a:pt x="302" y="93"/>
                    </a:cubicBezTo>
                    <a:cubicBezTo>
                      <a:pt x="270" y="105"/>
                      <a:pt x="227" y="111"/>
                      <a:pt x="180" y="111"/>
                    </a:cubicBezTo>
                    <a:cubicBezTo>
                      <a:pt x="134" y="111"/>
                      <a:pt x="91" y="105"/>
                      <a:pt x="58" y="93"/>
                    </a:cubicBezTo>
                    <a:cubicBezTo>
                      <a:pt x="29" y="83"/>
                      <a:pt x="16" y="71"/>
                      <a:pt x="16" y="64"/>
                    </a:cubicBezTo>
                    <a:cubicBezTo>
                      <a:pt x="16" y="55"/>
                      <a:pt x="29" y="43"/>
                      <a:pt x="58" y="34"/>
                    </a:cubicBezTo>
                    <a:cubicBezTo>
                      <a:pt x="91" y="22"/>
                      <a:pt x="134" y="16"/>
                      <a:pt x="180" y="16"/>
                    </a:cubicBezTo>
                    <a:moveTo>
                      <a:pt x="180" y="0"/>
                    </a:moveTo>
                    <a:cubicBezTo>
                      <a:pt x="81" y="0"/>
                      <a:pt x="0" y="28"/>
                      <a:pt x="0" y="64"/>
                    </a:cubicBezTo>
                    <a:cubicBezTo>
                      <a:pt x="0" y="99"/>
                      <a:pt x="81" y="126"/>
                      <a:pt x="180" y="126"/>
                    </a:cubicBezTo>
                    <a:cubicBezTo>
                      <a:pt x="279" y="126"/>
                      <a:pt x="360" y="99"/>
                      <a:pt x="360" y="64"/>
                    </a:cubicBezTo>
                    <a:cubicBezTo>
                      <a:pt x="360" y="28"/>
                      <a:pt x="279" y="0"/>
                      <a:pt x="180" y="0"/>
                    </a:cubicBezTo>
                    <a:close/>
                  </a:path>
                </a:pathLst>
              </a:cu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69" name="Freeform 42">
                <a:extLst>
                  <a:ext uri="{FF2B5EF4-FFF2-40B4-BE49-F238E27FC236}">
                    <a16:creationId xmlns:a16="http://schemas.microsoft.com/office/drawing/2014/main" id="{26E2118E-B671-8E4F-A763-DC506EC617A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02825" y="3844925"/>
                <a:ext cx="581025" cy="179387"/>
              </a:xfrm>
              <a:custGeom>
                <a:avLst/>
                <a:gdLst>
                  <a:gd name="T0" fmla="*/ 141 w 155"/>
                  <a:gd name="T1" fmla="*/ 0 h 48"/>
                  <a:gd name="T2" fmla="*/ 121 w 155"/>
                  <a:gd name="T3" fmla="*/ 2 h 48"/>
                  <a:gd name="T4" fmla="*/ 130 w 155"/>
                  <a:gd name="T5" fmla="*/ 13 h 48"/>
                  <a:gd name="T6" fmla="*/ 121 w 155"/>
                  <a:gd name="T7" fmla="*/ 26 h 48"/>
                  <a:gd name="T8" fmla="*/ 100 w 155"/>
                  <a:gd name="T9" fmla="*/ 30 h 48"/>
                  <a:gd name="T10" fmla="*/ 94 w 155"/>
                  <a:gd name="T11" fmla="*/ 5 h 48"/>
                  <a:gd name="T12" fmla="*/ 80 w 155"/>
                  <a:gd name="T13" fmla="*/ 5 h 48"/>
                  <a:gd name="T14" fmla="*/ 86 w 155"/>
                  <a:gd name="T15" fmla="*/ 31 h 48"/>
                  <a:gd name="T16" fmla="*/ 82 w 155"/>
                  <a:gd name="T17" fmla="*/ 31 h 48"/>
                  <a:gd name="T18" fmla="*/ 74 w 155"/>
                  <a:gd name="T19" fmla="*/ 31 h 48"/>
                  <a:gd name="T20" fmla="*/ 69 w 155"/>
                  <a:gd name="T21" fmla="*/ 5 h 48"/>
                  <a:gd name="T22" fmla="*/ 55 w 155"/>
                  <a:gd name="T23" fmla="*/ 5 h 48"/>
                  <a:gd name="T24" fmla="*/ 60 w 155"/>
                  <a:gd name="T25" fmla="*/ 30 h 48"/>
                  <a:gd name="T26" fmla="*/ 38 w 155"/>
                  <a:gd name="T27" fmla="*/ 26 h 48"/>
                  <a:gd name="T28" fmla="*/ 23 w 155"/>
                  <a:gd name="T29" fmla="*/ 14 h 48"/>
                  <a:gd name="T30" fmla="*/ 27 w 155"/>
                  <a:gd name="T31" fmla="*/ 3 h 48"/>
                  <a:gd name="T32" fmla="*/ 6 w 155"/>
                  <a:gd name="T33" fmla="*/ 1 h 48"/>
                  <a:gd name="T34" fmla="*/ 2 w 155"/>
                  <a:gd name="T35" fmla="*/ 14 h 48"/>
                  <a:gd name="T36" fmla="*/ 27 w 155"/>
                  <a:gd name="T37" fmla="*/ 35 h 48"/>
                  <a:gd name="T38" fmla="*/ 63 w 155"/>
                  <a:gd name="T39" fmla="*/ 42 h 48"/>
                  <a:gd name="T40" fmla="*/ 64 w 155"/>
                  <a:gd name="T41" fmla="*/ 48 h 48"/>
                  <a:gd name="T42" fmla="*/ 78 w 155"/>
                  <a:gd name="T43" fmla="*/ 48 h 48"/>
                  <a:gd name="T44" fmla="*/ 77 w 155"/>
                  <a:gd name="T45" fmla="*/ 42 h 48"/>
                  <a:gd name="T46" fmla="*/ 85 w 155"/>
                  <a:gd name="T47" fmla="*/ 43 h 48"/>
                  <a:gd name="T48" fmla="*/ 89 w 155"/>
                  <a:gd name="T49" fmla="*/ 43 h 48"/>
                  <a:gd name="T50" fmla="*/ 90 w 155"/>
                  <a:gd name="T51" fmla="*/ 48 h 48"/>
                  <a:gd name="T52" fmla="*/ 104 w 155"/>
                  <a:gd name="T53" fmla="*/ 48 h 48"/>
                  <a:gd name="T54" fmla="*/ 102 w 155"/>
                  <a:gd name="T55" fmla="*/ 42 h 48"/>
                  <a:gd name="T56" fmla="*/ 134 w 155"/>
                  <a:gd name="T57" fmla="*/ 36 h 48"/>
                  <a:gd name="T58" fmla="*/ 153 w 155"/>
                  <a:gd name="T59" fmla="*/ 15 h 48"/>
                  <a:gd name="T60" fmla="*/ 141 w 155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" h="48">
                    <a:moveTo>
                      <a:pt x="141" y="0"/>
                    </a:moveTo>
                    <a:cubicBezTo>
                      <a:pt x="121" y="2"/>
                      <a:pt x="121" y="2"/>
                      <a:pt x="121" y="2"/>
                    </a:cubicBezTo>
                    <a:cubicBezTo>
                      <a:pt x="124" y="4"/>
                      <a:pt x="129" y="9"/>
                      <a:pt x="130" y="13"/>
                    </a:cubicBezTo>
                    <a:cubicBezTo>
                      <a:pt x="131" y="18"/>
                      <a:pt x="128" y="23"/>
                      <a:pt x="121" y="26"/>
                    </a:cubicBezTo>
                    <a:cubicBezTo>
                      <a:pt x="116" y="28"/>
                      <a:pt x="109" y="29"/>
                      <a:pt x="100" y="30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4" y="31"/>
                      <a:pt x="82" y="31"/>
                    </a:cubicBezTo>
                    <a:cubicBezTo>
                      <a:pt x="80" y="31"/>
                      <a:pt x="77" y="31"/>
                      <a:pt x="74" y="3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1" y="29"/>
                      <a:pt x="44" y="28"/>
                      <a:pt x="38" y="26"/>
                    </a:cubicBezTo>
                    <a:cubicBezTo>
                      <a:pt x="29" y="23"/>
                      <a:pt x="24" y="18"/>
                      <a:pt x="23" y="14"/>
                    </a:cubicBezTo>
                    <a:cubicBezTo>
                      <a:pt x="22" y="10"/>
                      <a:pt x="25" y="6"/>
                      <a:pt x="2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0" y="9"/>
                      <a:pt x="2" y="14"/>
                    </a:cubicBezTo>
                    <a:cubicBezTo>
                      <a:pt x="4" y="23"/>
                      <a:pt x="13" y="30"/>
                      <a:pt x="27" y="35"/>
                    </a:cubicBezTo>
                    <a:cubicBezTo>
                      <a:pt x="37" y="38"/>
                      <a:pt x="49" y="40"/>
                      <a:pt x="63" y="42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9" y="42"/>
                      <a:pt x="82" y="43"/>
                      <a:pt x="85" y="43"/>
                    </a:cubicBezTo>
                    <a:cubicBezTo>
                      <a:pt x="86" y="43"/>
                      <a:pt x="87" y="43"/>
                      <a:pt x="89" y="43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16" y="41"/>
                      <a:pt x="127" y="39"/>
                      <a:pt x="134" y="36"/>
                    </a:cubicBezTo>
                    <a:cubicBezTo>
                      <a:pt x="148" y="31"/>
                      <a:pt x="155" y="23"/>
                      <a:pt x="153" y="15"/>
                    </a:cubicBezTo>
                    <a:cubicBezTo>
                      <a:pt x="151" y="9"/>
                      <a:pt x="146" y="3"/>
                      <a:pt x="141" y="0"/>
                    </a:cubicBezTo>
                  </a:path>
                </a:pathLst>
              </a:custGeom>
              <a:solidFill>
                <a:srgbClr val="B78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88" name="Gruppieren 13151">
              <a:extLst>
                <a:ext uri="{FF2B5EF4-FFF2-40B4-BE49-F238E27FC236}">
                  <a16:creationId xmlns:a16="http://schemas.microsoft.com/office/drawing/2014/main" id="{36DC4123-E6DD-EC48-BCFF-BBCDF5DEAC7B}"/>
                </a:ext>
              </a:extLst>
            </p:cNvPr>
            <p:cNvGrpSpPr/>
            <p:nvPr/>
          </p:nvGrpSpPr>
          <p:grpSpPr bwMode="gray">
            <a:xfrm rot="20369827">
              <a:off x="9544084" y="1493164"/>
              <a:ext cx="226890" cy="102386"/>
              <a:chOff x="9410700" y="3652838"/>
              <a:chExt cx="1579563" cy="712787"/>
            </a:xfrm>
          </p:grpSpPr>
          <p:sp>
            <p:nvSpPr>
              <p:cNvPr id="254" name="Oval 35">
                <a:extLst>
                  <a:ext uri="{FF2B5EF4-FFF2-40B4-BE49-F238E27FC236}">
                    <a16:creationId xmlns:a16="http://schemas.microsoft.com/office/drawing/2014/main" id="{A9570608-42AB-F343-980D-290ABA3E311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73488"/>
                <a:ext cx="1579563" cy="592137"/>
              </a:xfrm>
              <a:prstGeom prst="ellipse">
                <a:avLst/>
              </a:pr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5" name="Oval 36">
                <a:extLst>
                  <a:ext uri="{FF2B5EF4-FFF2-40B4-BE49-F238E27FC236}">
                    <a16:creationId xmlns:a16="http://schemas.microsoft.com/office/drawing/2014/main" id="{6F439614-7862-414F-B607-41C61DCC085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65550"/>
                <a:ext cx="1579563" cy="588962"/>
              </a:xfrm>
              <a:prstGeom prst="ellipse">
                <a:avLst/>
              </a:pr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6" name="Freeform 37">
                <a:extLst>
                  <a:ext uri="{FF2B5EF4-FFF2-40B4-BE49-F238E27FC236}">
                    <a16:creationId xmlns:a16="http://schemas.microsoft.com/office/drawing/2014/main" id="{B38BFB19-F91A-E546-BE4E-53C0C5F6F81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0700" y="3941763"/>
                <a:ext cx="1579563" cy="112712"/>
              </a:xfrm>
              <a:custGeom>
                <a:avLst/>
                <a:gdLst>
                  <a:gd name="T0" fmla="*/ 0 w 995"/>
                  <a:gd name="T1" fmla="*/ 0 h 71"/>
                  <a:gd name="T2" fmla="*/ 0 w 995"/>
                  <a:gd name="T3" fmla="*/ 71 h 71"/>
                  <a:gd name="T4" fmla="*/ 995 w 995"/>
                  <a:gd name="T5" fmla="*/ 71 h 71"/>
                  <a:gd name="T6" fmla="*/ 995 w 995"/>
                  <a:gd name="T7" fmla="*/ 12 h 71"/>
                  <a:gd name="T8" fmla="*/ 0 w 995"/>
                  <a:gd name="T9" fmla="*/ 0 h 71"/>
                  <a:gd name="T10" fmla="*/ 0 w 995"/>
                  <a:gd name="T11" fmla="*/ 0 h 71"/>
                  <a:gd name="T12" fmla="*/ 0 w 995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5" h="71">
                    <a:moveTo>
                      <a:pt x="0" y="0"/>
                    </a:moveTo>
                    <a:lnTo>
                      <a:pt x="0" y="71"/>
                    </a:lnTo>
                    <a:lnTo>
                      <a:pt x="995" y="71"/>
                    </a:lnTo>
                    <a:lnTo>
                      <a:pt x="99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7" name="Oval 38">
                <a:extLst>
                  <a:ext uri="{FF2B5EF4-FFF2-40B4-BE49-F238E27FC236}">
                    <a16:creationId xmlns:a16="http://schemas.microsoft.com/office/drawing/2014/main" id="{A2A37CFA-957D-744C-9AEF-92A6717B242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63950"/>
                <a:ext cx="15668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8" name="Oval 39">
                <a:extLst>
                  <a:ext uri="{FF2B5EF4-FFF2-40B4-BE49-F238E27FC236}">
                    <a16:creationId xmlns:a16="http://schemas.microsoft.com/office/drawing/2014/main" id="{B61C2C5B-CE3E-3845-96D7-ABFFA7517CB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52838"/>
                <a:ext cx="15795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9" name="Oval 40">
                <a:extLst>
                  <a:ext uri="{FF2B5EF4-FFF2-40B4-BE49-F238E27FC236}">
                    <a16:creationId xmlns:a16="http://schemas.microsoft.com/office/drawing/2014/main" id="{F06088E5-1A59-134C-B16B-C9263605AA4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550400" y="3719513"/>
                <a:ext cx="1289050" cy="428625"/>
              </a:xfrm>
              <a:prstGeom prst="ellipse">
                <a:avLst/>
              </a:prstGeom>
              <a:solidFill>
                <a:srgbClr val="E3A2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60" name="Freeform 41">
                <a:extLst>
                  <a:ext uri="{FF2B5EF4-FFF2-40B4-BE49-F238E27FC236}">
                    <a16:creationId xmlns:a16="http://schemas.microsoft.com/office/drawing/2014/main" id="{41C2F6C2-FFEE-DA49-9344-57C1C55FBFB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523413" y="3697288"/>
                <a:ext cx="1349375" cy="473075"/>
              </a:xfrm>
              <a:custGeom>
                <a:avLst/>
                <a:gdLst>
                  <a:gd name="T0" fmla="*/ 180 w 360"/>
                  <a:gd name="T1" fmla="*/ 16 h 126"/>
                  <a:gd name="T2" fmla="*/ 302 w 360"/>
                  <a:gd name="T3" fmla="*/ 34 h 126"/>
                  <a:gd name="T4" fmla="*/ 345 w 360"/>
                  <a:gd name="T5" fmla="*/ 64 h 126"/>
                  <a:gd name="T6" fmla="*/ 302 w 360"/>
                  <a:gd name="T7" fmla="*/ 93 h 126"/>
                  <a:gd name="T8" fmla="*/ 180 w 360"/>
                  <a:gd name="T9" fmla="*/ 111 h 126"/>
                  <a:gd name="T10" fmla="*/ 58 w 360"/>
                  <a:gd name="T11" fmla="*/ 93 h 126"/>
                  <a:gd name="T12" fmla="*/ 16 w 360"/>
                  <a:gd name="T13" fmla="*/ 64 h 126"/>
                  <a:gd name="T14" fmla="*/ 58 w 360"/>
                  <a:gd name="T15" fmla="*/ 34 h 126"/>
                  <a:gd name="T16" fmla="*/ 180 w 360"/>
                  <a:gd name="T17" fmla="*/ 16 h 126"/>
                  <a:gd name="T18" fmla="*/ 180 w 360"/>
                  <a:gd name="T19" fmla="*/ 0 h 126"/>
                  <a:gd name="T20" fmla="*/ 0 w 360"/>
                  <a:gd name="T21" fmla="*/ 64 h 126"/>
                  <a:gd name="T22" fmla="*/ 180 w 360"/>
                  <a:gd name="T23" fmla="*/ 126 h 126"/>
                  <a:gd name="T24" fmla="*/ 360 w 360"/>
                  <a:gd name="T25" fmla="*/ 64 h 126"/>
                  <a:gd name="T26" fmla="*/ 180 w 360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26">
                    <a:moveTo>
                      <a:pt x="180" y="16"/>
                    </a:moveTo>
                    <a:cubicBezTo>
                      <a:pt x="227" y="16"/>
                      <a:pt x="270" y="22"/>
                      <a:pt x="302" y="34"/>
                    </a:cubicBezTo>
                    <a:cubicBezTo>
                      <a:pt x="331" y="43"/>
                      <a:pt x="345" y="55"/>
                      <a:pt x="345" y="64"/>
                    </a:cubicBezTo>
                    <a:cubicBezTo>
                      <a:pt x="345" y="71"/>
                      <a:pt x="331" y="83"/>
                      <a:pt x="302" y="93"/>
                    </a:cubicBezTo>
                    <a:cubicBezTo>
                      <a:pt x="270" y="105"/>
                      <a:pt x="227" y="111"/>
                      <a:pt x="180" y="111"/>
                    </a:cubicBezTo>
                    <a:cubicBezTo>
                      <a:pt x="134" y="111"/>
                      <a:pt x="91" y="105"/>
                      <a:pt x="58" y="93"/>
                    </a:cubicBezTo>
                    <a:cubicBezTo>
                      <a:pt x="29" y="83"/>
                      <a:pt x="16" y="71"/>
                      <a:pt x="16" y="64"/>
                    </a:cubicBezTo>
                    <a:cubicBezTo>
                      <a:pt x="16" y="55"/>
                      <a:pt x="29" y="43"/>
                      <a:pt x="58" y="34"/>
                    </a:cubicBezTo>
                    <a:cubicBezTo>
                      <a:pt x="91" y="22"/>
                      <a:pt x="134" y="16"/>
                      <a:pt x="180" y="16"/>
                    </a:cubicBezTo>
                    <a:moveTo>
                      <a:pt x="180" y="0"/>
                    </a:moveTo>
                    <a:cubicBezTo>
                      <a:pt x="81" y="0"/>
                      <a:pt x="0" y="28"/>
                      <a:pt x="0" y="64"/>
                    </a:cubicBezTo>
                    <a:cubicBezTo>
                      <a:pt x="0" y="99"/>
                      <a:pt x="81" y="126"/>
                      <a:pt x="180" y="126"/>
                    </a:cubicBezTo>
                    <a:cubicBezTo>
                      <a:pt x="279" y="126"/>
                      <a:pt x="360" y="99"/>
                      <a:pt x="360" y="64"/>
                    </a:cubicBezTo>
                    <a:cubicBezTo>
                      <a:pt x="360" y="28"/>
                      <a:pt x="279" y="0"/>
                      <a:pt x="180" y="0"/>
                    </a:cubicBezTo>
                    <a:close/>
                  </a:path>
                </a:pathLst>
              </a:cu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61" name="Freeform 42">
                <a:extLst>
                  <a:ext uri="{FF2B5EF4-FFF2-40B4-BE49-F238E27FC236}">
                    <a16:creationId xmlns:a16="http://schemas.microsoft.com/office/drawing/2014/main" id="{E118DEA2-4770-0741-828E-58D9BFE3EBE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02825" y="3844925"/>
                <a:ext cx="581025" cy="179387"/>
              </a:xfrm>
              <a:custGeom>
                <a:avLst/>
                <a:gdLst>
                  <a:gd name="T0" fmla="*/ 141 w 155"/>
                  <a:gd name="T1" fmla="*/ 0 h 48"/>
                  <a:gd name="T2" fmla="*/ 121 w 155"/>
                  <a:gd name="T3" fmla="*/ 2 h 48"/>
                  <a:gd name="T4" fmla="*/ 130 w 155"/>
                  <a:gd name="T5" fmla="*/ 13 h 48"/>
                  <a:gd name="T6" fmla="*/ 121 w 155"/>
                  <a:gd name="T7" fmla="*/ 26 h 48"/>
                  <a:gd name="T8" fmla="*/ 100 w 155"/>
                  <a:gd name="T9" fmla="*/ 30 h 48"/>
                  <a:gd name="T10" fmla="*/ 94 w 155"/>
                  <a:gd name="T11" fmla="*/ 5 h 48"/>
                  <a:gd name="T12" fmla="*/ 80 w 155"/>
                  <a:gd name="T13" fmla="*/ 5 h 48"/>
                  <a:gd name="T14" fmla="*/ 86 w 155"/>
                  <a:gd name="T15" fmla="*/ 31 h 48"/>
                  <a:gd name="T16" fmla="*/ 82 w 155"/>
                  <a:gd name="T17" fmla="*/ 31 h 48"/>
                  <a:gd name="T18" fmla="*/ 74 w 155"/>
                  <a:gd name="T19" fmla="*/ 31 h 48"/>
                  <a:gd name="T20" fmla="*/ 69 w 155"/>
                  <a:gd name="T21" fmla="*/ 5 h 48"/>
                  <a:gd name="T22" fmla="*/ 55 w 155"/>
                  <a:gd name="T23" fmla="*/ 5 h 48"/>
                  <a:gd name="T24" fmla="*/ 60 w 155"/>
                  <a:gd name="T25" fmla="*/ 30 h 48"/>
                  <a:gd name="T26" fmla="*/ 38 w 155"/>
                  <a:gd name="T27" fmla="*/ 26 h 48"/>
                  <a:gd name="T28" fmla="*/ 23 w 155"/>
                  <a:gd name="T29" fmla="*/ 14 h 48"/>
                  <a:gd name="T30" fmla="*/ 27 w 155"/>
                  <a:gd name="T31" fmla="*/ 3 h 48"/>
                  <a:gd name="T32" fmla="*/ 6 w 155"/>
                  <a:gd name="T33" fmla="*/ 1 h 48"/>
                  <a:gd name="T34" fmla="*/ 2 w 155"/>
                  <a:gd name="T35" fmla="*/ 14 h 48"/>
                  <a:gd name="T36" fmla="*/ 27 w 155"/>
                  <a:gd name="T37" fmla="*/ 35 h 48"/>
                  <a:gd name="T38" fmla="*/ 63 w 155"/>
                  <a:gd name="T39" fmla="*/ 42 h 48"/>
                  <a:gd name="T40" fmla="*/ 64 w 155"/>
                  <a:gd name="T41" fmla="*/ 48 h 48"/>
                  <a:gd name="T42" fmla="*/ 78 w 155"/>
                  <a:gd name="T43" fmla="*/ 48 h 48"/>
                  <a:gd name="T44" fmla="*/ 77 w 155"/>
                  <a:gd name="T45" fmla="*/ 42 h 48"/>
                  <a:gd name="T46" fmla="*/ 85 w 155"/>
                  <a:gd name="T47" fmla="*/ 43 h 48"/>
                  <a:gd name="T48" fmla="*/ 89 w 155"/>
                  <a:gd name="T49" fmla="*/ 43 h 48"/>
                  <a:gd name="T50" fmla="*/ 90 w 155"/>
                  <a:gd name="T51" fmla="*/ 48 h 48"/>
                  <a:gd name="T52" fmla="*/ 104 w 155"/>
                  <a:gd name="T53" fmla="*/ 48 h 48"/>
                  <a:gd name="T54" fmla="*/ 102 w 155"/>
                  <a:gd name="T55" fmla="*/ 42 h 48"/>
                  <a:gd name="T56" fmla="*/ 134 w 155"/>
                  <a:gd name="T57" fmla="*/ 36 h 48"/>
                  <a:gd name="T58" fmla="*/ 153 w 155"/>
                  <a:gd name="T59" fmla="*/ 15 h 48"/>
                  <a:gd name="T60" fmla="*/ 141 w 155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" h="48">
                    <a:moveTo>
                      <a:pt x="141" y="0"/>
                    </a:moveTo>
                    <a:cubicBezTo>
                      <a:pt x="121" y="2"/>
                      <a:pt x="121" y="2"/>
                      <a:pt x="121" y="2"/>
                    </a:cubicBezTo>
                    <a:cubicBezTo>
                      <a:pt x="124" y="4"/>
                      <a:pt x="129" y="9"/>
                      <a:pt x="130" y="13"/>
                    </a:cubicBezTo>
                    <a:cubicBezTo>
                      <a:pt x="131" y="18"/>
                      <a:pt x="128" y="23"/>
                      <a:pt x="121" y="26"/>
                    </a:cubicBezTo>
                    <a:cubicBezTo>
                      <a:pt x="116" y="28"/>
                      <a:pt x="109" y="29"/>
                      <a:pt x="100" y="30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4" y="31"/>
                      <a:pt x="82" y="31"/>
                    </a:cubicBezTo>
                    <a:cubicBezTo>
                      <a:pt x="80" y="31"/>
                      <a:pt x="77" y="31"/>
                      <a:pt x="74" y="3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1" y="29"/>
                      <a:pt x="44" y="28"/>
                      <a:pt x="38" y="26"/>
                    </a:cubicBezTo>
                    <a:cubicBezTo>
                      <a:pt x="29" y="23"/>
                      <a:pt x="24" y="18"/>
                      <a:pt x="23" y="14"/>
                    </a:cubicBezTo>
                    <a:cubicBezTo>
                      <a:pt x="22" y="10"/>
                      <a:pt x="25" y="6"/>
                      <a:pt x="2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0" y="9"/>
                      <a:pt x="2" y="14"/>
                    </a:cubicBezTo>
                    <a:cubicBezTo>
                      <a:pt x="4" y="23"/>
                      <a:pt x="13" y="30"/>
                      <a:pt x="27" y="35"/>
                    </a:cubicBezTo>
                    <a:cubicBezTo>
                      <a:pt x="37" y="38"/>
                      <a:pt x="49" y="40"/>
                      <a:pt x="63" y="42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9" y="42"/>
                      <a:pt x="82" y="43"/>
                      <a:pt x="85" y="43"/>
                    </a:cubicBezTo>
                    <a:cubicBezTo>
                      <a:pt x="86" y="43"/>
                      <a:pt x="87" y="43"/>
                      <a:pt x="89" y="43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16" y="41"/>
                      <a:pt x="127" y="39"/>
                      <a:pt x="134" y="36"/>
                    </a:cubicBezTo>
                    <a:cubicBezTo>
                      <a:pt x="148" y="31"/>
                      <a:pt x="155" y="23"/>
                      <a:pt x="153" y="15"/>
                    </a:cubicBezTo>
                    <a:cubicBezTo>
                      <a:pt x="151" y="9"/>
                      <a:pt x="146" y="3"/>
                      <a:pt x="141" y="0"/>
                    </a:cubicBezTo>
                  </a:path>
                </a:pathLst>
              </a:custGeom>
              <a:solidFill>
                <a:srgbClr val="B78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92" name="Gruppieren 13152">
              <a:extLst>
                <a:ext uri="{FF2B5EF4-FFF2-40B4-BE49-F238E27FC236}">
                  <a16:creationId xmlns:a16="http://schemas.microsoft.com/office/drawing/2014/main" id="{9661A5CF-9B9B-6744-B2A6-626D73A19CFA}"/>
                </a:ext>
              </a:extLst>
            </p:cNvPr>
            <p:cNvGrpSpPr/>
            <p:nvPr/>
          </p:nvGrpSpPr>
          <p:grpSpPr bwMode="gray">
            <a:xfrm rot="19226094">
              <a:off x="9257841" y="2116787"/>
              <a:ext cx="226890" cy="102386"/>
              <a:chOff x="9410700" y="3652838"/>
              <a:chExt cx="1579563" cy="712787"/>
            </a:xfrm>
          </p:grpSpPr>
          <p:sp>
            <p:nvSpPr>
              <p:cNvPr id="246" name="Oval 35">
                <a:extLst>
                  <a:ext uri="{FF2B5EF4-FFF2-40B4-BE49-F238E27FC236}">
                    <a16:creationId xmlns:a16="http://schemas.microsoft.com/office/drawing/2014/main" id="{16F28FEE-B944-4847-BE71-B7B94DA0C35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73488"/>
                <a:ext cx="1579563" cy="592137"/>
              </a:xfrm>
              <a:prstGeom prst="ellipse">
                <a:avLst/>
              </a:pr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7" name="Oval 36">
                <a:extLst>
                  <a:ext uri="{FF2B5EF4-FFF2-40B4-BE49-F238E27FC236}">
                    <a16:creationId xmlns:a16="http://schemas.microsoft.com/office/drawing/2014/main" id="{A243E7FF-E655-7047-8AB8-842B5D954FC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65550"/>
                <a:ext cx="1579563" cy="588962"/>
              </a:xfrm>
              <a:prstGeom prst="ellipse">
                <a:avLst/>
              </a:pr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8" name="Freeform 37">
                <a:extLst>
                  <a:ext uri="{FF2B5EF4-FFF2-40B4-BE49-F238E27FC236}">
                    <a16:creationId xmlns:a16="http://schemas.microsoft.com/office/drawing/2014/main" id="{FB06E1E6-E28C-4244-8173-DF52BCFE557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0700" y="3941763"/>
                <a:ext cx="1579563" cy="112712"/>
              </a:xfrm>
              <a:custGeom>
                <a:avLst/>
                <a:gdLst>
                  <a:gd name="T0" fmla="*/ 0 w 995"/>
                  <a:gd name="T1" fmla="*/ 0 h 71"/>
                  <a:gd name="T2" fmla="*/ 0 w 995"/>
                  <a:gd name="T3" fmla="*/ 71 h 71"/>
                  <a:gd name="T4" fmla="*/ 995 w 995"/>
                  <a:gd name="T5" fmla="*/ 71 h 71"/>
                  <a:gd name="T6" fmla="*/ 995 w 995"/>
                  <a:gd name="T7" fmla="*/ 12 h 71"/>
                  <a:gd name="T8" fmla="*/ 0 w 995"/>
                  <a:gd name="T9" fmla="*/ 0 h 71"/>
                  <a:gd name="T10" fmla="*/ 0 w 995"/>
                  <a:gd name="T11" fmla="*/ 0 h 71"/>
                  <a:gd name="T12" fmla="*/ 0 w 995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5" h="71">
                    <a:moveTo>
                      <a:pt x="0" y="0"/>
                    </a:moveTo>
                    <a:lnTo>
                      <a:pt x="0" y="71"/>
                    </a:lnTo>
                    <a:lnTo>
                      <a:pt x="995" y="71"/>
                    </a:lnTo>
                    <a:lnTo>
                      <a:pt x="99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9" name="Oval 38">
                <a:extLst>
                  <a:ext uri="{FF2B5EF4-FFF2-40B4-BE49-F238E27FC236}">
                    <a16:creationId xmlns:a16="http://schemas.microsoft.com/office/drawing/2014/main" id="{6BC7636A-07C7-3D45-BA00-4AA59E2C6B0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63950"/>
                <a:ext cx="15668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0" name="Oval 39">
                <a:extLst>
                  <a:ext uri="{FF2B5EF4-FFF2-40B4-BE49-F238E27FC236}">
                    <a16:creationId xmlns:a16="http://schemas.microsoft.com/office/drawing/2014/main" id="{0FD13DD0-B6D6-E648-BDE9-6F739EAC66D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52838"/>
                <a:ext cx="15795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1" name="Oval 40">
                <a:extLst>
                  <a:ext uri="{FF2B5EF4-FFF2-40B4-BE49-F238E27FC236}">
                    <a16:creationId xmlns:a16="http://schemas.microsoft.com/office/drawing/2014/main" id="{0EA1B907-B9B3-C34D-B708-62B61B0E1CD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550400" y="3719513"/>
                <a:ext cx="1289050" cy="428625"/>
              </a:xfrm>
              <a:prstGeom prst="ellipse">
                <a:avLst/>
              </a:prstGeom>
              <a:solidFill>
                <a:srgbClr val="E3A2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2" name="Freeform 41">
                <a:extLst>
                  <a:ext uri="{FF2B5EF4-FFF2-40B4-BE49-F238E27FC236}">
                    <a16:creationId xmlns:a16="http://schemas.microsoft.com/office/drawing/2014/main" id="{09191ADB-DE25-434F-A381-71B6A54F619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523413" y="3697288"/>
                <a:ext cx="1349375" cy="473075"/>
              </a:xfrm>
              <a:custGeom>
                <a:avLst/>
                <a:gdLst>
                  <a:gd name="T0" fmla="*/ 180 w 360"/>
                  <a:gd name="T1" fmla="*/ 16 h 126"/>
                  <a:gd name="T2" fmla="*/ 302 w 360"/>
                  <a:gd name="T3" fmla="*/ 34 h 126"/>
                  <a:gd name="T4" fmla="*/ 345 w 360"/>
                  <a:gd name="T5" fmla="*/ 64 h 126"/>
                  <a:gd name="T6" fmla="*/ 302 w 360"/>
                  <a:gd name="T7" fmla="*/ 93 h 126"/>
                  <a:gd name="T8" fmla="*/ 180 w 360"/>
                  <a:gd name="T9" fmla="*/ 111 h 126"/>
                  <a:gd name="T10" fmla="*/ 58 w 360"/>
                  <a:gd name="T11" fmla="*/ 93 h 126"/>
                  <a:gd name="T12" fmla="*/ 16 w 360"/>
                  <a:gd name="T13" fmla="*/ 64 h 126"/>
                  <a:gd name="T14" fmla="*/ 58 w 360"/>
                  <a:gd name="T15" fmla="*/ 34 h 126"/>
                  <a:gd name="T16" fmla="*/ 180 w 360"/>
                  <a:gd name="T17" fmla="*/ 16 h 126"/>
                  <a:gd name="T18" fmla="*/ 180 w 360"/>
                  <a:gd name="T19" fmla="*/ 0 h 126"/>
                  <a:gd name="T20" fmla="*/ 0 w 360"/>
                  <a:gd name="T21" fmla="*/ 64 h 126"/>
                  <a:gd name="T22" fmla="*/ 180 w 360"/>
                  <a:gd name="T23" fmla="*/ 126 h 126"/>
                  <a:gd name="T24" fmla="*/ 360 w 360"/>
                  <a:gd name="T25" fmla="*/ 64 h 126"/>
                  <a:gd name="T26" fmla="*/ 180 w 360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26">
                    <a:moveTo>
                      <a:pt x="180" y="16"/>
                    </a:moveTo>
                    <a:cubicBezTo>
                      <a:pt x="227" y="16"/>
                      <a:pt x="270" y="22"/>
                      <a:pt x="302" y="34"/>
                    </a:cubicBezTo>
                    <a:cubicBezTo>
                      <a:pt x="331" y="43"/>
                      <a:pt x="345" y="55"/>
                      <a:pt x="345" y="64"/>
                    </a:cubicBezTo>
                    <a:cubicBezTo>
                      <a:pt x="345" y="71"/>
                      <a:pt x="331" y="83"/>
                      <a:pt x="302" y="93"/>
                    </a:cubicBezTo>
                    <a:cubicBezTo>
                      <a:pt x="270" y="105"/>
                      <a:pt x="227" y="111"/>
                      <a:pt x="180" y="111"/>
                    </a:cubicBezTo>
                    <a:cubicBezTo>
                      <a:pt x="134" y="111"/>
                      <a:pt x="91" y="105"/>
                      <a:pt x="58" y="93"/>
                    </a:cubicBezTo>
                    <a:cubicBezTo>
                      <a:pt x="29" y="83"/>
                      <a:pt x="16" y="71"/>
                      <a:pt x="16" y="64"/>
                    </a:cubicBezTo>
                    <a:cubicBezTo>
                      <a:pt x="16" y="55"/>
                      <a:pt x="29" y="43"/>
                      <a:pt x="58" y="34"/>
                    </a:cubicBezTo>
                    <a:cubicBezTo>
                      <a:pt x="91" y="22"/>
                      <a:pt x="134" y="16"/>
                      <a:pt x="180" y="16"/>
                    </a:cubicBezTo>
                    <a:moveTo>
                      <a:pt x="180" y="0"/>
                    </a:moveTo>
                    <a:cubicBezTo>
                      <a:pt x="81" y="0"/>
                      <a:pt x="0" y="28"/>
                      <a:pt x="0" y="64"/>
                    </a:cubicBezTo>
                    <a:cubicBezTo>
                      <a:pt x="0" y="99"/>
                      <a:pt x="81" y="126"/>
                      <a:pt x="180" y="126"/>
                    </a:cubicBezTo>
                    <a:cubicBezTo>
                      <a:pt x="279" y="126"/>
                      <a:pt x="360" y="99"/>
                      <a:pt x="360" y="64"/>
                    </a:cubicBezTo>
                    <a:cubicBezTo>
                      <a:pt x="360" y="28"/>
                      <a:pt x="279" y="0"/>
                      <a:pt x="180" y="0"/>
                    </a:cubicBezTo>
                    <a:close/>
                  </a:path>
                </a:pathLst>
              </a:cu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3" name="Freeform 42">
                <a:extLst>
                  <a:ext uri="{FF2B5EF4-FFF2-40B4-BE49-F238E27FC236}">
                    <a16:creationId xmlns:a16="http://schemas.microsoft.com/office/drawing/2014/main" id="{1475277C-60C5-E34C-8FAE-1373A01843A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02825" y="3844925"/>
                <a:ext cx="581025" cy="179387"/>
              </a:xfrm>
              <a:custGeom>
                <a:avLst/>
                <a:gdLst>
                  <a:gd name="T0" fmla="*/ 141 w 155"/>
                  <a:gd name="T1" fmla="*/ 0 h 48"/>
                  <a:gd name="T2" fmla="*/ 121 w 155"/>
                  <a:gd name="T3" fmla="*/ 2 h 48"/>
                  <a:gd name="T4" fmla="*/ 130 w 155"/>
                  <a:gd name="T5" fmla="*/ 13 h 48"/>
                  <a:gd name="T6" fmla="*/ 121 w 155"/>
                  <a:gd name="T7" fmla="*/ 26 h 48"/>
                  <a:gd name="T8" fmla="*/ 100 w 155"/>
                  <a:gd name="T9" fmla="*/ 30 h 48"/>
                  <a:gd name="T10" fmla="*/ 94 w 155"/>
                  <a:gd name="T11" fmla="*/ 5 h 48"/>
                  <a:gd name="T12" fmla="*/ 80 w 155"/>
                  <a:gd name="T13" fmla="*/ 5 h 48"/>
                  <a:gd name="T14" fmla="*/ 86 w 155"/>
                  <a:gd name="T15" fmla="*/ 31 h 48"/>
                  <a:gd name="T16" fmla="*/ 82 w 155"/>
                  <a:gd name="T17" fmla="*/ 31 h 48"/>
                  <a:gd name="T18" fmla="*/ 74 w 155"/>
                  <a:gd name="T19" fmla="*/ 31 h 48"/>
                  <a:gd name="T20" fmla="*/ 69 w 155"/>
                  <a:gd name="T21" fmla="*/ 5 h 48"/>
                  <a:gd name="T22" fmla="*/ 55 w 155"/>
                  <a:gd name="T23" fmla="*/ 5 h 48"/>
                  <a:gd name="T24" fmla="*/ 60 w 155"/>
                  <a:gd name="T25" fmla="*/ 30 h 48"/>
                  <a:gd name="T26" fmla="*/ 38 w 155"/>
                  <a:gd name="T27" fmla="*/ 26 h 48"/>
                  <a:gd name="T28" fmla="*/ 23 w 155"/>
                  <a:gd name="T29" fmla="*/ 14 h 48"/>
                  <a:gd name="T30" fmla="*/ 27 w 155"/>
                  <a:gd name="T31" fmla="*/ 3 h 48"/>
                  <a:gd name="T32" fmla="*/ 6 w 155"/>
                  <a:gd name="T33" fmla="*/ 1 h 48"/>
                  <a:gd name="T34" fmla="*/ 2 w 155"/>
                  <a:gd name="T35" fmla="*/ 14 h 48"/>
                  <a:gd name="T36" fmla="*/ 27 w 155"/>
                  <a:gd name="T37" fmla="*/ 35 h 48"/>
                  <a:gd name="T38" fmla="*/ 63 w 155"/>
                  <a:gd name="T39" fmla="*/ 42 h 48"/>
                  <a:gd name="T40" fmla="*/ 64 w 155"/>
                  <a:gd name="T41" fmla="*/ 48 h 48"/>
                  <a:gd name="T42" fmla="*/ 78 w 155"/>
                  <a:gd name="T43" fmla="*/ 48 h 48"/>
                  <a:gd name="T44" fmla="*/ 77 w 155"/>
                  <a:gd name="T45" fmla="*/ 42 h 48"/>
                  <a:gd name="T46" fmla="*/ 85 w 155"/>
                  <a:gd name="T47" fmla="*/ 43 h 48"/>
                  <a:gd name="T48" fmla="*/ 89 w 155"/>
                  <a:gd name="T49" fmla="*/ 43 h 48"/>
                  <a:gd name="T50" fmla="*/ 90 w 155"/>
                  <a:gd name="T51" fmla="*/ 48 h 48"/>
                  <a:gd name="T52" fmla="*/ 104 w 155"/>
                  <a:gd name="T53" fmla="*/ 48 h 48"/>
                  <a:gd name="T54" fmla="*/ 102 w 155"/>
                  <a:gd name="T55" fmla="*/ 42 h 48"/>
                  <a:gd name="T56" fmla="*/ 134 w 155"/>
                  <a:gd name="T57" fmla="*/ 36 h 48"/>
                  <a:gd name="T58" fmla="*/ 153 w 155"/>
                  <a:gd name="T59" fmla="*/ 15 h 48"/>
                  <a:gd name="T60" fmla="*/ 141 w 155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" h="48">
                    <a:moveTo>
                      <a:pt x="141" y="0"/>
                    </a:moveTo>
                    <a:cubicBezTo>
                      <a:pt x="121" y="2"/>
                      <a:pt x="121" y="2"/>
                      <a:pt x="121" y="2"/>
                    </a:cubicBezTo>
                    <a:cubicBezTo>
                      <a:pt x="124" y="4"/>
                      <a:pt x="129" y="9"/>
                      <a:pt x="130" y="13"/>
                    </a:cubicBezTo>
                    <a:cubicBezTo>
                      <a:pt x="131" y="18"/>
                      <a:pt x="128" y="23"/>
                      <a:pt x="121" y="26"/>
                    </a:cubicBezTo>
                    <a:cubicBezTo>
                      <a:pt x="116" y="28"/>
                      <a:pt x="109" y="29"/>
                      <a:pt x="100" y="30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4" y="31"/>
                      <a:pt x="82" y="31"/>
                    </a:cubicBezTo>
                    <a:cubicBezTo>
                      <a:pt x="80" y="31"/>
                      <a:pt x="77" y="31"/>
                      <a:pt x="74" y="3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1" y="29"/>
                      <a:pt x="44" y="28"/>
                      <a:pt x="38" y="26"/>
                    </a:cubicBezTo>
                    <a:cubicBezTo>
                      <a:pt x="29" y="23"/>
                      <a:pt x="24" y="18"/>
                      <a:pt x="23" y="14"/>
                    </a:cubicBezTo>
                    <a:cubicBezTo>
                      <a:pt x="22" y="10"/>
                      <a:pt x="25" y="6"/>
                      <a:pt x="2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0" y="9"/>
                      <a:pt x="2" y="14"/>
                    </a:cubicBezTo>
                    <a:cubicBezTo>
                      <a:pt x="4" y="23"/>
                      <a:pt x="13" y="30"/>
                      <a:pt x="27" y="35"/>
                    </a:cubicBezTo>
                    <a:cubicBezTo>
                      <a:pt x="37" y="38"/>
                      <a:pt x="49" y="40"/>
                      <a:pt x="63" y="42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9" y="42"/>
                      <a:pt x="82" y="43"/>
                      <a:pt x="85" y="43"/>
                    </a:cubicBezTo>
                    <a:cubicBezTo>
                      <a:pt x="86" y="43"/>
                      <a:pt x="87" y="43"/>
                      <a:pt x="89" y="43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16" y="41"/>
                      <a:pt x="127" y="39"/>
                      <a:pt x="134" y="36"/>
                    </a:cubicBezTo>
                    <a:cubicBezTo>
                      <a:pt x="148" y="31"/>
                      <a:pt x="155" y="23"/>
                      <a:pt x="153" y="15"/>
                    </a:cubicBezTo>
                    <a:cubicBezTo>
                      <a:pt x="151" y="9"/>
                      <a:pt x="146" y="3"/>
                      <a:pt x="141" y="0"/>
                    </a:cubicBezTo>
                  </a:path>
                </a:pathLst>
              </a:custGeom>
              <a:solidFill>
                <a:srgbClr val="B78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93" name="Gruppieren 13153">
              <a:extLst>
                <a:ext uri="{FF2B5EF4-FFF2-40B4-BE49-F238E27FC236}">
                  <a16:creationId xmlns:a16="http://schemas.microsoft.com/office/drawing/2014/main" id="{881A5982-37A6-0A43-A515-DF395F4509EC}"/>
                </a:ext>
              </a:extLst>
            </p:cNvPr>
            <p:cNvGrpSpPr/>
            <p:nvPr/>
          </p:nvGrpSpPr>
          <p:grpSpPr bwMode="gray">
            <a:xfrm rot="3946355">
              <a:off x="9113800" y="1205264"/>
              <a:ext cx="226890" cy="102386"/>
              <a:chOff x="9410700" y="3652838"/>
              <a:chExt cx="1579563" cy="712787"/>
            </a:xfrm>
          </p:grpSpPr>
          <p:sp>
            <p:nvSpPr>
              <p:cNvPr id="238" name="Oval 35">
                <a:extLst>
                  <a:ext uri="{FF2B5EF4-FFF2-40B4-BE49-F238E27FC236}">
                    <a16:creationId xmlns:a16="http://schemas.microsoft.com/office/drawing/2014/main" id="{7D62F770-770B-3046-90A8-CC1EE668D25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73488"/>
                <a:ext cx="1579563" cy="592137"/>
              </a:xfrm>
              <a:prstGeom prst="ellipse">
                <a:avLst/>
              </a:pr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9" name="Oval 36">
                <a:extLst>
                  <a:ext uri="{FF2B5EF4-FFF2-40B4-BE49-F238E27FC236}">
                    <a16:creationId xmlns:a16="http://schemas.microsoft.com/office/drawing/2014/main" id="{65A987E5-34DE-9B46-B4D2-3530091B4D3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65550"/>
                <a:ext cx="1579563" cy="588962"/>
              </a:xfrm>
              <a:prstGeom prst="ellipse">
                <a:avLst/>
              </a:pr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0" name="Freeform 37">
                <a:extLst>
                  <a:ext uri="{FF2B5EF4-FFF2-40B4-BE49-F238E27FC236}">
                    <a16:creationId xmlns:a16="http://schemas.microsoft.com/office/drawing/2014/main" id="{38709DF1-6BC8-6F45-97F8-1707DF1E735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0700" y="3941763"/>
                <a:ext cx="1579563" cy="112712"/>
              </a:xfrm>
              <a:custGeom>
                <a:avLst/>
                <a:gdLst>
                  <a:gd name="T0" fmla="*/ 0 w 995"/>
                  <a:gd name="T1" fmla="*/ 0 h 71"/>
                  <a:gd name="T2" fmla="*/ 0 w 995"/>
                  <a:gd name="T3" fmla="*/ 71 h 71"/>
                  <a:gd name="T4" fmla="*/ 995 w 995"/>
                  <a:gd name="T5" fmla="*/ 71 h 71"/>
                  <a:gd name="T6" fmla="*/ 995 w 995"/>
                  <a:gd name="T7" fmla="*/ 12 h 71"/>
                  <a:gd name="T8" fmla="*/ 0 w 995"/>
                  <a:gd name="T9" fmla="*/ 0 h 71"/>
                  <a:gd name="T10" fmla="*/ 0 w 995"/>
                  <a:gd name="T11" fmla="*/ 0 h 71"/>
                  <a:gd name="T12" fmla="*/ 0 w 995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5" h="71">
                    <a:moveTo>
                      <a:pt x="0" y="0"/>
                    </a:moveTo>
                    <a:lnTo>
                      <a:pt x="0" y="71"/>
                    </a:lnTo>
                    <a:lnTo>
                      <a:pt x="995" y="71"/>
                    </a:lnTo>
                    <a:lnTo>
                      <a:pt x="99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1" name="Oval 38">
                <a:extLst>
                  <a:ext uri="{FF2B5EF4-FFF2-40B4-BE49-F238E27FC236}">
                    <a16:creationId xmlns:a16="http://schemas.microsoft.com/office/drawing/2014/main" id="{B91AC03B-F312-8F40-B0B5-D512764C76B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63950"/>
                <a:ext cx="15668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2" name="Oval 39">
                <a:extLst>
                  <a:ext uri="{FF2B5EF4-FFF2-40B4-BE49-F238E27FC236}">
                    <a16:creationId xmlns:a16="http://schemas.microsoft.com/office/drawing/2014/main" id="{E2EB2317-CB65-B24A-9B2F-1F5CAF33B7C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52838"/>
                <a:ext cx="15795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3" name="Oval 40">
                <a:extLst>
                  <a:ext uri="{FF2B5EF4-FFF2-40B4-BE49-F238E27FC236}">
                    <a16:creationId xmlns:a16="http://schemas.microsoft.com/office/drawing/2014/main" id="{2DA9D8C0-7075-DB48-B912-0956A502E8C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550400" y="3719513"/>
                <a:ext cx="1289050" cy="428625"/>
              </a:xfrm>
              <a:prstGeom prst="ellipse">
                <a:avLst/>
              </a:prstGeom>
              <a:solidFill>
                <a:srgbClr val="E3A2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4" name="Freeform 41">
                <a:extLst>
                  <a:ext uri="{FF2B5EF4-FFF2-40B4-BE49-F238E27FC236}">
                    <a16:creationId xmlns:a16="http://schemas.microsoft.com/office/drawing/2014/main" id="{41612884-04AA-BE4C-AEAF-F7315AF37309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523413" y="3697288"/>
                <a:ext cx="1349375" cy="473075"/>
              </a:xfrm>
              <a:custGeom>
                <a:avLst/>
                <a:gdLst>
                  <a:gd name="T0" fmla="*/ 180 w 360"/>
                  <a:gd name="T1" fmla="*/ 16 h 126"/>
                  <a:gd name="T2" fmla="*/ 302 w 360"/>
                  <a:gd name="T3" fmla="*/ 34 h 126"/>
                  <a:gd name="T4" fmla="*/ 345 w 360"/>
                  <a:gd name="T5" fmla="*/ 64 h 126"/>
                  <a:gd name="T6" fmla="*/ 302 w 360"/>
                  <a:gd name="T7" fmla="*/ 93 h 126"/>
                  <a:gd name="T8" fmla="*/ 180 w 360"/>
                  <a:gd name="T9" fmla="*/ 111 h 126"/>
                  <a:gd name="T10" fmla="*/ 58 w 360"/>
                  <a:gd name="T11" fmla="*/ 93 h 126"/>
                  <a:gd name="T12" fmla="*/ 16 w 360"/>
                  <a:gd name="T13" fmla="*/ 64 h 126"/>
                  <a:gd name="T14" fmla="*/ 58 w 360"/>
                  <a:gd name="T15" fmla="*/ 34 h 126"/>
                  <a:gd name="T16" fmla="*/ 180 w 360"/>
                  <a:gd name="T17" fmla="*/ 16 h 126"/>
                  <a:gd name="T18" fmla="*/ 180 w 360"/>
                  <a:gd name="T19" fmla="*/ 0 h 126"/>
                  <a:gd name="T20" fmla="*/ 0 w 360"/>
                  <a:gd name="T21" fmla="*/ 64 h 126"/>
                  <a:gd name="T22" fmla="*/ 180 w 360"/>
                  <a:gd name="T23" fmla="*/ 126 h 126"/>
                  <a:gd name="T24" fmla="*/ 360 w 360"/>
                  <a:gd name="T25" fmla="*/ 64 h 126"/>
                  <a:gd name="T26" fmla="*/ 180 w 360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26">
                    <a:moveTo>
                      <a:pt x="180" y="16"/>
                    </a:moveTo>
                    <a:cubicBezTo>
                      <a:pt x="227" y="16"/>
                      <a:pt x="270" y="22"/>
                      <a:pt x="302" y="34"/>
                    </a:cubicBezTo>
                    <a:cubicBezTo>
                      <a:pt x="331" y="43"/>
                      <a:pt x="345" y="55"/>
                      <a:pt x="345" y="64"/>
                    </a:cubicBezTo>
                    <a:cubicBezTo>
                      <a:pt x="345" y="71"/>
                      <a:pt x="331" y="83"/>
                      <a:pt x="302" y="93"/>
                    </a:cubicBezTo>
                    <a:cubicBezTo>
                      <a:pt x="270" y="105"/>
                      <a:pt x="227" y="111"/>
                      <a:pt x="180" y="111"/>
                    </a:cubicBezTo>
                    <a:cubicBezTo>
                      <a:pt x="134" y="111"/>
                      <a:pt x="91" y="105"/>
                      <a:pt x="58" y="93"/>
                    </a:cubicBezTo>
                    <a:cubicBezTo>
                      <a:pt x="29" y="83"/>
                      <a:pt x="16" y="71"/>
                      <a:pt x="16" y="64"/>
                    </a:cubicBezTo>
                    <a:cubicBezTo>
                      <a:pt x="16" y="55"/>
                      <a:pt x="29" y="43"/>
                      <a:pt x="58" y="34"/>
                    </a:cubicBezTo>
                    <a:cubicBezTo>
                      <a:pt x="91" y="22"/>
                      <a:pt x="134" y="16"/>
                      <a:pt x="180" y="16"/>
                    </a:cubicBezTo>
                    <a:moveTo>
                      <a:pt x="180" y="0"/>
                    </a:moveTo>
                    <a:cubicBezTo>
                      <a:pt x="81" y="0"/>
                      <a:pt x="0" y="28"/>
                      <a:pt x="0" y="64"/>
                    </a:cubicBezTo>
                    <a:cubicBezTo>
                      <a:pt x="0" y="99"/>
                      <a:pt x="81" y="126"/>
                      <a:pt x="180" y="126"/>
                    </a:cubicBezTo>
                    <a:cubicBezTo>
                      <a:pt x="279" y="126"/>
                      <a:pt x="360" y="99"/>
                      <a:pt x="360" y="64"/>
                    </a:cubicBezTo>
                    <a:cubicBezTo>
                      <a:pt x="360" y="28"/>
                      <a:pt x="279" y="0"/>
                      <a:pt x="180" y="0"/>
                    </a:cubicBezTo>
                    <a:close/>
                  </a:path>
                </a:pathLst>
              </a:cu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5" name="Freeform 42">
                <a:extLst>
                  <a:ext uri="{FF2B5EF4-FFF2-40B4-BE49-F238E27FC236}">
                    <a16:creationId xmlns:a16="http://schemas.microsoft.com/office/drawing/2014/main" id="{F23BEB46-5BEF-834A-BCD9-CC0B29A6FD1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02825" y="3844925"/>
                <a:ext cx="581025" cy="179387"/>
              </a:xfrm>
              <a:custGeom>
                <a:avLst/>
                <a:gdLst>
                  <a:gd name="T0" fmla="*/ 141 w 155"/>
                  <a:gd name="T1" fmla="*/ 0 h 48"/>
                  <a:gd name="T2" fmla="*/ 121 w 155"/>
                  <a:gd name="T3" fmla="*/ 2 h 48"/>
                  <a:gd name="T4" fmla="*/ 130 w 155"/>
                  <a:gd name="T5" fmla="*/ 13 h 48"/>
                  <a:gd name="T6" fmla="*/ 121 w 155"/>
                  <a:gd name="T7" fmla="*/ 26 h 48"/>
                  <a:gd name="T8" fmla="*/ 100 w 155"/>
                  <a:gd name="T9" fmla="*/ 30 h 48"/>
                  <a:gd name="T10" fmla="*/ 94 w 155"/>
                  <a:gd name="T11" fmla="*/ 5 h 48"/>
                  <a:gd name="T12" fmla="*/ 80 w 155"/>
                  <a:gd name="T13" fmla="*/ 5 h 48"/>
                  <a:gd name="T14" fmla="*/ 86 w 155"/>
                  <a:gd name="T15" fmla="*/ 31 h 48"/>
                  <a:gd name="T16" fmla="*/ 82 w 155"/>
                  <a:gd name="T17" fmla="*/ 31 h 48"/>
                  <a:gd name="T18" fmla="*/ 74 w 155"/>
                  <a:gd name="T19" fmla="*/ 31 h 48"/>
                  <a:gd name="T20" fmla="*/ 69 w 155"/>
                  <a:gd name="T21" fmla="*/ 5 h 48"/>
                  <a:gd name="T22" fmla="*/ 55 w 155"/>
                  <a:gd name="T23" fmla="*/ 5 h 48"/>
                  <a:gd name="T24" fmla="*/ 60 w 155"/>
                  <a:gd name="T25" fmla="*/ 30 h 48"/>
                  <a:gd name="T26" fmla="*/ 38 w 155"/>
                  <a:gd name="T27" fmla="*/ 26 h 48"/>
                  <a:gd name="T28" fmla="*/ 23 w 155"/>
                  <a:gd name="T29" fmla="*/ 14 h 48"/>
                  <a:gd name="T30" fmla="*/ 27 w 155"/>
                  <a:gd name="T31" fmla="*/ 3 h 48"/>
                  <a:gd name="T32" fmla="*/ 6 w 155"/>
                  <a:gd name="T33" fmla="*/ 1 h 48"/>
                  <a:gd name="T34" fmla="*/ 2 w 155"/>
                  <a:gd name="T35" fmla="*/ 14 h 48"/>
                  <a:gd name="T36" fmla="*/ 27 w 155"/>
                  <a:gd name="T37" fmla="*/ 35 h 48"/>
                  <a:gd name="T38" fmla="*/ 63 w 155"/>
                  <a:gd name="T39" fmla="*/ 42 h 48"/>
                  <a:gd name="T40" fmla="*/ 64 w 155"/>
                  <a:gd name="T41" fmla="*/ 48 h 48"/>
                  <a:gd name="T42" fmla="*/ 78 w 155"/>
                  <a:gd name="T43" fmla="*/ 48 h 48"/>
                  <a:gd name="T44" fmla="*/ 77 w 155"/>
                  <a:gd name="T45" fmla="*/ 42 h 48"/>
                  <a:gd name="T46" fmla="*/ 85 w 155"/>
                  <a:gd name="T47" fmla="*/ 43 h 48"/>
                  <a:gd name="T48" fmla="*/ 89 w 155"/>
                  <a:gd name="T49" fmla="*/ 43 h 48"/>
                  <a:gd name="T50" fmla="*/ 90 w 155"/>
                  <a:gd name="T51" fmla="*/ 48 h 48"/>
                  <a:gd name="T52" fmla="*/ 104 w 155"/>
                  <a:gd name="T53" fmla="*/ 48 h 48"/>
                  <a:gd name="T54" fmla="*/ 102 w 155"/>
                  <a:gd name="T55" fmla="*/ 42 h 48"/>
                  <a:gd name="T56" fmla="*/ 134 w 155"/>
                  <a:gd name="T57" fmla="*/ 36 h 48"/>
                  <a:gd name="T58" fmla="*/ 153 w 155"/>
                  <a:gd name="T59" fmla="*/ 15 h 48"/>
                  <a:gd name="T60" fmla="*/ 141 w 155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" h="48">
                    <a:moveTo>
                      <a:pt x="141" y="0"/>
                    </a:moveTo>
                    <a:cubicBezTo>
                      <a:pt x="121" y="2"/>
                      <a:pt x="121" y="2"/>
                      <a:pt x="121" y="2"/>
                    </a:cubicBezTo>
                    <a:cubicBezTo>
                      <a:pt x="124" y="4"/>
                      <a:pt x="129" y="9"/>
                      <a:pt x="130" y="13"/>
                    </a:cubicBezTo>
                    <a:cubicBezTo>
                      <a:pt x="131" y="18"/>
                      <a:pt x="128" y="23"/>
                      <a:pt x="121" y="26"/>
                    </a:cubicBezTo>
                    <a:cubicBezTo>
                      <a:pt x="116" y="28"/>
                      <a:pt x="109" y="29"/>
                      <a:pt x="100" y="30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4" y="31"/>
                      <a:pt x="82" y="31"/>
                    </a:cubicBezTo>
                    <a:cubicBezTo>
                      <a:pt x="80" y="31"/>
                      <a:pt x="77" y="31"/>
                      <a:pt x="74" y="3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1" y="29"/>
                      <a:pt x="44" y="28"/>
                      <a:pt x="38" y="26"/>
                    </a:cubicBezTo>
                    <a:cubicBezTo>
                      <a:pt x="29" y="23"/>
                      <a:pt x="24" y="18"/>
                      <a:pt x="23" y="14"/>
                    </a:cubicBezTo>
                    <a:cubicBezTo>
                      <a:pt x="22" y="10"/>
                      <a:pt x="25" y="6"/>
                      <a:pt x="2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0" y="9"/>
                      <a:pt x="2" y="14"/>
                    </a:cubicBezTo>
                    <a:cubicBezTo>
                      <a:pt x="4" y="23"/>
                      <a:pt x="13" y="30"/>
                      <a:pt x="27" y="35"/>
                    </a:cubicBezTo>
                    <a:cubicBezTo>
                      <a:pt x="37" y="38"/>
                      <a:pt x="49" y="40"/>
                      <a:pt x="63" y="42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9" y="42"/>
                      <a:pt x="82" y="43"/>
                      <a:pt x="85" y="43"/>
                    </a:cubicBezTo>
                    <a:cubicBezTo>
                      <a:pt x="86" y="43"/>
                      <a:pt x="87" y="43"/>
                      <a:pt x="89" y="43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16" y="41"/>
                      <a:pt x="127" y="39"/>
                      <a:pt x="134" y="36"/>
                    </a:cubicBezTo>
                    <a:cubicBezTo>
                      <a:pt x="148" y="31"/>
                      <a:pt x="155" y="23"/>
                      <a:pt x="153" y="15"/>
                    </a:cubicBezTo>
                    <a:cubicBezTo>
                      <a:pt x="151" y="9"/>
                      <a:pt x="146" y="3"/>
                      <a:pt x="141" y="0"/>
                    </a:cubicBezTo>
                  </a:path>
                </a:pathLst>
              </a:custGeom>
              <a:solidFill>
                <a:srgbClr val="B78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94" name="Gruppieren 13062">
              <a:extLst>
                <a:ext uri="{FF2B5EF4-FFF2-40B4-BE49-F238E27FC236}">
                  <a16:creationId xmlns:a16="http://schemas.microsoft.com/office/drawing/2014/main" id="{CCFE3C70-D6C7-CA43-88E5-236481966462}"/>
                </a:ext>
              </a:extLst>
            </p:cNvPr>
            <p:cNvGrpSpPr/>
            <p:nvPr/>
          </p:nvGrpSpPr>
          <p:grpSpPr bwMode="gray">
            <a:xfrm>
              <a:off x="9013459" y="3084792"/>
              <a:ext cx="608183" cy="659414"/>
              <a:chOff x="7585075" y="3730626"/>
              <a:chExt cx="1903413" cy="2063750"/>
            </a:xfrm>
          </p:grpSpPr>
          <p:sp>
            <p:nvSpPr>
              <p:cNvPr id="214" name="Freeform 47">
                <a:extLst>
                  <a:ext uri="{FF2B5EF4-FFF2-40B4-BE49-F238E27FC236}">
                    <a16:creationId xmlns:a16="http://schemas.microsoft.com/office/drawing/2014/main" id="{2D1F74C2-B443-5E40-999C-0B1F9600B71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585075" y="3730626"/>
                <a:ext cx="588963" cy="609600"/>
              </a:xfrm>
              <a:custGeom>
                <a:avLst/>
                <a:gdLst>
                  <a:gd name="T0" fmla="*/ 313 w 371"/>
                  <a:gd name="T1" fmla="*/ 297 h 384"/>
                  <a:gd name="T2" fmla="*/ 74 w 371"/>
                  <a:gd name="T3" fmla="*/ 326 h 384"/>
                  <a:gd name="T4" fmla="*/ 44 w 371"/>
                  <a:gd name="T5" fmla="*/ 87 h 384"/>
                  <a:gd name="T6" fmla="*/ 283 w 371"/>
                  <a:gd name="T7" fmla="*/ 58 h 384"/>
                  <a:gd name="T8" fmla="*/ 313 w 371"/>
                  <a:gd name="T9" fmla="*/ 297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1" h="384">
                    <a:moveTo>
                      <a:pt x="313" y="297"/>
                    </a:moveTo>
                    <a:cubicBezTo>
                      <a:pt x="255" y="371"/>
                      <a:pt x="148" y="384"/>
                      <a:pt x="74" y="326"/>
                    </a:cubicBezTo>
                    <a:cubicBezTo>
                      <a:pt x="0" y="268"/>
                      <a:pt x="44" y="87"/>
                      <a:pt x="44" y="87"/>
                    </a:cubicBezTo>
                    <a:cubicBezTo>
                      <a:pt x="44" y="87"/>
                      <a:pt x="209" y="0"/>
                      <a:pt x="283" y="58"/>
                    </a:cubicBezTo>
                    <a:cubicBezTo>
                      <a:pt x="357" y="116"/>
                      <a:pt x="371" y="223"/>
                      <a:pt x="313" y="297"/>
                    </a:cubicBezTo>
                  </a:path>
                </a:pathLst>
              </a:custGeom>
              <a:solidFill>
                <a:srgbClr val="EDB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5" name="Freeform 48">
                <a:extLst>
                  <a:ext uri="{FF2B5EF4-FFF2-40B4-BE49-F238E27FC236}">
                    <a16:creationId xmlns:a16="http://schemas.microsoft.com/office/drawing/2014/main" id="{3A02D5D3-DDE8-264C-9153-D7D3E891236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893175" y="3730626"/>
                <a:ext cx="588963" cy="609600"/>
              </a:xfrm>
              <a:custGeom>
                <a:avLst/>
                <a:gdLst>
                  <a:gd name="T0" fmla="*/ 58 w 371"/>
                  <a:gd name="T1" fmla="*/ 297 h 384"/>
                  <a:gd name="T2" fmla="*/ 297 w 371"/>
                  <a:gd name="T3" fmla="*/ 326 h 384"/>
                  <a:gd name="T4" fmla="*/ 326 w 371"/>
                  <a:gd name="T5" fmla="*/ 87 h 384"/>
                  <a:gd name="T6" fmla="*/ 87 w 371"/>
                  <a:gd name="T7" fmla="*/ 58 h 384"/>
                  <a:gd name="T8" fmla="*/ 58 w 371"/>
                  <a:gd name="T9" fmla="*/ 297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1" h="384">
                    <a:moveTo>
                      <a:pt x="58" y="297"/>
                    </a:moveTo>
                    <a:cubicBezTo>
                      <a:pt x="115" y="371"/>
                      <a:pt x="222" y="384"/>
                      <a:pt x="297" y="326"/>
                    </a:cubicBezTo>
                    <a:cubicBezTo>
                      <a:pt x="371" y="268"/>
                      <a:pt x="326" y="87"/>
                      <a:pt x="326" y="87"/>
                    </a:cubicBezTo>
                    <a:cubicBezTo>
                      <a:pt x="326" y="87"/>
                      <a:pt x="161" y="0"/>
                      <a:pt x="87" y="58"/>
                    </a:cubicBezTo>
                    <a:cubicBezTo>
                      <a:pt x="13" y="116"/>
                      <a:pt x="0" y="223"/>
                      <a:pt x="58" y="297"/>
                    </a:cubicBezTo>
                  </a:path>
                </a:pathLst>
              </a:custGeom>
              <a:solidFill>
                <a:srgbClr val="EDB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6" name="Freeform 49">
                <a:extLst>
                  <a:ext uri="{FF2B5EF4-FFF2-40B4-BE49-F238E27FC236}">
                    <a16:creationId xmlns:a16="http://schemas.microsoft.com/office/drawing/2014/main" id="{00189BD8-A471-A343-80CD-3B767B55EBB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017000" y="3790951"/>
                <a:ext cx="250825" cy="42863"/>
              </a:xfrm>
              <a:custGeom>
                <a:avLst/>
                <a:gdLst>
                  <a:gd name="T0" fmla="*/ 0 w 158"/>
                  <a:gd name="T1" fmla="*/ 27 h 27"/>
                  <a:gd name="T2" fmla="*/ 1 w 158"/>
                  <a:gd name="T3" fmla="*/ 27 h 27"/>
                  <a:gd name="T4" fmla="*/ 1 w 158"/>
                  <a:gd name="T5" fmla="*/ 27 h 27"/>
                  <a:gd name="T6" fmla="*/ 1 w 158"/>
                  <a:gd name="T7" fmla="*/ 27 h 27"/>
                  <a:gd name="T8" fmla="*/ 1 w 158"/>
                  <a:gd name="T9" fmla="*/ 26 h 27"/>
                  <a:gd name="T10" fmla="*/ 1 w 158"/>
                  <a:gd name="T11" fmla="*/ 26 h 27"/>
                  <a:gd name="T12" fmla="*/ 1 w 158"/>
                  <a:gd name="T13" fmla="*/ 26 h 27"/>
                  <a:gd name="T14" fmla="*/ 2 w 158"/>
                  <a:gd name="T15" fmla="*/ 26 h 27"/>
                  <a:gd name="T16" fmla="*/ 2 w 158"/>
                  <a:gd name="T17" fmla="*/ 26 h 27"/>
                  <a:gd name="T18" fmla="*/ 2 w 158"/>
                  <a:gd name="T19" fmla="*/ 26 h 27"/>
                  <a:gd name="T20" fmla="*/ 2 w 158"/>
                  <a:gd name="T21" fmla="*/ 25 h 27"/>
                  <a:gd name="T22" fmla="*/ 2 w 158"/>
                  <a:gd name="T23" fmla="*/ 25 h 27"/>
                  <a:gd name="T24" fmla="*/ 2 w 158"/>
                  <a:gd name="T25" fmla="*/ 25 h 27"/>
                  <a:gd name="T26" fmla="*/ 3 w 158"/>
                  <a:gd name="T27" fmla="*/ 25 h 27"/>
                  <a:gd name="T28" fmla="*/ 3 w 158"/>
                  <a:gd name="T29" fmla="*/ 25 h 27"/>
                  <a:gd name="T30" fmla="*/ 3 w 158"/>
                  <a:gd name="T31" fmla="*/ 25 h 27"/>
                  <a:gd name="T32" fmla="*/ 3 w 158"/>
                  <a:gd name="T33" fmla="*/ 25 h 27"/>
                  <a:gd name="T34" fmla="*/ 3 w 158"/>
                  <a:gd name="T35" fmla="*/ 25 h 27"/>
                  <a:gd name="T36" fmla="*/ 3 w 158"/>
                  <a:gd name="T37" fmla="*/ 25 h 27"/>
                  <a:gd name="T38" fmla="*/ 3 w 158"/>
                  <a:gd name="T39" fmla="*/ 24 h 27"/>
                  <a:gd name="T40" fmla="*/ 3 w 158"/>
                  <a:gd name="T41" fmla="*/ 24 h 27"/>
                  <a:gd name="T42" fmla="*/ 3 w 158"/>
                  <a:gd name="T43" fmla="*/ 24 h 27"/>
                  <a:gd name="T44" fmla="*/ 4 w 158"/>
                  <a:gd name="T45" fmla="*/ 24 h 27"/>
                  <a:gd name="T46" fmla="*/ 4 w 158"/>
                  <a:gd name="T47" fmla="*/ 24 h 27"/>
                  <a:gd name="T48" fmla="*/ 4 w 158"/>
                  <a:gd name="T49" fmla="*/ 24 h 27"/>
                  <a:gd name="T50" fmla="*/ 4 w 158"/>
                  <a:gd name="T51" fmla="*/ 23 h 27"/>
                  <a:gd name="T52" fmla="*/ 4 w 158"/>
                  <a:gd name="T53" fmla="*/ 23 h 27"/>
                  <a:gd name="T54" fmla="*/ 4 w 158"/>
                  <a:gd name="T55" fmla="*/ 23 h 27"/>
                  <a:gd name="T56" fmla="*/ 5 w 158"/>
                  <a:gd name="T57" fmla="*/ 23 h 27"/>
                  <a:gd name="T58" fmla="*/ 5 w 158"/>
                  <a:gd name="T59" fmla="*/ 23 h 27"/>
                  <a:gd name="T60" fmla="*/ 5 w 158"/>
                  <a:gd name="T61" fmla="*/ 23 h 27"/>
                  <a:gd name="T62" fmla="*/ 5 w 158"/>
                  <a:gd name="T63" fmla="*/ 23 h 27"/>
                  <a:gd name="T64" fmla="*/ 5 w 158"/>
                  <a:gd name="T65" fmla="*/ 23 h 27"/>
                  <a:gd name="T66" fmla="*/ 6 w 158"/>
                  <a:gd name="T67" fmla="*/ 23 h 27"/>
                  <a:gd name="T68" fmla="*/ 6 w 158"/>
                  <a:gd name="T69" fmla="*/ 22 h 27"/>
                  <a:gd name="T70" fmla="*/ 6 w 158"/>
                  <a:gd name="T71" fmla="*/ 22 h 27"/>
                  <a:gd name="T72" fmla="*/ 6 w 158"/>
                  <a:gd name="T73" fmla="*/ 22 h 27"/>
                  <a:gd name="T74" fmla="*/ 7 w 158"/>
                  <a:gd name="T75" fmla="*/ 22 h 27"/>
                  <a:gd name="T76" fmla="*/ 7 w 158"/>
                  <a:gd name="T77" fmla="*/ 22 h 27"/>
                  <a:gd name="T78" fmla="*/ 7 w 158"/>
                  <a:gd name="T79" fmla="*/ 22 h 27"/>
                  <a:gd name="T80" fmla="*/ 7 w 158"/>
                  <a:gd name="T81" fmla="*/ 21 h 27"/>
                  <a:gd name="T82" fmla="*/ 7 w 158"/>
                  <a:gd name="T83" fmla="*/ 21 h 27"/>
                  <a:gd name="T84" fmla="*/ 7 w 158"/>
                  <a:gd name="T85" fmla="*/ 21 h 27"/>
                  <a:gd name="T86" fmla="*/ 8 w 158"/>
                  <a:gd name="T87" fmla="*/ 21 h 27"/>
                  <a:gd name="T88" fmla="*/ 8 w 158"/>
                  <a:gd name="T89" fmla="*/ 21 h 27"/>
                  <a:gd name="T90" fmla="*/ 8 w 158"/>
                  <a:gd name="T91" fmla="*/ 21 h 27"/>
                  <a:gd name="T92" fmla="*/ 8 w 158"/>
                  <a:gd name="T93" fmla="*/ 20 h 27"/>
                  <a:gd name="T94" fmla="*/ 8 w 158"/>
                  <a:gd name="T95" fmla="*/ 20 h 27"/>
                  <a:gd name="T96" fmla="*/ 8 w 158"/>
                  <a:gd name="T97" fmla="*/ 20 h 27"/>
                  <a:gd name="T98" fmla="*/ 8 w 158"/>
                  <a:gd name="T99" fmla="*/ 20 h 27"/>
                  <a:gd name="T100" fmla="*/ 8 w 158"/>
                  <a:gd name="T101" fmla="*/ 20 h 27"/>
                  <a:gd name="T102" fmla="*/ 9 w 158"/>
                  <a:gd name="T103" fmla="*/ 20 h 27"/>
                  <a:gd name="T104" fmla="*/ 9 w 158"/>
                  <a:gd name="T105" fmla="*/ 20 h 27"/>
                  <a:gd name="T106" fmla="*/ 158 w 158"/>
                  <a:gd name="T107" fmla="*/ 14 h 27"/>
                  <a:gd name="T108" fmla="*/ 158 w 158"/>
                  <a:gd name="T109" fmla="*/ 14 h 27"/>
                  <a:gd name="T110" fmla="*/ 37 w 158"/>
                  <a:gd name="T111" fmla="*/ 6 h 27"/>
                  <a:gd name="T112" fmla="*/ 158 w 158"/>
                  <a:gd name="T113" fmla="*/ 13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58" h="27">
                    <a:moveTo>
                      <a:pt x="0" y="27"/>
                    </a:move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0" y="27"/>
                      <a:pt x="0" y="27"/>
                    </a:cubicBezTo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moveTo>
                      <a:pt x="1" y="27"/>
                    </a:move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7"/>
                      <a:pt x="1" y="27"/>
                    </a:cubicBezTo>
                    <a:moveTo>
                      <a:pt x="1" y="26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1" y="26"/>
                    </a:cubicBezTo>
                    <a:moveTo>
                      <a:pt x="2" y="26"/>
                    </a:moveTo>
                    <a:cubicBezTo>
                      <a:pt x="1" y="26"/>
                      <a:pt x="1" y="26"/>
                      <a:pt x="1" y="26"/>
                    </a:cubicBezTo>
                    <a:cubicBezTo>
                      <a:pt x="1" y="26"/>
                      <a:pt x="1" y="26"/>
                      <a:pt x="2" y="26"/>
                    </a:cubicBezTo>
                    <a:moveTo>
                      <a:pt x="2" y="26"/>
                    </a:move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moveTo>
                      <a:pt x="2" y="26"/>
                    </a:move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moveTo>
                      <a:pt x="2" y="25"/>
                    </a:moveTo>
                    <a:cubicBezTo>
                      <a:pt x="2" y="25"/>
                      <a:pt x="2" y="25"/>
                      <a:pt x="2" y="26"/>
                    </a:cubicBezTo>
                    <a:cubicBezTo>
                      <a:pt x="2" y="25"/>
                      <a:pt x="2" y="25"/>
                      <a:pt x="2" y="25"/>
                    </a:cubicBezTo>
                    <a:moveTo>
                      <a:pt x="2" y="25"/>
                    </a:move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moveTo>
                      <a:pt x="3" y="25"/>
                    </a:moveTo>
                    <a:cubicBezTo>
                      <a:pt x="3" y="25"/>
                      <a:pt x="2" y="25"/>
                      <a:pt x="2" y="25"/>
                    </a:cubicBezTo>
                    <a:cubicBezTo>
                      <a:pt x="2" y="25"/>
                      <a:pt x="3" y="25"/>
                      <a:pt x="3" y="25"/>
                    </a:cubicBezTo>
                    <a:moveTo>
                      <a:pt x="3" y="25"/>
                    </a:move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moveTo>
                      <a:pt x="3" y="25"/>
                    </a:move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moveTo>
                      <a:pt x="3" y="25"/>
                    </a:move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moveTo>
                      <a:pt x="3" y="24"/>
                    </a:moveTo>
                    <a:cubicBezTo>
                      <a:pt x="3" y="24"/>
                      <a:pt x="3" y="24"/>
                      <a:pt x="3" y="24"/>
                    </a:cubicBezTo>
                    <a:cubicBezTo>
                      <a:pt x="3" y="24"/>
                      <a:pt x="3" y="24"/>
                      <a:pt x="3" y="24"/>
                    </a:cubicBezTo>
                    <a:moveTo>
                      <a:pt x="4" y="24"/>
                    </a:moveTo>
                    <a:cubicBezTo>
                      <a:pt x="4" y="24"/>
                      <a:pt x="4" y="24"/>
                      <a:pt x="3" y="24"/>
                    </a:cubicBezTo>
                    <a:cubicBezTo>
                      <a:pt x="4" y="24"/>
                      <a:pt x="4" y="24"/>
                      <a:pt x="4" y="24"/>
                    </a:cubicBezTo>
                    <a:moveTo>
                      <a:pt x="4" y="24"/>
                    </a:move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moveTo>
                      <a:pt x="4" y="24"/>
                    </a:moveTo>
                    <a:cubicBezTo>
                      <a:pt x="4" y="24"/>
                      <a:pt x="4" y="24"/>
                      <a:pt x="4" y="24"/>
                    </a:cubicBezTo>
                    <a:cubicBezTo>
                      <a:pt x="4" y="24"/>
                      <a:pt x="4" y="24"/>
                      <a:pt x="4" y="24"/>
                    </a:cubicBezTo>
                    <a:moveTo>
                      <a:pt x="4" y="23"/>
                    </a:moveTo>
                    <a:cubicBezTo>
                      <a:pt x="4" y="23"/>
                      <a:pt x="4" y="24"/>
                      <a:pt x="4" y="24"/>
                    </a:cubicBezTo>
                    <a:cubicBezTo>
                      <a:pt x="4" y="24"/>
                      <a:pt x="4" y="23"/>
                      <a:pt x="4" y="23"/>
                    </a:cubicBezTo>
                    <a:moveTo>
                      <a:pt x="5" y="23"/>
                    </a:moveTo>
                    <a:cubicBezTo>
                      <a:pt x="5" y="23"/>
                      <a:pt x="5" y="23"/>
                      <a:pt x="4" y="23"/>
                    </a:cubicBezTo>
                    <a:cubicBezTo>
                      <a:pt x="5" y="23"/>
                      <a:pt x="5" y="23"/>
                      <a:pt x="5" y="23"/>
                    </a:cubicBezTo>
                    <a:moveTo>
                      <a:pt x="5" y="23"/>
                    </a:move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moveTo>
                      <a:pt x="5" y="23"/>
                    </a:move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moveTo>
                      <a:pt x="5" y="23"/>
                    </a:moveTo>
                    <a:cubicBezTo>
                      <a:pt x="5" y="23"/>
                      <a:pt x="5" y="23"/>
                      <a:pt x="5" y="23"/>
                    </a:cubicBezTo>
                    <a:cubicBezTo>
                      <a:pt x="5" y="23"/>
                      <a:pt x="5" y="23"/>
                      <a:pt x="5" y="23"/>
                    </a:cubicBezTo>
                    <a:moveTo>
                      <a:pt x="6" y="22"/>
                    </a:moveTo>
                    <a:cubicBezTo>
                      <a:pt x="6" y="22"/>
                      <a:pt x="6" y="22"/>
                      <a:pt x="6" y="23"/>
                    </a:cubicBezTo>
                    <a:cubicBezTo>
                      <a:pt x="6" y="22"/>
                      <a:pt x="6" y="22"/>
                      <a:pt x="6" y="22"/>
                    </a:cubicBezTo>
                    <a:moveTo>
                      <a:pt x="6" y="22"/>
                    </a:move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moveTo>
                      <a:pt x="6" y="22"/>
                    </a:move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moveTo>
                      <a:pt x="7" y="22"/>
                    </a:moveTo>
                    <a:cubicBezTo>
                      <a:pt x="7" y="22"/>
                      <a:pt x="6" y="22"/>
                      <a:pt x="6" y="22"/>
                    </a:cubicBezTo>
                    <a:cubicBezTo>
                      <a:pt x="6" y="22"/>
                      <a:pt x="7" y="22"/>
                      <a:pt x="7" y="22"/>
                    </a:cubicBezTo>
                    <a:moveTo>
                      <a:pt x="7" y="22"/>
                    </a:move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7" y="22"/>
                    </a:cubicBezTo>
                    <a:moveTo>
                      <a:pt x="7" y="21"/>
                    </a:move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moveTo>
                      <a:pt x="7" y="21"/>
                    </a:moveTo>
                    <a:cubicBezTo>
                      <a:pt x="7" y="21"/>
                      <a:pt x="7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moveTo>
                      <a:pt x="8" y="21"/>
                    </a:moveTo>
                    <a:cubicBezTo>
                      <a:pt x="8" y="21"/>
                      <a:pt x="7" y="21"/>
                      <a:pt x="7" y="21"/>
                    </a:cubicBezTo>
                    <a:cubicBezTo>
                      <a:pt x="7" y="21"/>
                      <a:pt x="8" y="21"/>
                      <a:pt x="8" y="21"/>
                    </a:cubicBezTo>
                    <a:moveTo>
                      <a:pt x="8" y="21"/>
                    </a:move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moveTo>
                      <a:pt x="8" y="20"/>
                    </a:moveTo>
                    <a:cubicBezTo>
                      <a:pt x="8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0"/>
                    </a:cubicBezTo>
                    <a:moveTo>
                      <a:pt x="8" y="2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moveTo>
                      <a:pt x="8" y="20"/>
                    </a:move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moveTo>
                      <a:pt x="9" y="20"/>
                    </a:move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moveTo>
                      <a:pt x="158" y="14"/>
                    </a:moveTo>
                    <a:cubicBezTo>
                      <a:pt x="158" y="14"/>
                      <a:pt x="158" y="14"/>
                      <a:pt x="158" y="14"/>
                    </a:cubicBezTo>
                    <a:cubicBezTo>
                      <a:pt x="158" y="14"/>
                      <a:pt x="158" y="14"/>
                      <a:pt x="158" y="14"/>
                    </a:cubicBezTo>
                    <a:moveTo>
                      <a:pt x="77" y="0"/>
                    </a:moveTo>
                    <a:cubicBezTo>
                      <a:pt x="63" y="0"/>
                      <a:pt x="49" y="2"/>
                      <a:pt x="37" y="6"/>
                    </a:cubicBezTo>
                    <a:cubicBezTo>
                      <a:pt x="49" y="2"/>
                      <a:pt x="63" y="0"/>
                      <a:pt x="77" y="0"/>
                    </a:cubicBezTo>
                    <a:cubicBezTo>
                      <a:pt x="104" y="0"/>
                      <a:pt x="132" y="6"/>
                      <a:pt x="158" y="13"/>
                    </a:cubicBezTo>
                    <a:cubicBezTo>
                      <a:pt x="132" y="6"/>
                      <a:pt x="104" y="0"/>
                      <a:pt x="77" y="0"/>
                    </a:cubicBezTo>
                  </a:path>
                </a:pathLst>
              </a:custGeom>
              <a:solidFill>
                <a:srgbClr val="FEF7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7" name="Freeform 50">
                <a:extLst>
                  <a:ext uri="{FF2B5EF4-FFF2-40B4-BE49-F238E27FC236}">
                    <a16:creationId xmlns:a16="http://schemas.microsoft.com/office/drawing/2014/main" id="{9A05ACD2-82C6-734C-86B2-4622E8BCA3E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969375" y="3790951"/>
                <a:ext cx="396875" cy="131763"/>
              </a:xfrm>
              <a:custGeom>
                <a:avLst/>
                <a:gdLst>
                  <a:gd name="T0" fmla="*/ 67 w 250"/>
                  <a:gd name="T1" fmla="*/ 6 h 83"/>
                  <a:gd name="T2" fmla="*/ 39 w 250"/>
                  <a:gd name="T3" fmla="*/ 20 h 83"/>
                  <a:gd name="T4" fmla="*/ 38 w 250"/>
                  <a:gd name="T5" fmla="*/ 20 h 83"/>
                  <a:gd name="T6" fmla="*/ 38 w 250"/>
                  <a:gd name="T7" fmla="*/ 20 h 83"/>
                  <a:gd name="T8" fmla="*/ 38 w 250"/>
                  <a:gd name="T9" fmla="*/ 20 h 83"/>
                  <a:gd name="T10" fmla="*/ 38 w 250"/>
                  <a:gd name="T11" fmla="*/ 21 h 83"/>
                  <a:gd name="T12" fmla="*/ 38 w 250"/>
                  <a:gd name="T13" fmla="*/ 21 h 83"/>
                  <a:gd name="T14" fmla="*/ 37 w 250"/>
                  <a:gd name="T15" fmla="*/ 21 h 83"/>
                  <a:gd name="T16" fmla="*/ 37 w 250"/>
                  <a:gd name="T17" fmla="*/ 21 h 83"/>
                  <a:gd name="T18" fmla="*/ 37 w 250"/>
                  <a:gd name="T19" fmla="*/ 22 h 83"/>
                  <a:gd name="T20" fmla="*/ 37 w 250"/>
                  <a:gd name="T21" fmla="*/ 22 h 83"/>
                  <a:gd name="T22" fmla="*/ 36 w 250"/>
                  <a:gd name="T23" fmla="*/ 22 h 83"/>
                  <a:gd name="T24" fmla="*/ 36 w 250"/>
                  <a:gd name="T25" fmla="*/ 22 h 83"/>
                  <a:gd name="T26" fmla="*/ 36 w 250"/>
                  <a:gd name="T27" fmla="*/ 22 h 83"/>
                  <a:gd name="T28" fmla="*/ 35 w 250"/>
                  <a:gd name="T29" fmla="*/ 23 h 83"/>
                  <a:gd name="T30" fmla="*/ 35 w 250"/>
                  <a:gd name="T31" fmla="*/ 23 h 83"/>
                  <a:gd name="T32" fmla="*/ 35 w 250"/>
                  <a:gd name="T33" fmla="*/ 23 h 83"/>
                  <a:gd name="T34" fmla="*/ 35 w 250"/>
                  <a:gd name="T35" fmla="*/ 23 h 83"/>
                  <a:gd name="T36" fmla="*/ 34 w 250"/>
                  <a:gd name="T37" fmla="*/ 23 h 83"/>
                  <a:gd name="T38" fmla="*/ 34 w 250"/>
                  <a:gd name="T39" fmla="*/ 24 h 83"/>
                  <a:gd name="T40" fmla="*/ 34 w 250"/>
                  <a:gd name="T41" fmla="*/ 24 h 83"/>
                  <a:gd name="T42" fmla="*/ 34 w 250"/>
                  <a:gd name="T43" fmla="*/ 24 h 83"/>
                  <a:gd name="T44" fmla="*/ 33 w 250"/>
                  <a:gd name="T45" fmla="*/ 24 h 83"/>
                  <a:gd name="T46" fmla="*/ 33 w 250"/>
                  <a:gd name="T47" fmla="*/ 25 h 83"/>
                  <a:gd name="T48" fmla="*/ 33 w 250"/>
                  <a:gd name="T49" fmla="*/ 25 h 83"/>
                  <a:gd name="T50" fmla="*/ 33 w 250"/>
                  <a:gd name="T51" fmla="*/ 25 h 83"/>
                  <a:gd name="T52" fmla="*/ 33 w 250"/>
                  <a:gd name="T53" fmla="*/ 25 h 83"/>
                  <a:gd name="T54" fmla="*/ 32 w 250"/>
                  <a:gd name="T55" fmla="*/ 25 h 83"/>
                  <a:gd name="T56" fmla="*/ 32 w 250"/>
                  <a:gd name="T57" fmla="*/ 25 h 83"/>
                  <a:gd name="T58" fmla="*/ 32 w 250"/>
                  <a:gd name="T59" fmla="*/ 26 h 83"/>
                  <a:gd name="T60" fmla="*/ 32 w 250"/>
                  <a:gd name="T61" fmla="*/ 26 h 83"/>
                  <a:gd name="T62" fmla="*/ 32 w 250"/>
                  <a:gd name="T63" fmla="*/ 26 h 83"/>
                  <a:gd name="T64" fmla="*/ 31 w 250"/>
                  <a:gd name="T65" fmla="*/ 26 h 83"/>
                  <a:gd name="T66" fmla="*/ 31 w 250"/>
                  <a:gd name="T67" fmla="*/ 27 h 83"/>
                  <a:gd name="T68" fmla="*/ 31 w 250"/>
                  <a:gd name="T69" fmla="*/ 27 h 83"/>
                  <a:gd name="T70" fmla="*/ 30 w 250"/>
                  <a:gd name="T71" fmla="*/ 27 h 83"/>
                  <a:gd name="T72" fmla="*/ 0 w 250"/>
                  <a:gd name="T73" fmla="*/ 62 h 83"/>
                  <a:gd name="T74" fmla="*/ 69 w 250"/>
                  <a:gd name="T75" fmla="*/ 50 h 83"/>
                  <a:gd name="T76" fmla="*/ 250 w 250"/>
                  <a:gd name="T77" fmla="*/ 36 h 83"/>
                  <a:gd name="T78" fmla="*/ 188 w 250"/>
                  <a:gd name="T79" fmla="*/ 14 h 83"/>
                  <a:gd name="T80" fmla="*/ 107 w 250"/>
                  <a:gd name="T8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0" h="83">
                    <a:moveTo>
                      <a:pt x="107" y="0"/>
                    </a:moveTo>
                    <a:cubicBezTo>
                      <a:pt x="93" y="0"/>
                      <a:pt x="79" y="2"/>
                      <a:pt x="67" y="6"/>
                    </a:cubicBezTo>
                    <a:cubicBezTo>
                      <a:pt x="57" y="9"/>
                      <a:pt x="47" y="13"/>
                      <a:pt x="39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0"/>
                      <a:pt x="39" y="20"/>
                      <a:pt x="39" y="20"/>
                    </a:cubicBezTo>
                    <a:cubicBezTo>
                      <a:pt x="39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1"/>
                      <a:pt x="37" y="21"/>
                      <a:pt x="37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7" y="21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6" y="22"/>
                      <a:pt x="36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2"/>
                      <a:pt x="36" y="22"/>
                      <a:pt x="36" y="22"/>
                    </a:cubicBezTo>
                    <a:cubicBezTo>
                      <a:pt x="36" y="22"/>
                      <a:pt x="36" y="22"/>
                      <a:pt x="36" y="23"/>
                    </a:cubicBezTo>
                    <a:cubicBezTo>
                      <a:pt x="36" y="23"/>
                      <a:pt x="36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5" y="23"/>
                    </a:cubicBezTo>
                    <a:cubicBezTo>
                      <a:pt x="35" y="23"/>
                      <a:pt x="35" y="23"/>
                      <a:pt x="34" y="23"/>
                    </a:cubicBezTo>
                    <a:cubicBezTo>
                      <a:pt x="34" y="23"/>
                      <a:pt x="34" y="23"/>
                      <a:pt x="34" y="23"/>
                    </a:cubicBezTo>
                    <a:cubicBezTo>
                      <a:pt x="34" y="23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4" y="24"/>
                    </a:cubicBezTo>
                    <a:cubicBezTo>
                      <a:pt x="34" y="24"/>
                      <a:pt x="34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3" y="24"/>
                      <a:pt x="33" y="24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2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2" y="25"/>
                      <a:pt x="32" y="25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6"/>
                    </a:cubicBezTo>
                    <a:cubicBezTo>
                      <a:pt x="31" y="26"/>
                      <a:pt x="31" y="26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0" y="27"/>
                    </a:cubicBezTo>
                    <a:cubicBezTo>
                      <a:pt x="30" y="27"/>
                      <a:pt x="30" y="27"/>
                      <a:pt x="30" y="27"/>
                    </a:cubicBezTo>
                    <a:cubicBezTo>
                      <a:pt x="19" y="37"/>
                      <a:pt x="8" y="49"/>
                      <a:pt x="0" y="62"/>
                    </a:cubicBezTo>
                    <a:cubicBezTo>
                      <a:pt x="13" y="69"/>
                      <a:pt x="25" y="75"/>
                      <a:pt x="37" y="83"/>
                    </a:cubicBezTo>
                    <a:cubicBezTo>
                      <a:pt x="47" y="71"/>
                      <a:pt x="57" y="60"/>
                      <a:pt x="69" y="50"/>
                    </a:cubicBezTo>
                    <a:cubicBezTo>
                      <a:pt x="94" y="29"/>
                      <a:pt x="126" y="22"/>
                      <a:pt x="159" y="22"/>
                    </a:cubicBezTo>
                    <a:cubicBezTo>
                      <a:pt x="191" y="22"/>
                      <a:pt x="223" y="28"/>
                      <a:pt x="250" y="36"/>
                    </a:cubicBezTo>
                    <a:cubicBezTo>
                      <a:pt x="234" y="29"/>
                      <a:pt x="212" y="21"/>
                      <a:pt x="188" y="14"/>
                    </a:cubicBezTo>
                    <a:cubicBezTo>
                      <a:pt x="188" y="14"/>
                      <a:pt x="188" y="14"/>
                      <a:pt x="188" y="14"/>
                    </a:cubicBezTo>
                    <a:cubicBezTo>
                      <a:pt x="188" y="14"/>
                      <a:pt x="188" y="13"/>
                      <a:pt x="188" y="13"/>
                    </a:cubicBezTo>
                    <a:cubicBezTo>
                      <a:pt x="162" y="6"/>
                      <a:pt x="134" y="0"/>
                      <a:pt x="107" y="0"/>
                    </a:cubicBezTo>
                  </a:path>
                </a:pathLst>
              </a:custGeom>
              <a:solidFill>
                <a:srgbClr val="EFB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8" name="Freeform 51">
                <a:extLst>
                  <a:ext uri="{FF2B5EF4-FFF2-40B4-BE49-F238E27FC236}">
                    <a16:creationId xmlns:a16="http://schemas.microsoft.com/office/drawing/2014/main" id="{FC559913-FC75-BC4D-88EB-8028FC76A68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686675" y="3790951"/>
                <a:ext cx="233363" cy="57150"/>
              </a:xfrm>
              <a:custGeom>
                <a:avLst/>
                <a:gdLst>
                  <a:gd name="T0" fmla="*/ 143 w 147"/>
                  <a:gd name="T1" fmla="*/ 0 h 36"/>
                  <a:gd name="T2" fmla="*/ 0 w 147"/>
                  <a:gd name="T3" fmla="*/ 36 h 36"/>
                  <a:gd name="T4" fmla="*/ 21 w 147"/>
                  <a:gd name="T5" fmla="*/ 31 h 36"/>
                  <a:gd name="T6" fmla="*/ 147 w 147"/>
                  <a:gd name="T7" fmla="*/ 0 h 36"/>
                  <a:gd name="T8" fmla="*/ 143 w 147"/>
                  <a:gd name="T9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7" h="36">
                    <a:moveTo>
                      <a:pt x="143" y="0"/>
                    </a:moveTo>
                    <a:cubicBezTo>
                      <a:pt x="92" y="0"/>
                      <a:pt x="33" y="22"/>
                      <a:pt x="0" y="36"/>
                    </a:cubicBezTo>
                    <a:cubicBezTo>
                      <a:pt x="7" y="34"/>
                      <a:pt x="14" y="32"/>
                      <a:pt x="21" y="31"/>
                    </a:cubicBezTo>
                    <a:cubicBezTo>
                      <a:pt x="54" y="17"/>
                      <a:pt x="103" y="1"/>
                      <a:pt x="147" y="0"/>
                    </a:cubicBezTo>
                    <a:cubicBezTo>
                      <a:pt x="146" y="0"/>
                      <a:pt x="144" y="0"/>
                      <a:pt x="143" y="0"/>
                    </a:cubicBezTo>
                  </a:path>
                </a:pathLst>
              </a:custGeom>
              <a:solidFill>
                <a:srgbClr val="FEF7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9" name="Freeform 52">
                <a:extLst>
                  <a:ext uri="{FF2B5EF4-FFF2-40B4-BE49-F238E27FC236}">
                    <a16:creationId xmlns:a16="http://schemas.microsoft.com/office/drawing/2014/main" id="{6D98123A-BD48-CF43-9FB2-32F874A6943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720013" y="3790951"/>
                <a:ext cx="373063" cy="149225"/>
              </a:xfrm>
              <a:custGeom>
                <a:avLst/>
                <a:gdLst>
                  <a:gd name="T0" fmla="*/ 126 w 235"/>
                  <a:gd name="T1" fmla="*/ 0 h 94"/>
                  <a:gd name="T2" fmla="*/ 0 w 235"/>
                  <a:gd name="T3" fmla="*/ 31 h 94"/>
                  <a:gd name="T4" fmla="*/ 70 w 235"/>
                  <a:gd name="T5" fmla="*/ 22 h 94"/>
                  <a:gd name="T6" fmla="*/ 160 w 235"/>
                  <a:gd name="T7" fmla="*/ 50 h 94"/>
                  <a:gd name="T8" fmla="*/ 201 w 235"/>
                  <a:gd name="T9" fmla="*/ 94 h 94"/>
                  <a:gd name="T10" fmla="*/ 235 w 235"/>
                  <a:gd name="T11" fmla="*/ 73 h 94"/>
                  <a:gd name="T12" fmla="*/ 191 w 235"/>
                  <a:gd name="T13" fmla="*/ 20 h 94"/>
                  <a:gd name="T14" fmla="*/ 126 w 235"/>
                  <a:gd name="T15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5" h="94">
                    <a:moveTo>
                      <a:pt x="126" y="0"/>
                    </a:moveTo>
                    <a:cubicBezTo>
                      <a:pt x="82" y="1"/>
                      <a:pt x="33" y="17"/>
                      <a:pt x="0" y="31"/>
                    </a:cubicBezTo>
                    <a:cubicBezTo>
                      <a:pt x="22" y="25"/>
                      <a:pt x="46" y="22"/>
                      <a:pt x="70" y="22"/>
                    </a:cubicBezTo>
                    <a:cubicBezTo>
                      <a:pt x="103" y="22"/>
                      <a:pt x="135" y="29"/>
                      <a:pt x="160" y="50"/>
                    </a:cubicBezTo>
                    <a:cubicBezTo>
                      <a:pt x="176" y="63"/>
                      <a:pt x="189" y="78"/>
                      <a:pt x="201" y="94"/>
                    </a:cubicBezTo>
                    <a:cubicBezTo>
                      <a:pt x="212" y="87"/>
                      <a:pt x="224" y="80"/>
                      <a:pt x="235" y="73"/>
                    </a:cubicBezTo>
                    <a:cubicBezTo>
                      <a:pt x="225" y="53"/>
                      <a:pt x="210" y="35"/>
                      <a:pt x="191" y="20"/>
                    </a:cubicBezTo>
                    <a:cubicBezTo>
                      <a:pt x="173" y="6"/>
                      <a:pt x="150" y="1"/>
                      <a:pt x="126" y="0"/>
                    </a:cubicBezTo>
                  </a:path>
                </a:pathLst>
              </a:custGeom>
              <a:solidFill>
                <a:srgbClr val="EFB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0" name="Freeform 53">
                <a:extLst>
                  <a:ext uri="{FF2B5EF4-FFF2-40B4-BE49-F238E27FC236}">
                    <a16:creationId xmlns:a16="http://schemas.microsoft.com/office/drawing/2014/main" id="{516EBE4F-DDEE-F445-AA13-0571DF54CC8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069388" y="3944938"/>
                <a:ext cx="247650" cy="242888"/>
              </a:xfrm>
              <a:custGeom>
                <a:avLst/>
                <a:gdLst>
                  <a:gd name="T0" fmla="*/ 20 w 156"/>
                  <a:gd name="T1" fmla="*/ 0 h 153"/>
                  <a:gd name="T2" fmla="*/ 0 w 156"/>
                  <a:gd name="T3" fmla="*/ 2 h 153"/>
                  <a:gd name="T4" fmla="*/ 155 w 156"/>
                  <a:gd name="T5" fmla="*/ 153 h 153"/>
                  <a:gd name="T6" fmla="*/ 156 w 156"/>
                  <a:gd name="T7" fmla="*/ 136 h 153"/>
                  <a:gd name="T8" fmla="*/ 20 w 156"/>
                  <a:gd name="T9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6" h="153">
                    <a:moveTo>
                      <a:pt x="20" y="0"/>
                    </a:moveTo>
                    <a:cubicBezTo>
                      <a:pt x="13" y="0"/>
                      <a:pt x="6" y="1"/>
                      <a:pt x="0" y="2"/>
                    </a:cubicBezTo>
                    <a:cubicBezTo>
                      <a:pt x="60" y="42"/>
                      <a:pt x="113" y="93"/>
                      <a:pt x="155" y="153"/>
                    </a:cubicBezTo>
                    <a:cubicBezTo>
                      <a:pt x="156" y="147"/>
                      <a:pt x="156" y="141"/>
                      <a:pt x="156" y="136"/>
                    </a:cubicBezTo>
                    <a:cubicBezTo>
                      <a:pt x="156" y="61"/>
                      <a:pt x="95" y="0"/>
                      <a:pt x="20" y="0"/>
                    </a:cubicBezTo>
                  </a:path>
                </a:pathLst>
              </a:custGeom>
              <a:solidFill>
                <a:srgbClr val="EBA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1" name="Freeform 54">
                <a:extLst>
                  <a:ext uri="{FF2B5EF4-FFF2-40B4-BE49-F238E27FC236}">
                    <a16:creationId xmlns:a16="http://schemas.microsoft.com/office/drawing/2014/main" id="{5DBC8B64-E24B-A447-B6CB-045A9DADA03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751763" y="3944938"/>
                <a:ext cx="268288" cy="273050"/>
              </a:xfrm>
              <a:custGeom>
                <a:avLst/>
                <a:gdLst>
                  <a:gd name="T0" fmla="*/ 135 w 169"/>
                  <a:gd name="T1" fmla="*/ 0 h 172"/>
                  <a:gd name="T2" fmla="*/ 0 w 169"/>
                  <a:gd name="T3" fmla="*/ 136 h 172"/>
                  <a:gd name="T4" fmla="*/ 4 w 169"/>
                  <a:gd name="T5" fmla="*/ 172 h 172"/>
                  <a:gd name="T6" fmla="*/ 169 w 169"/>
                  <a:gd name="T7" fmla="*/ 4 h 172"/>
                  <a:gd name="T8" fmla="*/ 135 w 169"/>
                  <a:gd name="T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72">
                    <a:moveTo>
                      <a:pt x="135" y="0"/>
                    </a:moveTo>
                    <a:cubicBezTo>
                      <a:pt x="60" y="0"/>
                      <a:pt x="0" y="61"/>
                      <a:pt x="0" y="136"/>
                    </a:cubicBezTo>
                    <a:cubicBezTo>
                      <a:pt x="0" y="148"/>
                      <a:pt x="1" y="160"/>
                      <a:pt x="4" y="172"/>
                    </a:cubicBezTo>
                    <a:cubicBezTo>
                      <a:pt x="48" y="106"/>
                      <a:pt x="104" y="49"/>
                      <a:pt x="169" y="4"/>
                    </a:cubicBezTo>
                    <a:cubicBezTo>
                      <a:pt x="158" y="2"/>
                      <a:pt x="147" y="0"/>
                      <a:pt x="135" y="0"/>
                    </a:cubicBezTo>
                  </a:path>
                </a:pathLst>
              </a:custGeom>
              <a:solidFill>
                <a:srgbClr val="EBABA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2" name="Freeform 55">
                <a:extLst>
                  <a:ext uri="{FF2B5EF4-FFF2-40B4-BE49-F238E27FC236}">
                    <a16:creationId xmlns:a16="http://schemas.microsoft.com/office/drawing/2014/main" id="{2A1783FF-4663-BB42-9C15-480ABA79EE8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775700" y="5316538"/>
                <a:ext cx="481013" cy="477838"/>
              </a:xfrm>
              <a:custGeom>
                <a:avLst/>
                <a:gdLst>
                  <a:gd name="T0" fmla="*/ 0 w 303"/>
                  <a:gd name="T1" fmla="*/ 150 h 301"/>
                  <a:gd name="T2" fmla="*/ 150 w 303"/>
                  <a:gd name="T3" fmla="*/ 301 h 301"/>
                  <a:gd name="T4" fmla="*/ 279 w 303"/>
                  <a:gd name="T5" fmla="*/ 150 h 301"/>
                  <a:gd name="T6" fmla="*/ 150 w 303"/>
                  <a:gd name="T7" fmla="*/ 0 h 301"/>
                  <a:gd name="T8" fmla="*/ 0 w 303"/>
                  <a:gd name="T9" fmla="*/ 15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3" h="301">
                    <a:moveTo>
                      <a:pt x="0" y="150"/>
                    </a:moveTo>
                    <a:cubicBezTo>
                      <a:pt x="0" y="233"/>
                      <a:pt x="43" y="301"/>
                      <a:pt x="150" y="301"/>
                    </a:cubicBezTo>
                    <a:cubicBezTo>
                      <a:pt x="253" y="301"/>
                      <a:pt x="297" y="263"/>
                      <a:pt x="279" y="150"/>
                    </a:cubicBezTo>
                    <a:cubicBezTo>
                      <a:pt x="267" y="68"/>
                      <a:pt x="303" y="0"/>
                      <a:pt x="150" y="0"/>
                    </a:cubicBezTo>
                    <a:cubicBezTo>
                      <a:pt x="67" y="0"/>
                      <a:pt x="0" y="67"/>
                      <a:pt x="0" y="150"/>
                    </a:cubicBezTo>
                  </a:path>
                </a:pathLst>
              </a:custGeom>
              <a:solidFill>
                <a:srgbClr val="E8A9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3" name="Freeform 56">
                <a:extLst>
                  <a:ext uri="{FF2B5EF4-FFF2-40B4-BE49-F238E27FC236}">
                    <a16:creationId xmlns:a16="http://schemas.microsoft.com/office/drawing/2014/main" id="{D487CF7A-EB3F-6046-845F-E5D8A69CB0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834313" y="5316538"/>
                <a:ext cx="481013" cy="477838"/>
              </a:xfrm>
              <a:custGeom>
                <a:avLst/>
                <a:gdLst>
                  <a:gd name="T0" fmla="*/ 303 w 303"/>
                  <a:gd name="T1" fmla="*/ 150 h 301"/>
                  <a:gd name="T2" fmla="*/ 153 w 303"/>
                  <a:gd name="T3" fmla="*/ 301 h 301"/>
                  <a:gd name="T4" fmla="*/ 24 w 303"/>
                  <a:gd name="T5" fmla="*/ 150 h 301"/>
                  <a:gd name="T6" fmla="*/ 153 w 303"/>
                  <a:gd name="T7" fmla="*/ 0 h 301"/>
                  <a:gd name="T8" fmla="*/ 303 w 303"/>
                  <a:gd name="T9" fmla="*/ 150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3" h="301">
                    <a:moveTo>
                      <a:pt x="303" y="150"/>
                    </a:moveTo>
                    <a:cubicBezTo>
                      <a:pt x="303" y="233"/>
                      <a:pt x="260" y="301"/>
                      <a:pt x="153" y="301"/>
                    </a:cubicBezTo>
                    <a:cubicBezTo>
                      <a:pt x="51" y="301"/>
                      <a:pt x="6" y="263"/>
                      <a:pt x="24" y="150"/>
                    </a:cubicBezTo>
                    <a:cubicBezTo>
                      <a:pt x="36" y="68"/>
                      <a:pt x="0" y="0"/>
                      <a:pt x="153" y="0"/>
                    </a:cubicBezTo>
                    <a:cubicBezTo>
                      <a:pt x="236" y="0"/>
                      <a:pt x="303" y="67"/>
                      <a:pt x="303" y="150"/>
                    </a:cubicBezTo>
                  </a:path>
                </a:pathLst>
              </a:custGeom>
              <a:solidFill>
                <a:srgbClr val="E8A9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4" name="Freeform 57">
                <a:extLst>
                  <a:ext uri="{FF2B5EF4-FFF2-40B4-BE49-F238E27FC236}">
                    <a16:creationId xmlns:a16="http://schemas.microsoft.com/office/drawing/2014/main" id="{5FB4FABB-D044-514F-9963-1495EA2B74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077200" y="5794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EF7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5" name="Freeform 58">
                <a:extLst>
                  <a:ext uri="{FF2B5EF4-FFF2-40B4-BE49-F238E27FC236}">
                    <a16:creationId xmlns:a16="http://schemas.microsoft.com/office/drawing/2014/main" id="{9C11E05B-21CF-BB42-819B-A5C859D5CD2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866063" y="5402263"/>
                <a:ext cx="271463" cy="392113"/>
              </a:xfrm>
              <a:custGeom>
                <a:avLst/>
                <a:gdLst>
                  <a:gd name="T0" fmla="*/ 12 w 171"/>
                  <a:gd name="T1" fmla="*/ 0 h 247"/>
                  <a:gd name="T2" fmla="*/ 4 w 171"/>
                  <a:gd name="T3" fmla="*/ 96 h 247"/>
                  <a:gd name="T4" fmla="*/ 0 w 171"/>
                  <a:gd name="T5" fmla="*/ 140 h 247"/>
                  <a:gd name="T6" fmla="*/ 133 w 171"/>
                  <a:gd name="T7" fmla="*/ 247 h 247"/>
                  <a:gd name="T8" fmla="*/ 133 w 171"/>
                  <a:gd name="T9" fmla="*/ 247 h 247"/>
                  <a:gd name="T10" fmla="*/ 133 w 171"/>
                  <a:gd name="T11" fmla="*/ 247 h 247"/>
                  <a:gd name="T12" fmla="*/ 171 w 171"/>
                  <a:gd name="T13" fmla="*/ 243 h 247"/>
                  <a:gd name="T14" fmla="*/ 88 w 171"/>
                  <a:gd name="T15" fmla="*/ 96 h 247"/>
                  <a:gd name="T16" fmla="*/ 91 w 171"/>
                  <a:gd name="T17" fmla="*/ 65 h 247"/>
                  <a:gd name="T18" fmla="*/ 12 w 171"/>
                  <a:gd name="T19" fmla="*/ 0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1" h="247">
                    <a:moveTo>
                      <a:pt x="12" y="0"/>
                    </a:moveTo>
                    <a:cubicBezTo>
                      <a:pt x="5" y="26"/>
                      <a:pt x="9" y="60"/>
                      <a:pt x="4" y="96"/>
                    </a:cubicBezTo>
                    <a:cubicBezTo>
                      <a:pt x="1" y="112"/>
                      <a:pt x="0" y="127"/>
                      <a:pt x="0" y="140"/>
                    </a:cubicBezTo>
                    <a:cubicBezTo>
                      <a:pt x="0" y="219"/>
                      <a:pt x="45" y="247"/>
                      <a:pt x="133" y="247"/>
                    </a:cubicBezTo>
                    <a:cubicBezTo>
                      <a:pt x="133" y="247"/>
                      <a:pt x="133" y="247"/>
                      <a:pt x="133" y="247"/>
                    </a:cubicBezTo>
                    <a:cubicBezTo>
                      <a:pt x="133" y="247"/>
                      <a:pt x="133" y="247"/>
                      <a:pt x="133" y="247"/>
                    </a:cubicBezTo>
                    <a:cubicBezTo>
                      <a:pt x="147" y="247"/>
                      <a:pt x="160" y="246"/>
                      <a:pt x="171" y="243"/>
                    </a:cubicBezTo>
                    <a:cubicBezTo>
                      <a:pt x="102" y="232"/>
                      <a:pt x="73" y="190"/>
                      <a:pt x="88" y="96"/>
                    </a:cubicBezTo>
                    <a:cubicBezTo>
                      <a:pt x="89" y="86"/>
                      <a:pt x="90" y="75"/>
                      <a:pt x="91" y="65"/>
                    </a:cubicBezTo>
                    <a:cubicBezTo>
                      <a:pt x="63" y="46"/>
                      <a:pt x="37" y="24"/>
                      <a:pt x="12" y="0"/>
                    </a:cubicBezTo>
                  </a:path>
                </a:pathLst>
              </a:custGeom>
              <a:solidFill>
                <a:srgbClr val="EBB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6" name="Freeform 59">
                <a:extLst>
                  <a:ext uri="{FF2B5EF4-FFF2-40B4-BE49-F238E27FC236}">
                    <a16:creationId xmlns:a16="http://schemas.microsoft.com/office/drawing/2014/main" id="{F35DDBF9-6210-7345-AE2B-2A885BCEA4A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013825" y="5405438"/>
                <a:ext cx="233363" cy="388938"/>
              </a:xfrm>
              <a:custGeom>
                <a:avLst/>
                <a:gdLst>
                  <a:gd name="T0" fmla="*/ 121 w 147"/>
                  <a:gd name="T1" fmla="*/ 0 h 245"/>
                  <a:gd name="T2" fmla="*/ 121 w 147"/>
                  <a:gd name="T3" fmla="*/ 0 h 245"/>
                  <a:gd name="T4" fmla="*/ 129 w 147"/>
                  <a:gd name="T5" fmla="*/ 94 h 245"/>
                  <a:gd name="T6" fmla="*/ 0 w 147"/>
                  <a:gd name="T7" fmla="*/ 245 h 245"/>
                  <a:gd name="T8" fmla="*/ 0 w 147"/>
                  <a:gd name="T9" fmla="*/ 245 h 245"/>
                  <a:gd name="T10" fmla="*/ 129 w 147"/>
                  <a:gd name="T11" fmla="*/ 94 h 245"/>
                  <a:gd name="T12" fmla="*/ 121 w 147"/>
                  <a:gd name="T13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" h="245">
                    <a:moveTo>
                      <a:pt x="121" y="0"/>
                    </a:moveTo>
                    <a:cubicBezTo>
                      <a:pt x="121" y="0"/>
                      <a:pt x="121" y="0"/>
                      <a:pt x="121" y="0"/>
                    </a:cubicBezTo>
                    <a:cubicBezTo>
                      <a:pt x="128" y="26"/>
                      <a:pt x="124" y="59"/>
                      <a:pt x="129" y="94"/>
                    </a:cubicBezTo>
                    <a:cubicBezTo>
                      <a:pt x="147" y="207"/>
                      <a:pt x="103" y="245"/>
                      <a:pt x="0" y="245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103" y="245"/>
                      <a:pt x="147" y="207"/>
                      <a:pt x="129" y="94"/>
                    </a:cubicBezTo>
                    <a:cubicBezTo>
                      <a:pt x="124" y="59"/>
                      <a:pt x="128" y="26"/>
                      <a:pt x="121" y="0"/>
                    </a:cubicBezTo>
                  </a:path>
                </a:pathLst>
              </a:custGeom>
              <a:solidFill>
                <a:srgbClr val="FEF7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7" name="Freeform 60">
                <a:extLst>
                  <a:ext uri="{FF2B5EF4-FFF2-40B4-BE49-F238E27FC236}">
                    <a16:creationId xmlns:a16="http://schemas.microsoft.com/office/drawing/2014/main" id="{5B88ED3F-970A-AC4F-B422-A498C30D842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953500" y="5405438"/>
                <a:ext cx="293688" cy="388938"/>
              </a:xfrm>
              <a:custGeom>
                <a:avLst/>
                <a:gdLst>
                  <a:gd name="T0" fmla="*/ 159 w 185"/>
                  <a:gd name="T1" fmla="*/ 0 h 245"/>
                  <a:gd name="T2" fmla="*/ 80 w 185"/>
                  <a:gd name="T3" fmla="*/ 65 h 245"/>
                  <a:gd name="T4" fmla="*/ 83 w 185"/>
                  <a:gd name="T5" fmla="*/ 94 h 245"/>
                  <a:gd name="T6" fmla="*/ 0 w 185"/>
                  <a:gd name="T7" fmla="*/ 241 h 245"/>
                  <a:gd name="T8" fmla="*/ 38 w 185"/>
                  <a:gd name="T9" fmla="*/ 245 h 245"/>
                  <a:gd name="T10" fmla="*/ 167 w 185"/>
                  <a:gd name="T11" fmla="*/ 94 h 245"/>
                  <a:gd name="T12" fmla="*/ 159 w 185"/>
                  <a:gd name="T13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5" h="245">
                    <a:moveTo>
                      <a:pt x="159" y="0"/>
                    </a:moveTo>
                    <a:cubicBezTo>
                      <a:pt x="135" y="24"/>
                      <a:pt x="109" y="45"/>
                      <a:pt x="80" y="65"/>
                    </a:cubicBezTo>
                    <a:cubicBezTo>
                      <a:pt x="81" y="74"/>
                      <a:pt x="82" y="84"/>
                      <a:pt x="83" y="94"/>
                    </a:cubicBezTo>
                    <a:cubicBezTo>
                      <a:pt x="98" y="188"/>
                      <a:pt x="69" y="230"/>
                      <a:pt x="0" y="241"/>
                    </a:cubicBezTo>
                    <a:cubicBezTo>
                      <a:pt x="12" y="244"/>
                      <a:pt x="24" y="245"/>
                      <a:pt x="38" y="245"/>
                    </a:cubicBezTo>
                    <a:cubicBezTo>
                      <a:pt x="141" y="245"/>
                      <a:pt x="185" y="207"/>
                      <a:pt x="167" y="94"/>
                    </a:cubicBezTo>
                    <a:cubicBezTo>
                      <a:pt x="162" y="59"/>
                      <a:pt x="166" y="26"/>
                      <a:pt x="159" y="0"/>
                    </a:cubicBezTo>
                  </a:path>
                </a:pathLst>
              </a:custGeom>
              <a:solidFill>
                <a:srgbClr val="EBB2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8" name="Freeform 61">
                <a:extLst>
                  <a:ext uri="{FF2B5EF4-FFF2-40B4-BE49-F238E27FC236}">
                    <a16:creationId xmlns:a16="http://schemas.microsoft.com/office/drawing/2014/main" id="{44BFA6C3-4503-FA40-A90B-782E52190DD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607300" y="3790951"/>
                <a:ext cx="1881188" cy="1882775"/>
              </a:xfrm>
              <a:custGeom>
                <a:avLst/>
                <a:gdLst>
                  <a:gd name="T0" fmla="*/ 624 w 1184"/>
                  <a:gd name="T1" fmla="*/ 0 h 1185"/>
                  <a:gd name="T2" fmla="*/ 624 w 1184"/>
                  <a:gd name="T3" fmla="*/ 109 h 1185"/>
                  <a:gd name="T4" fmla="*/ 590 w 1184"/>
                  <a:gd name="T5" fmla="*/ 145 h 1185"/>
                  <a:gd name="T6" fmla="*/ 556 w 1184"/>
                  <a:gd name="T7" fmla="*/ 109 h 1185"/>
                  <a:gd name="T8" fmla="*/ 556 w 1184"/>
                  <a:gd name="T9" fmla="*/ 1 h 1185"/>
                  <a:gd name="T10" fmla="*/ 0 w 1184"/>
                  <a:gd name="T11" fmla="*/ 592 h 1185"/>
                  <a:gd name="T12" fmla="*/ 591 w 1184"/>
                  <a:gd name="T13" fmla="*/ 1185 h 1185"/>
                  <a:gd name="T14" fmla="*/ 1184 w 1184"/>
                  <a:gd name="T15" fmla="*/ 592 h 1185"/>
                  <a:gd name="T16" fmla="*/ 624 w 1184"/>
                  <a:gd name="T17" fmla="*/ 0 h 11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4" h="1185">
                    <a:moveTo>
                      <a:pt x="624" y="0"/>
                    </a:moveTo>
                    <a:cubicBezTo>
                      <a:pt x="624" y="109"/>
                      <a:pt x="624" y="109"/>
                      <a:pt x="624" y="109"/>
                    </a:cubicBezTo>
                    <a:cubicBezTo>
                      <a:pt x="624" y="129"/>
                      <a:pt x="610" y="145"/>
                      <a:pt x="590" y="145"/>
                    </a:cubicBezTo>
                    <a:cubicBezTo>
                      <a:pt x="570" y="145"/>
                      <a:pt x="556" y="129"/>
                      <a:pt x="556" y="109"/>
                    </a:cubicBezTo>
                    <a:cubicBezTo>
                      <a:pt x="556" y="1"/>
                      <a:pt x="556" y="1"/>
                      <a:pt x="556" y="1"/>
                    </a:cubicBezTo>
                    <a:cubicBezTo>
                      <a:pt x="244" y="21"/>
                      <a:pt x="0" y="278"/>
                      <a:pt x="0" y="592"/>
                    </a:cubicBezTo>
                    <a:cubicBezTo>
                      <a:pt x="0" y="920"/>
                      <a:pt x="264" y="1185"/>
                      <a:pt x="591" y="1185"/>
                    </a:cubicBezTo>
                    <a:cubicBezTo>
                      <a:pt x="919" y="1185"/>
                      <a:pt x="1184" y="920"/>
                      <a:pt x="1184" y="592"/>
                    </a:cubicBezTo>
                    <a:cubicBezTo>
                      <a:pt x="1184" y="276"/>
                      <a:pt x="936" y="17"/>
                      <a:pt x="624" y="0"/>
                    </a:cubicBezTo>
                  </a:path>
                </a:pathLst>
              </a:custGeom>
              <a:solidFill>
                <a:srgbClr val="EDB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9" name="Freeform 62">
                <a:extLst>
                  <a:ext uri="{FF2B5EF4-FFF2-40B4-BE49-F238E27FC236}">
                    <a16:creationId xmlns:a16="http://schemas.microsoft.com/office/drawing/2014/main" id="{27342978-C0EE-944C-AF3B-0FC98BF2025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607300" y="3790951"/>
                <a:ext cx="1881188" cy="1879600"/>
              </a:xfrm>
              <a:custGeom>
                <a:avLst/>
                <a:gdLst>
                  <a:gd name="T0" fmla="*/ 624 w 1184"/>
                  <a:gd name="T1" fmla="*/ 0 h 1183"/>
                  <a:gd name="T2" fmla="*/ 624 w 1184"/>
                  <a:gd name="T3" fmla="*/ 109 h 1183"/>
                  <a:gd name="T4" fmla="*/ 590 w 1184"/>
                  <a:gd name="T5" fmla="*/ 144 h 1183"/>
                  <a:gd name="T6" fmla="*/ 556 w 1184"/>
                  <a:gd name="T7" fmla="*/ 109 h 1183"/>
                  <a:gd name="T8" fmla="*/ 556 w 1184"/>
                  <a:gd name="T9" fmla="*/ 1 h 1183"/>
                  <a:gd name="T10" fmla="*/ 0 w 1184"/>
                  <a:gd name="T11" fmla="*/ 591 h 1183"/>
                  <a:gd name="T12" fmla="*/ 591 w 1184"/>
                  <a:gd name="T13" fmla="*/ 1183 h 1183"/>
                  <a:gd name="T14" fmla="*/ 1184 w 1184"/>
                  <a:gd name="T15" fmla="*/ 591 h 1183"/>
                  <a:gd name="T16" fmla="*/ 624 w 1184"/>
                  <a:gd name="T17" fmla="*/ 0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4" h="1183">
                    <a:moveTo>
                      <a:pt x="624" y="0"/>
                    </a:moveTo>
                    <a:cubicBezTo>
                      <a:pt x="624" y="109"/>
                      <a:pt x="624" y="109"/>
                      <a:pt x="624" y="109"/>
                    </a:cubicBezTo>
                    <a:cubicBezTo>
                      <a:pt x="624" y="129"/>
                      <a:pt x="610" y="144"/>
                      <a:pt x="590" y="144"/>
                    </a:cubicBezTo>
                    <a:cubicBezTo>
                      <a:pt x="570" y="144"/>
                      <a:pt x="556" y="129"/>
                      <a:pt x="556" y="109"/>
                    </a:cubicBezTo>
                    <a:cubicBezTo>
                      <a:pt x="556" y="1"/>
                      <a:pt x="556" y="1"/>
                      <a:pt x="556" y="1"/>
                    </a:cubicBezTo>
                    <a:cubicBezTo>
                      <a:pt x="244" y="21"/>
                      <a:pt x="0" y="277"/>
                      <a:pt x="0" y="591"/>
                    </a:cubicBezTo>
                    <a:cubicBezTo>
                      <a:pt x="0" y="918"/>
                      <a:pt x="264" y="1183"/>
                      <a:pt x="591" y="1183"/>
                    </a:cubicBezTo>
                    <a:cubicBezTo>
                      <a:pt x="919" y="1183"/>
                      <a:pt x="1184" y="918"/>
                      <a:pt x="1184" y="591"/>
                    </a:cubicBezTo>
                    <a:cubicBezTo>
                      <a:pt x="1184" y="275"/>
                      <a:pt x="936" y="17"/>
                      <a:pt x="624" y="0"/>
                    </a:cubicBezTo>
                  </a:path>
                </a:pathLst>
              </a:custGeom>
              <a:solidFill>
                <a:srgbClr val="EDB1A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0" name="Freeform 63">
                <a:extLst>
                  <a:ext uri="{FF2B5EF4-FFF2-40B4-BE49-F238E27FC236}">
                    <a16:creationId xmlns:a16="http://schemas.microsoft.com/office/drawing/2014/main" id="{B679A949-D317-5C43-B8DB-635F4612F78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489950" y="3792538"/>
                <a:ext cx="109538" cy="227013"/>
              </a:xfrm>
              <a:custGeom>
                <a:avLst/>
                <a:gdLst>
                  <a:gd name="T0" fmla="*/ 35 w 68"/>
                  <a:gd name="T1" fmla="*/ 0 h 143"/>
                  <a:gd name="T2" fmla="*/ 0 w 68"/>
                  <a:gd name="T3" fmla="*/ 1 h 143"/>
                  <a:gd name="T4" fmla="*/ 0 w 68"/>
                  <a:gd name="T5" fmla="*/ 108 h 143"/>
                  <a:gd name="T6" fmla="*/ 34 w 68"/>
                  <a:gd name="T7" fmla="*/ 143 h 143"/>
                  <a:gd name="T8" fmla="*/ 68 w 68"/>
                  <a:gd name="T9" fmla="*/ 108 h 143"/>
                  <a:gd name="T10" fmla="*/ 68 w 68"/>
                  <a:gd name="T11" fmla="*/ 1 h 143"/>
                  <a:gd name="T12" fmla="*/ 35 w 68"/>
                  <a:gd name="T13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43">
                    <a:moveTo>
                      <a:pt x="35" y="0"/>
                    </a:moveTo>
                    <a:cubicBezTo>
                      <a:pt x="23" y="0"/>
                      <a:pt x="11" y="1"/>
                      <a:pt x="0" y="1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28"/>
                      <a:pt x="14" y="143"/>
                      <a:pt x="34" y="143"/>
                    </a:cubicBezTo>
                    <a:cubicBezTo>
                      <a:pt x="54" y="143"/>
                      <a:pt x="68" y="128"/>
                      <a:pt x="68" y="108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57" y="1"/>
                      <a:pt x="46" y="0"/>
                      <a:pt x="35" y="0"/>
                    </a:cubicBezTo>
                  </a:path>
                </a:pathLst>
              </a:custGeom>
              <a:solidFill>
                <a:srgbClr val="FEF7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1" name="Freeform 64">
                <a:extLst>
                  <a:ext uri="{FF2B5EF4-FFF2-40B4-BE49-F238E27FC236}">
                    <a16:creationId xmlns:a16="http://schemas.microsoft.com/office/drawing/2014/main" id="{59EDADCA-C27F-6943-98BE-5024B7F01B9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748588" y="3794126"/>
                <a:ext cx="1593850" cy="1592263"/>
              </a:xfrm>
              <a:custGeom>
                <a:avLst/>
                <a:gdLst>
                  <a:gd name="T0" fmla="*/ 535 w 1003"/>
                  <a:gd name="T1" fmla="*/ 0 h 1002"/>
                  <a:gd name="T2" fmla="*/ 535 w 1003"/>
                  <a:gd name="T3" fmla="*/ 107 h 1002"/>
                  <a:gd name="T4" fmla="*/ 535 w 1003"/>
                  <a:gd name="T5" fmla="*/ 107 h 1002"/>
                  <a:gd name="T6" fmla="*/ 501 w 1003"/>
                  <a:gd name="T7" fmla="*/ 142 h 1002"/>
                  <a:gd name="T8" fmla="*/ 467 w 1003"/>
                  <a:gd name="T9" fmla="*/ 107 h 1002"/>
                  <a:gd name="T10" fmla="*/ 467 w 1003"/>
                  <a:gd name="T11" fmla="*/ 0 h 1002"/>
                  <a:gd name="T12" fmla="*/ 0 w 1003"/>
                  <a:gd name="T13" fmla="*/ 500 h 1002"/>
                  <a:gd name="T14" fmla="*/ 502 w 1003"/>
                  <a:gd name="T15" fmla="*/ 1002 h 1002"/>
                  <a:gd name="T16" fmla="*/ 1003 w 1003"/>
                  <a:gd name="T17" fmla="*/ 500 h 1002"/>
                  <a:gd name="T18" fmla="*/ 535 w 1003"/>
                  <a:gd name="T19" fmla="*/ 0 h 10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03" h="1002">
                    <a:moveTo>
                      <a:pt x="535" y="0"/>
                    </a:moveTo>
                    <a:cubicBezTo>
                      <a:pt x="535" y="107"/>
                      <a:pt x="535" y="107"/>
                      <a:pt x="535" y="107"/>
                    </a:cubicBezTo>
                    <a:cubicBezTo>
                      <a:pt x="535" y="107"/>
                      <a:pt x="535" y="107"/>
                      <a:pt x="535" y="107"/>
                    </a:cubicBezTo>
                    <a:cubicBezTo>
                      <a:pt x="535" y="127"/>
                      <a:pt x="521" y="142"/>
                      <a:pt x="501" y="142"/>
                    </a:cubicBezTo>
                    <a:cubicBezTo>
                      <a:pt x="481" y="142"/>
                      <a:pt x="467" y="127"/>
                      <a:pt x="467" y="107"/>
                    </a:cubicBezTo>
                    <a:cubicBezTo>
                      <a:pt x="467" y="0"/>
                      <a:pt x="467" y="0"/>
                      <a:pt x="467" y="0"/>
                    </a:cubicBezTo>
                    <a:cubicBezTo>
                      <a:pt x="206" y="18"/>
                      <a:pt x="0" y="235"/>
                      <a:pt x="0" y="500"/>
                    </a:cubicBezTo>
                    <a:cubicBezTo>
                      <a:pt x="0" y="777"/>
                      <a:pt x="225" y="1002"/>
                      <a:pt x="502" y="1002"/>
                    </a:cubicBezTo>
                    <a:cubicBezTo>
                      <a:pt x="778" y="1002"/>
                      <a:pt x="1003" y="777"/>
                      <a:pt x="1003" y="500"/>
                    </a:cubicBezTo>
                    <a:cubicBezTo>
                      <a:pt x="1003" y="235"/>
                      <a:pt x="796" y="17"/>
                      <a:pt x="535" y="0"/>
                    </a:cubicBezTo>
                  </a:path>
                </a:pathLst>
              </a:custGeom>
              <a:solidFill>
                <a:srgbClr val="EFB9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2" name="Freeform 65">
                <a:extLst>
                  <a:ext uri="{FF2B5EF4-FFF2-40B4-BE49-F238E27FC236}">
                    <a16:creationId xmlns:a16="http://schemas.microsoft.com/office/drawing/2014/main" id="{52912AD2-35CF-E04C-BA19-91290B9DD60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489950" y="3790951"/>
                <a:ext cx="109538" cy="230188"/>
              </a:xfrm>
              <a:custGeom>
                <a:avLst/>
                <a:gdLst>
                  <a:gd name="T0" fmla="*/ 34 w 68"/>
                  <a:gd name="T1" fmla="*/ 145 h 145"/>
                  <a:gd name="T2" fmla="*/ 68 w 68"/>
                  <a:gd name="T3" fmla="*/ 109 h 145"/>
                  <a:gd name="T4" fmla="*/ 68 w 68"/>
                  <a:gd name="T5" fmla="*/ 0 h 145"/>
                  <a:gd name="T6" fmla="*/ 37 w 68"/>
                  <a:gd name="T7" fmla="*/ 0 h 145"/>
                  <a:gd name="T8" fmla="*/ 0 w 68"/>
                  <a:gd name="T9" fmla="*/ 1 h 145"/>
                  <a:gd name="T10" fmla="*/ 0 w 68"/>
                  <a:gd name="T11" fmla="*/ 109 h 145"/>
                  <a:gd name="T12" fmla="*/ 34 w 68"/>
                  <a:gd name="T13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8" h="145">
                    <a:moveTo>
                      <a:pt x="34" y="145"/>
                    </a:moveTo>
                    <a:cubicBezTo>
                      <a:pt x="54" y="145"/>
                      <a:pt x="68" y="129"/>
                      <a:pt x="68" y="109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0" y="0"/>
                      <a:pt x="48" y="0"/>
                      <a:pt x="37" y="0"/>
                    </a:cubicBezTo>
                    <a:cubicBezTo>
                      <a:pt x="24" y="0"/>
                      <a:pt x="12" y="0"/>
                      <a:pt x="0" y="1"/>
                    </a:cubicBezTo>
                    <a:cubicBezTo>
                      <a:pt x="0" y="109"/>
                      <a:pt x="0" y="109"/>
                      <a:pt x="0" y="109"/>
                    </a:cubicBezTo>
                    <a:cubicBezTo>
                      <a:pt x="0" y="129"/>
                      <a:pt x="14" y="145"/>
                      <a:pt x="34" y="145"/>
                    </a:cubicBezTo>
                    <a:close/>
                  </a:path>
                </a:pathLst>
              </a:custGeom>
              <a:solidFill>
                <a:srgbClr val="BF919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3" name="Oval 66">
                <a:extLst>
                  <a:ext uri="{FF2B5EF4-FFF2-40B4-BE49-F238E27FC236}">
                    <a16:creationId xmlns:a16="http://schemas.microsoft.com/office/drawing/2014/main" id="{3A92A6B1-DE32-3340-8162-7A508EEF42F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8169275" y="4375151"/>
                <a:ext cx="119063" cy="120650"/>
              </a:xfrm>
              <a:prstGeom prst="ellipse">
                <a:avLst/>
              </a:prstGeom>
              <a:solidFill>
                <a:srgbClr val="1A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4" name="Oval 67">
                <a:extLst>
                  <a:ext uri="{FF2B5EF4-FFF2-40B4-BE49-F238E27FC236}">
                    <a16:creationId xmlns:a16="http://schemas.microsoft.com/office/drawing/2014/main" id="{9EE05A3A-F73C-B340-BBF5-6D476CBBD9A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8809038" y="4375151"/>
                <a:ext cx="119063" cy="120650"/>
              </a:xfrm>
              <a:prstGeom prst="ellipse">
                <a:avLst/>
              </a:prstGeom>
              <a:solidFill>
                <a:srgbClr val="1A181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5" name="Oval 68">
                <a:extLst>
                  <a:ext uri="{FF2B5EF4-FFF2-40B4-BE49-F238E27FC236}">
                    <a16:creationId xmlns:a16="http://schemas.microsoft.com/office/drawing/2014/main" id="{4D8D123F-9A0A-764A-9FDC-51442C87904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8178800" y="4586288"/>
                <a:ext cx="731838" cy="560388"/>
              </a:xfrm>
              <a:prstGeom prst="ellipse">
                <a:avLst/>
              </a:prstGeom>
              <a:solidFill>
                <a:srgbClr val="F9D8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6" name="Oval 69">
                <a:extLst>
                  <a:ext uri="{FF2B5EF4-FFF2-40B4-BE49-F238E27FC236}">
                    <a16:creationId xmlns:a16="http://schemas.microsoft.com/office/drawing/2014/main" id="{FDC2FDAE-2D4A-E840-8DAE-A5F5EB89DA0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8313738" y="4773613"/>
                <a:ext cx="161925" cy="161925"/>
              </a:xfrm>
              <a:prstGeom prst="ellipse">
                <a:avLst/>
              </a:prstGeom>
              <a:solidFill>
                <a:srgbClr val="C44E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7" name="Oval 70">
                <a:extLst>
                  <a:ext uri="{FF2B5EF4-FFF2-40B4-BE49-F238E27FC236}">
                    <a16:creationId xmlns:a16="http://schemas.microsoft.com/office/drawing/2014/main" id="{24097DB2-43B9-7148-9E20-79694BCDCF4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8616950" y="4773613"/>
                <a:ext cx="160338" cy="161925"/>
              </a:xfrm>
              <a:prstGeom prst="ellipse">
                <a:avLst/>
              </a:prstGeom>
              <a:solidFill>
                <a:srgbClr val="C44E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95" name="Gruppieren 13142">
              <a:extLst>
                <a:ext uri="{FF2B5EF4-FFF2-40B4-BE49-F238E27FC236}">
                  <a16:creationId xmlns:a16="http://schemas.microsoft.com/office/drawing/2014/main" id="{9AD19D47-8B6B-A047-9AE5-2A43A82D1932}"/>
                </a:ext>
              </a:extLst>
            </p:cNvPr>
            <p:cNvGrpSpPr/>
            <p:nvPr/>
          </p:nvGrpSpPr>
          <p:grpSpPr bwMode="gray">
            <a:xfrm rot="5166833">
              <a:off x="9209165" y="2905828"/>
              <a:ext cx="226890" cy="102386"/>
              <a:chOff x="9410700" y="3652838"/>
              <a:chExt cx="1579563" cy="712787"/>
            </a:xfrm>
          </p:grpSpPr>
          <p:sp>
            <p:nvSpPr>
              <p:cNvPr id="206" name="Oval 35">
                <a:extLst>
                  <a:ext uri="{FF2B5EF4-FFF2-40B4-BE49-F238E27FC236}">
                    <a16:creationId xmlns:a16="http://schemas.microsoft.com/office/drawing/2014/main" id="{9452C44C-B8E3-6745-B2D6-414C8E21740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73488"/>
                <a:ext cx="1579563" cy="592137"/>
              </a:xfrm>
              <a:prstGeom prst="ellipse">
                <a:avLst/>
              </a:pr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7" name="Oval 36">
                <a:extLst>
                  <a:ext uri="{FF2B5EF4-FFF2-40B4-BE49-F238E27FC236}">
                    <a16:creationId xmlns:a16="http://schemas.microsoft.com/office/drawing/2014/main" id="{08E1FCCB-242E-FE4D-B230-433A21E9546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65550"/>
                <a:ext cx="1579563" cy="588962"/>
              </a:xfrm>
              <a:prstGeom prst="ellipse">
                <a:avLst/>
              </a:pr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8" name="Freeform 37">
                <a:extLst>
                  <a:ext uri="{FF2B5EF4-FFF2-40B4-BE49-F238E27FC236}">
                    <a16:creationId xmlns:a16="http://schemas.microsoft.com/office/drawing/2014/main" id="{2DA9E218-7967-554D-B523-C6A73A47010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0700" y="3941763"/>
                <a:ext cx="1579563" cy="112712"/>
              </a:xfrm>
              <a:custGeom>
                <a:avLst/>
                <a:gdLst>
                  <a:gd name="T0" fmla="*/ 0 w 995"/>
                  <a:gd name="T1" fmla="*/ 0 h 71"/>
                  <a:gd name="T2" fmla="*/ 0 w 995"/>
                  <a:gd name="T3" fmla="*/ 71 h 71"/>
                  <a:gd name="T4" fmla="*/ 995 w 995"/>
                  <a:gd name="T5" fmla="*/ 71 h 71"/>
                  <a:gd name="T6" fmla="*/ 995 w 995"/>
                  <a:gd name="T7" fmla="*/ 12 h 71"/>
                  <a:gd name="T8" fmla="*/ 0 w 995"/>
                  <a:gd name="T9" fmla="*/ 0 h 71"/>
                  <a:gd name="T10" fmla="*/ 0 w 995"/>
                  <a:gd name="T11" fmla="*/ 0 h 71"/>
                  <a:gd name="T12" fmla="*/ 0 w 995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5" h="71">
                    <a:moveTo>
                      <a:pt x="0" y="0"/>
                    </a:moveTo>
                    <a:lnTo>
                      <a:pt x="0" y="71"/>
                    </a:lnTo>
                    <a:lnTo>
                      <a:pt x="995" y="71"/>
                    </a:lnTo>
                    <a:lnTo>
                      <a:pt x="99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9" name="Oval 38">
                <a:extLst>
                  <a:ext uri="{FF2B5EF4-FFF2-40B4-BE49-F238E27FC236}">
                    <a16:creationId xmlns:a16="http://schemas.microsoft.com/office/drawing/2014/main" id="{F76A96F6-2A60-524E-889B-0DBF76934BA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63950"/>
                <a:ext cx="15668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0" name="Oval 39">
                <a:extLst>
                  <a:ext uri="{FF2B5EF4-FFF2-40B4-BE49-F238E27FC236}">
                    <a16:creationId xmlns:a16="http://schemas.microsoft.com/office/drawing/2014/main" id="{D082FCAB-F85B-DE4D-BF30-EA7C2CEC358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52838"/>
                <a:ext cx="15795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1" name="Oval 40">
                <a:extLst>
                  <a:ext uri="{FF2B5EF4-FFF2-40B4-BE49-F238E27FC236}">
                    <a16:creationId xmlns:a16="http://schemas.microsoft.com/office/drawing/2014/main" id="{3A3A7C78-194D-9443-AF32-180802438A8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550400" y="3719513"/>
                <a:ext cx="1289050" cy="428625"/>
              </a:xfrm>
              <a:prstGeom prst="ellipse">
                <a:avLst/>
              </a:prstGeom>
              <a:solidFill>
                <a:srgbClr val="E3A2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2" name="Freeform 41">
                <a:extLst>
                  <a:ext uri="{FF2B5EF4-FFF2-40B4-BE49-F238E27FC236}">
                    <a16:creationId xmlns:a16="http://schemas.microsoft.com/office/drawing/2014/main" id="{5581D866-6353-2140-BC76-DF1B32B55947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523413" y="3697288"/>
                <a:ext cx="1349375" cy="473075"/>
              </a:xfrm>
              <a:custGeom>
                <a:avLst/>
                <a:gdLst>
                  <a:gd name="T0" fmla="*/ 180 w 360"/>
                  <a:gd name="T1" fmla="*/ 16 h 126"/>
                  <a:gd name="T2" fmla="*/ 302 w 360"/>
                  <a:gd name="T3" fmla="*/ 34 h 126"/>
                  <a:gd name="T4" fmla="*/ 345 w 360"/>
                  <a:gd name="T5" fmla="*/ 64 h 126"/>
                  <a:gd name="T6" fmla="*/ 302 w 360"/>
                  <a:gd name="T7" fmla="*/ 93 h 126"/>
                  <a:gd name="T8" fmla="*/ 180 w 360"/>
                  <a:gd name="T9" fmla="*/ 111 h 126"/>
                  <a:gd name="T10" fmla="*/ 58 w 360"/>
                  <a:gd name="T11" fmla="*/ 93 h 126"/>
                  <a:gd name="T12" fmla="*/ 16 w 360"/>
                  <a:gd name="T13" fmla="*/ 64 h 126"/>
                  <a:gd name="T14" fmla="*/ 58 w 360"/>
                  <a:gd name="T15" fmla="*/ 34 h 126"/>
                  <a:gd name="T16" fmla="*/ 180 w 360"/>
                  <a:gd name="T17" fmla="*/ 16 h 126"/>
                  <a:gd name="T18" fmla="*/ 180 w 360"/>
                  <a:gd name="T19" fmla="*/ 0 h 126"/>
                  <a:gd name="T20" fmla="*/ 0 w 360"/>
                  <a:gd name="T21" fmla="*/ 64 h 126"/>
                  <a:gd name="T22" fmla="*/ 180 w 360"/>
                  <a:gd name="T23" fmla="*/ 126 h 126"/>
                  <a:gd name="T24" fmla="*/ 360 w 360"/>
                  <a:gd name="T25" fmla="*/ 64 h 126"/>
                  <a:gd name="T26" fmla="*/ 180 w 360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26">
                    <a:moveTo>
                      <a:pt x="180" y="16"/>
                    </a:moveTo>
                    <a:cubicBezTo>
                      <a:pt x="227" y="16"/>
                      <a:pt x="270" y="22"/>
                      <a:pt x="302" y="34"/>
                    </a:cubicBezTo>
                    <a:cubicBezTo>
                      <a:pt x="331" y="43"/>
                      <a:pt x="345" y="55"/>
                      <a:pt x="345" y="64"/>
                    </a:cubicBezTo>
                    <a:cubicBezTo>
                      <a:pt x="345" y="71"/>
                      <a:pt x="331" y="83"/>
                      <a:pt x="302" y="93"/>
                    </a:cubicBezTo>
                    <a:cubicBezTo>
                      <a:pt x="270" y="105"/>
                      <a:pt x="227" y="111"/>
                      <a:pt x="180" y="111"/>
                    </a:cubicBezTo>
                    <a:cubicBezTo>
                      <a:pt x="134" y="111"/>
                      <a:pt x="91" y="105"/>
                      <a:pt x="58" y="93"/>
                    </a:cubicBezTo>
                    <a:cubicBezTo>
                      <a:pt x="29" y="83"/>
                      <a:pt x="16" y="71"/>
                      <a:pt x="16" y="64"/>
                    </a:cubicBezTo>
                    <a:cubicBezTo>
                      <a:pt x="16" y="55"/>
                      <a:pt x="29" y="43"/>
                      <a:pt x="58" y="34"/>
                    </a:cubicBezTo>
                    <a:cubicBezTo>
                      <a:pt x="91" y="22"/>
                      <a:pt x="134" y="16"/>
                      <a:pt x="180" y="16"/>
                    </a:cubicBezTo>
                    <a:moveTo>
                      <a:pt x="180" y="0"/>
                    </a:moveTo>
                    <a:cubicBezTo>
                      <a:pt x="81" y="0"/>
                      <a:pt x="0" y="28"/>
                      <a:pt x="0" y="64"/>
                    </a:cubicBezTo>
                    <a:cubicBezTo>
                      <a:pt x="0" y="99"/>
                      <a:pt x="81" y="126"/>
                      <a:pt x="180" y="126"/>
                    </a:cubicBezTo>
                    <a:cubicBezTo>
                      <a:pt x="279" y="126"/>
                      <a:pt x="360" y="99"/>
                      <a:pt x="360" y="64"/>
                    </a:cubicBezTo>
                    <a:cubicBezTo>
                      <a:pt x="360" y="28"/>
                      <a:pt x="279" y="0"/>
                      <a:pt x="180" y="0"/>
                    </a:cubicBezTo>
                    <a:close/>
                  </a:path>
                </a:pathLst>
              </a:cu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3" name="Freeform 42">
                <a:extLst>
                  <a:ext uri="{FF2B5EF4-FFF2-40B4-BE49-F238E27FC236}">
                    <a16:creationId xmlns:a16="http://schemas.microsoft.com/office/drawing/2014/main" id="{198B76CE-E713-4F4D-909A-EB314536063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02825" y="3844925"/>
                <a:ext cx="581025" cy="179387"/>
              </a:xfrm>
              <a:custGeom>
                <a:avLst/>
                <a:gdLst>
                  <a:gd name="T0" fmla="*/ 141 w 155"/>
                  <a:gd name="T1" fmla="*/ 0 h 48"/>
                  <a:gd name="T2" fmla="*/ 121 w 155"/>
                  <a:gd name="T3" fmla="*/ 2 h 48"/>
                  <a:gd name="T4" fmla="*/ 130 w 155"/>
                  <a:gd name="T5" fmla="*/ 13 h 48"/>
                  <a:gd name="T6" fmla="*/ 121 w 155"/>
                  <a:gd name="T7" fmla="*/ 26 h 48"/>
                  <a:gd name="T8" fmla="*/ 100 w 155"/>
                  <a:gd name="T9" fmla="*/ 30 h 48"/>
                  <a:gd name="T10" fmla="*/ 94 w 155"/>
                  <a:gd name="T11" fmla="*/ 5 h 48"/>
                  <a:gd name="T12" fmla="*/ 80 w 155"/>
                  <a:gd name="T13" fmla="*/ 5 h 48"/>
                  <a:gd name="T14" fmla="*/ 86 w 155"/>
                  <a:gd name="T15" fmla="*/ 31 h 48"/>
                  <a:gd name="T16" fmla="*/ 82 w 155"/>
                  <a:gd name="T17" fmla="*/ 31 h 48"/>
                  <a:gd name="T18" fmla="*/ 74 w 155"/>
                  <a:gd name="T19" fmla="*/ 31 h 48"/>
                  <a:gd name="T20" fmla="*/ 69 w 155"/>
                  <a:gd name="T21" fmla="*/ 5 h 48"/>
                  <a:gd name="T22" fmla="*/ 55 w 155"/>
                  <a:gd name="T23" fmla="*/ 5 h 48"/>
                  <a:gd name="T24" fmla="*/ 60 w 155"/>
                  <a:gd name="T25" fmla="*/ 30 h 48"/>
                  <a:gd name="T26" fmla="*/ 38 w 155"/>
                  <a:gd name="T27" fmla="*/ 26 h 48"/>
                  <a:gd name="T28" fmla="*/ 23 w 155"/>
                  <a:gd name="T29" fmla="*/ 14 h 48"/>
                  <a:gd name="T30" fmla="*/ 27 w 155"/>
                  <a:gd name="T31" fmla="*/ 3 h 48"/>
                  <a:gd name="T32" fmla="*/ 6 w 155"/>
                  <a:gd name="T33" fmla="*/ 1 h 48"/>
                  <a:gd name="T34" fmla="*/ 2 w 155"/>
                  <a:gd name="T35" fmla="*/ 14 h 48"/>
                  <a:gd name="T36" fmla="*/ 27 w 155"/>
                  <a:gd name="T37" fmla="*/ 35 h 48"/>
                  <a:gd name="T38" fmla="*/ 63 w 155"/>
                  <a:gd name="T39" fmla="*/ 42 h 48"/>
                  <a:gd name="T40" fmla="*/ 64 w 155"/>
                  <a:gd name="T41" fmla="*/ 48 h 48"/>
                  <a:gd name="T42" fmla="*/ 78 w 155"/>
                  <a:gd name="T43" fmla="*/ 48 h 48"/>
                  <a:gd name="T44" fmla="*/ 77 w 155"/>
                  <a:gd name="T45" fmla="*/ 42 h 48"/>
                  <a:gd name="T46" fmla="*/ 85 w 155"/>
                  <a:gd name="T47" fmla="*/ 43 h 48"/>
                  <a:gd name="T48" fmla="*/ 89 w 155"/>
                  <a:gd name="T49" fmla="*/ 43 h 48"/>
                  <a:gd name="T50" fmla="*/ 90 w 155"/>
                  <a:gd name="T51" fmla="*/ 48 h 48"/>
                  <a:gd name="T52" fmla="*/ 104 w 155"/>
                  <a:gd name="T53" fmla="*/ 48 h 48"/>
                  <a:gd name="T54" fmla="*/ 102 w 155"/>
                  <a:gd name="T55" fmla="*/ 42 h 48"/>
                  <a:gd name="T56" fmla="*/ 134 w 155"/>
                  <a:gd name="T57" fmla="*/ 36 h 48"/>
                  <a:gd name="T58" fmla="*/ 153 w 155"/>
                  <a:gd name="T59" fmla="*/ 15 h 48"/>
                  <a:gd name="T60" fmla="*/ 141 w 155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" h="48">
                    <a:moveTo>
                      <a:pt x="141" y="0"/>
                    </a:moveTo>
                    <a:cubicBezTo>
                      <a:pt x="121" y="2"/>
                      <a:pt x="121" y="2"/>
                      <a:pt x="121" y="2"/>
                    </a:cubicBezTo>
                    <a:cubicBezTo>
                      <a:pt x="124" y="4"/>
                      <a:pt x="129" y="9"/>
                      <a:pt x="130" y="13"/>
                    </a:cubicBezTo>
                    <a:cubicBezTo>
                      <a:pt x="131" y="18"/>
                      <a:pt x="128" y="23"/>
                      <a:pt x="121" y="26"/>
                    </a:cubicBezTo>
                    <a:cubicBezTo>
                      <a:pt x="116" y="28"/>
                      <a:pt x="109" y="29"/>
                      <a:pt x="100" y="30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4" y="31"/>
                      <a:pt x="82" y="31"/>
                    </a:cubicBezTo>
                    <a:cubicBezTo>
                      <a:pt x="80" y="31"/>
                      <a:pt x="77" y="31"/>
                      <a:pt x="74" y="3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1" y="29"/>
                      <a:pt x="44" y="28"/>
                      <a:pt x="38" y="26"/>
                    </a:cubicBezTo>
                    <a:cubicBezTo>
                      <a:pt x="29" y="23"/>
                      <a:pt x="24" y="18"/>
                      <a:pt x="23" y="14"/>
                    </a:cubicBezTo>
                    <a:cubicBezTo>
                      <a:pt x="22" y="10"/>
                      <a:pt x="25" y="6"/>
                      <a:pt x="2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0" y="9"/>
                      <a:pt x="2" y="14"/>
                    </a:cubicBezTo>
                    <a:cubicBezTo>
                      <a:pt x="4" y="23"/>
                      <a:pt x="13" y="30"/>
                      <a:pt x="27" y="35"/>
                    </a:cubicBezTo>
                    <a:cubicBezTo>
                      <a:pt x="37" y="38"/>
                      <a:pt x="49" y="40"/>
                      <a:pt x="63" y="42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9" y="42"/>
                      <a:pt x="82" y="43"/>
                      <a:pt x="85" y="43"/>
                    </a:cubicBezTo>
                    <a:cubicBezTo>
                      <a:pt x="86" y="43"/>
                      <a:pt x="87" y="43"/>
                      <a:pt x="89" y="43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16" y="41"/>
                      <a:pt x="127" y="39"/>
                      <a:pt x="134" y="36"/>
                    </a:cubicBezTo>
                    <a:cubicBezTo>
                      <a:pt x="148" y="31"/>
                      <a:pt x="155" y="23"/>
                      <a:pt x="153" y="15"/>
                    </a:cubicBezTo>
                    <a:cubicBezTo>
                      <a:pt x="151" y="9"/>
                      <a:pt x="146" y="3"/>
                      <a:pt x="141" y="0"/>
                    </a:cubicBezTo>
                  </a:path>
                </a:pathLst>
              </a:custGeom>
              <a:solidFill>
                <a:srgbClr val="B78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97" name="Gruppieren 275">
              <a:extLst>
                <a:ext uri="{FF2B5EF4-FFF2-40B4-BE49-F238E27FC236}">
                  <a16:creationId xmlns:a16="http://schemas.microsoft.com/office/drawing/2014/main" id="{6CF6D805-CA43-0248-886D-774C6D1FD294}"/>
                </a:ext>
              </a:extLst>
            </p:cNvPr>
            <p:cNvGrpSpPr/>
            <p:nvPr/>
          </p:nvGrpSpPr>
          <p:grpSpPr bwMode="gray">
            <a:xfrm rot="18886588">
              <a:off x="9210523" y="856207"/>
              <a:ext cx="226890" cy="102386"/>
              <a:chOff x="9410700" y="3652838"/>
              <a:chExt cx="1579563" cy="712787"/>
            </a:xfrm>
          </p:grpSpPr>
          <p:sp>
            <p:nvSpPr>
              <p:cNvPr id="143" name="Oval 35">
                <a:extLst>
                  <a:ext uri="{FF2B5EF4-FFF2-40B4-BE49-F238E27FC236}">
                    <a16:creationId xmlns:a16="http://schemas.microsoft.com/office/drawing/2014/main" id="{2FFCE0A2-5235-A746-868F-D84BFE66B12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73488"/>
                <a:ext cx="1579563" cy="592137"/>
              </a:xfrm>
              <a:prstGeom prst="ellipse">
                <a:avLst/>
              </a:pr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4" name="Oval 36">
                <a:extLst>
                  <a:ext uri="{FF2B5EF4-FFF2-40B4-BE49-F238E27FC236}">
                    <a16:creationId xmlns:a16="http://schemas.microsoft.com/office/drawing/2014/main" id="{930606DB-CD33-FC4D-ABF0-8A006289289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65550"/>
                <a:ext cx="1579563" cy="588962"/>
              </a:xfrm>
              <a:prstGeom prst="ellipse">
                <a:avLst/>
              </a:pr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5" name="Freeform 37">
                <a:extLst>
                  <a:ext uri="{FF2B5EF4-FFF2-40B4-BE49-F238E27FC236}">
                    <a16:creationId xmlns:a16="http://schemas.microsoft.com/office/drawing/2014/main" id="{1BDD17B2-3C7D-AC42-8AFB-28C244FA839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0700" y="3941763"/>
                <a:ext cx="1579563" cy="112712"/>
              </a:xfrm>
              <a:custGeom>
                <a:avLst/>
                <a:gdLst>
                  <a:gd name="T0" fmla="*/ 0 w 995"/>
                  <a:gd name="T1" fmla="*/ 0 h 71"/>
                  <a:gd name="T2" fmla="*/ 0 w 995"/>
                  <a:gd name="T3" fmla="*/ 71 h 71"/>
                  <a:gd name="T4" fmla="*/ 995 w 995"/>
                  <a:gd name="T5" fmla="*/ 71 h 71"/>
                  <a:gd name="T6" fmla="*/ 995 w 995"/>
                  <a:gd name="T7" fmla="*/ 12 h 71"/>
                  <a:gd name="T8" fmla="*/ 0 w 995"/>
                  <a:gd name="T9" fmla="*/ 0 h 71"/>
                  <a:gd name="T10" fmla="*/ 0 w 995"/>
                  <a:gd name="T11" fmla="*/ 0 h 71"/>
                  <a:gd name="T12" fmla="*/ 0 w 995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5" h="71">
                    <a:moveTo>
                      <a:pt x="0" y="0"/>
                    </a:moveTo>
                    <a:lnTo>
                      <a:pt x="0" y="71"/>
                    </a:lnTo>
                    <a:lnTo>
                      <a:pt x="995" y="71"/>
                    </a:lnTo>
                    <a:lnTo>
                      <a:pt x="99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6" name="Oval 38">
                <a:extLst>
                  <a:ext uri="{FF2B5EF4-FFF2-40B4-BE49-F238E27FC236}">
                    <a16:creationId xmlns:a16="http://schemas.microsoft.com/office/drawing/2014/main" id="{7386F9E6-2650-084F-AEE6-67FDA30DAB6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63950"/>
                <a:ext cx="15668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7" name="Oval 39">
                <a:extLst>
                  <a:ext uri="{FF2B5EF4-FFF2-40B4-BE49-F238E27FC236}">
                    <a16:creationId xmlns:a16="http://schemas.microsoft.com/office/drawing/2014/main" id="{84D554B9-A529-C64F-8F1A-CD1F6676B0E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52838"/>
                <a:ext cx="15795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8" name="Oval 40">
                <a:extLst>
                  <a:ext uri="{FF2B5EF4-FFF2-40B4-BE49-F238E27FC236}">
                    <a16:creationId xmlns:a16="http://schemas.microsoft.com/office/drawing/2014/main" id="{64DB7F3F-5660-244A-AF84-C7537E15579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550400" y="3719513"/>
                <a:ext cx="1289050" cy="428625"/>
              </a:xfrm>
              <a:prstGeom prst="ellipse">
                <a:avLst/>
              </a:prstGeom>
              <a:solidFill>
                <a:srgbClr val="E3A2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9" name="Freeform 41">
                <a:extLst>
                  <a:ext uri="{FF2B5EF4-FFF2-40B4-BE49-F238E27FC236}">
                    <a16:creationId xmlns:a16="http://schemas.microsoft.com/office/drawing/2014/main" id="{DD4D4B62-5BA0-4E46-8D11-520DA106D775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523413" y="3697288"/>
                <a:ext cx="1349375" cy="473075"/>
              </a:xfrm>
              <a:custGeom>
                <a:avLst/>
                <a:gdLst>
                  <a:gd name="T0" fmla="*/ 180 w 360"/>
                  <a:gd name="T1" fmla="*/ 16 h 126"/>
                  <a:gd name="T2" fmla="*/ 302 w 360"/>
                  <a:gd name="T3" fmla="*/ 34 h 126"/>
                  <a:gd name="T4" fmla="*/ 345 w 360"/>
                  <a:gd name="T5" fmla="*/ 64 h 126"/>
                  <a:gd name="T6" fmla="*/ 302 w 360"/>
                  <a:gd name="T7" fmla="*/ 93 h 126"/>
                  <a:gd name="T8" fmla="*/ 180 w 360"/>
                  <a:gd name="T9" fmla="*/ 111 h 126"/>
                  <a:gd name="T10" fmla="*/ 58 w 360"/>
                  <a:gd name="T11" fmla="*/ 93 h 126"/>
                  <a:gd name="T12" fmla="*/ 16 w 360"/>
                  <a:gd name="T13" fmla="*/ 64 h 126"/>
                  <a:gd name="T14" fmla="*/ 58 w 360"/>
                  <a:gd name="T15" fmla="*/ 34 h 126"/>
                  <a:gd name="T16" fmla="*/ 180 w 360"/>
                  <a:gd name="T17" fmla="*/ 16 h 126"/>
                  <a:gd name="T18" fmla="*/ 180 w 360"/>
                  <a:gd name="T19" fmla="*/ 0 h 126"/>
                  <a:gd name="T20" fmla="*/ 0 w 360"/>
                  <a:gd name="T21" fmla="*/ 64 h 126"/>
                  <a:gd name="T22" fmla="*/ 180 w 360"/>
                  <a:gd name="T23" fmla="*/ 126 h 126"/>
                  <a:gd name="T24" fmla="*/ 360 w 360"/>
                  <a:gd name="T25" fmla="*/ 64 h 126"/>
                  <a:gd name="T26" fmla="*/ 180 w 360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26">
                    <a:moveTo>
                      <a:pt x="180" y="16"/>
                    </a:moveTo>
                    <a:cubicBezTo>
                      <a:pt x="227" y="16"/>
                      <a:pt x="270" y="22"/>
                      <a:pt x="302" y="34"/>
                    </a:cubicBezTo>
                    <a:cubicBezTo>
                      <a:pt x="331" y="43"/>
                      <a:pt x="345" y="55"/>
                      <a:pt x="345" y="64"/>
                    </a:cubicBezTo>
                    <a:cubicBezTo>
                      <a:pt x="345" y="71"/>
                      <a:pt x="331" y="83"/>
                      <a:pt x="302" y="93"/>
                    </a:cubicBezTo>
                    <a:cubicBezTo>
                      <a:pt x="270" y="105"/>
                      <a:pt x="227" y="111"/>
                      <a:pt x="180" y="111"/>
                    </a:cubicBezTo>
                    <a:cubicBezTo>
                      <a:pt x="134" y="111"/>
                      <a:pt x="91" y="105"/>
                      <a:pt x="58" y="93"/>
                    </a:cubicBezTo>
                    <a:cubicBezTo>
                      <a:pt x="29" y="83"/>
                      <a:pt x="16" y="71"/>
                      <a:pt x="16" y="64"/>
                    </a:cubicBezTo>
                    <a:cubicBezTo>
                      <a:pt x="16" y="55"/>
                      <a:pt x="29" y="43"/>
                      <a:pt x="58" y="34"/>
                    </a:cubicBezTo>
                    <a:cubicBezTo>
                      <a:pt x="91" y="22"/>
                      <a:pt x="134" y="16"/>
                      <a:pt x="180" y="16"/>
                    </a:cubicBezTo>
                    <a:moveTo>
                      <a:pt x="180" y="0"/>
                    </a:moveTo>
                    <a:cubicBezTo>
                      <a:pt x="81" y="0"/>
                      <a:pt x="0" y="28"/>
                      <a:pt x="0" y="64"/>
                    </a:cubicBezTo>
                    <a:cubicBezTo>
                      <a:pt x="0" y="99"/>
                      <a:pt x="81" y="126"/>
                      <a:pt x="180" y="126"/>
                    </a:cubicBezTo>
                    <a:cubicBezTo>
                      <a:pt x="279" y="126"/>
                      <a:pt x="360" y="99"/>
                      <a:pt x="360" y="64"/>
                    </a:cubicBezTo>
                    <a:cubicBezTo>
                      <a:pt x="360" y="28"/>
                      <a:pt x="279" y="0"/>
                      <a:pt x="180" y="0"/>
                    </a:cubicBezTo>
                    <a:close/>
                  </a:path>
                </a:pathLst>
              </a:cu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50" name="Freeform 42">
                <a:extLst>
                  <a:ext uri="{FF2B5EF4-FFF2-40B4-BE49-F238E27FC236}">
                    <a16:creationId xmlns:a16="http://schemas.microsoft.com/office/drawing/2014/main" id="{6FD03BA7-1957-FD44-B3F1-4FB7D660ECF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02825" y="3844925"/>
                <a:ext cx="581025" cy="179387"/>
              </a:xfrm>
              <a:custGeom>
                <a:avLst/>
                <a:gdLst>
                  <a:gd name="T0" fmla="*/ 141 w 155"/>
                  <a:gd name="T1" fmla="*/ 0 h 48"/>
                  <a:gd name="T2" fmla="*/ 121 w 155"/>
                  <a:gd name="T3" fmla="*/ 2 h 48"/>
                  <a:gd name="T4" fmla="*/ 130 w 155"/>
                  <a:gd name="T5" fmla="*/ 13 h 48"/>
                  <a:gd name="T6" fmla="*/ 121 w 155"/>
                  <a:gd name="T7" fmla="*/ 26 h 48"/>
                  <a:gd name="T8" fmla="*/ 100 w 155"/>
                  <a:gd name="T9" fmla="*/ 30 h 48"/>
                  <a:gd name="T10" fmla="*/ 94 w 155"/>
                  <a:gd name="T11" fmla="*/ 5 h 48"/>
                  <a:gd name="T12" fmla="*/ 80 w 155"/>
                  <a:gd name="T13" fmla="*/ 5 h 48"/>
                  <a:gd name="T14" fmla="*/ 86 w 155"/>
                  <a:gd name="T15" fmla="*/ 31 h 48"/>
                  <a:gd name="T16" fmla="*/ 82 w 155"/>
                  <a:gd name="T17" fmla="*/ 31 h 48"/>
                  <a:gd name="T18" fmla="*/ 74 w 155"/>
                  <a:gd name="T19" fmla="*/ 31 h 48"/>
                  <a:gd name="T20" fmla="*/ 69 w 155"/>
                  <a:gd name="T21" fmla="*/ 5 h 48"/>
                  <a:gd name="T22" fmla="*/ 55 w 155"/>
                  <a:gd name="T23" fmla="*/ 5 h 48"/>
                  <a:gd name="T24" fmla="*/ 60 w 155"/>
                  <a:gd name="T25" fmla="*/ 30 h 48"/>
                  <a:gd name="T26" fmla="*/ 38 w 155"/>
                  <a:gd name="T27" fmla="*/ 26 h 48"/>
                  <a:gd name="T28" fmla="*/ 23 w 155"/>
                  <a:gd name="T29" fmla="*/ 14 h 48"/>
                  <a:gd name="T30" fmla="*/ 27 w 155"/>
                  <a:gd name="T31" fmla="*/ 3 h 48"/>
                  <a:gd name="T32" fmla="*/ 6 w 155"/>
                  <a:gd name="T33" fmla="*/ 1 h 48"/>
                  <a:gd name="T34" fmla="*/ 2 w 155"/>
                  <a:gd name="T35" fmla="*/ 14 h 48"/>
                  <a:gd name="T36" fmla="*/ 27 w 155"/>
                  <a:gd name="T37" fmla="*/ 35 h 48"/>
                  <a:gd name="T38" fmla="*/ 63 w 155"/>
                  <a:gd name="T39" fmla="*/ 42 h 48"/>
                  <a:gd name="T40" fmla="*/ 64 w 155"/>
                  <a:gd name="T41" fmla="*/ 48 h 48"/>
                  <a:gd name="T42" fmla="*/ 78 w 155"/>
                  <a:gd name="T43" fmla="*/ 48 h 48"/>
                  <a:gd name="T44" fmla="*/ 77 w 155"/>
                  <a:gd name="T45" fmla="*/ 42 h 48"/>
                  <a:gd name="T46" fmla="*/ 85 w 155"/>
                  <a:gd name="T47" fmla="*/ 43 h 48"/>
                  <a:gd name="T48" fmla="*/ 89 w 155"/>
                  <a:gd name="T49" fmla="*/ 43 h 48"/>
                  <a:gd name="T50" fmla="*/ 90 w 155"/>
                  <a:gd name="T51" fmla="*/ 48 h 48"/>
                  <a:gd name="T52" fmla="*/ 104 w 155"/>
                  <a:gd name="T53" fmla="*/ 48 h 48"/>
                  <a:gd name="T54" fmla="*/ 102 w 155"/>
                  <a:gd name="T55" fmla="*/ 42 h 48"/>
                  <a:gd name="T56" fmla="*/ 134 w 155"/>
                  <a:gd name="T57" fmla="*/ 36 h 48"/>
                  <a:gd name="T58" fmla="*/ 153 w 155"/>
                  <a:gd name="T59" fmla="*/ 15 h 48"/>
                  <a:gd name="T60" fmla="*/ 141 w 155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" h="48">
                    <a:moveTo>
                      <a:pt x="141" y="0"/>
                    </a:moveTo>
                    <a:cubicBezTo>
                      <a:pt x="121" y="2"/>
                      <a:pt x="121" y="2"/>
                      <a:pt x="121" y="2"/>
                    </a:cubicBezTo>
                    <a:cubicBezTo>
                      <a:pt x="124" y="4"/>
                      <a:pt x="129" y="9"/>
                      <a:pt x="130" y="13"/>
                    </a:cubicBezTo>
                    <a:cubicBezTo>
                      <a:pt x="131" y="18"/>
                      <a:pt x="128" y="23"/>
                      <a:pt x="121" y="26"/>
                    </a:cubicBezTo>
                    <a:cubicBezTo>
                      <a:pt x="116" y="28"/>
                      <a:pt x="109" y="29"/>
                      <a:pt x="100" y="30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4" y="31"/>
                      <a:pt x="82" y="31"/>
                    </a:cubicBezTo>
                    <a:cubicBezTo>
                      <a:pt x="80" y="31"/>
                      <a:pt x="77" y="31"/>
                      <a:pt x="74" y="3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1" y="29"/>
                      <a:pt x="44" y="28"/>
                      <a:pt x="38" y="26"/>
                    </a:cubicBezTo>
                    <a:cubicBezTo>
                      <a:pt x="29" y="23"/>
                      <a:pt x="24" y="18"/>
                      <a:pt x="23" y="14"/>
                    </a:cubicBezTo>
                    <a:cubicBezTo>
                      <a:pt x="22" y="10"/>
                      <a:pt x="25" y="6"/>
                      <a:pt x="2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0" y="9"/>
                      <a:pt x="2" y="14"/>
                    </a:cubicBezTo>
                    <a:cubicBezTo>
                      <a:pt x="4" y="23"/>
                      <a:pt x="13" y="30"/>
                      <a:pt x="27" y="35"/>
                    </a:cubicBezTo>
                    <a:cubicBezTo>
                      <a:pt x="37" y="38"/>
                      <a:pt x="49" y="40"/>
                      <a:pt x="63" y="42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9" y="42"/>
                      <a:pt x="82" y="43"/>
                      <a:pt x="85" y="43"/>
                    </a:cubicBezTo>
                    <a:cubicBezTo>
                      <a:pt x="86" y="43"/>
                      <a:pt x="87" y="43"/>
                      <a:pt x="89" y="43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16" y="41"/>
                      <a:pt x="127" y="39"/>
                      <a:pt x="134" y="36"/>
                    </a:cubicBezTo>
                    <a:cubicBezTo>
                      <a:pt x="148" y="31"/>
                      <a:pt x="155" y="23"/>
                      <a:pt x="153" y="15"/>
                    </a:cubicBezTo>
                    <a:cubicBezTo>
                      <a:pt x="151" y="9"/>
                      <a:pt x="146" y="3"/>
                      <a:pt x="141" y="0"/>
                    </a:cubicBezTo>
                  </a:path>
                </a:pathLst>
              </a:custGeom>
              <a:solidFill>
                <a:srgbClr val="B78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98" name="Gruppieren 284">
              <a:extLst>
                <a:ext uri="{FF2B5EF4-FFF2-40B4-BE49-F238E27FC236}">
                  <a16:creationId xmlns:a16="http://schemas.microsoft.com/office/drawing/2014/main" id="{7BCEBAE9-6192-F748-876A-4FE1348F94BE}"/>
                </a:ext>
              </a:extLst>
            </p:cNvPr>
            <p:cNvGrpSpPr/>
            <p:nvPr/>
          </p:nvGrpSpPr>
          <p:grpSpPr bwMode="gray">
            <a:xfrm rot="3368823">
              <a:off x="9419895" y="1124984"/>
              <a:ext cx="226890" cy="102386"/>
              <a:chOff x="9410700" y="3652838"/>
              <a:chExt cx="1579563" cy="712787"/>
            </a:xfrm>
          </p:grpSpPr>
          <p:sp>
            <p:nvSpPr>
              <p:cNvPr id="135" name="Oval 35">
                <a:extLst>
                  <a:ext uri="{FF2B5EF4-FFF2-40B4-BE49-F238E27FC236}">
                    <a16:creationId xmlns:a16="http://schemas.microsoft.com/office/drawing/2014/main" id="{2E3A2DB4-AC28-844E-B43C-FF018866342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73488"/>
                <a:ext cx="1579563" cy="592137"/>
              </a:xfrm>
              <a:prstGeom prst="ellipse">
                <a:avLst/>
              </a:pr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6" name="Oval 36">
                <a:extLst>
                  <a:ext uri="{FF2B5EF4-FFF2-40B4-BE49-F238E27FC236}">
                    <a16:creationId xmlns:a16="http://schemas.microsoft.com/office/drawing/2014/main" id="{A055B1BE-A267-DE4E-A09B-CAA0E1FA7A4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65550"/>
                <a:ext cx="1579563" cy="588962"/>
              </a:xfrm>
              <a:prstGeom prst="ellipse">
                <a:avLst/>
              </a:pr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7" name="Freeform 37">
                <a:extLst>
                  <a:ext uri="{FF2B5EF4-FFF2-40B4-BE49-F238E27FC236}">
                    <a16:creationId xmlns:a16="http://schemas.microsoft.com/office/drawing/2014/main" id="{69EB0CBD-D142-B542-894D-263429190FF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0700" y="3941763"/>
                <a:ext cx="1579563" cy="112712"/>
              </a:xfrm>
              <a:custGeom>
                <a:avLst/>
                <a:gdLst>
                  <a:gd name="T0" fmla="*/ 0 w 995"/>
                  <a:gd name="T1" fmla="*/ 0 h 71"/>
                  <a:gd name="T2" fmla="*/ 0 w 995"/>
                  <a:gd name="T3" fmla="*/ 71 h 71"/>
                  <a:gd name="T4" fmla="*/ 995 w 995"/>
                  <a:gd name="T5" fmla="*/ 71 h 71"/>
                  <a:gd name="T6" fmla="*/ 995 w 995"/>
                  <a:gd name="T7" fmla="*/ 12 h 71"/>
                  <a:gd name="T8" fmla="*/ 0 w 995"/>
                  <a:gd name="T9" fmla="*/ 0 h 71"/>
                  <a:gd name="T10" fmla="*/ 0 w 995"/>
                  <a:gd name="T11" fmla="*/ 0 h 71"/>
                  <a:gd name="T12" fmla="*/ 0 w 995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5" h="71">
                    <a:moveTo>
                      <a:pt x="0" y="0"/>
                    </a:moveTo>
                    <a:lnTo>
                      <a:pt x="0" y="71"/>
                    </a:lnTo>
                    <a:lnTo>
                      <a:pt x="995" y="71"/>
                    </a:lnTo>
                    <a:lnTo>
                      <a:pt x="99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8" name="Oval 38">
                <a:extLst>
                  <a:ext uri="{FF2B5EF4-FFF2-40B4-BE49-F238E27FC236}">
                    <a16:creationId xmlns:a16="http://schemas.microsoft.com/office/drawing/2014/main" id="{04E5D377-DDD6-C44D-A234-327819E1A1A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63950"/>
                <a:ext cx="15668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9" name="Oval 39">
                <a:extLst>
                  <a:ext uri="{FF2B5EF4-FFF2-40B4-BE49-F238E27FC236}">
                    <a16:creationId xmlns:a16="http://schemas.microsoft.com/office/drawing/2014/main" id="{9521A276-6B13-E64B-8E95-783F3DA72A4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52838"/>
                <a:ext cx="15795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0" name="Oval 40">
                <a:extLst>
                  <a:ext uri="{FF2B5EF4-FFF2-40B4-BE49-F238E27FC236}">
                    <a16:creationId xmlns:a16="http://schemas.microsoft.com/office/drawing/2014/main" id="{2C48CC14-0E55-8C44-AB81-0C96750AF29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550400" y="3719513"/>
                <a:ext cx="1289050" cy="428625"/>
              </a:xfrm>
              <a:prstGeom prst="ellipse">
                <a:avLst/>
              </a:prstGeom>
              <a:solidFill>
                <a:srgbClr val="E3A2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1" name="Freeform 41">
                <a:extLst>
                  <a:ext uri="{FF2B5EF4-FFF2-40B4-BE49-F238E27FC236}">
                    <a16:creationId xmlns:a16="http://schemas.microsoft.com/office/drawing/2014/main" id="{DEAB7752-B93F-E54D-B225-D715BEA1EC0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523413" y="3697288"/>
                <a:ext cx="1349375" cy="473075"/>
              </a:xfrm>
              <a:custGeom>
                <a:avLst/>
                <a:gdLst>
                  <a:gd name="T0" fmla="*/ 180 w 360"/>
                  <a:gd name="T1" fmla="*/ 16 h 126"/>
                  <a:gd name="T2" fmla="*/ 302 w 360"/>
                  <a:gd name="T3" fmla="*/ 34 h 126"/>
                  <a:gd name="T4" fmla="*/ 345 w 360"/>
                  <a:gd name="T5" fmla="*/ 64 h 126"/>
                  <a:gd name="T6" fmla="*/ 302 w 360"/>
                  <a:gd name="T7" fmla="*/ 93 h 126"/>
                  <a:gd name="T8" fmla="*/ 180 w 360"/>
                  <a:gd name="T9" fmla="*/ 111 h 126"/>
                  <a:gd name="T10" fmla="*/ 58 w 360"/>
                  <a:gd name="T11" fmla="*/ 93 h 126"/>
                  <a:gd name="T12" fmla="*/ 16 w 360"/>
                  <a:gd name="T13" fmla="*/ 64 h 126"/>
                  <a:gd name="T14" fmla="*/ 58 w 360"/>
                  <a:gd name="T15" fmla="*/ 34 h 126"/>
                  <a:gd name="T16" fmla="*/ 180 w 360"/>
                  <a:gd name="T17" fmla="*/ 16 h 126"/>
                  <a:gd name="T18" fmla="*/ 180 w 360"/>
                  <a:gd name="T19" fmla="*/ 0 h 126"/>
                  <a:gd name="T20" fmla="*/ 0 w 360"/>
                  <a:gd name="T21" fmla="*/ 64 h 126"/>
                  <a:gd name="T22" fmla="*/ 180 w 360"/>
                  <a:gd name="T23" fmla="*/ 126 h 126"/>
                  <a:gd name="T24" fmla="*/ 360 w 360"/>
                  <a:gd name="T25" fmla="*/ 64 h 126"/>
                  <a:gd name="T26" fmla="*/ 180 w 360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26">
                    <a:moveTo>
                      <a:pt x="180" y="16"/>
                    </a:moveTo>
                    <a:cubicBezTo>
                      <a:pt x="227" y="16"/>
                      <a:pt x="270" y="22"/>
                      <a:pt x="302" y="34"/>
                    </a:cubicBezTo>
                    <a:cubicBezTo>
                      <a:pt x="331" y="43"/>
                      <a:pt x="345" y="55"/>
                      <a:pt x="345" y="64"/>
                    </a:cubicBezTo>
                    <a:cubicBezTo>
                      <a:pt x="345" y="71"/>
                      <a:pt x="331" y="83"/>
                      <a:pt x="302" y="93"/>
                    </a:cubicBezTo>
                    <a:cubicBezTo>
                      <a:pt x="270" y="105"/>
                      <a:pt x="227" y="111"/>
                      <a:pt x="180" y="111"/>
                    </a:cubicBezTo>
                    <a:cubicBezTo>
                      <a:pt x="134" y="111"/>
                      <a:pt x="91" y="105"/>
                      <a:pt x="58" y="93"/>
                    </a:cubicBezTo>
                    <a:cubicBezTo>
                      <a:pt x="29" y="83"/>
                      <a:pt x="16" y="71"/>
                      <a:pt x="16" y="64"/>
                    </a:cubicBezTo>
                    <a:cubicBezTo>
                      <a:pt x="16" y="55"/>
                      <a:pt x="29" y="43"/>
                      <a:pt x="58" y="34"/>
                    </a:cubicBezTo>
                    <a:cubicBezTo>
                      <a:pt x="91" y="22"/>
                      <a:pt x="134" y="16"/>
                      <a:pt x="180" y="16"/>
                    </a:cubicBezTo>
                    <a:moveTo>
                      <a:pt x="180" y="0"/>
                    </a:moveTo>
                    <a:cubicBezTo>
                      <a:pt x="81" y="0"/>
                      <a:pt x="0" y="28"/>
                      <a:pt x="0" y="64"/>
                    </a:cubicBezTo>
                    <a:cubicBezTo>
                      <a:pt x="0" y="99"/>
                      <a:pt x="81" y="126"/>
                      <a:pt x="180" y="126"/>
                    </a:cubicBezTo>
                    <a:cubicBezTo>
                      <a:pt x="279" y="126"/>
                      <a:pt x="360" y="99"/>
                      <a:pt x="360" y="64"/>
                    </a:cubicBezTo>
                    <a:cubicBezTo>
                      <a:pt x="360" y="28"/>
                      <a:pt x="279" y="0"/>
                      <a:pt x="180" y="0"/>
                    </a:cubicBezTo>
                    <a:close/>
                  </a:path>
                </a:pathLst>
              </a:cu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42" name="Freeform 42">
                <a:extLst>
                  <a:ext uri="{FF2B5EF4-FFF2-40B4-BE49-F238E27FC236}">
                    <a16:creationId xmlns:a16="http://schemas.microsoft.com/office/drawing/2014/main" id="{BE3573FC-D367-6041-83A8-D24319C8C47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02825" y="3844925"/>
                <a:ext cx="581025" cy="179387"/>
              </a:xfrm>
              <a:custGeom>
                <a:avLst/>
                <a:gdLst>
                  <a:gd name="T0" fmla="*/ 141 w 155"/>
                  <a:gd name="T1" fmla="*/ 0 h 48"/>
                  <a:gd name="T2" fmla="*/ 121 w 155"/>
                  <a:gd name="T3" fmla="*/ 2 h 48"/>
                  <a:gd name="T4" fmla="*/ 130 w 155"/>
                  <a:gd name="T5" fmla="*/ 13 h 48"/>
                  <a:gd name="T6" fmla="*/ 121 w 155"/>
                  <a:gd name="T7" fmla="*/ 26 h 48"/>
                  <a:gd name="T8" fmla="*/ 100 w 155"/>
                  <a:gd name="T9" fmla="*/ 30 h 48"/>
                  <a:gd name="T10" fmla="*/ 94 w 155"/>
                  <a:gd name="T11" fmla="*/ 5 h 48"/>
                  <a:gd name="T12" fmla="*/ 80 w 155"/>
                  <a:gd name="T13" fmla="*/ 5 h 48"/>
                  <a:gd name="T14" fmla="*/ 86 w 155"/>
                  <a:gd name="T15" fmla="*/ 31 h 48"/>
                  <a:gd name="T16" fmla="*/ 82 w 155"/>
                  <a:gd name="T17" fmla="*/ 31 h 48"/>
                  <a:gd name="T18" fmla="*/ 74 w 155"/>
                  <a:gd name="T19" fmla="*/ 31 h 48"/>
                  <a:gd name="T20" fmla="*/ 69 w 155"/>
                  <a:gd name="T21" fmla="*/ 5 h 48"/>
                  <a:gd name="T22" fmla="*/ 55 w 155"/>
                  <a:gd name="T23" fmla="*/ 5 h 48"/>
                  <a:gd name="T24" fmla="*/ 60 w 155"/>
                  <a:gd name="T25" fmla="*/ 30 h 48"/>
                  <a:gd name="T26" fmla="*/ 38 w 155"/>
                  <a:gd name="T27" fmla="*/ 26 h 48"/>
                  <a:gd name="T28" fmla="*/ 23 w 155"/>
                  <a:gd name="T29" fmla="*/ 14 h 48"/>
                  <a:gd name="T30" fmla="*/ 27 w 155"/>
                  <a:gd name="T31" fmla="*/ 3 h 48"/>
                  <a:gd name="T32" fmla="*/ 6 w 155"/>
                  <a:gd name="T33" fmla="*/ 1 h 48"/>
                  <a:gd name="T34" fmla="*/ 2 w 155"/>
                  <a:gd name="T35" fmla="*/ 14 h 48"/>
                  <a:gd name="T36" fmla="*/ 27 w 155"/>
                  <a:gd name="T37" fmla="*/ 35 h 48"/>
                  <a:gd name="T38" fmla="*/ 63 w 155"/>
                  <a:gd name="T39" fmla="*/ 42 h 48"/>
                  <a:gd name="T40" fmla="*/ 64 w 155"/>
                  <a:gd name="T41" fmla="*/ 48 h 48"/>
                  <a:gd name="T42" fmla="*/ 78 w 155"/>
                  <a:gd name="T43" fmla="*/ 48 h 48"/>
                  <a:gd name="T44" fmla="*/ 77 w 155"/>
                  <a:gd name="T45" fmla="*/ 42 h 48"/>
                  <a:gd name="T46" fmla="*/ 85 w 155"/>
                  <a:gd name="T47" fmla="*/ 43 h 48"/>
                  <a:gd name="T48" fmla="*/ 89 w 155"/>
                  <a:gd name="T49" fmla="*/ 43 h 48"/>
                  <a:gd name="T50" fmla="*/ 90 w 155"/>
                  <a:gd name="T51" fmla="*/ 48 h 48"/>
                  <a:gd name="T52" fmla="*/ 104 w 155"/>
                  <a:gd name="T53" fmla="*/ 48 h 48"/>
                  <a:gd name="T54" fmla="*/ 102 w 155"/>
                  <a:gd name="T55" fmla="*/ 42 h 48"/>
                  <a:gd name="T56" fmla="*/ 134 w 155"/>
                  <a:gd name="T57" fmla="*/ 36 h 48"/>
                  <a:gd name="T58" fmla="*/ 153 w 155"/>
                  <a:gd name="T59" fmla="*/ 15 h 48"/>
                  <a:gd name="T60" fmla="*/ 141 w 155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" h="48">
                    <a:moveTo>
                      <a:pt x="141" y="0"/>
                    </a:moveTo>
                    <a:cubicBezTo>
                      <a:pt x="121" y="2"/>
                      <a:pt x="121" y="2"/>
                      <a:pt x="121" y="2"/>
                    </a:cubicBezTo>
                    <a:cubicBezTo>
                      <a:pt x="124" y="4"/>
                      <a:pt x="129" y="9"/>
                      <a:pt x="130" y="13"/>
                    </a:cubicBezTo>
                    <a:cubicBezTo>
                      <a:pt x="131" y="18"/>
                      <a:pt x="128" y="23"/>
                      <a:pt x="121" y="26"/>
                    </a:cubicBezTo>
                    <a:cubicBezTo>
                      <a:pt x="116" y="28"/>
                      <a:pt x="109" y="29"/>
                      <a:pt x="100" y="30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4" y="31"/>
                      <a:pt x="82" y="31"/>
                    </a:cubicBezTo>
                    <a:cubicBezTo>
                      <a:pt x="80" y="31"/>
                      <a:pt x="77" y="31"/>
                      <a:pt x="74" y="3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1" y="29"/>
                      <a:pt x="44" y="28"/>
                      <a:pt x="38" y="26"/>
                    </a:cubicBezTo>
                    <a:cubicBezTo>
                      <a:pt x="29" y="23"/>
                      <a:pt x="24" y="18"/>
                      <a:pt x="23" y="14"/>
                    </a:cubicBezTo>
                    <a:cubicBezTo>
                      <a:pt x="22" y="10"/>
                      <a:pt x="25" y="6"/>
                      <a:pt x="2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0" y="9"/>
                      <a:pt x="2" y="14"/>
                    </a:cubicBezTo>
                    <a:cubicBezTo>
                      <a:pt x="4" y="23"/>
                      <a:pt x="13" y="30"/>
                      <a:pt x="27" y="35"/>
                    </a:cubicBezTo>
                    <a:cubicBezTo>
                      <a:pt x="37" y="38"/>
                      <a:pt x="49" y="40"/>
                      <a:pt x="63" y="42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9" y="42"/>
                      <a:pt x="82" y="43"/>
                      <a:pt x="85" y="43"/>
                    </a:cubicBezTo>
                    <a:cubicBezTo>
                      <a:pt x="86" y="43"/>
                      <a:pt x="87" y="43"/>
                      <a:pt x="89" y="43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16" y="41"/>
                      <a:pt x="127" y="39"/>
                      <a:pt x="134" y="36"/>
                    </a:cubicBezTo>
                    <a:cubicBezTo>
                      <a:pt x="148" y="31"/>
                      <a:pt x="155" y="23"/>
                      <a:pt x="153" y="15"/>
                    </a:cubicBezTo>
                    <a:cubicBezTo>
                      <a:pt x="151" y="9"/>
                      <a:pt x="146" y="3"/>
                      <a:pt x="141" y="0"/>
                    </a:cubicBezTo>
                  </a:path>
                </a:pathLst>
              </a:custGeom>
              <a:solidFill>
                <a:srgbClr val="B78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99" name="Gruppieren 293">
              <a:extLst>
                <a:ext uri="{FF2B5EF4-FFF2-40B4-BE49-F238E27FC236}">
                  <a16:creationId xmlns:a16="http://schemas.microsoft.com/office/drawing/2014/main" id="{7E2C2563-DEB8-A041-9ADD-0528E4566A22}"/>
                </a:ext>
              </a:extLst>
            </p:cNvPr>
            <p:cNvGrpSpPr/>
            <p:nvPr/>
          </p:nvGrpSpPr>
          <p:grpSpPr bwMode="gray">
            <a:xfrm rot="20369827">
              <a:off x="9445565" y="393739"/>
              <a:ext cx="226890" cy="102386"/>
              <a:chOff x="9410700" y="3652838"/>
              <a:chExt cx="1579563" cy="712787"/>
            </a:xfrm>
          </p:grpSpPr>
          <p:sp>
            <p:nvSpPr>
              <p:cNvPr id="127" name="Oval 35">
                <a:extLst>
                  <a:ext uri="{FF2B5EF4-FFF2-40B4-BE49-F238E27FC236}">
                    <a16:creationId xmlns:a16="http://schemas.microsoft.com/office/drawing/2014/main" id="{33C4F87E-9F48-0B47-8F48-D05A07E2E6F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73488"/>
                <a:ext cx="1579563" cy="592137"/>
              </a:xfrm>
              <a:prstGeom prst="ellipse">
                <a:avLst/>
              </a:pr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8" name="Oval 36">
                <a:extLst>
                  <a:ext uri="{FF2B5EF4-FFF2-40B4-BE49-F238E27FC236}">
                    <a16:creationId xmlns:a16="http://schemas.microsoft.com/office/drawing/2014/main" id="{C331CF59-BCEF-EC43-97BA-BE337473FF9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65550"/>
                <a:ext cx="1579563" cy="588962"/>
              </a:xfrm>
              <a:prstGeom prst="ellipse">
                <a:avLst/>
              </a:pr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9" name="Freeform 37">
                <a:extLst>
                  <a:ext uri="{FF2B5EF4-FFF2-40B4-BE49-F238E27FC236}">
                    <a16:creationId xmlns:a16="http://schemas.microsoft.com/office/drawing/2014/main" id="{EEE50EFA-645D-0444-8A35-7061E499906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0700" y="3941763"/>
                <a:ext cx="1579563" cy="112712"/>
              </a:xfrm>
              <a:custGeom>
                <a:avLst/>
                <a:gdLst>
                  <a:gd name="T0" fmla="*/ 0 w 995"/>
                  <a:gd name="T1" fmla="*/ 0 h 71"/>
                  <a:gd name="T2" fmla="*/ 0 w 995"/>
                  <a:gd name="T3" fmla="*/ 71 h 71"/>
                  <a:gd name="T4" fmla="*/ 995 w 995"/>
                  <a:gd name="T5" fmla="*/ 71 h 71"/>
                  <a:gd name="T6" fmla="*/ 995 w 995"/>
                  <a:gd name="T7" fmla="*/ 12 h 71"/>
                  <a:gd name="T8" fmla="*/ 0 w 995"/>
                  <a:gd name="T9" fmla="*/ 0 h 71"/>
                  <a:gd name="T10" fmla="*/ 0 w 995"/>
                  <a:gd name="T11" fmla="*/ 0 h 71"/>
                  <a:gd name="T12" fmla="*/ 0 w 995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5" h="71">
                    <a:moveTo>
                      <a:pt x="0" y="0"/>
                    </a:moveTo>
                    <a:lnTo>
                      <a:pt x="0" y="71"/>
                    </a:lnTo>
                    <a:lnTo>
                      <a:pt x="995" y="71"/>
                    </a:lnTo>
                    <a:lnTo>
                      <a:pt x="99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0" name="Oval 38">
                <a:extLst>
                  <a:ext uri="{FF2B5EF4-FFF2-40B4-BE49-F238E27FC236}">
                    <a16:creationId xmlns:a16="http://schemas.microsoft.com/office/drawing/2014/main" id="{B6485BE1-668D-074C-80E1-9CF43AD0F9D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63950"/>
                <a:ext cx="15668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1" name="Oval 39">
                <a:extLst>
                  <a:ext uri="{FF2B5EF4-FFF2-40B4-BE49-F238E27FC236}">
                    <a16:creationId xmlns:a16="http://schemas.microsoft.com/office/drawing/2014/main" id="{BF7BC5D6-71D0-0E4C-A9F2-C564DB21A13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52838"/>
                <a:ext cx="15795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2" name="Oval 40">
                <a:extLst>
                  <a:ext uri="{FF2B5EF4-FFF2-40B4-BE49-F238E27FC236}">
                    <a16:creationId xmlns:a16="http://schemas.microsoft.com/office/drawing/2014/main" id="{A66E1FBD-AE81-C24B-B344-3F348A61565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550400" y="3719513"/>
                <a:ext cx="1289050" cy="428625"/>
              </a:xfrm>
              <a:prstGeom prst="ellipse">
                <a:avLst/>
              </a:prstGeom>
              <a:solidFill>
                <a:srgbClr val="E3A2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3" name="Freeform 41">
                <a:extLst>
                  <a:ext uri="{FF2B5EF4-FFF2-40B4-BE49-F238E27FC236}">
                    <a16:creationId xmlns:a16="http://schemas.microsoft.com/office/drawing/2014/main" id="{5C9CB0E3-5708-3147-B017-1948FEBDA24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523413" y="3697288"/>
                <a:ext cx="1349375" cy="473075"/>
              </a:xfrm>
              <a:custGeom>
                <a:avLst/>
                <a:gdLst>
                  <a:gd name="T0" fmla="*/ 180 w 360"/>
                  <a:gd name="T1" fmla="*/ 16 h 126"/>
                  <a:gd name="T2" fmla="*/ 302 w 360"/>
                  <a:gd name="T3" fmla="*/ 34 h 126"/>
                  <a:gd name="T4" fmla="*/ 345 w 360"/>
                  <a:gd name="T5" fmla="*/ 64 h 126"/>
                  <a:gd name="T6" fmla="*/ 302 w 360"/>
                  <a:gd name="T7" fmla="*/ 93 h 126"/>
                  <a:gd name="T8" fmla="*/ 180 w 360"/>
                  <a:gd name="T9" fmla="*/ 111 h 126"/>
                  <a:gd name="T10" fmla="*/ 58 w 360"/>
                  <a:gd name="T11" fmla="*/ 93 h 126"/>
                  <a:gd name="T12" fmla="*/ 16 w 360"/>
                  <a:gd name="T13" fmla="*/ 64 h 126"/>
                  <a:gd name="T14" fmla="*/ 58 w 360"/>
                  <a:gd name="T15" fmla="*/ 34 h 126"/>
                  <a:gd name="T16" fmla="*/ 180 w 360"/>
                  <a:gd name="T17" fmla="*/ 16 h 126"/>
                  <a:gd name="T18" fmla="*/ 180 w 360"/>
                  <a:gd name="T19" fmla="*/ 0 h 126"/>
                  <a:gd name="T20" fmla="*/ 0 w 360"/>
                  <a:gd name="T21" fmla="*/ 64 h 126"/>
                  <a:gd name="T22" fmla="*/ 180 w 360"/>
                  <a:gd name="T23" fmla="*/ 126 h 126"/>
                  <a:gd name="T24" fmla="*/ 360 w 360"/>
                  <a:gd name="T25" fmla="*/ 64 h 126"/>
                  <a:gd name="T26" fmla="*/ 180 w 360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26">
                    <a:moveTo>
                      <a:pt x="180" y="16"/>
                    </a:moveTo>
                    <a:cubicBezTo>
                      <a:pt x="227" y="16"/>
                      <a:pt x="270" y="22"/>
                      <a:pt x="302" y="34"/>
                    </a:cubicBezTo>
                    <a:cubicBezTo>
                      <a:pt x="331" y="43"/>
                      <a:pt x="345" y="55"/>
                      <a:pt x="345" y="64"/>
                    </a:cubicBezTo>
                    <a:cubicBezTo>
                      <a:pt x="345" y="71"/>
                      <a:pt x="331" y="83"/>
                      <a:pt x="302" y="93"/>
                    </a:cubicBezTo>
                    <a:cubicBezTo>
                      <a:pt x="270" y="105"/>
                      <a:pt x="227" y="111"/>
                      <a:pt x="180" y="111"/>
                    </a:cubicBezTo>
                    <a:cubicBezTo>
                      <a:pt x="134" y="111"/>
                      <a:pt x="91" y="105"/>
                      <a:pt x="58" y="93"/>
                    </a:cubicBezTo>
                    <a:cubicBezTo>
                      <a:pt x="29" y="83"/>
                      <a:pt x="16" y="71"/>
                      <a:pt x="16" y="64"/>
                    </a:cubicBezTo>
                    <a:cubicBezTo>
                      <a:pt x="16" y="55"/>
                      <a:pt x="29" y="43"/>
                      <a:pt x="58" y="34"/>
                    </a:cubicBezTo>
                    <a:cubicBezTo>
                      <a:pt x="91" y="22"/>
                      <a:pt x="134" y="16"/>
                      <a:pt x="180" y="16"/>
                    </a:cubicBezTo>
                    <a:moveTo>
                      <a:pt x="180" y="0"/>
                    </a:moveTo>
                    <a:cubicBezTo>
                      <a:pt x="81" y="0"/>
                      <a:pt x="0" y="28"/>
                      <a:pt x="0" y="64"/>
                    </a:cubicBezTo>
                    <a:cubicBezTo>
                      <a:pt x="0" y="99"/>
                      <a:pt x="81" y="126"/>
                      <a:pt x="180" y="126"/>
                    </a:cubicBezTo>
                    <a:cubicBezTo>
                      <a:pt x="279" y="126"/>
                      <a:pt x="360" y="99"/>
                      <a:pt x="360" y="64"/>
                    </a:cubicBezTo>
                    <a:cubicBezTo>
                      <a:pt x="360" y="28"/>
                      <a:pt x="279" y="0"/>
                      <a:pt x="180" y="0"/>
                    </a:cubicBezTo>
                    <a:close/>
                  </a:path>
                </a:pathLst>
              </a:cu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34" name="Freeform 42">
                <a:extLst>
                  <a:ext uri="{FF2B5EF4-FFF2-40B4-BE49-F238E27FC236}">
                    <a16:creationId xmlns:a16="http://schemas.microsoft.com/office/drawing/2014/main" id="{60A3ADD1-14D6-8D4E-BFF9-34871D84A0B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02825" y="3844925"/>
                <a:ext cx="581025" cy="179387"/>
              </a:xfrm>
              <a:custGeom>
                <a:avLst/>
                <a:gdLst>
                  <a:gd name="T0" fmla="*/ 141 w 155"/>
                  <a:gd name="T1" fmla="*/ 0 h 48"/>
                  <a:gd name="T2" fmla="*/ 121 w 155"/>
                  <a:gd name="T3" fmla="*/ 2 h 48"/>
                  <a:gd name="T4" fmla="*/ 130 w 155"/>
                  <a:gd name="T5" fmla="*/ 13 h 48"/>
                  <a:gd name="T6" fmla="*/ 121 w 155"/>
                  <a:gd name="T7" fmla="*/ 26 h 48"/>
                  <a:gd name="T8" fmla="*/ 100 w 155"/>
                  <a:gd name="T9" fmla="*/ 30 h 48"/>
                  <a:gd name="T10" fmla="*/ 94 w 155"/>
                  <a:gd name="T11" fmla="*/ 5 h 48"/>
                  <a:gd name="T12" fmla="*/ 80 w 155"/>
                  <a:gd name="T13" fmla="*/ 5 h 48"/>
                  <a:gd name="T14" fmla="*/ 86 w 155"/>
                  <a:gd name="T15" fmla="*/ 31 h 48"/>
                  <a:gd name="T16" fmla="*/ 82 w 155"/>
                  <a:gd name="T17" fmla="*/ 31 h 48"/>
                  <a:gd name="T18" fmla="*/ 74 w 155"/>
                  <a:gd name="T19" fmla="*/ 31 h 48"/>
                  <a:gd name="T20" fmla="*/ 69 w 155"/>
                  <a:gd name="T21" fmla="*/ 5 h 48"/>
                  <a:gd name="T22" fmla="*/ 55 w 155"/>
                  <a:gd name="T23" fmla="*/ 5 h 48"/>
                  <a:gd name="T24" fmla="*/ 60 w 155"/>
                  <a:gd name="T25" fmla="*/ 30 h 48"/>
                  <a:gd name="T26" fmla="*/ 38 w 155"/>
                  <a:gd name="T27" fmla="*/ 26 h 48"/>
                  <a:gd name="T28" fmla="*/ 23 w 155"/>
                  <a:gd name="T29" fmla="*/ 14 h 48"/>
                  <a:gd name="T30" fmla="*/ 27 w 155"/>
                  <a:gd name="T31" fmla="*/ 3 h 48"/>
                  <a:gd name="T32" fmla="*/ 6 w 155"/>
                  <a:gd name="T33" fmla="*/ 1 h 48"/>
                  <a:gd name="T34" fmla="*/ 2 w 155"/>
                  <a:gd name="T35" fmla="*/ 14 h 48"/>
                  <a:gd name="T36" fmla="*/ 27 w 155"/>
                  <a:gd name="T37" fmla="*/ 35 h 48"/>
                  <a:gd name="T38" fmla="*/ 63 w 155"/>
                  <a:gd name="T39" fmla="*/ 42 h 48"/>
                  <a:gd name="T40" fmla="*/ 64 w 155"/>
                  <a:gd name="T41" fmla="*/ 48 h 48"/>
                  <a:gd name="T42" fmla="*/ 78 w 155"/>
                  <a:gd name="T43" fmla="*/ 48 h 48"/>
                  <a:gd name="T44" fmla="*/ 77 w 155"/>
                  <a:gd name="T45" fmla="*/ 42 h 48"/>
                  <a:gd name="T46" fmla="*/ 85 w 155"/>
                  <a:gd name="T47" fmla="*/ 43 h 48"/>
                  <a:gd name="T48" fmla="*/ 89 w 155"/>
                  <a:gd name="T49" fmla="*/ 43 h 48"/>
                  <a:gd name="T50" fmla="*/ 90 w 155"/>
                  <a:gd name="T51" fmla="*/ 48 h 48"/>
                  <a:gd name="T52" fmla="*/ 104 w 155"/>
                  <a:gd name="T53" fmla="*/ 48 h 48"/>
                  <a:gd name="T54" fmla="*/ 102 w 155"/>
                  <a:gd name="T55" fmla="*/ 42 h 48"/>
                  <a:gd name="T56" fmla="*/ 134 w 155"/>
                  <a:gd name="T57" fmla="*/ 36 h 48"/>
                  <a:gd name="T58" fmla="*/ 153 w 155"/>
                  <a:gd name="T59" fmla="*/ 15 h 48"/>
                  <a:gd name="T60" fmla="*/ 141 w 155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" h="48">
                    <a:moveTo>
                      <a:pt x="141" y="0"/>
                    </a:moveTo>
                    <a:cubicBezTo>
                      <a:pt x="121" y="2"/>
                      <a:pt x="121" y="2"/>
                      <a:pt x="121" y="2"/>
                    </a:cubicBezTo>
                    <a:cubicBezTo>
                      <a:pt x="124" y="4"/>
                      <a:pt x="129" y="9"/>
                      <a:pt x="130" y="13"/>
                    </a:cubicBezTo>
                    <a:cubicBezTo>
                      <a:pt x="131" y="18"/>
                      <a:pt x="128" y="23"/>
                      <a:pt x="121" y="26"/>
                    </a:cubicBezTo>
                    <a:cubicBezTo>
                      <a:pt x="116" y="28"/>
                      <a:pt x="109" y="29"/>
                      <a:pt x="100" y="30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4" y="31"/>
                      <a:pt x="82" y="31"/>
                    </a:cubicBezTo>
                    <a:cubicBezTo>
                      <a:pt x="80" y="31"/>
                      <a:pt x="77" y="31"/>
                      <a:pt x="74" y="3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1" y="29"/>
                      <a:pt x="44" y="28"/>
                      <a:pt x="38" y="26"/>
                    </a:cubicBezTo>
                    <a:cubicBezTo>
                      <a:pt x="29" y="23"/>
                      <a:pt x="24" y="18"/>
                      <a:pt x="23" y="14"/>
                    </a:cubicBezTo>
                    <a:cubicBezTo>
                      <a:pt x="22" y="10"/>
                      <a:pt x="25" y="6"/>
                      <a:pt x="2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0" y="9"/>
                      <a:pt x="2" y="14"/>
                    </a:cubicBezTo>
                    <a:cubicBezTo>
                      <a:pt x="4" y="23"/>
                      <a:pt x="13" y="30"/>
                      <a:pt x="27" y="35"/>
                    </a:cubicBezTo>
                    <a:cubicBezTo>
                      <a:pt x="37" y="38"/>
                      <a:pt x="49" y="40"/>
                      <a:pt x="63" y="42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9" y="42"/>
                      <a:pt x="82" y="43"/>
                      <a:pt x="85" y="43"/>
                    </a:cubicBezTo>
                    <a:cubicBezTo>
                      <a:pt x="86" y="43"/>
                      <a:pt x="87" y="43"/>
                      <a:pt x="89" y="43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16" y="41"/>
                      <a:pt x="127" y="39"/>
                      <a:pt x="134" y="36"/>
                    </a:cubicBezTo>
                    <a:cubicBezTo>
                      <a:pt x="148" y="31"/>
                      <a:pt x="155" y="23"/>
                      <a:pt x="153" y="15"/>
                    </a:cubicBezTo>
                    <a:cubicBezTo>
                      <a:pt x="151" y="9"/>
                      <a:pt x="146" y="3"/>
                      <a:pt x="141" y="0"/>
                    </a:cubicBezTo>
                  </a:path>
                </a:pathLst>
              </a:custGeom>
              <a:solidFill>
                <a:srgbClr val="B78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100" name="Gruppieren 302">
              <a:extLst>
                <a:ext uri="{FF2B5EF4-FFF2-40B4-BE49-F238E27FC236}">
                  <a16:creationId xmlns:a16="http://schemas.microsoft.com/office/drawing/2014/main" id="{74835AAE-030B-7448-AC07-62625AC110CE}"/>
                </a:ext>
              </a:extLst>
            </p:cNvPr>
            <p:cNvGrpSpPr/>
            <p:nvPr/>
          </p:nvGrpSpPr>
          <p:grpSpPr bwMode="gray">
            <a:xfrm rot="3946355">
              <a:off x="9136927" y="541002"/>
              <a:ext cx="226890" cy="102386"/>
              <a:chOff x="9410700" y="3652838"/>
              <a:chExt cx="1579563" cy="712787"/>
            </a:xfrm>
          </p:grpSpPr>
          <p:sp>
            <p:nvSpPr>
              <p:cNvPr id="119" name="Oval 35">
                <a:extLst>
                  <a:ext uri="{FF2B5EF4-FFF2-40B4-BE49-F238E27FC236}">
                    <a16:creationId xmlns:a16="http://schemas.microsoft.com/office/drawing/2014/main" id="{D9D90CA6-C482-A44C-BDC8-A051DC737A4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73488"/>
                <a:ext cx="1579563" cy="592137"/>
              </a:xfrm>
              <a:prstGeom prst="ellipse">
                <a:avLst/>
              </a:pr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0" name="Oval 36">
                <a:extLst>
                  <a:ext uri="{FF2B5EF4-FFF2-40B4-BE49-F238E27FC236}">
                    <a16:creationId xmlns:a16="http://schemas.microsoft.com/office/drawing/2014/main" id="{6E11A2E2-3488-D249-A16B-DECFFB69AF0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65550"/>
                <a:ext cx="1579563" cy="588962"/>
              </a:xfrm>
              <a:prstGeom prst="ellipse">
                <a:avLst/>
              </a:pr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1" name="Freeform 37">
                <a:extLst>
                  <a:ext uri="{FF2B5EF4-FFF2-40B4-BE49-F238E27FC236}">
                    <a16:creationId xmlns:a16="http://schemas.microsoft.com/office/drawing/2014/main" id="{E1090A07-7E92-A44A-BC8F-3133196261F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0700" y="3941763"/>
                <a:ext cx="1579563" cy="112712"/>
              </a:xfrm>
              <a:custGeom>
                <a:avLst/>
                <a:gdLst>
                  <a:gd name="T0" fmla="*/ 0 w 995"/>
                  <a:gd name="T1" fmla="*/ 0 h 71"/>
                  <a:gd name="T2" fmla="*/ 0 w 995"/>
                  <a:gd name="T3" fmla="*/ 71 h 71"/>
                  <a:gd name="T4" fmla="*/ 995 w 995"/>
                  <a:gd name="T5" fmla="*/ 71 h 71"/>
                  <a:gd name="T6" fmla="*/ 995 w 995"/>
                  <a:gd name="T7" fmla="*/ 12 h 71"/>
                  <a:gd name="T8" fmla="*/ 0 w 995"/>
                  <a:gd name="T9" fmla="*/ 0 h 71"/>
                  <a:gd name="T10" fmla="*/ 0 w 995"/>
                  <a:gd name="T11" fmla="*/ 0 h 71"/>
                  <a:gd name="T12" fmla="*/ 0 w 995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5" h="71">
                    <a:moveTo>
                      <a:pt x="0" y="0"/>
                    </a:moveTo>
                    <a:lnTo>
                      <a:pt x="0" y="71"/>
                    </a:lnTo>
                    <a:lnTo>
                      <a:pt x="995" y="71"/>
                    </a:lnTo>
                    <a:lnTo>
                      <a:pt x="99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2" name="Oval 38">
                <a:extLst>
                  <a:ext uri="{FF2B5EF4-FFF2-40B4-BE49-F238E27FC236}">
                    <a16:creationId xmlns:a16="http://schemas.microsoft.com/office/drawing/2014/main" id="{1B338CEE-EA58-1541-8CA2-ECFF8BF0D84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63950"/>
                <a:ext cx="15668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3" name="Oval 39">
                <a:extLst>
                  <a:ext uri="{FF2B5EF4-FFF2-40B4-BE49-F238E27FC236}">
                    <a16:creationId xmlns:a16="http://schemas.microsoft.com/office/drawing/2014/main" id="{97033A45-915C-8A43-B451-1AAB2AB8069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52838"/>
                <a:ext cx="15795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4" name="Oval 40">
                <a:extLst>
                  <a:ext uri="{FF2B5EF4-FFF2-40B4-BE49-F238E27FC236}">
                    <a16:creationId xmlns:a16="http://schemas.microsoft.com/office/drawing/2014/main" id="{70237D1F-72A8-B94E-B4A3-556FE8062C6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550400" y="3719513"/>
                <a:ext cx="1289050" cy="428625"/>
              </a:xfrm>
              <a:prstGeom prst="ellipse">
                <a:avLst/>
              </a:prstGeom>
              <a:solidFill>
                <a:srgbClr val="E3A2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5" name="Freeform 41">
                <a:extLst>
                  <a:ext uri="{FF2B5EF4-FFF2-40B4-BE49-F238E27FC236}">
                    <a16:creationId xmlns:a16="http://schemas.microsoft.com/office/drawing/2014/main" id="{003D7AAD-DD99-1845-B037-5607A56D662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523413" y="3697288"/>
                <a:ext cx="1349375" cy="473075"/>
              </a:xfrm>
              <a:custGeom>
                <a:avLst/>
                <a:gdLst>
                  <a:gd name="T0" fmla="*/ 180 w 360"/>
                  <a:gd name="T1" fmla="*/ 16 h 126"/>
                  <a:gd name="T2" fmla="*/ 302 w 360"/>
                  <a:gd name="T3" fmla="*/ 34 h 126"/>
                  <a:gd name="T4" fmla="*/ 345 w 360"/>
                  <a:gd name="T5" fmla="*/ 64 h 126"/>
                  <a:gd name="T6" fmla="*/ 302 w 360"/>
                  <a:gd name="T7" fmla="*/ 93 h 126"/>
                  <a:gd name="T8" fmla="*/ 180 w 360"/>
                  <a:gd name="T9" fmla="*/ 111 h 126"/>
                  <a:gd name="T10" fmla="*/ 58 w 360"/>
                  <a:gd name="T11" fmla="*/ 93 h 126"/>
                  <a:gd name="T12" fmla="*/ 16 w 360"/>
                  <a:gd name="T13" fmla="*/ 64 h 126"/>
                  <a:gd name="T14" fmla="*/ 58 w 360"/>
                  <a:gd name="T15" fmla="*/ 34 h 126"/>
                  <a:gd name="T16" fmla="*/ 180 w 360"/>
                  <a:gd name="T17" fmla="*/ 16 h 126"/>
                  <a:gd name="T18" fmla="*/ 180 w 360"/>
                  <a:gd name="T19" fmla="*/ 0 h 126"/>
                  <a:gd name="T20" fmla="*/ 0 w 360"/>
                  <a:gd name="T21" fmla="*/ 64 h 126"/>
                  <a:gd name="T22" fmla="*/ 180 w 360"/>
                  <a:gd name="T23" fmla="*/ 126 h 126"/>
                  <a:gd name="T24" fmla="*/ 360 w 360"/>
                  <a:gd name="T25" fmla="*/ 64 h 126"/>
                  <a:gd name="T26" fmla="*/ 180 w 360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26">
                    <a:moveTo>
                      <a:pt x="180" y="16"/>
                    </a:moveTo>
                    <a:cubicBezTo>
                      <a:pt x="227" y="16"/>
                      <a:pt x="270" y="22"/>
                      <a:pt x="302" y="34"/>
                    </a:cubicBezTo>
                    <a:cubicBezTo>
                      <a:pt x="331" y="43"/>
                      <a:pt x="345" y="55"/>
                      <a:pt x="345" y="64"/>
                    </a:cubicBezTo>
                    <a:cubicBezTo>
                      <a:pt x="345" y="71"/>
                      <a:pt x="331" y="83"/>
                      <a:pt x="302" y="93"/>
                    </a:cubicBezTo>
                    <a:cubicBezTo>
                      <a:pt x="270" y="105"/>
                      <a:pt x="227" y="111"/>
                      <a:pt x="180" y="111"/>
                    </a:cubicBezTo>
                    <a:cubicBezTo>
                      <a:pt x="134" y="111"/>
                      <a:pt x="91" y="105"/>
                      <a:pt x="58" y="93"/>
                    </a:cubicBezTo>
                    <a:cubicBezTo>
                      <a:pt x="29" y="83"/>
                      <a:pt x="16" y="71"/>
                      <a:pt x="16" y="64"/>
                    </a:cubicBezTo>
                    <a:cubicBezTo>
                      <a:pt x="16" y="55"/>
                      <a:pt x="29" y="43"/>
                      <a:pt x="58" y="34"/>
                    </a:cubicBezTo>
                    <a:cubicBezTo>
                      <a:pt x="91" y="22"/>
                      <a:pt x="134" y="16"/>
                      <a:pt x="180" y="16"/>
                    </a:cubicBezTo>
                    <a:moveTo>
                      <a:pt x="180" y="0"/>
                    </a:moveTo>
                    <a:cubicBezTo>
                      <a:pt x="81" y="0"/>
                      <a:pt x="0" y="28"/>
                      <a:pt x="0" y="64"/>
                    </a:cubicBezTo>
                    <a:cubicBezTo>
                      <a:pt x="0" y="99"/>
                      <a:pt x="81" y="126"/>
                      <a:pt x="180" y="126"/>
                    </a:cubicBezTo>
                    <a:cubicBezTo>
                      <a:pt x="279" y="126"/>
                      <a:pt x="360" y="99"/>
                      <a:pt x="360" y="64"/>
                    </a:cubicBezTo>
                    <a:cubicBezTo>
                      <a:pt x="360" y="28"/>
                      <a:pt x="279" y="0"/>
                      <a:pt x="180" y="0"/>
                    </a:cubicBezTo>
                    <a:close/>
                  </a:path>
                </a:pathLst>
              </a:cu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26" name="Freeform 42">
                <a:extLst>
                  <a:ext uri="{FF2B5EF4-FFF2-40B4-BE49-F238E27FC236}">
                    <a16:creationId xmlns:a16="http://schemas.microsoft.com/office/drawing/2014/main" id="{500CB6B8-213D-4641-AA84-58F7678D69C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02825" y="3844925"/>
                <a:ext cx="581025" cy="179387"/>
              </a:xfrm>
              <a:custGeom>
                <a:avLst/>
                <a:gdLst>
                  <a:gd name="T0" fmla="*/ 141 w 155"/>
                  <a:gd name="T1" fmla="*/ 0 h 48"/>
                  <a:gd name="T2" fmla="*/ 121 w 155"/>
                  <a:gd name="T3" fmla="*/ 2 h 48"/>
                  <a:gd name="T4" fmla="*/ 130 w 155"/>
                  <a:gd name="T5" fmla="*/ 13 h 48"/>
                  <a:gd name="T6" fmla="*/ 121 w 155"/>
                  <a:gd name="T7" fmla="*/ 26 h 48"/>
                  <a:gd name="T8" fmla="*/ 100 w 155"/>
                  <a:gd name="T9" fmla="*/ 30 h 48"/>
                  <a:gd name="T10" fmla="*/ 94 w 155"/>
                  <a:gd name="T11" fmla="*/ 5 h 48"/>
                  <a:gd name="T12" fmla="*/ 80 w 155"/>
                  <a:gd name="T13" fmla="*/ 5 h 48"/>
                  <a:gd name="T14" fmla="*/ 86 w 155"/>
                  <a:gd name="T15" fmla="*/ 31 h 48"/>
                  <a:gd name="T16" fmla="*/ 82 w 155"/>
                  <a:gd name="T17" fmla="*/ 31 h 48"/>
                  <a:gd name="T18" fmla="*/ 74 w 155"/>
                  <a:gd name="T19" fmla="*/ 31 h 48"/>
                  <a:gd name="T20" fmla="*/ 69 w 155"/>
                  <a:gd name="T21" fmla="*/ 5 h 48"/>
                  <a:gd name="T22" fmla="*/ 55 w 155"/>
                  <a:gd name="T23" fmla="*/ 5 h 48"/>
                  <a:gd name="T24" fmla="*/ 60 w 155"/>
                  <a:gd name="T25" fmla="*/ 30 h 48"/>
                  <a:gd name="T26" fmla="*/ 38 w 155"/>
                  <a:gd name="T27" fmla="*/ 26 h 48"/>
                  <a:gd name="T28" fmla="*/ 23 w 155"/>
                  <a:gd name="T29" fmla="*/ 14 h 48"/>
                  <a:gd name="T30" fmla="*/ 27 w 155"/>
                  <a:gd name="T31" fmla="*/ 3 h 48"/>
                  <a:gd name="T32" fmla="*/ 6 w 155"/>
                  <a:gd name="T33" fmla="*/ 1 h 48"/>
                  <a:gd name="T34" fmla="*/ 2 w 155"/>
                  <a:gd name="T35" fmla="*/ 14 h 48"/>
                  <a:gd name="T36" fmla="*/ 27 w 155"/>
                  <a:gd name="T37" fmla="*/ 35 h 48"/>
                  <a:gd name="T38" fmla="*/ 63 w 155"/>
                  <a:gd name="T39" fmla="*/ 42 h 48"/>
                  <a:gd name="T40" fmla="*/ 64 w 155"/>
                  <a:gd name="T41" fmla="*/ 48 h 48"/>
                  <a:gd name="T42" fmla="*/ 78 w 155"/>
                  <a:gd name="T43" fmla="*/ 48 h 48"/>
                  <a:gd name="T44" fmla="*/ 77 w 155"/>
                  <a:gd name="T45" fmla="*/ 42 h 48"/>
                  <a:gd name="T46" fmla="*/ 85 w 155"/>
                  <a:gd name="T47" fmla="*/ 43 h 48"/>
                  <a:gd name="T48" fmla="*/ 89 w 155"/>
                  <a:gd name="T49" fmla="*/ 43 h 48"/>
                  <a:gd name="T50" fmla="*/ 90 w 155"/>
                  <a:gd name="T51" fmla="*/ 48 h 48"/>
                  <a:gd name="T52" fmla="*/ 104 w 155"/>
                  <a:gd name="T53" fmla="*/ 48 h 48"/>
                  <a:gd name="T54" fmla="*/ 102 w 155"/>
                  <a:gd name="T55" fmla="*/ 42 h 48"/>
                  <a:gd name="T56" fmla="*/ 134 w 155"/>
                  <a:gd name="T57" fmla="*/ 36 h 48"/>
                  <a:gd name="T58" fmla="*/ 153 w 155"/>
                  <a:gd name="T59" fmla="*/ 15 h 48"/>
                  <a:gd name="T60" fmla="*/ 141 w 155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" h="48">
                    <a:moveTo>
                      <a:pt x="141" y="0"/>
                    </a:moveTo>
                    <a:cubicBezTo>
                      <a:pt x="121" y="2"/>
                      <a:pt x="121" y="2"/>
                      <a:pt x="121" y="2"/>
                    </a:cubicBezTo>
                    <a:cubicBezTo>
                      <a:pt x="124" y="4"/>
                      <a:pt x="129" y="9"/>
                      <a:pt x="130" y="13"/>
                    </a:cubicBezTo>
                    <a:cubicBezTo>
                      <a:pt x="131" y="18"/>
                      <a:pt x="128" y="23"/>
                      <a:pt x="121" y="26"/>
                    </a:cubicBezTo>
                    <a:cubicBezTo>
                      <a:pt x="116" y="28"/>
                      <a:pt x="109" y="29"/>
                      <a:pt x="100" y="30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4" y="31"/>
                      <a:pt x="82" y="31"/>
                    </a:cubicBezTo>
                    <a:cubicBezTo>
                      <a:pt x="80" y="31"/>
                      <a:pt x="77" y="31"/>
                      <a:pt x="74" y="3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1" y="29"/>
                      <a:pt x="44" y="28"/>
                      <a:pt x="38" y="26"/>
                    </a:cubicBezTo>
                    <a:cubicBezTo>
                      <a:pt x="29" y="23"/>
                      <a:pt x="24" y="18"/>
                      <a:pt x="23" y="14"/>
                    </a:cubicBezTo>
                    <a:cubicBezTo>
                      <a:pt x="22" y="10"/>
                      <a:pt x="25" y="6"/>
                      <a:pt x="2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0" y="9"/>
                      <a:pt x="2" y="14"/>
                    </a:cubicBezTo>
                    <a:cubicBezTo>
                      <a:pt x="4" y="23"/>
                      <a:pt x="13" y="30"/>
                      <a:pt x="27" y="35"/>
                    </a:cubicBezTo>
                    <a:cubicBezTo>
                      <a:pt x="37" y="38"/>
                      <a:pt x="49" y="40"/>
                      <a:pt x="63" y="42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9" y="42"/>
                      <a:pt x="82" y="43"/>
                      <a:pt x="85" y="43"/>
                    </a:cubicBezTo>
                    <a:cubicBezTo>
                      <a:pt x="86" y="43"/>
                      <a:pt x="87" y="43"/>
                      <a:pt x="89" y="43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16" y="41"/>
                      <a:pt x="127" y="39"/>
                      <a:pt x="134" y="36"/>
                    </a:cubicBezTo>
                    <a:cubicBezTo>
                      <a:pt x="148" y="31"/>
                      <a:pt x="155" y="23"/>
                      <a:pt x="153" y="15"/>
                    </a:cubicBezTo>
                    <a:cubicBezTo>
                      <a:pt x="151" y="9"/>
                      <a:pt x="146" y="3"/>
                      <a:pt x="141" y="0"/>
                    </a:cubicBezTo>
                  </a:path>
                </a:pathLst>
              </a:custGeom>
              <a:solidFill>
                <a:srgbClr val="B78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101" name="Gruppieren 311">
              <a:extLst>
                <a:ext uri="{FF2B5EF4-FFF2-40B4-BE49-F238E27FC236}">
                  <a16:creationId xmlns:a16="http://schemas.microsoft.com/office/drawing/2014/main" id="{3827DADA-A3C2-E04A-BC39-6A90238A00ED}"/>
                </a:ext>
              </a:extLst>
            </p:cNvPr>
            <p:cNvGrpSpPr/>
            <p:nvPr/>
          </p:nvGrpSpPr>
          <p:grpSpPr bwMode="gray">
            <a:xfrm rot="6827272">
              <a:off x="8859306" y="451865"/>
              <a:ext cx="226890" cy="102386"/>
              <a:chOff x="9410700" y="3652838"/>
              <a:chExt cx="1579563" cy="712787"/>
            </a:xfrm>
          </p:grpSpPr>
          <p:sp>
            <p:nvSpPr>
              <p:cNvPr id="111" name="Oval 35">
                <a:extLst>
                  <a:ext uri="{FF2B5EF4-FFF2-40B4-BE49-F238E27FC236}">
                    <a16:creationId xmlns:a16="http://schemas.microsoft.com/office/drawing/2014/main" id="{438C9649-252A-D747-8FCC-8B6A43DB3D1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73488"/>
                <a:ext cx="1579563" cy="592137"/>
              </a:xfrm>
              <a:prstGeom prst="ellipse">
                <a:avLst/>
              </a:pr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12" name="Oval 36">
                <a:extLst>
                  <a:ext uri="{FF2B5EF4-FFF2-40B4-BE49-F238E27FC236}">
                    <a16:creationId xmlns:a16="http://schemas.microsoft.com/office/drawing/2014/main" id="{31ADDF69-1DA3-4340-8ED5-1140EA7E743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65550"/>
                <a:ext cx="1579563" cy="588962"/>
              </a:xfrm>
              <a:prstGeom prst="ellipse">
                <a:avLst/>
              </a:pr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13" name="Freeform 37">
                <a:extLst>
                  <a:ext uri="{FF2B5EF4-FFF2-40B4-BE49-F238E27FC236}">
                    <a16:creationId xmlns:a16="http://schemas.microsoft.com/office/drawing/2014/main" id="{B1A24AA4-3B93-D547-B86E-8EAFDEA7DF8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0700" y="3941763"/>
                <a:ext cx="1579563" cy="112712"/>
              </a:xfrm>
              <a:custGeom>
                <a:avLst/>
                <a:gdLst>
                  <a:gd name="T0" fmla="*/ 0 w 995"/>
                  <a:gd name="T1" fmla="*/ 0 h 71"/>
                  <a:gd name="T2" fmla="*/ 0 w 995"/>
                  <a:gd name="T3" fmla="*/ 71 h 71"/>
                  <a:gd name="T4" fmla="*/ 995 w 995"/>
                  <a:gd name="T5" fmla="*/ 71 h 71"/>
                  <a:gd name="T6" fmla="*/ 995 w 995"/>
                  <a:gd name="T7" fmla="*/ 12 h 71"/>
                  <a:gd name="T8" fmla="*/ 0 w 995"/>
                  <a:gd name="T9" fmla="*/ 0 h 71"/>
                  <a:gd name="T10" fmla="*/ 0 w 995"/>
                  <a:gd name="T11" fmla="*/ 0 h 71"/>
                  <a:gd name="T12" fmla="*/ 0 w 995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5" h="71">
                    <a:moveTo>
                      <a:pt x="0" y="0"/>
                    </a:moveTo>
                    <a:lnTo>
                      <a:pt x="0" y="71"/>
                    </a:lnTo>
                    <a:lnTo>
                      <a:pt x="995" y="71"/>
                    </a:lnTo>
                    <a:lnTo>
                      <a:pt x="99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14" name="Oval 38">
                <a:extLst>
                  <a:ext uri="{FF2B5EF4-FFF2-40B4-BE49-F238E27FC236}">
                    <a16:creationId xmlns:a16="http://schemas.microsoft.com/office/drawing/2014/main" id="{019BFEE1-5873-C94B-8061-3AA6965FA3B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63950"/>
                <a:ext cx="15668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15" name="Oval 39">
                <a:extLst>
                  <a:ext uri="{FF2B5EF4-FFF2-40B4-BE49-F238E27FC236}">
                    <a16:creationId xmlns:a16="http://schemas.microsoft.com/office/drawing/2014/main" id="{19BE1853-4D83-DE42-B36C-D9C5D85D393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52838"/>
                <a:ext cx="15795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16" name="Oval 40">
                <a:extLst>
                  <a:ext uri="{FF2B5EF4-FFF2-40B4-BE49-F238E27FC236}">
                    <a16:creationId xmlns:a16="http://schemas.microsoft.com/office/drawing/2014/main" id="{51ECBBBC-5459-7144-8F56-E1466D558E2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550400" y="3719513"/>
                <a:ext cx="1289050" cy="428625"/>
              </a:xfrm>
              <a:prstGeom prst="ellipse">
                <a:avLst/>
              </a:prstGeom>
              <a:solidFill>
                <a:srgbClr val="E3A2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17" name="Freeform 41">
                <a:extLst>
                  <a:ext uri="{FF2B5EF4-FFF2-40B4-BE49-F238E27FC236}">
                    <a16:creationId xmlns:a16="http://schemas.microsoft.com/office/drawing/2014/main" id="{EE69B20A-B4E9-1D47-A6F8-694FBE06C55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523413" y="3697288"/>
                <a:ext cx="1349375" cy="473075"/>
              </a:xfrm>
              <a:custGeom>
                <a:avLst/>
                <a:gdLst>
                  <a:gd name="T0" fmla="*/ 180 w 360"/>
                  <a:gd name="T1" fmla="*/ 16 h 126"/>
                  <a:gd name="T2" fmla="*/ 302 w 360"/>
                  <a:gd name="T3" fmla="*/ 34 h 126"/>
                  <a:gd name="T4" fmla="*/ 345 w 360"/>
                  <a:gd name="T5" fmla="*/ 64 h 126"/>
                  <a:gd name="T6" fmla="*/ 302 w 360"/>
                  <a:gd name="T7" fmla="*/ 93 h 126"/>
                  <a:gd name="T8" fmla="*/ 180 w 360"/>
                  <a:gd name="T9" fmla="*/ 111 h 126"/>
                  <a:gd name="T10" fmla="*/ 58 w 360"/>
                  <a:gd name="T11" fmla="*/ 93 h 126"/>
                  <a:gd name="T12" fmla="*/ 16 w 360"/>
                  <a:gd name="T13" fmla="*/ 64 h 126"/>
                  <a:gd name="T14" fmla="*/ 58 w 360"/>
                  <a:gd name="T15" fmla="*/ 34 h 126"/>
                  <a:gd name="T16" fmla="*/ 180 w 360"/>
                  <a:gd name="T17" fmla="*/ 16 h 126"/>
                  <a:gd name="T18" fmla="*/ 180 w 360"/>
                  <a:gd name="T19" fmla="*/ 0 h 126"/>
                  <a:gd name="T20" fmla="*/ 0 w 360"/>
                  <a:gd name="T21" fmla="*/ 64 h 126"/>
                  <a:gd name="T22" fmla="*/ 180 w 360"/>
                  <a:gd name="T23" fmla="*/ 126 h 126"/>
                  <a:gd name="T24" fmla="*/ 360 w 360"/>
                  <a:gd name="T25" fmla="*/ 64 h 126"/>
                  <a:gd name="T26" fmla="*/ 180 w 360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26">
                    <a:moveTo>
                      <a:pt x="180" y="16"/>
                    </a:moveTo>
                    <a:cubicBezTo>
                      <a:pt x="227" y="16"/>
                      <a:pt x="270" y="22"/>
                      <a:pt x="302" y="34"/>
                    </a:cubicBezTo>
                    <a:cubicBezTo>
                      <a:pt x="331" y="43"/>
                      <a:pt x="345" y="55"/>
                      <a:pt x="345" y="64"/>
                    </a:cubicBezTo>
                    <a:cubicBezTo>
                      <a:pt x="345" y="71"/>
                      <a:pt x="331" y="83"/>
                      <a:pt x="302" y="93"/>
                    </a:cubicBezTo>
                    <a:cubicBezTo>
                      <a:pt x="270" y="105"/>
                      <a:pt x="227" y="111"/>
                      <a:pt x="180" y="111"/>
                    </a:cubicBezTo>
                    <a:cubicBezTo>
                      <a:pt x="134" y="111"/>
                      <a:pt x="91" y="105"/>
                      <a:pt x="58" y="93"/>
                    </a:cubicBezTo>
                    <a:cubicBezTo>
                      <a:pt x="29" y="83"/>
                      <a:pt x="16" y="71"/>
                      <a:pt x="16" y="64"/>
                    </a:cubicBezTo>
                    <a:cubicBezTo>
                      <a:pt x="16" y="55"/>
                      <a:pt x="29" y="43"/>
                      <a:pt x="58" y="34"/>
                    </a:cubicBezTo>
                    <a:cubicBezTo>
                      <a:pt x="91" y="22"/>
                      <a:pt x="134" y="16"/>
                      <a:pt x="180" y="16"/>
                    </a:cubicBezTo>
                    <a:moveTo>
                      <a:pt x="180" y="0"/>
                    </a:moveTo>
                    <a:cubicBezTo>
                      <a:pt x="81" y="0"/>
                      <a:pt x="0" y="28"/>
                      <a:pt x="0" y="64"/>
                    </a:cubicBezTo>
                    <a:cubicBezTo>
                      <a:pt x="0" y="99"/>
                      <a:pt x="81" y="126"/>
                      <a:pt x="180" y="126"/>
                    </a:cubicBezTo>
                    <a:cubicBezTo>
                      <a:pt x="279" y="126"/>
                      <a:pt x="360" y="99"/>
                      <a:pt x="360" y="64"/>
                    </a:cubicBezTo>
                    <a:cubicBezTo>
                      <a:pt x="360" y="28"/>
                      <a:pt x="279" y="0"/>
                      <a:pt x="180" y="0"/>
                    </a:cubicBezTo>
                    <a:close/>
                  </a:path>
                </a:pathLst>
              </a:cu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18" name="Freeform 42">
                <a:extLst>
                  <a:ext uri="{FF2B5EF4-FFF2-40B4-BE49-F238E27FC236}">
                    <a16:creationId xmlns:a16="http://schemas.microsoft.com/office/drawing/2014/main" id="{1F79D0C6-926F-964A-B2FA-F43FE63EDCF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02825" y="3844925"/>
                <a:ext cx="581025" cy="179387"/>
              </a:xfrm>
              <a:custGeom>
                <a:avLst/>
                <a:gdLst>
                  <a:gd name="T0" fmla="*/ 141 w 155"/>
                  <a:gd name="T1" fmla="*/ 0 h 48"/>
                  <a:gd name="T2" fmla="*/ 121 w 155"/>
                  <a:gd name="T3" fmla="*/ 2 h 48"/>
                  <a:gd name="T4" fmla="*/ 130 w 155"/>
                  <a:gd name="T5" fmla="*/ 13 h 48"/>
                  <a:gd name="T6" fmla="*/ 121 w 155"/>
                  <a:gd name="T7" fmla="*/ 26 h 48"/>
                  <a:gd name="T8" fmla="*/ 100 w 155"/>
                  <a:gd name="T9" fmla="*/ 30 h 48"/>
                  <a:gd name="T10" fmla="*/ 94 w 155"/>
                  <a:gd name="T11" fmla="*/ 5 h 48"/>
                  <a:gd name="T12" fmla="*/ 80 w 155"/>
                  <a:gd name="T13" fmla="*/ 5 h 48"/>
                  <a:gd name="T14" fmla="*/ 86 w 155"/>
                  <a:gd name="T15" fmla="*/ 31 h 48"/>
                  <a:gd name="T16" fmla="*/ 82 w 155"/>
                  <a:gd name="T17" fmla="*/ 31 h 48"/>
                  <a:gd name="T18" fmla="*/ 74 w 155"/>
                  <a:gd name="T19" fmla="*/ 31 h 48"/>
                  <a:gd name="T20" fmla="*/ 69 w 155"/>
                  <a:gd name="T21" fmla="*/ 5 h 48"/>
                  <a:gd name="T22" fmla="*/ 55 w 155"/>
                  <a:gd name="T23" fmla="*/ 5 h 48"/>
                  <a:gd name="T24" fmla="*/ 60 w 155"/>
                  <a:gd name="T25" fmla="*/ 30 h 48"/>
                  <a:gd name="T26" fmla="*/ 38 w 155"/>
                  <a:gd name="T27" fmla="*/ 26 h 48"/>
                  <a:gd name="T28" fmla="*/ 23 w 155"/>
                  <a:gd name="T29" fmla="*/ 14 h 48"/>
                  <a:gd name="T30" fmla="*/ 27 w 155"/>
                  <a:gd name="T31" fmla="*/ 3 h 48"/>
                  <a:gd name="T32" fmla="*/ 6 w 155"/>
                  <a:gd name="T33" fmla="*/ 1 h 48"/>
                  <a:gd name="T34" fmla="*/ 2 w 155"/>
                  <a:gd name="T35" fmla="*/ 14 h 48"/>
                  <a:gd name="T36" fmla="*/ 27 w 155"/>
                  <a:gd name="T37" fmla="*/ 35 h 48"/>
                  <a:gd name="T38" fmla="*/ 63 w 155"/>
                  <a:gd name="T39" fmla="*/ 42 h 48"/>
                  <a:gd name="T40" fmla="*/ 64 w 155"/>
                  <a:gd name="T41" fmla="*/ 48 h 48"/>
                  <a:gd name="T42" fmla="*/ 78 w 155"/>
                  <a:gd name="T43" fmla="*/ 48 h 48"/>
                  <a:gd name="T44" fmla="*/ 77 w 155"/>
                  <a:gd name="T45" fmla="*/ 42 h 48"/>
                  <a:gd name="T46" fmla="*/ 85 w 155"/>
                  <a:gd name="T47" fmla="*/ 43 h 48"/>
                  <a:gd name="T48" fmla="*/ 89 w 155"/>
                  <a:gd name="T49" fmla="*/ 43 h 48"/>
                  <a:gd name="T50" fmla="*/ 90 w 155"/>
                  <a:gd name="T51" fmla="*/ 48 h 48"/>
                  <a:gd name="T52" fmla="*/ 104 w 155"/>
                  <a:gd name="T53" fmla="*/ 48 h 48"/>
                  <a:gd name="T54" fmla="*/ 102 w 155"/>
                  <a:gd name="T55" fmla="*/ 42 h 48"/>
                  <a:gd name="T56" fmla="*/ 134 w 155"/>
                  <a:gd name="T57" fmla="*/ 36 h 48"/>
                  <a:gd name="T58" fmla="*/ 153 w 155"/>
                  <a:gd name="T59" fmla="*/ 15 h 48"/>
                  <a:gd name="T60" fmla="*/ 141 w 155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" h="48">
                    <a:moveTo>
                      <a:pt x="141" y="0"/>
                    </a:moveTo>
                    <a:cubicBezTo>
                      <a:pt x="121" y="2"/>
                      <a:pt x="121" y="2"/>
                      <a:pt x="121" y="2"/>
                    </a:cubicBezTo>
                    <a:cubicBezTo>
                      <a:pt x="124" y="4"/>
                      <a:pt x="129" y="9"/>
                      <a:pt x="130" y="13"/>
                    </a:cubicBezTo>
                    <a:cubicBezTo>
                      <a:pt x="131" y="18"/>
                      <a:pt x="128" y="23"/>
                      <a:pt x="121" y="26"/>
                    </a:cubicBezTo>
                    <a:cubicBezTo>
                      <a:pt x="116" y="28"/>
                      <a:pt x="109" y="29"/>
                      <a:pt x="100" y="30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4" y="31"/>
                      <a:pt x="82" y="31"/>
                    </a:cubicBezTo>
                    <a:cubicBezTo>
                      <a:pt x="80" y="31"/>
                      <a:pt x="77" y="31"/>
                      <a:pt x="74" y="3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1" y="29"/>
                      <a:pt x="44" y="28"/>
                      <a:pt x="38" y="26"/>
                    </a:cubicBezTo>
                    <a:cubicBezTo>
                      <a:pt x="29" y="23"/>
                      <a:pt x="24" y="18"/>
                      <a:pt x="23" y="14"/>
                    </a:cubicBezTo>
                    <a:cubicBezTo>
                      <a:pt x="22" y="10"/>
                      <a:pt x="25" y="6"/>
                      <a:pt x="2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0" y="9"/>
                      <a:pt x="2" y="14"/>
                    </a:cubicBezTo>
                    <a:cubicBezTo>
                      <a:pt x="4" y="23"/>
                      <a:pt x="13" y="30"/>
                      <a:pt x="27" y="35"/>
                    </a:cubicBezTo>
                    <a:cubicBezTo>
                      <a:pt x="37" y="38"/>
                      <a:pt x="49" y="40"/>
                      <a:pt x="63" y="42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9" y="42"/>
                      <a:pt x="82" y="43"/>
                      <a:pt x="85" y="43"/>
                    </a:cubicBezTo>
                    <a:cubicBezTo>
                      <a:pt x="86" y="43"/>
                      <a:pt x="87" y="43"/>
                      <a:pt x="89" y="43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16" y="41"/>
                      <a:pt x="127" y="39"/>
                      <a:pt x="134" y="36"/>
                    </a:cubicBezTo>
                    <a:cubicBezTo>
                      <a:pt x="148" y="31"/>
                      <a:pt x="155" y="23"/>
                      <a:pt x="153" y="15"/>
                    </a:cubicBezTo>
                    <a:cubicBezTo>
                      <a:pt x="151" y="9"/>
                      <a:pt x="146" y="3"/>
                      <a:pt x="141" y="0"/>
                    </a:cubicBezTo>
                  </a:path>
                </a:pathLst>
              </a:custGeom>
              <a:solidFill>
                <a:srgbClr val="B78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grpSp>
          <p:nvGrpSpPr>
            <p:cNvPr id="102" name="Gruppieren 320">
              <a:extLst>
                <a:ext uri="{FF2B5EF4-FFF2-40B4-BE49-F238E27FC236}">
                  <a16:creationId xmlns:a16="http://schemas.microsoft.com/office/drawing/2014/main" id="{1ED45102-DC3E-8843-B0D4-1A7B0B7507EC}"/>
                </a:ext>
              </a:extLst>
            </p:cNvPr>
            <p:cNvGrpSpPr/>
            <p:nvPr/>
          </p:nvGrpSpPr>
          <p:grpSpPr bwMode="gray">
            <a:xfrm rot="18489729">
              <a:off x="9536312" y="690622"/>
              <a:ext cx="226890" cy="102386"/>
              <a:chOff x="9410700" y="3652838"/>
              <a:chExt cx="1579563" cy="712787"/>
            </a:xfrm>
          </p:grpSpPr>
          <p:sp>
            <p:nvSpPr>
              <p:cNvPr id="103" name="Oval 35">
                <a:extLst>
                  <a:ext uri="{FF2B5EF4-FFF2-40B4-BE49-F238E27FC236}">
                    <a16:creationId xmlns:a16="http://schemas.microsoft.com/office/drawing/2014/main" id="{A60FD2FA-1026-2A4E-9CFC-468456D7DFD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73488"/>
                <a:ext cx="1579563" cy="592137"/>
              </a:xfrm>
              <a:prstGeom prst="ellipse">
                <a:avLst/>
              </a:pr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4" name="Oval 36">
                <a:extLst>
                  <a:ext uri="{FF2B5EF4-FFF2-40B4-BE49-F238E27FC236}">
                    <a16:creationId xmlns:a16="http://schemas.microsoft.com/office/drawing/2014/main" id="{7F02D5F7-2716-B54C-B3EE-030FEDEB9D8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765550"/>
                <a:ext cx="1579563" cy="588962"/>
              </a:xfrm>
              <a:prstGeom prst="ellipse">
                <a:avLst/>
              </a:pr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5" name="Freeform 37">
                <a:extLst>
                  <a:ext uri="{FF2B5EF4-FFF2-40B4-BE49-F238E27FC236}">
                    <a16:creationId xmlns:a16="http://schemas.microsoft.com/office/drawing/2014/main" id="{84111E47-A663-A448-AA62-A738F3CD4D9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10700" y="3941763"/>
                <a:ext cx="1579563" cy="112712"/>
              </a:xfrm>
              <a:custGeom>
                <a:avLst/>
                <a:gdLst>
                  <a:gd name="T0" fmla="*/ 0 w 995"/>
                  <a:gd name="T1" fmla="*/ 0 h 71"/>
                  <a:gd name="T2" fmla="*/ 0 w 995"/>
                  <a:gd name="T3" fmla="*/ 71 h 71"/>
                  <a:gd name="T4" fmla="*/ 995 w 995"/>
                  <a:gd name="T5" fmla="*/ 71 h 71"/>
                  <a:gd name="T6" fmla="*/ 995 w 995"/>
                  <a:gd name="T7" fmla="*/ 12 h 71"/>
                  <a:gd name="T8" fmla="*/ 0 w 995"/>
                  <a:gd name="T9" fmla="*/ 0 h 71"/>
                  <a:gd name="T10" fmla="*/ 0 w 995"/>
                  <a:gd name="T11" fmla="*/ 0 h 71"/>
                  <a:gd name="T12" fmla="*/ 0 w 995"/>
                  <a:gd name="T13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95" h="71">
                    <a:moveTo>
                      <a:pt x="0" y="0"/>
                    </a:moveTo>
                    <a:lnTo>
                      <a:pt x="0" y="71"/>
                    </a:lnTo>
                    <a:lnTo>
                      <a:pt x="995" y="71"/>
                    </a:lnTo>
                    <a:lnTo>
                      <a:pt x="995" y="1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6C5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6" name="Oval 38">
                <a:extLst>
                  <a:ext uri="{FF2B5EF4-FFF2-40B4-BE49-F238E27FC236}">
                    <a16:creationId xmlns:a16="http://schemas.microsoft.com/office/drawing/2014/main" id="{67564606-65AE-5C47-A7AE-58E3F46AB3A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63950"/>
                <a:ext cx="15668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7" name="Oval 39">
                <a:extLst>
                  <a:ext uri="{FF2B5EF4-FFF2-40B4-BE49-F238E27FC236}">
                    <a16:creationId xmlns:a16="http://schemas.microsoft.com/office/drawing/2014/main" id="{24A34F54-8E6C-6449-800E-F9DA925618E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410700" y="3652838"/>
                <a:ext cx="1579563" cy="588962"/>
              </a:xfrm>
              <a:prstGeom prst="ellipse">
                <a:avLst/>
              </a:prstGeom>
              <a:solidFill>
                <a:srgbClr val="F6AF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8" name="Oval 40">
                <a:extLst>
                  <a:ext uri="{FF2B5EF4-FFF2-40B4-BE49-F238E27FC236}">
                    <a16:creationId xmlns:a16="http://schemas.microsoft.com/office/drawing/2014/main" id="{7CBD633E-8962-E845-A7B5-7E4E5A876DF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9550400" y="3719513"/>
                <a:ext cx="1289050" cy="428625"/>
              </a:xfrm>
              <a:prstGeom prst="ellipse">
                <a:avLst/>
              </a:prstGeom>
              <a:solidFill>
                <a:srgbClr val="E3A23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09" name="Freeform 41">
                <a:extLst>
                  <a:ext uri="{FF2B5EF4-FFF2-40B4-BE49-F238E27FC236}">
                    <a16:creationId xmlns:a16="http://schemas.microsoft.com/office/drawing/2014/main" id="{0DCBEF9F-D185-8C4D-B4A3-96C7342604CD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9523413" y="3697288"/>
                <a:ext cx="1349375" cy="473075"/>
              </a:xfrm>
              <a:custGeom>
                <a:avLst/>
                <a:gdLst>
                  <a:gd name="T0" fmla="*/ 180 w 360"/>
                  <a:gd name="T1" fmla="*/ 16 h 126"/>
                  <a:gd name="T2" fmla="*/ 302 w 360"/>
                  <a:gd name="T3" fmla="*/ 34 h 126"/>
                  <a:gd name="T4" fmla="*/ 345 w 360"/>
                  <a:gd name="T5" fmla="*/ 64 h 126"/>
                  <a:gd name="T6" fmla="*/ 302 w 360"/>
                  <a:gd name="T7" fmla="*/ 93 h 126"/>
                  <a:gd name="T8" fmla="*/ 180 w 360"/>
                  <a:gd name="T9" fmla="*/ 111 h 126"/>
                  <a:gd name="T10" fmla="*/ 58 w 360"/>
                  <a:gd name="T11" fmla="*/ 93 h 126"/>
                  <a:gd name="T12" fmla="*/ 16 w 360"/>
                  <a:gd name="T13" fmla="*/ 64 h 126"/>
                  <a:gd name="T14" fmla="*/ 58 w 360"/>
                  <a:gd name="T15" fmla="*/ 34 h 126"/>
                  <a:gd name="T16" fmla="*/ 180 w 360"/>
                  <a:gd name="T17" fmla="*/ 16 h 126"/>
                  <a:gd name="T18" fmla="*/ 180 w 360"/>
                  <a:gd name="T19" fmla="*/ 0 h 126"/>
                  <a:gd name="T20" fmla="*/ 0 w 360"/>
                  <a:gd name="T21" fmla="*/ 64 h 126"/>
                  <a:gd name="T22" fmla="*/ 180 w 360"/>
                  <a:gd name="T23" fmla="*/ 126 h 126"/>
                  <a:gd name="T24" fmla="*/ 360 w 360"/>
                  <a:gd name="T25" fmla="*/ 64 h 126"/>
                  <a:gd name="T26" fmla="*/ 180 w 360"/>
                  <a:gd name="T2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0" h="126">
                    <a:moveTo>
                      <a:pt x="180" y="16"/>
                    </a:moveTo>
                    <a:cubicBezTo>
                      <a:pt x="227" y="16"/>
                      <a:pt x="270" y="22"/>
                      <a:pt x="302" y="34"/>
                    </a:cubicBezTo>
                    <a:cubicBezTo>
                      <a:pt x="331" y="43"/>
                      <a:pt x="345" y="55"/>
                      <a:pt x="345" y="64"/>
                    </a:cubicBezTo>
                    <a:cubicBezTo>
                      <a:pt x="345" y="71"/>
                      <a:pt x="331" y="83"/>
                      <a:pt x="302" y="93"/>
                    </a:cubicBezTo>
                    <a:cubicBezTo>
                      <a:pt x="270" y="105"/>
                      <a:pt x="227" y="111"/>
                      <a:pt x="180" y="111"/>
                    </a:cubicBezTo>
                    <a:cubicBezTo>
                      <a:pt x="134" y="111"/>
                      <a:pt x="91" y="105"/>
                      <a:pt x="58" y="93"/>
                    </a:cubicBezTo>
                    <a:cubicBezTo>
                      <a:pt x="29" y="83"/>
                      <a:pt x="16" y="71"/>
                      <a:pt x="16" y="64"/>
                    </a:cubicBezTo>
                    <a:cubicBezTo>
                      <a:pt x="16" y="55"/>
                      <a:pt x="29" y="43"/>
                      <a:pt x="58" y="34"/>
                    </a:cubicBezTo>
                    <a:cubicBezTo>
                      <a:pt x="91" y="22"/>
                      <a:pt x="134" y="16"/>
                      <a:pt x="180" y="16"/>
                    </a:cubicBezTo>
                    <a:moveTo>
                      <a:pt x="180" y="0"/>
                    </a:moveTo>
                    <a:cubicBezTo>
                      <a:pt x="81" y="0"/>
                      <a:pt x="0" y="28"/>
                      <a:pt x="0" y="64"/>
                    </a:cubicBezTo>
                    <a:cubicBezTo>
                      <a:pt x="0" y="99"/>
                      <a:pt x="81" y="126"/>
                      <a:pt x="180" y="126"/>
                    </a:cubicBezTo>
                    <a:cubicBezTo>
                      <a:pt x="279" y="126"/>
                      <a:pt x="360" y="99"/>
                      <a:pt x="360" y="64"/>
                    </a:cubicBezTo>
                    <a:cubicBezTo>
                      <a:pt x="360" y="28"/>
                      <a:pt x="279" y="0"/>
                      <a:pt x="180" y="0"/>
                    </a:cubicBezTo>
                    <a:close/>
                  </a:path>
                </a:pathLst>
              </a:custGeom>
              <a:solidFill>
                <a:srgbClr val="D397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110" name="Freeform 42">
                <a:extLst>
                  <a:ext uri="{FF2B5EF4-FFF2-40B4-BE49-F238E27FC236}">
                    <a16:creationId xmlns:a16="http://schemas.microsoft.com/office/drawing/2014/main" id="{DF92E5CB-75B5-C04B-857C-7EBCCAD0AC7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902825" y="3844925"/>
                <a:ext cx="581025" cy="179387"/>
              </a:xfrm>
              <a:custGeom>
                <a:avLst/>
                <a:gdLst>
                  <a:gd name="T0" fmla="*/ 141 w 155"/>
                  <a:gd name="T1" fmla="*/ 0 h 48"/>
                  <a:gd name="T2" fmla="*/ 121 w 155"/>
                  <a:gd name="T3" fmla="*/ 2 h 48"/>
                  <a:gd name="T4" fmla="*/ 130 w 155"/>
                  <a:gd name="T5" fmla="*/ 13 h 48"/>
                  <a:gd name="T6" fmla="*/ 121 w 155"/>
                  <a:gd name="T7" fmla="*/ 26 h 48"/>
                  <a:gd name="T8" fmla="*/ 100 w 155"/>
                  <a:gd name="T9" fmla="*/ 30 h 48"/>
                  <a:gd name="T10" fmla="*/ 94 w 155"/>
                  <a:gd name="T11" fmla="*/ 5 h 48"/>
                  <a:gd name="T12" fmla="*/ 80 w 155"/>
                  <a:gd name="T13" fmla="*/ 5 h 48"/>
                  <a:gd name="T14" fmla="*/ 86 w 155"/>
                  <a:gd name="T15" fmla="*/ 31 h 48"/>
                  <a:gd name="T16" fmla="*/ 82 w 155"/>
                  <a:gd name="T17" fmla="*/ 31 h 48"/>
                  <a:gd name="T18" fmla="*/ 74 w 155"/>
                  <a:gd name="T19" fmla="*/ 31 h 48"/>
                  <a:gd name="T20" fmla="*/ 69 w 155"/>
                  <a:gd name="T21" fmla="*/ 5 h 48"/>
                  <a:gd name="T22" fmla="*/ 55 w 155"/>
                  <a:gd name="T23" fmla="*/ 5 h 48"/>
                  <a:gd name="T24" fmla="*/ 60 w 155"/>
                  <a:gd name="T25" fmla="*/ 30 h 48"/>
                  <a:gd name="T26" fmla="*/ 38 w 155"/>
                  <a:gd name="T27" fmla="*/ 26 h 48"/>
                  <a:gd name="T28" fmla="*/ 23 w 155"/>
                  <a:gd name="T29" fmla="*/ 14 h 48"/>
                  <a:gd name="T30" fmla="*/ 27 w 155"/>
                  <a:gd name="T31" fmla="*/ 3 h 48"/>
                  <a:gd name="T32" fmla="*/ 6 w 155"/>
                  <a:gd name="T33" fmla="*/ 1 h 48"/>
                  <a:gd name="T34" fmla="*/ 2 w 155"/>
                  <a:gd name="T35" fmla="*/ 14 h 48"/>
                  <a:gd name="T36" fmla="*/ 27 w 155"/>
                  <a:gd name="T37" fmla="*/ 35 h 48"/>
                  <a:gd name="T38" fmla="*/ 63 w 155"/>
                  <a:gd name="T39" fmla="*/ 42 h 48"/>
                  <a:gd name="T40" fmla="*/ 64 w 155"/>
                  <a:gd name="T41" fmla="*/ 48 h 48"/>
                  <a:gd name="T42" fmla="*/ 78 w 155"/>
                  <a:gd name="T43" fmla="*/ 48 h 48"/>
                  <a:gd name="T44" fmla="*/ 77 w 155"/>
                  <a:gd name="T45" fmla="*/ 42 h 48"/>
                  <a:gd name="T46" fmla="*/ 85 w 155"/>
                  <a:gd name="T47" fmla="*/ 43 h 48"/>
                  <a:gd name="T48" fmla="*/ 89 w 155"/>
                  <a:gd name="T49" fmla="*/ 43 h 48"/>
                  <a:gd name="T50" fmla="*/ 90 w 155"/>
                  <a:gd name="T51" fmla="*/ 48 h 48"/>
                  <a:gd name="T52" fmla="*/ 104 w 155"/>
                  <a:gd name="T53" fmla="*/ 48 h 48"/>
                  <a:gd name="T54" fmla="*/ 102 w 155"/>
                  <a:gd name="T55" fmla="*/ 42 h 48"/>
                  <a:gd name="T56" fmla="*/ 134 w 155"/>
                  <a:gd name="T57" fmla="*/ 36 h 48"/>
                  <a:gd name="T58" fmla="*/ 153 w 155"/>
                  <a:gd name="T59" fmla="*/ 15 h 48"/>
                  <a:gd name="T60" fmla="*/ 141 w 155"/>
                  <a:gd name="T6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55" h="48">
                    <a:moveTo>
                      <a:pt x="141" y="0"/>
                    </a:moveTo>
                    <a:cubicBezTo>
                      <a:pt x="121" y="2"/>
                      <a:pt x="121" y="2"/>
                      <a:pt x="121" y="2"/>
                    </a:cubicBezTo>
                    <a:cubicBezTo>
                      <a:pt x="124" y="4"/>
                      <a:pt x="129" y="9"/>
                      <a:pt x="130" y="13"/>
                    </a:cubicBezTo>
                    <a:cubicBezTo>
                      <a:pt x="131" y="18"/>
                      <a:pt x="128" y="23"/>
                      <a:pt x="121" y="26"/>
                    </a:cubicBezTo>
                    <a:cubicBezTo>
                      <a:pt x="116" y="28"/>
                      <a:pt x="109" y="29"/>
                      <a:pt x="100" y="30"/>
                    </a:cubicBezTo>
                    <a:cubicBezTo>
                      <a:pt x="94" y="5"/>
                      <a:pt x="94" y="5"/>
                      <a:pt x="94" y="5"/>
                    </a:cubicBezTo>
                    <a:cubicBezTo>
                      <a:pt x="80" y="5"/>
                      <a:pt x="80" y="5"/>
                      <a:pt x="80" y="5"/>
                    </a:cubicBezTo>
                    <a:cubicBezTo>
                      <a:pt x="86" y="31"/>
                      <a:pt x="86" y="31"/>
                      <a:pt x="86" y="31"/>
                    </a:cubicBezTo>
                    <a:cubicBezTo>
                      <a:pt x="85" y="31"/>
                      <a:pt x="84" y="31"/>
                      <a:pt x="82" y="31"/>
                    </a:cubicBezTo>
                    <a:cubicBezTo>
                      <a:pt x="80" y="31"/>
                      <a:pt x="77" y="31"/>
                      <a:pt x="74" y="31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60" y="30"/>
                      <a:pt x="60" y="30"/>
                      <a:pt x="60" y="30"/>
                    </a:cubicBezTo>
                    <a:cubicBezTo>
                      <a:pt x="51" y="29"/>
                      <a:pt x="44" y="28"/>
                      <a:pt x="38" y="26"/>
                    </a:cubicBezTo>
                    <a:cubicBezTo>
                      <a:pt x="29" y="23"/>
                      <a:pt x="24" y="18"/>
                      <a:pt x="23" y="14"/>
                    </a:cubicBezTo>
                    <a:cubicBezTo>
                      <a:pt x="22" y="10"/>
                      <a:pt x="25" y="6"/>
                      <a:pt x="27" y="3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3" y="4"/>
                      <a:pt x="0" y="9"/>
                      <a:pt x="2" y="14"/>
                    </a:cubicBezTo>
                    <a:cubicBezTo>
                      <a:pt x="4" y="23"/>
                      <a:pt x="13" y="30"/>
                      <a:pt x="27" y="35"/>
                    </a:cubicBezTo>
                    <a:cubicBezTo>
                      <a:pt x="37" y="38"/>
                      <a:pt x="49" y="40"/>
                      <a:pt x="63" y="42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78" y="48"/>
                      <a:pt x="78" y="48"/>
                      <a:pt x="78" y="48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9" y="42"/>
                      <a:pt x="82" y="43"/>
                      <a:pt x="85" y="43"/>
                    </a:cubicBezTo>
                    <a:cubicBezTo>
                      <a:pt x="86" y="43"/>
                      <a:pt x="87" y="43"/>
                      <a:pt x="89" y="43"/>
                    </a:cubicBezTo>
                    <a:cubicBezTo>
                      <a:pt x="90" y="48"/>
                      <a:pt x="90" y="48"/>
                      <a:pt x="90" y="48"/>
                    </a:cubicBezTo>
                    <a:cubicBezTo>
                      <a:pt x="104" y="48"/>
                      <a:pt x="104" y="48"/>
                      <a:pt x="104" y="48"/>
                    </a:cubicBezTo>
                    <a:cubicBezTo>
                      <a:pt x="102" y="42"/>
                      <a:pt x="102" y="42"/>
                      <a:pt x="102" y="42"/>
                    </a:cubicBezTo>
                    <a:cubicBezTo>
                      <a:pt x="116" y="41"/>
                      <a:pt x="127" y="39"/>
                      <a:pt x="134" y="36"/>
                    </a:cubicBezTo>
                    <a:cubicBezTo>
                      <a:pt x="148" y="31"/>
                      <a:pt x="155" y="23"/>
                      <a:pt x="153" y="15"/>
                    </a:cubicBezTo>
                    <a:cubicBezTo>
                      <a:pt x="151" y="9"/>
                      <a:pt x="146" y="3"/>
                      <a:pt x="141" y="0"/>
                    </a:cubicBezTo>
                  </a:path>
                </a:pathLst>
              </a:custGeom>
              <a:solidFill>
                <a:srgbClr val="B783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25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9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14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F5FA10F-7293-D640-B91C-F81417A0BDB3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Deudas a regularizar: Aspectos varios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5" name="Rectángulo redondeado 4">
            <a:extLst>
              <a:ext uri="{FF2B5EF4-FFF2-40B4-BE49-F238E27FC236}">
                <a16:creationId xmlns:a16="http://schemas.microsoft.com/office/drawing/2014/main" id="{198A08B0-623F-9B4F-8C41-73ECE398D8FD}"/>
              </a:ext>
            </a:extLst>
          </p:cNvPr>
          <p:cNvSpPr/>
          <p:nvPr/>
        </p:nvSpPr>
        <p:spPr>
          <a:xfrm>
            <a:off x="3364850" y="2466222"/>
            <a:ext cx="5688632" cy="931311"/>
          </a:xfrm>
          <a:prstGeom prst="roundRect">
            <a:avLst/>
          </a:prstGeom>
          <a:solidFill>
            <a:schemeClr val="accent1">
              <a:lumMod val="60000"/>
              <a:lumOff val="40000"/>
              <a:alpha val="31000"/>
            </a:schemeClr>
          </a:solidFill>
          <a:ln w="12700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6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Derechos de Importación y Exportación</a:t>
            </a:r>
          </a:p>
          <a:p>
            <a:r>
              <a:rPr lang="es-ES_tradnl" sz="12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La Mercantil Andina </a:t>
            </a:r>
            <a:r>
              <a:rPr lang="es-ES_tradnl" sz="1200" dirty="0" err="1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Cía</a:t>
            </a:r>
            <a:r>
              <a:rPr lang="es-ES_tradnl" sz="12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 Argentina de Seguros. CCAF Sala V. 09/19</a:t>
            </a:r>
            <a:endParaRPr lang="es-ES_tradnl" sz="1600" dirty="0">
              <a:solidFill>
                <a:schemeClr val="accent1">
                  <a:lumMod val="50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6" name="Rectángulo redondeado 5">
            <a:extLst>
              <a:ext uri="{FF2B5EF4-FFF2-40B4-BE49-F238E27FC236}">
                <a16:creationId xmlns:a16="http://schemas.microsoft.com/office/drawing/2014/main" id="{0EDF19A1-19E9-C644-94EE-20C6E013E656}"/>
              </a:ext>
            </a:extLst>
          </p:cNvPr>
          <p:cNvSpPr/>
          <p:nvPr/>
        </p:nvSpPr>
        <p:spPr>
          <a:xfrm>
            <a:off x="3335095" y="3522833"/>
            <a:ext cx="5688632" cy="931311"/>
          </a:xfrm>
          <a:prstGeom prst="roundRect">
            <a:avLst/>
          </a:prstGeom>
          <a:solidFill>
            <a:schemeClr val="accent1">
              <a:lumMod val="60000"/>
              <a:lumOff val="40000"/>
              <a:alpha val="31000"/>
            </a:schemeClr>
          </a:solidFill>
          <a:ln w="12700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6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IVA – Diferido.</a:t>
            </a:r>
          </a:p>
          <a:p>
            <a:r>
              <a:rPr lang="es-AR" sz="12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Conferencia 26/02/2020: Régimen de Regularización. CPCECABA y AFIP</a:t>
            </a:r>
          </a:p>
        </p:txBody>
      </p:sp>
      <p:sp>
        <p:nvSpPr>
          <p:cNvPr id="7" name="Rectángulo redondeado 6">
            <a:extLst>
              <a:ext uri="{FF2B5EF4-FFF2-40B4-BE49-F238E27FC236}">
                <a16:creationId xmlns:a16="http://schemas.microsoft.com/office/drawing/2014/main" id="{77EC52AD-A59B-0644-928E-2058796D8270}"/>
              </a:ext>
            </a:extLst>
          </p:cNvPr>
          <p:cNvSpPr/>
          <p:nvPr/>
        </p:nvSpPr>
        <p:spPr>
          <a:xfrm>
            <a:off x="3329402" y="4579443"/>
            <a:ext cx="5688632" cy="931312"/>
          </a:xfrm>
          <a:prstGeom prst="roundRect">
            <a:avLst/>
          </a:prstGeom>
          <a:solidFill>
            <a:schemeClr val="accent1">
              <a:lumMod val="60000"/>
              <a:lumOff val="40000"/>
              <a:alpha val="31000"/>
            </a:schemeClr>
          </a:solidFill>
          <a:ln w="12700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s-ES_tradnl" sz="16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Impuesto sobre los Bienes Personales – R. Sustituto</a:t>
            </a:r>
          </a:p>
          <a:p>
            <a:r>
              <a:rPr lang="es-AR" sz="12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Conferencia 26/02/2020: Régimen de Regularización. CPCECABA y AFIP</a:t>
            </a:r>
          </a:p>
        </p:txBody>
      </p:sp>
      <p:grpSp>
        <p:nvGrpSpPr>
          <p:cNvPr id="14" name="Gruppieren 33">
            <a:extLst>
              <a:ext uri="{FF2B5EF4-FFF2-40B4-BE49-F238E27FC236}">
                <a16:creationId xmlns:a16="http://schemas.microsoft.com/office/drawing/2014/main" id="{34EA1864-E951-8445-BC82-9795A9C4870A}"/>
              </a:ext>
            </a:extLst>
          </p:cNvPr>
          <p:cNvGrpSpPr/>
          <p:nvPr/>
        </p:nvGrpSpPr>
        <p:grpSpPr bwMode="gray">
          <a:xfrm>
            <a:off x="9408368" y="980728"/>
            <a:ext cx="1512168" cy="2083975"/>
            <a:chOff x="8177296" y="400557"/>
            <a:chExt cx="845976" cy="1209230"/>
          </a:xfrm>
        </p:grpSpPr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9F820C3B-55DA-9A4F-9DB1-0B4F7AE5FD27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8177296" y="844406"/>
              <a:ext cx="411365" cy="536194"/>
            </a:xfrm>
            <a:custGeom>
              <a:avLst/>
              <a:gdLst>
                <a:gd name="T0" fmla="*/ 56 w 123"/>
                <a:gd name="T1" fmla="*/ 114 h 160"/>
                <a:gd name="T2" fmla="*/ 19 w 123"/>
                <a:gd name="T3" fmla="*/ 100 h 160"/>
                <a:gd name="T4" fmla="*/ 20 w 123"/>
                <a:gd name="T5" fmla="*/ 96 h 160"/>
                <a:gd name="T6" fmla="*/ 29 w 123"/>
                <a:gd name="T7" fmla="*/ 81 h 160"/>
                <a:gd name="T8" fmla="*/ 39 w 123"/>
                <a:gd name="T9" fmla="*/ 73 h 160"/>
                <a:gd name="T10" fmla="*/ 65 w 123"/>
                <a:gd name="T11" fmla="*/ 64 h 160"/>
                <a:gd name="T12" fmla="*/ 78 w 123"/>
                <a:gd name="T13" fmla="*/ 55 h 160"/>
                <a:gd name="T14" fmla="*/ 78 w 123"/>
                <a:gd name="T15" fmla="*/ 45 h 160"/>
                <a:gd name="T16" fmla="*/ 70 w 123"/>
                <a:gd name="T17" fmla="*/ 39 h 160"/>
                <a:gd name="T18" fmla="*/ 56 w 123"/>
                <a:gd name="T19" fmla="*/ 39 h 160"/>
                <a:gd name="T20" fmla="*/ 44 w 123"/>
                <a:gd name="T21" fmla="*/ 52 h 160"/>
                <a:gd name="T22" fmla="*/ 8 w 123"/>
                <a:gd name="T23" fmla="*/ 33 h 160"/>
                <a:gd name="T24" fmla="*/ 37 w 123"/>
                <a:gd name="T25" fmla="*/ 5 h 160"/>
                <a:gd name="T26" fmla="*/ 82 w 123"/>
                <a:gd name="T27" fmla="*/ 8 h 160"/>
                <a:gd name="T28" fmla="*/ 113 w 123"/>
                <a:gd name="T29" fmla="*/ 31 h 160"/>
                <a:gd name="T30" fmla="*/ 118 w 123"/>
                <a:gd name="T31" fmla="*/ 70 h 160"/>
                <a:gd name="T32" fmla="*/ 107 w 123"/>
                <a:gd name="T33" fmla="*/ 84 h 160"/>
                <a:gd name="T34" fmla="*/ 81 w 123"/>
                <a:gd name="T35" fmla="*/ 95 h 160"/>
                <a:gd name="T36" fmla="*/ 64 w 123"/>
                <a:gd name="T37" fmla="*/ 103 h 160"/>
                <a:gd name="T38" fmla="*/ 56 w 123"/>
                <a:gd name="T39" fmla="*/ 114 h 160"/>
                <a:gd name="T40" fmla="*/ 14 w 123"/>
                <a:gd name="T41" fmla="*/ 109 h 160"/>
                <a:gd name="T42" fmla="*/ 54 w 123"/>
                <a:gd name="T43" fmla="*/ 125 h 160"/>
                <a:gd name="T44" fmla="*/ 40 w 123"/>
                <a:gd name="T45" fmla="*/ 160 h 160"/>
                <a:gd name="T46" fmla="*/ 0 w 123"/>
                <a:gd name="T47" fmla="*/ 144 h 160"/>
                <a:gd name="T48" fmla="*/ 14 w 123"/>
                <a:gd name="T49" fmla="*/ 10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160">
                  <a:moveTo>
                    <a:pt x="56" y="114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0"/>
                    <a:pt x="26" y="85"/>
                    <a:pt x="29" y="81"/>
                  </a:cubicBezTo>
                  <a:cubicBezTo>
                    <a:pt x="32" y="78"/>
                    <a:pt x="35" y="75"/>
                    <a:pt x="39" y="73"/>
                  </a:cubicBezTo>
                  <a:cubicBezTo>
                    <a:pt x="44" y="71"/>
                    <a:pt x="52" y="68"/>
                    <a:pt x="65" y="64"/>
                  </a:cubicBezTo>
                  <a:cubicBezTo>
                    <a:pt x="72" y="61"/>
                    <a:pt x="76" y="58"/>
                    <a:pt x="78" y="55"/>
                  </a:cubicBezTo>
                  <a:cubicBezTo>
                    <a:pt x="79" y="51"/>
                    <a:pt x="79" y="48"/>
                    <a:pt x="78" y="45"/>
                  </a:cubicBezTo>
                  <a:cubicBezTo>
                    <a:pt x="77" y="42"/>
                    <a:pt x="74" y="40"/>
                    <a:pt x="70" y="39"/>
                  </a:cubicBezTo>
                  <a:cubicBezTo>
                    <a:pt x="65" y="37"/>
                    <a:pt x="61" y="37"/>
                    <a:pt x="56" y="39"/>
                  </a:cubicBezTo>
                  <a:cubicBezTo>
                    <a:pt x="52" y="40"/>
                    <a:pt x="48" y="45"/>
                    <a:pt x="44" y="5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5" y="19"/>
                    <a:pt x="24" y="10"/>
                    <a:pt x="37" y="5"/>
                  </a:cubicBezTo>
                  <a:cubicBezTo>
                    <a:pt x="49" y="0"/>
                    <a:pt x="64" y="1"/>
                    <a:pt x="82" y="8"/>
                  </a:cubicBezTo>
                  <a:cubicBezTo>
                    <a:pt x="96" y="14"/>
                    <a:pt x="107" y="21"/>
                    <a:pt x="113" y="31"/>
                  </a:cubicBezTo>
                  <a:cubicBezTo>
                    <a:pt x="122" y="43"/>
                    <a:pt x="123" y="56"/>
                    <a:pt x="118" y="70"/>
                  </a:cubicBezTo>
                  <a:cubicBezTo>
                    <a:pt x="116" y="75"/>
                    <a:pt x="112" y="80"/>
                    <a:pt x="107" y="84"/>
                  </a:cubicBezTo>
                  <a:cubicBezTo>
                    <a:pt x="102" y="88"/>
                    <a:pt x="93" y="92"/>
                    <a:pt x="81" y="95"/>
                  </a:cubicBezTo>
                  <a:cubicBezTo>
                    <a:pt x="72" y="98"/>
                    <a:pt x="67" y="101"/>
                    <a:pt x="64" y="103"/>
                  </a:cubicBezTo>
                  <a:cubicBezTo>
                    <a:pt x="61" y="106"/>
                    <a:pt x="58" y="109"/>
                    <a:pt x="56" y="114"/>
                  </a:cubicBezTo>
                  <a:close/>
                  <a:moveTo>
                    <a:pt x="14" y="109"/>
                  </a:moveTo>
                  <a:cubicBezTo>
                    <a:pt x="54" y="125"/>
                    <a:pt x="54" y="125"/>
                    <a:pt x="54" y="125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44"/>
                    <a:pt x="0" y="144"/>
                    <a:pt x="0" y="144"/>
                  </a:cubicBezTo>
                  <a:lnTo>
                    <a:pt x="14" y="109"/>
                  </a:lnTo>
                  <a:close/>
                </a:path>
              </a:pathLst>
            </a:custGeom>
            <a:solidFill>
              <a:srgbClr val="45B1CB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cs typeface="+mn-cs"/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50B0A412-5B4A-EB49-B16E-5E7310988840}"/>
                </a:ext>
              </a:extLst>
            </p:cNvPr>
            <p:cNvSpPr>
              <a:spLocks noEditPoints="1"/>
            </p:cNvSpPr>
            <p:nvPr/>
          </p:nvSpPr>
          <p:spPr bwMode="gray">
            <a:xfrm rot="19456409">
              <a:off x="8619555" y="1213879"/>
              <a:ext cx="303738" cy="395908"/>
            </a:xfrm>
            <a:custGeom>
              <a:avLst/>
              <a:gdLst>
                <a:gd name="T0" fmla="*/ 56 w 123"/>
                <a:gd name="T1" fmla="*/ 114 h 160"/>
                <a:gd name="T2" fmla="*/ 19 w 123"/>
                <a:gd name="T3" fmla="*/ 100 h 160"/>
                <a:gd name="T4" fmla="*/ 20 w 123"/>
                <a:gd name="T5" fmla="*/ 96 h 160"/>
                <a:gd name="T6" fmla="*/ 29 w 123"/>
                <a:gd name="T7" fmla="*/ 81 h 160"/>
                <a:gd name="T8" fmla="*/ 39 w 123"/>
                <a:gd name="T9" fmla="*/ 73 h 160"/>
                <a:gd name="T10" fmla="*/ 65 w 123"/>
                <a:gd name="T11" fmla="*/ 64 h 160"/>
                <a:gd name="T12" fmla="*/ 78 w 123"/>
                <a:gd name="T13" fmla="*/ 55 h 160"/>
                <a:gd name="T14" fmla="*/ 78 w 123"/>
                <a:gd name="T15" fmla="*/ 45 h 160"/>
                <a:gd name="T16" fmla="*/ 70 w 123"/>
                <a:gd name="T17" fmla="*/ 39 h 160"/>
                <a:gd name="T18" fmla="*/ 56 w 123"/>
                <a:gd name="T19" fmla="*/ 39 h 160"/>
                <a:gd name="T20" fmla="*/ 44 w 123"/>
                <a:gd name="T21" fmla="*/ 52 h 160"/>
                <a:gd name="T22" fmla="*/ 8 w 123"/>
                <a:gd name="T23" fmla="*/ 33 h 160"/>
                <a:gd name="T24" fmla="*/ 37 w 123"/>
                <a:gd name="T25" fmla="*/ 5 h 160"/>
                <a:gd name="T26" fmla="*/ 82 w 123"/>
                <a:gd name="T27" fmla="*/ 8 h 160"/>
                <a:gd name="T28" fmla="*/ 113 w 123"/>
                <a:gd name="T29" fmla="*/ 31 h 160"/>
                <a:gd name="T30" fmla="*/ 118 w 123"/>
                <a:gd name="T31" fmla="*/ 70 h 160"/>
                <a:gd name="T32" fmla="*/ 107 w 123"/>
                <a:gd name="T33" fmla="*/ 84 h 160"/>
                <a:gd name="T34" fmla="*/ 81 w 123"/>
                <a:gd name="T35" fmla="*/ 95 h 160"/>
                <a:gd name="T36" fmla="*/ 64 w 123"/>
                <a:gd name="T37" fmla="*/ 103 h 160"/>
                <a:gd name="T38" fmla="*/ 56 w 123"/>
                <a:gd name="T39" fmla="*/ 114 h 160"/>
                <a:gd name="T40" fmla="*/ 14 w 123"/>
                <a:gd name="T41" fmla="*/ 109 h 160"/>
                <a:gd name="T42" fmla="*/ 54 w 123"/>
                <a:gd name="T43" fmla="*/ 125 h 160"/>
                <a:gd name="T44" fmla="*/ 40 w 123"/>
                <a:gd name="T45" fmla="*/ 160 h 160"/>
                <a:gd name="T46" fmla="*/ 0 w 123"/>
                <a:gd name="T47" fmla="*/ 144 h 160"/>
                <a:gd name="T48" fmla="*/ 14 w 123"/>
                <a:gd name="T49" fmla="*/ 10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160">
                  <a:moveTo>
                    <a:pt x="56" y="114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0"/>
                    <a:pt x="26" y="85"/>
                    <a:pt x="29" y="81"/>
                  </a:cubicBezTo>
                  <a:cubicBezTo>
                    <a:pt x="32" y="78"/>
                    <a:pt x="35" y="75"/>
                    <a:pt x="39" y="73"/>
                  </a:cubicBezTo>
                  <a:cubicBezTo>
                    <a:pt x="44" y="71"/>
                    <a:pt x="52" y="68"/>
                    <a:pt x="65" y="64"/>
                  </a:cubicBezTo>
                  <a:cubicBezTo>
                    <a:pt x="72" y="61"/>
                    <a:pt x="76" y="58"/>
                    <a:pt x="78" y="55"/>
                  </a:cubicBezTo>
                  <a:cubicBezTo>
                    <a:pt x="79" y="51"/>
                    <a:pt x="79" y="48"/>
                    <a:pt x="78" y="45"/>
                  </a:cubicBezTo>
                  <a:cubicBezTo>
                    <a:pt x="77" y="42"/>
                    <a:pt x="74" y="40"/>
                    <a:pt x="70" y="39"/>
                  </a:cubicBezTo>
                  <a:cubicBezTo>
                    <a:pt x="65" y="37"/>
                    <a:pt x="61" y="37"/>
                    <a:pt x="56" y="39"/>
                  </a:cubicBezTo>
                  <a:cubicBezTo>
                    <a:pt x="52" y="40"/>
                    <a:pt x="48" y="45"/>
                    <a:pt x="44" y="5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5" y="19"/>
                    <a:pt x="24" y="10"/>
                    <a:pt x="37" y="5"/>
                  </a:cubicBezTo>
                  <a:cubicBezTo>
                    <a:pt x="49" y="0"/>
                    <a:pt x="64" y="1"/>
                    <a:pt x="82" y="8"/>
                  </a:cubicBezTo>
                  <a:cubicBezTo>
                    <a:pt x="96" y="14"/>
                    <a:pt x="107" y="21"/>
                    <a:pt x="113" y="31"/>
                  </a:cubicBezTo>
                  <a:cubicBezTo>
                    <a:pt x="122" y="43"/>
                    <a:pt x="123" y="56"/>
                    <a:pt x="118" y="70"/>
                  </a:cubicBezTo>
                  <a:cubicBezTo>
                    <a:pt x="116" y="75"/>
                    <a:pt x="112" y="80"/>
                    <a:pt x="107" y="84"/>
                  </a:cubicBezTo>
                  <a:cubicBezTo>
                    <a:pt x="102" y="88"/>
                    <a:pt x="93" y="92"/>
                    <a:pt x="81" y="95"/>
                  </a:cubicBezTo>
                  <a:cubicBezTo>
                    <a:pt x="72" y="98"/>
                    <a:pt x="67" y="101"/>
                    <a:pt x="64" y="103"/>
                  </a:cubicBezTo>
                  <a:cubicBezTo>
                    <a:pt x="61" y="106"/>
                    <a:pt x="58" y="109"/>
                    <a:pt x="56" y="114"/>
                  </a:cubicBezTo>
                  <a:close/>
                  <a:moveTo>
                    <a:pt x="14" y="109"/>
                  </a:moveTo>
                  <a:cubicBezTo>
                    <a:pt x="54" y="125"/>
                    <a:pt x="54" y="125"/>
                    <a:pt x="54" y="125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44"/>
                    <a:pt x="0" y="144"/>
                    <a:pt x="0" y="144"/>
                  </a:cubicBezTo>
                  <a:lnTo>
                    <a:pt x="14" y="109"/>
                  </a:lnTo>
                  <a:close/>
                </a:path>
              </a:pathLst>
            </a:custGeom>
            <a:solidFill>
              <a:srgbClr val="45B1CB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cs typeface="+mn-cs"/>
              </a:endParaRPr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68EDDBB2-4143-A641-B9B2-820E6BA54BA3}"/>
                </a:ext>
              </a:extLst>
            </p:cNvPr>
            <p:cNvSpPr>
              <a:spLocks noEditPoints="1"/>
            </p:cNvSpPr>
            <p:nvPr/>
          </p:nvSpPr>
          <p:spPr bwMode="gray">
            <a:xfrm rot="19027180">
              <a:off x="8536545" y="400557"/>
              <a:ext cx="486727" cy="634425"/>
            </a:xfrm>
            <a:custGeom>
              <a:avLst/>
              <a:gdLst>
                <a:gd name="T0" fmla="*/ 56 w 123"/>
                <a:gd name="T1" fmla="*/ 114 h 160"/>
                <a:gd name="T2" fmla="*/ 19 w 123"/>
                <a:gd name="T3" fmla="*/ 100 h 160"/>
                <a:gd name="T4" fmla="*/ 20 w 123"/>
                <a:gd name="T5" fmla="*/ 96 h 160"/>
                <a:gd name="T6" fmla="*/ 29 w 123"/>
                <a:gd name="T7" fmla="*/ 81 h 160"/>
                <a:gd name="T8" fmla="*/ 39 w 123"/>
                <a:gd name="T9" fmla="*/ 73 h 160"/>
                <a:gd name="T10" fmla="*/ 65 w 123"/>
                <a:gd name="T11" fmla="*/ 64 h 160"/>
                <a:gd name="T12" fmla="*/ 78 w 123"/>
                <a:gd name="T13" fmla="*/ 55 h 160"/>
                <a:gd name="T14" fmla="*/ 78 w 123"/>
                <a:gd name="T15" fmla="*/ 45 h 160"/>
                <a:gd name="T16" fmla="*/ 70 w 123"/>
                <a:gd name="T17" fmla="*/ 39 h 160"/>
                <a:gd name="T18" fmla="*/ 56 w 123"/>
                <a:gd name="T19" fmla="*/ 39 h 160"/>
                <a:gd name="T20" fmla="*/ 44 w 123"/>
                <a:gd name="T21" fmla="*/ 52 h 160"/>
                <a:gd name="T22" fmla="*/ 8 w 123"/>
                <a:gd name="T23" fmla="*/ 33 h 160"/>
                <a:gd name="T24" fmla="*/ 37 w 123"/>
                <a:gd name="T25" fmla="*/ 5 h 160"/>
                <a:gd name="T26" fmla="*/ 82 w 123"/>
                <a:gd name="T27" fmla="*/ 8 h 160"/>
                <a:gd name="T28" fmla="*/ 113 w 123"/>
                <a:gd name="T29" fmla="*/ 31 h 160"/>
                <a:gd name="T30" fmla="*/ 118 w 123"/>
                <a:gd name="T31" fmla="*/ 70 h 160"/>
                <a:gd name="T32" fmla="*/ 107 w 123"/>
                <a:gd name="T33" fmla="*/ 84 h 160"/>
                <a:gd name="T34" fmla="*/ 81 w 123"/>
                <a:gd name="T35" fmla="*/ 95 h 160"/>
                <a:gd name="T36" fmla="*/ 64 w 123"/>
                <a:gd name="T37" fmla="*/ 103 h 160"/>
                <a:gd name="T38" fmla="*/ 56 w 123"/>
                <a:gd name="T39" fmla="*/ 114 h 160"/>
                <a:gd name="T40" fmla="*/ 14 w 123"/>
                <a:gd name="T41" fmla="*/ 109 h 160"/>
                <a:gd name="T42" fmla="*/ 54 w 123"/>
                <a:gd name="T43" fmla="*/ 125 h 160"/>
                <a:gd name="T44" fmla="*/ 40 w 123"/>
                <a:gd name="T45" fmla="*/ 160 h 160"/>
                <a:gd name="T46" fmla="*/ 0 w 123"/>
                <a:gd name="T47" fmla="*/ 144 h 160"/>
                <a:gd name="T48" fmla="*/ 14 w 123"/>
                <a:gd name="T49" fmla="*/ 10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160">
                  <a:moveTo>
                    <a:pt x="56" y="114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0"/>
                    <a:pt x="26" y="85"/>
                    <a:pt x="29" y="81"/>
                  </a:cubicBezTo>
                  <a:cubicBezTo>
                    <a:pt x="32" y="78"/>
                    <a:pt x="35" y="75"/>
                    <a:pt x="39" y="73"/>
                  </a:cubicBezTo>
                  <a:cubicBezTo>
                    <a:pt x="44" y="71"/>
                    <a:pt x="52" y="68"/>
                    <a:pt x="65" y="64"/>
                  </a:cubicBezTo>
                  <a:cubicBezTo>
                    <a:pt x="72" y="61"/>
                    <a:pt x="76" y="58"/>
                    <a:pt x="78" y="55"/>
                  </a:cubicBezTo>
                  <a:cubicBezTo>
                    <a:pt x="79" y="51"/>
                    <a:pt x="79" y="48"/>
                    <a:pt x="78" y="45"/>
                  </a:cubicBezTo>
                  <a:cubicBezTo>
                    <a:pt x="77" y="42"/>
                    <a:pt x="74" y="40"/>
                    <a:pt x="70" y="39"/>
                  </a:cubicBezTo>
                  <a:cubicBezTo>
                    <a:pt x="65" y="37"/>
                    <a:pt x="61" y="37"/>
                    <a:pt x="56" y="39"/>
                  </a:cubicBezTo>
                  <a:cubicBezTo>
                    <a:pt x="52" y="40"/>
                    <a:pt x="48" y="45"/>
                    <a:pt x="44" y="5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5" y="19"/>
                    <a:pt x="24" y="10"/>
                    <a:pt x="37" y="5"/>
                  </a:cubicBezTo>
                  <a:cubicBezTo>
                    <a:pt x="49" y="0"/>
                    <a:pt x="64" y="1"/>
                    <a:pt x="82" y="8"/>
                  </a:cubicBezTo>
                  <a:cubicBezTo>
                    <a:pt x="96" y="14"/>
                    <a:pt x="107" y="21"/>
                    <a:pt x="113" y="31"/>
                  </a:cubicBezTo>
                  <a:cubicBezTo>
                    <a:pt x="122" y="43"/>
                    <a:pt x="123" y="56"/>
                    <a:pt x="118" y="70"/>
                  </a:cubicBezTo>
                  <a:cubicBezTo>
                    <a:pt x="116" y="75"/>
                    <a:pt x="112" y="80"/>
                    <a:pt x="107" y="84"/>
                  </a:cubicBezTo>
                  <a:cubicBezTo>
                    <a:pt x="102" y="88"/>
                    <a:pt x="93" y="92"/>
                    <a:pt x="81" y="95"/>
                  </a:cubicBezTo>
                  <a:cubicBezTo>
                    <a:pt x="72" y="98"/>
                    <a:pt x="67" y="101"/>
                    <a:pt x="64" y="103"/>
                  </a:cubicBezTo>
                  <a:cubicBezTo>
                    <a:pt x="61" y="106"/>
                    <a:pt x="58" y="109"/>
                    <a:pt x="56" y="114"/>
                  </a:cubicBezTo>
                  <a:close/>
                  <a:moveTo>
                    <a:pt x="14" y="109"/>
                  </a:moveTo>
                  <a:cubicBezTo>
                    <a:pt x="54" y="125"/>
                    <a:pt x="54" y="125"/>
                    <a:pt x="54" y="125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44"/>
                    <a:pt x="0" y="144"/>
                    <a:pt x="0" y="144"/>
                  </a:cubicBezTo>
                  <a:lnTo>
                    <a:pt x="14" y="109"/>
                  </a:lnTo>
                  <a:close/>
                </a:path>
              </a:pathLst>
            </a:custGeom>
            <a:solidFill>
              <a:srgbClr val="45B1CB">
                <a:lumMod val="75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/>
                <a:cs typeface="+mn-cs"/>
              </a:endParaRPr>
            </a:p>
          </p:txBody>
        </p:sp>
      </p:grpSp>
      <p:grpSp>
        <p:nvGrpSpPr>
          <p:cNvPr id="18" name="Gruppieren 33">
            <a:extLst>
              <a:ext uri="{FF2B5EF4-FFF2-40B4-BE49-F238E27FC236}">
                <a16:creationId xmlns:a16="http://schemas.microsoft.com/office/drawing/2014/main" id="{783A0A19-FFBE-8F43-911D-ADDD2BA942A2}"/>
              </a:ext>
            </a:extLst>
          </p:cNvPr>
          <p:cNvGrpSpPr/>
          <p:nvPr/>
        </p:nvGrpSpPr>
        <p:grpSpPr bwMode="gray">
          <a:xfrm>
            <a:off x="10326910" y="2542619"/>
            <a:ext cx="1060622" cy="1551594"/>
            <a:chOff x="8177296" y="400557"/>
            <a:chExt cx="845976" cy="1209230"/>
          </a:xfrm>
        </p:grpSpPr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55B4089E-2AEB-C14D-BA59-8E79D63B1770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8177296" y="844406"/>
              <a:ext cx="411365" cy="536194"/>
            </a:xfrm>
            <a:custGeom>
              <a:avLst/>
              <a:gdLst>
                <a:gd name="T0" fmla="*/ 56 w 123"/>
                <a:gd name="T1" fmla="*/ 114 h 160"/>
                <a:gd name="T2" fmla="*/ 19 w 123"/>
                <a:gd name="T3" fmla="*/ 100 h 160"/>
                <a:gd name="T4" fmla="*/ 20 w 123"/>
                <a:gd name="T5" fmla="*/ 96 h 160"/>
                <a:gd name="T6" fmla="*/ 29 w 123"/>
                <a:gd name="T7" fmla="*/ 81 h 160"/>
                <a:gd name="T8" fmla="*/ 39 w 123"/>
                <a:gd name="T9" fmla="*/ 73 h 160"/>
                <a:gd name="T10" fmla="*/ 65 w 123"/>
                <a:gd name="T11" fmla="*/ 64 h 160"/>
                <a:gd name="T12" fmla="*/ 78 w 123"/>
                <a:gd name="T13" fmla="*/ 55 h 160"/>
                <a:gd name="T14" fmla="*/ 78 w 123"/>
                <a:gd name="T15" fmla="*/ 45 h 160"/>
                <a:gd name="T16" fmla="*/ 70 w 123"/>
                <a:gd name="T17" fmla="*/ 39 h 160"/>
                <a:gd name="T18" fmla="*/ 56 w 123"/>
                <a:gd name="T19" fmla="*/ 39 h 160"/>
                <a:gd name="T20" fmla="*/ 44 w 123"/>
                <a:gd name="T21" fmla="*/ 52 h 160"/>
                <a:gd name="T22" fmla="*/ 8 w 123"/>
                <a:gd name="T23" fmla="*/ 33 h 160"/>
                <a:gd name="T24" fmla="*/ 37 w 123"/>
                <a:gd name="T25" fmla="*/ 5 h 160"/>
                <a:gd name="T26" fmla="*/ 82 w 123"/>
                <a:gd name="T27" fmla="*/ 8 h 160"/>
                <a:gd name="T28" fmla="*/ 113 w 123"/>
                <a:gd name="T29" fmla="*/ 31 h 160"/>
                <a:gd name="T30" fmla="*/ 118 w 123"/>
                <a:gd name="T31" fmla="*/ 70 h 160"/>
                <a:gd name="T32" fmla="*/ 107 w 123"/>
                <a:gd name="T33" fmla="*/ 84 h 160"/>
                <a:gd name="T34" fmla="*/ 81 w 123"/>
                <a:gd name="T35" fmla="*/ 95 h 160"/>
                <a:gd name="T36" fmla="*/ 64 w 123"/>
                <a:gd name="T37" fmla="*/ 103 h 160"/>
                <a:gd name="T38" fmla="*/ 56 w 123"/>
                <a:gd name="T39" fmla="*/ 114 h 160"/>
                <a:gd name="T40" fmla="*/ 14 w 123"/>
                <a:gd name="T41" fmla="*/ 109 h 160"/>
                <a:gd name="T42" fmla="*/ 54 w 123"/>
                <a:gd name="T43" fmla="*/ 125 h 160"/>
                <a:gd name="T44" fmla="*/ 40 w 123"/>
                <a:gd name="T45" fmla="*/ 160 h 160"/>
                <a:gd name="T46" fmla="*/ 0 w 123"/>
                <a:gd name="T47" fmla="*/ 144 h 160"/>
                <a:gd name="T48" fmla="*/ 14 w 123"/>
                <a:gd name="T49" fmla="*/ 10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160">
                  <a:moveTo>
                    <a:pt x="56" y="114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0"/>
                    <a:pt x="26" y="85"/>
                    <a:pt x="29" y="81"/>
                  </a:cubicBezTo>
                  <a:cubicBezTo>
                    <a:pt x="32" y="78"/>
                    <a:pt x="35" y="75"/>
                    <a:pt x="39" y="73"/>
                  </a:cubicBezTo>
                  <a:cubicBezTo>
                    <a:pt x="44" y="71"/>
                    <a:pt x="52" y="68"/>
                    <a:pt x="65" y="64"/>
                  </a:cubicBezTo>
                  <a:cubicBezTo>
                    <a:pt x="72" y="61"/>
                    <a:pt x="76" y="58"/>
                    <a:pt x="78" y="55"/>
                  </a:cubicBezTo>
                  <a:cubicBezTo>
                    <a:pt x="79" y="51"/>
                    <a:pt x="79" y="48"/>
                    <a:pt x="78" y="45"/>
                  </a:cubicBezTo>
                  <a:cubicBezTo>
                    <a:pt x="77" y="42"/>
                    <a:pt x="74" y="40"/>
                    <a:pt x="70" y="39"/>
                  </a:cubicBezTo>
                  <a:cubicBezTo>
                    <a:pt x="65" y="37"/>
                    <a:pt x="61" y="37"/>
                    <a:pt x="56" y="39"/>
                  </a:cubicBezTo>
                  <a:cubicBezTo>
                    <a:pt x="52" y="40"/>
                    <a:pt x="48" y="45"/>
                    <a:pt x="44" y="5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5" y="19"/>
                    <a:pt x="24" y="10"/>
                    <a:pt x="37" y="5"/>
                  </a:cubicBezTo>
                  <a:cubicBezTo>
                    <a:pt x="49" y="0"/>
                    <a:pt x="64" y="1"/>
                    <a:pt x="82" y="8"/>
                  </a:cubicBezTo>
                  <a:cubicBezTo>
                    <a:pt x="96" y="14"/>
                    <a:pt x="107" y="21"/>
                    <a:pt x="113" y="31"/>
                  </a:cubicBezTo>
                  <a:cubicBezTo>
                    <a:pt x="122" y="43"/>
                    <a:pt x="123" y="56"/>
                    <a:pt x="118" y="70"/>
                  </a:cubicBezTo>
                  <a:cubicBezTo>
                    <a:pt x="116" y="75"/>
                    <a:pt x="112" y="80"/>
                    <a:pt x="107" y="84"/>
                  </a:cubicBezTo>
                  <a:cubicBezTo>
                    <a:pt x="102" y="88"/>
                    <a:pt x="93" y="92"/>
                    <a:pt x="81" y="95"/>
                  </a:cubicBezTo>
                  <a:cubicBezTo>
                    <a:pt x="72" y="98"/>
                    <a:pt x="67" y="101"/>
                    <a:pt x="64" y="103"/>
                  </a:cubicBezTo>
                  <a:cubicBezTo>
                    <a:pt x="61" y="106"/>
                    <a:pt x="58" y="109"/>
                    <a:pt x="56" y="114"/>
                  </a:cubicBezTo>
                  <a:close/>
                  <a:moveTo>
                    <a:pt x="14" y="109"/>
                  </a:moveTo>
                  <a:cubicBezTo>
                    <a:pt x="54" y="125"/>
                    <a:pt x="54" y="125"/>
                    <a:pt x="54" y="125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44"/>
                    <a:pt x="0" y="144"/>
                    <a:pt x="0" y="144"/>
                  </a:cubicBezTo>
                  <a:lnTo>
                    <a:pt x="14" y="109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24DDE27F-0930-1C42-A8F1-ABB20A0B3379}"/>
                </a:ext>
              </a:extLst>
            </p:cNvPr>
            <p:cNvSpPr>
              <a:spLocks noEditPoints="1"/>
            </p:cNvSpPr>
            <p:nvPr/>
          </p:nvSpPr>
          <p:spPr bwMode="gray">
            <a:xfrm rot="19456409">
              <a:off x="8619555" y="1213879"/>
              <a:ext cx="303738" cy="395908"/>
            </a:xfrm>
            <a:custGeom>
              <a:avLst/>
              <a:gdLst>
                <a:gd name="T0" fmla="*/ 56 w 123"/>
                <a:gd name="T1" fmla="*/ 114 h 160"/>
                <a:gd name="T2" fmla="*/ 19 w 123"/>
                <a:gd name="T3" fmla="*/ 100 h 160"/>
                <a:gd name="T4" fmla="*/ 20 w 123"/>
                <a:gd name="T5" fmla="*/ 96 h 160"/>
                <a:gd name="T6" fmla="*/ 29 w 123"/>
                <a:gd name="T7" fmla="*/ 81 h 160"/>
                <a:gd name="T8" fmla="*/ 39 w 123"/>
                <a:gd name="T9" fmla="*/ 73 h 160"/>
                <a:gd name="T10" fmla="*/ 65 w 123"/>
                <a:gd name="T11" fmla="*/ 64 h 160"/>
                <a:gd name="T12" fmla="*/ 78 w 123"/>
                <a:gd name="T13" fmla="*/ 55 h 160"/>
                <a:gd name="T14" fmla="*/ 78 w 123"/>
                <a:gd name="T15" fmla="*/ 45 h 160"/>
                <a:gd name="T16" fmla="*/ 70 w 123"/>
                <a:gd name="T17" fmla="*/ 39 h 160"/>
                <a:gd name="T18" fmla="*/ 56 w 123"/>
                <a:gd name="T19" fmla="*/ 39 h 160"/>
                <a:gd name="T20" fmla="*/ 44 w 123"/>
                <a:gd name="T21" fmla="*/ 52 h 160"/>
                <a:gd name="T22" fmla="*/ 8 w 123"/>
                <a:gd name="T23" fmla="*/ 33 h 160"/>
                <a:gd name="T24" fmla="*/ 37 w 123"/>
                <a:gd name="T25" fmla="*/ 5 h 160"/>
                <a:gd name="T26" fmla="*/ 82 w 123"/>
                <a:gd name="T27" fmla="*/ 8 h 160"/>
                <a:gd name="T28" fmla="*/ 113 w 123"/>
                <a:gd name="T29" fmla="*/ 31 h 160"/>
                <a:gd name="T30" fmla="*/ 118 w 123"/>
                <a:gd name="T31" fmla="*/ 70 h 160"/>
                <a:gd name="T32" fmla="*/ 107 w 123"/>
                <a:gd name="T33" fmla="*/ 84 h 160"/>
                <a:gd name="T34" fmla="*/ 81 w 123"/>
                <a:gd name="T35" fmla="*/ 95 h 160"/>
                <a:gd name="T36" fmla="*/ 64 w 123"/>
                <a:gd name="T37" fmla="*/ 103 h 160"/>
                <a:gd name="T38" fmla="*/ 56 w 123"/>
                <a:gd name="T39" fmla="*/ 114 h 160"/>
                <a:gd name="T40" fmla="*/ 14 w 123"/>
                <a:gd name="T41" fmla="*/ 109 h 160"/>
                <a:gd name="T42" fmla="*/ 54 w 123"/>
                <a:gd name="T43" fmla="*/ 125 h 160"/>
                <a:gd name="T44" fmla="*/ 40 w 123"/>
                <a:gd name="T45" fmla="*/ 160 h 160"/>
                <a:gd name="T46" fmla="*/ 0 w 123"/>
                <a:gd name="T47" fmla="*/ 144 h 160"/>
                <a:gd name="T48" fmla="*/ 14 w 123"/>
                <a:gd name="T49" fmla="*/ 10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160">
                  <a:moveTo>
                    <a:pt x="56" y="114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0"/>
                    <a:pt x="26" y="85"/>
                    <a:pt x="29" y="81"/>
                  </a:cubicBezTo>
                  <a:cubicBezTo>
                    <a:pt x="32" y="78"/>
                    <a:pt x="35" y="75"/>
                    <a:pt x="39" y="73"/>
                  </a:cubicBezTo>
                  <a:cubicBezTo>
                    <a:pt x="44" y="71"/>
                    <a:pt x="52" y="68"/>
                    <a:pt x="65" y="64"/>
                  </a:cubicBezTo>
                  <a:cubicBezTo>
                    <a:pt x="72" y="61"/>
                    <a:pt x="76" y="58"/>
                    <a:pt x="78" y="55"/>
                  </a:cubicBezTo>
                  <a:cubicBezTo>
                    <a:pt x="79" y="51"/>
                    <a:pt x="79" y="48"/>
                    <a:pt x="78" y="45"/>
                  </a:cubicBezTo>
                  <a:cubicBezTo>
                    <a:pt x="77" y="42"/>
                    <a:pt x="74" y="40"/>
                    <a:pt x="70" y="39"/>
                  </a:cubicBezTo>
                  <a:cubicBezTo>
                    <a:pt x="65" y="37"/>
                    <a:pt x="61" y="37"/>
                    <a:pt x="56" y="39"/>
                  </a:cubicBezTo>
                  <a:cubicBezTo>
                    <a:pt x="52" y="40"/>
                    <a:pt x="48" y="45"/>
                    <a:pt x="44" y="5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5" y="19"/>
                    <a:pt x="24" y="10"/>
                    <a:pt x="37" y="5"/>
                  </a:cubicBezTo>
                  <a:cubicBezTo>
                    <a:pt x="49" y="0"/>
                    <a:pt x="64" y="1"/>
                    <a:pt x="82" y="8"/>
                  </a:cubicBezTo>
                  <a:cubicBezTo>
                    <a:pt x="96" y="14"/>
                    <a:pt x="107" y="21"/>
                    <a:pt x="113" y="31"/>
                  </a:cubicBezTo>
                  <a:cubicBezTo>
                    <a:pt x="122" y="43"/>
                    <a:pt x="123" y="56"/>
                    <a:pt x="118" y="70"/>
                  </a:cubicBezTo>
                  <a:cubicBezTo>
                    <a:pt x="116" y="75"/>
                    <a:pt x="112" y="80"/>
                    <a:pt x="107" y="84"/>
                  </a:cubicBezTo>
                  <a:cubicBezTo>
                    <a:pt x="102" y="88"/>
                    <a:pt x="93" y="92"/>
                    <a:pt x="81" y="95"/>
                  </a:cubicBezTo>
                  <a:cubicBezTo>
                    <a:pt x="72" y="98"/>
                    <a:pt x="67" y="101"/>
                    <a:pt x="64" y="103"/>
                  </a:cubicBezTo>
                  <a:cubicBezTo>
                    <a:pt x="61" y="106"/>
                    <a:pt x="58" y="109"/>
                    <a:pt x="56" y="114"/>
                  </a:cubicBezTo>
                  <a:close/>
                  <a:moveTo>
                    <a:pt x="14" y="109"/>
                  </a:moveTo>
                  <a:cubicBezTo>
                    <a:pt x="54" y="125"/>
                    <a:pt x="54" y="125"/>
                    <a:pt x="54" y="125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44"/>
                    <a:pt x="0" y="144"/>
                    <a:pt x="0" y="144"/>
                  </a:cubicBezTo>
                  <a:lnTo>
                    <a:pt x="14" y="109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C0D51F22-8396-6C42-8A20-C37095F254D3}"/>
                </a:ext>
              </a:extLst>
            </p:cNvPr>
            <p:cNvSpPr>
              <a:spLocks noEditPoints="1"/>
            </p:cNvSpPr>
            <p:nvPr/>
          </p:nvSpPr>
          <p:spPr bwMode="gray">
            <a:xfrm rot="19027180">
              <a:off x="8536545" y="400557"/>
              <a:ext cx="486727" cy="634425"/>
            </a:xfrm>
            <a:custGeom>
              <a:avLst/>
              <a:gdLst>
                <a:gd name="T0" fmla="*/ 56 w 123"/>
                <a:gd name="T1" fmla="*/ 114 h 160"/>
                <a:gd name="T2" fmla="*/ 19 w 123"/>
                <a:gd name="T3" fmla="*/ 100 h 160"/>
                <a:gd name="T4" fmla="*/ 20 w 123"/>
                <a:gd name="T5" fmla="*/ 96 h 160"/>
                <a:gd name="T6" fmla="*/ 29 w 123"/>
                <a:gd name="T7" fmla="*/ 81 h 160"/>
                <a:gd name="T8" fmla="*/ 39 w 123"/>
                <a:gd name="T9" fmla="*/ 73 h 160"/>
                <a:gd name="T10" fmla="*/ 65 w 123"/>
                <a:gd name="T11" fmla="*/ 64 h 160"/>
                <a:gd name="T12" fmla="*/ 78 w 123"/>
                <a:gd name="T13" fmla="*/ 55 h 160"/>
                <a:gd name="T14" fmla="*/ 78 w 123"/>
                <a:gd name="T15" fmla="*/ 45 h 160"/>
                <a:gd name="T16" fmla="*/ 70 w 123"/>
                <a:gd name="T17" fmla="*/ 39 h 160"/>
                <a:gd name="T18" fmla="*/ 56 w 123"/>
                <a:gd name="T19" fmla="*/ 39 h 160"/>
                <a:gd name="T20" fmla="*/ 44 w 123"/>
                <a:gd name="T21" fmla="*/ 52 h 160"/>
                <a:gd name="T22" fmla="*/ 8 w 123"/>
                <a:gd name="T23" fmla="*/ 33 h 160"/>
                <a:gd name="T24" fmla="*/ 37 w 123"/>
                <a:gd name="T25" fmla="*/ 5 h 160"/>
                <a:gd name="T26" fmla="*/ 82 w 123"/>
                <a:gd name="T27" fmla="*/ 8 h 160"/>
                <a:gd name="T28" fmla="*/ 113 w 123"/>
                <a:gd name="T29" fmla="*/ 31 h 160"/>
                <a:gd name="T30" fmla="*/ 118 w 123"/>
                <a:gd name="T31" fmla="*/ 70 h 160"/>
                <a:gd name="T32" fmla="*/ 107 w 123"/>
                <a:gd name="T33" fmla="*/ 84 h 160"/>
                <a:gd name="T34" fmla="*/ 81 w 123"/>
                <a:gd name="T35" fmla="*/ 95 h 160"/>
                <a:gd name="T36" fmla="*/ 64 w 123"/>
                <a:gd name="T37" fmla="*/ 103 h 160"/>
                <a:gd name="T38" fmla="*/ 56 w 123"/>
                <a:gd name="T39" fmla="*/ 114 h 160"/>
                <a:gd name="T40" fmla="*/ 14 w 123"/>
                <a:gd name="T41" fmla="*/ 109 h 160"/>
                <a:gd name="T42" fmla="*/ 54 w 123"/>
                <a:gd name="T43" fmla="*/ 125 h 160"/>
                <a:gd name="T44" fmla="*/ 40 w 123"/>
                <a:gd name="T45" fmla="*/ 160 h 160"/>
                <a:gd name="T46" fmla="*/ 0 w 123"/>
                <a:gd name="T47" fmla="*/ 144 h 160"/>
                <a:gd name="T48" fmla="*/ 14 w 123"/>
                <a:gd name="T49" fmla="*/ 10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160">
                  <a:moveTo>
                    <a:pt x="56" y="114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0"/>
                    <a:pt x="26" y="85"/>
                    <a:pt x="29" y="81"/>
                  </a:cubicBezTo>
                  <a:cubicBezTo>
                    <a:pt x="32" y="78"/>
                    <a:pt x="35" y="75"/>
                    <a:pt x="39" y="73"/>
                  </a:cubicBezTo>
                  <a:cubicBezTo>
                    <a:pt x="44" y="71"/>
                    <a:pt x="52" y="68"/>
                    <a:pt x="65" y="64"/>
                  </a:cubicBezTo>
                  <a:cubicBezTo>
                    <a:pt x="72" y="61"/>
                    <a:pt x="76" y="58"/>
                    <a:pt x="78" y="55"/>
                  </a:cubicBezTo>
                  <a:cubicBezTo>
                    <a:pt x="79" y="51"/>
                    <a:pt x="79" y="48"/>
                    <a:pt x="78" y="45"/>
                  </a:cubicBezTo>
                  <a:cubicBezTo>
                    <a:pt x="77" y="42"/>
                    <a:pt x="74" y="40"/>
                    <a:pt x="70" y="39"/>
                  </a:cubicBezTo>
                  <a:cubicBezTo>
                    <a:pt x="65" y="37"/>
                    <a:pt x="61" y="37"/>
                    <a:pt x="56" y="39"/>
                  </a:cubicBezTo>
                  <a:cubicBezTo>
                    <a:pt x="52" y="40"/>
                    <a:pt x="48" y="45"/>
                    <a:pt x="44" y="5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5" y="19"/>
                    <a:pt x="24" y="10"/>
                    <a:pt x="37" y="5"/>
                  </a:cubicBezTo>
                  <a:cubicBezTo>
                    <a:pt x="49" y="0"/>
                    <a:pt x="64" y="1"/>
                    <a:pt x="82" y="8"/>
                  </a:cubicBezTo>
                  <a:cubicBezTo>
                    <a:pt x="96" y="14"/>
                    <a:pt x="107" y="21"/>
                    <a:pt x="113" y="31"/>
                  </a:cubicBezTo>
                  <a:cubicBezTo>
                    <a:pt x="122" y="43"/>
                    <a:pt x="123" y="56"/>
                    <a:pt x="118" y="70"/>
                  </a:cubicBezTo>
                  <a:cubicBezTo>
                    <a:pt x="116" y="75"/>
                    <a:pt x="112" y="80"/>
                    <a:pt x="107" y="84"/>
                  </a:cubicBezTo>
                  <a:cubicBezTo>
                    <a:pt x="102" y="88"/>
                    <a:pt x="93" y="92"/>
                    <a:pt x="81" y="95"/>
                  </a:cubicBezTo>
                  <a:cubicBezTo>
                    <a:pt x="72" y="98"/>
                    <a:pt x="67" y="101"/>
                    <a:pt x="64" y="103"/>
                  </a:cubicBezTo>
                  <a:cubicBezTo>
                    <a:pt x="61" y="106"/>
                    <a:pt x="58" y="109"/>
                    <a:pt x="56" y="114"/>
                  </a:cubicBezTo>
                  <a:close/>
                  <a:moveTo>
                    <a:pt x="14" y="109"/>
                  </a:moveTo>
                  <a:cubicBezTo>
                    <a:pt x="54" y="125"/>
                    <a:pt x="54" y="125"/>
                    <a:pt x="54" y="125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44"/>
                    <a:pt x="0" y="144"/>
                    <a:pt x="0" y="144"/>
                  </a:cubicBezTo>
                  <a:lnTo>
                    <a:pt x="14" y="109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pSp>
        <p:nvGrpSpPr>
          <p:cNvPr id="22" name="Gruppieren 33">
            <a:extLst>
              <a:ext uri="{FF2B5EF4-FFF2-40B4-BE49-F238E27FC236}">
                <a16:creationId xmlns:a16="http://schemas.microsoft.com/office/drawing/2014/main" id="{55A02361-3558-264F-B1DA-EF38ADC93FEC}"/>
              </a:ext>
            </a:extLst>
          </p:cNvPr>
          <p:cNvGrpSpPr/>
          <p:nvPr/>
        </p:nvGrpSpPr>
        <p:grpSpPr bwMode="gray">
          <a:xfrm>
            <a:off x="11104423" y="4061245"/>
            <a:ext cx="582217" cy="889287"/>
            <a:chOff x="8177296" y="400557"/>
            <a:chExt cx="845976" cy="1209230"/>
          </a:xfrm>
          <a:solidFill>
            <a:schemeClr val="accent6">
              <a:lumMod val="75000"/>
            </a:schemeClr>
          </a:solidFill>
        </p:grpSpPr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13307498-20C3-9649-A299-49DDD6F2573B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8177296" y="844406"/>
              <a:ext cx="411365" cy="536194"/>
            </a:xfrm>
            <a:custGeom>
              <a:avLst/>
              <a:gdLst>
                <a:gd name="T0" fmla="*/ 56 w 123"/>
                <a:gd name="T1" fmla="*/ 114 h 160"/>
                <a:gd name="T2" fmla="*/ 19 w 123"/>
                <a:gd name="T3" fmla="*/ 100 h 160"/>
                <a:gd name="T4" fmla="*/ 20 w 123"/>
                <a:gd name="T5" fmla="*/ 96 h 160"/>
                <a:gd name="T6" fmla="*/ 29 w 123"/>
                <a:gd name="T7" fmla="*/ 81 h 160"/>
                <a:gd name="T8" fmla="*/ 39 w 123"/>
                <a:gd name="T9" fmla="*/ 73 h 160"/>
                <a:gd name="T10" fmla="*/ 65 w 123"/>
                <a:gd name="T11" fmla="*/ 64 h 160"/>
                <a:gd name="T12" fmla="*/ 78 w 123"/>
                <a:gd name="T13" fmla="*/ 55 h 160"/>
                <a:gd name="T14" fmla="*/ 78 w 123"/>
                <a:gd name="T15" fmla="*/ 45 h 160"/>
                <a:gd name="T16" fmla="*/ 70 w 123"/>
                <a:gd name="T17" fmla="*/ 39 h 160"/>
                <a:gd name="T18" fmla="*/ 56 w 123"/>
                <a:gd name="T19" fmla="*/ 39 h 160"/>
                <a:gd name="T20" fmla="*/ 44 w 123"/>
                <a:gd name="T21" fmla="*/ 52 h 160"/>
                <a:gd name="T22" fmla="*/ 8 w 123"/>
                <a:gd name="T23" fmla="*/ 33 h 160"/>
                <a:gd name="T24" fmla="*/ 37 w 123"/>
                <a:gd name="T25" fmla="*/ 5 h 160"/>
                <a:gd name="T26" fmla="*/ 82 w 123"/>
                <a:gd name="T27" fmla="*/ 8 h 160"/>
                <a:gd name="T28" fmla="*/ 113 w 123"/>
                <a:gd name="T29" fmla="*/ 31 h 160"/>
                <a:gd name="T30" fmla="*/ 118 w 123"/>
                <a:gd name="T31" fmla="*/ 70 h 160"/>
                <a:gd name="T32" fmla="*/ 107 w 123"/>
                <a:gd name="T33" fmla="*/ 84 h 160"/>
                <a:gd name="T34" fmla="*/ 81 w 123"/>
                <a:gd name="T35" fmla="*/ 95 h 160"/>
                <a:gd name="T36" fmla="*/ 64 w 123"/>
                <a:gd name="T37" fmla="*/ 103 h 160"/>
                <a:gd name="T38" fmla="*/ 56 w 123"/>
                <a:gd name="T39" fmla="*/ 114 h 160"/>
                <a:gd name="T40" fmla="*/ 14 w 123"/>
                <a:gd name="T41" fmla="*/ 109 h 160"/>
                <a:gd name="T42" fmla="*/ 54 w 123"/>
                <a:gd name="T43" fmla="*/ 125 h 160"/>
                <a:gd name="T44" fmla="*/ 40 w 123"/>
                <a:gd name="T45" fmla="*/ 160 h 160"/>
                <a:gd name="T46" fmla="*/ 0 w 123"/>
                <a:gd name="T47" fmla="*/ 144 h 160"/>
                <a:gd name="T48" fmla="*/ 14 w 123"/>
                <a:gd name="T49" fmla="*/ 10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160">
                  <a:moveTo>
                    <a:pt x="56" y="114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0"/>
                    <a:pt x="26" y="85"/>
                    <a:pt x="29" y="81"/>
                  </a:cubicBezTo>
                  <a:cubicBezTo>
                    <a:pt x="32" y="78"/>
                    <a:pt x="35" y="75"/>
                    <a:pt x="39" y="73"/>
                  </a:cubicBezTo>
                  <a:cubicBezTo>
                    <a:pt x="44" y="71"/>
                    <a:pt x="52" y="68"/>
                    <a:pt x="65" y="64"/>
                  </a:cubicBezTo>
                  <a:cubicBezTo>
                    <a:pt x="72" y="61"/>
                    <a:pt x="76" y="58"/>
                    <a:pt x="78" y="55"/>
                  </a:cubicBezTo>
                  <a:cubicBezTo>
                    <a:pt x="79" y="51"/>
                    <a:pt x="79" y="48"/>
                    <a:pt x="78" y="45"/>
                  </a:cubicBezTo>
                  <a:cubicBezTo>
                    <a:pt x="77" y="42"/>
                    <a:pt x="74" y="40"/>
                    <a:pt x="70" y="39"/>
                  </a:cubicBezTo>
                  <a:cubicBezTo>
                    <a:pt x="65" y="37"/>
                    <a:pt x="61" y="37"/>
                    <a:pt x="56" y="39"/>
                  </a:cubicBezTo>
                  <a:cubicBezTo>
                    <a:pt x="52" y="40"/>
                    <a:pt x="48" y="45"/>
                    <a:pt x="44" y="5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5" y="19"/>
                    <a:pt x="24" y="10"/>
                    <a:pt x="37" y="5"/>
                  </a:cubicBezTo>
                  <a:cubicBezTo>
                    <a:pt x="49" y="0"/>
                    <a:pt x="64" y="1"/>
                    <a:pt x="82" y="8"/>
                  </a:cubicBezTo>
                  <a:cubicBezTo>
                    <a:pt x="96" y="14"/>
                    <a:pt x="107" y="21"/>
                    <a:pt x="113" y="31"/>
                  </a:cubicBezTo>
                  <a:cubicBezTo>
                    <a:pt x="122" y="43"/>
                    <a:pt x="123" y="56"/>
                    <a:pt x="118" y="70"/>
                  </a:cubicBezTo>
                  <a:cubicBezTo>
                    <a:pt x="116" y="75"/>
                    <a:pt x="112" y="80"/>
                    <a:pt x="107" y="84"/>
                  </a:cubicBezTo>
                  <a:cubicBezTo>
                    <a:pt x="102" y="88"/>
                    <a:pt x="93" y="92"/>
                    <a:pt x="81" y="95"/>
                  </a:cubicBezTo>
                  <a:cubicBezTo>
                    <a:pt x="72" y="98"/>
                    <a:pt x="67" y="101"/>
                    <a:pt x="64" y="103"/>
                  </a:cubicBezTo>
                  <a:cubicBezTo>
                    <a:pt x="61" y="106"/>
                    <a:pt x="58" y="109"/>
                    <a:pt x="56" y="114"/>
                  </a:cubicBezTo>
                  <a:close/>
                  <a:moveTo>
                    <a:pt x="14" y="109"/>
                  </a:moveTo>
                  <a:cubicBezTo>
                    <a:pt x="54" y="125"/>
                    <a:pt x="54" y="125"/>
                    <a:pt x="54" y="125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44"/>
                    <a:pt x="0" y="144"/>
                    <a:pt x="0" y="144"/>
                  </a:cubicBezTo>
                  <a:lnTo>
                    <a:pt x="14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id="{1DEC6C8B-A133-0C4B-BC98-8586953CD1FF}"/>
                </a:ext>
              </a:extLst>
            </p:cNvPr>
            <p:cNvSpPr>
              <a:spLocks noEditPoints="1"/>
            </p:cNvSpPr>
            <p:nvPr/>
          </p:nvSpPr>
          <p:spPr bwMode="gray">
            <a:xfrm rot="19456409">
              <a:off x="8619555" y="1213879"/>
              <a:ext cx="303738" cy="395908"/>
            </a:xfrm>
            <a:custGeom>
              <a:avLst/>
              <a:gdLst>
                <a:gd name="T0" fmla="*/ 56 w 123"/>
                <a:gd name="T1" fmla="*/ 114 h 160"/>
                <a:gd name="T2" fmla="*/ 19 w 123"/>
                <a:gd name="T3" fmla="*/ 100 h 160"/>
                <a:gd name="T4" fmla="*/ 20 w 123"/>
                <a:gd name="T5" fmla="*/ 96 h 160"/>
                <a:gd name="T6" fmla="*/ 29 w 123"/>
                <a:gd name="T7" fmla="*/ 81 h 160"/>
                <a:gd name="T8" fmla="*/ 39 w 123"/>
                <a:gd name="T9" fmla="*/ 73 h 160"/>
                <a:gd name="T10" fmla="*/ 65 w 123"/>
                <a:gd name="T11" fmla="*/ 64 h 160"/>
                <a:gd name="T12" fmla="*/ 78 w 123"/>
                <a:gd name="T13" fmla="*/ 55 h 160"/>
                <a:gd name="T14" fmla="*/ 78 w 123"/>
                <a:gd name="T15" fmla="*/ 45 h 160"/>
                <a:gd name="T16" fmla="*/ 70 w 123"/>
                <a:gd name="T17" fmla="*/ 39 h 160"/>
                <a:gd name="T18" fmla="*/ 56 w 123"/>
                <a:gd name="T19" fmla="*/ 39 h 160"/>
                <a:gd name="T20" fmla="*/ 44 w 123"/>
                <a:gd name="T21" fmla="*/ 52 h 160"/>
                <a:gd name="T22" fmla="*/ 8 w 123"/>
                <a:gd name="T23" fmla="*/ 33 h 160"/>
                <a:gd name="T24" fmla="*/ 37 w 123"/>
                <a:gd name="T25" fmla="*/ 5 h 160"/>
                <a:gd name="T26" fmla="*/ 82 w 123"/>
                <a:gd name="T27" fmla="*/ 8 h 160"/>
                <a:gd name="T28" fmla="*/ 113 w 123"/>
                <a:gd name="T29" fmla="*/ 31 h 160"/>
                <a:gd name="T30" fmla="*/ 118 w 123"/>
                <a:gd name="T31" fmla="*/ 70 h 160"/>
                <a:gd name="T32" fmla="*/ 107 w 123"/>
                <a:gd name="T33" fmla="*/ 84 h 160"/>
                <a:gd name="T34" fmla="*/ 81 w 123"/>
                <a:gd name="T35" fmla="*/ 95 h 160"/>
                <a:gd name="T36" fmla="*/ 64 w 123"/>
                <a:gd name="T37" fmla="*/ 103 h 160"/>
                <a:gd name="T38" fmla="*/ 56 w 123"/>
                <a:gd name="T39" fmla="*/ 114 h 160"/>
                <a:gd name="T40" fmla="*/ 14 w 123"/>
                <a:gd name="T41" fmla="*/ 109 h 160"/>
                <a:gd name="T42" fmla="*/ 54 w 123"/>
                <a:gd name="T43" fmla="*/ 125 h 160"/>
                <a:gd name="T44" fmla="*/ 40 w 123"/>
                <a:gd name="T45" fmla="*/ 160 h 160"/>
                <a:gd name="T46" fmla="*/ 0 w 123"/>
                <a:gd name="T47" fmla="*/ 144 h 160"/>
                <a:gd name="T48" fmla="*/ 14 w 123"/>
                <a:gd name="T49" fmla="*/ 10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160">
                  <a:moveTo>
                    <a:pt x="56" y="114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0"/>
                    <a:pt x="26" y="85"/>
                    <a:pt x="29" y="81"/>
                  </a:cubicBezTo>
                  <a:cubicBezTo>
                    <a:pt x="32" y="78"/>
                    <a:pt x="35" y="75"/>
                    <a:pt x="39" y="73"/>
                  </a:cubicBezTo>
                  <a:cubicBezTo>
                    <a:pt x="44" y="71"/>
                    <a:pt x="52" y="68"/>
                    <a:pt x="65" y="64"/>
                  </a:cubicBezTo>
                  <a:cubicBezTo>
                    <a:pt x="72" y="61"/>
                    <a:pt x="76" y="58"/>
                    <a:pt x="78" y="55"/>
                  </a:cubicBezTo>
                  <a:cubicBezTo>
                    <a:pt x="79" y="51"/>
                    <a:pt x="79" y="48"/>
                    <a:pt x="78" y="45"/>
                  </a:cubicBezTo>
                  <a:cubicBezTo>
                    <a:pt x="77" y="42"/>
                    <a:pt x="74" y="40"/>
                    <a:pt x="70" y="39"/>
                  </a:cubicBezTo>
                  <a:cubicBezTo>
                    <a:pt x="65" y="37"/>
                    <a:pt x="61" y="37"/>
                    <a:pt x="56" y="39"/>
                  </a:cubicBezTo>
                  <a:cubicBezTo>
                    <a:pt x="52" y="40"/>
                    <a:pt x="48" y="45"/>
                    <a:pt x="44" y="5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5" y="19"/>
                    <a:pt x="24" y="10"/>
                    <a:pt x="37" y="5"/>
                  </a:cubicBezTo>
                  <a:cubicBezTo>
                    <a:pt x="49" y="0"/>
                    <a:pt x="64" y="1"/>
                    <a:pt x="82" y="8"/>
                  </a:cubicBezTo>
                  <a:cubicBezTo>
                    <a:pt x="96" y="14"/>
                    <a:pt x="107" y="21"/>
                    <a:pt x="113" y="31"/>
                  </a:cubicBezTo>
                  <a:cubicBezTo>
                    <a:pt x="122" y="43"/>
                    <a:pt x="123" y="56"/>
                    <a:pt x="118" y="70"/>
                  </a:cubicBezTo>
                  <a:cubicBezTo>
                    <a:pt x="116" y="75"/>
                    <a:pt x="112" y="80"/>
                    <a:pt x="107" y="84"/>
                  </a:cubicBezTo>
                  <a:cubicBezTo>
                    <a:pt x="102" y="88"/>
                    <a:pt x="93" y="92"/>
                    <a:pt x="81" y="95"/>
                  </a:cubicBezTo>
                  <a:cubicBezTo>
                    <a:pt x="72" y="98"/>
                    <a:pt x="67" y="101"/>
                    <a:pt x="64" y="103"/>
                  </a:cubicBezTo>
                  <a:cubicBezTo>
                    <a:pt x="61" y="106"/>
                    <a:pt x="58" y="109"/>
                    <a:pt x="56" y="114"/>
                  </a:cubicBezTo>
                  <a:close/>
                  <a:moveTo>
                    <a:pt x="14" y="109"/>
                  </a:moveTo>
                  <a:cubicBezTo>
                    <a:pt x="54" y="125"/>
                    <a:pt x="54" y="125"/>
                    <a:pt x="54" y="125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44"/>
                    <a:pt x="0" y="144"/>
                    <a:pt x="0" y="144"/>
                  </a:cubicBezTo>
                  <a:lnTo>
                    <a:pt x="14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B220B0BC-3BC6-E847-9862-6E8FC738A682}"/>
                </a:ext>
              </a:extLst>
            </p:cNvPr>
            <p:cNvSpPr>
              <a:spLocks noEditPoints="1"/>
            </p:cNvSpPr>
            <p:nvPr/>
          </p:nvSpPr>
          <p:spPr bwMode="gray">
            <a:xfrm rot="19027180">
              <a:off x="8536545" y="400557"/>
              <a:ext cx="486727" cy="634425"/>
            </a:xfrm>
            <a:custGeom>
              <a:avLst/>
              <a:gdLst>
                <a:gd name="T0" fmla="*/ 56 w 123"/>
                <a:gd name="T1" fmla="*/ 114 h 160"/>
                <a:gd name="T2" fmla="*/ 19 w 123"/>
                <a:gd name="T3" fmla="*/ 100 h 160"/>
                <a:gd name="T4" fmla="*/ 20 w 123"/>
                <a:gd name="T5" fmla="*/ 96 h 160"/>
                <a:gd name="T6" fmla="*/ 29 w 123"/>
                <a:gd name="T7" fmla="*/ 81 h 160"/>
                <a:gd name="T8" fmla="*/ 39 w 123"/>
                <a:gd name="T9" fmla="*/ 73 h 160"/>
                <a:gd name="T10" fmla="*/ 65 w 123"/>
                <a:gd name="T11" fmla="*/ 64 h 160"/>
                <a:gd name="T12" fmla="*/ 78 w 123"/>
                <a:gd name="T13" fmla="*/ 55 h 160"/>
                <a:gd name="T14" fmla="*/ 78 w 123"/>
                <a:gd name="T15" fmla="*/ 45 h 160"/>
                <a:gd name="T16" fmla="*/ 70 w 123"/>
                <a:gd name="T17" fmla="*/ 39 h 160"/>
                <a:gd name="T18" fmla="*/ 56 w 123"/>
                <a:gd name="T19" fmla="*/ 39 h 160"/>
                <a:gd name="T20" fmla="*/ 44 w 123"/>
                <a:gd name="T21" fmla="*/ 52 h 160"/>
                <a:gd name="T22" fmla="*/ 8 w 123"/>
                <a:gd name="T23" fmla="*/ 33 h 160"/>
                <a:gd name="T24" fmla="*/ 37 w 123"/>
                <a:gd name="T25" fmla="*/ 5 h 160"/>
                <a:gd name="T26" fmla="*/ 82 w 123"/>
                <a:gd name="T27" fmla="*/ 8 h 160"/>
                <a:gd name="T28" fmla="*/ 113 w 123"/>
                <a:gd name="T29" fmla="*/ 31 h 160"/>
                <a:gd name="T30" fmla="*/ 118 w 123"/>
                <a:gd name="T31" fmla="*/ 70 h 160"/>
                <a:gd name="T32" fmla="*/ 107 w 123"/>
                <a:gd name="T33" fmla="*/ 84 h 160"/>
                <a:gd name="T34" fmla="*/ 81 w 123"/>
                <a:gd name="T35" fmla="*/ 95 h 160"/>
                <a:gd name="T36" fmla="*/ 64 w 123"/>
                <a:gd name="T37" fmla="*/ 103 h 160"/>
                <a:gd name="T38" fmla="*/ 56 w 123"/>
                <a:gd name="T39" fmla="*/ 114 h 160"/>
                <a:gd name="T40" fmla="*/ 14 w 123"/>
                <a:gd name="T41" fmla="*/ 109 h 160"/>
                <a:gd name="T42" fmla="*/ 54 w 123"/>
                <a:gd name="T43" fmla="*/ 125 h 160"/>
                <a:gd name="T44" fmla="*/ 40 w 123"/>
                <a:gd name="T45" fmla="*/ 160 h 160"/>
                <a:gd name="T46" fmla="*/ 0 w 123"/>
                <a:gd name="T47" fmla="*/ 144 h 160"/>
                <a:gd name="T48" fmla="*/ 14 w 123"/>
                <a:gd name="T49" fmla="*/ 10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160">
                  <a:moveTo>
                    <a:pt x="56" y="114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0"/>
                    <a:pt x="26" y="85"/>
                    <a:pt x="29" y="81"/>
                  </a:cubicBezTo>
                  <a:cubicBezTo>
                    <a:pt x="32" y="78"/>
                    <a:pt x="35" y="75"/>
                    <a:pt x="39" y="73"/>
                  </a:cubicBezTo>
                  <a:cubicBezTo>
                    <a:pt x="44" y="71"/>
                    <a:pt x="52" y="68"/>
                    <a:pt x="65" y="64"/>
                  </a:cubicBezTo>
                  <a:cubicBezTo>
                    <a:pt x="72" y="61"/>
                    <a:pt x="76" y="58"/>
                    <a:pt x="78" y="55"/>
                  </a:cubicBezTo>
                  <a:cubicBezTo>
                    <a:pt x="79" y="51"/>
                    <a:pt x="79" y="48"/>
                    <a:pt x="78" y="45"/>
                  </a:cubicBezTo>
                  <a:cubicBezTo>
                    <a:pt x="77" y="42"/>
                    <a:pt x="74" y="40"/>
                    <a:pt x="70" y="39"/>
                  </a:cubicBezTo>
                  <a:cubicBezTo>
                    <a:pt x="65" y="37"/>
                    <a:pt x="61" y="37"/>
                    <a:pt x="56" y="39"/>
                  </a:cubicBezTo>
                  <a:cubicBezTo>
                    <a:pt x="52" y="40"/>
                    <a:pt x="48" y="45"/>
                    <a:pt x="44" y="5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5" y="19"/>
                    <a:pt x="24" y="10"/>
                    <a:pt x="37" y="5"/>
                  </a:cubicBezTo>
                  <a:cubicBezTo>
                    <a:pt x="49" y="0"/>
                    <a:pt x="64" y="1"/>
                    <a:pt x="82" y="8"/>
                  </a:cubicBezTo>
                  <a:cubicBezTo>
                    <a:pt x="96" y="14"/>
                    <a:pt x="107" y="21"/>
                    <a:pt x="113" y="31"/>
                  </a:cubicBezTo>
                  <a:cubicBezTo>
                    <a:pt x="122" y="43"/>
                    <a:pt x="123" y="56"/>
                    <a:pt x="118" y="70"/>
                  </a:cubicBezTo>
                  <a:cubicBezTo>
                    <a:pt x="116" y="75"/>
                    <a:pt x="112" y="80"/>
                    <a:pt x="107" y="84"/>
                  </a:cubicBezTo>
                  <a:cubicBezTo>
                    <a:pt x="102" y="88"/>
                    <a:pt x="93" y="92"/>
                    <a:pt x="81" y="95"/>
                  </a:cubicBezTo>
                  <a:cubicBezTo>
                    <a:pt x="72" y="98"/>
                    <a:pt x="67" y="101"/>
                    <a:pt x="64" y="103"/>
                  </a:cubicBezTo>
                  <a:cubicBezTo>
                    <a:pt x="61" y="106"/>
                    <a:pt x="58" y="109"/>
                    <a:pt x="56" y="114"/>
                  </a:cubicBezTo>
                  <a:close/>
                  <a:moveTo>
                    <a:pt x="14" y="109"/>
                  </a:moveTo>
                  <a:cubicBezTo>
                    <a:pt x="54" y="125"/>
                    <a:pt x="54" y="125"/>
                    <a:pt x="54" y="125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44"/>
                    <a:pt x="0" y="144"/>
                    <a:pt x="0" y="144"/>
                  </a:cubicBezTo>
                  <a:lnTo>
                    <a:pt x="14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  <p:grpSp>
        <p:nvGrpSpPr>
          <p:cNvPr id="26" name="Gruppieren 33">
            <a:extLst>
              <a:ext uri="{FF2B5EF4-FFF2-40B4-BE49-F238E27FC236}">
                <a16:creationId xmlns:a16="http://schemas.microsoft.com/office/drawing/2014/main" id="{515C97B8-E699-2E40-872D-4BC370843BE4}"/>
              </a:ext>
            </a:extLst>
          </p:cNvPr>
          <p:cNvGrpSpPr/>
          <p:nvPr/>
        </p:nvGrpSpPr>
        <p:grpSpPr bwMode="gray">
          <a:xfrm>
            <a:off x="11611575" y="5022402"/>
            <a:ext cx="339712" cy="602556"/>
            <a:chOff x="8177296" y="400557"/>
            <a:chExt cx="845976" cy="120923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B8A5A0FA-36C0-F547-82CE-4C0782A6AE06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8177296" y="844406"/>
              <a:ext cx="411365" cy="536194"/>
            </a:xfrm>
            <a:custGeom>
              <a:avLst/>
              <a:gdLst>
                <a:gd name="T0" fmla="*/ 56 w 123"/>
                <a:gd name="T1" fmla="*/ 114 h 160"/>
                <a:gd name="T2" fmla="*/ 19 w 123"/>
                <a:gd name="T3" fmla="*/ 100 h 160"/>
                <a:gd name="T4" fmla="*/ 20 w 123"/>
                <a:gd name="T5" fmla="*/ 96 h 160"/>
                <a:gd name="T6" fmla="*/ 29 w 123"/>
                <a:gd name="T7" fmla="*/ 81 h 160"/>
                <a:gd name="T8" fmla="*/ 39 w 123"/>
                <a:gd name="T9" fmla="*/ 73 h 160"/>
                <a:gd name="T10" fmla="*/ 65 w 123"/>
                <a:gd name="T11" fmla="*/ 64 h 160"/>
                <a:gd name="T12" fmla="*/ 78 w 123"/>
                <a:gd name="T13" fmla="*/ 55 h 160"/>
                <a:gd name="T14" fmla="*/ 78 w 123"/>
                <a:gd name="T15" fmla="*/ 45 h 160"/>
                <a:gd name="T16" fmla="*/ 70 w 123"/>
                <a:gd name="T17" fmla="*/ 39 h 160"/>
                <a:gd name="T18" fmla="*/ 56 w 123"/>
                <a:gd name="T19" fmla="*/ 39 h 160"/>
                <a:gd name="T20" fmla="*/ 44 w 123"/>
                <a:gd name="T21" fmla="*/ 52 h 160"/>
                <a:gd name="T22" fmla="*/ 8 w 123"/>
                <a:gd name="T23" fmla="*/ 33 h 160"/>
                <a:gd name="T24" fmla="*/ 37 w 123"/>
                <a:gd name="T25" fmla="*/ 5 h 160"/>
                <a:gd name="T26" fmla="*/ 82 w 123"/>
                <a:gd name="T27" fmla="*/ 8 h 160"/>
                <a:gd name="T28" fmla="*/ 113 w 123"/>
                <a:gd name="T29" fmla="*/ 31 h 160"/>
                <a:gd name="T30" fmla="*/ 118 w 123"/>
                <a:gd name="T31" fmla="*/ 70 h 160"/>
                <a:gd name="T32" fmla="*/ 107 w 123"/>
                <a:gd name="T33" fmla="*/ 84 h 160"/>
                <a:gd name="T34" fmla="*/ 81 w 123"/>
                <a:gd name="T35" fmla="*/ 95 h 160"/>
                <a:gd name="T36" fmla="*/ 64 w 123"/>
                <a:gd name="T37" fmla="*/ 103 h 160"/>
                <a:gd name="T38" fmla="*/ 56 w 123"/>
                <a:gd name="T39" fmla="*/ 114 h 160"/>
                <a:gd name="T40" fmla="*/ 14 w 123"/>
                <a:gd name="T41" fmla="*/ 109 h 160"/>
                <a:gd name="T42" fmla="*/ 54 w 123"/>
                <a:gd name="T43" fmla="*/ 125 h 160"/>
                <a:gd name="T44" fmla="*/ 40 w 123"/>
                <a:gd name="T45" fmla="*/ 160 h 160"/>
                <a:gd name="T46" fmla="*/ 0 w 123"/>
                <a:gd name="T47" fmla="*/ 144 h 160"/>
                <a:gd name="T48" fmla="*/ 14 w 123"/>
                <a:gd name="T49" fmla="*/ 10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160">
                  <a:moveTo>
                    <a:pt x="56" y="114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0"/>
                    <a:pt x="26" y="85"/>
                    <a:pt x="29" y="81"/>
                  </a:cubicBezTo>
                  <a:cubicBezTo>
                    <a:pt x="32" y="78"/>
                    <a:pt x="35" y="75"/>
                    <a:pt x="39" y="73"/>
                  </a:cubicBezTo>
                  <a:cubicBezTo>
                    <a:pt x="44" y="71"/>
                    <a:pt x="52" y="68"/>
                    <a:pt x="65" y="64"/>
                  </a:cubicBezTo>
                  <a:cubicBezTo>
                    <a:pt x="72" y="61"/>
                    <a:pt x="76" y="58"/>
                    <a:pt x="78" y="55"/>
                  </a:cubicBezTo>
                  <a:cubicBezTo>
                    <a:pt x="79" y="51"/>
                    <a:pt x="79" y="48"/>
                    <a:pt x="78" y="45"/>
                  </a:cubicBezTo>
                  <a:cubicBezTo>
                    <a:pt x="77" y="42"/>
                    <a:pt x="74" y="40"/>
                    <a:pt x="70" y="39"/>
                  </a:cubicBezTo>
                  <a:cubicBezTo>
                    <a:pt x="65" y="37"/>
                    <a:pt x="61" y="37"/>
                    <a:pt x="56" y="39"/>
                  </a:cubicBezTo>
                  <a:cubicBezTo>
                    <a:pt x="52" y="40"/>
                    <a:pt x="48" y="45"/>
                    <a:pt x="44" y="5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5" y="19"/>
                    <a:pt x="24" y="10"/>
                    <a:pt x="37" y="5"/>
                  </a:cubicBezTo>
                  <a:cubicBezTo>
                    <a:pt x="49" y="0"/>
                    <a:pt x="64" y="1"/>
                    <a:pt x="82" y="8"/>
                  </a:cubicBezTo>
                  <a:cubicBezTo>
                    <a:pt x="96" y="14"/>
                    <a:pt x="107" y="21"/>
                    <a:pt x="113" y="31"/>
                  </a:cubicBezTo>
                  <a:cubicBezTo>
                    <a:pt x="122" y="43"/>
                    <a:pt x="123" y="56"/>
                    <a:pt x="118" y="70"/>
                  </a:cubicBezTo>
                  <a:cubicBezTo>
                    <a:pt x="116" y="75"/>
                    <a:pt x="112" y="80"/>
                    <a:pt x="107" y="84"/>
                  </a:cubicBezTo>
                  <a:cubicBezTo>
                    <a:pt x="102" y="88"/>
                    <a:pt x="93" y="92"/>
                    <a:pt x="81" y="95"/>
                  </a:cubicBezTo>
                  <a:cubicBezTo>
                    <a:pt x="72" y="98"/>
                    <a:pt x="67" y="101"/>
                    <a:pt x="64" y="103"/>
                  </a:cubicBezTo>
                  <a:cubicBezTo>
                    <a:pt x="61" y="106"/>
                    <a:pt x="58" y="109"/>
                    <a:pt x="56" y="114"/>
                  </a:cubicBezTo>
                  <a:close/>
                  <a:moveTo>
                    <a:pt x="14" y="109"/>
                  </a:moveTo>
                  <a:cubicBezTo>
                    <a:pt x="54" y="125"/>
                    <a:pt x="54" y="125"/>
                    <a:pt x="54" y="125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44"/>
                    <a:pt x="0" y="144"/>
                    <a:pt x="0" y="144"/>
                  </a:cubicBezTo>
                  <a:lnTo>
                    <a:pt x="14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8" name="Freeform 13">
              <a:extLst>
                <a:ext uri="{FF2B5EF4-FFF2-40B4-BE49-F238E27FC236}">
                  <a16:creationId xmlns:a16="http://schemas.microsoft.com/office/drawing/2014/main" id="{28427E2A-92EB-2540-A6A9-D74FD415A337}"/>
                </a:ext>
              </a:extLst>
            </p:cNvPr>
            <p:cNvSpPr>
              <a:spLocks noEditPoints="1"/>
            </p:cNvSpPr>
            <p:nvPr/>
          </p:nvSpPr>
          <p:spPr bwMode="gray">
            <a:xfrm rot="19456409">
              <a:off x="8619555" y="1213879"/>
              <a:ext cx="303738" cy="395908"/>
            </a:xfrm>
            <a:custGeom>
              <a:avLst/>
              <a:gdLst>
                <a:gd name="T0" fmla="*/ 56 w 123"/>
                <a:gd name="T1" fmla="*/ 114 h 160"/>
                <a:gd name="T2" fmla="*/ 19 w 123"/>
                <a:gd name="T3" fmla="*/ 100 h 160"/>
                <a:gd name="T4" fmla="*/ 20 w 123"/>
                <a:gd name="T5" fmla="*/ 96 h 160"/>
                <a:gd name="T6" fmla="*/ 29 w 123"/>
                <a:gd name="T7" fmla="*/ 81 h 160"/>
                <a:gd name="T8" fmla="*/ 39 w 123"/>
                <a:gd name="T9" fmla="*/ 73 h 160"/>
                <a:gd name="T10" fmla="*/ 65 w 123"/>
                <a:gd name="T11" fmla="*/ 64 h 160"/>
                <a:gd name="T12" fmla="*/ 78 w 123"/>
                <a:gd name="T13" fmla="*/ 55 h 160"/>
                <a:gd name="T14" fmla="*/ 78 w 123"/>
                <a:gd name="T15" fmla="*/ 45 h 160"/>
                <a:gd name="T16" fmla="*/ 70 w 123"/>
                <a:gd name="T17" fmla="*/ 39 h 160"/>
                <a:gd name="T18" fmla="*/ 56 w 123"/>
                <a:gd name="T19" fmla="*/ 39 h 160"/>
                <a:gd name="T20" fmla="*/ 44 w 123"/>
                <a:gd name="T21" fmla="*/ 52 h 160"/>
                <a:gd name="T22" fmla="*/ 8 w 123"/>
                <a:gd name="T23" fmla="*/ 33 h 160"/>
                <a:gd name="T24" fmla="*/ 37 w 123"/>
                <a:gd name="T25" fmla="*/ 5 h 160"/>
                <a:gd name="T26" fmla="*/ 82 w 123"/>
                <a:gd name="T27" fmla="*/ 8 h 160"/>
                <a:gd name="T28" fmla="*/ 113 w 123"/>
                <a:gd name="T29" fmla="*/ 31 h 160"/>
                <a:gd name="T30" fmla="*/ 118 w 123"/>
                <a:gd name="T31" fmla="*/ 70 h 160"/>
                <a:gd name="T32" fmla="*/ 107 w 123"/>
                <a:gd name="T33" fmla="*/ 84 h 160"/>
                <a:gd name="T34" fmla="*/ 81 w 123"/>
                <a:gd name="T35" fmla="*/ 95 h 160"/>
                <a:gd name="T36" fmla="*/ 64 w 123"/>
                <a:gd name="T37" fmla="*/ 103 h 160"/>
                <a:gd name="T38" fmla="*/ 56 w 123"/>
                <a:gd name="T39" fmla="*/ 114 h 160"/>
                <a:gd name="T40" fmla="*/ 14 w 123"/>
                <a:gd name="T41" fmla="*/ 109 h 160"/>
                <a:gd name="T42" fmla="*/ 54 w 123"/>
                <a:gd name="T43" fmla="*/ 125 h 160"/>
                <a:gd name="T44" fmla="*/ 40 w 123"/>
                <a:gd name="T45" fmla="*/ 160 h 160"/>
                <a:gd name="T46" fmla="*/ 0 w 123"/>
                <a:gd name="T47" fmla="*/ 144 h 160"/>
                <a:gd name="T48" fmla="*/ 14 w 123"/>
                <a:gd name="T49" fmla="*/ 10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160">
                  <a:moveTo>
                    <a:pt x="56" y="114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0"/>
                    <a:pt x="26" y="85"/>
                    <a:pt x="29" y="81"/>
                  </a:cubicBezTo>
                  <a:cubicBezTo>
                    <a:pt x="32" y="78"/>
                    <a:pt x="35" y="75"/>
                    <a:pt x="39" y="73"/>
                  </a:cubicBezTo>
                  <a:cubicBezTo>
                    <a:pt x="44" y="71"/>
                    <a:pt x="52" y="68"/>
                    <a:pt x="65" y="64"/>
                  </a:cubicBezTo>
                  <a:cubicBezTo>
                    <a:pt x="72" y="61"/>
                    <a:pt x="76" y="58"/>
                    <a:pt x="78" y="55"/>
                  </a:cubicBezTo>
                  <a:cubicBezTo>
                    <a:pt x="79" y="51"/>
                    <a:pt x="79" y="48"/>
                    <a:pt x="78" y="45"/>
                  </a:cubicBezTo>
                  <a:cubicBezTo>
                    <a:pt x="77" y="42"/>
                    <a:pt x="74" y="40"/>
                    <a:pt x="70" y="39"/>
                  </a:cubicBezTo>
                  <a:cubicBezTo>
                    <a:pt x="65" y="37"/>
                    <a:pt x="61" y="37"/>
                    <a:pt x="56" y="39"/>
                  </a:cubicBezTo>
                  <a:cubicBezTo>
                    <a:pt x="52" y="40"/>
                    <a:pt x="48" y="45"/>
                    <a:pt x="44" y="5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5" y="19"/>
                    <a:pt x="24" y="10"/>
                    <a:pt x="37" y="5"/>
                  </a:cubicBezTo>
                  <a:cubicBezTo>
                    <a:pt x="49" y="0"/>
                    <a:pt x="64" y="1"/>
                    <a:pt x="82" y="8"/>
                  </a:cubicBezTo>
                  <a:cubicBezTo>
                    <a:pt x="96" y="14"/>
                    <a:pt x="107" y="21"/>
                    <a:pt x="113" y="31"/>
                  </a:cubicBezTo>
                  <a:cubicBezTo>
                    <a:pt x="122" y="43"/>
                    <a:pt x="123" y="56"/>
                    <a:pt x="118" y="70"/>
                  </a:cubicBezTo>
                  <a:cubicBezTo>
                    <a:pt x="116" y="75"/>
                    <a:pt x="112" y="80"/>
                    <a:pt x="107" y="84"/>
                  </a:cubicBezTo>
                  <a:cubicBezTo>
                    <a:pt x="102" y="88"/>
                    <a:pt x="93" y="92"/>
                    <a:pt x="81" y="95"/>
                  </a:cubicBezTo>
                  <a:cubicBezTo>
                    <a:pt x="72" y="98"/>
                    <a:pt x="67" y="101"/>
                    <a:pt x="64" y="103"/>
                  </a:cubicBezTo>
                  <a:cubicBezTo>
                    <a:pt x="61" y="106"/>
                    <a:pt x="58" y="109"/>
                    <a:pt x="56" y="114"/>
                  </a:cubicBezTo>
                  <a:close/>
                  <a:moveTo>
                    <a:pt x="14" y="109"/>
                  </a:moveTo>
                  <a:cubicBezTo>
                    <a:pt x="54" y="125"/>
                    <a:pt x="54" y="125"/>
                    <a:pt x="54" y="125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44"/>
                    <a:pt x="0" y="144"/>
                    <a:pt x="0" y="144"/>
                  </a:cubicBezTo>
                  <a:lnTo>
                    <a:pt x="14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E43DE28C-2C21-6641-A448-65DA5D9C4482}"/>
                </a:ext>
              </a:extLst>
            </p:cNvPr>
            <p:cNvSpPr>
              <a:spLocks noEditPoints="1"/>
            </p:cNvSpPr>
            <p:nvPr/>
          </p:nvSpPr>
          <p:spPr bwMode="gray">
            <a:xfrm rot="19027180">
              <a:off x="8536545" y="400557"/>
              <a:ext cx="486727" cy="634425"/>
            </a:xfrm>
            <a:custGeom>
              <a:avLst/>
              <a:gdLst>
                <a:gd name="T0" fmla="*/ 56 w 123"/>
                <a:gd name="T1" fmla="*/ 114 h 160"/>
                <a:gd name="T2" fmla="*/ 19 w 123"/>
                <a:gd name="T3" fmla="*/ 100 h 160"/>
                <a:gd name="T4" fmla="*/ 20 w 123"/>
                <a:gd name="T5" fmla="*/ 96 h 160"/>
                <a:gd name="T6" fmla="*/ 29 w 123"/>
                <a:gd name="T7" fmla="*/ 81 h 160"/>
                <a:gd name="T8" fmla="*/ 39 w 123"/>
                <a:gd name="T9" fmla="*/ 73 h 160"/>
                <a:gd name="T10" fmla="*/ 65 w 123"/>
                <a:gd name="T11" fmla="*/ 64 h 160"/>
                <a:gd name="T12" fmla="*/ 78 w 123"/>
                <a:gd name="T13" fmla="*/ 55 h 160"/>
                <a:gd name="T14" fmla="*/ 78 w 123"/>
                <a:gd name="T15" fmla="*/ 45 h 160"/>
                <a:gd name="T16" fmla="*/ 70 w 123"/>
                <a:gd name="T17" fmla="*/ 39 h 160"/>
                <a:gd name="T18" fmla="*/ 56 w 123"/>
                <a:gd name="T19" fmla="*/ 39 h 160"/>
                <a:gd name="T20" fmla="*/ 44 w 123"/>
                <a:gd name="T21" fmla="*/ 52 h 160"/>
                <a:gd name="T22" fmla="*/ 8 w 123"/>
                <a:gd name="T23" fmla="*/ 33 h 160"/>
                <a:gd name="T24" fmla="*/ 37 w 123"/>
                <a:gd name="T25" fmla="*/ 5 h 160"/>
                <a:gd name="T26" fmla="*/ 82 w 123"/>
                <a:gd name="T27" fmla="*/ 8 h 160"/>
                <a:gd name="T28" fmla="*/ 113 w 123"/>
                <a:gd name="T29" fmla="*/ 31 h 160"/>
                <a:gd name="T30" fmla="*/ 118 w 123"/>
                <a:gd name="T31" fmla="*/ 70 h 160"/>
                <a:gd name="T32" fmla="*/ 107 w 123"/>
                <a:gd name="T33" fmla="*/ 84 h 160"/>
                <a:gd name="T34" fmla="*/ 81 w 123"/>
                <a:gd name="T35" fmla="*/ 95 h 160"/>
                <a:gd name="T36" fmla="*/ 64 w 123"/>
                <a:gd name="T37" fmla="*/ 103 h 160"/>
                <a:gd name="T38" fmla="*/ 56 w 123"/>
                <a:gd name="T39" fmla="*/ 114 h 160"/>
                <a:gd name="T40" fmla="*/ 14 w 123"/>
                <a:gd name="T41" fmla="*/ 109 h 160"/>
                <a:gd name="T42" fmla="*/ 54 w 123"/>
                <a:gd name="T43" fmla="*/ 125 h 160"/>
                <a:gd name="T44" fmla="*/ 40 w 123"/>
                <a:gd name="T45" fmla="*/ 160 h 160"/>
                <a:gd name="T46" fmla="*/ 0 w 123"/>
                <a:gd name="T47" fmla="*/ 144 h 160"/>
                <a:gd name="T48" fmla="*/ 14 w 123"/>
                <a:gd name="T49" fmla="*/ 10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3" h="160">
                  <a:moveTo>
                    <a:pt x="56" y="114"/>
                  </a:moveTo>
                  <a:cubicBezTo>
                    <a:pt x="19" y="100"/>
                    <a:pt x="19" y="100"/>
                    <a:pt x="19" y="100"/>
                  </a:cubicBezTo>
                  <a:cubicBezTo>
                    <a:pt x="20" y="96"/>
                    <a:pt x="20" y="96"/>
                    <a:pt x="20" y="96"/>
                  </a:cubicBezTo>
                  <a:cubicBezTo>
                    <a:pt x="23" y="90"/>
                    <a:pt x="26" y="85"/>
                    <a:pt x="29" y="81"/>
                  </a:cubicBezTo>
                  <a:cubicBezTo>
                    <a:pt x="32" y="78"/>
                    <a:pt x="35" y="75"/>
                    <a:pt x="39" y="73"/>
                  </a:cubicBezTo>
                  <a:cubicBezTo>
                    <a:pt x="44" y="71"/>
                    <a:pt x="52" y="68"/>
                    <a:pt x="65" y="64"/>
                  </a:cubicBezTo>
                  <a:cubicBezTo>
                    <a:pt x="72" y="61"/>
                    <a:pt x="76" y="58"/>
                    <a:pt x="78" y="55"/>
                  </a:cubicBezTo>
                  <a:cubicBezTo>
                    <a:pt x="79" y="51"/>
                    <a:pt x="79" y="48"/>
                    <a:pt x="78" y="45"/>
                  </a:cubicBezTo>
                  <a:cubicBezTo>
                    <a:pt x="77" y="42"/>
                    <a:pt x="74" y="40"/>
                    <a:pt x="70" y="39"/>
                  </a:cubicBezTo>
                  <a:cubicBezTo>
                    <a:pt x="65" y="37"/>
                    <a:pt x="61" y="37"/>
                    <a:pt x="56" y="39"/>
                  </a:cubicBezTo>
                  <a:cubicBezTo>
                    <a:pt x="52" y="40"/>
                    <a:pt x="48" y="45"/>
                    <a:pt x="44" y="5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15" y="19"/>
                    <a:pt x="24" y="10"/>
                    <a:pt x="37" y="5"/>
                  </a:cubicBezTo>
                  <a:cubicBezTo>
                    <a:pt x="49" y="0"/>
                    <a:pt x="64" y="1"/>
                    <a:pt x="82" y="8"/>
                  </a:cubicBezTo>
                  <a:cubicBezTo>
                    <a:pt x="96" y="14"/>
                    <a:pt x="107" y="21"/>
                    <a:pt x="113" y="31"/>
                  </a:cubicBezTo>
                  <a:cubicBezTo>
                    <a:pt x="122" y="43"/>
                    <a:pt x="123" y="56"/>
                    <a:pt x="118" y="70"/>
                  </a:cubicBezTo>
                  <a:cubicBezTo>
                    <a:pt x="116" y="75"/>
                    <a:pt x="112" y="80"/>
                    <a:pt x="107" y="84"/>
                  </a:cubicBezTo>
                  <a:cubicBezTo>
                    <a:pt x="102" y="88"/>
                    <a:pt x="93" y="92"/>
                    <a:pt x="81" y="95"/>
                  </a:cubicBezTo>
                  <a:cubicBezTo>
                    <a:pt x="72" y="98"/>
                    <a:pt x="67" y="101"/>
                    <a:pt x="64" y="103"/>
                  </a:cubicBezTo>
                  <a:cubicBezTo>
                    <a:pt x="61" y="106"/>
                    <a:pt x="58" y="109"/>
                    <a:pt x="56" y="114"/>
                  </a:cubicBezTo>
                  <a:close/>
                  <a:moveTo>
                    <a:pt x="14" y="109"/>
                  </a:moveTo>
                  <a:cubicBezTo>
                    <a:pt x="54" y="125"/>
                    <a:pt x="54" y="125"/>
                    <a:pt x="54" y="125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0" y="144"/>
                    <a:pt x="0" y="144"/>
                    <a:pt x="0" y="144"/>
                  </a:cubicBezTo>
                  <a:lnTo>
                    <a:pt x="14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128659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15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D53DF89B-A47B-4940-9467-425B598B1C66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Deudas a regularizar: Exclusiones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grpSp>
        <p:nvGrpSpPr>
          <p:cNvPr id="5" name="Gruppieren 3">
            <a:extLst>
              <a:ext uri="{FF2B5EF4-FFF2-40B4-BE49-F238E27FC236}">
                <a16:creationId xmlns:a16="http://schemas.microsoft.com/office/drawing/2014/main" id="{A1D2C612-28AA-8143-A1CB-B156C509453D}"/>
              </a:ext>
            </a:extLst>
          </p:cNvPr>
          <p:cNvGrpSpPr/>
          <p:nvPr/>
        </p:nvGrpSpPr>
        <p:grpSpPr bwMode="gray">
          <a:xfrm flipH="1">
            <a:off x="8904312" y="1465094"/>
            <a:ext cx="3799569" cy="5384225"/>
            <a:chOff x="6518194" y="1059693"/>
            <a:chExt cx="3654681" cy="4756907"/>
          </a:xfrm>
        </p:grpSpPr>
        <p:sp>
          <p:nvSpPr>
            <p:cNvPr id="6" name="Freeform 16">
              <a:extLst>
                <a:ext uri="{FF2B5EF4-FFF2-40B4-BE49-F238E27FC236}">
                  <a16:creationId xmlns:a16="http://schemas.microsoft.com/office/drawing/2014/main" id="{AD18B448-A7C0-A64E-844A-46312D0A1E5D}"/>
                </a:ext>
              </a:extLst>
            </p:cNvPr>
            <p:cNvSpPr>
              <a:spLocks/>
            </p:cNvSpPr>
            <p:nvPr/>
          </p:nvSpPr>
          <p:spPr bwMode="gray">
            <a:xfrm rot="1260141">
              <a:off x="6518194" y="1059693"/>
              <a:ext cx="1656230" cy="1129874"/>
            </a:xfrm>
            <a:custGeom>
              <a:avLst/>
              <a:gdLst>
                <a:gd name="T0" fmla="*/ 206 w 412"/>
                <a:gd name="T1" fmla="*/ 0 h 308"/>
                <a:gd name="T2" fmla="*/ 172 w 412"/>
                <a:gd name="T3" fmla="*/ 69 h 308"/>
                <a:gd name="T4" fmla="*/ 64 w 412"/>
                <a:gd name="T5" fmla="*/ 2 h 308"/>
                <a:gd name="T6" fmla="*/ 135 w 412"/>
                <a:gd name="T7" fmla="*/ 150 h 308"/>
                <a:gd name="T8" fmla="*/ 167 w 412"/>
                <a:gd name="T9" fmla="*/ 224 h 308"/>
                <a:gd name="T10" fmla="*/ 181 w 412"/>
                <a:gd name="T11" fmla="*/ 223 h 308"/>
                <a:gd name="T12" fmla="*/ 202 w 412"/>
                <a:gd name="T13" fmla="*/ 295 h 308"/>
                <a:gd name="T14" fmla="*/ 274 w 412"/>
                <a:gd name="T15" fmla="*/ 229 h 308"/>
                <a:gd name="T16" fmla="*/ 412 w 412"/>
                <a:gd name="T17" fmla="*/ 308 h 308"/>
                <a:gd name="T18" fmla="*/ 300 w 412"/>
                <a:gd name="T19" fmla="*/ 189 h 308"/>
                <a:gd name="T20" fmla="*/ 363 w 412"/>
                <a:gd name="T21" fmla="*/ 107 h 308"/>
                <a:gd name="T22" fmla="*/ 315 w 412"/>
                <a:gd name="T23" fmla="*/ 52 h 308"/>
                <a:gd name="T24" fmla="*/ 247 w 412"/>
                <a:gd name="T25" fmla="*/ 90 h 308"/>
                <a:gd name="T26" fmla="*/ 206 w 412"/>
                <a:gd name="T27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2" h="308">
                  <a:moveTo>
                    <a:pt x="206" y="0"/>
                  </a:moveTo>
                  <a:cubicBezTo>
                    <a:pt x="182" y="0"/>
                    <a:pt x="161" y="25"/>
                    <a:pt x="172" y="69"/>
                  </a:cubicBezTo>
                  <a:cubicBezTo>
                    <a:pt x="157" y="27"/>
                    <a:pt x="101" y="2"/>
                    <a:pt x="64" y="2"/>
                  </a:cubicBezTo>
                  <a:cubicBezTo>
                    <a:pt x="17" y="2"/>
                    <a:pt x="0" y="44"/>
                    <a:pt x="135" y="150"/>
                  </a:cubicBezTo>
                  <a:cubicBezTo>
                    <a:pt x="65" y="171"/>
                    <a:pt x="110" y="224"/>
                    <a:pt x="167" y="224"/>
                  </a:cubicBezTo>
                  <a:cubicBezTo>
                    <a:pt x="172" y="224"/>
                    <a:pt x="177" y="223"/>
                    <a:pt x="181" y="223"/>
                  </a:cubicBezTo>
                  <a:cubicBezTo>
                    <a:pt x="150" y="271"/>
                    <a:pt x="171" y="295"/>
                    <a:pt x="202" y="295"/>
                  </a:cubicBezTo>
                  <a:cubicBezTo>
                    <a:pt x="231" y="295"/>
                    <a:pt x="269" y="273"/>
                    <a:pt x="274" y="229"/>
                  </a:cubicBezTo>
                  <a:cubicBezTo>
                    <a:pt x="412" y="308"/>
                    <a:pt x="412" y="308"/>
                    <a:pt x="412" y="308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63" y="186"/>
                    <a:pt x="363" y="107"/>
                  </a:cubicBezTo>
                  <a:cubicBezTo>
                    <a:pt x="363" y="67"/>
                    <a:pt x="340" y="52"/>
                    <a:pt x="315" y="52"/>
                  </a:cubicBezTo>
                  <a:cubicBezTo>
                    <a:pt x="289" y="52"/>
                    <a:pt x="260" y="67"/>
                    <a:pt x="247" y="90"/>
                  </a:cubicBezTo>
                  <a:cubicBezTo>
                    <a:pt x="257" y="28"/>
                    <a:pt x="231" y="0"/>
                    <a:pt x="206" y="0"/>
                  </a:cubicBezTo>
                </a:path>
              </a:pathLst>
            </a:custGeom>
            <a:solidFill>
              <a:schemeClr val="accent5">
                <a:lumMod val="40000"/>
                <a:lumOff val="60000"/>
                <a:alpha val="5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</a:endParaRPr>
            </a:p>
          </p:txBody>
        </p:sp>
        <p:sp>
          <p:nvSpPr>
            <p:cNvPr id="7" name="Freeform 16">
              <a:extLst>
                <a:ext uri="{FF2B5EF4-FFF2-40B4-BE49-F238E27FC236}">
                  <a16:creationId xmlns:a16="http://schemas.microsoft.com/office/drawing/2014/main" id="{562349E8-DF1A-E148-9846-3200E5FB4DE2}"/>
                </a:ext>
              </a:extLst>
            </p:cNvPr>
            <p:cNvSpPr>
              <a:spLocks/>
            </p:cNvSpPr>
            <p:nvPr/>
          </p:nvSpPr>
          <p:spPr bwMode="gray">
            <a:xfrm rot="18741963">
              <a:off x="6702806" y="2403891"/>
              <a:ext cx="1161069" cy="792077"/>
            </a:xfrm>
            <a:custGeom>
              <a:avLst/>
              <a:gdLst>
                <a:gd name="T0" fmla="*/ 206 w 412"/>
                <a:gd name="T1" fmla="*/ 0 h 308"/>
                <a:gd name="T2" fmla="*/ 172 w 412"/>
                <a:gd name="T3" fmla="*/ 69 h 308"/>
                <a:gd name="T4" fmla="*/ 64 w 412"/>
                <a:gd name="T5" fmla="*/ 2 h 308"/>
                <a:gd name="T6" fmla="*/ 135 w 412"/>
                <a:gd name="T7" fmla="*/ 150 h 308"/>
                <a:gd name="T8" fmla="*/ 167 w 412"/>
                <a:gd name="T9" fmla="*/ 224 h 308"/>
                <a:gd name="T10" fmla="*/ 181 w 412"/>
                <a:gd name="T11" fmla="*/ 223 h 308"/>
                <a:gd name="T12" fmla="*/ 202 w 412"/>
                <a:gd name="T13" fmla="*/ 295 h 308"/>
                <a:gd name="T14" fmla="*/ 274 w 412"/>
                <a:gd name="T15" fmla="*/ 229 h 308"/>
                <a:gd name="T16" fmla="*/ 412 w 412"/>
                <a:gd name="T17" fmla="*/ 308 h 308"/>
                <a:gd name="T18" fmla="*/ 300 w 412"/>
                <a:gd name="T19" fmla="*/ 189 h 308"/>
                <a:gd name="T20" fmla="*/ 363 w 412"/>
                <a:gd name="T21" fmla="*/ 107 h 308"/>
                <a:gd name="T22" fmla="*/ 315 w 412"/>
                <a:gd name="T23" fmla="*/ 52 h 308"/>
                <a:gd name="T24" fmla="*/ 247 w 412"/>
                <a:gd name="T25" fmla="*/ 90 h 308"/>
                <a:gd name="T26" fmla="*/ 206 w 412"/>
                <a:gd name="T27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2" h="308">
                  <a:moveTo>
                    <a:pt x="206" y="0"/>
                  </a:moveTo>
                  <a:cubicBezTo>
                    <a:pt x="182" y="0"/>
                    <a:pt x="161" y="25"/>
                    <a:pt x="172" y="69"/>
                  </a:cubicBezTo>
                  <a:cubicBezTo>
                    <a:pt x="157" y="27"/>
                    <a:pt x="101" y="2"/>
                    <a:pt x="64" y="2"/>
                  </a:cubicBezTo>
                  <a:cubicBezTo>
                    <a:pt x="17" y="2"/>
                    <a:pt x="0" y="44"/>
                    <a:pt x="135" y="150"/>
                  </a:cubicBezTo>
                  <a:cubicBezTo>
                    <a:pt x="65" y="171"/>
                    <a:pt x="110" y="224"/>
                    <a:pt x="167" y="224"/>
                  </a:cubicBezTo>
                  <a:cubicBezTo>
                    <a:pt x="172" y="224"/>
                    <a:pt x="177" y="223"/>
                    <a:pt x="181" y="223"/>
                  </a:cubicBezTo>
                  <a:cubicBezTo>
                    <a:pt x="150" y="271"/>
                    <a:pt x="171" y="295"/>
                    <a:pt x="202" y="295"/>
                  </a:cubicBezTo>
                  <a:cubicBezTo>
                    <a:pt x="231" y="295"/>
                    <a:pt x="269" y="273"/>
                    <a:pt x="274" y="229"/>
                  </a:cubicBezTo>
                  <a:cubicBezTo>
                    <a:pt x="412" y="308"/>
                    <a:pt x="412" y="308"/>
                    <a:pt x="412" y="308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63" y="186"/>
                    <a:pt x="363" y="107"/>
                  </a:cubicBezTo>
                  <a:cubicBezTo>
                    <a:pt x="363" y="67"/>
                    <a:pt x="340" y="52"/>
                    <a:pt x="315" y="52"/>
                  </a:cubicBezTo>
                  <a:cubicBezTo>
                    <a:pt x="289" y="52"/>
                    <a:pt x="260" y="67"/>
                    <a:pt x="247" y="90"/>
                  </a:cubicBezTo>
                  <a:cubicBezTo>
                    <a:pt x="257" y="28"/>
                    <a:pt x="231" y="0"/>
                    <a:pt x="206" y="0"/>
                  </a:cubicBezTo>
                </a:path>
              </a:pathLst>
            </a:custGeom>
            <a:solidFill>
              <a:schemeClr val="accent5">
                <a:lumMod val="40000"/>
                <a:lumOff val="60000"/>
                <a:alpha val="5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</a:endParaRPr>
            </a:p>
          </p:txBody>
        </p:sp>
        <p:grpSp>
          <p:nvGrpSpPr>
            <p:cNvPr id="8" name="Group 6">
              <a:extLst>
                <a:ext uri="{FF2B5EF4-FFF2-40B4-BE49-F238E27FC236}">
                  <a16:creationId xmlns:a16="http://schemas.microsoft.com/office/drawing/2014/main" id="{A2DAACEB-AC8C-664D-A56F-8448F7A9B874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7967158" y="1520825"/>
              <a:ext cx="2205717" cy="4295775"/>
              <a:chOff x="3028" y="584"/>
              <a:chExt cx="1621" cy="3157"/>
            </a:xfrm>
          </p:grpSpPr>
          <p:sp>
            <p:nvSpPr>
              <p:cNvPr id="9" name="Freeform 7">
                <a:extLst>
                  <a:ext uri="{FF2B5EF4-FFF2-40B4-BE49-F238E27FC236}">
                    <a16:creationId xmlns:a16="http://schemas.microsoft.com/office/drawing/2014/main" id="{0C4D067C-7E41-9846-ACA2-4AF70672B17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82" y="1639"/>
                <a:ext cx="401" cy="383"/>
              </a:xfrm>
              <a:custGeom>
                <a:avLst/>
                <a:gdLst>
                  <a:gd name="T0" fmla="*/ 132 w 401"/>
                  <a:gd name="T1" fmla="*/ 0 h 383"/>
                  <a:gd name="T2" fmla="*/ 401 w 401"/>
                  <a:gd name="T3" fmla="*/ 286 h 383"/>
                  <a:gd name="T4" fmla="*/ 250 w 401"/>
                  <a:gd name="T5" fmla="*/ 383 h 383"/>
                  <a:gd name="T6" fmla="*/ 0 w 401"/>
                  <a:gd name="T7" fmla="*/ 152 h 383"/>
                  <a:gd name="T8" fmla="*/ 132 w 401"/>
                  <a:gd name="T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383">
                    <a:moveTo>
                      <a:pt x="132" y="0"/>
                    </a:moveTo>
                    <a:lnTo>
                      <a:pt x="401" y="286"/>
                    </a:lnTo>
                    <a:lnTo>
                      <a:pt x="250" y="383"/>
                    </a:lnTo>
                    <a:lnTo>
                      <a:pt x="0" y="152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0" name="Freeform 8">
                <a:extLst>
                  <a:ext uri="{FF2B5EF4-FFF2-40B4-BE49-F238E27FC236}">
                    <a16:creationId xmlns:a16="http://schemas.microsoft.com/office/drawing/2014/main" id="{94A421FB-9D67-9646-A235-EE86697DD72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01" y="1869"/>
                <a:ext cx="201" cy="188"/>
              </a:xfrm>
              <a:custGeom>
                <a:avLst/>
                <a:gdLst>
                  <a:gd name="T0" fmla="*/ 5 w 85"/>
                  <a:gd name="T1" fmla="*/ 49 h 80"/>
                  <a:gd name="T2" fmla="*/ 34 w 85"/>
                  <a:gd name="T3" fmla="*/ 3 h 80"/>
                  <a:gd name="T4" fmla="*/ 79 w 85"/>
                  <a:gd name="T5" fmla="*/ 31 h 80"/>
                  <a:gd name="T6" fmla="*/ 50 w 85"/>
                  <a:gd name="T7" fmla="*/ 77 h 80"/>
                  <a:gd name="T8" fmla="*/ 5 w 85"/>
                  <a:gd name="T9" fmla="*/ 4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80">
                    <a:moveTo>
                      <a:pt x="5" y="49"/>
                    </a:moveTo>
                    <a:cubicBezTo>
                      <a:pt x="0" y="28"/>
                      <a:pt x="13" y="8"/>
                      <a:pt x="34" y="3"/>
                    </a:cubicBezTo>
                    <a:cubicBezTo>
                      <a:pt x="55" y="0"/>
                      <a:pt x="76" y="13"/>
                      <a:pt x="79" y="31"/>
                    </a:cubicBezTo>
                    <a:cubicBezTo>
                      <a:pt x="85" y="52"/>
                      <a:pt x="72" y="72"/>
                      <a:pt x="50" y="77"/>
                    </a:cubicBezTo>
                    <a:cubicBezTo>
                      <a:pt x="29" y="80"/>
                      <a:pt x="8" y="68"/>
                      <a:pt x="5" y="49"/>
                    </a:cubicBezTo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1" name="Freeform 9">
                <a:extLst>
                  <a:ext uri="{FF2B5EF4-FFF2-40B4-BE49-F238E27FC236}">
                    <a16:creationId xmlns:a16="http://schemas.microsoft.com/office/drawing/2014/main" id="{CF3BF2C2-51C7-B84B-99F5-B9AD13C4CDE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39" y="1632"/>
                <a:ext cx="95" cy="97"/>
              </a:xfrm>
              <a:custGeom>
                <a:avLst/>
                <a:gdLst>
                  <a:gd name="T0" fmla="*/ 19 w 40"/>
                  <a:gd name="T1" fmla="*/ 0 h 41"/>
                  <a:gd name="T2" fmla="*/ 0 w 40"/>
                  <a:gd name="T3" fmla="*/ 21 h 41"/>
                  <a:gd name="T4" fmla="*/ 21 w 40"/>
                  <a:gd name="T5" fmla="*/ 40 h 41"/>
                  <a:gd name="T6" fmla="*/ 40 w 40"/>
                  <a:gd name="T7" fmla="*/ 19 h 41"/>
                  <a:gd name="T8" fmla="*/ 19 w 40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1">
                    <a:moveTo>
                      <a:pt x="19" y="0"/>
                    </a:moveTo>
                    <a:cubicBezTo>
                      <a:pt x="8" y="1"/>
                      <a:pt x="0" y="10"/>
                      <a:pt x="0" y="21"/>
                    </a:cubicBezTo>
                    <a:cubicBezTo>
                      <a:pt x="2" y="32"/>
                      <a:pt x="11" y="41"/>
                      <a:pt x="21" y="40"/>
                    </a:cubicBezTo>
                    <a:cubicBezTo>
                      <a:pt x="32" y="40"/>
                      <a:pt x="40" y="30"/>
                      <a:pt x="40" y="19"/>
                    </a:cubicBezTo>
                    <a:cubicBezTo>
                      <a:pt x="38" y="8"/>
                      <a:pt x="29" y="0"/>
                      <a:pt x="19" y="0"/>
                    </a:cubicBezTo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2" name="Freeform 10">
                <a:extLst>
                  <a:ext uri="{FF2B5EF4-FFF2-40B4-BE49-F238E27FC236}">
                    <a16:creationId xmlns:a16="http://schemas.microsoft.com/office/drawing/2014/main" id="{10F4D827-368A-324D-B921-8AEEFF3664A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16" y="1646"/>
                <a:ext cx="413" cy="381"/>
              </a:xfrm>
              <a:custGeom>
                <a:avLst/>
                <a:gdLst>
                  <a:gd name="T0" fmla="*/ 0 w 413"/>
                  <a:gd name="T1" fmla="*/ 267 h 381"/>
                  <a:gd name="T2" fmla="*/ 144 w 413"/>
                  <a:gd name="T3" fmla="*/ 381 h 381"/>
                  <a:gd name="T4" fmla="*/ 413 w 413"/>
                  <a:gd name="T5" fmla="*/ 55 h 381"/>
                  <a:gd name="T6" fmla="*/ 337 w 413"/>
                  <a:gd name="T7" fmla="*/ 0 h 381"/>
                  <a:gd name="T8" fmla="*/ 0 w 413"/>
                  <a:gd name="T9" fmla="*/ 267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381">
                    <a:moveTo>
                      <a:pt x="0" y="267"/>
                    </a:moveTo>
                    <a:lnTo>
                      <a:pt x="144" y="381"/>
                    </a:lnTo>
                    <a:lnTo>
                      <a:pt x="413" y="55"/>
                    </a:lnTo>
                    <a:lnTo>
                      <a:pt x="337" y="0"/>
                    </a:lnTo>
                    <a:lnTo>
                      <a:pt x="0" y="267"/>
                    </a:ln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C5EDAEC3-0D33-6442-AFE4-633DD56A6E5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46" y="1611"/>
                <a:ext cx="213" cy="215"/>
              </a:xfrm>
              <a:custGeom>
                <a:avLst/>
                <a:gdLst>
                  <a:gd name="T0" fmla="*/ 3 w 90"/>
                  <a:gd name="T1" fmla="*/ 39 h 91"/>
                  <a:gd name="T2" fmla="*/ 39 w 90"/>
                  <a:gd name="T3" fmla="*/ 87 h 91"/>
                  <a:gd name="T4" fmla="*/ 87 w 90"/>
                  <a:gd name="T5" fmla="*/ 51 h 91"/>
                  <a:gd name="T6" fmla="*/ 51 w 90"/>
                  <a:gd name="T7" fmla="*/ 3 h 91"/>
                  <a:gd name="T8" fmla="*/ 3 w 90"/>
                  <a:gd name="T9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91">
                    <a:moveTo>
                      <a:pt x="3" y="39"/>
                    </a:moveTo>
                    <a:cubicBezTo>
                      <a:pt x="0" y="63"/>
                      <a:pt x="16" y="84"/>
                      <a:pt x="39" y="87"/>
                    </a:cubicBezTo>
                    <a:cubicBezTo>
                      <a:pt x="62" y="91"/>
                      <a:pt x="84" y="74"/>
                      <a:pt x="87" y="51"/>
                    </a:cubicBezTo>
                    <a:cubicBezTo>
                      <a:pt x="90" y="28"/>
                      <a:pt x="74" y="7"/>
                      <a:pt x="51" y="3"/>
                    </a:cubicBezTo>
                    <a:cubicBezTo>
                      <a:pt x="27" y="0"/>
                      <a:pt x="6" y="16"/>
                      <a:pt x="3" y="39"/>
                    </a:cubicBez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D2C7F2F8-FC51-244F-B548-FCBA16F5DAE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0" y="1587"/>
                <a:ext cx="326" cy="281"/>
              </a:xfrm>
              <a:custGeom>
                <a:avLst/>
                <a:gdLst>
                  <a:gd name="T0" fmla="*/ 78 w 138"/>
                  <a:gd name="T1" fmla="*/ 119 h 119"/>
                  <a:gd name="T2" fmla="*/ 0 w 138"/>
                  <a:gd name="T3" fmla="*/ 39 h 119"/>
                  <a:gd name="T4" fmla="*/ 64 w 138"/>
                  <a:gd name="T5" fmla="*/ 7 h 119"/>
                  <a:gd name="T6" fmla="*/ 138 w 138"/>
                  <a:gd name="T7" fmla="*/ 48 h 119"/>
                  <a:gd name="T8" fmla="*/ 78 w 138"/>
                  <a:gd name="T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19">
                    <a:moveTo>
                      <a:pt x="78" y="119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51" y="13"/>
                      <a:pt x="64" y="7"/>
                    </a:cubicBezTo>
                    <a:cubicBezTo>
                      <a:pt x="77" y="0"/>
                      <a:pt x="92" y="8"/>
                      <a:pt x="138" y="48"/>
                    </a:cubicBezTo>
                    <a:lnTo>
                      <a:pt x="78" y="119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5" name="Freeform 13">
                <a:extLst>
                  <a:ext uri="{FF2B5EF4-FFF2-40B4-BE49-F238E27FC236}">
                    <a16:creationId xmlns:a16="http://schemas.microsoft.com/office/drawing/2014/main" id="{6DC570C4-1308-5147-B382-E93888B78B1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80" y="1347"/>
                <a:ext cx="380" cy="373"/>
              </a:xfrm>
              <a:custGeom>
                <a:avLst/>
                <a:gdLst>
                  <a:gd name="T0" fmla="*/ 380 w 380"/>
                  <a:gd name="T1" fmla="*/ 373 h 373"/>
                  <a:gd name="T2" fmla="*/ 0 w 380"/>
                  <a:gd name="T3" fmla="*/ 299 h 373"/>
                  <a:gd name="T4" fmla="*/ 43 w 380"/>
                  <a:gd name="T5" fmla="*/ 0 h 373"/>
                  <a:gd name="T6" fmla="*/ 328 w 380"/>
                  <a:gd name="T7" fmla="*/ 120 h 373"/>
                  <a:gd name="T8" fmla="*/ 380 w 380"/>
                  <a:gd name="T9" fmla="*/ 37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" h="373">
                    <a:moveTo>
                      <a:pt x="380" y="373"/>
                    </a:moveTo>
                    <a:lnTo>
                      <a:pt x="0" y="299"/>
                    </a:lnTo>
                    <a:lnTo>
                      <a:pt x="43" y="0"/>
                    </a:lnTo>
                    <a:lnTo>
                      <a:pt x="328" y="120"/>
                    </a:lnTo>
                    <a:lnTo>
                      <a:pt x="380" y="373"/>
                    </a:lnTo>
                    <a:close/>
                  </a:path>
                </a:pathLst>
              </a:custGeom>
              <a:solidFill>
                <a:srgbClr val="E8A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6" name="Freeform 14">
                <a:extLst>
                  <a:ext uri="{FF2B5EF4-FFF2-40B4-BE49-F238E27FC236}">
                    <a16:creationId xmlns:a16="http://schemas.microsoft.com/office/drawing/2014/main" id="{B5038D72-38BD-364C-9969-9D142F5F097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79" y="1514"/>
                <a:ext cx="766" cy="973"/>
              </a:xfrm>
              <a:custGeom>
                <a:avLst/>
                <a:gdLst>
                  <a:gd name="T0" fmla="*/ 29 w 324"/>
                  <a:gd name="T1" fmla="*/ 21 h 412"/>
                  <a:gd name="T2" fmla="*/ 92 w 324"/>
                  <a:gd name="T3" fmla="*/ 6 h 412"/>
                  <a:gd name="T4" fmla="*/ 123 w 324"/>
                  <a:gd name="T5" fmla="*/ 0 h 412"/>
                  <a:gd name="T6" fmla="*/ 152 w 324"/>
                  <a:gd name="T7" fmla="*/ 42 h 412"/>
                  <a:gd name="T8" fmla="*/ 200 w 324"/>
                  <a:gd name="T9" fmla="*/ 48 h 412"/>
                  <a:gd name="T10" fmla="*/ 238 w 324"/>
                  <a:gd name="T11" fmla="*/ 18 h 412"/>
                  <a:gd name="T12" fmla="*/ 267 w 324"/>
                  <a:gd name="T13" fmla="*/ 27 h 412"/>
                  <a:gd name="T14" fmla="*/ 324 w 324"/>
                  <a:gd name="T15" fmla="*/ 57 h 412"/>
                  <a:gd name="T16" fmla="*/ 299 w 324"/>
                  <a:gd name="T17" fmla="*/ 159 h 412"/>
                  <a:gd name="T18" fmla="*/ 281 w 324"/>
                  <a:gd name="T19" fmla="*/ 306 h 412"/>
                  <a:gd name="T20" fmla="*/ 257 w 324"/>
                  <a:gd name="T21" fmla="*/ 412 h 412"/>
                  <a:gd name="T22" fmla="*/ 0 w 324"/>
                  <a:gd name="T23" fmla="*/ 397 h 412"/>
                  <a:gd name="T24" fmla="*/ 27 w 324"/>
                  <a:gd name="T25" fmla="*/ 274 h 412"/>
                  <a:gd name="T26" fmla="*/ 29 w 324"/>
                  <a:gd name="T27" fmla="*/ 126 h 412"/>
                  <a:gd name="T28" fmla="*/ 29 w 324"/>
                  <a:gd name="T29" fmla="*/ 21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4" h="412">
                    <a:moveTo>
                      <a:pt x="29" y="21"/>
                    </a:moveTo>
                    <a:cubicBezTo>
                      <a:pt x="92" y="6"/>
                      <a:pt x="92" y="6"/>
                      <a:pt x="92" y="6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52" y="42"/>
                      <a:pt x="152" y="42"/>
                      <a:pt x="152" y="42"/>
                    </a:cubicBezTo>
                    <a:cubicBezTo>
                      <a:pt x="200" y="48"/>
                      <a:pt x="200" y="48"/>
                      <a:pt x="200" y="48"/>
                    </a:cubicBezTo>
                    <a:cubicBezTo>
                      <a:pt x="238" y="18"/>
                      <a:pt x="238" y="18"/>
                      <a:pt x="238" y="18"/>
                    </a:cubicBezTo>
                    <a:cubicBezTo>
                      <a:pt x="267" y="27"/>
                      <a:pt x="267" y="27"/>
                      <a:pt x="267" y="27"/>
                    </a:cubicBezTo>
                    <a:cubicBezTo>
                      <a:pt x="324" y="57"/>
                      <a:pt x="324" y="57"/>
                      <a:pt x="324" y="57"/>
                    </a:cubicBezTo>
                    <a:cubicBezTo>
                      <a:pt x="299" y="159"/>
                      <a:pt x="299" y="159"/>
                      <a:pt x="299" y="159"/>
                    </a:cubicBezTo>
                    <a:cubicBezTo>
                      <a:pt x="299" y="159"/>
                      <a:pt x="285" y="263"/>
                      <a:pt x="281" y="306"/>
                    </a:cubicBezTo>
                    <a:cubicBezTo>
                      <a:pt x="276" y="349"/>
                      <a:pt x="257" y="412"/>
                      <a:pt x="257" y="412"/>
                    </a:cubicBezTo>
                    <a:cubicBezTo>
                      <a:pt x="0" y="397"/>
                      <a:pt x="0" y="397"/>
                      <a:pt x="0" y="397"/>
                    </a:cubicBezTo>
                    <a:cubicBezTo>
                      <a:pt x="0" y="397"/>
                      <a:pt x="21" y="317"/>
                      <a:pt x="27" y="274"/>
                    </a:cubicBezTo>
                    <a:cubicBezTo>
                      <a:pt x="33" y="231"/>
                      <a:pt x="29" y="126"/>
                      <a:pt x="29" y="126"/>
                    </a:cubicBezTo>
                    <a:lnTo>
                      <a:pt x="29" y="21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7" name="Freeform 15">
                <a:extLst>
                  <a:ext uri="{FF2B5EF4-FFF2-40B4-BE49-F238E27FC236}">
                    <a16:creationId xmlns:a16="http://schemas.microsoft.com/office/drawing/2014/main" id="{D6787DF4-4775-C04C-9207-96BF11FF402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92" y="702"/>
                <a:ext cx="616" cy="862"/>
              </a:xfrm>
              <a:custGeom>
                <a:avLst/>
                <a:gdLst>
                  <a:gd name="T0" fmla="*/ 27 w 261"/>
                  <a:gd name="T1" fmla="*/ 91 h 365"/>
                  <a:gd name="T2" fmla="*/ 3 w 261"/>
                  <a:gd name="T3" fmla="*/ 254 h 365"/>
                  <a:gd name="T4" fmla="*/ 62 w 261"/>
                  <a:gd name="T5" fmla="*/ 348 h 365"/>
                  <a:gd name="T6" fmla="*/ 129 w 261"/>
                  <a:gd name="T7" fmla="*/ 364 h 365"/>
                  <a:gd name="T8" fmla="*/ 220 w 261"/>
                  <a:gd name="T9" fmla="*/ 318 h 365"/>
                  <a:gd name="T10" fmla="*/ 257 w 261"/>
                  <a:gd name="T11" fmla="*/ 151 h 365"/>
                  <a:gd name="T12" fmla="*/ 27 w 261"/>
                  <a:gd name="T13" fmla="*/ 91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365">
                    <a:moveTo>
                      <a:pt x="27" y="91"/>
                    </a:moveTo>
                    <a:cubicBezTo>
                      <a:pt x="27" y="91"/>
                      <a:pt x="6" y="227"/>
                      <a:pt x="3" y="254"/>
                    </a:cubicBezTo>
                    <a:cubicBezTo>
                      <a:pt x="0" y="281"/>
                      <a:pt x="42" y="335"/>
                      <a:pt x="62" y="348"/>
                    </a:cubicBezTo>
                    <a:cubicBezTo>
                      <a:pt x="81" y="360"/>
                      <a:pt x="100" y="363"/>
                      <a:pt x="129" y="364"/>
                    </a:cubicBezTo>
                    <a:cubicBezTo>
                      <a:pt x="157" y="365"/>
                      <a:pt x="212" y="345"/>
                      <a:pt x="220" y="318"/>
                    </a:cubicBezTo>
                    <a:cubicBezTo>
                      <a:pt x="227" y="291"/>
                      <a:pt x="252" y="207"/>
                      <a:pt x="257" y="151"/>
                    </a:cubicBezTo>
                    <a:cubicBezTo>
                      <a:pt x="261" y="94"/>
                      <a:pt x="80" y="0"/>
                      <a:pt x="27" y="91"/>
                    </a:cubicBezTo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8" name="Freeform 16">
                <a:extLst>
                  <a:ext uri="{FF2B5EF4-FFF2-40B4-BE49-F238E27FC236}">
                    <a16:creationId xmlns:a16="http://schemas.microsoft.com/office/drawing/2014/main" id="{A6D20801-F938-954B-B398-28488C08EA5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2" y="1002"/>
                <a:ext cx="177" cy="113"/>
              </a:xfrm>
              <a:custGeom>
                <a:avLst/>
                <a:gdLst>
                  <a:gd name="T0" fmla="*/ 0 w 177"/>
                  <a:gd name="T1" fmla="*/ 38 h 113"/>
                  <a:gd name="T2" fmla="*/ 156 w 177"/>
                  <a:gd name="T3" fmla="*/ 113 h 113"/>
                  <a:gd name="T4" fmla="*/ 177 w 177"/>
                  <a:gd name="T5" fmla="*/ 68 h 113"/>
                  <a:gd name="T6" fmla="*/ 7 w 177"/>
                  <a:gd name="T7" fmla="*/ 0 h 113"/>
                  <a:gd name="T8" fmla="*/ 0 w 177"/>
                  <a:gd name="T9" fmla="*/ 38 h 113"/>
                  <a:gd name="T10" fmla="*/ 0 w 177"/>
                  <a:gd name="T11" fmla="*/ 3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113">
                    <a:moveTo>
                      <a:pt x="0" y="38"/>
                    </a:moveTo>
                    <a:lnTo>
                      <a:pt x="156" y="113"/>
                    </a:lnTo>
                    <a:lnTo>
                      <a:pt x="177" y="68"/>
                    </a:lnTo>
                    <a:lnTo>
                      <a:pt x="7" y="0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5E2C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9" name="Freeform 17">
                <a:extLst>
                  <a:ext uri="{FF2B5EF4-FFF2-40B4-BE49-F238E27FC236}">
                    <a16:creationId xmlns:a16="http://schemas.microsoft.com/office/drawing/2014/main" id="{25DEE365-3F6A-CF47-9F3F-A9BF5B5A0EB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82" y="1084"/>
                <a:ext cx="177" cy="48"/>
              </a:xfrm>
              <a:custGeom>
                <a:avLst/>
                <a:gdLst>
                  <a:gd name="T0" fmla="*/ 163 w 177"/>
                  <a:gd name="T1" fmla="*/ 48 h 48"/>
                  <a:gd name="T2" fmla="*/ 0 w 177"/>
                  <a:gd name="T3" fmla="*/ 45 h 48"/>
                  <a:gd name="T4" fmla="*/ 2 w 177"/>
                  <a:gd name="T5" fmla="*/ 0 h 48"/>
                  <a:gd name="T6" fmla="*/ 177 w 177"/>
                  <a:gd name="T7" fmla="*/ 19 h 48"/>
                  <a:gd name="T8" fmla="*/ 163 w 177"/>
                  <a:gd name="T9" fmla="*/ 48 h 48"/>
                  <a:gd name="T10" fmla="*/ 163 w 177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48">
                    <a:moveTo>
                      <a:pt x="163" y="48"/>
                    </a:moveTo>
                    <a:lnTo>
                      <a:pt x="0" y="45"/>
                    </a:lnTo>
                    <a:lnTo>
                      <a:pt x="2" y="0"/>
                    </a:lnTo>
                    <a:lnTo>
                      <a:pt x="177" y="19"/>
                    </a:lnTo>
                    <a:lnTo>
                      <a:pt x="163" y="48"/>
                    </a:lnTo>
                    <a:lnTo>
                      <a:pt x="163" y="48"/>
                    </a:lnTo>
                    <a:close/>
                  </a:path>
                </a:pathLst>
              </a:custGeom>
              <a:solidFill>
                <a:srgbClr val="5E2C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id="{A1384136-DFFA-FB4B-A181-6BD3507986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45" y="1122"/>
                <a:ext cx="47" cy="76"/>
              </a:xfrm>
              <a:custGeom>
                <a:avLst/>
                <a:gdLst>
                  <a:gd name="T0" fmla="*/ 18 w 20"/>
                  <a:gd name="T1" fmla="*/ 18 h 32"/>
                  <a:gd name="T2" fmla="*/ 7 w 20"/>
                  <a:gd name="T3" fmla="*/ 30 h 32"/>
                  <a:gd name="T4" fmla="*/ 3 w 20"/>
                  <a:gd name="T5" fmla="*/ 14 h 32"/>
                  <a:gd name="T6" fmla="*/ 14 w 20"/>
                  <a:gd name="T7" fmla="*/ 0 h 32"/>
                  <a:gd name="T8" fmla="*/ 18 w 20"/>
                  <a:gd name="T9" fmla="*/ 1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2">
                    <a:moveTo>
                      <a:pt x="18" y="18"/>
                    </a:moveTo>
                    <a:cubicBezTo>
                      <a:pt x="16" y="26"/>
                      <a:pt x="11" y="32"/>
                      <a:pt x="7" y="30"/>
                    </a:cubicBezTo>
                    <a:cubicBezTo>
                      <a:pt x="3" y="30"/>
                      <a:pt x="0" y="23"/>
                      <a:pt x="3" y="14"/>
                    </a:cubicBezTo>
                    <a:cubicBezTo>
                      <a:pt x="5" y="6"/>
                      <a:pt x="10" y="0"/>
                      <a:pt x="14" y="0"/>
                    </a:cubicBezTo>
                    <a:cubicBezTo>
                      <a:pt x="19" y="2"/>
                      <a:pt x="20" y="9"/>
                      <a:pt x="18" y="18"/>
                    </a:cubicBezTo>
                  </a:path>
                </a:pathLst>
              </a:custGeom>
              <a:solidFill>
                <a:srgbClr val="0202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1" name="Freeform 19">
                <a:extLst>
                  <a:ext uri="{FF2B5EF4-FFF2-40B4-BE49-F238E27FC236}">
                    <a16:creationId xmlns:a16="http://schemas.microsoft.com/office/drawing/2014/main" id="{E17FD445-56CF-ED4E-A230-3CDA53C1803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34" y="1174"/>
                <a:ext cx="47" cy="76"/>
              </a:xfrm>
              <a:custGeom>
                <a:avLst/>
                <a:gdLst>
                  <a:gd name="T0" fmla="*/ 18 w 20"/>
                  <a:gd name="T1" fmla="*/ 18 h 32"/>
                  <a:gd name="T2" fmla="*/ 6 w 20"/>
                  <a:gd name="T3" fmla="*/ 32 h 32"/>
                  <a:gd name="T4" fmla="*/ 2 w 20"/>
                  <a:gd name="T5" fmla="*/ 15 h 32"/>
                  <a:gd name="T6" fmla="*/ 14 w 20"/>
                  <a:gd name="T7" fmla="*/ 2 h 32"/>
                  <a:gd name="T8" fmla="*/ 18 w 20"/>
                  <a:gd name="T9" fmla="*/ 1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2">
                    <a:moveTo>
                      <a:pt x="18" y="18"/>
                    </a:moveTo>
                    <a:cubicBezTo>
                      <a:pt x="15" y="27"/>
                      <a:pt x="11" y="32"/>
                      <a:pt x="6" y="32"/>
                    </a:cubicBezTo>
                    <a:cubicBezTo>
                      <a:pt x="2" y="31"/>
                      <a:pt x="0" y="23"/>
                      <a:pt x="2" y="15"/>
                    </a:cubicBezTo>
                    <a:cubicBezTo>
                      <a:pt x="5" y="6"/>
                      <a:pt x="10" y="0"/>
                      <a:pt x="14" y="2"/>
                    </a:cubicBezTo>
                    <a:cubicBezTo>
                      <a:pt x="19" y="2"/>
                      <a:pt x="20" y="11"/>
                      <a:pt x="18" y="18"/>
                    </a:cubicBezTo>
                  </a:path>
                </a:pathLst>
              </a:custGeom>
              <a:solidFill>
                <a:srgbClr val="0202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2" name="Freeform 20">
                <a:extLst>
                  <a:ext uri="{FF2B5EF4-FFF2-40B4-BE49-F238E27FC236}">
                    <a16:creationId xmlns:a16="http://schemas.microsoft.com/office/drawing/2014/main" id="{9E3438FE-A1D0-F64C-9F6A-3F0F279AC47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0" y="827"/>
                <a:ext cx="576" cy="340"/>
              </a:xfrm>
              <a:custGeom>
                <a:avLst/>
                <a:gdLst>
                  <a:gd name="T0" fmla="*/ 68 w 244"/>
                  <a:gd name="T1" fmla="*/ 2 h 144"/>
                  <a:gd name="T2" fmla="*/ 51 w 244"/>
                  <a:gd name="T3" fmla="*/ 3 h 144"/>
                  <a:gd name="T4" fmla="*/ 11 w 244"/>
                  <a:gd name="T5" fmla="*/ 67 h 144"/>
                  <a:gd name="T6" fmla="*/ 4 w 244"/>
                  <a:gd name="T7" fmla="*/ 83 h 144"/>
                  <a:gd name="T8" fmla="*/ 0 w 244"/>
                  <a:gd name="T9" fmla="*/ 110 h 144"/>
                  <a:gd name="T10" fmla="*/ 18 w 244"/>
                  <a:gd name="T11" fmla="*/ 71 h 144"/>
                  <a:gd name="T12" fmla="*/ 42 w 244"/>
                  <a:gd name="T13" fmla="*/ 21 h 144"/>
                  <a:gd name="T14" fmla="*/ 63 w 244"/>
                  <a:gd name="T15" fmla="*/ 11 h 144"/>
                  <a:gd name="T16" fmla="*/ 98 w 244"/>
                  <a:gd name="T17" fmla="*/ 44 h 144"/>
                  <a:gd name="T18" fmla="*/ 162 w 244"/>
                  <a:gd name="T19" fmla="*/ 80 h 144"/>
                  <a:gd name="T20" fmla="*/ 164 w 244"/>
                  <a:gd name="T21" fmla="*/ 80 h 144"/>
                  <a:gd name="T22" fmla="*/ 201 w 244"/>
                  <a:gd name="T23" fmla="*/ 77 h 144"/>
                  <a:gd name="T24" fmla="*/ 225 w 244"/>
                  <a:gd name="T25" fmla="*/ 69 h 144"/>
                  <a:gd name="T26" fmla="*/ 228 w 244"/>
                  <a:gd name="T27" fmla="*/ 71 h 144"/>
                  <a:gd name="T28" fmla="*/ 233 w 244"/>
                  <a:gd name="T29" fmla="*/ 108 h 144"/>
                  <a:gd name="T30" fmla="*/ 233 w 244"/>
                  <a:gd name="T31" fmla="*/ 144 h 144"/>
                  <a:gd name="T32" fmla="*/ 234 w 244"/>
                  <a:gd name="T33" fmla="*/ 144 h 144"/>
                  <a:gd name="T34" fmla="*/ 244 w 244"/>
                  <a:gd name="T35" fmla="*/ 74 h 144"/>
                  <a:gd name="T36" fmla="*/ 239 w 244"/>
                  <a:gd name="T37" fmla="*/ 50 h 144"/>
                  <a:gd name="T38" fmla="*/ 197 w 244"/>
                  <a:gd name="T39" fmla="*/ 72 h 144"/>
                  <a:gd name="T40" fmla="*/ 172 w 244"/>
                  <a:gd name="T41" fmla="*/ 71 h 144"/>
                  <a:gd name="T42" fmla="*/ 139 w 244"/>
                  <a:gd name="T43" fmla="*/ 61 h 144"/>
                  <a:gd name="T44" fmla="*/ 110 w 244"/>
                  <a:gd name="T45" fmla="*/ 33 h 144"/>
                  <a:gd name="T46" fmla="*/ 82 w 244"/>
                  <a:gd name="T47" fmla="*/ 7 h 144"/>
                  <a:gd name="T48" fmla="*/ 78 w 244"/>
                  <a:gd name="T49" fmla="*/ 4 h 144"/>
                  <a:gd name="T50" fmla="*/ 73 w 244"/>
                  <a:gd name="T51" fmla="*/ 2 h 144"/>
                  <a:gd name="T52" fmla="*/ 68 w 244"/>
                  <a:gd name="T53" fmla="*/ 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4" h="144">
                    <a:moveTo>
                      <a:pt x="68" y="2"/>
                    </a:moveTo>
                    <a:cubicBezTo>
                      <a:pt x="63" y="1"/>
                      <a:pt x="57" y="0"/>
                      <a:pt x="51" y="3"/>
                    </a:cubicBezTo>
                    <a:cubicBezTo>
                      <a:pt x="29" y="12"/>
                      <a:pt x="18" y="44"/>
                      <a:pt x="11" y="67"/>
                    </a:cubicBezTo>
                    <a:cubicBezTo>
                      <a:pt x="10" y="73"/>
                      <a:pt x="7" y="79"/>
                      <a:pt x="4" y="83"/>
                    </a:cubicBezTo>
                    <a:cubicBezTo>
                      <a:pt x="2" y="91"/>
                      <a:pt x="2" y="101"/>
                      <a:pt x="0" y="110"/>
                    </a:cubicBezTo>
                    <a:cubicBezTo>
                      <a:pt x="8" y="102"/>
                      <a:pt x="16" y="76"/>
                      <a:pt x="18" y="71"/>
                    </a:cubicBezTo>
                    <a:cubicBezTo>
                      <a:pt x="23" y="53"/>
                      <a:pt x="28" y="34"/>
                      <a:pt x="42" y="21"/>
                    </a:cubicBezTo>
                    <a:cubicBezTo>
                      <a:pt x="50" y="12"/>
                      <a:pt x="58" y="10"/>
                      <a:pt x="63" y="11"/>
                    </a:cubicBezTo>
                    <a:cubicBezTo>
                      <a:pt x="76" y="12"/>
                      <a:pt x="86" y="30"/>
                      <a:pt x="98" y="44"/>
                    </a:cubicBezTo>
                    <a:cubicBezTo>
                      <a:pt x="115" y="64"/>
                      <a:pt x="137" y="77"/>
                      <a:pt x="162" y="80"/>
                    </a:cubicBezTo>
                    <a:cubicBezTo>
                      <a:pt x="163" y="80"/>
                      <a:pt x="163" y="80"/>
                      <a:pt x="164" y="80"/>
                    </a:cubicBezTo>
                    <a:cubicBezTo>
                      <a:pt x="176" y="82"/>
                      <a:pt x="189" y="80"/>
                      <a:pt x="201" y="77"/>
                    </a:cubicBezTo>
                    <a:cubicBezTo>
                      <a:pt x="207" y="75"/>
                      <a:pt x="218" y="68"/>
                      <a:pt x="225" y="69"/>
                    </a:cubicBezTo>
                    <a:cubicBezTo>
                      <a:pt x="226" y="69"/>
                      <a:pt x="227" y="69"/>
                      <a:pt x="228" y="71"/>
                    </a:cubicBezTo>
                    <a:cubicBezTo>
                      <a:pt x="237" y="75"/>
                      <a:pt x="235" y="97"/>
                      <a:pt x="233" y="108"/>
                    </a:cubicBezTo>
                    <a:cubicBezTo>
                      <a:pt x="234" y="113"/>
                      <a:pt x="228" y="138"/>
                      <a:pt x="233" y="144"/>
                    </a:cubicBezTo>
                    <a:cubicBezTo>
                      <a:pt x="233" y="144"/>
                      <a:pt x="233" y="144"/>
                      <a:pt x="234" y="144"/>
                    </a:cubicBezTo>
                    <a:cubicBezTo>
                      <a:pt x="238" y="116"/>
                      <a:pt x="242" y="91"/>
                      <a:pt x="244" y="74"/>
                    </a:cubicBezTo>
                    <a:cubicBezTo>
                      <a:pt x="244" y="66"/>
                      <a:pt x="242" y="59"/>
                      <a:pt x="239" y="50"/>
                    </a:cubicBezTo>
                    <a:cubicBezTo>
                      <a:pt x="227" y="62"/>
                      <a:pt x="212" y="70"/>
                      <a:pt x="197" y="72"/>
                    </a:cubicBezTo>
                    <a:cubicBezTo>
                      <a:pt x="189" y="73"/>
                      <a:pt x="180" y="72"/>
                      <a:pt x="172" y="71"/>
                    </a:cubicBezTo>
                    <a:cubicBezTo>
                      <a:pt x="160" y="69"/>
                      <a:pt x="148" y="67"/>
                      <a:pt x="139" y="61"/>
                    </a:cubicBezTo>
                    <a:cubicBezTo>
                      <a:pt x="127" y="55"/>
                      <a:pt x="118" y="43"/>
                      <a:pt x="110" y="33"/>
                    </a:cubicBezTo>
                    <a:cubicBezTo>
                      <a:pt x="101" y="22"/>
                      <a:pt x="92" y="14"/>
                      <a:pt x="82" y="7"/>
                    </a:cubicBezTo>
                    <a:cubicBezTo>
                      <a:pt x="81" y="6"/>
                      <a:pt x="79" y="4"/>
                      <a:pt x="78" y="4"/>
                    </a:cubicBezTo>
                    <a:cubicBezTo>
                      <a:pt x="77" y="4"/>
                      <a:pt x="75" y="3"/>
                      <a:pt x="73" y="2"/>
                    </a:cubicBezTo>
                    <a:cubicBezTo>
                      <a:pt x="71" y="2"/>
                      <a:pt x="70" y="2"/>
                      <a:pt x="68" y="2"/>
                    </a:cubicBezTo>
                  </a:path>
                </a:pathLst>
              </a:custGeom>
              <a:solidFill>
                <a:srgbClr val="D49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3" name="Freeform 21">
                <a:extLst>
                  <a:ext uri="{FF2B5EF4-FFF2-40B4-BE49-F238E27FC236}">
                    <a16:creationId xmlns:a16="http://schemas.microsoft.com/office/drawing/2014/main" id="{C5711C01-602B-A24E-853E-089EF03E03C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54" y="848"/>
                <a:ext cx="99" cy="307"/>
              </a:xfrm>
              <a:custGeom>
                <a:avLst/>
                <a:gdLst>
                  <a:gd name="T0" fmla="*/ 40 w 42"/>
                  <a:gd name="T1" fmla="*/ 60 h 130"/>
                  <a:gd name="T2" fmla="*/ 30 w 42"/>
                  <a:gd name="T3" fmla="*/ 99 h 130"/>
                  <a:gd name="T4" fmla="*/ 14 w 42"/>
                  <a:gd name="T5" fmla="*/ 130 h 130"/>
                  <a:gd name="T6" fmla="*/ 17 w 42"/>
                  <a:gd name="T7" fmla="*/ 100 h 130"/>
                  <a:gd name="T8" fmla="*/ 16 w 42"/>
                  <a:gd name="T9" fmla="*/ 71 h 130"/>
                  <a:gd name="T10" fmla="*/ 9 w 42"/>
                  <a:gd name="T11" fmla="*/ 15 h 130"/>
                  <a:gd name="T12" fmla="*/ 34 w 42"/>
                  <a:gd name="T13" fmla="*/ 16 h 130"/>
                  <a:gd name="T14" fmla="*/ 40 w 42"/>
                  <a:gd name="T15" fmla="*/ 6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130">
                    <a:moveTo>
                      <a:pt x="40" y="60"/>
                    </a:moveTo>
                    <a:cubicBezTo>
                      <a:pt x="39" y="74"/>
                      <a:pt x="35" y="86"/>
                      <a:pt x="30" y="99"/>
                    </a:cubicBezTo>
                    <a:cubicBezTo>
                      <a:pt x="28" y="107"/>
                      <a:pt x="22" y="126"/>
                      <a:pt x="14" y="130"/>
                    </a:cubicBezTo>
                    <a:cubicBezTo>
                      <a:pt x="12" y="120"/>
                      <a:pt x="16" y="109"/>
                      <a:pt x="17" y="100"/>
                    </a:cubicBezTo>
                    <a:cubicBezTo>
                      <a:pt x="17" y="91"/>
                      <a:pt x="19" y="79"/>
                      <a:pt x="16" y="71"/>
                    </a:cubicBezTo>
                    <a:cubicBezTo>
                      <a:pt x="12" y="51"/>
                      <a:pt x="0" y="36"/>
                      <a:pt x="9" y="15"/>
                    </a:cubicBezTo>
                    <a:cubicBezTo>
                      <a:pt x="16" y="0"/>
                      <a:pt x="28" y="5"/>
                      <a:pt x="34" y="16"/>
                    </a:cubicBezTo>
                    <a:cubicBezTo>
                      <a:pt x="42" y="27"/>
                      <a:pt x="42" y="45"/>
                      <a:pt x="40" y="60"/>
                    </a:cubicBezTo>
                  </a:path>
                </a:pathLst>
              </a:custGeom>
              <a:solidFill>
                <a:srgbClr val="5E2C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4" name="Freeform 22">
                <a:extLst>
                  <a:ext uri="{FF2B5EF4-FFF2-40B4-BE49-F238E27FC236}">
                    <a16:creationId xmlns:a16="http://schemas.microsoft.com/office/drawing/2014/main" id="{41B2E661-3AC2-714B-8EA7-98786261556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68" y="867"/>
                <a:ext cx="81" cy="284"/>
              </a:xfrm>
              <a:custGeom>
                <a:avLst/>
                <a:gdLst>
                  <a:gd name="T0" fmla="*/ 34 w 34"/>
                  <a:gd name="T1" fmla="*/ 26 h 120"/>
                  <a:gd name="T2" fmla="*/ 28 w 34"/>
                  <a:gd name="T3" fmla="*/ 8 h 120"/>
                  <a:gd name="T4" fmla="*/ 22 w 34"/>
                  <a:gd name="T5" fmla="*/ 0 h 120"/>
                  <a:gd name="T6" fmla="*/ 0 w 34"/>
                  <a:gd name="T7" fmla="*/ 30 h 120"/>
                  <a:gd name="T8" fmla="*/ 10 w 34"/>
                  <a:gd name="T9" fmla="*/ 62 h 120"/>
                  <a:gd name="T10" fmla="*/ 11 w 34"/>
                  <a:gd name="T11" fmla="*/ 91 h 120"/>
                  <a:gd name="T12" fmla="*/ 8 w 34"/>
                  <a:gd name="T13" fmla="*/ 120 h 120"/>
                  <a:gd name="T14" fmla="*/ 19 w 34"/>
                  <a:gd name="T15" fmla="*/ 64 h 120"/>
                  <a:gd name="T16" fmla="*/ 21 w 34"/>
                  <a:gd name="T17" fmla="*/ 39 h 120"/>
                  <a:gd name="T18" fmla="*/ 34 w 34"/>
                  <a:gd name="T19" fmla="*/ 2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120">
                    <a:moveTo>
                      <a:pt x="34" y="26"/>
                    </a:moveTo>
                    <a:cubicBezTo>
                      <a:pt x="33" y="19"/>
                      <a:pt x="32" y="13"/>
                      <a:pt x="28" y="8"/>
                    </a:cubicBezTo>
                    <a:cubicBezTo>
                      <a:pt x="27" y="4"/>
                      <a:pt x="24" y="2"/>
                      <a:pt x="22" y="0"/>
                    </a:cubicBezTo>
                    <a:cubicBezTo>
                      <a:pt x="13" y="5"/>
                      <a:pt x="4" y="18"/>
                      <a:pt x="0" y="30"/>
                    </a:cubicBezTo>
                    <a:cubicBezTo>
                      <a:pt x="2" y="40"/>
                      <a:pt x="7" y="50"/>
                      <a:pt x="10" y="62"/>
                    </a:cubicBezTo>
                    <a:cubicBezTo>
                      <a:pt x="12" y="71"/>
                      <a:pt x="11" y="82"/>
                      <a:pt x="11" y="91"/>
                    </a:cubicBezTo>
                    <a:cubicBezTo>
                      <a:pt x="10" y="100"/>
                      <a:pt x="6" y="111"/>
                      <a:pt x="8" y="120"/>
                    </a:cubicBezTo>
                    <a:cubicBezTo>
                      <a:pt x="17" y="107"/>
                      <a:pt x="19" y="77"/>
                      <a:pt x="19" y="64"/>
                    </a:cubicBezTo>
                    <a:cubicBezTo>
                      <a:pt x="19" y="55"/>
                      <a:pt x="16" y="48"/>
                      <a:pt x="21" y="39"/>
                    </a:cubicBezTo>
                    <a:cubicBezTo>
                      <a:pt x="23" y="34"/>
                      <a:pt x="29" y="27"/>
                      <a:pt x="34" y="26"/>
                    </a:cubicBezTo>
                  </a:path>
                </a:pathLst>
              </a:custGeom>
              <a:solidFill>
                <a:srgbClr val="321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5" name="Freeform 23">
                <a:extLst>
                  <a:ext uri="{FF2B5EF4-FFF2-40B4-BE49-F238E27FC236}">
                    <a16:creationId xmlns:a16="http://schemas.microsoft.com/office/drawing/2014/main" id="{423C1194-DCCA-F242-8F8F-9BC9B1A94E1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2" y="584"/>
                <a:ext cx="553" cy="425"/>
              </a:xfrm>
              <a:custGeom>
                <a:avLst/>
                <a:gdLst>
                  <a:gd name="T0" fmla="*/ 11 w 234"/>
                  <a:gd name="T1" fmla="*/ 49 h 180"/>
                  <a:gd name="T2" fmla="*/ 2 w 234"/>
                  <a:gd name="T3" fmla="*/ 87 h 180"/>
                  <a:gd name="T4" fmla="*/ 26 w 234"/>
                  <a:gd name="T5" fmla="*/ 113 h 180"/>
                  <a:gd name="T6" fmla="*/ 53 w 234"/>
                  <a:gd name="T7" fmla="*/ 139 h 180"/>
                  <a:gd name="T8" fmla="*/ 83 w 234"/>
                  <a:gd name="T9" fmla="*/ 167 h 180"/>
                  <a:gd name="T10" fmla="*/ 140 w 234"/>
                  <a:gd name="T11" fmla="*/ 177 h 180"/>
                  <a:gd name="T12" fmla="*/ 211 w 234"/>
                  <a:gd name="T13" fmla="*/ 40 h 180"/>
                  <a:gd name="T14" fmla="*/ 177 w 234"/>
                  <a:gd name="T15" fmla="*/ 81 h 180"/>
                  <a:gd name="T16" fmla="*/ 168 w 234"/>
                  <a:gd name="T17" fmla="*/ 0 h 180"/>
                  <a:gd name="T18" fmla="*/ 76 w 234"/>
                  <a:gd name="T19" fmla="*/ 44 h 180"/>
                  <a:gd name="T20" fmla="*/ 11 w 234"/>
                  <a:gd name="T21" fmla="*/ 4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4" h="180">
                    <a:moveTo>
                      <a:pt x="11" y="49"/>
                    </a:moveTo>
                    <a:cubicBezTo>
                      <a:pt x="4" y="58"/>
                      <a:pt x="0" y="74"/>
                      <a:pt x="2" y="87"/>
                    </a:cubicBezTo>
                    <a:cubicBezTo>
                      <a:pt x="4" y="101"/>
                      <a:pt x="16" y="105"/>
                      <a:pt x="26" y="113"/>
                    </a:cubicBezTo>
                    <a:cubicBezTo>
                      <a:pt x="36" y="120"/>
                      <a:pt x="45" y="128"/>
                      <a:pt x="53" y="139"/>
                    </a:cubicBezTo>
                    <a:cubicBezTo>
                      <a:pt x="62" y="149"/>
                      <a:pt x="70" y="161"/>
                      <a:pt x="83" y="167"/>
                    </a:cubicBezTo>
                    <a:cubicBezTo>
                      <a:pt x="100" y="176"/>
                      <a:pt x="121" y="180"/>
                      <a:pt x="140" y="177"/>
                    </a:cubicBezTo>
                    <a:cubicBezTo>
                      <a:pt x="190" y="173"/>
                      <a:pt x="234" y="94"/>
                      <a:pt x="211" y="40"/>
                    </a:cubicBezTo>
                    <a:cubicBezTo>
                      <a:pt x="210" y="68"/>
                      <a:pt x="195" y="71"/>
                      <a:pt x="177" y="81"/>
                    </a:cubicBezTo>
                    <a:cubicBezTo>
                      <a:pt x="196" y="60"/>
                      <a:pt x="190" y="17"/>
                      <a:pt x="168" y="0"/>
                    </a:cubicBezTo>
                    <a:cubicBezTo>
                      <a:pt x="187" y="81"/>
                      <a:pt x="112" y="55"/>
                      <a:pt x="76" y="44"/>
                    </a:cubicBezTo>
                    <a:cubicBezTo>
                      <a:pt x="56" y="37"/>
                      <a:pt x="27" y="25"/>
                      <a:pt x="11" y="49"/>
                    </a:cubicBezTo>
                  </a:path>
                </a:pathLst>
              </a:custGeom>
              <a:solidFill>
                <a:srgbClr val="5E2C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6" name="Freeform 24">
                <a:extLst>
                  <a:ext uri="{FF2B5EF4-FFF2-40B4-BE49-F238E27FC236}">
                    <a16:creationId xmlns:a16="http://schemas.microsoft.com/office/drawing/2014/main" id="{118C25B4-D4C8-7744-BE7A-A5DDBACE123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9" y="678"/>
                <a:ext cx="546" cy="331"/>
              </a:xfrm>
              <a:custGeom>
                <a:avLst/>
                <a:gdLst>
                  <a:gd name="T0" fmla="*/ 208 w 231"/>
                  <a:gd name="T1" fmla="*/ 0 h 140"/>
                  <a:gd name="T2" fmla="*/ 207 w 231"/>
                  <a:gd name="T3" fmla="*/ 9 h 140"/>
                  <a:gd name="T4" fmla="*/ 206 w 231"/>
                  <a:gd name="T5" fmla="*/ 40 h 140"/>
                  <a:gd name="T6" fmla="*/ 189 w 231"/>
                  <a:gd name="T7" fmla="*/ 78 h 140"/>
                  <a:gd name="T8" fmla="*/ 151 w 231"/>
                  <a:gd name="T9" fmla="*/ 113 h 140"/>
                  <a:gd name="T10" fmla="*/ 99 w 231"/>
                  <a:gd name="T11" fmla="*/ 113 h 140"/>
                  <a:gd name="T12" fmla="*/ 54 w 231"/>
                  <a:gd name="T13" fmla="*/ 83 h 140"/>
                  <a:gd name="T14" fmla="*/ 7 w 231"/>
                  <a:gd name="T15" fmla="*/ 53 h 140"/>
                  <a:gd name="T16" fmla="*/ 0 w 231"/>
                  <a:gd name="T17" fmla="*/ 53 h 140"/>
                  <a:gd name="T18" fmla="*/ 22 w 231"/>
                  <a:gd name="T19" fmla="*/ 73 h 140"/>
                  <a:gd name="T20" fmla="*/ 49 w 231"/>
                  <a:gd name="T21" fmla="*/ 99 h 140"/>
                  <a:gd name="T22" fmla="*/ 79 w 231"/>
                  <a:gd name="T23" fmla="*/ 127 h 140"/>
                  <a:gd name="T24" fmla="*/ 137 w 231"/>
                  <a:gd name="T25" fmla="*/ 137 h 140"/>
                  <a:gd name="T26" fmla="*/ 208 w 231"/>
                  <a:gd name="T27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1" h="140">
                    <a:moveTo>
                      <a:pt x="208" y="0"/>
                    </a:moveTo>
                    <a:cubicBezTo>
                      <a:pt x="208" y="3"/>
                      <a:pt x="208" y="7"/>
                      <a:pt x="207" y="9"/>
                    </a:cubicBezTo>
                    <a:cubicBezTo>
                      <a:pt x="207" y="19"/>
                      <a:pt x="208" y="29"/>
                      <a:pt x="206" y="40"/>
                    </a:cubicBezTo>
                    <a:cubicBezTo>
                      <a:pt x="202" y="54"/>
                      <a:pt x="197" y="66"/>
                      <a:pt x="189" y="78"/>
                    </a:cubicBezTo>
                    <a:cubicBezTo>
                      <a:pt x="180" y="93"/>
                      <a:pt x="167" y="109"/>
                      <a:pt x="151" y="113"/>
                    </a:cubicBezTo>
                    <a:cubicBezTo>
                      <a:pt x="132" y="119"/>
                      <a:pt x="117" y="121"/>
                      <a:pt x="99" y="113"/>
                    </a:cubicBezTo>
                    <a:cubicBezTo>
                      <a:pt x="83" y="106"/>
                      <a:pt x="69" y="93"/>
                      <a:pt x="54" y="83"/>
                    </a:cubicBezTo>
                    <a:cubicBezTo>
                      <a:pt x="40" y="72"/>
                      <a:pt x="26" y="54"/>
                      <a:pt x="7" y="53"/>
                    </a:cubicBezTo>
                    <a:cubicBezTo>
                      <a:pt x="5" y="52"/>
                      <a:pt x="3" y="53"/>
                      <a:pt x="0" y="53"/>
                    </a:cubicBezTo>
                    <a:cubicBezTo>
                      <a:pt x="5" y="63"/>
                      <a:pt x="13" y="66"/>
                      <a:pt x="22" y="73"/>
                    </a:cubicBezTo>
                    <a:cubicBezTo>
                      <a:pt x="32" y="80"/>
                      <a:pt x="41" y="88"/>
                      <a:pt x="49" y="99"/>
                    </a:cubicBezTo>
                    <a:cubicBezTo>
                      <a:pt x="58" y="109"/>
                      <a:pt x="67" y="120"/>
                      <a:pt x="79" y="127"/>
                    </a:cubicBezTo>
                    <a:cubicBezTo>
                      <a:pt x="97" y="136"/>
                      <a:pt x="117" y="140"/>
                      <a:pt x="137" y="137"/>
                    </a:cubicBezTo>
                    <a:cubicBezTo>
                      <a:pt x="187" y="133"/>
                      <a:pt x="231" y="54"/>
                      <a:pt x="208" y="0"/>
                    </a:cubicBezTo>
                  </a:path>
                </a:pathLst>
              </a:custGeom>
              <a:solidFill>
                <a:srgbClr val="321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7" name="Freeform 25">
                <a:extLst>
                  <a:ext uri="{FF2B5EF4-FFF2-40B4-BE49-F238E27FC236}">
                    <a16:creationId xmlns:a16="http://schemas.microsoft.com/office/drawing/2014/main" id="{27D29947-F218-4841-83DF-8EC2D1ADBBD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0" y="725"/>
                <a:ext cx="191" cy="310"/>
              </a:xfrm>
              <a:custGeom>
                <a:avLst/>
                <a:gdLst>
                  <a:gd name="T0" fmla="*/ 39 w 81"/>
                  <a:gd name="T1" fmla="*/ 1 h 131"/>
                  <a:gd name="T2" fmla="*/ 55 w 81"/>
                  <a:gd name="T3" fmla="*/ 8 h 131"/>
                  <a:gd name="T4" fmla="*/ 72 w 81"/>
                  <a:gd name="T5" fmla="*/ 24 h 131"/>
                  <a:gd name="T6" fmla="*/ 79 w 81"/>
                  <a:gd name="T7" fmla="*/ 48 h 131"/>
                  <a:gd name="T8" fmla="*/ 70 w 81"/>
                  <a:gd name="T9" fmla="*/ 49 h 131"/>
                  <a:gd name="T10" fmla="*/ 50 w 81"/>
                  <a:gd name="T11" fmla="*/ 50 h 131"/>
                  <a:gd name="T12" fmla="*/ 13 w 81"/>
                  <a:gd name="T13" fmla="*/ 114 h 131"/>
                  <a:gd name="T14" fmla="*/ 7 w 81"/>
                  <a:gd name="T15" fmla="*/ 131 h 131"/>
                  <a:gd name="T16" fmla="*/ 3 w 81"/>
                  <a:gd name="T17" fmla="*/ 85 h 131"/>
                  <a:gd name="T18" fmla="*/ 23 w 81"/>
                  <a:gd name="T19" fmla="*/ 7 h 131"/>
                  <a:gd name="T20" fmla="*/ 39 w 81"/>
                  <a:gd name="T21" fmla="*/ 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131">
                    <a:moveTo>
                      <a:pt x="39" y="1"/>
                    </a:moveTo>
                    <a:cubicBezTo>
                      <a:pt x="45" y="1"/>
                      <a:pt x="50" y="4"/>
                      <a:pt x="55" y="8"/>
                    </a:cubicBezTo>
                    <a:cubicBezTo>
                      <a:pt x="61" y="13"/>
                      <a:pt x="67" y="17"/>
                      <a:pt x="72" y="24"/>
                    </a:cubicBezTo>
                    <a:cubicBezTo>
                      <a:pt x="75" y="29"/>
                      <a:pt x="81" y="41"/>
                      <a:pt x="79" y="48"/>
                    </a:cubicBezTo>
                    <a:cubicBezTo>
                      <a:pt x="77" y="52"/>
                      <a:pt x="74" y="50"/>
                      <a:pt x="70" y="49"/>
                    </a:cubicBezTo>
                    <a:cubicBezTo>
                      <a:pt x="64" y="49"/>
                      <a:pt x="57" y="48"/>
                      <a:pt x="50" y="50"/>
                    </a:cubicBezTo>
                    <a:cubicBezTo>
                      <a:pt x="29" y="59"/>
                      <a:pt x="19" y="91"/>
                      <a:pt x="13" y="114"/>
                    </a:cubicBezTo>
                    <a:cubicBezTo>
                      <a:pt x="11" y="120"/>
                      <a:pt x="10" y="128"/>
                      <a:pt x="7" y="131"/>
                    </a:cubicBezTo>
                    <a:cubicBezTo>
                      <a:pt x="0" y="122"/>
                      <a:pt x="3" y="98"/>
                      <a:pt x="3" y="85"/>
                    </a:cubicBezTo>
                    <a:cubicBezTo>
                      <a:pt x="3" y="61"/>
                      <a:pt x="7" y="26"/>
                      <a:pt x="23" y="7"/>
                    </a:cubicBezTo>
                    <a:cubicBezTo>
                      <a:pt x="28" y="3"/>
                      <a:pt x="33" y="0"/>
                      <a:pt x="39" y="1"/>
                    </a:cubicBezTo>
                  </a:path>
                </a:pathLst>
              </a:custGeom>
              <a:solidFill>
                <a:srgbClr val="5E2C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8" name="Freeform 26">
                <a:extLst>
                  <a:ext uri="{FF2B5EF4-FFF2-40B4-BE49-F238E27FC236}">
                    <a16:creationId xmlns:a16="http://schemas.microsoft.com/office/drawing/2014/main" id="{2AEE37E1-3DA6-1647-A0B8-B45557867D2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51" y="803"/>
                <a:ext cx="175" cy="222"/>
              </a:xfrm>
              <a:custGeom>
                <a:avLst/>
                <a:gdLst>
                  <a:gd name="T0" fmla="*/ 15 w 74"/>
                  <a:gd name="T1" fmla="*/ 26 h 94"/>
                  <a:gd name="T2" fmla="*/ 0 w 74"/>
                  <a:gd name="T3" fmla="*/ 94 h 94"/>
                  <a:gd name="T4" fmla="*/ 3 w 74"/>
                  <a:gd name="T5" fmla="*/ 82 h 94"/>
                  <a:gd name="T6" fmla="*/ 40 w 74"/>
                  <a:gd name="T7" fmla="*/ 18 h 94"/>
                  <a:gd name="T8" fmla="*/ 61 w 74"/>
                  <a:gd name="T9" fmla="*/ 16 h 94"/>
                  <a:gd name="T10" fmla="*/ 71 w 74"/>
                  <a:gd name="T11" fmla="*/ 15 h 94"/>
                  <a:gd name="T12" fmla="*/ 70 w 74"/>
                  <a:gd name="T13" fmla="*/ 3 h 94"/>
                  <a:gd name="T14" fmla="*/ 55 w 74"/>
                  <a:gd name="T15" fmla="*/ 0 h 94"/>
                  <a:gd name="T16" fmla="*/ 15 w 74"/>
                  <a:gd name="T17" fmla="*/ 26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94">
                    <a:moveTo>
                      <a:pt x="15" y="26"/>
                    </a:moveTo>
                    <a:cubicBezTo>
                      <a:pt x="6" y="48"/>
                      <a:pt x="4" y="70"/>
                      <a:pt x="0" y="94"/>
                    </a:cubicBezTo>
                    <a:cubicBezTo>
                      <a:pt x="1" y="90"/>
                      <a:pt x="2" y="87"/>
                      <a:pt x="3" y="82"/>
                    </a:cubicBezTo>
                    <a:cubicBezTo>
                      <a:pt x="10" y="58"/>
                      <a:pt x="20" y="27"/>
                      <a:pt x="40" y="18"/>
                    </a:cubicBezTo>
                    <a:cubicBezTo>
                      <a:pt x="47" y="15"/>
                      <a:pt x="55" y="16"/>
                      <a:pt x="61" y="16"/>
                    </a:cubicBezTo>
                    <a:cubicBezTo>
                      <a:pt x="64" y="17"/>
                      <a:pt x="70" y="20"/>
                      <a:pt x="71" y="15"/>
                    </a:cubicBezTo>
                    <a:cubicBezTo>
                      <a:pt x="71" y="13"/>
                      <a:pt x="74" y="6"/>
                      <a:pt x="70" y="3"/>
                    </a:cubicBezTo>
                    <a:cubicBezTo>
                      <a:pt x="64" y="0"/>
                      <a:pt x="62" y="0"/>
                      <a:pt x="55" y="0"/>
                    </a:cubicBezTo>
                    <a:cubicBezTo>
                      <a:pt x="49" y="0"/>
                      <a:pt x="21" y="10"/>
                      <a:pt x="15" y="26"/>
                    </a:cubicBezTo>
                    <a:close/>
                  </a:path>
                </a:pathLst>
              </a:custGeom>
              <a:solidFill>
                <a:srgbClr val="321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9" name="Freeform 27">
                <a:extLst>
                  <a:ext uri="{FF2B5EF4-FFF2-40B4-BE49-F238E27FC236}">
                    <a16:creationId xmlns:a16="http://schemas.microsoft.com/office/drawing/2014/main" id="{59C561BA-F5D4-CE41-8FE3-02E604DC843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67" y="740"/>
                <a:ext cx="97" cy="92"/>
              </a:xfrm>
              <a:custGeom>
                <a:avLst/>
                <a:gdLst>
                  <a:gd name="T0" fmla="*/ 27 w 41"/>
                  <a:gd name="T1" fmla="*/ 1 h 39"/>
                  <a:gd name="T2" fmla="*/ 8 w 41"/>
                  <a:gd name="T3" fmla="*/ 13 h 39"/>
                  <a:gd name="T4" fmla="*/ 0 w 41"/>
                  <a:gd name="T5" fmla="*/ 39 h 39"/>
                  <a:gd name="T6" fmla="*/ 28 w 41"/>
                  <a:gd name="T7" fmla="*/ 17 h 39"/>
                  <a:gd name="T8" fmla="*/ 34 w 41"/>
                  <a:gd name="T9" fmla="*/ 4 h 39"/>
                  <a:gd name="T10" fmla="*/ 27 w 41"/>
                  <a:gd name="T11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9">
                    <a:moveTo>
                      <a:pt x="27" y="1"/>
                    </a:moveTo>
                    <a:cubicBezTo>
                      <a:pt x="20" y="0"/>
                      <a:pt x="13" y="5"/>
                      <a:pt x="8" y="13"/>
                    </a:cubicBezTo>
                    <a:cubicBezTo>
                      <a:pt x="2" y="21"/>
                      <a:pt x="2" y="29"/>
                      <a:pt x="0" y="39"/>
                    </a:cubicBezTo>
                    <a:cubicBezTo>
                      <a:pt x="4" y="22"/>
                      <a:pt x="17" y="17"/>
                      <a:pt x="28" y="17"/>
                    </a:cubicBezTo>
                    <a:cubicBezTo>
                      <a:pt x="37" y="18"/>
                      <a:pt x="41" y="10"/>
                      <a:pt x="34" y="4"/>
                    </a:cubicBezTo>
                    <a:cubicBezTo>
                      <a:pt x="31" y="3"/>
                      <a:pt x="30" y="2"/>
                      <a:pt x="27" y="1"/>
                    </a:cubicBezTo>
                  </a:path>
                </a:pathLst>
              </a:custGeom>
              <a:solidFill>
                <a:srgbClr val="885B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0" name="Freeform 28">
                <a:extLst>
                  <a:ext uri="{FF2B5EF4-FFF2-40B4-BE49-F238E27FC236}">
                    <a16:creationId xmlns:a16="http://schemas.microsoft.com/office/drawing/2014/main" id="{06E00F5A-D8F0-894C-B143-9837C85A30D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90" y="681"/>
                <a:ext cx="324" cy="179"/>
              </a:xfrm>
              <a:custGeom>
                <a:avLst/>
                <a:gdLst>
                  <a:gd name="T0" fmla="*/ 35 w 137"/>
                  <a:gd name="T1" fmla="*/ 1 h 76"/>
                  <a:gd name="T2" fmla="*/ 16 w 137"/>
                  <a:gd name="T3" fmla="*/ 6 h 76"/>
                  <a:gd name="T4" fmla="*/ 0 w 137"/>
                  <a:gd name="T5" fmla="*/ 31 h 76"/>
                  <a:gd name="T6" fmla="*/ 14 w 137"/>
                  <a:gd name="T7" fmla="*/ 30 h 76"/>
                  <a:gd name="T8" fmla="*/ 45 w 137"/>
                  <a:gd name="T9" fmla="*/ 46 h 76"/>
                  <a:gd name="T10" fmla="*/ 66 w 137"/>
                  <a:gd name="T11" fmla="*/ 60 h 76"/>
                  <a:gd name="T12" fmla="*/ 97 w 137"/>
                  <a:gd name="T13" fmla="*/ 75 h 76"/>
                  <a:gd name="T14" fmla="*/ 116 w 137"/>
                  <a:gd name="T15" fmla="*/ 73 h 76"/>
                  <a:gd name="T16" fmla="*/ 137 w 137"/>
                  <a:gd name="T17" fmla="*/ 56 h 76"/>
                  <a:gd name="T18" fmla="*/ 112 w 137"/>
                  <a:gd name="T19" fmla="*/ 63 h 76"/>
                  <a:gd name="T20" fmla="*/ 79 w 137"/>
                  <a:gd name="T21" fmla="*/ 47 h 76"/>
                  <a:gd name="T22" fmla="*/ 36 w 137"/>
                  <a:gd name="T23" fmla="*/ 16 h 76"/>
                  <a:gd name="T24" fmla="*/ 29 w 137"/>
                  <a:gd name="T25" fmla="*/ 18 h 76"/>
                  <a:gd name="T26" fmla="*/ 40 w 137"/>
                  <a:gd name="T27" fmla="*/ 13 h 76"/>
                  <a:gd name="T28" fmla="*/ 51 w 137"/>
                  <a:gd name="T29" fmla="*/ 17 h 76"/>
                  <a:gd name="T30" fmla="*/ 55 w 137"/>
                  <a:gd name="T31" fmla="*/ 18 h 76"/>
                  <a:gd name="T32" fmla="*/ 74 w 137"/>
                  <a:gd name="T33" fmla="*/ 12 h 76"/>
                  <a:gd name="T34" fmla="*/ 66 w 137"/>
                  <a:gd name="T35" fmla="*/ 13 h 76"/>
                  <a:gd name="T36" fmla="*/ 37 w 137"/>
                  <a:gd name="T37" fmla="*/ 1 h 76"/>
                  <a:gd name="T38" fmla="*/ 35 w 137"/>
                  <a:gd name="T39" fmla="*/ 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7" h="76">
                    <a:moveTo>
                      <a:pt x="35" y="1"/>
                    </a:moveTo>
                    <a:cubicBezTo>
                      <a:pt x="29" y="0"/>
                      <a:pt x="21" y="2"/>
                      <a:pt x="16" y="6"/>
                    </a:cubicBezTo>
                    <a:cubicBezTo>
                      <a:pt x="7" y="11"/>
                      <a:pt x="1" y="20"/>
                      <a:pt x="0" y="31"/>
                    </a:cubicBezTo>
                    <a:cubicBezTo>
                      <a:pt x="5" y="29"/>
                      <a:pt x="9" y="29"/>
                      <a:pt x="14" y="30"/>
                    </a:cubicBezTo>
                    <a:cubicBezTo>
                      <a:pt x="25" y="31"/>
                      <a:pt x="35" y="38"/>
                      <a:pt x="45" y="46"/>
                    </a:cubicBezTo>
                    <a:cubicBezTo>
                      <a:pt x="52" y="51"/>
                      <a:pt x="60" y="54"/>
                      <a:pt x="66" y="60"/>
                    </a:cubicBezTo>
                    <a:cubicBezTo>
                      <a:pt x="77" y="67"/>
                      <a:pt x="86" y="74"/>
                      <a:pt x="97" y="75"/>
                    </a:cubicBezTo>
                    <a:cubicBezTo>
                      <a:pt x="103" y="76"/>
                      <a:pt x="109" y="76"/>
                      <a:pt x="116" y="73"/>
                    </a:cubicBezTo>
                    <a:cubicBezTo>
                      <a:pt x="126" y="70"/>
                      <a:pt x="130" y="63"/>
                      <a:pt x="137" y="56"/>
                    </a:cubicBezTo>
                    <a:cubicBezTo>
                      <a:pt x="129" y="62"/>
                      <a:pt x="120" y="64"/>
                      <a:pt x="112" y="63"/>
                    </a:cubicBezTo>
                    <a:cubicBezTo>
                      <a:pt x="101" y="62"/>
                      <a:pt x="89" y="54"/>
                      <a:pt x="79" y="47"/>
                    </a:cubicBezTo>
                    <a:cubicBezTo>
                      <a:pt x="68" y="40"/>
                      <a:pt x="51" y="18"/>
                      <a:pt x="36" y="16"/>
                    </a:cubicBezTo>
                    <a:cubicBezTo>
                      <a:pt x="34" y="16"/>
                      <a:pt x="32" y="17"/>
                      <a:pt x="29" y="18"/>
                    </a:cubicBezTo>
                    <a:cubicBezTo>
                      <a:pt x="32" y="14"/>
                      <a:pt x="36" y="13"/>
                      <a:pt x="40" y="13"/>
                    </a:cubicBezTo>
                    <a:cubicBezTo>
                      <a:pt x="44" y="14"/>
                      <a:pt x="48" y="17"/>
                      <a:pt x="51" y="17"/>
                    </a:cubicBezTo>
                    <a:cubicBezTo>
                      <a:pt x="52" y="17"/>
                      <a:pt x="53" y="17"/>
                      <a:pt x="55" y="18"/>
                    </a:cubicBezTo>
                    <a:cubicBezTo>
                      <a:pt x="61" y="18"/>
                      <a:pt x="67" y="17"/>
                      <a:pt x="74" y="12"/>
                    </a:cubicBezTo>
                    <a:cubicBezTo>
                      <a:pt x="71" y="13"/>
                      <a:pt x="69" y="13"/>
                      <a:pt x="66" y="13"/>
                    </a:cubicBezTo>
                    <a:cubicBezTo>
                      <a:pt x="56" y="12"/>
                      <a:pt x="47" y="3"/>
                      <a:pt x="37" y="1"/>
                    </a:cubicBezTo>
                    <a:cubicBezTo>
                      <a:pt x="37" y="1"/>
                      <a:pt x="36" y="1"/>
                      <a:pt x="35" y="1"/>
                    </a:cubicBezTo>
                  </a:path>
                </a:pathLst>
              </a:custGeom>
              <a:solidFill>
                <a:srgbClr val="885B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1" name="Freeform 29">
                <a:extLst>
                  <a:ext uri="{FF2B5EF4-FFF2-40B4-BE49-F238E27FC236}">
                    <a16:creationId xmlns:a16="http://schemas.microsoft.com/office/drawing/2014/main" id="{6E828FE2-20C4-8240-960A-352AD455A24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72" y="2450"/>
                <a:ext cx="633" cy="273"/>
              </a:xfrm>
              <a:custGeom>
                <a:avLst/>
                <a:gdLst>
                  <a:gd name="T0" fmla="*/ 265 w 268"/>
                  <a:gd name="T1" fmla="*/ 0 h 116"/>
                  <a:gd name="T2" fmla="*/ 142 w 268"/>
                  <a:gd name="T3" fmla="*/ 0 h 116"/>
                  <a:gd name="T4" fmla="*/ 140 w 268"/>
                  <a:gd name="T5" fmla="*/ 0 h 116"/>
                  <a:gd name="T6" fmla="*/ 3 w 268"/>
                  <a:gd name="T7" fmla="*/ 0 h 116"/>
                  <a:gd name="T8" fmla="*/ 2 w 268"/>
                  <a:gd name="T9" fmla="*/ 61 h 116"/>
                  <a:gd name="T10" fmla="*/ 34 w 268"/>
                  <a:gd name="T11" fmla="*/ 108 h 116"/>
                  <a:gd name="T12" fmla="*/ 133 w 268"/>
                  <a:gd name="T13" fmla="*/ 116 h 116"/>
                  <a:gd name="T14" fmla="*/ 234 w 268"/>
                  <a:gd name="T15" fmla="*/ 108 h 116"/>
                  <a:gd name="T16" fmla="*/ 266 w 268"/>
                  <a:gd name="T17" fmla="*/ 61 h 116"/>
                  <a:gd name="T18" fmla="*/ 265 w 268"/>
                  <a:gd name="T1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116">
                    <a:moveTo>
                      <a:pt x="265" y="0"/>
                    </a:moveTo>
                    <a:cubicBezTo>
                      <a:pt x="142" y="0"/>
                      <a:pt x="142" y="0"/>
                      <a:pt x="142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0" y="45"/>
                      <a:pt x="2" y="61"/>
                    </a:cubicBezTo>
                    <a:cubicBezTo>
                      <a:pt x="3" y="77"/>
                      <a:pt x="18" y="102"/>
                      <a:pt x="34" y="108"/>
                    </a:cubicBezTo>
                    <a:cubicBezTo>
                      <a:pt x="48" y="113"/>
                      <a:pt x="118" y="116"/>
                      <a:pt x="133" y="116"/>
                    </a:cubicBezTo>
                    <a:cubicBezTo>
                      <a:pt x="148" y="116"/>
                      <a:pt x="220" y="113"/>
                      <a:pt x="234" y="108"/>
                    </a:cubicBezTo>
                    <a:cubicBezTo>
                      <a:pt x="250" y="102"/>
                      <a:pt x="265" y="77"/>
                      <a:pt x="266" y="61"/>
                    </a:cubicBezTo>
                    <a:cubicBezTo>
                      <a:pt x="268" y="45"/>
                      <a:pt x="265" y="0"/>
                      <a:pt x="265" y="0"/>
                    </a:cubicBez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2" name="Oval 30">
                <a:extLst>
                  <a:ext uri="{FF2B5EF4-FFF2-40B4-BE49-F238E27FC236}">
                    <a16:creationId xmlns:a16="http://schemas.microsoft.com/office/drawing/2014/main" id="{89E2E2FA-7E1F-1F43-BA43-8C4FC8B04AD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264" y="3054"/>
                <a:ext cx="109" cy="128"/>
              </a:xfrm>
              <a:prstGeom prst="ellipse">
                <a:avLst/>
              </a:pr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3" name="Freeform 31">
                <a:extLst>
                  <a:ext uri="{FF2B5EF4-FFF2-40B4-BE49-F238E27FC236}">
                    <a16:creationId xmlns:a16="http://schemas.microsoft.com/office/drawing/2014/main" id="{615E194E-033E-6D4A-8125-801199A51A0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65" y="3111"/>
                <a:ext cx="208" cy="555"/>
              </a:xfrm>
              <a:custGeom>
                <a:avLst/>
                <a:gdLst>
                  <a:gd name="T0" fmla="*/ 85 w 208"/>
                  <a:gd name="T1" fmla="*/ 555 h 555"/>
                  <a:gd name="T2" fmla="*/ 208 w 208"/>
                  <a:gd name="T3" fmla="*/ 16 h 555"/>
                  <a:gd name="T4" fmla="*/ 99 w 208"/>
                  <a:gd name="T5" fmla="*/ 0 h 555"/>
                  <a:gd name="T6" fmla="*/ 0 w 208"/>
                  <a:gd name="T7" fmla="*/ 498 h 555"/>
                  <a:gd name="T8" fmla="*/ 85 w 208"/>
                  <a:gd name="T9" fmla="*/ 555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555">
                    <a:moveTo>
                      <a:pt x="85" y="555"/>
                    </a:moveTo>
                    <a:lnTo>
                      <a:pt x="208" y="16"/>
                    </a:lnTo>
                    <a:lnTo>
                      <a:pt x="99" y="0"/>
                    </a:lnTo>
                    <a:lnTo>
                      <a:pt x="0" y="498"/>
                    </a:lnTo>
                    <a:lnTo>
                      <a:pt x="85" y="555"/>
                    </a:ln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4" name="Freeform 32">
                <a:extLst>
                  <a:ext uri="{FF2B5EF4-FFF2-40B4-BE49-F238E27FC236}">
                    <a16:creationId xmlns:a16="http://schemas.microsoft.com/office/drawing/2014/main" id="{B39EBBA9-84B4-874F-A8EE-C179DFF59F3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46" y="3508"/>
                <a:ext cx="494" cy="233"/>
              </a:xfrm>
              <a:custGeom>
                <a:avLst/>
                <a:gdLst>
                  <a:gd name="T0" fmla="*/ 79 w 209"/>
                  <a:gd name="T1" fmla="*/ 29 h 99"/>
                  <a:gd name="T2" fmla="*/ 127 w 209"/>
                  <a:gd name="T3" fmla="*/ 39 h 99"/>
                  <a:gd name="T4" fmla="*/ 199 w 209"/>
                  <a:gd name="T5" fmla="*/ 66 h 99"/>
                  <a:gd name="T6" fmla="*/ 209 w 209"/>
                  <a:gd name="T7" fmla="*/ 99 h 99"/>
                  <a:gd name="T8" fmla="*/ 0 w 209"/>
                  <a:gd name="T9" fmla="*/ 99 h 99"/>
                  <a:gd name="T10" fmla="*/ 15 w 209"/>
                  <a:gd name="T11" fmla="*/ 0 h 99"/>
                  <a:gd name="T12" fmla="*/ 57 w 209"/>
                  <a:gd name="T13" fmla="*/ 12 h 99"/>
                  <a:gd name="T14" fmla="*/ 79 w 209"/>
                  <a:gd name="T15" fmla="*/ 2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9" h="99">
                    <a:moveTo>
                      <a:pt x="79" y="29"/>
                    </a:moveTo>
                    <a:cubicBezTo>
                      <a:pt x="86" y="33"/>
                      <a:pt x="127" y="39"/>
                      <a:pt x="127" y="39"/>
                    </a:cubicBezTo>
                    <a:cubicBezTo>
                      <a:pt x="127" y="39"/>
                      <a:pt x="186" y="27"/>
                      <a:pt x="199" y="66"/>
                    </a:cubicBezTo>
                    <a:cubicBezTo>
                      <a:pt x="208" y="92"/>
                      <a:pt x="209" y="99"/>
                      <a:pt x="209" y="99"/>
                    </a:cubicBezTo>
                    <a:cubicBezTo>
                      <a:pt x="151" y="99"/>
                      <a:pt x="0" y="99"/>
                      <a:pt x="0" y="99"/>
                    </a:cubicBezTo>
                    <a:cubicBezTo>
                      <a:pt x="0" y="76"/>
                      <a:pt x="15" y="0"/>
                      <a:pt x="15" y="0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12"/>
                      <a:pt x="71" y="25"/>
                      <a:pt x="79" y="29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5" name="Oval 33">
                <a:extLst>
                  <a:ext uri="{FF2B5EF4-FFF2-40B4-BE49-F238E27FC236}">
                    <a16:creationId xmlns:a16="http://schemas.microsoft.com/office/drawing/2014/main" id="{B710C06E-1F00-EA43-9C47-00E75693167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174" y="3569"/>
                <a:ext cx="121" cy="142"/>
              </a:xfrm>
              <a:prstGeom prst="ellipse">
                <a:avLst/>
              </a:pr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6" name="Freeform 34">
                <a:extLst>
                  <a:ext uri="{FF2B5EF4-FFF2-40B4-BE49-F238E27FC236}">
                    <a16:creationId xmlns:a16="http://schemas.microsoft.com/office/drawing/2014/main" id="{46D4F932-D564-2945-BF83-6572C85FF8F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93" y="2461"/>
                <a:ext cx="322" cy="666"/>
              </a:xfrm>
              <a:custGeom>
                <a:avLst/>
                <a:gdLst>
                  <a:gd name="T0" fmla="*/ 2 w 136"/>
                  <a:gd name="T1" fmla="*/ 32 h 282"/>
                  <a:gd name="T2" fmla="*/ 122 w 136"/>
                  <a:gd name="T3" fmla="*/ 29 h 282"/>
                  <a:gd name="T4" fmla="*/ 76 w 136"/>
                  <a:gd name="T5" fmla="*/ 282 h 282"/>
                  <a:gd name="T6" fmla="*/ 30 w 136"/>
                  <a:gd name="T7" fmla="*/ 275 h 282"/>
                  <a:gd name="T8" fmla="*/ 2 w 136"/>
                  <a:gd name="T9" fmla="*/ 3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82">
                    <a:moveTo>
                      <a:pt x="2" y="32"/>
                    </a:moveTo>
                    <a:cubicBezTo>
                      <a:pt x="0" y="0"/>
                      <a:pt x="108" y="3"/>
                      <a:pt x="122" y="29"/>
                    </a:cubicBezTo>
                    <a:cubicBezTo>
                      <a:pt x="136" y="56"/>
                      <a:pt x="76" y="282"/>
                      <a:pt x="76" y="282"/>
                    </a:cubicBezTo>
                    <a:cubicBezTo>
                      <a:pt x="30" y="275"/>
                      <a:pt x="30" y="275"/>
                      <a:pt x="30" y="275"/>
                    </a:cubicBezTo>
                    <a:cubicBezTo>
                      <a:pt x="35" y="207"/>
                      <a:pt x="5" y="64"/>
                      <a:pt x="2" y="32"/>
                    </a:cubicBez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7" name="Oval 35">
                <a:extLst>
                  <a:ext uri="{FF2B5EF4-FFF2-40B4-BE49-F238E27FC236}">
                    <a16:creationId xmlns:a16="http://schemas.microsoft.com/office/drawing/2014/main" id="{EC3221DC-4F50-7A49-8866-D7734569039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281" y="2520"/>
                <a:ext cx="170" cy="196"/>
              </a:xfrm>
              <a:prstGeom prst="ellipse">
                <a:avLst/>
              </a:pr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8" name="Freeform 36">
                <a:extLst>
                  <a:ext uri="{FF2B5EF4-FFF2-40B4-BE49-F238E27FC236}">
                    <a16:creationId xmlns:a16="http://schemas.microsoft.com/office/drawing/2014/main" id="{A8A61CD7-B4A4-F24E-91D0-29045B17F0A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12" y="3035"/>
                <a:ext cx="115" cy="137"/>
              </a:xfrm>
              <a:custGeom>
                <a:avLst/>
                <a:gdLst>
                  <a:gd name="T0" fmla="*/ 2 w 49"/>
                  <a:gd name="T1" fmla="*/ 34 h 58"/>
                  <a:gd name="T2" fmla="*/ 28 w 49"/>
                  <a:gd name="T3" fmla="*/ 56 h 58"/>
                  <a:gd name="T4" fmla="*/ 47 w 49"/>
                  <a:gd name="T5" fmla="*/ 25 h 58"/>
                  <a:gd name="T6" fmla="*/ 21 w 49"/>
                  <a:gd name="T7" fmla="*/ 3 h 58"/>
                  <a:gd name="T8" fmla="*/ 2 w 49"/>
                  <a:gd name="T9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8">
                    <a:moveTo>
                      <a:pt x="2" y="34"/>
                    </a:moveTo>
                    <a:cubicBezTo>
                      <a:pt x="4" y="49"/>
                      <a:pt x="16" y="58"/>
                      <a:pt x="28" y="56"/>
                    </a:cubicBezTo>
                    <a:cubicBezTo>
                      <a:pt x="41" y="54"/>
                      <a:pt x="49" y="40"/>
                      <a:pt x="47" y="25"/>
                    </a:cubicBezTo>
                    <a:cubicBezTo>
                      <a:pt x="45" y="10"/>
                      <a:pt x="33" y="0"/>
                      <a:pt x="21" y="3"/>
                    </a:cubicBezTo>
                    <a:cubicBezTo>
                      <a:pt x="8" y="5"/>
                      <a:pt x="0" y="19"/>
                      <a:pt x="2" y="34"/>
                    </a:cubicBez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9" name="Freeform 37">
                <a:extLst>
                  <a:ext uri="{FF2B5EF4-FFF2-40B4-BE49-F238E27FC236}">
                    <a16:creationId xmlns:a16="http://schemas.microsoft.com/office/drawing/2014/main" id="{98BA727C-3B02-7549-ACC9-FBB69AD7425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88" y="3101"/>
                <a:ext cx="137" cy="558"/>
              </a:xfrm>
              <a:custGeom>
                <a:avLst/>
                <a:gdLst>
                  <a:gd name="T0" fmla="*/ 90 w 137"/>
                  <a:gd name="T1" fmla="*/ 558 h 558"/>
                  <a:gd name="T2" fmla="*/ 137 w 137"/>
                  <a:gd name="T3" fmla="*/ 0 h 558"/>
                  <a:gd name="T4" fmla="*/ 28 w 137"/>
                  <a:gd name="T5" fmla="*/ 7 h 558"/>
                  <a:gd name="T6" fmla="*/ 0 w 137"/>
                  <a:gd name="T7" fmla="*/ 518 h 558"/>
                  <a:gd name="T8" fmla="*/ 90 w 137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558">
                    <a:moveTo>
                      <a:pt x="90" y="558"/>
                    </a:moveTo>
                    <a:lnTo>
                      <a:pt x="137" y="0"/>
                    </a:lnTo>
                    <a:lnTo>
                      <a:pt x="28" y="7"/>
                    </a:lnTo>
                    <a:lnTo>
                      <a:pt x="0" y="518"/>
                    </a:lnTo>
                    <a:lnTo>
                      <a:pt x="90" y="558"/>
                    </a:ln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0" name="Freeform 38">
                <a:extLst>
                  <a:ext uri="{FF2B5EF4-FFF2-40B4-BE49-F238E27FC236}">
                    <a16:creationId xmlns:a16="http://schemas.microsoft.com/office/drawing/2014/main" id="{4E2C306A-084B-4A48-97BE-789D09CD5AE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7" y="3503"/>
                <a:ext cx="494" cy="236"/>
              </a:xfrm>
              <a:custGeom>
                <a:avLst/>
                <a:gdLst>
                  <a:gd name="T0" fmla="*/ 78 w 209"/>
                  <a:gd name="T1" fmla="*/ 28 h 100"/>
                  <a:gd name="T2" fmla="*/ 127 w 209"/>
                  <a:gd name="T3" fmla="*/ 38 h 100"/>
                  <a:gd name="T4" fmla="*/ 199 w 209"/>
                  <a:gd name="T5" fmla="*/ 64 h 100"/>
                  <a:gd name="T6" fmla="*/ 209 w 209"/>
                  <a:gd name="T7" fmla="*/ 97 h 100"/>
                  <a:gd name="T8" fmla="*/ 1 w 209"/>
                  <a:gd name="T9" fmla="*/ 100 h 100"/>
                  <a:gd name="T10" fmla="*/ 14 w 209"/>
                  <a:gd name="T11" fmla="*/ 0 h 100"/>
                  <a:gd name="T12" fmla="*/ 57 w 209"/>
                  <a:gd name="T13" fmla="*/ 12 h 100"/>
                  <a:gd name="T14" fmla="*/ 78 w 209"/>
                  <a:gd name="T15" fmla="*/ 2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9" h="100">
                    <a:moveTo>
                      <a:pt x="78" y="28"/>
                    </a:moveTo>
                    <a:cubicBezTo>
                      <a:pt x="85" y="33"/>
                      <a:pt x="127" y="38"/>
                      <a:pt x="127" y="38"/>
                    </a:cubicBezTo>
                    <a:cubicBezTo>
                      <a:pt x="127" y="38"/>
                      <a:pt x="185" y="25"/>
                      <a:pt x="199" y="64"/>
                    </a:cubicBezTo>
                    <a:cubicBezTo>
                      <a:pt x="208" y="89"/>
                      <a:pt x="209" y="97"/>
                      <a:pt x="209" y="97"/>
                    </a:cubicBezTo>
                    <a:cubicBezTo>
                      <a:pt x="151" y="98"/>
                      <a:pt x="1" y="100"/>
                      <a:pt x="1" y="100"/>
                    </a:cubicBezTo>
                    <a:cubicBezTo>
                      <a:pt x="0" y="77"/>
                      <a:pt x="14" y="0"/>
                      <a:pt x="14" y="0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12"/>
                      <a:pt x="71" y="24"/>
                      <a:pt x="78" y="28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1" name="Freeform 39">
                <a:extLst>
                  <a:ext uri="{FF2B5EF4-FFF2-40B4-BE49-F238E27FC236}">
                    <a16:creationId xmlns:a16="http://schemas.microsoft.com/office/drawing/2014/main" id="{CD84A33D-88B0-3240-9CFE-4D7CC0275E8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83" y="3564"/>
                <a:ext cx="123" cy="142"/>
              </a:xfrm>
              <a:custGeom>
                <a:avLst/>
                <a:gdLst>
                  <a:gd name="T0" fmla="*/ 0 w 52"/>
                  <a:gd name="T1" fmla="*/ 31 h 60"/>
                  <a:gd name="T2" fmla="*/ 26 w 52"/>
                  <a:gd name="T3" fmla="*/ 60 h 60"/>
                  <a:gd name="T4" fmla="*/ 52 w 52"/>
                  <a:gd name="T5" fmla="*/ 30 h 60"/>
                  <a:gd name="T6" fmla="*/ 26 w 52"/>
                  <a:gd name="T7" fmla="*/ 0 h 60"/>
                  <a:gd name="T8" fmla="*/ 0 w 52"/>
                  <a:gd name="T9" fmla="*/ 3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0">
                    <a:moveTo>
                      <a:pt x="0" y="31"/>
                    </a:moveTo>
                    <a:cubicBezTo>
                      <a:pt x="1" y="47"/>
                      <a:pt x="12" y="60"/>
                      <a:pt x="26" y="60"/>
                    </a:cubicBezTo>
                    <a:cubicBezTo>
                      <a:pt x="41" y="60"/>
                      <a:pt x="52" y="46"/>
                      <a:pt x="52" y="30"/>
                    </a:cubicBezTo>
                    <a:cubicBezTo>
                      <a:pt x="52" y="13"/>
                      <a:pt x="40" y="0"/>
                      <a:pt x="26" y="0"/>
                    </a:cubicBezTo>
                    <a:cubicBezTo>
                      <a:pt x="12" y="0"/>
                      <a:pt x="0" y="14"/>
                      <a:pt x="0" y="3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2" name="Freeform 40">
                <a:extLst>
                  <a:ext uri="{FF2B5EF4-FFF2-40B4-BE49-F238E27FC236}">
                    <a16:creationId xmlns:a16="http://schemas.microsoft.com/office/drawing/2014/main" id="{061175B0-38F4-D142-BAD9-EDCA9398B94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84" y="2433"/>
                <a:ext cx="305" cy="675"/>
              </a:xfrm>
              <a:custGeom>
                <a:avLst/>
                <a:gdLst>
                  <a:gd name="T0" fmla="*/ 7 w 129"/>
                  <a:gd name="T1" fmla="*/ 49 h 286"/>
                  <a:gd name="T2" fmla="*/ 111 w 129"/>
                  <a:gd name="T3" fmla="*/ 23 h 286"/>
                  <a:gd name="T4" fmla="*/ 102 w 129"/>
                  <a:gd name="T5" fmla="*/ 283 h 286"/>
                  <a:gd name="T6" fmla="*/ 56 w 129"/>
                  <a:gd name="T7" fmla="*/ 286 h 286"/>
                  <a:gd name="T8" fmla="*/ 7 w 129"/>
                  <a:gd name="T9" fmla="*/ 49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286">
                    <a:moveTo>
                      <a:pt x="7" y="49"/>
                    </a:moveTo>
                    <a:cubicBezTo>
                      <a:pt x="0" y="18"/>
                      <a:pt x="93" y="0"/>
                      <a:pt x="111" y="23"/>
                    </a:cubicBezTo>
                    <a:cubicBezTo>
                      <a:pt x="129" y="47"/>
                      <a:pt x="102" y="283"/>
                      <a:pt x="102" y="283"/>
                    </a:cubicBezTo>
                    <a:cubicBezTo>
                      <a:pt x="56" y="286"/>
                      <a:pt x="56" y="286"/>
                      <a:pt x="56" y="286"/>
                    </a:cubicBezTo>
                    <a:cubicBezTo>
                      <a:pt x="50" y="218"/>
                      <a:pt x="14" y="80"/>
                      <a:pt x="7" y="49"/>
                    </a:cubicBez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3" name="Freeform 41">
                <a:extLst>
                  <a:ext uri="{FF2B5EF4-FFF2-40B4-BE49-F238E27FC236}">
                    <a16:creationId xmlns:a16="http://schemas.microsoft.com/office/drawing/2014/main" id="{3A33CE0B-619C-BC45-A970-FFF5E140ECC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5" y="2490"/>
                <a:ext cx="179" cy="212"/>
              </a:xfrm>
              <a:custGeom>
                <a:avLst/>
                <a:gdLst>
                  <a:gd name="T0" fmla="*/ 3 w 76"/>
                  <a:gd name="T1" fmla="*/ 52 h 90"/>
                  <a:gd name="T2" fmla="*/ 44 w 76"/>
                  <a:gd name="T3" fmla="*/ 86 h 90"/>
                  <a:gd name="T4" fmla="*/ 73 w 76"/>
                  <a:gd name="T5" fmla="*/ 38 h 90"/>
                  <a:gd name="T6" fmla="*/ 32 w 76"/>
                  <a:gd name="T7" fmla="*/ 4 h 90"/>
                  <a:gd name="T8" fmla="*/ 3 w 76"/>
                  <a:gd name="T9" fmla="*/ 5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90">
                    <a:moveTo>
                      <a:pt x="3" y="52"/>
                    </a:moveTo>
                    <a:cubicBezTo>
                      <a:pt x="6" y="75"/>
                      <a:pt x="25" y="90"/>
                      <a:pt x="44" y="86"/>
                    </a:cubicBezTo>
                    <a:cubicBezTo>
                      <a:pt x="63" y="82"/>
                      <a:pt x="76" y="61"/>
                      <a:pt x="73" y="38"/>
                    </a:cubicBezTo>
                    <a:cubicBezTo>
                      <a:pt x="70" y="15"/>
                      <a:pt x="52" y="0"/>
                      <a:pt x="32" y="4"/>
                    </a:cubicBezTo>
                    <a:cubicBezTo>
                      <a:pt x="13" y="8"/>
                      <a:pt x="0" y="29"/>
                      <a:pt x="3" y="52"/>
                    </a:cubicBez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4" name="Freeform 42">
                <a:extLst>
                  <a:ext uri="{FF2B5EF4-FFF2-40B4-BE49-F238E27FC236}">
                    <a16:creationId xmlns:a16="http://schemas.microsoft.com/office/drawing/2014/main" id="{EDBF74AE-9560-7045-850C-EAF9AFC8C80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88" y="1264"/>
                <a:ext cx="272" cy="248"/>
              </a:xfrm>
              <a:custGeom>
                <a:avLst/>
                <a:gdLst>
                  <a:gd name="T0" fmla="*/ 78 w 115"/>
                  <a:gd name="T1" fmla="*/ 66 h 105"/>
                  <a:gd name="T2" fmla="*/ 94 w 115"/>
                  <a:gd name="T3" fmla="*/ 66 h 105"/>
                  <a:gd name="T4" fmla="*/ 111 w 115"/>
                  <a:gd name="T5" fmla="*/ 82 h 105"/>
                  <a:gd name="T6" fmla="*/ 72 w 115"/>
                  <a:gd name="T7" fmla="*/ 80 h 105"/>
                  <a:gd name="T8" fmla="*/ 56 w 115"/>
                  <a:gd name="T9" fmla="*/ 79 h 105"/>
                  <a:gd name="T10" fmla="*/ 4 w 115"/>
                  <a:gd name="T11" fmla="*/ 48 h 105"/>
                  <a:gd name="T12" fmla="*/ 78 w 115"/>
                  <a:gd name="T13" fmla="*/ 66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105">
                    <a:moveTo>
                      <a:pt x="78" y="66"/>
                    </a:moveTo>
                    <a:cubicBezTo>
                      <a:pt x="82" y="68"/>
                      <a:pt x="88" y="67"/>
                      <a:pt x="94" y="66"/>
                    </a:cubicBezTo>
                    <a:cubicBezTo>
                      <a:pt x="105" y="64"/>
                      <a:pt x="115" y="62"/>
                      <a:pt x="111" y="82"/>
                    </a:cubicBezTo>
                    <a:cubicBezTo>
                      <a:pt x="106" y="105"/>
                      <a:pt x="91" y="85"/>
                      <a:pt x="72" y="80"/>
                    </a:cubicBezTo>
                    <a:cubicBezTo>
                      <a:pt x="69" y="79"/>
                      <a:pt x="63" y="79"/>
                      <a:pt x="56" y="79"/>
                    </a:cubicBezTo>
                    <a:cubicBezTo>
                      <a:pt x="34" y="78"/>
                      <a:pt x="0" y="76"/>
                      <a:pt x="4" y="48"/>
                    </a:cubicBezTo>
                    <a:cubicBezTo>
                      <a:pt x="10" y="0"/>
                      <a:pt x="50" y="55"/>
                      <a:pt x="78" y="66"/>
                    </a:cubicBezTo>
                  </a:path>
                </a:pathLst>
              </a:custGeom>
              <a:solidFill>
                <a:srgbClr val="9624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5" name="Freeform 43">
                <a:extLst>
                  <a:ext uri="{FF2B5EF4-FFF2-40B4-BE49-F238E27FC236}">
                    <a16:creationId xmlns:a16="http://schemas.microsoft.com/office/drawing/2014/main" id="{1435F08B-0D3E-B347-A1BD-D64267ECC1A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88" y="1264"/>
                <a:ext cx="260" cy="222"/>
              </a:xfrm>
              <a:custGeom>
                <a:avLst/>
                <a:gdLst>
                  <a:gd name="T0" fmla="*/ 78 w 110"/>
                  <a:gd name="T1" fmla="*/ 66 h 94"/>
                  <a:gd name="T2" fmla="*/ 94 w 110"/>
                  <a:gd name="T3" fmla="*/ 66 h 94"/>
                  <a:gd name="T4" fmla="*/ 110 w 110"/>
                  <a:gd name="T5" fmla="*/ 67 h 94"/>
                  <a:gd name="T6" fmla="*/ 100 w 110"/>
                  <a:gd name="T7" fmla="*/ 79 h 94"/>
                  <a:gd name="T8" fmla="*/ 103 w 110"/>
                  <a:gd name="T9" fmla="*/ 93 h 94"/>
                  <a:gd name="T10" fmla="*/ 72 w 110"/>
                  <a:gd name="T11" fmla="*/ 80 h 94"/>
                  <a:gd name="T12" fmla="*/ 56 w 110"/>
                  <a:gd name="T13" fmla="*/ 79 h 94"/>
                  <a:gd name="T14" fmla="*/ 4 w 110"/>
                  <a:gd name="T15" fmla="*/ 48 h 94"/>
                  <a:gd name="T16" fmla="*/ 78 w 110"/>
                  <a:gd name="T17" fmla="*/ 66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94">
                    <a:moveTo>
                      <a:pt x="78" y="66"/>
                    </a:moveTo>
                    <a:cubicBezTo>
                      <a:pt x="82" y="68"/>
                      <a:pt x="88" y="67"/>
                      <a:pt x="94" y="66"/>
                    </a:cubicBezTo>
                    <a:cubicBezTo>
                      <a:pt x="101" y="65"/>
                      <a:pt x="107" y="64"/>
                      <a:pt x="110" y="67"/>
                    </a:cubicBezTo>
                    <a:cubicBezTo>
                      <a:pt x="108" y="70"/>
                      <a:pt x="104" y="75"/>
                      <a:pt x="100" y="79"/>
                    </a:cubicBezTo>
                    <a:cubicBezTo>
                      <a:pt x="101" y="82"/>
                      <a:pt x="102" y="88"/>
                      <a:pt x="103" y="93"/>
                    </a:cubicBezTo>
                    <a:cubicBezTo>
                      <a:pt x="95" y="94"/>
                      <a:pt x="84" y="83"/>
                      <a:pt x="72" y="80"/>
                    </a:cubicBezTo>
                    <a:cubicBezTo>
                      <a:pt x="69" y="79"/>
                      <a:pt x="63" y="79"/>
                      <a:pt x="56" y="79"/>
                    </a:cubicBezTo>
                    <a:cubicBezTo>
                      <a:pt x="34" y="78"/>
                      <a:pt x="0" y="76"/>
                      <a:pt x="4" y="48"/>
                    </a:cubicBezTo>
                    <a:cubicBezTo>
                      <a:pt x="10" y="0"/>
                      <a:pt x="50" y="55"/>
                      <a:pt x="78" y="6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6" name="Freeform 44">
                <a:extLst>
                  <a:ext uri="{FF2B5EF4-FFF2-40B4-BE49-F238E27FC236}">
                    <a16:creationId xmlns:a16="http://schemas.microsoft.com/office/drawing/2014/main" id="{FDB9EC8D-26DA-1244-8930-5CD4B347D8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95" y="1332"/>
                <a:ext cx="87" cy="85"/>
              </a:xfrm>
              <a:custGeom>
                <a:avLst/>
                <a:gdLst>
                  <a:gd name="T0" fmla="*/ 16 w 37"/>
                  <a:gd name="T1" fmla="*/ 0 h 36"/>
                  <a:gd name="T2" fmla="*/ 8 w 37"/>
                  <a:gd name="T3" fmla="*/ 2 h 36"/>
                  <a:gd name="T4" fmla="*/ 1 w 37"/>
                  <a:gd name="T5" fmla="*/ 19 h 36"/>
                  <a:gd name="T6" fmla="*/ 1 w 37"/>
                  <a:gd name="T7" fmla="*/ 19 h 36"/>
                  <a:gd name="T8" fmla="*/ 1 w 37"/>
                  <a:gd name="T9" fmla="*/ 20 h 36"/>
                  <a:gd name="T10" fmla="*/ 1 w 37"/>
                  <a:gd name="T11" fmla="*/ 20 h 36"/>
                  <a:gd name="T12" fmla="*/ 1 w 37"/>
                  <a:gd name="T13" fmla="*/ 20 h 36"/>
                  <a:gd name="T14" fmla="*/ 1 w 37"/>
                  <a:gd name="T15" fmla="*/ 20 h 36"/>
                  <a:gd name="T16" fmla="*/ 1 w 37"/>
                  <a:gd name="T17" fmla="*/ 20 h 36"/>
                  <a:gd name="T18" fmla="*/ 1 w 37"/>
                  <a:gd name="T19" fmla="*/ 20 h 36"/>
                  <a:gd name="T20" fmla="*/ 1 w 37"/>
                  <a:gd name="T21" fmla="*/ 20 h 36"/>
                  <a:gd name="T22" fmla="*/ 1 w 37"/>
                  <a:gd name="T23" fmla="*/ 20 h 36"/>
                  <a:gd name="T24" fmla="*/ 1 w 37"/>
                  <a:gd name="T25" fmla="*/ 20 h 36"/>
                  <a:gd name="T26" fmla="*/ 1 w 37"/>
                  <a:gd name="T27" fmla="*/ 20 h 36"/>
                  <a:gd name="T28" fmla="*/ 1 w 37"/>
                  <a:gd name="T29" fmla="*/ 20 h 36"/>
                  <a:gd name="T30" fmla="*/ 1 w 37"/>
                  <a:gd name="T31" fmla="*/ 20 h 36"/>
                  <a:gd name="T32" fmla="*/ 1 w 37"/>
                  <a:gd name="T33" fmla="*/ 20 h 36"/>
                  <a:gd name="T34" fmla="*/ 1 w 37"/>
                  <a:gd name="T35" fmla="*/ 20 h 36"/>
                  <a:gd name="T36" fmla="*/ 1 w 37"/>
                  <a:gd name="T37" fmla="*/ 20 h 36"/>
                  <a:gd name="T38" fmla="*/ 1 w 37"/>
                  <a:gd name="T39" fmla="*/ 20 h 36"/>
                  <a:gd name="T40" fmla="*/ 5 w 37"/>
                  <a:gd name="T41" fmla="*/ 36 h 36"/>
                  <a:gd name="T42" fmla="*/ 4 w 37"/>
                  <a:gd name="T43" fmla="*/ 25 h 36"/>
                  <a:gd name="T44" fmla="*/ 5 w 37"/>
                  <a:gd name="T45" fmla="*/ 25 h 36"/>
                  <a:gd name="T46" fmla="*/ 29 w 37"/>
                  <a:gd name="T47" fmla="*/ 32 h 36"/>
                  <a:gd name="T48" fmla="*/ 10 w 37"/>
                  <a:gd name="T49" fmla="*/ 13 h 36"/>
                  <a:gd name="T50" fmla="*/ 28 w 37"/>
                  <a:gd name="T51" fmla="*/ 9 h 36"/>
                  <a:gd name="T52" fmla="*/ 37 w 37"/>
                  <a:gd name="T53" fmla="*/ 11 h 36"/>
                  <a:gd name="T54" fmla="*/ 16 w 37"/>
                  <a:gd name="T5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7" h="36">
                    <a:moveTo>
                      <a:pt x="16" y="0"/>
                    </a:moveTo>
                    <a:cubicBezTo>
                      <a:pt x="13" y="0"/>
                      <a:pt x="10" y="0"/>
                      <a:pt x="8" y="2"/>
                    </a:cubicBezTo>
                    <a:cubicBezTo>
                      <a:pt x="5" y="5"/>
                      <a:pt x="2" y="1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7"/>
                      <a:pt x="2" y="32"/>
                      <a:pt x="5" y="36"/>
                    </a:cubicBezTo>
                    <a:cubicBezTo>
                      <a:pt x="4" y="32"/>
                      <a:pt x="4" y="28"/>
                      <a:pt x="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0" y="26"/>
                      <a:pt x="18" y="29"/>
                      <a:pt x="29" y="32"/>
                    </a:cubicBezTo>
                    <a:cubicBezTo>
                      <a:pt x="9" y="22"/>
                      <a:pt x="9" y="16"/>
                      <a:pt x="10" y="13"/>
                    </a:cubicBezTo>
                    <a:cubicBezTo>
                      <a:pt x="14" y="9"/>
                      <a:pt x="21" y="8"/>
                      <a:pt x="28" y="9"/>
                    </a:cubicBezTo>
                    <a:cubicBezTo>
                      <a:pt x="31" y="9"/>
                      <a:pt x="34" y="10"/>
                      <a:pt x="37" y="11"/>
                    </a:cubicBezTo>
                    <a:cubicBezTo>
                      <a:pt x="29" y="5"/>
                      <a:pt x="22" y="1"/>
                      <a:pt x="16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7" name="Freeform 45">
                <a:extLst>
                  <a:ext uri="{FF2B5EF4-FFF2-40B4-BE49-F238E27FC236}">
                    <a16:creationId xmlns:a16="http://schemas.microsoft.com/office/drawing/2014/main" id="{EAA98CD9-4BB9-654D-8C78-2B1CB6AC6D9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97" y="1498"/>
                <a:ext cx="290" cy="264"/>
              </a:xfrm>
              <a:custGeom>
                <a:avLst/>
                <a:gdLst>
                  <a:gd name="T0" fmla="*/ 14 w 123"/>
                  <a:gd name="T1" fmla="*/ 73 h 112"/>
                  <a:gd name="T2" fmla="*/ 27 w 123"/>
                  <a:gd name="T3" fmla="*/ 56 h 112"/>
                  <a:gd name="T4" fmla="*/ 27 w 123"/>
                  <a:gd name="T5" fmla="*/ 25 h 112"/>
                  <a:gd name="T6" fmla="*/ 71 w 123"/>
                  <a:gd name="T7" fmla="*/ 1 h 112"/>
                  <a:gd name="T8" fmla="*/ 115 w 123"/>
                  <a:gd name="T9" fmla="*/ 58 h 112"/>
                  <a:gd name="T10" fmla="*/ 60 w 123"/>
                  <a:gd name="T11" fmla="*/ 83 h 112"/>
                  <a:gd name="T12" fmla="*/ 31 w 123"/>
                  <a:gd name="T13" fmla="*/ 112 h 112"/>
                  <a:gd name="T14" fmla="*/ 0 w 123"/>
                  <a:gd name="T15" fmla="*/ 82 h 112"/>
                  <a:gd name="T16" fmla="*/ 14 w 123"/>
                  <a:gd name="T17" fmla="*/ 7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112">
                    <a:moveTo>
                      <a:pt x="14" y="73"/>
                    </a:moveTo>
                    <a:cubicBezTo>
                      <a:pt x="14" y="73"/>
                      <a:pt x="25" y="60"/>
                      <a:pt x="27" y="56"/>
                    </a:cubicBezTo>
                    <a:cubicBezTo>
                      <a:pt x="27" y="56"/>
                      <a:pt x="25" y="37"/>
                      <a:pt x="27" y="25"/>
                    </a:cubicBezTo>
                    <a:cubicBezTo>
                      <a:pt x="29" y="12"/>
                      <a:pt x="52" y="0"/>
                      <a:pt x="71" y="1"/>
                    </a:cubicBezTo>
                    <a:cubicBezTo>
                      <a:pt x="91" y="2"/>
                      <a:pt x="123" y="50"/>
                      <a:pt x="115" y="58"/>
                    </a:cubicBezTo>
                    <a:cubicBezTo>
                      <a:pt x="108" y="65"/>
                      <a:pt x="89" y="91"/>
                      <a:pt x="60" y="83"/>
                    </a:cubicBezTo>
                    <a:cubicBezTo>
                      <a:pt x="60" y="83"/>
                      <a:pt x="36" y="101"/>
                      <a:pt x="31" y="112"/>
                    </a:cubicBezTo>
                    <a:cubicBezTo>
                      <a:pt x="0" y="82"/>
                      <a:pt x="0" y="82"/>
                      <a:pt x="0" y="82"/>
                    </a:cubicBezTo>
                    <a:lnTo>
                      <a:pt x="14" y="73"/>
                    </a:ln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8" name="Freeform 46">
                <a:extLst>
                  <a:ext uri="{FF2B5EF4-FFF2-40B4-BE49-F238E27FC236}">
                    <a16:creationId xmlns:a16="http://schemas.microsoft.com/office/drawing/2014/main" id="{2FFABACB-AC0E-B449-823B-43BDE98AA47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36" y="1545"/>
                <a:ext cx="61" cy="80"/>
              </a:xfrm>
              <a:custGeom>
                <a:avLst/>
                <a:gdLst>
                  <a:gd name="T0" fmla="*/ 5 w 26"/>
                  <a:gd name="T1" fmla="*/ 0 h 34"/>
                  <a:gd name="T2" fmla="*/ 0 w 26"/>
                  <a:gd name="T3" fmla="*/ 34 h 34"/>
                  <a:gd name="T4" fmla="*/ 5 w 26"/>
                  <a:gd name="T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34">
                    <a:moveTo>
                      <a:pt x="5" y="0"/>
                    </a:moveTo>
                    <a:cubicBezTo>
                      <a:pt x="5" y="0"/>
                      <a:pt x="26" y="16"/>
                      <a:pt x="0" y="34"/>
                    </a:cubicBezTo>
                    <a:cubicBezTo>
                      <a:pt x="0" y="34"/>
                      <a:pt x="17" y="19"/>
                      <a:pt x="5" y="0"/>
                    </a:cubicBezTo>
                  </a:path>
                </a:pathLst>
              </a:custGeom>
              <a:solidFill>
                <a:srgbClr val="D89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9" name="Freeform 47">
                <a:extLst>
                  <a:ext uri="{FF2B5EF4-FFF2-40B4-BE49-F238E27FC236}">
                    <a16:creationId xmlns:a16="http://schemas.microsoft.com/office/drawing/2014/main" id="{D6A1670F-724E-F345-8E7E-6411FEAD245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36" y="1592"/>
                <a:ext cx="69" cy="33"/>
              </a:xfrm>
              <a:custGeom>
                <a:avLst/>
                <a:gdLst>
                  <a:gd name="T0" fmla="*/ 29 w 29"/>
                  <a:gd name="T1" fmla="*/ 10 h 14"/>
                  <a:gd name="T2" fmla="*/ 0 w 29"/>
                  <a:gd name="T3" fmla="*/ 14 h 14"/>
                  <a:gd name="T4" fmla="*/ 29 w 29"/>
                  <a:gd name="T5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14">
                    <a:moveTo>
                      <a:pt x="29" y="10"/>
                    </a:moveTo>
                    <a:cubicBezTo>
                      <a:pt x="29" y="10"/>
                      <a:pt x="19" y="0"/>
                      <a:pt x="0" y="14"/>
                    </a:cubicBezTo>
                    <a:cubicBezTo>
                      <a:pt x="0" y="14"/>
                      <a:pt x="15" y="3"/>
                      <a:pt x="29" y="10"/>
                    </a:cubicBezTo>
                  </a:path>
                </a:pathLst>
              </a:custGeom>
              <a:solidFill>
                <a:srgbClr val="D89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0" name="Freeform 48">
                <a:extLst>
                  <a:ext uri="{FF2B5EF4-FFF2-40B4-BE49-F238E27FC236}">
                    <a16:creationId xmlns:a16="http://schemas.microsoft.com/office/drawing/2014/main" id="{9D72700E-0659-5A4C-A15E-6A772D2E4D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43" y="1505"/>
                <a:ext cx="123" cy="134"/>
              </a:xfrm>
              <a:custGeom>
                <a:avLst/>
                <a:gdLst>
                  <a:gd name="T0" fmla="*/ 3 w 52"/>
                  <a:gd name="T1" fmla="*/ 4 h 57"/>
                  <a:gd name="T2" fmla="*/ 10 w 52"/>
                  <a:gd name="T3" fmla="*/ 10 h 57"/>
                  <a:gd name="T4" fmla="*/ 13 w 52"/>
                  <a:gd name="T5" fmla="*/ 12 h 57"/>
                  <a:gd name="T6" fmla="*/ 14 w 52"/>
                  <a:gd name="T7" fmla="*/ 12 h 57"/>
                  <a:gd name="T8" fmla="*/ 14 w 52"/>
                  <a:gd name="T9" fmla="*/ 13 h 57"/>
                  <a:gd name="T10" fmla="*/ 14 w 52"/>
                  <a:gd name="T11" fmla="*/ 16 h 57"/>
                  <a:gd name="T12" fmla="*/ 15 w 52"/>
                  <a:gd name="T13" fmla="*/ 21 h 57"/>
                  <a:gd name="T14" fmla="*/ 16 w 52"/>
                  <a:gd name="T15" fmla="*/ 23 h 57"/>
                  <a:gd name="T16" fmla="*/ 17 w 52"/>
                  <a:gd name="T17" fmla="*/ 24 h 57"/>
                  <a:gd name="T18" fmla="*/ 19 w 52"/>
                  <a:gd name="T19" fmla="*/ 26 h 57"/>
                  <a:gd name="T20" fmla="*/ 21 w 52"/>
                  <a:gd name="T21" fmla="*/ 26 h 57"/>
                  <a:gd name="T22" fmla="*/ 23 w 52"/>
                  <a:gd name="T23" fmla="*/ 27 h 57"/>
                  <a:gd name="T24" fmla="*/ 26 w 52"/>
                  <a:gd name="T25" fmla="*/ 27 h 57"/>
                  <a:gd name="T26" fmla="*/ 26 w 52"/>
                  <a:gd name="T27" fmla="*/ 27 h 57"/>
                  <a:gd name="T28" fmla="*/ 28 w 52"/>
                  <a:gd name="T29" fmla="*/ 37 h 57"/>
                  <a:gd name="T30" fmla="*/ 29 w 52"/>
                  <a:gd name="T31" fmla="*/ 39 h 57"/>
                  <a:gd name="T32" fmla="*/ 31 w 52"/>
                  <a:gd name="T33" fmla="*/ 40 h 57"/>
                  <a:gd name="T34" fmla="*/ 34 w 52"/>
                  <a:gd name="T35" fmla="*/ 42 h 57"/>
                  <a:gd name="T36" fmla="*/ 37 w 52"/>
                  <a:gd name="T37" fmla="*/ 43 h 57"/>
                  <a:gd name="T38" fmla="*/ 40 w 52"/>
                  <a:gd name="T39" fmla="*/ 45 h 57"/>
                  <a:gd name="T40" fmla="*/ 42 w 52"/>
                  <a:gd name="T41" fmla="*/ 45 h 57"/>
                  <a:gd name="T42" fmla="*/ 42 w 52"/>
                  <a:gd name="T43" fmla="*/ 50 h 57"/>
                  <a:gd name="T44" fmla="*/ 45 w 52"/>
                  <a:gd name="T45" fmla="*/ 53 h 57"/>
                  <a:gd name="T46" fmla="*/ 47 w 52"/>
                  <a:gd name="T47" fmla="*/ 54 h 57"/>
                  <a:gd name="T48" fmla="*/ 49 w 52"/>
                  <a:gd name="T49" fmla="*/ 55 h 57"/>
                  <a:gd name="T50" fmla="*/ 52 w 52"/>
                  <a:gd name="T51" fmla="*/ 57 h 57"/>
                  <a:gd name="T52" fmla="*/ 50 w 52"/>
                  <a:gd name="T53" fmla="*/ 56 h 57"/>
                  <a:gd name="T54" fmla="*/ 47 w 52"/>
                  <a:gd name="T55" fmla="*/ 56 h 57"/>
                  <a:gd name="T56" fmla="*/ 45 w 52"/>
                  <a:gd name="T57" fmla="*/ 55 h 57"/>
                  <a:gd name="T58" fmla="*/ 42 w 52"/>
                  <a:gd name="T59" fmla="*/ 53 h 57"/>
                  <a:gd name="T60" fmla="*/ 40 w 52"/>
                  <a:gd name="T61" fmla="*/ 50 h 57"/>
                  <a:gd name="T62" fmla="*/ 40 w 52"/>
                  <a:gd name="T63" fmla="*/ 47 h 57"/>
                  <a:gd name="T64" fmla="*/ 42 w 52"/>
                  <a:gd name="T65" fmla="*/ 45 h 57"/>
                  <a:gd name="T66" fmla="*/ 40 w 52"/>
                  <a:gd name="T67" fmla="*/ 46 h 57"/>
                  <a:gd name="T68" fmla="*/ 36 w 52"/>
                  <a:gd name="T69" fmla="*/ 46 h 57"/>
                  <a:gd name="T70" fmla="*/ 33 w 52"/>
                  <a:gd name="T71" fmla="*/ 44 h 57"/>
                  <a:gd name="T72" fmla="*/ 29 w 52"/>
                  <a:gd name="T73" fmla="*/ 42 h 57"/>
                  <a:gd name="T74" fmla="*/ 28 w 52"/>
                  <a:gd name="T75" fmla="*/ 41 h 57"/>
                  <a:gd name="T76" fmla="*/ 26 w 52"/>
                  <a:gd name="T77" fmla="*/ 38 h 57"/>
                  <a:gd name="T78" fmla="*/ 24 w 52"/>
                  <a:gd name="T79" fmla="*/ 33 h 57"/>
                  <a:gd name="T80" fmla="*/ 24 w 52"/>
                  <a:gd name="T81" fmla="*/ 29 h 57"/>
                  <a:gd name="T82" fmla="*/ 26 w 52"/>
                  <a:gd name="T83" fmla="*/ 27 h 57"/>
                  <a:gd name="T84" fmla="*/ 24 w 52"/>
                  <a:gd name="T85" fmla="*/ 28 h 57"/>
                  <a:gd name="T86" fmla="*/ 22 w 52"/>
                  <a:gd name="T87" fmla="*/ 28 h 57"/>
                  <a:gd name="T88" fmla="*/ 18 w 52"/>
                  <a:gd name="T89" fmla="*/ 27 h 57"/>
                  <a:gd name="T90" fmla="*/ 17 w 52"/>
                  <a:gd name="T91" fmla="*/ 26 h 57"/>
                  <a:gd name="T92" fmla="*/ 15 w 52"/>
                  <a:gd name="T93" fmla="*/ 24 h 57"/>
                  <a:gd name="T94" fmla="*/ 14 w 52"/>
                  <a:gd name="T95" fmla="*/ 21 h 57"/>
                  <a:gd name="T96" fmla="*/ 13 w 52"/>
                  <a:gd name="T97" fmla="*/ 16 h 57"/>
                  <a:gd name="T98" fmla="*/ 14 w 52"/>
                  <a:gd name="T99" fmla="*/ 13 h 57"/>
                  <a:gd name="T100" fmla="*/ 9 w 52"/>
                  <a:gd name="T101" fmla="*/ 12 h 57"/>
                  <a:gd name="T102" fmla="*/ 3 w 52"/>
                  <a:gd name="T103" fmla="*/ 6 h 57"/>
                  <a:gd name="T104" fmla="*/ 0 w 52"/>
                  <a:gd name="T10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2" h="57">
                    <a:moveTo>
                      <a:pt x="0" y="0"/>
                    </a:moveTo>
                    <a:cubicBezTo>
                      <a:pt x="1" y="1"/>
                      <a:pt x="2" y="3"/>
                      <a:pt x="3" y="4"/>
                    </a:cubicBezTo>
                    <a:cubicBezTo>
                      <a:pt x="4" y="5"/>
                      <a:pt x="4" y="7"/>
                      <a:pt x="6" y="7"/>
                    </a:cubicBezTo>
                    <a:cubicBezTo>
                      <a:pt x="7" y="9"/>
                      <a:pt x="8" y="10"/>
                      <a:pt x="10" y="10"/>
                    </a:cubicBezTo>
                    <a:cubicBezTo>
                      <a:pt x="10" y="11"/>
                      <a:pt x="11" y="11"/>
                      <a:pt x="11" y="11"/>
                    </a:cubicBezTo>
                    <a:cubicBezTo>
                      <a:pt x="12" y="12"/>
                      <a:pt x="12" y="11"/>
                      <a:pt x="13" y="12"/>
                    </a:cubicBezTo>
                    <a:cubicBezTo>
                      <a:pt x="13" y="12"/>
                      <a:pt x="13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4"/>
                      <a:pt x="14" y="14"/>
                    </a:cubicBezTo>
                    <a:cubicBezTo>
                      <a:pt x="14" y="15"/>
                      <a:pt x="14" y="15"/>
                      <a:pt x="14" y="16"/>
                    </a:cubicBezTo>
                    <a:cubicBezTo>
                      <a:pt x="14" y="16"/>
                      <a:pt x="14" y="17"/>
                      <a:pt x="14" y="18"/>
                    </a:cubicBezTo>
                    <a:cubicBezTo>
                      <a:pt x="14" y="19"/>
                      <a:pt x="14" y="20"/>
                      <a:pt x="15" y="21"/>
                    </a:cubicBezTo>
                    <a:cubicBezTo>
                      <a:pt x="15" y="21"/>
                      <a:pt x="15" y="22"/>
                      <a:pt x="15" y="22"/>
                    </a:cubicBezTo>
                    <a:cubicBezTo>
                      <a:pt x="16" y="22"/>
                      <a:pt x="16" y="22"/>
                      <a:pt x="16" y="23"/>
                    </a:cubicBezTo>
                    <a:cubicBezTo>
                      <a:pt x="16" y="23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9" y="26"/>
                    </a:cubicBezTo>
                    <a:cubicBezTo>
                      <a:pt x="19" y="26"/>
                      <a:pt x="20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3" y="27"/>
                    </a:cubicBezTo>
                    <a:cubicBezTo>
                      <a:pt x="23" y="27"/>
                      <a:pt x="24" y="27"/>
                      <a:pt x="24" y="28"/>
                    </a:cubicBezTo>
                    <a:cubicBezTo>
                      <a:pt x="25" y="27"/>
                      <a:pt x="25" y="28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30"/>
                      <a:pt x="26" y="32"/>
                      <a:pt x="27" y="34"/>
                    </a:cubicBezTo>
                    <a:cubicBezTo>
                      <a:pt x="27" y="35"/>
                      <a:pt x="28" y="36"/>
                      <a:pt x="28" y="37"/>
                    </a:cubicBezTo>
                    <a:cubicBezTo>
                      <a:pt x="29" y="37"/>
                      <a:pt x="29" y="38"/>
                      <a:pt x="29" y="38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40"/>
                      <a:pt x="31" y="40"/>
                      <a:pt x="31" y="40"/>
                    </a:cubicBezTo>
                    <a:cubicBezTo>
                      <a:pt x="32" y="40"/>
                      <a:pt x="32" y="41"/>
                      <a:pt x="32" y="41"/>
                    </a:cubicBezTo>
                    <a:cubicBezTo>
                      <a:pt x="33" y="42"/>
                      <a:pt x="34" y="42"/>
                      <a:pt x="34" y="42"/>
                    </a:cubicBezTo>
                    <a:cubicBezTo>
                      <a:pt x="34" y="43"/>
                      <a:pt x="35" y="43"/>
                      <a:pt x="35" y="43"/>
                    </a:cubicBezTo>
                    <a:cubicBezTo>
                      <a:pt x="37" y="43"/>
                      <a:pt x="37" y="43"/>
                      <a:pt x="37" y="43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1" y="45"/>
                      <a:pt x="41" y="45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7"/>
                      <a:pt x="42" y="48"/>
                      <a:pt x="42" y="50"/>
                    </a:cubicBezTo>
                    <a:cubicBezTo>
                      <a:pt x="42" y="50"/>
                      <a:pt x="43" y="52"/>
                      <a:pt x="45" y="52"/>
                    </a:cubicBezTo>
                    <a:cubicBezTo>
                      <a:pt x="45" y="52"/>
                      <a:pt x="45" y="52"/>
                      <a:pt x="45" y="53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3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8" y="54"/>
                    </a:cubicBezTo>
                    <a:cubicBezTo>
                      <a:pt x="48" y="54"/>
                      <a:pt x="48" y="54"/>
                      <a:pt x="49" y="55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50" y="56"/>
                      <a:pt x="51" y="56"/>
                      <a:pt x="52" y="57"/>
                    </a:cubicBezTo>
                    <a:cubicBezTo>
                      <a:pt x="51" y="56"/>
                      <a:pt x="51" y="56"/>
                      <a:pt x="51" y="5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55"/>
                      <a:pt x="46" y="56"/>
                      <a:pt x="46" y="56"/>
                    </a:cubicBezTo>
                    <a:cubicBezTo>
                      <a:pt x="46" y="55"/>
                      <a:pt x="45" y="56"/>
                      <a:pt x="45" y="55"/>
                    </a:cubicBezTo>
                    <a:cubicBezTo>
                      <a:pt x="44" y="54"/>
                      <a:pt x="44" y="54"/>
                      <a:pt x="43" y="54"/>
                    </a:cubicBezTo>
                    <a:cubicBezTo>
                      <a:pt x="43" y="54"/>
                      <a:pt x="43" y="53"/>
                      <a:pt x="42" y="53"/>
                    </a:cubicBezTo>
                    <a:cubicBezTo>
                      <a:pt x="42" y="53"/>
                      <a:pt x="42" y="53"/>
                      <a:pt x="41" y="52"/>
                    </a:cubicBezTo>
                    <a:cubicBezTo>
                      <a:pt x="41" y="52"/>
                      <a:pt x="41" y="51"/>
                      <a:pt x="40" y="50"/>
                    </a:cubicBezTo>
                    <a:cubicBezTo>
                      <a:pt x="40" y="49"/>
                      <a:pt x="41" y="49"/>
                      <a:pt x="40" y="48"/>
                    </a:cubicBezTo>
                    <a:cubicBezTo>
                      <a:pt x="40" y="48"/>
                      <a:pt x="41" y="48"/>
                      <a:pt x="40" y="47"/>
                    </a:cubicBezTo>
                    <a:cubicBezTo>
                      <a:pt x="41" y="47"/>
                      <a:pt x="41" y="46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1" y="45"/>
                      <a:pt x="41" y="45"/>
                      <a:pt x="40" y="46"/>
                    </a:cubicBezTo>
                    <a:cubicBezTo>
                      <a:pt x="39" y="46"/>
                      <a:pt x="39" y="46"/>
                      <a:pt x="38" y="45"/>
                    </a:cubicBezTo>
                    <a:cubicBezTo>
                      <a:pt x="38" y="45"/>
                      <a:pt x="37" y="45"/>
                      <a:pt x="36" y="46"/>
                    </a:cubicBezTo>
                    <a:cubicBezTo>
                      <a:pt x="36" y="45"/>
                      <a:pt x="35" y="45"/>
                      <a:pt x="35" y="45"/>
                    </a:cubicBezTo>
                    <a:cubicBezTo>
                      <a:pt x="34" y="45"/>
                      <a:pt x="33" y="44"/>
                      <a:pt x="33" y="44"/>
                    </a:cubicBezTo>
                    <a:cubicBezTo>
                      <a:pt x="32" y="44"/>
                      <a:pt x="32" y="43"/>
                      <a:pt x="31" y="44"/>
                    </a:cubicBezTo>
                    <a:cubicBezTo>
                      <a:pt x="31" y="43"/>
                      <a:pt x="30" y="42"/>
                      <a:pt x="29" y="42"/>
                    </a:cubicBezTo>
                    <a:cubicBezTo>
                      <a:pt x="29" y="42"/>
                      <a:pt x="29" y="42"/>
                      <a:pt x="29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6" y="39"/>
                      <a:pt x="26" y="38"/>
                    </a:cubicBezTo>
                    <a:cubicBezTo>
                      <a:pt x="26" y="37"/>
                      <a:pt x="25" y="36"/>
                      <a:pt x="25" y="35"/>
                    </a:cubicBezTo>
                    <a:cubicBezTo>
                      <a:pt x="24" y="34"/>
                      <a:pt x="25" y="33"/>
                      <a:pt x="24" y="33"/>
                    </a:cubicBezTo>
                    <a:cubicBezTo>
                      <a:pt x="25" y="32"/>
                      <a:pt x="25" y="32"/>
                      <a:pt x="25" y="31"/>
                    </a:cubicBezTo>
                    <a:cubicBezTo>
                      <a:pt x="24" y="30"/>
                      <a:pt x="25" y="30"/>
                      <a:pt x="24" y="29"/>
                    </a:cubicBezTo>
                    <a:cubicBezTo>
                      <a:pt x="25" y="29"/>
                      <a:pt x="26" y="28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5" y="28"/>
                      <a:pt x="25" y="28"/>
                      <a:pt x="24" y="28"/>
                    </a:cubicBezTo>
                    <a:cubicBezTo>
                      <a:pt x="23" y="28"/>
                      <a:pt x="23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28"/>
                      <a:pt x="21" y="27"/>
                      <a:pt x="20" y="28"/>
                    </a:cubicBezTo>
                    <a:cubicBezTo>
                      <a:pt x="19" y="27"/>
                      <a:pt x="19" y="28"/>
                      <a:pt x="18" y="27"/>
                    </a:cubicBezTo>
                    <a:cubicBezTo>
                      <a:pt x="18" y="26"/>
                      <a:pt x="17" y="27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6" y="26"/>
                      <a:pt x="15" y="26"/>
                      <a:pt x="15" y="26"/>
                    </a:cubicBezTo>
                    <a:cubicBezTo>
                      <a:pt x="15" y="25"/>
                      <a:pt x="15" y="25"/>
                      <a:pt x="15" y="24"/>
                    </a:cubicBezTo>
                    <a:cubicBezTo>
                      <a:pt x="14" y="24"/>
                      <a:pt x="14" y="23"/>
                      <a:pt x="14" y="23"/>
                    </a:cubicBezTo>
                    <a:cubicBezTo>
                      <a:pt x="13" y="22"/>
                      <a:pt x="13" y="22"/>
                      <a:pt x="14" y="21"/>
                    </a:cubicBezTo>
                    <a:cubicBezTo>
                      <a:pt x="13" y="20"/>
                      <a:pt x="13" y="19"/>
                      <a:pt x="12" y="19"/>
                    </a:cubicBezTo>
                    <a:cubicBezTo>
                      <a:pt x="12" y="18"/>
                      <a:pt x="13" y="16"/>
                      <a:pt x="13" y="16"/>
                    </a:cubicBezTo>
                    <a:cubicBezTo>
                      <a:pt x="13" y="15"/>
                      <a:pt x="13" y="13"/>
                      <a:pt x="13" y="1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1" y="13"/>
                      <a:pt x="10" y="12"/>
                      <a:pt x="9" y="12"/>
                    </a:cubicBezTo>
                    <a:cubicBezTo>
                      <a:pt x="7" y="11"/>
                      <a:pt x="6" y="10"/>
                      <a:pt x="5" y="8"/>
                    </a:cubicBezTo>
                    <a:cubicBezTo>
                      <a:pt x="4" y="8"/>
                      <a:pt x="4" y="7"/>
                      <a:pt x="3" y="6"/>
                    </a:cubicBezTo>
                    <a:cubicBezTo>
                      <a:pt x="2" y="6"/>
                      <a:pt x="2" y="6"/>
                      <a:pt x="1" y="5"/>
                    </a:cubicBezTo>
                    <a:cubicBezTo>
                      <a:pt x="1" y="3"/>
                      <a:pt x="0" y="2"/>
                      <a:pt x="0" y="0"/>
                    </a:cubicBezTo>
                  </a:path>
                </a:pathLst>
              </a:custGeom>
              <a:solidFill>
                <a:srgbClr val="D89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1" name="Freeform 49">
                <a:extLst>
                  <a:ext uri="{FF2B5EF4-FFF2-40B4-BE49-F238E27FC236}">
                    <a16:creationId xmlns:a16="http://schemas.microsoft.com/office/drawing/2014/main" id="{180FD80E-690B-E34A-B7A6-BC1CC7D4D89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36" y="1391"/>
                <a:ext cx="213" cy="253"/>
              </a:xfrm>
              <a:custGeom>
                <a:avLst/>
                <a:gdLst>
                  <a:gd name="T0" fmla="*/ 44 w 90"/>
                  <a:gd name="T1" fmla="*/ 10 h 107"/>
                  <a:gd name="T2" fmla="*/ 47 w 90"/>
                  <a:gd name="T3" fmla="*/ 26 h 107"/>
                  <a:gd name="T4" fmla="*/ 67 w 90"/>
                  <a:gd name="T5" fmla="*/ 26 h 107"/>
                  <a:gd name="T6" fmla="*/ 69 w 90"/>
                  <a:gd name="T7" fmla="*/ 44 h 107"/>
                  <a:gd name="T8" fmla="*/ 84 w 90"/>
                  <a:gd name="T9" fmla="*/ 49 h 107"/>
                  <a:gd name="T10" fmla="*/ 81 w 90"/>
                  <a:gd name="T11" fmla="*/ 68 h 107"/>
                  <a:gd name="T12" fmla="*/ 89 w 90"/>
                  <a:gd name="T13" fmla="*/ 76 h 107"/>
                  <a:gd name="T14" fmla="*/ 74 w 90"/>
                  <a:gd name="T15" fmla="*/ 97 h 107"/>
                  <a:gd name="T16" fmla="*/ 47 w 90"/>
                  <a:gd name="T17" fmla="*/ 101 h 107"/>
                  <a:gd name="T18" fmla="*/ 45 w 90"/>
                  <a:gd name="T19" fmla="*/ 93 h 107"/>
                  <a:gd name="T20" fmla="*/ 31 w 90"/>
                  <a:gd name="T21" fmla="*/ 86 h 107"/>
                  <a:gd name="T22" fmla="*/ 29 w 90"/>
                  <a:gd name="T23" fmla="*/ 75 h 107"/>
                  <a:gd name="T24" fmla="*/ 19 w 90"/>
                  <a:gd name="T25" fmla="*/ 73 h 107"/>
                  <a:gd name="T26" fmla="*/ 17 w 90"/>
                  <a:gd name="T27" fmla="*/ 61 h 107"/>
                  <a:gd name="T28" fmla="*/ 4 w 90"/>
                  <a:gd name="T29" fmla="*/ 51 h 107"/>
                  <a:gd name="T30" fmla="*/ 7 w 90"/>
                  <a:gd name="T31" fmla="*/ 29 h 107"/>
                  <a:gd name="T32" fmla="*/ 44 w 90"/>
                  <a:gd name="T33" fmla="*/ 1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107">
                    <a:moveTo>
                      <a:pt x="44" y="10"/>
                    </a:moveTo>
                    <a:cubicBezTo>
                      <a:pt x="50" y="14"/>
                      <a:pt x="52" y="19"/>
                      <a:pt x="47" y="26"/>
                    </a:cubicBezTo>
                    <a:cubicBezTo>
                      <a:pt x="47" y="26"/>
                      <a:pt x="58" y="16"/>
                      <a:pt x="67" y="26"/>
                    </a:cubicBezTo>
                    <a:cubicBezTo>
                      <a:pt x="76" y="34"/>
                      <a:pt x="69" y="44"/>
                      <a:pt x="69" y="44"/>
                    </a:cubicBezTo>
                    <a:cubicBezTo>
                      <a:pt x="69" y="44"/>
                      <a:pt x="78" y="42"/>
                      <a:pt x="84" y="49"/>
                    </a:cubicBezTo>
                    <a:cubicBezTo>
                      <a:pt x="89" y="56"/>
                      <a:pt x="84" y="63"/>
                      <a:pt x="81" y="68"/>
                    </a:cubicBezTo>
                    <a:cubicBezTo>
                      <a:pt x="81" y="68"/>
                      <a:pt x="87" y="70"/>
                      <a:pt x="89" y="76"/>
                    </a:cubicBezTo>
                    <a:cubicBezTo>
                      <a:pt x="90" y="83"/>
                      <a:pt x="85" y="90"/>
                      <a:pt x="74" y="97"/>
                    </a:cubicBezTo>
                    <a:cubicBezTo>
                      <a:pt x="63" y="103"/>
                      <a:pt x="53" y="107"/>
                      <a:pt x="47" y="101"/>
                    </a:cubicBezTo>
                    <a:cubicBezTo>
                      <a:pt x="42" y="96"/>
                      <a:pt x="45" y="93"/>
                      <a:pt x="45" y="93"/>
                    </a:cubicBezTo>
                    <a:cubicBezTo>
                      <a:pt x="45" y="93"/>
                      <a:pt x="36" y="92"/>
                      <a:pt x="31" y="86"/>
                    </a:cubicBezTo>
                    <a:cubicBezTo>
                      <a:pt x="27" y="80"/>
                      <a:pt x="29" y="75"/>
                      <a:pt x="29" y="75"/>
                    </a:cubicBezTo>
                    <a:cubicBezTo>
                      <a:pt x="29" y="75"/>
                      <a:pt x="23" y="76"/>
                      <a:pt x="19" y="73"/>
                    </a:cubicBezTo>
                    <a:cubicBezTo>
                      <a:pt x="16" y="69"/>
                      <a:pt x="17" y="61"/>
                      <a:pt x="17" y="61"/>
                    </a:cubicBezTo>
                    <a:cubicBezTo>
                      <a:pt x="17" y="61"/>
                      <a:pt x="9" y="58"/>
                      <a:pt x="4" y="51"/>
                    </a:cubicBezTo>
                    <a:cubicBezTo>
                      <a:pt x="0" y="44"/>
                      <a:pt x="3" y="34"/>
                      <a:pt x="7" y="29"/>
                    </a:cubicBezTo>
                    <a:cubicBezTo>
                      <a:pt x="11" y="24"/>
                      <a:pt x="29" y="0"/>
                      <a:pt x="44" y="10"/>
                    </a:cubicBezTo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2" name="Freeform 50">
                <a:extLst>
                  <a:ext uri="{FF2B5EF4-FFF2-40B4-BE49-F238E27FC236}">
                    <a16:creationId xmlns:a16="http://schemas.microsoft.com/office/drawing/2014/main" id="{56D39410-EFA9-8E45-ABD4-DCD618E6D9D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26" y="1505"/>
                <a:ext cx="68" cy="54"/>
              </a:xfrm>
              <a:custGeom>
                <a:avLst/>
                <a:gdLst>
                  <a:gd name="T0" fmla="*/ 29 w 29"/>
                  <a:gd name="T1" fmla="*/ 0 h 23"/>
                  <a:gd name="T2" fmla="*/ 0 w 29"/>
                  <a:gd name="T3" fmla="*/ 23 h 23"/>
                  <a:gd name="T4" fmla="*/ 29 w 29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cubicBezTo>
                      <a:pt x="29" y="0"/>
                      <a:pt x="18" y="15"/>
                      <a:pt x="0" y="23"/>
                    </a:cubicBezTo>
                    <a:cubicBezTo>
                      <a:pt x="0" y="23"/>
                      <a:pt x="24" y="6"/>
                      <a:pt x="29" y="0"/>
                    </a:cubicBezTo>
                  </a:path>
                </a:pathLst>
              </a:custGeom>
              <a:solidFill>
                <a:srgbClr val="D89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3" name="Freeform 51">
                <a:extLst>
                  <a:ext uri="{FF2B5EF4-FFF2-40B4-BE49-F238E27FC236}">
                    <a16:creationId xmlns:a16="http://schemas.microsoft.com/office/drawing/2014/main" id="{0B28AD62-F890-E944-A019-133DAF71D00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88" y="1460"/>
                <a:ext cx="52" cy="57"/>
              </a:xfrm>
              <a:custGeom>
                <a:avLst/>
                <a:gdLst>
                  <a:gd name="T0" fmla="*/ 22 w 22"/>
                  <a:gd name="T1" fmla="*/ 0 h 24"/>
                  <a:gd name="T2" fmla="*/ 0 w 22"/>
                  <a:gd name="T3" fmla="*/ 24 h 24"/>
                  <a:gd name="T4" fmla="*/ 22 w 22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24">
                    <a:moveTo>
                      <a:pt x="22" y="0"/>
                    </a:moveTo>
                    <a:cubicBezTo>
                      <a:pt x="22" y="0"/>
                      <a:pt x="11" y="13"/>
                      <a:pt x="0" y="24"/>
                    </a:cubicBezTo>
                    <a:cubicBezTo>
                      <a:pt x="0" y="24"/>
                      <a:pt x="13" y="8"/>
                      <a:pt x="22" y="0"/>
                    </a:cubicBezTo>
                  </a:path>
                </a:pathLst>
              </a:custGeom>
              <a:solidFill>
                <a:srgbClr val="D89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4" name="Freeform 52">
                <a:extLst>
                  <a:ext uri="{FF2B5EF4-FFF2-40B4-BE49-F238E27FC236}">
                    <a16:creationId xmlns:a16="http://schemas.microsoft.com/office/drawing/2014/main" id="{A5CAD0EB-2729-4344-BD60-57F8C112B90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12" y="1573"/>
                <a:ext cx="16" cy="22"/>
              </a:xfrm>
              <a:custGeom>
                <a:avLst/>
                <a:gdLst>
                  <a:gd name="T0" fmla="*/ 6 w 7"/>
                  <a:gd name="T1" fmla="*/ 9 h 9"/>
                  <a:gd name="T2" fmla="*/ 3 w 7"/>
                  <a:gd name="T3" fmla="*/ 5 h 9"/>
                  <a:gd name="T4" fmla="*/ 1 w 7"/>
                  <a:gd name="T5" fmla="*/ 0 h 9"/>
                  <a:gd name="T6" fmla="*/ 0 w 7"/>
                  <a:gd name="T7" fmla="*/ 0 h 9"/>
                  <a:gd name="T8" fmla="*/ 0 w 7"/>
                  <a:gd name="T9" fmla="*/ 2 h 9"/>
                  <a:gd name="T10" fmla="*/ 2 w 7"/>
                  <a:gd name="T11" fmla="*/ 5 h 9"/>
                  <a:gd name="T12" fmla="*/ 7 w 7"/>
                  <a:gd name="T13" fmla="*/ 9 h 9"/>
                  <a:gd name="T14" fmla="*/ 6 w 7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9">
                    <a:moveTo>
                      <a:pt x="6" y="9"/>
                    </a:moveTo>
                    <a:cubicBezTo>
                      <a:pt x="5" y="8"/>
                      <a:pt x="3" y="6"/>
                      <a:pt x="3" y="5"/>
                    </a:cubicBezTo>
                    <a:cubicBezTo>
                      <a:pt x="2" y="4"/>
                      <a:pt x="1" y="2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7"/>
                      <a:pt x="4" y="9"/>
                      <a:pt x="7" y="9"/>
                    </a:cubicBezTo>
                    <a:cubicBezTo>
                      <a:pt x="7" y="9"/>
                      <a:pt x="7" y="9"/>
                      <a:pt x="6" y="9"/>
                    </a:cubicBezTo>
                  </a:path>
                </a:pathLst>
              </a:custGeom>
              <a:solidFill>
                <a:srgbClr val="F8C4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5" name="Freeform 53">
                <a:extLst>
                  <a:ext uri="{FF2B5EF4-FFF2-40B4-BE49-F238E27FC236}">
                    <a16:creationId xmlns:a16="http://schemas.microsoft.com/office/drawing/2014/main" id="{42DE8660-07F2-FC45-BB8D-C4EBDC16AFA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51" y="1460"/>
                <a:ext cx="180" cy="220"/>
              </a:xfrm>
              <a:custGeom>
                <a:avLst/>
                <a:gdLst>
                  <a:gd name="T0" fmla="*/ 35 w 76"/>
                  <a:gd name="T1" fmla="*/ 70 h 93"/>
                  <a:gd name="T2" fmla="*/ 41 w 76"/>
                  <a:gd name="T3" fmla="*/ 34 h 93"/>
                  <a:gd name="T4" fmla="*/ 67 w 76"/>
                  <a:gd name="T5" fmla="*/ 36 h 93"/>
                  <a:gd name="T6" fmla="*/ 72 w 76"/>
                  <a:gd name="T7" fmla="*/ 15 h 93"/>
                  <a:gd name="T8" fmla="*/ 46 w 76"/>
                  <a:gd name="T9" fmla="*/ 7 h 93"/>
                  <a:gd name="T10" fmla="*/ 12 w 76"/>
                  <a:gd name="T11" fmla="*/ 7 h 93"/>
                  <a:gd name="T12" fmla="*/ 5 w 76"/>
                  <a:gd name="T13" fmla="*/ 72 h 93"/>
                  <a:gd name="T14" fmla="*/ 35 w 76"/>
                  <a:gd name="T15" fmla="*/ 7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93">
                    <a:moveTo>
                      <a:pt x="35" y="70"/>
                    </a:moveTo>
                    <a:cubicBezTo>
                      <a:pt x="35" y="70"/>
                      <a:pt x="62" y="53"/>
                      <a:pt x="41" y="34"/>
                    </a:cubicBezTo>
                    <a:cubicBezTo>
                      <a:pt x="41" y="34"/>
                      <a:pt x="59" y="44"/>
                      <a:pt x="67" y="36"/>
                    </a:cubicBezTo>
                    <a:cubicBezTo>
                      <a:pt x="75" y="29"/>
                      <a:pt x="76" y="18"/>
                      <a:pt x="72" y="15"/>
                    </a:cubicBezTo>
                    <a:cubicBezTo>
                      <a:pt x="68" y="13"/>
                      <a:pt x="56" y="13"/>
                      <a:pt x="46" y="7"/>
                    </a:cubicBezTo>
                    <a:cubicBezTo>
                      <a:pt x="37" y="2"/>
                      <a:pt x="22" y="0"/>
                      <a:pt x="12" y="7"/>
                    </a:cubicBezTo>
                    <a:cubicBezTo>
                      <a:pt x="1" y="16"/>
                      <a:pt x="0" y="50"/>
                      <a:pt x="5" y="72"/>
                    </a:cubicBezTo>
                    <a:cubicBezTo>
                      <a:pt x="10" y="93"/>
                      <a:pt x="27" y="77"/>
                      <a:pt x="35" y="70"/>
                    </a:cubicBezTo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6" name="Freeform 54">
                <a:extLst>
                  <a:ext uri="{FF2B5EF4-FFF2-40B4-BE49-F238E27FC236}">
                    <a16:creationId xmlns:a16="http://schemas.microsoft.com/office/drawing/2014/main" id="{2177C4DE-83AD-0444-81AB-01B896D8D04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62" y="1484"/>
                <a:ext cx="43" cy="49"/>
              </a:xfrm>
              <a:custGeom>
                <a:avLst/>
                <a:gdLst>
                  <a:gd name="T0" fmla="*/ 18 w 18"/>
                  <a:gd name="T1" fmla="*/ 3 h 21"/>
                  <a:gd name="T2" fmla="*/ 11 w 18"/>
                  <a:gd name="T3" fmla="*/ 16 h 21"/>
                  <a:gd name="T4" fmla="*/ 1 w 18"/>
                  <a:gd name="T5" fmla="*/ 13 h 21"/>
                  <a:gd name="T6" fmla="*/ 6 w 18"/>
                  <a:gd name="T7" fmla="*/ 0 h 21"/>
                  <a:gd name="T8" fmla="*/ 18 w 18"/>
                  <a:gd name="T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3"/>
                    </a:moveTo>
                    <a:cubicBezTo>
                      <a:pt x="18" y="3"/>
                      <a:pt x="12" y="11"/>
                      <a:pt x="11" y="16"/>
                    </a:cubicBezTo>
                    <a:cubicBezTo>
                      <a:pt x="10" y="21"/>
                      <a:pt x="2" y="16"/>
                      <a:pt x="1" y="13"/>
                    </a:cubicBezTo>
                    <a:cubicBezTo>
                      <a:pt x="0" y="10"/>
                      <a:pt x="4" y="0"/>
                      <a:pt x="6" y="0"/>
                    </a:cubicBezTo>
                    <a:cubicBezTo>
                      <a:pt x="7" y="1"/>
                      <a:pt x="18" y="3"/>
                      <a:pt x="18" y="3"/>
                    </a:cubicBezTo>
                  </a:path>
                </a:pathLst>
              </a:custGeom>
              <a:solidFill>
                <a:srgbClr val="F8C4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7" name="Freeform 55">
                <a:extLst>
                  <a:ext uri="{FF2B5EF4-FFF2-40B4-BE49-F238E27FC236}">
                    <a16:creationId xmlns:a16="http://schemas.microsoft.com/office/drawing/2014/main" id="{7224BFD9-D236-FD4D-B13F-060DE7964F1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46" y="1472"/>
                <a:ext cx="82" cy="82"/>
              </a:xfrm>
              <a:custGeom>
                <a:avLst/>
                <a:gdLst>
                  <a:gd name="T0" fmla="*/ 5 w 35"/>
                  <a:gd name="T1" fmla="*/ 1 h 35"/>
                  <a:gd name="T2" fmla="*/ 14 w 35"/>
                  <a:gd name="T3" fmla="*/ 5 h 35"/>
                  <a:gd name="T4" fmla="*/ 22 w 35"/>
                  <a:gd name="T5" fmla="*/ 7 h 35"/>
                  <a:gd name="T6" fmla="*/ 23 w 35"/>
                  <a:gd name="T7" fmla="*/ 8 h 35"/>
                  <a:gd name="T8" fmla="*/ 28 w 35"/>
                  <a:gd name="T9" fmla="*/ 8 h 35"/>
                  <a:gd name="T10" fmla="*/ 34 w 35"/>
                  <a:gd name="T11" fmla="*/ 12 h 35"/>
                  <a:gd name="T12" fmla="*/ 34 w 35"/>
                  <a:gd name="T13" fmla="*/ 20 h 35"/>
                  <a:gd name="T14" fmla="*/ 29 w 35"/>
                  <a:gd name="T15" fmla="*/ 30 h 35"/>
                  <a:gd name="T16" fmla="*/ 27 w 35"/>
                  <a:gd name="T17" fmla="*/ 32 h 35"/>
                  <a:gd name="T18" fmla="*/ 27 w 35"/>
                  <a:gd name="T19" fmla="*/ 32 h 35"/>
                  <a:gd name="T20" fmla="*/ 27 w 35"/>
                  <a:gd name="T21" fmla="*/ 32 h 35"/>
                  <a:gd name="T22" fmla="*/ 27 w 35"/>
                  <a:gd name="T23" fmla="*/ 33 h 35"/>
                  <a:gd name="T24" fmla="*/ 19 w 35"/>
                  <a:gd name="T25" fmla="*/ 35 h 35"/>
                  <a:gd name="T26" fmla="*/ 7 w 35"/>
                  <a:gd name="T27" fmla="*/ 32 h 35"/>
                  <a:gd name="T28" fmla="*/ 3 w 35"/>
                  <a:gd name="T29" fmla="*/ 31 h 35"/>
                  <a:gd name="T30" fmla="*/ 0 w 35"/>
                  <a:gd name="T31" fmla="*/ 30 h 35"/>
                  <a:gd name="T32" fmla="*/ 3 w 35"/>
                  <a:gd name="T33" fmla="*/ 31 h 35"/>
                  <a:gd name="T34" fmla="*/ 7 w 35"/>
                  <a:gd name="T35" fmla="*/ 32 h 35"/>
                  <a:gd name="T36" fmla="*/ 13 w 35"/>
                  <a:gd name="T37" fmla="*/ 33 h 35"/>
                  <a:gd name="T38" fmla="*/ 22 w 35"/>
                  <a:gd name="T39" fmla="*/ 32 h 35"/>
                  <a:gd name="T40" fmla="*/ 24 w 35"/>
                  <a:gd name="T41" fmla="*/ 32 h 35"/>
                  <a:gd name="T42" fmla="*/ 26 w 35"/>
                  <a:gd name="T43" fmla="*/ 32 h 35"/>
                  <a:gd name="T44" fmla="*/ 26 w 35"/>
                  <a:gd name="T45" fmla="*/ 31 h 35"/>
                  <a:gd name="T46" fmla="*/ 26 w 35"/>
                  <a:gd name="T47" fmla="*/ 31 h 35"/>
                  <a:gd name="T48" fmla="*/ 26 w 35"/>
                  <a:gd name="T49" fmla="*/ 31 h 35"/>
                  <a:gd name="T50" fmla="*/ 28 w 35"/>
                  <a:gd name="T51" fmla="*/ 29 h 35"/>
                  <a:gd name="T52" fmla="*/ 32 w 35"/>
                  <a:gd name="T53" fmla="*/ 19 h 35"/>
                  <a:gd name="T54" fmla="*/ 30 w 35"/>
                  <a:gd name="T55" fmla="*/ 10 h 35"/>
                  <a:gd name="T56" fmla="*/ 26 w 35"/>
                  <a:gd name="T57" fmla="*/ 10 h 35"/>
                  <a:gd name="T58" fmla="*/ 14 w 35"/>
                  <a:gd name="T59" fmla="*/ 6 h 35"/>
                  <a:gd name="T60" fmla="*/ 5 w 35"/>
                  <a:gd name="T61" fmla="*/ 2 h 35"/>
                  <a:gd name="T62" fmla="*/ 1 w 35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5" h="35">
                    <a:moveTo>
                      <a:pt x="1" y="0"/>
                    </a:moveTo>
                    <a:cubicBezTo>
                      <a:pt x="1" y="0"/>
                      <a:pt x="3" y="1"/>
                      <a:pt x="5" y="1"/>
                    </a:cubicBezTo>
                    <a:cubicBezTo>
                      <a:pt x="6" y="2"/>
                      <a:pt x="7" y="2"/>
                      <a:pt x="9" y="3"/>
                    </a:cubicBezTo>
                    <a:cubicBezTo>
                      <a:pt x="10" y="4"/>
                      <a:pt x="12" y="4"/>
                      <a:pt x="14" y="5"/>
                    </a:cubicBezTo>
                    <a:cubicBezTo>
                      <a:pt x="16" y="5"/>
                      <a:pt x="17" y="6"/>
                      <a:pt x="19" y="7"/>
                    </a:cubicBezTo>
                    <a:cubicBezTo>
                      <a:pt x="21" y="7"/>
                      <a:pt x="21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3" y="8"/>
                    </a:cubicBezTo>
                    <a:cubicBezTo>
                      <a:pt x="24" y="8"/>
                      <a:pt x="25" y="8"/>
                      <a:pt x="27" y="8"/>
                    </a:cubicBezTo>
                    <a:cubicBezTo>
                      <a:pt x="27" y="8"/>
                      <a:pt x="28" y="8"/>
                      <a:pt x="28" y="8"/>
                    </a:cubicBezTo>
                    <a:cubicBezTo>
                      <a:pt x="29" y="9"/>
                      <a:pt x="29" y="9"/>
                      <a:pt x="30" y="9"/>
                    </a:cubicBezTo>
                    <a:cubicBezTo>
                      <a:pt x="32" y="9"/>
                      <a:pt x="33" y="11"/>
                      <a:pt x="34" y="12"/>
                    </a:cubicBezTo>
                    <a:cubicBezTo>
                      <a:pt x="34" y="13"/>
                      <a:pt x="34" y="14"/>
                      <a:pt x="34" y="16"/>
                    </a:cubicBezTo>
                    <a:cubicBezTo>
                      <a:pt x="35" y="17"/>
                      <a:pt x="34" y="19"/>
                      <a:pt x="34" y="20"/>
                    </a:cubicBezTo>
                    <a:cubicBezTo>
                      <a:pt x="33" y="23"/>
                      <a:pt x="32" y="25"/>
                      <a:pt x="31" y="28"/>
                    </a:cubicBezTo>
                    <a:cubicBezTo>
                      <a:pt x="30" y="29"/>
                      <a:pt x="30" y="29"/>
                      <a:pt x="29" y="30"/>
                    </a:cubicBezTo>
                    <a:cubicBezTo>
                      <a:pt x="28" y="31"/>
                      <a:pt x="28" y="32"/>
                      <a:pt x="27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3" y="34"/>
                      <a:pt x="20" y="34"/>
                      <a:pt x="19" y="35"/>
                    </a:cubicBezTo>
                    <a:cubicBezTo>
                      <a:pt x="17" y="34"/>
                      <a:pt x="14" y="34"/>
                      <a:pt x="13" y="34"/>
                    </a:cubicBezTo>
                    <a:cubicBezTo>
                      <a:pt x="10" y="33"/>
                      <a:pt x="8" y="33"/>
                      <a:pt x="7" y="32"/>
                    </a:cubicBezTo>
                    <a:cubicBezTo>
                      <a:pt x="6" y="33"/>
                      <a:pt x="6" y="32"/>
                      <a:pt x="5" y="32"/>
                    </a:cubicBezTo>
                    <a:cubicBezTo>
                      <a:pt x="4" y="31"/>
                      <a:pt x="3" y="31"/>
                      <a:pt x="3" y="31"/>
                    </a:cubicBezTo>
                    <a:cubicBezTo>
                      <a:pt x="2" y="31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1" y="30"/>
                    </a:cubicBezTo>
                    <a:cubicBezTo>
                      <a:pt x="1" y="30"/>
                      <a:pt x="2" y="30"/>
                      <a:pt x="3" y="31"/>
                    </a:cubicBezTo>
                    <a:cubicBezTo>
                      <a:pt x="4" y="31"/>
                      <a:pt x="4" y="31"/>
                      <a:pt x="5" y="31"/>
                    </a:cubicBezTo>
                    <a:cubicBezTo>
                      <a:pt x="5" y="31"/>
                      <a:pt x="6" y="32"/>
                      <a:pt x="7" y="32"/>
                    </a:cubicBezTo>
                    <a:cubicBezTo>
                      <a:pt x="8" y="32"/>
                      <a:pt x="9" y="32"/>
                      <a:pt x="10" y="32"/>
                    </a:cubicBezTo>
                    <a:cubicBezTo>
                      <a:pt x="11" y="32"/>
                      <a:pt x="12" y="32"/>
                      <a:pt x="13" y="33"/>
                    </a:cubicBezTo>
                    <a:cubicBezTo>
                      <a:pt x="14" y="33"/>
                      <a:pt x="16" y="33"/>
                      <a:pt x="18" y="33"/>
                    </a:cubicBezTo>
                    <a:cubicBezTo>
                      <a:pt x="19" y="33"/>
                      <a:pt x="21" y="33"/>
                      <a:pt x="22" y="32"/>
                    </a:cubicBezTo>
                    <a:cubicBezTo>
                      <a:pt x="23" y="33"/>
                      <a:pt x="23" y="33"/>
                      <a:pt x="2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7" y="31"/>
                      <a:pt x="27" y="30"/>
                      <a:pt x="28" y="29"/>
                    </a:cubicBezTo>
                    <a:cubicBezTo>
                      <a:pt x="28" y="29"/>
                      <a:pt x="29" y="27"/>
                      <a:pt x="30" y="27"/>
                    </a:cubicBezTo>
                    <a:cubicBezTo>
                      <a:pt x="31" y="24"/>
                      <a:pt x="32" y="22"/>
                      <a:pt x="32" y="19"/>
                    </a:cubicBezTo>
                    <a:cubicBezTo>
                      <a:pt x="33" y="17"/>
                      <a:pt x="33" y="15"/>
                      <a:pt x="32" y="13"/>
                    </a:cubicBezTo>
                    <a:cubicBezTo>
                      <a:pt x="31" y="12"/>
                      <a:pt x="31" y="11"/>
                      <a:pt x="30" y="10"/>
                    </a:cubicBezTo>
                    <a:cubicBezTo>
                      <a:pt x="30" y="10"/>
                      <a:pt x="28" y="10"/>
                      <a:pt x="28" y="10"/>
                    </a:cubicBezTo>
                    <a:cubicBezTo>
                      <a:pt x="27" y="10"/>
                      <a:pt x="27" y="9"/>
                      <a:pt x="26" y="10"/>
                    </a:cubicBezTo>
                    <a:cubicBezTo>
                      <a:pt x="24" y="9"/>
                      <a:pt x="22" y="8"/>
                      <a:pt x="19" y="8"/>
                    </a:cubicBezTo>
                    <a:cubicBezTo>
                      <a:pt x="17" y="7"/>
                      <a:pt x="16" y="6"/>
                      <a:pt x="14" y="6"/>
                    </a:cubicBezTo>
                    <a:cubicBezTo>
                      <a:pt x="12" y="5"/>
                      <a:pt x="10" y="4"/>
                      <a:pt x="8" y="4"/>
                    </a:cubicBezTo>
                    <a:cubicBezTo>
                      <a:pt x="7" y="4"/>
                      <a:pt x="6" y="3"/>
                      <a:pt x="5" y="2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1" y="0"/>
                    </a:cubicBezTo>
                  </a:path>
                </a:pathLst>
              </a:custGeom>
              <a:solidFill>
                <a:srgbClr val="D894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8" name="Freeform 56">
                <a:extLst>
                  <a:ext uri="{FF2B5EF4-FFF2-40B4-BE49-F238E27FC236}">
                    <a16:creationId xmlns:a16="http://schemas.microsoft.com/office/drawing/2014/main" id="{B43A13FB-6C10-7B42-AC53-7C877576896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88" y="1623"/>
                <a:ext cx="68" cy="42"/>
              </a:xfrm>
              <a:custGeom>
                <a:avLst/>
                <a:gdLst>
                  <a:gd name="T0" fmla="*/ 2 w 68"/>
                  <a:gd name="T1" fmla="*/ 0 h 42"/>
                  <a:gd name="T2" fmla="*/ 0 w 68"/>
                  <a:gd name="T3" fmla="*/ 23 h 42"/>
                  <a:gd name="T4" fmla="*/ 64 w 68"/>
                  <a:gd name="T5" fmla="*/ 42 h 42"/>
                  <a:gd name="T6" fmla="*/ 68 w 68"/>
                  <a:gd name="T7" fmla="*/ 9 h 42"/>
                  <a:gd name="T8" fmla="*/ 2 w 68"/>
                  <a:gd name="T9" fmla="*/ 0 h 42"/>
                  <a:gd name="T10" fmla="*/ 2 w 68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42">
                    <a:moveTo>
                      <a:pt x="2" y="0"/>
                    </a:moveTo>
                    <a:lnTo>
                      <a:pt x="0" y="23"/>
                    </a:lnTo>
                    <a:lnTo>
                      <a:pt x="64" y="42"/>
                    </a:lnTo>
                    <a:lnTo>
                      <a:pt x="68" y="9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8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9" name="Freeform 57">
                <a:extLst>
                  <a:ext uri="{FF2B5EF4-FFF2-40B4-BE49-F238E27FC236}">
                    <a16:creationId xmlns:a16="http://schemas.microsoft.com/office/drawing/2014/main" id="{640F4A3D-0D2B-1E49-848C-C06D5113596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1" y="1642"/>
                <a:ext cx="118" cy="536"/>
              </a:xfrm>
              <a:custGeom>
                <a:avLst/>
                <a:gdLst>
                  <a:gd name="T0" fmla="*/ 64 w 118"/>
                  <a:gd name="T1" fmla="*/ 0 h 536"/>
                  <a:gd name="T2" fmla="*/ 0 w 118"/>
                  <a:gd name="T3" fmla="*/ 389 h 536"/>
                  <a:gd name="T4" fmla="*/ 45 w 118"/>
                  <a:gd name="T5" fmla="*/ 536 h 536"/>
                  <a:gd name="T6" fmla="*/ 116 w 118"/>
                  <a:gd name="T7" fmla="*/ 406 h 536"/>
                  <a:gd name="T8" fmla="*/ 118 w 118"/>
                  <a:gd name="T9" fmla="*/ 7 h 536"/>
                  <a:gd name="T10" fmla="*/ 64 w 118"/>
                  <a:gd name="T11" fmla="*/ 0 h 536"/>
                  <a:gd name="T12" fmla="*/ 64 w 118"/>
                  <a:gd name="T13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536">
                    <a:moveTo>
                      <a:pt x="64" y="0"/>
                    </a:moveTo>
                    <a:lnTo>
                      <a:pt x="0" y="389"/>
                    </a:lnTo>
                    <a:lnTo>
                      <a:pt x="45" y="536"/>
                    </a:lnTo>
                    <a:lnTo>
                      <a:pt x="116" y="406"/>
                    </a:lnTo>
                    <a:lnTo>
                      <a:pt x="118" y="7"/>
                    </a:lnTo>
                    <a:lnTo>
                      <a:pt x="64" y="0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C8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0" name="Freeform 58">
                <a:extLst>
                  <a:ext uri="{FF2B5EF4-FFF2-40B4-BE49-F238E27FC236}">
                    <a16:creationId xmlns:a16="http://schemas.microsoft.com/office/drawing/2014/main" id="{C875545B-19B9-9146-8E44-F9EFFEC9A60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593" y="1649"/>
                <a:ext cx="56" cy="35"/>
              </a:xfrm>
              <a:custGeom>
                <a:avLst/>
                <a:gdLst>
                  <a:gd name="T0" fmla="*/ 56 w 56"/>
                  <a:gd name="T1" fmla="*/ 19 h 35"/>
                  <a:gd name="T2" fmla="*/ 56 w 56"/>
                  <a:gd name="T3" fmla="*/ 35 h 35"/>
                  <a:gd name="T4" fmla="*/ 56 w 56"/>
                  <a:gd name="T5" fmla="*/ 35 h 35"/>
                  <a:gd name="T6" fmla="*/ 56 w 56"/>
                  <a:gd name="T7" fmla="*/ 19 h 35"/>
                  <a:gd name="T8" fmla="*/ 56 w 56"/>
                  <a:gd name="T9" fmla="*/ 19 h 35"/>
                  <a:gd name="T10" fmla="*/ 2 w 56"/>
                  <a:gd name="T11" fmla="*/ 0 h 35"/>
                  <a:gd name="T12" fmla="*/ 0 w 56"/>
                  <a:gd name="T13" fmla="*/ 19 h 35"/>
                  <a:gd name="T14" fmla="*/ 0 w 56"/>
                  <a:gd name="T15" fmla="*/ 19 h 35"/>
                  <a:gd name="T16" fmla="*/ 2 w 56"/>
                  <a:gd name="T17" fmla="*/ 0 h 35"/>
                  <a:gd name="T18" fmla="*/ 2 w 56"/>
                  <a:gd name="T19" fmla="*/ 0 h 35"/>
                  <a:gd name="T20" fmla="*/ 2 w 56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35">
                    <a:moveTo>
                      <a:pt x="56" y="19"/>
                    </a:moveTo>
                    <a:lnTo>
                      <a:pt x="56" y="35"/>
                    </a:lnTo>
                    <a:lnTo>
                      <a:pt x="56" y="35"/>
                    </a:lnTo>
                    <a:lnTo>
                      <a:pt x="56" y="19"/>
                    </a:lnTo>
                    <a:lnTo>
                      <a:pt x="56" y="19"/>
                    </a:lnTo>
                    <a:close/>
                    <a:moveTo>
                      <a:pt x="2" y="0"/>
                    </a:moveTo>
                    <a:lnTo>
                      <a:pt x="0" y="19"/>
                    </a:lnTo>
                    <a:lnTo>
                      <a:pt x="0" y="19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07D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1" name="Freeform 59">
                <a:extLst>
                  <a:ext uri="{FF2B5EF4-FFF2-40B4-BE49-F238E27FC236}">
                    <a16:creationId xmlns:a16="http://schemas.microsoft.com/office/drawing/2014/main" id="{11AFFC3E-17A3-BC47-AF38-5EE4EDB833B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93" y="1649"/>
                <a:ext cx="56" cy="35"/>
              </a:xfrm>
              <a:custGeom>
                <a:avLst/>
                <a:gdLst>
                  <a:gd name="T0" fmla="*/ 2 w 56"/>
                  <a:gd name="T1" fmla="*/ 0 h 35"/>
                  <a:gd name="T2" fmla="*/ 0 w 56"/>
                  <a:gd name="T3" fmla="*/ 19 h 35"/>
                  <a:gd name="T4" fmla="*/ 56 w 56"/>
                  <a:gd name="T5" fmla="*/ 35 h 35"/>
                  <a:gd name="T6" fmla="*/ 56 w 56"/>
                  <a:gd name="T7" fmla="*/ 19 h 35"/>
                  <a:gd name="T8" fmla="*/ 2 w 56"/>
                  <a:gd name="T9" fmla="*/ 0 h 35"/>
                  <a:gd name="T10" fmla="*/ 2 w 56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5">
                    <a:moveTo>
                      <a:pt x="2" y="0"/>
                    </a:moveTo>
                    <a:lnTo>
                      <a:pt x="0" y="19"/>
                    </a:lnTo>
                    <a:lnTo>
                      <a:pt x="56" y="35"/>
                    </a:lnTo>
                    <a:lnTo>
                      <a:pt x="56" y="19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624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2" name="Freeform 60">
                <a:extLst>
                  <a:ext uri="{FF2B5EF4-FFF2-40B4-BE49-F238E27FC236}">
                    <a16:creationId xmlns:a16="http://schemas.microsoft.com/office/drawing/2014/main" id="{9C51246F-731F-C747-8E47-5C621692F85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93" y="1642"/>
                <a:ext cx="56" cy="21"/>
              </a:xfrm>
              <a:custGeom>
                <a:avLst/>
                <a:gdLst>
                  <a:gd name="T0" fmla="*/ 2 w 56"/>
                  <a:gd name="T1" fmla="*/ 0 h 21"/>
                  <a:gd name="T2" fmla="*/ 0 w 56"/>
                  <a:gd name="T3" fmla="*/ 4 h 21"/>
                  <a:gd name="T4" fmla="*/ 0 w 56"/>
                  <a:gd name="T5" fmla="*/ 4 h 21"/>
                  <a:gd name="T6" fmla="*/ 56 w 56"/>
                  <a:gd name="T7" fmla="*/ 21 h 21"/>
                  <a:gd name="T8" fmla="*/ 56 w 56"/>
                  <a:gd name="T9" fmla="*/ 7 h 21"/>
                  <a:gd name="T10" fmla="*/ 2 w 56"/>
                  <a:gd name="T11" fmla="*/ 0 h 21"/>
                  <a:gd name="T12" fmla="*/ 2 w 56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21">
                    <a:moveTo>
                      <a:pt x="2" y="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56" y="21"/>
                    </a:lnTo>
                    <a:lnTo>
                      <a:pt x="56" y="7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6335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3" name="Freeform 61">
                <a:extLst>
                  <a:ext uri="{FF2B5EF4-FFF2-40B4-BE49-F238E27FC236}">
                    <a16:creationId xmlns:a16="http://schemas.microsoft.com/office/drawing/2014/main" id="{B87FB9BA-309A-6E40-AC46-C41F941E455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83" y="1635"/>
                <a:ext cx="80" cy="42"/>
              </a:xfrm>
              <a:custGeom>
                <a:avLst/>
                <a:gdLst>
                  <a:gd name="T0" fmla="*/ 3 w 80"/>
                  <a:gd name="T1" fmla="*/ 0 h 42"/>
                  <a:gd name="T2" fmla="*/ 0 w 80"/>
                  <a:gd name="T3" fmla="*/ 16 h 42"/>
                  <a:gd name="T4" fmla="*/ 76 w 80"/>
                  <a:gd name="T5" fmla="*/ 42 h 42"/>
                  <a:gd name="T6" fmla="*/ 80 w 80"/>
                  <a:gd name="T7" fmla="*/ 9 h 42"/>
                  <a:gd name="T8" fmla="*/ 3 w 80"/>
                  <a:gd name="T9" fmla="*/ 0 h 42"/>
                  <a:gd name="T10" fmla="*/ 3 w 80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42">
                    <a:moveTo>
                      <a:pt x="3" y="0"/>
                    </a:moveTo>
                    <a:lnTo>
                      <a:pt x="0" y="16"/>
                    </a:lnTo>
                    <a:lnTo>
                      <a:pt x="76" y="42"/>
                    </a:lnTo>
                    <a:lnTo>
                      <a:pt x="80" y="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8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4" name="Freeform 62">
                <a:extLst>
                  <a:ext uri="{FF2B5EF4-FFF2-40B4-BE49-F238E27FC236}">
                    <a16:creationId xmlns:a16="http://schemas.microsoft.com/office/drawing/2014/main" id="{4FBF411F-18D2-E844-A4DE-11896C449099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550" y="1724"/>
                <a:ext cx="95" cy="374"/>
              </a:xfrm>
              <a:custGeom>
                <a:avLst/>
                <a:gdLst>
                  <a:gd name="T0" fmla="*/ 95 w 95"/>
                  <a:gd name="T1" fmla="*/ 145 h 374"/>
                  <a:gd name="T2" fmla="*/ 36 w 95"/>
                  <a:gd name="T3" fmla="*/ 0 h 374"/>
                  <a:gd name="T4" fmla="*/ 21 w 95"/>
                  <a:gd name="T5" fmla="*/ 90 h 374"/>
                  <a:gd name="T6" fmla="*/ 95 w 95"/>
                  <a:gd name="T7" fmla="*/ 244 h 374"/>
                  <a:gd name="T8" fmla="*/ 95 w 95"/>
                  <a:gd name="T9" fmla="*/ 145 h 374"/>
                  <a:gd name="T10" fmla="*/ 95 w 95"/>
                  <a:gd name="T11" fmla="*/ 145 h 374"/>
                  <a:gd name="T12" fmla="*/ 0 w 95"/>
                  <a:gd name="T13" fmla="*/ 211 h 374"/>
                  <a:gd name="T14" fmla="*/ 66 w 95"/>
                  <a:gd name="T15" fmla="*/ 374 h 374"/>
                  <a:gd name="T16" fmla="*/ 88 w 95"/>
                  <a:gd name="T17" fmla="*/ 336 h 374"/>
                  <a:gd name="T18" fmla="*/ 10 w 95"/>
                  <a:gd name="T19" fmla="*/ 152 h 374"/>
                  <a:gd name="T20" fmla="*/ 0 w 95"/>
                  <a:gd name="T21" fmla="*/ 211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374">
                    <a:moveTo>
                      <a:pt x="95" y="145"/>
                    </a:moveTo>
                    <a:lnTo>
                      <a:pt x="36" y="0"/>
                    </a:lnTo>
                    <a:lnTo>
                      <a:pt x="21" y="90"/>
                    </a:lnTo>
                    <a:lnTo>
                      <a:pt x="95" y="244"/>
                    </a:lnTo>
                    <a:lnTo>
                      <a:pt x="95" y="145"/>
                    </a:lnTo>
                    <a:lnTo>
                      <a:pt x="95" y="145"/>
                    </a:lnTo>
                    <a:close/>
                    <a:moveTo>
                      <a:pt x="0" y="211"/>
                    </a:moveTo>
                    <a:lnTo>
                      <a:pt x="66" y="374"/>
                    </a:lnTo>
                    <a:lnTo>
                      <a:pt x="88" y="336"/>
                    </a:lnTo>
                    <a:lnTo>
                      <a:pt x="10" y="152"/>
                    </a:lnTo>
                    <a:lnTo>
                      <a:pt x="0" y="211"/>
                    </a:lnTo>
                    <a:close/>
                  </a:path>
                </a:pathLst>
              </a:custGeom>
              <a:solidFill>
                <a:srgbClr val="9624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5" name="Freeform 63">
                <a:extLst>
                  <a:ext uri="{FF2B5EF4-FFF2-40B4-BE49-F238E27FC236}">
                    <a16:creationId xmlns:a16="http://schemas.microsoft.com/office/drawing/2014/main" id="{15DA400E-D594-4D4C-8BC5-6CBFBE2F24A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35" y="1611"/>
                <a:ext cx="321" cy="399"/>
              </a:xfrm>
              <a:custGeom>
                <a:avLst/>
                <a:gdLst>
                  <a:gd name="T0" fmla="*/ 142 w 321"/>
                  <a:gd name="T1" fmla="*/ 0 h 399"/>
                  <a:gd name="T2" fmla="*/ 0 w 321"/>
                  <a:gd name="T3" fmla="*/ 366 h 399"/>
                  <a:gd name="T4" fmla="*/ 177 w 321"/>
                  <a:gd name="T5" fmla="*/ 399 h 399"/>
                  <a:gd name="T6" fmla="*/ 321 w 321"/>
                  <a:gd name="T7" fmla="*/ 92 h 399"/>
                  <a:gd name="T8" fmla="*/ 142 w 321"/>
                  <a:gd name="T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399">
                    <a:moveTo>
                      <a:pt x="142" y="0"/>
                    </a:moveTo>
                    <a:lnTo>
                      <a:pt x="0" y="366"/>
                    </a:lnTo>
                    <a:lnTo>
                      <a:pt x="177" y="399"/>
                    </a:lnTo>
                    <a:lnTo>
                      <a:pt x="321" y="92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6" name="Freeform 64">
                <a:extLst>
                  <a:ext uri="{FF2B5EF4-FFF2-40B4-BE49-F238E27FC236}">
                    <a16:creationId xmlns:a16="http://schemas.microsoft.com/office/drawing/2014/main" id="{A9F22211-9271-D04A-8948-593A83C1551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28" y="1883"/>
                <a:ext cx="196" cy="193"/>
              </a:xfrm>
              <a:custGeom>
                <a:avLst/>
                <a:gdLst>
                  <a:gd name="T0" fmla="*/ 80 w 83"/>
                  <a:gd name="T1" fmla="*/ 36 h 82"/>
                  <a:gd name="T2" fmla="*/ 35 w 83"/>
                  <a:gd name="T3" fmla="*/ 4 h 82"/>
                  <a:gd name="T4" fmla="*/ 4 w 83"/>
                  <a:gd name="T5" fmla="*/ 47 h 82"/>
                  <a:gd name="T6" fmla="*/ 48 w 83"/>
                  <a:gd name="T7" fmla="*/ 79 h 82"/>
                  <a:gd name="T8" fmla="*/ 80 w 83"/>
                  <a:gd name="T9" fmla="*/ 3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2">
                    <a:moveTo>
                      <a:pt x="80" y="36"/>
                    </a:moveTo>
                    <a:cubicBezTo>
                      <a:pt x="76" y="14"/>
                      <a:pt x="57" y="0"/>
                      <a:pt x="35" y="4"/>
                    </a:cubicBezTo>
                    <a:cubicBezTo>
                      <a:pt x="15" y="9"/>
                      <a:pt x="0" y="28"/>
                      <a:pt x="4" y="47"/>
                    </a:cubicBezTo>
                    <a:cubicBezTo>
                      <a:pt x="7" y="68"/>
                      <a:pt x="26" y="82"/>
                      <a:pt x="48" y="79"/>
                    </a:cubicBezTo>
                    <a:cubicBezTo>
                      <a:pt x="69" y="74"/>
                      <a:pt x="83" y="54"/>
                      <a:pt x="80" y="36"/>
                    </a:cubicBezTo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7" name="Freeform 65">
                <a:extLst>
                  <a:ext uri="{FF2B5EF4-FFF2-40B4-BE49-F238E27FC236}">
                    <a16:creationId xmlns:a16="http://schemas.microsoft.com/office/drawing/2014/main" id="{23150E5A-717C-5B43-92D5-07FB4DD2234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89" y="2194"/>
                <a:ext cx="102" cy="100"/>
              </a:xfrm>
              <a:custGeom>
                <a:avLst/>
                <a:gdLst>
                  <a:gd name="T0" fmla="*/ 41 w 43"/>
                  <a:gd name="T1" fmla="*/ 18 h 42"/>
                  <a:gd name="T2" fmla="*/ 19 w 43"/>
                  <a:gd name="T3" fmla="*/ 2 h 42"/>
                  <a:gd name="T4" fmla="*/ 2 w 43"/>
                  <a:gd name="T5" fmla="*/ 24 h 42"/>
                  <a:gd name="T6" fmla="*/ 25 w 43"/>
                  <a:gd name="T7" fmla="*/ 40 h 42"/>
                  <a:gd name="T8" fmla="*/ 41 w 43"/>
                  <a:gd name="T9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2">
                    <a:moveTo>
                      <a:pt x="41" y="18"/>
                    </a:moveTo>
                    <a:cubicBezTo>
                      <a:pt x="40" y="7"/>
                      <a:pt x="30" y="0"/>
                      <a:pt x="19" y="2"/>
                    </a:cubicBezTo>
                    <a:cubicBezTo>
                      <a:pt x="8" y="4"/>
                      <a:pt x="0" y="14"/>
                      <a:pt x="2" y="24"/>
                    </a:cubicBezTo>
                    <a:cubicBezTo>
                      <a:pt x="4" y="35"/>
                      <a:pt x="14" y="42"/>
                      <a:pt x="25" y="40"/>
                    </a:cubicBezTo>
                    <a:cubicBezTo>
                      <a:pt x="36" y="38"/>
                      <a:pt x="43" y="28"/>
                      <a:pt x="41" y="18"/>
                    </a:cubicBezTo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8" name="Freeform 66">
                <a:extLst>
                  <a:ext uri="{FF2B5EF4-FFF2-40B4-BE49-F238E27FC236}">
                    <a16:creationId xmlns:a16="http://schemas.microsoft.com/office/drawing/2014/main" id="{9D505DEF-17BC-AA49-B24F-C5D8D647A36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70" y="1899"/>
                <a:ext cx="400" cy="390"/>
              </a:xfrm>
              <a:custGeom>
                <a:avLst/>
                <a:gdLst>
                  <a:gd name="T0" fmla="*/ 100 w 400"/>
                  <a:gd name="T1" fmla="*/ 0 h 390"/>
                  <a:gd name="T2" fmla="*/ 0 w 400"/>
                  <a:gd name="T3" fmla="*/ 156 h 390"/>
                  <a:gd name="T4" fmla="*/ 355 w 400"/>
                  <a:gd name="T5" fmla="*/ 390 h 390"/>
                  <a:gd name="T6" fmla="*/ 400 w 400"/>
                  <a:gd name="T7" fmla="*/ 310 h 390"/>
                  <a:gd name="T8" fmla="*/ 100 w 400"/>
                  <a:gd name="T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390">
                    <a:moveTo>
                      <a:pt x="100" y="0"/>
                    </a:moveTo>
                    <a:lnTo>
                      <a:pt x="0" y="156"/>
                    </a:lnTo>
                    <a:lnTo>
                      <a:pt x="355" y="390"/>
                    </a:lnTo>
                    <a:lnTo>
                      <a:pt x="400" y="31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9" name="Freeform 67">
                <a:extLst>
                  <a:ext uri="{FF2B5EF4-FFF2-40B4-BE49-F238E27FC236}">
                    <a16:creationId xmlns:a16="http://schemas.microsoft.com/office/drawing/2014/main" id="{4904B0FA-5ED6-864C-B668-F3601C1F664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51" y="1545"/>
                <a:ext cx="229" cy="229"/>
              </a:xfrm>
              <a:custGeom>
                <a:avLst/>
                <a:gdLst>
                  <a:gd name="T0" fmla="*/ 85 w 97"/>
                  <a:gd name="T1" fmla="*/ 28 h 97"/>
                  <a:gd name="T2" fmla="*/ 70 w 97"/>
                  <a:gd name="T3" fmla="*/ 86 h 97"/>
                  <a:gd name="T4" fmla="*/ 12 w 97"/>
                  <a:gd name="T5" fmla="*/ 70 h 97"/>
                  <a:gd name="T6" fmla="*/ 27 w 97"/>
                  <a:gd name="T7" fmla="*/ 12 h 97"/>
                  <a:gd name="T8" fmla="*/ 85 w 97"/>
                  <a:gd name="T9" fmla="*/ 2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85" y="28"/>
                    </a:moveTo>
                    <a:cubicBezTo>
                      <a:pt x="97" y="48"/>
                      <a:pt x="90" y="74"/>
                      <a:pt x="70" y="86"/>
                    </a:cubicBezTo>
                    <a:cubicBezTo>
                      <a:pt x="49" y="97"/>
                      <a:pt x="23" y="90"/>
                      <a:pt x="12" y="70"/>
                    </a:cubicBezTo>
                    <a:cubicBezTo>
                      <a:pt x="0" y="50"/>
                      <a:pt x="7" y="24"/>
                      <a:pt x="27" y="12"/>
                    </a:cubicBezTo>
                    <a:cubicBezTo>
                      <a:pt x="48" y="0"/>
                      <a:pt x="74" y="7"/>
                      <a:pt x="85" y="28"/>
                    </a:cubicBez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70" name="Freeform 68">
                <a:extLst>
                  <a:ext uri="{FF2B5EF4-FFF2-40B4-BE49-F238E27FC236}">
                    <a16:creationId xmlns:a16="http://schemas.microsoft.com/office/drawing/2014/main" id="{26040604-58F2-294B-A980-CD5A50C3E2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18" y="1552"/>
                <a:ext cx="295" cy="262"/>
              </a:xfrm>
              <a:custGeom>
                <a:avLst/>
                <a:gdLst>
                  <a:gd name="T0" fmla="*/ 83 w 125"/>
                  <a:gd name="T1" fmla="*/ 111 h 111"/>
                  <a:gd name="T2" fmla="*/ 125 w 125"/>
                  <a:gd name="T3" fmla="*/ 7 h 111"/>
                  <a:gd name="T4" fmla="*/ 54 w 125"/>
                  <a:gd name="T5" fmla="*/ 1 h 111"/>
                  <a:gd name="T6" fmla="*/ 0 w 125"/>
                  <a:gd name="T7" fmla="*/ 67 h 111"/>
                  <a:gd name="T8" fmla="*/ 83 w 125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11">
                    <a:moveTo>
                      <a:pt x="83" y="111"/>
                    </a:moveTo>
                    <a:cubicBezTo>
                      <a:pt x="125" y="7"/>
                      <a:pt x="125" y="7"/>
                      <a:pt x="125" y="7"/>
                    </a:cubicBezTo>
                    <a:cubicBezTo>
                      <a:pt x="125" y="7"/>
                      <a:pt x="69" y="2"/>
                      <a:pt x="54" y="1"/>
                    </a:cubicBezTo>
                    <a:cubicBezTo>
                      <a:pt x="39" y="0"/>
                      <a:pt x="28" y="13"/>
                      <a:pt x="0" y="67"/>
                    </a:cubicBezTo>
                    <a:lnTo>
                      <a:pt x="83" y="111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71" name="Freeform 69">
                <a:extLst>
                  <a:ext uri="{FF2B5EF4-FFF2-40B4-BE49-F238E27FC236}">
                    <a16:creationId xmlns:a16="http://schemas.microsoft.com/office/drawing/2014/main" id="{3258E641-F863-D341-87D2-9C42DA35846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47" y="2154"/>
                <a:ext cx="406" cy="319"/>
              </a:xfrm>
              <a:custGeom>
                <a:avLst/>
                <a:gdLst>
                  <a:gd name="T0" fmla="*/ 151 w 172"/>
                  <a:gd name="T1" fmla="*/ 79 h 135"/>
                  <a:gd name="T2" fmla="*/ 166 w 172"/>
                  <a:gd name="T3" fmla="*/ 74 h 135"/>
                  <a:gd name="T4" fmla="*/ 137 w 172"/>
                  <a:gd name="T5" fmla="*/ 42 h 135"/>
                  <a:gd name="T6" fmla="*/ 131 w 172"/>
                  <a:gd name="T7" fmla="*/ 40 h 135"/>
                  <a:gd name="T8" fmla="*/ 120 w 172"/>
                  <a:gd name="T9" fmla="*/ 13 h 135"/>
                  <a:gd name="T10" fmla="*/ 58 w 172"/>
                  <a:gd name="T11" fmla="*/ 18 h 135"/>
                  <a:gd name="T12" fmla="*/ 53 w 172"/>
                  <a:gd name="T13" fmla="*/ 20 h 135"/>
                  <a:gd name="T14" fmla="*/ 21 w 172"/>
                  <a:gd name="T15" fmla="*/ 0 h 135"/>
                  <a:gd name="T16" fmla="*/ 0 w 172"/>
                  <a:gd name="T17" fmla="*/ 29 h 135"/>
                  <a:gd name="T18" fmla="*/ 30 w 172"/>
                  <a:gd name="T19" fmla="*/ 55 h 135"/>
                  <a:gd name="T20" fmla="*/ 74 w 172"/>
                  <a:gd name="T21" fmla="*/ 105 h 135"/>
                  <a:gd name="T22" fmla="*/ 74 w 172"/>
                  <a:gd name="T23" fmla="*/ 105 h 135"/>
                  <a:gd name="T24" fmla="*/ 74 w 172"/>
                  <a:gd name="T25" fmla="*/ 105 h 135"/>
                  <a:gd name="T26" fmla="*/ 75 w 172"/>
                  <a:gd name="T27" fmla="*/ 105 h 135"/>
                  <a:gd name="T28" fmla="*/ 88 w 172"/>
                  <a:gd name="T29" fmla="*/ 122 h 135"/>
                  <a:gd name="T30" fmla="*/ 113 w 172"/>
                  <a:gd name="T31" fmla="*/ 132 h 135"/>
                  <a:gd name="T32" fmla="*/ 119 w 172"/>
                  <a:gd name="T33" fmla="*/ 122 h 135"/>
                  <a:gd name="T34" fmla="*/ 139 w 172"/>
                  <a:gd name="T35" fmla="*/ 121 h 135"/>
                  <a:gd name="T36" fmla="*/ 140 w 172"/>
                  <a:gd name="T37" fmla="*/ 105 h 135"/>
                  <a:gd name="T38" fmla="*/ 157 w 172"/>
                  <a:gd name="T39" fmla="*/ 99 h 135"/>
                  <a:gd name="T40" fmla="*/ 151 w 172"/>
                  <a:gd name="T41" fmla="*/ 7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2" h="135">
                    <a:moveTo>
                      <a:pt x="151" y="79"/>
                    </a:moveTo>
                    <a:cubicBezTo>
                      <a:pt x="159" y="83"/>
                      <a:pt x="164" y="80"/>
                      <a:pt x="166" y="74"/>
                    </a:cubicBezTo>
                    <a:cubicBezTo>
                      <a:pt x="172" y="57"/>
                      <a:pt x="142" y="44"/>
                      <a:pt x="137" y="42"/>
                    </a:cubicBezTo>
                    <a:cubicBezTo>
                      <a:pt x="135" y="41"/>
                      <a:pt x="133" y="40"/>
                      <a:pt x="131" y="40"/>
                    </a:cubicBezTo>
                    <a:cubicBezTo>
                      <a:pt x="131" y="31"/>
                      <a:pt x="128" y="19"/>
                      <a:pt x="120" y="13"/>
                    </a:cubicBezTo>
                    <a:cubicBezTo>
                      <a:pt x="109" y="5"/>
                      <a:pt x="79" y="10"/>
                      <a:pt x="58" y="18"/>
                    </a:cubicBezTo>
                    <a:cubicBezTo>
                      <a:pt x="55" y="20"/>
                      <a:pt x="53" y="20"/>
                      <a:pt x="53" y="20"/>
                    </a:cubicBezTo>
                    <a:cubicBezTo>
                      <a:pt x="48" y="19"/>
                      <a:pt x="21" y="0"/>
                      <a:pt x="21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3" y="31"/>
                      <a:pt x="30" y="55"/>
                      <a:pt x="30" y="55"/>
                    </a:cubicBezTo>
                    <a:cubicBezTo>
                      <a:pt x="30" y="84"/>
                      <a:pt x="64" y="99"/>
                      <a:pt x="74" y="105"/>
                    </a:cubicBezTo>
                    <a:cubicBezTo>
                      <a:pt x="74" y="105"/>
                      <a:pt x="74" y="105"/>
                      <a:pt x="74" y="105"/>
                    </a:cubicBezTo>
                    <a:cubicBezTo>
                      <a:pt x="74" y="105"/>
                      <a:pt x="74" y="105"/>
                      <a:pt x="74" y="105"/>
                    </a:cubicBezTo>
                    <a:cubicBezTo>
                      <a:pt x="75" y="105"/>
                      <a:pt x="75" y="105"/>
                      <a:pt x="75" y="105"/>
                    </a:cubicBezTo>
                    <a:cubicBezTo>
                      <a:pt x="77" y="111"/>
                      <a:pt x="82" y="117"/>
                      <a:pt x="88" y="122"/>
                    </a:cubicBezTo>
                    <a:cubicBezTo>
                      <a:pt x="98" y="131"/>
                      <a:pt x="107" y="135"/>
                      <a:pt x="113" y="132"/>
                    </a:cubicBezTo>
                    <a:cubicBezTo>
                      <a:pt x="119" y="129"/>
                      <a:pt x="119" y="122"/>
                      <a:pt x="119" y="122"/>
                    </a:cubicBezTo>
                    <a:cubicBezTo>
                      <a:pt x="125" y="125"/>
                      <a:pt x="133" y="128"/>
                      <a:pt x="139" y="121"/>
                    </a:cubicBezTo>
                    <a:cubicBezTo>
                      <a:pt x="144" y="114"/>
                      <a:pt x="140" y="105"/>
                      <a:pt x="140" y="105"/>
                    </a:cubicBezTo>
                    <a:cubicBezTo>
                      <a:pt x="140" y="105"/>
                      <a:pt x="151" y="110"/>
                      <a:pt x="157" y="99"/>
                    </a:cubicBezTo>
                    <a:cubicBezTo>
                      <a:pt x="164" y="89"/>
                      <a:pt x="151" y="79"/>
                      <a:pt x="151" y="79"/>
                    </a:cubicBez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72" name="Freeform 70">
                <a:extLst>
                  <a:ext uri="{FF2B5EF4-FFF2-40B4-BE49-F238E27FC236}">
                    <a16:creationId xmlns:a16="http://schemas.microsoft.com/office/drawing/2014/main" id="{4AF400D2-B30D-DE40-AB19-07B7DA09312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63" y="1462"/>
                <a:ext cx="234" cy="192"/>
              </a:xfrm>
              <a:custGeom>
                <a:avLst/>
                <a:gdLst>
                  <a:gd name="T0" fmla="*/ 0 w 234"/>
                  <a:gd name="T1" fmla="*/ 99 h 192"/>
                  <a:gd name="T2" fmla="*/ 43 w 234"/>
                  <a:gd name="T3" fmla="*/ 0 h 192"/>
                  <a:gd name="T4" fmla="*/ 234 w 234"/>
                  <a:gd name="T5" fmla="*/ 159 h 192"/>
                  <a:gd name="T6" fmla="*/ 187 w 234"/>
                  <a:gd name="T7" fmla="*/ 192 h 192"/>
                  <a:gd name="T8" fmla="*/ 0 w 234"/>
                  <a:gd name="T9" fmla="*/ 9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192">
                    <a:moveTo>
                      <a:pt x="0" y="99"/>
                    </a:moveTo>
                    <a:lnTo>
                      <a:pt x="43" y="0"/>
                    </a:lnTo>
                    <a:lnTo>
                      <a:pt x="234" y="159"/>
                    </a:lnTo>
                    <a:lnTo>
                      <a:pt x="187" y="192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73" name="Freeform 71">
                <a:extLst>
                  <a:ext uri="{FF2B5EF4-FFF2-40B4-BE49-F238E27FC236}">
                    <a16:creationId xmlns:a16="http://schemas.microsoft.com/office/drawing/2014/main" id="{F1DEC4F2-9761-5A47-A539-568B56B73ED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42" y="1559"/>
                <a:ext cx="123" cy="97"/>
              </a:xfrm>
              <a:custGeom>
                <a:avLst/>
                <a:gdLst>
                  <a:gd name="T0" fmla="*/ 123 w 123"/>
                  <a:gd name="T1" fmla="*/ 7 h 97"/>
                  <a:gd name="T2" fmla="*/ 88 w 123"/>
                  <a:gd name="T3" fmla="*/ 0 h 97"/>
                  <a:gd name="T4" fmla="*/ 0 w 123"/>
                  <a:gd name="T5" fmla="*/ 66 h 97"/>
                  <a:gd name="T6" fmla="*/ 47 w 123"/>
                  <a:gd name="T7" fmla="*/ 97 h 97"/>
                  <a:gd name="T8" fmla="*/ 123 w 123"/>
                  <a:gd name="T9" fmla="*/ 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97">
                    <a:moveTo>
                      <a:pt x="123" y="7"/>
                    </a:moveTo>
                    <a:lnTo>
                      <a:pt x="88" y="0"/>
                    </a:lnTo>
                    <a:lnTo>
                      <a:pt x="0" y="66"/>
                    </a:lnTo>
                    <a:lnTo>
                      <a:pt x="47" y="97"/>
                    </a:lnTo>
                    <a:lnTo>
                      <a:pt x="123" y="7"/>
                    </a:lnTo>
                    <a:close/>
                  </a:path>
                </a:pathLst>
              </a:cu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</p:grpSp>
      </p:grpSp>
      <p:sp>
        <p:nvSpPr>
          <p:cNvPr id="74" name="Abgerundetes Rechteck 47">
            <a:extLst>
              <a:ext uri="{FF2B5EF4-FFF2-40B4-BE49-F238E27FC236}">
                <a16:creationId xmlns:a16="http://schemas.microsoft.com/office/drawing/2014/main" id="{C4F5F89F-14F1-FA4B-AA0A-625A5CEFBD42}"/>
              </a:ext>
            </a:extLst>
          </p:cNvPr>
          <p:cNvSpPr/>
          <p:nvPr/>
        </p:nvSpPr>
        <p:spPr bwMode="gray">
          <a:xfrm>
            <a:off x="2697942" y="2355245"/>
            <a:ext cx="6626337" cy="643510"/>
          </a:xfrm>
          <a:prstGeom prst="roundRect">
            <a:avLst/>
          </a:prstGeom>
          <a:solidFill>
            <a:schemeClr val="accent1">
              <a:lumMod val="60000"/>
              <a:lumOff val="4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fontAlgn="auto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defRPr/>
            </a:pPr>
            <a:r>
              <a:rPr lang="en-US" sz="1600" b="1" kern="0" noProof="1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Exclusiones OBJETIVAS (incluye sus intereses y sanciones):</a:t>
            </a:r>
          </a:p>
        </p:txBody>
      </p:sp>
      <p:sp>
        <p:nvSpPr>
          <p:cNvPr id="75" name="Abgerundetes Rechteck 47">
            <a:extLst>
              <a:ext uri="{FF2B5EF4-FFF2-40B4-BE49-F238E27FC236}">
                <a16:creationId xmlns:a16="http://schemas.microsoft.com/office/drawing/2014/main" id="{9587FE5B-7CFD-6A47-BFAA-6A439BC3E7A5}"/>
              </a:ext>
            </a:extLst>
          </p:cNvPr>
          <p:cNvSpPr/>
          <p:nvPr/>
        </p:nvSpPr>
        <p:spPr bwMode="gray">
          <a:xfrm>
            <a:off x="3026718" y="3071734"/>
            <a:ext cx="6109506" cy="360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</a:pPr>
            <a:r>
              <a:rPr lang="en-US" sz="1400" kern="0" noProof="1">
                <a:solidFill>
                  <a:srgbClr val="C00000"/>
                </a:solidFill>
                <a:latin typeface="Trebuchet MS" panose="020B0703020202090204" pitchFamily="34" charset="0"/>
              </a:rPr>
              <a:t>Impuesto Combustible, Gas Oil y Gas Licuado, Fondo Hídrico.</a:t>
            </a:r>
          </a:p>
        </p:txBody>
      </p:sp>
      <p:sp>
        <p:nvSpPr>
          <p:cNvPr id="76" name="Abgerundetes Rechteck 47">
            <a:extLst>
              <a:ext uri="{FF2B5EF4-FFF2-40B4-BE49-F238E27FC236}">
                <a16:creationId xmlns:a16="http://schemas.microsoft.com/office/drawing/2014/main" id="{D99D73C6-6640-F149-A565-5AB2A4A32A32}"/>
              </a:ext>
            </a:extLst>
          </p:cNvPr>
          <p:cNvSpPr/>
          <p:nvPr/>
        </p:nvSpPr>
        <p:spPr bwMode="gray">
          <a:xfrm>
            <a:off x="3026718" y="3486496"/>
            <a:ext cx="6109506" cy="360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</a:pPr>
            <a:r>
              <a:rPr lang="en-US" sz="1400" kern="0" noProof="1">
                <a:solidFill>
                  <a:srgbClr val="C00000"/>
                </a:solidFill>
                <a:latin typeface="Trebuchet MS" panose="020B0703020202090204" pitchFamily="34" charset="0"/>
              </a:rPr>
              <a:t>Impuesto Específico sobre la Realización de Apuestas.</a:t>
            </a:r>
          </a:p>
        </p:txBody>
      </p:sp>
      <p:sp>
        <p:nvSpPr>
          <p:cNvPr id="77" name="Abgerundetes Rechteck 47">
            <a:extLst>
              <a:ext uri="{FF2B5EF4-FFF2-40B4-BE49-F238E27FC236}">
                <a16:creationId xmlns:a16="http://schemas.microsoft.com/office/drawing/2014/main" id="{1AC24F64-4C9E-064A-BB3D-6BE450A08891}"/>
              </a:ext>
            </a:extLst>
          </p:cNvPr>
          <p:cNvSpPr/>
          <p:nvPr/>
        </p:nvSpPr>
        <p:spPr bwMode="gray">
          <a:xfrm>
            <a:off x="3026718" y="3906017"/>
            <a:ext cx="6109506" cy="360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</a:pPr>
            <a:r>
              <a:rPr lang="en-US" sz="1400" kern="0" noProof="1">
                <a:solidFill>
                  <a:srgbClr val="C00000"/>
                </a:solidFill>
                <a:latin typeface="Trebuchet MS" panose="020B0703020202090204" pitchFamily="34" charset="0"/>
              </a:rPr>
              <a:t>ART. Obra Social. Seguro de Vida Obligatorio. RENATRE y RENATEA. </a:t>
            </a:r>
          </a:p>
        </p:txBody>
      </p:sp>
      <p:sp>
        <p:nvSpPr>
          <p:cNvPr id="78" name="Abgerundetes Rechteck 47">
            <a:extLst>
              <a:ext uri="{FF2B5EF4-FFF2-40B4-BE49-F238E27FC236}">
                <a16:creationId xmlns:a16="http://schemas.microsoft.com/office/drawing/2014/main" id="{0C0B0E53-6E74-0D41-82A5-0AADD971F33F}"/>
              </a:ext>
            </a:extLst>
          </p:cNvPr>
          <p:cNvSpPr/>
          <p:nvPr/>
        </p:nvSpPr>
        <p:spPr bwMode="gray">
          <a:xfrm>
            <a:off x="3009834" y="4758568"/>
            <a:ext cx="6109506" cy="360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</a:pPr>
            <a:r>
              <a:rPr lang="en-US" sz="1400" kern="0" noProof="1">
                <a:solidFill>
                  <a:srgbClr val="C00000"/>
                </a:solidFill>
                <a:latin typeface="Trebuchet MS" panose="020B0703020202090204" pitchFamily="34" charset="0"/>
              </a:rPr>
              <a:t>Obligaciones e infracciones Regímenes de Promoción (beneficios fiscales).</a:t>
            </a:r>
          </a:p>
        </p:txBody>
      </p:sp>
      <p:sp>
        <p:nvSpPr>
          <p:cNvPr id="80" name="Abgerundetes Rechteck 47">
            <a:extLst>
              <a:ext uri="{FF2B5EF4-FFF2-40B4-BE49-F238E27FC236}">
                <a16:creationId xmlns:a16="http://schemas.microsoft.com/office/drawing/2014/main" id="{6EDE4FC4-2CAA-C04D-B40D-9F51528119AB}"/>
              </a:ext>
            </a:extLst>
          </p:cNvPr>
          <p:cNvSpPr/>
          <p:nvPr/>
        </p:nvSpPr>
        <p:spPr bwMode="gray">
          <a:xfrm>
            <a:off x="3023822" y="5177365"/>
            <a:ext cx="6109506" cy="360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</a:pPr>
            <a:r>
              <a:rPr lang="en-US" sz="1400" kern="0" noProof="1">
                <a:solidFill>
                  <a:srgbClr val="C00000"/>
                </a:solidFill>
                <a:latin typeface="Trebuchet MS" panose="020B0703020202090204" pitchFamily="34" charset="0"/>
              </a:rPr>
              <a:t>Deudas incluidas en planes vigentes extinguen acción penal (excepción). </a:t>
            </a:r>
          </a:p>
        </p:txBody>
      </p:sp>
      <p:sp>
        <p:nvSpPr>
          <p:cNvPr id="81" name="Abgerundetes Rechteck 47">
            <a:extLst>
              <a:ext uri="{FF2B5EF4-FFF2-40B4-BE49-F238E27FC236}">
                <a16:creationId xmlns:a16="http://schemas.microsoft.com/office/drawing/2014/main" id="{87AE6E64-DD0C-6242-9016-8AB7CE1534E5}"/>
              </a:ext>
            </a:extLst>
          </p:cNvPr>
          <p:cNvSpPr/>
          <p:nvPr/>
        </p:nvSpPr>
        <p:spPr bwMode="gray">
          <a:xfrm>
            <a:off x="3015311" y="4331237"/>
            <a:ext cx="6109506" cy="36000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</a:pPr>
            <a:r>
              <a:rPr lang="en-US" sz="1400" kern="0" noProof="1">
                <a:solidFill>
                  <a:srgbClr val="C00000"/>
                </a:solidFill>
                <a:latin typeface="Trebuchet MS" panose="020B0703020202090204" pitchFamily="34" charset="0"/>
              </a:rPr>
              <a:t>Cotizaciones fijas trabajadores de monotributistas hasta junio 2004.</a:t>
            </a:r>
          </a:p>
        </p:txBody>
      </p:sp>
      <p:sp>
        <p:nvSpPr>
          <p:cNvPr id="82" name="CuadroTexto 81">
            <a:extLst>
              <a:ext uri="{FF2B5EF4-FFF2-40B4-BE49-F238E27FC236}">
                <a16:creationId xmlns:a16="http://schemas.microsoft.com/office/drawing/2014/main" id="{CDBBA8E5-06C5-A047-A169-DA61D87C6EC9}"/>
              </a:ext>
            </a:extLst>
          </p:cNvPr>
          <p:cNvSpPr txBox="1"/>
          <p:nvPr/>
        </p:nvSpPr>
        <p:spPr>
          <a:xfrm>
            <a:off x="2282434" y="6504644"/>
            <a:ext cx="75528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8 de la Ley 27.541 (B.O. 23/12/2019) y Art. 1 y 3 de la R.G. (AFIP) 4667 (B.O. 31/01/2020). </a:t>
            </a:r>
          </a:p>
        </p:txBody>
      </p:sp>
    </p:spTree>
    <p:extLst>
      <p:ext uri="{BB962C8B-B14F-4D97-AF65-F5344CB8AC3E}">
        <p14:creationId xmlns:p14="http://schemas.microsoft.com/office/powerpoint/2010/main" val="78054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8" grpId="0" animBg="1"/>
      <p:bldP spid="80" grpId="0" animBg="1"/>
      <p:bldP spid="8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16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F5FA10F-7293-D640-B91C-F81417A0BDB3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Deudas a regularizar: Exclusiones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grpSp>
        <p:nvGrpSpPr>
          <p:cNvPr id="5" name="Gruppieren 3">
            <a:extLst>
              <a:ext uri="{FF2B5EF4-FFF2-40B4-BE49-F238E27FC236}">
                <a16:creationId xmlns:a16="http://schemas.microsoft.com/office/drawing/2014/main" id="{7AB8A610-A706-2143-8329-87F8841A6176}"/>
              </a:ext>
            </a:extLst>
          </p:cNvPr>
          <p:cNvGrpSpPr/>
          <p:nvPr/>
        </p:nvGrpSpPr>
        <p:grpSpPr bwMode="gray">
          <a:xfrm flipH="1">
            <a:off x="9304827" y="1473775"/>
            <a:ext cx="3799569" cy="5384225"/>
            <a:chOff x="6518194" y="1059693"/>
            <a:chExt cx="3654681" cy="4756907"/>
          </a:xfrm>
        </p:grpSpPr>
        <p:sp>
          <p:nvSpPr>
            <p:cNvPr id="6" name="Freeform 16">
              <a:extLst>
                <a:ext uri="{FF2B5EF4-FFF2-40B4-BE49-F238E27FC236}">
                  <a16:creationId xmlns:a16="http://schemas.microsoft.com/office/drawing/2014/main" id="{B2AC71C3-20F9-6D46-A101-6243E3103AF5}"/>
                </a:ext>
              </a:extLst>
            </p:cNvPr>
            <p:cNvSpPr>
              <a:spLocks/>
            </p:cNvSpPr>
            <p:nvPr/>
          </p:nvSpPr>
          <p:spPr bwMode="gray">
            <a:xfrm rot="1260141">
              <a:off x="6518194" y="1059693"/>
              <a:ext cx="1656230" cy="1129874"/>
            </a:xfrm>
            <a:custGeom>
              <a:avLst/>
              <a:gdLst>
                <a:gd name="T0" fmla="*/ 206 w 412"/>
                <a:gd name="T1" fmla="*/ 0 h 308"/>
                <a:gd name="T2" fmla="*/ 172 w 412"/>
                <a:gd name="T3" fmla="*/ 69 h 308"/>
                <a:gd name="T4" fmla="*/ 64 w 412"/>
                <a:gd name="T5" fmla="*/ 2 h 308"/>
                <a:gd name="T6" fmla="*/ 135 w 412"/>
                <a:gd name="T7" fmla="*/ 150 h 308"/>
                <a:gd name="T8" fmla="*/ 167 w 412"/>
                <a:gd name="T9" fmla="*/ 224 h 308"/>
                <a:gd name="T10" fmla="*/ 181 w 412"/>
                <a:gd name="T11" fmla="*/ 223 h 308"/>
                <a:gd name="T12" fmla="*/ 202 w 412"/>
                <a:gd name="T13" fmla="*/ 295 h 308"/>
                <a:gd name="T14" fmla="*/ 274 w 412"/>
                <a:gd name="T15" fmla="*/ 229 h 308"/>
                <a:gd name="T16" fmla="*/ 412 w 412"/>
                <a:gd name="T17" fmla="*/ 308 h 308"/>
                <a:gd name="T18" fmla="*/ 300 w 412"/>
                <a:gd name="T19" fmla="*/ 189 h 308"/>
                <a:gd name="T20" fmla="*/ 363 w 412"/>
                <a:gd name="T21" fmla="*/ 107 h 308"/>
                <a:gd name="T22" fmla="*/ 315 w 412"/>
                <a:gd name="T23" fmla="*/ 52 h 308"/>
                <a:gd name="T24" fmla="*/ 247 w 412"/>
                <a:gd name="T25" fmla="*/ 90 h 308"/>
                <a:gd name="T26" fmla="*/ 206 w 412"/>
                <a:gd name="T27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2" h="308">
                  <a:moveTo>
                    <a:pt x="206" y="0"/>
                  </a:moveTo>
                  <a:cubicBezTo>
                    <a:pt x="182" y="0"/>
                    <a:pt x="161" y="25"/>
                    <a:pt x="172" y="69"/>
                  </a:cubicBezTo>
                  <a:cubicBezTo>
                    <a:pt x="157" y="27"/>
                    <a:pt x="101" y="2"/>
                    <a:pt x="64" y="2"/>
                  </a:cubicBezTo>
                  <a:cubicBezTo>
                    <a:pt x="17" y="2"/>
                    <a:pt x="0" y="44"/>
                    <a:pt x="135" y="150"/>
                  </a:cubicBezTo>
                  <a:cubicBezTo>
                    <a:pt x="65" y="171"/>
                    <a:pt x="110" y="224"/>
                    <a:pt x="167" y="224"/>
                  </a:cubicBezTo>
                  <a:cubicBezTo>
                    <a:pt x="172" y="224"/>
                    <a:pt x="177" y="223"/>
                    <a:pt x="181" y="223"/>
                  </a:cubicBezTo>
                  <a:cubicBezTo>
                    <a:pt x="150" y="271"/>
                    <a:pt x="171" y="295"/>
                    <a:pt x="202" y="295"/>
                  </a:cubicBezTo>
                  <a:cubicBezTo>
                    <a:pt x="231" y="295"/>
                    <a:pt x="269" y="273"/>
                    <a:pt x="274" y="229"/>
                  </a:cubicBezTo>
                  <a:cubicBezTo>
                    <a:pt x="412" y="308"/>
                    <a:pt x="412" y="308"/>
                    <a:pt x="412" y="308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63" y="186"/>
                    <a:pt x="363" y="107"/>
                  </a:cubicBezTo>
                  <a:cubicBezTo>
                    <a:pt x="363" y="67"/>
                    <a:pt x="340" y="52"/>
                    <a:pt x="315" y="52"/>
                  </a:cubicBezTo>
                  <a:cubicBezTo>
                    <a:pt x="289" y="52"/>
                    <a:pt x="260" y="67"/>
                    <a:pt x="247" y="90"/>
                  </a:cubicBezTo>
                  <a:cubicBezTo>
                    <a:pt x="257" y="28"/>
                    <a:pt x="231" y="0"/>
                    <a:pt x="206" y="0"/>
                  </a:cubicBezTo>
                </a:path>
              </a:pathLst>
            </a:custGeom>
            <a:solidFill>
              <a:schemeClr val="accent5">
                <a:lumMod val="40000"/>
                <a:lumOff val="60000"/>
                <a:alpha val="5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</a:endParaRPr>
            </a:p>
          </p:txBody>
        </p:sp>
        <p:sp>
          <p:nvSpPr>
            <p:cNvPr id="7" name="Freeform 16">
              <a:extLst>
                <a:ext uri="{FF2B5EF4-FFF2-40B4-BE49-F238E27FC236}">
                  <a16:creationId xmlns:a16="http://schemas.microsoft.com/office/drawing/2014/main" id="{760CE968-0401-A24E-B47D-87CF4A6EC200}"/>
                </a:ext>
              </a:extLst>
            </p:cNvPr>
            <p:cNvSpPr>
              <a:spLocks/>
            </p:cNvSpPr>
            <p:nvPr/>
          </p:nvSpPr>
          <p:spPr bwMode="gray">
            <a:xfrm rot="18741963">
              <a:off x="6702806" y="2403891"/>
              <a:ext cx="1161069" cy="792077"/>
            </a:xfrm>
            <a:custGeom>
              <a:avLst/>
              <a:gdLst>
                <a:gd name="T0" fmla="*/ 206 w 412"/>
                <a:gd name="T1" fmla="*/ 0 h 308"/>
                <a:gd name="T2" fmla="*/ 172 w 412"/>
                <a:gd name="T3" fmla="*/ 69 h 308"/>
                <a:gd name="T4" fmla="*/ 64 w 412"/>
                <a:gd name="T5" fmla="*/ 2 h 308"/>
                <a:gd name="T6" fmla="*/ 135 w 412"/>
                <a:gd name="T7" fmla="*/ 150 h 308"/>
                <a:gd name="T8" fmla="*/ 167 w 412"/>
                <a:gd name="T9" fmla="*/ 224 h 308"/>
                <a:gd name="T10" fmla="*/ 181 w 412"/>
                <a:gd name="T11" fmla="*/ 223 h 308"/>
                <a:gd name="T12" fmla="*/ 202 w 412"/>
                <a:gd name="T13" fmla="*/ 295 h 308"/>
                <a:gd name="T14" fmla="*/ 274 w 412"/>
                <a:gd name="T15" fmla="*/ 229 h 308"/>
                <a:gd name="T16" fmla="*/ 412 w 412"/>
                <a:gd name="T17" fmla="*/ 308 h 308"/>
                <a:gd name="T18" fmla="*/ 300 w 412"/>
                <a:gd name="T19" fmla="*/ 189 h 308"/>
                <a:gd name="T20" fmla="*/ 363 w 412"/>
                <a:gd name="T21" fmla="*/ 107 h 308"/>
                <a:gd name="T22" fmla="*/ 315 w 412"/>
                <a:gd name="T23" fmla="*/ 52 h 308"/>
                <a:gd name="T24" fmla="*/ 247 w 412"/>
                <a:gd name="T25" fmla="*/ 90 h 308"/>
                <a:gd name="T26" fmla="*/ 206 w 412"/>
                <a:gd name="T27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2" h="308">
                  <a:moveTo>
                    <a:pt x="206" y="0"/>
                  </a:moveTo>
                  <a:cubicBezTo>
                    <a:pt x="182" y="0"/>
                    <a:pt x="161" y="25"/>
                    <a:pt x="172" y="69"/>
                  </a:cubicBezTo>
                  <a:cubicBezTo>
                    <a:pt x="157" y="27"/>
                    <a:pt x="101" y="2"/>
                    <a:pt x="64" y="2"/>
                  </a:cubicBezTo>
                  <a:cubicBezTo>
                    <a:pt x="17" y="2"/>
                    <a:pt x="0" y="44"/>
                    <a:pt x="135" y="150"/>
                  </a:cubicBezTo>
                  <a:cubicBezTo>
                    <a:pt x="65" y="171"/>
                    <a:pt x="110" y="224"/>
                    <a:pt x="167" y="224"/>
                  </a:cubicBezTo>
                  <a:cubicBezTo>
                    <a:pt x="172" y="224"/>
                    <a:pt x="177" y="223"/>
                    <a:pt x="181" y="223"/>
                  </a:cubicBezTo>
                  <a:cubicBezTo>
                    <a:pt x="150" y="271"/>
                    <a:pt x="171" y="295"/>
                    <a:pt x="202" y="295"/>
                  </a:cubicBezTo>
                  <a:cubicBezTo>
                    <a:pt x="231" y="295"/>
                    <a:pt x="269" y="273"/>
                    <a:pt x="274" y="229"/>
                  </a:cubicBezTo>
                  <a:cubicBezTo>
                    <a:pt x="412" y="308"/>
                    <a:pt x="412" y="308"/>
                    <a:pt x="412" y="308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63" y="186"/>
                    <a:pt x="363" y="107"/>
                  </a:cubicBezTo>
                  <a:cubicBezTo>
                    <a:pt x="363" y="67"/>
                    <a:pt x="340" y="52"/>
                    <a:pt x="315" y="52"/>
                  </a:cubicBezTo>
                  <a:cubicBezTo>
                    <a:pt x="289" y="52"/>
                    <a:pt x="260" y="67"/>
                    <a:pt x="247" y="90"/>
                  </a:cubicBezTo>
                  <a:cubicBezTo>
                    <a:pt x="257" y="28"/>
                    <a:pt x="231" y="0"/>
                    <a:pt x="206" y="0"/>
                  </a:cubicBezTo>
                </a:path>
              </a:pathLst>
            </a:custGeom>
            <a:solidFill>
              <a:schemeClr val="accent5">
                <a:lumMod val="40000"/>
                <a:lumOff val="60000"/>
                <a:alpha val="58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703020202090204" pitchFamily="34" charset="0"/>
              </a:endParaRPr>
            </a:p>
          </p:txBody>
        </p:sp>
        <p:grpSp>
          <p:nvGrpSpPr>
            <p:cNvPr id="8" name="Group 6">
              <a:extLst>
                <a:ext uri="{FF2B5EF4-FFF2-40B4-BE49-F238E27FC236}">
                  <a16:creationId xmlns:a16="http://schemas.microsoft.com/office/drawing/2014/main" id="{7C8BB933-977A-E346-AE84-623AA814D5A7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7967158" y="1520825"/>
              <a:ext cx="2205717" cy="4295775"/>
              <a:chOff x="3028" y="584"/>
              <a:chExt cx="1621" cy="3157"/>
            </a:xfrm>
          </p:grpSpPr>
          <p:sp>
            <p:nvSpPr>
              <p:cNvPr id="9" name="Freeform 7">
                <a:extLst>
                  <a:ext uri="{FF2B5EF4-FFF2-40B4-BE49-F238E27FC236}">
                    <a16:creationId xmlns:a16="http://schemas.microsoft.com/office/drawing/2014/main" id="{7416856B-8271-3F44-A2F8-21C436015EE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82" y="1639"/>
                <a:ext cx="401" cy="383"/>
              </a:xfrm>
              <a:custGeom>
                <a:avLst/>
                <a:gdLst>
                  <a:gd name="T0" fmla="*/ 132 w 401"/>
                  <a:gd name="T1" fmla="*/ 0 h 383"/>
                  <a:gd name="T2" fmla="*/ 401 w 401"/>
                  <a:gd name="T3" fmla="*/ 286 h 383"/>
                  <a:gd name="T4" fmla="*/ 250 w 401"/>
                  <a:gd name="T5" fmla="*/ 383 h 383"/>
                  <a:gd name="T6" fmla="*/ 0 w 401"/>
                  <a:gd name="T7" fmla="*/ 152 h 383"/>
                  <a:gd name="T8" fmla="*/ 132 w 401"/>
                  <a:gd name="T9" fmla="*/ 0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1" h="383">
                    <a:moveTo>
                      <a:pt x="132" y="0"/>
                    </a:moveTo>
                    <a:lnTo>
                      <a:pt x="401" y="286"/>
                    </a:lnTo>
                    <a:lnTo>
                      <a:pt x="250" y="383"/>
                    </a:lnTo>
                    <a:lnTo>
                      <a:pt x="0" y="152"/>
                    </a:lnTo>
                    <a:lnTo>
                      <a:pt x="132" y="0"/>
                    </a:ln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0" name="Freeform 8">
                <a:extLst>
                  <a:ext uri="{FF2B5EF4-FFF2-40B4-BE49-F238E27FC236}">
                    <a16:creationId xmlns:a16="http://schemas.microsoft.com/office/drawing/2014/main" id="{626C088D-D16E-1048-AA4E-1818A7CC0D0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01" y="1869"/>
                <a:ext cx="201" cy="188"/>
              </a:xfrm>
              <a:custGeom>
                <a:avLst/>
                <a:gdLst>
                  <a:gd name="T0" fmla="*/ 5 w 85"/>
                  <a:gd name="T1" fmla="*/ 49 h 80"/>
                  <a:gd name="T2" fmla="*/ 34 w 85"/>
                  <a:gd name="T3" fmla="*/ 3 h 80"/>
                  <a:gd name="T4" fmla="*/ 79 w 85"/>
                  <a:gd name="T5" fmla="*/ 31 h 80"/>
                  <a:gd name="T6" fmla="*/ 50 w 85"/>
                  <a:gd name="T7" fmla="*/ 77 h 80"/>
                  <a:gd name="T8" fmla="*/ 5 w 85"/>
                  <a:gd name="T9" fmla="*/ 4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80">
                    <a:moveTo>
                      <a:pt x="5" y="49"/>
                    </a:moveTo>
                    <a:cubicBezTo>
                      <a:pt x="0" y="28"/>
                      <a:pt x="13" y="8"/>
                      <a:pt x="34" y="3"/>
                    </a:cubicBezTo>
                    <a:cubicBezTo>
                      <a:pt x="55" y="0"/>
                      <a:pt x="76" y="13"/>
                      <a:pt x="79" y="31"/>
                    </a:cubicBezTo>
                    <a:cubicBezTo>
                      <a:pt x="85" y="52"/>
                      <a:pt x="72" y="72"/>
                      <a:pt x="50" y="77"/>
                    </a:cubicBezTo>
                    <a:cubicBezTo>
                      <a:pt x="29" y="80"/>
                      <a:pt x="8" y="68"/>
                      <a:pt x="5" y="49"/>
                    </a:cubicBezTo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1" name="Freeform 9">
                <a:extLst>
                  <a:ext uri="{FF2B5EF4-FFF2-40B4-BE49-F238E27FC236}">
                    <a16:creationId xmlns:a16="http://schemas.microsoft.com/office/drawing/2014/main" id="{51D41314-96CB-F148-8420-EFB0F1EE68C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39" y="1632"/>
                <a:ext cx="95" cy="97"/>
              </a:xfrm>
              <a:custGeom>
                <a:avLst/>
                <a:gdLst>
                  <a:gd name="T0" fmla="*/ 19 w 40"/>
                  <a:gd name="T1" fmla="*/ 0 h 41"/>
                  <a:gd name="T2" fmla="*/ 0 w 40"/>
                  <a:gd name="T3" fmla="*/ 21 h 41"/>
                  <a:gd name="T4" fmla="*/ 21 w 40"/>
                  <a:gd name="T5" fmla="*/ 40 h 41"/>
                  <a:gd name="T6" fmla="*/ 40 w 40"/>
                  <a:gd name="T7" fmla="*/ 19 h 41"/>
                  <a:gd name="T8" fmla="*/ 19 w 40"/>
                  <a:gd name="T9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" h="41">
                    <a:moveTo>
                      <a:pt x="19" y="0"/>
                    </a:moveTo>
                    <a:cubicBezTo>
                      <a:pt x="8" y="1"/>
                      <a:pt x="0" y="10"/>
                      <a:pt x="0" y="21"/>
                    </a:cubicBezTo>
                    <a:cubicBezTo>
                      <a:pt x="2" y="32"/>
                      <a:pt x="11" y="41"/>
                      <a:pt x="21" y="40"/>
                    </a:cubicBezTo>
                    <a:cubicBezTo>
                      <a:pt x="32" y="40"/>
                      <a:pt x="40" y="30"/>
                      <a:pt x="40" y="19"/>
                    </a:cubicBezTo>
                    <a:cubicBezTo>
                      <a:pt x="38" y="8"/>
                      <a:pt x="29" y="0"/>
                      <a:pt x="19" y="0"/>
                    </a:cubicBezTo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2" name="Freeform 10">
                <a:extLst>
                  <a:ext uri="{FF2B5EF4-FFF2-40B4-BE49-F238E27FC236}">
                    <a16:creationId xmlns:a16="http://schemas.microsoft.com/office/drawing/2014/main" id="{C4B821DD-22E1-3F48-BE44-ECCD1AB3032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16" y="1646"/>
                <a:ext cx="413" cy="381"/>
              </a:xfrm>
              <a:custGeom>
                <a:avLst/>
                <a:gdLst>
                  <a:gd name="T0" fmla="*/ 0 w 413"/>
                  <a:gd name="T1" fmla="*/ 267 h 381"/>
                  <a:gd name="T2" fmla="*/ 144 w 413"/>
                  <a:gd name="T3" fmla="*/ 381 h 381"/>
                  <a:gd name="T4" fmla="*/ 413 w 413"/>
                  <a:gd name="T5" fmla="*/ 55 h 381"/>
                  <a:gd name="T6" fmla="*/ 337 w 413"/>
                  <a:gd name="T7" fmla="*/ 0 h 381"/>
                  <a:gd name="T8" fmla="*/ 0 w 413"/>
                  <a:gd name="T9" fmla="*/ 267 h 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381">
                    <a:moveTo>
                      <a:pt x="0" y="267"/>
                    </a:moveTo>
                    <a:lnTo>
                      <a:pt x="144" y="381"/>
                    </a:lnTo>
                    <a:lnTo>
                      <a:pt x="413" y="55"/>
                    </a:lnTo>
                    <a:lnTo>
                      <a:pt x="337" y="0"/>
                    </a:lnTo>
                    <a:lnTo>
                      <a:pt x="0" y="267"/>
                    </a:ln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3" name="Freeform 11">
                <a:extLst>
                  <a:ext uri="{FF2B5EF4-FFF2-40B4-BE49-F238E27FC236}">
                    <a16:creationId xmlns:a16="http://schemas.microsoft.com/office/drawing/2014/main" id="{C3161A5B-65AE-4942-8F00-5D721ECEA14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46" y="1611"/>
                <a:ext cx="213" cy="215"/>
              </a:xfrm>
              <a:custGeom>
                <a:avLst/>
                <a:gdLst>
                  <a:gd name="T0" fmla="*/ 3 w 90"/>
                  <a:gd name="T1" fmla="*/ 39 h 91"/>
                  <a:gd name="T2" fmla="*/ 39 w 90"/>
                  <a:gd name="T3" fmla="*/ 87 h 91"/>
                  <a:gd name="T4" fmla="*/ 87 w 90"/>
                  <a:gd name="T5" fmla="*/ 51 h 91"/>
                  <a:gd name="T6" fmla="*/ 51 w 90"/>
                  <a:gd name="T7" fmla="*/ 3 h 91"/>
                  <a:gd name="T8" fmla="*/ 3 w 90"/>
                  <a:gd name="T9" fmla="*/ 39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91">
                    <a:moveTo>
                      <a:pt x="3" y="39"/>
                    </a:moveTo>
                    <a:cubicBezTo>
                      <a:pt x="0" y="63"/>
                      <a:pt x="16" y="84"/>
                      <a:pt x="39" y="87"/>
                    </a:cubicBezTo>
                    <a:cubicBezTo>
                      <a:pt x="62" y="91"/>
                      <a:pt x="84" y="74"/>
                      <a:pt x="87" y="51"/>
                    </a:cubicBezTo>
                    <a:cubicBezTo>
                      <a:pt x="90" y="28"/>
                      <a:pt x="74" y="7"/>
                      <a:pt x="51" y="3"/>
                    </a:cubicBezTo>
                    <a:cubicBezTo>
                      <a:pt x="27" y="0"/>
                      <a:pt x="6" y="16"/>
                      <a:pt x="3" y="39"/>
                    </a:cubicBez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4" name="Freeform 12">
                <a:extLst>
                  <a:ext uri="{FF2B5EF4-FFF2-40B4-BE49-F238E27FC236}">
                    <a16:creationId xmlns:a16="http://schemas.microsoft.com/office/drawing/2014/main" id="{3110C3D2-1549-0847-8330-029DC0E9EB6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0" y="1587"/>
                <a:ext cx="326" cy="281"/>
              </a:xfrm>
              <a:custGeom>
                <a:avLst/>
                <a:gdLst>
                  <a:gd name="T0" fmla="*/ 78 w 138"/>
                  <a:gd name="T1" fmla="*/ 119 h 119"/>
                  <a:gd name="T2" fmla="*/ 0 w 138"/>
                  <a:gd name="T3" fmla="*/ 39 h 119"/>
                  <a:gd name="T4" fmla="*/ 64 w 138"/>
                  <a:gd name="T5" fmla="*/ 7 h 119"/>
                  <a:gd name="T6" fmla="*/ 138 w 138"/>
                  <a:gd name="T7" fmla="*/ 48 h 119"/>
                  <a:gd name="T8" fmla="*/ 78 w 138"/>
                  <a:gd name="T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8" h="119">
                    <a:moveTo>
                      <a:pt x="78" y="119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51" y="13"/>
                      <a:pt x="64" y="7"/>
                    </a:cubicBezTo>
                    <a:cubicBezTo>
                      <a:pt x="77" y="0"/>
                      <a:pt x="92" y="8"/>
                      <a:pt x="138" y="48"/>
                    </a:cubicBezTo>
                    <a:lnTo>
                      <a:pt x="78" y="119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5" name="Freeform 13">
                <a:extLst>
                  <a:ext uri="{FF2B5EF4-FFF2-40B4-BE49-F238E27FC236}">
                    <a16:creationId xmlns:a16="http://schemas.microsoft.com/office/drawing/2014/main" id="{A405DBC0-F395-C847-A373-1ADD0B77319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80" y="1347"/>
                <a:ext cx="380" cy="373"/>
              </a:xfrm>
              <a:custGeom>
                <a:avLst/>
                <a:gdLst>
                  <a:gd name="T0" fmla="*/ 380 w 380"/>
                  <a:gd name="T1" fmla="*/ 373 h 373"/>
                  <a:gd name="T2" fmla="*/ 0 w 380"/>
                  <a:gd name="T3" fmla="*/ 299 h 373"/>
                  <a:gd name="T4" fmla="*/ 43 w 380"/>
                  <a:gd name="T5" fmla="*/ 0 h 373"/>
                  <a:gd name="T6" fmla="*/ 328 w 380"/>
                  <a:gd name="T7" fmla="*/ 120 h 373"/>
                  <a:gd name="T8" fmla="*/ 380 w 380"/>
                  <a:gd name="T9" fmla="*/ 373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0" h="373">
                    <a:moveTo>
                      <a:pt x="380" y="373"/>
                    </a:moveTo>
                    <a:lnTo>
                      <a:pt x="0" y="299"/>
                    </a:lnTo>
                    <a:lnTo>
                      <a:pt x="43" y="0"/>
                    </a:lnTo>
                    <a:lnTo>
                      <a:pt x="328" y="120"/>
                    </a:lnTo>
                    <a:lnTo>
                      <a:pt x="380" y="373"/>
                    </a:lnTo>
                    <a:close/>
                  </a:path>
                </a:pathLst>
              </a:custGeom>
              <a:solidFill>
                <a:srgbClr val="E8A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6" name="Freeform 14">
                <a:extLst>
                  <a:ext uri="{FF2B5EF4-FFF2-40B4-BE49-F238E27FC236}">
                    <a16:creationId xmlns:a16="http://schemas.microsoft.com/office/drawing/2014/main" id="{CD2FFB6A-1D35-4346-A400-431D6A90243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79" y="1514"/>
                <a:ext cx="766" cy="973"/>
              </a:xfrm>
              <a:custGeom>
                <a:avLst/>
                <a:gdLst>
                  <a:gd name="T0" fmla="*/ 29 w 324"/>
                  <a:gd name="T1" fmla="*/ 21 h 412"/>
                  <a:gd name="T2" fmla="*/ 92 w 324"/>
                  <a:gd name="T3" fmla="*/ 6 h 412"/>
                  <a:gd name="T4" fmla="*/ 123 w 324"/>
                  <a:gd name="T5" fmla="*/ 0 h 412"/>
                  <a:gd name="T6" fmla="*/ 152 w 324"/>
                  <a:gd name="T7" fmla="*/ 42 h 412"/>
                  <a:gd name="T8" fmla="*/ 200 w 324"/>
                  <a:gd name="T9" fmla="*/ 48 h 412"/>
                  <a:gd name="T10" fmla="*/ 238 w 324"/>
                  <a:gd name="T11" fmla="*/ 18 h 412"/>
                  <a:gd name="T12" fmla="*/ 267 w 324"/>
                  <a:gd name="T13" fmla="*/ 27 h 412"/>
                  <a:gd name="T14" fmla="*/ 324 w 324"/>
                  <a:gd name="T15" fmla="*/ 57 h 412"/>
                  <a:gd name="T16" fmla="*/ 299 w 324"/>
                  <a:gd name="T17" fmla="*/ 159 h 412"/>
                  <a:gd name="T18" fmla="*/ 281 w 324"/>
                  <a:gd name="T19" fmla="*/ 306 h 412"/>
                  <a:gd name="T20" fmla="*/ 257 w 324"/>
                  <a:gd name="T21" fmla="*/ 412 h 412"/>
                  <a:gd name="T22" fmla="*/ 0 w 324"/>
                  <a:gd name="T23" fmla="*/ 397 h 412"/>
                  <a:gd name="T24" fmla="*/ 27 w 324"/>
                  <a:gd name="T25" fmla="*/ 274 h 412"/>
                  <a:gd name="T26" fmla="*/ 29 w 324"/>
                  <a:gd name="T27" fmla="*/ 126 h 412"/>
                  <a:gd name="T28" fmla="*/ 29 w 324"/>
                  <a:gd name="T29" fmla="*/ 21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24" h="412">
                    <a:moveTo>
                      <a:pt x="29" y="21"/>
                    </a:moveTo>
                    <a:cubicBezTo>
                      <a:pt x="92" y="6"/>
                      <a:pt x="92" y="6"/>
                      <a:pt x="92" y="6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52" y="42"/>
                      <a:pt x="152" y="42"/>
                      <a:pt x="152" y="42"/>
                    </a:cubicBezTo>
                    <a:cubicBezTo>
                      <a:pt x="200" y="48"/>
                      <a:pt x="200" y="48"/>
                      <a:pt x="200" y="48"/>
                    </a:cubicBezTo>
                    <a:cubicBezTo>
                      <a:pt x="238" y="18"/>
                      <a:pt x="238" y="18"/>
                      <a:pt x="238" y="18"/>
                    </a:cubicBezTo>
                    <a:cubicBezTo>
                      <a:pt x="267" y="27"/>
                      <a:pt x="267" y="27"/>
                      <a:pt x="267" y="27"/>
                    </a:cubicBezTo>
                    <a:cubicBezTo>
                      <a:pt x="324" y="57"/>
                      <a:pt x="324" y="57"/>
                      <a:pt x="324" y="57"/>
                    </a:cubicBezTo>
                    <a:cubicBezTo>
                      <a:pt x="299" y="159"/>
                      <a:pt x="299" y="159"/>
                      <a:pt x="299" y="159"/>
                    </a:cubicBezTo>
                    <a:cubicBezTo>
                      <a:pt x="299" y="159"/>
                      <a:pt x="285" y="263"/>
                      <a:pt x="281" y="306"/>
                    </a:cubicBezTo>
                    <a:cubicBezTo>
                      <a:pt x="276" y="349"/>
                      <a:pt x="257" y="412"/>
                      <a:pt x="257" y="412"/>
                    </a:cubicBezTo>
                    <a:cubicBezTo>
                      <a:pt x="0" y="397"/>
                      <a:pt x="0" y="397"/>
                      <a:pt x="0" y="397"/>
                    </a:cubicBezTo>
                    <a:cubicBezTo>
                      <a:pt x="0" y="397"/>
                      <a:pt x="21" y="317"/>
                      <a:pt x="27" y="274"/>
                    </a:cubicBezTo>
                    <a:cubicBezTo>
                      <a:pt x="33" y="231"/>
                      <a:pt x="29" y="126"/>
                      <a:pt x="29" y="126"/>
                    </a:cubicBezTo>
                    <a:lnTo>
                      <a:pt x="29" y="21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7" name="Freeform 15">
                <a:extLst>
                  <a:ext uri="{FF2B5EF4-FFF2-40B4-BE49-F238E27FC236}">
                    <a16:creationId xmlns:a16="http://schemas.microsoft.com/office/drawing/2014/main" id="{5C9D8102-1993-D344-AF18-74159514634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92" y="702"/>
                <a:ext cx="616" cy="862"/>
              </a:xfrm>
              <a:custGeom>
                <a:avLst/>
                <a:gdLst>
                  <a:gd name="T0" fmla="*/ 27 w 261"/>
                  <a:gd name="T1" fmla="*/ 91 h 365"/>
                  <a:gd name="T2" fmla="*/ 3 w 261"/>
                  <a:gd name="T3" fmla="*/ 254 h 365"/>
                  <a:gd name="T4" fmla="*/ 62 w 261"/>
                  <a:gd name="T5" fmla="*/ 348 h 365"/>
                  <a:gd name="T6" fmla="*/ 129 w 261"/>
                  <a:gd name="T7" fmla="*/ 364 h 365"/>
                  <a:gd name="T8" fmla="*/ 220 w 261"/>
                  <a:gd name="T9" fmla="*/ 318 h 365"/>
                  <a:gd name="T10" fmla="*/ 257 w 261"/>
                  <a:gd name="T11" fmla="*/ 151 h 365"/>
                  <a:gd name="T12" fmla="*/ 27 w 261"/>
                  <a:gd name="T13" fmla="*/ 91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365">
                    <a:moveTo>
                      <a:pt x="27" y="91"/>
                    </a:moveTo>
                    <a:cubicBezTo>
                      <a:pt x="27" y="91"/>
                      <a:pt x="6" y="227"/>
                      <a:pt x="3" y="254"/>
                    </a:cubicBezTo>
                    <a:cubicBezTo>
                      <a:pt x="0" y="281"/>
                      <a:pt x="42" y="335"/>
                      <a:pt x="62" y="348"/>
                    </a:cubicBezTo>
                    <a:cubicBezTo>
                      <a:pt x="81" y="360"/>
                      <a:pt x="100" y="363"/>
                      <a:pt x="129" y="364"/>
                    </a:cubicBezTo>
                    <a:cubicBezTo>
                      <a:pt x="157" y="365"/>
                      <a:pt x="212" y="345"/>
                      <a:pt x="220" y="318"/>
                    </a:cubicBezTo>
                    <a:cubicBezTo>
                      <a:pt x="227" y="291"/>
                      <a:pt x="252" y="207"/>
                      <a:pt x="257" y="151"/>
                    </a:cubicBezTo>
                    <a:cubicBezTo>
                      <a:pt x="261" y="94"/>
                      <a:pt x="80" y="0"/>
                      <a:pt x="27" y="91"/>
                    </a:cubicBezTo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8" name="Freeform 16">
                <a:extLst>
                  <a:ext uri="{FF2B5EF4-FFF2-40B4-BE49-F238E27FC236}">
                    <a16:creationId xmlns:a16="http://schemas.microsoft.com/office/drawing/2014/main" id="{5F428372-C1AA-3947-B424-9084A4D8697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2" y="1002"/>
                <a:ext cx="177" cy="113"/>
              </a:xfrm>
              <a:custGeom>
                <a:avLst/>
                <a:gdLst>
                  <a:gd name="T0" fmla="*/ 0 w 177"/>
                  <a:gd name="T1" fmla="*/ 38 h 113"/>
                  <a:gd name="T2" fmla="*/ 156 w 177"/>
                  <a:gd name="T3" fmla="*/ 113 h 113"/>
                  <a:gd name="T4" fmla="*/ 177 w 177"/>
                  <a:gd name="T5" fmla="*/ 68 h 113"/>
                  <a:gd name="T6" fmla="*/ 7 w 177"/>
                  <a:gd name="T7" fmla="*/ 0 h 113"/>
                  <a:gd name="T8" fmla="*/ 0 w 177"/>
                  <a:gd name="T9" fmla="*/ 38 h 113"/>
                  <a:gd name="T10" fmla="*/ 0 w 177"/>
                  <a:gd name="T11" fmla="*/ 38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113">
                    <a:moveTo>
                      <a:pt x="0" y="38"/>
                    </a:moveTo>
                    <a:lnTo>
                      <a:pt x="156" y="113"/>
                    </a:lnTo>
                    <a:lnTo>
                      <a:pt x="177" y="68"/>
                    </a:lnTo>
                    <a:lnTo>
                      <a:pt x="7" y="0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5E2C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19" name="Freeform 17">
                <a:extLst>
                  <a:ext uri="{FF2B5EF4-FFF2-40B4-BE49-F238E27FC236}">
                    <a16:creationId xmlns:a16="http://schemas.microsoft.com/office/drawing/2014/main" id="{C96A4A49-FB08-2349-8AA0-E008E3733FD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82" y="1084"/>
                <a:ext cx="177" cy="48"/>
              </a:xfrm>
              <a:custGeom>
                <a:avLst/>
                <a:gdLst>
                  <a:gd name="T0" fmla="*/ 163 w 177"/>
                  <a:gd name="T1" fmla="*/ 48 h 48"/>
                  <a:gd name="T2" fmla="*/ 0 w 177"/>
                  <a:gd name="T3" fmla="*/ 45 h 48"/>
                  <a:gd name="T4" fmla="*/ 2 w 177"/>
                  <a:gd name="T5" fmla="*/ 0 h 48"/>
                  <a:gd name="T6" fmla="*/ 177 w 177"/>
                  <a:gd name="T7" fmla="*/ 19 h 48"/>
                  <a:gd name="T8" fmla="*/ 163 w 177"/>
                  <a:gd name="T9" fmla="*/ 48 h 48"/>
                  <a:gd name="T10" fmla="*/ 163 w 177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48">
                    <a:moveTo>
                      <a:pt x="163" y="48"/>
                    </a:moveTo>
                    <a:lnTo>
                      <a:pt x="0" y="45"/>
                    </a:lnTo>
                    <a:lnTo>
                      <a:pt x="2" y="0"/>
                    </a:lnTo>
                    <a:lnTo>
                      <a:pt x="177" y="19"/>
                    </a:lnTo>
                    <a:lnTo>
                      <a:pt x="163" y="48"/>
                    </a:lnTo>
                    <a:lnTo>
                      <a:pt x="163" y="48"/>
                    </a:lnTo>
                    <a:close/>
                  </a:path>
                </a:pathLst>
              </a:custGeom>
              <a:solidFill>
                <a:srgbClr val="5E2C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0" name="Freeform 18">
                <a:extLst>
                  <a:ext uri="{FF2B5EF4-FFF2-40B4-BE49-F238E27FC236}">
                    <a16:creationId xmlns:a16="http://schemas.microsoft.com/office/drawing/2014/main" id="{2A77EC35-D37D-F647-99E6-50CEA2FA62A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45" y="1122"/>
                <a:ext cx="47" cy="76"/>
              </a:xfrm>
              <a:custGeom>
                <a:avLst/>
                <a:gdLst>
                  <a:gd name="T0" fmla="*/ 18 w 20"/>
                  <a:gd name="T1" fmla="*/ 18 h 32"/>
                  <a:gd name="T2" fmla="*/ 7 w 20"/>
                  <a:gd name="T3" fmla="*/ 30 h 32"/>
                  <a:gd name="T4" fmla="*/ 3 w 20"/>
                  <a:gd name="T5" fmla="*/ 14 h 32"/>
                  <a:gd name="T6" fmla="*/ 14 w 20"/>
                  <a:gd name="T7" fmla="*/ 0 h 32"/>
                  <a:gd name="T8" fmla="*/ 18 w 20"/>
                  <a:gd name="T9" fmla="*/ 1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2">
                    <a:moveTo>
                      <a:pt x="18" y="18"/>
                    </a:moveTo>
                    <a:cubicBezTo>
                      <a:pt x="16" y="26"/>
                      <a:pt x="11" y="32"/>
                      <a:pt x="7" y="30"/>
                    </a:cubicBezTo>
                    <a:cubicBezTo>
                      <a:pt x="3" y="30"/>
                      <a:pt x="0" y="23"/>
                      <a:pt x="3" y="14"/>
                    </a:cubicBezTo>
                    <a:cubicBezTo>
                      <a:pt x="5" y="6"/>
                      <a:pt x="10" y="0"/>
                      <a:pt x="14" y="0"/>
                    </a:cubicBezTo>
                    <a:cubicBezTo>
                      <a:pt x="19" y="2"/>
                      <a:pt x="20" y="9"/>
                      <a:pt x="18" y="18"/>
                    </a:cubicBezTo>
                  </a:path>
                </a:pathLst>
              </a:custGeom>
              <a:solidFill>
                <a:srgbClr val="0202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1" name="Freeform 19">
                <a:extLst>
                  <a:ext uri="{FF2B5EF4-FFF2-40B4-BE49-F238E27FC236}">
                    <a16:creationId xmlns:a16="http://schemas.microsoft.com/office/drawing/2014/main" id="{7C211FF3-6D77-9D43-8E8B-2D1569084F7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34" y="1174"/>
                <a:ext cx="47" cy="76"/>
              </a:xfrm>
              <a:custGeom>
                <a:avLst/>
                <a:gdLst>
                  <a:gd name="T0" fmla="*/ 18 w 20"/>
                  <a:gd name="T1" fmla="*/ 18 h 32"/>
                  <a:gd name="T2" fmla="*/ 6 w 20"/>
                  <a:gd name="T3" fmla="*/ 32 h 32"/>
                  <a:gd name="T4" fmla="*/ 2 w 20"/>
                  <a:gd name="T5" fmla="*/ 15 h 32"/>
                  <a:gd name="T6" fmla="*/ 14 w 20"/>
                  <a:gd name="T7" fmla="*/ 2 h 32"/>
                  <a:gd name="T8" fmla="*/ 18 w 20"/>
                  <a:gd name="T9" fmla="*/ 1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32">
                    <a:moveTo>
                      <a:pt x="18" y="18"/>
                    </a:moveTo>
                    <a:cubicBezTo>
                      <a:pt x="15" y="27"/>
                      <a:pt x="11" y="32"/>
                      <a:pt x="6" y="32"/>
                    </a:cubicBezTo>
                    <a:cubicBezTo>
                      <a:pt x="2" y="31"/>
                      <a:pt x="0" y="23"/>
                      <a:pt x="2" y="15"/>
                    </a:cubicBezTo>
                    <a:cubicBezTo>
                      <a:pt x="5" y="6"/>
                      <a:pt x="10" y="0"/>
                      <a:pt x="14" y="2"/>
                    </a:cubicBezTo>
                    <a:cubicBezTo>
                      <a:pt x="19" y="2"/>
                      <a:pt x="20" y="11"/>
                      <a:pt x="18" y="18"/>
                    </a:cubicBezTo>
                  </a:path>
                </a:pathLst>
              </a:custGeom>
              <a:solidFill>
                <a:srgbClr val="0202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2" name="Freeform 20">
                <a:extLst>
                  <a:ext uri="{FF2B5EF4-FFF2-40B4-BE49-F238E27FC236}">
                    <a16:creationId xmlns:a16="http://schemas.microsoft.com/office/drawing/2014/main" id="{7DBB9E5B-468C-4943-B8AF-25EC8DD6931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0" y="827"/>
                <a:ext cx="576" cy="340"/>
              </a:xfrm>
              <a:custGeom>
                <a:avLst/>
                <a:gdLst>
                  <a:gd name="T0" fmla="*/ 68 w 244"/>
                  <a:gd name="T1" fmla="*/ 2 h 144"/>
                  <a:gd name="T2" fmla="*/ 51 w 244"/>
                  <a:gd name="T3" fmla="*/ 3 h 144"/>
                  <a:gd name="T4" fmla="*/ 11 w 244"/>
                  <a:gd name="T5" fmla="*/ 67 h 144"/>
                  <a:gd name="T6" fmla="*/ 4 w 244"/>
                  <a:gd name="T7" fmla="*/ 83 h 144"/>
                  <a:gd name="T8" fmla="*/ 0 w 244"/>
                  <a:gd name="T9" fmla="*/ 110 h 144"/>
                  <a:gd name="T10" fmla="*/ 18 w 244"/>
                  <a:gd name="T11" fmla="*/ 71 h 144"/>
                  <a:gd name="T12" fmla="*/ 42 w 244"/>
                  <a:gd name="T13" fmla="*/ 21 h 144"/>
                  <a:gd name="T14" fmla="*/ 63 w 244"/>
                  <a:gd name="T15" fmla="*/ 11 h 144"/>
                  <a:gd name="T16" fmla="*/ 98 w 244"/>
                  <a:gd name="T17" fmla="*/ 44 h 144"/>
                  <a:gd name="T18" fmla="*/ 162 w 244"/>
                  <a:gd name="T19" fmla="*/ 80 h 144"/>
                  <a:gd name="T20" fmla="*/ 164 w 244"/>
                  <a:gd name="T21" fmla="*/ 80 h 144"/>
                  <a:gd name="T22" fmla="*/ 201 w 244"/>
                  <a:gd name="T23" fmla="*/ 77 h 144"/>
                  <a:gd name="T24" fmla="*/ 225 w 244"/>
                  <a:gd name="T25" fmla="*/ 69 h 144"/>
                  <a:gd name="T26" fmla="*/ 228 w 244"/>
                  <a:gd name="T27" fmla="*/ 71 h 144"/>
                  <a:gd name="T28" fmla="*/ 233 w 244"/>
                  <a:gd name="T29" fmla="*/ 108 h 144"/>
                  <a:gd name="T30" fmla="*/ 233 w 244"/>
                  <a:gd name="T31" fmla="*/ 144 h 144"/>
                  <a:gd name="T32" fmla="*/ 234 w 244"/>
                  <a:gd name="T33" fmla="*/ 144 h 144"/>
                  <a:gd name="T34" fmla="*/ 244 w 244"/>
                  <a:gd name="T35" fmla="*/ 74 h 144"/>
                  <a:gd name="T36" fmla="*/ 239 w 244"/>
                  <a:gd name="T37" fmla="*/ 50 h 144"/>
                  <a:gd name="T38" fmla="*/ 197 w 244"/>
                  <a:gd name="T39" fmla="*/ 72 h 144"/>
                  <a:gd name="T40" fmla="*/ 172 w 244"/>
                  <a:gd name="T41" fmla="*/ 71 h 144"/>
                  <a:gd name="T42" fmla="*/ 139 w 244"/>
                  <a:gd name="T43" fmla="*/ 61 h 144"/>
                  <a:gd name="T44" fmla="*/ 110 w 244"/>
                  <a:gd name="T45" fmla="*/ 33 h 144"/>
                  <a:gd name="T46" fmla="*/ 82 w 244"/>
                  <a:gd name="T47" fmla="*/ 7 h 144"/>
                  <a:gd name="T48" fmla="*/ 78 w 244"/>
                  <a:gd name="T49" fmla="*/ 4 h 144"/>
                  <a:gd name="T50" fmla="*/ 73 w 244"/>
                  <a:gd name="T51" fmla="*/ 2 h 144"/>
                  <a:gd name="T52" fmla="*/ 68 w 244"/>
                  <a:gd name="T53" fmla="*/ 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44" h="144">
                    <a:moveTo>
                      <a:pt x="68" y="2"/>
                    </a:moveTo>
                    <a:cubicBezTo>
                      <a:pt x="63" y="1"/>
                      <a:pt x="57" y="0"/>
                      <a:pt x="51" y="3"/>
                    </a:cubicBezTo>
                    <a:cubicBezTo>
                      <a:pt x="29" y="12"/>
                      <a:pt x="18" y="44"/>
                      <a:pt x="11" y="67"/>
                    </a:cubicBezTo>
                    <a:cubicBezTo>
                      <a:pt x="10" y="73"/>
                      <a:pt x="7" y="79"/>
                      <a:pt x="4" y="83"/>
                    </a:cubicBezTo>
                    <a:cubicBezTo>
                      <a:pt x="2" y="91"/>
                      <a:pt x="2" y="101"/>
                      <a:pt x="0" y="110"/>
                    </a:cubicBezTo>
                    <a:cubicBezTo>
                      <a:pt x="8" y="102"/>
                      <a:pt x="16" y="76"/>
                      <a:pt x="18" y="71"/>
                    </a:cubicBezTo>
                    <a:cubicBezTo>
                      <a:pt x="23" y="53"/>
                      <a:pt x="28" y="34"/>
                      <a:pt x="42" y="21"/>
                    </a:cubicBezTo>
                    <a:cubicBezTo>
                      <a:pt x="50" y="12"/>
                      <a:pt x="58" y="10"/>
                      <a:pt x="63" y="11"/>
                    </a:cubicBezTo>
                    <a:cubicBezTo>
                      <a:pt x="76" y="12"/>
                      <a:pt x="86" y="30"/>
                      <a:pt x="98" y="44"/>
                    </a:cubicBezTo>
                    <a:cubicBezTo>
                      <a:pt x="115" y="64"/>
                      <a:pt x="137" y="77"/>
                      <a:pt x="162" y="80"/>
                    </a:cubicBezTo>
                    <a:cubicBezTo>
                      <a:pt x="163" y="80"/>
                      <a:pt x="163" y="80"/>
                      <a:pt x="164" y="80"/>
                    </a:cubicBezTo>
                    <a:cubicBezTo>
                      <a:pt x="176" y="82"/>
                      <a:pt x="189" y="80"/>
                      <a:pt x="201" y="77"/>
                    </a:cubicBezTo>
                    <a:cubicBezTo>
                      <a:pt x="207" y="75"/>
                      <a:pt x="218" y="68"/>
                      <a:pt x="225" y="69"/>
                    </a:cubicBezTo>
                    <a:cubicBezTo>
                      <a:pt x="226" y="69"/>
                      <a:pt x="227" y="69"/>
                      <a:pt x="228" y="71"/>
                    </a:cubicBezTo>
                    <a:cubicBezTo>
                      <a:pt x="237" y="75"/>
                      <a:pt x="235" y="97"/>
                      <a:pt x="233" y="108"/>
                    </a:cubicBezTo>
                    <a:cubicBezTo>
                      <a:pt x="234" y="113"/>
                      <a:pt x="228" y="138"/>
                      <a:pt x="233" y="144"/>
                    </a:cubicBezTo>
                    <a:cubicBezTo>
                      <a:pt x="233" y="144"/>
                      <a:pt x="233" y="144"/>
                      <a:pt x="234" y="144"/>
                    </a:cubicBezTo>
                    <a:cubicBezTo>
                      <a:pt x="238" y="116"/>
                      <a:pt x="242" y="91"/>
                      <a:pt x="244" y="74"/>
                    </a:cubicBezTo>
                    <a:cubicBezTo>
                      <a:pt x="244" y="66"/>
                      <a:pt x="242" y="59"/>
                      <a:pt x="239" y="50"/>
                    </a:cubicBezTo>
                    <a:cubicBezTo>
                      <a:pt x="227" y="62"/>
                      <a:pt x="212" y="70"/>
                      <a:pt x="197" y="72"/>
                    </a:cubicBezTo>
                    <a:cubicBezTo>
                      <a:pt x="189" y="73"/>
                      <a:pt x="180" y="72"/>
                      <a:pt x="172" y="71"/>
                    </a:cubicBezTo>
                    <a:cubicBezTo>
                      <a:pt x="160" y="69"/>
                      <a:pt x="148" y="67"/>
                      <a:pt x="139" y="61"/>
                    </a:cubicBezTo>
                    <a:cubicBezTo>
                      <a:pt x="127" y="55"/>
                      <a:pt x="118" y="43"/>
                      <a:pt x="110" y="33"/>
                    </a:cubicBezTo>
                    <a:cubicBezTo>
                      <a:pt x="101" y="22"/>
                      <a:pt x="92" y="14"/>
                      <a:pt x="82" y="7"/>
                    </a:cubicBezTo>
                    <a:cubicBezTo>
                      <a:pt x="81" y="6"/>
                      <a:pt x="79" y="4"/>
                      <a:pt x="78" y="4"/>
                    </a:cubicBezTo>
                    <a:cubicBezTo>
                      <a:pt x="77" y="4"/>
                      <a:pt x="75" y="3"/>
                      <a:pt x="73" y="2"/>
                    </a:cubicBezTo>
                    <a:cubicBezTo>
                      <a:pt x="71" y="2"/>
                      <a:pt x="70" y="2"/>
                      <a:pt x="68" y="2"/>
                    </a:cubicBezTo>
                  </a:path>
                </a:pathLst>
              </a:custGeom>
              <a:solidFill>
                <a:srgbClr val="D49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3" name="Freeform 21">
                <a:extLst>
                  <a:ext uri="{FF2B5EF4-FFF2-40B4-BE49-F238E27FC236}">
                    <a16:creationId xmlns:a16="http://schemas.microsoft.com/office/drawing/2014/main" id="{E73FA1D2-B1D3-124C-8A7F-CB7211492D2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54" y="848"/>
                <a:ext cx="99" cy="307"/>
              </a:xfrm>
              <a:custGeom>
                <a:avLst/>
                <a:gdLst>
                  <a:gd name="T0" fmla="*/ 40 w 42"/>
                  <a:gd name="T1" fmla="*/ 60 h 130"/>
                  <a:gd name="T2" fmla="*/ 30 w 42"/>
                  <a:gd name="T3" fmla="*/ 99 h 130"/>
                  <a:gd name="T4" fmla="*/ 14 w 42"/>
                  <a:gd name="T5" fmla="*/ 130 h 130"/>
                  <a:gd name="T6" fmla="*/ 17 w 42"/>
                  <a:gd name="T7" fmla="*/ 100 h 130"/>
                  <a:gd name="T8" fmla="*/ 16 w 42"/>
                  <a:gd name="T9" fmla="*/ 71 h 130"/>
                  <a:gd name="T10" fmla="*/ 9 w 42"/>
                  <a:gd name="T11" fmla="*/ 15 h 130"/>
                  <a:gd name="T12" fmla="*/ 34 w 42"/>
                  <a:gd name="T13" fmla="*/ 16 h 130"/>
                  <a:gd name="T14" fmla="*/ 40 w 42"/>
                  <a:gd name="T15" fmla="*/ 6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130">
                    <a:moveTo>
                      <a:pt x="40" y="60"/>
                    </a:moveTo>
                    <a:cubicBezTo>
                      <a:pt x="39" y="74"/>
                      <a:pt x="35" y="86"/>
                      <a:pt x="30" y="99"/>
                    </a:cubicBezTo>
                    <a:cubicBezTo>
                      <a:pt x="28" y="107"/>
                      <a:pt x="22" y="126"/>
                      <a:pt x="14" y="130"/>
                    </a:cubicBezTo>
                    <a:cubicBezTo>
                      <a:pt x="12" y="120"/>
                      <a:pt x="16" y="109"/>
                      <a:pt x="17" y="100"/>
                    </a:cubicBezTo>
                    <a:cubicBezTo>
                      <a:pt x="17" y="91"/>
                      <a:pt x="19" y="79"/>
                      <a:pt x="16" y="71"/>
                    </a:cubicBezTo>
                    <a:cubicBezTo>
                      <a:pt x="12" y="51"/>
                      <a:pt x="0" y="36"/>
                      <a:pt x="9" y="15"/>
                    </a:cubicBezTo>
                    <a:cubicBezTo>
                      <a:pt x="16" y="0"/>
                      <a:pt x="28" y="5"/>
                      <a:pt x="34" y="16"/>
                    </a:cubicBezTo>
                    <a:cubicBezTo>
                      <a:pt x="42" y="27"/>
                      <a:pt x="42" y="45"/>
                      <a:pt x="40" y="60"/>
                    </a:cubicBezTo>
                  </a:path>
                </a:pathLst>
              </a:custGeom>
              <a:solidFill>
                <a:srgbClr val="5E2C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4" name="Freeform 22">
                <a:extLst>
                  <a:ext uri="{FF2B5EF4-FFF2-40B4-BE49-F238E27FC236}">
                    <a16:creationId xmlns:a16="http://schemas.microsoft.com/office/drawing/2014/main" id="{3283DB5F-7A1D-3C48-A846-9C44D2E47BB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68" y="867"/>
                <a:ext cx="81" cy="284"/>
              </a:xfrm>
              <a:custGeom>
                <a:avLst/>
                <a:gdLst>
                  <a:gd name="T0" fmla="*/ 34 w 34"/>
                  <a:gd name="T1" fmla="*/ 26 h 120"/>
                  <a:gd name="T2" fmla="*/ 28 w 34"/>
                  <a:gd name="T3" fmla="*/ 8 h 120"/>
                  <a:gd name="T4" fmla="*/ 22 w 34"/>
                  <a:gd name="T5" fmla="*/ 0 h 120"/>
                  <a:gd name="T6" fmla="*/ 0 w 34"/>
                  <a:gd name="T7" fmla="*/ 30 h 120"/>
                  <a:gd name="T8" fmla="*/ 10 w 34"/>
                  <a:gd name="T9" fmla="*/ 62 h 120"/>
                  <a:gd name="T10" fmla="*/ 11 w 34"/>
                  <a:gd name="T11" fmla="*/ 91 h 120"/>
                  <a:gd name="T12" fmla="*/ 8 w 34"/>
                  <a:gd name="T13" fmla="*/ 120 h 120"/>
                  <a:gd name="T14" fmla="*/ 19 w 34"/>
                  <a:gd name="T15" fmla="*/ 64 h 120"/>
                  <a:gd name="T16" fmla="*/ 21 w 34"/>
                  <a:gd name="T17" fmla="*/ 39 h 120"/>
                  <a:gd name="T18" fmla="*/ 34 w 34"/>
                  <a:gd name="T19" fmla="*/ 26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120">
                    <a:moveTo>
                      <a:pt x="34" y="26"/>
                    </a:moveTo>
                    <a:cubicBezTo>
                      <a:pt x="33" y="19"/>
                      <a:pt x="32" y="13"/>
                      <a:pt x="28" y="8"/>
                    </a:cubicBezTo>
                    <a:cubicBezTo>
                      <a:pt x="27" y="4"/>
                      <a:pt x="24" y="2"/>
                      <a:pt x="22" y="0"/>
                    </a:cubicBezTo>
                    <a:cubicBezTo>
                      <a:pt x="13" y="5"/>
                      <a:pt x="4" y="18"/>
                      <a:pt x="0" y="30"/>
                    </a:cubicBezTo>
                    <a:cubicBezTo>
                      <a:pt x="2" y="40"/>
                      <a:pt x="7" y="50"/>
                      <a:pt x="10" y="62"/>
                    </a:cubicBezTo>
                    <a:cubicBezTo>
                      <a:pt x="12" y="71"/>
                      <a:pt x="11" y="82"/>
                      <a:pt x="11" y="91"/>
                    </a:cubicBezTo>
                    <a:cubicBezTo>
                      <a:pt x="10" y="100"/>
                      <a:pt x="6" y="111"/>
                      <a:pt x="8" y="120"/>
                    </a:cubicBezTo>
                    <a:cubicBezTo>
                      <a:pt x="17" y="107"/>
                      <a:pt x="19" y="77"/>
                      <a:pt x="19" y="64"/>
                    </a:cubicBezTo>
                    <a:cubicBezTo>
                      <a:pt x="19" y="55"/>
                      <a:pt x="16" y="48"/>
                      <a:pt x="21" y="39"/>
                    </a:cubicBezTo>
                    <a:cubicBezTo>
                      <a:pt x="23" y="34"/>
                      <a:pt x="29" y="27"/>
                      <a:pt x="34" y="26"/>
                    </a:cubicBezTo>
                  </a:path>
                </a:pathLst>
              </a:custGeom>
              <a:solidFill>
                <a:srgbClr val="321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5" name="Freeform 23">
                <a:extLst>
                  <a:ext uri="{FF2B5EF4-FFF2-40B4-BE49-F238E27FC236}">
                    <a16:creationId xmlns:a16="http://schemas.microsoft.com/office/drawing/2014/main" id="{6D4D997E-A0BD-D045-853E-67316DD2D17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2" y="584"/>
                <a:ext cx="553" cy="425"/>
              </a:xfrm>
              <a:custGeom>
                <a:avLst/>
                <a:gdLst>
                  <a:gd name="T0" fmla="*/ 11 w 234"/>
                  <a:gd name="T1" fmla="*/ 49 h 180"/>
                  <a:gd name="T2" fmla="*/ 2 w 234"/>
                  <a:gd name="T3" fmla="*/ 87 h 180"/>
                  <a:gd name="T4" fmla="*/ 26 w 234"/>
                  <a:gd name="T5" fmla="*/ 113 h 180"/>
                  <a:gd name="T6" fmla="*/ 53 w 234"/>
                  <a:gd name="T7" fmla="*/ 139 h 180"/>
                  <a:gd name="T8" fmla="*/ 83 w 234"/>
                  <a:gd name="T9" fmla="*/ 167 h 180"/>
                  <a:gd name="T10" fmla="*/ 140 w 234"/>
                  <a:gd name="T11" fmla="*/ 177 h 180"/>
                  <a:gd name="T12" fmla="*/ 211 w 234"/>
                  <a:gd name="T13" fmla="*/ 40 h 180"/>
                  <a:gd name="T14" fmla="*/ 177 w 234"/>
                  <a:gd name="T15" fmla="*/ 81 h 180"/>
                  <a:gd name="T16" fmla="*/ 168 w 234"/>
                  <a:gd name="T17" fmla="*/ 0 h 180"/>
                  <a:gd name="T18" fmla="*/ 76 w 234"/>
                  <a:gd name="T19" fmla="*/ 44 h 180"/>
                  <a:gd name="T20" fmla="*/ 11 w 234"/>
                  <a:gd name="T21" fmla="*/ 4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4" h="180">
                    <a:moveTo>
                      <a:pt x="11" y="49"/>
                    </a:moveTo>
                    <a:cubicBezTo>
                      <a:pt x="4" y="58"/>
                      <a:pt x="0" y="74"/>
                      <a:pt x="2" y="87"/>
                    </a:cubicBezTo>
                    <a:cubicBezTo>
                      <a:pt x="4" y="101"/>
                      <a:pt x="16" y="105"/>
                      <a:pt x="26" y="113"/>
                    </a:cubicBezTo>
                    <a:cubicBezTo>
                      <a:pt x="36" y="120"/>
                      <a:pt x="45" y="128"/>
                      <a:pt x="53" y="139"/>
                    </a:cubicBezTo>
                    <a:cubicBezTo>
                      <a:pt x="62" y="149"/>
                      <a:pt x="70" y="161"/>
                      <a:pt x="83" y="167"/>
                    </a:cubicBezTo>
                    <a:cubicBezTo>
                      <a:pt x="100" y="176"/>
                      <a:pt x="121" y="180"/>
                      <a:pt x="140" y="177"/>
                    </a:cubicBezTo>
                    <a:cubicBezTo>
                      <a:pt x="190" y="173"/>
                      <a:pt x="234" y="94"/>
                      <a:pt x="211" y="40"/>
                    </a:cubicBezTo>
                    <a:cubicBezTo>
                      <a:pt x="210" y="68"/>
                      <a:pt x="195" y="71"/>
                      <a:pt x="177" y="81"/>
                    </a:cubicBezTo>
                    <a:cubicBezTo>
                      <a:pt x="196" y="60"/>
                      <a:pt x="190" y="17"/>
                      <a:pt x="168" y="0"/>
                    </a:cubicBezTo>
                    <a:cubicBezTo>
                      <a:pt x="187" y="81"/>
                      <a:pt x="112" y="55"/>
                      <a:pt x="76" y="44"/>
                    </a:cubicBezTo>
                    <a:cubicBezTo>
                      <a:pt x="56" y="37"/>
                      <a:pt x="27" y="25"/>
                      <a:pt x="11" y="49"/>
                    </a:cubicBezTo>
                  </a:path>
                </a:pathLst>
              </a:custGeom>
              <a:solidFill>
                <a:srgbClr val="5E2C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6" name="Freeform 24">
                <a:extLst>
                  <a:ext uri="{FF2B5EF4-FFF2-40B4-BE49-F238E27FC236}">
                    <a16:creationId xmlns:a16="http://schemas.microsoft.com/office/drawing/2014/main" id="{2AE17C43-533E-674E-8D5A-C27ADF5A6CD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69" y="678"/>
                <a:ext cx="546" cy="331"/>
              </a:xfrm>
              <a:custGeom>
                <a:avLst/>
                <a:gdLst>
                  <a:gd name="T0" fmla="*/ 208 w 231"/>
                  <a:gd name="T1" fmla="*/ 0 h 140"/>
                  <a:gd name="T2" fmla="*/ 207 w 231"/>
                  <a:gd name="T3" fmla="*/ 9 h 140"/>
                  <a:gd name="T4" fmla="*/ 206 w 231"/>
                  <a:gd name="T5" fmla="*/ 40 h 140"/>
                  <a:gd name="T6" fmla="*/ 189 w 231"/>
                  <a:gd name="T7" fmla="*/ 78 h 140"/>
                  <a:gd name="T8" fmla="*/ 151 w 231"/>
                  <a:gd name="T9" fmla="*/ 113 h 140"/>
                  <a:gd name="T10" fmla="*/ 99 w 231"/>
                  <a:gd name="T11" fmla="*/ 113 h 140"/>
                  <a:gd name="T12" fmla="*/ 54 w 231"/>
                  <a:gd name="T13" fmla="*/ 83 h 140"/>
                  <a:gd name="T14" fmla="*/ 7 w 231"/>
                  <a:gd name="T15" fmla="*/ 53 h 140"/>
                  <a:gd name="T16" fmla="*/ 0 w 231"/>
                  <a:gd name="T17" fmla="*/ 53 h 140"/>
                  <a:gd name="T18" fmla="*/ 22 w 231"/>
                  <a:gd name="T19" fmla="*/ 73 h 140"/>
                  <a:gd name="T20" fmla="*/ 49 w 231"/>
                  <a:gd name="T21" fmla="*/ 99 h 140"/>
                  <a:gd name="T22" fmla="*/ 79 w 231"/>
                  <a:gd name="T23" fmla="*/ 127 h 140"/>
                  <a:gd name="T24" fmla="*/ 137 w 231"/>
                  <a:gd name="T25" fmla="*/ 137 h 140"/>
                  <a:gd name="T26" fmla="*/ 208 w 231"/>
                  <a:gd name="T27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1" h="140">
                    <a:moveTo>
                      <a:pt x="208" y="0"/>
                    </a:moveTo>
                    <a:cubicBezTo>
                      <a:pt x="208" y="3"/>
                      <a:pt x="208" y="7"/>
                      <a:pt x="207" y="9"/>
                    </a:cubicBezTo>
                    <a:cubicBezTo>
                      <a:pt x="207" y="19"/>
                      <a:pt x="208" y="29"/>
                      <a:pt x="206" y="40"/>
                    </a:cubicBezTo>
                    <a:cubicBezTo>
                      <a:pt x="202" y="54"/>
                      <a:pt x="197" y="66"/>
                      <a:pt x="189" y="78"/>
                    </a:cubicBezTo>
                    <a:cubicBezTo>
                      <a:pt x="180" y="93"/>
                      <a:pt x="167" y="109"/>
                      <a:pt x="151" y="113"/>
                    </a:cubicBezTo>
                    <a:cubicBezTo>
                      <a:pt x="132" y="119"/>
                      <a:pt x="117" y="121"/>
                      <a:pt x="99" y="113"/>
                    </a:cubicBezTo>
                    <a:cubicBezTo>
                      <a:pt x="83" y="106"/>
                      <a:pt x="69" y="93"/>
                      <a:pt x="54" y="83"/>
                    </a:cubicBezTo>
                    <a:cubicBezTo>
                      <a:pt x="40" y="72"/>
                      <a:pt x="26" y="54"/>
                      <a:pt x="7" y="53"/>
                    </a:cubicBezTo>
                    <a:cubicBezTo>
                      <a:pt x="5" y="52"/>
                      <a:pt x="3" y="53"/>
                      <a:pt x="0" y="53"/>
                    </a:cubicBezTo>
                    <a:cubicBezTo>
                      <a:pt x="5" y="63"/>
                      <a:pt x="13" y="66"/>
                      <a:pt x="22" y="73"/>
                    </a:cubicBezTo>
                    <a:cubicBezTo>
                      <a:pt x="32" y="80"/>
                      <a:pt x="41" y="88"/>
                      <a:pt x="49" y="99"/>
                    </a:cubicBezTo>
                    <a:cubicBezTo>
                      <a:pt x="58" y="109"/>
                      <a:pt x="67" y="120"/>
                      <a:pt x="79" y="127"/>
                    </a:cubicBezTo>
                    <a:cubicBezTo>
                      <a:pt x="97" y="136"/>
                      <a:pt x="117" y="140"/>
                      <a:pt x="137" y="137"/>
                    </a:cubicBezTo>
                    <a:cubicBezTo>
                      <a:pt x="187" y="133"/>
                      <a:pt x="231" y="54"/>
                      <a:pt x="208" y="0"/>
                    </a:cubicBezTo>
                  </a:path>
                </a:pathLst>
              </a:custGeom>
              <a:solidFill>
                <a:srgbClr val="321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7" name="Freeform 25">
                <a:extLst>
                  <a:ext uri="{FF2B5EF4-FFF2-40B4-BE49-F238E27FC236}">
                    <a16:creationId xmlns:a16="http://schemas.microsoft.com/office/drawing/2014/main" id="{A7D866F2-8961-CD40-850B-5900FF14DF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0" y="725"/>
                <a:ext cx="191" cy="310"/>
              </a:xfrm>
              <a:custGeom>
                <a:avLst/>
                <a:gdLst>
                  <a:gd name="T0" fmla="*/ 39 w 81"/>
                  <a:gd name="T1" fmla="*/ 1 h 131"/>
                  <a:gd name="T2" fmla="*/ 55 w 81"/>
                  <a:gd name="T3" fmla="*/ 8 h 131"/>
                  <a:gd name="T4" fmla="*/ 72 w 81"/>
                  <a:gd name="T5" fmla="*/ 24 h 131"/>
                  <a:gd name="T6" fmla="*/ 79 w 81"/>
                  <a:gd name="T7" fmla="*/ 48 h 131"/>
                  <a:gd name="T8" fmla="*/ 70 w 81"/>
                  <a:gd name="T9" fmla="*/ 49 h 131"/>
                  <a:gd name="T10" fmla="*/ 50 w 81"/>
                  <a:gd name="T11" fmla="*/ 50 h 131"/>
                  <a:gd name="T12" fmla="*/ 13 w 81"/>
                  <a:gd name="T13" fmla="*/ 114 h 131"/>
                  <a:gd name="T14" fmla="*/ 7 w 81"/>
                  <a:gd name="T15" fmla="*/ 131 h 131"/>
                  <a:gd name="T16" fmla="*/ 3 w 81"/>
                  <a:gd name="T17" fmla="*/ 85 h 131"/>
                  <a:gd name="T18" fmla="*/ 23 w 81"/>
                  <a:gd name="T19" fmla="*/ 7 h 131"/>
                  <a:gd name="T20" fmla="*/ 39 w 81"/>
                  <a:gd name="T21" fmla="*/ 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131">
                    <a:moveTo>
                      <a:pt x="39" y="1"/>
                    </a:moveTo>
                    <a:cubicBezTo>
                      <a:pt x="45" y="1"/>
                      <a:pt x="50" y="4"/>
                      <a:pt x="55" y="8"/>
                    </a:cubicBezTo>
                    <a:cubicBezTo>
                      <a:pt x="61" y="13"/>
                      <a:pt x="67" y="17"/>
                      <a:pt x="72" y="24"/>
                    </a:cubicBezTo>
                    <a:cubicBezTo>
                      <a:pt x="75" y="29"/>
                      <a:pt x="81" y="41"/>
                      <a:pt x="79" y="48"/>
                    </a:cubicBezTo>
                    <a:cubicBezTo>
                      <a:pt x="77" y="52"/>
                      <a:pt x="74" y="50"/>
                      <a:pt x="70" y="49"/>
                    </a:cubicBezTo>
                    <a:cubicBezTo>
                      <a:pt x="64" y="49"/>
                      <a:pt x="57" y="48"/>
                      <a:pt x="50" y="50"/>
                    </a:cubicBezTo>
                    <a:cubicBezTo>
                      <a:pt x="29" y="59"/>
                      <a:pt x="19" y="91"/>
                      <a:pt x="13" y="114"/>
                    </a:cubicBezTo>
                    <a:cubicBezTo>
                      <a:pt x="11" y="120"/>
                      <a:pt x="10" y="128"/>
                      <a:pt x="7" y="131"/>
                    </a:cubicBezTo>
                    <a:cubicBezTo>
                      <a:pt x="0" y="122"/>
                      <a:pt x="3" y="98"/>
                      <a:pt x="3" y="85"/>
                    </a:cubicBezTo>
                    <a:cubicBezTo>
                      <a:pt x="3" y="61"/>
                      <a:pt x="7" y="26"/>
                      <a:pt x="23" y="7"/>
                    </a:cubicBezTo>
                    <a:cubicBezTo>
                      <a:pt x="28" y="3"/>
                      <a:pt x="33" y="0"/>
                      <a:pt x="39" y="1"/>
                    </a:cubicBezTo>
                  </a:path>
                </a:pathLst>
              </a:custGeom>
              <a:solidFill>
                <a:srgbClr val="5E2C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8" name="Freeform 26">
                <a:extLst>
                  <a:ext uri="{FF2B5EF4-FFF2-40B4-BE49-F238E27FC236}">
                    <a16:creationId xmlns:a16="http://schemas.microsoft.com/office/drawing/2014/main" id="{ABC2E18E-99A2-C946-9C4D-D43914F4121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51" y="803"/>
                <a:ext cx="175" cy="222"/>
              </a:xfrm>
              <a:custGeom>
                <a:avLst/>
                <a:gdLst>
                  <a:gd name="T0" fmla="*/ 15 w 74"/>
                  <a:gd name="T1" fmla="*/ 26 h 94"/>
                  <a:gd name="T2" fmla="*/ 0 w 74"/>
                  <a:gd name="T3" fmla="*/ 94 h 94"/>
                  <a:gd name="T4" fmla="*/ 3 w 74"/>
                  <a:gd name="T5" fmla="*/ 82 h 94"/>
                  <a:gd name="T6" fmla="*/ 40 w 74"/>
                  <a:gd name="T7" fmla="*/ 18 h 94"/>
                  <a:gd name="T8" fmla="*/ 61 w 74"/>
                  <a:gd name="T9" fmla="*/ 16 h 94"/>
                  <a:gd name="T10" fmla="*/ 71 w 74"/>
                  <a:gd name="T11" fmla="*/ 15 h 94"/>
                  <a:gd name="T12" fmla="*/ 70 w 74"/>
                  <a:gd name="T13" fmla="*/ 3 h 94"/>
                  <a:gd name="T14" fmla="*/ 55 w 74"/>
                  <a:gd name="T15" fmla="*/ 0 h 94"/>
                  <a:gd name="T16" fmla="*/ 15 w 74"/>
                  <a:gd name="T17" fmla="*/ 26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" h="94">
                    <a:moveTo>
                      <a:pt x="15" y="26"/>
                    </a:moveTo>
                    <a:cubicBezTo>
                      <a:pt x="6" y="48"/>
                      <a:pt x="4" y="70"/>
                      <a:pt x="0" y="94"/>
                    </a:cubicBezTo>
                    <a:cubicBezTo>
                      <a:pt x="1" y="90"/>
                      <a:pt x="2" y="87"/>
                      <a:pt x="3" y="82"/>
                    </a:cubicBezTo>
                    <a:cubicBezTo>
                      <a:pt x="10" y="58"/>
                      <a:pt x="20" y="27"/>
                      <a:pt x="40" y="18"/>
                    </a:cubicBezTo>
                    <a:cubicBezTo>
                      <a:pt x="47" y="15"/>
                      <a:pt x="55" y="16"/>
                      <a:pt x="61" y="16"/>
                    </a:cubicBezTo>
                    <a:cubicBezTo>
                      <a:pt x="64" y="17"/>
                      <a:pt x="70" y="20"/>
                      <a:pt x="71" y="15"/>
                    </a:cubicBezTo>
                    <a:cubicBezTo>
                      <a:pt x="71" y="13"/>
                      <a:pt x="74" y="6"/>
                      <a:pt x="70" y="3"/>
                    </a:cubicBezTo>
                    <a:cubicBezTo>
                      <a:pt x="64" y="0"/>
                      <a:pt x="62" y="0"/>
                      <a:pt x="55" y="0"/>
                    </a:cubicBezTo>
                    <a:cubicBezTo>
                      <a:pt x="49" y="0"/>
                      <a:pt x="21" y="10"/>
                      <a:pt x="15" y="26"/>
                    </a:cubicBezTo>
                    <a:close/>
                  </a:path>
                </a:pathLst>
              </a:custGeom>
              <a:solidFill>
                <a:srgbClr val="321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29" name="Freeform 27">
                <a:extLst>
                  <a:ext uri="{FF2B5EF4-FFF2-40B4-BE49-F238E27FC236}">
                    <a16:creationId xmlns:a16="http://schemas.microsoft.com/office/drawing/2014/main" id="{7B94773B-0147-F646-8A57-F609097BA55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67" y="740"/>
                <a:ext cx="97" cy="92"/>
              </a:xfrm>
              <a:custGeom>
                <a:avLst/>
                <a:gdLst>
                  <a:gd name="T0" fmla="*/ 27 w 41"/>
                  <a:gd name="T1" fmla="*/ 1 h 39"/>
                  <a:gd name="T2" fmla="*/ 8 w 41"/>
                  <a:gd name="T3" fmla="*/ 13 h 39"/>
                  <a:gd name="T4" fmla="*/ 0 w 41"/>
                  <a:gd name="T5" fmla="*/ 39 h 39"/>
                  <a:gd name="T6" fmla="*/ 28 w 41"/>
                  <a:gd name="T7" fmla="*/ 17 h 39"/>
                  <a:gd name="T8" fmla="*/ 34 w 41"/>
                  <a:gd name="T9" fmla="*/ 4 h 39"/>
                  <a:gd name="T10" fmla="*/ 27 w 41"/>
                  <a:gd name="T11" fmla="*/ 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9">
                    <a:moveTo>
                      <a:pt x="27" y="1"/>
                    </a:moveTo>
                    <a:cubicBezTo>
                      <a:pt x="20" y="0"/>
                      <a:pt x="13" y="5"/>
                      <a:pt x="8" y="13"/>
                    </a:cubicBezTo>
                    <a:cubicBezTo>
                      <a:pt x="2" y="21"/>
                      <a:pt x="2" y="29"/>
                      <a:pt x="0" y="39"/>
                    </a:cubicBezTo>
                    <a:cubicBezTo>
                      <a:pt x="4" y="22"/>
                      <a:pt x="17" y="17"/>
                      <a:pt x="28" y="17"/>
                    </a:cubicBezTo>
                    <a:cubicBezTo>
                      <a:pt x="37" y="18"/>
                      <a:pt x="41" y="10"/>
                      <a:pt x="34" y="4"/>
                    </a:cubicBezTo>
                    <a:cubicBezTo>
                      <a:pt x="31" y="3"/>
                      <a:pt x="30" y="2"/>
                      <a:pt x="27" y="1"/>
                    </a:cubicBezTo>
                  </a:path>
                </a:pathLst>
              </a:custGeom>
              <a:solidFill>
                <a:srgbClr val="885B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0" name="Freeform 28">
                <a:extLst>
                  <a:ext uri="{FF2B5EF4-FFF2-40B4-BE49-F238E27FC236}">
                    <a16:creationId xmlns:a16="http://schemas.microsoft.com/office/drawing/2014/main" id="{904A9508-2DDB-9042-9248-DF712820CF4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90" y="681"/>
                <a:ext cx="324" cy="179"/>
              </a:xfrm>
              <a:custGeom>
                <a:avLst/>
                <a:gdLst>
                  <a:gd name="T0" fmla="*/ 35 w 137"/>
                  <a:gd name="T1" fmla="*/ 1 h 76"/>
                  <a:gd name="T2" fmla="*/ 16 w 137"/>
                  <a:gd name="T3" fmla="*/ 6 h 76"/>
                  <a:gd name="T4" fmla="*/ 0 w 137"/>
                  <a:gd name="T5" fmla="*/ 31 h 76"/>
                  <a:gd name="T6" fmla="*/ 14 w 137"/>
                  <a:gd name="T7" fmla="*/ 30 h 76"/>
                  <a:gd name="T8" fmla="*/ 45 w 137"/>
                  <a:gd name="T9" fmla="*/ 46 h 76"/>
                  <a:gd name="T10" fmla="*/ 66 w 137"/>
                  <a:gd name="T11" fmla="*/ 60 h 76"/>
                  <a:gd name="T12" fmla="*/ 97 w 137"/>
                  <a:gd name="T13" fmla="*/ 75 h 76"/>
                  <a:gd name="T14" fmla="*/ 116 w 137"/>
                  <a:gd name="T15" fmla="*/ 73 h 76"/>
                  <a:gd name="T16" fmla="*/ 137 w 137"/>
                  <a:gd name="T17" fmla="*/ 56 h 76"/>
                  <a:gd name="T18" fmla="*/ 112 w 137"/>
                  <a:gd name="T19" fmla="*/ 63 h 76"/>
                  <a:gd name="T20" fmla="*/ 79 w 137"/>
                  <a:gd name="T21" fmla="*/ 47 h 76"/>
                  <a:gd name="T22" fmla="*/ 36 w 137"/>
                  <a:gd name="T23" fmla="*/ 16 h 76"/>
                  <a:gd name="T24" fmla="*/ 29 w 137"/>
                  <a:gd name="T25" fmla="*/ 18 h 76"/>
                  <a:gd name="T26" fmla="*/ 40 w 137"/>
                  <a:gd name="T27" fmla="*/ 13 h 76"/>
                  <a:gd name="T28" fmla="*/ 51 w 137"/>
                  <a:gd name="T29" fmla="*/ 17 h 76"/>
                  <a:gd name="T30" fmla="*/ 55 w 137"/>
                  <a:gd name="T31" fmla="*/ 18 h 76"/>
                  <a:gd name="T32" fmla="*/ 74 w 137"/>
                  <a:gd name="T33" fmla="*/ 12 h 76"/>
                  <a:gd name="T34" fmla="*/ 66 w 137"/>
                  <a:gd name="T35" fmla="*/ 13 h 76"/>
                  <a:gd name="T36" fmla="*/ 37 w 137"/>
                  <a:gd name="T37" fmla="*/ 1 h 76"/>
                  <a:gd name="T38" fmla="*/ 35 w 137"/>
                  <a:gd name="T39" fmla="*/ 1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37" h="76">
                    <a:moveTo>
                      <a:pt x="35" y="1"/>
                    </a:moveTo>
                    <a:cubicBezTo>
                      <a:pt x="29" y="0"/>
                      <a:pt x="21" y="2"/>
                      <a:pt x="16" y="6"/>
                    </a:cubicBezTo>
                    <a:cubicBezTo>
                      <a:pt x="7" y="11"/>
                      <a:pt x="1" y="20"/>
                      <a:pt x="0" y="31"/>
                    </a:cubicBezTo>
                    <a:cubicBezTo>
                      <a:pt x="5" y="29"/>
                      <a:pt x="9" y="29"/>
                      <a:pt x="14" y="30"/>
                    </a:cubicBezTo>
                    <a:cubicBezTo>
                      <a:pt x="25" y="31"/>
                      <a:pt x="35" y="38"/>
                      <a:pt x="45" y="46"/>
                    </a:cubicBezTo>
                    <a:cubicBezTo>
                      <a:pt x="52" y="51"/>
                      <a:pt x="60" y="54"/>
                      <a:pt x="66" y="60"/>
                    </a:cubicBezTo>
                    <a:cubicBezTo>
                      <a:pt x="77" y="67"/>
                      <a:pt x="86" y="74"/>
                      <a:pt x="97" y="75"/>
                    </a:cubicBezTo>
                    <a:cubicBezTo>
                      <a:pt x="103" y="76"/>
                      <a:pt x="109" y="76"/>
                      <a:pt x="116" y="73"/>
                    </a:cubicBezTo>
                    <a:cubicBezTo>
                      <a:pt x="126" y="70"/>
                      <a:pt x="130" y="63"/>
                      <a:pt x="137" y="56"/>
                    </a:cubicBezTo>
                    <a:cubicBezTo>
                      <a:pt x="129" y="62"/>
                      <a:pt x="120" y="64"/>
                      <a:pt x="112" y="63"/>
                    </a:cubicBezTo>
                    <a:cubicBezTo>
                      <a:pt x="101" y="62"/>
                      <a:pt x="89" y="54"/>
                      <a:pt x="79" y="47"/>
                    </a:cubicBezTo>
                    <a:cubicBezTo>
                      <a:pt x="68" y="40"/>
                      <a:pt x="51" y="18"/>
                      <a:pt x="36" y="16"/>
                    </a:cubicBezTo>
                    <a:cubicBezTo>
                      <a:pt x="34" y="16"/>
                      <a:pt x="32" y="17"/>
                      <a:pt x="29" y="18"/>
                    </a:cubicBezTo>
                    <a:cubicBezTo>
                      <a:pt x="32" y="14"/>
                      <a:pt x="36" y="13"/>
                      <a:pt x="40" y="13"/>
                    </a:cubicBezTo>
                    <a:cubicBezTo>
                      <a:pt x="44" y="14"/>
                      <a:pt x="48" y="17"/>
                      <a:pt x="51" y="17"/>
                    </a:cubicBezTo>
                    <a:cubicBezTo>
                      <a:pt x="52" y="17"/>
                      <a:pt x="53" y="17"/>
                      <a:pt x="55" y="18"/>
                    </a:cubicBezTo>
                    <a:cubicBezTo>
                      <a:pt x="61" y="18"/>
                      <a:pt x="67" y="17"/>
                      <a:pt x="74" y="12"/>
                    </a:cubicBezTo>
                    <a:cubicBezTo>
                      <a:pt x="71" y="13"/>
                      <a:pt x="69" y="13"/>
                      <a:pt x="66" y="13"/>
                    </a:cubicBezTo>
                    <a:cubicBezTo>
                      <a:pt x="56" y="12"/>
                      <a:pt x="47" y="3"/>
                      <a:pt x="37" y="1"/>
                    </a:cubicBezTo>
                    <a:cubicBezTo>
                      <a:pt x="37" y="1"/>
                      <a:pt x="36" y="1"/>
                      <a:pt x="35" y="1"/>
                    </a:cubicBezTo>
                  </a:path>
                </a:pathLst>
              </a:custGeom>
              <a:solidFill>
                <a:srgbClr val="885B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1" name="Freeform 29">
                <a:extLst>
                  <a:ext uri="{FF2B5EF4-FFF2-40B4-BE49-F238E27FC236}">
                    <a16:creationId xmlns:a16="http://schemas.microsoft.com/office/drawing/2014/main" id="{C09B1898-BD62-ED4C-AFA7-B57389DFCAD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72" y="2450"/>
                <a:ext cx="633" cy="273"/>
              </a:xfrm>
              <a:custGeom>
                <a:avLst/>
                <a:gdLst>
                  <a:gd name="T0" fmla="*/ 265 w 268"/>
                  <a:gd name="T1" fmla="*/ 0 h 116"/>
                  <a:gd name="T2" fmla="*/ 142 w 268"/>
                  <a:gd name="T3" fmla="*/ 0 h 116"/>
                  <a:gd name="T4" fmla="*/ 140 w 268"/>
                  <a:gd name="T5" fmla="*/ 0 h 116"/>
                  <a:gd name="T6" fmla="*/ 3 w 268"/>
                  <a:gd name="T7" fmla="*/ 0 h 116"/>
                  <a:gd name="T8" fmla="*/ 2 w 268"/>
                  <a:gd name="T9" fmla="*/ 61 h 116"/>
                  <a:gd name="T10" fmla="*/ 34 w 268"/>
                  <a:gd name="T11" fmla="*/ 108 h 116"/>
                  <a:gd name="T12" fmla="*/ 133 w 268"/>
                  <a:gd name="T13" fmla="*/ 116 h 116"/>
                  <a:gd name="T14" fmla="*/ 234 w 268"/>
                  <a:gd name="T15" fmla="*/ 108 h 116"/>
                  <a:gd name="T16" fmla="*/ 266 w 268"/>
                  <a:gd name="T17" fmla="*/ 61 h 116"/>
                  <a:gd name="T18" fmla="*/ 265 w 268"/>
                  <a:gd name="T1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8" h="116">
                    <a:moveTo>
                      <a:pt x="265" y="0"/>
                    </a:moveTo>
                    <a:cubicBezTo>
                      <a:pt x="142" y="0"/>
                      <a:pt x="142" y="0"/>
                      <a:pt x="142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0" y="45"/>
                      <a:pt x="2" y="61"/>
                    </a:cubicBezTo>
                    <a:cubicBezTo>
                      <a:pt x="3" y="77"/>
                      <a:pt x="18" y="102"/>
                      <a:pt x="34" y="108"/>
                    </a:cubicBezTo>
                    <a:cubicBezTo>
                      <a:pt x="48" y="113"/>
                      <a:pt x="118" y="116"/>
                      <a:pt x="133" y="116"/>
                    </a:cubicBezTo>
                    <a:cubicBezTo>
                      <a:pt x="148" y="116"/>
                      <a:pt x="220" y="113"/>
                      <a:pt x="234" y="108"/>
                    </a:cubicBezTo>
                    <a:cubicBezTo>
                      <a:pt x="250" y="102"/>
                      <a:pt x="265" y="77"/>
                      <a:pt x="266" y="61"/>
                    </a:cubicBezTo>
                    <a:cubicBezTo>
                      <a:pt x="268" y="45"/>
                      <a:pt x="265" y="0"/>
                      <a:pt x="265" y="0"/>
                    </a:cubicBez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2" name="Oval 30">
                <a:extLst>
                  <a:ext uri="{FF2B5EF4-FFF2-40B4-BE49-F238E27FC236}">
                    <a16:creationId xmlns:a16="http://schemas.microsoft.com/office/drawing/2014/main" id="{D9DB7232-2586-8947-A706-8810B6887EE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264" y="3054"/>
                <a:ext cx="109" cy="128"/>
              </a:xfrm>
              <a:prstGeom prst="ellipse">
                <a:avLst/>
              </a:pr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3" name="Freeform 31">
                <a:extLst>
                  <a:ext uri="{FF2B5EF4-FFF2-40B4-BE49-F238E27FC236}">
                    <a16:creationId xmlns:a16="http://schemas.microsoft.com/office/drawing/2014/main" id="{67640DE7-0878-CB4E-AFB5-77D1ACD46D9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65" y="3111"/>
                <a:ext cx="208" cy="555"/>
              </a:xfrm>
              <a:custGeom>
                <a:avLst/>
                <a:gdLst>
                  <a:gd name="T0" fmla="*/ 85 w 208"/>
                  <a:gd name="T1" fmla="*/ 555 h 555"/>
                  <a:gd name="T2" fmla="*/ 208 w 208"/>
                  <a:gd name="T3" fmla="*/ 16 h 555"/>
                  <a:gd name="T4" fmla="*/ 99 w 208"/>
                  <a:gd name="T5" fmla="*/ 0 h 555"/>
                  <a:gd name="T6" fmla="*/ 0 w 208"/>
                  <a:gd name="T7" fmla="*/ 498 h 555"/>
                  <a:gd name="T8" fmla="*/ 85 w 208"/>
                  <a:gd name="T9" fmla="*/ 555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555">
                    <a:moveTo>
                      <a:pt x="85" y="555"/>
                    </a:moveTo>
                    <a:lnTo>
                      <a:pt x="208" y="16"/>
                    </a:lnTo>
                    <a:lnTo>
                      <a:pt x="99" y="0"/>
                    </a:lnTo>
                    <a:lnTo>
                      <a:pt x="0" y="498"/>
                    </a:lnTo>
                    <a:lnTo>
                      <a:pt x="85" y="555"/>
                    </a:ln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4" name="Freeform 32">
                <a:extLst>
                  <a:ext uri="{FF2B5EF4-FFF2-40B4-BE49-F238E27FC236}">
                    <a16:creationId xmlns:a16="http://schemas.microsoft.com/office/drawing/2014/main" id="{893B2005-D4CD-D241-B5D1-5FF64834B98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46" y="3508"/>
                <a:ext cx="494" cy="233"/>
              </a:xfrm>
              <a:custGeom>
                <a:avLst/>
                <a:gdLst>
                  <a:gd name="T0" fmla="*/ 79 w 209"/>
                  <a:gd name="T1" fmla="*/ 29 h 99"/>
                  <a:gd name="T2" fmla="*/ 127 w 209"/>
                  <a:gd name="T3" fmla="*/ 39 h 99"/>
                  <a:gd name="T4" fmla="*/ 199 w 209"/>
                  <a:gd name="T5" fmla="*/ 66 h 99"/>
                  <a:gd name="T6" fmla="*/ 209 w 209"/>
                  <a:gd name="T7" fmla="*/ 99 h 99"/>
                  <a:gd name="T8" fmla="*/ 0 w 209"/>
                  <a:gd name="T9" fmla="*/ 99 h 99"/>
                  <a:gd name="T10" fmla="*/ 15 w 209"/>
                  <a:gd name="T11" fmla="*/ 0 h 99"/>
                  <a:gd name="T12" fmla="*/ 57 w 209"/>
                  <a:gd name="T13" fmla="*/ 12 h 99"/>
                  <a:gd name="T14" fmla="*/ 79 w 209"/>
                  <a:gd name="T15" fmla="*/ 2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9" h="99">
                    <a:moveTo>
                      <a:pt x="79" y="29"/>
                    </a:moveTo>
                    <a:cubicBezTo>
                      <a:pt x="86" y="33"/>
                      <a:pt x="127" y="39"/>
                      <a:pt x="127" y="39"/>
                    </a:cubicBezTo>
                    <a:cubicBezTo>
                      <a:pt x="127" y="39"/>
                      <a:pt x="186" y="27"/>
                      <a:pt x="199" y="66"/>
                    </a:cubicBezTo>
                    <a:cubicBezTo>
                      <a:pt x="208" y="92"/>
                      <a:pt x="209" y="99"/>
                      <a:pt x="209" y="99"/>
                    </a:cubicBezTo>
                    <a:cubicBezTo>
                      <a:pt x="151" y="99"/>
                      <a:pt x="0" y="99"/>
                      <a:pt x="0" y="99"/>
                    </a:cubicBezTo>
                    <a:cubicBezTo>
                      <a:pt x="0" y="76"/>
                      <a:pt x="15" y="0"/>
                      <a:pt x="15" y="0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12"/>
                      <a:pt x="71" y="25"/>
                      <a:pt x="79" y="29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5" name="Oval 33">
                <a:extLst>
                  <a:ext uri="{FF2B5EF4-FFF2-40B4-BE49-F238E27FC236}">
                    <a16:creationId xmlns:a16="http://schemas.microsoft.com/office/drawing/2014/main" id="{BDE68B10-E049-F04A-942E-B6B3BD65E1E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174" y="3569"/>
                <a:ext cx="121" cy="142"/>
              </a:xfrm>
              <a:prstGeom prst="ellipse">
                <a:avLst/>
              </a:pr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6" name="Freeform 34">
                <a:extLst>
                  <a:ext uri="{FF2B5EF4-FFF2-40B4-BE49-F238E27FC236}">
                    <a16:creationId xmlns:a16="http://schemas.microsoft.com/office/drawing/2014/main" id="{78D78976-3423-FC47-AE67-E1F8AD42618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93" y="2461"/>
                <a:ext cx="322" cy="666"/>
              </a:xfrm>
              <a:custGeom>
                <a:avLst/>
                <a:gdLst>
                  <a:gd name="T0" fmla="*/ 2 w 136"/>
                  <a:gd name="T1" fmla="*/ 32 h 282"/>
                  <a:gd name="T2" fmla="*/ 122 w 136"/>
                  <a:gd name="T3" fmla="*/ 29 h 282"/>
                  <a:gd name="T4" fmla="*/ 76 w 136"/>
                  <a:gd name="T5" fmla="*/ 282 h 282"/>
                  <a:gd name="T6" fmla="*/ 30 w 136"/>
                  <a:gd name="T7" fmla="*/ 275 h 282"/>
                  <a:gd name="T8" fmla="*/ 2 w 136"/>
                  <a:gd name="T9" fmla="*/ 3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6" h="282">
                    <a:moveTo>
                      <a:pt x="2" y="32"/>
                    </a:moveTo>
                    <a:cubicBezTo>
                      <a:pt x="0" y="0"/>
                      <a:pt x="108" y="3"/>
                      <a:pt x="122" y="29"/>
                    </a:cubicBezTo>
                    <a:cubicBezTo>
                      <a:pt x="136" y="56"/>
                      <a:pt x="76" y="282"/>
                      <a:pt x="76" y="282"/>
                    </a:cubicBezTo>
                    <a:cubicBezTo>
                      <a:pt x="30" y="275"/>
                      <a:pt x="30" y="275"/>
                      <a:pt x="30" y="275"/>
                    </a:cubicBezTo>
                    <a:cubicBezTo>
                      <a:pt x="35" y="207"/>
                      <a:pt x="5" y="64"/>
                      <a:pt x="2" y="32"/>
                    </a:cubicBez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7" name="Oval 35">
                <a:extLst>
                  <a:ext uri="{FF2B5EF4-FFF2-40B4-BE49-F238E27FC236}">
                    <a16:creationId xmlns:a16="http://schemas.microsoft.com/office/drawing/2014/main" id="{A6D60942-E6FF-FC4A-92AB-267B0514323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281" y="2520"/>
                <a:ext cx="170" cy="196"/>
              </a:xfrm>
              <a:prstGeom prst="ellipse">
                <a:avLst/>
              </a:pr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8" name="Freeform 36">
                <a:extLst>
                  <a:ext uri="{FF2B5EF4-FFF2-40B4-BE49-F238E27FC236}">
                    <a16:creationId xmlns:a16="http://schemas.microsoft.com/office/drawing/2014/main" id="{006F9962-FFE3-2F47-BC37-5C5A34874F6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12" y="3035"/>
                <a:ext cx="115" cy="137"/>
              </a:xfrm>
              <a:custGeom>
                <a:avLst/>
                <a:gdLst>
                  <a:gd name="T0" fmla="*/ 2 w 49"/>
                  <a:gd name="T1" fmla="*/ 34 h 58"/>
                  <a:gd name="T2" fmla="*/ 28 w 49"/>
                  <a:gd name="T3" fmla="*/ 56 h 58"/>
                  <a:gd name="T4" fmla="*/ 47 w 49"/>
                  <a:gd name="T5" fmla="*/ 25 h 58"/>
                  <a:gd name="T6" fmla="*/ 21 w 49"/>
                  <a:gd name="T7" fmla="*/ 3 h 58"/>
                  <a:gd name="T8" fmla="*/ 2 w 49"/>
                  <a:gd name="T9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58">
                    <a:moveTo>
                      <a:pt x="2" y="34"/>
                    </a:moveTo>
                    <a:cubicBezTo>
                      <a:pt x="4" y="49"/>
                      <a:pt x="16" y="58"/>
                      <a:pt x="28" y="56"/>
                    </a:cubicBezTo>
                    <a:cubicBezTo>
                      <a:pt x="41" y="54"/>
                      <a:pt x="49" y="40"/>
                      <a:pt x="47" y="25"/>
                    </a:cubicBezTo>
                    <a:cubicBezTo>
                      <a:pt x="45" y="10"/>
                      <a:pt x="33" y="0"/>
                      <a:pt x="21" y="3"/>
                    </a:cubicBezTo>
                    <a:cubicBezTo>
                      <a:pt x="8" y="5"/>
                      <a:pt x="0" y="19"/>
                      <a:pt x="2" y="34"/>
                    </a:cubicBez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39" name="Freeform 37">
                <a:extLst>
                  <a:ext uri="{FF2B5EF4-FFF2-40B4-BE49-F238E27FC236}">
                    <a16:creationId xmlns:a16="http://schemas.microsoft.com/office/drawing/2014/main" id="{3E9DF39F-B817-514B-804D-464D390BEF5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88" y="3101"/>
                <a:ext cx="137" cy="558"/>
              </a:xfrm>
              <a:custGeom>
                <a:avLst/>
                <a:gdLst>
                  <a:gd name="T0" fmla="*/ 90 w 137"/>
                  <a:gd name="T1" fmla="*/ 558 h 558"/>
                  <a:gd name="T2" fmla="*/ 137 w 137"/>
                  <a:gd name="T3" fmla="*/ 0 h 558"/>
                  <a:gd name="T4" fmla="*/ 28 w 137"/>
                  <a:gd name="T5" fmla="*/ 7 h 558"/>
                  <a:gd name="T6" fmla="*/ 0 w 137"/>
                  <a:gd name="T7" fmla="*/ 518 h 558"/>
                  <a:gd name="T8" fmla="*/ 90 w 137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558">
                    <a:moveTo>
                      <a:pt x="90" y="558"/>
                    </a:moveTo>
                    <a:lnTo>
                      <a:pt x="137" y="0"/>
                    </a:lnTo>
                    <a:lnTo>
                      <a:pt x="28" y="7"/>
                    </a:lnTo>
                    <a:lnTo>
                      <a:pt x="0" y="518"/>
                    </a:lnTo>
                    <a:lnTo>
                      <a:pt x="90" y="558"/>
                    </a:ln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0" name="Freeform 38">
                <a:extLst>
                  <a:ext uri="{FF2B5EF4-FFF2-40B4-BE49-F238E27FC236}">
                    <a16:creationId xmlns:a16="http://schemas.microsoft.com/office/drawing/2014/main" id="{1E096030-1571-D34E-9168-5F66779C27E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7" y="3503"/>
                <a:ext cx="494" cy="236"/>
              </a:xfrm>
              <a:custGeom>
                <a:avLst/>
                <a:gdLst>
                  <a:gd name="T0" fmla="*/ 78 w 209"/>
                  <a:gd name="T1" fmla="*/ 28 h 100"/>
                  <a:gd name="T2" fmla="*/ 127 w 209"/>
                  <a:gd name="T3" fmla="*/ 38 h 100"/>
                  <a:gd name="T4" fmla="*/ 199 w 209"/>
                  <a:gd name="T5" fmla="*/ 64 h 100"/>
                  <a:gd name="T6" fmla="*/ 209 w 209"/>
                  <a:gd name="T7" fmla="*/ 97 h 100"/>
                  <a:gd name="T8" fmla="*/ 1 w 209"/>
                  <a:gd name="T9" fmla="*/ 100 h 100"/>
                  <a:gd name="T10" fmla="*/ 14 w 209"/>
                  <a:gd name="T11" fmla="*/ 0 h 100"/>
                  <a:gd name="T12" fmla="*/ 57 w 209"/>
                  <a:gd name="T13" fmla="*/ 12 h 100"/>
                  <a:gd name="T14" fmla="*/ 78 w 209"/>
                  <a:gd name="T15" fmla="*/ 2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9" h="100">
                    <a:moveTo>
                      <a:pt x="78" y="28"/>
                    </a:moveTo>
                    <a:cubicBezTo>
                      <a:pt x="85" y="33"/>
                      <a:pt x="127" y="38"/>
                      <a:pt x="127" y="38"/>
                    </a:cubicBezTo>
                    <a:cubicBezTo>
                      <a:pt x="127" y="38"/>
                      <a:pt x="185" y="25"/>
                      <a:pt x="199" y="64"/>
                    </a:cubicBezTo>
                    <a:cubicBezTo>
                      <a:pt x="208" y="89"/>
                      <a:pt x="209" y="97"/>
                      <a:pt x="209" y="97"/>
                    </a:cubicBezTo>
                    <a:cubicBezTo>
                      <a:pt x="151" y="98"/>
                      <a:pt x="1" y="100"/>
                      <a:pt x="1" y="100"/>
                    </a:cubicBezTo>
                    <a:cubicBezTo>
                      <a:pt x="0" y="77"/>
                      <a:pt x="14" y="0"/>
                      <a:pt x="14" y="0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7" y="12"/>
                      <a:pt x="71" y="24"/>
                      <a:pt x="78" y="28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1" name="Freeform 39">
                <a:extLst>
                  <a:ext uri="{FF2B5EF4-FFF2-40B4-BE49-F238E27FC236}">
                    <a16:creationId xmlns:a16="http://schemas.microsoft.com/office/drawing/2014/main" id="{E23E55BA-0336-9F42-BB54-FB05B034FD1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83" y="3564"/>
                <a:ext cx="123" cy="142"/>
              </a:xfrm>
              <a:custGeom>
                <a:avLst/>
                <a:gdLst>
                  <a:gd name="T0" fmla="*/ 0 w 52"/>
                  <a:gd name="T1" fmla="*/ 31 h 60"/>
                  <a:gd name="T2" fmla="*/ 26 w 52"/>
                  <a:gd name="T3" fmla="*/ 60 h 60"/>
                  <a:gd name="T4" fmla="*/ 52 w 52"/>
                  <a:gd name="T5" fmla="*/ 30 h 60"/>
                  <a:gd name="T6" fmla="*/ 26 w 52"/>
                  <a:gd name="T7" fmla="*/ 0 h 60"/>
                  <a:gd name="T8" fmla="*/ 0 w 52"/>
                  <a:gd name="T9" fmla="*/ 3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60">
                    <a:moveTo>
                      <a:pt x="0" y="31"/>
                    </a:moveTo>
                    <a:cubicBezTo>
                      <a:pt x="1" y="47"/>
                      <a:pt x="12" y="60"/>
                      <a:pt x="26" y="60"/>
                    </a:cubicBezTo>
                    <a:cubicBezTo>
                      <a:pt x="41" y="60"/>
                      <a:pt x="52" y="46"/>
                      <a:pt x="52" y="30"/>
                    </a:cubicBezTo>
                    <a:cubicBezTo>
                      <a:pt x="52" y="13"/>
                      <a:pt x="40" y="0"/>
                      <a:pt x="26" y="0"/>
                    </a:cubicBezTo>
                    <a:cubicBezTo>
                      <a:pt x="12" y="0"/>
                      <a:pt x="0" y="14"/>
                      <a:pt x="0" y="31"/>
                    </a:cubicBezTo>
                    <a:close/>
                  </a:path>
                </a:pathLst>
              </a:custGeom>
              <a:solidFill>
                <a:sysClr val="windowText" lastClr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2" name="Freeform 40">
                <a:extLst>
                  <a:ext uri="{FF2B5EF4-FFF2-40B4-BE49-F238E27FC236}">
                    <a16:creationId xmlns:a16="http://schemas.microsoft.com/office/drawing/2014/main" id="{58EA6093-2D6B-2642-87F6-2A05DA835DB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84" y="2433"/>
                <a:ext cx="305" cy="675"/>
              </a:xfrm>
              <a:custGeom>
                <a:avLst/>
                <a:gdLst>
                  <a:gd name="T0" fmla="*/ 7 w 129"/>
                  <a:gd name="T1" fmla="*/ 49 h 286"/>
                  <a:gd name="T2" fmla="*/ 111 w 129"/>
                  <a:gd name="T3" fmla="*/ 23 h 286"/>
                  <a:gd name="T4" fmla="*/ 102 w 129"/>
                  <a:gd name="T5" fmla="*/ 283 h 286"/>
                  <a:gd name="T6" fmla="*/ 56 w 129"/>
                  <a:gd name="T7" fmla="*/ 286 h 286"/>
                  <a:gd name="T8" fmla="*/ 7 w 129"/>
                  <a:gd name="T9" fmla="*/ 49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286">
                    <a:moveTo>
                      <a:pt x="7" y="49"/>
                    </a:moveTo>
                    <a:cubicBezTo>
                      <a:pt x="0" y="18"/>
                      <a:pt x="93" y="0"/>
                      <a:pt x="111" y="23"/>
                    </a:cubicBezTo>
                    <a:cubicBezTo>
                      <a:pt x="129" y="47"/>
                      <a:pt x="102" y="283"/>
                      <a:pt x="102" y="283"/>
                    </a:cubicBezTo>
                    <a:cubicBezTo>
                      <a:pt x="56" y="286"/>
                      <a:pt x="56" y="286"/>
                      <a:pt x="56" y="286"/>
                    </a:cubicBezTo>
                    <a:cubicBezTo>
                      <a:pt x="50" y="218"/>
                      <a:pt x="14" y="80"/>
                      <a:pt x="7" y="49"/>
                    </a:cubicBez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3" name="Freeform 41">
                <a:extLst>
                  <a:ext uri="{FF2B5EF4-FFF2-40B4-BE49-F238E27FC236}">
                    <a16:creationId xmlns:a16="http://schemas.microsoft.com/office/drawing/2014/main" id="{3AD54167-C4D6-0B4E-A8C7-1F8117150E4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5" y="2490"/>
                <a:ext cx="179" cy="212"/>
              </a:xfrm>
              <a:custGeom>
                <a:avLst/>
                <a:gdLst>
                  <a:gd name="T0" fmla="*/ 3 w 76"/>
                  <a:gd name="T1" fmla="*/ 52 h 90"/>
                  <a:gd name="T2" fmla="*/ 44 w 76"/>
                  <a:gd name="T3" fmla="*/ 86 h 90"/>
                  <a:gd name="T4" fmla="*/ 73 w 76"/>
                  <a:gd name="T5" fmla="*/ 38 h 90"/>
                  <a:gd name="T6" fmla="*/ 32 w 76"/>
                  <a:gd name="T7" fmla="*/ 4 h 90"/>
                  <a:gd name="T8" fmla="*/ 3 w 76"/>
                  <a:gd name="T9" fmla="*/ 5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90">
                    <a:moveTo>
                      <a:pt x="3" y="52"/>
                    </a:moveTo>
                    <a:cubicBezTo>
                      <a:pt x="6" y="75"/>
                      <a:pt x="25" y="90"/>
                      <a:pt x="44" y="86"/>
                    </a:cubicBezTo>
                    <a:cubicBezTo>
                      <a:pt x="63" y="82"/>
                      <a:pt x="76" y="61"/>
                      <a:pt x="73" y="38"/>
                    </a:cubicBezTo>
                    <a:cubicBezTo>
                      <a:pt x="70" y="15"/>
                      <a:pt x="52" y="0"/>
                      <a:pt x="32" y="4"/>
                    </a:cubicBezTo>
                    <a:cubicBezTo>
                      <a:pt x="13" y="8"/>
                      <a:pt x="0" y="29"/>
                      <a:pt x="3" y="52"/>
                    </a:cubicBez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4" name="Freeform 42">
                <a:extLst>
                  <a:ext uri="{FF2B5EF4-FFF2-40B4-BE49-F238E27FC236}">
                    <a16:creationId xmlns:a16="http://schemas.microsoft.com/office/drawing/2014/main" id="{A608D3F8-C3FA-9D44-AE36-9AAAEB6182D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88" y="1264"/>
                <a:ext cx="272" cy="248"/>
              </a:xfrm>
              <a:custGeom>
                <a:avLst/>
                <a:gdLst>
                  <a:gd name="T0" fmla="*/ 78 w 115"/>
                  <a:gd name="T1" fmla="*/ 66 h 105"/>
                  <a:gd name="T2" fmla="*/ 94 w 115"/>
                  <a:gd name="T3" fmla="*/ 66 h 105"/>
                  <a:gd name="T4" fmla="*/ 111 w 115"/>
                  <a:gd name="T5" fmla="*/ 82 h 105"/>
                  <a:gd name="T6" fmla="*/ 72 w 115"/>
                  <a:gd name="T7" fmla="*/ 80 h 105"/>
                  <a:gd name="T8" fmla="*/ 56 w 115"/>
                  <a:gd name="T9" fmla="*/ 79 h 105"/>
                  <a:gd name="T10" fmla="*/ 4 w 115"/>
                  <a:gd name="T11" fmla="*/ 48 h 105"/>
                  <a:gd name="T12" fmla="*/ 78 w 115"/>
                  <a:gd name="T13" fmla="*/ 66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5" h="105">
                    <a:moveTo>
                      <a:pt x="78" y="66"/>
                    </a:moveTo>
                    <a:cubicBezTo>
                      <a:pt x="82" y="68"/>
                      <a:pt x="88" y="67"/>
                      <a:pt x="94" y="66"/>
                    </a:cubicBezTo>
                    <a:cubicBezTo>
                      <a:pt x="105" y="64"/>
                      <a:pt x="115" y="62"/>
                      <a:pt x="111" y="82"/>
                    </a:cubicBezTo>
                    <a:cubicBezTo>
                      <a:pt x="106" y="105"/>
                      <a:pt x="91" y="85"/>
                      <a:pt x="72" y="80"/>
                    </a:cubicBezTo>
                    <a:cubicBezTo>
                      <a:pt x="69" y="79"/>
                      <a:pt x="63" y="79"/>
                      <a:pt x="56" y="79"/>
                    </a:cubicBezTo>
                    <a:cubicBezTo>
                      <a:pt x="34" y="78"/>
                      <a:pt x="0" y="76"/>
                      <a:pt x="4" y="48"/>
                    </a:cubicBezTo>
                    <a:cubicBezTo>
                      <a:pt x="10" y="0"/>
                      <a:pt x="50" y="55"/>
                      <a:pt x="78" y="66"/>
                    </a:cubicBezTo>
                  </a:path>
                </a:pathLst>
              </a:custGeom>
              <a:solidFill>
                <a:srgbClr val="9624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5" name="Freeform 43">
                <a:extLst>
                  <a:ext uri="{FF2B5EF4-FFF2-40B4-BE49-F238E27FC236}">
                    <a16:creationId xmlns:a16="http://schemas.microsoft.com/office/drawing/2014/main" id="{55AAB1E6-630F-5949-A9F4-556C55BC482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88" y="1264"/>
                <a:ext cx="260" cy="222"/>
              </a:xfrm>
              <a:custGeom>
                <a:avLst/>
                <a:gdLst>
                  <a:gd name="T0" fmla="*/ 78 w 110"/>
                  <a:gd name="T1" fmla="*/ 66 h 94"/>
                  <a:gd name="T2" fmla="*/ 94 w 110"/>
                  <a:gd name="T3" fmla="*/ 66 h 94"/>
                  <a:gd name="T4" fmla="*/ 110 w 110"/>
                  <a:gd name="T5" fmla="*/ 67 h 94"/>
                  <a:gd name="T6" fmla="*/ 100 w 110"/>
                  <a:gd name="T7" fmla="*/ 79 h 94"/>
                  <a:gd name="T8" fmla="*/ 103 w 110"/>
                  <a:gd name="T9" fmla="*/ 93 h 94"/>
                  <a:gd name="T10" fmla="*/ 72 w 110"/>
                  <a:gd name="T11" fmla="*/ 80 h 94"/>
                  <a:gd name="T12" fmla="*/ 56 w 110"/>
                  <a:gd name="T13" fmla="*/ 79 h 94"/>
                  <a:gd name="T14" fmla="*/ 4 w 110"/>
                  <a:gd name="T15" fmla="*/ 48 h 94"/>
                  <a:gd name="T16" fmla="*/ 78 w 110"/>
                  <a:gd name="T17" fmla="*/ 66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94">
                    <a:moveTo>
                      <a:pt x="78" y="66"/>
                    </a:moveTo>
                    <a:cubicBezTo>
                      <a:pt x="82" y="68"/>
                      <a:pt x="88" y="67"/>
                      <a:pt x="94" y="66"/>
                    </a:cubicBezTo>
                    <a:cubicBezTo>
                      <a:pt x="101" y="65"/>
                      <a:pt x="107" y="64"/>
                      <a:pt x="110" y="67"/>
                    </a:cubicBezTo>
                    <a:cubicBezTo>
                      <a:pt x="108" y="70"/>
                      <a:pt x="104" y="75"/>
                      <a:pt x="100" y="79"/>
                    </a:cubicBezTo>
                    <a:cubicBezTo>
                      <a:pt x="101" y="82"/>
                      <a:pt x="102" y="88"/>
                      <a:pt x="103" y="93"/>
                    </a:cubicBezTo>
                    <a:cubicBezTo>
                      <a:pt x="95" y="94"/>
                      <a:pt x="84" y="83"/>
                      <a:pt x="72" y="80"/>
                    </a:cubicBezTo>
                    <a:cubicBezTo>
                      <a:pt x="69" y="79"/>
                      <a:pt x="63" y="79"/>
                      <a:pt x="56" y="79"/>
                    </a:cubicBezTo>
                    <a:cubicBezTo>
                      <a:pt x="34" y="78"/>
                      <a:pt x="0" y="76"/>
                      <a:pt x="4" y="48"/>
                    </a:cubicBezTo>
                    <a:cubicBezTo>
                      <a:pt x="10" y="0"/>
                      <a:pt x="50" y="55"/>
                      <a:pt x="78" y="6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6" name="Freeform 44">
                <a:extLst>
                  <a:ext uri="{FF2B5EF4-FFF2-40B4-BE49-F238E27FC236}">
                    <a16:creationId xmlns:a16="http://schemas.microsoft.com/office/drawing/2014/main" id="{8FC5A5A7-CFB9-6747-BF5A-3712C43B404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95" y="1332"/>
                <a:ext cx="87" cy="85"/>
              </a:xfrm>
              <a:custGeom>
                <a:avLst/>
                <a:gdLst>
                  <a:gd name="T0" fmla="*/ 16 w 37"/>
                  <a:gd name="T1" fmla="*/ 0 h 36"/>
                  <a:gd name="T2" fmla="*/ 8 w 37"/>
                  <a:gd name="T3" fmla="*/ 2 h 36"/>
                  <a:gd name="T4" fmla="*/ 1 w 37"/>
                  <a:gd name="T5" fmla="*/ 19 h 36"/>
                  <a:gd name="T6" fmla="*/ 1 w 37"/>
                  <a:gd name="T7" fmla="*/ 19 h 36"/>
                  <a:gd name="T8" fmla="*/ 1 w 37"/>
                  <a:gd name="T9" fmla="*/ 20 h 36"/>
                  <a:gd name="T10" fmla="*/ 1 w 37"/>
                  <a:gd name="T11" fmla="*/ 20 h 36"/>
                  <a:gd name="T12" fmla="*/ 1 w 37"/>
                  <a:gd name="T13" fmla="*/ 20 h 36"/>
                  <a:gd name="T14" fmla="*/ 1 w 37"/>
                  <a:gd name="T15" fmla="*/ 20 h 36"/>
                  <a:gd name="T16" fmla="*/ 1 w 37"/>
                  <a:gd name="T17" fmla="*/ 20 h 36"/>
                  <a:gd name="T18" fmla="*/ 1 w 37"/>
                  <a:gd name="T19" fmla="*/ 20 h 36"/>
                  <a:gd name="T20" fmla="*/ 1 w 37"/>
                  <a:gd name="T21" fmla="*/ 20 h 36"/>
                  <a:gd name="T22" fmla="*/ 1 w 37"/>
                  <a:gd name="T23" fmla="*/ 20 h 36"/>
                  <a:gd name="T24" fmla="*/ 1 w 37"/>
                  <a:gd name="T25" fmla="*/ 20 h 36"/>
                  <a:gd name="T26" fmla="*/ 1 w 37"/>
                  <a:gd name="T27" fmla="*/ 20 h 36"/>
                  <a:gd name="T28" fmla="*/ 1 w 37"/>
                  <a:gd name="T29" fmla="*/ 20 h 36"/>
                  <a:gd name="T30" fmla="*/ 1 w 37"/>
                  <a:gd name="T31" fmla="*/ 20 h 36"/>
                  <a:gd name="T32" fmla="*/ 1 w 37"/>
                  <a:gd name="T33" fmla="*/ 20 h 36"/>
                  <a:gd name="T34" fmla="*/ 1 w 37"/>
                  <a:gd name="T35" fmla="*/ 20 h 36"/>
                  <a:gd name="T36" fmla="*/ 1 w 37"/>
                  <a:gd name="T37" fmla="*/ 20 h 36"/>
                  <a:gd name="T38" fmla="*/ 1 w 37"/>
                  <a:gd name="T39" fmla="*/ 20 h 36"/>
                  <a:gd name="T40" fmla="*/ 5 w 37"/>
                  <a:gd name="T41" fmla="*/ 36 h 36"/>
                  <a:gd name="T42" fmla="*/ 4 w 37"/>
                  <a:gd name="T43" fmla="*/ 25 h 36"/>
                  <a:gd name="T44" fmla="*/ 5 w 37"/>
                  <a:gd name="T45" fmla="*/ 25 h 36"/>
                  <a:gd name="T46" fmla="*/ 29 w 37"/>
                  <a:gd name="T47" fmla="*/ 32 h 36"/>
                  <a:gd name="T48" fmla="*/ 10 w 37"/>
                  <a:gd name="T49" fmla="*/ 13 h 36"/>
                  <a:gd name="T50" fmla="*/ 28 w 37"/>
                  <a:gd name="T51" fmla="*/ 9 h 36"/>
                  <a:gd name="T52" fmla="*/ 37 w 37"/>
                  <a:gd name="T53" fmla="*/ 11 h 36"/>
                  <a:gd name="T54" fmla="*/ 16 w 37"/>
                  <a:gd name="T5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7" h="36">
                    <a:moveTo>
                      <a:pt x="16" y="0"/>
                    </a:moveTo>
                    <a:cubicBezTo>
                      <a:pt x="13" y="0"/>
                      <a:pt x="10" y="0"/>
                      <a:pt x="8" y="2"/>
                    </a:cubicBezTo>
                    <a:cubicBezTo>
                      <a:pt x="5" y="5"/>
                      <a:pt x="2" y="1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0" y="27"/>
                      <a:pt x="2" y="32"/>
                      <a:pt x="5" y="36"/>
                    </a:cubicBezTo>
                    <a:cubicBezTo>
                      <a:pt x="4" y="32"/>
                      <a:pt x="4" y="28"/>
                      <a:pt x="4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10" y="26"/>
                      <a:pt x="18" y="29"/>
                      <a:pt x="29" y="32"/>
                    </a:cubicBezTo>
                    <a:cubicBezTo>
                      <a:pt x="9" y="22"/>
                      <a:pt x="9" y="16"/>
                      <a:pt x="10" y="13"/>
                    </a:cubicBezTo>
                    <a:cubicBezTo>
                      <a:pt x="14" y="9"/>
                      <a:pt x="21" y="8"/>
                      <a:pt x="28" y="9"/>
                    </a:cubicBezTo>
                    <a:cubicBezTo>
                      <a:pt x="31" y="9"/>
                      <a:pt x="34" y="10"/>
                      <a:pt x="37" y="11"/>
                    </a:cubicBezTo>
                    <a:cubicBezTo>
                      <a:pt x="29" y="5"/>
                      <a:pt x="22" y="1"/>
                      <a:pt x="16" y="0"/>
                    </a:cubicBezTo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7" name="Freeform 45">
                <a:extLst>
                  <a:ext uri="{FF2B5EF4-FFF2-40B4-BE49-F238E27FC236}">
                    <a16:creationId xmlns:a16="http://schemas.microsoft.com/office/drawing/2014/main" id="{D433CEAA-894F-A448-ADB6-B6F85525245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97" y="1498"/>
                <a:ext cx="290" cy="264"/>
              </a:xfrm>
              <a:custGeom>
                <a:avLst/>
                <a:gdLst>
                  <a:gd name="T0" fmla="*/ 14 w 123"/>
                  <a:gd name="T1" fmla="*/ 73 h 112"/>
                  <a:gd name="T2" fmla="*/ 27 w 123"/>
                  <a:gd name="T3" fmla="*/ 56 h 112"/>
                  <a:gd name="T4" fmla="*/ 27 w 123"/>
                  <a:gd name="T5" fmla="*/ 25 h 112"/>
                  <a:gd name="T6" fmla="*/ 71 w 123"/>
                  <a:gd name="T7" fmla="*/ 1 h 112"/>
                  <a:gd name="T8" fmla="*/ 115 w 123"/>
                  <a:gd name="T9" fmla="*/ 58 h 112"/>
                  <a:gd name="T10" fmla="*/ 60 w 123"/>
                  <a:gd name="T11" fmla="*/ 83 h 112"/>
                  <a:gd name="T12" fmla="*/ 31 w 123"/>
                  <a:gd name="T13" fmla="*/ 112 h 112"/>
                  <a:gd name="T14" fmla="*/ 0 w 123"/>
                  <a:gd name="T15" fmla="*/ 82 h 112"/>
                  <a:gd name="T16" fmla="*/ 14 w 123"/>
                  <a:gd name="T17" fmla="*/ 73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3" h="112">
                    <a:moveTo>
                      <a:pt x="14" y="73"/>
                    </a:moveTo>
                    <a:cubicBezTo>
                      <a:pt x="14" y="73"/>
                      <a:pt x="25" y="60"/>
                      <a:pt x="27" y="56"/>
                    </a:cubicBezTo>
                    <a:cubicBezTo>
                      <a:pt x="27" y="56"/>
                      <a:pt x="25" y="37"/>
                      <a:pt x="27" y="25"/>
                    </a:cubicBezTo>
                    <a:cubicBezTo>
                      <a:pt x="29" y="12"/>
                      <a:pt x="52" y="0"/>
                      <a:pt x="71" y="1"/>
                    </a:cubicBezTo>
                    <a:cubicBezTo>
                      <a:pt x="91" y="2"/>
                      <a:pt x="123" y="50"/>
                      <a:pt x="115" y="58"/>
                    </a:cubicBezTo>
                    <a:cubicBezTo>
                      <a:pt x="108" y="65"/>
                      <a:pt x="89" y="91"/>
                      <a:pt x="60" y="83"/>
                    </a:cubicBezTo>
                    <a:cubicBezTo>
                      <a:pt x="60" y="83"/>
                      <a:pt x="36" y="101"/>
                      <a:pt x="31" y="112"/>
                    </a:cubicBezTo>
                    <a:cubicBezTo>
                      <a:pt x="0" y="82"/>
                      <a:pt x="0" y="82"/>
                      <a:pt x="0" y="82"/>
                    </a:cubicBezTo>
                    <a:lnTo>
                      <a:pt x="14" y="73"/>
                    </a:ln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8" name="Freeform 46">
                <a:extLst>
                  <a:ext uri="{FF2B5EF4-FFF2-40B4-BE49-F238E27FC236}">
                    <a16:creationId xmlns:a16="http://schemas.microsoft.com/office/drawing/2014/main" id="{BAE706C1-1677-654F-BCF7-B9686576A55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36" y="1545"/>
                <a:ext cx="61" cy="80"/>
              </a:xfrm>
              <a:custGeom>
                <a:avLst/>
                <a:gdLst>
                  <a:gd name="T0" fmla="*/ 5 w 26"/>
                  <a:gd name="T1" fmla="*/ 0 h 34"/>
                  <a:gd name="T2" fmla="*/ 0 w 26"/>
                  <a:gd name="T3" fmla="*/ 34 h 34"/>
                  <a:gd name="T4" fmla="*/ 5 w 26"/>
                  <a:gd name="T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34">
                    <a:moveTo>
                      <a:pt x="5" y="0"/>
                    </a:moveTo>
                    <a:cubicBezTo>
                      <a:pt x="5" y="0"/>
                      <a:pt x="26" y="16"/>
                      <a:pt x="0" y="34"/>
                    </a:cubicBezTo>
                    <a:cubicBezTo>
                      <a:pt x="0" y="34"/>
                      <a:pt x="17" y="19"/>
                      <a:pt x="5" y="0"/>
                    </a:cubicBezTo>
                  </a:path>
                </a:pathLst>
              </a:custGeom>
              <a:solidFill>
                <a:srgbClr val="D89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49" name="Freeform 47">
                <a:extLst>
                  <a:ext uri="{FF2B5EF4-FFF2-40B4-BE49-F238E27FC236}">
                    <a16:creationId xmlns:a16="http://schemas.microsoft.com/office/drawing/2014/main" id="{2450BC3C-FB7C-FF4F-A2E7-EFD3D4808D6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36" y="1592"/>
                <a:ext cx="69" cy="33"/>
              </a:xfrm>
              <a:custGeom>
                <a:avLst/>
                <a:gdLst>
                  <a:gd name="T0" fmla="*/ 29 w 29"/>
                  <a:gd name="T1" fmla="*/ 10 h 14"/>
                  <a:gd name="T2" fmla="*/ 0 w 29"/>
                  <a:gd name="T3" fmla="*/ 14 h 14"/>
                  <a:gd name="T4" fmla="*/ 29 w 29"/>
                  <a:gd name="T5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14">
                    <a:moveTo>
                      <a:pt x="29" y="10"/>
                    </a:moveTo>
                    <a:cubicBezTo>
                      <a:pt x="29" y="10"/>
                      <a:pt x="19" y="0"/>
                      <a:pt x="0" y="14"/>
                    </a:cubicBezTo>
                    <a:cubicBezTo>
                      <a:pt x="0" y="14"/>
                      <a:pt x="15" y="3"/>
                      <a:pt x="29" y="10"/>
                    </a:cubicBezTo>
                  </a:path>
                </a:pathLst>
              </a:custGeom>
              <a:solidFill>
                <a:srgbClr val="D89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0" name="Freeform 48">
                <a:extLst>
                  <a:ext uri="{FF2B5EF4-FFF2-40B4-BE49-F238E27FC236}">
                    <a16:creationId xmlns:a16="http://schemas.microsoft.com/office/drawing/2014/main" id="{17AB1518-CDD7-1042-8A04-C544F4EAE0C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43" y="1505"/>
                <a:ext cx="123" cy="134"/>
              </a:xfrm>
              <a:custGeom>
                <a:avLst/>
                <a:gdLst>
                  <a:gd name="T0" fmla="*/ 3 w 52"/>
                  <a:gd name="T1" fmla="*/ 4 h 57"/>
                  <a:gd name="T2" fmla="*/ 10 w 52"/>
                  <a:gd name="T3" fmla="*/ 10 h 57"/>
                  <a:gd name="T4" fmla="*/ 13 w 52"/>
                  <a:gd name="T5" fmla="*/ 12 h 57"/>
                  <a:gd name="T6" fmla="*/ 14 w 52"/>
                  <a:gd name="T7" fmla="*/ 12 h 57"/>
                  <a:gd name="T8" fmla="*/ 14 w 52"/>
                  <a:gd name="T9" fmla="*/ 13 h 57"/>
                  <a:gd name="T10" fmla="*/ 14 w 52"/>
                  <a:gd name="T11" fmla="*/ 16 h 57"/>
                  <a:gd name="T12" fmla="*/ 15 w 52"/>
                  <a:gd name="T13" fmla="*/ 21 h 57"/>
                  <a:gd name="T14" fmla="*/ 16 w 52"/>
                  <a:gd name="T15" fmla="*/ 23 h 57"/>
                  <a:gd name="T16" fmla="*/ 17 w 52"/>
                  <a:gd name="T17" fmla="*/ 24 h 57"/>
                  <a:gd name="T18" fmla="*/ 19 w 52"/>
                  <a:gd name="T19" fmla="*/ 26 h 57"/>
                  <a:gd name="T20" fmla="*/ 21 w 52"/>
                  <a:gd name="T21" fmla="*/ 26 h 57"/>
                  <a:gd name="T22" fmla="*/ 23 w 52"/>
                  <a:gd name="T23" fmla="*/ 27 h 57"/>
                  <a:gd name="T24" fmla="*/ 26 w 52"/>
                  <a:gd name="T25" fmla="*/ 27 h 57"/>
                  <a:gd name="T26" fmla="*/ 26 w 52"/>
                  <a:gd name="T27" fmla="*/ 27 h 57"/>
                  <a:gd name="T28" fmla="*/ 28 w 52"/>
                  <a:gd name="T29" fmla="*/ 37 h 57"/>
                  <a:gd name="T30" fmla="*/ 29 w 52"/>
                  <a:gd name="T31" fmla="*/ 39 h 57"/>
                  <a:gd name="T32" fmla="*/ 31 w 52"/>
                  <a:gd name="T33" fmla="*/ 40 h 57"/>
                  <a:gd name="T34" fmla="*/ 34 w 52"/>
                  <a:gd name="T35" fmla="*/ 42 h 57"/>
                  <a:gd name="T36" fmla="*/ 37 w 52"/>
                  <a:gd name="T37" fmla="*/ 43 h 57"/>
                  <a:gd name="T38" fmla="*/ 40 w 52"/>
                  <a:gd name="T39" fmla="*/ 45 h 57"/>
                  <a:gd name="T40" fmla="*/ 42 w 52"/>
                  <a:gd name="T41" fmla="*/ 45 h 57"/>
                  <a:gd name="T42" fmla="*/ 42 w 52"/>
                  <a:gd name="T43" fmla="*/ 50 h 57"/>
                  <a:gd name="T44" fmla="*/ 45 w 52"/>
                  <a:gd name="T45" fmla="*/ 53 h 57"/>
                  <a:gd name="T46" fmla="*/ 47 w 52"/>
                  <a:gd name="T47" fmla="*/ 54 h 57"/>
                  <a:gd name="T48" fmla="*/ 49 w 52"/>
                  <a:gd name="T49" fmla="*/ 55 h 57"/>
                  <a:gd name="T50" fmla="*/ 52 w 52"/>
                  <a:gd name="T51" fmla="*/ 57 h 57"/>
                  <a:gd name="T52" fmla="*/ 50 w 52"/>
                  <a:gd name="T53" fmla="*/ 56 h 57"/>
                  <a:gd name="T54" fmla="*/ 47 w 52"/>
                  <a:gd name="T55" fmla="*/ 56 h 57"/>
                  <a:gd name="T56" fmla="*/ 45 w 52"/>
                  <a:gd name="T57" fmla="*/ 55 h 57"/>
                  <a:gd name="T58" fmla="*/ 42 w 52"/>
                  <a:gd name="T59" fmla="*/ 53 h 57"/>
                  <a:gd name="T60" fmla="*/ 40 w 52"/>
                  <a:gd name="T61" fmla="*/ 50 h 57"/>
                  <a:gd name="T62" fmla="*/ 40 w 52"/>
                  <a:gd name="T63" fmla="*/ 47 h 57"/>
                  <a:gd name="T64" fmla="*/ 42 w 52"/>
                  <a:gd name="T65" fmla="*/ 45 h 57"/>
                  <a:gd name="T66" fmla="*/ 40 w 52"/>
                  <a:gd name="T67" fmla="*/ 46 h 57"/>
                  <a:gd name="T68" fmla="*/ 36 w 52"/>
                  <a:gd name="T69" fmla="*/ 46 h 57"/>
                  <a:gd name="T70" fmla="*/ 33 w 52"/>
                  <a:gd name="T71" fmla="*/ 44 h 57"/>
                  <a:gd name="T72" fmla="*/ 29 w 52"/>
                  <a:gd name="T73" fmla="*/ 42 h 57"/>
                  <a:gd name="T74" fmla="*/ 28 w 52"/>
                  <a:gd name="T75" fmla="*/ 41 h 57"/>
                  <a:gd name="T76" fmla="*/ 26 w 52"/>
                  <a:gd name="T77" fmla="*/ 38 h 57"/>
                  <a:gd name="T78" fmla="*/ 24 w 52"/>
                  <a:gd name="T79" fmla="*/ 33 h 57"/>
                  <a:gd name="T80" fmla="*/ 24 w 52"/>
                  <a:gd name="T81" fmla="*/ 29 h 57"/>
                  <a:gd name="T82" fmla="*/ 26 w 52"/>
                  <a:gd name="T83" fmla="*/ 27 h 57"/>
                  <a:gd name="T84" fmla="*/ 24 w 52"/>
                  <a:gd name="T85" fmla="*/ 28 h 57"/>
                  <a:gd name="T86" fmla="*/ 22 w 52"/>
                  <a:gd name="T87" fmla="*/ 28 h 57"/>
                  <a:gd name="T88" fmla="*/ 18 w 52"/>
                  <a:gd name="T89" fmla="*/ 27 h 57"/>
                  <a:gd name="T90" fmla="*/ 17 w 52"/>
                  <a:gd name="T91" fmla="*/ 26 h 57"/>
                  <a:gd name="T92" fmla="*/ 15 w 52"/>
                  <a:gd name="T93" fmla="*/ 24 h 57"/>
                  <a:gd name="T94" fmla="*/ 14 w 52"/>
                  <a:gd name="T95" fmla="*/ 21 h 57"/>
                  <a:gd name="T96" fmla="*/ 13 w 52"/>
                  <a:gd name="T97" fmla="*/ 16 h 57"/>
                  <a:gd name="T98" fmla="*/ 14 w 52"/>
                  <a:gd name="T99" fmla="*/ 13 h 57"/>
                  <a:gd name="T100" fmla="*/ 9 w 52"/>
                  <a:gd name="T101" fmla="*/ 12 h 57"/>
                  <a:gd name="T102" fmla="*/ 3 w 52"/>
                  <a:gd name="T103" fmla="*/ 6 h 57"/>
                  <a:gd name="T104" fmla="*/ 0 w 52"/>
                  <a:gd name="T105" fmla="*/ 0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2" h="57">
                    <a:moveTo>
                      <a:pt x="0" y="0"/>
                    </a:moveTo>
                    <a:cubicBezTo>
                      <a:pt x="1" y="1"/>
                      <a:pt x="2" y="3"/>
                      <a:pt x="3" y="4"/>
                    </a:cubicBezTo>
                    <a:cubicBezTo>
                      <a:pt x="4" y="5"/>
                      <a:pt x="4" y="7"/>
                      <a:pt x="6" y="7"/>
                    </a:cubicBezTo>
                    <a:cubicBezTo>
                      <a:pt x="7" y="9"/>
                      <a:pt x="8" y="10"/>
                      <a:pt x="10" y="10"/>
                    </a:cubicBezTo>
                    <a:cubicBezTo>
                      <a:pt x="10" y="11"/>
                      <a:pt x="11" y="11"/>
                      <a:pt x="11" y="11"/>
                    </a:cubicBezTo>
                    <a:cubicBezTo>
                      <a:pt x="12" y="12"/>
                      <a:pt x="12" y="11"/>
                      <a:pt x="13" y="12"/>
                    </a:cubicBezTo>
                    <a:cubicBezTo>
                      <a:pt x="13" y="12"/>
                      <a:pt x="13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4"/>
                      <a:pt x="14" y="14"/>
                    </a:cubicBezTo>
                    <a:cubicBezTo>
                      <a:pt x="14" y="15"/>
                      <a:pt x="14" y="15"/>
                      <a:pt x="14" y="16"/>
                    </a:cubicBezTo>
                    <a:cubicBezTo>
                      <a:pt x="14" y="16"/>
                      <a:pt x="14" y="17"/>
                      <a:pt x="14" y="18"/>
                    </a:cubicBezTo>
                    <a:cubicBezTo>
                      <a:pt x="14" y="19"/>
                      <a:pt x="14" y="20"/>
                      <a:pt x="15" y="21"/>
                    </a:cubicBezTo>
                    <a:cubicBezTo>
                      <a:pt x="15" y="21"/>
                      <a:pt x="15" y="22"/>
                      <a:pt x="15" y="22"/>
                    </a:cubicBezTo>
                    <a:cubicBezTo>
                      <a:pt x="16" y="22"/>
                      <a:pt x="16" y="22"/>
                      <a:pt x="16" y="23"/>
                    </a:cubicBezTo>
                    <a:cubicBezTo>
                      <a:pt x="16" y="23"/>
                      <a:pt x="17" y="24"/>
                      <a:pt x="17" y="24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25"/>
                      <a:pt x="18" y="25"/>
                      <a:pt x="19" y="26"/>
                    </a:cubicBezTo>
                    <a:cubicBezTo>
                      <a:pt x="19" y="26"/>
                      <a:pt x="20" y="26"/>
                      <a:pt x="21" y="26"/>
                    </a:cubicBezTo>
                    <a:cubicBezTo>
                      <a:pt x="21" y="26"/>
                      <a:pt x="21" y="26"/>
                      <a:pt x="21" y="26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3" y="27"/>
                    </a:cubicBezTo>
                    <a:cubicBezTo>
                      <a:pt x="23" y="27"/>
                      <a:pt x="24" y="27"/>
                      <a:pt x="24" y="28"/>
                    </a:cubicBezTo>
                    <a:cubicBezTo>
                      <a:pt x="25" y="27"/>
                      <a:pt x="25" y="28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30"/>
                      <a:pt x="26" y="32"/>
                      <a:pt x="27" y="34"/>
                    </a:cubicBezTo>
                    <a:cubicBezTo>
                      <a:pt x="27" y="35"/>
                      <a:pt x="28" y="36"/>
                      <a:pt x="28" y="37"/>
                    </a:cubicBezTo>
                    <a:cubicBezTo>
                      <a:pt x="29" y="37"/>
                      <a:pt x="29" y="38"/>
                      <a:pt x="29" y="38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0" y="39"/>
                      <a:pt x="30" y="39"/>
                      <a:pt x="30" y="39"/>
                    </a:cubicBezTo>
                    <a:cubicBezTo>
                      <a:pt x="30" y="40"/>
                      <a:pt x="31" y="40"/>
                      <a:pt x="31" y="40"/>
                    </a:cubicBezTo>
                    <a:cubicBezTo>
                      <a:pt x="32" y="40"/>
                      <a:pt x="32" y="41"/>
                      <a:pt x="32" y="41"/>
                    </a:cubicBezTo>
                    <a:cubicBezTo>
                      <a:pt x="33" y="42"/>
                      <a:pt x="34" y="42"/>
                      <a:pt x="34" y="42"/>
                    </a:cubicBezTo>
                    <a:cubicBezTo>
                      <a:pt x="34" y="43"/>
                      <a:pt x="35" y="43"/>
                      <a:pt x="35" y="43"/>
                    </a:cubicBezTo>
                    <a:cubicBezTo>
                      <a:pt x="37" y="43"/>
                      <a:pt x="37" y="43"/>
                      <a:pt x="37" y="43"/>
                    </a:cubicBezTo>
                    <a:cubicBezTo>
                      <a:pt x="38" y="44"/>
                      <a:pt x="38" y="44"/>
                      <a:pt x="38" y="44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1" y="45"/>
                      <a:pt x="41" y="45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7"/>
                      <a:pt x="42" y="48"/>
                      <a:pt x="42" y="50"/>
                    </a:cubicBezTo>
                    <a:cubicBezTo>
                      <a:pt x="42" y="50"/>
                      <a:pt x="43" y="52"/>
                      <a:pt x="45" y="52"/>
                    </a:cubicBezTo>
                    <a:cubicBezTo>
                      <a:pt x="45" y="52"/>
                      <a:pt x="45" y="52"/>
                      <a:pt x="45" y="53"/>
                    </a:cubicBezTo>
                    <a:cubicBezTo>
                      <a:pt x="46" y="54"/>
                      <a:pt x="46" y="54"/>
                      <a:pt x="46" y="54"/>
                    </a:cubicBezTo>
                    <a:cubicBezTo>
                      <a:pt x="46" y="53"/>
                      <a:pt x="47" y="54"/>
                      <a:pt x="47" y="54"/>
                    </a:cubicBezTo>
                    <a:cubicBezTo>
                      <a:pt x="47" y="54"/>
                      <a:pt x="47" y="54"/>
                      <a:pt x="48" y="54"/>
                    </a:cubicBezTo>
                    <a:cubicBezTo>
                      <a:pt x="48" y="54"/>
                      <a:pt x="48" y="54"/>
                      <a:pt x="49" y="55"/>
                    </a:cubicBezTo>
                    <a:cubicBezTo>
                      <a:pt x="50" y="55"/>
                      <a:pt x="50" y="55"/>
                      <a:pt x="50" y="55"/>
                    </a:cubicBezTo>
                    <a:cubicBezTo>
                      <a:pt x="50" y="56"/>
                      <a:pt x="51" y="56"/>
                      <a:pt x="52" y="57"/>
                    </a:cubicBezTo>
                    <a:cubicBezTo>
                      <a:pt x="51" y="56"/>
                      <a:pt x="51" y="56"/>
                      <a:pt x="51" y="57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49" y="56"/>
                      <a:pt x="49" y="56"/>
                      <a:pt x="49" y="56"/>
                    </a:cubicBezTo>
                    <a:cubicBezTo>
                      <a:pt x="47" y="56"/>
                      <a:pt x="47" y="56"/>
                      <a:pt x="47" y="56"/>
                    </a:cubicBezTo>
                    <a:cubicBezTo>
                      <a:pt x="47" y="55"/>
                      <a:pt x="46" y="56"/>
                      <a:pt x="46" y="56"/>
                    </a:cubicBezTo>
                    <a:cubicBezTo>
                      <a:pt x="46" y="55"/>
                      <a:pt x="45" y="56"/>
                      <a:pt x="45" y="55"/>
                    </a:cubicBezTo>
                    <a:cubicBezTo>
                      <a:pt x="44" y="54"/>
                      <a:pt x="44" y="54"/>
                      <a:pt x="43" y="54"/>
                    </a:cubicBezTo>
                    <a:cubicBezTo>
                      <a:pt x="43" y="54"/>
                      <a:pt x="43" y="53"/>
                      <a:pt x="42" y="53"/>
                    </a:cubicBezTo>
                    <a:cubicBezTo>
                      <a:pt x="42" y="53"/>
                      <a:pt x="42" y="53"/>
                      <a:pt x="41" y="52"/>
                    </a:cubicBezTo>
                    <a:cubicBezTo>
                      <a:pt x="41" y="52"/>
                      <a:pt x="41" y="51"/>
                      <a:pt x="40" y="50"/>
                    </a:cubicBezTo>
                    <a:cubicBezTo>
                      <a:pt x="40" y="49"/>
                      <a:pt x="41" y="49"/>
                      <a:pt x="40" y="48"/>
                    </a:cubicBezTo>
                    <a:cubicBezTo>
                      <a:pt x="40" y="48"/>
                      <a:pt x="41" y="48"/>
                      <a:pt x="40" y="47"/>
                    </a:cubicBezTo>
                    <a:cubicBezTo>
                      <a:pt x="41" y="47"/>
                      <a:pt x="41" y="46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2" y="45"/>
                      <a:pt x="42" y="45"/>
                      <a:pt x="42" y="45"/>
                    </a:cubicBezTo>
                    <a:cubicBezTo>
                      <a:pt x="41" y="45"/>
                      <a:pt x="41" y="45"/>
                      <a:pt x="40" y="46"/>
                    </a:cubicBezTo>
                    <a:cubicBezTo>
                      <a:pt x="39" y="46"/>
                      <a:pt x="39" y="46"/>
                      <a:pt x="38" y="45"/>
                    </a:cubicBezTo>
                    <a:cubicBezTo>
                      <a:pt x="38" y="45"/>
                      <a:pt x="37" y="45"/>
                      <a:pt x="36" y="46"/>
                    </a:cubicBezTo>
                    <a:cubicBezTo>
                      <a:pt x="36" y="45"/>
                      <a:pt x="35" y="45"/>
                      <a:pt x="35" y="45"/>
                    </a:cubicBezTo>
                    <a:cubicBezTo>
                      <a:pt x="34" y="45"/>
                      <a:pt x="33" y="44"/>
                      <a:pt x="33" y="44"/>
                    </a:cubicBezTo>
                    <a:cubicBezTo>
                      <a:pt x="32" y="44"/>
                      <a:pt x="32" y="43"/>
                      <a:pt x="31" y="44"/>
                    </a:cubicBezTo>
                    <a:cubicBezTo>
                      <a:pt x="31" y="43"/>
                      <a:pt x="30" y="42"/>
                      <a:pt x="29" y="42"/>
                    </a:cubicBezTo>
                    <a:cubicBezTo>
                      <a:pt x="29" y="42"/>
                      <a:pt x="29" y="42"/>
                      <a:pt x="29" y="41"/>
                    </a:cubicBezTo>
                    <a:cubicBezTo>
                      <a:pt x="28" y="41"/>
                      <a:pt x="28" y="41"/>
                      <a:pt x="28" y="41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7" y="40"/>
                      <a:pt x="26" y="39"/>
                      <a:pt x="26" y="38"/>
                    </a:cubicBezTo>
                    <a:cubicBezTo>
                      <a:pt x="26" y="37"/>
                      <a:pt x="25" y="36"/>
                      <a:pt x="25" y="35"/>
                    </a:cubicBezTo>
                    <a:cubicBezTo>
                      <a:pt x="24" y="34"/>
                      <a:pt x="25" y="33"/>
                      <a:pt x="24" y="33"/>
                    </a:cubicBezTo>
                    <a:cubicBezTo>
                      <a:pt x="25" y="32"/>
                      <a:pt x="25" y="32"/>
                      <a:pt x="25" y="31"/>
                    </a:cubicBezTo>
                    <a:cubicBezTo>
                      <a:pt x="24" y="30"/>
                      <a:pt x="25" y="30"/>
                      <a:pt x="24" y="29"/>
                    </a:cubicBezTo>
                    <a:cubicBezTo>
                      <a:pt x="25" y="29"/>
                      <a:pt x="26" y="28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5" y="28"/>
                      <a:pt x="25" y="28"/>
                      <a:pt x="24" y="28"/>
                    </a:cubicBezTo>
                    <a:cubicBezTo>
                      <a:pt x="23" y="28"/>
                      <a:pt x="23" y="28"/>
                      <a:pt x="22" y="28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1" y="28"/>
                      <a:pt x="21" y="27"/>
                      <a:pt x="20" y="28"/>
                    </a:cubicBezTo>
                    <a:cubicBezTo>
                      <a:pt x="19" y="27"/>
                      <a:pt x="19" y="28"/>
                      <a:pt x="18" y="27"/>
                    </a:cubicBezTo>
                    <a:cubicBezTo>
                      <a:pt x="18" y="26"/>
                      <a:pt x="17" y="27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6" y="26"/>
                      <a:pt x="15" y="26"/>
                      <a:pt x="15" y="26"/>
                    </a:cubicBezTo>
                    <a:cubicBezTo>
                      <a:pt x="15" y="25"/>
                      <a:pt x="15" y="25"/>
                      <a:pt x="15" y="24"/>
                    </a:cubicBezTo>
                    <a:cubicBezTo>
                      <a:pt x="14" y="24"/>
                      <a:pt x="14" y="23"/>
                      <a:pt x="14" y="23"/>
                    </a:cubicBezTo>
                    <a:cubicBezTo>
                      <a:pt x="13" y="22"/>
                      <a:pt x="13" y="22"/>
                      <a:pt x="14" y="21"/>
                    </a:cubicBezTo>
                    <a:cubicBezTo>
                      <a:pt x="13" y="20"/>
                      <a:pt x="13" y="19"/>
                      <a:pt x="12" y="19"/>
                    </a:cubicBezTo>
                    <a:cubicBezTo>
                      <a:pt x="12" y="18"/>
                      <a:pt x="13" y="16"/>
                      <a:pt x="13" y="16"/>
                    </a:cubicBezTo>
                    <a:cubicBezTo>
                      <a:pt x="13" y="15"/>
                      <a:pt x="13" y="13"/>
                      <a:pt x="13" y="12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1" y="13"/>
                      <a:pt x="10" y="12"/>
                      <a:pt x="9" y="12"/>
                    </a:cubicBezTo>
                    <a:cubicBezTo>
                      <a:pt x="7" y="11"/>
                      <a:pt x="6" y="10"/>
                      <a:pt x="5" y="8"/>
                    </a:cubicBezTo>
                    <a:cubicBezTo>
                      <a:pt x="4" y="8"/>
                      <a:pt x="4" y="7"/>
                      <a:pt x="3" y="6"/>
                    </a:cubicBezTo>
                    <a:cubicBezTo>
                      <a:pt x="2" y="6"/>
                      <a:pt x="2" y="6"/>
                      <a:pt x="1" y="5"/>
                    </a:cubicBezTo>
                    <a:cubicBezTo>
                      <a:pt x="1" y="3"/>
                      <a:pt x="0" y="2"/>
                      <a:pt x="0" y="0"/>
                    </a:cubicBezTo>
                  </a:path>
                </a:pathLst>
              </a:custGeom>
              <a:solidFill>
                <a:srgbClr val="D89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1" name="Freeform 49">
                <a:extLst>
                  <a:ext uri="{FF2B5EF4-FFF2-40B4-BE49-F238E27FC236}">
                    <a16:creationId xmlns:a16="http://schemas.microsoft.com/office/drawing/2014/main" id="{6CE5303A-44DD-5F43-B091-9EE9B4DA2DC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36" y="1391"/>
                <a:ext cx="213" cy="253"/>
              </a:xfrm>
              <a:custGeom>
                <a:avLst/>
                <a:gdLst>
                  <a:gd name="T0" fmla="*/ 44 w 90"/>
                  <a:gd name="T1" fmla="*/ 10 h 107"/>
                  <a:gd name="T2" fmla="*/ 47 w 90"/>
                  <a:gd name="T3" fmla="*/ 26 h 107"/>
                  <a:gd name="T4" fmla="*/ 67 w 90"/>
                  <a:gd name="T5" fmla="*/ 26 h 107"/>
                  <a:gd name="T6" fmla="*/ 69 w 90"/>
                  <a:gd name="T7" fmla="*/ 44 h 107"/>
                  <a:gd name="T8" fmla="*/ 84 w 90"/>
                  <a:gd name="T9" fmla="*/ 49 h 107"/>
                  <a:gd name="T10" fmla="*/ 81 w 90"/>
                  <a:gd name="T11" fmla="*/ 68 h 107"/>
                  <a:gd name="T12" fmla="*/ 89 w 90"/>
                  <a:gd name="T13" fmla="*/ 76 h 107"/>
                  <a:gd name="T14" fmla="*/ 74 w 90"/>
                  <a:gd name="T15" fmla="*/ 97 h 107"/>
                  <a:gd name="T16" fmla="*/ 47 w 90"/>
                  <a:gd name="T17" fmla="*/ 101 h 107"/>
                  <a:gd name="T18" fmla="*/ 45 w 90"/>
                  <a:gd name="T19" fmla="*/ 93 h 107"/>
                  <a:gd name="T20" fmla="*/ 31 w 90"/>
                  <a:gd name="T21" fmla="*/ 86 h 107"/>
                  <a:gd name="T22" fmla="*/ 29 w 90"/>
                  <a:gd name="T23" fmla="*/ 75 h 107"/>
                  <a:gd name="T24" fmla="*/ 19 w 90"/>
                  <a:gd name="T25" fmla="*/ 73 h 107"/>
                  <a:gd name="T26" fmla="*/ 17 w 90"/>
                  <a:gd name="T27" fmla="*/ 61 h 107"/>
                  <a:gd name="T28" fmla="*/ 4 w 90"/>
                  <a:gd name="T29" fmla="*/ 51 h 107"/>
                  <a:gd name="T30" fmla="*/ 7 w 90"/>
                  <a:gd name="T31" fmla="*/ 29 h 107"/>
                  <a:gd name="T32" fmla="*/ 44 w 90"/>
                  <a:gd name="T33" fmla="*/ 1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107">
                    <a:moveTo>
                      <a:pt x="44" y="10"/>
                    </a:moveTo>
                    <a:cubicBezTo>
                      <a:pt x="50" y="14"/>
                      <a:pt x="52" y="19"/>
                      <a:pt x="47" y="26"/>
                    </a:cubicBezTo>
                    <a:cubicBezTo>
                      <a:pt x="47" y="26"/>
                      <a:pt x="58" y="16"/>
                      <a:pt x="67" y="26"/>
                    </a:cubicBezTo>
                    <a:cubicBezTo>
                      <a:pt x="76" y="34"/>
                      <a:pt x="69" y="44"/>
                      <a:pt x="69" y="44"/>
                    </a:cubicBezTo>
                    <a:cubicBezTo>
                      <a:pt x="69" y="44"/>
                      <a:pt x="78" y="42"/>
                      <a:pt x="84" y="49"/>
                    </a:cubicBezTo>
                    <a:cubicBezTo>
                      <a:pt x="89" y="56"/>
                      <a:pt x="84" y="63"/>
                      <a:pt x="81" y="68"/>
                    </a:cubicBezTo>
                    <a:cubicBezTo>
                      <a:pt x="81" y="68"/>
                      <a:pt x="87" y="70"/>
                      <a:pt x="89" y="76"/>
                    </a:cubicBezTo>
                    <a:cubicBezTo>
                      <a:pt x="90" y="83"/>
                      <a:pt x="85" y="90"/>
                      <a:pt x="74" y="97"/>
                    </a:cubicBezTo>
                    <a:cubicBezTo>
                      <a:pt x="63" y="103"/>
                      <a:pt x="53" y="107"/>
                      <a:pt x="47" y="101"/>
                    </a:cubicBezTo>
                    <a:cubicBezTo>
                      <a:pt x="42" y="96"/>
                      <a:pt x="45" y="93"/>
                      <a:pt x="45" y="93"/>
                    </a:cubicBezTo>
                    <a:cubicBezTo>
                      <a:pt x="45" y="93"/>
                      <a:pt x="36" y="92"/>
                      <a:pt x="31" y="86"/>
                    </a:cubicBezTo>
                    <a:cubicBezTo>
                      <a:pt x="27" y="80"/>
                      <a:pt x="29" y="75"/>
                      <a:pt x="29" y="75"/>
                    </a:cubicBezTo>
                    <a:cubicBezTo>
                      <a:pt x="29" y="75"/>
                      <a:pt x="23" y="76"/>
                      <a:pt x="19" y="73"/>
                    </a:cubicBezTo>
                    <a:cubicBezTo>
                      <a:pt x="16" y="69"/>
                      <a:pt x="17" y="61"/>
                      <a:pt x="17" y="61"/>
                    </a:cubicBezTo>
                    <a:cubicBezTo>
                      <a:pt x="17" y="61"/>
                      <a:pt x="9" y="58"/>
                      <a:pt x="4" y="51"/>
                    </a:cubicBezTo>
                    <a:cubicBezTo>
                      <a:pt x="0" y="44"/>
                      <a:pt x="3" y="34"/>
                      <a:pt x="7" y="29"/>
                    </a:cubicBezTo>
                    <a:cubicBezTo>
                      <a:pt x="11" y="24"/>
                      <a:pt x="29" y="0"/>
                      <a:pt x="44" y="10"/>
                    </a:cubicBezTo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2" name="Freeform 50">
                <a:extLst>
                  <a:ext uri="{FF2B5EF4-FFF2-40B4-BE49-F238E27FC236}">
                    <a16:creationId xmlns:a16="http://schemas.microsoft.com/office/drawing/2014/main" id="{0B8098E8-1272-E349-AB3F-695BCF19EB3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26" y="1505"/>
                <a:ext cx="68" cy="54"/>
              </a:xfrm>
              <a:custGeom>
                <a:avLst/>
                <a:gdLst>
                  <a:gd name="T0" fmla="*/ 29 w 29"/>
                  <a:gd name="T1" fmla="*/ 0 h 23"/>
                  <a:gd name="T2" fmla="*/ 0 w 29"/>
                  <a:gd name="T3" fmla="*/ 23 h 23"/>
                  <a:gd name="T4" fmla="*/ 29 w 29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23">
                    <a:moveTo>
                      <a:pt x="29" y="0"/>
                    </a:moveTo>
                    <a:cubicBezTo>
                      <a:pt x="29" y="0"/>
                      <a:pt x="18" y="15"/>
                      <a:pt x="0" y="23"/>
                    </a:cubicBezTo>
                    <a:cubicBezTo>
                      <a:pt x="0" y="23"/>
                      <a:pt x="24" y="6"/>
                      <a:pt x="29" y="0"/>
                    </a:cubicBezTo>
                  </a:path>
                </a:pathLst>
              </a:custGeom>
              <a:solidFill>
                <a:srgbClr val="D89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3" name="Freeform 51">
                <a:extLst>
                  <a:ext uri="{FF2B5EF4-FFF2-40B4-BE49-F238E27FC236}">
                    <a16:creationId xmlns:a16="http://schemas.microsoft.com/office/drawing/2014/main" id="{2950C12A-0F30-EE48-8305-9ABDE27CE82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88" y="1460"/>
                <a:ext cx="52" cy="57"/>
              </a:xfrm>
              <a:custGeom>
                <a:avLst/>
                <a:gdLst>
                  <a:gd name="T0" fmla="*/ 22 w 22"/>
                  <a:gd name="T1" fmla="*/ 0 h 24"/>
                  <a:gd name="T2" fmla="*/ 0 w 22"/>
                  <a:gd name="T3" fmla="*/ 24 h 24"/>
                  <a:gd name="T4" fmla="*/ 22 w 22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24">
                    <a:moveTo>
                      <a:pt x="22" y="0"/>
                    </a:moveTo>
                    <a:cubicBezTo>
                      <a:pt x="22" y="0"/>
                      <a:pt x="11" y="13"/>
                      <a:pt x="0" y="24"/>
                    </a:cubicBezTo>
                    <a:cubicBezTo>
                      <a:pt x="0" y="24"/>
                      <a:pt x="13" y="8"/>
                      <a:pt x="22" y="0"/>
                    </a:cubicBezTo>
                  </a:path>
                </a:pathLst>
              </a:custGeom>
              <a:solidFill>
                <a:srgbClr val="D89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4" name="Freeform 52">
                <a:extLst>
                  <a:ext uri="{FF2B5EF4-FFF2-40B4-BE49-F238E27FC236}">
                    <a16:creationId xmlns:a16="http://schemas.microsoft.com/office/drawing/2014/main" id="{054B6B60-D090-B349-B522-5D51BB0F52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12" y="1573"/>
                <a:ext cx="16" cy="22"/>
              </a:xfrm>
              <a:custGeom>
                <a:avLst/>
                <a:gdLst>
                  <a:gd name="T0" fmla="*/ 6 w 7"/>
                  <a:gd name="T1" fmla="*/ 9 h 9"/>
                  <a:gd name="T2" fmla="*/ 3 w 7"/>
                  <a:gd name="T3" fmla="*/ 5 h 9"/>
                  <a:gd name="T4" fmla="*/ 1 w 7"/>
                  <a:gd name="T5" fmla="*/ 0 h 9"/>
                  <a:gd name="T6" fmla="*/ 0 w 7"/>
                  <a:gd name="T7" fmla="*/ 0 h 9"/>
                  <a:gd name="T8" fmla="*/ 0 w 7"/>
                  <a:gd name="T9" fmla="*/ 2 h 9"/>
                  <a:gd name="T10" fmla="*/ 2 w 7"/>
                  <a:gd name="T11" fmla="*/ 5 h 9"/>
                  <a:gd name="T12" fmla="*/ 7 w 7"/>
                  <a:gd name="T13" fmla="*/ 9 h 9"/>
                  <a:gd name="T14" fmla="*/ 6 w 7"/>
                  <a:gd name="T1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9">
                    <a:moveTo>
                      <a:pt x="6" y="9"/>
                    </a:moveTo>
                    <a:cubicBezTo>
                      <a:pt x="5" y="8"/>
                      <a:pt x="3" y="6"/>
                      <a:pt x="3" y="5"/>
                    </a:cubicBezTo>
                    <a:cubicBezTo>
                      <a:pt x="2" y="4"/>
                      <a:pt x="1" y="2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5"/>
                    </a:cubicBezTo>
                    <a:cubicBezTo>
                      <a:pt x="2" y="7"/>
                      <a:pt x="4" y="9"/>
                      <a:pt x="7" y="9"/>
                    </a:cubicBezTo>
                    <a:cubicBezTo>
                      <a:pt x="7" y="9"/>
                      <a:pt x="7" y="9"/>
                      <a:pt x="6" y="9"/>
                    </a:cubicBezTo>
                  </a:path>
                </a:pathLst>
              </a:custGeom>
              <a:solidFill>
                <a:srgbClr val="F8C4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5" name="Freeform 53">
                <a:extLst>
                  <a:ext uri="{FF2B5EF4-FFF2-40B4-BE49-F238E27FC236}">
                    <a16:creationId xmlns:a16="http://schemas.microsoft.com/office/drawing/2014/main" id="{2002387E-80BC-DE4A-82E9-E823764C1C1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51" y="1460"/>
                <a:ext cx="180" cy="220"/>
              </a:xfrm>
              <a:custGeom>
                <a:avLst/>
                <a:gdLst>
                  <a:gd name="T0" fmla="*/ 35 w 76"/>
                  <a:gd name="T1" fmla="*/ 70 h 93"/>
                  <a:gd name="T2" fmla="*/ 41 w 76"/>
                  <a:gd name="T3" fmla="*/ 34 h 93"/>
                  <a:gd name="T4" fmla="*/ 67 w 76"/>
                  <a:gd name="T5" fmla="*/ 36 h 93"/>
                  <a:gd name="T6" fmla="*/ 72 w 76"/>
                  <a:gd name="T7" fmla="*/ 15 h 93"/>
                  <a:gd name="T8" fmla="*/ 46 w 76"/>
                  <a:gd name="T9" fmla="*/ 7 h 93"/>
                  <a:gd name="T10" fmla="*/ 12 w 76"/>
                  <a:gd name="T11" fmla="*/ 7 h 93"/>
                  <a:gd name="T12" fmla="*/ 5 w 76"/>
                  <a:gd name="T13" fmla="*/ 72 h 93"/>
                  <a:gd name="T14" fmla="*/ 35 w 76"/>
                  <a:gd name="T15" fmla="*/ 70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6" h="93">
                    <a:moveTo>
                      <a:pt x="35" y="70"/>
                    </a:moveTo>
                    <a:cubicBezTo>
                      <a:pt x="35" y="70"/>
                      <a:pt x="62" y="53"/>
                      <a:pt x="41" y="34"/>
                    </a:cubicBezTo>
                    <a:cubicBezTo>
                      <a:pt x="41" y="34"/>
                      <a:pt x="59" y="44"/>
                      <a:pt x="67" y="36"/>
                    </a:cubicBezTo>
                    <a:cubicBezTo>
                      <a:pt x="75" y="29"/>
                      <a:pt x="76" y="18"/>
                      <a:pt x="72" y="15"/>
                    </a:cubicBezTo>
                    <a:cubicBezTo>
                      <a:pt x="68" y="13"/>
                      <a:pt x="56" y="13"/>
                      <a:pt x="46" y="7"/>
                    </a:cubicBezTo>
                    <a:cubicBezTo>
                      <a:pt x="37" y="2"/>
                      <a:pt x="22" y="0"/>
                      <a:pt x="12" y="7"/>
                    </a:cubicBezTo>
                    <a:cubicBezTo>
                      <a:pt x="1" y="16"/>
                      <a:pt x="0" y="50"/>
                      <a:pt x="5" y="72"/>
                    </a:cubicBezTo>
                    <a:cubicBezTo>
                      <a:pt x="10" y="93"/>
                      <a:pt x="27" y="77"/>
                      <a:pt x="35" y="70"/>
                    </a:cubicBezTo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6" name="Freeform 54">
                <a:extLst>
                  <a:ext uri="{FF2B5EF4-FFF2-40B4-BE49-F238E27FC236}">
                    <a16:creationId xmlns:a16="http://schemas.microsoft.com/office/drawing/2014/main" id="{522BC835-16A3-3E4E-9500-EA2644DD995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62" y="1484"/>
                <a:ext cx="43" cy="49"/>
              </a:xfrm>
              <a:custGeom>
                <a:avLst/>
                <a:gdLst>
                  <a:gd name="T0" fmla="*/ 18 w 18"/>
                  <a:gd name="T1" fmla="*/ 3 h 21"/>
                  <a:gd name="T2" fmla="*/ 11 w 18"/>
                  <a:gd name="T3" fmla="*/ 16 h 21"/>
                  <a:gd name="T4" fmla="*/ 1 w 18"/>
                  <a:gd name="T5" fmla="*/ 13 h 21"/>
                  <a:gd name="T6" fmla="*/ 6 w 18"/>
                  <a:gd name="T7" fmla="*/ 0 h 21"/>
                  <a:gd name="T8" fmla="*/ 18 w 18"/>
                  <a:gd name="T9" fmla="*/ 3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18" y="3"/>
                    </a:moveTo>
                    <a:cubicBezTo>
                      <a:pt x="18" y="3"/>
                      <a:pt x="12" y="11"/>
                      <a:pt x="11" y="16"/>
                    </a:cubicBezTo>
                    <a:cubicBezTo>
                      <a:pt x="10" y="21"/>
                      <a:pt x="2" y="16"/>
                      <a:pt x="1" y="13"/>
                    </a:cubicBezTo>
                    <a:cubicBezTo>
                      <a:pt x="0" y="10"/>
                      <a:pt x="4" y="0"/>
                      <a:pt x="6" y="0"/>
                    </a:cubicBezTo>
                    <a:cubicBezTo>
                      <a:pt x="7" y="1"/>
                      <a:pt x="18" y="3"/>
                      <a:pt x="18" y="3"/>
                    </a:cubicBezTo>
                  </a:path>
                </a:pathLst>
              </a:custGeom>
              <a:solidFill>
                <a:srgbClr val="F8C4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7" name="Freeform 55">
                <a:extLst>
                  <a:ext uri="{FF2B5EF4-FFF2-40B4-BE49-F238E27FC236}">
                    <a16:creationId xmlns:a16="http://schemas.microsoft.com/office/drawing/2014/main" id="{FDB47119-21BB-2B4C-AB2A-2D121C78BC3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46" y="1472"/>
                <a:ext cx="82" cy="82"/>
              </a:xfrm>
              <a:custGeom>
                <a:avLst/>
                <a:gdLst>
                  <a:gd name="T0" fmla="*/ 5 w 35"/>
                  <a:gd name="T1" fmla="*/ 1 h 35"/>
                  <a:gd name="T2" fmla="*/ 14 w 35"/>
                  <a:gd name="T3" fmla="*/ 5 h 35"/>
                  <a:gd name="T4" fmla="*/ 22 w 35"/>
                  <a:gd name="T5" fmla="*/ 7 h 35"/>
                  <a:gd name="T6" fmla="*/ 23 w 35"/>
                  <a:gd name="T7" fmla="*/ 8 h 35"/>
                  <a:gd name="T8" fmla="*/ 28 w 35"/>
                  <a:gd name="T9" fmla="*/ 8 h 35"/>
                  <a:gd name="T10" fmla="*/ 34 w 35"/>
                  <a:gd name="T11" fmla="*/ 12 h 35"/>
                  <a:gd name="T12" fmla="*/ 34 w 35"/>
                  <a:gd name="T13" fmla="*/ 20 h 35"/>
                  <a:gd name="T14" fmla="*/ 29 w 35"/>
                  <a:gd name="T15" fmla="*/ 30 h 35"/>
                  <a:gd name="T16" fmla="*/ 27 w 35"/>
                  <a:gd name="T17" fmla="*/ 32 h 35"/>
                  <a:gd name="T18" fmla="*/ 27 w 35"/>
                  <a:gd name="T19" fmla="*/ 32 h 35"/>
                  <a:gd name="T20" fmla="*/ 27 w 35"/>
                  <a:gd name="T21" fmla="*/ 32 h 35"/>
                  <a:gd name="T22" fmla="*/ 27 w 35"/>
                  <a:gd name="T23" fmla="*/ 33 h 35"/>
                  <a:gd name="T24" fmla="*/ 19 w 35"/>
                  <a:gd name="T25" fmla="*/ 35 h 35"/>
                  <a:gd name="T26" fmla="*/ 7 w 35"/>
                  <a:gd name="T27" fmla="*/ 32 h 35"/>
                  <a:gd name="T28" fmla="*/ 3 w 35"/>
                  <a:gd name="T29" fmla="*/ 31 h 35"/>
                  <a:gd name="T30" fmla="*/ 0 w 35"/>
                  <a:gd name="T31" fmla="*/ 30 h 35"/>
                  <a:gd name="T32" fmla="*/ 3 w 35"/>
                  <a:gd name="T33" fmla="*/ 31 h 35"/>
                  <a:gd name="T34" fmla="*/ 7 w 35"/>
                  <a:gd name="T35" fmla="*/ 32 h 35"/>
                  <a:gd name="T36" fmla="*/ 13 w 35"/>
                  <a:gd name="T37" fmla="*/ 33 h 35"/>
                  <a:gd name="T38" fmla="*/ 22 w 35"/>
                  <a:gd name="T39" fmla="*/ 32 h 35"/>
                  <a:gd name="T40" fmla="*/ 24 w 35"/>
                  <a:gd name="T41" fmla="*/ 32 h 35"/>
                  <a:gd name="T42" fmla="*/ 26 w 35"/>
                  <a:gd name="T43" fmla="*/ 32 h 35"/>
                  <a:gd name="T44" fmla="*/ 26 w 35"/>
                  <a:gd name="T45" fmla="*/ 31 h 35"/>
                  <a:gd name="T46" fmla="*/ 26 w 35"/>
                  <a:gd name="T47" fmla="*/ 31 h 35"/>
                  <a:gd name="T48" fmla="*/ 26 w 35"/>
                  <a:gd name="T49" fmla="*/ 31 h 35"/>
                  <a:gd name="T50" fmla="*/ 28 w 35"/>
                  <a:gd name="T51" fmla="*/ 29 h 35"/>
                  <a:gd name="T52" fmla="*/ 32 w 35"/>
                  <a:gd name="T53" fmla="*/ 19 h 35"/>
                  <a:gd name="T54" fmla="*/ 30 w 35"/>
                  <a:gd name="T55" fmla="*/ 10 h 35"/>
                  <a:gd name="T56" fmla="*/ 26 w 35"/>
                  <a:gd name="T57" fmla="*/ 10 h 35"/>
                  <a:gd name="T58" fmla="*/ 14 w 35"/>
                  <a:gd name="T59" fmla="*/ 6 h 35"/>
                  <a:gd name="T60" fmla="*/ 5 w 35"/>
                  <a:gd name="T61" fmla="*/ 2 h 35"/>
                  <a:gd name="T62" fmla="*/ 1 w 35"/>
                  <a:gd name="T6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5" h="35">
                    <a:moveTo>
                      <a:pt x="1" y="0"/>
                    </a:moveTo>
                    <a:cubicBezTo>
                      <a:pt x="1" y="0"/>
                      <a:pt x="3" y="1"/>
                      <a:pt x="5" y="1"/>
                    </a:cubicBezTo>
                    <a:cubicBezTo>
                      <a:pt x="6" y="2"/>
                      <a:pt x="7" y="2"/>
                      <a:pt x="9" y="3"/>
                    </a:cubicBezTo>
                    <a:cubicBezTo>
                      <a:pt x="10" y="4"/>
                      <a:pt x="12" y="4"/>
                      <a:pt x="14" y="5"/>
                    </a:cubicBezTo>
                    <a:cubicBezTo>
                      <a:pt x="16" y="5"/>
                      <a:pt x="17" y="6"/>
                      <a:pt x="19" y="7"/>
                    </a:cubicBezTo>
                    <a:cubicBezTo>
                      <a:pt x="21" y="7"/>
                      <a:pt x="21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2" y="7"/>
                      <a:pt x="23" y="8"/>
                    </a:cubicBezTo>
                    <a:cubicBezTo>
                      <a:pt x="24" y="8"/>
                      <a:pt x="25" y="8"/>
                      <a:pt x="27" y="8"/>
                    </a:cubicBezTo>
                    <a:cubicBezTo>
                      <a:pt x="27" y="8"/>
                      <a:pt x="28" y="8"/>
                      <a:pt x="28" y="8"/>
                    </a:cubicBezTo>
                    <a:cubicBezTo>
                      <a:pt x="29" y="9"/>
                      <a:pt x="29" y="9"/>
                      <a:pt x="30" y="9"/>
                    </a:cubicBezTo>
                    <a:cubicBezTo>
                      <a:pt x="32" y="9"/>
                      <a:pt x="33" y="11"/>
                      <a:pt x="34" y="12"/>
                    </a:cubicBezTo>
                    <a:cubicBezTo>
                      <a:pt x="34" y="13"/>
                      <a:pt x="34" y="14"/>
                      <a:pt x="34" y="16"/>
                    </a:cubicBezTo>
                    <a:cubicBezTo>
                      <a:pt x="35" y="17"/>
                      <a:pt x="34" y="19"/>
                      <a:pt x="34" y="20"/>
                    </a:cubicBezTo>
                    <a:cubicBezTo>
                      <a:pt x="33" y="23"/>
                      <a:pt x="32" y="25"/>
                      <a:pt x="31" y="28"/>
                    </a:cubicBezTo>
                    <a:cubicBezTo>
                      <a:pt x="30" y="29"/>
                      <a:pt x="30" y="29"/>
                      <a:pt x="29" y="30"/>
                    </a:cubicBezTo>
                    <a:cubicBezTo>
                      <a:pt x="28" y="31"/>
                      <a:pt x="28" y="32"/>
                      <a:pt x="27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7" y="33"/>
                      <a:pt x="27" y="33"/>
                      <a:pt x="27" y="33"/>
                    </a:cubicBezTo>
                    <a:cubicBezTo>
                      <a:pt x="26" y="33"/>
                      <a:pt x="26" y="33"/>
                      <a:pt x="26" y="33"/>
                    </a:cubicBezTo>
                    <a:cubicBezTo>
                      <a:pt x="23" y="34"/>
                      <a:pt x="20" y="34"/>
                      <a:pt x="19" y="35"/>
                    </a:cubicBezTo>
                    <a:cubicBezTo>
                      <a:pt x="17" y="34"/>
                      <a:pt x="14" y="34"/>
                      <a:pt x="13" y="34"/>
                    </a:cubicBezTo>
                    <a:cubicBezTo>
                      <a:pt x="10" y="33"/>
                      <a:pt x="8" y="33"/>
                      <a:pt x="7" y="32"/>
                    </a:cubicBezTo>
                    <a:cubicBezTo>
                      <a:pt x="6" y="33"/>
                      <a:pt x="6" y="32"/>
                      <a:pt x="5" y="32"/>
                    </a:cubicBezTo>
                    <a:cubicBezTo>
                      <a:pt x="4" y="31"/>
                      <a:pt x="3" y="31"/>
                      <a:pt x="3" y="31"/>
                    </a:cubicBezTo>
                    <a:cubicBezTo>
                      <a:pt x="2" y="31"/>
                      <a:pt x="1" y="30"/>
                      <a:pt x="1" y="30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0"/>
                      <a:pt x="1" y="30"/>
                    </a:cubicBezTo>
                    <a:cubicBezTo>
                      <a:pt x="1" y="30"/>
                      <a:pt x="2" y="30"/>
                      <a:pt x="3" y="31"/>
                    </a:cubicBezTo>
                    <a:cubicBezTo>
                      <a:pt x="4" y="31"/>
                      <a:pt x="4" y="31"/>
                      <a:pt x="5" y="31"/>
                    </a:cubicBezTo>
                    <a:cubicBezTo>
                      <a:pt x="5" y="31"/>
                      <a:pt x="6" y="32"/>
                      <a:pt x="7" y="32"/>
                    </a:cubicBezTo>
                    <a:cubicBezTo>
                      <a:pt x="8" y="32"/>
                      <a:pt x="9" y="32"/>
                      <a:pt x="10" y="32"/>
                    </a:cubicBezTo>
                    <a:cubicBezTo>
                      <a:pt x="11" y="32"/>
                      <a:pt x="12" y="32"/>
                      <a:pt x="13" y="33"/>
                    </a:cubicBezTo>
                    <a:cubicBezTo>
                      <a:pt x="14" y="33"/>
                      <a:pt x="16" y="33"/>
                      <a:pt x="18" y="33"/>
                    </a:cubicBezTo>
                    <a:cubicBezTo>
                      <a:pt x="19" y="33"/>
                      <a:pt x="21" y="33"/>
                      <a:pt x="22" y="32"/>
                    </a:cubicBezTo>
                    <a:cubicBezTo>
                      <a:pt x="23" y="33"/>
                      <a:pt x="23" y="33"/>
                      <a:pt x="2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2"/>
                      <a:pt x="26" y="32"/>
                      <a:pt x="26" y="32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6" y="31"/>
                      <a:pt x="26" y="31"/>
                      <a:pt x="26" y="31"/>
                    </a:cubicBezTo>
                    <a:cubicBezTo>
                      <a:pt x="27" y="31"/>
                      <a:pt x="27" y="30"/>
                      <a:pt x="28" y="29"/>
                    </a:cubicBezTo>
                    <a:cubicBezTo>
                      <a:pt x="28" y="29"/>
                      <a:pt x="29" y="27"/>
                      <a:pt x="30" y="27"/>
                    </a:cubicBezTo>
                    <a:cubicBezTo>
                      <a:pt x="31" y="24"/>
                      <a:pt x="32" y="22"/>
                      <a:pt x="32" y="19"/>
                    </a:cubicBezTo>
                    <a:cubicBezTo>
                      <a:pt x="33" y="17"/>
                      <a:pt x="33" y="15"/>
                      <a:pt x="32" y="13"/>
                    </a:cubicBezTo>
                    <a:cubicBezTo>
                      <a:pt x="31" y="12"/>
                      <a:pt x="31" y="11"/>
                      <a:pt x="30" y="10"/>
                    </a:cubicBezTo>
                    <a:cubicBezTo>
                      <a:pt x="30" y="10"/>
                      <a:pt x="28" y="10"/>
                      <a:pt x="28" y="10"/>
                    </a:cubicBezTo>
                    <a:cubicBezTo>
                      <a:pt x="27" y="10"/>
                      <a:pt x="27" y="9"/>
                      <a:pt x="26" y="10"/>
                    </a:cubicBezTo>
                    <a:cubicBezTo>
                      <a:pt x="24" y="9"/>
                      <a:pt x="22" y="8"/>
                      <a:pt x="19" y="8"/>
                    </a:cubicBezTo>
                    <a:cubicBezTo>
                      <a:pt x="17" y="7"/>
                      <a:pt x="16" y="6"/>
                      <a:pt x="14" y="6"/>
                    </a:cubicBezTo>
                    <a:cubicBezTo>
                      <a:pt x="12" y="5"/>
                      <a:pt x="10" y="4"/>
                      <a:pt x="8" y="4"/>
                    </a:cubicBezTo>
                    <a:cubicBezTo>
                      <a:pt x="7" y="4"/>
                      <a:pt x="6" y="3"/>
                      <a:pt x="5" y="2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1" y="0"/>
                      <a:pt x="1" y="0"/>
                    </a:cubicBezTo>
                  </a:path>
                </a:pathLst>
              </a:custGeom>
              <a:solidFill>
                <a:srgbClr val="D894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8" name="Freeform 56">
                <a:extLst>
                  <a:ext uri="{FF2B5EF4-FFF2-40B4-BE49-F238E27FC236}">
                    <a16:creationId xmlns:a16="http://schemas.microsoft.com/office/drawing/2014/main" id="{8BE7B7F3-ED69-2C49-8E4B-A778DBEF4A5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88" y="1623"/>
                <a:ext cx="68" cy="42"/>
              </a:xfrm>
              <a:custGeom>
                <a:avLst/>
                <a:gdLst>
                  <a:gd name="T0" fmla="*/ 2 w 68"/>
                  <a:gd name="T1" fmla="*/ 0 h 42"/>
                  <a:gd name="T2" fmla="*/ 0 w 68"/>
                  <a:gd name="T3" fmla="*/ 23 h 42"/>
                  <a:gd name="T4" fmla="*/ 64 w 68"/>
                  <a:gd name="T5" fmla="*/ 42 h 42"/>
                  <a:gd name="T6" fmla="*/ 68 w 68"/>
                  <a:gd name="T7" fmla="*/ 9 h 42"/>
                  <a:gd name="T8" fmla="*/ 2 w 68"/>
                  <a:gd name="T9" fmla="*/ 0 h 42"/>
                  <a:gd name="T10" fmla="*/ 2 w 68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42">
                    <a:moveTo>
                      <a:pt x="2" y="0"/>
                    </a:moveTo>
                    <a:lnTo>
                      <a:pt x="0" y="23"/>
                    </a:lnTo>
                    <a:lnTo>
                      <a:pt x="64" y="42"/>
                    </a:lnTo>
                    <a:lnTo>
                      <a:pt x="68" y="9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8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59" name="Freeform 57">
                <a:extLst>
                  <a:ext uri="{FF2B5EF4-FFF2-40B4-BE49-F238E27FC236}">
                    <a16:creationId xmlns:a16="http://schemas.microsoft.com/office/drawing/2014/main" id="{2FBD1565-47B8-8244-BBD7-94F2D747A56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1" y="1642"/>
                <a:ext cx="118" cy="536"/>
              </a:xfrm>
              <a:custGeom>
                <a:avLst/>
                <a:gdLst>
                  <a:gd name="T0" fmla="*/ 64 w 118"/>
                  <a:gd name="T1" fmla="*/ 0 h 536"/>
                  <a:gd name="T2" fmla="*/ 0 w 118"/>
                  <a:gd name="T3" fmla="*/ 389 h 536"/>
                  <a:gd name="T4" fmla="*/ 45 w 118"/>
                  <a:gd name="T5" fmla="*/ 536 h 536"/>
                  <a:gd name="T6" fmla="*/ 116 w 118"/>
                  <a:gd name="T7" fmla="*/ 406 h 536"/>
                  <a:gd name="T8" fmla="*/ 118 w 118"/>
                  <a:gd name="T9" fmla="*/ 7 h 536"/>
                  <a:gd name="T10" fmla="*/ 64 w 118"/>
                  <a:gd name="T11" fmla="*/ 0 h 536"/>
                  <a:gd name="T12" fmla="*/ 64 w 118"/>
                  <a:gd name="T13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536">
                    <a:moveTo>
                      <a:pt x="64" y="0"/>
                    </a:moveTo>
                    <a:lnTo>
                      <a:pt x="0" y="389"/>
                    </a:lnTo>
                    <a:lnTo>
                      <a:pt x="45" y="536"/>
                    </a:lnTo>
                    <a:lnTo>
                      <a:pt x="116" y="406"/>
                    </a:lnTo>
                    <a:lnTo>
                      <a:pt x="118" y="7"/>
                    </a:lnTo>
                    <a:lnTo>
                      <a:pt x="64" y="0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C8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0" name="Freeform 58">
                <a:extLst>
                  <a:ext uri="{FF2B5EF4-FFF2-40B4-BE49-F238E27FC236}">
                    <a16:creationId xmlns:a16="http://schemas.microsoft.com/office/drawing/2014/main" id="{EE310DF3-0617-3E4D-941B-2D05D5D5C1BC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593" y="1649"/>
                <a:ext cx="56" cy="35"/>
              </a:xfrm>
              <a:custGeom>
                <a:avLst/>
                <a:gdLst>
                  <a:gd name="T0" fmla="*/ 56 w 56"/>
                  <a:gd name="T1" fmla="*/ 19 h 35"/>
                  <a:gd name="T2" fmla="*/ 56 w 56"/>
                  <a:gd name="T3" fmla="*/ 35 h 35"/>
                  <a:gd name="T4" fmla="*/ 56 w 56"/>
                  <a:gd name="T5" fmla="*/ 35 h 35"/>
                  <a:gd name="T6" fmla="*/ 56 w 56"/>
                  <a:gd name="T7" fmla="*/ 19 h 35"/>
                  <a:gd name="T8" fmla="*/ 56 w 56"/>
                  <a:gd name="T9" fmla="*/ 19 h 35"/>
                  <a:gd name="T10" fmla="*/ 2 w 56"/>
                  <a:gd name="T11" fmla="*/ 0 h 35"/>
                  <a:gd name="T12" fmla="*/ 0 w 56"/>
                  <a:gd name="T13" fmla="*/ 19 h 35"/>
                  <a:gd name="T14" fmla="*/ 0 w 56"/>
                  <a:gd name="T15" fmla="*/ 19 h 35"/>
                  <a:gd name="T16" fmla="*/ 2 w 56"/>
                  <a:gd name="T17" fmla="*/ 0 h 35"/>
                  <a:gd name="T18" fmla="*/ 2 w 56"/>
                  <a:gd name="T19" fmla="*/ 0 h 35"/>
                  <a:gd name="T20" fmla="*/ 2 w 56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35">
                    <a:moveTo>
                      <a:pt x="56" y="19"/>
                    </a:moveTo>
                    <a:lnTo>
                      <a:pt x="56" y="35"/>
                    </a:lnTo>
                    <a:lnTo>
                      <a:pt x="56" y="35"/>
                    </a:lnTo>
                    <a:lnTo>
                      <a:pt x="56" y="19"/>
                    </a:lnTo>
                    <a:lnTo>
                      <a:pt x="56" y="19"/>
                    </a:lnTo>
                    <a:close/>
                    <a:moveTo>
                      <a:pt x="2" y="0"/>
                    </a:moveTo>
                    <a:lnTo>
                      <a:pt x="0" y="19"/>
                    </a:lnTo>
                    <a:lnTo>
                      <a:pt x="0" y="19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07D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1" name="Freeform 59">
                <a:extLst>
                  <a:ext uri="{FF2B5EF4-FFF2-40B4-BE49-F238E27FC236}">
                    <a16:creationId xmlns:a16="http://schemas.microsoft.com/office/drawing/2014/main" id="{B6C2B66B-2267-1B44-8E7A-CDC3D6834EA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93" y="1649"/>
                <a:ext cx="56" cy="35"/>
              </a:xfrm>
              <a:custGeom>
                <a:avLst/>
                <a:gdLst>
                  <a:gd name="T0" fmla="*/ 2 w 56"/>
                  <a:gd name="T1" fmla="*/ 0 h 35"/>
                  <a:gd name="T2" fmla="*/ 0 w 56"/>
                  <a:gd name="T3" fmla="*/ 19 h 35"/>
                  <a:gd name="T4" fmla="*/ 56 w 56"/>
                  <a:gd name="T5" fmla="*/ 35 h 35"/>
                  <a:gd name="T6" fmla="*/ 56 w 56"/>
                  <a:gd name="T7" fmla="*/ 19 h 35"/>
                  <a:gd name="T8" fmla="*/ 2 w 56"/>
                  <a:gd name="T9" fmla="*/ 0 h 35"/>
                  <a:gd name="T10" fmla="*/ 2 w 56"/>
                  <a:gd name="T1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35">
                    <a:moveTo>
                      <a:pt x="2" y="0"/>
                    </a:moveTo>
                    <a:lnTo>
                      <a:pt x="0" y="19"/>
                    </a:lnTo>
                    <a:lnTo>
                      <a:pt x="56" y="35"/>
                    </a:lnTo>
                    <a:lnTo>
                      <a:pt x="56" y="19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624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2" name="Freeform 60">
                <a:extLst>
                  <a:ext uri="{FF2B5EF4-FFF2-40B4-BE49-F238E27FC236}">
                    <a16:creationId xmlns:a16="http://schemas.microsoft.com/office/drawing/2014/main" id="{93709519-EA80-B943-877A-56AFB4EF81C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93" y="1642"/>
                <a:ext cx="56" cy="21"/>
              </a:xfrm>
              <a:custGeom>
                <a:avLst/>
                <a:gdLst>
                  <a:gd name="T0" fmla="*/ 2 w 56"/>
                  <a:gd name="T1" fmla="*/ 0 h 21"/>
                  <a:gd name="T2" fmla="*/ 0 w 56"/>
                  <a:gd name="T3" fmla="*/ 4 h 21"/>
                  <a:gd name="T4" fmla="*/ 0 w 56"/>
                  <a:gd name="T5" fmla="*/ 4 h 21"/>
                  <a:gd name="T6" fmla="*/ 56 w 56"/>
                  <a:gd name="T7" fmla="*/ 21 h 21"/>
                  <a:gd name="T8" fmla="*/ 56 w 56"/>
                  <a:gd name="T9" fmla="*/ 7 h 21"/>
                  <a:gd name="T10" fmla="*/ 2 w 56"/>
                  <a:gd name="T11" fmla="*/ 0 h 21"/>
                  <a:gd name="T12" fmla="*/ 2 w 56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21">
                    <a:moveTo>
                      <a:pt x="2" y="0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56" y="21"/>
                    </a:lnTo>
                    <a:lnTo>
                      <a:pt x="56" y="7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6335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3" name="Freeform 61">
                <a:extLst>
                  <a:ext uri="{FF2B5EF4-FFF2-40B4-BE49-F238E27FC236}">
                    <a16:creationId xmlns:a16="http://schemas.microsoft.com/office/drawing/2014/main" id="{985E2A89-966C-414D-9B1A-DC1DCCE34DA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83" y="1635"/>
                <a:ext cx="80" cy="42"/>
              </a:xfrm>
              <a:custGeom>
                <a:avLst/>
                <a:gdLst>
                  <a:gd name="T0" fmla="*/ 3 w 80"/>
                  <a:gd name="T1" fmla="*/ 0 h 42"/>
                  <a:gd name="T2" fmla="*/ 0 w 80"/>
                  <a:gd name="T3" fmla="*/ 16 h 42"/>
                  <a:gd name="T4" fmla="*/ 76 w 80"/>
                  <a:gd name="T5" fmla="*/ 42 h 42"/>
                  <a:gd name="T6" fmla="*/ 80 w 80"/>
                  <a:gd name="T7" fmla="*/ 9 h 42"/>
                  <a:gd name="T8" fmla="*/ 3 w 80"/>
                  <a:gd name="T9" fmla="*/ 0 h 42"/>
                  <a:gd name="T10" fmla="*/ 3 w 80"/>
                  <a:gd name="T11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0" h="42">
                    <a:moveTo>
                      <a:pt x="3" y="0"/>
                    </a:moveTo>
                    <a:lnTo>
                      <a:pt x="0" y="16"/>
                    </a:lnTo>
                    <a:lnTo>
                      <a:pt x="76" y="42"/>
                    </a:lnTo>
                    <a:lnTo>
                      <a:pt x="80" y="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8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4" name="Freeform 62">
                <a:extLst>
                  <a:ext uri="{FF2B5EF4-FFF2-40B4-BE49-F238E27FC236}">
                    <a16:creationId xmlns:a16="http://schemas.microsoft.com/office/drawing/2014/main" id="{A3D72EDD-3FDD-6C4A-B4C8-AC50886DBD4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550" y="1724"/>
                <a:ext cx="95" cy="374"/>
              </a:xfrm>
              <a:custGeom>
                <a:avLst/>
                <a:gdLst>
                  <a:gd name="T0" fmla="*/ 95 w 95"/>
                  <a:gd name="T1" fmla="*/ 145 h 374"/>
                  <a:gd name="T2" fmla="*/ 36 w 95"/>
                  <a:gd name="T3" fmla="*/ 0 h 374"/>
                  <a:gd name="T4" fmla="*/ 21 w 95"/>
                  <a:gd name="T5" fmla="*/ 90 h 374"/>
                  <a:gd name="T6" fmla="*/ 95 w 95"/>
                  <a:gd name="T7" fmla="*/ 244 h 374"/>
                  <a:gd name="T8" fmla="*/ 95 w 95"/>
                  <a:gd name="T9" fmla="*/ 145 h 374"/>
                  <a:gd name="T10" fmla="*/ 95 w 95"/>
                  <a:gd name="T11" fmla="*/ 145 h 374"/>
                  <a:gd name="T12" fmla="*/ 0 w 95"/>
                  <a:gd name="T13" fmla="*/ 211 h 374"/>
                  <a:gd name="T14" fmla="*/ 66 w 95"/>
                  <a:gd name="T15" fmla="*/ 374 h 374"/>
                  <a:gd name="T16" fmla="*/ 88 w 95"/>
                  <a:gd name="T17" fmla="*/ 336 h 374"/>
                  <a:gd name="T18" fmla="*/ 10 w 95"/>
                  <a:gd name="T19" fmla="*/ 152 h 374"/>
                  <a:gd name="T20" fmla="*/ 0 w 95"/>
                  <a:gd name="T21" fmla="*/ 211 h 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374">
                    <a:moveTo>
                      <a:pt x="95" y="145"/>
                    </a:moveTo>
                    <a:lnTo>
                      <a:pt x="36" y="0"/>
                    </a:lnTo>
                    <a:lnTo>
                      <a:pt x="21" y="90"/>
                    </a:lnTo>
                    <a:lnTo>
                      <a:pt x="95" y="244"/>
                    </a:lnTo>
                    <a:lnTo>
                      <a:pt x="95" y="145"/>
                    </a:lnTo>
                    <a:lnTo>
                      <a:pt x="95" y="145"/>
                    </a:lnTo>
                    <a:close/>
                    <a:moveTo>
                      <a:pt x="0" y="211"/>
                    </a:moveTo>
                    <a:lnTo>
                      <a:pt x="66" y="374"/>
                    </a:lnTo>
                    <a:lnTo>
                      <a:pt x="88" y="336"/>
                    </a:lnTo>
                    <a:lnTo>
                      <a:pt x="10" y="152"/>
                    </a:lnTo>
                    <a:lnTo>
                      <a:pt x="0" y="211"/>
                    </a:lnTo>
                    <a:close/>
                  </a:path>
                </a:pathLst>
              </a:custGeom>
              <a:solidFill>
                <a:srgbClr val="9624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5" name="Freeform 63">
                <a:extLst>
                  <a:ext uri="{FF2B5EF4-FFF2-40B4-BE49-F238E27FC236}">
                    <a16:creationId xmlns:a16="http://schemas.microsoft.com/office/drawing/2014/main" id="{0698FA58-6399-E94B-AD78-772A2B68725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35" y="1611"/>
                <a:ext cx="321" cy="399"/>
              </a:xfrm>
              <a:custGeom>
                <a:avLst/>
                <a:gdLst>
                  <a:gd name="T0" fmla="*/ 142 w 321"/>
                  <a:gd name="T1" fmla="*/ 0 h 399"/>
                  <a:gd name="T2" fmla="*/ 0 w 321"/>
                  <a:gd name="T3" fmla="*/ 366 h 399"/>
                  <a:gd name="T4" fmla="*/ 177 w 321"/>
                  <a:gd name="T5" fmla="*/ 399 h 399"/>
                  <a:gd name="T6" fmla="*/ 321 w 321"/>
                  <a:gd name="T7" fmla="*/ 92 h 399"/>
                  <a:gd name="T8" fmla="*/ 142 w 321"/>
                  <a:gd name="T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399">
                    <a:moveTo>
                      <a:pt x="142" y="0"/>
                    </a:moveTo>
                    <a:lnTo>
                      <a:pt x="0" y="366"/>
                    </a:lnTo>
                    <a:lnTo>
                      <a:pt x="177" y="399"/>
                    </a:lnTo>
                    <a:lnTo>
                      <a:pt x="321" y="92"/>
                    </a:lnTo>
                    <a:lnTo>
                      <a:pt x="142" y="0"/>
                    </a:ln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6" name="Freeform 64">
                <a:extLst>
                  <a:ext uri="{FF2B5EF4-FFF2-40B4-BE49-F238E27FC236}">
                    <a16:creationId xmlns:a16="http://schemas.microsoft.com/office/drawing/2014/main" id="{5396415E-BAD6-5F4A-BDDB-C6107B1497F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28" y="1883"/>
                <a:ext cx="196" cy="193"/>
              </a:xfrm>
              <a:custGeom>
                <a:avLst/>
                <a:gdLst>
                  <a:gd name="T0" fmla="*/ 80 w 83"/>
                  <a:gd name="T1" fmla="*/ 36 h 82"/>
                  <a:gd name="T2" fmla="*/ 35 w 83"/>
                  <a:gd name="T3" fmla="*/ 4 h 82"/>
                  <a:gd name="T4" fmla="*/ 4 w 83"/>
                  <a:gd name="T5" fmla="*/ 47 h 82"/>
                  <a:gd name="T6" fmla="*/ 48 w 83"/>
                  <a:gd name="T7" fmla="*/ 79 h 82"/>
                  <a:gd name="T8" fmla="*/ 80 w 83"/>
                  <a:gd name="T9" fmla="*/ 3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3" h="82">
                    <a:moveTo>
                      <a:pt x="80" y="36"/>
                    </a:moveTo>
                    <a:cubicBezTo>
                      <a:pt x="76" y="14"/>
                      <a:pt x="57" y="0"/>
                      <a:pt x="35" y="4"/>
                    </a:cubicBezTo>
                    <a:cubicBezTo>
                      <a:pt x="15" y="9"/>
                      <a:pt x="0" y="28"/>
                      <a:pt x="4" y="47"/>
                    </a:cubicBezTo>
                    <a:cubicBezTo>
                      <a:pt x="7" y="68"/>
                      <a:pt x="26" y="82"/>
                      <a:pt x="48" y="79"/>
                    </a:cubicBezTo>
                    <a:cubicBezTo>
                      <a:pt x="69" y="74"/>
                      <a:pt x="83" y="54"/>
                      <a:pt x="80" y="36"/>
                    </a:cubicBezTo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7" name="Freeform 65">
                <a:extLst>
                  <a:ext uri="{FF2B5EF4-FFF2-40B4-BE49-F238E27FC236}">
                    <a16:creationId xmlns:a16="http://schemas.microsoft.com/office/drawing/2014/main" id="{BC2A1301-97F6-574B-9086-E2E3894E142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89" y="2194"/>
                <a:ext cx="102" cy="100"/>
              </a:xfrm>
              <a:custGeom>
                <a:avLst/>
                <a:gdLst>
                  <a:gd name="T0" fmla="*/ 41 w 43"/>
                  <a:gd name="T1" fmla="*/ 18 h 42"/>
                  <a:gd name="T2" fmla="*/ 19 w 43"/>
                  <a:gd name="T3" fmla="*/ 2 h 42"/>
                  <a:gd name="T4" fmla="*/ 2 w 43"/>
                  <a:gd name="T5" fmla="*/ 24 h 42"/>
                  <a:gd name="T6" fmla="*/ 25 w 43"/>
                  <a:gd name="T7" fmla="*/ 40 h 42"/>
                  <a:gd name="T8" fmla="*/ 41 w 43"/>
                  <a:gd name="T9" fmla="*/ 18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2">
                    <a:moveTo>
                      <a:pt x="41" y="18"/>
                    </a:moveTo>
                    <a:cubicBezTo>
                      <a:pt x="40" y="7"/>
                      <a:pt x="30" y="0"/>
                      <a:pt x="19" y="2"/>
                    </a:cubicBezTo>
                    <a:cubicBezTo>
                      <a:pt x="8" y="4"/>
                      <a:pt x="0" y="14"/>
                      <a:pt x="2" y="24"/>
                    </a:cubicBezTo>
                    <a:cubicBezTo>
                      <a:pt x="4" y="35"/>
                      <a:pt x="14" y="42"/>
                      <a:pt x="25" y="40"/>
                    </a:cubicBezTo>
                    <a:cubicBezTo>
                      <a:pt x="36" y="38"/>
                      <a:pt x="43" y="28"/>
                      <a:pt x="41" y="18"/>
                    </a:cubicBezTo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8" name="Freeform 66">
                <a:extLst>
                  <a:ext uri="{FF2B5EF4-FFF2-40B4-BE49-F238E27FC236}">
                    <a16:creationId xmlns:a16="http://schemas.microsoft.com/office/drawing/2014/main" id="{40EE2BD9-2506-ED40-8B12-2B37BE94FD1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70" y="1899"/>
                <a:ext cx="400" cy="390"/>
              </a:xfrm>
              <a:custGeom>
                <a:avLst/>
                <a:gdLst>
                  <a:gd name="T0" fmla="*/ 100 w 400"/>
                  <a:gd name="T1" fmla="*/ 0 h 390"/>
                  <a:gd name="T2" fmla="*/ 0 w 400"/>
                  <a:gd name="T3" fmla="*/ 156 h 390"/>
                  <a:gd name="T4" fmla="*/ 355 w 400"/>
                  <a:gd name="T5" fmla="*/ 390 h 390"/>
                  <a:gd name="T6" fmla="*/ 400 w 400"/>
                  <a:gd name="T7" fmla="*/ 310 h 390"/>
                  <a:gd name="T8" fmla="*/ 100 w 400"/>
                  <a:gd name="T9" fmla="*/ 0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0" h="390">
                    <a:moveTo>
                      <a:pt x="100" y="0"/>
                    </a:moveTo>
                    <a:lnTo>
                      <a:pt x="0" y="156"/>
                    </a:lnTo>
                    <a:lnTo>
                      <a:pt x="355" y="390"/>
                    </a:lnTo>
                    <a:lnTo>
                      <a:pt x="400" y="31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69" name="Freeform 67">
                <a:extLst>
                  <a:ext uri="{FF2B5EF4-FFF2-40B4-BE49-F238E27FC236}">
                    <a16:creationId xmlns:a16="http://schemas.microsoft.com/office/drawing/2014/main" id="{30971BD1-C2A5-234F-9B67-A1BAEE81D5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51" y="1545"/>
                <a:ext cx="229" cy="229"/>
              </a:xfrm>
              <a:custGeom>
                <a:avLst/>
                <a:gdLst>
                  <a:gd name="T0" fmla="*/ 85 w 97"/>
                  <a:gd name="T1" fmla="*/ 28 h 97"/>
                  <a:gd name="T2" fmla="*/ 70 w 97"/>
                  <a:gd name="T3" fmla="*/ 86 h 97"/>
                  <a:gd name="T4" fmla="*/ 12 w 97"/>
                  <a:gd name="T5" fmla="*/ 70 h 97"/>
                  <a:gd name="T6" fmla="*/ 27 w 97"/>
                  <a:gd name="T7" fmla="*/ 12 h 97"/>
                  <a:gd name="T8" fmla="*/ 85 w 97"/>
                  <a:gd name="T9" fmla="*/ 28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85" y="28"/>
                    </a:moveTo>
                    <a:cubicBezTo>
                      <a:pt x="97" y="48"/>
                      <a:pt x="90" y="74"/>
                      <a:pt x="70" y="86"/>
                    </a:cubicBezTo>
                    <a:cubicBezTo>
                      <a:pt x="49" y="97"/>
                      <a:pt x="23" y="90"/>
                      <a:pt x="12" y="70"/>
                    </a:cubicBezTo>
                    <a:cubicBezTo>
                      <a:pt x="0" y="50"/>
                      <a:pt x="7" y="24"/>
                      <a:pt x="27" y="12"/>
                    </a:cubicBezTo>
                    <a:cubicBezTo>
                      <a:pt x="48" y="0"/>
                      <a:pt x="74" y="7"/>
                      <a:pt x="85" y="28"/>
                    </a:cubicBez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70" name="Freeform 68">
                <a:extLst>
                  <a:ext uri="{FF2B5EF4-FFF2-40B4-BE49-F238E27FC236}">
                    <a16:creationId xmlns:a16="http://schemas.microsoft.com/office/drawing/2014/main" id="{1506297A-B56E-7844-9636-0D382020FE7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18" y="1552"/>
                <a:ext cx="295" cy="262"/>
              </a:xfrm>
              <a:custGeom>
                <a:avLst/>
                <a:gdLst>
                  <a:gd name="T0" fmla="*/ 83 w 125"/>
                  <a:gd name="T1" fmla="*/ 111 h 111"/>
                  <a:gd name="T2" fmla="*/ 125 w 125"/>
                  <a:gd name="T3" fmla="*/ 7 h 111"/>
                  <a:gd name="T4" fmla="*/ 54 w 125"/>
                  <a:gd name="T5" fmla="*/ 1 h 111"/>
                  <a:gd name="T6" fmla="*/ 0 w 125"/>
                  <a:gd name="T7" fmla="*/ 67 h 111"/>
                  <a:gd name="T8" fmla="*/ 83 w 125"/>
                  <a:gd name="T9" fmla="*/ 111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" h="111">
                    <a:moveTo>
                      <a:pt x="83" y="111"/>
                    </a:moveTo>
                    <a:cubicBezTo>
                      <a:pt x="125" y="7"/>
                      <a:pt x="125" y="7"/>
                      <a:pt x="125" y="7"/>
                    </a:cubicBezTo>
                    <a:cubicBezTo>
                      <a:pt x="125" y="7"/>
                      <a:pt x="69" y="2"/>
                      <a:pt x="54" y="1"/>
                    </a:cubicBezTo>
                    <a:cubicBezTo>
                      <a:pt x="39" y="0"/>
                      <a:pt x="28" y="13"/>
                      <a:pt x="0" y="67"/>
                    </a:cubicBezTo>
                    <a:lnTo>
                      <a:pt x="83" y="111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71" name="Freeform 69">
                <a:extLst>
                  <a:ext uri="{FF2B5EF4-FFF2-40B4-BE49-F238E27FC236}">
                    <a16:creationId xmlns:a16="http://schemas.microsoft.com/office/drawing/2014/main" id="{05165F19-3B06-A549-93BB-D6DE0489993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47" y="2154"/>
                <a:ext cx="406" cy="319"/>
              </a:xfrm>
              <a:custGeom>
                <a:avLst/>
                <a:gdLst>
                  <a:gd name="T0" fmla="*/ 151 w 172"/>
                  <a:gd name="T1" fmla="*/ 79 h 135"/>
                  <a:gd name="T2" fmla="*/ 166 w 172"/>
                  <a:gd name="T3" fmla="*/ 74 h 135"/>
                  <a:gd name="T4" fmla="*/ 137 w 172"/>
                  <a:gd name="T5" fmla="*/ 42 h 135"/>
                  <a:gd name="T6" fmla="*/ 131 w 172"/>
                  <a:gd name="T7" fmla="*/ 40 h 135"/>
                  <a:gd name="T8" fmla="*/ 120 w 172"/>
                  <a:gd name="T9" fmla="*/ 13 h 135"/>
                  <a:gd name="T10" fmla="*/ 58 w 172"/>
                  <a:gd name="T11" fmla="*/ 18 h 135"/>
                  <a:gd name="T12" fmla="*/ 53 w 172"/>
                  <a:gd name="T13" fmla="*/ 20 h 135"/>
                  <a:gd name="T14" fmla="*/ 21 w 172"/>
                  <a:gd name="T15" fmla="*/ 0 h 135"/>
                  <a:gd name="T16" fmla="*/ 0 w 172"/>
                  <a:gd name="T17" fmla="*/ 29 h 135"/>
                  <a:gd name="T18" fmla="*/ 30 w 172"/>
                  <a:gd name="T19" fmla="*/ 55 h 135"/>
                  <a:gd name="T20" fmla="*/ 74 w 172"/>
                  <a:gd name="T21" fmla="*/ 105 h 135"/>
                  <a:gd name="T22" fmla="*/ 74 w 172"/>
                  <a:gd name="T23" fmla="*/ 105 h 135"/>
                  <a:gd name="T24" fmla="*/ 74 w 172"/>
                  <a:gd name="T25" fmla="*/ 105 h 135"/>
                  <a:gd name="T26" fmla="*/ 75 w 172"/>
                  <a:gd name="T27" fmla="*/ 105 h 135"/>
                  <a:gd name="T28" fmla="*/ 88 w 172"/>
                  <a:gd name="T29" fmla="*/ 122 h 135"/>
                  <a:gd name="T30" fmla="*/ 113 w 172"/>
                  <a:gd name="T31" fmla="*/ 132 h 135"/>
                  <a:gd name="T32" fmla="*/ 119 w 172"/>
                  <a:gd name="T33" fmla="*/ 122 h 135"/>
                  <a:gd name="T34" fmla="*/ 139 w 172"/>
                  <a:gd name="T35" fmla="*/ 121 h 135"/>
                  <a:gd name="T36" fmla="*/ 140 w 172"/>
                  <a:gd name="T37" fmla="*/ 105 h 135"/>
                  <a:gd name="T38" fmla="*/ 157 w 172"/>
                  <a:gd name="T39" fmla="*/ 99 h 135"/>
                  <a:gd name="T40" fmla="*/ 151 w 172"/>
                  <a:gd name="T41" fmla="*/ 7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72" h="135">
                    <a:moveTo>
                      <a:pt x="151" y="79"/>
                    </a:moveTo>
                    <a:cubicBezTo>
                      <a:pt x="159" y="83"/>
                      <a:pt x="164" y="80"/>
                      <a:pt x="166" y="74"/>
                    </a:cubicBezTo>
                    <a:cubicBezTo>
                      <a:pt x="172" y="57"/>
                      <a:pt x="142" y="44"/>
                      <a:pt x="137" y="42"/>
                    </a:cubicBezTo>
                    <a:cubicBezTo>
                      <a:pt x="135" y="41"/>
                      <a:pt x="133" y="40"/>
                      <a:pt x="131" y="40"/>
                    </a:cubicBezTo>
                    <a:cubicBezTo>
                      <a:pt x="131" y="31"/>
                      <a:pt x="128" y="19"/>
                      <a:pt x="120" y="13"/>
                    </a:cubicBezTo>
                    <a:cubicBezTo>
                      <a:pt x="109" y="5"/>
                      <a:pt x="79" y="10"/>
                      <a:pt x="58" y="18"/>
                    </a:cubicBezTo>
                    <a:cubicBezTo>
                      <a:pt x="55" y="20"/>
                      <a:pt x="53" y="20"/>
                      <a:pt x="53" y="20"/>
                    </a:cubicBezTo>
                    <a:cubicBezTo>
                      <a:pt x="48" y="19"/>
                      <a:pt x="21" y="0"/>
                      <a:pt x="21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3" y="31"/>
                      <a:pt x="30" y="55"/>
                      <a:pt x="30" y="55"/>
                    </a:cubicBezTo>
                    <a:cubicBezTo>
                      <a:pt x="30" y="84"/>
                      <a:pt x="64" y="99"/>
                      <a:pt x="74" y="105"/>
                    </a:cubicBezTo>
                    <a:cubicBezTo>
                      <a:pt x="74" y="105"/>
                      <a:pt x="74" y="105"/>
                      <a:pt x="74" y="105"/>
                    </a:cubicBezTo>
                    <a:cubicBezTo>
                      <a:pt x="74" y="105"/>
                      <a:pt x="74" y="105"/>
                      <a:pt x="74" y="105"/>
                    </a:cubicBezTo>
                    <a:cubicBezTo>
                      <a:pt x="75" y="105"/>
                      <a:pt x="75" y="105"/>
                      <a:pt x="75" y="105"/>
                    </a:cubicBezTo>
                    <a:cubicBezTo>
                      <a:pt x="77" y="111"/>
                      <a:pt x="82" y="117"/>
                      <a:pt x="88" y="122"/>
                    </a:cubicBezTo>
                    <a:cubicBezTo>
                      <a:pt x="98" y="131"/>
                      <a:pt x="107" y="135"/>
                      <a:pt x="113" y="132"/>
                    </a:cubicBezTo>
                    <a:cubicBezTo>
                      <a:pt x="119" y="129"/>
                      <a:pt x="119" y="122"/>
                      <a:pt x="119" y="122"/>
                    </a:cubicBezTo>
                    <a:cubicBezTo>
                      <a:pt x="125" y="125"/>
                      <a:pt x="133" y="128"/>
                      <a:pt x="139" y="121"/>
                    </a:cubicBezTo>
                    <a:cubicBezTo>
                      <a:pt x="144" y="114"/>
                      <a:pt x="140" y="105"/>
                      <a:pt x="140" y="105"/>
                    </a:cubicBezTo>
                    <a:cubicBezTo>
                      <a:pt x="140" y="105"/>
                      <a:pt x="151" y="110"/>
                      <a:pt x="157" y="99"/>
                    </a:cubicBezTo>
                    <a:cubicBezTo>
                      <a:pt x="164" y="89"/>
                      <a:pt x="151" y="79"/>
                      <a:pt x="151" y="79"/>
                    </a:cubicBez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72" name="Freeform 70">
                <a:extLst>
                  <a:ext uri="{FF2B5EF4-FFF2-40B4-BE49-F238E27FC236}">
                    <a16:creationId xmlns:a16="http://schemas.microsoft.com/office/drawing/2014/main" id="{D154A048-ED0D-3B4B-A178-BE5CD129922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63" y="1462"/>
                <a:ext cx="234" cy="192"/>
              </a:xfrm>
              <a:custGeom>
                <a:avLst/>
                <a:gdLst>
                  <a:gd name="T0" fmla="*/ 0 w 234"/>
                  <a:gd name="T1" fmla="*/ 99 h 192"/>
                  <a:gd name="T2" fmla="*/ 43 w 234"/>
                  <a:gd name="T3" fmla="*/ 0 h 192"/>
                  <a:gd name="T4" fmla="*/ 234 w 234"/>
                  <a:gd name="T5" fmla="*/ 159 h 192"/>
                  <a:gd name="T6" fmla="*/ 187 w 234"/>
                  <a:gd name="T7" fmla="*/ 192 h 192"/>
                  <a:gd name="T8" fmla="*/ 0 w 234"/>
                  <a:gd name="T9" fmla="*/ 99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192">
                    <a:moveTo>
                      <a:pt x="0" y="99"/>
                    </a:moveTo>
                    <a:lnTo>
                      <a:pt x="43" y="0"/>
                    </a:lnTo>
                    <a:lnTo>
                      <a:pt x="234" y="159"/>
                    </a:lnTo>
                    <a:lnTo>
                      <a:pt x="187" y="192"/>
                    </a:lnTo>
                    <a:lnTo>
                      <a:pt x="0" y="99"/>
                    </a:lnTo>
                    <a:close/>
                  </a:path>
                </a:pathLst>
              </a:cu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  <p:sp>
            <p:nvSpPr>
              <p:cNvPr id="73" name="Freeform 71">
                <a:extLst>
                  <a:ext uri="{FF2B5EF4-FFF2-40B4-BE49-F238E27FC236}">
                    <a16:creationId xmlns:a16="http://schemas.microsoft.com/office/drawing/2014/main" id="{7E8CD1E8-CFED-A24C-91CA-08EB3434952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42" y="1559"/>
                <a:ext cx="123" cy="97"/>
              </a:xfrm>
              <a:custGeom>
                <a:avLst/>
                <a:gdLst>
                  <a:gd name="T0" fmla="*/ 123 w 123"/>
                  <a:gd name="T1" fmla="*/ 7 h 97"/>
                  <a:gd name="T2" fmla="*/ 88 w 123"/>
                  <a:gd name="T3" fmla="*/ 0 h 97"/>
                  <a:gd name="T4" fmla="*/ 0 w 123"/>
                  <a:gd name="T5" fmla="*/ 66 h 97"/>
                  <a:gd name="T6" fmla="*/ 47 w 123"/>
                  <a:gd name="T7" fmla="*/ 97 h 97"/>
                  <a:gd name="T8" fmla="*/ 123 w 123"/>
                  <a:gd name="T9" fmla="*/ 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3" h="97">
                    <a:moveTo>
                      <a:pt x="123" y="7"/>
                    </a:moveTo>
                    <a:lnTo>
                      <a:pt x="88" y="0"/>
                    </a:lnTo>
                    <a:lnTo>
                      <a:pt x="0" y="66"/>
                    </a:lnTo>
                    <a:lnTo>
                      <a:pt x="47" y="97"/>
                    </a:lnTo>
                    <a:lnTo>
                      <a:pt x="123" y="7"/>
                    </a:lnTo>
                    <a:close/>
                  </a:path>
                </a:pathLst>
              </a:cu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rebuchet MS" panose="020B0703020202090204" pitchFamily="34" charset="0"/>
                </a:endParaRPr>
              </a:p>
            </p:txBody>
          </p:sp>
        </p:grpSp>
      </p:grpSp>
      <p:sp>
        <p:nvSpPr>
          <p:cNvPr id="74" name="Abgerundetes Rechteck 47">
            <a:extLst>
              <a:ext uri="{FF2B5EF4-FFF2-40B4-BE49-F238E27FC236}">
                <a16:creationId xmlns:a16="http://schemas.microsoft.com/office/drawing/2014/main" id="{A20A726C-354B-034D-BF3F-5572387744BB}"/>
              </a:ext>
            </a:extLst>
          </p:cNvPr>
          <p:cNvSpPr/>
          <p:nvPr/>
        </p:nvSpPr>
        <p:spPr bwMode="gray">
          <a:xfrm>
            <a:off x="2661438" y="2151217"/>
            <a:ext cx="7238885" cy="643510"/>
          </a:xfrm>
          <a:prstGeom prst="roundRect">
            <a:avLst/>
          </a:prstGeom>
          <a:solidFill>
            <a:schemeClr val="accent1">
              <a:lumMod val="60000"/>
              <a:lumOff val="4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fontAlgn="auto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defRPr/>
            </a:pPr>
            <a:r>
              <a:rPr lang="en-US" sz="1600" b="1" kern="0" noProof="1">
                <a:solidFill>
                  <a:schemeClr val="tx1">
                    <a:lumMod val="75000"/>
                    <a:lumOff val="25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Exclusiones SUBJETIVA:</a:t>
            </a:r>
          </a:p>
        </p:txBody>
      </p:sp>
      <p:sp>
        <p:nvSpPr>
          <p:cNvPr id="75" name="Abgerundetes Rechteck 47">
            <a:extLst>
              <a:ext uri="{FF2B5EF4-FFF2-40B4-BE49-F238E27FC236}">
                <a16:creationId xmlns:a16="http://schemas.microsoft.com/office/drawing/2014/main" id="{0C1CCFA3-7287-1340-B0BD-8E6CE3808636}"/>
              </a:ext>
            </a:extLst>
          </p:cNvPr>
          <p:cNvSpPr/>
          <p:nvPr/>
        </p:nvSpPr>
        <p:spPr bwMode="gray">
          <a:xfrm>
            <a:off x="2976674" y="2886657"/>
            <a:ext cx="6903845" cy="621352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fontAlgn="auto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defRPr/>
            </a:pPr>
            <a:r>
              <a:rPr lang="en-US" sz="1400" kern="0" noProof="1">
                <a:solidFill>
                  <a:srgbClr val="C00000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Sujetos </a:t>
            </a:r>
            <a:r>
              <a:rPr lang="en-US" sz="1400" u="sng" kern="0" noProof="1">
                <a:solidFill>
                  <a:srgbClr val="C00000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condenados</a:t>
            </a:r>
            <a:r>
              <a:rPr lang="en-US" sz="1400" kern="0" noProof="1">
                <a:solidFill>
                  <a:srgbClr val="C00000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 por delitos L. 22.415, 23.771 y 24.769 y con sentencia firme antes del 23/12/2019.</a:t>
            </a:r>
          </a:p>
        </p:txBody>
      </p:sp>
      <p:sp>
        <p:nvSpPr>
          <p:cNvPr id="76" name="Abgerundetes Rechteck 47">
            <a:extLst>
              <a:ext uri="{FF2B5EF4-FFF2-40B4-BE49-F238E27FC236}">
                <a16:creationId xmlns:a16="http://schemas.microsoft.com/office/drawing/2014/main" id="{E218DC7A-587A-AC4F-8A14-9C8A8942D3E2}"/>
              </a:ext>
            </a:extLst>
          </p:cNvPr>
          <p:cNvSpPr/>
          <p:nvPr/>
        </p:nvSpPr>
        <p:spPr bwMode="gray">
          <a:xfrm>
            <a:off x="2963940" y="3624974"/>
            <a:ext cx="6903845" cy="621351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</a:pPr>
            <a:r>
              <a:rPr lang="en-US" sz="1400" kern="0" noProof="1">
                <a:solidFill>
                  <a:srgbClr val="C00000"/>
                </a:solidFill>
                <a:latin typeface="Trebuchet MS" panose="020B0703020202090204" pitchFamily="34" charset="0"/>
              </a:rPr>
              <a:t>Sujetos </a:t>
            </a:r>
            <a:r>
              <a:rPr lang="en-US" sz="1400" u="sng" kern="0" noProof="1">
                <a:solidFill>
                  <a:srgbClr val="C00000"/>
                </a:solidFill>
                <a:latin typeface="Trebuchet MS" panose="020B0703020202090204" pitchFamily="34" charset="0"/>
              </a:rPr>
              <a:t>condenados</a:t>
            </a:r>
            <a:r>
              <a:rPr lang="en-US" sz="1400" kern="0" noProof="1">
                <a:solidFill>
                  <a:srgbClr val="C00000"/>
                </a:solidFill>
                <a:latin typeface="Trebuchet MS" panose="020B0703020202090204" pitchFamily="34" charset="0"/>
              </a:rPr>
              <a:t> por delitos comunes con conexión con el incumplimiento de obligaciones tributaries y </a:t>
            </a:r>
            <a:r>
              <a:rPr lang="en-US" sz="1400" kern="0" noProof="1">
                <a:solidFill>
                  <a:srgbClr val="C00000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con sentencia firme antes del 23/12/2019.</a:t>
            </a:r>
            <a:endParaRPr lang="en-US" sz="1400" kern="0" noProof="1">
              <a:solidFill>
                <a:srgbClr val="C00000"/>
              </a:solidFill>
              <a:latin typeface="Trebuchet MS" panose="020B0703020202090204" pitchFamily="34" charset="0"/>
            </a:endParaRPr>
          </a:p>
        </p:txBody>
      </p:sp>
      <p:sp>
        <p:nvSpPr>
          <p:cNvPr id="77" name="Abgerundetes Rechteck 47">
            <a:extLst>
              <a:ext uri="{FF2B5EF4-FFF2-40B4-BE49-F238E27FC236}">
                <a16:creationId xmlns:a16="http://schemas.microsoft.com/office/drawing/2014/main" id="{EA90B951-F596-CB4A-AD64-4B08D0E366CD}"/>
              </a:ext>
            </a:extLst>
          </p:cNvPr>
          <p:cNvSpPr/>
          <p:nvPr/>
        </p:nvSpPr>
        <p:spPr bwMode="gray">
          <a:xfrm>
            <a:off x="2938857" y="4366770"/>
            <a:ext cx="6903845" cy="621352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</a:pPr>
            <a:r>
              <a:rPr lang="en-US" sz="1400" kern="0" noProof="1">
                <a:solidFill>
                  <a:srgbClr val="C00000"/>
                </a:solidFill>
                <a:latin typeface="Trebuchet MS" panose="020B0703020202090204" pitchFamily="34" charset="0"/>
              </a:rPr>
              <a:t>Personas Jurídicas cuyos directivos se encuentren </a:t>
            </a:r>
            <a:r>
              <a:rPr lang="en-US" sz="1400" u="sng" kern="0" noProof="1">
                <a:solidFill>
                  <a:srgbClr val="C00000"/>
                </a:solidFill>
                <a:latin typeface="Trebuchet MS" panose="020B0703020202090204" pitchFamily="34" charset="0"/>
              </a:rPr>
              <a:t>condenados</a:t>
            </a:r>
            <a:r>
              <a:rPr lang="en-US" sz="1400" kern="0" noProof="1">
                <a:solidFill>
                  <a:srgbClr val="C00000"/>
                </a:solidFill>
                <a:latin typeface="Trebuchet MS" panose="020B0703020202090204" pitchFamily="34" charset="0"/>
              </a:rPr>
              <a:t> por delitos penales, siempre que posean </a:t>
            </a:r>
            <a:r>
              <a:rPr lang="en-US" sz="1400" kern="0" noProof="1">
                <a:solidFill>
                  <a:srgbClr val="C00000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sentencia firme antes del 23/12/2019</a:t>
            </a:r>
            <a:r>
              <a:rPr lang="en-US" sz="1400" kern="0" noProof="1">
                <a:solidFill>
                  <a:srgbClr val="C00000"/>
                </a:solidFill>
                <a:latin typeface="Trebuchet MS" panose="020B0703020202090204" pitchFamily="34" charset="0"/>
              </a:rPr>
              <a:t>.</a:t>
            </a:r>
          </a:p>
        </p:txBody>
      </p:sp>
      <p:sp>
        <p:nvSpPr>
          <p:cNvPr id="78" name="Abgerundetes Rechteck 47">
            <a:extLst>
              <a:ext uri="{FF2B5EF4-FFF2-40B4-BE49-F238E27FC236}">
                <a16:creationId xmlns:a16="http://schemas.microsoft.com/office/drawing/2014/main" id="{923BF5B1-E0D5-344B-8B6A-6661C3A4C0D9}"/>
              </a:ext>
            </a:extLst>
          </p:cNvPr>
          <p:cNvSpPr/>
          <p:nvPr/>
        </p:nvSpPr>
        <p:spPr bwMode="gray">
          <a:xfrm>
            <a:off x="2963939" y="5098963"/>
            <a:ext cx="6903845" cy="621350"/>
          </a:xfrm>
          <a:prstGeom prst="roundRect">
            <a:avLst/>
          </a:prstGeom>
          <a:solidFill>
            <a:schemeClr val="accent1">
              <a:lumMod val="20000"/>
              <a:lumOff val="80000"/>
              <a:alpha val="6000"/>
            </a:scheme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</a:pPr>
            <a:r>
              <a:rPr lang="en-US" sz="1400" kern="0" noProof="1">
                <a:solidFill>
                  <a:srgbClr val="C00000"/>
                </a:solidFill>
                <a:latin typeface="Trebuchet MS" panose="020B0703020202090204" pitchFamily="34" charset="0"/>
              </a:rPr>
              <a:t>Sujetos declarados en quiebra sin continuidad de explotación.</a:t>
            </a: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5BBA620C-C1D2-5B43-B5B8-7F3C175E76B6}"/>
              </a:ext>
            </a:extLst>
          </p:cNvPr>
          <p:cNvSpPr txBox="1"/>
          <p:nvPr/>
        </p:nvSpPr>
        <p:spPr>
          <a:xfrm>
            <a:off x="2282434" y="6504644"/>
            <a:ext cx="75528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16 de la Ley 27.541 (B.O. 23/12/2019).</a:t>
            </a:r>
          </a:p>
        </p:txBody>
      </p:sp>
    </p:spTree>
    <p:extLst>
      <p:ext uri="{BB962C8B-B14F-4D97-AF65-F5344CB8AC3E}">
        <p14:creationId xmlns:p14="http://schemas.microsoft.com/office/powerpoint/2010/main" val="1086283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17</a:t>
            </a:fld>
            <a:endParaRPr lang="es-AR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F99C9AB-3CD2-D84E-836E-4A56FAA091A1}"/>
              </a:ext>
            </a:extLst>
          </p:cNvPr>
          <p:cNvSpPr>
            <a:spLocks noChangeArrowheads="1"/>
          </p:cNvSpPr>
          <p:nvPr/>
        </p:nvSpPr>
        <p:spPr bwMode="gray">
          <a:xfrm>
            <a:off x="3287688" y="-1"/>
            <a:ext cx="6840760" cy="6871690"/>
          </a:xfrm>
          <a:prstGeom prst="rect">
            <a:avLst/>
          </a:prstGeom>
          <a:solidFill>
            <a:srgbClr val="EE9024"/>
          </a:solidFill>
          <a:ln w="25400">
            <a:noFill/>
            <a:miter lim="800000"/>
            <a:headEnd/>
            <a:tailEnd type="none" w="lg" len="med"/>
          </a:ln>
          <a:effectLst/>
        </p:spPr>
        <p:txBody>
          <a:bodyPr wrap="none" lIns="0" tIns="0" rIns="0" bIns="0" anchor="ctr"/>
          <a:lstStyle/>
          <a:p>
            <a:endParaRPr lang="es-AR" dirty="0">
              <a:solidFill>
                <a:prstClr val="white"/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1897ECD-A794-3944-94DD-04CB4FEACC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7" t="50716" r="16486"/>
          <a:stretch/>
        </p:blipFill>
        <p:spPr>
          <a:xfrm rot="16200000">
            <a:off x="8060756" y="1923676"/>
            <a:ext cx="6871689" cy="302433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DB0D15F-811C-794D-945D-09D5003957B3}"/>
              </a:ext>
            </a:extLst>
          </p:cNvPr>
          <p:cNvSpPr txBox="1"/>
          <p:nvPr/>
        </p:nvSpPr>
        <p:spPr>
          <a:xfrm>
            <a:off x="3647728" y="3136612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4. Conceptos Condonados</a:t>
            </a:r>
          </a:p>
        </p:txBody>
      </p:sp>
    </p:spTree>
    <p:extLst>
      <p:ext uri="{BB962C8B-B14F-4D97-AF65-F5344CB8AC3E}">
        <p14:creationId xmlns:p14="http://schemas.microsoft.com/office/powerpoint/2010/main" val="1976667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18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7348A0E-BE05-074E-A522-C8067F71997A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Intereses condonados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DAEADCE9-9D5D-C244-9629-80E1F8678495}"/>
              </a:ext>
            </a:extLst>
          </p:cNvPr>
          <p:cNvGrpSpPr>
            <a:grpSpLocks noChangeAspect="1"/>
          </p:cNvGrpSpPr>
          <p:nvPr/>
        </p:nvGrpSpPr>
        <p:grpSpPr bwMode="gray">
          <a:xfrm>
            <a:off x="9354754" y="1250814"/>
            <a:ext cx="3070626" cy="5607186"/>
            <a:chOff x="965" y="-4354"/>
            <a:chExt cx="5715" cy="10436"/>
          </a:xfrm>
        </p:grpSpPr>
        <p:sp>
          <p:nvSpPr>
            <p:cNvPr id="6" name="Freeform 7">
              <a:extLst>
                <a:ext uri="{FF2B5EF4-FFF2-40B4-BE49-F238E27FC236}">
                  <a16:creationId xmlns:a16="http://schemas.microsoft.com/office/drawing/2014/main" id="{4BC977F1-D879-1F41-A461-E6468C3B9482}"/>
                </a:ext>
              </a:extLst>
            </p:cNvPr>
            <p:cNvSpPr>
              <a:spLocks/>
            </p:cNvSpPr>
            <p:nvPr/>
          </p:nvSpPr>
          <p:spPr bwMode="gray">
            <a:xfrm>
              <a:off x="3864" y="4461"/>
              <a:ext cx="598" cy="1607"/>
            </a:xfrm>
            <a:custGeom>
              <a:avLst/>
              <a:gdLst>
                <a:gd name="T0" fmla="*/ 0 w 253"/>
                <a:gd name="T1" fmla="*/ 58 h 680"/>
                <a:gd name="T2" fmla="*/ 173 w 253"/>
                <a:gd name="T3" fmla="*/ 680 h 680"/>
                <a:gd name="T4" fmla="*/ 253 w 253"/>
                <a:gd name="T5" fmla="*/ 680 h 680"/>
                <a:gd name="T6" fmla="*/ 133 w 253"/>
                <a:gd name="T7" fmla="*/ 0 h 680"/>
                <a:gd name="T8" fmla="*/ 0 w 253"/>
                <a:gd name="T9" fmla="*/ 58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680">
                  <a:moveTo>
                    <a:pt x="0" y="58"/>
                  </a:moveTo>
                  <a:cubicBezTo>
                    <a:pt x="173" y="680"/>
                    <a:pt x="173" y="680"/>
                    <a:pt x="173" y="680"/>
                  </a:cubicBezTo>
                  <a:cubicBezTo>
                    <a:pt x="253" y="680"/>
                    <a:pt x="253" y="680"/>
                    <a:pt x="253" y="68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92" y="23"/>
                    <a:pt x="47" y="43"/>
                    <a:pt x="0" y="58"/>
                  </a:cubicBezTo>
                  <a:close/>
                </a:path>
              </a:pathLst>
            </a:custGeom>
            <a:solidFill>
              <a:srgbClr val="4A4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7" name="Freeform 8">
              <a:extLst>
                <a:ext uri="{FF2B5EF4-FFF2-40B4-BE49-F238E27FC236}">
                  <a16:creationId xmlns:a16="http://schemas.microsoft.com/office/drawing/2014/main" id="{9EB6F9B1-3005-0D41-8083-379637A5B093}"/>
                </a:ext>
              </a:extLst>
            </p:cNvPr>
            <p:cNvSpPr>
              <a:spLocks/>
            </p:cNvSpPr>
            <p:nvPr/>
          </p:nvSpPr>
          <p:spPr bwMode="gray">
            <a:xfrm>
              <a:off x="2076" y="4461"/>
              <a:ext cx="597" cy="1607"/>
            </a:xfrm>
            <a:custGeom>
              <a:avLst/>
              <a:gdLst>
                <a:gd name="T0" fmla="*/ 119 w 253"/>
                <a:gd name="T1" fmla="*/ 0 h 680"/>
                <a:gd name="T2" fmla="*/ 0 w 253"/>
                <a:gd name="T3" fmla="*/ 680 h 680"/>
                <a:gd name="T4" fmla="*/ 79 w 253"/>
                <a:gd name="T5" fmla="*/ 680 h 680"/>
                <a:gd name="T6" fmla="*/ 253 w 253"/>
                <a:gd name="T7" fmla="*/ 58 h 680"/>
                <a:gd name="T8" fmla="*/ 119 w 253"/>
                <a:gd name="T9" fmla="*/ 0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680">
                  <a:moveTo>
                    <a:pt x="119" y="0"/>
                  </a:moveTo>
                  <a:cubicBezTo>
                    <a:pt x="0" y="680"/>
                    <a:pt x="0" y="680"/>
                    <a:pt x="0" y="680"/>
                  </a:cubicBezTo>
                  <a:cubicBezTo>
                    <a:pt x="79" y="680"/>
                    <a:pt x="79" y="680"/>
                    <a:pt x="79" y="680"/>
                  </a:cubicBezTo>
                  <a:cubicBezTo>
                    <a:pt x="253" y="58"/>
                    <a:pt x="253" y="58"/>
                    <a:pt x="253" y="58"/>
                  </a:cubicBezTo>
                  <a:cubicBezTo>
                    <a:pt x="205" y="43"/>
                    <a:pt x="161" y="23"/>
                    <a:pt x="119" y="0"/>
                  </a:cubicBezTo>
                  <a:close/>
                </a:path>
              </a:pathLst>
            </a:custGeom>
            <a:solidFill>
              <a:srgbClr val="4A4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8" name="Oval 9">
              <a:extLst>
                <a:ext uri="{FF2B5EF4-FFF2-40B4-BE49-F238E27FC236}">
                  <a16:creationId xmlns:a16="http://schemas.microsoft.com/office/drawing/2014/main" id="{41107EE7-A14F-1946-83F3-22C9F888313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686" y="2172"/>
              <a:ext cx="3163" cy="2519"/>
            </a:xfrm>
            <a:prstGeom prst="ellipse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9" name="Oval 10">
              <a:extLst>
                <a:ext uri="{FF2B5EF4-FFF2-40B4-BE49-F238E27FC236}">
                  <a16:creationId xmlns:a16="http://schemas.microsoft.com/office/drawing/2014/main" id="{BDF781D6-78C8-6A49-BE73-368A449612E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927" y="2914"/>
              <a:ext cx="2643" cy="163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10" name="Freeform 11">
              <a:extLst>
                <a:ext uri="{FF2B5EF4-FFF2-40B4-BE49-F238E27FC236}">
                  <a16:creationId xmlns:a16="http://schemas.microsoft.com/office/drawing/2014/main" id="{AB874A22-F070-5B48-9861-359D7E979A23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2116" y="-920"/>
              <a:ext cx="2336" cy="3137"/>
            </a:xfrm>
            <a:custGeom>
              <a:avLst/>
              <a:gdLst>
                <a:gd name="T0" fmla="*/ 863 w 989"/>
                <a:gd name="T1" fmla="*/ 229 h 1328"/>
                <a:gd name="T2" fmla="*/ 484 w 989"/>
                <a:gd name="T3" fmla="*/ 0 h 1328"/>
                <a:gd name="T4" fmla="*/ 106 w 989"/>
                <a:gd name="T5" fmla="*/ 436 h 1328"/>
                <a:gd name="T6" fmla="*/ 106 w 989"/>
                <a:gd name="T7" fmla="*/ 437 h 1328"/>
                <a:gd name="T8" fmla="*/ 74 w 989"/>
                <a:gd name="T9" fmla="*/ 923 h 1328"/>
                <a:gd name="T10" fmla="*/ 0 w 989"/>
                <a:gd name="T11" fmla="*/ 1247 h 1328"/>
                <a:gd name="T12" fmla="*/ 488 w 989"/>
                <a:gd name="T13" fmla="*/ 1325 h 1328"/>
                <a:gd name="T14" fmla="*/ 989 w 989"/>
                <a:gd name="T15" fmla="*/ 1237 h 1328"/>
                <a:gd name="T16" fmla="*/ 904 w 989"/>
                <a:gd name="T17" fmla="*/ 940 h 1328"/>
                <a:gd name="T18" fmla="*/ 904 w 989"/>
                <a:gd name="T19" fmla="*/ 563 h 1328"/>
                <a:gd name="T20" fmla="*/ 863 w 989"/>
                <a:gd name="T21" fmla="*/ 229 h 1328"/>
                <a:gd name="T22" fmla="*/ 687 w 989"/>
                <a:gd name="T23" fmla="*/ 370 h 1328"/>
                <a:gd name="T24" fmla="*/ 677 w 989"/>
                <a:gd name="T25" fmla="*/ 370 h 1328"/>
                <a:gd name="T26" fmla="*/ 682 w 989"/>
                <a:gd name="T27" fmla="*/ 364 h 1328"/>
                <a:gd name="T28" fmla="*/ 687 w 989"/>
                <a:gd name="T29" fmla="*/ 370 h 1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9" h="1328">
                  <a:moveTo>
                    <a:pt x="863" y="229"/>
                  </a:moveTo>
                  <a:cubicBezTo>
                    <a:pt x="832" y="107"/>
                    <a:pt x="737" y="0"/>
                    <a:pt x="484" y="0"/>
                  </a:cubicBezTo>
                  <a:cubicBezTo>
                    <a:pt x="149" y="0"/>
                    <a:pt x="100" y="259"/>
                    <a:pt x="106" y="436"/>
                  </a:cubicBezTo>
                  <a:cubicBezTo>
                    <a:pt x="106" y="436"/>
                    <a:pt x="106" y="437"/>
                    <a:pt x="106" y="437"/>
                  </a:cubicBezTo>
                  <a:cubicBezTo>
                    <a:pt x="125" y="687"/>
                    <a:pt x="22" y="667"/>
                    <a:pt x="74" y="923"/>
                  </a:cubicBezTo>
                  <a:cubicBezTo>
                    <a:pt x="108" y="1089"/>
                    <a:pt x="74" y="1170"/>
                    <a:pt x="0" y="1247"/>
                  </a:cubicBezTo>
                  <a:cubicBezTo>
                    <a:pt x="95" y="1314"/>
                    <a:pt x="335" y="1328"/>
                    <a:pt x="488" y="1325"/>
                  </a:cubicBezTo>
                  <a:cubicBezTo>
                    <a:pt x="640" y="1328"/>
                    <a:pt x="894" y="1304"/>
                    <a:pt x="989" y="1237"/>
                  </a:cubicBezTo>
                  <a:cubicBezTo>
                    <a:pt x="975" y="1038"/>
                    <a:pt x="939" y="1085"/>
                    <a:pt x="904" y="940"/>
                  </a:cubicBezTo>
                  <a:cubicBezTo>
                    <a:pt x="870" y="802"/>
                    <a:pt x="981" y="769"/>
                    <a:pt x="904" y="563"/>
                  </a:cubicBezTo>
                  <a:cubicBezTo>
                    <a:pt x="833" y="374"/>
                    <a:pt x="899" y="367"/>
                    <a:pt x="863" y="229"/>
                  </a:cubicBezTo>
                  <a:close/>
                  <a:moveTo>
                    <a:pt x="687" y="370"/>
                  </a:moveTo>
                  <a:cubicBezTo>
                    <a:pt x="677" y="370"/>
                    <a:pt x="677" y="370"/>
                    <a:pt x="677" y="370"/>
                  </a:cubicBezTo>
                  <a:cubicBezTo>
                    <a:pt x="679" y="368"/>
                    <a:pt x="681" y="366"/>
                    <a:pt x="682" y="364"/>
                  </a:cubicBezTo>
                  <a:cubicBezTo>
                    <a:pt x="684" y="366"/>
                    <a:pt x="686" y="368"/>
                    <a:pt x="687" y="370"/>
                  </a:cubicBezTo>
                  <a:close/>
                </a:path>
              </a:pathLst>
            </a:custGeom>
            <a:solidFill>
              <a:srgbClr val="DF96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11" name="Freeform 12">
              <a:extLst>
                <a:ext uri="{FF2B5EF4-FFF2-40B4-BE49-F238E27FC236}">
                  <a16:creationId xmlns:a16="http://schemas.microsoft.com/office/drawing/2014/main" id="{38D182E8-5FFE-1F45-BF2D-48A4F62BDFE7}"/>
                </a:ext>
              </a:extLst>
            </p:cNvPr>
            <p:cNvSpPr>
              <a:spLocks/>
            </p:cNvSpPr>
            <p:nvPr/>
          </p:nvSpPr>
          <p:spPr bwMode="gray">
            <a:xfrm>
              <a:off x="2839" y="1280"/>
              <a:ext cx="857" cy="616"/>
            </a:xfrm>
            <a:custGeom>
              <a:avLst/>
              <a:gdLst>
                <a:gd name="T0" fmla="*/ 182 w 363"/>
                <a:gd name="T1" fmla="*/ 261 h 261"/>
                <a:gd name="T2" fmla="*/ 363 w 363"/>
                <a:gd name="T3" fmla="*/ 95 h 261"/>
                <a:gd name="T4" fmla="*/ 244 w 363"/>
                <a:gd name="T5" fmla="*/ 67 h 261"/>
                <a:gd name="T6" fmla="*/ 244 w 363"/>
                <a:gd name="T7" fmla="*/ 0 h 261"/>
                <a:gd name="T8" fmla="*/ 183 w 363"/>
                <a:gd name="T9" fmla="*/ 10 h 261"/>
                <a:gd name="T10" fmla="*/ 120 w 363"/>
                <a:gd name="T11" fmla="*/ 0 h 261"/>
                <a:gd name="T12" fmla="*/ 120 w 363"/>
                <a:gd name="T13" fmla="*/ 67 h 261"/>
                <a:gd name="T14" fmla="*/ 0 w 363"/>
                <a:gd name="T15" fmla="*/ 95 h 261"/>
                <a:gd name="T16" fmla="*/ 182 w 363"/>
                <a:gd name="T17" fmla="*/ 26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3" h="261">
                  <a:moveTo>
                    <a:pt x="182" y="261"/>
                  </a:moveTo>
                  <a:cubicBezTo>
                    <a:pt x="336" y="261"/>
                    <a:pt x="362" y="203"/>
                    <a:pt x="363" y="95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21" y="7"/>
                    <a:pt x="201" y="10"/>
                    <a:pt x="183" y="10"/>
                  </a:cubicBezTo>
                  <a:cubicBezTo>
                    <a:pt x="165" y="10"/>
                    <a:pt x="143" y="7"/>
                    <a:pt x="120" y="0"/>
                  </a:cubicBezTo>
                  <a:cubicBezTo>
                    <a:pt x="120" y="67"/>
                    <a:pt x="120" y="67"/>
                    <a:pt x="120" y="67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1" y="203"/>
                    <a:pt x="27" y="261"/>
                    <a:pt x="182" y="261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43138FD1-28A2-DC40-B204-142F276A8EDA}"/>
                </a:ext>
              </a:extLst>
            </p:cNvPr>
            <p:cNvSpPr>
              <a:spLocks/>
            </p:cNvSpPr>
            <p:nvPr/>
          </p:nvSpPr>
          <p:spPr bwMode="gray">
            <a:xfrm>
              <a:off x="3122" y="1280"/>
              <a:ext cx="293" cy="111"/>
            </a:xfrm>
            <a:custGeom>
              <a:avLst/>
              <a:gdLst>
                <a:gd name="T0" fmla="*/ 124 w 124"/>
                <a:gd name="T1" fmla="*/ 36 h 47"/>
                <a:gd name="T2" fmla="*/ 124 w 124"/>
                <a:gd name="T3" fmla="*/ 0 h 47"/>
                <a:gd name="T4" fmla="*/ 63 w 124"/>
                <a:gd name="T5" fmla="*/ 10 h 47"/>
                <a:gd name="T6" fmla="*/ 0 w 124"/>
                <a:gd name="T7" fmla="*/ 0 h 47"/>
                <a:gd name="T8" fmla="*/ 0 w 124"/>
                <a:gd name="T9" fmla="*/ 36 h 47"/>
                <a:gd name="T10" fmla="*/ 63 w 124"/>
                <a:gd name="T11" fmla="*/ 47 h 47"/>
                <a:gd name="T12" fmla="*/ 124 w 124"/>
                <a:gd name="T13" fmla="*/ 3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47">
                  <a:moveTo>
                    <a:pt x="124" y="36"/>
                  </a:moveTo>
                  <a:cubicBezTo>
                    <a:pt x="124" y="0"/>
                    <a:pt x="124" y="0"/>
                    <a:pt x="124" y="0"/>
                  </a:cubicBezTo>
                  <a:cubicBezTo>
                    <a:pt x="101" y="7"/>
                    <a:pt x="81" y="10"/>
                    <a:pt x="63" y="10"/>
                  </a:cubicBezTo>
                  <a:cubicBezTo>
                    <a:pt x="45" y="10"/>
                    <a:pt x="23" y="7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3" y="43"/>
                    <a:pt x="45" y="47"/>
                    <a:pt x="63" y="47"/>
                  </a:cubicBezTo>
                  <a:cubicBezTo>
                    <a:pt x="81" y="47"/>
                    <a:pt x="101" y="43"/>
                    <a:pt x="124" y="36"/>
                  </a:cubicBezTo>
                  <a:close/>
                </a:path>
              </a:pathLst>
            </a:custGeom>
            <a:solidFill>
              <a:srgbClr val="E3AA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id="{04DE0C3B-1E3E-D24A-B8E0-2F60AAEF9FCE}"/>
                </a:ext>
              </a:extLst>
            </p:cNvPr>
            <p:cNvSpPr>
              <a:spLocks/>
            </p:cNvSpPr>
            <p:nvPr/>
          </p:nvSpPr>
          <p:spPr bwMode="gray">
            <a:xfrm>
              <a:off x="2357" y="-60"/>
              <a:ext cx="1842" cy="1365"/>
            </a:xfrm>
            <a:custGeom>
              <a:avLst/>
              <a:gdLst>
                <a:gd name="T0" fmla="*/ 688 w 780"/>
                <a:gd name="T1" fmla="*/ 288 h 578"/>
                <a:gd name="T2" fmla="*/ 703 w 780"/>
                <a:gd name="T3" fmla="*/ 159 h 578"/>
                <a:gd name="T4" fmla="*/ 580 w 780"/>
                <a:gd name="T5" fmla="*/ 0 h 578"/>
                <a:gd name="T6" fmla="*/ 78 w 780"/>
                <a:gd name="T7" fmla="*/ 254 h 578"/>
                <a:gd name="T8" fmla="*/ 82 w 780"/>
                <a:gd name="T9" fmla="*/ 287 h 578"/>
                <a:gd name="T10" fmla="*/ 123 w 780"/>
                <a:gd name="T11" fmla="*/ 429 h 578"/>
                <a:gd name="T12" fmla="*/ 387 w 780"/>
                <a:gd name="T13" fmla="*/ 578 h 578"/>
                <a:gd name="T14" fmla="*/ 645 w 780"/>
                <a:gd name="T15" fmla="*/ 433 h 578"/>
                <a:gd name="T16" fmla="*/ 688 w 780"/>
                <a:gd name="T17" fmla="*/ 28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0" h="578">
                  <a:moveTo>
                    <a:pt x="688" y="288"/>
                  </a:moveTo>
                  <a:cubicBezTo>
                    <a:pt x="692" y="251"/>
                    <a:pt x="697" y="206"/>
                    <a:pt x="703" y="159"/>
                  </a:cubicBezTo>
                  <a:cubicBezTo>
                    <a:pt x="667" y="110"/>
                    <a:pt x="621" y="55"/>
                    <a:pt x="580" y="0"/>
                  </a:cubicBezTo>
                  <a:cubicBezTo>
                    <a:pt x="460" y="182"/>
                    <a:pt x="197" y="175"/>
                    <a:pt x="78" y="254"/>
                  </a:cubicBezTo>
                  <a:cubicBezTo>
                    <a:pt x="79" y="266"/>
                    <a:pt x="81" y="276"/>
                    <a:pt x="82" y="287"/>
                  </a:cubicBezTo>
                  <a:cubicBezTo>
                    <a:pt x="0" y="261"/>
                    <a:pt x="80" y="403"/>
                    <a:pt x="123" y="429"/>
                  </a:cubicBezTo>
                  <a:cubicBezTo>
                    <a:pt x="186" y="519"/>
                    <a:pt x="313" y="578"/>
                    <a:pt x="387" y="578"/>
                  </a:cubicBezTo>
                  <a:cubicBezTo>
                    <a:pt x="458" y="578"/>
                    <a:pt x="581" y="518"/>
                    <a:pt x="645" y="433"/>
                  </a:cubicBezTo>
                  <a:cubicBezTo>
                    <a:pt x="688" y="413"/>
                    <a:pt x="780" y="255"/>
                    <a:pt x="688" y="288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id="{F8D22DC5-3254-6F4F-8ECB-6909BD7466F9}"/>
                </a:ext>
              </a:extLst>
            </p:cNvPr>
            <p:cNvSpPr>
              <a:spLocks/>
            </p:cNvSpPr>
            <p:nvPr/>
          </p:nvSpPr>
          <p:spPr bwMode="gray">
            <a:xfrm>
              <a:off x="3073" y="1065"/>
              <a:ext cx="406" cy="127"/>
            </a:xfrm>
            <a:custGeom>
              <a:avLst/>
              <a:gdLst>
                <a:gd name="T0" fmla="*/ 86 w 172"/>
                <a:gd name="T1" fmla="*/ 20 h 54"/>
                <a:gd name="T2" fmla="*/ 0 w 172"/>
                <a:gd name="T3" fmla="*/ 14 h 54"/>
                <a:gd name="T4" fmla="*/ 86 w 172"/>
                <a:gd name="T5" fmla="*/ 54 h 54"/>
                <a:gd name="T6" fmla="*/ 172 w 172"/>
                <a:gd name="T7" fmla="*/ 14 h 54"/>
                <a:gd name="T8" fmla="*/ 86 w 172"/>
                <a:gd name="T9" fmla="*/ 2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54">
                  <a:moveTo>
                    <a:pt x="86" y="20"/>
                  </a:moveTo>
                  <a:cubicBezTo>
                    <a:pt x="62" y="1"/>
                    <a:pt x="28" y="14"/>
                    <a:pt x="0" y="14"/>
                  </a:cubicBezTo>
                  <a:cubicBezTo>
                    <a:pt x="0" y="33"/>
                    <a:pt x="47" y="54"/>
                    <a:pt x="86" y="54"/>
                  </a:cubicBezTo>
                  <a:cubicBezTo>
                    <a:pt x="124" y="54"/>
                    <a:pt x="172" y="36"/>
                    <a:pt x="172" y="14"/>
                  </a:cubicBezTo>
                  <a:cubicBezTo>
                    <a:pt x="147" y="14"/>
                    <a:pt x="99" y="0"/>
                    <a:pt x="86" y="20"/>
                  </a:cubicBezTo>
                  <a:close/>
                </a:path>
              </a:pathLst>
            </a:custGeom>
            <a:solidFill>
              <a:srgbClr val="F789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06F4356A-D9D9-5747-8272-06124D0E96F8}"/>
                </a:ext>
              </a:extLst>
            </p:cNvPr>
            <p:cNvSpPr>
              <a:spLocks/>
            </p:cNvSpPr>
            <p:nvPr/>
          </p:nvSpPr>
          <p:spPr bwMode="gray">
            <a:xfrm>
              <a:off x="3193" y="937"/>
              <a:ext cx="149" cy="71"/>
            </a:xfrm>
            <a:custGeom>
              <a:avLst/>
              <a:gdLst>
                <a:gd name="T0" fmla="*/ 32 w 63"/>
                <a:gd name="T1" fmla="*/ 4 h 30"/>
                <a:gd name="T2" fmla="*/ 0 w 63"/>
                <a:gd name="T3" fmla="*/ 0 h 30"/>
                <a:gd name="T4" fmla="*/ 0 w 63"/>
                <a:gd name="T5" fmla="*/ 0 h 30"/>
                <a:gd name="T6" fmla="*/ 32 w 63"/>
                <a:gd name="T7" fmla="*/ 30 h 30"/>
                <a:gd name="T8" fmla="*/ 63 w 63"/>
                <a:gd name="T9" fmla="*/ 0 h 30"/>
                <a:gd name="T10" fmla="*/ 63 w 63"/>
                <a:gd name="T11" fmla="*/ 0 h 30"/>
                <a:gd name="T12" fmla="*/ 32 w 63"/>
                <a:gd name="T13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30">
                  <a:moveTo>
                    <a:pt x="32" y="4"/>
                  </a:moveTo>
                  <a:cubicBezTo>
                    <a:pt x="20" y="4"/>
                    <a:pt x="9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14" y="30"/>
                    <a:pt x="32" y="30"/>
                  </a:cubicBezTo>
                  <a:cubicBezTo>
                    <a:pt x="49" y="30"/>
                    <a:pt x="63" y="17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54" y="3"/>
                    <a:pt x="43" y="4"/>
                    <a:pt x="32" y="4"/>
                  </a:cubicBezTo>
                  <a:close/>
                </a:path>
              </a:pathLst>
            </a:custGeom>
            <a:solidFill>
              <a:srgbClr val="E3AA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A99E5097-214D-C04C-B99E-ECCED483F7EC}"/>
                </a:ext>
              </a:extLst>
            </p:cNvPr>
            <p:cNvSpPr>
              <a:spLocks/>
            </p:cNvSpPr>
            <p:nvPr/>
          </p:nvSpPr>
          <p:spPr bwMode="gray">
            <a:xfrm>
              <a:off x="3465" y="488"/>
              <a:ext cx="394" cy="170"/>
            </a:xfrm>
            <a:custGeom>
              <a:avLst/>
              <a:gdLst>
                <a:gd name="T0" fmla="*/ 26 w 167"/>
                <a:gd name="T1" fmla="*/ 66 h 72"/>
                <a:gd name="T2" fmla="*/ 4 w 167"/>
                <a:gd name="T3" fmla="*/ 58 h 72"/>
                <a:gd name="T4" fmla="*/ 12 w 167"/>
                <a:gd name="T5" fmla="*/ 36 h 72"/>
                <a:gd name="T6" fmla="*/ 167 w 167"/>
                <a:gd name="T7" fmla="*/ 54 h 72"/>
                <a:gd name="T8" fmla="*/ 26 w 167"/>
                <a:gd name="T9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72">
                  <a:moveTo>
                    <a:pt x="26" y="66"/>
                  </a:moveTo>
                  <a:cubicBezTo>
                    <a:pt x="19" y="72"/>
                    <a:pt x="8" y="66"/>
                    <a:pt x="4" y="58"/>
                  </a:cubicBezTo>
                  <a:cubicBezTo>
                    <a:pt x="0" y="49"/>
                    <a:pt x="5" y="41"/>
                    <a:pt x="12" y="36"/>
                  </a:cubicBezTo>
                  <a:cubicBezTo>
                    <a:pt x="67" y="0"/>
                    <a:pt x="141" y="22"/>
                    <a:pt x="167" y="54"/>
                  </a:cubicBezTo>
                  <a:cubicBezTo>
                    <a:pt x="153" y="43"/>
                    <a:pt x="66" y="32"/>
                    <a:pt x="26" y="66"/>
                  </a:cubicBezTo>
                  <a:close/>
                </a:path>
              </a:pathLst>
            </a:custGeom>
            <a:solidFill>
              <a:srgbClr val="4C3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id="{BB402329-4570-A34C-8073-8E419ABAA718}"/>
                </a:ext>
              </a:extLst>
            </p:cNvPr>
            <p:cNvSpPr>
              <a:spLocks/>
            </p:cNvSpPr>
            <p:nvPr/>
          </p:nvSpPr>
          <p:spPr bwMode="gray">
            <a:xfrm>
              <a:off x="2690" y="488"/>
              <a:ext cx="394" cy="170"/>
            </a:xfrm>
            <a:custGeom>
              <a:avLst/>
              <a:gdLst>
                <a:gd name="T0" fmla="*/ 142 w 167"/>
                <a:gd name="T1" fmla="*/ 66 h 72"/>
                <a:gd name="T2" fmla="*/ 163 w 167"/>
                <a:gd name="T3" fmla="*/ 58 h 72"/>
                <a:gd name="T4" fmla="*/ 155 w 167"/>
                <a:gd name="T5" fmla="*/ 36 h 72"/>
                <a:gd name="T6" fmla="*/ 0 w 167"/>
                <a:gd name="T7" fmla="*/ 54 h 72"/>
                <a:gd name="T8" fmla="*/ 142 w 167"/>
                <a:gd name="T9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72">
                  <a:moveTo>
                    <a:pt x="142" y="66"/>
                  </a:moveTo>
                  <a:cubicBezTo>
                    <a:pt x="149" y="72"/>
                    <a:pt x="160" y="66"/>
                    <a:pt x="163" y="58"/>
                  </a:cubicBezTo>
                  <a:cubicBezTo>
                    <a:pt x="167" y="49"/>
                    <a:pt x="163" y="41"/>
                    <a:pt x="155" y="36"/>
                  </a:cubicBezTo>
                  <a:cubicBezTo>
                    <a:pt x="100" y="0"/>
                    <a:pt x="27" y="22"/>
                    <a:pt x="0" y="54"/>
                  </a:cubicBezTo>
                  <a:cubicBezTo>
                    <a:pt x="14" y="43"/>
                    <a:pt x="101" y="32"/>
                    <a:pt x="142" y="66"/>
                  </a:cubicBezTo>
                  <a:close/>
                </a:path>
              </a:pathLst>
            </a:custGeom>
            <a:solidFill>
              <a:srgbClr val="4C3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18" name="Freeform 19">
              <a:extLst>
                <a:ext uri="{FF2B5EF4-FFF2-40B4-BE49-F238E27FC236}">
                  <a16:creationId xmlns:a16="http://schemas.microsoft.com/office/drawing/2014/main" id="{32EF7034-D695-4F46-B6B8-93615A5E81B3}"/>
                </a:ext>
              </a:extLst>
            </p:cNvPr>
            <p:cNvSpPr>
              <a:spLocks/>
            </p:cNvSpPr>
            <p:nvPr/>
          </p:nvSpPr>
          <p:spPr bwMode="gray">
            <a:xfrm>
              <a:off x="3564" y="691"/>
              <a:ext cx="172" cy="142"/>
            </a:xfrm>
            <a:custGeom>
              <a:avLst/>
              <a:gdLst>
                <a:gd name="T0" fmla="*/ 66 w 73"/>
                <a:gd name="T1" fmla="*/ 60 h 60"/>
                <a:gd name="T2" fmla="*/ 73 w 73"/>
                <a:gd name="T3" fmla="*/ 37 h 60"/>
                <a:gd name="T4" fmla="*/ 37 w 73"/>
                <a:gd name="T5" fmla="*/ 0 h 60"/>
                <a:gd name="T6" fmla="*/ 0 w 73"/>
                <a:gd name="T7" fmla="*/ 37 h 60"/>
                <a:gd name="T8" fmla="*/ 8 w 73"/>
                <a:gd name="T9" fmla="*/ 60 h 60"/>
                <a:gd name="T10" fmla="*/ 66 w 73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60">
                  <a:moveTo>
                    <a:pt x="66" y="60"/>
                  </a:moveTo>
                  <a:cubicBezTo>
                    <a:pt x="70" y="53"/>
                    <a:pt x="73" y="46"/>
                    <a:pt x="73" y="37"/>
                  </a:cubicBezTo>
                  <a:cubicBezTo>
                    <a:pt x="73" y="17"/>
                    <a:pt x="57" y="0"/>
                    <a:pt x="37" y="0"/>
                  </a:cubicBezTo>
                  <a:cubicBezTo>
                    <a:pt x="16" y="0"/>
                    <a:pt x="0" y="17"/>
                    <a:pt x="0" y="37"/>
                  </a:cubicBezTo>
                  <a:cubicBezTo>
                    <a:pt x="0" y="46"/>
                    <a:pt x="3" y="53"/>
                    <a:pt x="8" y="60"/>
                  </a:cubicBezTo>
                  <a:lnTo>
                    <a:pt x="66" y="60"/>
                  </a:lnTo>
                  <a:close/>
                </a:path>
              </a:pathLst>
            </a:custGeom>
            <a:solidFill>
              <a:srgbClr val="308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19" name="Oval 20">
              <a:extLst>
                <a:ext uri="{FF2B5EF4-FFF2-40B4-BE49-F238E27FC236}">
                  <a16:creationId xmlns:a16="http://schemas.microsoft.com/office/drawing/2014/main" id="{9BD2EECA-856D-1A4D-AEB9-ECEACD04060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649" y="710"/>
              <a:ext cx="71" cy="7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20" name="Freeform 21">
              <a:extLst>
                <a:ext uri="{FF2B5EF4-FFF2-40B4-BE49-F238E27FC236}">
                  <a16:creationId xmlns:a16="http://schemas.microsoft.com/office/drawing/2014/main" id="{0A3107BB-0ABD-DD4C-A642-0784F50BD62F}"/>
                </a:ext>
              </a:extLst>
            </p:cNvPr>
            <p:cNvSpPr>
              <a:spLocks/>
            </p:cNvSpPr>
            <p:nvPr/>
          </p:nvSpPr>
          <p:spPr bwMode="gray">
            <a:xfrm>
              <a:off x="3462" y="656"/>
              <a:ext cx="435" cy="168"/>
            </a:xfrm>
            <a:custGeom>
              <a:avLst/>
              <a:gdLst>
                <a:gd name="T0" fmla="*/ 184 w 184"/>
                <a:gd name="T1" fmla="*/ 1 h 71"/>
                <a:gd name="T2" fmla="*/ 133 w 184"/>
                <a:gd name="T3" fmla="*/ 10 h 71"/>
                <a:gd name="T4" fmla="*/ 130 w 184"/>
                <a:gd name="T5" fmla="*/ 9 h 71"/>
                <a:gd name="T6" fmla="*/ 129 w 184"/>
                <a:gd name="T7" fmla="*/ 9 h 71"/>
                <a:gd name="T8" fmla="*/ 129 w 184"/>
                <a:gd name="T9" fmla="*/ 9 h 71"/>
                <a:gd name="T10" fmla="*/ 3 w 184"/>
                <a:gd name="T11" fmla="*/ 59 h 71"/>
                <a:gd name="T12" fmla="*/ 4 w 184"/>
                <a:gd name="T13" fmla="*/ 70 h 71"/>
                <a:gd name="T14" fmla="*/ 9 w 184"/>
                <a:gd name="T15" fmla="*/ 71 h 71"/>
                <a:gd name="T16" fmla="*/ 15 w 184"/>
                <a:gd name="T17" fmla="*/ 68 h 71"/>
                <a:gd name="T18" fmla="*/ 148 w 184"/>
                <a:gd name="T19" fmla="*/ 30 h 71"/>
                <a:gd name="T20" fmla="*/ 153 w 184"/>
                <a:gd name="T21" fmla="*/ 30 h 71"/>
                <a:gd name="T22" fmla="*/ 184 w 184"/>
                <a:gd name="T23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4" h="71">
                  <a:moveTo>
                    <a:pt x="184" y="1"/>
                  </a:moveTo>
                  <a:cubicBezTo>
                    <a:pt x="175" y="5"/>
                    <a:pt x="153" y="14"/>
                    <a:pt x="133" y="10"/>
                  </a:cubicBezTo>
                  <a:cubicBezTo>
                    <a:pt x="132" y="10"/>
                    <a:pt x="131" y="10"/>
                    <a:pt x="130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81" y="0"/>
                    <a:pt x="32" y="19"/>
                    <a:pt x="3" y="59"/>
                  </a:cubicBezTo>
                  <a:cubicBezTo>
                    <a:pt x="0" y="63"/>
                    <a:pt x="1" y="67"/>
                    <a:pt x="4" y="70"/>
                  </a:cubicBezTo>
                  <a:cubicBezTo>
                    <a:pt x="6" y="70"/>
                    <a:pt x="7" y="71"/>
                    <a:pt x="9" y="71"/>
                  </a:cubicBezTo>
                  <a:cubicBezTo>
                    <a:pt x="11" y="71"/>
                    <a:pt x="13" y="70"/>
                    <a:pt x="15" y="68"/>
                  </a:cubicBezTo>
                  <a:cubicBezTo>
                    <a:pt x="44" y="26"/>
                    <a:pt x="99" y="10"/>
                    <a:pt x="148" y="30"/>
                  </a:cubicBezTo>
                  <a:cubicBezTo>
                    <a:pt x="149" y="31"/>
                    <a:pt x="152" y="31"/>
                    <a:pt x="153" y="30"/>
                  </a:cubicBezTo>
                  <a:cubicBezTo>
                    <a:pt x="163" y="28"/>
                    <a:pt x="176" y="20"/>
                    <a:pt x="184" y="1"/>
                  </a:cubicBezTo>
                  <a:close/>
                </a:path>
              </a:pathLst>
            </a:custGeom>
            <a:solidFill>
              <a:srgbClr val="4C3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47474486-58E1-BA43-AB61-2B29F2C5998E}"/>
                </a:ext>
              </a:extLst>
            </p:cNvPr>
            <p:cNvSpPr>
              <a:spLocks/>
            </p:cNvSpPr>
            <p:nvPr/>
          </p:nvSpPr>
          <p:spPr bwMode="gray">
            <a:xfrm>
              <a:off x="2799" y="691"/>
              <a:ext cx="172" cy="142"/>
            </a:xfrm>
            <a:custGeom>
              <a:avLst/>
              <a:gdLst>
                <a:gd name="T0" fmla="*/ 8 w 73"/>
                <a:gd name="T1" fmla="*/ 60 h 60"/>
                <a:gd name="T2" fmla="*/ 0 w 73"/>
                <a:gd name="T3" fmla="*/ 37 h 60"/>
                <a:gd name="T4" fmla="*/ 37 w 73"/>
                <a:gd name="T5" fmla="*/ 0 h 60"/>
                <a:gd name="T6" fmla="*/ 73 w 73"/>
                <a:gd name="T7" fmla="*/ 37 h 60"/>
                <a:gd name="T8" fmla="*/ 66 w 73"/>
                <a:gd name="T9" fmla="*/ 60 h 60"/>
                <a:gd name="T10" fmla="*/ 8 w 73"/>
                <a:gd name="T11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60">
                  <a:moveTo>
                    <a:pt x="8" y="60"/>
                  </a:moveTo>
                  <a:cubicBezTo>
                    <a:pt x="3" y="53"/>
                    <a:pt x="0" y="46"/>
                    <a:pt x="0" y="37"/>
                  </a:cubicBezTo>
                  <a:cubicBezTo>
                    <a:pt x="0" y="17"/>
                    <a:pt x="17" y="0"/>
                    <a:pt x="37" y="0"/>
                  </a:cubicBezTo>
                  <a:cubicBezTo>
                    <a:pt x="57" y="0"/>
                    <a:pt x="73" y="17"/>
                    <a:pt x="73" y="37"/>
                  </a:cubicBezTo>
                  <a:cubicBezTo>
                    <a:pt x="73" y="46"/>
                    <a:pt x="71" y="53"/>
                    <a:pt x="66" y="60"/>
                  </a:cubicBezTo>
                  <a:lnTo>
                    <a:pt x="8" y="60"/>
                  </a:lnTo>
                  <a:close/>
                </a:path>
              </a:pathLst>
            </a:custGeom>
            <a:solidFill>
              <a:srgbClr val="3089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22" name="Oval 23">
              <a:extLst>
                <a:ext uri="{FF2B5EF4-FFF2-40B4-BE49-F238E27FC236}">
                  <a16:creationId xmlns:a16="http://schemas.microsoft.com/office/drawing/2014/main" id="{422B00FF-34AE-8C41-A303-B5D58FA158F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879" y="710"/>
              <a:ext cx="71" cy="7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23" name="Freeform 24">
              <a:extLst>
                <a:ext uri="{FF2B5EF4-FFF2-40B4-BE49-F238E27FC236}">
                  <a16:creationId xmlns:a16="http://schemas.microsoft.com/office/drawing/2014/main" id="{847D7874-457E-C844-AE0A-BD6161DB3BB5}"/>
                </a:ext>
              </a:extLst>
            </p:cNvPr>
            <p:cNvSpPr>
              <a:spLocks/>
            </p:cNvSpPr>
            <p:nvPr/>
          </p:nvSpPr>
          <p:spPr bwMode="gray">
            <a:xfrm>
              <a:off x="2638" y="656"/>
              <a:ext cx="435" cy="168"/>
            </a:xfrm>
            <a:custGeom>
              <a:avLst/>
              <a:gdLst>
                <a:gd name="T0" fmla="*/ 0 w 184"/>
                <a:gd name="T1" fmla="*/ 1 h 71"/>
                <a:gd name="T2" fmla="*/ 51 w 184"/>
                <a:gd name="T3" fmla="*/ 10 h 71"/>
                <a:gd name="T4" fmla="*/ 54 w 184"/>
                <a:gd name="T5" fmla="*/ 9 h 71"/>
                <a:gd name="T6" fmla="*/ 55 w 184"/>
                <a:gd name="T7" fmla="*/ 9 h 71"/>
                <a:gd name="T8" fmla="*/ 182 w 184"/>
                <a:gd name="T9" fmla="*/ 59 h 71"/>
                <a:gd name="T10" fmla="*/ 180 w 184"/>
                <a:gd name="T11" fmla="*/ 70 h 71"/>
                <a:gd name="T12" fmla="*/ 176 w 184"/>
                <a:gd name="T13" fmla="*/ 71 h 71"/>
                <a:gd name="T14" fmla="*/ 170 w 184"/>
                <a:gd name="T15" fmla="*/ 68 h 71"/>
                <a:gd name="T16" fmla="*/ 37 w 184"/>
                <a:gd name="T17" fmla="*/ 30 h 71"/>
                <a:gd name="T18" fmla="*/ 31 w 184"/>
                <a:gd name="T19" fmla="*/ 30 h 71"/>
                <a:gd name="T20" fmla="*/ 0 w 184"/>
                <a:gd name="T21" fmla="*/ 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4" h="71">
                  <a:moveTo>
                    <a:pt x="0" y="1"/>
                  </a:moveTo>
                  <a:cubicBezTo>
                    <a:pt x="9" y="5"/>
                    <a:pt x="31" y="14"/>
                    <a:pt x="51" y="10"/>
                  </a:cubicBezTo>
                  <a:cubicBezTo>
                    <a:pt x="52" y="10"/>
                    <a:pt x="53" y="10"/>
                    <a:pt x="54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103" y="0"/>
                    <a:pt x="152" y="19"/>
                    <a:pt x="182" y="59"/>
                  </a:cubicBezTo>
                  <a:cubicBezTo>
                    <a:pt x="184" y="63"/>
                    <a:pt x="183" y="67"/>
                    <a:pt x="180" y="70"/>
                  </a:cubicBezTo>
                  <a:cubicBezTo>
                    <a:pt x="179" y="70"/>
                    <a:pt x="177" y="71"/>
                    <a:pt x="176" y="71"/>
                  </a:cubicBezTo>
                  <a:cubicBezTo>
                    <a:pt x="174" y="71"/>
                    <a:pt x="171" y="70"/>
                    <a:pt x="170" y="68"/>
                  </a:cubicBezTo>
                  <a:cubicBezTo>
                    <a:pt x="140" y="26"/>
                    <a:pt x="85" y="10"/>
                    <a:pt x="37" y="30"/>
                  </a:cubicBezTo>
                  <a:cubicBezTo>
                    <a:pt x="35" y="31"/>
                    <a:pt x="33" y="31"/>
                    <a:pt x="31" y="30"/>
                  </a:cubicBezTo>
                  <a:cubicBezTo>
                    <a:pt x="21" y="28"/>
                    <a:pt x="9" y="20"/>
                    <a:pt x="0" y="1"/>
                  </a:cubicBezTo>
                  <a:close/>
                </a:path>
              </a:pathLst>
            </a:custGeom>
            <a:solidFill>
              <a:srgbClr val="4C3E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24" name="Freeform 25">
              <a:extLst>
                <a:ext uri="{FF2B5EF4-FFF2-40B4-BE49-F238E27FC236}">
                  <a16:creationId xmlns:a16="http://schemas.microsoft.com/office/drawing/2014/main" id="{2FA2C1CC-5FE4-DD45-9DE9-F9F160D9FE02}"/>
                </a:ext>
              </a:extLst>
            </p:cNvPr>
            <p:cNvSpPr>
              <a:spLocks/>
            </p:cNvSpPr>
            <p:nvPr/>
          </p:nvSpPr>
          <p:spPr bwMode="gray">
            <a:xfrm>
              <a:off x="3836" y="868"/>
              <a:ext cx="144" cy="142"/>
            </a:xfrm>
            <a:custGeom>
              <a:avLst/>
              <a:gdLst>
                <a:gd name="T0" fmla="*/ 57 w 61"/>
                <a:gd name="T1" fmla="*/ 23 h 60"/>
                <a:gd name="T2" fmla="*/ 38 w 61"/>
                <a:gd name="T3" fmla="*/ 56 h 60"/>
                <a:gd name="T4" fmla="*/ 4 w 61"/>
                <a:gd name="T5" fmla="*/ 37 h 60"/>
                <a:gd name="T6" fmla="*/ 23 w 61"/>
                <a:gd name="T7" fmla="*/ 4 h 60"/>
                <a:gd name="T8" fmla="*/ 57 w 61"/>
                <a:gd name="T9" fmla="*/ 2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0">
                  <a:moveTo>
                    <a:pt x="57" y="23"/>
                  </a:moveTo>
                  <a:cubicBezTo>
                    <a:pt x="61" y="37"/>
                    <a:pt x="53" y="52"/>
                    <a:pt x="38" y="56"/>
                  </a:cubicBezTo>
                  <a:cubicBezTo>
                    <a:pt x="24" y="60"/>
                    <a:pt x="9" y="52"/>
                    <a:pt x="4" y="37"/>
                  </a:cubicBezTo>
                  <a:cubicBezTo>
                    <a:pt x="0" y="23"/>
                    <a:pt x="9" y="8"/>
                    <a:pt x="23" y="4"/>
                  </a:cubicBezTo>
                  <a:cubicBezTo>
                    <a:pt x="38" y="0"/>
                    <a:pt x="53" y="8"/>
                    <a:pt x="57" y="23"/>
                  </a:cubicBezTo>
                  <a:close/>
                </a:path>
              </a:pathLst>
            </a:custGeom>
            <a:solidFill>
              <a:srgbClr val="4671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25" name="Freeform 26">
              <a:extLst>
                <a:ext uri="{FF2B5EF4-FFF2-40B4-BE49-F238E27FC236}">
                  <a16:creationId xmlns:a16="http://schemas.microsoft.com/office/drawing/2014/main" id="{60BA0D08-76B2-6B47-AF5D-AEC6E4BD63CC}"/>
                </a:ext>
              </a:extLst>
            </p:cNvPr>
            <p:cNvSpPr>
              <a:spLocks/>
            </p:cNvSpPr>
            <p:nvPr/>
          </p:nvSpPr>
          <p:spPr bwMode="gray">
            <a:xfrm>
              <a:off x="2562" y="868"/>
              <a:ext cx="144" cy="142"/>
            </a:xfrm>
            <a:custGeom>
              <a:avLst/>
              <a:gdLst>
                <a:gd name="T0" fmla="*/ 4 w 61"/>
                <a:gd name="T1" fmla="*/ 23 h 60"/>
                <a:gd name="T2" fmla="*/ 23 w 61"/>
                <a:gd name="T3" fmla="*/ 56 h 60"/>
                <a:gd name="T4" fmla="*/ 56 w 61"/>
                <a:gd name="T5" fmla="*/ 37 h 60"/>
                <a:gd name="T6" fmla="*/ 38 w 61"/>
                <a:gd name="T7" fmla="*/ 4 h 60"/>
                <a:gd name="T8" fmla="*/ 4 w 61"/>
                <a:gd name="T9" fmla="*/ 2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60">
                  <a:moveTo>
                    <a:pt x="4" y="23"/>
                  </a:moveTo>
                  <a:cubicBezTo>
                    <a:pt x="0" y="37"/>
                    <a:pt x="8" y="52"/>
                    <a:pt x="23" y="56"/>
                  </a:cubicBezTo>
                  <a:cubicBezTo>
                    <a:pt x="37" y="60"/>
                    <a:pt x="52" y="52"/>
                    <a:pt x="56" y="37"/>
                  </a:cubicBezTo>
                  <a:cubicBezTo>
                    <a:pt x="61" y="23"/>
                    <a:pt x="52" y="8"/>
                    <a:pt x="38" y="4"/>
                  </a:cubicBezTo>
                  <a:cubicBezTo>
                    <a:pt x="23" y="0"/>
                    <a:pt x="8" y="8"/>
                    <a:pt x="4" y="23"/>
                  </a:cubicBezTo>
                  <a:close/>
                </a:path>
              </a:pathLst>
            </a:custGeom>
            <a:solidFill>
              <a:srgbClr val="4671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26" name="Freeform 27">
              <a:extLst>
                <a:ext uri="{FF2B5EF4-FFF2-40B4-BE49-F238E27FC236}">
                  <a16:creationId xmlns:a16="http://schemas.microsoft.com/office/drawing/2014/main" id="{CC6D9E0A-028B-F946-8C85-9DE8DB948909}"/>
                </a:ext>
              </a:extLst>
            </p:cNvPr>
            <p:cNvSpPr>
              <a:spLocks/>
            </p:cNvSpPr>
            <p:nvPr/>
          </p:nvSpPr>
          <p:spPr bwMode="gray">
            <a:xfrm>
              <a:off x="2449" y="3422"/>
              <a:ext cx="1651" cy="761"/>
            </a:xfrm>
            <a:custGeom>
              <a:avLst/>
              <a:gdLst>
                <a:gd name="T0" fmla="*/ 91 w 699"/>
                <a:gd name="T1" fmla="*/ 0 h 322"/>
                <a:gd name="T2" fmla="*/ 28 w 699"/>
                <a:gd name="T3" fmla="*/ 168 h 322"/>
                <a:gd name="T4" fmla="*/ 154 w 699"/>
                <a:gd name="T5" fmla="*/ 322 h 322"/>
                <a:gd name="T6" fmla="*/ 545 w 699"/>
                <a:gd name="T7" fmla="*/ 322 h 322"/>
                <a:gd name="T8" fmla="*/ 671 w 699"/>
                <a:gd name="T9" fmla="*/ 168 h 322"/>
                <a:gd name="T10" fmla="*/ 609 w 699"/>
                <a:gd name="T11" fmla="*/ 0 h 322"/>
                <a:gd name="T12" fmla="*/ 91 w 699"/>
                <a:gd name="T1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9" h="322">
                  <a:moveTo>
                    <a:pt x="91" y="0"/>
                  </a:moveTo>
                  <a:cubicBezTo>
                    <a:pt x="80" y="36"/>
                    <a:pt x="39" y="132"/>
                    <a:pt x="28" y="168"/>
                  </a:cubicBezTo>
                  <a:cubicBezTo>
                    <a:pt x="0" y="253"/>
                    <a:pt x="57" y="322"/>
                    <a:pt x="154" y="322"/>
                  </a:cubicBezTo>
                  <a:cubicBezTo>
                    <a:pt x="285" y="322"/>
                    <a:pt x="415" y="322"/>
                    <a:pt x="545" y="322"/>
                  </a:cubicBezTo>
                  <a:cubicBezTo>
                    <a:pt x="643" y="322"/>
                    <a:pt x="699" y="253"/>
                    <a:pt x="671" y="168"/>
                  </a:cubicBezTo>
                  <a:cubicBezTo>
                    <a:pt x="660" y="132"/>
                    <a:pt x="619" y="36"/>
                    <a:pt x="609" y="0"/>
                  </a:cubicBezTo>
                  <a:cubicBezTo>
                    <a:pt x="416" y="0"/>
                    <a:pt x="284" y="0"/>
                    <a:pt x="91" y="0"/>
                  </a:cubicBezTo>
                  <a:close/>
                </a:path>
              </a:pathLst>
            </a:custGeom>
            <a:solidFill>
              <a:srgbClr val="4671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71AA821C-6527-8841-9CE0-98D8536617CD}"/>
                </a:ext>
              </a:extLst>
            </p:cNvPr>
            <p:cNvSpPr>
              <a:spLocks/>
            </p:cNvSpPr>
            <p:nvPr/>
          </p:nvSpPr>
          <p:spPr bwMode="gray">
            <a:xfrm>
              <a:off x="3240" y="5120"/>
              <a:ext cx="312" cy="702"/>
            </a:xfrm>
            <a:custGeom>
              <a:avLst/>
              <a:gdLst>
                <a:gd name="T0" fmla="*/ 48 w 132"/>
                <a:gd name="T1" fmla="*/ 283 h 297"/>
                <a:gd name="T2" fmla="*/ 85 w 132"/>
                <a:gd name="T3" fmla="*/ 283 h 297"/>
                <a:gd name="T4" fmla="*/ 132 w 132"/>
                <a:gd name="T5" fmla="*/ 297 h 297"/>
                <a:gd name="T6" fmla="*/ 132 w 132"/>
                <a:gd name="T7" fmla="*/ 0 h 297"/>
                <a:gd name="T8" fmla="*/ 0 w 132"/>
                <a:gd name="T9" fmla="*/ 0 h 297"/>
                <a:gd name="T10" fmla="*/ 0 w 132"/>
                <a:gd name="T11" fmla="*/ 297 h 297"/>
                <a:gd name="T12" fmla="*/ 48 w 132"/>
                <a:gd name="T13" fmla="*/ 283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297">
                  <a:moveTo>
                    <a:pt x="48" y="283"/>
                  </a:moveTo>
                  <a:cubicBezTo>
                    <a:pt x="85" y="283"/>
                    <a:pt x="85" y="283"/>
                    <a:pt x="85" y="283"/>
                  </a:cubicBezTo>
                  <a:cubicBezTo>
                    <a:pt x="102" y="283"/>
                    <a:pt x="118" y="288"/>
                    <a:pt x="132" y="297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14" y="288"/>
                    <a:pt x="30" y="283"/>
                    <a:pt x="48" y="283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28" name="Freeform 29">
              <a:extLst>
                <a:ext uri="{FF2B5EF4-FFF2-40B4-BE49-F238E27FC236}">
                  <a16:creationId xmlns:a16="http://schemas.microsoft.com/office/drawing/2014/main" id="{6D43F355-2334-BF45-9EA0-0451C1DD42C0}"/>
                </a:ext>
              </a:extLst>
            </p:cNvPr>
            <p:cNvSpPr>
              <a:spLocks/>
            </p:cNvSpPr>
            <p:nvPr/>
          </p:nvSpPr>
          <p:spPr bwMode="gray">
            <a:xfrm>
              <a:off x="3139" y="5789"/>
              <a:ext cx="515" cy="229"/>
            </a:xfrm>
            <a:custGeom>
              <a:avLst/>
              <a:gdLst>
                <a:gd name="T0" fmla="*/ 128 w 218"/>
                <a:gd name="T1" fmla="*/ 0 h 97"/>
                <a:gd name="T2" fmla="*/ 91 w 218"/>
                <a:gd name="T3" fmla="*/ 0 h 97"/>
                <a:gd name="T4" fmla="*/ 0 w 218"/>
                <a:gd name="T5" fmla="*/ 90 h 97"/>
                <a:gd name="T6" fmla="*/ 0 w 218"/>
                <a:gd name="T7" fmla="*/ 97 h 97"/>
                <a:gd name="T8" fmla="*/ 218 w 218"/>
                <a:gd name="T9" fmla="*/ 97 h 97"/>
                <a:gd name="T10" fmla="*/ 218 w 218"/>
                <a:gd name="T11" fmla="*/ 90 h 97"/>
                <a:gd name="T12" fmla="*/ 128 w 218"/>
                <a:gd name="T13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8" h="97">
                  <a:moveTo>
                    <a:pt x="128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41" y="0"/>
                    <a:pt x="0" y="41"/>
                    <a:pt x="0" y="9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218" y="97"/>
                    <a:pt x="218" y="97"/>
                    <a:pt x="218" y="97"/>
                  </a:cubicBezTo>
                  <a:cubicBezTo>
                    <a:pt x="218" y="90"/>
                    <a:pt x="218" y="90"/>
                    <a:pt x="218" y="90"/>
                  </a:cubicBezTo>
                  <a:cubicBezTo>
                    <a:pt x="218" y="41"/>
                    <a:pt x="177" y="0"/>
                    <a:pt x="128" y="0"/>
                  </a:cubicBezTo>
                  <a:close/>
                </a:path>
              </a:pathLst>
            </a:custGeom>
            <a:solidFill>
              <a:srgbClr val="C3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29" name="Freeform 30">
              <a:extLst>
                <a:ext uri="{FF2B5EF4-FFF2-40B4-BE49-F238E27FC236}">
                  <a16:creationId xmlns:a16="http://schemas.microsoft.com/office/drawing/2014/main" id="{16EF58A6-7A03-4748-ACB8-A35F9285795B}"/>
                </a:ext>
              </a:extLst>
            </p:cNvPr>
            <p:cNvSpPr>
              <a:spLocks/>
            </p:cNvSpPr>
            <p:nvPr/>
          </p:nvSpPr>
          <p:spPr bwMode="gray">
            <a:xfrm>
              <a:off x="3184" y="5829"/>
              <a:ext cx="425" cy="189"/>
            </a:xfrm>
            <a:custGeom>
              <a:avLst/>
              <a:gdLst>
                <a:gd name="T0" fmla="*/ 106 w 180"/>
                <a:gd name="T1" fmla="*/ 0 h 80"/>
                <a:gd name="T2" fmla="*/ 75 w 180"/>
                <a:gd name="T3" fmla="*/ 0 h 80"/>
                <a:gd name="T4" fmla="*/ 0 w 180"/>
                <a:gd name="T5" fmla="*/ 75 h 80"/>
                <a:gd name="T6" fmla="*/ 0 w 180"/>
                <a:gd name="T7" fmla="*/ 80 h 80"/>
                <a:gd name="T8" fmla="*/ 180 w 180"/>
                <a:gd name="T9" fmla="*/ 80 h 80"/>
                <a:gd name="T10" fmla="*/ 180 w 180"/>
                <a:gd name="T11" fmla="*/ 75 h 80"/>
                <a:gd name="T12" fmla="*/ 106 w 180"/>
                <a:gd name="T1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80">
                  <a:moveTo>
                    <a:pt x="106" y="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34" y="0"/>
                    <a:pt x="0" y="34"/>
                    <a:pt x="0" y="75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80" y="80"/>
                    <a:pt x="180" y="80"/>
                    <a:pt x="180" y="80"/>
                  </a:cubicBezTo>
                  <a:cubicBezTo>
                    <a:pt x="180" y="75"/>
                    <a:pt x="180" y="75"/>
                    <a:pt x="180" y="75"/>
                  </a:cubicBezTo>
                  <a:cubicBezTo>
                    <a:pt x="180" y="34"/>
                    <a:pt x="147" y="0"/>
                    <a:pt x="106" y="0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30" name="Freeform 31">
              <a:extLst>
                <a:ext uri="{FF2B5EF4-FFF2-40B4-BE49-F238E27FC236}">
                  <a16:creationId xmlns:a16="http://schemas.microsoft.com/office/drawing/2014/main" id="{3E45C2F5-6D38-B74F-AF5A-024665D69ED8}"/>
                </a:ext>
              </a:extLst>
            </p:cNvPr>
            <p:cNvSpPr>
              <a:spLocks/>
            </p:cNvSpPr>
            <p:nvPr/>
          </p:nvSpPr>
          <p:spPr bwMode="gray">
            <a:xfrm>
              <a:off x="3106" y="3741"/>
              <a:ext cx="581" cy="1200"/>
            </a:xfrm>
            <a:custGeom>
              <a:avLst/>
              <a:gdLst>
                <a:gd name="T0" fmla="*/ 246 w 246"/>
                <a:gd name="T1" fmla="*/ 508 h 508"/>
                <a:gd name="T2" fmla="*/ 246 w 246"/>
                <a:gd name="T3" fmla="*/ 123 h 508"/>
                <a:gd name="T4" fmla="*/ 123 w 246"/>
                <a:gd name="T5" fmla="*/ 0 h 508"/>
                <a:gd name="T6" fmla="*/ 0 w 246"/>
                <a:gd name="T7" fmla="*/ 123 h 508"/>
                <a:gd name="T8" fmla="*/ 0 w 246"/>
                <a:gd name="T9" fmla="*/ 508 h 508"/>
                <a:gd name="T10" fmla="*/ 246 w 246"/>
                <a:gd name="T11" fmla="*/ 508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6" h="508">
                  <a:moveTo>
                    <a:pt x="246" y="508"/>
                  </a:moveTo>
                  <a:cubicBezTo>
                    <a:pt x="246" y="376"/>
                    <a:pt x="246" y="123"/>
                    <a:pt x="246" y="123"/>
                  </a:cubicBezTo>
                  <a:cubicBezTo>
                    <a:pt x="246" y="55"/>
                    <a:pt x="191" y="0"/>
                    <a:pt x="123" y="0"/>
                  </a:cubicBezTo>
                  <a:cubicBezTo>
                    <a:pt x="55" y="0"/>
                    <a:pt x="0" y="55"/>
                    <a:pt x="0" y="123"/>
                  </a:cubicBezTo>
                  <a:cubicBezTo>
                    <a:pt x="0" y="508"/>
                    <a:pt x="0" y="508"/>
                    <a:pt x="0" y="508"/>
                  </a:cubicBezTo>
                  <a:lnTo>
                    <a:pt x="246" y="508"/>
                  </a:lnTo>
                  <a:close/>
                </a:path>
              </a:pathLst>
            </a:custGeom>
            <a:solidFill>
              <a:srgbClr val="5683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31" name="Rectangle 32">
              <a:extLst>
                <a:ext uri="{FF2B5EF4-FFF2-40B4-BE49-F238E27FC236}">
                  <a16:creationId xmlns:a16="http://schemas.microsoft.com/office/drawing/2014/main" id="{50F30DB1-45EF-234B-AE8C-C80F05913F0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087" y="4941"/>
              <a:ext cx="619" cy="179"/>
            </a:xfrm>
            <a:prstGeom prst="rect">
              <a:avLst/>
            </a:prstGeom>
            <a:solidFill>
              <a:srgbClr val="70A9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32" name="Rectangle 33">
              <a:extLst>
                <a:ext uri="{FF2B5EF4-FFF2-40B4-BE49-F238E27FC236}">
                  <a16:creationId xmlns:a16="http://schemas.microsoft.com/office/drawing/2014/main" id="{25E615DD-4CD0-B940-ADAD-8F4AD25066E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122" y="6018"/>
              <a:ext cx="548" cy="50"/>
            </a:xfrm>
            <a:prstGeom prst="rect">
              <a:avLst/>
            </a:prstGeom>
            <a:solidFill>
              <a:srgbClr val="5D3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33" name="Freeform 34">
              <a:extLst>
                <a:ext uri="{FF2B5EF4-FFF2-40B4-BE49-F238E27FC236}">
                  <a16:creationId xmlns:a16="http://schemas.microsoft.com/office/drawing/2014/main" id="{0EE3562D-1FEA-CA4F-87B0-DD57A6CD7A5A}"/>
                </a:ext>
              </a:extLst>
            </p:cNvPr>
            <p:cNvSpPr>
              <a:spLocks/>
            </p:cNvSpPr>
            <p:nvPr/>
          </p:nvSpPr>
          <p:spPr bwMode="gray">
            <a:xfrm>
              <a:off x="2491" y="4728"/>
              <a:ext cx="497" cy="759"/>
            </a:xfrm>
            <a:custGeom>
              <a:avLst/>
              <a:gdLst>
                <a:gd name="T0" fmla="*/ 49 w 210"/>
                <a:gd name="T1" fmla="*/ 284 h 321"/>
                <a:gd name="T2" fmla="*/ 85 w 210"/>
                <a:gd name="T3" fmla="*/ 295 h 321"/>
                <a:gd name="T4" fmla="*/ 126 w 210"/>
                <a:gd name="T5" fmla="*/ 321 h 321"/>
                <a:gd name="T6" fmla="*/ 210 w 210"/>
                <a:gd name="T7" fmla="*/ 37 h 321"/>
                <a:gd name="T8" fmla="*/ 83 w 210"/>
                <a:gd name="T9" fmla="*/ 0 h 321"/>
                <a:gd name="T10" fmla="*/ 0 w 210"/>
                <a:gd name="T11" fmla="*/ 284 h 321"/>
                <a:gd name="T12" fmla="*/ 49 w 210"/>
                <a:gd name="T13" fmla="*/ 284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0" h="321">
                  <a:moveTo>
                    <a:pt x="49" y="284"/>
                  </a:moveTo>
                  <a:cubicBezTo>
                    <a:pt x="85" y="295"/>
                    <a:pt x="85" y="295"/>
                    <a:pt x="85" y="295"/>
                  </a:cubicBezTo>
                  <a:cubicBezTo>
                    <a:pt x="102" y="300"/>
                    <a:pt x="116" y="309"/>
                    <a:pt x="126" y="321"/>
                  </a:cubicBezTo>
                  <a:cubicBezTo>
                    <a:pt x="210" y="37"/>
                    <a:pt x="210" y="37"/>
                    <a:pt x="210" y="37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0" y="284"/>
                    <a:pt x="0" y="284"/>
                    <a:pt x="0" y="284"/>
                  </a:cubicBezTo>
                  <a:cubicBezTo>
                    <a:pt x="16" y="280"/>
                    <a:pt x="33" y="279"/>
                    <a:pt x="49" y="284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34" name="Freeform 35">
              <a:extLst>
                <a:ext uri="{FF2B5EF4-FFF2-40B4-BE49-F238E27FC236}">
                  <a16:creationId xmlns:a16="http://schemas.microsoft.com/office/drawing/2014/main" id="{8EBEFFB9-81A7-D948-988C-EECA7299E3F9}"/>
                </a:ext>
              </a:extLst>
            </p:cNvPr>
            <p:cNvSpPr>
              <a:spLocks/>
            </p:cNvSpPr>
            <p:nvPr/>
          </p:nvSpPr>
          <p:spPr bwMode="gray">
            <a:xfrm>
              <a:off x="2340" y="5366"/>
              <a:ext cx="529" cy="338"/>
            </a:xfrm>
            <a:custGeom>
              <a:avLst/>
              <a:gdLst>
                <a:gd name="T0" fmla="*/ 149 w 224"/>
                <a:gd name="T1" fmla="*/ 25 h 143"/>
                <a:gd name="T2" fmla="*/ 113 w 224"/>
                <a:gd name="T3" fmla="*/ 14 h 143"/>
                <a:gd name="T4" fmla="*/ 1 w 224"/>
                <a:gd name="T5" fmla="*/ 75 h 143"/>
                <a:gd name="T6" fmla="*/ 0 w 224"/>
                <a:gd name="T7" fmla="*/ 82 h 143"/>
                <a:gd name="T8" fmla="*/ 208 w 224"/>
                <a:gd name="T9" fmla="*/ 143 h 143"/>
                <a:gd name="T10" fmla="*/ 210 w 224"/>
                <a:gd name="T11" fmla="*/ 137 h 143"/>
                <a:gd name="T12" fmla="*/ 149 w 224"/>
                <a:gd name="T13" fmla="*/ 25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143">
                  <a:moveTo>
                    <a:pt x="149" y="25"/>
                  </a:moveTo>
                  <a:cubicBezTo>
                    <a:pt x="113" y="14"/>
                    <a:pt x="113" y="14"/>
                    <a:pt x="113" y="14"/>
                  </a:cubicBezTo>
                  <a:cubicBezTo>
                    <a:pt x="65" y="0"/>
                    <a:pt x="15" y="28"/>
                    <a:pt x="1" y="75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24" y="89"/>
                    <a:pt x="197" y="39"/>
                    <a:pt x="149" y="25"/>
                  </a:cubicBezTo>
                  <a:close/>
                </a:path>
              </a:pathLst>
            </a:custGeom>
            <a:solidFill>
              <a:srgbClr val="C391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id="{737A042D-385C-4D4D-A381-1127C73D958D}"/>
                </a:ext>
              </a:extLst>
            </p:cNvPr>
            <p:cNvSpPr>
              <a:spLocks/>
            </p:cNvSpPr>
            <p:nvPr/>
          </p:nvSpPr>
          <p:spPr bwMode="gray">
            <a:xfrm>
              <a:off x="2383" y="5413"/>
              <a:ext cx="437" cy="279"/>
            </a:xfrm>
            <a:custGeom>
              <a:avLst/>
              <a:gdLst>
                <a:gd name="T0" fmla="*/ 123 w 185"/>
                <a:gd name="T1" fmla="*/ 20 h 118"/>
                <a:gd name="T2" fmla="*/ 94 w 185"/>
                <a:gd name="T3" fmla="*/ 11 h 118"/>
                <a:gd name="T4" fmla="*/ 1 w 185"/>
                <a:gd name="T5" fmla="*/ 62 h 118"/>
                <a:gd name="T6" fmla="*/ 0 w 185"/>
                <a:gd name="T7" fmla="*/ 67 h 118"/>
                <a:gd name="T8" fmla="*/ 172 w 185"/>
                <a:gd name="T9" fmla="*/ 118 h 118"/>
                <a:gd name="T10" fmla="*/ 174 w 185"/>
                <a:gd name="T11" fmla="*/ 113 h 118"/>
                <a:gd name="T12" fmla="*/ 123 w 185"/>
                <a:gd name="T13" fmla="*/ 2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18">
                  <a:moveTo>
                    <a:pt x="123" y="20"/>
                  </a:moveTo>
                  <a:cubicBezTo>
                    <a:pt x="94" y="11"/>
                    <a:pt x="94" y="11"/>
                    <a:pt x="94" y="11"/>
                  </a:cubicBezTo>
                  <a:cubicBezTo>
                    <a:pt x="54" y="0"/>
                    <a:pt x="13" y="23"/>
                    <a:pt x="1" y="6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72" y="118"/>
                    <a:pt x="172" y="118"/>
                    <a:pt x="172" y="118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85" y="73"/>
                    <a:pt x="163" y="32"/>
                    <a:pt x="123" y="20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36" name="Freeform 37">
              <a:extLst>
                <a:ext uri="{FF2B5EF4-FFF2-40B4-BE49-F238E27FC236}">
                  <a16:creationId xmlns:a16="http://schemas.microsoft.com/office/drawing/2014/main" id="{97A53240-296B-2B43-BFCC-409B59018827}"/>
                </a:ext>
              </a:extLst>
            </p:cNvPr>
            <p:cNvSpPr>
              <a:spLocks/>
            </p:cNvSpPr>
            <p:nvPr/>
          </p:nvSpPr>
          <p:spPr bwMode="gray">
            <a:xfrm>
              <a:off x="2610" y="3401"/>
              <a:ext cx="857" cy="1278"/>
            </a:xfrm>
            <a:custGeom>
              <a:avLst/>
              <a:gdLst>
                <a:gd name="T0" fmla="*/ 236 w 363"/>
                <a:gd name="T1" fmla="*/ 541 h 541"/>
                <a:gd name="T2" fmla="*/ 344 w 363"/>
                <a:gd name="T3" fmla="*/ 172 h 541"/>
                <a:gd name="T4" fmla="*/ 261 w 363"/>
                <a:gd name="T5" fmla="*/ 19 h 541"/>
                <a:gd name="T6" fmla="*/ 108 w 363"/>
                <a:gd name="T7" fmla="*/ 102 h 541"/>
                <a:gd name="T8" fmla="*/ 0 w 363"/>
                <a:gd name="T9" fmla="*/ 472 h 541"/>
                <a:gd name="T10" fmla="*/ 236 w 363"/>
                <a:gd name="T11" fmla="*/ 541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3" h="541">
                  <a:moveTo>
                    <a:pt x="236" y="541"/>
                  </a:moveTo>
                  <a:cubicBezTo>
                    <a:pt x="273" y="414"/>
                    <a:pt x="344" y="172"/>
                    <a:pt x="344" y="172"/>
                  </a:cubicBezTo>
                  <a:cubicBezTo>
                    <a:pt x="363" y="106"/>
                    <a:pt x="326" y="38"/>
                    <a:pt x="261" y="19"/>
                  </a:cubicBezTo>
                  <a:cubicBezTo>
                    <a:pt x="195" y="0"/>
                    <a:pt x="127" y="37"/>
                    <a:pt x="108" y="102"/>
                  </a:cubicBezTo>
                  <a:cubicBezTo>
                    <a:pt x="0" y="472"/>
                    <a:pt x="0" y="472"/>
                    <a:pt x="0" y="472"/>
                  </a:cubicBezTo>
                  <a:lnTo>
                    <a:pt x="236" y="541"/>
                  </a:lnTo>
                  <a:close/>
                </a:path>
              </a:pathLst>
            </a:custGeom>
            <a:solidFill>
              <a:srgbClr val="5F92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37" name="Freeform 38">
              <a:extLst>
                <a:ext uri="{FF2B5EF4-FFF2-40B4-BE49-F238E27FC236}">
                  <a16:creationId xmlns:a16="http://schemas.microsoft.com/office/drawing/2014/main" id="{F1496C93-B482-5E43-B29B-FC63E6AF345D}"/>
                </a:ext>
              </a:extLst>
            </p:cNvPr>
            <p:cNvSpPr>
              <a:spLocks/>
            </p:cNvSpPr>
            <p:nvPr/>
          </p:nvSpPr>
          <p:spPr bwMode="gray">
            <a:xfrm>
              <a:off x="2541" y="4511"/>
              <a:ext cx="645" cy="347"/>
            </a:xfrm>
            <a:custGeom>
              <a:avLst/>
              <a:gdLst>
                <a:gd name="T0" fmla="*/ 645 w 645"/>
                <a:gd name="T1" fmla="*/ 175 h 347"/>
                <a:gd name="T2" fmla="*/ 50 w 645"/>
                <a:gd name="T3" fmla="*/ 0 h 347"/>
                <a:gd name="T4" fmla="*/ 0 w 645"/>
                <a:gd name="T5" fmla="*/ 172 h 347"/>
                <a:gd name="T6" fmla="*/ 593 w 645"/>
                <a:gd name="T7" fmla="*/ 347 h 347"/>
                <a:gd name="T8" fmla="*/ 645 w 645"/>
                <a:gd name="T9" fmla="*/ 17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5" h="347">
                  <a:moveTo>
                    <a:pt x="645" y="175"/>
                  </a:moveTo>
                  <a:lnTo>
                    <a:pt x="50" y="0"/>
                  </a:lnTo>
                  <a:lnTo>
                    <a:pt x="0" y="172"/>
                  </a:lnTo>
                  <a:lnTo>
                    <a:pt x="593" y="347"/>
                  </a:lnTo>
                  <a:lnTo>
                    <a:pt x="645" y="175"/>
                  </a:lnTo>
                  <a:close/>
                </a:path>
              </a:pathLst>
            </a:custGeom>
            <a:solidFill>
              <a:srgbClr val="82B9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38" name="Freeform 39">
              <a:extLst>
                <a:ext uri="{FF2B5EF4-FFF2-40B4-BE49-F238E27FC236}">
                  <a16:creationId xmlns:a16="http://schemas.microsoft.com/office/drawing/2014/main" id="{D45073BC-3905-6842-A13A-EBE9C5490B96}"/>
                </a:ext>
              </a:extLst>
            </p:cNvPr>
            <p:cNvSpPr>
              <a:spLocks/>
            </p:cNvSpPr>
            <p:nvPr/>
          </p:nvSpPr>
          <p:spPr bwMode="gray">
            <a:xfrm>
              <a:off x="2310" y="5555"/>
              <a:ext cx="538" cy="201"/>
            </a:xfrm>
            <a:custGeom>
              <a:avLst/>
              <a:gdLst>
                <a:gd name="T0" fmla="*/ 524 w 538"/>
                <a:gd name="T1" fmla="*/ 201 h 201"/>
                <a:gd name="T2" fmla="*/ 0 w 538"/>
                <a:gd name="T3" fmla="*/ 47 h 201"/>
                <a:gd name="T4" fmla="*/ 14 w 538"/>
                <a:gd name="T5" fmla="*/ 0 h 201"/>
                <a:gd name="T6" fmla="*/ 538 w 538"/>
                <a:gd name="T7" fmla="*/ 154 h 201"/>
                <a:gd name="T8" fmla="*/ 524 w 538"/>
                <a:gd name="T9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201">
                  <a:moveTo>
                    <a:pt x="524" y="201"/>
                  </a:moveTo>
                  <a:lnTo>
                    <a:pt x="0" y="47"/>
                  </a:lnTo>
                  <a:lnTo>
                    <a:pt x="14" y="0"/>
                  </a:lnTo>
                  <a:lnTo>
                    <a:pt x="538" y="154"/>
                  </a:lnTo>
                  <a:lnTo>
                    <a:pt x="524" y="201"/>
                  </a:lnTo>
                  <a:close/>
                </a:path>
              </a:pathLst>
            </a:custGeom>
            <a:solidFill>
              <a:srgbClr val="5D341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39" name="Rectangle 40">
              <a:extLst>
                <a:ext uri="{FF2B5EF4-FFF2-40B4-BE49-F238E27FC236}">
                  <a16:creationId xmlns:a16="http://schemas.microsoft.com/office/drawing/2014/main" id="{F2B6E3CF-B271-B64F-A374-96212D697E6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64" y="3136"/>
              <a:ext cx="1224" cy="286"/>
            </a:xfrm>
            <a:prstGeom prst="rect">
              <a:avLst/>
            </a:prstGeom>
            <a:solidFill>
              <a:srgbClr val="4671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40" name="Freeform 41">
              <a:extLst>
                <a:ext uri="{FF2B5EF4-FFF2-40B4-BE49-F238E27FC236}">
                  <a16:creationId xmlns:a16="http://schemas.microsoft.com/office/drawing/2014/main" id="{510AD635-64B0-C149-9855-942F9B52007B}"/>
                </a:ext>
              </a:extLst>
            </p:cNvPr>
            <p:cNvSpPr>
              <a:spLocks/>
            </p:cNvSpPr>
            <p:nvPr/>
          </p:nvSpPr>
          <p:spPr bwMode="gray">
            <a:xfrm>
              <a:off x="1891" y="1492"/>
              <a:ext cx="2755" cy="1644"/>
            </a:xfrm>
            <a:custGeom>
              <a:avLst/>
              <a:gdLst>
                <a:gd name="T0" fmla="*/ 1019 w 1166"/>
                <a:gd name="T1" fmla="*/ 155 h 696"/>
                <a:gd name="T2" fmla="*/ 915 w 1166"/>
                <a:gd name="T3" fmla="*/ 54 h 696"/>
                <a:gd name="T4" fmla="*/ 787 w 1166"/>
                <a:gd name="T5" fmla="*/ 1 h 696"/>
                <a:gd name="T6" fmla="*/ 764 w 1166"/>
                <a:gd name="T7" fmla="*/ 0 h 696"/>
                <a:gd name="T8" fmla="*/ 583 w 1166"/>
                <a:gd name="T9" fmla="*/ 171 h 696"/>
                <a:gd name="T10" fmla="*/ 401 w 1166"/>
                <a:gd name="T11" fmla="*/ 0 h 696"/>
                <a:gd name="T12" fmla="*/ 379 w 1166"/>
                <a:gd name="T13" fmla="*/ 1 h 696"/>
                <a:gd name="T14" fmla="*/ 250 w 1166"/>
                <a:gd name="T15" fmla="*/ 54 h 696"/>
                <a:gd name="T16" fmla="*/ 147 w 1166"/>
                <a:gd name="T17" fmla="*/ 155 h 696"/>
                <a:gd name="T18" fmla="*/ 71 w 1166"/>
                <a:gd name="T19" fmla="*/ 561 h 696"/>
                <a:gd name="T20" fmla="*/ 81 w 1166"/>
                <a:gd name="T21" fmla="*/ 573 h 696"/>
                <a:gd name="T22" fmla="*/ 179 w 1166"/>
                <a:gd name="T23" fmla="*/ 492 h 696"/>
                <a:gd name="T24" fmla="*/ 169 w 1166"/>
                <a:gd name="T25" fmla="*/ 480 h 696"/>
                <a:gd name="T26" fmla="*/ 238 w 1166"/>
                <a:gd name="T27" fmla="*/ 244 h 696"/>
                <a:gd name="T28" fmla="*/ 287 w 1166"/>
                <a:gd name="T29" fmla="*/ 202 h 696"/>
                <a:gd name="T30" fmla="*/ 323 w 1166"/>
                <a:gd name="T31" fmla="*/ 696 h 696"/>
                <a:gd name="T32" fmla="*/ 583 w 1166"/>
                <a:gd name="T33" fmla="*/ 696 h 696"/>
                <a:gd name="T34" fmla="*/ 843 w 1166"/>
                <a:gd name="T35" fmla="*/ 696 h 696"/>
                <a:gd name="T36" fmla="*/ 879 w 1166"/>
                <a:gd name="T37" fmla="*/ 202 h 696"/>
                <a:gd name="T38" fmla="*/ 927 w 1166"/>
                <a:gd name="T39" fmla="*/ 244 h 696"/>
                <a:gd name="T40" fmla="*/ 996 w 1166"/>
                <a:gd name="T41" fmla="*/ 480 h 696"/>
                <a:gd name="T42" fmla="*/ 986 w 1166"/>
                <a:gd name="T43" fmla="*/ 492 h 696"/>
                <a:gd name="T44" fmla="*/ 1084 w 1166"/>
                <a:gd name="T45" fmla="*/ 573 h 696"/>
                <a:gd name="T46" fmla="*/ 1094 w 1166"/>
                <a:gd name="T47" fmla="*/ 561 h 696"/>
                <a:gd name="T48" fmla="*/ 1019 w 1166"/>
                <a:gd name="T49" fmla="*/ 155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66" h="696">
                  <a:moveTo>
                    <a:pt x="1019" y="155"/>
                  </a:moveTo>
                  <a:cubicBezTo>
                    <a:pt x="980" y="112"/>
                    <a:pt x="944" y="78"/>
                    <a:pt x="915" y="54"/>
                  </a:cubicBezTo>
                  <a:cubicBezTo>
                    <a:pt x="872" y="16"/>
                    <a:pt x="830" y="1"/>
                    <a:pt x="787" y="1"/>
                  </a:cubicBezTo>
                  <a:cubicBezTo>
                    <a:pt x="777" y="1"/>
                    <a:pt x="764" y="0"/>
                    <a:pt x="764" y="0"/>
                  </a:cubicBezTo>
                  <a:cubicBezTo>
                    <a:pt x="764" y="111"/>
                    <a:pt x="740" y="171"/>
                    <a:pt x="583" y="171"/>
                  </a:cubicBezTo>
                  <a:cubicBezTo>
                    <a:pt x="425" y="171"/>
                    <a:pt x="401" y="111"/>
                    <a:pt x="401" y="0"/>
                  </a:cubicBezTo>
                  <a:cubicBezTo>
                    <a:pt x="401" y="0"/>
                    <a:pt x="388" y="1"/>
                    <a:pt x="379" y="1"/>
                  </a:cubicBezTo>
                  <a:cubicBezTo>
                    <a:pt x="335" y="1"/>
                    <a:pt x="293" y="16"/>
                    <a:pt x="250" y="54"/>
                  </a:cubicBezTo>
                  <a:cubicBezTo>
                    <a:pt x="221" y="78"/>
                    <a:pt x="185" y="112"/>
                    <a:pt x="147" y="155"/>
                  </a:cubicBezTo>
                  <a:cubicBezTo>
                    <a:pt x="0" y="319"/>
                    <a:pt x="6" y="482"/>
                    <a:pt x="71" y="561"/>
                  </a:cubicBezTo>
                  <a:cubicBezTo>
                    <a:pt x="81" y="573"/>
                    <a:pt x="81" y="573"/>
                    <a:pt x="81" y="573"/>
                  </a:cubicBezTo>
                  <a:cubicBezTo>
                    <a:pt x="179" y="492"/>
                    <a:pt x="179" y="492"/>
                    <a:pt x="179" y="492"/>
                  </a:cubicBezTo>
                  <a:cubicBezTo>
                    <a:pt x="169" y="480"/>
                    <a:pt x="169" y="480"/>
                    <a:pt x="169" y="480"/>
                  </a:cubicBezTo>
                  <a:cubicBezTo>
                    <a:pt x="137" y="441"/>
                    <a:pt x="151" y="346"/>
                    <a:pt x="238" y="244"/>
                  </a:cubicBezTo>
                  <a:cubicBezTo>
                    <a:pt x="250" y="231"/>
                    <a:pt x="269" y="216"/>
                    <a:pt x="287" y="202"/>
                  </a:cubicBezTo>
                  <a:cubicBezTo>
                    <a:pt x="323" y="696"/>
                    <a:pt x="323" y="696"/>
                    <a:pt x="323" y="696"/>
                  </a:cubicBezTo>
                  <a:cubicBezTo>
                    <a:pt x="583" y="696"/>
                    <a:pt x="583" y="696"/>
                    <a:pt x="583" y="696"/>
                  </a:cubicBezTo>
                  <a:cubicBezTo>
                    <a:pt x="843" y="696"/>
                    <a:pt x="843" y="696"/>
                    <a:pt x="843" y="696"/>
                  </a:cubicBezTo>
                  <a:cubicBezTo>
                    <a:pt x="879" y="202"/>
                    <a:pt x="879" y="202"/>
                    <a:pt x="879" y="202"/>
                  </a:cubicBezTo>
                  <a:cubicBezTo>
                    <a:pt x="897" y="216"/>
                    <a:pt x="916" y="231"/>
                    <a:pt x="927" y="244"/>
                  </a:cubicBezTo>
                  <a:cubicBezTo>
                    <a:pt x="1015" y="346"/>
                    <a:pt x="1028" y="441"/>
                    <a:pt x="996" y="480"/>
                  </a:cubicBezTo>
                  <a:cubicBezTo>
                    <a:pt x="986" y="492"/>
                    <a:pt x="986" y="492"/>
                    <a:pt x="986" y="492"/>
                  </a:cubicBezTo>
                  <a:cubicBezTo>
                    <a:pt x="1084" y="573"/>
                    <a:pt x="1084" y="573"/>
                    <a:pt x="1084" y="573"/>
                  </a:cubicBezTo>
                  <a:cubicBezTo>
                    <a:pt x="1094" y="561"/>
                    <a:pt x="1094" y="561"/>
                    <a:pt x="1094" y="561"/>
                  </a:cubicBezTo>
                  <a:cubicBezTo>
                    <a:pt x="1160" y="482"/>
                    <a:pt x="1166" y="319"/>
                    <a:pt x="1019" y="155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41" name="Freeform 42">
              <a:extLst>
                <a:ext uri="{FF2B5EF4-FFF2-40B4-BE49-F238E27FC236}">
                  <a16:creationId xmlns:a16="http://schemas.microsoft.com/office/drawing/2014/main" id="{1024DDE1-A7E4-1141-87C9-50F8C94482C9}"/>
                </a:ext>
              </a:extLst>
            </p:cNvPr>
            <p:cNvSpPr>
              <a:spLocks/>
            </p:cNvSpPr>
            <p:nvPr/>
          </p:nvSpPr>
          <p:spPr bwMode="gray">
            <a:xfrm>
              <a:off x="2881" y="1960"/>
              <a:ext cx="801" cy="1448"/>
            </a:xfrm>
            <a:custGeom>
              <a:avLst/>
              <a:gdLst>
                <a:gd name="T0" fmla="*/ 28 w 339"/>
                <a:gd name="T1" fmla="*/ 613 h 613"/>
                <a:gd name="T2" fmla="*/ 0 w 339"/>
                <a:gd name="T3" fmla="*/ 585 h 613"/>
                <a:gd name="T4" fmla="*/ 0 w 339"/>
                <a:gd name="T5" fmla="*/ 29 h 613"/>
                <a:gd name="T6" fmla="*/ 28 w 339"/>
                <a:gd name="T7" fmla="*/ 0 h 613"/>
                <a:gd name="T8" fmla="*/ 311 w 339"/>
                <a:gd name="T9" fmla="*/ 0 h 613"/>
                <a:gd name="T10" fmla="*/ 339 w 339"/>
                <a:gd name="T11" fmla="*/ 29 h 613"/>
                <a:gd name="T12" fmla="*/ 339 w 339"/>
                <a:gd name="T13" fmla="*/ 585 h 613"/>
                <a:gd name="T14" fmla="*/ 311 w 339"/>
                <a:gd name="T15" fmla="*/ 613 h 613"/>
                <a:gd name="T16" fmla="*/ 28 w 339"/>
                <a:gd name="T17" fmla="*/ 613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9" h="613">
                  <a:moveTo>
                    <a:pt x="28" y="613"/>
                  </a:moveTo>
                  <a:cubicBezTo>
                    <a:pt x="13" y="613"/>
                    <a:pt x="0" y="600"/>
                    <a:pt x="0" y="58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8" y="0"/>
                  </a:cubicBezTo>
                  <a:cubicBezTo>
                    <a:pt x="311" y="0"/>
                    <a:pt x="311" y="0"/>
                    <a:pt x="311" y="0"/>
                  </a:cubicBezTo>
                  <a:cubicBezTo>
                    <a:pt x="326" y="0"/>
                    <a:pt x="339" y="13"/>
                    <a:pt x="339" y="29"/>
                  </a:cubicBezTo>
                  <a:cubicBezTo>
                    <a:pt x="339" y="585"/>
                    <a:pt x="339" y="585"/>
                    <a:pt x="339" y="585"/>
                  </a:cubicBezTo>
                  <a:cubicBezTo>
                    <a:pt x="339" y="600"/>
                    <a:pt x="326" y="613"/>
                    <a:pt x="311" y="613"/>
                  </a:cubicBezTo>
                  <a:lnTo>
                    <a:pt x="28" y="613"/>
                  </a:lnTo>
                  <a:close/>
                </a:path>
              </a:pathLst>
            </a:custGeom>
            <a:solidFill>
              <a:srgbClr val="4A45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42" name="Freeform 43">
              <a:extLst>
                <a:ext uri="{FF2B5EF4-FFF2-40B4-BE49-F238E27FC236}">
                  <a16:creationId xmlns:a16="http://schemas.microsoft.com/office/drawing/2014/main" id="{C05FEFA0-B843-1A4B-B2B4-74E0EC956B98}"/>
                </a:ext>
              </a:extLst>
            </p:cNvPr>
            <p:cNvSpPr>
              <a:spLocks/>
            </p:cNvSpPr>
            <p:nvPr/>
          </p:nvSpPr>
          <p:spPr bwMode="gray">
            <a:xfrm>
              <a:off x="3392" y="3297"/>
              <a:ext cx="219" cy="45"/>
            </a:xfrm>
            <a:custGeom>
              <a:avLst/>
              <a:gdLst>
                <a:gd name="T0" fmla="*/ 0 w 93"/>
                <a:gd name="T1" fmla="*/ 8 h 19"/>
                <a:gd name="T2" fmla="*/ 8 w 93"/>
                <a:gd name="T3" fmla="*/ 0 h 19"/>
                <a:gd name="T4" fmla="*/ 86 w 93"/>
                <a:gd name="T5" fmla="*/ 0 h 19"/>
                <a:gd name="T6" fmla="*/ 93 w 93"/>
                <a:gd name="T7" fmla="*/ 8 h 19"/>
                <a:gd name="T8" fmla="*/ 93 w 93"/>
                <a:gd name="T9" fmla="*/ 11 h 19"/>
                <a:gd name="T10" fmla="*/ 86 w 93"/>
                <a:gd name="T11" fmla="*/ 19 h 19"/>
                <a:gd name="T12" fmla="*/ 8 w 93"/>
                <a:gd name="T13" fmla="*/ 19 h 19"/>
                <a:gd name="T14" fmla="*/ 0 w 93"/>
                <a:gd name="T15" fmla="*/ 11 h 19"/>
                <a:gd name="T16" fmla="*/ 0 w 93"/>
                <a:gd name="T1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9">
                  <a:moveTo>
                    <a:pt x="0" y="8"/>
                  </a:moveTo>
                  <a:cubicBezTo>
                    <a:pt x="0" y="4"/>
                    <a:pt x="3" y="0"/>
                    <a:pt x="8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90" y="0"/>
                    <a:pt x="93" y="4"/>
                    <a:pt x="93" y="8"/>
                  </a:cubicBezTo>
                  <a:cubicBezTo>
                    <a:pt x="93" y="11"/>
                    <a:pt x="93" y="11"/>
                    <a:pt x="93" y="11"/>
                  </a:cubicBezTo>
                  <a:cubicBezTo>
                    <a:pt x="93" y="15"/>
                    <a:pt x="90" y="19"/>
                    <a:pt x="86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3" y="19"/>
                    <a:pt x="0" y="15"/>
                    <a:pt x="0" y="11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F7D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43" name="Oval 44">
              <a:extLst>
                <a:ext uri="{FF2B5EF4-FFF2-40B4-BE49-F238E27FC236}">
                  <a16:creationId xmlns:a16="http://schemas.microsoft.com/office/drawing/2014/main" id="{63145FA9-4FCB-174A-AA7D-718F0B2ECD4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203" y="2087"/>
              <a:ext cx="158" cy="156"/>
            </a:xfrm>
            <a:prstGeom prst="ellipse">
              <a:avLst/>
            </a:prstGeom>
            <a:solidFill>
              <a:srgbClr val="F7DF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44" name="Freeform 45">
              <a:extLst>
                <a:ext uri="{FF2B5EF4-FFF2-40B4-BE49-F238E27FC236}">
                  <a16:creationId xmlns:a16="http://schemas.microsoft.com/office/drawing/2014/main" id="{6BD502E7-85D5-E647-8979-FF9815C38542}"/>
                </a:ext>
              </a:extLst>
            </p:cNvPr>
            <p:cNvSpPr>
              <a:spLocks/>
            </p:cNvSpPr>
            <p:nvPr/>
          </p:nvSpPr>
          <p:spPr bwMode="gray">
            <a:xfrm>
              <a:off x="3266" y="2286"/>
              <a:ext cx="1158" cy="647"/>
            </a:xfrm>
            <a:custGeom>
              <a:avLst/>
              <a:gdLst>
                <a:gd name="T0" fmla="*/ 414 w 490"/>
                <a:gd name="T1" fmla="*/ 164 h 274"/>
                <a:gd name="T2" fmla="*/ 365 w 490"/>
                <a:gd name="T3" fmla="*/ 178 h 274"/>
                <a:gd name="T4" fmla="*/ 210 w 490"/>
                <a:gd name="T5" fmla="*/ 120 h 274"/>
                <a:gd name="T6" fmla="*/ 203 w 490"/>
                <a:gd name="T7" fmla="*/ 116 h 274"/>
                <a:gd name="T8" fmla="*/ 202 w 490"/>
                <a:gd name="T9" fmla="*/ 98 h 274"/>
                <a:gd name="T10" fmla="*/ 172 w 490"/>
                <a:gd name="T11" fmla="*/ 14 h 274"/>
                <a:gd name="T12" fmla="*/ 150 w 490"/>
                <a:gd name="T13" fmla="*/ 3 h 274"/>
                <a:gd name="T14" fmla="*/ 140 w 490"/>
                <a:gd name="T15" fmla="*/ 25 h 274"/>
                <a:gd name="T16" fmla="*/ 158 w 490"/>
                <a:gd name="T17" fmla="*/ 73 h 274"/>
                <a:gd name="T18" fmla="*/ 68 w 490"/>
                <a:gd name="T19" fmla="*/ 15 h 274"/>
                <a:gd name="T20" fmla="*/ 46 w 490"/>
                <a:gd name="T21" fmla="*/ 19 h 274"/>
                <a:gd name="T22" fmla="*/ 50 w 490"/>
                <a:gd name="T23" fmla="*/ 41 h 274"/>
                <a:gd name="T24" fmla="*/ 31 w 490"/>
                <a:gd name="T25" fmla="*/ 29 h 274"/>
                <a:gd name="T26" fmla="*/ 9 w 490"/>
                <a:gd name="T27" fmla="*/ 33 h 274"/>
                <a:gd name="T28" fmla="*/ 13 w 490"/>
                <a:gd name="T29" fmla="*/ 56 h 274"/>
                <a:gd name="T30" fmla="*/ 27 w 490"/>
                <a:gd name="T31" fmla="*/ 65 h 274"/>
                <a:gd name="T32" fmla="*/ 4 w 490"/>
                <a:gd name="T33" fmla="*/ 70 h 274"/>
                <a:gd name="T34" fmla="*/ 9 w 490"/>
                <a:gd name="T35" fmla="*/ 92 h 274"/>
                <a:gd name="T36" fmla="*/ 35 w 490"/>
                <a:gd name="T37" fmla="*/ 110 h 274"/>
                <a:gd name="T38" fmla="*/ 16 w 490"/>
                <a:gd name="T39" fmla="*/ 114 h 274"/>
                <a:gd name="T40" fmla="*/ 20 w 490"/>
                <a:gd name="T41" fmla="*/ 133 h 274"/>
                <a:gd name="T42" fmla="*/ 110 w 490"/>
                <a:gd name="T43" fmla="*/ 192 h 274"/>
                <a:gd name="T44" fmla="*/ 150 w 490"/>
                <a:gd name="T45" fmla="*/ 194 h 274"/>
                <a:gd name="T46" fmla="*/ 149 w 490"/>
                <a:gd name="T47" fmla="*/ 196 h 274"/>
                <a:gd name="T48" fmla="*/ 158 w 490"/>
                <a:gd name="T49" fmla="*/ 202 h 274"/>
                <a:gd name="T50" fmla="*/ 366 w 490"/>
                <a:gd name="T51" fmla="*/ 274 h 274"/>
                <a:gd name="T52" fmla="*/ 490 w 490"/>
                <a:gd name="T53" fmla="*/ 227 h 274"/>
                <a:gd name="T54" fmla="*/ 414 w 490"/>
                <a:gd name="T55" fmla="*/ 16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0" h="274">
                  <a:moveTo>
                    <a:pt x="414" y="164"/>
                  </a:moveTo>
                  <a:cubicBezTo>
                    <a:pt x="404" y="171"/>
                    <a:pt x="388" y="178"/>
                    <a:pt x="365" y="178"/>
                  </a:cubicBezTo>
                  <a:cubicBezTo>
                    <a:pt x="323" y="178"/>
                    <a:pt x="270" y="158"/>
                    <a:pt x="210" y="120"/>
                  </a:cubicBezTo>
                  <a:cubicBezTo>
                    <a:pt x="203" y="116"/>
                    <a:pt x="203" y="116"/>
                    <a:pt x="203" y="116"/>
                  </a:cubicBezTo>
                  <a:cubicBezTo>
                    <a:pt x="204" y="110"/>
                    <a:pt x="204" y="104"/>
                    <a:pt x="202" y="98"/>
                  </a:cubicBezTo>
                  <a:cubicBezTo>
                    <a:pt x="201" y="94"/>
                    <a:pt x="172" y="14"/>
                    <a:pt x="172" y="14"/>
                  </a:cubicBezTo>
                  <a:cubicBezTo>
                    <a:pt x="169" y="5"/>
                    <a:pt x="159" y="0"/>
                    <a:pt x="150" y="3"/>
                  </a:cubicBezTo>
                  <a:cubicBezTo>
                    <a:pt x="141" y="6"/>
                    <a:pt x="137" y="16"/>
                    <a:pt x="140" y="25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68" y="15"/>
                    <a:pt x="68" y="15"/>
                    <a:pt x="68" y="15"/>
                  </a:cubicBezTo>
                  <a:cubicBezTo>
                    <a:pt x="61" y="9"/>
                    <a:pt x="51" y="12"/>
                    <a:pt x="46" y="19"/>
                  </a:cubicBezTo>
                  <a:cubicBezTo>
                    <a:pt x="41" y="26"/>
                    <a:pt x="43" y="36"/>
                    <a:pt x="50" y="41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24" y="24"/>
                    <a:pt x="13" y="26"/>
                    <a:pt x="9" y="33"/>
                  </a:cubicBezTo>
                  <a:cubicBezTo>
                    <a:pt x="3" y="41"/>
                    <a:pt x="6" y="51"/>
                    <a:pt x="13" y="56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19" y="60"/>
                    <a:pt x="9" y="62"/>
                    <a:pt x="4" y="70"/>
                  </a:cubicBezTo>
                  <a:cubicBezTo>
                    <a:pt x="0" y="77"/>
                    <a:pt x="2" y="87"/>
                    <a:pt x="9" y="92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29" y="105"/>
                    <a:pt x="20" y="107"/>
                    <a:pt x="16" y="114"/>
                  </a:cubicBezTo>
                  <a:cubicBezTo>
                    <a:pt x="12" y="120"/>
                    <a:pt x="14" y="128"/>
                    <a:pt x="20" y="133"/>
                  </a:cubicBezTo>
                  <a:cubicBezTo>
                    <a:pt x="110" y="192"/>
                    <a:pt x="110" y="192"/>
                    <a:pt x="110" y="192"/>
                  </a:cubicBezTo>
                  <a:cubicBezTo>
                    <a:pt x="123" y="200"/>
                    <a:pt x="137" y="200"/>
                    <a:pt x="150" y="194"/>
                  </a:cubicBezTo>
                  <a:cubicBezTo>
                    <a:pt x="149" y="196"/>
                    <a:pt x="149" y="196"/>
                    <a:pt x="149" y="196"/>
                  </a:cubicBezTo>
                  <a:cubicBezTo>
                    <a:pt x="158" y="202"/>
                    <a:pt x="158" y="202"/>
                    <a:pt x="158" y="202"/>
                  </a:cubicBezTo>
                  <a:cubicBezTo>
                    <a:pt x="234" y="250"/>
                    <a:pt x="304" y="274"/>
                    <a:pt x="366" y="274"/>
                  </a:cubicBezTo>
                  <a:cubicBezTo>
                    <a:pt x="427" y="274"/>
                    <a:pt x="466" y="250"/>
                    <a:pt x="490" y="227"/>
                  </a:cubicBezTo>
                  <a:lnTo>
                    <a:pt x="414" y="164"/>
                  </a:ln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45" name="Freeform 46">
              <a:extLst>
                <a:ext uri="{FF2B5EF4-FFF2-40B4-BE49-F238E27FC236}">
                  <a16:creationId xmlns:a16="http://schemas.microsoft.com/office/drawing/2014/main" id="{F3597F34-DDEB-074A-B074-EBC66693EDE8}"/>
                </a:ext>
              </a:extLst>
            </p:cNvPr>
            <p:cNvSpPr>
              <a:spLocks/>
            </p:cNvSpPr>
            <p:nvPr/>
          </p:nvSpPr>
          <p:spPr bwMode="gray">
            <a:xfrm>
              <a:off x="2111" y="2286"/>
              <a:ext cx="1160" cy="647"/>
            </a:xfrm>
            <a:custGeom>
              <a:avLst/>
              <a:gdLst>
                <a:gd name="T0" fmla="*/ 76 w 491"/>
                <a:gd name="T1" fmla="*/ 164 h 274"/>
                <a:gd name="T2" fmla="*/ 126 w 491"/>
                <a:gd name="T3" fmla="*/ 178 h 274"/>
                <a:gd name="T4" fmla="*/ 280 w 491"/>
                <a:gd name="T5" fmla="*/ 120 h 274"/>
                <a:gd name="T6" fmla="*/ 287 w 491"/>
                <a:gd name="T7" fmla="*/ 116 h 274"/>
                <a:gd name="T8" fmla="*/ 288 w 491"/>
                <a:gd name="T9" fmla="*/ 98 h 274"/>
                <a:gd name="T10" fmla="*/ 318 w 491"/>
                <a:gd name="T11" fmla="*/ 14 h 274"/>
                <a:gd name="T12" fmla="*/ 340 w 491"/>
                <a:gd name="T13" fmla="*/ 3 h 274"/>
                <a:gd name="T14" fmla="*/ 350 w 491"/>
                <a:gd name="T15" fmla="*/ 25 h 274"/>
                <a:gd name="T16" fmla="*/ 333 w 491"/>
                <a:gd name="T17" fmla="*/ 73 h 274"/>
                <a:gd name="T18" fmla="*/ 422 w 491"/>
                <a:gd name="T19" fmla="*/ 15 h 274"/>
                <a:gd name="T20" fmla="*/ 445 w 491"/>
                <a:gd name="T21" fmla="*/ 19 h 274"/>
                <a:gd name="T22" fmla="*/ 440 w 491"/>
                <a:gd name="T23" fmla="*/ 41 h 274"/>
                <a:gd name="T24" fmla="*/ 459 w 491"/>
                <a:gd name="T25" fmla="*/ 29 h 274"/>
                <a:gd name="T26" fmla="*/ 482 w 491"/>
                <a:gd name="T27" fmla="*/ 33 h 274"/>
                <a:gd name="T28" fmla="*/ 477 w 491"/>
                <a:gd name="T29" fmla="*/ 56 h 274"/>
                <a:gd name="T30" fmla="*/ 464 w 491"/>
                <a:gd name="T31" fmla="*/ 65 h 274"/>
                <a:gd name="T32" fmla="*/ 486 w 491"/>
                <a:gd name="T33" fmla="*/ 70 h 274"/>
                <a:gd name="T34" fmla="*/ 481 w 491"/>
                <a:gd name="T35" fmla="*/ 92 h 274"/>
                <a:gd name="T36" fmla="*/ 455 w 491"/>
                <a:gd name="T37" fmla="*/ 110 h 274"/>
                <a:gd name="T38" fmla="*/ 474 w 491"/>
                <a:gd name="T39" fmla="*/ 114 h 274"/>
                <a:gd name="T40" fmla="*/ 470 w 491"/>
                <a:gd name="T41" fmla="*/ 133 h 274"/>
                <a:gd name="T42" fmla="*/ 380 w 491"/>
                <a:gd name="T43" fmla="*/ 192 h 274"/>
                <a:gd name="T44" fmla="*/ 341 w 491"/>
                <a:gd name="T45" fmla="*/ 194 h 274"/>
                <a:gd name="T46" fmla="*/ 342 w 491"/>
                <a:gd name="T47" fmla="*/ 196 h 274"/>
                <a:gd name="T48" fmla="*/ 332 w 491"/>
                <a:gd name="T49" fmla="*/ 202 h 274"/>
                <a:gd name="T50" fmla="*/ 125 w 491"/>
                <a:gd name="T51" fmla="*/ 274 h 274"/>
                <a:gd name="T52" fmla="*/ 0 w 491"/>
                <a:gd name="T53" fmla="*/ 227 h 274"/>
                <a:gd name="T54" fmla="*/ 76 w 491"/>
                <a:gd name="T55" fmla="*/ 16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91" h="274">
                  <a:moveTo>
                    <a:pt x="76" y="164"/>
                  </a:moveTo>
                  <a:cubicBezTo>
                    <a:pt x="87" y="171"/>
                    <a:pt x="102" y="178"/>
                    <a:pt x="126" y="178"/>
                  </a:cubicBezTo>
                  <a:cubicBezTo>
                    <a:pt x="167" y="178"/>
                    <a:pt x="221" y="158"/>
                    <a:pt x="280" y="120"/>
                  </a:cubicBezTo>
                  <a:cubicBezTo>
                    <a:pt x="287" y="116"/>
                    <a:pt x="287" y="116"/>
                    <a:pt x="287" y="116"/>
                  </a:cubicBezTo>
                  <a:cubicBezTo>
                    <a:pt x="286" y="110"/>
                    <a:pt x="286" y="104"/>
                    <a:pt x="288" y="98"/>
                  </a:cubicBezTo>
                  <a:cubicBezTo>
                    <a:pt x="289" y="94"/>
                    <a:pt x="318" y="14"/>
                    <a:pt x="318" y="14"/>
                  </a:cubicBezTo>
                  <a:cubicBezTo>
                    <a:pt x="321" y="5"/>
                    <a:pt x="331" y="0"/>
                    <a:pt x="340" y="3"/>
                  </a:cubicBezTo>
                  <a:cubicBezTo>
                    <a:pt x="349" y="6"/>
                    <a:pt x="354" y="16"/>
                    <a:pt x="350" y="25"/>
                  </a:cubicBezTo>
                  <a:cubicBezTo>
                    <a:pt x="333" y="73"/>
                    <a:pt x="333" y="73"/>
                    <a:pt x="333" y="73"/>
                  </a:cubicBezTo>
                  <a:cubicBezTo>
                    <a:pt x="422" y="15"/>
                    <a:pt x="422" y="15"/>
                    <a:pt x="422" y="15"/>
                  </a:cubicBezTo>
                  <a:cubicBezTo>
                    <a:pt x="430" y="9"/>
                    <a:pt x="440" y="12"/>
                    <a:pt x="445" y="19"/>
                  </a:cubicBezTo>
                  <a:cubicBezTo>
                    <a:pt x="450" y="26"/>
                    <a:pt x="447" y="36"/>
                    <a:pt x="440" y="41"/>
                  </a:cubicBezTo>
                  <a:cubicBezTo>
                    <a:pt x="459" y="29"/>
                    <a:pt x="459" y="29"/>
                    <a:pt x="459" y="29"/>
                  </a:cubicBezTo>
                  <a:cubicBezTo>
                    <a:pt x="467" y="24"/>
                    <a:pt x="477" y="26"/>
                    <a:pt x="482" y="33"/>
                  </a:cubicBezTo>
                  <a:cubicBezTo>
                    <a:pt x="487" y="41"/>
                    <a:pt x="485" y="51"/>
                    <a:pt x="477" y="56"/>
                  </a:cubicBezTo>
                  <a:cubicBezTo>
                    <a:pt x="464" y="65"/>
                    <a:pt x="464" y="65"/>
                    <a:pt x="464" y="65"/>
                  </a:cubicBezTo>
                  <a:cubicBezTo>
                    <a:pt x="471" y="60"/>
                    <a:pt x="481" y="62"/>
                    <a:pt x="486" y="70"/>
                  </a:cubicBezTo>
                  <a:cubicBezTo>
                    <a:pt x="491" y="77"/>
                    <a:pt x="489" y="87"/>
                    <a:pt x="481" y="92"/>
                  </a:cubicBezTo>
                  <a:cubicBezTo>
                    <a:pt x="455" y="110"/>
                    <a:pt x="455" y="110"/>
                    <a:pt x="455" y="110"/>
                  </a:cubicBezTo>
                  <a:cubicBezTo>
                    <a:pt x="462" y="105"/>
                    <a:pt x="470" y="107"/>
                    <a:pt x="474" y="114"/>
                  </a:cubicBezTo>
                  <a:cubicBezTo>
                    <a:pt x="479" y="120"/>
                    <a:pt x="477" y="128"/>
                    <a:pt x="470" y="133"/>
                  </a:cubicBezTo>
                  <a:cubicBezTo>
                    <a:pt x="380" y="192"/>
                    <a:pt x="380" y="192"/>
                    <a:pt x="380" y="192"/>
                  </a:cubicBezTo>
                  <a:cubicBezTo>
                    <a:pt x="368" y="200"/>
                    <a:pt x="353" y="200"/>
                    <a:pt x="341" y="194"/>
                  </a:cubicBezTo>
                  <a:cubicBezTo>
                    <a:pt x="342" y="196"/>
                    <a:pt x="342" y="196"/>
                    <a:pt x="342" y="196"/>
                  </a:cubicBezTo>
                  <a:cubicBezTo>
                    <a:pt x="332" y="202"/>
                    <a:pt x="332" y="202"/>
                    <a:pt x="332" y="202"/>
                  </a:cubicBezTo>
                  <a:cubicBezTo>
                    <a:pt x="256" y="250"/>
                    <a:pt x="186" y="274"/>
                    <a:pt x="125" y="274"/>
                  </a:cubicBezTo>
                  <a:cubicBezTo>
                    <a:pt x="64" y="274"/>
                    <a:pt x="24" y="250"/>
                    <a:pt x="0" y="227"/>
                  </a:cubicBezTo>
                  <a:lnTo>
                    <a:pt x="76" y="164"/>
                  </a:ln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46" name="Freeform 47">
              <a:extLst>
                <a:ext uri="{FF2B5EF4-FFF2-40B4-BE49-F238E27FC236}">
                  <a16:creationId xmlns:a16="http://schemas.microsoft.com/office/drawing/2014/main" id="{8DDB4ADC-200A-DA43-A7D8-B929FFCA4A0B}"/>
                </a:ext>
              </a:extLst>
            </p:cNvPr>
            <p:cNvSpPr>
              <a:spLocks/>
            </p:cNvSpPr>
            <p:nvPr/>
          </p:nvSpPr>
          <p:spPr bwMode="gray">
            <a:xfrm>
              <a:off x="5600" y="-4354"/>
              <a:ext cx="117" cy="3307"/>
            </a:xfrm>
            <a:custGeom>
              <a:avLst/>
              <a:gdLst>
                <a:gd name="T0" fmla="*/ 22 w 44"/>
                <a:gd name="T1" fmla="*/ 439 h 442"/>
                <a:gd name="T2" fmla="*/ 44 w 44"/>
                <a:gd name="T3" fmla="*/ 442 h 442"/>
                <a:gd name="T4" fmla="*/ 44 w 44"/>
                <a:gd name="T5" fmla="*/ 0 h 442"/>
                <a:gd name="T6" fmla="*/ 0 w 44"/>
                <a:gd name="T7" fmla="*/ 0 h 442"/>
                <a:gd name="T8" fmla="*/ 0 w 44"/>
                <a:gd name="T9" fmla="*/ 442 h 442"/>
                <a:gd name="T10" fmla="*/ 22 w 44"/>
                <a:gd name="T11" fmla="*/ 439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442">
                  <a:moveTo>
                    <a:pt x="22" y="439"/>
                  </a:moveTo>
                  <a:cubicBezTo>
                    <a:pt x="29" y="439"/>
                    <a:pt x="36" y="442"/>
                    <a:pt x="44" y="442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7" y="442"/>
                    <a:pt x="14" y="439"/>
                    <a:pt x="22" y="439"/>
                  </a:cubicBezTo>
                  <a:close/>
                </a:path>
              </a:pathLst>
            </a:custGeom>
            <a:solidFill>
              <a:srgbClr val="D8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47" name="Oval 48">
              <a:extLst>
                <a:ext uri="{FF2B5EF4-FFF2-40B4-BE49-F238E27FC236}">
                  <a16:creationId xmlns:a16="http://schemas.microsoft.com/office/drawing/2014/main" id="{FDE603A9-6D2E-9C4F-BCB8-A5E123D7997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151" y="-490"/>
              <a:ext cx="1002" cy="999"/>
            </a:xfrm>
            <a:prstGeom prst="ellipse">
              <a:avLst/>
            </a:prstGeom>
            <a:solidFill>
              <a:srgbClr val="D8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48" name="Freeform 49">
              <a:extLst>
                <a:ext uri="{FF2B5EF4-FFF2-40B4-BE49-F238E27FC236}">
                  <a16:creationId xmlns:a16="http://schemas.microsoft.com/office/drawing/2014/main" id="{4EC93CDE-CCD1-0949-8660-AD0FF09FDDEC}"/>
                </a:ext>
              </a:extLst>
            </p:cNvPr>
            <p:cNvSpPr>
              <a:spLocks/>
            </p:cNvSpPr>
            <p:nvPr/>
          </p:nvSpPr>
          <p:spPr bwMode="gray">
            <a:xfrm>
              <a:off x="4811" y="-1054"/>
              <a:ext cx="1680" cy="1233"/>
            </a:xfrm>
            <a:custGeom>
              <a:avLst/>
              <a:gdLst>
                <a:gd name="T0" fmla="*/ 0 w 711"/>
                <a:gd name="T1" fmla="*/ 522 h 522"/>
                <a:gd name="T2" fmla="*/ 356 w 711"/>
                <a:gd name="T3" fmla="*/ 0 h 522"/>
                <a:gd name="T4" fmla="*/ 711 w 711"/>
                <a:gd name="T5" fmla="*/ 522 h 522"/>
                <a:gd name="T6" fmla="*/ 0 w 711"/>
                <a:gd name="T7" fmla="*/ 522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1" h="522">
                  <a:moveTo>
                    <a:pt x="0" y="522"/>
                  </a:moveTo>
                  <a:cubicBezTo>
                    <a:pt x="0" y="234"/>
                    <a:pt x="159" y="0"/>
                    <a:pt x="356" y="0"/>
                  </a:cubicBezTo>
                  <a:cubicBezTo>
                    <a:pt x="552" y="0"/>
                    <a:pt x="711" y="234"/>
                    <a:pt x="711" y="522"/>
                  </a:cubicBezTo>
                  <a:lnTo>
                    <a:pt x="0" y="52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49" name="Freeform 50">
              <a:extLst>
                <a:ext uri="{FF2B5EF4-FFF2-40B4-BE49-F238E27FC236}">
                  <a16:creationId xmlns:a16="http://schemas.microsoft.com/office/drawing/2014/main" id="{69E4DCC4-9B2B-FF4D-B940-CB90A1664D02}"/>
                </a:ext>
              </a:extLst>
            </p:cNvPr>
            <p:cNvSpPr>
              <a:spLocks/>
            </p:cNvSpPr>
            <p:nvPr/>
          </p:nvSpPr>
          <p:spPr bwMode="gray">
            <a:xfrm>
              <a:off x="5144" y="1846"/>
              <a:ext cx="903" cy="856"/>
            </a:xfrm>
            <a:custGeom>
              <a:avLst/>
              <a:gdLst>
                <a:gd name="T0" fmla="*/ 295 w 382"/>
                <a:gd name="T1" fmla="*/ 362 h 362"/>
                <a:gd name="T2" fmla="*/ 86 w 382"/>
                <a:gd name="T3" fmla="*/ 362 h 362"/>
                <a:gd name="T4" fmla="*/ 13 w 382"/>
                <a:gd name="T5" fmla="*/ 0 h 362"/>
                <a:gd name="T6" fmla="*/ 369 w 382"/>
                <a:gd name="T7" fmla="*/ 0 h 362"/>
                <a:gd name="T8" fmla="*/ 295 w 382"/>
                <a:gd name="T9" fmla="*/ 36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2" h="362">
                  <a:moveTo>
                    <a:pt x="295" y="362"/>
                  </a:moveTo>
                  <a:cubicBezTo>
                    <a:pt x="226" y="362"/>
                    <a:pt x="156" y="362"/>
                    <a:pt x="86" y="362"/>
                  </a:cubicBezTo>
                  <a:cubicBezTo>
                    <a:pt x="30" y="244"/>
                    <a:pt x="0" y="118"/>
                    <a:pt x="13" y="0"/>
                  </a:cubicBezTo>
                  <a:cubicBezTo>
                    <a:pt x="132" y="0"/>
                    <a:pt x="250" y="0"/>
                    <a:pt x="369" y="0"/>
                  </a:cubicBezTo>
                  <a:cubicBezTo>
                    <a:pt x="382" y="118"/>
                    <a:pt x="351" y="244"/>
                    <a:pt x="295" y="362"/>
                  </a:cubicBezTo>
                  <a:close/>
                </a:path>
              </a:pathLst>
            </a:custGeom>
            <a:solidFill>
              <a:srgbClr val="D8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50" name="Freeform 51">
              <a:extLst>
                <a:ext uri="{FF2B5EF4-FFF2-40B4-BE49-F238E27FC236}">
                  <a16:creationId xmlns:a16="http://schemas.microsoft.com/office/drawing/2014/main" id="{B7980A0E-0696-3847-87B8-333CCDE30C60}"/>
                </a:ext>
              </a:extLst>
            </p:cNvPr>
            <p:cNvSpPr>
              <a:spLocks/>
            </p:cNvSpPr>
            <p:nvPr/>
          </p:nvSpPr>
          <p:spPr bwMode="gray">
            <a:xfrm>
              <a:off x="5952" y="1943"/>
              <a:ext cx="300" cy="475"/>
            </a:xfrm>
            <a:custGeom>
              <a:avLst/>
              <a:gdLst>
                <a:gd name="T0" fmla="*/ 33 w 127"/>
                <a:gd name="T1" fmla="*/ 0 h 201"/>
                <a:gd name="T2" fmla="*/ 30 w 127"/>
                <a:gd name="T3" fmla="*/ 0 h 201"/>
                <a:gd name="T4" fmla="*/ 29 w 127"/>
                <a:gd name="T5" fmla="*/ 38 h 201"/>
                <a:gd name="T6" fmla="*/ 33 w 127"/>
                <a:gd name="T7" fmla="*/ 38 h 201"/>
                <a:gd name="T8" fmla="*/ 90 w 127"/>
                <a:gd name="T9" fmla="*/ 95 h 201"/>
                <a:gd name="T10" fmla="*/ 90 w 127"/>
                <a:gd name="T11" fmla="*/ 106 h 201"/>
                <a:gd name="T12" fmla="*/ 33 w 127"/>
                <a:gd name="T13" fmla="*/ 163 h 201"/>
                <a:gd name="T14" fmla="*/ 10 w 127"/>
                <a:gd name="T15" fmla="*/ 163 h 201"/>
                <a:gd name="T16" fmla="*/ 0 w 127"/>
                <a:gd name="T17" fmla="*/ 201 h 201"/>
                <a:gd name="T18" fmla="*/ 33 w 127"/>
                <a:gd name="T19" fmla="*/ 201 h 201"/>
                <a:gd name="T20" fmla="*/ 127 w 127"/>
                <a:gd name="T21" fmla="*/ 106 h 201"/>
                <a:gd name="T22" fmla="*/ 127 w 127"/>
                <a:gd name="T23" fmla="*/ 95 h 201"/>
                <a:gd name="T24" fmla="*/ 33 w 127"/>
                <a:gd name="T25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201">
                  <a:moveTo>
                    <a:pt x="33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30" y="13"/>
                    <a:pt x="30" y="25"/>
                    <a:pt x="29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64" y="38"/>
                    <a:pt x="90" y="63"/>
                    <a:pt x="90" y="95"/>
                  </a:cubicBezTo>
                  <a:cubicBezTo>
                    <a:pt x="90" y="106"/>
                    <a:pt x="90" y="106"/>
                    <a:pt x="90" y="106"/>
                  </a:cubicBezTo>
                  <a:cubicBezTo>
                    <a:pt x="90" y="138"/>
                    <a:pt x="64" y="163"/>
                    <a:pt x="33" y="163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7" y="176"/>
                    <a:pt x="4" y="189"/>
                    <a:pt x="0" y="201"/>
                  </a:cubicBezTo>
                  <a:cubicBezTo>
                    <a:pt x="33" y="201"/>
                    <a:pt x="33" y="201"/>
                    <a:pt x="33" y="201"/>
                  </a:cubicBezTo>
                  <a:cubicBezTo>
                    <a:pt x="85" y="201"/>
                    <a:pt x="127" y="159"/>
                    <a:pt x="127" y="106"/>
                  </a:cubicBezTo>
                  <a:cubicBezTo>
                    <a:pt x="127" y="95"/>
                    <a:pt x="127" y="95"/>
                    <a:pt x="127" y="95"/>
                  </a:cubicBezTo>
                  <a:cubicBezTo>
                    <a:pt x="127" y="42"/>
                    <a:pt x="85" y="0"/>
                    <a:pt x="33" y="0"/>
                  </a:cubicBezTo>
                  <a:close/>
                </a:path>
              </a:pathLst>
            </a:custGeom>
            <a:solidFill>
              <a:srgbClr val="D8D4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51" name="Freeform 52">
              <a:extLst>
                <a:ext uri="{FF2B5EF4-FFF2-40B4-BE49-F238E27FC236}">
                  <a16:creationId xmlns:a16="http://schemas.microsoft.com/office/drawing/2014/main" id="{44EFD63C-4F55-7040-A28C-1F9FED9B6A81}"/>
                </a:ext>
              </a:extLst>
            </p:cNvPr>
            <p:cNvSpPr>
              <a:spLocks/>
            </p:cNvSpPr>
            <p:nvPr/>
          </p:nvSpPr>
          <p:spPr bwMode="gray">
            <a:xfrm>
              <a:off x="4913" y="2586"/>
              <a:ext cx="1353" cy="184"/>
            </a:xfrm>
            <a:custGeom>
              <a:avLst/>
              <a:gdLst>
                <a:gd name="T0" fmla="*/ 479 w 573"/>
                <a:gd name="T1" fmla="*/ 78 h 78"/>
                <a:gd name="T2" fmla="*/ 93 w 573"/>
                <a:gd name="T3" fmla="*/ 78 h 78"/>
                <a:gd name="T4" fmla="*/ 0 w 573"/>
                <a:gd name="T5" fmla="*/ 0 h 78"/>
                <a:gd name="T6" fmla="*/ 573 w 573"/>
                <a:gd name="T7" fmla="*/ 0 h 78"/>
                <a:gd name="T8" fmla="*/ 479 w 573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3" h="78">
                  <a:moveTo>
                    <a:pt x="479" y="78"/>
                  </a:moveTo>
                  <a:cubicBezTo>
                    <a:pt x="351" y="78"/>
                    <a:pt x="222" y="78"/>
                    <a:pt x="93" y="78"/>
                  </a:cubicBezTo>
                  <a:cubicBezTo>
                    <a:pt x="31" y="60"/>
                    <a:pt x="13" y="18"/>
                    <a:pt x="0" y="0"/>
                  </a:cubicBezTo>
                  <a:cubicBezTo>
                    <a:pt x="216" y="0"/>
                    <a:pt x="357" y="0"/>
                    <a:pt x="573" y="0"/>
                  </a:cubicBezTo>
                  <a:cubicBezTo>
                    <a:pt x="560" y="18"/>
                    <a:pt x="541" y="60"/>
                    <a:pt x="479" y="78"/>
                  </a:cubicBezTo>
                  <a:close/>
                </a:path>
              </a:pathLst>
            </a:custGeom>
            <a:solidFill>
              <a:srgbClr val="C6C2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52" name="Freeform 53">
              <a:extLst>
                <a:ext uri="{FF2B5EF4-FFF2-40B4-BE49-F238E27FC236}">
                  <a16:creationId xmlns:a16="http://schemas.microsoft.com/office/drawing/2014/main" id="{7E186E80-73A2-814D-8DE9-744F37B55655}"/>
                </a:ext>
              </a:extLst>
            </p:cNvPr>
            <p:cNvSpPr>
              <a:spLocks/>
            </p:cNvSpPr>
            <p:nvPr/>
          </p:nvSpPr>
          <p:spPr bwMode="gray">
            <a:xfrm>
              <a:off x="5699" y="3032"/>
              <a:ext cx="943" cy="3050"/>
            </a:xfrm>
            <a:custGeom>
              <a:avLst/>
              <a:gdLst>
                <a:gd name="T0" fmla="*/ 0 w 943"/>
                <a:gd name="T1" fmla="*/ 0 h 3050"/>
                <a:gd name="T2" fmla="*/ 768 w 943"/>
                <a:gd name="T3" fmla="*/ 3050 h 3050"/>
                <a:gd name="T4" fmla="*/ 943 w 943"/>
                <a:gd name="T5" fmla="*/ 3050 h 3050"/>
                <a:gd name="T6" fmla="*/ 409 w 943"/>
                <a:gd name="T7" fmla="*/ 0 h 3050"/>
                <a:gd name="T8" fmla="*/ 0 w 943"/>
                <a:gd name="T9" fmla="*/ 0 h 3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3" h="3050">
                  <a:moveTo>
                    <a:pt x="0" y="0"/>
                  </a:moveTo>
                  <a:lnTo>
                    <a:pt x="768" y="3050"/>
                  </a:lnTo>
                  <a:lnTo>
                    <a:pt x="943" y="3050"/>
                  </a:lnTo>
                  <a:lnTo>
                    <a:pt x="40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C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53" name="Freeform 54">
              <a:extLst>
                <a:ext uri="{FF2B5EF4-FFF2-40B4-BE49-F238E27FC236}">
                  <a16:creationId xmlns:a16="http://schemas.microsoft.com/office/drawing/2014/main" id="{D551DD1A-1ABC-6744-9F18-0256BDBFB336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3" y="3032"/>
              <a:ext cx="940" cy="3050"/>
            </a:xfrm>
            <a:custGeom>
              <a:avLst/>
              <a:gdLst>
                <a:gd name="T0" fmla="*/ 940 w 940"/>
                <a:gd name="T1" fmla="*/ 0 h 3050"/>
                <a:gd name="T2" fmla="*/ 173 w 940"/>
                <a:gd name="T3" fmla="*/ 3050 h 3050"/>
                <a:gd name="T4" fmla="*/ 0 w 940"/>
                <a:gd name="T5" fmla="*/ 3050 h 3050"/>
                <a:gd name="T6" fmla="*/ 534 w 940"/>
                <a:gd name="T7" fmla="*/ 0 h 3050"/>
                <a:gd name="T8" fmla="*/ 940 w 940"/>
                <a:gd name="T9" fmla="*/ 0 h 3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0" h="3050">
                  <a:moveTo>
                    <a:pt x="940" y="0"/>
                  </a:moveTo>
                  <a:lnTo>
                    <a:pt x="173" y="3050"/>
                  </a:lnTo>
                  <a:lnTo>
                    <a:pt x="0" y="3050"/>
                  </a:lnTo>
                  <a:lnTo>
                    <a:pt x="534" y="0"/>
                  </a:lnTo>
                  <a:lnTo>
                    <a:pt x="940" y="0"/>
                  </a:lnTo>
                  <a:close/>
                </a:path>
              </a:pathLst>
            </a:custGeom>
            <a:solidFill>
              <a:srgbClr val="DBCE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54" name="Rectangle 55">
              <a:extLst>
                <a:ext uri="{FF2B5EF4-FFF2-40B4-BE49-F238E27FC236}">
                  <a16:creationId xmlns:a16="http://schemas.microsoft.com/office/drawing/2014/main" id="{2B3263ED-EEE4-0F49-88D5-3671A12A652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65" y="2770"/>
              <a:ext cx="5715" cy="262"/>
            </a:xfrm>
            <a:prstGeom prst="rect">
              <a:avLst/>
            </a:prstGeom>
            <a:solidFill>
              <a:srgbClr val="5E5A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latin typeface="Trebuchet MS" panose="020B0703020202090204" pitchFamily="34" charset="0"/>
              </a:endParaRPr>
            </a:p>
          </p:txBody>
        </p:sp>
      </p:grpSp>
      <p:sp>
        <p:nvSpPr>
          <p:cNvPr id="65" name="Abgerundetes Rechteck 47">
            <a:extLst>
              <a:ext uri="{FF2B5EF4-FFF2-40B4-BE49-F238E27FC236}">
                <a16:creationId xmlns:a16="http://schemas.microsoft.com/office/drawing/2014/main" id="{913324E2-8393-1941-A478-0C5AA9C541DF}"/>
              </a:ext>
            </a:extLst>
          </p:cNvPr>
          <p:cNvSpPr/>
          <p:nvPr/>
        </p:nvSpPr>
        <p:spPr bwMode="gray">
          <a:xfrm>
            <a:off x="2873758" y="2274029"/>
            <a:ext cx="7247123" cy="643510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algn="ctr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1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CONDONACION DE INTERESES RESARCITORIOS Y PUNITORIOS:</a:t>
            </a:r>
          </a:p>
        </p:txBody>
      </p:sp>
      <p:sp>
        <p:nvSpPr>
          <p:cNvPr id="66" name="Abgerundetes Rechteck 47">
            <a:extLst>
              <a:ext uri="{FF2B5EF4-FFF2-40B4-BE49-F238E27FC236}">
                <a16:creationId xmlns:a16="http://schemas.microsoft.com/office/drawing/2014/main" id="{7C4FC7CF-55A3-B244-A2C3-AC677FB5E1A0}"/>
              </a:ext>
            </a:extLst>
          </p:cNvPr>
          <p:cNvSpPr/>
          <p:nvPr/>
        </p:nvSpPr>
        <p:spPr bwMode="gray">
          <a:xfrm>
            <a:off x="2873759" y="3009872"/>
            <a:ext cx="3561504" cy="433807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algn="ctr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1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FY 2018 y Vencimientos 2019</a:t>
            </a:r>
          </a:p>
        </p:txBody>
      </p:sp>
      <p:sp>
        <p:nvSpPr>
          <p:cNvPr id="67" name="Abgerundetes Rechteck 47">
            <a:extLst>
              <a:ext uri="{FF2B5EF4-FFF2-40B4-BE49-F238E27FC236}">
                <a16:creationId xmlns:a16="http://schemas.microsoft.com/office/drawing/2014/main" id="{E60FAFD8-D764-514D-9F7D-7D39E07470D8}"/>
              </a:ext>
            </a:extLst>
          </p:cNvPr>
          <p:cNvSpPr/>
          <p:nvPr/>
        </p:nvSpPr>
        <p:spPr bwMode="gray">
          <a:xfrm>
            <a:off x="2873757" y="5114098"/>
            <a:ext cx="7247123" cy="643510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9525" marR="0" lvl="1" indent="0" algn="ctr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1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100% DE LOS INTERESES DE DEUDAS PAGADAS </a:t>
            </a:r>
            <a:r>
              <a:rPr lang="en-US" sz="1200" b="1" kern="0" noProof="1">
                <a:solidFill>
                  <a:srgbClr val="ED7D31">
                    <a:lumMod val="50000"/>
                  </a:srgb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HASTA EL DIA </a:t>
            </a:r>
            <a:r>
              <a:rPr lang="en-US" sz="1200" b="1" kern="0" noProof="1">
                <a:solidFill>
                  <a:srgbClr val="FF0000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22/12/2019</a:t>
            </a:r>
            <a:r>
              <a:rPr kumimoji="0" lang="en-US" sz="1200" b="1" i="0" u="none" strike="noStrike" kern="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 </a:t>
            </a:r>
            <a:r>
              <a:rPr kumimoji="0" lang="en-US" sz="1200" b="1" i="0" u="none" strike="noStrike" kern="0" cap="none" spc="0" normalizeH="0" baseline="0" noProof="1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y DEL PAGO DE JUBILACIÓN AUTÓNOMO</a:t>
            </a:r>
          </a:p>
        </p:txBody>
      </p:sp>
      <p:sp>
        <p:nvSpPr>
          <p:cNvPr id="68" name="Abgerundetes Rechteck 47">
            <a:extLst>
              <a:ext uri="{FF2B5EF4-FFF2-40B4-BE49-F238E27FC236}">
                <a16:creationId xmlns:a16="http://schemas.microsoft.com/office/drawing/2014/main" id="{CB942953-999F-A144-B7A1-F7354167BB07}"/>
              </a:ext>
            </a:extLst>
          </p:cNvPr>
          <p:cNvSpPr/>
          <p:nvPr/>
        </p:nvSpPr>
        <p:spPr bwMode="gray">
          <a:xfrm>
            <a:off x="6559378" y="3010575"/>
            <a:ext cx="3561504" cy="433807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algn="ctr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1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Pagar: 10% Capital Adeudado</a:t>
            </a:r>
          </a:p>
        </p:txBody>
      </p:sp>
      <p:sp>
        <p:nvSpPr>
          <p:cNvPr id="69" name="Abgerundetes Rechteck 47">
            <a:extLst>
              <a:ext uri="{FF2B5EF4-FFF2-40B4-BE49-F238E27FC236}">
                <a16:creationId xmlns:a16="http://schemas.microsoft.com/office/drawing/2014/main" id="{14FF5992-DFB3-8C4F-A81F-1C5EF688602F}"/>
              </a:ext>
            </a:extLst>
          </p:cNvPr>
          <p:cNvSpPr/>
          <p:nvPr/>
        </p:nvSpPr>
        <p:spPr bwMode="gray">
          <a:xfrm>
            <a:off x="2873759" y="3527862"/>
            <a:ext cx="3561504" cy="433807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algn="ctr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1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FY 2016 y FY 2017</a:t>
            </a:r>
          </a:p>
        </p:txBody>
      </p:sp>
      <p:sp>
        <p:nvSpPr>
          <p:cNvPr id="70" name="Abgerundetes Rechteck 47">
            <a:extLst>
              <a:ext uri="{FF2B5EF4-FFF2-40B4-BE49-F238E27FC236}">
                <a16:creationId xmlns:a16="http://schemas.microsoft.com/office/drawing/2014/main" id="{B6C65F66-AAC0-BF4D-B364-8728C7B32C37}"/>
              </a:ext>
            </a:extLst>
          </p:cNvPr>
          <p:cNvSpPr/>
          <p:nvPr/>
        </p:nvSpPr>
        <p:spPr bwMode="gray">
          <a:xfrm>
            <a:off x="6559378" y="3528565"/>
            <a:ext cx="3561504" cy="433807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algn="ctr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1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Pagar: 25% Capital Adeudado</a:t>
            </a:r>
          </a:p>
        </p:txBody>
      </p:sp>
      <p:sp>
        <p:nvSpPr>
          <p:cNvPr id="71" name="Abgerundetes Rechteck 47">
            <a:extLst>
              <a:ext uri="{FF2B5EF4-FFF2-40B4-BE49-F238E27FC236}">
                <a16:creationId xmlns:a16="http://schemas.microsoft.com/office/drawing/2014/main" id="{3B846217-5DDF-F440-B9CE-CD99087715FB}"/>
              </a:ext>
            </a:extLst>
          </p:cNvPr>
          <p:cNvSpPr/>
          <p:nvPr/>
        </p:nvSpPr>
        <p:spPr bwMode="gray">
          <a:xfrm>
            <a:off x="2873759" y="4047611"/>
            <a:ext cx="3561504" cy="433807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algn="ctr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1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FY 2014 y FY 2015</a:t>
            </a:r>
          </a:p>
        </p:txBody>
      </p:sp>
      <p:sp>
        <p:nvSpPr>
          <p:cNvPr id="72" name="Abgerundetes Rechteck 47">
            <a:extLst>
              <a:ext uri="{FF2B5EF4-FFF2-40B4-BE49-F238E27FC236}">
                <a16:creationId xmlns:a16="http://schemas.microsoft.com/office/drawing/2014/main" id="{570529B0-C018-5949-A384-2AB0FBB769F6}"/>
              </a:ext>
            </a:extLst>
          </p:cNvPr>
          <p:cNvSpPr/>
          <p:nvPr/>
        </p:nvSpPr>
        <p:spPr bwMode="gray">
          <a:xfrm>
            <a:off x="6559378" y="4048314"/>
            <a:ext cx="3561504" cy="433807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algn="ctr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1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Pagar: 50% Capital Adeudado</a:t>
            </a:r>
          </a:p>
        </p:txBody>
      </p:sp>
      <p:sp>
        <p:nvSpPr>
          <p:cNvPr id="73" name="Abgerundetes Rechteck 47">
            <a:extLst>
              <a:ext uri="{FF2B5EF4-FFF2-40B4-BE49-F238E27FC236}">
                <a16:creationId xmlns:a16="http://schemas.microsoft.com/office/drawing/2014/main" id="{18126FE2-6634-774B-94C2-558D6C8331F1}"/>
              </a:ext>
            </a:extLst>
          </p:cNvPr>
          <p:cNvSpPr/>
          <p:nvPr/>
        </p:nvSpPr>
        <p:spPr bwMode="gray">
          <a:xfrm>
            <a:off x="2873759" y="4555162"/>
            <a:ext cx="3561504" cy="433807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algn="ctr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1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FY 2013 y anteriores</a:t>
            </a:r>
          </a:p>
        </p:txBody>
      </p:sp>
      <p:sp>
        <p:nvSpPr>
          <p:cNvPr id="74" name="Abgerundetes Rechteck 47">
            <a:extLst>
              <a:ext uri="{FF2B5EF4-FFF2-40B4-BE49-F238E27FC236}">
                <a16:creationId xmlns:a16="http://schemas.microsoft.com/office/drawing/2014/main" id="{988CC7A0-336F-5249-95D2-8328D3A0D2E1}"/>
              </a:ext>
            </a:extLst>
          </p:cNvPr>
          <p:cNvSpPr/>
          <p:nvPr/>
        </p:nvSpPr>
        <p:spPr bwMode="gray">
          <a:xfrm>
            <a:off x="6559378" y="4555865"/>
            <a:ext cx="3561504" cy="433807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algn="ctr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1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Pagar: 75% Capital Adeudado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9563B9B7-739E-4E4B-8A32-08D257174889}"/>
              </a:ext>
            </a:extLst>
          </p:cNvPr>
          <p:cNvSpPr txBox="1"/>
          <p:nvPr/>
        </p:nvSpPr>
        <p:spPr>
          <a:xfrm>
            <a:off x="2465854" y="6530987"/>
            <a:ext cx="64767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11 y 12 de la Ley 27.541 (B.O. 23/12/2019) y Art. 20 de la R.G. (AFIP) 4667 (B.O. 31/01/2020). </a:t>
            </a: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F42459FB-6DEE-4142-9F17-15C3584C2F61}"/>
              </a:ext>
            </a:extLst>
          </p:cNvPr>
          <p:cNvSpPr txBox="1"/>
          <p:nvPr/>
        </p:nvSpPr>
        <p:spPr>
          <a:xfrm>
            <a:off x="2476716" y="6334408"/>
            <a:ext cx="57425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5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(*) FY = Período Fiscal</a:t>
            </a:r>
          </a:p>
        </p:txBody>
      </p:sp>
    </p:spTree>
    <p:extLst>
      <p:ext uri="{BB962C8B-B14F-4D97-AF65-F5344CB8AC3E}">
        <p14:creationId xmlns:p14="http://schemas.microsoft.com/office/powerpoint/2010/main" val="2901306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19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97348A0E-BE05-074E-A522-C8067F71997A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Intereses condonados - Ejemplo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pic>
        <p:nvPicPr>
          <p:cNvPr id="59" name="Imagen 58">
            <a:extLst>
              <a:ext uri="{FF2B5EF4-FFF2-40B4-BE49-F238E27FC236}">
                <a16:creationId xmlns:a16="http://schemas.microsoft.com/office/drawing/2014/main" id="{61F1E46C-5EB8-4140-8715-DFCFD33CC4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537" y="2078242"/>
            <a:ext cx="11355463" cy="2942258"/>
          </a:xfrm>
          <a:prstGeom prst="rect">
            <a:avLst/>
          </a:prstGeom>
        </p:spPr>
      </p:pic>
      <p:sp>
        <p:nvSpPr>
          <p:cNvPr id="75" name="Freeform 21">
            <a:extLst>
              <a:ext uri="{FF2B5EF4-FFF2-40B4-BE49-F238E27FC236}">
                <a16:creationId xmlns:a16="http://schemas.microsoft.com/office/drawing/2014/main" id="{2EE418D8-4F42-9A44-BDBE-6582D4C49D15}"/>
              </a:ext>
            </a:extLst>
          </p:cNvPr>
          <p:cNvSpPr>
            <a:spLocks/>
          </p:cNvSpPr>
          <p:nvPr/>
        </p:nvSpPr>
        <p:spPr bwMode="gray">
          <a:xfrm>
            <a:off x="10759230" y="2765910"/>
            <a:ext cx="1192466" cy="2520280"/>
          </a:xfrm>
          <a:custGeom>
            <a:avLst/>
            <a:gdLst/>
            <a:ahLst/>
            <a:cxnLst>
              <a:cxn ang="0">
                <a:pos x="695" y="66"/>
              </a:cxn>
              <a:cxn ang="0">
                <a:pos x="333" y="44"/>
              </a:cxn>
              <a:cxn ang="0">
                <a:pos x="163" y="83"/>
              </a:cxn>
              <a:cxn ang="0">
                <a:pos x="46" y="145"/>
              </a:cxn>
              <a:cxn ang="0">
                <a:pos x="25" y="239"/>
              </a:cxn>
              <a:cxn ang="0">
                <a:pos x="153" y="314"/>
              </a:cxn>
              <a:cxn ang="0">
                <a:pos x="509" y="381"/>
              </a:cxn>
              <a:cxn ang="0">
                <a:pos x="891" y="365"/>
              </a:cxn>
              <a:cxn ang="0">
                <a:pos x="1237" y="285"/>
              </a:cxn>
              <a:cxn ang="0">
                <a:pos x="1366" y="142"/>
              </a:cxn>
              <a:cxn ang="0">
                <a:pos x="1288" y="101"/>
              </a:cxn>
              <a:cxn ang="0">
                <a:pos x="1188" y="78"/>
              </a:cxn>
              <a:cxn ang="0">
                <a:pos x="584" y="1"/>
              </a:cxn>
              <a:cxn ang="0">
                <a:pos x="578" y="27"/>
              </a:cxn>
              <a:cxn ang="0">
                <a:pos x="970" y="68"/>
              </a:cxn>
              <a:cxn ang="0">
                <a:pos x="1246" y="118"/>
              </a:cxn>
              <a:cxn ang="0">
                <a:pos x="1337" y="155"/>
              </a:cxn>
              <a:cxn ang="0">
                <a:pos x="1306" y="226"/>
              </a:cxn>
              <a:cxn ang="0">
                <a:pos x="1152" y="289"/>
              </a:cxn>
              <a:cxn ang="0">
                <a:pos x="970" y="328"/>
              </a:cxn>
              <a:cxn ang="0">
                <a:pos x="218" y="306"/>
              </a:cxn>
              <a:cxn ang="0">
                <a:pos x="68" y="238"/>
              </a:cxn>
              <a:cxn ang="0">
                <a:pos x="45" y="181"/>
              </a:cxn>
              <a:cxn ang="0">
                <a:pos x="96" y="137"/>
              </a:cxn>
              <a:cxn ang="0">
                <a:pos x="429" y="63"/>
              </a:cxn>
              <a:cxn ang="0">
                <a:pos x="682" y="91"/>
              </a:cxn>
              <a:cxn ang="0">
                <a:pos x="695" y="66"/>
              </a:cxn>
            </a:cxnLst>
            <a:rect l="0" t="0" r="r" b="b"/>
            <a:pathLst>
              <a:path w="1421" h="389">
                <a:moveTo>
                  <a:pt x="695" y="66"/>
                </a:moveTo>
                <a:cubicBezTo>
                  <a:pt x="576" y="40"/>
                  <a:pt x="454" y="30"/>
                  <a:pt x="333" y="44"/>
                </a:cubicBezTo>
                <a:cubicBezTo>
                  <a:pt x="275" y="51"/>
                  <a:pt x="218" y="63"/>
                  <a:pt x="163" y="83"/>
                </a:cubicBezTo>
                <a:cubicBezTo>
                  <a:pt x="121" y="97"/>
                  <a:pt x="79" y="116"/>
                  <a:pt x="46" y="145"/>
                </a:cubicBezTo>
                <a:cubicBezTo>
                  <a:pt x="18" y="170"/>
                  <a:pt x="0" y="206"/>
                  <a:pt x="25" y="239"/>
                </a:cubicBezTo>
                <a:cubicBezTo>
                  <a:pt x="54" y="277"/>
                  <a:pt x="110" y="298"/>
                  <a:pt x="153" y="314"/>
                </a:cubicBezTo>
                <a:cubicBezTo>
                  <a:pt x="266" y="356"/>
                  <a:pt x="390" y="373"/>
                  <a:pt x="509" y="381"/>
                </a:cubicBezTo>
                <a:cubicBezTo>
                  <a:pt x="637" y="389"/>
                  <a:pt x="765" y="382"/>
                  <a:pt x="891" y="365"/>
                </a:cubicBezTo>
                <a:cubicBezTo>
                  <a:pt x="1008" y="349"/>
                  <a:pt x="1127" y="329"/>
                  <a:pt x="1237" y="285"/>
                </a:cubicBezTo>
                <a:cubicBezTo>
                  <a:pt x="1278" y="268"/>
                  <a:pt x="1421" y="207"/>
                  <a:pt x="1366" y="142"/>
                </a:cubicBezTo>
                <a:cubicBezTo>
                  <a:pt x="1347" y="120"/>
                  <a:pt x="1314" y="110"/>
                  <a:pt x="1288" y="101"/>
                </a:cubicBezTo>
                <a:cubicBezTo>
                  <a:pt x="1255" y="91"/>
                  <a:pt x="1222" y="84"/>
                  <a:pt x="1188" y="78"/>
                </a:cubicBezTo>
                <a:cubicBezTo>
                  <a:pt x="988" y="42"/>
                  <a:pt x="787" y="13"/>
                  <a:pt x="584" y="1"/>
                </a:cubicBezTo>
                <a:cubicBezTo>
                  <a:pt x="569" y="0"/>
                  <a:pt x="559" y="26"/>
                  <a:pt x="578" y="27"/>
                </a:cubicBezTo>
                <a:cubicBezTo>
                  <a:pt x="709" y="35"/>
                  <a:pt x="840" y="49"/>
                  <a:pt x="970" y="68"/>
                </a:cubicBezTo>
                <a:cubicBezTo>
                  <a:pt x="1062" y="82"/>
                  <a:pt x="1156" y="96"/>
                  <a:pt x="1246" y="118"/>
                </a:cubicBezTo>
                <a:cubicBezTo>
                  <a:pt x="1277" y="126"/>
                  <a:pt x="1311" y="136"/>
                  <a:pt x="1337" y="155"/>
                </a:cubicBezTo>
                <a:cubicBezTo>
                  <a:pt x="1371" y="181"/>
                  <a:pt x="1329" y="211"/>
                  <a:pt x="1306" y="226"/>
                </a:cubicBezTo>
                <a:cubicBezTo>
                  <a:pt x="1259" y="256"/>
                  <a:pt x="1205" y="273"/>
                  <a:pt x="1152" y="289"/>
                </a:cubicBezTo>
                <a:cubicBezTo>
                  <a:pt x="1092" y="306"/>
                  <a:pt x="1031" y="318"/>
                  <a:pt x="970" y="328"/>
                </a:cubicBezTo>
                <a:cubicBezTo>
                  <a:pt x="720" y="369"/>
                  <a:pt x="463" y="374"/>
                  <a:pt x="218" y="306"/>
                </a:cubicBezTo>
                <a:cubicBezTo>
                  <a:pt x="165" y="291"/>
                  <a:pt x="112" y="271"/>
                  <a:pt x="68" y="238"/>
                </a:cubicBezTo>
                <a:cubicBezTo>
                  <a:pt x="48" y="223"/>
                  <a:pt x="32" y="205"/>
                  <a:pt x="45" y="181"/>
                </a:cubicBezTo>
                <a:cubicBezTo>
                  <a:pt x="55" y="161"/>
                  <a:pt x="78" y="148"/>
                  <a:pt x="96" y="137"/>
                </a:cubicBezTo>
                <a:cubicBezTo>
                  <a:pt x="195" y="81"/>
                  <a:pt x="318" y="65"/>
                  <a:pt x="429" y="63"/>
                </a:cubicBezTo>
                <a:cubicBezTo>
                  <a:pt x="514" y="62"/>
                  <a:pt x="599" y="73"/>
                  <a:pt x="682" y="91"/>
                </a:cubicBezTo>
                <a:cubicBezTo>
                  <a:pt x="696" y="94"/>
                  <a:pt x="712" y="70"/>
                  <a:pt x="695" y="66"/>
                </a:cubicBezTo>
                <a:close/>
              </a:path>
            </a:pathLst>
          </a:custGeom>
          <a:solidFill>
            <a:srgbClr val="0033CC"/>
          </a:solidFill>
          <a:ln w="9525">
            <a:noFill/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5000"/>
              </a:lnSpc>
            </a:pPr>
            <a:endParaRPr lang="en-US" sz="240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83169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crush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2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499477AD-13A8-954F-A5B9-FFE200408F81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8569325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Características Generales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43" name="Freeform 5">
            <a:extLst>
              <a:ext uri="{FF2B5EF4-FFF2-40B4-BE49-F238E27FC236}">
                <a16:creationId xmlns:a16="http://schemas.microsoft.com/office/drawing/2014/main" id="{1D62B4B1-AC43-8A41-9D0F-6767441B03C7}"/>
              </a:ext>
            </a:extLst>
          </p:cNvPr>
          <p:cNvSpPr>
            <a:spLocks/>
          </p:cNvSpPr>
          <p:nvPr/>
        </p:nvSpPr>
        <p:spPr bwMode="auto">
          <a:xfrm>
            <a:off x="4690382" y="2636912"/>
            <a:ext cx="4344483" cy="45719"/>
          </a:xfrm>
          <a:custGeom>
            <a:avLst/>
            <a:gdLst>
              <a:gd name="T0" fmla="*/ 5 w 3278"/>
              <a:gd name="T1" fmla="*/ 10 h 10"/>
              <a:gd name="T2" fmla="*/ 3273 w 3278"/>
              <a:gd name="T3" fmla="*/ 10 h 10"/>
              <a:gd name="T4" fmla="*/ 3278 w 3278"/>
              <a:gd name="T5" fmla="*/ 5 h 10"/>
              <a:gd name="T6" fmla="*/ 3273 w 3278"/>
              <a:gd name="T7" fmla="*/ 0 h 10"/>
              <a:gd name="T8" fmla="*/ 5 w 3278"/>
              <a:gd name="T9" fmla="*/ 0 h 10"/>
              <a:gd name="T10" fmla="*/ 0 w 3278"/>
              <a:gd name="T11" fmla="*/ 5 h 10"/>
              <a:gd name="T12" fmla="*/ 5 w 3278"/>
              <a:gd name="T13" fmla="*/ 1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278" h="10">
                <a:moveTo>
                  <a:pt x="5" y="10"/>
                </a:moveTo>
                <a:cubicBezTo>
                  <a:pt x="3273" y="10"/>
                  <a:pt x="3273" y="10"/>
                  <a:pt x="3273" y="10"/>
                </a:cubicBezTo>
                <a:cubicBezTo>
                  <a:pt x="3276" y="10"/>
                  <a:pt x="3278" y="7"/>
                  <a:pt x="3278" y="5"/>
                </a:cubicBezTo>
                <a:cubicBezTo>
                  <a:pt x="3278" y="2"/>
                  <a:pt x="3276" y="0"/>
                  <a:pt x="3273" y="0"/>
                </a:cubicBezTo>
                <a:cubicBezTo>
                  <a:pt x="5" y="0"/>
                  <a:pt x="5" y="0"/>
                  <a:pt x="5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7"/>
                  <a:pt x="2" y="10"/>
                  <a:pt x="5" y="1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3599" b="1" dirty="0">
              <a:latin typeface="Trebuchet MS" panose="020B0703020202090204" pitchFamily="34" charset="0"/>
            </a:endParaRPr>
          </a:p>
        </p:txBody>
      </p:sp>
      <p:sp>
        <p:nvSpPr>
          <p:cNvPr id="44" name="Rectangle 6">
            <a:extLst>
              <a:ext uri="{FF2B5EF4-FFF2-40B4-BE49-F238E27FC236}">
                <a16:creationId xmlns:a16="http://schemas.microsoft.com/office/drawing/2014/main" id="{A591EC47-74A8-3F43-B5DF-EF83EA74D3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3254" y="3140968"/>
            <a:ext cx="4332655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3599" b="1" dirty="0">
              <a:latin typeface="Trebuchet MS" panose="020B0703020202090204" pitchFamily="34" charset="0"/>
            </a:endParaRPr>
          </a:p>
        </p:txBody>
      </p:sp>
      <p:sp>
        <p:nvSpPr>
          <p:cNvPr id="45" name="Freeform 7">
            <a:extLst>
              <a:ext uri="{FF2B5EF4-FFF2-40B4-BE49-F238E27FC236}">
                <a16:creationId xmlns:a16="http://schemas.microsoft.com/office/drawing/2014/main" id="{430714F7-39BE-9147-810C-F67BE2BC335B}"/>
              </a:ext>
            </a:extLst>
          </p:cNvPr>
          <p:cNvSpPr>
            <a:spLocks/>
          </p:cNvSpPr>
          <p:nvPr/>
        </p:nvSpPr>
        <p:spPr bwMode="auto">
          <a:xfrm>
            <a:off x="4693254" y="3163142"/>
            <a:ext cx="4332655" cy="45719"/>
          </a:xfrm>
          <a:custGeom>
            <a:avLst/>
            <a:gdLst>
              <a:gd name="T0" fmla="*/ 0 w 2930"/>
              <a:gd name="T1" fmla="*/ 9 h 9"/>
              <a:gd name="T2" fmla="*/ 2930 w 2930"/>
              <a:gd name="T3" fmla="*/ 9 h 9"/>
              <a:gd name="T4" fmla="*/ 2930 w 2930"/>
              <a:gd name="T5" fmla="*/ 0 h 9"/>
              <a:gd name="T6" fmla="*/ 0 w 293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30" h="9">
                <a:moveTo>
                  <a:pt x="0" y="9"/>
                </a:moveTo>
                <a:lnTo>
                  <a:pt x="2930" y="9"/>
                </a:lnTo>
                <a:lnTo>
                  <a:pt x="293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3599" b="1" dirty="0">
              <a:latin typeface="Trebuchet MS" panose="020B0703020202090204" pitchFamily="34" charset="0"/>
            </a:endParaRPr>
          </a:p>
        </p:txBody>
      </p:sp>
      <p:sp>
        <p:nvSpPr>
          <p:cNvPr id="46" name="Rectangle 8">
            <a:extLst>
              <a:ext uri="{FF2B5EF4-FFF2-40B4-BE49-F238E27FC236}">
                <a16:creationId xmlns:a16="http://schemas.microsoft.com/office/drawing/2014/main" id="{2E38ACDC-323C-9949-A93D-7D9F06A906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3254" y="3645024"/>
            <a:ext cx="4332655" cy="457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3599" b="1" dirty="0">
              <a:latin typeface="Trebuchet MS" panose="020B0703020202090204" pitchFamily="34" charset="0"/>
            </a:endParaRPr>
          </a:p>
        </p:txBody>
      </p:sp>
      <p:sp>
        <p:nvSpPr>
          <p:cNvPr id="47" name="Freeform 9">
            <a:extLst>
              <a:ext uri="{FF2B5EF4-FFF2-40B4-BE49-F238E27FC236}">
                <a16:creationId xmlns:a16="http://schemas.microsoft.com/office/drawing/2014/main" id="{412EEB16-5BE8-B143-A7A2-B0042AB670A7}"/>
              </a:ext>
            </a:extLst>
          </p:cNvPr>
          <p:cNvSpPr>
            <a:spLocks/>
          </p:cNvSpPr>
          <p:nvPr/>
        </p:nvSpPr>
        <p:spPr bwMode="auto">
          <a:xfrm>
            <a:off x="4693254" y="3677570"/>
            <a:ext cx="4332655" cy="45719"/>
          </a:xfrm>
          <a:custGeom>
            <a:avLst/>
            <a:gdLst>
              <a:gd name="T0" fmla="*/ 0 w 2930"/>
              <a:gd name="T1" fmla="*/ 9 h 9"/>
              <a:gd name="T2" fmla="*/ 2930 w 2930"/>
              <a:gd name="T3" fmla="*/ 9 h 9"/>
              <a:gd name="T4" fmla="*/ 2930 w 2930"/>
              <a:gd name="T5" fmla="*/ 0 h 9"/>
              <a:gd name="T6" fmla="*/ 0 w 293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30" h="9">
                <a:moveTo>
                  <a:pt x="0" y="9"/>
                </a:moveTo>
                <a:lnTo>
                  <a:pt x="2930" y="9"/>
                </a:lnTo>
                <a:lnTo>
                  <a:pt x="293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3599" b="1" dirty="0">
              <a:latin typeface="Trebuchet MS" panose="020B0703020202090204" pitchFamily="34" charset="0"/>
            </a:endParaRPr>
          </a:p>
        </p:txBody>
      </p:sp>
      <p:sp>
        <p:nvSpPr>
          <p:cNvPr id="48" name="Rectangle 10">
            <a:extLst>
              <a:ext uri="{FF2B5EF4-FFF2-40B4-BE49-F238E27FC236}">
                <a16:creationId xmlns:a16="http://schemas.microsoft.com/office/drawing/2014/main" id="{A8B0D463-62E2-834E-A744-C095316BC3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3254" y="4149080"/>
            <a:ext cx="4332655" cy="457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3599" b="1" dirty="0">
              <a:latin typeface="Trebuchet MS" panose="020B0703020202090204" pitchFamily="34" charset="0"/>
            </a:endParaRPr>
          </a:p>
        </p:txBody>
      </p:sp>
      <p:sp>
        <p:nvSpPr>
          <p:cNvPr id="49" name="Freeform 11">
            <a:extLst>
              <a:ext uri="{FF2B5EF4-FFF2-40B4-BE49-F238E27FC236}">
                <a16:creationId xmlns:a16="http://schemas.microsoft.com/office/drawing/2014/main" id="{36C8DC4B-18BF-3747-852F-F4E39F1537DE}"/>
              </a:ext>
            </a:extLst>
          </p:cNvPr>
          <p:cNvSpPr>
            <a:spLocks/>
          </p:cNvSpPr>
          <p:nvPr/>
        </p:nvSpPr>
        <p:spPr bwMode="auto">
          <a:xfrm>
            <a:off x="4693254" y="4191997"/>
            <a:ext cx="4332655" cy="45719"/>
          </a:xfrm>
          <a:custGeom>
            <a:avLst/>
            <a:gdLst>
              <a:gd name="T0" fmla="*/ 0 w 2930"/>
              <a:gd name="T1" fmla="*/ 8 h 8"/>
              <a:gd name="T2" fmla="*/ 2930 w 2930"/>
              <a:gd name="T3" fmla="*/ 8 h 8"/>
              <a:gd name="T4" fmla="*/ 2930 w 2930"/>
              <a:gd name="T5" fmla="*/ 0 h 8"/>
              <a:gd name="T6" fmla="*/ 0 w 2930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30" h="8">
                <a:moveTo>
                  <a:pt x="0" y="8"/>
                </a:moveTo>
                <a:lnTo>
                  <a:pt x="2930" y="8"/>
                </a:lnTo>
                <a:lnTo>
                  <a:pt x="293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3599" b="1" dirty="0">
              <a:latin typeface="Trebuchet MS" panose="020B0703020202090204" pitchFamily="34" charset="0"/>
            </a:endParaRPr>
          </a:p>
        </p:txBody>
      </p:sp>
      <p:sp>
        <p:nvSpPr>
          <p:cNvPr id="50" name="Rectangle 12">
            <a:extLst>
              <a:ext uri="{FF2B5EF4-FFF2-40B4-BE49-F238E27FC236}">
                <a16:creationId xmlns:a16="http://schemas.microsoft.com/office/drawing/2014/main" id="{F811D00D-14B0-0742-98EB-63363316B3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3254" y="4653136"/>
            <a:ext cx="4332655" cy="45719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3599" b="1" dirty="0">
              <a:latin typeface="Trebuchet MS" panose="020B0703020202090204" pitchFamily="34" charset="0"/>
            </a:endParaRPr>
          </a:p>
        </p:txBody>
      </p:sp>
      <p:sp>
        <p:nvSpPr>
          <p:cNvPr id="51" name="Freeform 13">
            <a:extLst>
              <a:ext uri="{FF2B5EF4-FFF2-40B4-BE49-F238E27FC236}">
                <a16:creationId xmlns:a16="http://schemas.microsoft.com/office/drawing/2014/main" id="{92D8CA43-D389-2947-8D8C-BF4EB7924435}"/>
              </a:ext>
            </a:extLst>
          </p:cNvPr>
          <p:cNvSpPr>
            <a:spLocks/>
          </p:cNvSpPr>
          <p:nvPr/>
        </p:nvSpPr>
        <p:spPr bwMode="auto">
          <a:xfrm>
            <a:off x="4693254" y="4708368"/>
            <a:ext cx="4332655" cy="45719"/>
          </a:xfrm>
          <a:custGeom>
            <a:avLst/>
            <a:gdLst>
              <a:gd name="T0" fmla="*/ 0 w 2930"/>
              <a:gd name="T1" fmla="*/ 9 h 9"/>
              <a:gd name="T2" fmla="*/ 2930 w 2930"/>
              <a:gd name="T3" fmla="*/ 9 h 9"/>
              <a:gd name="T4" fmla="*/ 2930 w 2930"/>
              <a:gd name="T5" fmla="*/ 0 h 9"/>
              <a:gd name="T6" fmla="*/ 0 w 2930"/>
              <a:gd name="T7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930" h="9">
                <a:moveTo>
                  <a:pt x="0" y="9"/>
                </a:moveTo>
                <a:lnTo>
                  <a:pt x="2930" y="9"/>
                </a:lnTo>
                <a:lnTo>
                  <a:pt x="293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3599" b="1" dirty="0">
              <a:latin typeface="Trebuchet MS" panose="020B0703020202090204" pitchFamily="34" charset="0"/>
            </a:endParaRPr>
          </a:p>
        </p:txBody>
      </p:sp>
      <p:sp>
        <p:nvSpPr>
          <p:cNvPr id="52" name="Freeform 14">
            <a:extLst>
              <a:ext uri="{FF2B5EF4-FFF2-40B4-BE49-F238E27FC236}">
                <a16:creationId xmlns:a16="http://schemas.microsoft.com/office/drawing/2014/main" id="{2276C680-C3B7-F343-A54F-CE3C1DA67268}"/>
              </a:ext>
            </a:extLst>
          </p:cNvPr>
          <p:cNvSpPr>
            <a:spLocks/>
          </p:cNvSpPr>
          <p:nvPr/>
        </p:nvSpPr>
        <p:spPr bwMode="auto">
          <a:xfrm>
            <a:off x="2855640" y="4696566"/>
            <a:ext cx="3600400" cy="1020936"/>
          </a:xfrm>
          <a:custGeom>
            <a:avLst/>
            <a:gdLst>
              <a:gd name="T0" fmla="*/ 1951 w 1951"/>
              <a:gd name="T1" fmla="*/ 0 h 590"/>
              <a:gd name="T2" fmla="*/ 488 w 1951"/>
              <a:gd name="T3" fmla="*/ 0 h 590"/>
              <a:gd name="T4" fmla="*/ 0 w 1951"/>
              <a:gd name="T5" fmla="*/ 590 h 590"/>
              <a:gd name="T6" fmla="*/ 1464 w 1951"/>
              <a:gd name="T7" fmla="*/ 590 h 590"/>
              <a:gd name="T8" fmla="*/ 1951 w 1951"/>
              <a:gd name="T9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1" h="590">
                <a:moveTo>
                  <a:pt x="1951" y="0"/>
                </a:moveTo>
                <a:lnTo>
                  <a:pt x="488" y="0"/>
                </a:lnTo>
                <a:lnTo>
                  <a:pt x="0" y="590"/>
                </a:lnTo>
                <a:lnTo>
                  <a:pt x="1464" y="590"/>
                </a:lnTo>
                <a:lnTo>
                  <a:pt x="1951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3599" b="1" dirty="0">
              <a:latin typeface="Trebuchet MS" panose="020B0703020202090204" pitchFamily="34" charset="0"/>
            </a:endParaRPr>
          </a:p>
        </p:txBody>
      </p:sp>
      <p:sp>
        <p:nvSpPr>
          <p:cNvPr id="53" name="Freeform 15">
            <a:extLst>
              <a:ext uri="{FF2B5EF4-FFF2-40B4-BE49-F238E27FC236}">
                <a16:creationId xmlns:a16="http://schemas.microsoft.com/office/drawing/2014/main" id="{148D446E-3027-0F45-AE73-8B2CBF5B41CE}"/>
              </a:ext>
            </a:extLst>
          </p:cNvPr>
          <p:cNvSpPr>
            <a:spLocks/>
          </p:cNvSpPr>
          <p:nvPr/>
        </p:nvSpPr>
        <p:spPr bwMode="auto">
          <a:xfrm>
            <a:off x="2855640" y="4182137"/>
            <a:ext cx="3600400" cy="1020936"/>
          </a:xfrm>
          <a:custGeom>
            <a:avLst/>
            <a:gdLst>
              <a:gd name="T0" fmla="*/ 1951 w 1951"/>
              <a:gd name="T1" fmla="*/ 0 h 590"/>
              <a:gd name="T2" fmla="*/ 488 w 1951"/>
              <a:gd name="T3" fmla="*/ 0 h 590"/>
              <a:gd name="T4" fmla="*/ 0 w 1951"/>
              <a:gd name="T5" fmla="*/ 590 h 590"/>
              <a:gd name="T6" fmla="*/ 1464 w 1951"/>
              <a:gd name="T7" fmla="*/ 590 h 590"/>
              <a:gd name="T8" fmla="*/ 1951 w 1951"/>
              <a:gd name="T9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1" h="590">
                <a:moveTo>
                  <a:pt x="1951" y="0"/>
                </a:moveTo>
                <a:lnTo>
                  <a:pt x="488" y="0"/>
                </a:lnTo>
                <a:lnTo>
                  <a:pt x="0" y="590"/>
                </a:lnTo>
                <a:lnTo>
                  <a:pt x="1464" y="590"/>
                </a:lnTo>
                <a:lnTo>
                  <a:pt x="1951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3599" b="1" dirty="0">
              <a:latin typeface="Trebuchet MS" panose="020B0703020202090204" pitchFamily="34" charset="0"/>
            </a:endParaRPr>
          </a:p>
        </p:txBody>
      </p:sp>
      <p:sp>
        <p:nvSpPr>
          <p:cNvPr id="54" name="Freeform 16">
            <a:extLst>
              <a:ext uri="{FF2B5EF4-FFF2-40B4-BE49-F238E27FC236}">
                <a16:creationId xmlns:a16="http://schemas.microsoft.com/office/drawing/2014/main" id="{CC5E2C7F-C5DD-0B4B-8B9C-6212CE6B19F6}"/>
              </a:ext>
            </a:extLst>
          </p:cNvPr>
          <p:cNvSpPr>
            <a:spLocks/>
          </p:cNvSpPr>
          <p:nvPr/>
        </p:nvSpPr>
        <p:spPr bwMode="auto">
          <a:xfrm>
            <a:off x="2855640" y="3667709"/>
            <a:ext cx="3600400" cy="1020936"/>
          </a:xfrm>
          <a:custGeom>
            <a:avLst/>
            <a:gdLst>
              <a:gd name="T0" fmla="*/ 1951 w 1951"/>
              <a:gd name="T1" fmla="*/ 0 h 590"/>
              <a:gd name="T2" fmla="*/ 488 w 1951"/>
              <a:gd name="T3" fmla="*/ 0 h 590"/>
              <a:gd name="T4" fmla="*/ 0 w 1951"/>
              <a:gd name="T5" fmla="*/ 590 h 590"/>
              <a:gd name="T6" fmla="*/ 1464 w 1951"/>
              <a:gd name="T7" fmla="*/ 590 h 590"/>
              <a:gd name="T8" fmla="*/ 1951 w 1951"/>
              <a:gd name="T9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1" h="590">
                <a:moveTo>
                  <a:pt x="1951" y="0"/>
                </a:moveTo>
                <a:lnTo>
                  <a:pt x="488" y="0"/>
                </a:lnTo>
                <a:lnTo>
                  <a:pt x="0" y="590"/>
                </a:lnTo>
                <a:lnTo>
                  <a:pt x="1464" y="590"/>
                </a:lnTo>
                <a:lnTo>
                  <a:pt x="195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3599" b="1" dirty="0">
              <a:latin typeface="Trebuchet MS" panose="020B0703020202090204" pitchFamily="34" charset="0"/>
            </a:endParaRPr>
          </a:p>
        </p:txBody>
      </p:sp>
      <p:sp>
        <p:nvSpPr>
          <p:cNvPr id="55" name="Freeform 17">
            <a:extLst>
              <a:ext uri="{FF2B5EF4-FFF2-40B4-BE49-F238E27FC236}">
                <a16:creationId xmlns:a16="http://schemas.microsoft.com/office/drawing/2014/main" id="{6D1BFC5D-C28C-AA4B-8CB6-18960C525AF0}"/>
              </a:ext>
            </a:extLst>
          </p:cNvPr>
          <p:cNvSpPr>
            <a:spLocks/>
          </p:cNvSpPr>
          <p:nvPr/>
        </p:nvSpPr>
        <p:spPr bwMode="auto">
          <a:xfrm>
            <a:off x="2855640" y="3151340"/>
            <a:ext cx="3600400" cy="1020936"/>
          </a:xfrm>
          <a:custGeom>
            <a:avLst/>
            <a:gdLst>
              <a:gd name="T0" fmla="*/ 1951 w 1951"/>
              <a:gd name="T1" fmla="*/ 0 h 590"/>
              <a:gd name="T2" fmla="*/ 488 w 1951"/>
              <a:gd name="T3" fmla="*/ 0 h 590"/>
              <a:gd name="T4" fmla="*/ 0 w 1951"/>
              <a:gd name="T5" fmla="*/ 590 h 590"/>
              <a:gd name="T6" fmla="*/ 1464 w 1951"/>
              <a:gd name="T7" fmla="*/ 590 h 590"/>
              <a:gd name="T8" fmla="*/ 1951 w 1951"/>
              <a:gd name="T9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1" h="590">
                <a:moveTo>
                  <a:pt x="1951" y="0"/>
                </a:moveTo>
                <a:lnTo>
                  <a:pt x="488" y="0"/>
                </a:lnTo>
                <a:lnTo>
                  <a:pt x="0" y="590"/>
                </a:lnTo>
                <a:lnTo>
                  <a:pt x="1464" y="590"/>
                </a:lnTo>
                <a:lnTo>
                  <a:pt x="195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3599" b="1" dirty="0">
              <a:latin typeface="Trebuchet MS" panose="020B0703020202090204" pitchFamily="34" charset="0"/>
            </a:endParaRPr>
          </a:p>
        </p:txBody>
      </p:sp>
      <p:sp>
        <p:nvSpPr>
          <p:cNvPr id="56" name="Freeform 18">
            <a:extLst>
              <a:ext uri="{FF2B5EF4-FFF2-40B4-BE49-F238E27FC236}">
                <a16:creationId xmlns:a16="http://schemas.microsoft.com/office/drawing/2014/main" id="{0FBE2E0A-097E-FB44-AABF-ECF54421CE5E}"/>
              </a:ext>
            </a:extLst>
          </p:cNvPr>
          <p:cNvSpPr>
            <a:spLocks/>
          </p:cNvSpPr>
          <p:nvPr/>
        </p:nvSpPr>
        <p:spPr bwMode="auto">
          <a:xfrm>
            <a:off x="2855640" y="2636912"/>
            <a:ext cx="3600400" cy="1020936"/>
          </a:xfrm>
          <a:custGeom>
            <a:avLst/>
            <a:gdLst>
              <a:gd name="T0" fmla="*/ 1951 w 1951"/>
              <a:gd name="T1" fmla="*/ 0 h 590"/>
              <a:gd name="T2" fmla="*/ 488 w 1951"/>
              <a:gd name="T3" fmla="*/ 0 h 590"/>
              <a:gd name="T4" fmla="*/ 0 w 1951"/>
              <a:gd name="T5" fmla="*/ 590 h 590"/>
              <a:gd name="T6" fmla="*/ 1464 w 1951"/>
              <a:gd name="T7" fmla="*/ 590 h 590"/>
              <a:gd name="T8" fmla="*/ 1951 w 1951"/>
              <a:gd name="T9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1" h="590">
                <a:moveTo>
                  <a:pt x="1951" y="0"/>
                </a:moveTo>
                <a:lnTo>
                  <a:pt x="488" y="0"/>
                </a:lnTo>
                <a:lnTo>
                  <a:pt x="0" y="590"/>
                </a:lnTo>
                <a:lnTo>
                  <a:pt x="1464" y="590"/>
                </a:lnTo>
                <a:lnTo>
                  <a:pt x="195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n-US" sz="3599" b="1" dirty="0">
              <a:latin typeface="Trebuchet MS" panose="020B0703020202090204" pitchFamily="34" charset="0"/>
            </a:endParaRPr>
          </a:p>
        </p:txBody>
      </p:sp>
      <p:sp>
        <p:nvSpPr>
          <p:cNvPr id="57" name="TextBox 43">
            <a:extLst>
              <a:ext uri="{FF2B5EF4-FFF2-40B4-BE49-F238E27FC236}">
                <a16:creationId xmlns:a16="http://schemas.microsoft.com/office/drawing/2014/main" id="{6573343E-23E3-0847-B29B-D5136449D5CE}"/>
              </a:ext>
            </a:extLst>
          </p:cNvPr>
          <p:cNvSpPr txBox="1"/>
          <p:nvPr/>
        </p:nvSpPr>
        <p:spPr>
          <a:xfrm>
            <a:off x="9132122" y="4612477"/>
            <a:ext cx="2978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ea typeface="Roboto" charset="0"/>
                <a:cs typeface="Roboto" charset="0"/>
              </a:rPr>
              <a:t>Condiciones de caducidad</a:t>
            </a:r>
          </a:p>
        </p:txBody>
      </p:sp>
      <p:sp>
        <p:nvSpPr>
          <p:cNvPr id="58" name="TextBox 45">
            <a:extLst>
              <a:ext uri="{FF2B5EF4-FFF2-40B4-BE49-F238E27FC236}">
                <a16:creationId xmlns:a16="http://schemas.microsoft.com/office/drawing/2014/main" id="{6B51A54D-731B-DC41-9C22-1F1074295A7F}"/>
              </a:ext>
            </a:extLst>
          </p:cNvPr>
          <p:cNvSpPr txBox="1"/>
          <p:nvPr/>
        </p:nvSpPr>
        <p:spPr>
          <a:xfrm>
            <a:off x="9176340" y="4076259"/>
            <a:ext cx="2774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ea typeface="Roboto" charset="0"/>
                <a:cs typeface="Roboto" charset="0"/>
              </a:rPr>
              <a:t>Plan de financiación</a:t>
            </a:r>
          </a:p>
        </p:txBody>
      </p:sp>
      <p:sp>
        <p:nvSpPr>
          <p:cNvPr id="59" name="TextBox 46">
            <a:extLst>
              <a:ext uri="{FF2B5EF4-FFF2-40B4-BE49-F238E27FC236}">
                <a16:creationId xmlns:a16="http://schemas.microsoft.com/office/drawing/2014/main" id="{A45973BC-D02C-0F47-BEDB-6E45CC7846F1}"/>
              </a:ext>
            </a:extLst>
          </p:cNvPr>
          <p:cNvSpPr txBox="1"/>
          <p:nvPr/>
        </p:nvSpPr>
        <p:spPr>
          <a:xfrm>
            <a:off x="9192344" y="3016821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ea typeface="Roboto" charset="0"/>
                <a:cs typeface="Roboto" charset="0"/>
              </a:rPr>
              <a:t>Conceptos a regularizar</a:t>
            </a:r>
          </a:p>
        </p:txBody>
      </p:sp>
      <p:sp>
        <p:nvSpPr>
          <p:cNvPr id="60" name="TextBox 47">
            <a:extLst>
              <a:ext uri="{FF2B5EF4-FFF2-40B4-BE49-F238E27FC236}">
                <a16:creationId xmlns:a16="http://schemas.microsoft.com/office/drawing/2014/main" id="{EC052F2F-42F3-2342-8B75-1B177D91C504}"/>
              </a:ext>
            </a:extLst>
          </p:cNvPr>
          <p:cNvSpPr txBox="1"/>
          <p:nvPr/>
        </p:nvSpPr>
        <p:spPr>
          <a:xfrm>
            <a:off x="9192344" y="2480603"/>
            <a:ext cx="31635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ea typeface="Roboto" charset="0"/>
                <a:cs typeface="Roboto" charset="0"/>
              </a:rPr>
              <a:t>Limitaciones subjetivas</a:t>
            </a:r>
          </a:p>
        </p:txBody>
      </p:sp>
      <p:sp>
        <p:nvSpPr>
          <p:cNvPr id="61" name="TextBox 52">
            <a:extLst>
              <a:ext uri="{FF2B5EF4-FFF2-40B4-BE49-F238E27FC236}">
                <a16:creationId xmlns:a16="http://schemas.microsoft.com/office/drawing/2014/main" id="{A006FCB6-DCCD-9B47-9B5C-BA9C161733F0}"/>
              </a:ext>
            </a:extLst>
          </p:cNvPr>
          <p:cNvSpPr txBox="1"/>
          <p:nvPr/>
        </p:nvSpPr>
        <p:spPr>
          <a:xfrm>
            <a:off x="9203802" y="3546540"/>
            <a:ext cx="24899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b="1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ea typeface="Roboto" charset="0"/>
                <a:cs typeface="Roboto" charset="0"/>
              </a:rPr>
              <a:t>Beneficios</a:t>
            </a:r>
          </a:p>
        </p:txBody>
      </p:sp>
    </p:spTree>
    <p:extLst>
      <p:ext uri="{BB962C8B-B14F-4D97-AF65-F5344CB8AC3E}">
        <p14:creationId xmlns:p14="http://schemas.microsoft.com/office/powerpoint/2010/main" val="2380879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6" grpId="0" animBg="1"/>
      <p:bldP spid="48" grpId="0" animBg="1"/>
      <p:bldP spid="50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/>
      <p:bldP spid="58" grpId="0"/>
      <p:bldP spid="59" grpId="0"/>
      <p:bldP spid="60" grpId="0"/>
      <p:bldP spid="6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20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B225348-4C8B-F844-A374-FCAE1BFDBD0F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Multas – condonación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4F2AC9F1-FB3B-DA47-9BF7-40057D6162CA}"/>
              </a:ext>
            </a:extLst>
          </p:cNvPr>
          <p:cNvGrpSpPr/>
          <p:nvPr/>
        </p:nvGrpSpPr>
        <p:grpSpPr>
          <a:xfrm>
            <a:off x="9624392" y="1334408"/>
            <a:ext cx="3037312" cy="5622984"/>
            <a:chOff x="9247729" y="1234310"/>
            <a:chExt cx="1930724" cy="3375964"/>
          </a:xfrm>
        </p:grpSpPr>
        <p:sp>
          <p:nvSpPr>
            <p:cNvPr id="6" name="Oval 6">
              <a:extLst>
                <a:ext uri="{FF2B5EF4-FFF2-40B4-BE49-F238E27FC236}">
                  <a16:creationId xmlns:a16="http://schemas.microsoft.com/office/drawing/2014/main" id="{02374CBB-D890-0D42-A322-43EBFCDE6CB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294922" y="1234310"/>
              <a:ext cx="883531" cy="83664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C9C25A4B-E120-B747-8726-21A442330E17}"/>
                </a:ext>
              </a:extLst>
            </p:cNvPr>
            <p:cNvGrpSpPr/>
            <p:nvPr/>
          </p:nvGrpSpPr>
          <p:grpSpPr>
            <a:xfrm>
              <a:off x="10529379" y="1360185"/>
              <a:ext cx="362139" cy="582774"/>
              <a:chOff x="6521468" y="1539546"/>
              <a:chExt cx="362139" cy="582774"/>
            </a:xfrm>
          </p:grpSpPr>
          <p:sp>
            <p:nvSpPr>
              <p:cNvPr id="62" name="Freeform 7">
                <a:extLst>
                  <a:ext uri="{FF2B5EF4-FFF2-40B4-BE49-F238E27FC236}">
                    <a16:creationId xmlns:a16="http://schemas.microsoft.com/office/drawing/2014/main" id="{1D7125D9-DA62-C549-963B-231DF61B2C8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521468" y="1539546"/>
                <a:ext cx="362139" cy="465556"/>
              </a:xfrm>
              <a:custGeom>
                <a:avLst/>
                <a:gdLst>
                  <a:gd name="T0" fmla="*/ 96 w 139"/>
                  <a:gd name="T1" fmla="*/ 162 h 162"/>
                  <a:gd name="T2" fmla="*/ 139 w 139"/>
                  <a:gd name="T3" fmla="*/ 70 h 162"/>
                  <a:gd name="T4" fmla="*/ 69 w 139"/>
                  <a:gd name="T5" fmla="*/ 0 h 162"/>
                  <a:gd name="T6" fmla="*/ 0 w 139"/>
                  <a:gd name="T7" fmla="*/ 70 h 162"/>
                  <a:gd name="T8" fmla="*/ 43 w 139"/>
                  <a:gd name="T9" fmla="*/ 162 h 162"/>
                  <a:gd name="T10" fmla="*/ 96 w 139"/>
                  <a:gd name="T11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62">
                    <a:moveTo>
                      <a:pt x="96" y="162"/>
                    </a:moveTo>
                    <a:cubicBezTo>
                      <a:pt x="101" y="122"/>
                      <a:pt x="139" y="118"/>
                      <a:pt x="139" y="70"/>
                    </a:cubicBezTo>
                    <a:cubicBezTo>
                      <a:pt x="139" y="31"/>
                      <a:pt x="107" y="0"/>
                      <a:pt x="69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18"/>
                      <a:pt x="37" y="122"/>
                      <a:pt x="43" y="162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E4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63" name="Freeform 8">
                <a:extLst>
                  <a:ext uri="{FF2B5EF4-FFF2-40B4-BE49-F238E27FC236}">
                    <a16:creationId xmlns:a16="http://schemas.microsoft.com/office/drawing/2014/main" id="{C3484972-96C3-664E-9B35-B87287771B2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605040" y="1960495"/>
                <a:ext cx="168699" cy="161825"/>
              </a:xfrm>
              <a:custGeom>
                <a:avLst/>
                <a:gdLst>
                  <a:gd name="T0" fmla="*/ 69 w 75"/>
                  <a:gd name="T1" fmla="*/ 65 h 65"/>
                  <a:gd name="T2" fmla="*/ 5 w 75"/>
                  <a:gd name="T3" fmla="*/ 65 h 65"/>
                  <a:gd name="T4" fmla="*/ 0 w 75"/>
                  <a:gd name="T5" fmla="*/ 0 h 65"/>
                  <a:gd name="T6" fmla="*/ 75 w 75"/>
                  <a:gd name="T7" fmla="*/ 0 h 65"/>
                  <a:gd name="T8" fmla="*/ 69 w 75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5">
                    <a:moveTo>
                      <a:pt x="69" y="65"/>
                    </a:moveTo>
                    <a:lnTo>
                      <a:pt x="5" y="65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69" y="65"/>
                    </a:lnTo>
                    <a:close/>
                  </a:path>
                </a:pathLst>
              </a:custGeom>
              <a:solidFill>
                <a:srgbClr val="585F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64" name="Freeform 9">
                <a:extLst>
                  <a:ext uri="{FF2B5EF4-FFF2-40B4-BE49-F238E27FC236}">
                    <a16:creationId xmlns:a16="http://schemas.microsoft.com/office/drawing/2014/main" id="{7613EEF7-92C3-8843-AB64-68CB2348B49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584121" y="2007735"/>
                <a:ext cx="204687" cy="45719"/>
              </a:xfrm>
              <a:custGeom>
                <a:avLst/>
                <a:gdLst>
                  <a:gd name="T0" fmla="*/ 79 w 79"/>
                  <a:gd name="T1" fmla="*/ 8 h 15"/>
                  <a:gd name="T2" fmla="*/ 71 w 79"/>
                  <a:gd name="T3" fmla="*/ 15 h 15"/>
                  <a:gd name="T4" fmla="*/ 7 w 79"/>
                  <a:gd name="T5" fmla="*/ 15 h 15"/>
                  <a:gd name="T6" fmla="*/ 0 w 79"/>
                  <a:gd name="T7" fmla="*/ 8 h 15"/>
                  <a:gd name="T8" fmla="*/ 0 w 79"/>
                  <a:gd name="T9" fmla="*/ 8 h 15"/>
                  <a:gd name="T10" fmla="*/ 7 w 79"/>
                  <a:gd name="T11" fmla="*/ 0 h 15"/>
                  <a:gd name="T12" fmla="*/ 71 w 79"/>
                  <a:gd name="T13" fmla="*/ 0 h 15"/>
                  <a:gd name="T14" fmla="*/ 79 w 79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15">
                    <a:moveTo>
                      <a:pt x="79" y="8"/>
                    </a:moveTo>
                    <a:cubicBezTo>
                      <a:pt x="79" y="12"/>
                      <a:pt x="75" y="15"/>
                      <a:pt x="71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5" y="0"/>
                      <a:pt x="79" y="4"/>
                      <a:pt x="79" y="8"/>
                    </a:cubicBezTo>
                    <a:close/>
                  </a:path>
                </a:pathLst>
              </a:custGeom>
              <a:solidFill>
                <a:srgbClr val="777E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65" name="Freeform 10">
                <a:extLst>
                  <a:ext uri="{FF2B5EF4-FFF2-40B4-BE49-F238E27FC236}">
                    <a16:creationId xmlns:a16="http://schemas.microsoft.com/office/drawing/2014/main" id="{6D49750E-3AF2-F84F-A07B-5E24C1F370F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596249" y="2044366"/>
                <a:ext cx="191191" cy="45719"/>
              </a:xfrm>
              <a:custGeom>
                <a:avLst/>
                <a:gdLst>
                  <a:gd name="T0" fmla="*/ 74 w 74"/>
                  <a:gd name="T1" fmla="*/ 7 h 15"/>
                  <a:gd name="T2" fmla="*/ 67 w 74"/>
                  <a:gd name="T3" fmla="*/ 15 h 15"/>
                  <a:gd name="T4" fmla="*/ 8 w 74"/>
                  <a:gd name="T5" fmla="*/ 15 h 15"/>
                  <a:gd name="T6" fmla="*/ 0 w 74"/>
                  <a:gd name="T7" fmla="*/ 7 h 15"/>
                  <a:gd name="T8" fmla="*/ 0 w 74"/>
                  <a:gd name="T9" fmla="*/ 7 h 15"/>
                  <a:gd name="T10" fmla="*/ 8 w 74"/>
                  <a:gd name="T11" fmla="*/ 0 h 15"/>
                  <a:gd name="T12" fmla="*/ 67 w 74"/>
                  <a:gd name="T13" fmla="*/ 0 h 15"/>
                  <a:gd name="T14" fmla="*/ 74 w 7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15">
                    <a:moveTo>
                      <a:pt x="74" y="7"/>
                    </a:moveTo>
                    <a:cubicBezTo>
                      <a:pt x="74" y="11"/>
                      <a:pt x="71" y="15"/>
                      <a:pt x="6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4" y="3"/>
                      <a:pt x="74" y="7"/>
                    </a:cubicBezTo>
                    <a:close/>
                  </a:path>
                </a:pathLst>
              </a:custGeom>
              <a:solidFill>
                <a:srgbClr val="777E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66" name="Freeform 11">
                <a:extLst>
                  <a:ext uri="{FF2B5EF4-FFF2-40B4-BE49-F238E27FC236}">
                    <a16:creationId xmlns:a16="http://schemas.microsoft.com/office/drawing/2014/main" id="{6041995E-ECDE-A144-8CDE-C49174A093A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567242" y="1649779"/>
                <a:ext cx="220433" cy="311200"/>
              </a:xfrm>
              <a:custGeom>
                <a:avLst/>
                <a:gdLst>
                  <a:gd name="T0" fmla="*/ 82 w 85"/>
                  <a:gd name="T1" fmla="*/ 4 h 108"/>
                  <a:gd name="T2" fmla="*/ 73 w 85"/>
                  <a:gd name="T3" fmla="*/ 1 h 108"/>
                  <a:gd name="T4" fmla="*/ 61 w 85"/>
                  <a:gd name="T5" fmla="*/ 21 h 108"/>
                  <a:gd name="T6" fmla="*/ 43 w 85"/>
                  <a:gd name="T7" fmla="*/ 24 h 108"/>
                  <a:gd name="T8" fmla="*/ 42 w 85"/>
                  <a:gd name="T9" fmla="*/ 24 h 108"/>
                  <a:gd name="T10" fmla="*/ 24 w 85"/>
                  <a:gd name="T11" fmla="*/ 21 h 108"/>
                  <a:gd name="T12" fmla="*/ 11 w 85"/>
                  <a:gd name="T13" fmla="*/ 1 h 108"/>
                  <a:gd name="T14" fmla="*/ 3 w 85"/>
                  <a:gd name="T15" fmla="*/ 4 h 108"/>
                  <a:gd name="T16" fmla="*/ 2 w 85"/>
                  <a:gd name="T17" fmla="*/ 16 h 108"/>
                  <a:gd name="T18" fmla="*/ 16 w 85"/>
                  <a:gd name="T19" fmla="*/ 28 h 108"/>
                  <a:gd name="T20" fmla="*/ 30 w 85"/>
                  <a:gd name="T21" fmla="*/ 108 h 108"/>
                  <a:gd name="T22" fmla="*/ 40 w 85"/>
                  <a:gd name="T23" fmla="*/ 108 h 108"/>
                  <a:gd name="T24" fmla="*/ 27 w 85"/>
                  <a:gd name="T25" fmla="*/ 32 h 108"/>
                  <a:gd name="T26" fmla="*/ 42 w 85"/>
                  <a:gd name="T27" fmla="*/ 34 h 108"/>
                  <a:gd name="T28" fmla="*/ 43 w 85"/>
                  <a:gd name="T29" fmla="*/ 34 h 108"/>
                  <a:gd name="T30" fmla="*/ 57 w 85"/>
                  <a:gd name="T31" fmla="*/ 32 h 108"/>
                  <a:gd name="T32" fmla="*/ 45 w 85"/>
                  <a:gd name="T33" fmla="*/ 108 h 108"/>
                  <a:gd name="T34" fmla="*/ 54 w 85"/>
                  <a:gd name="T35" fmla="*/ 108 h 108"/>
                  <a:gd name="T36" fmla="*/ 68 w 85"/>
                  <a:gd name="T37" fmla="*/ 28 h 108"/>
                  <a:gd name="T38" fmla="*/ 82 w 85"/>
                  <a:gd name="T39" fmla="*/ 16 h 108"/>
                  <a:gd name="T40" fmla="*/ 82 w 85"/>
                  <a:gd name="T41" fmla="*/ 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108">
                    <a:moveTo>
                      <a:pt x="82" y="4"/>
                    </a:moveTo>
                    <a:cubicBezTo>
                      <a:pt x="80" y="1"/>
                      <a:pt x="76" y="0"/>
                      <a:pt x="73" y="1"/>
                    </a:cubicBezTo>
                    <a:cubicBezTo>
                      <a:pt x="69" y="2"/>
                      <a:pt x="64" y="10"/>
                      <a:pt x="61" y="21"/>
                    </a:cubicBezTo>
                    <a:cubicBezTo>
                      <a:pt x="55" y="23"/>
                      <a:pt x="49" y="24"/>
                      <a:pt x="43" y="24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36" y="24"/>
                      <a:pt x="29" y="23"/>
                      <a:pt x="24" y="21"/>
                    </a:cubicBezTo>
                    <a:cubicBezTo>
                      <a:pt x="20" y="10"/>
                      <a:pt x="16" y="2"/>
                      <a:pt x="11" y="1"/>
                    </a:cubicBezTo>
                    <a:cubicBezTo>
                      <a:pt x="8" y="0"/>
                      <a:pt x="5" y="1"/>
                      <a:pt x="3" y="4"/>
                    </a:cubicBezTo>
                    <a:cubicBezTo>
                      <a:pt x="0" y="7"/>
                      <a:pt x="0" y="12"/>
                      <a:pt x="2" y="16"/>
                    </a:cubicBezTo>
                    <a:cubicBezTo>
                      <a:pt x="4" y="20"/>
                      <a:pt x="9" y="24"/>
                      <a:pt x="16" y="28"/>
                    </a:cubicBezTo>
                    <a:cubicBezTo>
                      <a:pt x="23" y="49"/>
                      <a:pt x="30" y="85"/>
                      <a:pt x="30" y="108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0" y="92"/>
                      <a:pt x="35" y="57"/>
                      <a:pt x="27" y="32"/>
                    </a:cubicBezTo>
                    <a:cubicBezTo>
                      <a:pt x="32" y="33"/>
                      <a:pt x="37" y="34"/>
                      <a:pt x="42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7" y="34"/>
                      <a:pt x="52" y="33"/>
                      <a:pt x="57" y="32"/>
                    </a:cubicBezTo>
                    <a:cubicBezTo>
                      <a:pt x="50" y="57"/>
                      <a:pt x="45" y="92"/>
                      <a:pt x="45" y="108"/>
                    </a:cubicBezTo>
                    <a:cubicBezTo>
                      <a:pt x="54" y="108"/>
                      <a:pt x="54" y="108"/>
                      <a:pt x="54" y="108"/>
                    </a:cubicBezTo>
                    <a:cubicBezTo>
                      <a:pt x="54" y="85"/>
                      <a:pt x="61" y="49"/>
                      <a:pt x="68" y="28"/>
                    </a:cubicBezTo>
                    <a:cubicBezTo>
                      <a:pt x="75" y="24"/>
                      <a:pt x="80" y="20"/>
                      <a:pt x="82" y="16"/>
                    </a:cubicBezTo>
                    <a:cubicBezTo>
                      <a:pt x="85" y="12"/>
                      <a:pt x="84" y="7"/>
                      <a:pt x="82" y="4"/>
                    </a:cubicBezTo>
                    <a:close/>
                  </a:path>
                </a:pathLst>
              </a:custGeom>
              <a:solidFill>
                <a:srgbClr val="E2A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</p:grp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83C6411-6C23-574F-83E5-D16689CD412C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88768" y="4491591"/>
              <a:ext cx="297441" cy="118683"/>
            </a:xfrm>
            <a:custGeom>
              <a:avLst/>
              <a:gdLst>
                <a:gd name="T0" fmla="*/ 175 w 175"/>
                <a:gd name="T1" fmla="*/ 39 h 70"/>
                <a:gd name="T2" fmla="*/ 171 w 175"/>
                <a:gd name="T3" fmla="*/ 45 h 70"/>
                <a:gd name="T4" fmla="*/ 94 w 175"/>
                <a:gd name="T5" fmla="*/ 41 h 70"/>
                <a:gd name="T6" fmla="*/ 1 w 175"/>
                <a:gd name="T7" fmla="*/ 0 h 70"/>
                <a:gd name="T8" fmla="*/ 0 w 175"/>
                <a:gd name="T9" fmla="*/ 11 h 70"/>
                <a:gd name="T10" fmla="*/ 92 w 175"/>
                <a:gd name="T11" fmla="*/ 52 h 70"/>
                <a:gd name="T12" fmla="*/ 169 w 175"/>
                <a:gd name="T13" fmla="*/ 56 h 70"/>
                <a:gd name="T14" fmla="*/ 174 w 175"/>
                <a:gd name="T15" fmla="*/ 50 h 70"/>
                <a:gd name="T16" fmla="*/ 175 w 175"/>
                <a:gd name="T17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70">
                  <a:moveTo>
                    <a:pt x="175" y="39"/>
                  </a:moveTo>
                  <a:cubicBezTo>
                    <a:pt x="175" y="41"/>
                    <a:pt x="174" y="43"/>
                    <a:pt x="171" y="45"/>
                  </a:cubicBezTo>
                  <a:cubicBezTo>
                    <a:pt x="149" y="59"/>
                    <a:pt x="114" y="48"/>
                    <a:pt x="94" y="41"/>
                  </a:cubicBezTo>
                  <a:cubicBezTo>
                    <a:pt x="88" y="39"/>
                    <a:pt x="15" y="10"/>
                    <a:pt x="1" y="0"/>
                  </a:cubicBezTo>
                  <a:cubicBezTo>
                    <a:pt x="1" y="2"/>
                    <a:pt x="0" y="6"/>
                    <a:pt x="0" y="11"/>
                  </a:cubicBezTo>
                  <a:cubicBezTo>
                    <a:pt x="13" y="21"/>
                    <a:pt x="86" y="50"/>
                    <a:pt x="92" y="52"/>
                  </a:cubicBezTo>
                  <a:cubicBezTo>
                    <a:pt x="112" y="59"/>
                    <a:pt x="148" y="70"/>
                    <a:pt x="169" y="56"/>
                  </a:cubicBezTo>
                  <a:cubicBezTo>
                    <a:pt x="172" y="54"/>
                    <a:pt x="174" y="52"/>
                    <a:pt x="174" y="50"/>
                  </a:cubicBezTo>
                  <a:cubicBezTo>
                    <a:pt x="174" y="48"/>
                    <a:pt x="175" y="41"/>
                    <a:pt x="175" y="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04F4374B-8095-B143-B95D-4F021CE67671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87303" y="4397816"/>
              <a:ext cx="315023" cy="194875"/>
            </a:xfrm>
            <a:custGeom>
              <a:avLst/>
              <a:gdLst>
                <a:gd name="T0" fmla="*/ 147 w 186"/>
                <a:gd name="T1" fmla="*/ 68 h 115"/>
                <a:gd name="T2" fmla="*/ 80 w 186"/>
                <a:gd name="T3" fmla="*/ 20 h 115"/>
                <a:gd name="T4" fmla="*/ 62 w 186"/>
                <a:gd name="T5" fmla="*/ 3 h 115"/>
                <a:gd name="T6" fmla="*/ 50 w 186"/>
                <a:gd name="T7" fmla="*/ 24 h 115"/>
                <a:gd name="T8" fmla="*/ 40 w 186"/>
                <a:gd name="T9" fmla="*/ 27 h 115"/>
                <a:gd name="T10" fmla="*/ 13 w 186"/>
                <a:gd name="T11" fmla="*/ 9 h 115"/>
                <a:gd name="T12" fmla="*/ 5 w 186"/>
                <a:gd name="T13" fmla="*/ 11 h 115"/>
                <a:gd name="T14" fmla="*/ 2 w 186"/>
                <a:gd name="T15" fmla="*/ 56 h 115"/>
                <a:gd name="T16" fmla="*/ 95 w 186"/>
                <a:gd name="T17" fmla="*/ 97 h 115"/>
                <a:gd name="T18" fmla="*/ 172 w 186"/>
                <a:gd name="T19" fmla="*/ 101 h 115"/>
                <a:gd name="T20" fmla="*/ 147 w 186"/>
                <a:gd name="T21" fmla="*/ 6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15">
                  <a:moveTo>
                    <a:pt x="147" y="68"/>
                  </a:moveTo>
                  <a:cubicBezTo>
                    <a:pt x="126" y="56"/>
                    <a:pt x="97" y="41"/>
                    <a:pt x="80" y="20"/>
                  </a:cubicBezTo>
                  <a:cubicBezTo>
                    <a:pt x="74" y="11"/>
                    <a:pt x="70" y="0"/>
                    <a:pt x="62" y="3"/>
                  </a:cubicBezTo>
                  <a:cubicBezTo>
                    <a:pt x="50" y="6"/>
                    <a:pt x="49" y="15"/>
                    <a:pt x="50" y="24"/>
                  </a:cubicBezTo>
                  <a:cubicBezTo>
                    <a:pt x="46" y="26"/>
                    <a:pt x="42" y="27"/>
                    <a:pt x="40" y="27"/>
                  </a:cubicBezTo>
                  <a:cubicBezTo>
                    <a:pt x="29" y="26"/>
                    <a:pt x="20" y="19"/>
                    <a:pt x="13" y="9"/>
                  </a:cubicBezTo>
                  <a:cubicBezTo>
                    <a:pt x="11" y="6"/>
                    <a:pt x="6" y="8"/>
                    <a:pt x="5" y="11"/>
                  </a:cubicBezTo>
                  <a:cubicBezTo>
                    <a:pt x="1" y="27"/>
                    <a:pt x="0" y="40"/>
                    <a:pt x="2" y="56"/>
                  </a:cubicBezTo>
                  <a:cubicBezTo>
                    <a:pt x="16" y="66"/>
                    <a:pt x="89" y="95"/>
                    <a:pt x="95" y="97"/>
                  </a:cubicBezTo>
                  <a:cubicBezTo>
                    <a:pt x="115" y="104"/>
                    <a:pt x="150" y="115"/>
                    <a:pt x="172" y="101"/>
                  </a:cubicBezTo>
                  <a:cubicBezTo>
                    <a:pt x="186" y="92"/>
                    <a:pt x="167" y="80"/>
                    <a:pt x="147" y="68"/>
                  </a:cubicBezTo>
                  <a:close/>
                </a:path>
              </a:pathLst>
            </a:custGeom>
            <a:solidFill>
              <a:srgbClr val="8E8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698F8403-2956-F344-924D-B6E4B8F39F82}"/>
                </a:ext>
              </a:extLst>
            </p:cNvPr>
            <p:cNvSpPr>
              <a:spLocks/>
            </p:cNvSpPr>
            <p:nvPr/>
          </p:nvSpPr>
          <p:spPr bwMode="gray">
            <a:xfrm>
              <a:off x="9590592" y="4491591"/>
              <a:ext cx="297441" cy="118683"/>
            </a:xfrm>
            <a:custGeom>
              <a:avLst/>
              <a:gdLst>
                <a:gd name="T0" fmla="*/ 0 w 175"/>
                <a:gd name="T1" fmla="*/ 39 h 70"/>
                <a:gd name="T2" fmla="*/ 4 w 175"/>
                <a:gd name="T3" fmla="*/ 45 h 70"/>
                <a:gd name="T4" fmla="*/ 81 w 175"/>
                <a:gd name="T5" fmla="*/ 41 h 70"/>
                <a:gd name="T6" fmla="*/ 174 w 175"/>
                <a:gd name="T7" fmla="*/ 0 h 70"/>
                <a:gd name="T8" fmla="*/ 175 w 175"/>
                <a:gd name="T9" fmla="*/ 11 h 70"/>
                <a:gd name="T10" fmla="*/ 83 w 175"/>
                <a:gd name="T11" fmla="*/ 52 h 70"/>
                <a:gd name="T12" fmla="*/ 5 w 175"/>
                <a:gd name="T13" fmla="*/ 56 h 70"/>
                <a:gd name="T14" fmla="*/ 1 w 175"/>
                <a:gd name="T15" fmla="*/ 50 h 70"/>
                <a:gd name="T16" fmla="*/ 0 w 175"/>
                <a:gd name="T17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70">
                  <a:moveTo>
                    <a:pt x="0" y="39"/>
                  </a:moveTo>
                  <a:cubicBezTo>
                    <a:pt x="0" y="41"/>
                    <a:pt x="1" y="43"/>
                    <a:pt x="4" y="45"/>
                  </a:cubicBezTo>
                  <a:cubicBezTo>
                    <a:pt x="25" y="59"/>
                    <a:pt x="61" y="48"/>
                    <a:pt x="81" y="41"/>
                  </a:cubicBezTo>
                  <a:cubicBezTo>
                    <a:pt x="87" y="39"/>
                    <a:pt x="160" y="10"/>
                    <a:pt x="174" y="0"/>
                  </a:cubicBezTo>
                  <a:cubicBezTo>
                    <a:pt x="174" y="2"/>
                    <a:pt x="175" y="6"/>
                    <a:pt x="175" y="11"/>
                  </a:cubicBezTo>
                  <a:cubicBezTo>
                    <a:pt x="162" y="21"/>
                    <a:pt x="88" y="50"/>
                    <a:pt x="83" y="52"/>
                  </a:cubicBezTo>
                  <a:cubicBezTo>
                    <a:pt x="63" y="59"/>
                    <a:pt x="27" y="70"/>
                    <a:pt x="5" y="56"/>
                  </a:cubicBezTo>
                  <a:cubicBezTo>
                    <a:pt x="3" y="54"/>
                    <a:pt x="1" y="52"/>
                    <a:pt x="1" y="50"/>
                  </a:cubicBezTo>
                  <a:cubicBezTo>
                    <a:pt x="0" y="48"/>
                    <a:pt x="0" y="41"/>
                    <a:pt x="0" y="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id="{73C37277-9C1C-004E-8772-BFD0B181F43C}"/>
                </a:ext>
              </a:extLst>
            </p:cNvPr>
            <p:cNvSpPr>
              <a:spLocks/>
            </p:cNvSpPr>
            <p:nvPr/>
          </p:nvSpPr>
          <p:spPr bwMode="gray">
            <a:xfrm>
              <a:off x="9574474" y="4397816"/>
              <a:ext cx="315023" cy="194875"/>
            </a:xfrm>
            <a:custGeom>
              <a:avLst/>
              <a:gdLst>
                <a:gd name="T0" fmla="*/ 39 w 186"/>
                <a:gd name="T1" fmla="*/ 68 h 115"/>
                <a:gd name="T2" fmla="*/ 105 w 186"/>
                <a:gd name="T3" fmla="*/ 18 h 115"/>
                <a:gd name="T4" fmla="*/ 124 w 186"/>
                <a:gd name="T5" fmla="*/ 3 h 115"/>
                <a:gd name="T6" fmla="*/ 135 w 186"/>
                <a:gd name="T7" fmla="*/ 24 h 115"/>
                <a:gd name="T8" fmla="*/ 146 w 186"/>
                <a:gd name="T9" fmla="*/ 27 h 115"/>
                <a:gd name="T10" fmla="*/ 172 w 186"/>
                <a:gd name="T11" fmla="*/ 9 h 115"/>
                <a:gd name="T12" fmla="*/ 181 w 186"/>
                <a:gd name="T13" fmla="*/ 11 h 115"/>
                <a:gd name="T14" fmla="*/ 184 w 186"/>
                <a:gd name="T15" fmla="*/ 56 h 115"/>
                <a:gd name="T16" fmla="*/ 91 w 186"/>
                <a:gd name="T17" fmla="*/ 97 h 115"/>
                <a:gd name="T18" fmla="*/ 14 w 186"/>
                <a:gd name="T19" fmla="*/ 101 h 115"/>
                <a:gd name="T20" fmla="*/ 39 w 186"/>
                <a:gd name="T21" fmla="*/ 6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15">
                  <a:moveTo>
                    <a:pt x="39" y="68"/>
                  </a:moveTo>
                  <a:cubicBezTo>
                    <a:pt x="60" y="56"/>
                    <a:pt x="87" y="39"/>
                    <a:pt x="105" y="18"/>
                  </a:cubicBezTo>
                  <a:cubicBezTo>
                    <a:pt x="111" y="9"/>
                    <a:pt x="116" y="0"/>
                    <a:pt x="124" y="3"/>
                  </a:cubicBezTo>
                  <a:cubicBezTo>
                    <a:pt x="136" y="6"/>
                    <a:pt x="137" y="15"/>
                    <a:pt x="135" y="24"/>
                  </a:cubicBezTo>
                  <a:cubicBezTo>
                    <a:pt x="140" y="26"/>
                    <a:pt x="143" y="27"/>
                    <a:pt x="146" y="27"/>
                  </a:cubicBezTo>
                  <a:cubicBezTo>
                    <a:pt x="156" y="26"/>
                    <a:pt x="165" y="19"/>
                    <a:pt x="172" y="9"/>
                  </a:cubicBezTo>
                  <a:cubicBezTo>
                    <a:pt x="174" y="6"/>
                    <a:pt x="180" y="8"/>
                    <a:pt x="181" y="11"/>
                  </a:cubicBezTo>
                  <a:cubicBezTo>
                    <a:pt x="185" y="27"/>
                    <a:pt x="186" y="40"/>
                    <a:pt x="184" y="56"/>
                  </a:cubicBezTo>
                  <a:cubicBezTo>
                    <a:pt x="170" y="66"/>
                    <a:pt x="97" y="95"/>
                    <a:pt x="91" y="97"/>
                  </a:cubicBezTo>
                  <a:cubicBezTo>
                    <a:pt x="71" y="104"/>
                    <a:pt x="35" y="115"/>
                    <a:pt x="14" y="101"/>
                  </a:cubicBezTo>
                  <a:cubicBezTo>
                    <a:pt x="0" y="92"/>
                    <a:pt x="19" y="80"/>
                    <a:pt x="39" y="68"/>
                  </a:cubicBezTo>
                  <a:close/>
                </a:path>
              </a:pathLst>
            </a:custGeom>
            <a:solidFill>
              <a:srgbClr val="8E8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id="{55F627D4-D447-9E48-BF87-70CF5FE5EE86}"/>
                </a:ext>
              </a:extLst>
            </p:cNvPr>
            <p:cNvSpPr>
              <a:spLocks/>
            </p:cNvSpPr>
            <p:nvPr/>
          </p:nvSpPr>
          <p:spPr bwMode="gray">
            <a:xfrm>
              <a:off x="9748836" y="3221239"/>
              <a:ext cx="542133" cy="1230790"/>
            </a:xfrm>
            <a:custGeom>
              <a:avLst/>
              <a:gdLst>
                <a:gd name="T0" fmla="*/ 309 w 320"/>
                <a:gd name="T1" fmla="*/ 0 h 726"/>
                <a:gd name="T2" fmla="*/ 169 w 320"/>
                <a:gd name="T3" fmla="*/ 13 h 726"/>
                <a:gd name="T4" fmla="*/ 24 w 320"/>
                <a:gd name="T5" fmla="*/ 0 h 726"/>
                <a:gd name="T6" fmla="*/ 20 w 320"/>
                <a:gd name="T7" fmla="*/ 130 h 726"/>
                <a:gd name="T8" fmla="*/ 17 w 320"/>
                <a:gd name="T9" fmla="*/ 424 h 726"/>
                <a:gd name="T10" fmla="*/ 0 w 320"/>
                <a:gd name="T11" fmla="*/ 712 h 726"/>
                <a:gd name="T12" fmla="*/ 81 w 320"/>
                <a:gd name="T13" fmla="*/ 719 h 726"/>
                <a:gd name="T14" fmla="*/ 117 w 320"/>
                <a:gd name="T15" fmla="*/ 398 h 726"/>
                <a:gd name="T16" fmla="*/ 164 w 320"/>
                <a:gd name="T17" fmla="*/ 141 h 726"/>
                <a:gd name="T18" fmla="*/ 172 w 320"/>
                <a:gd name="T19" fmla="*/ 141 h 726"/>
                <a:gd name="T20" fmla="*/ 201 w 320"/>
                <a:gd name="T21" fmla="*/ 396 h 726"/>
                <a:gd name="T22" fmla="*/ 202 w 320"/>
                <a:gd name="T23" fmla="*/ 719 h 726"/>
                <a:gd name="T24" fmla="*/ 282 w 320"/>
                <a:gd name="T25" fmla="*/ 717 h 726"/>
                <a:gd name="T26" fmla="*/ 290 w 320"/>
                <a:gd name="T27" fmla="*/ 425 h 726"/>
                <a:gd name="T28" fmla="*/ 317 w 320"/>
                <a:gd name="T29" fmla="*/ 141 h 726"/>
                <a:gd name="T30" fmla="*/ 309 w 320"/>
                <a:gd name="T31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0" h="726">
                  <a:moveTo>
                    <a:pt x="309" y="0"/>
                  </a:moveTo>
                  <a:cubicBezTo>
                    <a:pt x="309" y="0"/>
                    <a:pt x="250" y="13"/>
                    <a:pt x="169" y="13"/>
                  </a:cubicBezTo>
                  <a:cubicBezTo>
                    <a:pt x="87" y="13"/>
                    <a:pt x="24" y="0"/>
                    <a:pt x="24" y="0"/>
                  </a:cubicBezTo>
                  <a:cubicBezTo>
                    <a:pt x="23" y="25"/>
                    <a:pt x="21" y="73"/>
                    <a:pt x="20" y="130"/>
                  </a:cubicBezTo>
                  <a:cubicBezTo>
                    <a:pt x="16" y="204"/>
                    <a:pt x="17" y="329"/>
                    <a:pt x="17" y="424"/>
                  </a:cubicBezTo>
                  <a:cubicBezTo>
                    <a:pt x="17" y="579"/>
                    <a:pt x="0" y="712"/>
                    <a:pt x="0" y="712"/>
                  </a:cubicBezTo>
                  <a:cubicBezTo>
                    <a:pt x="0" y="712"/>
                    <a:pt x="14" y="726"/>
                    <a:pt x="81" y="719"/>
                  </a:cubicBezTo>
                  <a:cubicBezTo>
                    <a:pt x="99" y="586"/>
                    <a:pt x="145" y="488"/>
                    <a:pt x="117" y="398"/>
                  </a:cubicBezTo>
                  <a:cubicBezTo>
                    <a:pt x="127" y="324"/>
                    <a:pt x="146" y="249"/>
                    <a:pt x="164" y="141"/>
                  </a:cubicBezTo>
                  <a:cubicBezTo>
                    <a:pt x="172" y="141"/>
                    <a:pt x="172" y="141"/>
                    <a:pt x="172" y="141"/>
                  </a:cubicBezTo>
                  <a:cubicBezTo>
                    <a:pt x="185" y="245"/>
                    <a:pt x="195" y="317"/>
                    <a:pt x="201" y="396"/>
                  </a:cubicBezTo>
                  <a:cubicBezTo>
                    <a:pt x="148" y="520"/>
                    <a:pt x="197" y="610"/>
                    <a:pt x="202" y="719"/>
                  </a:cubicBezTo>
                  <a:cubicBezTo>
                    <a:pt x="268" y="726"/>
                    <a:pt x="282" y="717"/>
                    <a:pt x="282" y="717"/>
                  </a:cubicBezTo>
                  <a:cubicBezTo>
                    <a:pt x="282" y="717"/>
                    <a:pt x="281" y="525"/>
                    <a:pt x="290" y="425"/>
                  </a:cubicBezTo>
                  <a:cubicBezTo>
                    <a:pt x="297" y="316"/>
                    <a:pt x="312" y="224"/>
                    <a:pt x="317" y="141"/>
                  </a:cubicBezTo>
                  <a:cubicBezTo>
                    <a:pt x="320" y="87"/>
                    <a:pt x="318" y="37"/>
                    <a:pt x="309" y="0"/>
                  </a:cubicBezTo>
                  <a:close/>
                </a:path>
              </a:pathLst>
            </a:custGeom>
            <a:solidFill>
              <a:srgbClr val="5E4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id="{6C7DB0D8-BA80-0D4D-A3A3-D05FBAEE0A2E}"/>
                </a:ext>
              </a:extLst>
            </p:cNvPr>
            <p:cNvSpPr>
              <a:spLocks/>
            </p:cNvSpPr>
            <p:nvPr/>
          </p:nvSpPr>
          <p:spPr bwMode="gray">
            <a:xfrm>
              <a:off x="10134190" y="3221239"/>
              <a:ext cx="153849" cy="165571"/>
            </a:xfrm>
            <a:custGeom>
              <a:avLst/>
              <a:gdLst>
                <a:gd name="T0" fmla="*/ 0 w 91"/>
                <a:gd name="T1" fmla="*/ 10 h 98"/>
                <a:gd name="T2" fmla="*/ 82 w 91"/>
                <a:gd name="T3" fmla="*/ 0 h 98"/>
                <a:gd name="T4" fmla="*/ 91 w 91"/>
                <a:gd name="T5" fmla="*/ 98 h 98"/>
                <a:gd name="T6" fmla="*/ 0 w 91"/>
                <a:gd name="T7" fmla="*/ 1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98">
                  <a:moveTo>
                    <a:pt x="0" y="10"/>
                  </a:moveTo>
                  <a:cubicBezTo>
                    <a:pt x="48" y="7"/>
                    <a:pt x="82" y="0"/>
                    <a:pt x="82" y="0"/>
                  </a:cubicBezTo>
                  <a:cubicBezTo>
                    <a:pt x="89" y="27"/>
                    <a:pt x="91" y="60"/>
                    <a:pt x="91" y="98"/>
                  </a:cubicBezTo>
                  <a:cubicBezTo>
                    <a:pt x="42" y="87"/>
                    <a:pt x="5" y="41"/>
                    <a:pt x="0" y="10"/>
                  </a:cubicBezTo>
                  <a:close/>
                </a:path>
              </a:pathLst>
            </a:custGeom>
            <a:solidFill>
              <a:srgbClr val="513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id="{A33D0C62-F9E4-7642-9507-385618A20BE1}"/>
                </a:ext>
              </a:extLst>
            </p:cNvPr>
            <p:cNvSpPr>
              <a:spLocks/>
            </p:cNvSpPr>
            <p:nvPr/>
          </p:nvSpPr>
          <p:spPr bwMode="gray">
            <a:xfrm>
              <a:off x="9782536" y="3221239"/>
              <a:ext cx="131870" cy="162640"/>
            </a:xfrm>
            <a:custGeom>
              <a:avLst/>
              <a:gdLst>
                <a:gd name="T0" fmla="*/ 0 w 78"/>
                <a:gd name="T1" fmla="*/ 96 h 96"/>
                <a:gd name="T2" fmla="*/ 4 w 78"/>
                <a:gd name="T3" fmla="*/ 0 h 96"/>
                <a:gd name="T4" fmla="*/ 67 w 78"/>
                <a:gd name="T5" fmla="*/ 9 h 96"/>
                <a:gd name="T6" fmla="*/ 78 w 78"/>
                <a:gd name="T7" fmla="*/ 10 h 96"/>
                <a:gd name="T8" fmla="*/ 0 w 78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96">
                  <a:moveTo>
                    <a:pt x="0" y="96"/>
                  </a:moveTo>
                  <a:cubicBezTo>
                    <a:pt x="1" y="54"/>
                    <a:pt x="3" y="20"/>
                    <a:pt x="4" y="0"/>
                  </a:cubicBezTo>
                  <a:cubicBezTo>
                    <a:pt x="4" y="0"/>
                    <a:pt x="25" y="5"/>
                    <a:pt x="67" y="9"/>
                  </a:cubicBezTo>
                  <a:cubicBezTo>
                    <a:pt x="71" y="10"/>
                    <a:pt x="74" y="10"/>
                    <a:pt x="78" y="10"/>
                  </a:cubicBezTo>
                  <a:cubicBezTo>
                    <a:pt x="73" y="40"/>
                    <a:pt x="46" y="83"/>
                    <a:pt x="0" y="96"/>
                  </a:cubicBezTo>
                  <a:close/>
                </a:path>
              </a:pathLst>
            </a:custGeom>
            <a:solidFill>
              <a:srgbClr val="513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5" name="Freeform 19">
              <a:extLst>
                <a:ext uri="{FF2B5EF4-FFF2-40B4-BE49-F238E27FC236}">
                  <a16:creationId xmlns:a16="http://schemas.microsoft.com/office/drawing/2014/main" id="{B46B6411-BDEC-9249-B7DF-F9D02DE0348D}"/>
                </a:ext>
              </a:extLst>
            </p:cNvPr>
            <p:cNvSpPr>
              <a:spLocks/>
            </p:cNvSpPr>
            <p:nvPr/>
          </p:nvSpPr>
          <p:spPr bwMode="gray">
            <a:xfrm>
              <a:off x="9987668" y="3243218"/>
              <a:ext cx="52748" cy="216853"/>
            </a:xfrm>
            <a:custGeom>
              <a:avLst/>
              <a:gdLst>
                <a:gd name="T0" fmla="*/ 31 w 31"/>
                <a:gd name="T1" fmla="*/ 0 h 128"/>
                <a:gd name="T2" fmla="*/ 28 w 31"/>
                <a:gd name="T3" fmla="*/ 0 h 128"/>
                <a:gd name="T4" fmla="*/ 0 w 31"/>
                <a:gd name="T5" fmla="*/ 0 h 128"/>
                <a:gd name="T6" fmla="*/ 0 w 31"/>
                <a:gd name="T7" fmla="*/ 115 h 128"/>
                <a:gd name="T8" fmla="*/ 13 w 31"/>
                <a:gd name="T9" fmla="*/ 128 h 128"/>
                <a:gd name="T10" fmla="*/ 23 w 31"/>
                <a:gd name="T11" fmla="*/ 128 h 128"/>
                <a:gd name="T12" fmla="*/ 31 w 31"/>
                <a:gd name="T13" fmla="*/ 128 h 128"/>
                <a:gd name="T14" fmla="*/ 31 w 31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28">
                  <a:moveTo>
                    <a:pt x="31" y="0"/>
                  </a:moveTo>
                  <a:cubicBezTo>
                    <a:pt x="30" y="0"/>
                    <a:pt x="29" y="0"/>
                    <a:pt x="28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3"/>
                    <a:pt x="6" y="128"/>
                    <a:pt x="1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31" y="128"/>
                    <a:pt x="31" y="128"/>
                    <a:pt x="31" y="128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513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6" name="Freeform 20">
              <a:extLst>
                <a:ext uri="{FF2B5EF4-FFF2-40B4-BE49-F238E27FC236}">
                  <a16:creationId xmlns:a16="http://schemas.microsoft.com/office/drawing/2014/main" id="{0F866AF4-1313-B340-94A8-E193914296FC}"/>
                </a:ext>
              </a:extLst>
            </p:cNvPr>
            <p:cNvSpPr>
              <a:spLocks/>
            </p:cNvSpPr>
            <p:nvPr/>
          </p:nvSpPr>
          <p:spPr bwMode="gray">
            <a:xfrm>
              <a:off x="9789862" y="3178748"/>
              <a:ext cx="482059" cy="64470"/>
            </a:xfrm>
            <a:custGeom>
              <a:avLst/>
              <a:gdLst>
                <a:gd name="T0" fmla="*/ 0 w 285"/>
                <a:gd name="T1" fmla="*/ 25 h 38"/>
                <a:gd name="T2" fmla="*/ 145 w 285"/>
                <a:gd name="T3" fmla="*/ 38 h 38"/>
                <a:gd name="T4" fmla="*/ 285 w 285"/>
                <a:gd name="T5" fmla="*/ 25 h 38"/>
                <a:gd name="T6" fmla="*/ 283 w 285"/>
                <a:gd name="T7" fmla="*/ 0 h 38"/>
                <a:gd name="T8" fmla="*/ 140 w 285"/>
                <a:gd name="T9" fmla="*/ 12 h 38"/>
                <a:gd name="T10" fmla="*/ 3 w 285"/>
                <a:gd name="T11" fmla="*/ 0 h 38"/>
                <a:gd name="T12" fmla="*/ 0 w 285"/>
                <a:gd name="T13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5" h="38">
                  <a:moveTo>
                    <a:pt x="0" y="25"/>
                  </a:moveTo>
                  <a:cubicBezTo>
                    <a:pt x="0" y="25"/>
                    <a:pt x="63" y="38"/>
                    <a:pt x="145" y="38"/>
                  </a:cubicBezTo>
                  <a:cubicBezTo>
                    <a:pt x="226" y="38"/>
                    <a:pt x="285" y="25"/>
                    <a:pt x="285" y="25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3" y="0"/>
                    <a:pt x="219" y="12"/>
                    <a:pt x="140" y="12"/>
                  </a:cubicBezTo>
                  <a:cubicBezTo>
                    <a:pt x="61" y="12"/>
                    <a:pt x="3" y="0"/>
                    <a:pt x="3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AE6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7" name="Oval 21">
              <a:extLst>
                <a:ext uri="{FF2B5EF4-FFF2-40B4-BE49-F238E27FC236}">
                  <a16:creationId xmlns:a16="http://schemas.microsoft.com/office/drawing/2014/main" id="{D7064A96-9A95-7F40-95B3-67633F97AC0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025763" y="3215379"/>
              <a:ext cx="13187" cy="11722"/>
            </a:xfrm>
            <a:prstGeom prst="ellipse">
              <a:avLst/>
            </a:prstGeom>
            <a:solidFill>
              <a:srgbClr val="8C4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8" name="Oval 22">
              <a:extLst>
                <a:ext uri="{FF2B5EF4-FFF2-40B4-BE49-F238E27FC236}">
                  <a16:creationId xmlns:a16="http://schemas.microsoft.com/office/drawing/2014/main" id="{600F3665-2D33-F843-B219-668CE93843B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965689" y="3213913"/>
              <a:ext cx="11722" cy="11722"/>
            </a:xfrm>
            <a:prstGeom prst="ellipse">
              <a:avLst/>
            </a:prstGeom>
            <a:solidFill>
              <a:srgbClr val="8C4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9" name="Oval 23">
              <a:extLst>
                <a:ext uri="{FF2B5EF4-FFF2-40B4-BE49-F238E27FC236}">
                  <a16:creationId xmlns:a16="http://schemas.microsoft.com/office/drawing/2014/main" id="{170FF9D9-4736-6242-B6A6-7DDDEFAE7AF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907080" y="3209518"/>
              <a:ext cx="11722" cy="13187"/>
            </a:xfrm>
            <a:prstGeom prst="ellipse">
              <a:avLst/>
            </a:prstGeom>
            <a:solidFill>
              <a:srgbClr val="8C4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0" name="Freeform 24">
              <a:extLst>
                <a:ext uri="{FF2B5EF4-FFF2-40B4-BE49-F238E27FC236}">
                  <a16:creationId xmlns:a16="http://schemas.microsoft.com/office/drawing/2014/main" id="{D6447B89-F27B-784A-A4AE-9561386659C8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9980341" y="3189004"/>
              <a:ext cx="76192" cy="64470"/>
            </a:xfrm>
            <a:custGeom>
              <a:avLst/>
              <a:gdLst>
                <a:gd name="T0" fmla="*/ 0 w 45"/>
                <a:gd name="T1" fmla="*/ 26 h 38"/>
                <a:gd name="T2" fmla="*/ 0 w 45"/>
                <a:gd name="T3" fmla="*/ 12 h 38"/>
                <a:gd name="T4" fmla="*/ 12 w 45"/>
                <a:gd name="T5" fmla="*/ 0 h 38"/>
                <a:gd name="T6" fmla="*/ 33 w 45"/>
                <a:gd name="T7" fmla="*/ 0 h 38"/>
                <a:gd name="T8" fmla="*/ 45 w 45"/>
                <a:gd name="T9" fmla="*/ 12 h 38"/>
                <a:gd name="T10" fmla="*/ 45 w 45"/>
                <a:gd name="T11" fmla="*/ 26 h 38"/>
                <a:gd name="T12" fmla="*/ 33 w 45"/>
                <a:gd name="T13" fmla="*/ 38 h 38"/>
                <a:gd name="T14" fmla="*/ 12 w 45"/>
                <a:gd name="T15" fmla="*/ 38 h 38"/>
                <a:gd name="T16" fmla="*/ 0 w 45"/>
                <a:gd name="T17" fmla="*/ 26 h 38"/>
                <a:gd name="T18" fmla="*/ 12 w 45"/>
                <a:gd name="T19" fmla="*/ 7 h 38"/>
                <a:gd name="T20" fmla="*/ 6 w 45"/>
                <a:gd name="T21" fmla="*/ 12 h 38"/>
                <a:gd name="T22" fmla="*/ 6 w 45"/>
                <a:gd name="T23" fmla="*/ 26 h 38"/>
                <a:gd name="T24" fmla="*/ 12 w 45"/>
                <a:gd name="T25" fmla="*/ 32 h 38"/>
                <a:gd name="T26" fmla="*/ 33 w 45"/>
                <a:gd name="T27" fmla="*/ 32 h 38"/>
                <a:gd name="T28" fmla="*/ 39 w 45"/>
                <a:gd name="T29" fmla="*/ 26 h 38"/>
                <a:gd name="T30" fmla="*/ 39 w 45"/>
                <a:gd name="T31" fmla="*/ 12 h 38"/>
                <a:gd name="T32" fmla="*/ 33 w 45"/>
                <a:gd name="T33" fmla="*/ 7 h 38"/>
                <a:gd name="T34" fmla="*/ 12 w 45"/>
                <a:gd name="T35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38">
                  <a:moveTo>
                    <a:pt x="0" y="26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32"/>
                    <a:pt x="40" y="38"/>
                    <a:pt x="3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5" y="38"/>
                    <a:pt x="0" y="32"/>
                    <a:pt x="0" y="26"/>
                  </a:cubicBezTo>
                  <a:close/>
                  <a:moveTo>
                    <a:pt x="12" y="7"/>
                  </a:moveTo>
                  <a:cubicBezTo>
                    <a:pt x="9" y="7"/>
                    <a:pt x="6" y="9"/>
                    <a:pt x="6" y="12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9"/>
                    <a:pt x="9" y="32"/>
                    <a:pt x="1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6" y="32"/>
                    <a:pt x="39" y="29"/>
                    <a:pt x="39" y="2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9"/>
                    <a:pt x="36" y="7"/>
                    <a:pt x="33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B5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1" name="Freeform 25">
              <a:extLst>
                <a:ext uri="{FF2B5EF4-FFF2-40B4-BE49-F238E27FC236}">
                  <a16:creationId xmlns:a16="http://schemas.microsoft.com/office/drawing/2014/main" id="{CA28655E-87A8-B54F-B253-BCDB73E25417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30159" y="3216844"/>
              <a:ext cx="39561" cy="10257"/>
            </a:xfrm>
            <a:custGeom>
              <a:avLst/>
              <a:gdLst>
                <a:gd name="T0" fmla="*/ 3 w 23"/>
                <a:gd name="T1" fmla="*/ 6 h 6"/>
                <a:gd name="T2" fmla="*/ 20 w 23"/>
                <a:gd name="T3" fmla="*/ 6 h 6"/>
                <a:gd name="T4" fmla="*/ 23 w 23"/>
                <a:gd name="T5" fmla="*/ 3 h 6"/>
                <a:gd name="T6" fmla="*/ 20 w 23"/>
                <a:gd name="T7" fmla="*/ 0 h 6"/>
                <a:gd name="T8" fmla="*/ 3 w 23"/>
                <a:gd name="T9" fmla="*/ 0 h 6"/>
                <a:gd name="T10" fmla="*/ 0 w 23"/>
                <a:gd name="T11" fmla="*/ 3 h 6"/>
                <a:gd name="T12" fmla="*/ 3 w 2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6">
                  <a:moveTo>
                    <a:pt x="3" y="6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6"/>
                    <a:pt x="23" y="4"/>
                    <a:pt x="23" y="3"/>
                  </a:cubicBezTo>
                  <a:cubicBezTo>
                    <a:pt x="23" y="1"/>
                    <a:pt x="22" y="0"/>
                    <a:pt x="2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lose/>
                </a:path>
              </a:pathLst>
            </a:custGeom>
            <a:solidFill>
              <a:srgbClr val="B5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2" name="Oval 26">
              <a:extLst>
                <a:ext uri="{FF2B5EF4-FFF2-40B4-BE49-F238E27FC236}">
                  <a16:creationId xmlns:a16="http://schemas.microsoft.com/office/drawing/2014/main" id="{0B8B6D2C-D804-EC49-8A27-A9BFBF8CF78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085838" y="3213913"/>
              <a:ext cx="11722" cy="11722"/>
            </a:xfrm>
            <a:prstGeom prst="ellipse">
              <a:avLst/>
            </a:prstGeom>
            <a:solidFill>
              <a:srgbClr val="8C4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3" name="Rectangle 27">
              <a:extLst>
                <a:ext uri="{FF2B5EF4-FFF2-40B4-BE49-F238E27FC236}">
                  <a16:creationId xmlns:a16="http://schemas.microsoft.com/office/drawing/2014/main" id="{22C72378-B635-4948-946F-CE722F0C463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871915" y="3184609"/>
              <a:ext cx="20513" cy="52748"/>
            </a:xfrm>
            <a:prstGeom prst="rect">
              <a:avLst/>
            </a:prstGeom>
            <a:solidFill>
              <a:srgbClr val="513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4" name="Rectangle 28">
              <a:extLst>
                <a:ext uri="{FF2B5EF4-FFF2-40B4-BE49-F238E27FC236}">
                  <a16:creationId xmlns:a16="http://schemas.microsoft.com/office/drawing/2014/main" id="{6B368A15-85F6-394D-837F-77CE73246B7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160564" y="3184609"/>
              <a:ext cx="19048" cy="52748"/>
            </a:xfrm>
            <a:prstGeom prst="rect">
              <a:avLst/>
            </a:prstGeom>
            <a:solidFill>
              <a:srgbClr val="513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5" name="Freeform 29">
              <a:extLst>
                <a:ext uri="{FF2B5EF4-FFF2-40B4-BE49-F238E27FC236}">
                  <a16:creationId xmlns:a16="http://schemas.microsoft.com/office/drawing/2014/main" id="{EAD703DD-61EC-7D41-9F82-FB6A6F960E1C}"/>
                </a:ext>
              </a:extLst>
            </p:cNvPr>
            <p:cNvSpPr>
              <a:spLocks/>
            </p:cNvSpPr>
            <p:nvPr/>
          </p:nvSpPr>
          <p:spPr bwMode="gray">
            <a:xfrm>
              <a:off x="9247729" y="3172887"/>
              <a:ext cx="190479" cy="177292"/>
            </a:xfrm>
            <a:custGeom>
              <a:avLst/>
              <a:gdLst>
                <a:gd name="T0" fmla="*/ 93 w 113"/>
                <a:gd name="T1" fmla="*/ 27 h 104"/>
                <a:gd name="T2" fmla="*/ 79 w 113"/>
                <a:gd name="T3" fmla="*/ 3 h 104"/>
                <a:gd name="T4" fmla="*/ 70 w 113"/>
                <a:gd name="T5" fmla="*/ 0 h 104"/>
                <a:gd name="T6" fmla="*/ 22 w 113"/>
                <a:gd name="T7" fmla="*/ 2 h 104"/>
                <a:gd name="T8" fmla="*/ 12 w 113"/>
                <a:gd name="T9" fmla="*/ 12 h 104"/>
                <a:gd name="T10" fmla="*/ 22 w 113"/>
                <a:gd name="T11" fmla="*/ 21 h 104"/>
                <a:gd name="T12" fmla="*/ 50 w 113"/>
                <a:gd name="T13" fmla="*/ 20 h 104"/>
                <a:gd name="T14" fmla="*/ 5 w 113"/>
                <a:gd name="T15" fmla="*/ 56 h 104"/>
                <a:gd name="T16" fmla="*/ 3 w 113"/>
                <a:gd name="T17" fmla="*/ 69 h 104"/>
                <a:gd name="T18" fmla="*/ 16 w 113"/>
                <a:gd name="T19" fmla="*/ 70 h 104"/>
                <a:gd name="T20" fmla="*/ 6 w 113"/>
                <a:gd name="T21" fmla="*/ 78 h 104"/>
                <a:gd name="T22" fmla="*/ 5 w 113"/>
                <a:gd name="T23" fmla="*/ 91 h 104"/>
                <a:gd name="T24" fmla="*/ 17 w 113"/>
                <a:gd name="T25" fmla="*/ 92 h 104"/>
                <a:gd name="T26" fmla="*/ 24 w 113"/>
                <a:gd name="T27" fmla="*/ 86 h 104"/>
                <a:gd name="T28" fmla="*/ 23 w 113"/>
                <a:gd name="T29" fmla="*/ 99 h 104"/>
                <a:gd name="T30" fmla="*/ 36 w 113"/>
                <a:gd name="T31" fmla="*/ 100 h 104"/>
                <a:gd name="T32" fmla="*/ 49 w 113"/>
                <a:gd name="T33" fmla="*/ 89 h 104"/>
                <a:gd name="T34" fmla="*/ 48 w 113"/>
                <a:gd name="T35" fmla="*/ 100 h 104"/>
                <a:gd name="T36" fmla="*/ 58 w 113"/>
                <a:gd name="T37" fmla="*/ 101 h 104"/>
                <a:gd name="T38" fmla="*/ 104 w 113"/>
                <a:gd name="T39" fmla="*/ 64 h 104"/>
                <a:gd name="T40" fmla="*/ 112 w 113"/>
                <a:gd name="T41" fmla="*/ 45 h 104"/>
                <a:gd name="T42" fmla="*/ 93 w 113"/>
                <a:gd name="T43" fmla="*/ 2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" h="104">
                  <a:moveTo>
                    <a:pt x="93" y="27"/>
                  </a:moveTo>
                  <a:cubicBezTo>
                    <a:pt x="82" y="13"/>
                    <a:pt x="80" y="5"/>
                    <a:pt x="79" y="3"/>
                  </a:cubicBezTo>
                  <a:cubicBezTo>
                    <a:pt x="76" y="2"/>
                    <a:pt x="73" y="1"/>
                    <a:pt x="70" y="0"/>
                  </a:cubicBezTo>
                  <a:cubicBezTo>
                    <a:pt x="68" y="0"/>
                    <a:pt x="22" y="2"/>
                    <a:pt x="22" y="2"/>
                  </a:cubicBezTo>
                  <a:cubicBezTo>
                    <a:pt x="16" y="2"/>
                    <a:pt x="12" y="7"/>
                    <a:pt x="12" y="12"/>
                  </a:cubicBezTo>
                  <a:cubicBezTo>
                    <a:pt x="13" y="17"/>
                    <a:pt x="17" y="21"/>
                    <a:pt x="22" y="21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1" y="59"/>
                    <a:pt x="0" y="65"/>
                    <a:pt x="3" y="69"/>
                  </a:cubicBezTo>
                  <a:cubicBezTo>
                    <a:pt x="7" y="73"/>
                    <a:pt x="12" y="73"/>
                    <a:pt x="16" y="7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2" y="81"/>
                    <a:pt x="2" y="87"/>
                    <a:pt x="5" y="91"/>
                  </a:cubicBezTo>
                  <a:cubicBezTo>
                    <a:pt x="8" y="94"/>
                    <a:pt x="13" y="95"/>
                    <a:pt x="17" y="92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1" y="89"/>
                    <a:pt x="20" y="95"/>
                    <a:pt x="23" y="99"/>
                  </a:cubicBezTo>
                  <a:cubicBezTo>
                    <a:pt x="26" y="102"/>
                    <a:pt x="32" y="103"/>
                    <a:pt x="36" y="100"/>
                  </a:cubicBezTo>
                  <a:cubicBezTo>
                    <a:pt x="49" y="89"/>
                    <a:pt x="49" y="89"/>
                    <a:pt x="49" y="89"/>
                  </a:cubicBezTo>
                  <a:cubicBezTo>
                    <a:pt x="46" y="92"/>
                    <a:pt x="45" y="97"/>
                    <a:pt x="48" y="100"/>
                  </a:cubicBezTo>
                  <a:cubicBezTo>
                    <a:pt x="50" y="103"/>
                    <a:pt x="55" y="104"/>
                    <a:pt x="58" y="101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10" y="59"/>
                    <a:pt x="113" y="52"/>
                    <a:pt x="112" y="45"/>
                  </a:cubicBezTo>
                  <a:cubicBezTo>
                    <a:pt x="109" y="43"/>
                    <a:pt x="102" y="39"/>
                    <a:pt x="93" y="27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6" name="Freeform 30">
              <a:extLst>
                <a:ext uri="{FF2B5EF4-FFF2-40B4-BE49-F238E27FC236}">
                  <a16:creationId xmlns:a16="http://schemas.microsoft.com/office/drawing/2014/main" id="{947694A0-FBEA-CC4E-9938-BDD1CBC7536A}"/>
                </a:ext>
              </a:extLst>
            </p:cNvPr>
            <p:cNvSpPr>
              <a:spLocks/>
            </p:cNvSpPr>
            <p:nvPr/>
          </p:nvSpPr>
          <p:spPr bwMode="gray">
            <a:xfrm>
              <a:off x="9381064" y="3153839"/>
              <a:ext cx="87913" cy="95240"/>
            </a:xfrm>
            <a:custGeom>
              <a:avLst/>
              <a:gdLst>
                <a:gd name="T0" fmla="*/ 32 w 52"/>
                <a:gd name="T1" fmla="*/ 23 h 56"/>
                <a:gd name="T2" fmla="*/ 52 w 52"/>
                <a:gd name="T3" fmla="*/ 43 h 56"/>
                <a:gd name="T4" fmla="*/ 35 w 52"/>
                <a:gd name="T5" fmla="*/ 56 h 56"/>
                <a:gd name="T6" fmla="*/ 14 w 52"/>
                <a:gd name="T7" fmla="*/ 38 h 56"/>
                <a:gd name="T8" fmla="*/ 0 w 52"/>
                <a:gd name="T9" fmla="*/ 13 h 56"/>
                <a:gd name="T10" fmla="*/ 18 w 52"/>
                <a:gd name="T11" fmla="*/ 0 h 56"/>
                <a:gd name="T12" fmla="*/ 32 w 52"/>
                <a:gd name="T13" fmla="*/ 2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6">
                  <a:moveTo>
                    <a:pt x="32" y="23"/>
                  </a:moveTo>
                  <a:cubicBezTo>
                    <a:pt x="40" y="34"/>
                    <a:pt x="48" y="40"/>
                    <a:pt x="52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26" y="54"/>
                    <a:pt x="14" y="38"/>
                  </a:cubicBezTo>
                  <a:cubicBezTo>
                    <a:pt x="1" y="22"/>
                    <a:pt x="0" y="13"/>
                    <a:pt x="0" y="1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5"/>
                    <a:pt x="23" y="12"/>
                    <a:pt x="3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7" name="Freeform 31">
              <a:extLst>
                <a:ext uri="{FF2B5EF4-FFF2-40B4-BE49-F238E27FC236}">
                  <a16:creationId xmlns:a16="http://schemas.microsoft.com/office/drawing/2014/main" id="{68C9E890-11A8-0A42-9EE7-DD80BA43C830}"/>
                </a:ext>
              </a:extLst>
            </p:cNvPr>
            <p:cNvSpPr>
              <a:spLocks/>
            </p:cNvSpPr>
            <p:nvPr/>
          </p:nvSpPr>
          <p:spPr bwMode="gray">
            <a:xfrm>
              <a:off x="9408904" y="2446135"/>
              <a:ext cx="467407" cy="786827"/>
            </a:xfrm>
            <a:custGeom>
              <a:avLst/>
              <a:gdLst>
                <a:gd name="T0" fmla="*/ 144 w 276"/>
                <a:gd name="T1" fmla="*/ 276 h 464"/>
                <a:gd name="T2" fmla="*/ 162 w 276"/>
                <a:gd name="T3" fmla="*/ 152 h 464"/>
                <a:gd name="T4" fmla="*/ 208 w 276"/>
                <a:gd name="T5" fmla="*/ 9 h 464"/>
                <a:gd name="T6" fmla="*/ 228 w 276"/>
                <a:gd name="T7" fmla="*/ 0 h 464"/>
                <a:gd name="T8" fmla="*/ 264 w 276"/>
                <a:gd name="T9" fmla="*/ 143 h 464"/>
                <a:gd name="T10" fmla="*/ 257 w 276"/>
                <a:gd name="T11" fmla="*/ 174 h 464"/>
                <a:gd name="T12" fmla="*/ 207 w 276"/>
                <a:gd name="T13" fmla="*/ 323 h 464"/>
                <a:gd name="T14" fmla="*/ 39 w 276"/>
                <a:gd name="T15" fmla="*/ 464 h 464"/>
                <a:gd name="T16" fmla="*/ 16 w 276"/>
                <a:gd name="T17" fmla="*/ 441 h 464"/>
                <a:gd name="T18" fmla="*/ 0 w 276"/>
                <a:gd name="T19" fmla="*/ 414 h 464"/>
                <a:gd name="T20" fmla="*/ 144 w 276"/>
                <a:gd name="T21" fmla="*/ 276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6" h="464">
                  <a:moveTo>
                    <a:pt x="144" y="276"/>
                  </a:moveTo>
                  <a:cubicBezTo>
                    <a:pt x="146" y="251"/>
                    <a:pt x="161" y="171"/>
                    <a:pt x="162" y="152"/>
                  </a:cubicBezTo>
                  <a:cubicBezTo>
                    <a:pt x="169" y="76"/>
                    <a:pt x="184" y="28"/>
                    <a:pt x="208" y="9"/>
                  </a:cubicBezTo>
                  <a:cubicBezTo>
                    <a:pt x="214" y="4"/>
                    <a:pt x="221" y="1"/>
                    <a:pt x="228" y="0"/>
                  </a:cubicBezTo>
                  <a:cubicBezTo>
                    <a:pt x="262" y="6"/>
                    <a:pt x="276" y="94"/>
                    <a:pt x="264" y="143"/>
                  </a:cubicBezTo>
                  <a:cubicBezTo>
                    <a:pt x="262" y="154"/>
                    <a:pt x="259" y="164"/>
                    <a:pt x="257" y="174"/>
                  </a:cubicBezTo>
                  <a:cubicBezTo>
                    <a:pt x="257" y="174"/>
                    <a:pt x="219" y="307"/>
                    <a:pt x="207" y="323"/>
                  </a:cubicBezTo>
                  <a:cubicBezTo>
                    <a:pt x="181" y="356"/>
                    <a:pt x="44" y="461"/>
                    <a:pt x="39" y="464"/>
                  </a:cubicBezTo>
                  <a:cubicBezTo>
                    <a:pt x="39" y="464"/>
                    <a:pt x="29" y="458"/>
                    <a:pt x="16" y="441"/>
                  </a:cubicBezTo>
                  <a:cubicBezTo>
                    <a:pt x="2" y="424"/>
                    <a:pt x="0" y="414"/>
                    <a:pt x="0" y="414"/>
                  </a:cubicBezTo>
                  <a:cubicBezTo>
                    <a:pt x="0" y="414"/>
                    <a:pt x="65" y="324"/>
                    <a:pt x="144" y="276"/>
                  </a:cubicBezTo>
                  <a:close/>
                </a:path>
              </a:pathLst>
            </a:custGeom>
            <a:solidFill>
              <a:srgbClr val="3D4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pic>
          <p:nvPicPr>
            <p:cNvPr id="28" name="Picture 32">
              <a:extLst>
                <a:ext uri="{FF2B5EF4-FFF2-40B4-BE49-F238E27FC236}">
                  <a16:creationId xmlns:a16="http://schemas.microsoft.com/office/drawing/2014/main" id="{042F0884-4F35-D145-9799-E6D8FA9960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9945176" y="2311334"/>
              <a:ext cx="183153" cy="101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Freeform 33">
              <a:extLst>
                <a:ext uri="{FF2B5EF4-FFF2-40B4-BE49-F238E27FC236}">
                  <a16:creationId xmlns:a16="http://schemas.microsoft.com/office/drawing/2014/main" id="{88AF09CF-E472-5B4C-9B4E-339575FFEA88}"/>
                </a:ext>
              </a:extLst>
            </p:cNvPr>
            <p:cNvSpPr>
              <a:spLocks/>
            </p:cNvSpPr>
            <p:nvPr/>
          </p:nvSpPr>
          <p:spPr bwMode="gray">
            <a:xfrm>
              <a:off x="9898289" y="2346499"/>
              <a:ext cx="276928" cy="417590"/>
            </a:xfrm>
            <a:custGeom>
              <a:avLst/>
              <a:gdLst>
                <a:gd name="T0" fmla="*/ 77 w 164"/>
                <a:gd name="T1" fmla="*/ 231 h 247"/>
                <a:gd name="T2" fmla="*/ 82 w 164"/>
                <a:gd name="T3" fmla="*/ 247 h 247"/>
                <a:gd name="T4" fmla="*/ 87 w 164"/>
                <a:gd name="T5" fmla="*/ 231 h 247"/>
                <a:gd name="T6" fmla="*/ 164 w 164"/>
                <a:gd name="T7" fmla="*/ 28 h 247"/>
                <a:gd name="T8" fmla="*/ 134 w 164"/>
                <a:gd name="T9" fmla="*/ 0 h 247"/>
                <a:gd name="T10" fmla="*/ 82 w 164"/>
                <a:gd name="T11" fmla="*/ 35 h 247"/>
                <a:gd name="T12" fmla="*/ 30 w 164"/>
                <a:gd name="T13" fmla="*/ 0 h 247"/>
                <a:gd name="T14" fmla="*/ 0 w 164"/>
                <a:gd name="T15" fmla="*/ 28 h 247"/>
                <a:gd name="T16" fmla="*/ 77 w 164"/>
                <a:gd name="T17" fmla="*/ 23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247">
                  <a:moveTo>
                    <a:pt x="77" y="231"/>
                  </a:moveTo>
                  <a:cubicBezTo>
                    <a:pt x="79" y="236"/>
                    <a:pt x="80" y="242"/>
                    <a:pt x="82" y="247"/>
                  </a:cubicBezTo>
                  <a:cubicBezTo>
                    <a:pt x="84" y="242"/>
                    <a:pt x="85" y="236"/>
                    <a:pt x="87" y="231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4" y="0"/>
                    <a:pt x="125" y="19"/>
                    <a:pt x="82" y="35"/>
                  </a:cubicBezTo>
                  <a:cubicBezTo>
                    <a:pt x="39" y="19"/>
                    <a:pt x="30" y="0"/>
                    <a:pt x="30" y="0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77" y="23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0" name="Freeform 34">
              <a:extLst>
                <a:ext uri="{FF2B5EF4-FFF2-40B4-BE49-F238E27FC236}">
                  <a16:creationId xmlns:a16="http://schemas.microsoft.com/office/drawing/2014/main" id="{D0F0BF37-270B-AD4D-A353-96F3DD1DB86C}"/>
                </a:ext>
              </a:extLst>
            </p:cNvPr>
            <p:cNvSpPr>
              <a:spLocks/>
            </p:cNvSpPr>
            <p:nvPr/>
          </p:nvSpPr>
          <p:spPr bwMode="gray">
            <a:xfrm>
              <a:off x="9892428" y="2399247"/>
              <a:ext cx="288649" cy="105496"/>
            </a:xfrm>
            <a:custGeom>
              <a:avLst/>
              <a:gdLst>
                <a:gd name="T0" fmla="*/ 0 w 170"/>
                <a:gd name="T1" fmla="*/ 0 h 63"/>
                <a:gd name="T2" fmla="*/ 51 w 170"/>
                <a:gd name="T3" fmla="*/ 63 h 63"/>
                <a:gd name="T4" fmla="*/ 85 w 170"/>
                <a:gd name="T5" fmla="*/ 13 h 63"/>
                <a:gd name="T6" fmla="*/ 118 w 170"/>
                <a:gd name="T7" fmla="*/ 63 h 63"/>
                <a:gd name="T8" fmla="*/ 170 w 170"/>
                <a:gd name="T9" fmla="*/ 0 h 63"/>
                <a:gd name="T10" fmla="*/ 170 w 170"/>
                <a:gd name="T11" fmla="*/ 0 h 63"/>
                <a:gd name="T12" fmla="*/ 118 w 170"/>
                <a:gd name="T13" fmla="*/ 54 h 63"/>
                <a:gd name="T14" fmla="*/ 85 w 170"/>
                <a:gd name="T15" fmla="*/ 4 h 63"/>
                <a:gd name="T16" fmla="*/ 51 w 170"/>
                <a:gd name="T17" fmla="*/ 54 h 63"/>
                <a:gd name="T18" fmla="*/ 0 w 170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63">
                  <a:moveTo>
                    <a:pt x="0" y="0"/>
                  </a:moveTo>
                  <a:cubicBezTo>
                    <a:pt x="0" y="0"/>
                    <a:pt x="20" y="40"/>
                    <a:pt x="51" y="6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50" y="40"/>
                    <a:pt x="170" y="0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0"/>
                    <a:pt x="150" y="37"/>
                    <a:pt x="118" y="5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20" y="3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1" name="Freeform 35">
              <a:extLst>
                <a:ext uri="{FF2B5EF4-FFF2-40B4-BE49-F238E27FC236}">
                  <a16:creationId xmlns:a16="http://schemas.microsoft.com/office/drawing/2014/main" id="{1414DD5F-A404-7646-B5B8-FD8C7B42F879}"/>
                </a:ext>
              </a:extLst>
            </p:cNvPr>
            <p:cNvSpPr>
              <a:spLocks/>
            </p:cNvSpPr>
            <p:nvPr/>
          </p:nvSpPr>
          <p:spPr bwMode="gray">
            <a:xfrm>
              <a:off x="9999389" y="2405108"/>
              <a:ext cx="74726" cy="71796"/>
            </a:xfrm>
            <a:custGeom>
              <a:avLst/>
              <a:gdLst>
                <a:gd name="T0" fmla="*/ 26 w 51"/>
                <a:gd name="T1" fmla="*/ 0 h 49"/>
                <a:gd name="T2" fmla="*/ 0 w 51"/>
                <a:gd name="T3" fmla="*/ 38 h 49"/>
                <a:gd name="T4" fmla="*/ 11 w 51"/>
                <a:gd name="T5" fmla="*/ 49 h 49"/>
                <a:gd name="T6" fmla="*/ 41 w 51"/>
                <a:gd name="T7" fmla="*/ 49 h 49"/>
                <a:gd name="T8" fmla="*/ 51 w 51"/>
                <a:gd name="T9" fmla="*/ 38 h 49"/>
                <a:gd name="T10" fmla="*/ 26 w 51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49">
                  <a:moveTo>
                    <a:pt x="26" y="0"/>
                  </a:moveTo>
                  <a:lnTo>
                    <a:pt x="0" y="38"/>
                  </a:lnTo>
                  <a:lnTo>
                    <a:pt x="11" y="49"/>
                  </a:lnTo>
                  <a:lnTo>
                    <a:pt x="41" y="49"/>
                  </a:lnTo>
                  <a:lnTo>
                    <a:pt x="51" y="38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8E8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2" name="Freeform 36">
              <a:extLst>
                <a:ext uri="{FF2B5EF4-FFF2-40B4-BE49-F238E27FC236}">
                  <a16:creationId xmlns:a16="http://schemas.microsoft.com/office/drawing/2014/main" id="{C475A4FC-D537-1B45-ADC0-8225583882C3}"/>
                </a:ext>
              </a:extLst>
            </p:cNvPr>
            <p:cNvSpPr>
              <a:spLocks/>
            </p:cNvSpPr>
            <p:nvPr/>
          </p:nvSpPr>
          <p:spPr bwMode="gray">
            <a:xfrm>
              <a:off x="9990598" y="2476904"/>
              <a:ext cx="96705" cy="287184"/>
            </a:xfrm>
            <a:custGeom>
              <a:avLst/>
              <a:gdLst>
                <a:gd name="T0" fmla="*/ 22 w 57"/>
                <a:gd name="T1" fmla="*/ 154 h 170"/>
                <a:gd name="T2" fmla="*/ 27 w 57"/>
                <a:gd name="T3" fmla="*/ 170 h 170"/>
                <a:gd name="T4" fmla="*/ 32 w 57"/>
                <a:gd name="T5" fmla="*/ 154 h 170"/>
                <a:gd name="T6" fmla="*/ 57 w 57"/>
                <a:gd name="T7" fmla="*/ 89 h 170"/>
                <a:gd name="T8" fmla="*/ 40 w 57"/>
                <a:gd name="T9" fmla="*/ 0 h 170"/>
                <a:gd name="T10" fmla="*/ 14 w 57"/>
                <a:gd name="T11" fmla="*/ 0 h 170"/>
                <a:gd name="T12" fmla="*/ 0 w 57"/>
                <a:gd name="T13" fmla="*/ 96 h 170"/>
                <a:gd name="T14" fmla="*/ 22 w 57"/>
                <a:gd name="T15" fmla="*/ 1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70">
                  <a:moveTo>
                    <a:pt x="22" y="154"/>
                  </a:moveTo>
                  <a:cubicBezTo>
                    <a:pt x="24" y="159"/>
                    <a:pt x="25" y="165"/>
                    <a:pt x="27" y="170"/>
                  </a:cubicBezTo>
                  <a:cubicBezTo>
                    <a:pt x="29" y="165"/>
                    <a:pt x="30" y="159"/>
                    <a:pt x="32" y="154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96"/>
                    <a:pt x="0" y="96"/>
                    <a:pt x="0" y="96"/>
                  </a:cubicBezTo>
                  <a:lnTo>
                    <a:pt x="22" y="154"/>
                  </a:lnTo>
                  <a:close/>
                </a:path>
              </a:pathLst>
            </a:custGeom>
            <a:solidFill>
              <a:srgbClr val="8E8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3" name="Freeform 37">
              <a:extLst>
                <a:ext uri="{FF2B5EF4-FFF2-40B4-BE49-F238E27FC236}">
                  <a16:creationId xmlns:a16="http://schemas.microsoft.com/office/drawing/2014/main" id="{CBDA87B2-2087-2744-AD5D-CB17E01C72C0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37485" y="2346499"/>
              <a:ext cx="143592" cy="143592"/>
            </a:xfrm>
            <a:custGeom>
              <a:avLst/>
              <a:gdLst>
                <a:gd name="T0" fmla="*/ 0 w 85"/>
                <a:gd name="T1" fmla="*/ 35 h 85"/>
                <a:gd name="T2" fmla="*/ 52 w 85"/>
                <a:gd name="T3" fmla="*/ 0 h 85"/>
                <a:gd name="T4" fmla="*/ 85 w 85"/>
                <a:gd name="T5" fmla="*/ 31 h 85"/>
                <a:gd name="T6" fmla="*/ 33 w 85"/>
                <a:gd name="T7" fmla="*/ 85 h 85"/>
                <a:gd name="T8" fmla="*/ 0 w 85"/>
                <a:gd name="T9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0" y="35"/>
                  </a:moveTo>
                  <a:cubicBezTo>
                    <a:pt x="43" y="19"/>
                    <a:pt x="52" y="0"/>
                    <a:pt x="52" y="0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5" y="31"/>
                    <a:pt x="65" y="68"/>
                    <a:pt x="33" y="85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4" name="Freeform 38">
              <a:extLst>
                <a:ext uri="{FF2B5EF4-FFF2-40B4-BE49-F238E27FC236}">
                  <a16:creationId xmlns:a16="http://schemas.microsoft.com/office/drawing/2014/main" id="{1525AE28-E5B2-5647-B3A3-323D67C08A95}"/>
                </a:ext>
              </a:extLst>
            </p:cNvPr>
            <p:cNvSpPr>
              <a:spLocks/>
            </p:cNvSpPr>
            <p:nvPr/>
          </p:nvSpPr>
          <p:spPr bwMode="gray">
            <a:xfrm>
              <a:off x="9892428" y="2346499"/>
              <a:ext cx="145057" cy="143592"/>
            </a:xfrm>
            <a:custGeom>
              <a:avLst/>
              <a:gdLst>
                <a:gd name="T0" fmla="*/ 85 w 85"/>
                <a:gd name="T1" fmla="*/ 35 h 85"/>
                <a:gd name="T2" fmla="*/ 33 w 85"/>
                <a:gd name="T3" fmla="*/ 0 h 85"/>
                <a:gd name="T4" fmla="*/ 0 w 85"/>
                <a:gd name="T5" fmla="*/ 31 h 85"/>
                <a:gd name="T6" fmla="*/ 51 w 85"/>
                <a:gd name="T7" fmla="*/ 85 h 85"/>
                <a:gd name="T8" fmla="*/ 85 w 85"/>
                <a:gd name="T9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85" y="35"/>
                  </a:moveTo>
                  <a:cubicBezTo>
                    <a:pt x="42" y="19"/>
                    <a:pt x="33" y="0"/>
                    <a:pt x="33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20" y="68"/>
                    <a:pt x="51" y="85"/>
                  </a:cubicBezTo>
                  <a:lnTo>
                    <a:pt x="85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5" name="Freeform 39">
              <a:extLst>
                <a:ext uri="{FF2B5EF4-FFF2-40B4-BE49-F238E27FC236}">
                  <a16:creationId xmlns:a16="http://schemas.microsoft.com/office/drawing/2014/main" id="{AE387697-96FD-4F40-9DD7-848896A0581E}"/>
                </a:ext>
              </a:extLst>
            </p:cNvPr>
            <p:cNvSpPr>
              <a:spLocks/>
            </p:cNvSpPr>
            <p:nvPr/>
          </p:nvSpPr>
          <p:spPr bwMode="gray">
            <a:xfrm>
              <a:off x="9725392" y="2396317"/>
              <a:ext cx="337002" cy="917232"/>
            </a:xfrm>
            <a:custGeom>
              <a:avLst/>
              <a:gdLst>
                <a:gd name="T0" fmla="*/ 102 w 199"/>
                <a:gd name="T1" fmla="*/ 0 h 541"/>
                <a:gd name="T2" fmla="*/ 32 w 199"/>
                <a:gd name="T3" fmla="*/ 30 h 541"/>
                <a:gd name="T4" fmla="*/ 40 w 199"/>
                <a:gd name="T5" fmla="*/ 237 h 541"/>
                <a:gd name="T6" fmla="*/ 37 w 199"/>
                <a:gd name="T7" fmla="*/ 524 h 541"/>
                <a:gd name="T8" fmla="*/ 133 w 199"/>
                <a:gd name="T9" fmla="*/ 540 h 541"/>
                <a:gd name="T10" fmla="*/ 168 w 199"/>
                <a:gd name="T11" fmla="*/ 517 h 541"/>
                <a:gd name="T12" fmla="*/ 185 w 199"/>
                <a:gd name="T13" fmla="*/ 454 h 541"/>
                <a:gd name="T14" fmla="*/ 199 w 199"/>
                <a:gd name="T15" fmla="*/ 340 h 541"/>
                <a:gd name="T16" fmla="*/ 199 w 199"/>
                <a:gd name="T17" fmla="*/ 309 h 541"/>
                <a:gd name="T18" fmla="*/ 179 w 199"/>
                <a:gd name="T19" fmla="*/ 201 h 541"/>
                <a:gd name="T20" fmla="*/ 102 w 199"/>
                <a:gd name="T21" fmla="*/ 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9" h="541">
                  <a:moveTo>
                    <a:pt x="102" y="0"/>
                  </a:moveTo>
                  <a:cubicBezTo>
                    <a:pt x="92" y="3"/>
                    <a:pt x="44" y="25"/>
                    <a:pt x="32" y="30"/>
                  </a:cubicBezTo>
                  <a:cubicBezTo>
                    <a:pt x="0" y="42"/>
                    <a:pt x="28" y="128"/>
                    <a:pt x="40" y="237"/>
                  </a:cubicBezTo>
                  <a:cubicBezTo>
                    <a:pt x="42" y="257"/>
                    <a:pt x="39" y="473"/>
                    <a:pt x="37" y="524"/>
                  </a:cubicBezTo>
                  <a:cubicBezTo>
                    <a:pt x="37" y="524"/>
                    <a:pt x="63" y="536"/>
                    <a:pt x="133" y="540"/>
                  </a:cubicBezTo>
                  <a:cubicBezTo>
                    <a:pt x="149" y="541"/>
                    <a:pt x="163" y="532"/>
                    <a:pt x="168" y="517"/>
                  </a:cubicBezTo>
                  <a:cubicBezTo>
                    <a:pt x="185" y="454"/>
                    <a:pt x="185" y="454"/>
                    <a:pt x="185" y="454"/>
                  </a:cubicBezTo>
                  <a:cubicBezTo>
                    <a:pt x="195" y="417"/>
                    <a:pt x="199" y="378"/>
                    <a:pt x="199" y="340"/>
                  </a:cubicBezTo>
                  <a:cubicBezTo>
                    <a:pt x="199" y="309"/>
                    <a:pt x="199" y="309"/>
                    <a:pt x="199" y="309"/>
                  </a:cubicBezTo>
                  <a:cubicBezTo>
                    <a:pt x="199" y="272"/>
                    <a:pt x="192" y="235"/>
                    <a:pt x="179" y="201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405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6" name="Freeform 40">
              <a:extLst>
                <a:ext uri="{FF2B5EF4-FFF2-40B4-BE49-F238E27FC236}">
                  <a16:creationId xmlns:a16="http://schemas.microsoft.com/office/drawing/2014/main" id="{05C940B8-A563-B642-8345-DA10E6C957DF}"/>
                </a:ext>
              </a:extLst>
            </p:cNvPr>
            <p:cNvSpPr>
              <a:spLocks/>
            </p:cNvSpPr>
            <p:nvPr/>
          </p:nvSpPr>
          <p:spPr bwMode="gray">
            <a:xfrm>
              <a:off x="9805980" y="3065925"/>
              <a:ext cx="149453" cy="48352"/>
            </a:xfrm>
            <a:custGeom>
              <a:avLst/>
              <a:gdLst>
                <a:gd name="T0" fmla="*/ 28 w 88"/>
                <a:gd name="T1" fmla="*/ 28 h 28"/>
                <a:gd name="T2" fmla="*/ 59 w 88"/>
                <a:gd name="T3" fmla="*/ 28 h 28"/>
                <a:gd name="T4" fmla="*/ 88 w 88"/>
                <a:gd name="T5" fmla="*/ 0 h 28"/>
                <a:gd name="T6" fmla="*/ 88 w 88"/>
                <a:gd name="T7" fmla="*/ 0 h 28"/>
                <a:gd name="T8" fmla="*/ 0 w 88"/>
                <a:gd name="T9" fmla="*/ 0 h 28"/>
                <a:gd name="T10" fmla="*/ 0 w 88"/>
                <a:gd name="T11" fmla="*/ 0 h 28"/>
                <a:gd name="T12" fmla="*/ 28 w 8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28">
                  <a:moveTo>
                    <a:pt x="28" y="28"/>
                  </a:moveTo>
                  <a:cubicBezTo>
                    <a:pt x="59" y="28"/>
                    <a:pt x="59" y="28"/>
                    <a:pt x="59" y="28"/>
                  </a:cubicBezTo>
                  <a:cubicBezTo>
                    <a:pt x="75" y="28"/>
                    <a:pt x="88" y="15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13" y="28"/>
                    <a:pt x="28" y="28"/>
                  </a:cubicBezTo>
                  <a:close/>
                </a:path>
              </a:pathLst>
            </a:custGeom>
            <a:solidFill>
              <a:srgbClr val="455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7" name="Freeform 41">
              <a:extLst>
                <a:ext uri="{FF2B5EF4-FFF2-40B4-BE49-F238E27FC236}">
                  <a16:creationId xmlns:a16="http://schemas.microsoft.com/office/drawing/2014/main" id="{95336BD2-395F-BF4A-9AA0-5EABF0F77238}"/>
                </a:ext>
              </a:extLst>
            </p:cNvPr>
            <p:cNvSpPr>
              <a:spLocks/>
            </p:cNvSpPr>
            <p:nvPr/>
          </p:nvSpPr>
          <p:spPr bwMode="gray">
            <a:xfrm>
              <a:off x="9844076" y="2391921"/>
              <a:ext cx="212458" cy="458616"/>
            </a:xfrm>
            <a:custGeom>
              <a:avLst/>
              <a:gdLst>
                <a:gd name="T0" fmla="*/ 24 w 126"/>
                <a:gd name="T1" fmla="*/ 136 h 271"/>
                <a:gd name="T2" fmla="*/ 47 w 126"/>
                <a:gd name="T3" fmla="*/ 118 h 271"/>
                <a:gd name="T4" fmla="*/ 17 w 126"/>
                <a:gd name="T5" fmla="*/ 120 h 271"/>
                <a:gd name="T6" fmla="*/ 0 w 126"/>
                <a:gd name="T7" fmla="*/ 16 h 271"/>
                <a:gd name="T8" fmla="*/ 31 w 126"/>
                <a:gd name="T9" fmla="*/ 0 h 271"/>
                <a:gd name="T10" fmla="*/ 109 w 126"/>
                <a:gd name="T11" fmla="*/ 204 h 271"/>
                <a:gd name="T12" fmla="*/ 126 w 126"/>
                <a:gd name="T13" fmla="*/ 271 h 271"/>
                <a:gd name="T14" fmla="*/ 24 w 126"/>
                <a:gd name="T15" fmla="*/ 13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271">
                  <a:moveTo>
                    <a:pt x="24" y="136"/>
                  </a:moveTo>
                  <a:cubicBezTo>
                    <a:pt x="47" y="118"/>
                    <a:pt x="47" y="118"/>
                    <a:pt x="47" y="118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4" y="9"/>
                    <a:pt x="26" y="2"/>
                    <a:pt x="31" y="0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17" y="225"/>
                    <a:pt x="123" y="248"/>
                    <a:pt x="126" y="271"/>
                  </a:cubicBezTo>
                  <a:lnTo>
                    <a:pt x="24" y="136"/>
                  </a:lnTo>
                  <a:close/>
                </a:path>
              </a:pathLst>
            </a:custGeom>
            <a:solidFill>
              <a:srgbClr val="475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8" name="Freeform 42">
              <a:extLst>
                <a:ext uri="{FF2B5EF4-FFF2-40B4-BE49-F238E27FC236}">
                  <a16:creationId xmlns:a16="http://schemas.microsoft.com/office/drawing/2014/main" id="{DB7E9A13-F7B5-AA40-BC9D-D84AE72A99E5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11111" y="2396317"/>
              <a:ext cx="337002" cy="917232"/>
            </a:xfrm>
            <a:custGeom>
              <a:avLst/>
              <a:gdLst>
                <a:gd name="T0" fmla="*/ 97 w 199"/>
                <a:gd name="T1" fmla="*/ 0 h 541"/>
                <a:gd name="T2" fmla="*/ 167 w 199"/>
                <a:gd name="T3" fmla="*/ 30 h 541"/>
                <a:gd name="T4" fmla="*/ 159 w 199"/>
                <a:gd name="T5" fmla="*/ 237 h 541"/>
                <a:gd name="T6" fmla="*/ 162 w 199"/>
                <a:gd name="T7" fmla="*/ 524 h 541"/>
                <a:gd name="T8" fmla="*/ 66 w 199"/>
                <a:gd name="T9" fmla="*/ 540 h 541"/>
                <a:gd name="T10" fmla="*/ 31 w 199"/>
                <a:gd name="T11" fmla="*/ 517 h 541"/>
                <a:gd name="T12" fmla="*/ 14 w 199"/>
                <a:gd name="T13" fmla="*/ 454 h 541"/>
                <a:gd name="T14" fmla="*/ 0 w 199"/>
                <a:gd name="T15" fmla="*/ 340 h 541"/>
                <a:gd name="T16" fmla="*/ 0 w 199"/>
                <a:gd name="T17" fmla="*/ 309 h 541"/>
                <a:gd name="T18" fmla="*/ 20 w 199"/>
                <a:gd name="T19" fmla="*/ 201 h 541"/>
                <a:gd name="T20" fmla="*/ 97 w 199"/>
                <a:gd name="T21" fmla="*/ 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9" h="541">
                  <a:moveTo>
                    <a:pt x="97" y="0"/>
                  </a:moveTo>
                  <a:cubicBezTo>
                    <a:pt x="107" y="3"/>
                    <a:pt x="155" y="25"/>
                    <a:pt x="167" y="30"/>
                  </a:cubicBezTo>
                  <a:cubicBezTo>
                    <a:pt x="199" y="42"/>
                    <a:pt x="171" y="128"/>
                    <a:pt x="159" y="237"/>
                  </a:cubicBezTo>
                  <a:cubicBezTo>
                    <a:pt x="156" y="257"/>
                    <a:pt x="160" y="473"/>
                    <a:pt x="162" y="524"/>
                  </a:cubicBezTo>
                  <a:cubicBezTo>
                    <a:pt x="162" y="524"/>
                    <a:pt x="136" y="536"/>
                    <a:pt x="66" y="540"/>
                  </a:cubicBezTo>
                  <a:cubicBezTo>
                    <a:pt x="50" y="541"/>
                    <a:pt x="36" y="532"/>
                    <a:pt x="31" y="517"/>
                  </a:cubicBezTo>
                  <a:cubicBezTo>
                    <a:pt x="14" y="454"/>
                    <a:pt x="14" y="454"/>
                    <a:pt x="14" y="454"/>
                  </a:cubicBezTo>
                  <a:cubicBezTo>
                    <a:pt x="4" y="417"/>
                    <a:pt x="0" y="378"/>
                    <a:pt x="0" y="340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272"/>
                    <a:pt x="7" y="235"/>
                    <a:pt x="20" y="201"/>
                  </a:cubicBezTo>
                  <a:lnTo>
                    <a:pt x="97" y="0"/>
                  </a:lnTo>
                  <a:close/>
                </a:path>
              </a:pathLst>
            </a:custGeom>
            <a:solidFill>
              <a:srgbClr val="475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9" name="Freeform 43">
              <a:extLst>
                <a:ext uri="{FF2B5EF4-FFF2-40B4-BE49-F238E27FC236}">
                  <a16:creationId xmlns:a16="http://schemas.microsoft.com/office/drawing/2014/main" id="{5CC3BDEC-C947-7245-A95C-6AAA8605B2C3}"/>
                </a:ext>
              </a:extLst>
            </p:cNvPr>
            <p:cNvSpPr>
              <a:spLocks/>
            </p:cNvSpPr>
            <p:nvPr/>
          </p:nvSpPr>
          <p:spPr bwMode="gray">
            <a:xfrm>
              <a:off x="10118073" y="3065925"/>
              <a:ext cx="149453" cy="48352"/>
            </a:xfrm>
            <a:custGeom>
              <a:avLst/>
              <a:gdLst>
                <a:gd name="T0" fmla="*/ 60 w 88"/>
                <a:gd name="T1" fmla="*/ 28 h 28"/>
                <a:gd name="T2" fmla="*/ 29 w 88"/>
                <a:gd name="T3" fmla="*/ 28 h 28"/>
                <a:gd name="T4" fmla="*/ 0 w 88"/>
                <a:gd name="T5" fmla="*/ 0 h 28"/>
                <a:gd name="T6" fmla="*/ 0 w 88"/>
                <a:gd name="T7" fmla="*/ 0 h 28"/>
                <a:gd name="T8" fmla="*/ 88 w 88"/>
                <a:gd name="T9" fmla="*/ 0 h 28"/>
                <a:gd name="T10" fmla="*/ 88 w 88"/>
                <a:gd name="T11" fmla="*/ 0 h 28"/>
                <a:gd name="T12" fmla="*/ 60 w 8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28">
                  <a:moveTo>
                    <a:pt x="60" y="28"/>
                  </a:moveTo>
                  <a:cubicBezTo>
                    <a:pt x="29" y="28"/>
                    <a:pt x="29" y="28"/>
                    <a:pt x="29" y="28"/>
                  </a:cubicBezTo>
                  <a:cubicBezTo>
                    <a:pt x="13" y="28"/>
                    <a:pt x="0" y="1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15"/>
                    <a:pt x="75" y="28"/>
                    <a:pt x="60" y="28"/>
                  </a:cubicBezTo>
                  <a:close/>
                </a:path>
              </a:pathLst>
            </a:custGeom>
            <a:solidFill>
              <a:srgbClr val="516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0" name="Freeform 44">
              <a:extLst>
                <a:ext uri="{FF2B5EF4-FFF2-40B4-BE49-F238E27FC236}">
                  <a16:creationId xmlns:a16="http://schemas.microsoft.com/office/drawing/2014/main" id="{DB99A9BF-B925-C540-BFDB-23138497AC9F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16972" y="2391921"/>
              <a:ext cx="212458" cy="458616"/>
            </a:xfrm>
            <a:custGeom>
              <a:avLst/>
              <a:gdLst>
                <a:gd name="T0" fmla="*/ 102 w 126"/>
                <a:gd name="T1" fmla="*/ 136 h 271"/>
                <a:gd name="T2" fmla="*/ 79 w 126"/>
                <a:gd name="T3" fmla="*/ 118 h 271"/>
                <a:gd name="T4" fmla="*/ 109 w 126"/>
                <a:gd name="T5" fmla="*/ 120 h 271"/>
                <a:gd name="T6" fmla="*/ 126 w 126"/>
                <a:gd name="T7" fmla="*/ 16 h 271"/>
                <a:gd name="T8" fmla="*/ 95 w 126"/>
                <a:gd name="T9" fmla="*/ 0 h 271"/>
                <a:gd name="T10" fmla="*/ 17 w 126"/>
                <a:gd name="T11" fmla="*/ 204 h 271"/>
                <a:gd name="T12" fmla="*/ 0 w 126"/>
                <a:gd name="T13" fmla="*/ 271 h 271"/>
                <a:gd name="T14" fmla="*/ 102 w 126"/>
                <a:gd name="T15" fmla="*/ 13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271">
                  <a:moveTo>
                    <a:pt x="102" y="136"/>
                  </a:moveTo>
                  <a:cubicBezTo>
                    <a:pt x="79" y="118"/>
                    <a:pt x="79" y="118"/>
                    <a:pt x="79" y="118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26" y="16"/>
                    <a:pt x="126" y="16"/>
                    <a:pt x="126" y="16"/>
                  </a:cubicBezTo>
                  <a:cubicBezTo>
                    <a:pt x="112" y="9"/>
                    <a:pt x="99" y="2"/>
                    <a:pt x="95" y="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9" y="225"/>
                    <a:pt x="3" y="248"/>
                    <a:pt x="0" y="271"/>
                  </a:cubicBezTo>
                  <a:lnTo>
                    <a:pt x="102" y="136"/>
                  </a:lnTo>
                  <a:close/>
                </a:path>
              </a:pathLst>
            </a:custGeom>
            <a:solidFill>
              <a:srgbClr val="516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1" name="Oval 45">
              <a:extLst>
                <a:ext uri="{FF2B5EF4-FFF2-40B4-BE49-F238E27FC236}">
                  <a16:creationId xmlns:a16="http://schemas.microsoft.com/office/drawing/2014/main" id="{6D8E6059-CBA8-8D42-B4FB-8CBF887B569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028694" y="2857863"/>
              <a:ext cx="41026" cy="41026"/>
            </a:xfrm>
            <a:prstGeom prst="ellipse">
              <a:avLst/>
            </a:prstGeom>
            <a:solidFill>
              <a:srgbClr val="405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2" name="Oval 46">
              <a:extLst>
                <a:ext uri="{FF2B5EF4-FFF2-40B4-BE49-F238E27FC236}">
                  <a16:creationId xmlns:a16="http://schemas.microsoft.com/office/drawing/2014/main" id="{5B9FE268-2224-984A-BEB2-04371DFDC42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028694" y="3007316"/>
              <a:ext cx="41026" cy="42492"/>
            </a:xfrm>
            <a:prstGeom prst="ellipse">
              <a:avLst/>
            </a:prstGeom>
            <a:solidFill>
              <a:srgbClr val="405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3" name="Rectangle 47">
              <a:extLst>
                <a:ext uri="{FF2B5EF4-FFF2-40B4-BE49-F238E27FC236}">
                  <a16:creationId xmlns:a16="http://schemas.microsoft.com/office/drawing/2014/main" id="{D4B43BE8-13CC-5149-8D1F-752CBC1F01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112212" y="2767019"/>
              <a:ext cx="131870" cy="16117"/>
            </a:xfrm>
            <a:prstGeom prst="rect">
              <a:avLst/>
            </a:prstGeom>
            <a:solidFill>
              <a:srgbClr val="405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4" name="Freeform 48">
              <a:extLst>
                <a:ext uri="{FF2B5EF4-FFF2-40B4-BE49-F238E27FC236}">
                  <a16:creationId xmlns:a16="http://schemas.microsoft.com/office/drawing/2014/main" id="{2BA293C2-5181-2941-94CD-434CCB84638C}"/>
                </a:ext>
              </a:extLst>
            </p:cNvPr>
            <p:cNvSpPr>
              <a:spLocks/>
            </p:cNvSpPr>
            <p:nvPr/>
          </p:nvSpPr>
          <p:spPr bwMode="gray">
            <a:xfrm>
              <a:off x="10121003" y="2715736"/>
              <a:ext cx="112822" cy="51283"/>
            </a:xfrm>
            <a:custGeom>
              <a:avLst/>
              <a:gdLst>
                <a:gd name="T0" fmla="*/ 0 w 77"/>
                <a:gd name="T1" fmla="*/ 35 h 35"/>
                <a:gd name="T2" fmla="*/ 39 w 77"/>
                <a:gd name="T3" fmla="*/ 0 h 35"/>
                <a:gd name="T4" fmla="*/ 77 w 77"/>
                <a:gd name="T5" fmla="*/ 35 h 35"/>
                <a:gd name="T6" fmla="*/ 0 w 77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35">
                  <a:moveTo>
                    <a:pt x="0" y="35"/>
                  </a:moveTo>
                  <a:lnTo>
                    <a:pt x="39" y="0"/>
                  </a:lnTo>
                  <a:lnTo>
                    <a:pt x="77" y="35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5" name="Freeform 49">
              <a:extLst>
                <a:ext uri="{FF2B5EF4-FFF2-40B4-BE49-F238E27FC236}">
                  <a16:creationId xmlns:a16="http://schemas.microsoft.com/office/drawing/2014/main" id="{F6A9076A-23F2-B449-8A4D-9D941717BEFF}"/>
                </a:ext>
              </a:extLst>
            </p:cNvPr>
            <p:cNvSpPr>
              <a:spLocks/>
            </p:cNvSpPr>
            <p:nvPr/>
          </p:nvSpPr>
          <p:spPr bwMode="gray">
            <a:xfrm>
              <a:off x="10562036" y="2321590"/>
              <a:ext cx="216853" cy="247623"/>
            </a:xfrm>
            <a:custGeom>
              <a:avLst/>
              <a:gdLst>
                <a:gd name="T0" fmla="*/ 122 w 128"/>
                <a:gd name="T1" fmla="*/ 72 h 146"/>
                <a:gd name="T2" fmla="*/ 111 w 128"/>
                <a:gd name="T3" fmla="*/ 77 h 146"/>
                <a:gd name="T4" fmla="*/ 112 w 128"/>
                <a:gd name="T5" fmla="*/ 74 h 146"/>
                <a:gd name="T6" fmla="*/ 107 w 128"/>
                <a:gd name="T7" fmla="*/ 62 h 146"/>
                <a:gd name="T8" fmla="*/ 96 w 128"/>
                <a:gd name="T9" fmla="*/ 67 h 146"/>
                <a:gd name="T10" fmla="*/ 96 w 128"/>
                <a:gd name="T11" fmla="*/ 66 h 146"/>
                <a:gd name="T12" fmla="*/ 91 w 128"/>
                <a:gd name="T13" fmla="*/ 55 h 146"/>
                <a:gd name="T14" fmla="*/ 79 w 128"/>
                <a:gd name="T15" fmla="*/ 59 h 146"/>
                <a:gd name="T16" fmla="*/ 97 w 128"/>
                <a:gd name="T17" fmla="*/ 14 h 146"/>
                <a:gd name="T18" fmla="*/ 91 w 128"/>
                <a:gd name="T19" fmla="*/ 2 h 146"/>
                <a:gd name="T20" fmla="*/ 79 w 128"/>
                <a:gd name="T21" fmla="*/ 7 h 146"/>
                <a:gd name="T22" fmla="*/ 46 w 128"/>
                <a:gd name="T23" fmla="*/ 95 h 146"/>
                <a:gd name="T24" fmla="*/ 38 w 128"/>
                <a:gd name="T25" fmla="*/ 99 h 146"/>
                <a:gd name="T26" fmla="*/ 36 w 128"/>
                <a:gd name="T27" fmla="*/ 98 h 146"/>
                <a:gd name="T28" fmla="*/ 28 w 128"/>
                <a:gd name="T29" fmla="*/ 90 h 146"/>
                <a:gd name="T30" fmla="*/ 25 w 128"/>
                <a:gd name="T31" fmla="*/ 88 h 146"/>
                <a:gd name="T32" fmla="*/ 14 w 128"/>
                <a:gd name="T33" fmla="*/ 83 h 146"/>
                <a:gd name="T34" fmla="*/ 2 w 128"/>
                <a:gd name="T35" fmla="*/ 88 h 146"/>
                <a:gd name="T36" fmla="*/ 6 w 128"/>
                <a:gd name="T37" fmla="*/ 99 h 146"/>
                <a:gd name="T38" fmla="*/ 17 w 128"/>
                <a:gd name="T39" fmla="*/ 104 h 146"/>
                <a:gd name="T40" fmla="*/ 38 w 128"/>
                <a:gd name="T41" fmla="*/ 123 h 146"/>
                <a:gd name="T42" fmla="*/ 38 w 128"/>
                <a:gd name="T43" fmla="*/ 123 h 146"/>
                <a:gd name="T44" fmla="*/ 38 w 128"/>
                <a:gd name="T45" fmla="*/ 123 h 146"/>
                <a:gd name="T46" fmla="*/ 42 w 128"/>
                <a:gd name="T47" fmla="*/ 125 h 146"/>
                <a:gd name="T48" fmla="*/ 42 w 128"/>
                <a:gd name="T49" fmla="*/ 125 h 146"/>
                <a:gd name="T50" fmla="*/ 70 w 128"/>
                <a:gd name="T51" fmla="*/ 133 h 146"/>
                <a:gd name="T52" fmla="*/ 91 w 128"/>
                <a:gd name="T53" fmla="*/ 146 h 146"/>
                <a:gd name="T54" fmla="*/ 91 w 128"/>
                <a:gd name="T55" fmla="*/ 146 h 146"/>
                <a:gd name="T56" fmla="*/ 107 w 128"/>
                <a:gd name="T57" fmla="*/ 133 h 146"/>
                <a:gd name="T58" fmla="*/ 126 w 128"/>
                <a:gd name="T59" fmla="*/ 83 h 146"/>
                <a:gd name="T60" fmla="*/ 122 w 128"/>
                <a:gd name="T61" fmla="*/ 7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8" h="146">
                  <a:moveTo>
                    <a:pt x="122" y="72"/>
                  </a:moveTo>
                  <a:cubicBezTo>
                    <a:pt x="117" y="71"/>
                    <a:pt x="113" y="73"/>
                    <a:pt x="111" y="77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4" y="69"/>
                    <a:pt x="112" y="64"/>
                    <a:pt x="107" y="62"/>
                  </a:cubicBezTo>
                  <a:cubicBezTo>
                    <a:pt x="103" y="61"/>
                    <a:pt x="98" y="63"/>
                    <a:pt x="96" y="67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8" y="62"/>
                    <a:pt x="96" y="56"/>
                    <a:pt x="91" y="55"/>
                  </a:cubicBezTo>
                  <a:cubicBezTo>
                    <a:pt x="86" y="53"/>
                    <a:pt x="81" y="55"/>
                    <a:pt x="79" y="59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9" y="9"/>
                    <a:pt x="96" y="4"/>
                    <a:pt x="91" y="2"/>
                  </a:cubicBezTo>
                  <a:cubicBezTo>
                    <a:pt x="87" y="0"/>
                    <a:pt x="81" y="3"/>
                    <a:pt x="79" y="7"/>
                  </a:cubicBezTo>
                  <a:cubicBezTo>
                    <a:pt x="79" y="7"/>
                    <a:pt x="48" y="89"/>
                    <a:pt x="46" y="95"/>
                  </a:cubicBezTo>
                  <a:cubicBezTo>
                    <a:pt x="44" y="98"/>
                    <a:pt x="41" y="100"/>
                    <a:pt x="38" y="99"/>
                  </a:cubicBezTo>
                  <a:cubicBezTo>
                    <a:pt x="37" y="99"/>
                    <a:pt x="37" y="98"/>
                    <a:pt x="36" y="98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6" y="89"/>
                    <a:pt x="25" y="88"/>
                    <a:pt x="25" y="88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9" y="81"/>
                    <a:pt x="4" y="83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4"/>
                    <a:pt x="40" y="125"/>
                    <a:pt x="42" y="125"/>
                  </a:cubicBezTo>
                  <a:cubicBezTo>
                    <a:pt x="42" y="125"/>
                    <a:pt x="42" y="125"/>
                    <a:pt x="42" y="125"/>
                  </a:cubicBezTo>
                  <a:cubicBezTo>
                    <a:pt x="42" y="125"/>
                    <a:pt x="51" y="124"/>
                    <a:pt x="70" y="133"/>
                  </a:cubicBezTo>
                  <a:cubicBezTo>
                    <a:pt x="81" y="139"/>
                    <a:pt x="88" y="143"/>
                    <a:pt x="91" y="146"/>
                  </a:cubicBezTo>
                  <a:cubicBezTo>
                    <a:pt x="91" y="146"/>
                    <a:pt x="91" y="146"/>
                    <a:pt x="91" y="146"/>
                  </a:cubicBezTo>
                  <a:cubicBezTo>
                    <a:pt x="98" y="145"/>
                    <a:pt x="105" y="140"/>
                    <a:pt x="107" y="133"/>
                  </a:cubicBezTo>
                  <a:cubicBezTo>
                    <a:pt x="108" y="132"/>
                    <a:pt x="126" y="83"/>
                    <a:pt x="126" y="83"/>
                  </a:cubicBezTo>
                  <a:cubicBezTo>
                    <a:pt x="128" y="78"/>
                    <a:pt x="126" y="74"/>
                    <a:pt x="122" y="72"/>
                  </a:cubicBezTo>
                  <a:close/>
                </a:path>
              </a:pathLst>
            </a:custGeom>
            <a:solidFill>
              <a:srgbClr val="E3AA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6" name="Freeform 50">
              <a:extLst>
                <a:ext uri="{FF2B5EF4-FFF2-40B4-BE49-F238E27FC236}">
                  <a16:creationId xmlns:a16="http://schemas.microsoft.com/office/drawing/2014/main" id="{344D2007-3C19-894A-9113-F15D7AFC2C2A}"/>
                </a:ext>
              </a:extLst>
            </p:cNvPr>
            <p:cNvSpPr>
              <a:spLocks/>
            </p:cNvSpPr>
            <p:nvPr/>
          </p:nvSpPr>
          <p:spPr bwMode="gray">
            <a:xfrm>
              <a:off x="10616249" y="2532583"/>
              <a:ext cx="105496" cy="77657"/>
            </a:xfrm>
            <a:custGeom>
              <a:avLst/>
              <a:gdLst>
                <a:gd name="T0" fmla="*/ 27 w 62"/>
                <a:gd name="T1" fmla="*/ 31 h 46"/>
                <a:gd name="T2" fmla="*/ 53 w 62"/>
                <a:gd name="T3" fmla="*/ 46 h 46"/>
                <a:gd name="T4" fmla="*/ 62 w 62"/>
                <a:gd name="T5" fmla="*/ 26 h 46"/>
                <a:gd name="T6" fmla="*/ 38 w 62"/>
                <a:gd name="T7" fmla="*/ 9 h 46"/>
                <a:gd name="T8" fmla="*/ 10 w 62"/>
                <a:gd name="T9" fmla="*/ 1 h 46"/>
                <a:gd name="T10" fmla="*/ 0 w 62"/>
                <a:gd name="T11" fmla="*/ 22 h 46"/>
                <a:gd name="T12" fmla="*/ 27 w 62"/>
                <a:gd name="T13" fmla="*/ 3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6">
                  <a:moveTo>
                    <a:pt x="27" y="31"/>
                  </a:moveTo>
                  <a:cubicBezTo>
                    <a:pt x="40" y="37"/>
                    <a:pt x="48" y="43"/>
                    <a:pt x="53" y="4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6"/>
                    <a:pt x="57" y="18"/>
                    <a:pt x="38" y="9"/>
                  </a:cubicBezTo>
                  <a:cubicBezTo>
                    <a:pt x="19" y="0"/>
                    <a:pt x="10" y="1"/>
                    <a:pt x="1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3"/>
                    <a:pt x="14" y="25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7" name="Freeform 51">
              <a:extLst>
                <a:ext uri="{FF2B5EF4-FFF2-40B4-BE49-F238E27FC236}">
                  <a16:creationId xmlns:a16="http://schemas.microsoft.com/office/drawing/2014/main" id="{B45A8367-E567-4841-8992-5C2A20C5E1FE}"/>
                </a:ext>
              </a:extLst>
            </p:cNvPr>
            <p:cNvSpPr>
              <a:spLocks/>
            </p:cNvSpPr>
            <p:nvPr/>
          </p:nvSpPr>
          <p:spPr bwMode="gray">
            <a:xfrm>
              <a:off x="10239686" y="2438809"/>
              <a:ext cx="471802" cy="574369"/>
            </a:xfrm>
            <a:custGeom>
              <a:avLst/>
              <a:gdLst>
                <a:gd name="T0" fmla="*/ 278 w 278"/>
                <a:gd name="T1" fmla="*/ 104 h 339"/>
                <a:gd name="T2" fmla="*/ 249 w 278"/>
                <a:gd name="T3" fmla="*/ 86 h 339"/>
                <a:gd name="T4" fmla="*/ 218 w 278"/>
                <a:gd name="T5" fmla="*/ 77 h 339"/>
                <a:gd name="T6" fmla="*/ 147 w 278"/>
                <a:gd name="T7" fmla="*/ 178 h 339"/>
                <a:gd name="T8" fmla="*/ 143 w 278"/>
                <a:gd name="T9" fmla="*/ 185 h 339"/>
                <a:gd name="T10" fmla="*/ 119 w 278"/>
                <a:gd name="T11" fmla="*/ 134 h 339"/>
                <a:gd name="T12" fmla="*/ 29 w 278"/>
                <a:gd name="T13" fmla="*/ 5 h 339"/>
                <a:gd name="T14" fmla="*/ 31 w 278"/>
                <a:gd name="T15" fmla="*/ 185 h 339"/>
                <a:gd name="T16" fmla="*/ 127 w 278"/>
                <a:gd name="T17" fmla="*/ 319 h 339"/>
                <a:gd name="T18" fmla="*/ 176 w 278"/>
                <a:gd name="T19" fmla="*/ 309 h 339"/>
                <a:gd name="T20" fmla="*/ 278 w 278"/>
                <a:gd name="T21" fmla="*/ 104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8" h="339">
                  <a:moveTo>
                    <a:pt x="278" y="104"/>
                  </a:moveTo>
                  <a:cubicBezTo>
                    <a:pt x="278" y="104"/>
                    <a:pt x="270" y="96"/>
                    <a:pt x="249" y="86"/>
                  </a:cubicBezTo>
                  <a:cubicBezTo>
                    <a:pt x="228" y="76"/>
                    <a:pt x="218" y="77"/>
                    <a:pt x="218" y="77"/>
                  </a:cubicBezTo>
                  <a:cubicBezTo>
                    <a:pt x="218" y="77"/>
                    <a:pt x="168" y="144"/>
                    <a:pt x="147" y="178"/>
                  </a:cubicBezTo>
                  <a:cubicBezTo>
                    <a:pt x="146" y="180"/>
                    <a:pt x="144" y="182"/>
                    <a:pt x="143" y="185"/>
                  </a:cubicBezTo>
                  <a:cubicBezTo>
                    <a:pt x="132" y="163"/>
                    <a:pt x="122" y="142"/>
                    <a:pt x="119" y="134"/>
                  </a:cubicBezTo>
                  <a:cubicBezTo>
                    <a:pt x="89" y="60"/>
                    <a:pt x="59" y="17"/>
                    <a:pt x="29" y="5"/>
                  </a:cubicBezTo>
                  <a:cubicBezTo>
                    <a:pt x="17" y="0"/>
                    <a:pt x="0" y="134"/>
                    <a:pt x="31" y="185"/>
                  </a:cubicBezTo>
                  <a:cubicBezTo>
                    <a:pt x="31" y="185"/>
                    <a:pt x="109" y="307"/>
                    <a:pt x="127" y="319"/>
                  </a:cubicBezTo>
                  <a:cubicBezTo>
                    <a:pt x="127" y="319"/>
                    <a:pt x="151" y="339"/>
                    <a:pt x="176" y="309"/>
                  </a:cubicBezTo>
                  <a:cubicBezTo>
                    <a:pt x="200" y="279"/>
                    <a:pt x="276" y="110"/>
                    <a:pt x="278" y="104"/>
                  </a:cubicBezTo>
                  <a:close/>
                </a:path>
              </a:pathLst>
            </a:custGeom>
            <a:solidFill>
              <a:srgbClr val="475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8" name="Freeform 52">
              <a:extLst>
                <a:ext uri="{FF2B5EF4-FFF2-40B4-BE49-F238E27FC236}">
                  <a16:creationId xmlns:a16="http://schemas.microsoft.com/office/drawing/2014/main" id="{8B885FD6-DAE9-FE46-A814-97C5A77931A5}"/>
                </a:ext>
              </a:extLst>
            </p:cNvPr>
            <p:cNvSpPr>
              <a:spLocks/>
            </p:cNvSpPr>
            <p:nvPr/>
          </p:nvSpPr>
          <p:spPr bwMode="gray">
            <a:xfrm>
              <a:off x="10680719" y="2412434"/>
              <a:ext cx="46887" cy="68866"/>
            </a:xfrm>
            <a:custGeom>
              <a:avLst/>
              <a:gdLst>
                <a:gd name="T0" fmla="*/ 21 w 28"/>
                <a:gd name="T1" fmla="*/ 2 h 41"/>
                <a:gd name="T2" fmla="*/ 9 w 28"/>
                <a:gd name="T3" fmla="*/ 7 h 41"/>
                <a:gd name="T4" fmla="*/ 1 w 28"/>
                <a:gd name="T5" fmla="*/ 27 h 41"/>
                <a:gd name="T6" fmla="*/ 7 w 28"/>
                <a:gd name="T7" fmla="*/ 39 h 41"/>
                <a:gd name="T8" fmla="*/ 19 w 28"/>
                <a:gd name="T9" fmla="*/ 34 h 41"/>
                <a:gd name="T10" fmla="*/ 26 w 28"/>
                <a:gd name="T11" fmla="*/ 13 h 41"/>
                <a:gd name="T12" fmla="*/ 21 w 28"/>
                <a:gd name="T1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1">
                  <a:moveTo>
                    <a:pt x="21" y="2"/>
                  </a:moveTo>
                  <a:cubicBezTo>
                    <a:pt x="16" y="0"/>
                    <a:pt x="11" y="2"/>
                    <a:pt x="9" y="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32"/>
                    <a:pt x="2" y="37"/>
                    <a:pt x="7" y="39"/>
                  </a:cubicBezTo>
                  <a:cubicBezTo>
                    <a:pt x="12" y="41"/>
                    <a:pt x="17" y="39"/>
                    <a:pt x="19" y="3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8" y="9"/>
                    <a:pt x="26" y="3"/>
                    <a:pt x="21" y="2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9" name="Freeform 53">
              <a:extLst>
                <a:ext uri="{FF2B5EF4-FFF2-40B4-BE49-F238E27FC236}">
                  <a16:creationId xmlns:a16="http://schemas.microsoft.com/office/drawing/2014/main" id="{CB657B9B-DC2D-7446-9FB3-33B09C7F4338}"/>
                </a:ext>
              </a:extLst>
            </p:cNvPr>
            <p:cNvSpPr>
              <a:spLocks/>
            </p:cNvSpPr>
            <p:nvPr/>
          </p:nvSpPr>
          <p:spPr bwMode="gray">
            <a:xfrm>
              <a:off x="10711489" y="2425622"/>
              <a:ext cx="43957" cy="60074"/>
            </a:xfrm>
            <a:custGeom>
              <a:avLst/>
              <a:gdLst>
                <a:gd name="T0" fmla="*/ 19 w 26"/>
                <a:gd name="T1" fmla="*/ 1 h 35"/>
                <a:gd name="T2" fmla="*/ 8 w 26"/>
                <a:gd name="T3" fmla="*/ 6 h 35"/>
                <a:gd name="T4" fmla="*/ 2 w 26"/>
                <a:gd name="T5" fmla="*/ 22 h 35"/>
                <a:gd name="T6" fmla="*/ 7 w 26"/>
                <a:gd name="T7" fmla="*/ 33 h 35"/>
                <a:gd name="T8" fmla="*/ 19 w 26"/>
                <a:gd name="T9" fmla="*/ 28 h 35"/>
                <a:gd name="T10" fmla="*/ 24 w 26"/>
                <a:gd name="T11" fmla="*/ 13 h 35"/>
                <a:gd name="T12" fmla="*/ 19 w 26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5">
                  <a:moveTo>
                    <a:pt x="19" y="1"/>
                  </a:moveTo>
                  <a:cubicBezTo>
                    <a:pt x="15" y="0"/>
                    <a:pt x="10" y="2"/>
                    <a:pt x="8" y="6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6"/>
                    <a:pt x="3" y="31"/>
                    <a:pt x="7" y="33"/>
                  </a:cubicBezTo>
                  <a:cubicBezTo>
                    <a:pt x="12" y="35"/>
                    <a:pt x="17" y="32"/>
                    <a:pt x="19" y="28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6" y="8"/>
                    <a:pt x="24" y="3"/>
                    <a:pt x="19" y="1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0" name="Freeform 54">
              <a:extLst>
                <a:ext uri="{FF2B5EF4-FFF2-40B4-BE49-F238E27FC236}">
                  <a16:creationId xmlns:a16="http://schemas.microsoft.com/office/drawing/2014/main" id="{6BC4B921-C7F0-3B42-828B-24DF147DA1F6}"/>
                </a:ext>
              </a:extLst>
            </p:cNvPr>
            <p:cNvSpPr>
              <a:spLocks/>
            </p:cNvSpPr>
            <p:nvPr/>
          </p:nvSpPr>
          <p:spPr bwMode="gray">
            <a:xfrm>
              <a:off x="10742258" y="2443204"/>
              <a:ext cx="36631" cy="43957"/>
            </a:xfrm>
            <a:custGeom>
              <a:avLst/>
              <a:gdLst>
                <a:gd name="T0" fmla="*/ 16 w 22"/>
                <a:gd name="T1" fmla="*/ 1 h 26"/>
                <a:gd name="T2" fmla="*/ 5 w 22"/>
                <a:gd name="T3" fmla="*/ 6 h 26"/>
                <a:gd name="T4" fmla="*/ 2 w 22"/>
                <a:gd name="T5" fmla="*/ 14 h 26"/>
                <a:gd name="T6" fmla="*/ 7 w 22"/>
                <a:gd name="T7" fmla="*/ 24 h 26"/>
                <a:gd name="T8" fmla="*/ 17 w 22"/>
                <a:gd name="T9" fmla="*/ 20 h 26"/>
                <a:gd name="T10" fmla="*/ 20 w 22"/>
                <a:gd name="T11" fmla="*/ 12 h 26"/>
                <a:gd name="T12" fmla="*/ 16 w 22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6">
                  <a:moveTo>
                    <a:pt x="16" y="1"/>
                  </a:moveTo>
                  <a:cubicBezTo>
                    <a:pt x="11" y="0"/>
                    <a:pt x="7" y="2"/>
                    <a:pt x="5" y="6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8"/>
                    <a:pt x="3" y="23"/>
                    <a:pt x="7" y="24"/>
                  </a:cubicBezTo>
                  <a:cubicBezTo>
                    <a:pt x="11" y="26"/>
                    <a:pt x="16" y="24"/>
                    <a:pt x="17" y="2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2" y="7"/>
                    <a:pt x="20" y="3"/>
                    <a:pt x="16" y="1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1" name="Freeform 55">
              <a:extLst>
                <a:ext uri="{FF2B5EF4-FFF2-40B4-BE49-F238E27FC236}">
                  <a16:creationId xmlns:a16="http://schemas.microsoft.com/office/drawing/2014/main" id="{67C902EE-3B15-C34D-A6CF-0F0D59412E40}"/>
                </a:ext>
              </a:extLst>
            </p:cNvPr>
            <p:cNvSpPr>
              <a:spLocks/>
            </p:cNvSpPr>
            <p:nvPr/>
          </p:nvSpPr>
          <p:spPr bwMode="gray">
            <a:xfrm>
              <a:off x="9791327" y="1738430"/>
              <a:ext cx="501107" cy="589021"/>
            </a:xfrm>
            <a:custGeom>
              <a:avLst/>
              <a:gdLst>
                <a:gd name="T0" fmla="*/ 290 w 296"/>
                <a:gd name="T1" fmla="*/ 136 h 347"/>
                <a:gd name="T2" fmla="*/ 252 w 296"/>
                <a:gd name="T3" fmla="*/ 20 h 347"/>
                <a:gd name="T4" fmla="*/ 41 w 296"/>
                <a:gd name="T5" fmla="*/ 38 h 347"/>
                <a:gd name="T6" fmla="*/ 3 w 296"/>
                <a:gd name="T7" fmla="*/ 136 h 347"/>
                <a:gd name="T8" fmla="*/ 23 w 296"/>
                <a:gd name="T9" fmla="*/ 258 h 347"/>
                <a:gd name="T10" fmla="*/ 95 w 296"/>
                <a:gd name="T11" fmla="*/ 340 h 347"/>
                <a:gd name="T12" fmla="*/ 196 w 296"/>
                <a:gd name="T13" fmla="*/ 341 h 347"/>
                <a:gd name="T14" fmla="*/ 269 w 296"/>
                <a:gd name="T15" fmla="*/ 259 h 347"/>
                <a:gd name="T16" fmla="*/ 290 w 296"/>
                <a:gd name="T17" fmla="*/ 136 h 347"/>
                <a:gd name="T18" fmla="*/ 290 w 296"/>
                <a:gd name="T19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6" h="347">
                  <a:moveTo>
                    <a:pt x="290" y="136"/>
                  </a:moveTo>
                  <a:cubicBezTo>
                    <a:pt x="276" y="136"/>
                    <a:pt x="296" y="43"/>
                    <a:pt x="252" y="20"/>
                  </a:cubicBezTo>
                  <a:cubicBezTo>
                    <a:pt x="212" y="0"/>
                    <a:pt x="125" y="60"/>
                    <a:pt x="41" y="38"/>
                  </a:cubicBezTo>
                  <a:cubicBezTo>
                    <a:pt x="0" y="39"/>
                    <a:pt x="19" y="136"/>
                    <a:pt x="3" y="136"/>
                  </a:cubicBezTo>
                  <a:cubicBezTo>
                    <a:pt x="3" y="136"/>
                    <a:pt x="18" y="250"/>
                    <a:pt x="23" y="258"/>
                  </a:cubicBezTo>
                  <a:cubicBezTo>
                    <a:pt x="38" y="288"/>
                    <a:pt x="72" y="331"/>
                    <a:pt x="95" y="340"/>
                  </a:cubicBezTo>
                  <a:cubicBezTo>
                    <a:pt x="112" y="346"/>
                    <a:pt x="179" y="347"/>
                    <a:pt x="196" y="341"/>
                  </a:cubicBezTo>
                  <a:cubicBezTo>
                    <a:pt x="219" y="332"/>
                    <a:pt x="253" y="290"/>
                    <a:pt x="269" y="259"/>
                  </a:cubicBezTo>
                  <a:cubicBezTo>
                    <a:pt x="274" y="251"/>
                    <a:pt x="290" y="136"/>
                    <a:pt x="290" y="136"/>
                  </a:cubicBezTo>
                  <a:cubicBezTo>
                    <a:pt x="290" y="136"/>
                    <a:pt x="290" y="136"/>
                    <a:pt x="290" y="136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2" name="Freeform 56">
              <a:extLst>
                <a:ext uri="{FF2B5EF4-FFF2-40B4-BE49-F238E27FC236}">
                  <a16:creationId xmlns:a16="http://schemas.microsoft.com/office/drawing/2014/main" id="{E45D5892-A10D-5F4A-8A7F-DE9CDC3FE630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15507" y="1975797"/>
              <a:ext cx="87913" cy="149453"/>
            </a:xfrm>
            <a:custGeom>
              <a:avLst/>
              <a:gdLst>
                <a:gd name="T0" fmla="*/ 13 w 52"/>
                <a:gd name="T1" fmla="*/ 83 h 88"/>
                <a:gd name="T2" fmla="*/ 41 w 52"/>
                <a:gd name="T3" fmla="*/ 70 h 88"/>
                <a:gd name="T4" fmla="*/ 44 w 52"/>
                <a:gd name="T5" fmla="*/ 59 h 88"/>
                <a:gd name="T6" fmla="*/ 26 w 52"/>
                <a:gd name="T7" fmla="*/ 55 h 88"/>
                <a:gd name="T8" fmla="*/ 21 w 52"/>
                <a:gd name="T9" fmla="*/ 56 h 88"/>
                <a:gd name="T10" fmla="*/ 20 w 52"/>
                <a:gd name="T11" fmla="*/ 56 h 88"/>
                <a:gd name="T12" fmla="*/ 20 w 52"/>
                <a:gd name="T13" fmla="*/ 56 h 88"/>
                <a:gd name="T14" fmla="*/ 7 w 52"/>
                <a:gd name="T15" fmla="*/ 0 h 88"/>
                <a:gd name="T16" fmla="*/ 22 w 52"/>
                <a:gd name="T17" fmla="*/ 50 h 88"/>
                <a:gd name="T18" fmla="*/ 25 w 52"/>
                <a:gd name="T19" fmla="*/ 49 h 88"/>
                <a:gd name="T20" fmla="*/ 50 w 52"/>
                <a:gd name="T21" fmla="*/ 56 h 88"/>
                <a:gd name="T22" fmla="*/ 46 w 52"/>
                <a:gd name="T23" fmla="*/ 74 h 88"/>
                <a:gd name="T24" fmla="*/ 13 w 52"/>
                <a:gd name="T25" fmla="*/ 8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8">
                  <a:moveTo>
                    <a:pt x="13" y="83"/>
                  </a:moveTo>
                  <a:cubicBezTo>
                    <a:pt x="24" y="82"/>
                    <a:pt x="36" y="77"/>
                    <a:pt x="41" y="70"/>
                  </a:cubicBezTo>
                  <a:cubicBezTo>
                    <a:pt x="44" y="66"/>
                    <a:pt x="45" y="62"/>
                    <a:pt x="44" y="59"/>
                  </a:cubicBezTo>
                  <a:cubicBezTo>
                    <a:pt x="42" y="53"/>
                    <a:pt x="34" y="54"/>
                    <a:pt x="26" y="55"/>
                  </a:cubicBezTo>
                  <a:cubicBezTo>
                    <a:pt x="24" y="56"/>
                    <a:pt x="23" y="56"/>
                    <a:pt x="21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6" y="47"/>
                    <a:pt x="0" y="24"/>
                    <a:pt x="7" y="0"/>
                  </a:cubicBezTo>
                  <a:cubicBezTo>
                    <a:pt x="7" y="14"/>
                    <a:pt x="12" y="42"/>
                    <a:pt x="22" y="50"/>
                  </a:cubicBezTo>
                  <a:cubicBezTo>
                    <a:pt x="23" y="50"/>
                    <a:pt x="24" y="50"/>
                    <a:pt x="25" y="49"/>
                  </a:cubicBezTo>
                  <a:cubicBezTo>
                    <a:pt x="33" y="48"/>
                    <a:pt x="45" y="46"/>
                    <a:pt x="50" y="56"/>
                  </a:cubicBezTo>
                  <a:cubicBezTo>
                    <a:pt x="52" y="61"/>
                    <a:pt x="50" y="68"/>
                    <a:pt x="46" y="74"/>
                  </a:cubicBezTo>
                  <a:cubicBezTo>
                    <a:pt x="40" y="82"/>
                    <a:pt x="24" y="88"/>
                    <a:pt x="13" y="83"/>
                  </a:cubicBezTo>
                  <a:close/>
                </a:path>
              </a:pathLst>
            </a:custGeom>
            <a:solidFill>
              <a:srgbClr val="E3AA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3" name="Oval 57">
              <a:extLst>
                <a:ext uri="{FF2B5EF4-FFF2-40B4-BE49-F238E27FC236}">
                  <a16:creationId xmlns:a16="http://schemas.microsoft.com/office/drawing/2014/main" id="{23FCB9F7-041B-5E4B-8E44-40B58D1CC45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125399" y="1997775"/>
              <a:ext cx="36631" cy="70331"/>
            </a:xfrm>
            <a:prstGeom prst="ellipse">
              <a:avLst/>
            </a:prstGeom>
            <a:solidFill>
              <a:srgbClr val="7F6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4" name="Freeform 58">
              <a:extLst>
                <a:ext uri="{FF2B5EF4-FFF2-40B4-BE49-F238E27FC236}">
                  <a16:creationId xmlns:a16="http://schemas.microsoft.com/office/drawing/2014/main" id="{A2C321D8-9E39-BE43-899A-1910EFB7EEE1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81442" y="1851253"/>
              <a:ext cx="136266" cy="83518"/>
            </a:xfrm>
            <a:custGeom>
              <a:avLst/>
              <a:gdLst>
                <a:gd name="T0" fmla="*/ 5 w 81"/>
                <a:gd name="T1" fmla="*/ 45 h 49"/>
                <a:gd name="T2" fmla="*/ 0 w 81"/>
                <a:gd name="T3" fmla="*/ 19 h 49"/>
                <a:gd name="T4" fmla="*/ 81 w 81"/>
                <a:gd name="T5" fmla="*/ 32 h 49"/>
                <a:gd name="T6" fmla="*/ 73 w 81"/>
                <a:gd name="T7" fmla="*/ 49 h 49"/>
                <a:gd name="T8" fmla="*/ 5 w 81"/>
                <a:gd name="T9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49">
                  <a:moveTo>
                    <a:pt x="5" y="45"/>
                  </a:moveTo>
                  <a:cubicBezTo>
                    <a:pt x="2" y="35"/>
                    <a:pt x="0" y="19"/>
                    <a:pt x="0" y="19"/>
                  </a:cubicBezTo>
                  <a:cubicBezTo>
                    <a:pt x="0" y="19"/>
                    <a:pt x="53" y="0"/>
                    <a:pt x="81" y="32"/>
                  </a:cubicBezTo>
                  <a:cubicBezTo>
                    <a:pt x="78" y="40"/>
                    <a:pt x="73" y="49"/>
                    <a:pt x="73" y="49"/>
                  </a:cubicBezTo>
                  <a:cubicBezTo>
                    <a:pt x="73" y="49"/>
                    <a:pt x="44" y="29"/>
                    <a:pt x="5" y="45"/>
                  </a:cubicBezTo>
                  <a:close/>
                </a:path>
              </a:pathLst>
            </a:custGeom>
            <a:solidFill>
              <a:srgbClr val="B66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5" name="Oval 59">
              <a:extLst>
                <a:ext uri="{FF2B5EF4-FFF2-40B4-BE49-F238E27FC236}">
                  <a16:creationId xmlns:a16="http://schemas.microsoft.com/office/drawing/2014/main" id="{0745A6DF-E79F-494F-8C0D-A7670CC7509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911476" y="1997775"/>
              <a:ext cx="35165" cy="70331"/>
            </a:xfrm>
            <a:prstGeom prst="ellipse">
              <a:avLst/>
            </a:prstGeom>
            <a:solidFill>
              <a:srgbClr val="7F6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6" name="Freeform 60">
              <a:extLst>
                <a:ext uri="{FF2B5EF4-FFF2-40B4-BE49-F238E27FC236}">
                  <a16:creationId xmlns:a16="http://schemas.microsoft.com/office/drawing/2014/main" id="{3D5F971C-6E4C-0947-8792-C8DC4D0C0550}"/>
                </a:ext>
              </a:extLst>
            </p:cNvPr>
            <p:cNvSpPr>
              <a:spLocks/>
            </p:cNvSpPr>
            <p:nvPr/>
          </p:nvSpPr>
          <p:spPr bwMode="gray">
            <a:xfrm>
              <a:off x="9867519" y="1898140"/>
              <a:ext cx="137731" cy="84983"/>
            </a:xfrm>
            <a:custGeom>
              <a:avLst/>
              <a:gdLst>
                <a:gd name="T0" fmla="*/ 75 w 81"/>
                <a:gd name="T1" fmla="*/ 45 h 50"/>
                <a:gd name="T2" fmla="*/ 81 w 81"/>
                <a:gd name="T3" fmla="*/ 19 h 50"/>
                <a:gd name="T4" fmla="*/ 0 w 81"/>
                <a:gd name="T5" fmla="*/ 33 h 50"/>
                <a:gd name="T6" fmla="*/ 7 w 81"/>
                <a:gd name="T7" fmla="*/ 50 h 50"/>
                <a:gd name="T8" fmla="*/ 75 w 81"/>
                <a:gd name="T9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0">
                  <a:moveTo>
                    <a:pt x="75" y="45"/>
                  </a:moveTo>
                  <a:cubicBezTo>
                    <a:pt x="79" y="35"/>
                    <a:pt x="81" y="19"/>
                    <a:pt x="81" y="19"/>
                  </a:cubicBezTo>
                  <a:cubicBezTo>
                    <a:pt x="81" y="19"/>
                    <a:pt x="27" y="0"/>
                    <a:pt x="0" y="33"/>
                  </a:cubicBezTo>
                  <a:cubicBezTo>
                    <a:pt x="2" y="40"/>
                    <a:pt x="7" y="50"/>
                    <a:pt x="7" y="50"/>
                  </a:cubicBezTo>
                  <a:cubicBezTo>
                    <a:pt x="7" y="50"/>
                    <a:pt x="37" y="29"/>
                    <a:pt x="75" y="45"/>
                  </a:cubicBezTo>
                  <a:close/>
                </a:path>
              </a:pathLst>
            </a:custGeom>
            <a:solidFill>
              <a:srgbClr val="B66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7" name="Freeform 61">
              <a:extLst>
                <a:ext uri="{FF2B5EF4-FFF2-40B4-BE49-F238E27FC236}">
                  <a16:creationId xmlns:a16="http://schemas.microsoft.com/office/drawing/2014/main" id="{0B9AABD3-07D4-E94B-BB7E-7C71FDA0C099}"/>
                </a:ext>
              </a:extLst>
            </p:cNvPr>
            <p:cNvSpPr>
              <a:spLocks/>
            </p:cNvSpPr>
            <p:nvPr/>
          </p:nvSpPr>
          <p:spPr bwMode="gray">
            <a:xfrm>
              <a:off x="10266060" y="1968471"/>
              <a:ext cx="64470" cy="121614"/>
            </a:xfrm>
            <a:custGeom>
              <a:avLst/>
              <a:gdLst>
                <a:gd name="T0" fmla="*/ 9 w 38"/>
                <a:gd name="T1" fmla="*/ 4 h 72"/>
                <a:gd name="T2" fmla="*/ 0 w 38"/>
                <a:gd name="T3" fmla="*/ 71 h 72"/>
                <a:gd name="T4" fmla="*/ 29 w 38"/>
                <a:gd name="T5" fmla="*/ 50 h 72"/>
                <a:gd name="T6" fmla="*/ 9 w 38"/>
                <a:gd name="T7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2">
                  <a:moveTo>
                    <a:pt x="9" y="4"/>
                  </a:moveTo>
                  <a:cubicBezTo>
                    <a:pt x="8" y="13"/>
                    <a:pt x="4" y="43"/>
                    <a:pt x="0" y="71"/>
                  </a:cubicBezTo>
                  <a:cubicBezTo>
                    <a:pt x="13" y="72"/>
                    <a:pt x="24" y="65"/>
                    <a:pt x="29" y="50"/>
                  </a:cubicBezTo>
                  <a:cubicBezTo>
                    <a:pt x="38" y="24"/>
                    <a:pt x="27" y="0"/>
                    <a:pt x="9" y="4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8" name="Freeform 62">
              <a:extLst>
                <a:ext uri="{FF2B5EF4-FFF2-40B4-BE49-F238E27FC236}">
                  <a16:creationId xmlns:a16="http://schemas.microsoft.com/office/drawing/2014/main" id="{2A6F24CF-C7BD-F743-9BC8-5261D5FE0E1D}"/>
                </a:ext>
              </a:extLst>
            </p:cNvPr>
            <p:cNvSpPr>
              <a:spLocks/>
            </p:cNvSpPr>
            <p:nvPr/>
          </p:nvSpPr>
          <p:spPr bwMode="gray">
            <a:xfrm>
              <a:off x="9747371" y="1968471"/>
              <a:ext cx="65935" cy="120149"/>
            </a:xfrm>
            <a:custGeom>
              <a:avLst/>
              <a:gdLst>
                <a:gd name="T0" fmla="*/ 29 w 39"/>
                <a:gd name="T1" fmla="*/ 4 h 71"/>
                <a:gd name="T2" fmla="*/ 9 w 39"/>
                <a:gd name="T3" fmla="*/ 50 h 71"/>
                <a:gd name="T4" fmla="*/ 39 w 39"/>
                <a:gd name="T5" fmla="*/ 71 h 71"/>
                <a:gd name="T6" fmla="*/ 29 w 39"/>
                <a:gd name="T7" fmla="*/ 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71">
                  <a:moveTo>
                    <a:pt x="29" y="4"/>
                  </a:moveTo>
                  <a:cubicBezTo>
                    <a:pt x="12" y="0"/>
                    <a:pt x="0" y="24"/>
                    <a:pt x="9" y="50"/>
                  </a:cubicBezTo>
                  <a:cubicBezTo>
                    <a:pt x="14" y="65"/>
                    <a:pt x="26" y="71"/>
                    <a:pt x="39" y="71"/>
                  </a:cubicBezTo>
                  <a:cubicBezTo>
                    <a:pt x="35" y="43"/>
                    <a:pt x="30" y="13"/>
                    <a:pt x="29" y="4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9" name="Freeform 63">
              <a:extLst>
                <a:ext uri="{FF2B5EF4-FFF2-40B4-BE49-F238E27FC236}">
                  <a16:creationId xmlns:a16="http://schemas.microsoft.com/office/drawing/2014/main" id="{F3FDA32B-3087-4148-B6A9-5E1D47107B8C}"/>
                </a:ext>
              </a:extLst>
            </p:cNvPr>
            <p:cNvSpPr>
              <a:spLocks/>
            </p:cNvSpPr>
            <p:nvPr/>
          </p:nvSpPr>
          <p:spPr bwMode="gray">
            <a:xfrm>
              <a:off x="9795723" y="1876162"/>
              <a:ext cx="490850" cy="583160"/>
            </a:xfrm>
            <a:custGeom>
              <a:avLst/>
              <a:gdLst>
                <a:gd name="T0" fmla="*/ 255 w 289"/>
                <a:gd name="T1" fmla="*/ 119 h 344"/>
                <a:gd name="T2" fmla="*/ 222 w 289"/>
                <a:gd name="T3" fmla="*/ 160 h 344"/>
                <a:gd name="T4" fmla="*/ 141 w 289"/>
                <a:gd name="T5" fmla="*/ 139 h 344"/>
                <a:gd name="T6" fmla="*/ 63 w 289"/>
                <a:gd name="T7" fmla="*/ 160 h 344"/>
                <a:gd name="T8" fmla="*/ 31 w 289"/>
                <a:gd name="T9" fmla="*/ 118 h 344"/>
                <a:gd name="T10" fmla="*/ 10 w 289"/>
                <a:gd name="T11" fmla="*/ 3 h 344"/>
                <a:gd name="T12" fmla="*/ 0 w 289"/>
                <a:gd name="T13" fmla="*/ 55 h 344"/>
                <a:gd name="T14" fmla="*/ 53 w 289"/>
                <a:gd name="T15" fmla="*/ 281 h 344"/>
                <a:gd name="T16" fmla="*/ 61 w 289"/>
                <a:gd name="T17" fmla="*/ 268 h 344"/>
                <a:gd name="T18" fmla="*/ 93 w 289"/>
                <a:gd name="T19" fmla="*/ 318 h 344"/>
                <a:gd name="T20" fmla="*/ 107 w 289"/>
                <a:gd name="T21" fmla="*/ 301 h 344"/>
                <a:gd name="T22" fmla="*/ 136 w 289"/>
                <a:gd name="T23" fmla="*/ 344 h 344"/>
                <a:gd name="T24" fmla="*/ 167 w 289"/>
                <a:gd name="T25" fmla="*/ 307 h 344"/>
                <a:gd name="T26" fmla="*/ 176 w 289"/>
                <a:gd name="T27" fmla="*/ 321 h 344"/>
                <a:gd name="T28" fmla="*/ 219 w 289"/>
                <a:gd name="T29" fmla="*/ 249 h 344"/>
                <a:gd name="T30" fmla="*/ 226 w 289"/>
                <a:gd name="T31" fmla="*/ 271 h 344"/>
                <a:gd name="T32" fmla="*/ 287 w 289"/>
                <a:gd name="T33" fmla="*/ 55 h 344"/>
                <a:gd name="T34" fmla="*/ 278 w 289"/>
                <a:gd name="T35" fmla="*/ 0 h 344"/>
                <a:gd name="T36" fmla="*/ 255 w 289"/>
                <a:gd name="T37" fmla="*/ 11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9" h="344">
                  <a:moveTo>
                    <a:pt x="255" y="119"/>
                  </a:moveTo>
                  <a:cubicBezTo>
                    <a:pt x="250" y="130"/>
                    <a:pt x="243" y="160"/>
                    <a:pt x="222" y="160"/>
                  </a:cubicBezTo>
                  <a:cubicBezTo>
                    <a:pt x="200" y="160"/>
                    <a:pt x="181" y="139"/>
                    <a:pt x="141" y="139"/>
                  </a:cubicBezTo>
                  <a:cubicBezTo>
                    <a:pt x="102" y="139"/>
                    <a:pt x="85" y="160"/>
                    <a:pt x="63" y="160"/>
                  </a:cubicBezTo>
                  <a:cubicBezTo>
                    <a:pt x="40" y="160"/>
                    <a:pt x="36" y="131"/>
                    <a:pt x="31" y="118"/>
                  </a:cubicBezTo>
                  <a:cubicBezTo>
                    <a:pt x="23" y="96"/>
                    <a:pt x="15" y="39"/>
                    <a:pt x="10" y="3"/>
                  </a:cubicBezTo>
                  <a:cubicBezTo>
                    <a:pt x="7" y="28"/>
                    <a:pt x="8" y="55"/>
                    <a:pt x="0" y="55"/>
                  </a:cubicBezTo>
                  <a:cubicBezTo>
                    <a:pt x="0" y="55"/>
                    <a:pt x="3" y="193"/>
                    <a:pt x="53" y="281"/>
                  </a:cubicBezTo>
                  <a:cubicBezTo>
                    <a:pt x="55" y="278"/>
                    <a:pt x="59" y="270"/>
                    <a:pt x="61" y="268"/>
                  </a:cubicBezTo>
                  <a:cubicBezTo>
                    <a:pt x="72" y="290"/>
                    <a:pt x="84" y="310"/>
                    <a:pt x="93" y="318"/>
                  </a:cubicBezTo>
                  <a:cubicBezTo>
                    <a:pt x="98" y="316"/>
                    <a:pt x="105" y="311"/>
                    <a:pt x="107" y="301"/>
                  </a:cubicBezTo>
                  <a:cubicBezTo>
                    <a:pt x="110" y="323"/>
                    <a:pt x="126" y="337"/>
                    <a:pt x="136" y="344"/>
                  </a:cubicBezTo>
                  <a:cubicBezTo>
                    <a:pt x="148" y="336"/>
                    <a:pt x="163" y="321"/>
                    <a:pt x="167" y="307"/>
                  </a:cubicBezTo>
                  <a:cubicBezTo>
                    <a:pt x="168" y="313"/>
                    <a:pt x="172" y="320"/>
                    <a:pt x="176" y="321"/>
                  </a:cubicBezTo>
                  <a:cubicBezTo>
                    <a:pt x="207" y="304"/>
                    <a:pt x="215" y="265"/>
                    <a:pt x="219" y="249"/>
                  </a:cubicBezTo>
                  <a:cubicBezTo>
                    <a:pt x="219" y="256"/>
                    <a:pt x="220" y="267"/>
                    <a:pt x="226" y="271"/>
                  </a:cubicBezTo>
                  <a:cubicBezTo>
                    <a:pt x="289" y="188"/>
                    <a:pt x="287" y="55"/>
                    <a:pt x="287" y="55"/>
                  </a:cubicBezTo>
                  <a:cubicBezTo>
                    <a:pt x="279" y="55"/>
                    <a:pt x="281" y="28"/>
                    <a:pt x="278" y="0"/>
                  </a:cubicBezTo>
                  <a:cubicBezTo>
                    <a:pt x="272" y="37"/>
                    <a:pt x="263" y="101"/>
                    <a:pt x="255" y="119"/>
                  </a:cubicBezTo>
                  <a:close/>
                </a:path>
              </a:pathLst>
            </a:custGeom>
            <a:solidFill>
              <a:srgbClr val="B66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60" name="Freeform 64">
              <a:extLst>
                <a:ext uri="{FF2B5EF4-FFF2-40B4-BE49-F238E27FC236}">
                  <a16:creationId xmlns:a16="http://schemas.microsoft.com/office/drawing/2014/main" id="{DF9DAF40-AEBD-4440-8C6A-6715AB83F70B}"/>
                </a:ext>
              </a:extLst>
            </p:cNvPr>
            <p:cNvSpPr>
              <a:spLocks/>
            </p:cNvSpPr>
            <p:nvPr/>
          </p:nvSpPr>
          <p:spPr bwMode="gray">
            <a:xfrm>
              <a:off x="9754697" y="1542090"/>
              <a:ext cx="590486" cy="430777"/>
            </a:xfrm>
            <a:custGeom>
              <a:avLst/>
              <a:gdLst>
                <a:gd name="T0" fmla="*/ 293 w 353"/>
                <a:gd name="T1" fmla="*/ 74 h 254"/>
                <a:gd name="T2" fmla="*/ 293 w 353"/>
                <a:gd name="T3" fmla="*/ 69 h 254"/>
                <a:gd name="T4" fmla="*/ 294 w 353"/>
                <a:gd name="T5" fmla="*/ 69 h 254"/>
                <a:gd name="T6" fmla="*/ 166 w 353"/>
                <a:gd name="T7" fmla="*/ 0 h 254"/>
                <a:gd name="T8" fmla="*/ 184 w 353"/>
                <a:gd name="T9" fmla="*/ 20 h 254"/>
                <a:gd name="T10" fmla="*/ 66 w 353"/>
                <a:gd name="T11" fmla="*/ 52 h 254"/>
                <a:gd name="T12" fmla="*/ 91 w 353"/>
                <a:gd name="T13" fmla="*/ 57 h 254"/>
                <a:gd name="T14" fmla="*/ 0 w 353"/>
                <a:gd name="T15" fmla="*/ 165 h 254"/>
                <a:gd name="T16" fmla="*/ 16 w 353"/>
                <a:gd name="T17" fmla="*/ 163 h 254"/>
                <a:gd name="T18" fmla="*/ 26 w 353"/>
                <a:gd name="T19" fmla="*/ 254 h 254"/>
                <a:gd name="T20" fmla="*/ 64 w 353"/>
                <a:gd name="T21" fmla="*/ 156 h 254"/>
                <a:gd name="T22" fmla="*/ 275 w 353"/>
                <a:gd name="T23" fmla="*/ 138 h 254"/>
                <a:gd name="T24" fmla="*/ 313 w 353"/>
                <a:gd name="T25" fmla="*/ 254 h 254"/>
                <a:gd name="T26" fmla="*/ 293 w 353"/>
                <a:gd name="T27" fmla="*/ 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3" h="254">
                  <a:moveTo>
                    <a:pt x="293" y="74"/>
                  </a:moveTo>
                  <a:cubicBezTo>
                    <a:pt x="293" y="73"/>
                    <a:pt x="293" y="71"/>
                    <a:pt x="293" y="69"/>
                  </a:cubicBezTo>
                  <a:cubicBezTo>
                    <a:pt x="294" y="69"/>
                    <a:pt x="294" y="69"/>
                    <a:pt x="294" y="69"/>
                  </a:cubicBezTo>
                  <a:cubicBezTo>
                    <a:pt x="305" y="6"/>
                    <a:pt x="177" y="1"/>
                    <a:pt x="166" y="0"/>
                  </a:cubicBezTo>
                  <a:cubicBezTo>
                    <a:pt x="166" y="3"/>
                    <a:pt x="176" y="12"/>
                    <a:pt x="184" y="20"/>
                  </a:cubicBezTo>
                  <a:cubicBezTo>
                    <a:pt x="135" y="10"/>
                    <a:pt x="96" y="29"/>
                    <a:pt x="66" y="52"/>
                  </a:cubicBezTo>
                  <a:cubicBezTo>
                    <a:pt x="71" y="53"/>
                    <a:pt x="81" y="55"/>
                    <a:pt x="91" y="57"/>
                  </a:cubicBezTo>
                  <a:cubicBezTo>
                    <a:pt x="10" y="86"/>
                    <a:pt x="4" y="130"/>
                    <a:pt x="0" y="165"/>
                  </a:cubicBezTo>
                  <a:cubicBezTo>
                    <a:pt x="5" y="165"/>
                    <a:pt x="11" y="165"/>
                    <a:pt x="16" y="163"/>
                  </a:cubicBezTo>
                  <a:cubicBezTo>
                    <a:pt x="13" y="203"/>
                    <a:pt x="20" y="239"/>
                    <a:pt x="26" y="254"/>
                  </a:cubicBezTo>
                  <a:cubicBezTo>
                    <a:pt x="42" y="254"/>
                    <a:pt x="23" y="157"/>
                    <a:pt x="64" y="156"/>
                  </a:cubicBezTo>
                  <a:cubicBezTo>
                    <a:pt x="148" y="178"/>
                    <a:pt x="235" y="118"/>
                    <a:pt x="275" y="138"/>
                  </a:cubicBezTo>
                  <a:cubicBezTo>
                    <a:pt x="319" y="161"/>
                    <a:pt x="299" y="254"/>
                    <a:pt x="313" y="254"/>
                  </a:cubicBezTo>
                  <a:cubicBezTo>
                    <a:pt x="328" y="215"/>
                    <a:pt x="353" y="58"/>
                    <a:pt x="293" y="74"/>
                  </a:cubicBezTo>
                  <a:close/>
                </a:path>
              </a:pathLst>
            </a:custGeom>
            <a:solidFill>
              <a:srgbClr val="B66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61" name="Freeform 65">
              <a:extLst>
                <a:ext uri="{FF2B5EF4-FFF2-40B4-BE49-F238E27FC236}">
                  <a16:creationId xmlns:a16="http://schemas.microsoft.com/office/drawing/2014/main" id="{82DC63B2-DFCD-6B43-BE14-EC859096C8FD}"/>
                </a:ext>
              </a:extLst>
            </p:cNvPr>
            <p:cNvSpPr>
              <a:spLocks/>
            </p:cNvSpPr>
            <p:nvPr/>
          </p:nvSpPr>
          <p:spPr bwMode="gray">
            <a:xfrm>
              <a:off x="9964224" y="2163346"/>
              <a:ext cx="177292" cy="58609"/>
            </a:xfrm>
            <a:custGeom>
              <a:avLst/>
              <a:gdLst>
                <a:gd name="T0" fmla="*/ 0 w 105"/>
                <a:gd name="T1" fmla="*/ 8 h 35"/>
                <a:gd name="T2" fmla="*/ 49 w 105"/>
                <a:gd name="T3" fmla="*/ 35 h 35"/>
                <a:gd name="T4" fmla="*/ 105 w 105"/>
                <a:gd name="T5" fmla="*/ 0 h 35"/>
                <a:gd name="T6" fmla="*/ 0 w 105"/>
                <a:gd name="T7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35">
                  <a:moveTo>
                    <a:pt x="0" y="8"/>
                  </a:moveTo>
                  <a:cubicBezTo>
                    <a:pt x="0" y="12"/>
                    <a:pt x="23" y="35"/>
                    <a:pt x="49" y="35"/>
                  </a:cubicBezTo>
                  <a:cubicBezTo>
                    <a:pt x="85" y="35"/>
                    <a:pt x="105" y="4"/>
                    <a:pt x="105" y="0"/>
                  </a:cubicBezTo>
                  <a:cubicBezTo>
                    <a:pt x="68" y="14"/>
                    <a:pt x="35" y="1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</p:grpSp>
      <p:sp>
        <p:nvSpPr>
          <p:cNvPr id="68" name="Rechteck 12">
            <a:extLst>
              <a:ext uri="{FF2B5EF4-FFF2-40B4-BE49-F238E27FC236}">
                <a16:creationId xmlns:a16="http://schemas.microsoft.com/office/drawing/2014/main" id="{45F7CE8A-A800-7F47-B669-77349FDD5BB7}"/>
              </a:ext>
            </a:extLst>
          </p:cNvPr>
          <p:cNvSpPr/>
          <p:nvPr/>
        </p:nvSpPr>
        <p:spPr bwMode="gray">
          <a:xfrm>
            <a:off x="4042497" y="2348881"/>
            <a:ext cx="2036034" cy="2565836"/>
          </a:xfrm>
          <a:prstGeom prst="rect">
            <a:avLst/>
          </a:prstGeom>
          <a:solidFill>
            <a:schemeClr val="accent1">
              <a:lumMod val="20000"/>
              <a:lumOff val="80000"/>
              <a:alpha val="46000"/>
            </a:scheme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27004" tIns="27004" rIns="27004" bIns="27004"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PRINCIPIO GENERAL</a:t>
            </a:r>
            <a:endParaRPr kumimoji="0" lang="es-ES_tradnl" sz="1100" b="1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69" name="Rechteck 12">
            <a:extLst>
              <a:ext uri="{FF2B5EF4-FFF2-40B4-BE49-F238E27FC236}">
                <a16:creationId xmlns:a16="http://schemas.microsoft.com/office/drawing/2014/main" id="{D3ECC182-EBC9-8245-8AD0-4507C6FE8CBB}"/>
              </a:ext>
            </a:extLst>
          </p:cNvPr>
          <p:cNvSpPr/>
          <p:nvPr/>
        </p:nvSpPr>
        <p:spPr bwMode="gray">
          <a:xfrm>
            <a:off x="6163817" y="2348881"/>
            <a:ext cx="3521197" cy="2565836"/>
          </a:xfrm>
          <a:prstGeom prst="rect">
            <a:avLst/>
          </a:prstGeom>
          <a:solidFill>
            <a:schemeClr val="accent1">
              <a:lumMod val="20000"/>
              <a:lumOff val="80000"/>
              <a:alpha val="46000"/>
            </a:scheme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144000" tIns="27004" rIns="144000" bIns="27004"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Condona sanciones formales</a:t>
            </a:r>
            <a:r>
              <a:rPr kumimoji="0" lang="es-ES_tradnl" sz="1600" i="0" u="none" strike="noStrike" kern="0" cap="none" spc="0" normalizeH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 y materiales cometidas al </a:t>
            </a:r>
            <a:r>
              <a:rPr kumimoji="0" lang="es-ES_tradnl" sz="1600" b="1" i="0" u="none" strike="noStrike" kern="0" cap="none" spc="0" normalizeH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30 de noviembre de 2019 </a:t>
            </a:r>
            <a:r>
              <a:rPr kumimoji="0" lang="es-ES_tradnl" sz="1600" i="0" u="none" strike="noStrike" kern="0" cap="none" spc="0" normalizeH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que se no encuentren </a:t>
            </a:r>
            <a:r>
              <a:rPr kumimoji="0" lang="es-ES_tradnl" sz="1600" i="0" strike="noStrike" kern="0" cap="none" spc="0" normalizeH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firmes ni canceladas a la</a:t>
            </a:r>
            <a:r>
              <a:rPr kumimoji="0" lang="es-ES_tradnl" sz="1600" i="0" u="sng" strike="noStrike" kern="0" cap="none" spc="0" normalizeH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 fecha del acogimiento</a:t>
            </a:r>
            <a:r>
              <a:rPr kumimoji="0" lang="es-ES_tradnl" sz="1600" i="0" strike="noStrike" kern="0" cap="none" spc="0" normalizeH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, excepto agentes de retención o percepción que </a:t>
            </a:r>
            <a:r>
              <a:rPr kumimoji="0" lang="es-ES_tradnl" sz="1600" i="0" u="sng" strike="noStrike" kern="0" cap="none" spc="0" normalizeH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no deben estar firmes al </a:t>
            </a:r>
            <a:r>
              <a:rPr kumimoji="0" lang="es-ES_tradnl" sz="1600" b="1" i="0" u="sng" strike="noStrike" kern="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23/12/2019 </a:t>
            </a:r>
            <a:endParaRPr kumimoji="0" lang="es-ES_tradnl" sz="1000" b="1" i="0" u="sng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70" name="CuadroTexto 69">
            <a:extLst>
              <a:ext uri="{FF2B5EF4-FFF2-40B4-BE49-F238E27FC236}">
                <a16:creationId xmlns:a16="http://schemas.microsoft.com/office/drawing/2014/main" id="{BD41FD6A-0586-6C43-9B01-4A9F8E4C3A63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11 y 12 de la Ley 27.541 (B.O. 23/12/2019) y Art. 22 de la R.G. (AFIP) 4667 (B.O. 31/01/2020). </a:t>
            </a:r>
          </a:p>
        </p:txBody>
      </p:sp>
      <p:sp>
        <p:nvSpPr>
          <p:cNvPr id="71" name="Rechteck 12">
            <a:extLst>
              <a:ext uri="{FF2B5EF4-FFF2-40B4-BE49-F238E27FC236}">
                <a16:creationId xmlns:a16="http://schemas.microsoft.com/office/drawing/2014/main" id="{F9DC9F83-E4FB-FD40-BF20-94B7EB477DA4}"/>
              </a:ext>
            </a:extLst>
          </p:cNvPr>
          <p:cNvSpPr/>
          <p:nvPr/>
        </p:nvSpPr>
        <p:spPr bwMode="gray">
          <a:xfrm>
            <a:off x="4042496" y="5004303"/>
            <a:ext cx="5642518" cy="1088993"/>
          </a:xfrm>
          <a:prstGeom prst="rect">
            <a:avLst/>
          </a:prstGeom>
          <a:solidFill>
            <a:schemeClr val="accent1">
              <a:lumMod val="20000"/>
              <a:lumOff val="80000"/>
              <a:alpha val="46000"/>
            </a:scheme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144000" tIns="27004" rIns="144000" bIns="27004" rtlCol="0" anchor="ctr"/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lang="es-ES_tradnl" sz="1600" b="1" kern="0" noProof="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  <a:cs typeface="+mn-cs"/>
              </a:rPr>
              <a:t>MULTAS FIRMES</a:t>
            </a:r>
            <a:r>
              <a:rPr lang="es-ES_tradnl" sz="1600" kern="0" noProof="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  <a:cs typeface="+mn-cs"/>
              </a:rPr>
              <a:t>: Son las que surgen de actos administrativos y siempre que se encuentren consentidas o ejecutoriadas.</a:t>
            </a:r>
            <a:endParaRPr kumimoji="0" lang="es-ES_tradnl" sz="1600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5026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21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B225348-4C8B-F844-A374-FCAE1BFDBD0F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Multas formales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4F2AC9F1-FB3B-DA47-9BF7-40057D6162CA}"/>
              </a:ext>
            </a:extLst>
          </p:cNvPr>
          <p:cNvGrpSpPr/>
          <p:nvPr/>
        </p:nvGrpSpPr>
        <p:grpSpPr>
          <a:xfrm>
            <a:off x="9624392" y="1334408"/>
            <a:ext cx="3037312" cy="5622984"/>
            <a:chOff x="9247729" y="1234310"/>
            <a:chExt cx="1930724" cy="3375964"/>
          </a:xfrm>
        </p:grpSpPr>
        <p:sp>
          <p:nvSpPr>
            <p:cNvPr id="6" name="Oval 6">
              <a:extLst>
                <a:ext uri="{FF2B5EF4-FFF2-40B4-BE49-F238E27FC236}">
                  <a16:creationId xmlns:a16="http://schemas.microsoft.com/office/drawing/2014/main" id="{02374CBB-D890-0D42-A322-43EBFCDE6CB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294922" y="1234310"/>
              <a:ext cx="883531" cy="83664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C9C25A4B-E120-B747-8726-21A442330E17}"/>
                </a:ext>
              </a:extLst>
            </p:cNvPr>
            <p:cNvGrpSpPr/>
            <p:nvPr/>
          </p:nvGrpSpPr>
          <p:grpSpPr>
            <a:xfrm>
              <a:off x="10529379" y="1360185"/>
              <a:ext cx="362139" cy="582774"/>
              <a:chOff x="6521468" y="1539546"/>
              <a:chExt cx="362139" cy="582774"/>
            </a:xfrm>
          </p:grpSpPr>
          <p:sp>
            <p:nvSpPr>
              <p:cNvPr id="62" name="Freeform 7">
                <a:extLst>
                  <a:ext uri="{FF2B5EF4-FFF2-40B4-BE49-F238E27FC236}">
                    <a16:creationId xmlns:a16="http://schemas.microsoft.com/office/drawing/2014/main" id="{1D7125D9-DA62-C549-963B-231DF61B2C8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521468" y="1539546"/>
                <a:ext cx="362139" cy="465556"/>
              </a:xfrm>
              <a:custGeom>
                <a:avLst/>
                <a:gdLst>
                  <a:gd name="T0" fmla="*/ 96 w 139"/>
                  <a:gd name="T1" fmla="*/ 162 h 162"/>
                  <a:gd name="T2" fmla="*/ 139 w 139"/>
                  <a:gd name="T3" fmla="*/ 70 h 162"/>
                  <a:gd name="T4" fmla="*/ 69 w 139"/>
                  <a:gd name="T5" fmla="*/ 0 h 162"/>
                  <a:gd name="T6" fmla="*/ 0 w 139"/>
                  <a:gd name="T7" fmla="*/ 70 h 162"/>
                  <a:gd name="T8" fmla="*/ 43 w 139"/>
                  <a:gd name="T9" fmla="*/ 162 h 162"/>
                  <a:gd name="T10" fmla="*/ 96 w 139"/>
                  <a:gd name="T11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62">
                    <a:moveTo>
                      <a:pt x="96" y="162"/>
                    </a:moveTo>
                    <a:cubicBezTo>
                      <a:pt x="101" y="122"/>
                      <a:pt x="139" y="118"/>
                      <a:pt x="139" y="70"/>
                    </a:cubicBezTo>
                    <a:cubicBezTo>
                      <a:pt x="139" y="31"/>
                      <a:pt x="107" y="0"/>
                      <a:pt x="69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18"/>
                      <a:pt x="37" y="122"/>
                      <a:pt x="43" y="162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E4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63" name="Freeform 8">
                <a:extLst>
                  <a:ext uri="{FF2B5EF4-FFF2-40B4-BE49-F238E27FC236}">
                    <a16:creationId xmlns:a16="http://schemas.microsoft.com/office/drawing/2014/main" id="{C3484972-96C3-664E-9B35-B87287771B2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605040" y="1960495"/>
                <a:ext cx="168699" cy="161825"/>
              </a:xfrm>
              <a:custGeom>
                <a:avLst/>
                <a:gdLst>
                  <a:gd name="T0" fmla="*/ 69 w 75"/>
                  <a:gd name="T1" fmla="*/ 65 h 65"/>
                  <a:gd name="T2" fmla="*/ 5 w 75"/>
                  <a:gd name="T3" fmla="*/ 65 h 65"/>
                  <a:gd name="T4" fmla="*/ 0 w 75"/>
                  <a:gd name="T5" fmla="*/ 0 h 65"/>
                  <a:gd name="T6" fmla="*/ 75 w 75"/>
                  <a:gd name="T7" fmla="*/ 0 h 65"/>
                  <a:gd name="T8" fmla="*/ 69 w 75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5">
                    <a:moveTo>
                      <a:pt x="69" y="65"/>
                    </a:moveTo>
                    <a:lnTo>
                      <a:pt x="5" y="65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69" y="65"/>
                    </a:lnTo>
                    <a:close/>
                  </a:path>
                </a:pathLst>
              </a:custGeom>
              <a:solidFill>
                <a:srgbClr val="585F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64" name="Freeform 9">
                <a:extLst>
                  <a:ext uri="{FF2B5EF4-FFF2-40B4-BE49-F238E27FC236}">
                    <a16:creationId xmlns:a16="http://schemas.microsoft.com/office/drawing/2014/main" id="{7613EEF7-92C3-8843-AB64-68CB2348B49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584121" y="2007735"/>
                <a:ext cx="204687" cy="45719"/>
              </a:xfrm>
              <a:custGeom>
                <a:avLst/>
                <a:gdLst>
                  <a:gd name="T0" fmla="*/ 79 w 79"/>
                  <a:gd name="T1" fmla="*/ 8 h 15"/>
                  <a:gd name="T2" fmla="*/ 71 w 79"/>
                  <a:gd name="T3" fmla="*/ 15 h 15"/>
                  <a:gd name="T4" fmla="*/ 7 w 79"/>
                  <a:gd name="T5" fmla="*/ 15 h 15"/>
                  <a:gd name="T6" fmla="*/ 0 w 79"/>
                  <a:gd name="T7" fmla="*/ 8 h 15"/>
                  <a:gd name="T8" fmla="*/ 0 w 79"/>
                  <a:gd name="T9" fmla="*/ 8 h 15"/>
                  <a:gd name="T10" fmla="*/ 7 w 79"/>
                  <a:gd name="T11" fmla="*/ 0 h 15"/>
                  <a:gd name="T12" fmla="*/ 71 w 79"/>
                  <a:gd name="T13" fmla="*/ 0 h 15"/>
                  <a:gd name="T14" fmla="*/ 79 w 79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15">
                    <a:moveTo>
                      <a:pt x="79" y="8"/>
                    </a:moveTo>
                    <a:cubicBezTo>
                      <a:pt x="79" y="12"/>
                      <a:pt x="75" y="15"/>
                      <a:pt x="71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5" y="0"/>
                      <a:pt x="79" y="4"/>
                      <a:pt x="79" y="8"/>
                    </a:cubicBezTo>
                    <a:close/>
                  </a:path>
                </a:pathLst>
              </a:custGeom>
              <a:solidFill>
                <a:srgbClr val="777E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65" name="Freeform 10">
                <a:extLst>
                  <a:ext uri="{FF2B5EF4-FFF2-40B4-BE49-F238E27FC236}">
                    <a16:creationId xmlns:a16="http://schemas.microsoft.com/office/drawing/2014/main" id="{6D49750E-3AF2-F84F-A07B-5E24C1F370F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596249" y="2044366"/>
                <a:ext cx="191191" cy="45719"/>
              </a:xfrm>
              <a:custGeom>
                <a:avLst/>
                <a:gdLst>
                  <a:gd name="T0" fmla="*/ 74 w 74"/>
                  <a:gd name="T1" fmla="*/ 7 h 15"/>
                  <a:gd name="T2" fmla="*/ 67 w 74"/>
                  <a:gd name="T3" fmla="*/ 15 h 15"/>
                  <a:gd name="T4" fmla="*/ 8 w 74"/>
                  <a:gd name="T5" fmla="*/ 15 h 15"/>
                  <a:gd name="T6" fmla="*/ 0 w 74"/>
                  <a:gd name="T7" fmla="*/ 7 h 15"/>
                  <a:gd name="T8" fmla="*/ 0 w 74"/>
                  <a:gd name="T9" fmla="*/ 7 h 15"/>
                  <a:gd name="T10" fmla="*/ 8 w 74"/>
                  <a:gd name="T11" fmla="*/ 0 h 15"/>
                  <a:gd name="T12" fmla="*/ 67 w 74"/>
                  <a:gd name="T13" fmla="*/ 0 h 15"/>
                  <a:gd name="T14" fmla="*/ 74 w 7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15">
                    <a:moveTo>
                      <a:pt x="74" y="7"/>
                    </a:moveTo>
                    <a:cubicBezTo>
                      <a:pt x="74" y="11"/>
                      <a:pt x="71" y="15"/>
                      <a:pt x="6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4" y="3"/>
                      <a:pt x="74" y="7"/>
                    </a:cubicBezTo>
                    <a:close/>
                  </a:path>
                </a:pathLst>
              </a:custGeom>
              <a:solidFill>
                <a:srgbClr val="777E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66" name="Freeform 11">
                <a:extLst>
                  <a:ext uri="{FF2B5EF4-FFF2-40B4-BE49-F238E27FC236}">
                    <a16:creationId xmlns:a16="http://schemas.microsoft.com/office/drawing/2014/main" id="{6041995E-ECDE-A144-8CDE-C49174A093A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567242" y="1649779"/>
                <a:ext cx="220433" cy="311200"/>
              </a:xfrm>
              <a:custGeom>
                <a:avLst/>
                <a:gdLst>
                  <a:gd name="T0" fmla="*/ 82 w 85"/>
                  <a:gd name="T1" fmla="*/ 4 h 108"/>
                  <a:gd name="T2" fmla="*/ 73 w 85"/>
                  <a:gd name="T3" fmla="*/ 1 h 108"/>
                  <a:gd name="T4" fmla="*/ 61 w 85"/>
                  <a:gd name="T5" fmla="*/ 21 h 108"/>
                  <a:gd name="T6" fmla="*/ 43 w 85"/>
                  <a:gd name="T7" fmla="*/ 24 h 108"/>
                  <a:gd name="T8" fmla="*/ 42 w 85"/>
                  <a:gd name="T9" fmla="*/ 24 h 108"/>
                  <a:gd name="T10" fmla="*/ 24 w 85"/>
                  <a:gd name="T11" fmla="*/ 21 h 108"/>
                  <a:gd name="T12" fmla="*/ 11 w 85"/>
                  <a:gd name="T13" fmla="*/ 1 h 108"/>
                  <a:gd name="T14" fmla="*/ 3 w 85"/>
                  <a:gd name="T15" fmla="*/ 4 h 108"/>
                  <a:gd name="T16" fmla="*/ 2 w 85"/>
                  <a:gd name="T17" fmla="*/ 16 h 108"/>
                  <a:gd name="T18" fmla="*/ 16 w 85"/>
                  <a:gd name="T19" fmla="*/ 28 h 108"/>
                  <a:gd name="T20" fmla="*/ 30 w 85"/>
                  <a:gd name="T21" fmla="*/ 108 h 108"/>
                  <a:gd name="T22" fmla="*/ 40 w 85"/>
                  <a:gd name="T23" fmla="*/ 108 h 108"/>
                  <a:gd name="T24" fmla="*/ 27 w 85"/>
                  <a:gd name="T25" fmla="*/ 32 h 108"/>
                  <a:gd name="T26" fmla="*/ 42 w 85"/>
                  <a:gd name="T27" fmla="*/ 34 h 108"/>
                  <a:gd name="T28" fmla="*/ 43 w 85"/>
                  <a:gd name="T29" fmla="*/ 34 h 108"/>
                  <a:gd name="T30" fmla="*/ 57 w 85"/>
                  <a:gd name="T31" fmla="*/ 32 h 108"/>
                  <a:gd name="T32" fmla="*/ 45 w 85"/>
                  <a:gd name="T33" fmla="*/ 108 h 108"/>
                  <a:gd name="T34" fmla="*/ 54 w 85"/>
                  <a:gd name="T35" fmla="*/ 108 h 108"/>
                  <a:gd name="T36" fmla="*/ 68 w 85"/>
                  <a:gd name="T37" fmla="*/ 28 h 108"/>
                  <a:gd name="T38" fmla="*/ 82 w 85"/>
                  <a:gd name="T39" fmla="*/ 16 h 108"/>
                  <a:gd name="T40" fmla="*/ 82 w 85"/>
                  <a:gd name="T41" fmla="*/ 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108">
                    <a:moveTo>
                      <a:pt x="82" y="4"/>
                    </a:moveTo>
                    <a:cubicBezTo>
                      <a:pt x="80" y="1"/>
                      <a:pt x="76" y="0"/>
                      <a:pt x="73" y="1"/>
                    </a:cubicBezTo>
                    <a:cubicBezTo>
                      <a:pt x="69" y="2"/>
                      <a:pt x="64" y="10"/>
                      <a:pt x="61" y="21"/>
                    </a:cubicBezTo>
                    <a:cubicBezTo>
                      <a:pt x="55" y="23"/>
                      <a:pt x="49" y="24"/>
                      <a:pt x="43" y="24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36" y="24"/>
                      <a:pt x="29" y="23"/>
                      <a:pt x="24" y="21"/>
                    </a:cubicBezTo>
                    <a:cubicBezTo>
                      <a:pt x="20" y="10"/>
                      <a:pt x="16" y="2"/>
                      <a:pt x="11" y="1"/>
                    </a:cubicBezTo>
                    <a:cubicBezTo>
                      <a:pt x="8" y="0"/>
                      <a:pt x="5" y="1"/>
                      <a:pt x="3" y="4"/>
                    </a:cubicBezTo>
                    <a:cubicBezTo>
                      <a:pt x="0" y="7"/>
                      <a:pt x="0" y="12"/>
                      <a:pt x="2" y="16"/>
                    </a:cubicBezTo>
                    <a:cubicBezTo>
                      <a:pt x="4" y="20"/>
                      <a:pt x="9" y="24"/>
                      <a:pt x="16" y="28"/>
                    </a:cubicBezTo>
                    <a:cubicBezTo>
                      <a:pt x="23" y="49"/>
                      <a:pt x="30" y="85"/>
                      <a:pt x="30" y="108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0" y="92"/>
                      <a:pt x="35" y="57"/>
                      <a:pt x="27" y="32"/>
                    </a:cubicBezTo>
                    <a:cubicBezTo>
                      <a:pt x="32" y="33"/>
                      <a:pt x="37" y="34"/>
                      <a:pt x="42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7" y="34"/>
                      <a:pt x="52" y="33"/>
                      <a:pt x="57" y="32"/>
                    </a:cubicBezTo>
                    <a:cubicBezTo>
                      <a:pt x="50" y="57"/>
                      <a:pt x="45" y="92"/>
                      <a:pt x="45" y="108"/>
                    </a:cubicBezTo>
                    <a:cubicBezTo>
                      <a:pt x="54" y="108"/>
                      <a:pt x="54" y="108"/>
                      <a:pt x="54" y="108"/>
                    </a:cubicBezTo>
                    <a:cubicBezTo>
                      <a:pt x="54" y="85"/>
                      <a:pt x="61" y="49"/>
                      <a:pt x="68" y="28"/>
                    </a:cubicBezTo>
                    <a:cubicBezTo>
                      <a:pt x="75" y="24"/>
                      <a:pt x="80" y="20"/>
                      <a:pt x="82" y="16"/>
                    </a:cubicBezTo>
                    <a:cubicBezTo>
                      <a:pt x="85" y="12"/>
                      <a:pt x="84" y="7"/>
                      <a:pt x="82" y="4"/>
                    </a:cubicBezTo>
                    <a:close/>
                  </a:path>
                </a:pathLst>
              </a:custGeom>
              <a:solidFill>
                <a:srgbClr val="E2A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</p:grp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83C6411-6C23-574F-83E5-D16689CD412C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88768" y="4491591"/>
              <a:ext cx="297441" cy="118683"/>
            </a:xfrm>
            <a:custGeom>
              <a:avLst/>
              <a:gdLst>
                <a:gd name="T0" fmla="*/ 175 w 175"/>
                <a:gd name="T1" fmla="*/ 39 h 70"/>
                <a:gd name="T2" fmla="*/ 171 w 175"/>
                <a:gd name="T3" fmla="*/ 45 h 70"/>
                <a:gd name="T4" fmla="*/ 94 w 175"/>
                <a:gd name="T5" fmla="*/ 41 h 70"/>
                <a:gd name="T6" fmla="*/ 1 w 175"/>
                <a:gd name="T7" fmla="*/ 0 h 70"/>
                <a:gd name="T8" fmla="*/ 0 w 175"/>
                <a:gd name="T9" fmla="*/ 11 h 70"/>
                <a:gd name="T10" fmla="*/ 92 w 175"/>
                <a:gd name="T11" fmla="*/ 52 h 70"/>
                <a:gd name="T12" fmla="*/ 169 w 175"/>
                <a:gd name="T13" fmla="*/ 56 h 70"/>
                <a:gd name="T14" fmla="*/ 174 w 175"/>
                <a:gd name="T15" fmla="*/ 50 h 70"/>
                <a:gd name="T16" fmla="*/ 175 w 175"/>
                <a:gd name="T17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70">
                  <a:moveTo>
                    <a:pt x="175" y="39"/>
                  </a:moveTo>
                  <a:cubicBezTo>
                    <a:pt x="175" y="41"/>
                    <a:pt x="174" y="43"/>
                    <a:pt x="171" y="45"/>
                  </a:cubicBezTo>
                  <a:cubicBezTo>
                    <a:pt x="149" y="59"/>
                    <a:pt x="114" y="48"/>
                    <a:pt x="94" y="41"/>
                  </a:cubicBezTo>
                  <a:cubicBezTo>
                    <a:pt x="88" y="39"/>
                    <a:pt x="15" y="10"/>
                    <a:pt x="1" y="0"/>
                  </a:cubicBezTo>
                  <a:cubicBezTo>
                    <a:pt x="1" y="2"/>
                    <a:pt x="0" y="6"/>
                    <a:pt x="0" y="11"/>
                  </a:cubicBezTo>
                  <a:cubicBezTo>
                    <a:pt x="13" y="21"/>
                    <a:pt x="86" y="50"/>
                    <a:pt x="92" y="52"/>
                  </a:cubicBezTo>
                  <a:cubicBezTo>
                    <a:pt x="112" y="59"/>
                    <a:pt x="148" y="70"/>
                    <a:pt x="169" y="56"/>
                  </a:cubicBezTo>
                  <a:cubicBezTo>
                    <a:pt x="172" y="54"/>
                    <a:pt x="174" y="52"/>
                    <a:pt x="174" y="50"/>
                  </a:cubicBezTo>
                  <a:cubicBezTo>
                    <a:pt x="174" y="48"/>
                    <a:pt x="175" y="41"/>
                    <a:pt x="175" y="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04F4374B-8095-B143-B95D-4F021CE67671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87303" y="4397816"/>
              <a:ext cx="315023" cy="194875"/>
            </a:xfrm>
            <a:custGeom>
              <a:avLst/>
              <a:gdLst>
                <a:gd name="T0" fmla="*/ 147 w 186"/>
                <a:gd name="T1" fmla="*/ 68 h 115"/>
                <a:gd name="T2" fmla="*/ 80 w 186"/>
                <a:gd name="T3" fmla="*/ 20 h 115"/>
                <a:gd name="T4" fmla="*/ 62 w 186"/>
                <a:gd name="T5" fmla="*/ 3 h 115"/>
                <a:gd name="T6" fmla="*/ 50 w 186"/>
                <a:gd name="T7" fmla="*/ 24 h 115"/>
                <a:gd name="T8" fmla="*/ 40 w 186"/>
                <a:gd name="T9" fmla="*/ 27 h 115"/>
                <a:gd name="T10" fmla="*/ 13 w 186"/>
                <a:gd name="T11" fmla="*/ 9 h 115"/>
                <a:gd name="T12" fmla="*/ 5 w 186"/>
                <a:gd name="T13" fmla="*/ 11 h 115"/>
                <a:gd name="T14" fmla="*/ 2 w 186"/>
                <a:gd name="T15" fmla="*/ 56 h 115"/>
                <a:gd name="T16" fmla="*/ 95 w 186"/>
                <a:gd name="T17" fmla="*/ 97 h 115"/>
                <a:gd name="T18" fmla="*/ 172 w 186"/>
                <a:gd name="T19" fmla="*/ 101 h 115"/>
                <a:gd name="T20" fmla="*/ 147 w 186"/>
                <a:gd name="T21" fmla="*/ 6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15">
                  <a:moveTo>
                    <a:pt x="147" y="68"/>
                  </a:moveTo>
                  <a:cubicBezTo>
                    <a:pt x="126" y="56"/>
                    <a:pt x="97" y="41"/>
                    <a:pt x="80" y="20"/>
                  </a:cubicBezTo>
                  <a:cubicBezTo>
                    <a:pt x="74" y="11"/>
                    <a:pt x="70" y="0"/>
                    <a:pt x="62" y="3"/>
                  </a:cubicBezTo>
                  <a:cubicBezTo>
                    <a:pt x="50" y="6"/>
                    <a:pt x="49" y="15"/>
                    <a:pt x="50" y="24"/>
                  </a:cubicBezTo>
                  <a:cubicBezTo>
                    <a:pt x="46" y="26"/>
                    <a:pt x="42" y="27"/>
                    <a:pt x="40" y="27"/>
                  </a:cubicBezTo>
                  <a:cubicBezTo>
                    <a:pt x="29" y="26"/>
                    <a:pt x="20" y="19"/>
                    <a:pt x="13" y="9"/>
                  </a:cubicBezTo>
                  <a:cubicBezTo>
                    <a:pt x="11" y="6"/>
                    <a:pt x="6" y="8"/>
                    <a:pt x="5" y="11"/>
                  </a:cubicBezTo>
                  <a:cubicBezTo>
                    <a:pt x="1" y="27"/>
                    <a:pt x="0" y="40"/>
                    <a:pt x="2" y="56"/>
                  </a:cubicBezTo>
                  <a:cubicBezTo>
                    <a:pt x="16" y="66"/>
                    <a:pt x="89" y="95"/>
                    <a:pt x="95" y="97"/>
                  </a:cubicBezTo>
                  <a:cubicBezTo>
                    <a:pt x="115" y="104"/>
                    <a:pt x="150" y="115"/>
                    <a:pt x="172" y="101"/>
                  </a:cubicBezTo>
                  <a:cubicBezTo>
                    <a:pt x="186" y="92"/>
                    <a:pt x="167" y="80"/>
                    <a:pt x="147" y="68"/>
                  </a:cubicBezTo>
                  <a:close/>
                </a:path>
              </a:pathLst>
            </a:custGeom>
            <a:solidFill>
              <a:srgbClr val="8E8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698F8403-2956-F344-924D-B6E4B8F39F82}"/>
                </a:ext>
              </a:extLst>
            </p:cNvPr>
            <p:cNvSpPr>
              <a:spLocks/>
            </p:cNvSpPr>
            <p:nvPr/>
          </p:nvSpPr>
          <p:spPr bwMode="gray">
            <a:xfrm>
              <a:off x="9590592" y="4491591"/>
              <a:ext cx="297441" cy="118683"/>
            </a:xfrm>
            <a:custGeom>
              <a:avLst/>
              <a:gdLst>
                <a:gd name="T0" fmla="*/ 0 w 175"/>
                <a:gd name="T1" fmla="*/ 39 h 70"/>
                <a:gd name="T2" fmla="*/ 4 w 175"/>
                <a:gd name="T3" fmla="*/ 45 h 70"/>
                <a:gd name="T4" fmla="*/ 81 w 175"/>
                <a:gd name="T5" fmla="*/ 41 h 70"/>
                <a:gd name="T6" fmla="*/ 174 w 175"/>
                <a:gd name="T7" fmla="*/ 0 h 70"/>
                <a:gd name="T8" fmla="*/ 175 w 175"/>
                <a:gd name="T9" fmla="*/ 11 h 70"/>
                <a:gd name="T10" fmla="*/ 83 w 175"/>
                <a:gd name="T11" fmla="*/ 52 h 70"/>
                <a:gd name="T12" fmla="*/ 5 w 175"/>
                <a:gd name="T13" fmla="*/ 56 h 70"/>
                <a:gd name="T14" fmla="*/ 1 w 175"/>
                <a:gd name="T15" fmla="*/ 50 h 70"/>
                <a:gd name="T16" fmla="*/ 0 w 175"/>
                <a:gd name="T17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70">
                  <a:moveTo>
                    <a:pt x="0" y="39"/>
                  </a:moveTo>
                  <a:cubicBezTo>
                    <a:pt x="0" y="41"/>
                    <a:pt x="1" y="43"/>
                    <a:pt x="4" y="45"/>
                  </a:cubicBezTo>
                  <a:cubicBezTo>
                    <a:pt x="25" y="59"/>
                    <a:pt x="61" y="48"/>
                    <a:pt x="81" y="41"/>
                  </a:cubicBezTo>
                  <a:cubicBezTo>
                    <a:pt x="87" y="39"/>
                    <a:pt x="160" y="10"/>
                    <a:pt x="174" y="0"/>
                  </a:cubicBezTo>
                  <a:cubicBezTo>
                    <a:pt x="174" y="2"/>
                    <a:pt x="175" y="6"/>
                    <a:pt x="175" y="11"/>
                  </a:cubicBezTo>
                  <a:cubicBezTo>
                    <a:pt x="162" y="21"/>
                    <a:pt x="88" y="50"/>
                    <a:pt x="83" y="52"/>
                  </a:cubicBezTo>
                  <a:cubicBezTo>
                    <a:pt x="63" y="59"/>
                    <a:pt x="27" y="70"/>
                    <a:pt x="5" y="56"/>
                  </a:cubicBezTo>
                  <a:cubicBezTo>
                    <a:pt x="3" y="54"/>
                    <a:pt x="1" y="52"/>
                    <a:pt x="1" y="50"/>
                  </a:cubicBezTo>
                  <a:cubicBezTo>
                    <a:pt x="0" y="48"/>
                    <a:pt x="0" y="41"/>
                    <a:pt x="0" y="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id="{73C37277-9C1C-004E-8772-BFD0B181F43C}"/>
                </a:ext>
              </a:extLst>
            </p:cNvPr>
            <p:cNvSpPr>
              <a:spLocks/>
            </p:cNvSpPr>
            <p:nvPr/>
          </p:nvSpPr>
          <p:spPr bwMode="gray">
            <a:xfrm>
              <a:off x="9574474" y="4397816"/>
              <a:ext cx="315023" cy="194875"/>
            </a:xfrm>
            <a:custGeom>
              <a:avLst/>
              <a:gdLst>
                <a:gd name="T0" fmla="*/ 39 w 186"/>
                <a:gd name="T1" fmla="*/ 68 h 115"/>
                <a:gd name="T2" fmla="*/ 105 w 186"/>
                <a:gd name="T3" fmla="*/ 18 h 115"/>
                <a:gd name="T4" fmla="*/ 124 w 186"/>
                <a:gd name="T5" fmla="*/ 3 h 115"/>
                <a:gd name="T6" fmla="*/ 135 w 186"/>
                <a:gd name="T7" fmla="*/ 24 h 115"/>
                <a:gd name="T8" fmla="*/ 146 w 186"/>
                <a:gd name="T9" fmla="*/ 27 h 115"/>
                <a:gd name="T10" fmla="*/ 172 w 186"/>
                <a:gd name="T11" fmla="*/ 9 h 115"/>
                <a:gd name="T12" fmla="*/ 181 w 186"/>
                <a:gd name="T13" fmla="*/ 11 h 115"/>
                <a:gd name="T14" fmla="*/ 184 w 186"/>
                <a:gd name="T15" fmla="*/ 56 h 115"/>
                <a:gd name="T16" fmla="*/ 91 w 186"/>
                <a:gd name="T17" fmla="*/ 97 h 115"/>
                <a:gd name="T18" fmla="*/ 14 w 186"/>
                <a:gd name="T19" fmla="*/ 101 h 115"/>
                <a:gd name="T20" fmla="*/ 39 w 186"/>
                <a:gd name="T21" fmla="*/ 6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15">
                  <a:moveTo>
                    <a:pt x="39" y="68"/>
                  </a:moveTo>
                  <a:cubicBezTo>
                    <a:pt x="60" y="56"/>
                    <a:pt x="87" y="39"/>
                    <a:pt x="105" y="18"/>
                  </a:cubicBezTo>
                  <a:cubicBezTo>
                    <a:pt x="111" y="9"/>
                    <a:pt x="116" y="0"/>
                    <a:pt x="124" y="3"/>
                  </a:cubicBezTo>
                  <a:cubicBezTo>
                    <a:pt x="136" y="6"/>
                    <a:pt x="137" y="15"/>
                    <a:pt x="135" y="24"/>
                  </a:cubicBezTo>
                  <a:cubicBezTo>
                    <a:pt x="140" y="26"/>
                    <a:pt x="143" y="27"/>
                    <a:pt x="146" y="27"/>
                  </a:cubicBezTo>
                  <a:cubicBezTo>
                    <a:pt x="156" y="26"/>
                    <a:pt x="165" y="19"/>
                    <a:pt x="172" y="9"/>
                  </a:cubicBezTo>
                  <a:cubicBezTo>
                    <a:pt x="174" y="6"/>
                    <a:pt x="180" y="8"/>
                    <a:pt x="181" y="11"/>
                  </a:cubicBezTo>
                  <a:cubicBezTo>
                    <a:pt x="185" y="27"/>
                    <a:pt x="186" y="40"/>
                    <a:pt x="184" y="56"/>
                  </a:cubicBezTo>
                  <a:cubicBezTo>
                    <a:pt x="170" y="66"/>
                    <a:pt x="97" y="95"/>
                    <a:pt x="91" y="97"/>
                  </a:cubicBezTo>
                  <a:cubicBezTo>
                    <a:pt x="71" y="104"/>
                    <a:pt x="35" y="115"/>
                    <a:pt x="14" y="101"/>
                  </a:cubicBezTo>
                  <a:cubicBezTo>
                    <a:pt x="0" y="92"/>
                    <a:pt x="19" y="80"/>
                    <a:pt x="39" y="68"/>
                  </a:cubicBezTo>
                  <a:close/>
                </a:path>
              </a:pathLst>
            </a:custGeom>
            <a:solidFill>
              <a:srgbClr val="8E8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id="{55F627D4-D447-9E48-BF87-70CF5FE5EE86}"/>
                </a:ext>
              </a:extLst>
            </p:cNvPr>
            <p:cNvSpPr>
              <a:spLocks/>
            </p:cNvSpPr>
            <p:nvPr/>
          </p:nvSpPr>
          <p:spPr bwMode="gray">
            <a:xfrm>
              <a:off x="9748836" y="3221239"/>
              <a:ext cx="542133" cy="1230790"/>
            </a:xfrm>
            <a:custGeom>
              <a:avLst/>
              <a:gdLst>
                <a:gd name="T0" fmla="*/ 309 w 320"/>
                <a:gd name="T1" fmla="*/ 0 h 726"/>
                <a:gd name="T2" fmla="*/ 169 w 320"/>
                <a:gd name="T3" fmla="*/ 13 h 726"/>
                <a:gd name="T4" fmla="*/ 24 w 320"/>
                <a:gd name="T5" fmla="*/ 0 h 726"/>
                <a:gd name="T6" fmla="*/ 20 w 320"/>
                <a:gd name="T7" fmla="*/ 130 h 726"/>
                <a:gd name="T8" fmla="*/ 17 w 320"/>
                <a:gd name="T9" fmla="*/ 424 h 726"/>
                <a:gd name="T10" fmla="*/ 0 w 320"/>
                <a:gd name="T11" fmla="*/ 712 h 726"/>
                <a:gd name="T12" fmla="*/ 81 w 320"/>
                <a:gd name="T13" fmla="*/ 719 h 726"/>
                <a:gd name="T14" fmla="*/ 117 w 320"/>
                <a:gd name="T15" fmla="*/ 398 h 726"/>
                <a:gd name="T16" fmla="*/ 164 w 320"/>
                <a:gd name="T17" fmla="*/ 141 h 726"/>
                <a:gd name="T18" fmla="*/ 172 w 320"/>
                <a:gd name="T19" fmla="*/ 141 h 726"/>
                <a:gd name="T20" fmla="*/ 201 w 320"/>
                <a:gd name="T21" fmla="*/ 396 h 726"/>
                <a:gd name="T22" fmla="*/ 202 w 320"/>
                <a:gd name="T23" fmla="*/ 719 h 726"/>
                <a:gd name="T24" fmla="*/ 282 w 320"/>
                <a:gd name="T25" fmla="*/ 717 h 726"/>
                <a:gd name="T26" fmla="*/ 290 w 320"/>
                <a:gd name="T27" fmla="*/ 425 h 726"/>
                <a:gd name="T28" fmla="*/ 317 w 320"/>
                <a:gd name="T29" fmla="*/ 141 h 726"/>
                <a:gd name="T30" fmla="*/ 309 w 320"/>
                <a:gd name="T31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0" h="726">
                  <a:moveTo>
                    <a:pt x="309" y="0"/>
                  </a:moveTo>
                  <a:cubicBezTo>
                    <a:pt x="309" y="0"/>
                    <a:pt x="250" y="13"/>
                    <a:pt x="169" y="13"/>
                  </a:cubicBezTo>
                  <a:cubicBezTo>
                    <a:pt x="87" y="13"/>
                    <a:pt x="24" y="0"/>
                    <a:pt x="24" y="0"/>
                  </a:cubicBezTo>
                  <a:cubicBezTo>
                    <a:pt x="23" y="25"/>
                    <a:pt x="21" y="73"/>
                    <a:pt x="20" y="130"/>
                  </a:cubicBezTo>
                  <a:cubicBezTo>
                    <a:pt x="16" y="204"/>
                    <a:pt x="17" y="329"/>
                    <a:pt x="17" y="424"/>
                  </a:cubicBezTo>
                  <a:cubicBezTo>
                    <a:pt x="17" y="579"/>
                    <a:pt x="0" y="712"/>
                    <a:pt x="0" y="712"/>
                  </a:cubicBezTo>
                  <a:cubicBezTo>
                    <a:pt x="0" y="712"/>
                    <a:pt x="14" y="726"/>
                    <a:pt x="81" y="719"/>
                  </a:cubicBezTo>
                  <a:cubicBezTo>
                    <a:pt x="99" y="586"/>
                    <a:pt x="145" y="488"/>
                    <a:pt x="117" y="398"/>
                  </a:cubicBezTo>
                  <a:cubicBezTo>
                    <a:pt x="127" y="324"/>
                    <a:pt x="146" y="249"/>
                    <a:pt x="164" y="141"/>
                  </a:cubicBezTo>
                  <a:cubicBezTo>
                    <a:pt x="172" y="141"/>
                    <a:pt x="172" y="141"/>
                    <a:pt x="172" y="141"/>
                  </a:cubicBezTo>
                  <a:cubicBezTo>
                    <a:pt x="185" y="245"/>
                    <a:pt x="195" y="317"/>
                    <a:pt x="201" y="396"/>
                  </a:cubicBezTo>
                  <a:cubicBezTo>
                    <a:pt x="148" y="520"/>
                    <a:pt x="197" y="610"/>
                    <a:pt x="202" y="719"/>
                  </a:cubicBezTo>
                  <a:cubicBezTo>
                    <a:pt x="268" y="726"/>
                    <a:pt x="282" y="717"/>
                    <a:pt x="282" y="717"/>
                  </a:cubicBezTo>
                  <a:cubicBezTo>
                    <a:pt x="282" y="717"/>
                    <a:pt x="281" y="525"/>
                    <a:pt x="290" y="425"/>
                  </a:cubicBezTo>
                  <a:cubicBezTo>
                    <a:pt x="297" y="316"/>
                    <a:pt x="312" y="224"/>
                    <a:pt x="317" y="141"/>
                  </a:cubicBezTo>
                  <a:cubicBezTo>
                    <a:pt x="320" y="87"/>
                    <a:pt x="318" y="37"/>
                    <a:pt x="309" y="0"/>
                  </a:cubicBezTo>
                  <a:close/>
                </a:path>
              </a:pathLst>
            </a:custGeom>
            <a:solidFill>
              <a:srgbClr val="5E4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id="{6C7DB0D8-BA80-0D4D-A3A3-D05FBAEE0A2E}"/>
                </a:ext>
              </a:extLst>
            </p:cNvPr>
            <p:cNvSpPr>
              <a:spLocks/>
            </p:cNvSpPr>
            <p:nvPr/>
          </p:nvSpPr>
          <p:spPr bwMode="gray">
            <a:xfrm>
              <a:off x="10134190" y="3221239"/>
              <a:ext cx="153849" cy="165571"/>
            </a:xfrm>
            <a:custGeom>
              <a:avLst/>
              <a:gdLst>
                <a:gd name="T0" fmla="*/ 0 w 91"/>
                <a:gd name="T1" fmla="*/ 10 h 98"/>
                <a:gd name="T2" fmla="*/ 82 w 91"/>
                <a:gd name="T3" fmla="*/ 0 h 98"/>
                <a:gd name="T4" fmla="*/ 91 w 91"/>
                <a:gd name="T5" fmla="*/ 98 h 98"/>
                <a:gd name="T6" fmla="*/ 0 w 91"/>
                <a:gd name="T7" fmla="*/ 1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98">
                  <a:moveTo>
                    <a:pt x="0" y="10"/>
                  </a:moveTo>
                  <a:cubicBezTo>
                    <a:pt x="48" y="7"/>
                    <a:pt x="82" y="0"/>
                    <a:pt x="82" y="0"/>
                  </a:cubicBezTo>
                  <a:cubicBezTo>
                    <a:pt x="89" y="27"/>
                    <a:pt x="91" y="60"/>
                    <a:pt x="91" y="98"/>
                  </a:cubicBezTo>
                  <a:cubicBezTo>
                    <a:pt x="42" y="87"/>
                    <a:pt x="5" y="41"/>
                    <a:pt x="0" y="10"/>
                  </a:cubicBezTo>
                  <a:close/>
                </a:path>
              </a:pathLst>
            </a:custGeom>
            <a:solidFill>
              <a:srgbClr val="513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id="{A33D0C62-F9E4-7642-9507-385618A20BE1}"/>
                </a:ext>
              </a:extLst>
            </p:cNvPr>
            <p:cNvSpPr>
              <a:spLocks/>
            </p:cNvSpPr>
            <p:nvPr/>
          </p:nvSpPr>
          <p:spPr bwMode="gray">
            <a:xfrm>
              <a:off x="9782536" y="3221239"/>
              <a:ext cx="131870" cy="162640"/>
            </a:xfrm>
            <a:custGeom>
              <a:avLst/>
              <a:gdLst>
                <a:gd name="T0" fmla="*/ 0 w 78"/>
                <a:gd name="T1" fmla="*/ 96 h 96"/>
                <a:gd name="T2" fmla="*/ 4 w 78"/>
                <a:gd name="T3" fmla="*/ 0 h 96"/>
                <a:gd name="T4" fmla="*/ 67 w 78"/>
                <a:gd name="T5" fmla="*/ 9 h 96"/>
                <a:gd name="T6" fmla="*/ 78 w 78"/>
                <a:gd name="T7" fmla="*/ 10 h 96"/>
                <a:gd name="T8" fmla="*/ 0 w 78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96">
                  <a:moveTo>
                    <a:pt x="0" y="96"/>
                  </a:moveTo>
                  <a:cubicBezTo>
                    <a:pt x="1" y="54"/>
                    <a:pt x="3" y="20"/>
                    <a:pt x="4" y="0"/>
                  </a:cubicBezTo>
                  <a:cubicBezTo>
                    <a:pt x="4" y="0"/>
                    <a:pt x="25" y="5"/>
                    <a:pt x="67" y="9"/>
                  </a:cubicBezTo>
                  <a:cubicBezTo>
                    <a:pt x="71" y="10"/>
                    <a:pt x="74" y="10"/>
                    <a:pt x="78" y="10"/>
                  </a:cubicBezTo>
                  <a:cubicBezTo>
                    <a:pt x="73" y="40"/>
                    <a:pt x="46" y="83"/>
                    <a:pt x="0" y="96"/>
                  </a:cubicBezTo>
                  <a:close/>
                </a:path>
              </a:pathLst>
            </a:custGeom>
            <a:solidFill>
              <a:srgbClr val="513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5" name="Freeform 19">
              <a:extLst>
                <a:ext uri="{FF2B5EF4-FFF2-40B4-BE49-F238E27FC236}">
                  <a16:creationId xmlns:a16="http://schemas.microsoft.com/office/drawing/2014/main" id="{B46B6411-BDEC-9249-B7DF-F9D02DE0348D}"/>
                </a:ext>
              </a:extLst>
            </p:cNvPr>
            <p:cNvSpPr>
              <a:spLocks/>
            </p:cNvSpPr>
            <p:nvPr/>
          </p:nvSpPr>
          <p:spPr bwMode="gray">
            <a:xfrm>
              <a:off x="9987668" y="3243218"/>
              <a:ext cx="52748" cy="216853"/>
            </a:xfrm>
            <a:custGeom>
              <a:avLst/>
              <a:gdLst>
                <a:gd name="T0" fmla="*/ 31 w 31"/>
                <a:gd name="T1" fmla="*/ 0 h 128"/>
                <a:gd name="T2" fmla="*/ 28 w 31"/>
                <a:gd name="T3" fmla="*/ 0 h 128"/>
                <a:gd name="T4" fmla="*/ 0 w 31"/>
                <a:gd name="T5" fmla="*/ 0 h 128"/>
                <a:gd name="T6" fmla="*/ 0 w 31"/>
                <a:gd name="T7" fmla="*/ 115 h 128"/>
                <a:gd name="T8" fmla="*/ 13 w 31"/>
                <a:gd name="T9" fmla="*/ 128 h 128"/>
                <a:gd name="T10" fmla="*/ 23 w 31"/>
                <a:gd name="T11" fmla="*/ 128 h 128"/>
                <a:gd name="T12" fmla="*/ 31 w 31"/>
                <a:gd name="T13" fmla="*/ 128 h 128"/>
                <a:gd name="T14" fmla="*/ 31 w 31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28">
                  <a:moveTo>
                    <a:pt x="31" y="0"/>
                  </a:moveTo>
                  <a:cubicBezTo>
                    <a:pt x="30" y="0"/>
                    <a:pt x="29" y="0"/>
                    <a:pt x="28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3"/>
                    <a:pt x="6" y="128"/>
                    <a:pt x="1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31" y="128"/>
                    <a:pt x="31" y="128"/>
                    <a:pt x="31" y="128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513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6" name="Freeform 20">
              <a:extLst>
                <a:ext uri="{FF2B5EF4-FFF2-40B4-BE49-F238E27FC236}">
                  <a16:creationId xmlns:a16="http://schemas.microsoft.com/office/drawing/2014/main" id="{0F866AF4-1313-B340-94A8-E193914296FC}"/>
                </a:ext>
              </a:extLst>
            </p:cNvPr>
            <p:cNvSpPr>
              <a:spLocks/>
            </p:cNvSpPr>
            <p:nvPr/>
          </p:nvSpPr>
          <p:spPr bwMode="gray">
            <a:xfrm>
              <a:off x="9789862" y="3178748"/>
              <a:ext cx="482059" cy="64470"/>
            </a:xfrm>
            <a:custGeom>
              <a:avLst/>
              <a:gdLst>
                <a:gd name="T0" fmla="*/ 0 w 285"/>
                <a:gd name="T1" fmla="*/ 25 h 38"/>
                <a:gd name="T2" fmla="*/ 145 w 285"/>
                <a:gd name="T3" fmla="*/ 38 h 38"/>
                <a:gd name="T4" fmla="*/ 285 w 285"/>
                <a:gd name="T5" fmla="*/ 25 h 38"/>
                <a:gd name="T6" fmla="*/ 283 w 285"/>
                <a:gd name="T7" fmla="*/ 0 h 38"/>
                <a:gd name="T8" fmla="*/ 140 w 285"/>
                <a:gd name="T9" fmla="*/ 12 h 38"/>
                <a:gd name="T10" fmla="*/ 3 w 285"/>
                <a:gd name="T11" fmla="*/ 0 h 38"/>
                <a:gd name="T12" fmla="*/ 0 w 285"/>
                <a:gd name="T13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5" h="38">
                  <a:moveTo>
                    <a:pt x="0" y="25"/>
                  </a:moveTo>
                  <a:cubicBezTo>
                    <a:pt x="0" y="25"/>
                    <a:pt x="63" y="38"/>
                    <a:pt x="145" y="38"/>
                  </a:cubicBezTo>
                  <a:cubicBezTo>
                    <a:pt x="226" y="38"/>
                    <a:pt x="285" y="25"/>
                    <a:pt x="285" y="25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3" y="0"/>
                    <a:pt x="219" y="12"/>
                    <a:pt x="140" y="12"/>
                  </a:cubicBezTo>
                  <a:cubicBezTo>
                    <a:pt x="61" y="12"/>
                    <a:pt x="3" y="0"/>
                    <a:pt x="3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AE6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7" name="Oval 21">
              <a:extLst>
                <a:ext uri="{FF2B5EF4-FFF2-40B4-BE49-F238E27FC236}">
                  <a16:creationId xmlns:a16="http://schemas.microsoft.com/office/drawing/2014/main" id="{D7064A96-9A95-7F40-95B3-67633F97AC0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025763" y="3215379"/>
              <a:ext cx="13187" cy="11722"/>
            </a:xfrm>
            <a:prstGeom prst="ellipse">
              <a:avLst/>
            </a:prstGeom>
            <a:solidFill>
              <a:srgbClr val="8C4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8" name="Oval 22">
              <a:extLst>
                <a:ext uri="{FF2B5EF4-FFF2-40B4-BE49-F238E27FC236}">
                  <a16:creationId xmlns:a16="http://schemas.microsoft.com/office/drawing/2014/main" id="{600F3665-2D33-F843-B219-668CE93843B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965689" y="3213913"/>
              <a:ext cx="11722" cy="11722"/>
            </a:xfrm>
            <a:prstGeom prst="ellipse">
              <a:avLst/>
            </a:prstGeom>
            <a:solidFill>
              <a:srgbClr val="8C4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9" name="Oval 23">
              <a:extLst>
                <a:ext uri="{FF2B5EF4-FFF2-40B4-BE49-F238E27FC236}">
                  <a16:creationId xmlns:a16="http://schemas.microsoft.com/office/drawing/2014/main" id="{170FF9D9-4736-6242-B6A6-7DDDEFAE7AF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907080" y="3209518"/>
              <a:ext cx="11722" cy="13187"/>
            </a:xfrm>
            <a:prstGeom prst="ellipse">
              <a:avLst/>
            </a:prstGeom>
            <a:solidFill>
              <a:srgbClr val="8C4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0" name="Freeform 24">
              <a:extLst>
                <a:ext uri="{FF2B5EF4-FFF2-40B4-BE49-F238E27FC236}">
                  <a16:creationId xmlns:a16="http://schemas.microsoft.com/office/drawing/2014/main" id="{D6447B89-F27B-784A-A4AE-9561386659C8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9980341" y="3189004"/>
              <a:ext cx="76192" cy="64470"/>
            </a:xfrm>
            <a:custGeom>
              <a:avLst/>
              <a:gdLst>
                <a:gd name="T0" fmla="*/ 0 w 45"/>
                <a:gd name="T1" fmla="*/ 26 h 38"/>
                <a:gd name="T2" fmla="*/ 0 w 45"/>
                <a:gd name="T3" fmla="*/ 12 h 38"/>
                <a:gd name="T4" fmla="*/ 12 w 45"/>
                <a:gd name="T5" fmla="*/ 0 h 38"/>
                <a:gd name="T6" fmla="*/ 33 w 45"/>
                <a:gd name="T7" fmla="*/ 0 h 38"/>
                <a:gd name="T8" fmla="*/ 45 w 45"/>
                <a:gd name="T9" fmla="*/ 12 h 38"/>
                <a:gd name="T10" fmla="*/ 45 w 45"/>
                <a:gd name="T11" fmla="*/ 26 h 38"/>
                <a:gd name="T12" fmla="*/ 33 w 45"/>
                <a:gd name="T13" fmla="*/ 38 h 38"/>
                <a:gd name="T14" fmla="*/ 12 w 45"/>
                <a:gd name="T15" fmla="*/ 38 h 38"/>
                <a:gd name="T16" fmla="*/ 0 w 45"/>
                <a:gd name="T17" fmla="*/ 26 h 38"/>
                <a:gd name="T18" fmla="*/ 12 w 45"/>
                <a:gd name="T19" fmla="*/ 7 h 38"/>
                <a:gd name="T20" fmla="*/ 6 w 45"/>
                <a:gd name="T21" fmla="*/ 12 h 38"/>
                <a:gd name="T22" fmla="*/ 6 w 45"/>
                <a:gd name="T23" fmla="*/ 26 h 38"/>
                <a:gd name="T24" fmla="*/ 12 w 45"/>
                <a:gd name="T25" fmla="*/ 32 h 38"/>
                <a:gd name="T26" fmla="*/ 33 w 45"/>
                <a:gd name="T27" fmla="*/ 32 h 38"/>
                <a:gd name="T28" fmla="*/ 39 w 45"/>
                <a:gd name="T29" fmla="*/ 26 h 38"/>
                <a:gd name="T30" fmla="*/ 39 w 45"/>
                <a:gd name="T31" fmla="*/ 12 h 38"/>
                <a:gd name="T32" fmla="*/ 33 w 45"/>
                <a:gd name="T33" fmla="*/ 7 h 38"/>
                <a:gd name="T34" fmla="*/ 12 w 45"/>
                <a:gd name="T35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38">
                  <a:moveTo>
                    <a:pt x="0" y="26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32"/>
                    <a:pt x="40" y="38"/>
                    <a:pt x="3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5" y="38"/>
                    <a:pt x="0" y="32"/>
                    <a:pt x="0" y="26"/>
                  </a:cubicBezTo>
                  <a:close/>
                  <a:moveTo>
                    <a:pt x="12" y="7"/>
                  </a:moveTo>
                  <a:cubicBezTo>
                    <a:pt x="9" y="7"/>
                    <a:pt x="6" y="9"/>
                    <a:pt x="6" y="12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9"/>
                    <a:pt x="9" y="32"/>
                    <a:pt x="1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6" y="32"/>
                    <a:pt x="39" y="29"/>
                    <a:pt x="39" y="2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9"/>
                    <a:pt x="36" y="7"/>
                    <a:pt x="33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B5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1" name="Freeform 25">
              <a:extLst>
                <a:ext uri="{FF2B5EF4-FFF2-40B4-BE49-F238E27FC236}">
                  <a16:creationId xmlns:a16="http://schemas.microsoft.com/office/drawing/2014/main" id="{CA28655E-87A8-B54F-B253-BCDB73E25417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30159" y="3216844"/>
              <a:ext cx="39561" cy="10257"/>
            </a:xfrm>
            <a:custGeom>
              <a:avLst/>
              <a:gdLst>
                <a:gd name="T0" fmla="*/ 3 w 23"/>
                <a:gd name="T1" fmla="*/ 6 h 6"/>
                <a:gd name="T2" fmla="*/ 20 w 23"/>
                <a:gd name="T3" fmla="*/ 6 h 6"/>
                <a:gd name="T4" fmla="*/ 23 w 23"/>
                <a:gd name="T5" fmla="*/ 3 h 6"/>
                <a:gd name="T6" fmla="*/ 20 w 23"/>
                <a:gd name="T7" fmla="*/ 0 h 6"/>
                <a:gd name="T8" fmla="*/ 3 w 23"/>
                <a:gd name="T9" fmla="*/ 0 h 6"/>
                <a:gd name="T10" fmla="*/ 0 w 23"/>
                <a:gd name="T11" fmla="*/ 3 h 6"/>
                <a:gd name="T12" fmla="*/ 3 w 2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6">
                  <a:moveTo>
                    <a:pt x="3" y="6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6"/>
                    <a:pt x="23" y="4"/>
                    <a:pt x="23" y="3"/>
                  </a:cubicBezTo>
                  <a:cubicBezTo>
                    <a:pt x="23" y="1"/>
                    <a:pt x="22" y="0"/>
                    <a:pt x="2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lose/>
                </a:path>
              </a:pathLst>
            </a:custGeom>
            <a:solidFill>
              <a:srgbClr val="B5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2" name="Oval 26">
              <a:extLst>
                <a:ext uri="{FF2B5EF4-FFF2-40B4-BE49-F238E27FC236}">
                  <a16:creationId xmlns:a16="http://schemas.microsoft.com/office/drawing/2014/main" id="{0B8B6D2C-D804-EC49-8A27-A9BFBF8CF78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085838" y="3213913"/>
              <a:ext cx="11722" cy="11722"/>
            </a:xfrm>
            <a:prstGeom prst="ellipse">
              <a:avLst/>
            </a:prstGeom>
            <a:solidFill>
              <a:srgbClr val="8C4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3" name="Rectangle 27">
              <a:extLst>
                <a:ext uri="{FF2B5EF4-FFF2-40B4-BE49-F238E27FC236}">
                  <a16:creationId xmlns:a16="http://schemas.microsoft.com/office/drawing/2014/main" id="{22C72378-B635-4948-946F-CE722F0C463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871915" y="3184609"/>
              <a:ext cx="20513" cy="52748"/>
            </a:xfrm>
            <a:prstGeom prst="rect">
              <a:avLst/>
            </a:prstGeom>
            <a:solidFill>
              <a:srgbClr val="513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4" name="Rectangle 28">
              <a:extLst>
                <a:ext uri="{FF2B5EF4-FFF2-40B4-BE49-F238E27FC236}">
                  <a16:creationId xmlns:a16="http://schemas.microsoft.com/office/drawing/2014/main" id="{6B368A15-85F6-394D-837F-77CE73246B7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160564" y="3184609"/>
              <a:ext cx="19048" cy="52748"/>
            </a:xfrm>
            <a:prstGeom prst="rect">
              <a:avLst/>
            </a:prstGeom>
            <a:solidFill>
              <a:srgbClr val="513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5" name="Freeform 29">
              <a:extLst>
                <a:ext uri="{FF2B5EF4-FFF2-40B4-BE49-F238E27FC236}">
                  <a16:creationId xmlns:a16="http://schemas.microsoft.com/office/drawing/2014/main" id="{EAD703DD-61EC-7D41-9F82-FB6A6F960E1C}"/>
                </a:ext>
              </a:extLst>
            </p:cNvPr>
            <p:cNvSpPr>
              <a:spLocks/>
            </p:cNvSpPr>
            <p:nvPr/>
          </p:nvSpPr>
          <p:spPr bwMode="gray">
            <a:xfrm>
              <a:off x="9247729" y="3172887"/>
              <a:ext cx="190479" cy="177292"/>
            </a:xfrm>
            <a:custGeom>
              <a:avLst/>
              <a:gdLst>
                <a:gd name="T0" fmla="*/ 93 w 113"/>
                <a:gd name="T1" fmla="*/ 27 h 104"/>
                <a:gd name="T2" fmla="*/ 79 w 113"/>
                <a:gd name="T3" fmla="*/ 3 h 104"/>
                <a:gd name="T4" fmla="*/ 70 w 113"/>
                <a:gd name="T5" fmla="*/ 0 h 104"/>
                <a:gd name="T6" fmla="*/ 22 w 113"/>
                <a:gd name="T7" fmla="*/ 2 h 104"/>
                <a:gd name="T8" fmla="*/ 12 w 113"/>
                <a:gd name="T9" fmla="*/ 12 h 104"/>
                <a:gd name="T10" fmla="*/ 22 w 113"/>
                <a:gd name="T11" fmla="*/ 21 h 104"/>
                <a:gd name="T12" fmla="*/ 50 w 113"/>
                <a:gd name="T13" fmla="*/ 20 h 104"/>
                <a:gd name="T14" fmla="*/ 5 w 113"/>
                <a:gd name="T15" fmla="*/ 56 h 104"/>
                <a:gd name="T16" fmla="*/ 3 w 113"/>
                <a:gd name="T17" fmla="*/ 69 h 104"/>
                <a:gd name="T18" fmla="*/ 16 w 113"/>
                <a:gd name="T19" fmla="*/ 70 h 104"/>
                <a:gd name="T20" fmla="*/ 6 w 113"/>
                <a:gd name="T21" fmla="*/ 78 h 104"/>
                <a:gd name="T22" fmla="*/ 5 w 113"/>
                <a:gd name="T23" fmla="*/ 91 h 104"/>
                <a:gd name="T24" fmla="*/ 17 w 113"/>
                <a:gd name="T25" fmla="*/ 92 h 104"/>
                <a:gd name="T26" fmla="*/ 24 w 113"/>
                <a:gd name="T27" fmla="*/ 86 h 104"/>
                <a:gd name="T28" fmla="*/ 23 w 113"/>
                <a:gd name="T29" fmla="*/ 99 h 104"/>
                <a:gd name="T30" fmla="*/ 36 w 113"/>
                <a:gd name="T31" fmla="*/ 100 h 104"/>
                <a:gd name="T32" fmla="*/ 49 w 113"/>
                <a:gd name="T33" fmla="*/ 89 h 104"/>
                <a:gd name="T34" fmla="*/ 48 w 113"/>
                <a:gd name="T35" fmla="*/ 100 h 104"/>
                <a:gd name="T36" fmla="*/ 58 w 113"/>
                <a:gd name="T37" fmla="*/ 101 h 104"/>
                <a:gd name="T38" fmla="*/ 104 w 113"/>
                <a:gd name="T39" fmla="*/ 64 h 104"/>
                <a:gd name="T40" fmla="*/ 112 w 113"/>
                <a:gd name="T41" fmla="*/ 45 h 104"/>
                <a:gd name="T42" fmla="*/ 93 w 113"/>
                <a:gd name="T43" fmla="*/ 2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" h="104">
                  <a:moveTo>
                    <a:pt x="93" y="27"/>
                  </a:moveTo>
                  <a:cubicBezTo>
                    <a:pt x="82" y="13"/>
                    <a:pt x="80" y="5"/>
                    <a:pt x="79" y="3"/>
                  </a:cubicBezTo>
                  <a:cubicBezTo>
                    <a:pt x="76" y="2"/>
                    <a:pt x="73" y="1"/>
                    <a:pt x="70" y="0"/>
                  </a:cubicBezTo>
                  <a:cubicBezTo>
                    <a:pt x="68" y="0"/>
                    <a:pt x="22" y="2"/>
                    <a:pt x="22" y="2"/>
                  </a:cubicBezTo>
                  <a:cubicBezTo>
                    <a:pt x="16" y="2"/>
                    <a:pt x="12" y="7"/>
                    <a:pt x="12" y="12"/>
                  </a:cubicBezTo>
                  <a:cubicBezTo>
                    <a:pt x="13" y="17"/>
                    <a:pt x="17" y="21"/>
                    <a:pt x="22" y="21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1" y="59"/>
                    <a:pt x="0" y="65"/>
                    <a:pt x="3" y="69"/>
                  </a:cubicBezTo>
                  <a:cubicBezTo>
                    <a:pt x="7" y="73"/>
                    <a:pt x="12" y="73"/>
                    <a:pt x="16" y="7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2" y="81"/>
                    <a:pt x="2" y="87"/>
                    <a:pt x="5" y="91"/>
                  </a:cubicBezTo>
                  <a:cubicBezTo>
                    <a:pt x="8" y="94"/>
                    <a:pt x="13" y="95"/>
                    <a:pt x="17" y="92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1" y="89"/>
                    <a:pt x="20" y="95"/>
                    <a:pt x="23" y="99"/>
                  </a:cubicBezTo>
                  <a:cubicBezTo>
                    <a:pt x="26" y="102"/>
                    <a:pt x="32" y="103"/>
                    <a:pt x="36" y="100"/>
                  </a:cubicBezTo>
                  <a:cubicBezTo>
                    <a:pt x="49" y="89"/>
                    <a:pt x="49" y="89"/>
                    <a:pt x="49" y="89"/>
                  </a:cubicBezTo>
                  <a:cubicBezTo>
                    <a:pt x="46" y="92"/>
                    <a:pt x="45" y="97"/>
                    <a:pt x="48" y="100"/>
                  </a:cubicBezTo>
                  <a:cubicBezTo>
                    <a:pt x="50" y="103"/>
                    <a:pt x="55" y="104"/>
                    <a:pt x="58" y="101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10" y="59"/>
                    <a:pt x="113" y="52"/>
                    <a:pt x="112" y="45"/>
                  </a:cubicBezTo>
                  <a:cubicBezTo>
                    <a:pt x="109" y="43"/>
                    <a:pt x="102" y="39"/>
                    <a:pt x="93" y="27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6" name="Freeform 30">
              <a:extLst>
                <a:ext uri="{FF2B5EF4-FFF2-40B4-BE49-F238E27FC236}">
                  <a16:creationId xmlns:a16="http://schemas.microsoft.com/office/drawing/2014/main" id="{947694A0-FBEA-CC4E-9938-BDD1CBC7536A}"/>
                </a:ext>
              </a:extLst>
            </p:cNvPr>
            <p:cNvSpPr>
              <a:spLocks/>
            </p:cNvSpPr>
            <p:nvPr/>
          </p:nvSpPr>
          <p:spPr bwMode="gray">
            <a:xfrm>
              <a:off x="9381064" y="3153839"/>
              <a:ext cx="87913" cy="95240"/>
            </a:xfrm>
            <a:custGeom>
              <a:avLst/>
              <a:gdLst>
                <a:gd name="T0" fmla="*/ 32 w 52"/>
                <a:gd name="T1" fmla="*/ 23 h 56"/>
                <a:gd name="T2" fmla="*/ 52 w 52"/>
                <a:gd name="T3" fmla="*/ 43 h 56"/>
                <a:gd name="T4" fmla="*/ 35 w 52"/>
                <a:gd name="T5" fmla="*/ 56 h 56"/>
                <a:gd name="T6" fmla="*/ 14 w 52"/>
                <a:gd name="T7" fmla="*/ 38 h 56"/>
                <a:gd name="T8" fmla="*/ 0 w 52"/>
                <a:gd name="T9" fmla="*/ 13 h 56"/>
                <a:gd name="T10" fmla="*/ 18 w 52"/>
                <a:gd name="T11" fmla="*/ 0 h 56"/>
                <a:gd name="T12" fmla="*/ 32 w 52"/>
                <a:gd name="T13" fmla="*/ 2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6">
                  <a:moveTo>
                    <a:pt x="32" y="23"/>
                  </a:moveTo>
                  <a:cubicBezTo>
                    <a:pt x="40" y="34"/>
                    <a:pt x="48" y="40"/>
                    <a:pt x="52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26" y="54"/>
                    <a:pt x="14" y="38"/>
                  </a:cubicBezTo>
                  <a:cubicBezTo>
                    <a:pt x="1" y="22"/>
                    <a:pt x="0" y="13"/>
                    <a:pt x="0" y="1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5"/>
                    <a:pt x="23" y="12"/>
                    <a:pt x="3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7" name="Freeform 31">
              <a:extLst>
                <a:ext uri="{FF2B5EF4-FFF2-40B4-BE49-F238E27FC236}">
                  <a16:creationId xmlns:a16="http://schemas.microsoft.com/office/drawing/2014/main" id="{68C9E890-11A8-0A42-9EE7-DD80BA43C830}"/>
                </a:ext>
              </a:extLst>
            </p:cNvPr>
            <p:cNvSpPr>
              <a:spLocks/>
            </p:cNvSpPr>
            <p:nvPr/>
          </p:nvSpPr>
          <p:spPr bwMode="gray">
            <a:xfrm>
              <a:off x="9408904" y="2446135"/>
              <a:ext cx="467407" cy="786827"/>
            </a:xfrm>
            <a:custGeom>
              <a:avLst/>
              <a:gdLst>
                <a:gd name="T0" fmla="*/ 144 w 276"/>
                <a:gd name="T1" fmla="*/ 276 h 464"/>
                <a:gd name="T2" fmla="*/ 162 w 276"/>
                <a:gd name="T3" fmla="*/ 152 h 464"/>
                <a:gd name="T4" fmla="*/ 208 w 276"/>
                <a:gd name="T5" fmla="*/ 9 h 464"/>
                <a:gd name="T6" fmla="*/ 228 w 276"/>
                <a:gd name="T7" fmla="*/ 0 h 464"/>
                <a:gd name="T8" fmla="*/ 264 w 276"/>
                <a:gd name="T9" fmla="*/ 143 h 464"/>
                <a:gd name="T10" fmla="*/ 257 w 276"/>
                <a:gd name="T11" fmla="*/ 174 h 464"/>
                <a:gd name="T12" fmla="*/ 207 w 276"/>
                <a:gd name="T13" fmla="*/ 323 h 464"/>
                <a:gd name="T14" fmla="*/ 39 w 276"/>
                <a:gd name="T15" fmla="*/ 464 h 464"/>
                <a:gd name="T16" fmla="*/ 16 w 276"/>
                <a:gd name="T17" fmla="*/ 441 h 464"/>
                <a:gd name="T18" fmla="*/ 0 w 276"/>
                <a:gd name="T19" fmla="*/ 414 h 464"/>
                <a:gd name="T20" fmla="*/ 144 w 276"/>
                <a:gd name="T21" fmla="*/ 276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6" h="464">
                  <a:moveTo>
                    <a:pt x="144" y="276"/>
                  </a:moveTo>
                  <a:cubicBezTo>
                    <a:pt x="146" y="251"/>
                    <a:pt x="161" y="171"/>
                    <a:pt x="162" y="152"/>
                  </a:cubicBezTo>
                  <a:cubicBezTo>
                    <a:pt x="169" y="76"/>
                    <a:pt x="184" y="28"/>
                    <a:pt x="208" y="9"/>
                  </a:cubicBezTo>
                  <a:cubicBezTo>
                    <a:pt x="214" y="4"/>
                    <a:pt x="221" y="1"/>
                    <a:pt x="228" y="0"/>
                  </a:cubicBezTo>
                  <a:cubicBezTo>
                    <a:pt x="262" y="6"/>
                    <a:pt x="276" y="94"/>
                    <a:pt x="264" y="143"/>
                  </a:cubicBezTo>
                  <a:cubicBezTo>
                    <a:pt x="262" y="154"/>
                    <a:pt x="259" y="164"/>
                    <a:pt x="257" y="174"/>
                  </a:cubicBezTo>
                  <a:cubicBezTo>
                    <a:pt x="257" y="174"/>
                    <a:pt x="219" y="307"/>
                    <a:pt x="207" y="323"/>
                  </a:cubicBezTo>
                  <a:cubicBezTo>
                    <a:pt x="181" y="356"/>
                    <a:pt x="44" y="461"/>
                    <a:pt x="39" y="464"/>
                  </a:cubicBezTo>
                  <a:cubicBezTo>
                    <a:pt x="39" y="464"/>
                    <a:pt x="29" y="458"/>
                    <a:pt x="16" y="441"/>
                  </a:cubicBezTo>
                  <a:cubicBezTo>
                    <a:pt x="2" y="424"/>
                    <a:pt x="0" y="414"/>
                    <a:pt x="0" y="414"/>
                  </a:cubicBezTo>
                  <a:cubicBezTo>
                    <a:pt x="0" y="414"/>
                    <a:pt x="65" y="324"/>
                    <a:pt x="144" y="276"/>
                  </a:cubicBezTo>
                  <a:close/>
                </a:path>
              </a:pathLst>
            </a:custGeom>
            <a:solidFill>
              <a:srgbClr val="3D4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pic>
          <p:nvPicPr>
            <p:cNvPr id="28" name="Picture 32">
              <a:extLst>
                <a:ext uri="{FF2B5EF4-FFF2-40B4-BE49-F238E27FC236}">
                  <a16:creationId xmlns:a16="http://schemas.microsoft.com/office/drawing/2014/main" id="{042F0884-4F35-D145-9799-E6D8FA9960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9945176" y="2311334"/>
              <a:ext cx="183153" cy="101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Freeform 33">
              <a:extLst>
                <a:ext uri="{FF2B5EF4-FFF2-40B4-BE49-F238E27FC236}">
                  <a16:creationId xmlns:a16="http://schemas.microsoft.com/office/drawing/2014/main" id="{88AF09CF-E472-5B4C-9B4E-339575FFEA88}"/>
                </a:ext>
              </a:extLst>
            </p:cNvPr>
            <p:cNvSpPr>
              <a:spLocks/>
            </p:cNvSpPr>
            <p:nvPr/>
          </p:nvSpPr>
          <p:spPr bwMode="gray">
            <a:xfrm>
              <a:off x="9898289" y="2346499"/>
              <a:ext cx="276928" cy="417590"/>
            </a:xfrm>
            <a:custGeom>
              <a:avLst/>
              <a:gdLst>
                <a:gd name="T0" fmla="*/ 77 w 164"/>
                <a:gd name="T1" fmla="*/ 231 h 247"/>
                <a:gd name="T2" fmla="*/ 82 w 164"/>
                <a:gd name="T3" fmla="*/ 247 h 247"/>
                <a:gd name="T4" fmla="*/ 87 w 164"/>
                <a:gd name="T5" fmla="*/ 231 h 247"/>
                <a:gd name="T6" fmla="*/ 164 w 164"/>
                <a:gd name="T7" fmla="*/ 28 h 247"/>
                <a:gd name="T8" fmla="*/ 134 w 164"/>
                <a:gd name="T9" fmla="*/ 0 h 247"/>
                <a:gd name="T10" fmla="*/ 82 w 164"/>
                <a:gd name="T11" fmla="*/ 35 h 247"/>
                <a:gd name="T12" fmla="*/ 30 w 164"/>
                <a:gd name="T13" fmla="*/ 0 h 247"/>
                <a:gd name="T14" fmla="*/ 0 w 164"/>
                <a:gd name="T15" fmla="*/ 28 h 247"/>
                <a:gd name="T16" fmla="*/ 77 w 164"/>
                <a:gd name="T17" fmla="*/ 23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247">
                  <a:moveTo>
                    <a:pt x="77" y="231"/>
                  </a:moveTo>
                  <a:cubicBezTo>
                    <a:pt x="79" y="236"/>
                    <a:pt x="80" y="242"/>
                    <a:pt x="82" y="247"/>
                  </a:cubicBezTo>
                  <a:cubicBezTo>
                    <a:pt x="84" y="242"/>
                    <a:pt x="85" y="236"/>
                    <a:pt x="87" y="231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4" y="0"/>
                    <a:pt x="125" y="19"/>
                    <a:pt x="82" y="35"/>
                  </a:cubicBezTo>
                  <a:cubicBezTo>
                    <a:pt x="39" y="19"/>
                    <a:pt x="30" y="0"/>
                    <a:pt x="30" y="0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77" y="23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0" name="Freeform 34">
              <a:extLst>
                <a:ext uri="{FF2B5EF4-FFF2-40B4-BE49-F238E27FC236}">
                  <a16:creationId xmlns:a16="http://schemas.microsoft.com/office/drawing/2014/main" id="{D0F0BF37-270B-AD4D-A353-96F3DD1DB86C}"/>
                </a:ext>
              </a:extLst>
            </p:cNvPr>
            <p:cNvSpPr>
              <a:spLocks/>
            </p:cNvSpPr>
            <p:nvPr/>
          </p:nvSpPr>
          <p:spPr bwMode="gray">
            <a:xfrm>
              <a:off x="9892428" y="2399247"/>
              <a:ext cx="288649" cy="105496"/>
            </a:xfrm>
            <a:custGeom>
              <a:avLst/>
              <a:gdLst>
                <a:gd name="T0" fmla="*/ 0 w 170"/>
                <a:gd name="T1" fmla="*/ 0 h 63"/>
                <a:gd name="T2" fmla="*/ 51 w 170"/>
                <a:gd name="T3" fmla="*/ 63 h 63"/>
                <a:gd name="T4" fmla="*/ 85 w 170"/>
                <a:gd name="T5" fmla="*/ 13 h 63"/>
                <a:gd name="T6" fmla="*/ 118 w 170"/>
                <a:gd name="T7" fmla="*/ 63 h 63"/>
                <a:gd name="T8" fmla="*/ 170 w 170"/>
                <a:gd name="T9" fmla="*/ 0 h 63"/>
                <a:gd name="T10" fmla="*/ 170 w 170"/>
                <a:gd name="T11" fmla="*/ 0 h 63"/>
                <a:gd name="T12" fmla="*/ 118 w 170"/>
                <a:gd name="T13" fmla="*/ 54 h 63"/>
                <a:gd name="T14" fmla="*/ 85 w 170"/>
                <a:gd name="T15" fmla="*/ 4 h 63"/>
                <a:gd name="T16" fmla="*/ 51 w 170"/>
                <a:gd name="T17" fmla="*/ 54 h 63"/>
                <a:gd name="T18" fmla="*/ 0 w 170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63">
                  <a:moveTo>
                    <a:pt x="0" y="0"/>
                  </a:moveTo>
                  <a:cubicBezTo>
                    <a:pt x="0" y="0"/>
                    <a:pt x="20" y="40"/>
                    <a:pt x="51" y="6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50" y="40"/>
                    <a:pt x="170" y="0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0"/>
                    <a:pt x="150" y="37"/>
                    <a:pt x="118" y="5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20" y="3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1" name="Freeform 35">
              <a:extLst>
                <a:ext uri="{FF2B5EF4-FFF2-40B4-BE49-F238E27FC236}">
                  <a16:creationId xmlns:a16="http://schemas.microsoft.com/office/drawing/2014/main" id="{1414DD5F-A404-7646-B5B8-FD8C7B42F879}"/>
                </a:ext>
              </a:extLst>
            </p:cNvPr>
            <p:cNvSpPr>
              <a:spLocks/>
            </p:cNvSpPr>
            <p:nvPr/>
          </p:nvSpPr>
          <p:spPr bwMode="gray">
            <a:xfrm>
              <a:off x="9999389" y="2405108"/>
              <a:ext cx="74726" cy="71796"/>
            </a:xfrm>
            <a:custGeom>
              <a:avLst/>
              <a:gdLst>
                <a:gd name="T0" fmla="*/ 26 w 51"/>
                <a:gd name="T1" fmla="*/ 0 h 49"/>
                <a:gd name="T2" fmla="*/ 0 w 51"/>
                <a:gd name="T3" fmla="*/ 38 h 49"/>
                <a:gd name="T4" fmla="*/ 11 w 51"/>
                <a:gd name="T5" fmla="*/ 49 h 49"/>
                <a:gd name="T6" fmla="*/ 41 w 51"/>
                <a:gd name="T7" fmla="*/ 49 h 49"/>
                <a:gd name="T8" fmla="*/ 51 w 51"/>
                <a:gd name="T9" fmla="*/ 38 h 49"/>
                <a:gd name="T10" fmla="*/ 26 w 51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49">
                  <a:moveTo>
                    <a:pt x="26" y="0"/>
                  </a:moveTo>
                  <a:lnTo>
                    <a:pt x="0" y="38"/>
                  </a:lnTo>
                  <a:lnTo>
                    <a:pt x="11" y="49"/>
                  </a:lnTo>
                  <a:lnTo>
                    <a:pt x="41" y="49"/>
                  </a:lnTo>
                  <a:lnTo>
                    <a:pt x="51" y="38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8E8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2" name="Freeform 36">
              <a:extLst>
                <a:ext uri="{FF2B5EF4-FFF2-40B4-BE49-F238E27FC236}">
                  <a16:creationId xmlns:a16="http://schemas.microsoft.com/office/drawing/2014/main" id="{C475A4FC-D537-1B45-ADC0-8225583882C3}"/>
                </a:ext>
              </a:extLst>
            </p:cNvPr>
            <p:cNvSpPr>
              <a:spLocks/>
            </p:cNvSpPr>
            <p:nvPr/>
          </p:nvSpPr>
          <p:spPr bwMode="gray">
            <a:xfrm>
              <a:off x="9990598" y="2476904"/>
              <a:ext cx="96705" cy="287184"/>
            </a:xfrm>
            <a:custGeom>
              <a:avLst/>
              <a:gdLst>
                <a:gd name="T0" fmla="*/ 22 w 57"/>
                <a:gd name="T1" fmla="*/ 154 h 170"/>
                <a:gd name="T2" fmla="*/ 27 w 57"/>
                <a:gd name="T3" fmla="*/ 170 h 170"/>
                <a:gd name="T4" fmla="*/ 32 w 57"/>
                <a:gd name="T5" fmla="*/ 154 h 170"/>
                <a:gd name="T6" fmla="*/ 57 w 57"/>
                <a:gd name="T7" fmla="*/ 89 h 170"/>
                <a:gd name="T8" fmla="*/ 40 w 57"/>
                <a:gd name="T9" fmla="*/ 0 h 170"/>
                <a:gd name="T10" fmla="*/ 14 w 57"/>
                <a:gd name="T11" fmla="*/ 0 h 170"/>
                <a:gd name="T12" fmla="*/ 0 w 57"/>
                <a:gd name="T13" fmla="*/ 96 h 170"/>
                <a:gd name="T14" fmla="*/ 22 w 57"/>
                <a:gd name="T15" fmla="*/ 1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70">
                  <a:moveTo>
                    <a:pt x="22" y="154"/>
                  </a:moveTo>
                  <a:cubicBezTo>
                    <a:pt x="24" y="159"/>
                    <a:pt x="25" y="165"/>
                    <a:pt x="27" y="170"/>
                  </a:cubicBezTo>
                  <a:cubicBezTo>
                    <a:pt x="29" y="165"/>
                    <a:pt x="30" y="159"/>
                    <a:pt x="32" y="154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96"/>
                    <a:pt x="0" y="96"/>
                    <a:pt x="0" y="96"/>
                  </a:cubicBezTo>
                  <a:lnTo>
                    <a:pt x="22" y="154"/>
                  </a:lnTo>
                  <a:close/>
                </a:path>
              </a:pathLst>
            </a:custGeom>
            <a:solidFill>
              <a:srgbClr val="8E8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3" name="Freeform 37">
              <a:extLst>
                <a:ext uri="{FF2B5EF4-FFF2-40B4-BE49-F238E27FC236}">
                  <a16:creationId xmlns:a16="http://schemas.microsoft.com/office/drawing/2014/main" id="{CBDA87B2-2087-2744-AD5D-CB17E01C72C0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37485" y="2346499"/>
              <a:ext cx="143592" cy="143592"/>
            </a:xfrm>
            <a:custGeom>
              <a:avLst/>
              <a:gdLst>
                <a:gd name="T0" fmla="*/ 0 w 85"/>
                <a:gd name="T1" fmla="*/ 35 h 85"/>
                <a:gd name="T2" fmla="*/ 52 w 85"/>
                <a:gd name="T3" fmla="*/ 0 h 85"/>
                <a:gd name="T4" fmla="*/ 85 w 85"/>
                <a:gd name="T5" fmla="*/ 31 h 85"/>
                <a:gd name="T6" fmla="*/ 33 w 85"/>
                <a:gd name="T7" fmla="*/ 85 h 85"/>
                <a:gd name="T8" fmla="*/ 0 w 85"/>
                <a:gd name="T9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0" y="35"/>
                  </a:moveTo>
                  <a:cubicBezTo>
                    <a:pt x="43" y="19"/>
                    <a:pt x="52" y="0"/>
                    <a:pt x="52" y="0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5" y="31"/>
                    <a:pt x="65" y="68"/>
                    <a:pt x="33" y="85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4" name="Freeform 38">
              <a:extLst>
                <a:ext uri="{FF2B5EF4-FFF2-40B4-BE49-F238E27FC236}">
                  <a16:creationId xmlns:a16="http://schemas.microsoft.com/office/drawing/2014/main" id="{1525AE28-E5B2-5647-B3A3-323D67C08A95}"/>
                </a:ext>
              </a:extLst>
            </p:cNvPr>
            <p:cNvSpPr>
              <a:spLocks/>
            </p:cNvSpPr>
            <p:nvPr/>
          </p:nvSpPr>
          <p:spPr bwMode="gray">
            <a:xfrm>
              <a:off x="9892428" y="2346499"/>
              <a:ext cx="145057" cy="143592"/>
            </a:xfrm>
            <a:custGeom>
              <a:avLst/>
              <a:gdLst>
                <a:gd name="T0" fmla="*/ 85 w 85"/>
                <a:gd name="T1" fmla="*/ 35 h 85"/>
                <a:gd name="T2" fmla="*/ 33 w 85"/>
                <a:gd name="T3" fmla="*/ 0 h 85"/>
                <a:gd name="T4" fmla="*/ 0 w 85"/>
                <a:gd name="T5" fmla="*/ 31 h 85"/>
                <a:gd name="T6" fmla="*/ 51 w 85"/>
                <a:gd name="T7" fmla="*/ 85 h 85"/>
                <a:gd name="T8" fmla="*/ 85 w 85"/>
                <a:gd name="T9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85" y="35"/>
                  </a:moveTo>
                  <a:cubicBezTo>
                    <a:pt x="42" y="19"/>
                    <a:pt x="33" y="0"/>
                    <a:pt x="33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20" y="68"/>
                    <a:pt x="51" y="85"/>
                  </a:cubicBezTo>
                  <a:lnTo>
                    <a:pt x="85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5" name="Freeform 39">
              <a:extLst>
                <a:ext uri="{FF2B5EF4-FFF2-40B4-BE49-F238E27FC236}">
                  <a16:creationId xmlns:a16="http://schemas.microsoft.com/office/drawing/2014/main" id="{AE387697-96FD-4F40-9DD7-848896A0581E}"/>
                </a:ext>
              </a:extLst>
            </p:cNvPr>
            <p:cNvSpPr>
              <a:spLocks/>
            </p:cNvSpPr>
            <p:nvPr/>
          </p:nvSpPr>
          <p:spPr bwMode="gray">
            <a:xfrm>
              <a:off x="9725392" y="2396317"/>
              <a:ext cx="337002" cy="917232"/>
            </a:xfrm>
            <a:custGeom>
              <a:avLst/>
              <a:gdLst>
                <a:gd name="T0" fmla="*/ 102 w 199"/>
                <a:gd name="T1" fmla="*/ 0 h 541"/>
                <a:gd name="T2" fmla="*/ 32 w 199"/>
                <a:gd name="T3" fmla="*/ 30 h 541"/>
                <a:gd name="T4" fmla="*/ 40 w 199"/>
                <a:gd name="T5" fmla="*/ 237 h 541"/>
                <a:gd name="T6" fmla="*/ 37 w 199"/>
                <a:gd name="T7" fmla="*/ 524 h 541"/>
                <a:gd name="T8" fmla="*/ 133 w 199"/>
                <a:gd name="T9" fmla="*/ 540 h 541"/>
                <a:gd name="T10" fmla="*/ 168 w 199"/>
                <a:gd name="T11" fmla="*/ 517 h 541"/>
                <a:gd name="T12" fmla="*/ 185 w 199"/>
                <a:gd name="T13" fmla="*/ 454 h 541"/>
                <a:gd name="T14" fmla="*/ 199 w 199"/>
                <a:gd name="T15" fmla="*/ 340 h 541"/>
                <a:gd name="T16" fmla="*/ 199 w 199"/>
                <a:gd name="T17" fmla="*/ 309 h 541"/>
                <a:gd name="T18" fmla="*/ 179 w 199"/>
                <a:gd name="T19" fmla="*/ 201 h 541"/>
                <a:gd name="T20" fmla="*/ 102 w 199"/>
                <a:gd name="T21" fmla="*/ 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9" h="541">
                  <a:moveTo>
                    <a:pt x="102" y="0"/>
                  </a:moveTo>
                  <a:cubicBezTo>
                    <a:pt x="92" y="3"/>
                    <a:pt x="44" y="25"/>
                    <a:pt x="32" y="30"/>
                  </a:cubicBezTo>
                  <a:cubicBezTo>
                    <a:pt x="0" y="42"/>
                    <a:pt x="28" y="128"/>
                    <a:pt x="40" y="237"/>
                  </a:cubicBezTo>
                  <a:cubicBezTo>
                    <a:pt x="42" y="257"/>
                    <a:pt x="39" y="473"/>
                    <a:pt x="37" y="524"/>
                  </a:cubicBezTo>
                  <a:cubicBezTo>
                    <a:pt x="37" y="524"/>
                    <a:pt x="63" y="536"/>
                    <a:pt x="133" y="540"/>
                  </a:cubicBezTo>
                  <a:cubicBezTo>
                    <a:pt x="149" y="541"/>
                    <a:pt x="163" y="532"/>
                    <a:pt x="168" y="517"/>
                  </a:cubicBezTo>
                  <a:cubicBezTo>
                    <a:pt x="185" y="454"/>
                    <a:pt x="185" y="454"/>
                    <a:pt x="185" y="454"/>
                  </a:cubicBezTo>
                  <a:cubicBezTo>
                    <a:pt x="195" y="417"/>
                    <a:pt x="199" y="378"/>
                    <a:pt x="199" y="340"/>
                  </a:cubicBezTo>
                  <a:cubicBezTo>
                    <a:pt x="199" y="309"/>
                    <a:pt x="199" y="309"/>
                    <a:pt x="199" y="309"/>
                  </a:cubicBezTo>
                  <a:cubicBezTo>
                    <a:pt x="199" y="272"/>
                    <a:pt x="192" y="235"/>
                    <a:pt x="179" y="201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405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6" name="Freeform 40">
              <a:extLst>
                <a:ext uri="{FF2B5EF4-FFF2-40B4-BE49-F238E27FC236}">
                  <a16:creationId xmlns:a16="http://schemas.microsoft.com/office/drawing/2014/main" id="{05C940B8-A563-B642-8345-DA10E6C957DF}"/>
                </a:ext>
              </a:extLst>
            </p:cNvPr>
            <p:cNvSpPr>
              <a:spLocks/>
            </p:cNvSpPr>
            <p:nvPr/>
          </p:nvSpPr>
          <p:spPr bwMode="gray">
            <a:xfrm>
              <a:off x="9805980" y="3065925"/>
              <a:ext cx="149453" cy="48352"/>
            </a:xfrm>
            <a:custGeom>
              <a:avLst/>
              <a:gdLst>
                <a:gd name="T0" fmla="*/ 28 w 88"/>
                <a:gd name="T1" fmla="*/ 28 h 28"/>
                <a:gd name="T2" fmla="*/ 59 w 88"/>
                <a:gd name="T3" fmla="*/ 28 h 28"/>
                <a:gd name="T4" fmla="*/ 88 w 88"/>
                <a:gd name="T5" fmla="*/ 0 h 28"/>
                <a:gd name="T6" fmla="*/ 88 w 88"/>
                <a:gd name="T7" fmla="*/ 0 h 28"/>
                <a:gd name="T8" fmla="*/ 0 w 88"/>
                <a:gd name="T9" fmla="*/ 0 h 28"/>
                <a:gd name="T10" fmla="*/ 0 w 88"/>
                <a:gd name="T11" fmla="*/ 0 h 28"/>
                <a:gd name="T12" fmla="*/ 28 w 8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28">
                  <a:moveTo>
                    <a:pt x="28" y="28"/>
                  </a:moveTo>
                  <a:cubicBezTo>
                    <a:pt x="59" y="28"/>
                    <a:pt x="59" y="28"/>
                    <a:pt x="59" y="28"/>
                  </a:cubicBezTo>
                  <a:cubicBezTo>
                    <a:pt x="75" y="28"/>
                    <a:pt x="88" y="15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13" y="28"/>
                    <a:pt x="28" y="28"/>
                  </a:cubicBezTo>
                  <a:close/>
                </a:path>
              </a:pathLst>
            </a:custGeom>
            <a:solidFill>
              <a:srgbClr val="455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7" name="Freeform 41">
              <a:extLst>
                <a:ext uri="{FF2B5EF4-FFF2-40B4-BE49-F238E27FC236}">
                  <a16:creationId xmlns:a16="http://schemas.microsoft.com/office/drawing/2014/main" id="{95336BD2-395F-BF4A-9AA0-5EABF0F77238}"/>
                </a:ext>
              </a:extLst>
            </p:cNvPr>
            <p:cNvSpPr>
              <a:spLocks/>
            </p:cNvSpPr>
            <p:nvPr/>
          </p:nvSpPr>
          <p:spPr bwMode="gray">
            <a:xfrm>
              <a:off x="9844076" y="2391921"/>
              <a:ext cx="212458" cy="458616"/>
            </a:xfrm>
            <a:custGeom>
              <a:avLst/>
              <a:gdLst>
                <a:gd name="T0" fmla="*/ 24 w 126"/>
                <a:gd name="T1" fmla="*/ 136 h 271"/>
                <a:gd name="T2" fmla="*/ 47 w 126"/>
                <a:gd name="T3" fmla="*/ 118 h 271"/>
                <a:gd name="T4" fmla="*/ 17 w 126"/>
                <a:gd name="T5" fmla="*/ 120 h 271"/>
                <a:gd name="T6" fmla="*/ 0 w 126"/>
                <a:gd name="T7" fmla="*/ 16 h 271"/>
                <a:gd name="T8" fmla="*/ 31 w 126"/>
                <a:gd name="T9" fmla="*/ 0 h 271"/>
                <a:gd name="T10" fmla="*/ 109 w 126"/>
                <a:gd name="T11" fmla="*/ 204 h 271"/>
                <a:gd name="T12" fmla="*/ 126 w 126"/>
                <a:gd name="T13" fmla="*/ 271 h 271"/>
                <a:gd name="T14" fmla="*/ 24 w 126"/>
                <a:gd name="T15" fmla="*/ 13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271">
                  <a:moveTo>
                    <a:pt x="24" y="136"/>
                  </a:moveTo>
                  <a:cubicBezTo>
                    <a:pt x="47" y="118"/>
                    <a:pt x="47" y="118"/>
                    <a:pt x="47" y="118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4" y="9"/>
                    <a:pt x="26" y="2"/>
                    <a:pt x="31" y="0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17" y="225"/>
                    <a:pt x="123" y="248"/>
                    <a:pt x="126" y="271"/>
                  </a:cubicBezTo>
                  <a:lnTo>
                    <a:pt x="24" y="136"/>
                  </a:lnTo>
                  <a:close/>
                </a:path>
              </a:pathLst>
            </a:custGeom>
            <a:solidFill>
              <a:srgbClr val="475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8" name="Freeform 42">
              <a:extLst>
                <a:ext uri="{FF2B5EF4-FFF2-40B4-BE49-F238E27FC236}">
                  <a16:creationId xmlns:a16="http://schemas.microsoft.com/office/drawing/2014/main" id="{DB7E9A13-F7B5-AA40-BC9D-D84AE72A99E5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11111" y="2396317"/>
              <a:ext cx="337002" cy="917232"/>
            </a:xfrm>
            <a:custGeom>
              <a:avLst/>
              <a:gdLst>
                <a:gd name="T0" fmla="*/ 97 w 199"/>
                <a:gd name="T1" fmla="*/ 0 h 541"/>
                <a:gd name="T2" fmla="*/ 167 w 199"/>
                <a:gd name="T3" fmla="*/ 30 h 541"/>
                <a:gd name="T4" fmla="*/ 159 w 199"/>
                <a:gd name="T5" fmla="*/ 237 h 541"/>
                <a:gd name="T6" fmla="*/ 162 w 199"/>
                <a:gd name="T7" fmla="*/ 524 h 541"/>
                <a:gd name="T8" fmla="*/ 66 w 199"/>
                <a:gd name="T9" fmla="*/ 540 h 541"/>
                <a:gd name="T10" fmla="*/ 31 w 199"/>
                <a:gd name="T11" fmla="*/ 517 h 541"/>
                <a:gd name="T12" fmla="*/ 14 w 199"/>
                <a:gd name="T13" fmla="*/ 454 h 541"/>
                <a:gd name="T14" fmla="*/ 0 w 199"/>
                <a:gd name="T15" fmla="*/ 340 h 541"/>
                <a:gd name="T16" fmla="*/ 0 w 199"/>
                <a:gd name="T17" fmla="*/ 309 h 541"/>
                <a:gd name="T18" fmla="*/ 20 w 199"/>
                <a:gd name="T19" fmla="*/ 201 h 541"/>
                <a:gd name="T20" fmla="*/ 97 w 199"/>
                <a:gd name="T21" fmla="*/ 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9" h="541">
                  <a:moveTo>
                    <a:pt x="97" y="0"/>
                  </a:moveTo>
                  <a:cubicBezTo>
                    <a:pt x="107" y="3"/>
                    <a:pt x="155" y="25"/>
                    <a:pt x="167" y="30"/>
                  </a:cubicBezTo>
                  <a:cubicBezTo>
                    <a:pt x="199" y="42"/>
                    <a:pt x="171" y="128"/>
                    <a:pt x="159" y="237"/>
                  </a:cubicBezTo>
                  <a:cubicBezTo>
                    <a:pt x="156" y="257"/>
                    <a:pt x="160" y="473"/>
                    <a:pt x="162" y="524"/>
                  </a:cubicBezTo>
                  <a:cubicBezTo>
                    <a:pt x="162" y="524"/>
                    <a:pt x="136" y="536"/>
                    <a:pt x="66" y="540"/>
                  </a:cubicBezTo>
                  <a:cubicBezTo>
                    <a:pt x="50" y="541"/>
                    <a:pt x="36" y="532"/>
                    <a:pt x="31" y="517"/>
                  </a:cubicBezTo>
                  <a:cubicBezTo>
                    <a:pt x="14" y="454"/>
                    <a:pt x="14" y="454"/>
                    <a:pt x="14" y="454"/>
                  </a:cubicBezTo>
                  <a:cubicBezTo>
                    <a:pt x="4" y="417"/>
                    <a:pt x="0" y="378"/>
                    <a:pt x="0" y="340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272"/>
                    <a:pt x="7" y="235"/>
                    <a:pt x="20" y="201"/>
                  </a:cubicBezTo>
                  <a:lnTo>
                    <a:pt x="97" y="0"/>
                  </a:lnTo>
                  <a:close/>
                </a:path>
              </a:pathLst>
            </a:custGeom>
            <a:solidFill>
              <a:srgbClr val="475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9" name="Freeform 43">
              <a:extLst>
                <a:ext uri="{FF2B5EF4-FFF2-40B4-BE49-F238E27FC236}">
                  <a16:creationId xmlns:a16="http://schemas.microsoft.com/office/drawing/2014/main" id="{5CC3BDEC-C947-7245-A95C-6AAA8605B2C3}"/>
                </a:ext>
              </a:extLst>
            </p:cNvPr>
            <p:cNvSpPr>
              <a:spLocks/>
            </p:cNvSpPr>
            <p:nvPr/>
          </p:nvSpPr>
          <p:spPr bwMode="gray">
            <a:xfrm>
              <a:off x="10118073" y="3065925"/>
              <a:ext cx="149453" cy="48352"/>
            </a:xfrm>
            <a:custGeom>
              <a:avLst/>
              <a:gdLst>
                <a:gd name="T0" fmla="*/ 60 w 88"/>
                <a:gd name="T1" fmla="*/ 28 h 28"/>
                <a:gd name="T2" fmla="*/ 29 w 88"/>
                <a:gd name="T3" fmla="*/ 28 h 28"/>
                <a:gd name="T4" fmla="*/ 0 w 88"/>
                <a:gd name="T5" fmla="*/ 0 h 28"/>
                <a:gd name="T6" fmla="*/ 0 w 88"/>
                <a:gd name="T7" fmla="*/ 0 h 28"/>
                <a:gd name="T8" fmla="*/ 88 w 88"/>
                <a:gd name="T9" fmla="*/ 0 h 28"/>
                <a:gd name="T10" fmla="*/ 88 w 88"/>
                <a:gd name="T11" fmla="*/ 0 h 28"/>
                <a:gd name="T12" fmla="*/ 60 w 8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28">
                  <a:moveTo>
                    <a:pt x="60" y="28"/>
                  </a:moveTo>
                  <a:cubicBezTo>
                    <a:pt x="29" y="28"/>
                    <a:pt x="29" y="28"/>
                    <a:pt x="29" y="28"/>
                  </a:cubicBezTo>
                  <a:cubicBezTo>
                    <a:pt x="13" y="28"/>
                    <a:pt x="0" y="1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15"/>
                    <a:pt x="75" y="28"/>
                    <a:pt x="60" y="28"/>
                  </a:cubicBezTo>
                  <a:close/>
                </a:path>
              </a:pathLst>
            </a:custGeom>
            <a:solidFill>
              <a:srgbClr val="516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0" name="Freeform 44">
              <a:extLst>
                <a:ext uri="{FF2B5EF4-FFF2-40B4-BE49-F238E27FC236}">
                  <a16:creationId xmlns:a16="http://schemas.microsoft.com/office/drawing/2014/main" id="{DB99A9BF-B925-C540-BFDB-23138497AC9F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16972" y="2391921"/>
              <a:ext cx="212458" cy="458616"/>
            </a:xfrm>
            <a:custGeom>
              <a:avLst/>
              <a:gdLst>
                <a:gd name="T0" fmla="*/ 102 w 126"/>
                <a:gd name="T1" fmla="*/ 136 h 271"/>
                <a:gd name="T2" fmla="*/ 79 w 126"/>
                <a:gd name="T3" fmla="*/ 118 h 271"/>
                <a:gd name="T4" fmla="*/ 109 w 126"/>
                <a:gd name="T5" fmla="*/ 120 h 271"/>
                <a:gd name="T6" fmla="*/ 126 w 126"/>
                <a:gd name="T7" fmla="*/ 16 h 271"/>
                <a:gd name="T8" fmla="*/ 95 w 126"/>
                <a:gd name="T9" fmla="*/ 0 h 271"/>
                <a:gd name="T10" fmla="*/ 17 w 126"/>
                <a:gd name="T11" fmla="*/ 204 h 271"/>
                <a:gd name="T12" fmla="*/ 0 w 126"/>
                <a:gd name="T13" fmla="*/ 271 h 271"/>
                <a:gd name="T14" fmla="*/ 102 w 126"/>
                <a:gd name="T15" fmla="*/ 13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271">
                  <a:moveTo>
                    <a:pt x="102" y="136"/>
                  </a:moveTo>
                  <a:cubicBezTo>
                    <a:pt x="79" y="118"/>
                    <a:pt x="79" y="118"/>
                    <a:pt x="79" y="118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26" y="16"/>
                    <a:pt x="126" y="16"/>
                    <a:pt x="126" y="16"/>
                  </a:cubicBezTo>
                  <a:cubicBezTo>
                    <a:pt x="112" y="9"/>
                    <a:pt x="99" y="2"/>
                    <a:pt x="95" y="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9" y="225"/>
                    <a:pt x="3" y="248"/>
                    <a:pt x="0" y="271"/>
                  </a:cubicBezTo>
                  <a:lnTo>
                    <a:pt x="102" y="136"/>
                  </a:lnTo>
                  <a:close/>
                </a:path>
              </a:pathLst>
            </a:custGeom>
            <a:solidFill>
              <a:srgbClr val="516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1" name="Oval 45">
              <a:extLst>
                <a:ext uri="{FF2B5EF4-FFF2-40B4-BE49-F238E27FC236}">
                  <a16:creationId xmlns:a16="http://schemas.microsoft.com/office/drawing/2014/main" id="{6D8E6059-CBA8-8D42-B4FB-8CBF887B569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028694" y="2857863"/>
              <a:ext cx="41026" cy="41026"/>
            </a:xfrm>
            <a:prstGeom prst="ellipse">
              <a:avLst/>
            </a:prstGeom>
            <a:solidFill>
              <a:srgbClr val="405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2" name="Oval 46">
              <a:extLst>
                <a:ext uri="{FF2B5EF4-FFF2-40B4-BE49-F238E27FC236}">
                  <a16:creationId xmlns:a16="http://schemas.microsoft.com/office/drawing/2014/main" id="{5B9FE268-2224-984A-BEB2-04371DFDC42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028694" y="3007316"/>
              <a:ext cx="41026" cy="42492"/>
            </a:xfrm>
            <a:prstGeom prst="ellipse">
              <a:avLst/>
            </a:prstGeom>
            <a:solidFill>
              <a:srgbClr val="405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3" name="Rectangle 47">
              <a:extLst>
                <a:ext uri="{FF2B5EF4-FFF2-40B4-BE49-F238E27FC236}">
                  <a16:creationId xmlns:a16="http://schemas.microsoft.com/office/drawing/2014/main" id="{D4B43BE8-13CC-5149-8D1F-752CBC1F01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112212" y="2767019"/>
              <a:ext cx="131870" cy="16117"/>
            </a:xfrm>
            <a:prstGeom prst="rect">
              <a:avLst/>
            </a:prstGeom>
            <a:solidFill>
              <a:srgbClr val="405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4" name="Freeform 48">
              <a:extLst>
                <a:ext uri="{FF2B5EF4-FFF2-40B4-BE49-F238E27FC236}">
                  <a16:creationId xmlns:a16="http://schemas.microsoft.com/office/drawing/2014/main" id="{2BA293C2-5181-2941-94CD-434CCB84638C}"/>
                </a:ext>
              </a:extLst>
            </p:cNvPr>
            <p:cNvSpPr>
              <a:spLocks/>
            </p:cNvSpPr>
            <p:nvPr/>
          </p:nvSpPr>
          <p:spPr bwMode="gray">
            <a:xfrm>
              <a:off x="10121003" y="2715736"/>
              <a:ext cx="112822" cy="51283"/>
            </a:xfrm>
            <a:custGeom>
              <a:avLst/>
              <a:gdLst>
                <a:gd name="T0" fmla="*/ 0 w 77"/>
                <a:gd name="T1" fmla="*/ 35 h 35"/>
                <a:gd name="T2" fmla="*/ 39 w 77"/>
                <a:gd name="T3" fmla="*/ 0 h 35"/>
                <a:gd name="T4" fmla="*/ 77 w 77"/>
                <a:gd name="T5" fmla="*/ 35 h 35"/>
                <a:gd name="T6" fmla="*/ 0 w 77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35">
                  <a:moveTo>
                    <a:pt x="0" y="35"/>
                  </a:moveTo>
                  <a:lnTo>
                    <a:pt x="39" y="0"/>
                  </a:lnTo>
                  <a:lnTo>
                    <a:pt x="77" y="35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5" name="Freeform 49">
              <a:extLst>
                <a:ext uri="{FF2B5EF4-FFF2-40B4-BE49-F238E27FC236}">
                  <a16:creationId xmlns:a16="http://schemas.microsoft.com/office/drawing/2014/main" id="{F6A9076A-23F2-B449-8A4D-9D941717BEFF}"/>
                </a:ext>
              </a:extLst>
            </p:cNvPr>
            <p:cNvSpPr>
              <a:spLocks/>
            </p:cNvSpPr>
            <p:nvPr/>
          </p:nvSpPr>
          <p:spPr bwMode="gray">
            <a:xfrm>
              <a:off x="10562036" y="2321590"/>
              <a:ext cx="216853" cy="247623"/>
            </a:xfrm>
            <a:custGeom>
              <a:avLst/>
              <a:gdLst>
                <a:gd name="T0" fmla="*/ 122 w 128"/>
                <a:gd name="T1" fmla="*/ 72 h 146"/>
                <a:gd name="T2" fmla="*/ 111 w 128"/>
                <a:gd name="T3" fmla="*/ 77 h 146"/>
                <a:gd name="T4" fmla="*/ 112 w 128"/>
                <a:gd name="T5" fmla="*/ 74 h 146"/>
                <a:gd name="T6" fmla="*/ 107 w 128"/>
                <a:gd name="T7" fmla="*/ 62 h 146"/>
                <a:gd name="T8" fmla="*/ 96 w 128"/>
                <a:gd name="T9" fmla="*/ 67 h 146"/>
                <a:gd name="T10" fmla="*/ 96 w 128"/>
                <a:gd name="T11" fmla="*/ 66 h 146"/>
                <a:gd name="T12" fmla="*/ 91 w 128"/>
                <a:gd name="T13" fmla="*/ 55 h 146"/>
                <a:gd name="T14" fmla="*/ 79 w 128"/>
                <a:gd name="T15" fmla="*/ 59 h 146"/>
                <a:gd name="T16" fmla="*/ 97 w 128"/>
                <a:gd name="T17" fmla="*/ 14 h 146"/>
                <a:gd name="T18" fmla="*/ 91 w 128"/>
                <a:gd name="T19" fmla="*/ 2 h 146"/>
                <a:gd name="T20" fmla="*/ 79 w 128"/>
                <a:gd name="T21" fmla="*/ 7 h 146"/>
                <a:gd name="T22" fmla="*/ 46 w 128"/>
                <a:gd name="T23" fmla="*/ 95 h 146"/>
                <a:gd name="T24" fmla="*/ 38 w 128"/>
                <a:gd name="T25" fmla="*/ 99 h 146"/>
                <a:gd name="T26" fmla="*/ 36 w 128"/>
                <a:gd name="T27" fmla="*/ 98 h 146"/>
                <a:gd name="T28" fmla="*/ 28 w 128"/>
                <a:gd name="T29" fmla="*/ 90 h 146"/>
                <a:gd name="T30" fmla="*/ 25 w 128"/>
                <a:gd name="T31" fmla="*/ 88 h 146"/>
                <a:gd name="T32" fmla="*/ 14 w 128"/>
                <a:gd name="T33" fmla="*/ 83 h 146"/>
                <a:gd name="T34" fmla="*/ 2 w 128"/>
                <a:gd name="T35" fmla="*/ 88 h 146"/>
                <a:gd name="T36" fmla="*/ 6 w 128"/>
                <a:gd name="T37" fmla="*/ 99 h 146"/>
                <a:gd name="T38" fmla="*/ 17 w 128"/>
                <a:gd name="T39" fmla="*/ 104 h 146"/>
                <a:gd name="T40" fmla="*/ 38 w 128"/>
                <a:gd name="T41" fmla="*/ 123 h 146"/>
                <a:gd name="T42" fmla="*/ 38 w 128"/>
                <a:gd name="T43" fmla="*/ 123 h 146"/>
                <a:gd name="T44" fmla="*/ 38 w 128"/>
                <a:gd name="T45" fmla="*/ 123 h 146"/>
                <a:gd name="T46" fmla="*/ 42 w 128"/>
                <a:gd name="T47" fmla="*/ 125 h 146"/>
                <a:gd name="T48" fmla="*/ 42 w 128"/>
                <a:gd name="T49" fmla="*/ 125 h 146"/>
                <a:gd name="T50" fmla="*/ 70 w 128"/>
                <a:gd name="T51" fmla="*/ 133 h 146"/>
                <a:gd name="T52" fmla="*/ 91 w 128"/>
                <a:gd name="T53" fmla="*/ 146 h 146"/>
                <a:gd name="T54" fmla="*/ 91 w 128"/>
                <a:gd name="T55" fmla="*/ 146 h 146"/>
                <a:gd name="T56" fmla="*/ 107 w 128"/>
                <a:gd name="T57" fmla="*/ 133 h 146"/>
                <a:gd name="T58" fmla="*/ 126 w 128"/>
                <a:gd name="T59" fmla="*/ 83 h 146"/>
                <a:gd name="T60" fmla="*/ 122 w 128"/>
                <a:gd name="T61" fmla="*/ 7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8" h="146">
                  <a:moveTo>
                    <a:pt x="122" y="72"/>
                  </a:moveTo>
                  <a:cubicBezTo>
                    <a:pt x="117" y="71"/>
                    <a:pt x="113" y="73"/>
                    <a:pt x="111" y="77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4" y="69"/>
                    <a:pt x="112" y="64"/>
                    <a:pt x="107" y="62"/>
                  </a:cubicBezTo>
                  <a:cubicBezTo>
                    <a:pt x="103" y="61"/>
                    <a:pt x="98" y="63"/>
                    <a:pt x="96" y="67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8" y="62"/>
                    <a:pt x="96" y="56"/>
                    <a:pt x="91" y="55"/>
                  </a:cubicBezTo>
                  <a:cubicBezTo>
                    <a:pt x="86" y="53"/>
                    <a:pt x="81" y="55"/>
                    <a:pt x="79" y="59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9" y="9"/>
                    <a:pt x="96" y="4"/>
                    <a:pt x="91" y="2"/>
                  </a:cubicBezTo>
                  <a:cubicBezTo>
                    <a:pt x="87" y="0"/>
                    <a:pt x="81" y="3"/>
                    <a:pt x="79" y="7"/>
                  </a:cubicBezTo>
                  <a:cubicBezTo>
                    <a:pt x="79" y="7"/>
                    <a:pt x="48" y="89"/>
                    <a:pt x="46" y="95"/>
                  </a:cubicBezTo>
                  <a:cubicBezTo>
                    <a:pt x="44" y="98"/>
                    <a:pt x="41" y="100"/>
                    <a:pt x="38" y="99"/>
                  </a:cubicBezTo>
                  <a:cubicBezTo>
                    <a:pt x="37" y="99"/>
                    <a:pt x="37" y="98"/>
                    <a:pt x="36" y="98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6" y="89"/>
                    <a:pt x="25" y="88"/>
                    <a:pt x="25" y="88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9" y="81"/>
                    <a:pt x="4" y="83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4"/>
                    <a:pt x="40" y="125"/>
                    <a:pt x="42" y="125"/>
                  </a:cubicBezTo>
                  <a:cubicBezTo>
                    <a:pt x="42" y="125"/>
                    <a:pt x="42" y="125"/>
                    <a:pt x="42" y="125"/>
                  </a:cubicBezTo>
                  <a:cubicBezTo>
                    <a:pt x="42" y="125"/>
                    <a:pt x="51" y="124"/>
                    <a:pt x="70" y="133"/>
                  </a:cubicBezTo>
                  <a:cubicBezTo>
                    <a:pt x="81" y="139"/>
                    <a:pt x="88" y="143"/>
                    <a:pt x="91" y="146"/>
                  </a:cubicBezTo>
                  <a:cubicBezTo>
                    <a:pt x="91" y="146"/>
                    <a:pt x="91" y="146"/>
                    <a:pt x="91" y="146"/>
                  </a:cubicBezTo>
                  <a:cubicBezTo>
                    <a:pt x="98" y="145"/>
                    <a:pt x="105" y="140"/>
                    <a:pt x="107" y="133"/>
                  </a:cubicBezTo>
                  <a:cubicBezTo>
                    <a:pt x="108" y="132"/>
                    <a:pt x="126" y="83"/>
                    <a:pt x="126" y="83"/>
                  </a:cubicBezTo>
                  <a:cubicBezTo>
                    <a:pt x="128" y="78"/>
                    <a:pt x="126" y="74"/>
                    <a:pt x="122" y="72"/>
                  </a:cubicBezTo>
                  <a:close/>
                </a:path>
              </a:pathLst>
            </a:custGeom>
            <a:solidFill>
              <a:srgbClr val="E3AA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6" name="Freeform 50">
              <a:extLst>
                <a:ext uri="{FF2B5EF4-FFF2-40B4-BE49-F238E27FC236}">
                  <a16:creationId xmlns:a16="http://schemas.microsoft.com/office/drawing/2014/main" id="{344D2007-3C19-894A-9113-F15D7AFC2C2A}"/>
                </a:ext>
              </a:extLst>
            </p:cNvPr>
            <p:cNvSpPr>
              <a:spLocks/>
            </p:cNvSpPr>
            <p:nvPr/>
          </p:nvSpPr>
          <p:spPr bwMode="gray">
            <a:xfrm>
              <a:off x="10616249" y="2532583"/>
              <a:ext cx="105496" cy="77657"/>
            </a:xfrm>
            <a:custGeom>
              <a:avLst/>
              <a:gdLst>
                <a:gd name="T0" fmla="*/ 27 w 62"/>
                <a:gd name="T1" fmla="*/ 31 h 46"/>
                <a:gd name="T2" fmla="*/ 53 w 62"/>
                <a:gd name="T3" fmla="*/ 46 h 46"/>
                <a:gd name="T4" fmla="*/ 62 w 62"/>
                <a:gd name="T5" fmla="*/ 26 h 46"/>
                <a:gd name="T6" fmla="*/ 38 w 62"/>
                <a:gd name="T7" fmla="*/ 9 h 46"/>
                <a:gd name="T8" fmla="*/ 10 w 62"/>
                <a:gd name="T9" fmla="*/ 1 h 46"/>
                <a:gd name="T10" fmla="*/ 0 w 62"/>
                <a:gd name="T11" fmla="*/ 22 h 46"/>
                <a:gd name="T12" fmla="*/ 27 w 62"/>
                <a:gd name="T13" fmla="*/ 3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6">
                  <a:moveTo>
                    <a:pt x="27" y="31"/>
                  </a:moveTo>
                  <a:cubicBezTo>
                    <a:pt x="40" y="37"/>
                    <a:pt x="48" y="43"/>
                    <a:pt x="53" y="4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6"/>
                    <a:pt x="57" y="18"/>
                    <a:pt x="38" y="9"/>
                  </a:cubicBezTo>
                  <a:cubicBezTo>
                    <a:pt x="19" y="0"/>
                    <a:pt x="10" y="1"/>
                    <a:pt x="1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3"/>
                    <a:pt x="14" y="25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7" name="Freeform 51">
              <a:extLst>
                <a:ext uri="{FF2B5EF4-FFF2-40B4-BE49-F238E27FC236}">
                  <a16:creationId xmlns:a16="http://schemas.microsoft.com/office/drawing/2014/main" id="{B45A8367-E567-4841-8992-5C2A20C5E1FE}"/>
                </a:ext>
              </a:extLst>
            </p:cNvPr>
            <p:cNvSpPr>
              <a:spLocks/>
            </p:cNvSpPr>
            <p:nvPr/>
          </p:nvSpPr>
          <p:spPr bwMode="gray">
            <a:xfrm>
              <a:off x="10239686" y="2438809"/>
              <a:ext cx="471802" cy="574369"/>
            </a:xfrm>
            <a:custGeom>
              <a:avLst/>
              <a:gdLst>
                <a:gd name="T0" fmla="*/ 278 w 278"/>
                <a:gd name="T1" fmla="*/ 104 h 339"/>
                <a:gd name="T2" fmla="*/ 249 w 278"/>
                <a:gd name="T3" fmla="*/ 86 h 339"/>
                <a:gd name="T4" fmla="*/ 218 w 278"/>
                <a:gd name="T5" fmla="*/ 77 h 339"/>
                <a:gd name="T6" fmla="*/ 147 w 278"/>
                <a:gd name="T7" fmla="*/ 178 h 339"/>
                <a:gd name="T8" fmla="*/ 143 w 278"/>
                <a:gd name="T9" fmla="*/ 185 h 339"/>
                <a:gd name="T10" fmla="*/ 119 w 278"/>
                <a:gd name="T11" fmla="*/ 134 h 339"/>
                <a:gd name="T12" fmla="*/ 29 w 278"/>
                <a:gd name="T13" fmla="*/ 5 h 339"/>
                <a:gd name="T14" fmla="*/ 31 w 278"/>
                <a:gd name="T15" fmla="*/ 185 h 339"/>
                <a:gd name="T16" fmla="*/ 127 w 278"/>
                <a:gd name="T17" fmla="*/ 319 h 339"/>
                <a:gd name="T18" fmla="*/ 176 w 278"/>
                <a:gd name="T19" fmla="*/ 309 h 339"/>
                <a:gd name="T20" fmla="*/ 278 w 278"/>
                <a:gd name="T21" fmla="*/ 104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8" h="339">
                  <a:moveTo>
                    <a:pt x="278" y="104"/>
                  </a:moveTo>
                  <a:cubicBezTo>
                    <a:pt x="278" y="104"/>
                    <a:pt x="270" y="96"/>
                    <a:pt x="249" y="86"/>
                  </a:cubicBezTo>
                  <a:cubicBezTo>
                    <a:pt x="228" y="76"/>
                    <a:pt x="218" y="77"/>
                    <a:pt x="218" y="77"/>
                  </a:cubicBezTo>
                  <a:cubicBezTo>
                    <a:pt x="218" y="77"/>
                    <a:pt x="168" y="144"/>
                    <a:pt x="147" y="178"/>
                  </a:cubicBezTo>
                  <a:cubicBezTo>
                    <a:pt x="146" y="180"/>
                    <a:pt x="144" y="182"/>
                    <a:pt x="143" y="185"/>
                  </a:cubicBezTo>
                  <a:cubicBezTo>
                    <a:pt x="132" y="163"/>
                    <a:pt x="122" y="142"/>
                    <a:pt x="119" y="134"/>
                  </a:cubicBezTo>
                  <a:cubicBezTo>
                    <a:pt x="89" y="60"/>
                    <a:pt x="59" y="17"/>
                    <a:pt x="29" y="5"/>
                  </a:cubicBezTo>
                  <a:cubicBezTo>
                    <a:pt x="17" y="0"/>
                    <a:pt x="0" y="134"/>
                    <a:pt x="31" y="185"/>
                  </a:cubicBezTo>
                  <a:cubicBezTo>
                    <a:pt x="31" y="185"/>
                    <a:pt x="109" y="307"/>
                    <a:pt x="127" y="319"/>
                  </a:cubicBezTo>
                  <a:cubicBezTo>
                    <a:pt x="127" y="319"/>
                    <a:pt x="151" y="339"/>
                    <a:pt x="176" y="309"/>
                  </a:cubicBezTo>
                  <a:cubicBezTo>
                    <a:pt x="200" y="279"/>
                    <a:pt x="276" y="110"/>
                    <a:pt x="278" y="104"/>
                  </a:cubicBezTo>
                  <a:close/>
                </a:path>
              </a:pathLst>
            </a:custGeom>
            <a:solidFill>
              <a:srgbClr val="475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8" name="Freeform 52">
              <a:extLst>
                <a:ext uri="{FF2B5EF4-FFF2-40B4-BE49-F238E27FC236}">
                  <a16:creationId xmlns:a16="http://schemas.microsoft.com/office/drawing/2014/main" id="{8B885FD6-DAE9-FE46-A814-97C5A77931A5}"/>
                </a:ext>
              </a:extLst>
            </p:cNvPr>
            <p:cNvSpPr>
              <a:spLocks/>
            </p:cNvSpPr>
            <p:nvPr/>
          </p:nvSpPr>
          <p:spPr bwMode="gray">
            <a:xfrm>
              <a:off x="10680719" y="2412434"/>
              <a:ext cx="46887" cy="68866"/>
            </a:xfrm>
            <a:custGeom>
              <a:avLst/>
              <a:gdLst>
                <a:gd name="T0" fmla="*/ 21 w 28"/>
                <a:gd name="T1" fmla="*/ 2 h 41"/>
                <a:gd name="T2" fmla="*/ 9 w 28"/>
                <a:gd name="T3" fmla="*/ 7 h 41"/>
                <a:gd name="T4" fmla="*/ 1 w 28"/>
                <a:gd name="T5" fmla="*/ 27 h 41"/>
                <a:gd name="T6" fmla="*/ 7 w 28"/>
                <a:gd name="T7" fmla="*/ 39 h 41"/>
                <a:gd name="T8" fmla="*/ 19 w 28"/>
                <a:gd name="T9" fmla="*/ 34 h 41"/>
                <a:gd name="T10" fmla="*/ 26 w 28"/>
                <a:gd name="T11" fmla="*/ 13 h 41"/>
                <a:gd name="T12" fmla="*/ 21 w 28"/>
                <a:gd name="T1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1">
                  <a:moveTo>
                    <a:pt x="21" y="2"/>
                  </a:moveTo>
                  <a:cubicBezTo>
                    <a:pt x="16" y="0"/>
                    <a:pt x="11" y="2"/>
                    <a:pt x="9" y="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32"/>
                    <a:pt x="2" y="37"/>
                    <a:pt x="7" y="39"/>
                  </a:cubicBezTo>
                  <a:cubicBezTo>
                    <a:pt x="12" y="41"/>
                    <a:pt x="17" y="39"/>
                    <a:pt x="19" y="3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8" y="9"/>
                    <a:pt x="26" y="3"/>
                    <a:pt x="21" y="2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9" name="Freeform 53">
              <a:extLst>
                <a:ext uri="{FF2B5EF4-FFF2-40B4-BE49-F238E27FC236}">
                  <a16:creationId xmlns:a16="http://schemas.microsoft.com/office/drawing/2014/main" id="{CB657B9B-DC2D-7446-9FB3-33B09C7F4338}"/>
                </a:ext>
              </a:extLst>
            </p:cNvPr>
            <p:cNvSpPr>
              <a:spLocks/>
            </p:cNvSpPr>
            <p:nvPr/>
          </p:nvSpPr>
          <p:spPr bwMode="gray">
            <a:xfrm>
              <a:off x="10711489" y="2425622"/>
              <a:ext cx="43957" cy="60074"/>
            </a:xfrm>
            <a:custGeom>
              <a:avLst/>
              <a:gdLst>
                <a:gd name="T0" fmla="*/ 19 w 26"/>
                <a:gd name="T1" fmla="*/ 1 h 35"/>
                <a:gd name="T2" fmla="*/ 8 w 26"/>
                <a:gd name="T3" fmla="*/ 6 h 35"/>
                <a:gd name="T4" fmla="*/ 2 w 26"/>
                <a:gd name="T5" fmla="*/ 22 h 35"/>
                <a:gd name="T6" fmla="*/ 7 w 26"/>
                <a:gd name="T7" fmla="*/ 33 h 35"/>
                <a:gd name="T8" fmla="*/ 19 w 26"/>
                <a:gd name="T9" fmla="*/ 28 h 35"/>
                <a:gd name="T10" fmla="*/ 24 w 26"/>
                <a:gd name="T11" fmla="*/ 13 h 35"/>
                <a:gd name="T12" fmla="*/ 19 w 26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5">
                  <a:moveTo>
                    <a:pt x="19" y="1"/>
                  </a:moveTo>
                  <a:cubicBezTo>
                    <a:pt x="15" y="0"/>
                    <a:pt x="10" y="2"/>
                    <a:pt x="8" y="6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6"/>
                    <a:pt x="3" y="31"/>
                    <a:pt x="7" y="33"/>
                  </a:cubicBezTo>
                  <a:cubicBezTo>
                    <a:pt x="12" y="35"/>
                    <a:pt x="17" y="32"/>
                    <a:pt x="19" y="28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6" y="8"/>
                    <a:pt x="24" y="3"/>
                    <a:pt x="19" y="1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0" name="Freeform 54">
              <a:extLst>
                <a:ext uri="{FF2B5EF4-FFF2-40B4-BE49-F238E27FC236}">
                  <a16:creationId xmlns:a16="http://schemas.microsoft.com/office/drawing/2014/main" id="{6BC4B921-C7F0-3B42-828B-24DF147DA1F6}"/>
                </a:ext>
              </a:extLst>
            </p:cNvPr>
            <p:cNvSpPr>
              <a:spLocks/>
            </p:cNvSpPr>
            <p:nvPr/>
          </p:nvSpPr>
          <p:spPr bwMode="gray">
            <a:xfrm>
              <a:off x="10742258" y="2443204"/>
              <a:ext cx="36631" cy="43957"/>
            </a:xfrm>
            <a:custGeom>
              <a:avLst/>
              <a:gdLst>
                <a:gd name="T0" fmla="*/ 16 w 22"/>
                <a:gd name="T1" fmla="*/ 1 h 26"/>
                <a:gd name="T2" fmla="*/ 5 w 22"/>
                <a:gd name="T3" fmla="*/ 6 h 26"/>
                <a:gd name="T4" fmla="*/ 2 w 22"/>
                <a:gd name="T5" fmla="*/ 14 h 26"/>
                <a:gd name="T6" fmla="*/ 7 w 22"/>
                <a:gd name="T7" fmla="*/ 24 h 26"/>
                <a:gd name="T8" fmla="*/ 17 w 22"/>
                <a:gd name="T9" fmla="*/ 20 h 26"/>
                <a:gd name="T10" fmla="*/ 20 w 22"/>
                <a:gd name="T11" fmla="*/ 12 h 26"/>
                <a:gd name="T12" fmla="*/ 16 w 22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6">
                  <a:moveTo>
                    <a:pt x="16" y="1"/>
                  </a:moveTo>
                  <a:cubicBezTo>
                    <a:pt x="11" y="0"/>
                    <a:pt x="7" y="2"/>
                    <a:pt x="5" y="6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8"/>
                    <a:pt x="3" y="23"/>
                    <a:pt x="7" y="24"/>
                  </a:cubicBezTo>
                  <a:cubicBezTo>
                    <a:pt x="11" y="26"/>
                    <a:pt x="16" y="24"/>
                    <a:pt x="17" y="2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2" y="7"/>
                    <a:pt x="20" y="3"/>
                    <a:pt x="16" y="1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1" name="Freeform 55">
              <a:extLst>
                <a:ext uri="{FF2B5EF4-FFF2-40B4-BE49-F238E27FC236}">
                  <a16:creationId xmlns:a16="http://schemas.microsoft.com/office/drawing/2014/main" id="{67C902EE-3B15-C34D-A6CF-0F0D59412E40}"/>
                </a:ext>
              </a:extLst>
            </p:cNvPr>
            <p:cNvSpPr>
              <a:spLocks/>
            </p:cNvSpPr>
            <p:nvPr/>
          </p:nvSpPr>
          <p:spPr bwMode="gray">
            <a:xfrm>
              <a:off x="9791327" y="1738430"/>
              <a:ext cx="501107" cy="589021"/>
            </a:xfrm>
            <a:custGeom>
              <a:avLst/>
              <a:gdLst>
                <a:gd name="T0" fmla="*/ 290 w 296"/>
                <a:gd name="T1" fmla="*/ 136 h 347"/>
                <a:gd name="T2" fmla="*/ 252 w 296"/>
                <a:gd name="T3" fmla="*/ 20 h 347"/>
                <a:gd name="T4" fmla="*/ 41 w 296"/>
                <a:gd name="T5" fmla="*/ 38 h 347"/>
                <a:gd name="T6" fmla="*/ 3 w 296"/>
                <a:gd name="T7" fmla="*/ 136 h 347"/>
                <a:gd name="T8" fmla="*/ 23 w 296"/>
                <a:gd name="T9" fmla="*/ 258 h 347"/>
                <a:gd name="T10" fmla="*/ 95 w 296"/>
                <a:gd name="T11" fmla="*/ 340 h 347"/>
                <a:gd name="T12" fmla="*/ 196 w 296"/>
                <a:gd name="T13" fmla="*/ 341 h 347"/>
                <a:gd name="T14" fmla="*/ 269 w 296"/>
                <a:gd name="T15" fmla="*/ 259 h 347"/>
                <a:gd name="T16" fmla="*/ 290 w 296"/>
                <a:gd name="T17" fmla="*/ 136 h 347"/>
                <a:gd name="T18" fmla="*/ 290 w 296"/>
                <a:gd name="T19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6" h="347">
                  <a:moveTo>
                    <a:pt x="290" y="136"/>
                  </a:moveTo>
                  <a:cubicBezTo>
                    <a:pt x="276" y="136"/>
                    <a:pt x="296" y="43"/>
                    <a:pt x="252" y="20"/>
                  </a:cubicBezTo>
                  <a:cubicBezTo>
                    <a:pt x="212" y="0"/>
                    <a:pt x="125" y="60"/>
                    <a:pt x="41" y="38"/>
                  </a:cubicBezTo>
                  <a:cubicBezTo>
                    <a:pt x="0" y="39"/>
                    <a:pt x="19" y="136"/>
                    <a:pt x="3" y="136"/>
                  </a:cubicBezTo>
                  <a:cubicBezTo>
                    <a:pt x="3" y="136"/>
                    <a:pt x="18" y="250"/>
                    <a:pt x="23" y="258"/>
                  </a:cubicBezTo>
                  <a:cubicBezTo>
                    <a:pt x="38" y="288"/>
                    <a:pt x="72" y="331"/>
                    <a:pt x="95" y="340"/>
                  </a:cubicBezTo>
                  <a:cubicBezTo>
                    <a:pt x="112" y="346"/>
                    <a:pt x="179" y="347"/>
                    <a:pt x="196" y="341"/>
                  </a:cubicBezTo>
                  <a:cubicBezTo>
                    <a:pt x="219" y="332"/>
                    <a:pt x="253" y="290"/>
                    <a:pt x="269" y="259"/>
                  </a:cubicBezTo>
                  <a:cubicBezTo>
                    <a:pt x="274" y="251"/>
                    <a:pt x="290" y="136"/>
                    <a:pt x="290" y="136"/>
                  </a:cubicBezTo>
                  <a:cubicBezTo>
                    <a:pt x="290" y="136"/>
                    <a:pt x="290" y="136"/>
                    <a:pt x="290" y="136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2" name="Freeform 56">
              <a:extLst>
                <a:ext uri="{FF2B5EF4-FFF2-40B4-BE49-F238E27FC236}">
                  <a16:creationId xmlns:a16="http://schemas.microsoft.com/office/drawing/2014/main" id="{E45D5892-A10D-5F4A-8A7F-DE9CDC3FE630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15507" y="1975797"/>
              <a:ext cx="87913" cy="149453"/>
            </a:xfrm>
            <a:custGeom>
              <a:avLst/>
              <a:gdLst>
                <a:gd name="T0" fmla="*/ 13 w 52"/>
                <a:gd name="T1" fmla="*/ 83 h 88"/>
                <a:gd name="T2" fmla="*/ 41 w 52"/>
                <a:gd name="T3" fmla="*/ 70 h 88"/>
                <a:gd name="T4" fmla="*/ 44 w 52"/>
                <a:gd name="T5" fmla="*/ 59 h 88"/>
                <a:gd name="T6" fmla="*/ 26 w 52"/>
                <a:gd name="T7" fmla="*/ 55 h 88"/>
                <a:gd name="T8" fmla="*/ 21 w 52"/>
                <a:gd name="T9" fmla="*/ 56 h 88"/>
                <a:gd name="T10" fmla="*/ 20 w 52"/>
                <a:gd name="T11" fmla="*/ 56 h 88"/>
                <a:gd name="T12" fmla="*/ 20 w 52"/>
                <a:gd name="T13" fmla="*/ 56 h 88"/>
                <a:gd name="T14" fmla="*/ 7 w 52"/>
                <a:gd name="T15" fmla="*/ 0 h 88"/>
                <a:gd name="T16" fmla="*/ 22 w 52"/>
                <a:gd name="T17" fmla="*/ 50 h 88"/>
                <a:gd name="T18" fmla="*/ 25 w 52"/>
                <a:gd name="T19" fmla="*/ 49 h 88"/>
                <a:gd name="T20" fmla="*/ 50 w 52"/>
                <a:gd name="T21" fmla="*/ 56 h 88"/>
                <a:gd name="T22" fmla="*/ 46 w 52"/>
                <a:gd name="T23" fmla="*/ 74 h 88"/>
                <a:gd name="T24" fmla="*/ 13 w 52"/>
                <a:gd name="T25" fmla="*/ 8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8">
                  <a:moveTo>
                    <a:pt x="13" y="83"/>
                  </a:moveTo>
                  <a:cubicBezTo>
                    <a:pt x="24" y="82"/>
                    <a:pt x="36" y="77"/>
                    <a:pt x="41" y="70"/>
                  </a:cubicBezTo>
                  <a:cubicBezTo>
                    <a:pt x="44" y="66"/>
                    <a:pt x="45" y="62"/>
                    <a:pt x="44" y="59"/>
                  </a:cubicBezTo>
                  <a:cubicBezTo>
                    <a:pt x="42" y="53"/>
                    <a:pt x="34" y="54"/>
                    <a:pt x="26" y="55"/>
                  </a:cubicBezTo>
                  <a:cubicBezTo>
                    <a:pt x="24" y="56"/>
                    <a:pt x="23" y="56"/>
                    <a:pt x="21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6" y="47"/>
                    <a:pt x="0" y="24"/>
                    <a:pt x="7" y="0"/>
                  </a:cubicBezTo>
                  <a:cubicBezTo>
                    <a:pt x="7" y="14"/>
                    <a:pt x="12" y="42"/>
                    <a:pt x="22" y="50"/>
                  </a:cubicBezTo>
                  <a:cubicBezTo>
                    <a:pt x="23" y="50"/>
                    <a:pt x="24" y="50"/>
                    <a:pt x="25" y="49"/>
                  </a:cubicBezTo>
                  <a:cubicBezTo>
                    <a:pt x="33" y="48"/>
                    <a:pt x="45" y="46"/>
                    <a:pt x="50" y="56"/>
                  </a:cubicBezTo>
                  <a:cubicBezTo>
                    <a:pt x="52" y="61"/>
                    <a:pt x="50" y="68"/>
                    <a:pt x="46" y="74"/>
                  </a:cubicBezTo>
                  <a:cubicBezTo>
                    <a:pt x="40" y="82"/>
                    <a:pt x="24" y="88"/>
                    <a:pt x="13" y="83"/>
                  </a:cubicBezTo>
                  <a:close/>
                </a:path>
              </a:pathLst>
            </a:custGeom>
            <a:solidFill>
              <a:srgbClr val="E3AA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3" name="Oval 57">
              <a:extLst>
                <a:ext uri="{FF2B5EF4-FFF2-40B4-BE49-F238E27FC236}">
                  <a16:creationId xmlns:a16="http://schemas.microsoft.com/office/drawing/2014/main" id="{23FCB9F7-041B-5E4B-8E44-40B58D1CC45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125399" y="1997775"/>
              <a:ext cx="36631" cy="70331"/>
            </a:xfrm>
            <a:prstGeom prst="ellipse">
              <a:avLst/>
            </a:prstGeom>
            <a:solidFill>
              <a:srgbClr val="7F6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4" name="Freeform 58">
              <a:extLst>
                <a:ext uri="{FF2B5EF4-FFF2-40B4-BE49-F238E27FC236}">
                  <a16:creationId xmlns:a16="http://schemas.microsoft.com/office/drawing/2014/main" id="{A2C321D8-9E39-BE43-899A-1910EFB7EEE1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81442" y="1851253"/>
              <a:ext cx="136266" cy="83518"/>
            </a:xfrm>
            <a:custGeom>
              <a:avLst/>
              <a:gdLst>
                <a:gd name="T0" fmla="*/ 5 w 81"/>
                <a:gd name="T1" fmla="*/ 45 h 49"/>
                <a:gd name="T2" fmla="*/ 0 w 81"/>
                <a:gd name="T3" fmla="*/ 19 h 49"/>
                <a:gd name="T4" fmla="*/ 81 w 81"/>
                <a:gd name="T5" fmla="*/ 32 h 49"/>
                <a:gd name="T6" fmla="*/ 73 w 81"/>
                <a:gd name="T7" fmla="*/ 49 h 49"/>
                <a:gd name="T8" fmla="*/ 5 w 81"/>
                <a:gd name="T9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49">
                  <a:moveTo>
                    <a:pt x="5" y="45"/>
                  </a:moveTo>
                  <a:cubicBezTo>
                    <a:pt x="2" y="35"/>
                    <a:pt x="0" y="19"/>
                    <a:pt x="0" y="19"/>
                  </a:cubicBezTo>
                  <a:cubicBezTo>
                    <a:pt x="0" y="19"/>
                    <a:pt x="53" y="0"/>
                    <a:pt x="81" y="32"/>
                  </a:cubicBezTo>
                  <a:cubicBezTo>
                    <a:pt x="78" y="40"/>
                    <a:pt x="73" y="49"/>
                    <a:pt x="73" y="49"/>
                  </a:cubicBezTo>
                  <a:cubicBezTo>
                    <a:pt x="73" y="49"/>
                    <a:pt x="44" y="29"/>
                    <a:pt x="5" y="45"/>
                  </a:cubicBezTo>
                  <a:close/>
                </a:path>
              </a:pathLst>
            </a:custGeom>
            <a:solidFill>
              <a:srgbClr val="B66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5" name="Oval 59">
              <a:extLst>
                <a:ext uri="{FF2B5EF4-FFF2-40B4-BE49-F238E27FC236}">
                  <a16:creationId xmlns:a16="http://schemas.microsoft.com/office/drawing/2014/main" id="{0745A6DF-E79F-494F-8C0D-A7670CC7509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911476" y="1997775"/>
              <a:ext cx="35165" cy="70331"/>
            </a:xfrm>
            <a:prstGeom prst="ellipse">
              <a:avLst/>
            </a:prstGeom>
            <a:solidFill>
              <a:srgbClr val="7F6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6" name="Freeform 60">
              <a:extLst>
                <a:ext uri="{FF2B5EF4-FFF2-40B4-BE49-F238E27FC236}">
                  <a16:creationId xmlns:a16="http://schemas.microsoft.com/office/drawing/2014/main" id="{3D5F971C-6E4C-0947-8792-C8DC4D0C0550}"/>
                </a:ext>
              </a:extLst>
            </p:cNvPr>
            <p:cNvSpPr>
              <a:spLocks/>
            </p:cNvSpPr>
            <p:nvPr/>
          </p:nvSpPr>
          <p:spPr bwMode="gray">
            <a:xfrm>
              <a:off x="9867519" y="1898140"/>
              <a:ext cx="137731" cy="84983"/>
            </a:xfrm>
            <a:custGeom>
              <a:avLst/>
              <a:gdLst>
                <a:gd name="T0" fmla="*/ 75 w 81"/>
                <a:gd name="T1" fmla="*/ 45 h 50"/>
                <a:gd name="T2" fmla="*/ 81 w 81"/>
                <a:gd name="T3" fmla="*/ 19 h 50"/>
                <a:gd name="T4" fmla="*/ 0 w 81"/>
                <a:gd name="T5" fmla="*/ 33 h 50"/>
                <a:gd name="T6" fmla="*/ 7 w 81"/>
                <a:gd name="T7" fmla="*/ 50 h 50"/>
                <a:gd name="T8" fmla="*/ 75 w 81"/>
                <a:gd name="T9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0">
                  <a:moveTo>
                    <a:pt x="75" y="45"/>
                  </a:moveTo>
                  <a:cubicBezTo>
                    <a:pt x="79" y="35"/>
                    <a:pt x="81" y="19"/>
                    <a:pt x="81" y="19"/>
                  </a:cubicBezTo>
                  <a:cubicBezTo>
                    <a:pt x="81" y="19"/>
                    <a:pt x="27" y="0"/>
                    <a:pt x="0" y="33"/>
                  </a:cubicBezTo>
                  <a:cubicBezTo>
                    <a:pt x="2" y="40"/>
                    <a:pt x="7" y="50"/>
                    <a:pt x="7" y="50"/>
                  </a:cubicBezTo>
                  <a:cubicBezTo>
                    <a:pt x="7" y="50"/>
                    <a:pt x="37" y="29"/>
                    <a:pt x="75" y="45"/>
                  </a:cubicBezTo>
                  <a:close/>
                </a:path>
              </a:pathLst>
            </a:custGeom>
            <a:solidFill>
              <a:srgbClr val="B66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7" name="Freeform 61">
              <a:extLst>
                <a:ext uri="{FF2B5EF4-FFF2-40B4-BE49-F238E27FC236}">
                  <a16:creationId xmlns:a16="http://schemas.microsoft.com/office/drawing/2014/main" id="{0B9AABD3-07D4-E94B-BB7E-7C71FDA0C099}"/>
                </a:ext>
              </a:extLst>
            </p:cNvPr>
            <p:cNvSpPr>
              <a:spLocks/>
            </p:cNvSpPr>
            <p:nvPr/>
          </p:nvSpPr>
          <p:spPr bwMode="gray">
            <a:xfrm>
              <a:off x="10266060" y="1968471"/>
              <a:ext cx="64470" cy="121614"/>
            </a:xfrm>
            <a:custGeom>
              <a:avLst/>
              <a:gdLst>
                <a:gd name="T0" fmla="*/ 9 w 38"/>
                <a:gd name="T1" fmla="*/ 4 h 72"/>
                <a:gd name="T2" fmla="*/ 0 w 38"/>
                <a:gd name="T3" fmla="*/ 71 h 72"/>
                <a:gd name="T4" fmla="*/ 29 w 38"/>
                <a:gd name="T5" fmla="*/ 50 h 72"/>
                <a:gd name="T6" fmla="*/ 9 w 38"/>
                <a:gd name="T7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2">
                  <a:moveTo>
                    <a:pt x="9" y="4"/>
                  </a:moveTo>
                  <a:cubicBezTo>
                    <a:pt x="8" y="13"/>
                    <a:pt x="4" y="43"/>
                    <a:pt x="0" y="71"/>
                  </a:cubicBezTo>
                  <a:cubicBezTo>
                    <a:pt x="13" y="72"/>
                    <a:pt x="24" y="65"/>
                    <a:pt x="29" y="50"/>
                  </a:cubicBezTo>
                  <a:cubicBezTo>
                    <a:pt x="38" y="24"/>
                    <a:pt x="27" y="0"/>
                    <a:pt x="9" y="4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8" name="Freeform 62">
              <a:extLst>
                <a:ext uri="{FF2B5EF4-FFF2-40B4-BE49-F238E27FC236}">
                  <a16:creationId xmlns:a16="http://schemas.microsoft.com/office/drawing/2014/main" id="{2A6F24CF-C7BD-F743-9BC8-5261D5FE0E1D}"/>
                </a:ext>
              </a:extLst>
            </p:cNvPr>
            <p:cNvSpPr>
              <a:spLocks/>
            </p:cNvSpPr>
            <p:nvPr/>
          </p:nvSpPr>
          <p:spPr bwMode="gray">
            <a:xfrm>
              <a:off x="9747371" y="1968471"/>
              <a:ext cx="65935" cy="120149"/>
            </a:xfrm>
            <a:custGeom>
              <a:avLst/>
              <a:gdLst>
                <a:gd name="T0" fmla="*/ 29 w 39"/>
                <a:gd name="T1" fmla="*/ 4 h 71"/>
                <a:gd name="T2" fmla="*/ 9 w 39"/>
                <a:gd name="T3" fmla="*/ 50 h 71"/>
                <a:gd name="T4" fmla="*/ 39 w 39"/>
                <a:gd name="T5" fmla="*/ 71 h 71"/>
                <a:gd name="T6" fmla="*/ 29 w 39"/>
                <a:gd name="T7" fmla="*/ 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71">
                  <a:moveTo>
                    <a:pt x="29" y="4"/>
                  </a:moveTo>
                  <a:cubicBezTo>
                    <a:pt x="12" y="0"/>
                    <a:pt x="0" y="24"/>
                    <a:pt x="9" y="50"/>
                  </a:cubicBezTo>
                  <a:cubicBezTo>
                    <a:pt x="14" y="65"/>
                    <a:pt x="26" y="71"/>
                    <a:pt x="39" y="71"/>
                  </a:cubicBezTo>
                  <a:cubicBezTo>
                    <a:pt x="35" y="43"/>
                    <a:pt x="30" y="13"/>
                    <a:pt x="29" y="4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9" name="Freeform 63">
              <a:extLst>
                <a:ext uri="{FF2B5EF4-FFF2-40B4-BE49-F238E27FC236}">
                  <a16:creationId xmlns:a16="http://schemas.microsoft.com/office/drawing/2014/main" id="{F3FDA32B-3087-4148-B6A9-5E1D47107B8C}"/>
                </a:ext>
              </a:extLst>
            </p:cNvPr>
            <p:cNvSpPr>
              <a:spLocks/>
            </p:cNvSpPr>
            <p:nvPr/>
          </p:nvSpPr>
          <p:spPr bwMode="gray">
            <a:xfrm>
              <a:off x="9795723" y="1876162"/>
              <a:ext cx="490850" cy="583160"/>
            </a:xfrm>
            <a:custGeom>
              <a:avLst/>
              <a:gdLst>
                <a:gd name="T0" fmla="*/ 255 w 289"/>
                <a:gd name="T1" fmla="*/ 119 h 344"/>
                <a:gd name="T2" fmla="*/ 222 w 289"/>
                <a:gd name="T3" fmla="*/ 160 h 344"/>
                <a:gd name="T4" fmla="*/ 141 w 289"/>
                <a:gd name="T5" fmla="*/ 139 h 344"/>
                <a:gd name="T6" fmla="*/ 63 w 289"/>
                <a:gd name="T7" fmla="*/ 160 h 344"/>
                <a:gd name="T8" fmla="*/ 31 w 289"/>
                <a:gd name="T9" fmla="*/ 118 h 344"/>
                <a:gd name="T10" fmla="*/ 10 w 289"/>
                <a:gd name="T11" fmla="*/ 3 h 344"/>
                <a:gd name="T12" fmla="*/ 0 w 289"/>
                <a:gd name="T13" fmla="*/ 55 h 344"/>
                <a:gd name="T14" fmla="*/ 53 w 289"/>
                <a:gd name="T15" fmla="*/ 281 h 344"/>
                <a:gd name="T16" fmla="*/ 61 w 289"/>
                <a:gd name="T17" fmla="*/ 268 h 344"/>
                <a:gd name="T18" fmla="*/ 93 w 289"/>
                <a:gd name="T19" fmla="*/ 318 h 344"/>
                <a:gd name="T20" fmla="*/ 107 w 289"/>
                <a:gd name="T21" fmla="*/ 301 h 344"/>
                <a:gd name="T22" fmla="*/ 136 w 289"/>
                <a:gd name="T23" fmla="*/ 344 h 344"/>
                <a:gd name="T24" fmla="*/ 167 w 289"/>
                <a:gd name="T25" fmla="*/ 307 h 344"/>
                <a:gd name="T26" fmla="*/ 176 w 289"/>
                <a:gd name="T27" fmla="*/ 321 h 344"/>
                <a:gd name="T28" fmla="*/ 219 w 289"/>
                <a:gd name="T29" fmla="*/ 249 h 344"/>
                <a:gd name="T30" fmla="*/ 226 w 289"/>
                <a:gd name="T31" fmla="*/ 271 h 344"/>
                <a:gd name="T32" fmla="*/ 287 w 289"/>
                <a:gd name="T33" fmla="*/ 55 h 344"/>
                <a:gd name="T34" fmla="*/ 278 w 289"/>
                <a:gd name="T35" fmla="*/ 0 h 344"/>
                <a:gd name="T36" fmla="*/ 255 w 289"/>
                <a:gd name="T37" fmla="*/ 11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9" h="344">
                  <a:moveTo>
                    <a:pt x="255" y="119"/>
                  </a:moveTo>
                  <a:cubicBezTo>
                    <a:pt x="250" y="130"/>
                    <a:pt x="243" y="160"/>
                    <a:pt x="222" y="160"/>
                  </a:cubicBezTo>
                  <a:cubicBezTo>
                    <a:pt x="200" y="160"/>
                    <a:pt x="181" y="139"/>
                    <a:pt x="141" y="139"/>
                  </a:cubicBezTo>
                  <a:cubicBezTo>
                    <a:pt x="102" y="139"/>
                    <a:pt x="85" y="160"/>
                    <a:pt x="63" y="160"/>
                  </a:cubicBezTo>
                  <a:cubicBezTo>
                    <a:pt x="40" y="160"/>
                    <a:pt x="36" y="131"/>
                    <a:pt x="31" y="118"/>
                  </a:cubicBezTo>
                  <a:cubicBezTo>
                    <a:pt x="23" y="96"/>
                    <a:pt x="15" y="39"/>
                    <a:pt x="10" y="3"/>
                  </a:cubicBezTo>
                  <a:cubicBezTo>
                    <a:pt x="7" y="28"/>
                    <a:pt x="8" y="55"/>
                    <a:pt x="0" y="55"/>
                  </a:cubicBezTo>
                  <a:cubicBezTo>
                    <a:pt x="0" y="55"/>
                    <a:pt x="3" y="193"/>
                    <a:pt x="53" y="281"/>
                  </a:cubicBezTo>
                  <a:cubicBezTo>
                    <a:pt x="55" y="278"/>
                    <a:pt x="59" y="270"/>
                    <a:pt x="61" y="268"/>
                  </a:cubicBezTo>
                  <a:cubicBezTo>
                    <a:pt x="72" y="290"/>
                    <a:pt x="84" y="310"/>
                    <a:pt x="93" y="318"/>
                  </a:cubicBezTo>
                  <a:cubicBezTo>
                    <a:pt x="98" y="316"/>
                    <a:pt x="105" y="311"/>
                    <a:pt x="107" y="301"/>
                  </a:cubicBezTo>
                  <a:cubicBezTo>
                    <a:pt x="110" y="323"/>
                    <a:pt x="126" y="337"/>
                    <a:pt x="136" y="344"/>
                  </a:cubicBezTo>
                  <a:cubicBezTo>
                    <a:pt x="148" y="336"/>
                    <a:pt x="163" y="321"/>
                    <a:pt x="167" y="307"/>
                  </a:cubicBezTo>
                  <a:cubicBezTo>
                    <a:pt x="168" y="313"/>
                    <a:pt x="172" y="320"/>
                    <a:pt x="176" y="321"/>
                  </a:cubicBezTo>
                  <a:cubicBezTo>
                    <a:pt x="207" y="304"/>
                    <a:pt x="215" y="265"/>
                    <a:pt x="219" y="249"/>
                  </a:cubicBezTo>
                  <a:cubicBezTo>
                    <a:pt x="219" y="256"/>
                    <a:pt x="220" y="267"/>
                    <a:pt x="226" y="271"/>
                  </a:cubicBezTo>
                  <a:cubicBezTo>
                    <a:pt x="289" y="188"/>
                    <a:pt x="287" y="55"/>
                    <a:pt x="287" y="55"/>
                  </a:cubicBezTo>
                  <a:cubicBezTo>
                    <a:pt x="279" y="55"/>
                    <a:pt x="281" y="28"/>
                    <a:pt x="278" y="0"/>
                  </a:cubicBezTo>
                  <a:cubicBezTo>
                    <a:pt x="272" y="37"/>
                    <a:pt x="263" y="101"/>
                    <a:pt x="255" y="119"/>
                  </a:cubicBezTo>
                  <a:close/>
                </a:path>
              </a:pathLst>
            </a:custGeom>
            <a:solidFill>
              <a:srgbClr val="B66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60" name="Freeform 64">
              <a:extLst>
                <a:ext uri="{FF2B5EF4-FFF2-40B4-BE49-F238E27FC236}">
                  <a16:creationId xmlns:a16="http://schemas.microsoft.com/office/drawing/2014/main" id="{DF9DAF40-AEBD-4440-8C6A-6715AB83F70B}"/>
                </a:ext>
              </a:extLst>
            </p:cNvPr>
            <p:cNvSpPr>
              <a:spLocks/>
            </p:cNvSpPr>
            <p:nvPr/>
          </p:nvSpPr>
          <p:spPr bwMode="gray">
            <a:xfrm>
              <a:off x="9754697" y="1542090"/>
              <a:ext cx="590486" cy="430777"/>
            </a:xfrm>
            <a:custGeom>
              <a:avLst/>
              <a:gdLst>
                <a:gd name="T0" fmla="*/ 293 w 353"/>
                <a:gd name="T1" fmla="*/ 74 h 254"/>
                <a:gd name="T2" fmla="*/ 293 w 353"/>
                <a:gd name="T3" fmla="*/ 69 h 254"/>
                <a:gd name="T4" fmla="*/ 294 w 353"/>
                <a:gd name="T5" fmla="*/ 69 h 254"/>
                <a:gd name="T6" fmla="*/ 166 w 353"/>
                <a:gd name="T7" fmla="*/ 0 h 254"/>
                <a:gd name="T8" fmla="*/ 184 w 353"/>
                <a:gd name="T9" fmla="*/ 20 h 254"/>
                <a:gd name="T10" fmla="*/ 66 w 353"/>
                <a:gd name="T11" fmla="*/ 52 h 254"/>
                <a:gd name="T12" fmla="*/ 91 w 353"/>
                <a:gd name="T13" fmla="*/ 57 h 254"/>
                <a:gd name="T14" fmla="*/ 0 w 353"/>
                <a:gd name="T15" fmla="*/ 165 h 254"/>
                <a:gd name="T16" fmla="*/ 16 w 353"/>
                <a:gd name="T17" fmla="*/ 163 h 254"/>
                <a:gd name="T18" fmla="*/ 26 w 353"/>
                <a:gd name="T19" fmla="*/ 254 h 254"/>
                <a:gd name="T20" fmla="*/ 64 w 353"/>
                <a:gd name="T21" fmla="*/ 156 h 254"/>
                <a:gd name="T22" fmla="*/ 275 w 353"/>
                <a:gd name="T23" fmla="*/ 138 h 254"/>
                <a:gd name="T24" fmla="*/ 313 w 353"/>
                <a:gd name="T25" fmla="*/ 254 h 254"/>
                <a:gd name="T26" fmla="*/ 293 w 353"/>
                <a:gd name="T27" fmla="*/ 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3" h="254">
                  <a:moveTo>
                    <a:pt x="293" y="74"/>
                  </a:moveTo>
                  <a:cubicBezTo>
                    <a:pt x="293" y="73"/>
                    <a:pt x="293" y="71"/>
                    <a:pt x="293" y="69"/>
                  </a:cubicBezTo>
                  <a:cubicBezTo>
                    <a:pt x="294" y="69"/>
                    <a:pt x="294" y="69"/>
                    <a:pt x="294" y="69"/>
                  </a:cubicBezTo>
                  <a:cubicBezTo>
                    <a:pt x="305" y="6"/>
                    <a:pt x="177" y="1"/>
                    <a:pt x="166" y="0"/>
                  </a:cubicBezTo>
                  <a:cubicBezTo>
                    <a:pt x="166" y="3"/>
                    <a:pt x="176" y="12"/>
                    <a:pt x="184" y="20"/>
                  </a:cubicBezTo>
                  <a:cubicBezTo>
                    <a:pt x="135" y="10"/>
                    <a:pt x="96" y="29"/>
                    <a:pt x="66" y="52"/>
                  </a:cubicBezTo>
                  <a:cubicBezTo>
                    <a:pt x="71" y="53"/>
                    <a:pt x="81" y="55"/>
                    <a:pt x="91" y="57"/>
                  </a:cubicBezTo>
                  <a:cubicBezTo>
                    <a:pt x="10" y="86"/>
                    <a:pt x="4" y="130"/>
                    <a:pt x="0" y="165"/>
                  </a:cubicBezTo>
                  <a:cubicBezTo>
                    <a:pt x="5" y="165"/>
                    <a:pt x="11" y="165"/>
                    <a:pt x="16" y="163"/>
                  </a:cubicBezTo>
                  <a:cubicBezTo>
                    <a:pt x="13" y="203"/>
                    <a:pt x="20" y="239"/>
                    <a:pt x="26" y="254"/>
                  </a:cubicBezTo>
                  <a:cubicBezTo>
                    <a:pt x="42" y="254"/>
                    <a:pt x="23" y="157"/>
                    <a:pt x="64" y="156"/>
                  </a:cubicBezTo>
                  <a:cubicBezTo>
                    <a:pt x="148" y="178"/>
                    <a:pt x="235" y="118"/>
                    <a:pt x="275" y="138"/>
                  </a:cubicBezTo>
                  <a:cubicBezTo>
                    <a:pt x="319" y="161"/>
                    <a:pt x="299" y="254"/>
                    <a:pt x="313" y="254"/>
                  </a:cubicBezTo>
                  <a:cubicBezTo>
                    <a:pt x="328" y="215"/>
                    <a:pt x="353" y="58"/>
                    <a:pt x="293" y="74"/>
                  </a:cubicBezTo>
                  <a:close/>
                </a:path>
              </a:pathLst>
            </a:custGeom>
            <a:solidFill>
              <a:srgbClr val="B66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61" name="Freeform 65">
              <a:extLst>
                <a:ext uri="{FF2B5EF4-FFF2-40B4-BE49-F238E27FC236}">
                  <a16:creationId xmlns:a16="http://schemas.microsoft.com/office/drawing/2014/main" id="{82DC63B2-DFCD-6B43-BE14-EC859096C8FD}"/>
                </a:ext>
              </a:extLst>
            </p:cNvPr>
            <p:cNvSpPr>
              <a:spLocks/>
            </p:cNvSpPr>
            <p:nvPr/>
          </p:nvSpPr>
          <p:spPr bwMode="gray">
            <a:xfrm>
              <a:off x="9964224" y="2163346"/>
              <a:ext cx="177292" cy="58609"/>
            </a:xfrm>
            <a:custGeom>
              <a:avLst/>
              <a:gdLst>
                <a:gd name="T0" fmla="*/ 0 w 105"/>
                <a:gd name="T1" fmla="*/ 8 h 35"/>
                <a:gd name="T2" fmla="*/ 49 w 105"/>
                <a:gd name="T3" fmla="*/ 35 h 35"/>
                <a:gd name="T4" fmla="*/ 105 w 105"/>
                <a:gd name="T5" fmla="*/ 0 h 35"/>
                <a:gd name="T6" fmla="*/ 0 w 105"/>
                <a:gd name="T7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35">
                  <a:moveTo>
                    <a:pt x="0" y="8"/>
                  </a:moveTo>
                  <a:cubicBezTo>
                    <a:pt x="0" y="12"/>
                    <a:pt x="23" y="35"/>
                    <a:pt x="49" y="35"/>
                  </a:cubicBezTo>
                  <a:cubicBezTo>
                    <a:pt x="85" y="35"/>
                    <a:pt x="105" y="4"/>
                    <a:pt x="105" y="0"/>
                  </a:cubicBezTo>
                  <a:cubicBezTo>
                    <a:pt x="68" y="14"/>
                    <a:pt x="35" y="1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</p:grpSp>
      <p:sp>
        <p:nvSpPr>
          <p:cNvPr id="67" name="Rechteck 12">
            <a:extLst>
              <a:ext uri="{FF2B5EF4-FFF2-40B4-BE49-F238E27FC236}">
                <a16:creationId xmlns:a16="http://schemas.microsoft.com/office/drawing/2014/main" id="{8BC3854B-3EBD-FA40-AF35-B70C0DED4014}"/>
              </a:ext>
            </a:extLst>
          </p:cNvPr>
          <p:cNvSpPr/>
          <p:nvPr/>
        </p:nvSpPr>
        <p:spPr bwMode="gray">
          <a:xfrm>
            <a:off x="3128260" y="2501091"/>
            <a:ext cx="2036034" cy="2565836"/>
          </a:xfrm>
          <a:prstGeom prst="rect">
            <a:avLst/>
          </a:prstGeom>
          <a:solidFill>
            <a:schemeClr val="accent1">
              <a:lumMod val="20000"/>
              <a:lumOff val="80000"/>
              <a:alpha val="46000"/>
            </a:scheme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27004" tIns="27004" rIns="27004" bIns="27004"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endParaRPr kumimoji="0" lang="es-ES_tradnl" sz="2200" b="1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MULTAS FORMALES</a:t>
            </a:r>
            <a:r>
              <a:rPr kumimoji="0" lang="es-ES_tradnl" sz="2200" b="1" i="0" u="none" strike="noStrike" kern="0" cap="none" spc="0" normalizeH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    </a:t>
            </a:r>
            <a:r>
              <a:rPr lang="es-ES_tradnl" sz="1600" kern="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  <a:cs typeface="+mn-cs"/>
              </a:rPr>
              <a:t>(no firmes ni abonadas)</a:t>
            </a:r>
            <a:endParaRPr kumimoji="0" lang="es-ES_tradnl" sz="1000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68" name="Rechteck 12">
            <a:extLst>
              <a:ext uri="{FF2B5EF4-FFF2-40B4-BE49-F238E27FC236}">
                <a16:creationId xmlns:a16="http://schemas.microsoft.com/office/drawing/2014/main" id="{50178195-F860-E64A-9F3F-EB2608870571}"/>
              </a:ext>
            </a:extLst>
          </p:cNvPr>
          <p:cNvSpPr/>
          <p:nvPr/>
        </p:nvSpPr>
        <p:spPr bwMode="gray">
          <a:xfrm>
            <a:off x="5211641" y="2502986"/>
            <a:ext cx="4539956" cy="1603934"/>
          </a:xfrm>
          <a:prstGeom prst="rect">
            <a:avLst/>
          </a:prstGeom>
          <a:solidFill>
            <a:schemeClr val="accent1">
              <a:lumMod val="20000"/>
              <a:lumOff val="80000"/>
              <a:alpha val="46000"/>
            </a:scheme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144000" tIns="27004" rIns="144000" bIns="27004" rtlCol="0" anchor="ctr"/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lang="es-ES_tradnl" sz="1600" kern="0" noProof="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  <a:cs typeface="+mn-cs"/>
              </a:rPr>
              <a:t>Siempre que al 30 de abril 2020 se cumpla con la respectiva obligación formal.</a:t>
            </a:r>
            <a:endParaRPr kumimoji="0" lang="es-ES_tradnl" sz="1600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B425EEC1-EA64-984C-B647-1A141DCDD9BA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12  de la Ley 27.541 (B.O. 23/12/2019) y Art. 23 de la R.G. (AFIP) 4667 (B.O. 31/01/2020). </a:t>
            </a:r>
          </a:p>
        </p:txBody>
      </p:sp>
      <p:sp>
        <p:nvSpPr>
          <p:cNvPr id="70" name="Rechteck 12">
            <a:extLst>
              <a:ext uri="{FF2B5EF4-FFF2-40B4-BE49-F238E27FC236}">
                <a16:creationId xmlns:a16="http://schemas.microsoft.com/office/drawing/2014/main" id="{72E3FE55-2DE8-7148-9456-83A02E38866B}"/>
              </a:ext>
            </a:extLst>
          </p:cNvPr>
          <p:cNvSpPr/>
          <p:nvPr/>
        </p:nvSpPr>
        <p:spPr bwMode="gray">
          <a:xfrm>
            <a:off x="5212700" y="4177103"/>
            <a:ext cx="4539956" cy="889824"/>
          </a:xfrm>
          <a:prstGeom prst="rect">
            <a:avLst/>
          </a:prstGeom>
          <a:solidFill>
            <a:schemeClr val="accent1">
              <a:lumMod val="20000"/>
              <a:lumOff val="80000"/>
              <a:alpha val="46000"/>
            </a:scheme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144000" tIns="27004" rIns="144000" bIns="27004" rtlCol="0" anchor="ctr"/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400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Si</a:t>
            </a:r>
            <a:r>
              <a:rPr kumimoji="0" lang="es-ES_tradnl" sz="1400" strike="noStrike" kern="0" cap="none" spc="0" normalizeH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 el deber transgredido no fuese susceptible de ser subsanado quedará condonada siempre que la falta se hubiera cometido al</a:t>
            </a:r>
            <a:r>
              <a:rPr kumimoji="0" lang="es-ES_tradnl" sz="1600" strike="noStrike" kern="0" cap="none" spc="0" normalizeH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 </a:t>
            </a:r>
            <a:r>
              <a:rPr kumimoji="0" lang="es-ES_tradnl" sz="1600" b="1" strike="noStrike" kern="0" cap="none" spc="0" normalizeH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30/11/2019</a:t>
            </a:r>
            <a:r>
              <a:rPr kumimoji="0" lang="es-ES_tradnl" sz="1600" strike="noStrike" kern="0" cap="none" spc="0" normalizeH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.</a:t>
            </a:r>
            <a:endParaRPr kumimoji="0" lang="es-ES_tradnl" sz="1600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0793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7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22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B225348-4C8B-F844-A374-FCAE1BFDBD0F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Multas materiales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4F2AC9F1-FB3B-DA47-9BF7-40057D6162CA}"/>
              </a:ext>
            </a:extLst>
          </p:cNvPr>
          <p:cNvGrpSpPr/>
          <p:nvPr/>
        </p:nvGrpSpPr>
        <p:grpSpPr>
          <a:xfrm>
            <a:off x="9624392" y="1334408"/>
            <a:ext cx="3037312" cy="5622984"/>
            <a:chOff x="9247729" y="1234310"/>
            <a:chExt cx="1930724" cy="3375964"/>
          </a:xfrm>
        </p:grpSpPr>
        <p:sp>
          <p:nvSpPr>
            <p:cNvPr id="6" name="Oval 6">
              <a:extLst>
                <a:ext uri="{FF2B5EF4-FFF2-40B4-BE49-F238E27FC236}">
                  <a16:creationId xmlns:a16="http://schemas.microsoft.com/office/drawing/2014/main" id="{02374CBB-D890-0D42-A322-43EBFCDE6CB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294922" y="1234310"/>
              <a:ext cx="883531" cy="83664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C9C25A4B-E120-B747-8726-21A442330E17}"/>
                </a:ext>
              </a:extLst>
            </p:cNvPr>
            <p:cNvGrpSpPr/>
            <p:nvPr/>
          </p:nvGrpSpPr>
          <p:grpSpPr>
            <a:xfrm>
              <a:off x="10529379" y="1360185"/>
              <a:ext cx="362139" cy="582774"/>
              <a:chOff x="6521468" y="1539546"/>
              <a:chExt cx="362139" cy="582774"/>
            </a:xfrm>
          </p:grpSpPr>
          <p:sp>
            <p:nvSpPr>
              <p:cNvPr id="62" name="Freeform 7">
                <a:extLst>
                  <a:ext uri="{FF2B5EF4-FFF2-40B4-BE49-F238E27FC236}">
                    <a16:creationId xmlns:a16="http://schemas.microsoft.com/office/drawing/2014/main" id="{1D7125D9-DA62-C549-963B-231DF61B2C8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521468" y="1539546"/>
                <a:ext cx="362139" cy="465556"/>
              </a:xfrm>
              <a:custGeom>
                <a:avLst/>
                <a:gdLst>
                  <a:gd name="T0" fmla="*/ 96 w 139"/>
                  <a:gd name="T1" fmla="*/ 162 h 162"/>
                  <a:gd name="T2" fmla="*/ 139 w 139"/>
                  <a:gd name="T3" fmla="*/ 70 h 162"/>
                  <a:gd name="T4" fmla="*/ 69 w 139"/>
                  <a:gd name="T5" fmla="*/ 0 h 162"/>
                  <a:gd name="T6" fmla="*/ 0 w 139"/>
                  <a:gd name="T7" fmla="*/ 70 h 162"/>
                  <a:gd name="T8" fmla="*/ 43 w 139"/>
                  <a:gd name="T9" fmla="*/ 162 h 162"/>
                  <a:gd name="T10" fmla="*/ 96 w 139"/>
                  <a:gd name="T11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162">
                    <a:moveTo>
                      <a:pt x="96" y="162"/>
                    </a:moveTo>
                    <a:cubicBezTo>
                      <a:pt x="101" y="122"/>
                      <a:pt x="139" y="118"/>
                      <a:pt x="139" y="70"/>
                    </a:cubicBezTo>
                    <a:cubicBezTo>
                      <a:pt x="139" y="31"/>
                      <a:pt x="107" y="0"/>
                      <a:pt x="69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18"/>
                      <a:pt x="37" y="122"/>
                      <a:pt x="43" y="162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E4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63" name="Freeform 8">
                <a:extLst>
                  <a:ext uri="{FF2B5EF4-FFF2-40B4-BE49-F238E27FC236}">
                    <a16:creationId xmlns:a16="http://schemas.microsoft.com/office/drawing/2014/main" id="{C3484972-96C3-664E-9B35-B87287771B2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605040" y="1960495"/>
                <a:ext cx="168699" cy="161825"/>
              </a:xfrm>
              <a:custGeom>
                <a:avLst/>
                <a:gdLst>
                  <a:gd name="T0" fmla="*/ 69 w 75"/>
                  <a:gd name="T1" fmla="*/ 65 h 65"/>
                  <a:gd name="T2" fmla="*/ 5 w 75"/>
                  <a:gd name="T3" fmla="*/ 65 h 65"/>
                  <a:gd name="T4" fmla="*/ 0 w 75"/>
                  <a:gd name="T5" fmla="*/ 0 h 65"/>
                  <a:gd name="T6" fmla="*/ 75 w 75"/>
                  <a:gd name="T7" fmla="*/ 0 h 65"/>
                  <a:gd name="T8" fmla="*/ 69 w 75"/>
                  <a:gd name="T9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65">
                    <a:moveTo>
                      <a:pt x="69" y="65"/>
                    </a:moveTo>
                    <a:lnTo>
                      <a:pt x="5" y="65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69" y="65"/>
                    </a:lnTo>
                    <a:close/>
                  </a:path>
                </a:pathLst>
              </a:custGeom>
              <a:solidFill>
                <a:srgbClr val="585F6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64" name="Freeform 9">
                <a:extLst>
                  <a:ext uri="{FF2B5EF4-FFF2-40B4-BE49-F238E27FC236}">
                    <a16:creationId xmlns:a16="http://schemas.microsoft.com/office/drawing/2014/main" id="{7613EEF7-92C3-8843-AB64-68CB2348B49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584121" y="2007735"/>
                <a:ext cx="204687" cy="45719"/>
              </a:xfrm>
              <a:custGeom>
                <a:avLst/>
                <a:gdLst>
                  <a:gd name="T0" fmla="*/ 79 w 79"/>
                  <a:gd name="T1" fmla="*/ 8 h 15"/>
                  <a:gd name="T2" fmla="*/ 71 w 79"/>
                  <a:gd name="T3" fmla="*/ 15 h 15"/>
                  <a:gd name="T4" fmla="*/ 7 w 79"/>
                  <a:gd name="T5" fmla="*/ 15 h 15"/>
                  <a:gd name="T6" fmla="*/ 0 w 79"/>
                  <a:gd name="T7" fmla="*/ 8 h 15"/>
                  <a:gd name="T8" fmla="*/ 0 w 79"/>
                  <a:gd name="T9" fmla="*/ 8 h 15"/>
                  <a:gd name="T10" fmla="*/ 7 w 79"/>
                  <a:gd name="T11" fmla="*/ 0 h 15"/>
                  <a:gd name="T12" fmla="*/ 71 w 79"/>
                  <a:gd name="T13" fmla="*/ 0 h 15"/>
                  <a:gd name="T14" fmla="*/ 79 w 79"/>
                  <a:gd name="T15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" h="15">
                    <a:moveTo>
                      <a:pt x="79" y="8"/>
                    </a:moveTo>
                    <a:cubicBezTo>
                      <a:pt x="79" y="12"/>
                      <a:pt x="75" y="15"/>
                      <a:pt x="71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0" y="12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7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75" y="0"/>
                      <a:pt x="79" y="4"/>
                      <a:pt x="79" y="8"/>
                    </a:cubicBezTo>
                    <a:close/>
                  </a:path>
                </a:pathLst>
              </a:custGeom>
              <a:solidFill>
                <a:srgbClr val="777E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65" name="Freeform 10">
                <a:extLst>
                  <a:ext uri="{FF2B5EF4-FFF2-40B4-BE49-F238E27FC236}">
                    <a16:creationId xmlns:a16="http://schemas.microsoft.com/office/drawing/2014/main" id="{6D49750E-3AF2-F84F-A07B-5E24C1F370F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596249" y="2044366"/>
                <a:ext cx="191191" cy="45719"/>
              </a:xfrm>
              <a:custGeom>
                <a:avLst/>
                <a:gdLst>
                  <a:gd name="T0" fmla="*/ 74 w 74"/>
                  <a:gd name="T1" fmla="*/ 7 h 15"/>
                  <a:gd name="T2" fmla="*/ 67 w 74"/>
                  <a:gd name="T3" fmla="*/ 15 h 15"/>
                  <a:gd name="T4" fmla="*/ 8 w 74"/>
                  <a:gd name="T5" fmla="*/ 15 h 15"/>
                  <a:gd name="T6" fmla="*/ 0 w 74"/>
                  <a:gd name="T7" fmla="*/ 7 h 15"/>
                  <a:gd name="T8" fmla="*/ 0 w 74"/>
                  <a:gd name="T9" fmla="*/ 7 h 15"/>
                  <a:gd name="T10" fmla="*/ 8 w 74"/>
                  <a:gd name="T11" fmla="*/ 0 h 15"/>
                  <a:gd name="T12" fmla="*/ 67 w 74"/>
                  <a:gd name="T13" fmla="*/ 0 h 15"/>
                  <a:gd name="T14" fmla="*/ 74 w 74"/>
                  <a:gd name="T15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4" h="15">
                    <a:moveTo>
                      <a:pt x="74" y="7"/>
                    </a:moveTo>
                    <a:cubicBezTo>
                      <a:pt x="74" y="11"/>
                      <a:pt x="71" y="15"/>
                      <a:pt x="67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3" y="15"/>
                      <a:pt x="0" y="11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1" y="0"/>
                      <a:pt x="74" y="3"/>
                      <a:pt x="74" y="7"/>
                    </a:cubicBezTo>
                    <a:close/>
                  </a:path>
                </a:pathLst>
              </a:custGeom>
              <a:solidFill>
                <a:srgbClr val="777E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solidFill>
                    <a:prstClr val="black"/>
                  </a:solidFill>
                  <a:latin typeface="Calibri Light"/>
                </a:endParaRPr>
              </a:p>
            </p:txBody>
          </p:sp>
          <p:sp>
            <p:nvSpPr>
              <p:cNvPr id="66" name="Freeform 11">
                <a:extLst>
                  <a:ext uri="{FF2B5EF4-FFF2-40B4-BE49-F238E27FC236}">
                    <a16:creationId xmlns:a16="http://schemas.microsoft.com/office/drawing/2014/main" id="{6041995E-ECDE-A144-8CDE-C49174A093A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6567242" y="1649779"/>
                <a:ext cx="220433" cy="311200"/>
              </a:xfrm>
              <a:custGeom>
                <a:avLst/>
                <a:gdLst>
                  <a:gd name="T0" fmla="*/ 82 w 85"/>
                  <a:gd name="T1" fmla="*/ 4 h 108"/>
                  <a:gd name="T2" fmla="*/ 73 w 85"/>
                  <a:gd name="T3" fmla="*/ 1 h 108"/>
                  <a:gd name="T4" fmla="*/ 61 w 85"/>
                  <a:gd name="T5" fmla="*/ 21 h 108"/>
                  <a:gd name="T6" fmla="*/ 43 w 85"/>
                  <a:gd name="T7" fmla="*/ 24 h 108"/>
                  <a:gd name="T8" fmla="*/ 42 w 85"/>
                  <a:gd name="T9" fmla="*/ 24 h 108"/>
                  <a:gd name="T10" fmla="*/ 24 w 85"/>
                  <a:gd name="T11" fmla="*/ 21 h 108"/>
                  <a:gd name="T12" fmla="*/ 11 w 85"/>
                  <a:gd name="T13" fmla="*/ 1 h 108"/>
                  <a:gd name="T14" fmla="*/ 3 w 85"/>
                  <a:gd name="T15" fmla="*/ 4 h 108"/>
                  <a:gd name="T16" fmla="*/ 2 w 85"/>
                  <a:gd name="T17" fmla="*/ 16 h 108"/>
                  <a:gd name="T18" fmla="*/ 16 w 85"/>
                  <a:gd name="T19" fmla="*/ 28 h 108"/>
                  <a:gd name="T20" fmla="*/ 30 w 85"/>
                  <a:gd name="T21" fmla="*/ 108 h 108"/>
                  <a:gd name="T22" fmla="*/ 40 w 85"/>
                  <a:gd name="T23" fmla="*/ 108 h 108"/>
                  <a:gd name="T24" fmla="*/ 27 w 85"/>
                  <a:gd name="T25" fmla="*/ 32 h 108"/>
                  <a:gd name="T26" fmla="*/ 42 w 85"/>
                  <a:gd name="T27" fmla="*/ 34 h 108"/>
                  <a:gd name="T28" fmla="*/ 43 w 85"/>
                  <a:gd name="T29" fmla="*/ 34 h 108"/>
                  <a:gd name="T30" fmla="*/ 57 w 85"/>
                  <a:gd name="T31" fmla="*/ 32 h 108"/>
                  <a:gd name="T32" fmla="*/ 45 w 85"/>
                  <a:gd name="T33" fmla="*/ 108 h 108"/>
                  <a:gd name="T34" fmla="*/ 54 w 85"/>
                  <a:gd name="T35" fmla="*/ 108 h 108"/>
                  <a:gd name="T36" fmla="*/ 68 w 85"/>
                  <a:gd name="T37" fmla="*/ 28 h 108"/>
                  <a:gd name="T38" fmla="*/ 82 w 85"/>
                  <a:gd name="T39" fmla="*/ 16 h 108"/>
                  <a:gd name="T40" fmla="*/ 82 w 85"/>
                  <a:gd name="T41" fmla="*/ 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5" h="108">
                    <a:moveTo>
                      <a:pt x="82" y="4"/>
                    </a:moveTo>
                    <a:cubicBezTo>
                      <a:pt x="80" y="1"/>
                      <a:pt x="76" y="0"/>
                      <a:pt x="73" y="1"/>
                    </a:cubicBezTo>
                    <a:cubicBezTo>
                      <a:pt x="69" y="2"/>
                      <a:pt x="64" y="10"/>
                      <a:pt x="61" y="21"/>
                    </a:cubicBezTo>
                    <a:cubicBezTo>
                      <a:pt x="55" y="23"/>
                      <a:pt x="49" y="24"/>
                      <a:pt x="43" y="24"/>
                    </a:cubicBezTo>
                    <a:cubicBezTo>
                      <a:pt x="42" y="24"/>
                      <a:pt x="42" y="24"/>
                      <a:pt x="42" y="24"/>
                    </a:cubicBezTo>
                    <a:cubicBezTo>
                      <a:pt x="36" y="24"/>
                      <a:pt x="29" y="23"/>
                      <a:pt x="24" y="21"/>
                    </a:cubicBezTo>
                    <a:cubicBezTo>
                      <a:pt x="20" y="10"/>
                      <a:pt x="16" y="2"/>
                      <a:pt x="11" y="1"/>
                    </a:cubicBezTo>
                    <a:cubicBezTo>
                      <a:pt x="8" y="0"/>
                      <a:pt x="5" y="1"/>
                      <a:pt x="3" y="4"/>
                    </a:cubicBezTo>
                    <a:cubicBezTo>
                      <a:pt x="0" y="7"/>
                      <a:pt x="0" y="12"/>
                      <a:pt x="2" y="16"/>
                    </a:cubicBezTo>
                    <a:cubicBezTo>
                      <a:pt x="4" y="20"/>
                      <a:pt x="9" y="24"/>
                      <a:pt x="16" y="28"/>
                    </a:cubicBezTo>
                    <a:cubicBezTo>
                      <a:pt x="23" y="49"/>
                      <a:pt x="30" y="85"/>
                      <a:pt x="30" y="108"/>
                    </a:cubicBezTo>
                    <a:cubicBezTo>
                      <a:pt x="40" y="108"/>
                      <a:pt x="40" y="108"/>
                      <a:pt x="40" y="108"/>
                    </a:cubicBezTo>
                    <a:cubicBezTo>
                      <a:pt x="40" y="92"/>
                      <a:pt x="35" y="57"/>
                      <a:pt x="27" y="32"/>
                    </a:cubicBezTo>
                    <a:cubicBezTo>
                      <a:pt x="32" y="33"/>
                      <a:pt x="37" y="34"/>
                      <a:pt x="42" y="3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47" y="34"/>
                      <a:pt x="52" y="33"/>
                      <a:pt x="57" y="32"/>
                    </a:cubicBezTo>
                    <a:cubicBezTo>
                      <a:pt x="50" y="57"/>
                      <a:pt x="45" y="92"/>
                      <a:pt x="45" y="108"/>
                    </a:cubicBezTo>
                    <a:cubicBezTo>
                      <a:pt x="54" y="108"/>
                      <a:pt x="54" y="108"/>
                      <a:pt x="54" y="108"/>
                    </a:cubicBezTo>
                    <a:cubicBezTo>
                      <a:pt x="54" y="85"/>
                      <a:pt x="61" y="49"/>
                      <a:pt x="68" y="28"/>
                    </a:cubicBezTo>
                    <a:cubicBezTo>
                      <a:pt x="75" y="24"/>
                      <a:pt x="80" y="20"/>
                      <a:pt x="82" y="16"/>
                    </a:cubicBezTo>
                    <a:cubicBezTo>
                      <a:pt x="85" y="12"/>
                      <a:pt x="84" y="7"/>
                      <a:pt x="82" y="4"/>
                    </a:cubicBezTo>
                    <a:close/>
                  </a:path>
                </a:pathLst>
              </a:custGeom>
              <a:solidFill>
                <a:srgbClr val="E2AF2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 dirty="0">
                  <a:solidFill>
                    <a:prstClr val="black"/>
                  </a:solidFill>
                  <a:latin typeface="Calibri Light"/>
                </a:endParaRPr>
              </a:p>
            </p:txBody>
          </p:sp>
        </p:grp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083C6411-6C23-574F-83E5-D16689CD412C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88768" y="4491591"/>
              <a:ext cx="297441" cy="118683"/>
            </a:xfrm>
            <a:custGeom>
              <a:avLst/>
              <a:gdLst>
                <a:gd name="T0" fmla="*/ 175 w 175"/>
                <a:gd name="T1" fmla="*/ 39 h 70"/>
                <a:gd name="T2" fmla="*/ 171 w 175"/>
                <a:gd name="T3" fmla="*/ 45 h 70"/>
                <a:gd name="T4" fmla="*/ 94 w 175"/>
                <a:gd name="T5" fmla="*/ 41 h 70"/>
                <a:gd name="T6" fmla="*/ 1 w 175"/>
                <a:gd name="T7" fmla="*/ 0 h 70"/>
                <a:gd name="T8" fmla="*/ 0 w 175"/>
                <a:gd name="T9" fmla="*/ 11 h 70"/>
                <a:gd name="T10" fmla="*/ 92 w 175"/>
                <a:gd name="T11" fmla="*/ 52 h 70"/>
                <a:gd name="T12" fmla="*/ 169 w 175"/>
                <a:gd name="T13" fmla="*/ 56 h 70"/>
                <a:gd name="T14" fmla="*/ 174 w 175"/>
                <a:gd name="T15" fmla="*/ 50 h 70"/>
                <a:gd name="T16" fmla="*/ 175 w 175"/>
                <a:gd name="T17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70">
                  <a:moveTo>
                    <a:pt x="175" y="39"/>
                  </a:moveTo>
                  <a:cubicBezTo>
                    <a:pt x="175" y="41"/>
                    <a:pt x="174" y="43"/>
                    <a:pt x="171" y="45"/>
                  </a:cubicBezTo>
                  <a:cubicBezTo>
                    <a:pt x="149" y="59"/>
                    <a:pt x="114" y="48"/>
                    <a:pt x="94" y="41"/>
                  </a:cubicBezTo>
                  <a:cubicBezTo>
                    <a:pt x="88" y="39"/>
                    <a:pt x="15" y="10"/>
                    <a:pt x="1" y="0"/>
                  </a:cubicBezTo>
                  <a:cubicBezTo>
                    <a:pt x="1" y="2"/>
                    <a:pt x="0" y="6"/>
                    <a:pt x="0" y="11"/>
                  </a:cubicBezTo>
                  <a:cubicBezTo>
                    <a:pt x="13" y="21"/>
                    <a:pt x="86" y="50"/>
                    <a:pt x="92" y="52"/>
                  </a:cubicBezTo>
                  <a:cubicBezTo>
                    <a:pt x="112" y="59"/>
                    <a:pt x="148" y="70"/>
                    <a:pt x="169" y="56"/>
                  </a:cubicBezTo>
                  <a:cubicBezTo>
                    <a:pt x="172" y="54"/>
                    <a:pt x="174" y="52"/>
                    <a:pt x="174" y="50"/>
                  </a:cubicBezTo>
                  <a:cubicBezTo>
                    <a:pt x="174" y="48"/>
                    <a:pt x="175" y="41"/>
                    <a:pt x="175" y="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04F4374B-8095-B143-B95D-4F021CE67671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87303" y="4397816"/>
              <a:ext cx="315023" cy="194875"/>
            </a:xfrm>
            <a:custGeom>
              <a:avLst/>
              <a:gdLst>
                <a:gd name="T0" fmla="*/ 147 w 186"/>
                <a:gd name="T1" fmla="*/ 68 h 115"/>
                <a:gd name="T2" fmla="*/ 80 w 186"/>
                <a:gd name="T3" fmla="*/ 20 h 115"/>
                <a:gd name="T4" fmla="*/ 62 w 186"/>
                <a:gd name="T5" fmla="*/ 3 h 115"/>
                <a:gd name="T6" fmla="*/ 50 w 186"/>
                <a:gd name="T7" fmla="*/ 24 h 115"/>
                <a:gd name="T8" fmla="*/ 40 w 186"/>
                <a:gd name="T9" fmla="*/ 27 h 115"/>
                <a:gd name="T10" fmla="*/ 13 w 186"/>
                <a:gd name="T11" fmla="*/ 9 h 115"/>
                <a:gd name="T12" fmla="*/ 5 w 186"/>
                <a:gd name="T13" fmla="*/ 11 h 115"/>
                <a:gd name="T14" fmla="*/ 2 w 186"/>
                <a:gd name="T15" fmla="*/ 56 h 115"/>
                <a:gd name="T16" fmla="*/ 95 w 186"/>
                <a:gd name="T17" fmla="*/ 97 h 115"/>
                <a:gd name="T18" fmla="*/ 172 w 186"/>
                <a:gd name="T19" fmla="*/ 101 h 115"/>
                <a:gd name="T20" fmla="*/ 147 w 186"/>
                <a:gd name="T21" fmla="*/ 6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15">
                  <a:moveTo>
                    <a:pt x="147" y="68"/>
                  </a:moveTo>
                  <a:cubicBezTo>
                    <a:pt x="126" y="56"/>
                    <a:pt x="97" y="41"/>
                    <a:pt x="80" y="20"/>
                  </a:cubicBezTo>
                  <a:cubicBezTo>
                    <a:pt x="74" y="11"/>
                    <a:pt x="70" y="0"/>
                    <a:pt x="62" y="3"/>
                  </a:cubicBezTo>
                  <a:cubicBezTo>
                    <a:pt x="50" y="6"/>
                    <a:pt x="49" y="15"/>
                    <a:pt x="50" y="24"/>
                  </a:cubicBezTo>
                  <a:cubicBezTo>
                    <a:pt x="46" y="26"/>
                    <a:pt x="42" y="27"/>
                    <a:pt x="40" y="27"/>
                  </a:cubicBezTo>
                  <a:cubicBezTo>
                    <a:pt x="29" y="26"/>
                    <a:pt x="20" y="19"/>
                    <a:pt x="13" y="9"/>
                  </a:cubicBezTo>
                  <a:cubicBezTo>
                    <a:pt x="11" y="6"/>
                    <a:pt x="6" y="8"/>
                    <a:pt x="5" y="11"/>
                  </a:cubicBezTo>
                  <a:cubicBezTo>
                    <a:pt x="1" y="27"/>
                    <a:pt x="0" y="40"/>
                    <a:pt x="2" y="56"/>
                  </a:cubicBezTo>
                  <a:cubicBezTo>
                    <a:pt x="16" y="66"/>
                    <a:pt x="89" y="95"/>
                    <a:pt x="95" y="97"/>
                  </a:cubicBezTo>
                  <a:cubicBezTo>
                    <a:pt x="115" y="104"/>
                    <a:pt x="150" y="115"/>
                    <a:pt x="172" y="101"/>
                  </a:cubicBezTo>
                  <a:cubicBezTo>
                    <a:pt x="186" y="92"/>
                    <a:pt x="167" y="80"/>
                    <a:pt x="147" y="68"/>
                  </a:cubicBezTo>
                  <a:close/>
                </a:path>
              </a:pathLst>
            </a:custGeom>
            <a:solidFill>
              <a:srgbClr val="8E8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698F8403-2956-F344-924D-B6E4B8F39F82}"/>
                </a:ext>
              </a:extLst>
            </p:cNvPr>
            <p:cNvSpPr>
              <a:spLocks/>
            </p:cNvSpPr>
            <p:nvPr/>
          </p:nvSpPr>
          <p:spPr bwMode="gray">
            <a:xfrm>
              <a:off x="9590592" y="4491591"/>
              <a:ext cx="297441" cy="118683"/>
            </a:xfrm>
            <a:custGeom>
              <a:avLst/>
              <a:gdLst>
                <a:gd name="T0" fmla="*/ 0 w 175"/>
                <a:gd name="T1" fmla="*/ 39 h 70"/>
                <a:gd name="T2" fmla="*/ 4 w 175"/>
                <a:gd name="T3" fmla="*/ 45 h 70"/>
                <a:gd name="T4" fmla="*/ 81 w 175"/>
                <a:gd name="T5" fmla="*/ 41 h 70"/>
                <a:gd name="T6" fmla="*/ 174 w 175"/>
                <a:gd name="T7" fmla="*/ 0 h 70"/>
                <a:gd name="T8" fmla="*/ 175 w 175"/>
                <a:gd name="T9" fmla="*/ 11 h 70"/>
                <a:gd name="T10" fmla="*/ 83 w 175"/>
                <a:gd name="T11" fmla="*/ 52 h 70"/>
                <a:gd name="T12" fmla="*/ 5 w 175"/>
                <a:gd name="T13" fmla="*/ 56 h 70"/>
                <a:gd name="T14" fmla="*/ 1 w 175"/>
                <a:gd name="T15" fmla="*/ 50 h 70"/>
                <a:gd name="T16" fmla="*/ 0 w 175"/>
                <a:gd name="T17" fmla="*/ 39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5" h="70">
                  <a:moveTo>
                    <a:pt x="0" y="39"/>
                  </a:moveTo>
                  <a:cubicBezTo>
                    <a:pt x="0" y="41"/>
                    <a:pt x="1" y="43"/>
                    <a:pt x="4" y="45"/>
                  </a:cubicBezTo>
                  <a:cubicBezTo>
                    <a:pt x="25" y="59"/>
                    <a:pt x="61" y="48"/>
                    <a:pt x="81" y="41"/>
                  </a:cubicBezTo>
                  <a:cubicBezTo>
                    <a:pt x="87" y="39"/>
                    <a:pt x="160" y="10"/>
                    <a:pt x="174" y="0"/>
                  </a:cubicBezTo>
                  <a:cubicBezTo>
                    <a:pt x="174" y="2"/>
                    <a:pt x="175" y="6"/>
                    <a:pt x="175" y="11"/>
                  </a:cubicBezTo>
                  <a:cubicBezTo>
                    <a:pt x="162" y="21"/>
                    <a:pt x="88" y="50"/>
                    <a:pt x="83" y="52"/>
                  </a:cubicBezTo>
                  <a:cubicBezTo>
                    <a:pt x="63" y="59"/>
                    <a:pt x="27" y="70"/>
                    <a:pt x="5" y="56"/>
                  </a:cubicBezTo>
                  <a:cubicBezTo>
                    <a:pt x="3" y="54"/>
                    <a:pt x="1" y="52"/>
                    <a:pt x="1" y="50"/>
                  </a:cubicBezTo>
                  <a:cubicBezTo>
                    <a:pt x="0" y="48"/>
                    <a:pt x="0" y="41"/>
                    <a:pt x="0" y="39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id="{73C37277-9C1C-004E-8772-BFD0B181F43C}"/>
                </a:ext>
              </a:extLst>
            </p:cNvPr>
            <p:cNvSpPr>
              <a:spLocks/>
            </p:cNvSpPr>
            <p:nvPr/>
          </p:nvSpPr>
          <p:spPr bwMode="gray">
            <a:xfrm>
              <a:off x="9574474" y="4397816"/>
              <a:ext cx="315023" cy="194875"/>
            </a:xfrm>
            <a:custGeom>
              <a:avLst/>
              <a:gdLst>
                <a:gd name="T0" fmla="*/ 39 w 186"/>
                <a:gd name="T1" fmla="*/ 68 h 115"/>
                <a:gd name="T2" fmla="*/ 105 w 186"/>
                <a:gd name="T3" fmla="*/ 18 h 115"/>
                <a:gd name="T4" fmla="*/ 124 w 186"/>
                <a:gd name="T5" fmla="*/ 3 h 115"/>
                <a:gd name="T6" fmla="*/ 135 w 186"/>
                <a:gd name="T7" fmla="*/ 24 h 115"/>
                <a:gd name="T8" fmla="*/ 146 w 186"/>
                <a:gd name="T9" fmla="*/ 27 h 115"/>
                <a:gd name="T10" fmla="*/ 172 w 186"/>
                <a:gd name="T11" fmla="*/ 9 h 115"/>
                <a:gd name="T12" fmla="*/ 181 w 186"/>
                <a:gd name="T13" fmla="*/ 11 h 115"/>
                <a:gd name="T14" fmla="*/ 184 w 186"/>
                <a:gd name="T15" fmla="*/ 56 h 115"/>
                <a:gd name="T16" fmla="*/ 91 w 186"/>
                <a:gd name="T17" fmla="*/ 97 h 115"/>
                <a:gd name="T18" fmla="*/ 14 w 186"/>
                <a:gd name="T19" fmla="*/ 101 h 115"/>
                <a:gd name="T20" fmla="*/ 39 w 186"/>
                <a:gd name="T21" fmla="*/ 6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15">
                  <a:moveTo>
                    <a:pt x="39" y="68"/>
                  </a:moveTo>
                  <a:cubicBezTo>
                    <a:pt x="60" y="56"/>
                    <a:pt x="87" y="39"/>
                    <a:pt x="105" y="18"/>
                  </a:cubicBezTo>
                  <a:cubicBezTo>
                    <a:pt x="111" y="9"/>
                    <a:pt x="116" y="0"/>
                    <a:pt x="124" y="3"/>
                  </a:cubicBezTo>
                  <a:cubicBezTo>
                    <a:pt x="136" y="6"/>
                    <a:pt x="137" y="15"/>
                    <a:pt x="135" y="24"/>
                  </a:cubicBezTo>
                  <a:cubicBezTo>
                    <a:pt x="140" y="26"/>
                    <a:pt x="143" y="27"/>
                    <a:pt x="146" y="27"/>
                  </a:cubicBezTo>
                  <a:cubicBezTo>
                    <a:pt x="156" y="26"/>
                    <a:pt x="165" y="19"/>
                    <a:pt x="172" y="9"/>
                  </a:cubicBezTo>
                  <a:cubicBezTo>
                    <a:pt x="174" y="6"/>
                    <a:pt x="180" y="8"/>
                    <a:pt x="181" y="11"/>
                  </a:cubicBezTo>
                  <a:cubicBezTo>
                    <a:pt x="185" y="27"/>
                    <a:pt x="186" y="40"/>
                    <a:pt x="184" y="56"/>
                  </a:cubicBezTo>
                  <a:cubicBezTo>
                    <a:pt x="170" y="66"/>
                    <a:pt x="97" y="95"/>
                    <a:pt x="91" y="97"/>
                  </a:cubicBezTo>
                  <a:cubicBezTo>
                    <a:pt x="71" y="104"/>
                    <a:pt x="35" y="115"/>
                    <a:pt x="14" y="101"/>
                  </a:cubicBezTo>
                  <a:cubicBezTo>
                    <a:pt x="0" y="92"/>
                    <a:pt x="19" y="80"/>
                    <a:pt x="39" y="68"/>
                  </a:cubicBezTo>
                  <a:close/>
                </a:path>
              </a:pathLst>
            </a:custGeom>
            <a:solidFill>
              <a:srgbClr val="8E8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id="{55F627D4-D447-9E48-BF87-70CF5FE5EE86}"/>
                </a:ext>
              </a:extLst>
            </p:cNvPr>
            <p:cNvSpPr>
              <a:spLocks/>
            </p:cNvSpPr>
            <p:nvPr/>
          </p:nvSpPr>
          <p:spPr bwMode="gray">
            <a:xfrm>
              <a:off x="9748836" y="3221239"/>
              <a:ext cx="542133" cy="1230790"/>
            </a:xfrm>
            <a:custGeom>
              <a:avLst/>
              <a:gdLst>
                <a:gd name="T0" fmla="*/ 309 w 320"/>
                <a:gd name="T1" fmla="*/ 0 h 726"/>
                <a:gd name="T2" fmla="*/ 169 w 320"/>
                <a:gd name="T3" fmla="*/ 13 h 726"/>
                <a:gd name="T4" fmla="*/ 24 w 320"/>
                <a:gd name="T5" fmla="*/ 0 h 726"/>
                <a:gd name="T6" fmla="*/ 20 w 320"/>
                <a:gd name="T7" fmla="*/ 130 h 726"/>
                <a:gd name="T8" fmla="*/ 17 w 320"/>
                <a:gd name="T9" fmla="*/ 424 h 726"/>
                <a:gd name="T10" fmla="*/ 0 w 320"/>
                <a:gd name="T11" fmla="*/ 712 h 726"/>
                <a:gd name="T12" fmla="*/ 81 w 320"/>
                <a:gd name="T13" fmla="*/ 719 h 726"/>
                <a:gd name="T14" fmla="*/ 117 w 320"/>
                <a:gd name="T15" fmla="*/ 398 h 726"/>
                <a:gd name="T16" fmla="*/ 164 w 320"/>
                <a:gd name="T17" fmla="*/ 141 h 726"/>
                <a:gd name="T18" fmla="*/ 172 w 320"/>
                <a:gd name="T19" fmla="*/ 141 h 726"/>
                <a:gd name="T20" fmla="*/ 201 w 320"/>
                <a:gd name="T21" fmla="*/ 396 h 726"/>
                <a:gd name="T22" fmla="*/ 202 w 320"/>
                <a:gd name="T23" fmla="*/ 719 h 726"/>
                <a:gd name="T24" fmla="*/ 282 w 320"/>
                <a:gd name="T25" fmla="*/ 717 h 726"/>
                <a:gd name="T26" fmla="*/ 290 w 320"/>
                <a:gd name="T27" fmla="*/ 425 h 726"/>
                <a:gd name="T28" fmla="*/ 317 w 320"/>
                <a:gd name="T29" fmla="*/ 141 h 726"/>
                <a:gd name="T30" fmla="*/ 309 w 320"/>
                <a:gd name="T31" fmla="*/ 0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0" h="726">
                  <a:moveTo>
                    <a:pt x="309" y="0"/>
                  </a:moveTo>
                  <a:cubicBezTo>
                    <a:pt x="309" y="0"/>
                    <a:pt x="250" y="13"/>
                    <a:pt x="169" y="13"/>
                  </a:cubicBezTo>
                  <a:cubicBezTo>
                    <a:pt x="87" y="13"/>
                    <a:pt x="24" y="0"/>
                    <a:pt x="24" y="0"/>
                  </a:cubicBezTo>
                  <a:cubicBezTo>
                    <a:pt x="23" y="25"/>
                    <a:pt x="21" y="73"/>
                    <a:pt x="20" y="130"/>
                  </a:cubicBezTo>
                  <a:cubicBezTo>
                    <a:pt x="16" y="204"/>
                    <a:pt x="17" y="329"/>
                    <a:pt x="17" y="424"/>
                  </a:cubicBezTo>
                  <a:cubicBezTo>
                    <a:pt x="17" y="579"/>
                    <a:pt x="0" y="712"/>
                    <a:pt x="0" y="712"/>
                  </a:cubicBezTo>
                  <a:cubicBezTo>
                    <a:pt x="0" y="712"/>
                    <a:pt x="14" y="726"/>
                    <a:pt x="81" y="719"/>
                  </a:cubicBezTo>
                  <a:cubicBezTo>
                    <a:pt x="99" y="586"/>
                    <a:pt x="145" y="488"/>
                    <a:pt x="117" y="398"/>
                  </a:cubicBezTo>
                  <a:cubicBezTo>
                    <a:pt x="127" y="324"/>
                    <a:pt x="146" y="249"/>
                    <a:pt x="164" y="141"/>
                  </a:cubicBezTo>
                  <a:cubicBezTo>
                    <a:pt x="172" y="141"/>
                    <a:pt x="172" y="141"/>
                    <a:pt x="172" y="141"/>
                  </a:cubicBezTo>
                  <a:cubicBezTo>
                    <a:pt x="185" y="245"/>
                    <a:pt x="195" y="317"/>
                    <a:pt x="201" y="396"/>
                  </a:cubicBezTo>
                  <a:cubicBezTo>
                    <a:pt x="148" y="520"/>
                    <a:pt x="197" y="610"/>
                    <a:pt x="202" y="719"/>
                  </a:cubicBezTo>
                  <a:cubicBezTo>
                    <a:pt x="268" y="726"/>
                    <a:pt x="282" y="717"/>
                    <a:pt x="282" y="717"/>
                  </a:cubicBezTo>
                  <a:cubicBezTo>
                    <a:pt x="282" y="717"/>
                    <a:pt x="281" y="525"/>
                    <a:pt x="290" y="425"/>
                  </a:cubicBezTo>
                  <a:cubicBezTo>
                    <a:pt x="297" y="316"/>
                    <a:pt x="312" y="224"/>
                    <a:pt x="317" y="141"/>
                  </a:cubicBezTo>
                  <a:cubicBezTo>
                    <a:pt x="320" y="87"/>
                    <a:pt x="318" y="37"/>
                    <a:pt x="309" y="0"/>
                  </a:cubicBezTo>
                  <a:close/>
                </a:path>
              </a:pathLst>
            </a:custGeom>
            <a:solidFill>
              <a:srgbClr val="5E44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id="{6C7DB0D8-BA80-0D4D-A3A3-D05FBAEE0A2E}"/>
                </a:ext>
              </a:extLst>
            </p:cNvPr>
            <p:cNvSpPr>
              <a:spLocks/>
            </p:cNvSpPr>
            <p:nvPr/>
          </p:nvSpPr>
          <p:spPr bwMode="gray">
            <a:xfrm>
              <a:off x="10134190" y="3221239"/>
              <a:ext cx="153849" cy="165571"/>
            </a:xfrm>
            <a:custGeom>
              <a:avLst/>
              <a:gdLst>
                <a:gd name="T0" fmla="*/ 0 w 91"/>
                <a:gd name="T1" fmla="*/ 10 h 98"/>
                <a:gd name="T2" fmla="*/ 82 w 91"/>
                <a:gd name="T3" fmla="*/ 0 h 98"/>
                <a:gd name="T4" fmla="*/ 91 w 91"/>
                <a:gd name="T5" fmla="*/ 98 h 98"/>
                <a:gd name="T6" fmla="*/ 0 w 91"/>
                <a:gd name="T7" fmla="*/ 1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1" h="98">
                  <a:moveTo>
                    <a:pt x="0" y="10"/>
                  </a:moveTo>
                  <a:cubicBezTo>
                    <a:pt x="48" y="7"/>
                    <a:pt x="82" y="0"/>
                    <a:pt x="82" y="0"/>
                  </a:cubicBezTo>
                  <a:cubicBezTo>
                    <a:pt x="89" y="27"/>
                    <a:pt x="91" y="60"/>
                    <a:pt x="91" y="98"/>
                  </a:cubicBezTo>
                  <a:cubicBezTo>
                    <a:pt x="42" y="87"/>
                    <a:pt x="5" y="41"/>
                    <a:pt x="0" y="10"/>
                  </a:cubicBezTo>
                  <a:close/>
                </a:path>
              </a:pathLst>
            </a:custGeom>
            <a:solidFill>
              <a:srgbClr val="513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id="{A33D0C62-F9E4-7642-9507-385618A20BE1}"/>
                </a:ext>
              </a:extLst>
            </p:cNvPr>
            <p:cNvSpPr>
              <a:spLocks/>
            </p:cNvSpPr>
            <p:nvPr/>
          </p:nvSpPr>
          <p:spPr bwMode="gray">
            <a:xfrm>
              <a:off x="9782536" y="3221239"/>
              <a:ext cx="131870" cy="162640"/>
            </a:xfrm>
            <a:custGeom>
              <a:avLst/>
              <a:gdLst>
                <a:gd name="T0" fmla="*/ 0 w 78"/>
                <a:gd name="T1" fmla="*/ 96 h 96"/>
                <a:gd name="T2" fmla="*/ 4 w 78"/>
                <a:gd name="T3" fmla="*/ 0 h 96"/>
                <a:gd name="T4" fmla="*/ 67 w 78"/>
                <a:gd name="T5" fmla="*/ 9 h 96"/>
                <a:gd name="T6" fmla="*/ 78 w 78"/>
                <a:gd name="T7" fmla="*/ 10 h 96"/>
                <a:gd name="T8" fmla="*/ 0 w 78"/>
                <a:gd name="T9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96">
                  <a:moveTo>
                    <a:pt x="0" y="96"/>
                  </a:moveTo>
                  <a:cubicBezTo>
                    <a:pt x="1" y="54"/>
                    <a:pt x="3" y="20"/>
                    <a:pt x="4" y="0"/>
                  </a:cubicBezTo>
                  <a:cubicBezTo>
                    <a:pt x="4" y="0"/>
                    <a:pt x="25" y="5"/>
                    <a:pt x="67" y="9"/>
                  </a:cubicBezTo>
                  <a:cubicBezTo>
                    <a:pt x="71" y="10"/>
                    <a:pt x="74" y="10"/>
                    <a:pt x="78" y="10"/>
                  </a:cubicBezTo>
                  <a:cubicBezTo>
                    <a:pt x="73" y="40"/>
                    <a:pt x="46" y="83"/>
                    <a:pt x="0" y="96"/>
                  </a:cubicBezTo>
                  <a:close/>
                </a:path>
              </a:pathLst>
            </a:custGeom>
            <a:solidFill>
              <a:srgbClr val="513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15" name="Freeform 19">
              <a:extLst>
                <a:ext uri="{FF2B5EF4-FFF2-40B4-BE49-F238E27FC236}">
                  <a16:creationId xmlns:a16="http://schemas.microsoft.com/office/drawing/2014/main" id="{B46B6411-BDEC-9249-B7DF-F9D02DE0348D}"/>
                </a:ext>
              </a:extLst>
            </p:cNvPr>
            <p:cNvSpPr>
              <a:spLocks/>
            </p:cNvSpPr>
            <p:nvPr/>
          </p:nvSpPr>
          <p:spPr bwMode="gray">
            <a:xfrm>
              <a:off x="9987668" y="3243218"/>
              <a:ext cx="52748" cy="216853"/>
            </a:xfrm>
            <a:custGeom>
              <a:avLst/>
              <a:gdLst>
                <a:gd name="T0" fmla="*/ 31 w 31"/>
                <a:gd name="T1" fmla="*/ 0 h 128"/>
                <a:gd name="T2" fmla="*/ 28 w 31"/>
                <a:gd name="T3" fmla="*/ 0 h 128"/>
                <a:gd name="T4" fmla="*/ 0 w 31"/>
                <a:gd name="T5" fmla="*/ 0 h 128"/>
                <a:gd name="T6" fmla="*/ 0 w 31"/>
                <a:gd name="T7" fmla="*/ 115 h 128"/>
                <a:gd name="T8" fmla="*/ 13 w 31"/>
                <a:gd name="T9" fmla="*/ 128 h 128"/>
                <a:gd name="T10" fmla="*/ 23 w 31"/>
                <a:gd name="T11" fmla="*/ 128 h 128"/>
                <a:gd name="T12" fmla="*/ 31 w 31"/>
                <a:gd name="T13" fmla="*/ 128 h 128"/>
                <a:gd name="T14" fmla="*/ 31 w 31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128">
                  <a:moveTo>
                    <a:pt x="31" y="0"/>
                  </a:moveTo>
                  <a:cubicBezTo>
                    <a:pt x="30" y="0"/>
                    <a:pt x="29" y="0"/>
                    <a:pt x="28" y="0"/>
                  </a:cubicBezTo>
                  <a:cubicBezTo>
                    <a:pt x="18" y="0"/>
                    <a:pt x="9" y="0"/>
                    <a:pt x="0" y="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23"/>
                    <a:pt x="6" y="128"/>
                    <a:pt x="1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31" y="128"/>
                    <a:pt x="31" y="128"/>
                    <a:pt x="31" y="128"/>
                  </a:cubicBezTo>
                  <a:lnTo>
                    <a:pt x="31" y="0"/>
                  </a:lnTo>
                  <a:close/>
                </a:path>
              </a:pathLst>
            </a:custGeom>
            <a:solidFill>
              <a:srgbClr val="513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16" name="Freeform 20">
              <a:extLst>
                <a:ext uri="{FF2B5EF4-FFF2-40B4-BE49-F238E27FC236}">
                  <a16:creationId xmlns:a16="http://schemas.microsoft.com/office/drawing/2014/main" id="{0F866AF4-1313-B340-94A8-E193914296FC}"/>
                </a:ext>
              </a:extLst>
            </p:cNvPr>
            <p:cNvSpPr>
              <a:spLocks/>
            </p:cNvSpPr>
            <p:nvPr/>
          </p:nvSpPr>
          <p:spPr bwMode="gray">
            <a:xfrm>
              <a:off x="9789862" y="3178748"/>
              <a:ext cx="482059" cy="64470"/>
            </a:xfrm>
            <a:custGeom>
              <a:avLst/>
              <a:gdLst>
                <a:gd name="T0" fmla="*/ 0 w 285"/>
                <a:gd name="T1" fmla="*/ 25 h 38"/>
                <a:gd name="T2" fmla="*/ 145 w 285"/>
                <a:gd name="T3" fmla="*/ 38 h 38"/>
                <a:gd name="T4" fmla="*/ 285 w 285"/>
                <a:gd name="T5" fmla="*/ 25 h 38"/>
                <a:gd name="T6" fmla="*/ 283 w 285"/>
                <a:gd name="T7" fmla="*/ 0 h 38"/>
                <a:gd name="T8" fmla="*/ 140 w 285"/>
                <a:gd name="T9" fmla="*/ 12 h 38"/>
                <a:gd name="T10" fmla="*/ 3 w 285"/>
                <a:gd name="T11" fmla="*/ 0 h 38"/>
                <a:gd name="T12" fmla="*/ 0 w 285"/>
                <a:gd name="T13" fmla="*/ 2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5" h="38">
                  <a:moveTo>
                    <a:pt x="0" y="25"/>
                  </a:moveTo>
                  <a:cubicBezTo>
                    <a:pt x="0" y="25"/>
                    <a:pt x="63" y="38"/>
                    <a:pt x="145" y="38"/>
                  </a:cubicBezTo>
                  <a:cubicBezTo>
                    <a:pt x="226" y="38"/>
                    <a:pt x="285" y="25"/>
                    <a:pt x="285" y="25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3" y="0"/>
                    <a:pt x="219" y="12"/>
                    <a:pt x="140" y="12"/>
                  </a:cubicBezTo>
                  <a:cubicBezTo>
                    <a:pt x="61" y="12"/>
                    <a:pt x="3" y="0"/>
                    <a:pt x="3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AE654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17" name="Oval 21">
              <a:extLst>
                <a:ext uri="{FF2B5EF4-FFF2-40B4-BE49-F238E27FC236}">
                  <a16:creationId xmlns:a16="http://schemas.microsoft.com/office/drawing/2014/main" id="{D7064A96-9A95-7F40-95B3-67633F97AC0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025763" y="3215379"/>
              <a:ext cx="13187" cy="11722"/>
            </a:xfrm>
            <a:prstGeom prst="ellipse">
              <a:avLst/>
            </a:prstGeom>
            <a:solidFill>
              <a:srgbClr val="8C4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18" name="Oval 22">
              <a:extLst>
                <a:ext uri="{FF2B5EF4-FFF2-40B4-BE49-F238E27FC236}">
                  <a16:creationId xmlns:a16="http://schemas.microsoft.com/office/drawing/2014/main" id="{600F3665-2D33-F843-B219-668CE93843B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965689" y="3213913"/>
              <a:ext cx="11722" cy="11722"/>
            </a:xfrm>
            <a:prstGeom prst="ellipse">
              <a:avLst/>
            </a:prstGeom>
            <a:solidFill>
              <a:srgbClr val="8C4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19" name="Oval 23">
              <a:extLst>
                <a:ext uri="{FF2B5EF4-FFF2-40B4-BE49-F238E27FC236}">
                  <a16:creationId xmlns:a16="http://schemas.microsoft.com/office/drawing/2014/main" id="{170FF9D9-4736-6242-B6A6-7DDDEFAE7AF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907080" y="3209518"/>
              <a:ext cx="11722" cy="13187"/>
            </a:xfrm>
            <a:prstGeom prst="ellipse">
              <a:avLst/>
            </a:prstGeom>
            <a:solidFill>
              <a:srgbClr val="8C4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20" name="Freeform 24">
              <a:extLst>
                <a:ext uri="{FF2B5EF4-FFF2-40B4-BE49-F238E27FC236}">
                  <a16:creationId xmlns:a16="http://schemas.microsoft.com/office/drawing/2014/main" id="{D6447B89-F27B-784A-A4AE-9561386659C8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9980341" y="3189004"/>
              <a:ext cx="76192" cy="64470"/>
            </a:xfrm>
            <a:custGeom>
              <a:avLst/>
              <a:gdLst>
                <a:gd name="T0" fmla="*/ 0 w 45"/>
                <a:gd name="T1" fmla="*/ 26 h 38"/>
                <a:gd name="T2" fmla="*/ 0 w 45"/>
                <a:gd name="T3" fmla="*/ 12 h 38"/>
                <a:gd name="T4" fmla="*/ 12 w 45"/>
                <a:gd name="T5" fmla="*/ 0 h 38"/>
                <a:gd name="T6" fmla="*/ 33 w 45"/>
                <a:gd name="T7" fmla="*/ 0 h 38"/>
                <a:gd name="T8" fmla="*/ 45 w 45"/>
                <a:gd name="T9" fmla="*/ 12 h 38"/>
                <a:gd name="T10" fmla="*/ 45 w 45"/>
                <a:gd name="T11" fmla="*/ 26 h 38"/>
                <a:gd name="T12" fmla="*/ 33 w 45"/>
                <a:gd name="T13" fmla="*/ 38 h 38"/>
                <a:gd name="T14" fmla="*/ 12 w 45"/>
                <a:gd name="T15" fmla="*/ 38 h 38"/>
                <a:gd name="T16" fmla="*/ 0 w 45"/>
                <a:gd name="T17" fmla="*/ 26 h 38"/>
                <a:gd name="T18" fmla="*/ 12 w 45"/>
                <a:gd name="T19" fmla="*/ 7 h 38"/>
                <a:gd name="T20" fmla="*/ 6 w 45"/>
                <a:gd name="T21" fmla="*/ 12 h 38"/>
                <a:gd name="T22" fmla="*/ 6 w 45"/>
                <a:gd name="T23" fmla="*/ 26 h 38"/>
                <a:gd name="T24" fmla="*/ 12 w 45"/>
                <a:gd name="T25" fmla="*/ 32 h 38"/>
                <a:gd name="T26" fmla="*/ 33 w 45"/>
                <a:gd name="T27" fmla="*/ 32 h 38"/>
                <a:gd name="T28" fmla="*/ 39 w 45"/>
                <a:gd name="T29" fmla="*/ 26 h 38"/>
                <a:gd name="T30" fmla="*/ 39 w 45"/>
                <a:gd name="T31" fmla="*/ 12 h 38"/>
                <a:gd name="T32" fmla="*/ 33 w 45"/>
                <a:gd name="T33" fmla="*/ 7 h 38"/>
                <a:gd name="T34" fmla="*/ 12 w 45"/>
                <a:gd name="T35" fmla="*/ 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5" h="38">
                  <a:moveTo>
                    <a:pt x="0" y="26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32"/>
                    <a:pt x="40" y="38"/>
                    <a:pt x="33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5" y="38"/>
                    <a:pt x="0" y="32"/>
                    <a:pt x="0" y="26"/>
                  </a:cubicBezTo>
                  <a:close/>
                  <a:moveTo>
                    <a:pt x="12" y="7"/>
                  </a:moveTo>
                  <a:cubicBezTo>
                    <a:pt x="9" y="7"/>
                    <a:pt x="6" y="9"/>
                    <a:pt x="6" y="12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9"/>
                    <a:pt x="9" y="32"/>
                    <a:pt x="1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6" y="32"/>
                    <a:pt x="39" y="29"/>
                    <a:pt x="39" y="26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9"/>
                    <a:pt x="36" y="7"/>
                    <a:pt x="33" y="7"/>
                  </a:cubicBezTo>
                  <a:lnTo>
                    <a:pt x="12" y="7"/>
                  </a:lnTo>
                  <a:close/>
                </a:path>
              </a:pathLst>
            </a:custGeom>
            <a:solidFill>
              <a:srgbClr val="B5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21" name="Freeform 25">
              <a:extLst>
                <a:ext uri="{FF2B5EF4-FFF2-40B4-BE49-F238E27FC236}">
                  <a16:creationId xmlns:a16="http://schemas.microsoft.com/office/drawing/2014/main" id="{CA28655E-87A8-B54F-B253-BCDB73E25417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30159" y="3216844"/>
              <a:ext cx="39561" cy="10257"/>
            </a:xfrm>
            <a:custGeom>
              <a:avLst/>
              <a:gdLst>
                <a:gd name="T0" fmla="*/ 3 w 23"/>
                <a:gd name="T1" fmla="*/ 6 h 6"/>
                <a:gd name="T2" fmla="*/ 20 w 23"/>
                <a:gd name="T3" fmla="*/ 6 h 6"/>
                <a:gd name="T4" fmla="*/ 23 w 23"/>
                <a:gd name="T5" fmla="*/ 3 h 6"/>
                <a:gd name="T6" fmla="*/ 20 w 23"/>
                <a:gd name="T7" fmla="*/ 0 h 6"/>
                <a:gd name="T8" fmla="*/ 3 w 23"/>
                <a:gd name="T9" fmla="*/ 0 h 6"/>
                <a:gd name="T10" fmla="*/ 0 w 23"/>
                <a:gd name="T11" fmla="*/ 3 h 6"/>
                <a:gd name="T12" fmla="*/ 3 w 2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6">
                  <a:moveTo>
                    <a:pt x="3" y="6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2" y="6"/>
                    <a:pt x="23" y="4"/>
                    <a:pt x="23" y="3"/>
                  </a:cubicBezTo>
                  <a:cubicBezTo>
                    <a:pt x="23" y="1"/>
                    <a:pt x="22" y="0"/>
                    <a:pt x="2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lose/>
                </a:path>
              </a:pathLst>
            </a:custGeom>
            <a:solidFill>
              <a:srgbClr val="B5B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22" name="Oval 26">
              <a:extLst>
                <a:ext uri="{FF2B5EF4-FFF2-40B4-BE49-F238E27FC236}">
                  <a16:creationId xmlns:a16="http://schemas.microsoft.com/office/drawing/2014/main" id="{0B8B6D2C-D804-EC49-8A27-A9BFBF8CF78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085838" y="3213913"/>
              <a:ext cx="11722" cy="11722"/>
            </a:xfrm>
            <a:prstGeom prst="ellipse">
              <a:avLst/>
            </a:prstGeom>
            <a:solidFill>
              <a:srgbClr val="8C4B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23" name="Rectangle 27">
              <a:extLst>
                <a:ext uri="{FF2B5EF4-FFF2-40B4-BE49-F238E27FC236}">
                  <a16:creationId xmlns:a16="http://schemas.microsoft.com/office/drawing/2014/main" id="{22C72378-B635-4948-946F-CE722F0C463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871915" y="3184609"/>
              <a:ext cx="20513" cy="52748"/>
            </a:xfrm>
            <a:prstGeom prst="rect">
              <a:avLst/>
            </a:prstGeom>
            <a:solidFill>
              <a:srgbClr val="513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24" name="Rectangle 28">
              <a:extLst>
                <a:ext uri="{FF2B5EF4-FFF2-40B4-BE49-F238E27FC236}">
                  <a16:creationId xmlns:a16="http://schemas.microsoft.com/office/drawing/2014/main" id="{6B368A15-85F6-394D-837F-77CE73246B70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160564" y="3184609"/>
              <a:ext cx="19048" cy="52748"/>
            </a:xfrm>
            <a:prstGeom prst="rect">
              <a:avLst/>
            </a:prstGeom>
            <a:solidFill>
              <a:srgbClr val="513A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25" name="Freeform 29">
              <a:extLst>
                <a:ext uri="{FF2B5EF4-FFF2-40B4-BE49-F238E27FC236}">
                  <a16:creationId xmlns:a16="http://schemas.microsoft.com/office/drawing/2014/main" id="{EAD703DD-61EC-7D41-9F82-FB6A6F960E1C}"/>
                </a:ext>
              </a:extLst>
            </p:cNvPr>
            <p:cNvSpPr>
              <a:spLocks/>
            </p:cNvSpPr>
            <p:nvPr/>
          </p:nvSpPr>
          <p:spPr bwMode="gray">
            <a:xfrm>
              <a:off x="9247729" y="3172887"/>
              <a:ext cx="190479" cy="177292"/>
            </a:xfrm>
            <a:custGeom>
              <a:avLst/>
              <a:gdLst>
                <a:gd name="T0" fmla="*/ 93 w 113"/>
                <a:gd name="T1" fmla="*/ 27 h 104"/>
                <a:gd name="T2" fmla="*/ 79 w 113"/>
                <a:gd name="T3" fmla="*/ 3 h 104"/>
                <a:gd name="T4" fmla="*/ 70 w 113"/>
                <a:gd name="T5" fmla="*/ 0 h 104"/>
                <a:gd name="T6" fmla="*/ 22 w 113"/>
                <a:gd name="T7" fmla="*/ 2 h 104"/>
                <a:gd name="T8" fmla="*/ 12 w 113"/>
                <a:gd name="T9" fmla="*/ 12 h 104"/>
                <a:gd name="T10" fmla="*/ 22 w 113"/>
                <a:gd name="T11" fmla="*/ 21 h 104"/>
                <a:gd name="T12" fmla="*/ 50 w 113"/>
                <a:gd name="T13" fmla="*/ 20 h 104"/>
                <a:gd name="T14" fmla="*/ 5 w 113"/>
                <a:gd name="T15" fmla="*/ 56 h 104"/>
                <a:gd name="T16" fmla="*/ 3 w 113"/>
                <a:gd name="T17" fmla="*/ 69 h 104"/>
                <a:gd name="T18" fmla="*/ 16 w 113"/>
                <a:gd name="T19" fmla="*/ 70 h 104"/>
                <a:gd name="T20" fmla="*/ 6 w 113"/>
                <a:gd name="T21" fmla="*/ 78 h 104"/>
                <a:gd name="T22" fmla="*/ 5 w 113"/>
                <a:gd name="T23" fmla="*/ 91 h 104"/>
                <a:gd name="T24" fmla="*/ 17 w 113"/>
                <a:gd name="T25" fmla="*/ 92 h 104"/>
                <a:gd name="T26" fmla="*/ 24 w 113"/>
                <a:gd name="T27" fmla="*/ 86 h 104"/>
                <a:gd name="T28" fmla="*/ 23 w 113"/>
                <a:gd name="T29" fmla="*/ 99 h 104"/>
                <a:gd name="T30" fmla="*/ 36 w 113"/>
                <a:gd name="T31" fmla="*/ 100 h 104"/>
                <a:gd name="T32" fmla="*/ 49 w 113"/>
                <a:gd name="T33" fmla="*/ 89 h 104"/>
                <a:gd name="T34" fmla="*/ 48 w 113"/>
                <a:gd name="T35" fmla="*/ 100 h 104"/>
                <a:gd name="T36" fmla="*/ 58 w 113"/>
                <a:gd name="T37" fmla="*/ 101 h 104"/>
                <a:gd name="T38" fmla="*/ 104 w 113"/>
                <a:gd name="T39" fmla="*/ 64 h 104"/>
                <a:gd name="T40" fmla="*/ 112 w 113"/>
                <a:gd name="T41" fmla="*/ 45 h 104"/>
                <a:gd name="T42" fmla="*/ 93 w 113"/>
                <a:gd name="T43" fmla="*/ 2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3" h="104">
                  <a:moveTo>
                    <a:pt x="93" y="27"/>
                  </a:moveTo>
                  <a:cubicBezTo>
                    <a:pt x="82" y="13"/>
                    <a:pt x="80" y="5"/>
                    <a:pt x="79" y="3"/>
                  </a:cubicBezTo>
                  <a:cubicBezTo>
                    <a:pt x="76" y="2"/>
                    <a:pt x="73" y="1"/>
                    <a:pt x="70" y="0"/>
                  </a:cubicBezTo>
                  <a:cubicBezTo>
                    <a:pt x="68" y="0"/>
                    <a:pt x="22" y="2"/>
                    <a:pt x="22" y="2"/>
                  </a:cubicBezTo>
                  <a:cubicBezTo>
                    <a:pt x="16" y="2"/>
                    <a:pt x="12" y="7"/>
                    <a:pt x="12" y="12"/>
                  </a:cubicBezTo>
                  <a:cubicBezTo>
                    <a:pt x="13" y="17"/>
                    <a:pt x="17" y="21"/>
                    <a:pt x="22" y="21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1" y="59"/>
                    <a:pt x="0" y="65"/>
                    <a:pt x="3" y="69"/>
                  </a:cubicBezTo>
                  <a:cubicBezTo>
                    <a:pt x="7" y="73"/>
                    <a:pt x="12" y="73"/>
                    <a:pt x="16" y="70"/>
                  </a:cubicBezTo>
                  <a:cubicBezTo>
                    <a:pt x="6" y="78"/>
                    <a:pt x="6" y="78"/>
                    <a:pt x="6" y="78"/>
                  </a:cubicBezTo>
                  <a:cubicBezTo>
                    <a:pt x="2" y="81"/>
                    <a:pt x="2" y="87"/>
                    <a:pt x="5" y="91"/>
                  </a:cubicBezTo>
                  <a:cubicBezTo>
                    <a:pt x="8" y="94"/>
                    <a:pt x="13" y="95"/>
                    <a:pt x="17" y="92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1" y="89"/>
                    <a:pt x="20" y="95"/>
                    <a:pt x="23" y="99"/>
                  </a:cubicBezTo>
                  <a:cubicBezTo>
                    <a:pt x="26" y="102"/>
                    <a:pt x="32" y="103"/>
                    <a:pt x="36" y="100"/>
                  </a:cubicBezTo>
                  <a:cubicBezTo>
                    <a:pt x="49" y="89"/>
                    <a:pt x="49" y="89"/>
                    <a:pt x="49" y="89"/>
                  </a:cubicBezTo>
                  <a:cubicBezTo>
                    <a:pt x="46" y="92"/>
                    <a:pt x="45" y="97"/>
                    <a:pt x="48" y="100"/>
                  </a:cubicBezTo>
                  <a:cubicBezTo>
                    <a:pt x="50" y="103"/>
                    <a:pt x="55" y="104"/>
                    <a:pt x="58" y="101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10" y="59"/>
                    <a:pt x="113" y="52"/>
                    <a:pt x="112" y="45"/>
                  </a:cubicBezTo>
                  <a:cubicBezTo>
                    <a:pt x="109" y="43"/>
                    <a:pt x="102" y="39"/>
                    <a:pt x="93" y="27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26" name="Freeform 30">
              <a:extLst>
                <a:ext uri="{FF2B5EF4-FFF2-40B4-BE49-F238E27FC236}">
                  <a16:creationId xmlns:a16="http://schemas.microsoft.com/office/drawing/2014/main" id="{947694A0-FBEA-CC4E-9938-BDD1CBC7536A}"/>
                </a:ext>
              </a:extLst>
            </p:cNvPr>
            <p:cNvSpPr>
              <a:spLocks/>
            </p:cNvSpPr>
            <p:nvPr/>
          </p:nvSpPr>
          <p:spPr bwMode="gray">
            <a:xfrm>
              <a:off x="9381064" y="3153839"/>
              <a:ext cx="87913" cy="95240"/>
            </a:xfrm>
            <a:custGeom>
              <a:avLst/>
              <a:gdLst>
                <a:gd name="T0" fmla="*/ 32 w 52"/>
                <a:gd name="T1" fmla="*/ 23 h 56"/>
                <a:gd name="T2" fmla="*/ 52 w 52"/>
                <a:gd name="T3" fmla="*/ 43 h 56"/>
                <a:gd name="T4" fmla="*/ 35 w 52"/>
                <a:gd name="T5" fmla="*/ 56 h 56"/>
                <a:gd name="T6" fmla="*/ 14 w 52"/>
                <a:gd name="T7" fmla="*/ 38 h 56"/>
                <a:gd name="T8" fmla="*/ 0 w 52"/>
                <a:gd name="T9" fmla="*/ 13 h 56"/>
                <a:gd name="T10" fmla="*/ 18 w 52"/>
                <a:gd name="T11" fmla="*/ 0 h 56"/>
                <a:gd name="T12" fmla="*/ 32 w 52"/>
                <a:gd name="T13" fmla="*/ 2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6">
                  <a:moveTo>
                    <a:pt x="32" y="23"/>
                  </a:moveTo>
                  <a:cubicBezTo>
                    <a:pt x="40" y="34"/>
                    <a:pt x="48" y="40"/>
                    <a:pt x="52" y="43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6"/>
                    <a:pt x="26" y="54"/>
                    <a:pt x="14" y="38"/>
                  </a:cubicBezTo>
                  <a:cubicBezTo>
                    <a:pt x="1" y="22"/>
                    <a:pt x="0" y="13"/>
                    <a:pt x="0" y="13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9" y="5"/>
                    <a:pt x="23" y="12"/>
                    <a:pt x="3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27" name="Freeform 31">
              <a:extLst>
                <a:ext uri="{FF2B5EF4-FFF2-40B4-BE49-F238E27FC236}">
                  <a16:creationId xmlns:a16="http://schemas.microsoft.com/office/drawing/2014/main" id="{68C9E890-11A8-0A42-9EE7-DD80BA43C830}"/>
                </a:ext>
              </a:extLst>
            </p:cNvPr>
            <p:cNvSpPr>
              <a:spLocks/>
            </p:cNvSpPr>
            <p:nvPr/>
          </p:nvSpPr>
          <p:spPr bwMode="gray">
            <a:xfrm>
              <a:off x="9408904" y="2446135"/>
              <a:ext cx="467407" cy="786827"/>
            </a:xfrm>
            <a:custGeom>
              <a:avLst/>
              <a:gdLst>
                <a:gd name="T0" fmla="*/ 144 w 276"/>
                <a:gd name="T1" fmla="*/ 276 h 464"/>
                <a:gd name="T2" fmla="*/ 162 w 276"/>
                <a:gd name="T3" fmla="*/ 152 h 464"/>
                <a:gd name="T4" fmla="*/ 208 w 276"/>
                <a:gd name="T5" fmla="*/ 9 h 464"/>
                <a:gd name="T6" fmla="*/ 228 w 276"/>
                <a:gd name="T7" fmla="*/ 0 h 464"/>
                <a:gd name="T8" fmla="*/ 264 w 276"/>
                <a:gd name="T9" fmla="*/ 143 h 464"/>
                <a:gd name="T10" fmla="*/ 257 w 276"/>
                <a:gd name="T11" fmla="*/ 174 h 464"/>
                <a:gd name="T12" fmla="*/ 207 w 276"/>
                <a:gd name="T13" fmla="*/ 323 h 464"/>
                <a:gd name="T14" fmla="*/ 39 w 276"/>
                <a:gd name="T15" fmla="*/ 464 h 464"/>
                <a:gd name="T16" fmla="*/ 16 w 276"/>
                <a:gd name="T17" fmla="*/ 441 h 464"/>
                <a:gd name="T18" fmla="*/ 0 w 276"/>
                <a:gd name="T19" fmla="*/ 414 h 464"/>
                <a:gd name="T20" fmla="*/ 144 w 276"/>
                <a:gd name="T21" fmla="*/ 276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6" h="464">
                  <a:moveTo>
                    <a:pt x="144" y="276"/>
                  </a:moveTo>
                  <a:cubicBezTo>
                    <a:pt x="146" y="251"/>
                    <a:pt x="161" y="171"/>
                    <a:pt x="162" y="152"/>
                  </a:cubicBezTo>
                  <a:cubicBezTo>
                    <a:pt x="169" y="76"/>
                    <a:pt x="184" y="28"/>
                    <a:pt x="208" y="9"/>
                  </a:cubicBezTo>
                  <a:cubicBezTo>
                    <a:pt x="214" y="4"/>
                    <a:pt x="221" y="1"/>
                    <a:pt x="228" y="0"/>
                  </a:cubicBezTo>
                  <a:cubicBezTo>
                    <a:pt x="262" y="6"/>
                    <a:pt x="276" y="94"/>
                    <a:pt x="264" y="143"/>
                  </a:cubicBezTo>
                  <a:cubicBezTo>
                    <a:pt x="262" y="154"/>
                    <a:pt x="259" y="164"/>
                    <a:pt x="257" y="174"/>
                  </a:cubicBezTo>
                  <a:cubicBezTo>
                    <a:pt x="257" y="174"/>
                    <a:pt x="219" y="307"/>
                    <a:pt x="207" y="323"/>
                  </a:cubicBezTo>
                  <a:cubicBezTo>
                    <a:pt x="181" y="356"/>
                    <a:pt x="44" y="461"/>
                    <a:pt x="39" y="464"/>
                  </a:cubicBezTo>
                  <a:cubicBezTo>
                    <a:pt x="39" y="464"/>
                    <a:pt x="29" y="458"/>
                    <a:pt x="16" y="441"/>
                  </a:cubicBezTo>
                  <a:cubicBezTo>
                    <a:pt x="2" y="424"/>
                    <a:pt x="0" y="414"/>
                    <a:pt x="0" y="414"/>
                  </a:cubicBezTo>
                  <a:cubicBezTo>
                    <a:pt x="0" y="414"/>
                    <a:pt x="65" y="324"/>
                    <a:pt x="144" y="276"/>
                  </a:cubicBezTo>
                  <a:close/>
                </a:path>
              </a:pathLst>
            </a:custGeom>
            <a:solidFill>
              <a:srgbClr val="3D4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pic>
          <p:nvPicPr>
            <p:cNvPr id="28" name="Picture 32">
              <a:extLst>
                <a:ext uri="{FF2B5EF4-FFF2-40B4-BE49-F238E27FC236}">
                  <a16:creationId xmlns:a16="http://schemas.microsoft.com/office/drawing/2014/main" id="{042F0884-4F35-D145-9799-E6D8FA9960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9945176" y="2311334"/>
              <a:ext cx="183153" cy="1011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Freeform 33">
              <a:extLst>
                <a:ext uri="{FF2B5EF4-FFF2-40B4-BE49-F238E27FC236}">
                  <a16:creationId xmlns:a16="http://schemas.microsoft.com/office/drawing/2014/main" id="{88AF09CF-E472-5B4C-9B4E-339575FFEA88}"/>
                </a:ext>
              </a:extLst>
            </p:cNvPr>
            <p:cNvSpPr>
              <a:spLocks/>
            </p:cNvSpPr>
            <p:nvPr/>
          </p:nvSpPr>
          <p:spPr bwMode="gray">
            <a:xfrm>
              <a:off x="9898289" y="2346499"/>
              <a:ext cx="276928" cy="417590"/>
            </a:xfrm>
            <a:custGeom>
              <a:avLst/>
              <a:gdLst>
                <a:gd name="T0" fmla="*/ 77 w 164"/>
                <a:gd name="T1" fmla="*/ 231 h 247"/>
                <a:gd name="T2" fmla="*/ 82 w 164"/>
                <a:gd name="T3" fmla="*/ 247 h 247"/>
                <a:gd name="T4" fmla="*/ 87 w 164"/>
                <a:gd name="T5" fmla="*/ 231 h 247"/>
                <a:gd name="T6" fmla="*/ 164 w 164"/>
                <a:gd name="T7" fmla="*/ 28 h 247"/>
                <a:gd name="T8" fmla="*/ 134 w 164"/>
                <a:gd name="T9" fmla="*/ 0 h 247"/>
                <a:gd name="T10" fmla="*/ 82 w 164"/>
                <a:gd name="T11" fmla="*/ 35 h 247"/>
                <a:gd name="T12" fmla="*/ 30 w 164"/>
                <a:gd name="T13" fmla="*/ 0 h 247"/>
                <a:gd name="T14" fmla="*/ 0 w 164"/>
                <a:gd name="T15" fmla="*/ 28 h 247"/>
                <a:gd name="T16" fmla="*/ 77 w 164"/>
                <a:gd name="T17" fmla="*/ 231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247">
                  <a:moveTo>
                    <a:pt x="77" y="231"/>
                  </a:moveTo>
                  <a:cubicBezTo>
                    <a:pt x="79" y="236"/>
                    <a:pt x="80" y="242"/>
                    <a:pt x="82" y="247"/>
                  </a:cubicBezTo>
                  <a:cubicBezTo>
                    <a:pt x="84" y="242"/>
                    <a:pt x="85" y="236"/>
                    <a:pt x="87" y="231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4" y="0"/>
                    <a:pt x="125" y="19"/>
                    <a:pt x="82" y="35"/>
                  </a:cubicBezTo>
                  <a:cubicBezTo>
                    <a:pt x="39" y="19"/>
                    <a:pt x="30" y="0"/>
                    <a:pt x="30" y="0"/>
                  </a:cubicBezTo>
                  <a:cubicBezTo>
                    <a:pt x="0" y="28"/>
                    <a:pt x="0" y="28"/>
                    <a:pt x="0" y="28"/>
                  </a:cubicBezTo>
                  <a:lnTo>
                    <a:pt x="77" y="231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30" name="Freeform 34">
              <a:extLst>
                <a:ext uri="{FF2B5EF4-FFF2-40B4-BE49-F238E27FC236}">
                  <a16:creationId xmlns:a16="http://schemas.microsoft.com/office/drawing/2014/main" id="{D0F0BF37-270B-AD4D-A353-96F3DD1DB86C}"/>
                </a:ext>
              </a:extLst>
            </p:cNvPr>
            <p:cNvSpPr>
              <a:spLocks/>
            </p:cNvSpPr>
            <p:nvPr/>
          </p:nvSpPr>
          <p:spPr bwMode="gray">
            <a:xfrm>
              <a:off x="9892428" y="2399247"/>
              <a:ext cx="288649" cy="105496"/>
            </a:xfrm>
            <a:custGeom>
              <a:avLst/>
              <a:gdLst>
                <a:gd name="T0" fmla="*/ 0 w 170"/>
                <a:gd name="T1" fmla="*/ 0 h 63"/>
                <a:gd name="T2" fmla="*/ 51 w 170"/>
                <a:gd name="T3" fmla="*/ 63 h 63"/>
                <a:gd name="T4" fmla="*/ 85 w 170"/>
                <a:gd name="T5" fmla="*/ 13 h 63"/>
                <a:gd name="T6" fmla="*/ 118 w 170"/>
                <a:gd name="T7" fmla="*/ 63 h 63"/>
                <a:gd name="T8" fmla="*/ 170 w 170"/>
                <a:gd name="T9" fmla="*/ 0 h 63"/>
                <a:gd name="T10" fmla="*/ 170 w 170"/>
                <a:gd name="T11" fmla="*/ 0 h 63"/>
                <a:gd name="T12" fmla="*/ 118 w 170"/>
                <a:gd name="T13" fmla="*/ 54 h 63"/>
                <a:gd name="T14" fmla="*/ 85 w 170"/>
                <a:gd name="T15" fmla="*/ 4 h 63"/>
                <a:gd name="T16" fmla="*/ 51 w 170"/>
                <a:gd name="T17" fmla="*/ 54 h 63"/>
                <a:gd name="T18" fmla="*/ 0 w 170"/>
                <a:gd name="T1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0" h="63">
                  <a:moveTo>
                    <a:pt x="0" y="0"/>
                  </a:moveTo>
                  <a:cubicBezTo>
                    <a:pt x="0" y="0"/>
                    <a:pt x="20" y="40"/>
                    <a:pt x="51" y="6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50" y="40"/>
                    <a:pt x="170" y="0"/>
                    <a:pt x="170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70" y="0"/>
                    <a:pt x="150" y="37"/>
                    <a:pt x="118" y="5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51" y="54"/>
                    <a:pt x="51" y="54"/>
                    <a:pt x="51" y="54"/>
                  </a:cubicBezTo>
                  <a:cubicBezTo>
                    <a:pt x="20" y="3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31" name="Freeform 35">
              <a:extLst>
                <a:ext uri="{FF2B5EF4-FFF2-40B4-BE49-F238E27FC236}">
                  <a16:creationId xmlns:a16="http://schemas.microsoft.com/office/drawing/2014/main" id="{1414DD5F-A404-7646-B5B8-FD8C7B42F879}"/>
                </a:ext>
              </a:extLst>
            </p:cNvPr>
            <p:cNvSpPr>
              <a:spLocks/>
            </p:cNvSpPr>
            <p:nvPr/>
          </p:nvSpPr>
          <p:spPr bwMode="gray">
            <a:xfrm>
              <a:off x="9999389" y="2405108"/>
              <a:ext cx="74726" cy="71796"/>
            </a:xfrm>
            <a:custGeom>
              <a:avLst/>
              <a:gdLst>
                <a:gd name="T0" fmla="*/ 26 w 51"/>
                <a:gd name="T1" fmla="*/ 0 h 49"/>
                <a:gd name="T2" fmla="*/ 0 w 51"/>
                <a:gd name="T3" fmla="*/ 38 h 49"/>
                <a:gd name="T4" fmla="*/ 11 w 51"/>
                <a:gd name="T5" fmla="*/ 49 h 49"/>
                <a:gd name="T6" fmla="*/ 41 w 51"/>
                <a:gd name="T7" fmla="*/ 49 h 49"/>
                <a:gd name="T8" fmla="*/ 51 w 51"/>
                <a:gd name="T9" fmla="*/ 38 h 49"/>
                <a:gd name="T10" fmla="*/ 26 w 51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49">
                  <a:moveTo>
                    <a:pt x="26" y="0"/>
                  </a:moveTo>
                  <a:lnTo>
                    <a:pt x="0" y="38"/>
                  </a:lnTo>
                  <a:lnTo>
                    <a:pt x="11" y="49"/>
                  </a:lnTo>
                  <a:lnTo>
                    <a:pt x="41" y="49"/>
                  </a:lnTo>
                  <a:lnTo>
                    <a:pt x="51" y="38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8E8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32" name="Freeform 36">
              <a:extLst>
                <a:ext uri="{FF2B5EF4-FFF2-40B4-BE49-F238E27FC236}">
                  <a16:creationId xmlns:a16="http://schemas.microsoft.com/office/drawing/2014/main" id="{C475A4FC-D537-1B45-ADC0-8225583882C3}"/>
                </a:ext>
              </a:extLst>
            </p:cNvPr>
            <p:cNvSpPr>
              <a:spLocks/>
            </p:cNvSpPr>
            <p:nvPr/>
          </p:nvSpPr>
          <p:spPr bwMode="gray">
            <a:xfrm>
              <a:off x="9990598" y="2476904"/>
              <a:ext cx="96705" cy="287184"/>
            </a:xfrm>
            <a:custGeom>
              <a:avLst/>
              <a:gdLst>
                <a:gd name="T0" fmla="*/ 22 w 57"/>
                <a:gd name="T1" fmla="*/ 154 h 170"/>
                <a:gd name="T2" fmla="*/ 27 w 57"/>
                <a:gd name="T3" fmla="*/ 170 h 170"/>
                <a:gd name="T4" fmla="*/ 32 w 57"/>
                <a:gd name="T5" fmla="*/ 154 h 170"/>
                <a:gd name="T6" fmla="*/ 57 w 57"/>
                <a:gd name="T7" fmla="*/ 89 h 170"/>
                <a:gd name="T8" fmla="*/ 40 w 57"/>
                <a:gd name="T9" fmla="*/ 0 h 170"/>
                <a:gd name="T10" fmla="*/ 14 w 57"/>
                <a:gd name="T11" fmla="*/ 0 h 170"/>
                <a:gd name="T12" fmla="*/ 0 w 57"/>
                <a:gd name="T13" fmla="*/ 96 h 170"/>
                <a:gd name="T14" fmla="*/ 22 w 57"/>
                <a:gd name="T15" fmla="*/ 15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170">
                  <a:moveTo>
                    <a:pt x="22" y="154"/>
                  </a:moveTo>
                  <a:cubicBezTo>
                    <a:pt x="24" y="159"/>
                    <a:pt x="25" y="165"/>
                    <a:pt x="27" y="170"/>
                  </a:cubicBezTo>
                  <a:cubicBezTo>
                    <a:pt x="29" y="165"/>
                    <a:pt x="30" y="159"/>
                    <a:pt x="32" y="154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0" y="96"/>
                    <a:pt x="0" y="96"/>
                    <a:pt x="0" y="96"/>
                  </a:cubicBezTo>
                  <a:lnTo>
                    <a:pt x="22" y="154"/>
                  </a:lnTo>
                  <a:close/>
                </a:path>
              </a:pathLst>
            </a:custGeom>
            <a:solidFill>
              <a:srgbClr val="8E8D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33" name="Freeform 37">
              <a:extLst>
                <a:ext uri="{FF2B5EF4-FFF2-40B4-BE49-F238E27FC236}">
                  <a16:creationId xmlns:a16="http://schemas.microsoft.com/office/drawing/2014/main" id="{CBDA87B2-2087-2744-AD5D-CB17E01C72C0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37485" y="2346499"/>
              <a:ext cx="143592" cy="143592"/>
            </a:xfrm>
            <a:custGeom>
              <a:avLst/>
              <a:gdLst>
                <a:gd name="T0" fmla="*/ 0 w 85"/>
                <a:gd name="T1" fmla="*/ 35 h 85"/>
                <a:gd name="T2" fmla="*/ 52 w 85"/>
                <a:gd name="T3" fmla="*/ 0 h 85"/>
                <a:gd name="T4" fmla="*/ 85 w 85"/>
                <a:gd name="T5" fmla="*/ 31 h 85"/>
                <a:gd name="T6" fmla="*/ 33 w 85"/>
                <a:gd name="T7" fmla="*/ 85 h 85"/>
                <a:gd name="T8" fmla="*/ 0 w 85"/>
                <a:gd name="T9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0" y="35"/>
                  </a:moveTo>
                  <a:cubicBezTo>
                    <a:pt x="43" y="19"/>
                    <a:pt x="52" y="0"/>
                    <a:pt x="52" y="0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85" y="31"/>
                    <a:pt x="65" y="68"/>
                    <a:pt x="33" y="85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34" name="Freeform 38">
              <a:extLst>
                <a:ext uri="{FF2B5EF4-FFF2-40B4-BE49-F238E27FC236}">
                  <a16:creationId xmlns:a16="http://schemas.microsoft.com/office/drawing/2014/main" id="{1525AE28-E5B2-5647-B3A3-323D67C08A95}"/>
                </a:ext>
              </a:extLst>
            </p:cNvPr>
            <p:cNvSpPr>
              <a:spLocks/>
            </p:cNvSpPr>
            <p:nvPr/>
          </p:nvSpPr>
          <p:spPr bwMode="gray">
            <a:xfrm>
              <a:off x="9892428" y="2346499"/>
              <a:ext cx="145057" cy="143592"/>
            </a:xfrm>
            <a:custGeom>
              <a:avLst/>
              <a:gdLst>
                <a:gd name="T0" fmla="*/ 85 w 85"/>
                <a:gd name="T1" fmla="*/ 35 h 85"/>
                <a:gd name="T2" fmla="*/ 33 w 85"/>
                <a:gd name="T3" fmla="*/ 0 h 85"/>
                <a:gd name="T4" fmla="*/ 0 w 85"/>
                <a:gd name="T5" fmla="*/ 31 h 85"/>
                <a:gd name="T6" fmla="*/ 51 w 85"/>
                <a:gd name="T7" fmla="*/ 85 h 85"/>
                <a:gd name="T8" fmla="*/ 85 w 85"/>
                <a:gd name="T9" fmla="*/ 3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85" y="35"/>
                  </a:moveTo>
                  <a:cubicBezTo>
                    <a:pt x="42" y="19"/>
                    <a:pt x="33" y="0"/>
                    <a:pt x="33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20" y="68"/>
                    <a:pt x="51" y="85"/>
                  </a:cubicBezTo>
                  <a:lnTo>
                    <a:pt x="85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35" name="Freeform 39">
              <a:extLst>
                <a:ext uri="{FF2B5EF4-FFF2-40B4-BE49-F238E27FC236}">
                  <a16:creationId xmlns:a16="http://schemas.microsoft.com/office/drawing/2014/main" id="{AE387697-96FD-4F40-9DD7-848896A0581E}"/>
                </a:ext>
              </a:extLst>
            </p:cNvPr>
            <p:cNvSpPr>
              <a:spLocks/>
            </p:cNvSpPr>
            <p:nvPr/>
          </p:nvSpPr>
          <p:spPr bwMode="gray">
            <a:xfrm>
              <a:off x="9725392" y="2396317"/>
              <a:ext cx="337002" cy="917232"/>
            </a:xfrm>
            <a:custGeom>
              <a:avLst/>
              <a:gdLst>
                <a:gd name="T0" fmla="*/ 102 w 199"/>
                <a:gd name="T1" fmla="*/ 0 h 541"/>
                <a:gd name="T2" fmla="*/ 32 w 199"/>
                <a:gd name="T3" fmla="*/ 30 h 541"/>
                <a:gd name="T4" fmla="*/ 40 w 199"/>
                <a:gd name="T5" fmla="*/ 237 h 541"/>
                <a:gd name="T6" fmla="*/ 37 w 199"/>
                <a:gd name="T7" fmla="*/ 524 h 541"/>
                <a:gd name="T8" fmla="*/ 133 w 199"/>
                <a:gd name="T9" fmla="*/ 540 h 541"/>
                <a:gd name="T10" fmla="*/ 168 w 199"/>
                <a:gd name="T11" fmla="*/ 517 h 541"/>
                <a:gd name="T12" fmla="*/ 185 w 199"/>
                <a:gd name="T13" fmla="*/ 454 h 541"/>
                <a:gd name="T14" fmla="*/ 199 w 199"/>
                <a:gd name="T15" fmla="*/ 340 h 541"/>
                <a:gd name="T16" fmla="*/ 199 w 199"/>
                <a:gd name="T17" fmla="*/ 309 h 541"/>
                <a:gd name="T18" fmla="*/ 179 w 199"/>
                <a:gd name="T19" fmla="*/ 201 h 541"/>
                <a:gd name="T20" fmla="*/ 102 w 199"/>
                <a:gd name="T21" fmla="*/ 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9" h="541">
                  <a:moveTo>
                    <a:pt x="102" y="0"/>
                  </a:moveTo>
                  <a:cubicBezTo>
                    <a:pt x="92" y="3"/>
                    <a:pt x="44" y="25"/>
                    <a:pt x="32" y="30"/>
                  </a:cubicBezTo>
                  <a:cubicBezTo>
                    <a:pt x="0" y="42"/>
                    <a:pt x="28" y="128"/>
                    <a:pt x="40" y="237"/>
                  </a:cubicBezTo>
                  <a:cubicBezTo>
                    <a:pt x="42" y="257"/>
                    <a:pt x="39" y="473"/>
                    <a:pt x="37" y="524"/>
                  </a:cubicBezTo>
                  <a:cubicBezTo>
                    <a:pt x="37" y="524"/>
                    <a:pt x="63" y="536"/>
                    <a:pt x="133" y="540"/>
                  </a:cubicBezTo>
                  <a:cubicBezTo>
                    <a:pt x="149" y="541"/>
                    <a:pt x="163" y="532"/>
                    <a:pt x="168" y="517"/>
                  </a:cubicBezTo>
                  <a:cubicBezTo>
                    <a:pt x="185" y="454"/>
                    <a:pt x="185" y="454"/>
                    <a:pt x="185" y="454"/>
                  </a:cubicBezTo>
                  <a:cubicBezTo>
                    <a:pt x="195" y="417"/>
                    <a:pt x="199" y="378"/>
                    <a:pt x="199" y="340"/>
                  </a:cubicBezTo>
                  <a:cubicBezTo>
                    <a:pt x="199" y="309"/>
                    <a:pt x="199" y="309"/>
                    <a:pt x="199" y="309"/>
                  </a:cubicBezTo>
                  <a:cubicBezTo>
                    <a:pt x="199" y="272"/>
                    <a:pt x="192" y="235"/>
                    <a:pt x="179" y="201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405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36" name="Freeform 40">
              <a:extLst>
                <a:ext uri="{FF2B5EF4-FFF2-40B4-BE49-F238E27FC236}">
                  <a16:creationId xmlns:a16="http://schemas.microsoft.com/office/drawing/2014/main" id="{05C940B8-A563-B642-8345-DA10E6C957DF}"/>
                </a:ext>
              </a:extLst>
            </p:cNvPr>
            <p:cNvSpPr>
              <a:spLocks/>
            </p:cNvSpPr>
            <p:nvPr/>
          </p:nvSpPr>
          <p:spPr bwMode="gray">
            <a:xfrm>
              <a:off x="9805980" y="3065925"/>
              <a:ext cx="149453" cy="48352"/>
            </a:xfrm>
            <a:custGeom>
              <a:avLst/>
              <a:gdLst>
                <a:gd name="T0" fmla="*/ 28 w 88"/>
                <a:gd name="T1" fmla="*/ 28 h 28"/>
                <a:gd name="T2" fmla="*/ 59 w 88"/>
                <a:gd name="T3" fmla="*/ 28 h 28"/>
                <a:gd name="T4" fmla="*/ 88 w 88"/>
                <a:gd name="T5" fmla="*/ 0 h 28"/>
                <a:gd name="T6" fmla="*/ 88 w 88"/>
                <a:gd name="T7" fmla="*/ 0 h 28"/>
                <a:gd name="T8" fmla="*/ 0 w 88"/>
                <a:gd name="T9" fmla="*/ 0 h 28"/>
                <a:gd name="T10" fmla="*/ 0 w 88"/>
                <a:gd name="T11" fmla="*/ 0 h 28"/>
                <a:gd name="T12" fmla="*/ 28 w 8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28">
                  <a:moveTo>
                    <a:pt x="28" y="28"/>
                  </a:moveTo>
                  <a:cubicBezTo>
                    <a:pt x="59" y="28"/>
                    <a:pt x="59" y="28"/>
                    <a:pt x="59" y="28"/>
                  </a:cubicBezTo>
                  <a:cubicBezTo>
                    <a:pt x="75" y="28"/>
                    <a:pt x="88" y="15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13" y="28"/>
                    <a:pt x="28" y="28"/>
                  </a:cubicBezTo>
                  <a:close/>
                </a:path>
              </a:pathLst>
            </a:custGeom>
            <a:solidFill>
              <a:srgbClr val="455A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37" name="Freeform 41">
              <a:extLst>
                <a:ext uri="{FF2B5EF4-FFF2-40B4-BE49-F238E27FC236}">
                  <a16:creationId xmlns:a16="http://schemas.microsoft.com/office/drawing/2014/main" id="{95336BD2-395F-BF4A-9AA0-5EABF0F77238}"/>
                </a:ext>
              </a:extLst>
            </p:cNvPr>
            <p:cNvSpPr>
              <a:spLocks/>
            </p:cNvSpPr>
            <p:nvPr/>
          </p:nvSpPr>
          <p:spPr bwMode="gray">
            <a:xfrm>
              <a:off x="9844076" y="2391921"/>
              <a:ext cx="212458" cy="458616"/>
            </a:xfrm>
            <a:custGeom>
              <a:avLst/>
              <a:gdLst>
                <a:gd name="T0" fmla="*/ 24 w 126"/>
                <a:gd name="T1" fmla="*/ 136 h 271"/>
                <a:gd name="T2" fmla="*/ 47 w 126"/>
                <a:gd name="T3" fmla="*/ 118 h 271"/>
                <a:gd name="T4" fmla="*/ 17 w 126"/>
                <a:gd name="T5" fmla="*/ 120 h 271"/>
                <a:gd name="T6" fmla="*/ 0 w 126"/>
                <a:gd name="T7" fmla="*/ 16 h 271"/>
                <a:gd name="T8" fmla="*/ 31 w 126"/>
                <a:gd name="T9" fmla="*/ 0 h 271"/>
                <a:gd name="T10" fmla="*/ 109 w 126"/>
                <a:gd name="T11" fmla="*/ 204 h 271"/>
                <a:gd name="T12" fmla="*/ 126 w 126"/>
                <a:gd name="T13" fmla="*/ 271 h 271"/>
                <a:gd name="T14" fmla="*/ 24 w 126"/>
                <a:gd name="T15" fmla="*/ 13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271">
                  <a:moveTo>
                    <a:pt x="24" y="136"/>
                  </a:moveTo>
                  <a:cubicBezTo>
                    <a:pt x="47" y="118"/>
                    <a:pt x="47" y="118"/>
                    <a:pt x="47" y="118"/>
                  </a:cubicBezTo>
                  <a:cubicBezTo>
                    <a:pt x="17" y="120"/>
                    <a:pt x="17" y="120"/>
                    <a:pt x="17" y="12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4" y="9"/>
                    <a:pt x="26" y="2"/>
                    <a:pt x="31" y="0"/>
                  </a:cubicBezTo>
                  <a:cubicBezTo>
                    <a:pt x="109" y="204"/>
                    <a:pt x="109" y="204"/>
                    <a:pt x="109" y="204"/>
                  </a:cubicBezTo>
                  <a:cubicBezTo>
                    <a:pt x="117" y="225"/>
                    <a:pt x="123" y="248"/>
                    <a:pt x="126" y="271"/>
                  </a:cubicBezTo>
                  <a:lnTo>
                    <a:pt x="24" y="136"/>
                  </a:lnTo>
                  <a:close/>
                </a:path>
              </a:pathLst>
            </a:custGeom>
            <a:solidFill>
              <a:srgbClr val="475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38" name="Freeform 42">
              <a:extLst>
                <a:ext uri="{FF2B5EF4-FFF2-40B4-BE49-F238E27FC236}">
                  <a16:creationId xmlns:a16="http://schemas.microsoft.com/office/drawing/2014/main" id="{DB7E9A13-F7B5-AA40-BC9D-D84AE72A99E5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11111" y="2396317"/>
              <a:ext cx="337002" cy="917232"/>
            </a:xfrm>
            <a:custGeom>
              <a:avLst/>
              <a:gdLst>
                <a:gd name="T0" fmla="*/ 97 w 199"/>
                <a:gd name="T1" fmla="*/ 0 h 541"/>
                <a:gd name="T2" fmla="*/ 167 w 199"/>
                <a:gd name="T3" fmla="*/ 30 h 541"/>
                <a:gd name="T4" fmla="*/ 159 w 199"/>
                <a:gd name="T5" fmla="*/ 237 h 541"/>
                <a:gd name="T6" fmla="*/ 162 w 199"/>
                <a:gd name="T7" fmla="*/ 524 h 541"/>
                <a:gd name="T8" fmla="*/ 66 w 199"/>
                <a:gd name="T9" fmla="*/ 540 h 541"/>
                <a:gd name="T10" fmla="*/ 31 w 199"/>
                <a:gd name="T11" fmla="*/ 517 h 541"/>
                <a:gd name="T12" fmla="*/ 14 w 199"/>
                <a:gd name="T13" fmla="*/ 454 h 541"/>
                <a:gd name="T14" fmla="*/ 0 w 199"/>
                <a:gd name="T15" fmla="*/ 340 h 541"/>
                <a:gd name="T16" fmla="*/ 0 w 199"/>
                <a:gd name="T17" fmla="*/ 309 h 541"/>
                <a:gd name="T18" fmla="*/ 20 w 199"/>
                <a:gd name="T19" fmla="*/ 201 h 541"/>
                <a:gd name="T20" fmla="*/ 97 w 199"/>
                <a:gd name="T21" fmla="*/ 0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9" h="541">
                  <a:moveTo>
                    <a:pt x="97" y="0"/>
                  </a:moveTo>
                  <a:cubicBezTo>
                    <a:pt x="107" y="3"/>
                    <a:pt x="155" y="25"/>
                    <a:pt x="167" y="30"/>
                  </a:cubicBezTo>
                  <a:cubicBezTo>
                    <a:pt x="199" y="42"/>
                    <a:pt x="171" y="128"/>
                    <a:pt x="159" y="237"/>
                  </a:cubicBezTo>
                  <a:cubicBezTo>
                    <a:pt x="156" y="257"/>
                    <a:pt x="160" y="473"/>
                    <a:pt x="162" y="524"/>
                  </a:cubicBezTo>
                  <a:cubicBezTo>
                    <a:pt x="162" y="524"/>
                    <a:pt x="136" y="536"/>
                    <a:pt x="66" y="540"/>
                  </a:cubicBezTo>
                  <a:cubicBezTo>
                    <a:pt x="50" y="541"/>
                    <a:pt x="36" y="532"/>
                    <a:pt x="31" y="517"/>
                  </a:cubicBezTo>
                  <a:cubicBezTo>
                    <a:pt x="14" y="454"/>
                    <a:pt x="14" y="454"/>
                    <a:pt x="14" y="454"/>
                  </a:cubicBezTo>
                  <a:cubicBezTo>
                    <a:pt x="4" y="417"/>
                    <a:pt x="0" y="378"/>
                    <a:pt x="0" y="340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272"/>
                    <a:pt x="7" y="235"/>
                    <a:pt x="20" y="201"/>
                  </a:cubicBezTo>
                  <a:lnTo>
                    <a:pt x="97" y="0"/>
                  </a:lnTo>
                  <a:close/>
                </a:path>
              </a:pathLst>
            </a:custGeom>
            <a:solidFill>
              <a:srgbClr val="475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39" name="Freeform 43">
              <a:extLst>
                <a:ext uri="{FF2B5EF4-FFF2-40B4-BE49-F238E27FC236}">
                  <a16:creationId xmlns:a16="http://schemas.microsoft.com/office/drawing/2014/main" id="{5CC3BDEC-C947-7245-A95C-6AAA8605B2C3}"/>
                </a:ext>
              </a:extLst>
            </p:cNvPr>
            <p:cNvSpPr>
              <a:spLocks/>
            </p:cNvSpPr>
            <p:nvPr/>
          </p:nvSpPr>
          <p:spPr bwMode="gray">
            <a:xfrm>
              <a:off x="10118073" y="3065925"/>
              <a:ext cx="149453" cy="48352"/>
            </a:xfrm>
            <a:custGeom>
              <a:avLst/>
              <a:gdLst>
                <a:gd name="T0" fmla="*/ 60 w 88"/>
                <a:gd name="T1" fmla="*/ 28 h 28"/>
                <a:gd name="T2" fmla="*/ 29 w 88"/>
                <a:gd name="T3" fmla="*/ 28 h 28"/>
                <a:gd name="T4" fmla="*/ 0 w 88"/>
                <a:gd name="T5" fmla="*/ 0 h 28"/>
                <a:gd name="T6" fmla="*/ 0 w 88"/>
                <a:gd name="T7" fmla="*/ 0 h 28"/>
                <a:gd name="T8" fmla="*/ 88 w 88"/>
                <a:gd name="T9" fmla="*/ 0 h 28"/>
                <a:gd name="T10" fmla="*/ 88 w 88"/>
                <a:gd name="T11" fmla="*/ 0 h 28"/>
                <a:gd name="T12" fmla="*/ 60 w 88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28">
                  <a:moveTo>
                    <a:pt x="60" y="28"/>
                  </a:moveTo>
                  <a:cubicBezTo>
                    <a:pt x="29" y="28"/>
                    <a:pt x="29" y="28"/>
                    <a:pt x="29" y="28"/>
                  </a:cubicBezTo>
                  <a:cubicBezTo>
                    <a:pt x="13" y="28"/>
                    <a:pt x="0" y="15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15"/>
                    <a:pt x="75" y="28"/>
                    <a:pt x="60" y="28"/>
                  </a:cubicBezTo>
                  <a:close/>
                </a:path>
              </a:pathLst>
            </a:custGeom>
            <a:solidFill>
              <a:srgbClr val="516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40" name="Freeform 44">
              <a:extLst>
                <a:ext uri="{FF2B5EF4-FFF2-40B4-BE49-F238E27FC236}">
                  <a16:creationId xmlns:a16="http://schemas.microsoft.com/office/drawing/2014/main" id="{DB99A9BF-B925-C540-BFDB-23138497AC9F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16972" y="2391921"/>
              <a:ext cx="212458" cy="458616"/>
            </a:xfrm>
            <a:custGeom>
              <a:avLst/>
              <a:gdLst>
                <a:gd name="T0" fmla="*/ 102 w 126"/>
                <a:gd name="T1" fmla="*/ 136 h 271"/>
                <a:gd name="T2" fmla="*/ 79 w 126"/>
                <a:gd name="T3" fmla="*/ 118 h 271"/>
                <a:gd name="T4" fmla="*/ 109 w 126"/>
                <a:gd name="T5" fmla="*/ 120 h 271"/>
                <a:gd name="T6" fmla="*/ 126 w 126"/>
                <a:gd name="T7" fmla="*/ 16 h 271"/>
                <a:gd name="T8" fmla="*/ 95 w 126"/>
                <a:gd name="T9" fmla="*/ 0 h 271"/>
                <a:gd name="T10" fmla="*/ 17 w 126"/>
                <a:gd name="T11" fmla="*/ 204 h 271"/>
                <a:gd name="T12" fmla="*/ 0 w 126"/>
                <a:gd name="T13" fmla="*/ 271 h 271"/>
                <a:gd name="T14" fmla="*/ 102 w 126"/>
                <a:gd name="T15" fmla="*/ 136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6" h="271">
                  <a:moveTo>
                    <a:pt x="102" y="136"/>
                  </a:moveTo>
                  <a:cubicBezTo>
                    <a:pt x="79" y="118"/>
                    <a:pt x="79" y="118"/>
                    <a:pt x="79" y="118"/>
                  </a:cubicBezTo>
                  <a:cubicBezTo>
                    <a:pt x="109" y="120"/>
                    <a:pt x="109" y="120"/>
                    <a:pt x="109" y="120"/>
                  </a:cubicBezTo>
                  <a:cubicBezTo>
                    <a:pt x="126" y="16"/>
                    <a:pt x="126" y="16"/>
                    <a:pt x="126" y="16"/>
                  </a:cubicBezTo>
                  <a:cubicBezTo>
                    <a:pt x="112" y="9"/>
                    <a:pt x="99" y="2"/>
                    <a:pt x="95" y="0"/>
                  </a:cubicBezTo>
                  <a:cubicBezTo>
                    <a:pt x="17" y="204"/>
                    <a:pt x="17" y="204"/>
                    <a:pt x="17" y="204"/>
                  </a:cubicBezTo>
                  <a:cubicBezTo>
                    <a:pt x="9" y="225"/>
                    <a:pt x="3" y="248"/>
                    <a:pt x="0" y="271"/>
                  </a:cubicBezTo>
                  <a:lnTo>
                    <a:pt x="102" y="136"/>
                  </a:lnTo>
                  <a:close/>
                </a:path>
              </a:pathLst>
            </a:custGeom>
            <a:solidFill>
              <a:srgbClr val="516C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41" name="Oval 45">
              <a:extLst>
                <a:ext uri="{FF2B5EF4-FFF2-40B4-BE49-F238E27FC236}">
                  <a16:creationId xmlns:a16="http://schemas.microsoft.com/office/drawing/2014/main" id="{6D8E6059-CBA8-8D42-B4FB-8CBF887B569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028694" y="2857863"/>
              <a:ext cx="41026" cy="41026"/>
            </a:xfrm>
            <a:prstGeom prst="ellipse">
              <a:avLst/>
            </a:prstGeom>
            <a:solidFill>
              <a:srgbClr val="405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42" name="Oval 46">
              <a:extLst>
                <a:ext uri="{FF2B5EF4-FFF2-40B4-BE49-F238E27FC236}">
                  <a16:creationId xmlns:a16="http://schemas.microsoft.com/office/drawing/2014/main" id="{5B9FE268-2224-984A-BEB2-04371DFDC42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028694" y="3007316"/>
              <a:ext cx="41026" cy="42492"/>
            </a:xfrm>
            <a:prstGeom prst="ellipse">
              <a:avLst/>
            </a:prstGeom>
            <a:solidFill>
              <a:srgbClr val="405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43" name="Rectangle 47">
              <a:extLst>
                <a:ext uri="{FF2B5EF4-FFF2-40B4-BE49-F238E27FC236}">
                  <a16:creationId xmlns:a16="http://schemas.microsoft.com/office/drawing/2014/main" id="{D4B43BE8-13CC-5149-8D1F-752CBC1F019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112212" y="2767019"/>
              <a:ext cx="131870" cy="16117"/>
            </a:xfrm>
            <a:prstGeom prst="rect">
              <a:avLst/>
            </a:prstGeom>
            <a:solidFill>
              <a:srgbClr val="4053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44" name="Freeform 48">
              <a:extLst>
                <a:ext uri="{FF2B5EF4-FFF2-40B4-BE49-F238E27FC236}">
                  <a16:creationId xmlns:a16="http://schemas.microsoft.com/office/drawing/2014/main" id="{2BA293C2-5181-2941-94CD-434CCB84638C}"/>
                </a:ext>
              </a:extLst>
            </p:cNvPr>
            <p:cNvSpPr>
              <a:spLocks/>
            </p:cNvSpPr>
            <p:nvPr/>
          </p:nvSpPr>
          <p:spPr bwMode="gray">
            <a:xfrm>
              <a:off x="10121003" y="2715736"/>
              <a:ext cx="112822" cy="51283"/>
            </a:xfrm>
            <a:custGeom>
              <a:avLst/>
              <a:gdLst>
                <a:gd name="T0" fmla="*/ 0 w 77"/>
                <a:gd name="T1" fmla="*/ 35 h 35"/>
                <a:gd name="T2" fmla="*/ 39 w 77"/>
                <a:gd name="T3" fmla="*/ 0 h 35"/>
                <a:gd name="T4" fmla="*/ 77 w 77"/>
                <a:gd name="T5" fmla="*/ 35 h 35"/>
                <a:gd name="T6" fmla="*/ 0 w 77"/>
                <a:gd name="T7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35">
                  <a:moveTo>
                    <a:pt x="0" y="35"/>
                  </a:moveTo>
                  <a:lnTo>
                    <a:pt x="39" y="0"/>
                  </a:lnTo>
                  <a:lnTo>
                    <a:pt x="77" y="35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45" name="Freeform 49">
              <a:extLst>
                <a:ext uri="{FF2B5EF4-FFF2-40B4-BE49-F238E27FC236}">
                  <a16:creationId xmlns:a16="http://schemas.microsoft.com/office/drawing/2014/main" id="{F6A9076A-23F2-B449-8A4D-9D941717BEFF}"/>
                </a:ext>
              </a:extLst>
            </p:cNvPr>
            <p:cNvSpPr>
              <a:spLocks/>
            </p:cNvSpPr>
            <p:nvPr/>
          </p:nvSpPr>
          <p:spPr bwMode="gray">
            <a:xfrm>
              <a:off x="10562036" y="2321590"/>
              <a:ext cx="216853" cy="247623"/>
            </a:xfrm>
            <a:custGeom>
              <a:avLst/>
              <a:gdLst>
                <a:gd name="T0" fmla="*/ 122 w 128"/>
                <a:gd name="T1" fmla="*/ 72 h 146"/>
                <a:gd name="T2" fmla="*/ 111 w 128"/>
                <a:gd name="T3" fmla="*/ 77 h 146"/>
                <a:gd name="T4" fmla="*/ 112 w 128"/>
                <a:gd name="T5" fmla="*/ 74 h 146"/>
                <a:gd name="T6" fmla="*/ 107 w 128"/>
                <a:gd name="T7" fmla="*/ 62 h 146"/>
                <a:gd name="T8" fmla="*/ 96 w 128"/>
                <a:gd name="T9" fmla="*/ 67 h 146"/>
                <a:gd name="T10" fmla="*/ 96 w 128"/>
                <a:gd name="T11" fmla="*/ 66 h 146"/>
                <a:gd name="T12" fmla="*/ 91 w 128"/>
                <a:gd name="T13" fmla="*/ 55 h 146"/>
                <a:gd name="T14" fmla="*/ 79 w 128"/>
                <a:gd name="T15" fmla="*/ 59 h 146"/>
                <a:gd name="T16" fmla="*/ 97 w 128"/>
                <a:gd name="T17" fmla="*/ 14 h 146"/>
                <a:gd name="T18" fmla="*/ 91 w 128"/>
                <a:gd name="T19" fmla="*/ 2 h 146"/>
                <a:gd name="T20" fmla="*/ 79 w 128"/>
                <a:gd name="T21" fmla="*/ 7 h 146"/>
                <a:gd name="T22" fmla="*/ 46 w 128"/>
                <a:gd name="T23" fmla="*/ 95 h 146"/>
                <a:gd name="T24" fmla="*/ 38 w 128"/>
                <a:gd name="T25" fmla="*/ 99 h 146"/>
                <a:gd name="T26" fmla="*/ 36 w 128"/>
                <a:gd name="T27" fmla="*/ 98 h 146"/>
                <a:gd name="T28" fmla="*/ 28 w 128"/>
                <a:gd name="T29" fmla="*/ 90 h 146"/>
                <a:gd name="T30" fmla="*/ 25 w 128"/>
                <a:gd name="T31" fmla="*/ 88 h 146"/>
                <a:gd name="T32" fmla="*/ 14 w 128"/>
                <a:gd name="T33" fmla="*/ 83 h 146"/>
                <a:gd name="T34" fmla="*/ 2 w 128"/>
                <a:gd name="T35" fmla="*/ 88 h 146"/>
                <a:gd name="T36" fmla="*/ 6 w 128"/>
                <a:gd name="T37" fmla="*/ 99 h 146"/>
                <a:gd name="T38" fmla="*/ 17 w 128"/>
                <a:gd name="T39" fmla="*/ 104 h 146"/>
                <a:gd name="T40" fmla="*/ 38 w 128"/>
                <a:gd name="T41" fmla="*/ 123 h 146"/>
                <a:gd name="T42" fmla="*/ 38 w 128"/>
                <a:gd name="T43" fmla="*/ 123 h 146"/>
                <a:gd name="T44" fmla="*/ 38 w 128"/>
                <a:gd name="T45" fmla="*/ 123 h 146"/>
                <a:gd name="T46" fmla="*/ 42 w 128"/>
                <a:gd name="T47" fmla="*/ 125 h 146"/>
                <a:gd name="T48" fmla="*/ 42 w 128"/>
                <a:gd name="T49" fmla="*/ 125 h 146"/>
                <a:gd name="T50" fmla="*/ 70 w 128"/>
                <a:gd name="T51" fmla="*/ 133 h 146"/>
                <a:gd name="T52" fmla="*/ 91 w 128"/>
                <a:gd name="T53" fmla="*/ 146 h 146"/>
                <a:gd name="T54" fmla="*/ 91 w 128"/>
                <a:gd name="T55" fmla="*/ 146 h 146"/>
                <a:gd name="T56" fmla="*/ 107 w 128"/>
                <a:gd name="T57" fmla="*/ 133 h 146"/>
                <a:gd name="T58" fmla="*/ 126 w 128"/>
                <a:gd name="T59" fmla="*/ 83 h 146"/>
                <a:gd name="T60" fmla="*/ 122 w 128"/>
                <a:gd name="T61" fmla="*/ 72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8" h="146">
                  <a:moveTo>
                    <a:pt x="122" y="72"/>
                  </a:moveTo>
                  <a:cubicBezTo>
                    <a:pt x="117" y="71"/>
                    <a:pt x="113" y="73"/>
                    <a:pt x="111" y="77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4" y="69"/>
                    <a:pt x="112" y="64"/>
                    <a:pt x="107" y="62"/>
                  </a:cubicBezTo>
                  <a:cubicBezTo>
                    <a:pt x="103" y="61"/>
                    <a:pt x="98" y="63"/>
                    <a:pt x="96" y="67"/>
                  </a:cubicBezTo>
                  <a:cubicBezTo>
                    <a:pt x="96" y="66"/>
                    <a:pt x="96" y="66"/>
                    <a:pt x="96" y="66"/>
                  </a:cubicBezTo>
                  <a:cubicBezTo>
                    <a:pt x="98" y="62"/>
                    <a:pt x="96" y="56"/>
                    <a:pt x="91" y="55"/>
                  </a:cubicBezTo>
                  <a:cubicBezTo>
                    <a:pt x="86" y="53"/>
                    <a:pt x="81" y="55"/>
                    <a:pt x="79" y="59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9" y="9"/>
                    <a:pt x="96" y="4"/>
                    <a:pt x="91" y="2"/>
                  </a:cubicBezTo>
                  <a:cubicBezTo>
                    <a:pt x="87" y="0"/>
                    <a:pt x="81" y="3"/>
                    <a:pt x="79" y="7"/>
                  </a:cubicBezTo>
                  <a:cubicBezTo>
                    <a:pt x="79" y="7"/>
                    <a:pt x="48" y="89"/>
                    <a:pt x="46" y="95"/>
                  </a:cubicBezTo>
                  <a:cubicBezTo>
                    <a:pt x="44" y="98"/>
                    <a:pt x="41" y="100"/>
                    <a:pt x="38" y="99"/>
                  </a:cubicBezTo>
                  <a:cubicBezTo>
                    <a:pt x="37" y="99"/>
                    <a:pt x="37" y="98"/>
                    <a:pt x="36" y="98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6" y="89"/>
                    <a:pt x="25" y="88"/>
                    <a:pt x="25" y="88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9" y="81"/>
                    <a:pt x="4" y="83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9" y="124"/>
                    <a:pt x="40" y="125"/>
                    <a:pt x="42" y="125"/>
                  </a:cubicBezTo>
                  <a:cubicBezTo>
                    <a:pt x="42" y="125"/>
                    <a:pt x="42" y="125"/>
                    <a:pt x="42" y="125"/>
                  </a:cubicBezTo>
                  <a:cubicBezTo>
                    <a:pt x="42" y="125"/>
                    <a:pt x="51" y="124"/>
                    <a:pt x="70" y="133"/>
                  </a:cubicBezTo>
                  <a:cubicBezTo>
                    <a:pt x="81" y="139"/>
                    <a:pt x="88" y="143"/>
                    <a:pt x="91" y="146"/>
                  </a:cubicBezTo>
                  <a:cubicBezTo>
                    <a:pt x="91" y="146"/>
                    <a:pt x="91" y="146"/>
                    <a:pt x="91" y="146"/>
                  </a:cubicBezTo>
                  <a:cubicBezTo>
                    <a:pt x="98" y="145"/>
                    <a:pt x="105" y="140"/>
                    <a:pt x="107" y="133"/>
                  </a:cubicBezTo>
                  <a:cubicBezTo>
                    <a:pt x="108" y="132"/>
                    <a:pt x="126" y="83"/>
                    <a:pt x="126" y="83"/>
                  </a:cubicBezTo>
                  <a:cubicBezTo>
                    <a:pt x="128" y="78"/>
                    <a:pt x="126" y="74"/>
                    <a:pt x="122" y="72"/>
                  </a:cubicBezTo>
                  <a:close/>
                </a:path>
              </a:pathLst>
            </a:custGeom>
            <a:solidFill>
              <a:srgbClr val="E3AA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46" name="Freeform 50">
              <a:extLst>
                <a:ext uri="{FF2B5EF4-FFF2-40B4-BE49-F238E27FC236}">
                  <a16:creationId xmlns:a16="http://schemas.microsoft.com/office/drawing/2014/main" id="{344D2007-3C19-894A-9113-F15D7AFC2C2A}"/>
                </a:ext>
              </a:extLst>
            </p:cNvPr>
            <p:cNvSpPr>
              <a:spLocks/>
            </p:cNvSpPr>
            <p:nvPr/>
          </p:nvSpPr>
          <p:spPr bwMode="gray">
            <a:xfrm>
              <a:off x="10616249" y="2532583"/>
              <a:ext cx="105496" cy="77657"/>
            </a:xfrm>
            <a:custGeom>
              <a:avLst/>
              <a:gdLst>
                <a:gd name="T0" fmla="*/ 27 w 62"/>
                <a:gd name="T1" fmla="*/ 31 h 46"/>
                <a:gd name="T2" fmla="*/ 53 w 62"/>
                <a:gd name="T3" fmla="*/ 46 h 46"/>
                <a:gd name="T4" fmla="*/ 62 w 62"/>
                <a:gd name="T5" fmla="*/ 26 h 46"/>
                <a:gd name="T6" fmla="*/ 38 w 62"/>
                <a:gd name="T7" fmla="*/ 9 h 46"/>
                <a:gd name="T8" fmla="*/ 10 w 62"/>
                <a:gd name="T9" fmla="*/ 1 h 46"/>
                <a:gd name="T10" fmla="*/ 0 w 62"/>
                <a:gd name="T11" fmla="*/ 22 h 46"/>
                <a:gd name="T12" fmla="*/ 27 w 62"/>
                <a:gd name="T13" fmla="*/ 3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" h="46">
                  <a:moveTo>
                    <a:pt x="27" y="31"/>
                  </a:moveTo>
                  <a:cubicBezTo>
                    <a:pt x="40" y="37"/>
                    <a:pt x="48" y="43"/>
                    <a:pt x="53" y="4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6"/>
                    <a:pt x="57" y="18"/>
                    <a:pt x="38" y="9"/>
                  </a:cubicBezTo>
                  <a:cubicBezTo>
                    <a:pt x="19" y="0"/>
                    <a:pt x="10" y="1"/>
                    <a:pt x="1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3"/>
                    <a:pt x="14" y="25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47" name="Freeform 51">
              <a:extLst>
                <a:ext uri="{FF2B5EF4-FFF2-40B4-BE49-F238E27FC236}">
                  <a16:creationId xmlns:a16="http://schemas.microsoft.com/office/drawing/2014/main" id="{B45A8367-E567-4841-8992-5C2A20C5E1FE}"/>
                </a:ext>
              </a:extLst>
            </p:cNvPr>
            <p:cNvSpPr>
              <a:spLocks/>
            </p:cNvSpPr>
            <p:nvPr/>
          </p:nvSpPr>
          <p:spPr bwMode="gray">
            <a:xfrm>
              <a:off x="10239686" y="2438809"/>
              <a:ext cx="471802" cy="574369"/>
            </a:xfrm>
            <a:custGeom>
              <a:avLst/>
              <a:gdLst>
                <a:gd name="T0" fmla="*/ 278 w 278"/>
                <a:gd name="T1" fmla="*/ 104 h 339"/>
                <a:gd name="T2" fmla="*/ 249 w 278"/>
                <a:gd name="T3" fmla="*/ 86 h 339"/>
                <a:gd name="T4" fmla="*/ 218 w 278"/>
                <a:gd name="T5" fmla="*/ 77 h 339"/>
                <a:gd name="T6" fmla="*/ 147 w 278"/>
                <a:gd name="T7" fmla="*/ 178 h 339"/>
                <a:gd name="T8" fmla="*/ 143 w 278"/>
                <a:gd name="T9" fmla="*/ 185 h 339"/>
                <a:gd name="T10" fmla="*/ 119 w 278"/>
                <a:gd name="T11" fmla="*/ 134 h 339"/>
                <a:gd name="T12" fmla="*/ 29 w 278"/>
                <a:gd name="T13" fmla="*/ 5 h 339"/>
                <a:gd name="T14" fmla="*/ 31 w 278"/>
                <a:gd name="T15" fmla="*/ 185 h 339"/>
                <a:gd name="T16" fmla="*/ 127 w 278"/>
                <a:gd name="T17" fmla="*/ 319 h 339"/>
                <a:gd name="T18" fmla="*/ 176 w 278"/>
                <a:gd name="T19" fmla="*/ 309 h 339"/>
                <a:gd name="T20" fmla="*/ 278 w 278"/>
                <a:gd name="T21" fmla="*/ 104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8" h="339">
                  <a:moveTo>
                    <a:pt x="278" y="104"/>
                  </a:moveTo>
                  <a:cubicBezTo>
                    <a:pt x="278" y="104"/>
                    <a:pt x="270" y="96"/>
                    <a:pt x="249" y="86"/>
                  </a:cubicBezTo>
                  <a:cubicBezTo>
                    <a:pt x="228" y="76"/>
                    <a:pt x="218" y="77"/>
                    <a:pt x="218" y="77"/>
                  </a:cubicBezTo>
                  <a:cubicBezTo>
                    <a:pt x="218" y="77"/>
                    <a:pt x="168" y="144"/>
                    <a:pt x="147" y="178"/>
                  </a:cubicBezTo>
                  <a:cubicBezTo>
                    <a:pt x="146" y="180"/>
                    <a:pt x="144" y="182"/>
                    <a:pt x="143" y="185"/>
                  </a:cubicBezTo>
                  <a:cubicBezTo>
                    <a:pt x="132" y="163"/>
                    <a:pt x="122" y="142"/>
                    <a:pt x="119" y="134"/>
                  </a:cubicBezTo>
                  <a:cubicBezTo>
                    <a:pt x="89" y="60"/>
                    <a:pt x="59" y="17"/>
                    <a:pt x="29" y="5"/>
                  </a:cubicBezTo>
                  <a:cubicBezTo>
                    <a:pt x="17" y="0"/>
                    <a:pt x="0" y="134"/>
                    <a:pt x="31" y="185"/>
                  </a:cubicBezTo>
                  <a:cubicBezTo>
                    <a:pt x="31" y="185"/>
                    <a:pt x="109" y="307"/>
                    <a:pt x="127" y="319"/>
                  </a:cubicBezTo>
                  <a:cubicBezTo>
                    <a:pt x="127" y="319"/>
                    <a:pt x="151" y="339"/>
                    <a:pt x="176" y="309"/>
                  </a:cubicBezTo>
                  <a:cubicBezTo>
                    <a:pt x="200" y="279"/>
                    <a:pt x="276" y="110"/>
                    <a:pt x="278" y="104"/>
                  </a:cubicBezTo>
                  <a:close/>
                </a:path>
              </a:pathLst>
            </a:custGeom>
            <a:solidFill>
              <a:srgbClr val="475E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48" name="Freeform 52">
              <a:extLst>
                <a:ext uri="{FF2B5EF4-FFF2-40B4-BE49-F238E27FC236}">
                  <a16:creationId xmlns:a16="http://schemas.microsoft.com/office/drawing/2014/main" id="{8B885FD6-DAE9-FE46-A814-97C5A77931A5}"/>
                </a:ext>
              </a:extLst>
            </p:cNvPr>
            <p:cNvSpPr>
              <a:spLocks/>
            </p:cNvSpPr>
            <p:nvPr/>
          </p:nvSpPr>
          <p:spPr bwMode="gray">
            <a:xfrm>
              <a:off x="10680719" y="2412434"/>
              <a:ext cx="46887" cy="68866"/>
            </a:xfrm>
            <a:custGeom>
              <a:avLst/>
              <a:gdLst>
                <a:gd name="T0" fmla="*/ 21 w 28"/>
                <a:gd name="T1" fmla="*/ 2 h 41"/>
                <a:gd name="T2" fmla="*/ 9 w 28"/>
                <a:gd name="T3" fmla="*/ 7 h 41"/>
                <a:gd name="T4" fmla="*/ 1 w 28"/>
                <a:gd name="T5" fmla="*/ 27 h 41"/>
                <a:gd name="T6" fmla="*/ 7 w 28"/>
                <a:gd name="T7" fmla="*/ 39 h 41"/>
                <a:gd name="T8" fmla="*/ 19 w 28"/>
                <a:gd name="T9" fmla="*/ 34 h 41"/>
                <a:gd name="T10" fmla="*/ 26 w 28"/>
                <a:gd name="T11" fmla="*/ 13 h 41"/>
                <a:gd name="T12" fmla="*/ 21 w 28"/>
                <a:gd name="T13" fmla="*/ 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41">
                  <a:moveTo>
                    <a:pt x="21" y="2"/>
                  </a:moveTo>
                  <a:cubicBezTo>
                    <a:pt x="16" y="0"/>
                    <a:pt x="11" y="2"/>
                    <a:pt x="9" y="7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0" y="32"/>
                    <a:pt x="2" y="37"/>
                    <a:pt x="7" y="39"/>
                  </a:cubicBezTo>
                  <a:cubicBezTo>
                    <a:pt x="12" y="41"/>
                    <a:pt x="17" y="39"/>
                    <a:pt x="19" y="34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8" y="9"/>
                    <a:pt x="26" y="3"/>
                    <a:pt x="21" y="2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49" name="Freeform 53">
              <a:extLst>
                <a:ext uri="{FF2B5EF4-FFF2-40B4-BE49-F238E27FC236}">
                  <a16:creationId xmlns:a16="http://schemas.microsoft.com/office/drawing/2014/main" id="{CB657B9B-DC2D-7446-9FB3-33B09C7F4338}"/>
                </a:ext>
              </a:extLst>
            </p:cNvPr>
            <p:cNvSpPr>
              <a:spLocks/>
            </p:cNvSpPr>
            <p:nvPr/>
          </p:nvSpPr>
          <p:spPr bwMode="gray">
            <a:xfrm>
              <a:off x="10711489" y="2425622"/>
              <a:ext cx="43957" cy="60074"/>
            </a:xfrm>
            <a:custGeom>
              <a:avLst/>
              <a:gdLst>
                <a:gd name="T0" fmla="*/ 19 w 26"/>
                <a:gd name="T1" fmla="*/ 1 h 35"/>
                <a:gd name="T2" fmla="*/ 8 w 26"/>
                <a:gd name="T3" fmla="*/ 6 h 35"/>
                <a:gd name="T4" fmla="*/ 2 w 26"/>
                <a:gd name="T5" fmla="*/ 22 h 35"/>
                <a:gd name="T6" fmla="*/ 7 w 26"/>
                <a:gd name="T7" fmla="*/ 33 h 35"/>
                <a:gd name="T8" fmla="*/ 19 w 26"/>
                <a:gd name="T9" fmla="*/ 28 h 35"/>
                <a:gd name="T10" fmla="*/ 24 w 26"/>
                <a:gd name="T11" fmla="*/ 13 h 35"/>
                <a:gd name="T12" fmla="*/ 19 w 26"/>
                <a:gd name="T13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5">
                  <a:moveTo>
                    <a:pt x="19" y="1"/>
                  </a:moveTo>
                  <a:cubicBezTo>
                    <a:pt x="15" y="0"/>
                    <a:pt x="10" y="2"/>
                    <a:pt x="8" y="6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0" y="26"/>
                    <a:pt x="3" y="31"/>
                    <a:pt x="7" y="33"/>
                  </a:cubicBezTo>
                  <a:cubicBezTo>
                    <a:pt x="12" y="35"/>
                    <a:pt x="17" y="32"/>
                    <a:pt x="19" y="28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6" y="8"/>
                    <a:pt x="24" y="3"/>
                    <a:pt x="19" y="1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50" name="Freeform 54">
              <a:extLst>
                <a:ext uri="{FF2B5EF4-FFF2-40B4-BE49-F238E27FC236}">
                  <a16:creationId xmlns:a16="http://schemas.microsoft.com/office/drawing/2014/main" id="{6BC4B921-C7F0-3B42-828B-24DF147DA1F6}"/>
                </a:ext>
              </a:extLst>
            </p:cNvPr>
            <p:cNvSpPr>
              <a:spLocks/>
            </p:cNvSpPr>
            <p:nvPr/>
          </p:nvSpPr>
          <p:spPr bwMode="gray">
            <a:xfrm>
              <a:off x="10742258" y="2443204"/>
              <a:ext cx="36631" cy="43957"/>
            </a:xfrm>
            <a:custGeom>
              <a:avLst/>
              <a:gdLst>
                <a:gd name="T0" fmla="*/ 16 w 22"/>
                <a:gd name="T1" fmla="*/ 1 h 26"/>
                <a:gd name="T2" fmla="*/ 5 w 22"/>
                <a:gd name="T3" fmla="*/ 6 h 26"/>
                <a:gd name="T4" fmla="*/ 2 w 22"/>
                <a:gd name="T5" fmla="*/ 14 h 26"/>
                <a:gd name="T6" fmla="*/ 7 w 22"/>
                <a:gd name="T7" fmla="*/ 24 h 26"/>
                <a:gd name="T8" fmla="*/ 17 w 22"/>
                <a:gd name="T9" fmla="*/ 20 h 26"/>
                <a:gd name="T10" fmla="*/ 20 w 22"/>
                <a:gd name="T11" fmla="*/ 12 h 26"/>
                <a:gd name="T12" fmla="*/ 16 w 22"/>
                <a:gd name="T1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6">
                  <a:moveTo>
                    <a:pt x="16" y="1"/>
                  </a:moveTo>
                  <a:cubicBezTo>
                    <a:pt x="11" y="0"/>
                    <a:pt x="7" y="2"/>
                    <a:pt x="5" y="6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8"/>
                    <a:pt x="3" y="23"/>
                    <a:pt x="7" y="24"/>
                  </a:cubicBezTo>
                  <a:cubicBezTo>
                    <a:pt x="11" y="26"/>
                    <a:pt x="16" y="24"/>
                    <a:pt x="17" y="2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2" y="7"/>
                    <a:pt x="20" y="3"/>
                    <a:pt x="16" y="1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51" name="Freeform 55">
              <a:extLst>
                <a:ext uri="{FF2B5EF4-FFF2-40B4-BE49-F238E27FC236}">
                  <a16:creationId xmlns:a16="http://schemas.microsoft.com/office/drawing/2014/main" id="{67C902EE-3B15-C34D-A6CF-0F0D59412E40}"/>
                </a:ext>
              </a:extLst>
            </p:cNvPr>
            <p:cNvSpPr>
              <a:spLocks/>
            </p:cNvSpPr>
            <p:nvPr/>
          </p:nvSpPr>
          <p:spPr bwMode="gray">
            <a:xfrm>
              <a:off x="9791327" y="1738430"/>
              <a:ext cx="501107" cy="589021"/>
            </a:xfrm>
            <a:custGeom>
              <a:avLst/>
              <a:gdLst>
                <a:gd name="T0" fmla="*/ 290 w 296"/>
                <a:gd name="T1" fmla="*/ 136 h 347"/>
                <a:gd name="T2" fmla="*/ 252 w 296"/>
                <a:gd name="T3" fmla="*/ 20 h 347"/>
                <a:gd name="T4" fmla="*/ 41 w 296"/>
                <a:gd name="T5" fmla="*/ 38 h 347"/>
                <a:gd name="T6" fmla="*/ 3 w 296"/>
                <a:gd name="T7" fmla="*/ 136 h 347"/>
                <a:gd name="T8" fmla="*/ 23 w 296"/>
                <a:gd name="T9" fmla="*/ 258 h 347"/>
                <a:gd name="T10" fmla="*/ 95 w 296"/>
                <a:gd name="T11" fmla="*/ 340 h 347"/>
                <a:gd name="T12" fmla="*/ 196 w 296"/>
                <a:gd name="T13" fmla="*/ 341 h 347"/>
                <a:gd name="T14" fmla="*/ 269 w 296"/>
                <a:gd name="T15" fmla="*/ 259 h 347"/>
                <a:gd name="T16" fmla="*/ 290 w 296"/>
                <a:gd name="T17" fmla="*/ 136 h 347"/>
                <a:gd name="T18" fmla="*/ 290 w 296"/>
                <a:gd name="T19" fmla="*/ 136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6" h="347">
                  <a:moveTo>
                    <a:pt x="290" y="136"/>
                  </a:moveTo>
                  <a:cubicBezTo>
                    <a:pt x="276" y="136"/>
                    <a:pt x="296" y="43"/>
                    <a:pt x="252" y="20"/>
                  </a:cubicBezTo>
                  <a:cubicBezTo>
                    <a:pt x="212" y="0"/>
                    <a:pt x="125" y="60"/>
                    <a:pt x="41" y="38"/>
                  </a:cubicBezTo>
                  <a:cubicBezTo>
                    <a:pt x="0" y="39"/>
                    <a:pt x="19" y="136"/>
                    <a:pt x="3" y="136"/>
                  </a:cubicBezTo>
                  <a:cubicBezTo>
                    <a:pt x="3" y="136"/>
                    <a:pt x="18" y="250"/>
                    <a:pt x="23" y="258"/>
                  </a:cubicBezTo>
                  <a:cubicBezTo>
                    <a:pt x="38" y="288"/>
                    <a:pt x="72" y="331"/>
                    <a:pt x="95" y="340"/>
                  </a:cubicBezTo>
                  <a:cubicBezTo>
                    <a:pt x="112" y="346"/>
                    <a:pt x="179" y="347"/>
                    <a:pt x="196" y="341"/>
                  </a:cubicBezTo>
                  <a:cubicBezTo>
                    <a:pt x="219" y="332"/>
                    <a:pt x="253" y="290"/>
                    <a:pt x="269" y="259"/>
                  </a:cubicBezTo>
                  <a:cubicBezTo>
                    <a:pt x="274" y="251"/>
                    <a:pt x="290" y="136"/>
                    <a:pt x="290" y="136"/>
                  </a:cubicBezTo>
                  <a:cubicBezTo>
                    <a:pt x="290" y="136"/>
                    <a:pt x="290" y="136"/>
                    <a:pt x="290" y="136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52" name="Freeform 56">
              <a:extLst>
                <a:ext uri="{FF2B5EF4-FFF2-40B4-BE49-F238E27FC236}">
                  <a16:creationId xmlns:a16="http://schemas.microsoft.com/office/drawing/2014/main" id="{E45D5892-A10D-5F4A-8A7F-DE9CDC3FE630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15507" y="1975797"/>
              <a:ext cx="87913" cy="149453"/>
            </a:xfrm>
            <a:custGeom>
              <a:avLst/>
              <a:gdLst>
                <a:gd name="T0" fmla="*/ 13 w 52"/>
                <a:gd name="T1" fmla="*/ 83 h 88"/>
                <a:gd name="T2" fmla="*/ 41 w 52"/>
                <a:gd name="T3" fmla="*/ 70 h 88"/>
                <a:gd name="T4" fmla="*/ 44 w 52"/>
                <a:gd name="T5" fmla="*/ 59 h 88"/>
                <a:gd name="T6" fmla="*/ 26 w 52"/>
                <a:gd name="T7" fmla="*/ 55 h 88"/>
                <a:gd name="T8" fmla="*/ 21 w 52"/>
                <a:gd name="T9" fmla="*/ 56 h 88"/>
                <a:gd name="T10" fmla="*/ 20 w 52"/>
                <a:gd name="T11" fmla="*/ 56 h 88"/>
                <a:gd name="T12" fmla="*/ 20 w 52"/>
                <a:gd name="T13" fmla="*/ 56 h 88"/>
                <a:gd name="T14" fmla="*/ 7 w 52"/>
                <a:gd name="T15" fmla="*/ 0 h 88"/>
                <a:gd name="T16" fmla="*/ 22 w 52"/>
                <a:gd name="T17" fmla="*/ 50 h 88"/>
                <a:gd name="T18" fmla="*/ 25 w 52"/>
                <a:gd name="T19" fmla="*/ 49 h 88"/>
                <a:gd name="T20" fmla="*/ 50 w 52"/>
                <a:gd name="T21" fmla="*/ 56 h 88"/>
                <a:gd name="T22" fmla="*/ 46 w 52"/>
                <a:gd name="T23" fmla="*/ 74 h 88"/>
                <a:gd name="T24" fmla="*/ 13 w 52"/>
                <a:gd name="T25" fmla="*/ 83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88">
                  <a:moveTo>
                    <a:pt x="13" y="83"/>
                  </a:moveTo>
                  <a:cubicBezTo>
                    <a:pt x="24" y="82"/>
                    <a:pt x="36" y="77"/>
                    <a:pt x="41" y="70"/>
                  </a:cubicBezTo>
                  <a:cubicBezTo>
                    <a:pt x="44" y="66"/>
                    <a:pt x="45" y="62"/>
                    <a:pt x="44" y="59"/>
                  </a:cubicBezTo>
                  <a:cubicBezTo>
                    <a:pt x="42" y="53"/>
                    <a:pt x="34" y="54"/>
                    <a:pt x="26" y="55"/>
                  </a:cubicBezTo>
                  <a:cubicBezTo>
                    <a:pt x="24" y="56"/>
                    <a:pt x="23" y="56"/>
                    <a:pt x="21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6" y="47"/>
                    <a:pt x="0" y="24"/>
                    <a:pt x="7" y="0"/>
                  </a:cubicBezTo>
                  <a:cubicBezTo>
                    <a:pt x="7" y="14"/>
                    <a:pt x="12" y="42"/>
                    <a:pt x="22" y="50"/>
                  </a:cubicBezTo>
                  <a:cubicBezTo>
                    <a:pt x="23" y="50"/>
                    <a:pt x="24" y="50"/>
                    <a:pt x="25" y="49"/>
                  </a:cubicBezTo>
                  <a:cubicBezTo>
                    <a:pt x="33" y="48"/>
                    <a:pt x="45" y="46"/>
                    <a:pt x="50" y="56"/>
                  </a:cubicBezTo>
                  <a:cubicBezTo>
                    <a:pt x="52" y="61"/>
                    <a:pt x="50" y="68"/>
                    <a:pt x="46" y="74"/>
                  </a:cubicBezTo>
                  <a:cubicBezTo>
                    <a:pt x="40" y="82"/>
                    <a:pt x="24" y="88"/>
                    <a:pt x="13" y="83"/>
                  </a:cubicBezTo>
                  <a:close/>
                </a:path>
              </a:pathLst>
            </a:custGeom>
            <a:solidFill>
              <a:srgbClr val="E3AA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53" name="Oval 57">
              <a:extLst>
                <a:ext uri="{FF2B5EF4-FFF2-40B4-BE49-F238E27FC236}">
                  <a16:creationId xmlns:a16="http://schemas.microsoft.com/office/drawing/2014/main" id="{23FCB9F7-041B-5E4B-8E44-40B58D1CC45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10125399" y="1997775"/>
              <a:ext cx="36631" cy="70331"/>
            </a:xfrm>
            <a:prstGeom prst="ellipse">
              <a:avLst/>
            </a:prstGeom>
            <a:solidFill>
              <a:srgbClr val="7F6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54" name="Freeform 58">
              <a:extLst>
                <a:ext uri="{FF2B5EF4-FFF2-40B4-BE49-F238E27FC236}">
                  <a16:creationId xmlns:a16="http://schemas.microsoft.com/office/drawing/2014/main" id="{A2C321D8-9E39-BE43-899A-1910EFB7EEE1}"/>
                </a:ext>
              </a:extLst>
            </p:cNvPr>
            <p:cNvSpPr>
              <a:spLocks/>
            </p:cNvSpPr>
            <p:nvPr/>
          </p:nvSpPr>
          <p:spPr bwMode="gray">
            <a:xfrm>
              <a:off x="10081442" y="1851253"/>
              <a:ext cx="136266" cy="83518"/>
            </a:xfrm>
            <a:custGeom>
              <a:avLst/>
              <a:gdLst>
                <a:gd name="T0" fmla="*/ 5 w 81"/>
                <a:gd name="T1" fmla="*/ 45 h 49"/>
                <a:gd name="T2" fmla="*/ 0 w 81"/>
                <a:gd name="T3" fmla="*/ 19 h 49"/>
                <a:gd name="T4" fmla="*/ 81 w 81"/>
                <a:gd name="T5" fmla="*/ 32 h 49"/>
                <a:gd name="T6" fmla="*/ 73 w 81"/>
                <a:gd name="T7" fmla="*/ 49 h 49"/>
                <a:gd name="T8" fmla="*/ 5 w 81"/>
                <a:gd name="T9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49">
                  <a:moveTo>
                    <a:pt x="5" y="45"/>
                  </a:moveTo>
                  <a:cubicBezTo>
                    <a:pt x="2" y="35"/>
                    <a:pt x="0" y="19"/>
                    <a:pt x="0" y="19"/>
                  </a:cubicBezTo>
                  <a:cubicBezTo>
                    <a:pt x="0" y="19"/>
                    <a:pt x="53" y="0"/>
                    <a:pt x="81" y="32"/>
                  </a:cubicBezTo>
                  <a:cubicBezTo>
                    <a:pt x="78" y="40"/>
                    <a:pt x="73" y="49"/>
                    <a:pt x="73" y="49"/>
                  </a:cubicBezTo>
                  <a:cubicBezTo>
                    <a:pt x="73" y="49"/>
                    <a:pt x="44" y="29"/>
                    <a:pt x="5" y="45"/>
                  </a:cubicBezTo>
                  <a:close/>
                </a:path>
              </a:pathLst>
            </a:custGeom>
            <a:solidFill>
              <a:srgbClr val="B66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55" name="Oval 59">
              <a:extLst>
                <a:ext uri="{FF2B5EF4-FFF2-40B4-BE49-F238E27FC236}">
                  <a16:creationId xmlns:a16="http://schemas.microsoft.com/office/drawing/2014/main" id="{0745A6DF-E79F-494F-8C0D-A7670CC7509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9911476" y="1997775"/>
              <a:ext cx="35165" cy="70331"/>
            </a:xfrm>
            <a:prstGeom prst="ellipse">
              <a:avLst/>
            </a:prstGeom>
            <a:solidFill>
              <a:srgbClr val="7F6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56" name="Freeform 60">
              <a:extLst>
                <a:ext uri="{FF2B5EF4-FFF2-40B4-BE49-F238E27FC236}">
                  <a16:creationId xmlns:a16="http://schemas.microsoft.com/office/drawing/2014/main" id="{3D5F971C-6E4C-0947-8792-C8DC4D0C0550}"/>
                </a:ext>
              </a:extLst>
            </p:cNvPr>
            <p:cNvSpPr>
              <a:spLocks/>
            </p:cNvSpPr>
            <p:nvPr/>
          </p:nvSpPr>
          <p:spPr bwMode="gray">
            <a:xfrm>
              <a:off x="9867519" y="1898140"/>
              <a:ext cx="137731" cy="84983"/>
            </a:xfrm>
            <a:custGeom>
              <a:avLst/>
              <a:gdLst>
                <a:gd name="T0" fmla="*/ 75 w 81"/>
                <a:gd name="T1" fmla="*/ 45 h 50"/>
                <a:gd name="T2" fmla="*/ 81 w 81"/>
                <a:gd name="T3" fmla="*/ 19 h 50"/>
                <a:gd name="T4" fmla="*/ 0 w 81"/>
                <a:gd name="T5" fmla="*/ 33 h 50"/>
                <a:gd name="T6" fmla="*/ 7 w 81"/>
                <a:gd name="T7" fmla="*/ 50 h 50"/>
                <a:gd name="T8" fmla="*/ 75 w 81"/>
                <a:gd name="T9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50">
                  <a:moveTo>
                    <a:pt x="75" y="45"/>
                  </a:moveTo>
                  <a:cubicBezTo>
                    <a:pt x="79" y="35"/>
                    <a:pt x="81" y="19"/>
                    <a:pt x="81" y="19"/>
                  </a:cubicBezTo>
                  <a:cubicBezTo>
                    <a:pt x="81" y="19"/>
                    <a:pt x="27" y="0"/>
                    <a:pt x="0" y="33"/>
                  </a:cubicBezTo>
                  <a:cubicBezTo>
                    <a:pt x="2" y="40"/>
                    <a:pt x="7" y="50"/>
                    <a:pt x="7" y="50"/>
                  </a:cubicBezTo>
                  <a:cubicBezTo>
                    <a:pt x="7" y="50"/>
                    <a:pt x="37" y="29"/>
                    <a:pt x="75" y="45"/>
                  </a:cubicBezTo>
                  <a:close/>
                </a:path>
              </a:pathLst>
            </a:custGeom>
            <a:solidFill>
              <a:srgbClr val="B66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57" name="Freeform 61">
              <a:extLst>
                <a:ext uri="{FF2B5EF4-FFF2-40B4-BE49-F238E27FC236}">
                  <a16:creationId xmlns:a16="http://schemas.microsoft.com/office/drawing/2014/main" id="{0B9AABD3-07D4-E94B-BB7E-7C71FDA0C099}"/>
                </a:ext>
              </a:extLst>
            </p:cNvPr>
            <p:cNvSpPr>
              <a:spLocks/>
            </p:cNvSpPr>
            <p:nvPr/>
          </p:nvSpPr>
          <p:spPr bwMode="gray">
            <a:xfrm>
              <a:off x="10266060" y="1968471"/>
              <a:ext cx="64470" cy="121614"/>
            </a:xfrm>
            <a:custGeom>
              <a:avLst/>
              <a:gdLst>
                <a:gd name="T0" fmla="*/ 9 w 38"/>
                <a:gd name="T1" fmla="*/ 4 h 72"/>
                <a:gd name="T2" fmla="*/ 0 w 38"/>
                <a:gd name="T3" fmla="*/ 71 h 72"/>
                <a:gd name="T4" fmla="*/ 29 w 38"/>
                <a:gd name="T5" fmla="*/ 50 h 72"/>
                <a:gd name="T6" fmla="*/ 9 w 38"/>
                <a:gd name="T7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72">
                  <a:moveTo>
                    <a:pt x="9" y="4"/>
                  </a:moveTo>
                  <a:cubicBezTo>
                    <a:pt x="8" y="13"/>
                    <a:pt x="4" y="43"/>
                    <a:pt x="0" y="71"/>
                  </a:cubicBezTo>
                  <a:cubicBezTo>
                    <a:pt x="13" y="72"/>
                    <a:pt x="24" y="65"/>
                    <a:pt x="29" y="50"/>
                  </a:cubicBezTo>
                  <a:cubicBezTo>
                    <a:pt x="38" y="24"/>
                    <a:pt x="27" y="0"/>
                    <a:pt x="9" y="4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58" name="Freeform 62">
              <a:extLst>
                <a:ext uri="{FF2B5EF4-FFF2-40B4-BE49-F238E27FC236}">
                  <a16:creationId xmlns:a16="http://schemas.microsoft.com/office/drawing/2014/main" id="{2A6F24CF-C7BD-F743-9BC8-5261D5FE0E1D}"/>
                </a:ext>
              </a:extLst>
            </p:cNvPr>
            <p:cNvSpPr>
              <a:spLocks/>
            </p:cNvSpPr>
            <p:nvPr/>
          </p:nvSpPr>
          <p:spPr bwMode="gray">
            <a:xfrm>
              <a:off x="9747371" y="1968471"/>
              <a:ext cx="65935" cy="120149"/>
            </a:xfrm>
            <a:custGeom>
              <a:avLst/>
              <a:gdLst>
                <a:gd name="T0" fmla="*/ 29 w 39"/>
                <a:gd name="T1" fmla="*/ 4 h 71"/>
                <a:gd name="T2" fmla="*/ 9 w 39"/>
                <a:gd name="T3" fmla="*/ 50 h 71"/>
                <a:gd name="T4" fmla="*/ 39 w 39"/>
                <a:gd name="T5" fmla="*/ 71 h 71"/>
                <a:gd name="T6" fmla="*/ 29 w 39"/>
                <a:gd name="T7" fmla="*/ 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71">
                  <a:moveTo>
                    <a:pt x="29" y="4"/>
                  </a:moveTo>
                  <a:cubicBezTo>
                    <a:pt x="12" y="0"/>
                    <a:pt x="0" y="24"/>
                    <a:pt x="9" y="50"/>
                  </a:cubicBezTo>
                  <a:cubicBezTo>
                    <a:pt x="14" y="65"/>
                    <a:pt x="26" y="71"/>
                    <a:pt x="39" y="71"/>
                  </a:cubicBezTo>
                  <a:cubicBezTo>
                    <a:pt x="35" y="43"/>
                    <a:pt x="30" y="13"/>
                    <a:pt x="29" y="4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59" name="Freeform 63">
              <a:extLst>
                <a:ext uri="{FF2B5EF4-FFF2-40B4-BE49-F238E27FC236}">
                  <a16:creationId xmlns:a16="http://schemas.microsoft.com/office/drawing/2014/main" id="{F3FDA32B-3087-4148-B6A9-5E1D47107B8C}"/>
                </a:ext>
              </a:extLst>
            </p:cNvPr>
            <p:cNvSpPr>
              <a:spLocks/>
            </p:cNvSpPr>
            <p:nvPr/>
          </p:nvSpPr>
          <p:spPr bwMode="gray">
            <a:xfrm>
              <a:off x="9795723" y="1876162"/>
              <a:ext cx="490850" cy="583160"/>
            </a:xfrm>
            <a:custGeom>
              <a:avLst/>
              <a:gdLst>
                <a:gd name="T0" fmla="*/ 255 w 289"/>
                <a:gd name="T1" fmla="*/ 119 h 344"/>
                <a:gd name="T2" fmla="*/ 222 w 289"/>
                <a:gd name="T3" fmla="*/ 160 h 344"/>
                <a:gd name="T4" fmla="*/ 141 w 289"/>
                <a:gd name="T5" fmla="*/ 139 h 344"/>
                <a:gd name="T6" fmla="*/ 63 w 289"/>
                <a:gd name="T7" fmla="*/ 160 h 344"/>
                <a:gd name="T8" fmla="*/ 31 w 289"/>
                <a:gd name="T9" fmla="*/ 118 h 344"/>
                <a:gd name="T10" fmla="*/ 10 w 289"/>
                <a:gd name="T11" fmla="*/ 3 h 344"/>
                <a:gd name="T12" fmla="*/ 0 w 289"/>
                <a:gd name="T13" fmla="*/ 55 h 344"/>
                <a:gd name="T14" fmla="*/ 53 w 289"/>
                <a:gd name="T15" fmla="*/ 281 h 344"/>
                <a:gd name="T16" fmla="*/ 61 w 289"/>
                <a:gd name="T17" fmla="*/ 268 h 344"/>
                <a:gd name="T18" fmla="*/ 93 w 289"/>
                <a:gd name="T19" fmla="*/ 318 h 344"/>
                <a:gd name="T20" fmla="*/ 107 w 289"/>
                <a:gd name="T21" fmla="*/ 301 h 344"/>
                <a:gd name="T22" fmla="*/ 136 w 289"/>
                <a:gd name="T23" fmla="*/ 344 h 344"/>
                <a:gd name="T24" fmla="*/ 167 w 289"/>
                <a:gd name="T25" fmla="*/ 307 h 344"/>
                <a:gd name="T26" fmla="*/ 176 w 289"/>
                <a:gd name="T27" fmla="*/ 321 h 344"/>
                <a:gd name="T28" fmla="*/ 219 w 289"/>
                <a:gd name="T29" fmla="*/ 249 h 344"/>
                <a:gd name="T30" fmla="*/ 226 w 289"/>
                <a:gd name="T31" fmla="*/ 271 h 344"/>
                <a:gd name="T32" fmla="*/ 287 w 289"/>
                <a:gd name="T33" fmla="*/ 55 h 344"/>
                <a:gd name="T34" fmla="*/ 278 w 289"/>
                <a:gd name="T35" fmla="*/ 0 h 344"/>
                <a:gd name="T36" fmla="*/ 255 w 289"/>
                <a:gd name="T37" fmla="*/ 119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9" h="344">
                  <a:moveTo>
                    <a:pt x="255" y="119"/>
                  </a:moveTo>
                  <a:cubicBezTo>
                    <a:pt x="250" y="130"/>
                    <a:pt x="243" y="160"/>
                    <a:pt x="222" y="160"/>
                  </a:cubicBezTo>
                  <a:cubicBezTo>
                    <a:pt x="200" y="160"/>
                    <a:pt x="181" y="139"/>
                    <a:pt x="141" y="139"/>
                  </a:cubicBezTo>
                  <a:cubicBezTo>
                    <a:pt x="102" y="139"/>
                    <a:pt x="85" y="160"/>
                    <a:pt x="63" y="160"/>
                  </a:cubicBezTo>
                  <a:cubicBezTo>
                    <a:pt x="40" y="160"/>
                    <a:pt x="36" y="131"/>
                    <a:pt x="31" y="118"/>
                  </a:cubicBezTo>
                  <a:cubicBezTo>
                    <a:pt x="23" y="96"/>
                    <a:pt x="15" y="39"/>
                    <a:pt x="10" y="3"/>
                  </a:cubicBezTo>
                  <a:cubicBezTo>
                    <a:pt x="7" y="28"/>
                    <a:pt x="8" y="55"/>
                    <a:pt x="0" y="55"/>
                  </a:cubicBezTo>
                  <a:cubicBezTo>
                    <a:pt x="0" y="55"/>
                    <a:pt x="3" y="193"/>
                    <a:pt x="53" y="281"/>
                  </a:cubicBezTo>
                  <a:cubicBezTo>
                    <a:pt x="55" y="278"/>
                    <a:pt x="59" y="270"/>
                    <a:pt x="61" y="268"/>
                  </a:cubicBezTo>
                  <a:cubicBezTo>
                    <a:pt x="72" y="290"/>
                    <a:pt x="84" y="310"/>
                    <a:pt x="93" y="318"/>
                  </a:cubicBezTo>
                  <a:cubicBezTo>
                    <a:pt x="98" y="316"/>
                    <a:pt x="105" y="311"/>
                    <a:pt x="107" y="301"/>
                  </a:cubicBezTo>
                  <a:cubicBezTo>
                    <a:pt x="110" y="323"/>
                    <a:pt x="126" y="337"/>
                    <a:pt x="136" y="344"/>
                  </a:cubicBezTo>
                  <a:cubicBezTo>
                    <a:pt x="148" y="336"/>
                    <a:pt x="163" y="321"/>
                    <a:pt x="167" y="307"/>
                  </a:cubicBezTo>
                  <a:cubicBezTo>
                    <a:pt x="168" y="313"/>
                    <a:pt x="172" y="320"/>
                    <a:pt x="176" y="321"/>
                  </a:cubicBezTo>
                  <a:cubicBezTo>
                    <a:pt x="207" y="304"/>
                    <a:pt x="215" y="265"/>
                    <a:pt x="219" y="249"/>
                  </a:cubicBezTo>
                  <a:cubicBezTo>
                    <a:pt x="219" y="256"/>
                    <a:pt x="220" y="267"/>
                    <a:pt x="226" y="271"/>
                  </a:cubicBezTo>
                  <a:cubicBezTo>
                    <a:pt x="289" y="188"/>
                    <a:pt x="287" y="55"/>
                    <a:pt x="287" y="55"/>
                  </a:cubicBezTo>
                  <a:cubicBezTo>
                    <a:pt x="279" y="55"/>
                    <a:pt x="281" y="28"/>
                    <a:pt x="278" y="0"/>
                  </a:cubicBezTo>
                  <a:cubicBezTo>
                    <a:pt x="272" y="37"/>
                    <a:pt x="263" y="101"/>
                    <a:pt x="255" y="119"/>
                  </a:cubicBezTo>
                  <a:close/>
                </a:path>
              </a:pathLst>
            </a:custGeom>
            <a:solidFill>
              <a:srgbClr val="B66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60" name="Freeform 64">
              <a:extLst>
                <a:ext uri="{FF2B5EF4-FFF2-40B4-BE49-F238E27FC236}">
                  <a16:creationId xmlns:a16="http://schemas.microsoft.com/office/drawing/2014/main" id="{DF9DAF40-AEBD-4440-8C6A-6715AB83F70B}"/>
                </a:ext>
              </a:extLst>
            </p:cNvPr>
            <p:cNvSpPr>
              <a:spLocks/>
            </p:cNvSpPr>
            <p:nvPr/>
          </p:nvSpPr>
          <p:spPr bwMode="gray">
            <a:xfrm>
              <a:off x="9754697" y="1542090"/>
              <a:ext cx="590486" cy="430777"/>
            </a:xfrm>
            <a:custGeom>
              <a:avLst/>
              <a:gdLst>
                <a:gd name="T0" fmla="*/ 293 w 353"/>
                <a:gd name="T1" fmla="*/ 74 h 254"/>
                <a:gd name="T2" fmla="*/ 293 w 353"/>
                <a:gd name="T3" fmla="*/ 69 h 254"/>
                <a:gd name="T4" fmla="*/ 294 w 353"/>
                <a:gd name="T5" fmla="*/ 69 h 254"/>
                <a:gd name="T6" fmla="*/ 166 w 353"/>
                <a:gd name="T7" fmla="*/ 0 h 254"/>
                <a:gd name="T8" fmla="*/ 184 w 353"/>
                <a:gd name="T9" fmla="*/ 20 h 254"/>
                <a:gd name="T10" fmla="*/ 66 w 353"/>
                <a:gd name="T11" fmla="*/ 52 h 254"/>
                <a:gd name="T12" fmla="*/ 91 w 353"/>
                <a:gd name="T13" fmla="*/ 57 h 254"/>
                <a:gd name="T14" fmla="*/ 0 w 353"/>
                <a:gd name="T15" fmla="*/ 165 h 254"/>
                <a:gd name="T16" fmla="*/ 16 w 353"/>
                <a:gd name="T17" fmla="*/ 163 h 254"/>
                <a:gd name="T18" fmla="*/ 26 w 353"/>
                <a:gd name="T19" fmla="*/ 254 h 254"/>
                <a:gd name="T20" fmla="*/ 64 w 353"/>
                <a:gd name="T21" fmla="*/ 156 h 254"/>
                <a:gd name="T22" fmla="*/ 275 w 353"/>
                <a:gd name="T23" fmla="*/ 138 h 254"/>
                <a:gd name="T24" fmla="*/ 313 w 353"/>
                <a:gd name="T25" fmla="*/ 254 h 254"/>
                <a:gd name="T26" fmla="*/ 293 w 353"/>
                <a:gd name="T27" fmla="*/ 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3" h="254">
                  <a:moveTo>
                    <a:pt x="293" y="74"/>
                  </a:moveTo>
                  <a:cubicBezTo>
                    <a:pt x="293" y="73"/>
                    <a:pt x="293" y="71"/>
                    <a:pt x="293" y="69"/>
                  </a:cubicBezTo>
                  <a:cubicBezTo>
                    <a:pt x="294" y="69"/>
                    <a:pt x="294" y="69"/>
                    <a:pt x="294" y="69"/>
                  </a:cubicBezTo>
                  <a:cubicBezTo>
                    <a:pt x="305" y="6"/>
                    <a:pt x="177" y="1"/>
                    <a:pt x="166" y="0"/>
                  </a:cubicBezTo>
                  <a:cubicBezTo>
                    <a:pt x="166" y="3"/>
                    <a:pt x="176" y="12"/>
                    <a:pt x="184" y="20"/>
                  </a:cubicBezTo>
                  <a:cubicBezTo>
                    <a:pt x="135" y="10"/>
                    <a:pt x="96" y="29"/>
                    <a:pt x="66" y="52"/>
                  </a:cubicBezTo>
                  <a:cubicBezTo>
                    <a:pt x="71" y="53"/>
                    <a:pt x="81" y="55"/>
                    <a:pt x="91" y="57"/>
                  </a:cubicBezTo>
                  <a:cubicBezTo>
                    <a:pt x="10" y="86"/>
                    <a:pt x="4" y="130"/>
                    <a:pt x="0" y="165"/>
                  </a:cubicBezTo>
                  <a:cubicBezTo>
                    <a:pt x="5" y="165"/>
                    <a:pt x="11" y="165"/>
                    <a:pt x="16" y="163"/>
                  </a:cubicBezTo>
                  <a:cubicBezTo>
                    <a:pt x="13" y="203"/>
                    <a:pt x="20" y="239"/>
                    <a:pt x="26" y="254"/>
                  </a:cubicBezTo>
                  <a:cubicBezTo>
                    <a:pt x="42" y="254"/>
                    <a:pt x="23" y="157"/>
                    <a:pt x="64" y="156"/>
                  </a:cubicBezTo>
                  <a:cubicBezTo>
                    <a:pt x="148" y="178"/>
                    <a:pt x="235" y="118"/>
                    <a:pt x="275" y="138"/>
                  </a:cubicBezTo>
                  <a:cubicBezTo>
                    <a:pt x="319" y="161"/>
                    <a:pt x="299" y="254"/>
                    <a:pt x="313" y="254"/>
                  </a:cubicBezTo>
                  <a:cubicBezTo>
                    <a:pt x="328" y="215"/>
                    <a:pt x="353" y="58"/>
                    <a:pt x="293" y="74"/>
                  </a:cubicBezTo>
                  <a:close/>
                </a:path>
              </a:pathLst>
            </a:custGeom>
            <a:solidFill>
              <a:srgbClr val="B667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  <p:sp>
          <p:nvSpPr>
            <p:cNvPr id="61" name="Freeform 65">
              <a:extLst>
                <a:ext uri="{FF2B5EF4-FFF2-40B4-BE49-F238E27FC236}">
                  <a16:creationId xmlns:a16="http://schemas.microsoft.com/office/drawing/2014/main" id="{82DC63B2-DFCD-6B43-BE14-EC859096C8FD}"/>
                </a:ext>
              </a:extLst>
            </p:cNvPr>
            <p:cNvSpPr>
              <a:spLocks/>
            </p:cNvSpPr>
            <p:nvPr/>
          </p:nvSpPr>
          <p:spPr bwMode="gray">
            <a:xfrm>
              <a:off x="9964224" y="2163346"/>
              <a:ext cx="177292" cy="58609"/>
            </a:xfrm>
            <a:custGeom>
              <a:avLst/>
              <a:gdLst>
                <a:gd name="T0" fmla="*/ 0 w 105"/>
                <a:gd name="T1" fmla="*/ 8 h 35"/>
                <a:gd name="T2" fmla="*/ 49 w 105"/>
                <a:gd name="T3" fmla="*/ 35 h 35"/>
                <a:gd name="T4" fmla="*/ 105 w 105"/>
                <a:gd name="T5" fmla="*/ 0 h 35"/>
                <a:gd name="T6" fmla="*/ 0 w 105"/>
                <a:gd name="T7" fmla="*/ 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35">
                  <a:moveTo>
                    <a:pt x="0" y="8"/>
                  </a:moveTo>
                  <a:cubicBezTo>
                    <a:pt x="0" y="12"/>
                    <a:pt x="23" y="35"/>
                    <a:pt x="49" y="35"/>
                  </a:cubicBezTo>
                  <a:cubicBezTo>
                    <a:pt x="85" y="35"/>
                    <a:pt x="105" y="4"/>
                    <a:pt x="105" y="0"/>
                  </a:cubicBezTo>
                  <a:cubicBezTo>
                    <a:pt x="68" y="14"/>
                    <a:pt x="35" y="18"/>
                    <a:pt x="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 dirty="0">
                <a:solidFill>
                  <a:prstClr val="black"/>
                </a:solidFill>
                <a:latin typeface="Calibri Light"/>
              </a:endParaRPr>
            </a:p>
          </p:txBody>
        </p:sp>
      </p:grpSp>
      <p:sp>
        <p:nvSpPr>
          <p:cNvPr id="67" name="Rechteck 12">
            <a:extLst>
              <a:ext uri="{FF2B5EF4-FFF2-40B4-BE49-F238E27FC236}">
                <a16:creationId xmlns:a16="http://schemas.microsoft.com/office/drawing/2014/main" id="{8BC3854B-3EBD-FA40-AF35-B70C0DED4014}"/>
              </a:ext>
            </a:extLst>
          </p:cNvPr>
          <p:cNvSpPr/>
          <p:nvPr/>
        </p:nvSpPr>
        <p:spPr bwMode="gray">
          <a:xfrm>
            <a:off x="3093256" y="2255987"/>
            <a:ext cx="2036034" cy="2565836"/>
          </a:xfrm>
          <a:prstGeom prst="rect">
            <a:avLst/>
          </a:prstGeom>
          <a:solidFill>
            <a:schemeClr val="accent1">
              <a:lumMod val="20000"/>
              <a:lumOff val="80000"/>
              <a:alpha val="46000"/>
            </a:scheme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27004" tIns="27004" rIns="27004" bIns="27004"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endParaRPr kumimoji="0" lang="es-ES_tradnl" sz="2200" b="1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MULTAS MATERIALES </a:t>
            </a:r>
            <a:r>
              <a:rPr kumimoji="0" lang="es-ES_tradnl" sz="2200" b="1" i="0" u="none" strike="noStrike" kern="0" cap="none" spc="0" normalizeH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  </a:t>
            </a:r>
            <a:r>
              <a:rPr lang="es-ES_tradnl" sz="1400" kern="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  <a:cs typeface="+mn-cs"/>
              </a:rPr>
              <a:t>(ni firmes ni abonadas)</a:t>
            </a:r>
            <a:endParaRPr kumimoji="0" lang="es-ES_tradnl" sz="1000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68" name="Rechteck 12">
            <a:extLst>
              <a:ext uri="{FF2B5EF4-FFF2-40B4-BE49-F238E27FC236}">
                <a16:creationId xmlns:a16="http://schemas.microsoft.com/office/drawing/2014/main" id="{50178195-F860-E64A-9F3F-EB2608870571}"/>
              </a:ext>
            </a:extLst>
          </p:cNvPr>
          <p:cNvSpPr/>
          <p:nvPr/>
        </p:nvSpPr>
        <p:spPr bwMode="gray">
          <a:xfrm>
            <a:off x="5176637" y="2257882"/>
            <a:ext cx="4539956" cy="1310534"/>
          </a:xfrm>
          <a:prstGeom prst="rect">
            <a:avLst/>
          </a:prstGeom>
          <a:solidFill>
            <a:schemeClr val="accent1">
              <a:lumMod val="20000"/>
              <a:lumOff val="80000"/>
              <a:alpha val="46000"/>
            </a:scheme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144000" tIns="27004" rIns="144000" bIns="27004" rtlCol="0" anchor="ctr"/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lang="es-ES_tradnl" sz="1600" b="1" kern="0" noProof="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  <a:cs typeface="+mn-cs"/>
              </a:rPr>
              <a:t>INFRACCIONES MATERIALES COMETIDAS AL 30/11/2019</a:t>
            </a:r>
            <a:r>
              <a:rPr lang="es-ES_tradnl" sz="1600" kern="0" noProof="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  <a:cs typeface="+mn-cs"/>
              </a:rPr>
              <a:t>: Siempre que la obligación se hubiera incluido en planes de facilidades de pago </a:t>
            </a:r>
            <a:r>
              <a:rPr lang="es-ES_tradnl" sz="1600" u="sng" kern="0" noProof="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  <a:cs typeface="+mn-cs"/>
              </a:rPr>
              <a:t>anteriores</a:t>
            </a:r>
            <a:r>
              <a:rPr lang="es-ES_tradnl" sz="1600" kern="0" noProof="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  <a:cs typeface="+mn-cs"/>
              </a:rPr>
              <a:t> al 30/11/2019 o cancelado a esa fecha.</a:t>
            </a:r>
            <a:endParaRPr kumimoji="0" lang="es-ES_tradnl" sz="1600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B425EEC1-EA64-984C-B647-1A141DCDD9BA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12  de la Ley 27.541 (B.O. 23/12/2019) y Art. 24 y 25 de la R.G. (AFIP) 4667 (B.O. 31/01/2020). </a:t>
            </a:r>
          </a:p>
        </p:txBody>
      </p:sp>
      <p:sp>
        <p:nvSpPr>
          <p:cNvPr id="70" name="Rechteck 12">
            <a:extLst>
              <a:ext uri="{FF2B5EF4-FFF2-40B4-BE49-F238E27FC236}">
                <a16:creationId xmlns:a16="http://schemas.microsoft.com/office/drawing/2014/main" id="{72E3FE55-2DE8-7148-9456-83A02E38866B}"/>
              </a:ext>
            </a:extLst>
          </p:cNvPr>
          <p:cNvSpPr/>
          <p:nvPr/>
        </p:nvSpPr>
        <p:spPr bwMode="gray">
          <a:xfrm>
            <a:off x="5177696" y="3637293"/>
            <a:ext cx="4539956" cy="1184530"/>
          </a:xfrm>
          <a:prstGeom prst="rect">
            <a:avLst/>
          </a:prstGeom>
          <a:solidFill>
            <a:schemeClr val="accent1">
              <a:lumMod val="20000"/>
              <a:lumOff val="80000"/>
              <a:alpha val="46000"/>
            </a:scheme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144000" tIns="27004" rIns="144000" bIns="27004" rtlCol="0" anchor="ctr"/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defRPr/>
            </a:pPr>
            <a:r>
              <a:rPr lang="es-ES_tradnl" sz="1600" b="1" kern="0" dirty="0">
                <a:solidFill>
                  <a:srgbClr val="B32C16">
                    <a:lumMod val="50000"/>
                  </a:srgbClr>
                </a:solidFill>
                <a:latin typeface="Trebuchet MS" panose="020B0703020202090204" pitchFamily="34" charset="0"/>
              </a:rPr>
              <a:t>INFRACCIONES MATERIALES SOBRE OBLIGACIONES DEVENGADAS AL 30/11/2019: </a:t>
            </a:r>
            <a:r>
              <a:rPr lang="es-ES_tradnl" sz="1600" kern="0" dirty="0">
                <a:solidFill>
                  <a:srgbClr val="B32C16">
                    <a:lumMod val="50000"/>
                  </a:srgbClr>
                </a:solidFill>
                <a:latin typeface="Trebuchet MS" panose="020B0703020202090204" pitchFamily="34" charset="0"/>
              </a:rPr>
              <a:t>Siempre que la obligación principal se encuentre cancelada al 23/12/2019.</a:t>
            </a:r>
            <a:endParaRPr kumimoji="0" lang="es-ES_tradnl" sz="1600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71" name="Rechteck 12">
            <a:extLst>
              <a:ext uri="{FF2B5EF4-FFF2-40B4-BE49-F238E27FC236}">
                <a16:creationId xmlns:a16="http://schemas.microsoft.com/office/drawing/2014/main" id="{C90F70C1-24D0-C945-B5DB-2A430143685B}"/>
              </a:ext>
            </a:extLst>
          </p:cNvPr>
          <p:cNvSpPr/>
          <p:nvPr/>
        </p:nvSpPr>
        <p:spPr bwMode="gray">
          <a:xfrm>
            <a:off x="3093257" y="4879686"/>
            <a:ext cx="6623336" cy="1184530"/>
          </a:xfrm>
          <a:prstGeom prst="rect">
            <a:avLst/>
          </a:prstGeom>
          <a:solidFill>
            <a:schemeClr val="accent1">
              <a:lumMod val="20000"/>
              <a:lumOff val="80000"/>
              <a:alpha val="46000"/>
            </a:scheme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144000" tIns="27004" rIns="144000" bIns="27004" rtlCol="0" anchor="ctr"/>
          <a:lstStyle/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defRPr/>
            </a:pPr>
            <a:r>
              <a:rPr lang="es-ES_tradnl" sz="1600" b="1" kern="0" dirty="0">
                <a:solidFill>
                  <a:srgbClr val="B32C16">
                    <a:lumMod val="50000"/>
                  </a:srgbClr>
                </a:solidFill>
                <a:latin typeface="Trebuchet MS" panose="020B0703020202090204" pitchFamily="34" charset="0"/>
              </a:rPr>
              <a:t>CONDONACIÓN INTERESES Y SANCIONES OBLIGACIONES CANCELADAS al 22/12/2019: </a:t>
            </a:r>
            <a:r>
              <a:rPr lang="es-ES_tradnl" sz="1600" kern="0" dirty="0">
                <a:solidFill>
                  <a:srgbClr val="B32C16">
                    <a:lumMod val="50000"/>
                  </a:srgbClr>
                </a:solidFill>
                <a:latin typeface="Trebuchet MS" panose="020B0703020202090204" pitchFamily="34" charset="0"/>
              </a:rPr>
              <a:t> </a:t>
            </a:r>
            <a:r>
              <a:rPr lang="es-ES_tradnl" sz="1200" kern="0" dirty="0">
                <a:solidFill>
                  <a:srgbClr val="B32C16">
                    <a:lumMod val="50000"/>
                  </a:srgbClr>
                </a:solidFill>
                <a:latin typeface="Trebuchet MS" panose="020B0703020202090204" pitchFamily="34" charset="0"/>
              </a:rPr>
              <a:t>Se registrará en forma automática en sistema de cuenta tributaria y cuenta corriente de Autónomos y Monotributistas. </a:t>
            </a:r>
            <a:endParaRPr kumimoji="0" lang="es-ES_tradnl" sz="1600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771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70" grpId="0" animBg="1"/>
      <p:bldP spid="7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23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CF5FA10F-7293-D640-B91C-F81417A0BDB3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Anticipos – Beneficios de la condonación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5BBA620C-C1D2-5B43-B5B8-7F3C175E76B6}"/>
              </a:ext>
            </a:extLst>
          </p:cNvPr>
          <p:cNvSpPr txBox="1"/>
          <p:nvPr/>
        </p:nvSpPr>
        <p:spPr>
          <a:xfrm>
            <a:off x="2282434" y="6504644"/>
            <a:ext cx="75528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21 de la R.G. (AFIP) 4667 (B.O. 31/01/2020). </a:t>
            </a:r>
          </a:p>
        </p:txBody>
      </p:sp>
      <p:sp>
        <p:nvSpPr>
          <p:cNvPr id="81" name="Rechteck 12">
            <a:extLst>
              <a:ext uri="{FF2B5EF4-FFF2-40B4-BE49-F238E27FC236}">
                <a16:creationId xmlns:a16="http://schemas.microsoft.com/office/drawing/2014/main" id="{04C6C9F4-0626-8F4E-A96B-C67CC18C4F12}"/>
              </a:ext>
            </a:extLst>
          </p:cNvPr>
          <p:cNvSpPr/>
          <p:nvPr/>
        </p:nvSpPr>
        <p:spPr bwMode="gray">
          <a:xfrm>
            <a:off x="3714020" y="2984864"/>
            <a:ext cx="2036034" cy="2077594"/>
          </a:xfrm>
          <a:prstGeom prst="rect">
            <a:avLst/>
          </a:prstGeom>
          <a:solidFill>
            <a:schemeClr val="accent1">
              <a:lumMod val="20000"/>
              <a:lumOff val="80000"/>
              <a:alpha val="46000"/>
            </a:scheme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27004" tIns="27004" rIns="27004" bIns="27004"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200" b="1" i="0" u="none" strike="noStrike" kern="0" cap="none" spc="0" normalizeH="0" baseline="0" noProof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ANTICIPOS</a:t>
            </a:r>
          </a:p>
        </p:txBody>
      </p:sp>
      <p:pic>
        <p:nvPicPr>
          <p:cNvPr id="71" name="Picture 2">
            <a:extLst>
              <a:ext uri="{FF2B5EF4-FFF2-40B4-BE49-F238E27FC236}">
                <a16:creationId xmlns:a16="http://schemas.microsoft.com/office/drawing/2014/main" id="{0D99F1BE-30A1-0642-82E8-978E421A9A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35" t="-8321" r="22819" b="13134"/>
          <a:stretch/>
        </p:blipFill>
        <p:spPr bwMode="auto">
          <a:xfrm>
            <a:off x="7675078" y="1935062"/>
            <a:ext cx="4354805" cy="4047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2" name="Group 559">
            <a:extLst>
              <a:ext uri="{FF2B5EF4-FFF2-40B4-BE49-F238E27FC236}">
                <a16:creationId xmlns:a16="http://schemas.microsoft.com/office/drawing/2014/main" id="{E3D21362-40F5-3344-8AA1-E05DB14A2885}"/>
              </a:ext>
            </a:extLst>
          </p:cNvPr>
          <p:cNvGrpSpPr>
            <a:grpSpLocks noChangeAspect="1"/>
          </p:cNvGrpSpPr>
          <p:nvPr/>
        </p:nvGrpSpPr>
        <p:grpSpPr bwMode="gray">
          <a:xfrm>
            <a:off x="9192344" y="1115181"/>
            <a:ext cx="2938582" cy="2576513"/>
            <a:chOff x="3106" y="1736"/>
            <a:chExt cx="1469" cy="1288"/>
          </a:xfrm>
        </p:grpSpPr>
        <p:sp>
          <p:nvSpPr>
            <p:cNvPr id="73" name="Rectangle 560">
              <a:extLst>
                <a:ext uri="{FF2B5EF4-FFF2-40B4-BE49-F238E27FC236}">
                  <a16:creationId xmlns:a16="http://schemas.microsoft.com/office/drawing/2014/main" id="{8D57BCF9-A323-3441-B12A-04A89708B29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820" y="1850"/>
              <a:ext cx="9" cy="111"/>
            </a:xfrm>
            <a:prstGeom prst="rect">
              <a:avLst/>
            </a:pr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Freeform 561">
              <a:extLst>
                <a:ext uri="{FF2B5EF4-FFF2-40B4-BE49-F238E27FC236}">
                  <a16:creationId xmlns:a16="http://schemas.microsoft.com/office/drawing/2014/main" id="{EB188A66-2B3A-A74A-B964-AF2EE9EDE079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3" y="1868"/>
              <a:ext cx="38" cy="109"/>
            </a:xfrm>
            <a:custGeom>
              <a:avLst/>
              <a:gdLst>
                <a:gd name="T0" fmla="*/ 28 w 38"/>
                <a:gd name="T1" fmla="*/ 109 h 109"/>
                <a:gd name="T2" fmla="*/ 0 w 38"/>
                <a:gd name="T3" fmla="*/ 3 h 109"/>
                <a:gd name="T4" fmla="*/ 10 w 38"/>
                <a:gd name="T5" fmla="*/ 0 h 109"/>
                <a:gd name="T6" fmla="*/ 38 w 38"/>
                <a:gd name="T7" fmla="*/ 107 h 109"/>
                <a:gd name="T8" fmla="*/ 28 w 38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9">
                  <a:moveTo>
                    <a:pt x="28" y="109"/>
                  </a:moveTo>
                  <a:lnTo>
                    <a:pt x="0" y="3"/>
                  </a:lnTo>
                  <a:lnTo>
                    <a:pt x="10" y="0"/>
                  </a:lnTo>
                  <a:lnTo>
                    <a:pt x="38" y="107"/>
                  </a:lnTo>
                  <a:lnTo>
                    <a:pt x="28" y="109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Freeform 562">
              <a:extLst>
                <a:ext uri="{FF2B5EF4-FFF2-40B4-BE49-F238E27FC236}">
                  <a16:creationId xmlns:a16="http://schemas.microsoft.com/office/drawing/2014/main" id="{2B13B8B8-A9A0-3549-BF8F-4F7BC7D69506}"/>
                </a:ext>
              </a:extLst>
            </p:cNvPr>
            <p:cNvSpPr>
              <a:spLocks/>
            </p:cNvSpPr>
            <p:nvPr/>
          </p:nvSpPr>
          <p:spPr bwMode="gray">
            <a:xfrm>
              <a:off x="3472" y="1805"/>
              <a:ext cx="130" cy="219"/>
            </a:xfrm>
            <a:custGeom>
              <a:avLst/>
              <a:gdLst>
                <a:gd name="T0" fmla="*/ 123 w 130"/>
                <a:gd name="T1" fmla="*/ 219 h 219"/>
                <a:gd name="T2" fmla="*/ 0 w 130"/>
                <a:gd name="T3" fmla="*/ 4 h 219"/>
                <a:gd name="T4" fmla="*/ 7 w 130"/>
                <a:gd name="T5" fmla="*/ 0 h 219"/>
                <a:gd name="T6" fmla="*/ 130 w 130"/>
                <a:gd name="T7" fmla="*/ 215 h 219"/>
                <a:gd name="T8" fmla="*/ 123 w 130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19">
                  <a:moveTo>
                    <a:pt x="123" y="219"/>
                  </a:moveTo>
                  <a:lnTo>
                    <a:pt x="0" y="4"/>
                  </a:lnTo>
                  <a:lnTo>
                    <a:pt x="7" y="0"/>
                  </a:lnTo>
                  <a:lnTo>
                    <a:pt x="130" y="215"/>
                  </a:lnTo>
                  <a:lnTo>
                    <a:pt x="123" y="2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Freeform 563">
              <a:extLst>
                <a:ext uri="{FF2B5EF4-FFF2-40B4-BE49-F238E27FC236}">
                  <a16:creationId xmlns:a16="http://schemas.microsoft.com/office/drawing/2014/main" id="{704A0356-D3D6-BA46-848F-CF66068FE997}"/>
                </a:ext>
              </a:extLst>
            </p:cNvPr>
            <p:cNvSpPr>
              <a:spLocks/>
            </p:cNvSpPr>
            <p:nvPr/>
          </p:nvSpPr>
          <p:spPr bwMode="gray">
            <a:xfrm>
              <a:off x="3425" y="2015"/>
              <a:ext cx="85" cy="83"/>
            </a:xfrm>
            <a:custGeom>
              <a:avLst/>
              <a:gdLst>
                <a:gd name="T0" fmla="*/ 78 w 85"/>
                <a:gd name="T1" fmla="*/ 83 h 83"/>
                <a:gd name="T2" fmla="*/ 0 w 85"/>
                <a:gd name="T3" fmla="*/ 5 h 83"/>
                <a:gd name="T4" fmla="*/ 7 w 85"/>
                <a:gd name="T5" fmla="*/ 0 h 83"/>
                <a:gd name="T6" fmla="*/ 85 w 85"/>
                <a:gd name="T7" fmla="*/ 78 h 83"/>
                <a:gd name="T8" fmla="*/ 78 w 85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3">
                  <a:moveTo>
                    <a:pt x="78" y="83"/>
                  </a:moveTo>
                  <a:lnTo>
                    <a:pt x="0" y="5"/>
                  </a:lnTo>
                  <a:lnTo>
                    <a:pt x="7" y="0"/>
                  </a:lnTo>
                  <a:lnTo>
                    <a:pt x="85" y="78"/>
                  </a:lnTo>
                  <a:lnTo>
                    <a:pt x="78" y="83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Freeform 564">
              <a:extLst>
                <a:ext uri="{FF2B5EF4-FFF2-40B4-BE49-F238E27FC236}">
                  <a16:creationId xmlns:a16="http://schemas.microsoft.com/office/drawing/2014/main" id="{56E07C21-50C5-6C42-AC4C-91128D3F8EF9}"/>
                </a:ext>
              </a:extLst>
            </p:cNvPr>
            <p:cNvSpPr>
              <a:spLocks/>
            </p:cNvSpPr>
            <p:nvPr/>
          </p:nvSpPr>
          <p:spPr bwMode="gray">
            <a:xfrm>
              <a:off x="3338" y="2131"/>
              <a:ext cx="99" cy="63"/>
            </a:xfrm>
            <a:custGeom>
              <a:avLst/>
              <a:gdLst>
                <a:gd name="T0" fmla="*/ 94 w 99"/>
                <a:gd name="T1" fmla="*/ 63 h 63"/>
                <a:gd name="T2" fmla="*/ 0 w 99"/>
                <a:gd name="T3" fmla="*/ 7 h 63"/>
                <a:gd name="T4" fmla="*/ 4 w 99"/>
                <a:gd name="T5" fmla="*/ 0 h 63"/>
                <a:gd name="T6" fmla="*/ 99 w 99"/>
                <a:gd name="T7" fmla="*/ 54 h 63"/>
                <a:gd name="T8" fmla="*/ 94 w 99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63">
                  <a:moveTo>
                    <a:pt x="94" y="63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99" y="54"/>
                  </a:lnTo>
                  <a:lnTo>
                    <a:pt x="94" y="63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565">
              <a:extLst>
                <a:ext uri="{FF2B5EF4-FFF2-40B4-BE49-F238E27FC236}">
                  <a16:creationId xmlns:a16="http://schemas.microsoft.com/office/drawing/2014/main" id="{C02CF226-CFDC-3047-8BD0-91D3D393A73B}"/>
                </a:ext>
              </a:extLst>
            </p:cNvPr>
            <p:cNvSpPr>
              <a:spLocks/>
            </p:cNvSpPr>
            <p:nvPr/>
          </p:nvSpPr>
          <p:spPr bwMode="gray">
            <a:xfrm>
              <a:off x="3274" y="2261"/>
              <a:ext cx="127" cy="47"/>
            </a:xfrm>
            <a:custGeom>
              <a:avLst/>
              <a:gdLst>
                <a:gd name="T0" fmla="*/ 50 w 54"/>
                <a:gd name="T1" fmla="*/ 20 h 20"/>
                <a:gd name="T2" fmla="*/ 49 w 54"/>
                <a:gd name="T3" fmla="*/ 20 h 20"/>
                <a:gd name="T4" fmla="*/ 4 w 54"/>
                <a:gd name="T5" fmla="*/ 8 h 20"/>
                <a:gd name="T6" fmla="*/ 1 w 54"/>
                <a:gd name="T7" fmla="*/ 3 h 20"/>
                <a:gd name="T8" fmla="*/ 6 w 54"/>
                <a:gd name="T9" fmla="*/ 0 h 20"/>
                <a:gd name="T10" fmla="*/ 51 w 54"/>
                <a:gd name="T11" fmla="*/ 12 h 20"/>
                <a:gd name="T12" fmla="*/ 54 w 54"/>
                <a:gd name="T13" fmla="*/ 17 h 20"/>
                <a:gd name="T14" fmla="*/ 50 w 54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0">
                  <a:moveTo>
                    <a:pt x="50" y="20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3" y="13"/>
                    <a:pt x="54" y="15"/>
                    <a:pt x="54" y="17"/>
                  </a:cubicBezTo>
                  <a:cubicBezTo>
                    <a:pt x="53" y="19"/>
                    <a:pt x="51" y="20"/>
                    <a:pt x="50" y="20"/>
                  </a:cubicBez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Freeform 566">
              <a:extLst>
                <a:ext uri="{FF2B5EF4-FFF2-40B4-BE49-F238E27FC236}">
                  <a16:creationId xmlns:a16="http://schemas.microsoft.com/office/drawing/2014/main" id="{B457F0BE-0A01-854A-ADC8-F3B0776ACF81}"/>
                </a:ext>
              </a:extLst>
            </p:cNvPr>
            <p:cNvSpPr>
              <a:spLocks/>
            </p:cNvSpPr>
            <p:nvPr/>
          </p:nvSpPr>
          <p:spPr bwMode="gray">
            <a:xfrm>
              <a:off x="3130" y="2407"/>
              <a:ext cx="257" cy="19"/>
            </a:xfrm>
            <a:custGeom>
              <a:avLst/>
              <a:gdLst>
                <a:gd name="T0" fmla="*/ 4 w 109"/>
                <a:gd name="T1" fmla="*/ 8 h 8"/>
                <a:gd name="T2" fmla="*/ 0 w 109"/>
                <a:gd name="T3" fmla="*/ 4 h 8"/>
                <a:gd name="T4" fmla="*/ 4 w 109"/>
                <a:gd name="T5" fmla="*/ 0 h 8"/>
                <a:gd name="T6" fmla="*/ 105 w 109"/>
                <a:gd name="T7" fmla="*/ 0 h 8"/>
                <a:gd name="T8" fmla="*/ 109 w 109"/>
                <a:gd name="T9" fmla="*/ 4 h 8"/>
                <a:gd name="T10" fmla="*/ 105 w 109"/>
                <a:gd name="T11" fmla="*/ 8 h 8"/>
                <a:gd name="T12" fmla="*/ 4 w 10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8">
                  <a:moveTo>
                    <a:pt x="4" y="8"/>
                  </a:moveTo>
                  <a:cubicBezTo>
                    <a:pt x="1" y="8"/>
                    <a:pt x="0" y="6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0"/>
                    <a:pt x="109" y="1"/>
                    <a:pt x="109" y="4"/>
                  </a:cubicBezTo>
                  <a:cubicBezTo>
                    <a:pt x="109" y="6"/>
                    <a:pt x="107" y="8"/>
                    <a:pt x="105" y="8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567">
              <a:extLst>
                <a:ext uri="{FF2B5EF4-FFF2-40B4-BE49-F238E27FC236}">
                  <a16:creationId xmlns:a16="http://schemas.microsoft.com/office/drawing/2014/main" id="{97AF4DDF-CCCD-4343-AC0E-992EB143051E}"/>
                </a:ext>
              </a:extLst>
            </p:cNvPr>
            <p:cNvSpPr>
              <a:spLocks/>
            </p:cNvSpPr>
            <p:nvPr/>
          </p:nvSpPr>
          <p:spPr bwMode="gray">
            <a:xfrm>
              <a:off x="3286" y="2528"/>
              <a:ext cx="108" cy="37"/>
            </a:xfrm>
            <a:custGeom>
              <a:avLst/>
              <a:gdLst>
                <a:gd name="T0" fmla="*/ 2 w 108"/>
                <a:gd name="T1" fmla="*/ 37 h 37"/>
                <a:gd name="T2" fmla="*/ 0 w 108"/>
                <a:gd name="T3" fmla="*/ 28 h 37"/>
                <a:gd name="T4" fmla="*/ 106 w 108"/>
                <a:gd name="T5" fmla="*/ 0 h 37"/>
                <a:gd name="T6" fmla="*/ 108 w 108"/>
                <a:gd name="T7" fmla="*/ 9 h 37"/>
                <a:gd name="T8" fmla="*/ 2 w 108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37">
                  <a:moveTo>
                    <a:pt x="2" y="37"/>
                  </a:moveTo>
                  <a:lnTo>
                    <a:pt x="0" y="28"/>
                  </a:lnTo>
                  <a:lnTo>
                    <a:pt x="106" y="0"/>
                  </a:lnTo>
                  <a:lnTo>
                    <a:pt x="108" y="9"/>
                  </a:lnTo>
                  <a:lnTo>
                    <a:pt x="2" y="37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568">
              <a:extLst>
                <a:ext uri="{FF2B5EF4-FFF2-40B4-BE49-F238E27FC236}">
                  <a16:creationId xmlns:a16="http://schemas.microsoft.com/office/drawing/2014/main" id="{A47D0393-3BA1-8243-880A-C68A7209434F}"/>
                </a:ext>
              </a:extLst>
            </p:cNvPr>
            <p:cNvSpPr>
              <a:spLocks/>
            </p:cNvSpPr>
            <p:nvPr/>
          </p:nvSpPr>
          <p:spPr bwMode="gray">
            <a:xfrm>
              <a:off x="3342" y="2636"/>
              <a:ext cx="100" cy="64"/>
            </a:xfrm>
            <a:custGeom>
              <a:avLst/>
              <a:gdLst>
                <a:gd name="T0" fmla="*/ 5 w 100"/>
                <a:gd name="T1" fmla="*/ 64 h 64"/>
                <a:gd name="T2" fmla="*/ 0 w 100"/>
                <a:gd name="T3" fmla="*/ 57 h 64"/>
                <a:gd name="T4" fmla="*/ 95 w 100"/>
                <a:gd name="T5" fmla="*/ 0 h 64"/>
                <a:gd name="T6" fmla="*/ 100 w 100"/>
                <a:gd name="T7" fmla="*/ 10 h 64"/>
                <a:gd name="T8" fmla="*/ 5 w 100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4">
                  <a:moveTo>
                    <a:pt x="5" y="64"/>
                  </a:moveTo>
                  <a:lnTo>
                    <a:pt x="0" y="57"/>
                  </a:lnTo>
                  <a:lnTo>
                    <a:pt x="95" y="0"/>
                  </a:lnTo>
                  <a:lnTo>
                    <a:pt x="100" y="10"/>
                  </a:lnTo>
                  <a:lnTo>
                    <a:pt x="5" y="64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569">
              <a:extLst>
                <a:ext uri="{FF2B5EF4-FFF2-40B4-BE49-F238E27FC236}">
                  <a16:creationId xmlns:a16="http://schemas.microsoft.com/office/drawing/2014/main" id="{E23E0693-6435-6F43-977D-76BCE9257B47}"/>
                </a:ext>
              </a:extLst>
            </p:cNvPr>
            <p:cNvSpPr>
              <a:spLocks/>
            </p:cNvSpPr>
            <p:nvPr/>
          </p:nvSpPr>
          <p:spPr bwMode="gray">
            <a:xfrm>
              <a:off x="3432" y="2731"/>
              <a:ext cx="85" cy="85"/>
            </a:xfrm>
            <a:custGeom>
              <a:avLst/>
              <a:gdLst>
                <a:gd name="T0" fmla="*/ 7 w 85"/>
                <a:gd name="T1" fmla="*/ 85 h 85"/>
                <a:gd name="T2" fmla="*/ 0 w 85"/>
                <a:gd name="T3" fmla="*/ 78 h 85"/>
                <a:gd name="T4" fmla="*/ 78 w 85"/>
                <a:gd name="T5" fmla="*/ 0 h 85"/>
                <a:gd name="T6" fmla="*/ 85 w 85"/>
                <a:gd name="T7" fmla="*/ 7 h 85"/>
                <a:gd name="T8" fmla="*/ 7 w 85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7" y="85"/>
                  </a:moveTo>
                  <a:lnTo>
                    <a:pt x="0" y="78"/>
                  </a:lnTo>
                  <a:lnTo>
                    <a:pt x="78" y="0"/>
                  </a:lnTo>
                  <a:lnTo>
                    <a:pt x="85" y="7"/>
                  </a:lnTo>
                  <a:lnTo>
                    <a:pt x="7" y="85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570">
              <a:extLst>
                <a:ext uri="{FF2B5EF4-FFF2-40B4-BE49-F238E27FC236}">
                  <a16:creationId xmlns:a16="http://schemas.microsoft.com/office/drawing/2014/main" id="{CD345FD5-A445-E644-8B7B-8F60142DB6C3}"/>
                </a:ext>
              </a:extLst>
            </p:cNvPr>
            <p:cNvSpPr>
              <a:spLocks/>
            </p:cNvSpPr>
            <p:nvPr/>
          </p:nvSpPr>
          <p:spPr bwMode="gray">
            <a:xfrm>
              <a:off x="3548" y="2802"/>
              <a:ext cx="64" cy="101"/>
            </a:xfrm>
            <a:custGeom>
              <a:avLst/>
              <a:gdLst>
                <a:gd name="T0" fmla="*/ 7 w 64"/>
                <a:gd name="T1" fmla="*/ 101 h 101"/>
                <a:gd name="T2" fmla="*/ 0 w 64"/>
                <a:gd name="T3" fmla="*/ 96 h 101"/>
                <a:gd name="T4" fmla="*/ 54 w 64"/>
                <a:gd name="T5" fmla="*/ 0 h 101"/>
                <a:gd name="T6" fmla="*/ 64 w 64"/>
                <a:gd name="T7" fmla="*/ 4 h 101"/>
                <a:gd name="T8" fmla="*/ 7 w 64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01">
                  <a:moveTo>
                    <a:pt x="7" y="101"/>
                  </a:moveTo>
                  <a:lnTo>
                    <a:pt x="0" y="96"/>
                  </a:lnTo>
                  <a:lnTo>
                    <a:pt x="54" y="0"/>
                  </a:lnTo>
                  <a:lnTo>
                    <a:pt x="64" y="4"/>
                  </a:lnTo>
                  <a:lnTo>
                    <a:pt x="7" y="101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571">
              <a:extLst>
                <a:ext uri="{FF2B5EF4-FFF2-40B4-BE49-F238E27FC236}">
                  <a16:creationId xmlns:a16="http://schemas.microsoft.com/office/drawing/2014/main" id="{8FD68952-8FD5-DE4B-9629-B2229CEC0000}"/>
                </a:ext>
              </a:extLst>
            </p:cNvPr>
            <p:cNvSpPr>
              <a:spLocks/>
            </p:cNvSpPr>
            <p:nvPr/>
          </p:nvSpPr>
          <p:spPr bwMode="gray">
            <a:xfrm>
              <a:off x="3683" y="2846"/>
              <a:ext cx="37" cy="109"/>
            </a:xfrm>
            <a:custGeom>
              <a:avLst/>
              <a:gdLst>
                <a:gd name="T0" fmla="*/ 9 w 37"/>
                <a:gd name="T1" fmla="*/ 109 h 109"/>
                <a:gd name="T2" fmla="*/ 0 w 37"/>
                <a:gd name="T3" fmla="*/ 107 h 109"/>
                <a:gd name="T4" fmla="*/ 28 w 37"/>
                <a:gd name="T5" fmla="*/ 0 h 109"/>
                <a:gd name="T6" fmla="*/ 37 w 37"/>
                <a:gd name="T7" fmla="*/ 3 h 109"/>
                <a:gd name="T8" fmla="*/ 9 w 37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09">
                  <a:moveTo>
                    <a:pt x="9" y="109"/>
                  </a:moveTo>
                  <a:lnTo>
                    <a:pt x="0" y="107"/>
                  </a:lnTo>
                  <a:lnTo>
                    <a:pt x="28" y="0"/>
                  </a:lnTo>
                  <a:lnTo>
                    <a:pt x="37" y="3"/>
                  </a:lnTo>
                  <a:lnTo>
                    <a:pt x="9" y="109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" name="Rectangle 572">
              <a:extLst>
                <a:ext uri="{FF2B5EF4-FFF2-40B4-BE49-F238E27FC236}">
                  <a16:creationId xmlns:a16="http://schemas.microsoft.com/office/drawing/2014/main" id="{351BC834-CA8C-1640-8440-7940C640BFE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829" y="2863"/>
              <a:ext cx="9" cy="109"/>
            </a:xfrm>
            <a:prstGeom prst="rect">
              <a:avLst/>
            </a:pr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573">
              <a:extLst>
                <a:ext uri="{FF2B5EF4-FFF2-40B4-BE49-F238E27FC236}">
                  <a16:creationId xmlns:a16="http://schemas.microsoft.com/office/drawing/2014/main" id="{1BC1AD30-CDBA-2F4A-A8BF-1E772E6E0158}"/>
                </a:ext>
              </a:extLst>
            </p:cNvPr>
            <p:cNvSpPr>
              <a:spLocks/>
            </p:cNvSpPr>
            <p:nvPr/>
          </p:nvSpPr>
          <p:spPr bwMode="gray">
            <a:xfrm>
              <a:off x="3945" y="2844"/>
              <a:ext cx="38" cy="109"/>
            </a:xfrm>
            <a:custGeom>
              <a:avLst/>
              <a:gdLst>
                <a:gd name="T0" fmla="*/ 28 w 38"/>
                <a:gd name="T1" fmla="*/ 109 h 109"/>
                <a:gd name="T2" fmla="*/ 0 w 38"/>
                <a:gd name="T3" fmla="*/ 2 h 109"/>
                <a:gd name="T4" fmla="*/ 9 w 38"/>
                <a:gd name="T5" fmla="*/ 0 h 109"/>
                <a:gd name="T6" fmla="*/ 38 w 38"/>
                <a:gd name="T7" fmla="*/ 106 h 109"/>
                <a:gd name="T8" fmla="*/ 28 w 38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9">
                  <a:moveTo>
                    <a:pt x="28" y="109"/>
                  </a:moveTo>
                  <a:lnTo>
                    <a:pt x="0" y="2"/>
                  </a:lnTo>
                  <a:lnTo>
                    <a:pt x="9" y="0"/>
                  </a:lnTo>
                  <a:lnTo>
                    <a:pt x="38" y="106"/>
                  </a:lnTo>
                  <a:lnTo>
                    <a:pt x="28" y="109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574">
              <a:extLst>
                <a:ext uri="{FF2B5EF4-FFF2-40B4-BE49-F238E27FC236}">
                  <a16:creationId xmlns:a16="http://schemas.microsoft.com/office/drawing/2014/main" id="{D20EC4A0-5414-AC4A-9497-6F98923D9C0A}"/>
                </a:ext>
              </a:extLst>
            </p:cNvPr>
            <p:cNvSpPr>
              <a:spLocks/>
            </p:cNvSpPr>
            <p:nvPr/>
          </p:nvSpPr>
          <p:spPr bwMode="gray">
            <a:xfrm>
              <a:off x="4053" y="2797"/>
              <a:ext cx="64" cy="99"/>
            </a:xfrm>
            <a:custGeom>
              <a:avLst/>
              <a:gdLst>
                <a:gd name="T0" fmla="*/ 57 w 64"/>
                <a:gd name="T1" fmla="*/ 99 h 99"/>
                <a:gd name="T2" fmla="*/ 0 w 64"/>
                <a:gd name="T3" fmla="*/ 5 h 99"/>
                <a:gd name="T4" fmla="*/ 10 w 64"/>
                <a:gd name="T5" fmla="*/ 0 h 99"/>
                <a:gd name="T6" fmla="*/ 64 w 64"/>
                <a:gd name="T7" fmla="*/ 94 h 99"/>
                <a:gd name="T8" fmla="*/ 57 w 64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99">
                  <a:moveTo>
                    <a:pt x="57" y="99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64" y="94"/>
                  </a:lnTo>
                  <a:lnTo>
                    <a:pt x="57" y="99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Freeform 575">
              <a:extLst>
                <a:ext uri="{FF2B5EF4-FFF2-40B4-BE49-F238E27FC236}">
                  <a16:creationId xmlns:a16="http://schemas.microsoft.com/office/drawing/2014/main" id="{1A8D8080-6E22-8B48-A542-3C7807DE515A}"/>
                </a:ext>
              </a:extLst>
            </p:cNvPr>
            <p:cNvSpPr>
              <a:spLocks/>
            </p:cNvSpPr>
            <p:nvPr/>
          </p:nvSpPr>
          <p:spPr bwMode="gray">
            <a:xfrm>
              <a:off x="4148" y="2724"/>
              <a:ext cx="85" cy="85"/>
            </a:xfrm>
            <a:custGeom>
              <a:avLst/>
              <a:gdLst>
                <a:gd name="T0" fmla="*/ 78 w 85"/>
                <a:gd name="T1" fmla="*/ 85 h 85"/>
                <a:gd name="T2" fmla="*/ 0 w 85"/>
                <a:gd name="T3" fmla="*/ 7 h 85"/>
                <a:gd name="T4" fmla="*/ 7 w 85"/>
                <a:gd name="T5" fmla="*/ 0 h 85"/>
                <a:gd name="T6" fmla="*/ 85 w 85"/>
                <a:gd name="T7" fmla="*/ 78 h 85"/>
                <a:gd name="T8" fmla="*/ 78 w 85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78" y="85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85" y="78"/>
                  </a:lnTo>
                  <a:lnTo>
                    <a:pt x="78" y="85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576">
              <a:extLst>
                <a:ext uri="{FF2B5EF4-FFF2-40B4-BE49-F238E27FC236}">
                  <a16:creationId xmlns:a16="http://schemas.microsoft.com/office/drawing/2014/main" id="{04BE75F4-2B55-6247-97A8-0B6CF7B4DFE8}"/>
                </a:ext>
              </a:extLst>
            </p:cNvPr>
            <p:cNvSpPr>
              <a:spLocks/>
            </p:cNvSpPr>
            <p:nvPr/>
          </p:nvSpPr>
          <p:spPr bwMode="gray">
            <a:xfrm>
              <a:off x="4219" y="2629"/>
              <a:ext cx="101" cy="62"/>
            </a:xfrm>
            <a:custGeom>
              <a:avLst/>
              <a:gdLst>
                <a:gd name="T0" fmla="*/ 97 w 101"/>
                <a:gd name="T1" fmla="*/ 62 h 62"/>
                <a:gd name="T2" fmla="*/ 0 w 101"/>
                <a:gd name="T3" fmla="*/ 7 h 62"/>
                <a:gd name="T4" fmla="*/ 4 w 101"/>
                <a:gd name="T5" fmla="*/ 0 h 62"/>
                <a:gd name="T6" fmla="*/ 101 w 101"/>
                <a:gd name="T7" fmla="*/ 54 h 62"/>
                <a:gd name="T8" fmla="*/ 97 w 10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62">
                  <a:moveTo>
                    <a:pt x="97" y="62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101" y="54"/>
                  </a:lnTo>
                  <a:lnTo>
                    <a:pt x="97" y="62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5" name="Freeform 577">
              <a:extLst>
                <a:ext uri="{FF2B5EF4-FFF2-40B4-BE49-F238E27FC236}">
                  <a16:creationId xmlns:a16="http://schemas.microsoft.com/office/drawing/2014/main" id="{697620BF-B2A8-B24F-BA0A-F004161B3657}"/>
                </a:ext>
              </a:extLst>
            </p:cNvPr>
            <p:cNvSpPr>
              <a:spLocks/>
            </p:cNvSpPr>
            <p:nvPr/>
          </p:nvSpPr>
          <p:spPr bwMode="gray">
            <a:xfrm>
              <a:off x="4254" y="2513"/>
              <a:ext cx="128" cy="48"/>
            </a:xfrm>
            <a:custGeom>
              <a:avLst/>
              <a:gdLst>
                <a:gd name="T0" fmla="*/ 50 w 54"/>
                <a:gd name="T1" fmla="*/ 20 h 20"/>
                <a:gd name="T2" fmla="*/ 49 w 54"/>
                <a:gd name="T3" fmla="*/ 20 h 20"/>
                <a:gd name="T4" fmla="*/ 4 w 54"/>
                <a:gd name="T5" fmla="*/ 8 h 20"/>
                <a:gd name="T6" fmla="*/ 1 w 54"/>
                <a:gd name="T7" fmla="*/ 3 h 20"/>
                <a:gd name="T8" fmla="*/ 6 w 54"/>
                <a:gd name="T9" fmla="*/ 0 h 20"/>
                <a:gd name="T10" fmla="*/ 51 w 54"/>
                <a:gd name="T11" fmla="*/ 12 h 20"/>
                <a:gd name="T12" fmla="*/ 54 w 54"/>
                <a:gd name="T13" fmla="*/ 17 h 20"/>
                <a:gd name="T14" fmla="*/ 50 w 54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0">
                  <a:moveTo>
                    <a:pt x="50" y="20"/>
                  </a:moveTo>
                  <a:cubicBezTo>
                    <a:pt x="50" y="20"/>
                    <a:pt x="49" y="20"/>
                    <a:pt x="49" y="2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3" y="13"/>
                    <a:pt x="54" y="15"/>
                    <a:pt x="54" y="17"/>
                  </a:cubicBezTo>
                  <a:cubicBezTo>
                    <a:pt x="53" y="19"/>
                    <a:pt x="52" y="20"/>
                    <a:pt x="50" y="20"/>
                  </a:cubicBez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Rectangle 578">
              <a:extLst>
                <a:ext uri="{FF2B5EF4-FFF2-40B4-BE49-F238E27FC236}">
                  <a16:creationId xmlns:a16="http://schemas.microsoft.com/office/drawing/2014/main" id="{4F82167C-CC75-2B4E-841F-17868BB795F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280" y="2402"/>
              <a:ext cx="109" cy="10"/>
            </a:xfrm>
            <a:prstGeom prst="rect">
              <a:avLst/>
            </a:pr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" name="Freeform 579">
              <a:extLst>
                <a:ext uri="{FF2B5EF4-FFF2-40B4-BE49-F238E27FC236}">
                  <a16:creationId xmlns:a16="http://schemas.microsoft.com/office/drawing/2014/main" id="{7E41519A-1074-964F-B21A-222EC5FD167A}"/>
                </a:ext>
              </a:extLst>
            </p:cNvPr>
            <p:cNvSpPr>
              <a:spLocks/>
            </p:cNvSpPr>
            <p:nvPr/>
          </p:nvSpPr>
          <p:spPr bwMode="gray">
            <a:xfrm>
              <a:off x="4261" y="2256"/>
              <a:ext cx="109" cy="38"/>
            </a:xfrm>
            <a:custGeom>
              <a:avLst/>
              <a:gdLst>
                <a:gd name="T0" fmla="*/ 3 w 109"/>
                <a:gd name="T1" fmla="*/ 38 h 38"/>
                <a:gd name="T2" fmla="*/ 0 w 109"/>
                <a:gd name="T3" fmla="*/ 28 h 38"/>
                <a:gd name="T4" fmla="*/ 107 w 109"/>
                <a:gd name="T5" fmla="*/ 0 h 38"/>
                <a:gd name="T6" fmla="*/ 109 w 109"/>
                <a:gd name="T7" fmla="*/ 9 h 38"/>
                <a:gd name="T8" fmla="*/ 3 w 109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8">
                  <a:moveTo>
                    <a:pt x="3" y="38"/>
                  </a:moveTo>
                  <a:lnTo>
                    <a:pt x="0" y="28"/>
                  </a:lnTo>
                  <a:lnTo>
                    <a:pt x="107" y="0"/>
                  </a:lnTo>
                  <a:lnTo>
                    <a:pt x="109" y="9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" name="Freeform 580">
              <a:extLst>
                <a:ext uri="{FF2B5EF4-FFF2-40B4-BE49-F238E27FC236}">
                  <a16:creationId xmlns:a16="http://schemas.microsoft.com/office/drawing/2014/main" id="{7423A51A-ED0D-D34B-814A-683C324BDD1D}"/>
                </a:ext>
              </a:extLst>
            </p:cNvPr>
            <p:cNvSpPr>
              <a:spLocks/>
            </p:cNvSpPr>
            <p:nvPr/>
          </p:nvSpPr>
          <p:spPr bwMode="gray">
            <a:xfrm>
              <a:off x="4214" y="2050"/>
              <a:ext cx="229" cy="135"/>
            </a:xfrm>
            <a:custGeom>
              <a:avLst/>
              <a:gdLst>
                <a:gd name="T0" fmla="*/ 5 w 229"/>
                <a:gd name="T1" fmla="*/ 135 h 135"/>
                <a:gd name="T2" fmla="*/ 0 w 229"/>
                <a:gd name="T3" fmla="*/ 128 h 135"/>
                <a:gd name="T4" fmla="*/ 224 w 229"/>
                <a:gd name="T5" fmla="*/ 0 h 135"/>
                <a:gd name="T6" fmla="*/ 229 w 229"/>
                <a:gd name="T7" fmla="*/ 10 h 135"/>
                <a:gd name="T8" fmla="*/ 5 w 229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35">
                  <a:moveTo>
                    <a:pt x="5" y="135"/>
                  </a:moveTo>
                  <a:lnTo>
                    <a:pt x="0" y="128"/>
                  </a:lnTo>
                  <a:lnTo>
                    <a:pt x="224" y="0"/>
                  </a:lnTo>
                  <a:lnTo>
                    <a:pt x="229" y="10"/>
                  </a:lnTo>
                  <a:lnTo>
                    <a:pt x="5" y="135"/>
                  </a:ln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" name="Freeform 581">
              <a:extLst>
                <a:ext uri="{FF2B5EF4-FFF2-40B4-BE49-F238E27FC236}">
                  <a16:creationId xmlns:a16="http://schemas.microsoft.com/office/drawing/2014/main" id="{3A88FF8C-1E95-5340-8603-16278F6FA1AD}"/>
                </a:ext>
              </a:extLst>
            </p:cNvPr>
            <p:cNvSpPr>
              <a:spLocks/>
            </p:cNvSpPr>
            <p:nvPr/>
          </p:nvSpPr>
          <p:spPr bwMode="gray">
            <a:xfrm>
              <a:off x="4141" y="2008"/>
              <a:ext cx="85" cy="85"/>
            </a:xfrm>
            <a:custGeom>
              <a:avLst/>
              <a:gdLst>
                <a:gd name="T0" fmla="*/ 7 w 85"/>
                <a:gd name="T1" fmla="*/ 85 h 85"/>
                <a:gd name="T2" fmla="*/ 0 w 85"/>
                <a:gd name="T3" fmla="*/ 78 h 85"/>
                <a:gd name="T4" fmla="*/ 78 w 85"/>
                <a:gd name="T5" fmla="*/ 0 h 85"/>
                <a:gd name="T6" fmla="*/ 85 w 85"/>
                <a:gd name="T7" fmla="*/ 7 h 85"/>
                <a:gd name="T8" fmla="*/ 7 w 85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7" y="85"/>
                  </a:moveTo>
                  <a:lnTo>
                    <a:pt x="0" y="78"/>
                  </a:lnTo>
                  <a:lnTo>
                    <a:pt x="78" y="0"/>
                  </a:lnTo>
                  <a:lnTo>
                    <a:pt x="85" y="7"/>
                  </a:lnTo>
                  <a:lnTo>
                    <a:pt x="7" y="85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" name="Freeform 582">
              <a:extLst>
                <a:ext uri="{FF2B5EF4-FFF2-40B4-BE49-F238E27FC236}">
                  <a16:creationId xmlns:a16="http://schemas.microsoft.com/office/drawing/2014/main" id="{53C58AFB-CA14-2546-A92F-479745A7E9FD}"/>
                </a:ext>
              </a:extLst>
            </p:cNvPr>
            <p:cNvSpPr>
              <a:spLocks/>
            </p:cNvSpPr>
            <p:nvPr/>
          </p:nvSpPr>
          <p:spPr bwMode="gray">
            <a:xfrm>
              <a:off x="4046" y="1920"/>
              <a:ext cx="64" cy="100"/>
            </a:xfrm>
            <a:custGeom>
              <a:avLst/>
              <a:gdLst>
                <a:gd name="T0" fmla="*/ 7 w 64"/>
                <a:gd name="T1" fmla="*/ 100 h 100"/>
                <a:gd name="T2" fmla="*/ 0 w 64"/>
                <a:gd name="T3" fmla="*/ 95 h 100"/>
                <a:gd name="T4" fmla="*/ 55 w 64"/>
                <a:gd name="T5" fmla="*/ 0 h 100"/>
                <a:gd name="T6" fmla="*/ 64 w 64"/>
                <a:gd name="T7" fmla="*/ 5 h 100"/>
                <a:gd name="T8" fmla="*/ 7 w 64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00">
                  <a:moveTo>
                    <a:pt x="7" y="100"/>
                  </a:moveTo>
                  <a:lnTo>
                    <a:pt x="0" y="95"/>
                  </a:lnTo>
                  <a:lnTo>
                    <a:pt x="55" y="0"/>
                  </a:lnTo>
                  <a:lnTo>
                    <a:pt x="64" y="5"/>
                  </a:lnTo>
                  <a:lnTo>
                    <a:pt x="7" y="100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" name="Freeform 583">
              <a:extLst>
                <a:ext uri="{FF2B5EF4-FFF2-40B4-BE49-F238E27FC236}">
                  <a16:creationId xmlns:a16="http://schemas.microsoft.com/office/drawing/2014/main" id="{2CE50B4E-1971-DB45-8AAF-302409C2DE3F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1" y="1857"/>
              <a:ext cx="49" cy="127"/>
            </a:xfrm>
            <a:custGeom>
              <a:avLst/>
              <a:gdLst>
                <a:gd name="T0" fmla="*/ 4 w 21"/>
                <a:gd name="T1" fmla="*/ 54 h 54"/>
                <a:gd name="T2" fmla="*/ 3 w 21"/>
                <a:gd name="T3" fmla="*/ 53 h 54"/>
                <a:gd name="T4" fmla="*/ 0 w 21"/>
                <a:gd name="T5" fmla="*/ 49 h 54"/>
                <a:gd name="T6" fmla="*/ 12 w 21"/>
                <a:gd name="T7" fmla="*/ 3 h 54"/>
                <a:gd name="T8" fmla="*/ 17 w 21"/>
                <a:gd name="T9" fmla="*/ 1 h 54"/>
                <a:gd name="T10" fmla="*/ 20 w 21"/>
                <a:gd name="T11" fmla="*/ 6 h 54"/>
                <a:gd name="T12" fmla="*/ 8 w 21"/>
                <a:gd name="T13" fmla="*/ 51 h 54"/>
                <a:gd name="T14" fmla="*/ 4 w 21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4">
                  <a:moveTo>
                    <a:pt x="4" y="54"/>
                  </a:moveTo>
                  <a:cubicBezTo>
                    <a:pt x="4" y="54"/>
                    <a:pt x="4" y="54"/>
                    <a:pt x="3" y="53"/>
                  </a:cubicBezTo>
                  <a:cubicBezTo>
                    <a:pt x="1" y="53"/>
                    <a:pt x="0" y="51"/>
                    <a:pt x="0" y="4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1"/>
                    <a:pt x="15" y="0"/>
                    <a:pt x="17" y="1"/>
                  </a:cubicBezTo>
                  <a:cubicBezTo>
                    <a:pt x="19" y="1"/>
                    <a:pt x="21" y="3"/>
                    <a:pt x="20" y="6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2"/>
                    <a:pt x="6" y="54"/>
                    <a:pt x="4" y="54"/>
                  </a:cubicBez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" name="Freeform 584">
              <a:extLst>
                <a:ext uri="{FF2B5EF4-FFF2-40B4-BE49-F238E27FC236}">
                  <a16:creationId xmlns:a16="http://schemas.microsoft.com/office/drawing/2014/main" id="{ABA0D865-51CC-6040-BC82-1260E7BCD240}"/>
                </a:ext>
              </a:extLst>
            </p:cNvPr>
            <p:cNvSpPr>
              <a:spLocks/>
            </p:cNvSpPr>
            <p:nvPr/>
          </p:nvSpPr>
          <p:spPr bwMode="gray">
            <a:xfrm>
              <a:off x="3690" y="2993"/>
              <a:ext cx="276" cy="31"/>
            </a:xfrm>
            <a:custGeom>
              <a:avLst/>
              <a:gdLst>
                <a:gd name="T0" fmla="*/ 7 w 117"/>
                <a:gd name="T1" fmla="*/ 13 h 13"/>
                <a:gd name="T2" fmla="*/ 111 w 117"/>
                <a:gd name="T3" fmla="*/ 13 h 13"/>
                <a:gd name="T4" fmla="*/ 117 w 117"/>
                <a:gd name="T5" fmla="*/ 7 h 13"/>
                <a:gd name="T6" fmla="*/ 111 w 117"/>
                <a:gd name="T7" fmla="*/ 0 h 13"/>
                <a:gd name="T8" fmla="*/ 7 w 117"/>
                <a:gd name="T9" fmla="*/ 0 h 13"/>
                <a:gd name="T10" fmla="*/ 0 w 117"/>
                <a:gd name="T11" fmla="*/ 7 h 13"/>
                <a:gd name="T12" fmla="*/ 7 w 1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3">
                  <a:moveTo>
                    <a:pt x="7" y="13"/>
                  </a:moveTo>
                  <a:cubicBezTo>
                    <a:pt x="111" y="13"/>
                    <a:pt x="111" y="13"/>
                    <a:pt x="111" y="13"/>
                  </a:cubicBezTo>
                  <a:cubicBezTo>
                    <a:pt x="114" y="13"/>
                    <a:pt x="117" y="11"/>
                    <a:pt x="117" y="7"/>
                  </a:cubicBezTo>
                  <a:cubicBezTo>
                    <a:pt x="117" y="3"/>
                    <a:pt x="114" y="0"/>
                    <a:pt x="11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3"/>
                    <a:pt x="7" y="13"/>
                  </a:cubicBez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" name="Freeform 585">
              <a:extLst>
                <a:ext uri="{FF2B5EF4-FFF2-40B4-BE49-F238E27FC236}">
                  <a16:creationId xmlns:a16="http://schemas.microsoft.com/office/drawing/2014/main" id="{E0727D3C-A229-984E-9293-08D91EB20539}"/>
                </a:ext>
              </a:extLst>
            </p:cNvPr>
            <p:cNvSpPr>
              <a:spLocks/>
            </p:cNvSpPr>
            <p:nvPr/>
          </p:nvSpPr>
          <p:spPr bwMode="gray">
            <a:xfrm>
              <a:off x="3524" y="2091"/>
              <a:ext cx="610" cy="739"/>
            </a:xfrm>
            <a:custGeom>
              <a:avLst/>
              <a:gdLst>
                <a:gd name="T0" fmla="*/ 0 w 258"/>
                <a:gd name="T1" fmla="*/ 130 h 313"/>
                <a:gd name="T2" fmla="*/ 129 w 258"/>
                <a:gd name="T3" fmla="*/ 0 h 313"/>
                <a:gd name="T4" fmla="*/ 258 w 258"/>
                <a:gd name="T5" fmla="*/ 130 h 313"/>
                <a:gd name="T6" fmla="*/ 206 w 258"/>
                <a:gd name="T7" fmla="*/ 256 h 313"/>
                <a:gd name="T8" fmla="*/ 194 w 258"/>
                <a:gd name="T9" fmla="*/ 313 h 313"/>
                <a:gd name="T10" fmla="*/ 138 w 258"/>
                <a:gd name="T11" fmla="*/ 313 h 313"/>
                <a:gd name="T12" fmla="*/ 120 w 258"/>
                <a:gd name="T13" fmla="*/ 313 h 313"/>
                <a:gd name="T14" fmla="*/ 63 w 258"/>
                <a:gd name="T15" fmla="*/ 313 h 313"/>
                <a:gd name="T16" fmla="*/ 51 w 258"/>
                <a:gd name="T17" fmla="*/ 256 h 313"/>
                <a:gd name="T18" fmla="*/ 0 w 258"/>
                <a:gd name="T19" fmla="*/ 13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313">
                  <a:moveTo>
                    <a:pt x="0" y="130"/>
                  </a:moveTo>
                  <a:cubicBezTo>
                    <a:pt x="0" y="58"/>
                    <a:pt x="57" y="0"/>
                    <a:pt x="129" y="0"/>
                  </a:cubicBezTo>
                  <a:cubicBezTo>
                    <a:pt x="200" y="0"/>
                    <a:pt x="258" y="58"/>
                    <a:pt x="258" y="130"/>
                  </a:cubicBezTo>
                  <a:cubicBezTo>
                    <a:pt x="258" y="134"/>
                    <a:pt x="255" y="194"/>
                    <a:pt x="206" y="256"/>
                  </a:cubicBezTo>
                  <a:cubicBezTo>
                    <a:pt x="192" y="275"/>
                    <a:pt x="194" y="313"/>
                    <a:pt x="194" y="313"/>
                  </a:cubicBezTo>
                  <a:cubicBezTo>
                    <a:pt x="174" y="313"/>
                    <a:pt x="158" y="313"/>
                    <a:pt x="138" y="313"/>
                  </a:cubicBezTo>
                  <a:cubicBezTo>
                    <a:pt x="132" y="313"/>
                    <a:pt x="126" y="313"/>
                    <a:pt x="120" y="313"/>
                  </a:cubicBezTo>
                  <a:cubicBezTo>
                    <a:pt x="100" y="313"/>
                    <a:pt x="83" y="313"/>
                    <a:pt x="63" y="313"/>
                  </a:cubicBezTo>
                  <a:cubicBezTo>
                    <a:pt x="63" y="313"/>
                    <a:pt x="65" y="275"/>
                    <a:pt x="51" y="256"/>
                  </a:cubicBezTo>
                  <a:cubicBezTo>
                    <a:pt x="3" y="193"/>
                    <a:pt x="0" y="134"/>
                    <a:pt x="0" y="130"/>
                  </a:cubicBezTo>
                  <a:close/>
                </a:path>
              </a:pathLst>
            </a:custGeom>
            <a:solidFill>
              <a:srgbClr val="FB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" name="Freeform 586">
              <a:extLst>
                <a:ext uri="{FF2B5EF4-FFF2-40B4-BE49-F238E27FC236}">
                  <a16:creationId xmlns:a16="http://schemas.microsoft.com/office/drawing/2014/main" id="{D90741C7-792A-FC4E-A0C1-C8E5B88A497C}"/>
                </a:ext>
              </a:extLst>
            </p:cNvPr>
            <p:cNvSpPr>
              <a:spLocks/>
            </p:cNvSpPr>
            <p:nvPr/>
          </p:nvSpPr>
          <p:spPr bwMode="gray">
            <a:xfrm>
              <a:off x="3581" y="2107"/>
              <a:ext cx="531" cy="683"/>
            </a:xfrm>
            <a:custGeom>
              <a:avLst/>
              <a:gdLst>
                <a:gd name="T0" fmla="*/ 63 w 225"/>
                <a:gd name="T1" fmla="*/ 289 h 289"/>
                <a:gd name="T2" fmla="*/ 48 w 225"/>
                <a:gd name="T3" fmla="*/ 229 h 289"/>
                <a:gd name="T4" fmla="*/ 0 w 225"/>
                <a:gd name="T5" fmla="*/ 112 h 289"/>
                <a:gd name="T6" fmla="*/ 112 w 225"/>
                <a:gd name="T7" fmla="*/ 0 h 289"/>
                <a:gd name="T8" fmla="*/ 225 w 225"/>
                <a:gd name="T9" fmla="*/ 112 h 289"/>
                <a:gd name="T10" fmla="*/ 176 w 225"/>
                <a:gd name="T11" fmla="*/ 229 h 289"/>
                <a:gd name="T12" fmla="*/ 161 w 225"/>
                <a:gd name="T13" fmla="*/ 289 h 289"/>
                <a:gd name="T14" fmla="*/ 63 w 225"/>
                <a:gd name="T15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289">
                  <a:moveTo>
                    <a:pt x="63" y="289"/>
                  </a:moveTo>
                  <a:cubicBezTo>
                    <a:pt x="62" y="273"/>
                    <a:pt x="58" y="242"/>
                    <a:pt x="48" y="229"/>
                  </a:cubicBezTo>
                  <a:cubicBezTo>
                    <a:pt x="2" y="169"/>
                    <a:pt x="0" y="113"/>
                    <a:pt x="0" y="112"/>
                  </a:cubicBezTo>
                  <a:cubicBezTo>
                    <a:pt x="0" y="50"/>
                    <a:pt x="50" y="0"/>
                    <a:pt x="112" y="0"/>
                  </a:cubicBezTo>
                  <a:cubicBezTo>
                    <a:pt x="174" y="0"/>
                    <a:pt x="225" y="50"/>
                    <a:pt x="225" y="112"/>
                  </a:cubicBezTo>
                  <a:cubicBezTo>
                    <a:pt x="225" y="113"/>
                    <a:pt x="223" y="169"/>
                    <a:pt x="176" y="229"/>
                  </a:cubicBezTo>
                  <a:cubicBezTo>
                    <a:pt x="166" y="242"/>
                    <a:pt x="162" y="273"/>
                    <a:pt x="161" y="289"/>
                  </a:cubicBezTo>
                  <a:lnTo>
                    <a:pt x="63" y="289"/>
                  </a:lnTo>
                  <a:close/>
                </a:path>
              </a:pathLst>
            </a:custGeom>
            <a:solidFill>
              <a:srgbClr val="FB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Freeform 587">
              <a:extLst>
                <a:ext uri="{FF2B5EF4-FFF2-40B4-BE49-F238E27FC236}">
                  <a16:creationId xmlns:a16="http://schemas.microsoft.com/office/drawing/2014/main" id="{8A2B9300-130A-F043-811D-B44874B95331}"/>
                </a:ext>
              </a:extLst>
            </p:cNvPr>
            <p:cNvSpPr>
              <a:spLocks/>
            </p:cNvSpPr>
            <p:nvPr/>
          </p:nvSpPr>
          <p:spPr bwMode="gray">
            <a:xfrm>
              <a:off x="3831" y="2133"/>
              <a:ext cx="263" cy="260"/>
            </a:xfrm>
            <a:custGeom>
              <a:avLst/>
              <a:gdLst>
                <a:gd name="T0" fmla="*/ 102 w 111"/>
                <a:gd name="T1" fmla="*/ 110 h 110"/>
                <a:gd name="T2" fmla="*/ 92 w 111"/>
                <a:gd name="T3" fmla="*/ 101 h 110"/>
                <a:gd name="T4" fmla="*/ 9 w 111"/>
                <a:gd name="T5" fmla="*/ 18 h 110"/>
                <a:gd name="T6" fmla="*/ 0 w 111"/>
                <a:gd name="T7" fmla="*/ 9 h 110"/>
                <a:gd name="T8" fmla="*/ 9 w 111"/>
                <a:gd name="T9" fmla="*/ 0 h 110"/>
                <a:gd name="T10" fmla="*/ 111 w 111"/>
                <a:gd name="T11" fmla="*/ 101 h 110"/>
                <a:gd name="T12" fmla="*/ 102 w 111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10">
                  <a:moveTo>
                    <a:pt x="102" y="110"/>
                  </a:moveTo>
                  <a:cubicBezTo>
                    <a:pt x="96" y="110"/>
                    <a:pt x="92" y="106"/>
                    <a:pt x="92" y="101"/>
                  </a:cubicBezTo>
                  <a:cubicBezTo>
                    <a:pt x="92" y="55"/>
                    <a:pt x="55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5" y="0"/>
                    <a:pt x="111" y="45"/>
                    <a:pt x="111" y="101"/>
                  </a:cubicBezTo>
                  <a:cubicBezTo>
                    <a:pt x="111" y="106"/>
                    <a:pt x="107" y="110"/>
                    <a:pt x="102" y="110"/>
                  </a:cubicBezTo>
                  <a:close/>
                </a:path>
              </a:pathLst>
            </a:custGeom>
            <a:solidFill>
              <a:srgbClr val="FFD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Freeform 588">
              <a:extLst>
                <a:ext uri="{FF2B5EF4-FFF2-40B4-BE49-F238E27FC236}">
                  <a16:creationId xmlns:a16="http://schemas.microsoft.com/office/drawing/2014/main" id="{24C5FAA9-8967-1741-805C-C00F4E3AF5E9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3" y="2832"/>
              <a:ext cx="312" cy="180"/>
            </a:xfrm>
            <a:custGeom>
              <a:avLst/>
              <a:gdLst>
                <a:gd name="T0" fmla="*/ 132 w 132"/>
                <a:gd name="T1" fmla="*/ 0 h 76"/>
                <a:gd name="T2" fmla="*/ 132 w 132"/>
                <a:gd name="T3" fmla="*/ 67 h 76"/>
                <a:gd name="T4" fmla="*/ 123 w 132"/>
                <a:gd name="T5" fmla="*/ 76 h 76"/>
                <a:gd name="T6" fmla="*/ 8 w 132"/>
                <a:gd name="T7" fmla="*/ 76 h 76"/>
                <a:gd name="T8" fmla="*/ 0 w 132"/>
                <a:gd name="T9" fmla="*/ 67 h 76"/>
                <a:gd name="T10" fmla="*/ 0 w 132"/>
                <a:gd name="T11" fmla="*/ 0 h 76"/>
                <a:gd name="T12" fmla="*/ 132 w 132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76">
                  <a:moveTo>
                    <a:pt x="132" y="0"/>
                  </a:moveTo>
                  <a:cubicBezTo>
                    <a:pt x="132" y="67"/>
                    <a:pt x="132" y="67"/>
                    <a:pt x="132" y="67"/>
                  </a:cubicBezTo>
                  <a:cubicBezTo>
                    <a:pt x="132" y="72"/>
                    <a:pt x="128" y="76"/>
                    <a:pt x="123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4" y="76"/>
                    <a:pt x="0" y="72"/>
                    <a:pt x="0" y="6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7" name="Freeform 589">
              <a:extLst>
                <a:ext uri="{FF2B5EF4-FFF2-40B4-BE49-F238E27FC236}">
                  <a16:creationId xmlns:a16="http://schemas.microsoft.com/office/drawing/2014/main" id="{EB9E7F94-909A-AE43-9065-22CE56A2D2F5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2" y="2832"/>
              <a:ext cx="354" cy="31"/>
            </a:xfrm>
            <a:custGeom>
              <a:avLst/>
              <a:gdLst>
                <a:gd name="T0" fmla="*/ 143 w 150"/>
                <a:gd name="T1" fmla="*/ 13 h 13"/>
                <a:gd name="T2" fmla="*/ 6 w 150"/>
                <a:gd name="T3" fmla="*/ 13 h 13"/>
                <a:gd name="T4" fmla="*/ 0 w 150"/>
                <a:gd name="T5" fmla="*/ 6 h 13"/>
                <a:gd name="T6" fmla="*/ 6 w 150"/>
                <a:gd name="T7" fmla="*/ 0 h 13"/>
                <a:gd name="T8" fmla="*/ 143 w 150"/>
                <a:gd name="T9" fmla="*/ 0 h 13"/>
                <a:gd name="T10" fmla="*/ 150 w 150"/>
                <a:gd name="T11" fmla="*/ 6 h 13"/>
                <a:gd name="T12" fmla="*/ 143 w 15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3">
                  <a:moveTo>
                    <a:pt x="143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7" y="0"/>
                    <a:pt x="150" y="3"/>
                    <a:pt x="150" y="6"/>
                  </a:cubicBezTo>
                  <a:cubicBezTo>
                    <a:pt x="150" y="10"/>
                    <a:pt x="147" y="13"/>
                    <a:pt x="143" y="13"/>
                  </a:cubicBez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8" name="Freeform 590">
              <a:extLst>
                <a:ext uri="{FF2B5EF4-FFF2-40B4-BE49-F238E27FC236}">
                  <a16:creationId xmlns:a16="http://schemas.microsoft.com/office/drawing/2014/main" id="{BDBB8D31-B7E6-CD40-B31C-3991324DBCA5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9" y="2837"/>
              <a:ext cx="196" cy="19"/>
            </a:xfrm>
            <a:custGeom>
              <a:avLst/>
              <a:gdLst>
                <a:gd name="T0" fmla="*/ 80 w 83"/>
                <a:gd name="T1" fmla="*/ 8 h 8"/>
                <a:gd name="T2" fmla="*/ 4 w 83"/>
                <a:gd name="T3" fmla="*/ 8 h 8"/>
                <a:gd name="T4" fmla="*/ 0 w 83"/>
                <a:gd name="T5" fmla="*/ 4 h 8"/>
                <a:gd name="T6" fmla="*/ 4 w 83"/>
                <a:gd name="T7" fmla="*/ 0 h 8"/>
                <a:gd name="T8" fmla="*/ 80 w 83"/>
                <a:gd name="T9" fmla="*/ 0 h 8"/>
                <a:gd name="T10" fmla="*/ 83 w 83"/>
                <a:gd name="T11" fmla="*/ 4 h 8"/>
                <a:gd name="T12" fmla="*/ 80 w 8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8">
                  <a:moveTo>
                    <a:pt x="8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2"/>
                    <a:pt x="83" y="4"/>
                  </a:cubicBezTo>
                  <a:cubicBezTo>
                    <a:pt x="83" y="6"/>
                    <a:pt x="82" y="8"/>
                    <a:pt x="80" y="8"/>
                  </a:cubicBezTo>
                  <a:close/>
                </a:path>
              </a:pathLst>
            </a:custGeom>
            <a:solidFill>
              <a:srgbClr val="48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9" name="Freeform 591">
              <a:extLst>
                <a:ext uri="{FF2B5EF4-FFF2-40B4-BE49-F238E27FC236}">
                  <a16:creationId xmlns:a16="http://schemas.microsoft.com/office/drawing/2014/main" id="{BD4D9A11-A3A5-1A41-8B3C-5C79EE87EB80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2" y="2884"/>
              <a:ext cx="354" cy="31"/>
            </a:xfrm>
            <a:custGeom>
              <a:avLst/>
              <a:gdLst>
                <a:gd name="T0" fmla="*/ 143 w 150"/>
                <a:gd name="T1" fmla="*/ 13 h 13"/>
                <a:gd name="T2" fmla="*/ 6 w 150"/>
                <a:gd name="T3" fmla="*/ 13 h 13"/>
                <a:gd name="T4" fmla="*/ 0 w 150"/>
                <a:gd name="T5" fmla="*/ 6 h 13"/>
                <a:gd name="T6" fmla="*/ 6 w 150"/>
                <a:gd name="T7" fmla="*/ 0 h 13"/>
                <a:gd name="T8" fmla="*/ 143 w 150"/>
                <a:gd name="T9" fmla="*/ 0 h 13"/>
                <a:gd name="T10" fmla="*/ 150 w 150"/>
                <a:gd name="T11" fmla="*/ 6 h 13"/>
                <a:gd name="T12" fmla="*/ 143 w 15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3">
                  <a:moveTo>
                    <a:pt x="143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7" y="0"/>
                    <a:pt x="150" y="3"/>
                    <a:pt x="150" y="6"/>
                  </a:cubicBezTo>
                  <a:cubicBezTo>
                    <a:pt x="150" y="10"/>
                    <a:pt x="147" y="13"/>
                    <a:pt x="143" y="13"/>
                  </a:cubicBez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0" name="Freeform 592">
              <a:extLst>
                <a:ext uri="{FF2B5EF4-FFF2-40B4-BE49-F238E27FC236}">
                  <a16:creationId xmlns:a16="http://schemas.microsoft.com/office/drawing/2014/main" id="{B9A67E14-118C-FE48-BDCE-717C34FD4D3E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2" y="2936"/>
              <a:ext cx="354" cy="31"/>
            </a:xfrm>
            <a:custGeom>
              <a:avLst/>
              <a:gdLst>
                <a:gd name="T0" fmla="*/ 143 w 150"/>
                <a:gd name="T1" fmla="*/ 13 h 13"/>
                <a:gd name="T2" fmla="*/ 6 w 150"/>
                <a:gd name="T3" fmla="*/ 13 h 13"/>
                <a:gd name="T4" fmla="*/ 0 w 150"/>
                <a:gd name="T5" fmla="*/ 7 h 13"/>
                <a:gd name="T6" fmla="*/ 6 w 150"/>
                <a:gd name="T7" fmla="*/ 0 h 13"/>
                <a:gd name="T8" fmla="*/ 143 w 150"/>
                <a:gd name="T9" fmla="*/ 0 h 13"/>
                <a:gd name="T10" fmla="*/ 150 w 150"/>
                <a:gd name="T11" fmla="*/ 7 h 13"/>
                <a:gd name="T12" fmla="*/ 143 w 15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3">
                  <a:moveTo>
                    <a:pt x="143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7" y="0"/>
                    <a:pt x="150" y="3"/>
                    <a:pt x="150" y="7"/>
                  </a:cubicBezTo>
                  <a:cubicBezTo>
                    <a:pt x="150" y="10"/>
                    <a:pt x="147" y="13"/>
                    <a:pt x="143" y="13"/>
                  </a:cubicBez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1" name="Freeform 593">
              <a:extLst>
                <a:ext uri="{FF2B5EF4-FFF2-40B4-BE49-F238E27FC236}">
                  <a16:creationId xmlns:a16="http://schemas.microsoft.com/office/drawing/2014/main" id="{117D6C82-65D3-634D-919A-047A6A2EBCFF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9" y="2887"/>
              <a:ext cx="196" cy="19"/>
            </a:xfrm>
            <a:custGeom>
              <a:avLst/>
              <a:gdLst>
                <a:gd name="T0" fmla="*/ 80 w 83"/>
                <a:gd name="T1" fmla="*/ 8 h 8"/>
                <a:gd name="T2" fmla="*/ 4 w 83"/>
                <a:gd name="T3" fmla="*/ 8 h 8"/>
                <a:gd name="T4" fmla="*/ 0 w 83"/>
                <a:gd name="T5" fmla="*/ 4 h 8"/>
                <a:gd name="T6" fmla="*/ 4 w 83"/>
                <a:gd name="T7" fmla="*/ 0 h 8"/>
                <a:gd name="T8" fmla="*/ 80 w 83"/>
                <a:gd name="T9" fmla="*/ 0 h 8"/>
                <a:gd name="T10" fmla="*/ 83 w 83"/>
                <a:gd name="T11" fmla="*/ 4 h 8"/>
                <a:gd name="T12" fmla="*/ 80 w 8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8">
                  <a:moveTo>
                    <a:pt x="8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2"/>
                    <a:pt x="83" y="4"/>
                  </a:cubicBezTo>
                  <a:cubicBezTo>
                    <a:pt x="83" y="6"/>
                    <a:pt x="82" y="8"/>
                    <a:pt x="80" y="8"/>
                  </a:cubicBezTo>
                  <a:close/>
                </a:path>
              </a:pathLst>
            </a:custGeom>
            <a:solidFill>
              <a:srgbClr val="48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2" name="Freeform 594">
              <a:extLst>
                <a:ext uri="{FF2B5EF4-FFF2-40B4-BE49-F238E27FC236}">
                  <a16:creationId xmlns:a16="http://schemas.microsoft.com/office/drawing/2014/main" id="{31A84137-6EF1-4146-95A7-F440C54895CB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9" y="2941"/>
              <a:ext cx="196" cy="17"/>
            </a:xfrm>
            <a:custGeom>
              <a:avLst/>
              <a:gdLst>
                <a:gd name="T0" fmla="*/ 80 w 83"/>
                <a:gd name="T1" fmla="*/ 7 h 7"/>
                <a:gd name="T2" fmla="*/ 4 w 83"/>
                <a:gd name="T3" fmla="*/ 7 h 7"/>
                <a:gd name="T4" fmla="*/ 0 w 83"/>
                <a:gd name="T5" fmla="*/ 3 h 7"/>
                <a:gd name="T6" fmla="*/ 4 w 83"/>
                <a:gd name="T7" fmla="*/ 0 h 7"/>
                <a:gd name="T8" fmla="*/ 80 w 83"/>
                <a:gd name="T9" fmla="*/ 0 h 7"/>
                <a:gd name="T10" fmla="*/ 83 w 83"/>
                <a:gd name="T11" fmla="*/ 3 h 7"/>
                <a:gd name="T12" fmla="*/ 80 w 83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7">
                  <a:moveTo>
                    <a:pt x="80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3" y="5"/>
                    <a:pt x="82" y="7"/>
                    <a:pt x="80" y="7"/>
                  </a:cubicBezTo>
                  <a:close/>
                </a:path>
              </a:pathLst>
            </a:custGeom>
            <a:solidFill>
              <a:srgbClr val="48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3" name="Rectangle 595">
              <a:extLst>
                <a:ext uri="{FF2B5EF4-FFF2-40B4-BE49-F238E27FC236}">
                  <a16:creationId xmlns:a16="http://schemas.microsoft.com/office/drawing/2014/main" id="{16BAB83D-F2C6-6446-86BF-347B9816163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16" y="2863"/>
              <a:ext cx="153" cy="17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4" name="Rectangle 596">
              <a:extLst>
                <a:ext uri="{FF2B5EF4-FFF2-40B4-BE49-F238E27FC236}">
                  <a16:creationId xmlns:a16="http://schemas.microsoft.com/office/drawing/2014/main" id="{FB4A4F06-CBE7-7F41-B85F-7B894CAE4D2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16" y="2915"/>
              <a:ext cx="153" cy="14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5" name="Rectangle 597">
              <a:extLst>
                <a:ext uri="{FF2B5EF4-FFF2-40B4-BE49-F238E27FC236}">
                  <a16:creationId xmlns:a16="http://schemas.microsoft.com/office/drawing/2014/main" id="{80FFFC2A-2749-E44D-8E22-BC294290E96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16" y="2965"/>
              <a:ext cx="153" cy="16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6" name="Freeform 598">
              <a:extLst>
                <a:ext uri="{FF2B5EF4-FFF2-40B4-BE49-F238E27FC236}">
                  <a16:creationId xmlns:a16="http://schemas.microsoft.com/office/drawing/2014/main" id="{64182C90-0BE9-FC4D-B230-B0EF0B8941F3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647" y="2220"/>
              <a:ext cx="373" cy="374"/>
            </a:xfrm>
            <a:custGeom>
              <a:avLst/>
              <a:gdLst>
                <a:gd name="T0" fmla="*/ 0 w 158"/>
                <a:gd name="T1" fmla="*/ 79 h 158"/>
                <a:gd name="T2" fmla="*/ 79 w 158"/>
                <a:gd name="T3" fmla="*/ 158 h 158"/>
                <a:gd name="T4" fmla="*/ 158 w 158"/>
                <a:gd name="T5" fmla="*/ 79 h 158"/>
                <a:gd name="T6" fmla="*/ 79 w 158"/>
                <a:gd name="T7" fmla="*/ 0 h 158"/>
                <a:gd name="T8" fmla="*/ 0 w 158"/>
                <a:gd name="T9" fmla="*/ 79 h 158"/>
                <a:gd name="T10" fmla="*/ 121 w 158"/>
                <a:gd name="T11" fmla="*/ 79 h 158"/>
                <a:gd name="T12" fmla="*/ 79 w 158"/>
                <a:gd name="T13" fmla="*/ 120 h 158"/>
                <a:gd name="T14" fmla="*/ 38 w 158"/>
                <a:gd name="T15" fmla="*/ 79 h 158"/>
                <a:gd name="T16" fmla="*/ 79 w 158"/>
                <a:gd name="T17" fmla="*/ 38 h 158"/>
                <a:gd name="T18" fmla="*/ 121 w 158"/>
                <a:gd name="T19" fmla="*/ 7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158">
                  <a:moveTo>
                    <a:pt x="0" y="79"/>
                  </a:moveTo>
                  <a:cubicBezTo>
                    <a:pt x="0" y="122"/>
                    <a:pt x="36" y="158"/>
                    <a:pt x="79" y="158"/>
                  </a:cubicBezTo>
                  <a:cubicBezTo>
                    <a:pt x="123" y="158"/>
                    <a:pt x="158" y="122"/>
                    <a:pt x="158" y="79"/>
                  </a:cubicBezTo>
                  <a:cubicBezTo>
                    <a:pt x="158" y="35"/>
                    <a:pt x="123" y="0"/>
                    <a:pt x="79" y="0"/>
                  </a:cubicBezTo>
                  <a:cubicBezTo>
                    <a:pt x="36" y="0"/>
                    <a:pt x="0" y="35"/>
                    <a:pt x="0" y="79"/>
                  </a:cubicBezTo>
                  <a:close/>
                  <a:moveTo>
                    <a:pt x="121" y="79"/>
                  </a:moveTo>
                  <a:cubicBezTo>
                    <a:pt x="121" y="102"/>
                    <a:pt x="102" y="120"/>
                    <a:pt x="79" y="120"/>
                  </a:cubicBezTo>
                  <a:cubicBezTo>
                    <a:pt x="56" y="120"/>
                    <a:pt x="38" y="102"/>
                    <a:pt x="38" y="79"/>
                  </a:cubicBezTo>
                  <a:cubicBezTo>
                    <a:pt x="38" y="56"/>
                    <a:pt x="56" y="38"/>
                    <a:pt x="79" y="38"/>
                  </a:cubicBezTo>
                  <a:cubicBezTo>
                    <a:pt x="102" y="38"/>
                    <a:pt x="121" y="56"/>
                    <a:pt x="121" y="79"/>
                  </a:cubicBez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7" name="Freeform 599">
              <a:extLst>
                <a:ext uri="{FF2B5EF4-FFF2-40B4-BE49-F238E27FC236}">
                  <a16:creationId xmlns:a16="http://schemas.microsoft.com/office/drawing/2014/main" id="{317CAE11-7C3D-034C-9E04-FD0969928E56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690" y="2261"/>
              <a:ext cx="290" cy="290"/>
            </a:xfrm>
            <a:custGeom>
              <a:avLst/>
              <a:gdLst>
                <a:gd name="T0" fmla="*/ 0 w 123"/>
                <a:gd name="T1" fmla="*/ 62 h 123"/>
                <a:gd name="T2" fmla="*/ 61 w 123"/>
                <a:gd name="T3" fmla="*/ 123 h 123"/>
                <a:gd name="T4" fmla="*/ 123 w 123"/>
                <a:gd name="T5" fmla="*/ 62 h 123"/>
                <a:gd name="T6" fmla="*/ 61 w 123"/>
                <a:gd name="T7" fmla="*/ 0 h 123"/>
                <a:gd name="T8" fmla="*/ 0 w 123"/>
                <a:gd name="T9" fmla="*/ 62 h 123"/>
                <a:gd name="T10" fmla="*/ 110 w 123"/>
                <a:gd name="T11" fmla="*/ 62 h 123"/>
                <a:gd name="T12" fmla="*/ 61 w 123"/>
                <a:gd name="T13" fmla="*/ 111 h 123"/>
                <a:gd name="T14" fmla="*/ 12 w 123"/>
                <a:gd name="T15" fmla="*/ 62 h 123"/>
                <a:gd name="T16" fmla="*/ 61 w 123"/>
                <a:gd name="T17" fmla="*/ 13 h 123"/>
                <a:gd name="T18" fmla="*/ 110 w 123"/>
                <a:gd name="T19" fmla="*/ 6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0" y="62"/>
                  </a:moveTo>
                  <a:cubicBezTo>
                    <a:pt x="0" y="96"/>
                    <a:pt x="27" y="123"/>
                    <a:pt x="61" y="123"/>
                  </a:cubicBezTo>
                  <a:cubicBezTo>
                    <a:pt x="95" y="123"/>
                    <a:pt x="123" y="96"/>
                    <a:pt x="123" y="62"/>
                  </a:cubicBezTo>
                  <a:cubicBezTo>
                    <a:pt x="123" y="28"/>
                    <a:pt x="95" y="0"/>
                    <a:pt x="61" y="0"/>
                  </a:cubicBezTo>
                  <a:cubicBezTo>
                    <a:pt x="27" y="0"/>
                    <a:pt x="0" y="28"/>
                    <a:pt x="0" y="62"/>
                  </a:cubicBezTo>
                  <a:close/>
                  <a:moveTo>
                    <a:pt x="110" y="62"/>
                  </a:moveTo>
                  <a:cubicBezTo>
                    <a:pt x="110" y="89"/>
                    <a:pt x="88" y="111"/>
                    <a:pt x="61" y="111"/>
                  </a:cubicBezTo>
                  <a:cubicBezTo>
                    <a:pt x="34" y="111"/>
                    <a:pt x="12" y="89"/>
                    <a:pt x="12" y="62"/>
                  </a:cubicBezTo>
                  <a:cubicBezTo>
                    <a:pt x="12" y="35"/>
                    <a:pt x="34" y="13"/>
                    <a:pt x="61" y="13"/>
                  </a:cubicBezTo>
                  <a:cubicBezTo>
                    <a:pt x="88" y="13"/>
                    <a:pt x="110" y="35"/>
                    <a:pt x="110" y="62"/>
                  </a:cubicBezTo>
                  <a:close/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8" name="Freeform 600">
              <a:extLst>
                <a:ext uri="{FF2B5EF4-FFF2-40B4-BE49-F238E27FC236}">
                  <a16:creationId xmlns:a16="http://schemas.microsoft.com/office/drawing/2014/main" id="{108A636B-7835-CF46-AA4E-32DE9C97D452}"/>
                </a:ext>
              </a:extLst>
            </p:cNvPr>
            <p:cNvSpPr>
              <a:spLocks/>
            </p:cNvSpPr>
            <p:nvPr/>
          </p:nvSpPr>
          <p:spPr bwMode="gray">
            <a:xfrm>
              <a:off x="3616" y="2365"/>
              <a:ext cx="64" cy="85"/>
            </a:xfrm>
            <a:custGeom>
              <a:avLst/>
              <a:gdLst>
                <a:gd name="T0" fmla="*/ 64 w 64"/>
                <a:gd name="T1" fmla="*/ 0 h 85"/>
                <a:gd name="T2" fmla="*/ 64 w 64"/>
                <a:gd name="T3" fmla="*/ 85 h 85"/>
                <a:gd name="T4" fmla="*/ 0 w 64"/>
                <a:gd name="T5" fmla="*/ 70 h 85"/>
                <a:gd name="T6" fmla="*/ 0 w 64"/>
                <a:gd name="T7" fmla="*/ 14 h 85"/>
                <a:gd name="T8" fmla="*/ 64 w 64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5">
                  <a:moveTo>
                    <a:pt x="64" y="0"/>
                  </a:moveTo>
                  <a:lnTo>
                    <a:pt x="64" y="85"/>
                  </a:lnTo>
                  <a:lnTo>
                    <a:pt x="0" y="70"/>
                  </a:lnTo>
                  <a:lnTo>
                    <a:pt x="0" y="14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9" name="Freeform 601">
              <a:extLst>
                <a:ext uri="{FF2B5EF4-FFF2-40B4-BE49-F238E27FC236}">
                  <a16:creationId xmlns:a16="http://schemas.microsoft.com/office/drawing/2014/main" id="{66FA13BC-827D-5D4A-9193-74F6A2C4B7F7}"/>
                </a:ext>
              </a:extLst>
            </p:cNvPr>
            <p:cNvSpPr>
              <a:spLocks/>
            </p:cNvSpPr>
            <p:nvPr/>
          </p:nvSpPr>
          <p:spPr bwMode="gray">
            <a:xfrm>
              <a:off x="3631" y="2443"/>
              <a:ext cx="92" cy="94"/>
            </a:xfrm>
            <a:custGeom>
              <a:avLst/>
              <a:gdLst>
                <a:gd name="T0" fmla="*/ 49 w 92"/>
                <a:gd name="T1" fmla="*/ 0 h 94"/>
                <a:gd name="T2" fmla="*/ 92 w 92"/>
                <a:gd name="T3" fmla="*/ 75 h 94"/>
                <a:gd name="T4" fmla="*/ 28 w 92"/>
                <a:gd name="T5" fmla="*/ 94 h 94"/>
                <a:gd name="T6" fmla="*/ 0 w 92"/>
                <a:gd name="T7" fmla="*/ 44 h 94"/>
                <a:gd name="T8" fmla="*/ 49 w 92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4">
                  <a:moveTo>
                    <a:pt x="49" y="0"/>
                  </a:moveTo>
                  <a:lnTo>
                    <a:pt x="92" y="75"/>
                  </a:lnTo>
                  <a:lnTo>
                    <a:pt x="28" y="94"/>
                  </a:lnTo>
                  <a:lnTo>
                    <a:pt x="0" y="4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0" name="Freeform 602">
              <a:extLst>
                <a:ext uri="{FF2B5EF4-FFF2-40B4-BE49-F238E27FC236}">
                  <a16:creationId xmlns:a16="http://schemas.microsoft.com/office/drawing/2014/main" id="{13414194-3008-D848-BC72-84AA4732F377}"/>
                </a:ext>
              </a:extLst>
            </p:cNvPr>
            <p:cNvSpPr>
              <a:spLocks/>
            </p:cNvSpPr>
            <p:nvPr/>
          </p:nvSpPr>
          <p:spPr bwMode="gray">
            <a:xfrm>
              <a:off x="3699" y="2511"/>
              <a:ext cx="95" cy="95"/>
            </a:xfrm>
            <a:custGeom>
              <a:avLst/>
              <a:gdLst>
                <a:gd name="T0" fmla="*/ 21 w 95"/>
                <a:gd name="T1" fmla="*/ 0 h 95"/>
                <a:gd name="T2" fmla="*/ 95 w 95"/>
                <a:gd name="T3" fmla="*/ 45 h 95"/>
                <a:gd name="T4" fmla="*/ 50 w 95"/>
                <a:gd name="T5" fmla="*/ 95 h 95"/>
                <a:gd name="T6" fmla="*/ 0 w 95"/>
                <a:gd name="T7" fmla="*/ 64 h 95"/>
                <a:gd name="T8" fmla="*/ 21 w 9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21" y="0"/>
                  </a:moveTo>
                  <a:lnTo>
                    <a:pt x="95" y="45"/>
                  </a:lnTo>
                  <a:lnTo>
                    <a:pt x="50" y="95"/>
                  </a:lnTo>
                  <a:lnTo>
                    <a:pt x="0" y="6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1" name="Freeform 603">
              <a:extLst>
                <a:ext uri="{FF2B5EF4-FFF2-40B4-BE49-F238E27FC236}">
                  <a16:creationId xmlns:a16="http://schemas.microsoft.com/office/drawing/2014/main" id="{B271719F-CEF5-314F-8C6B-D3DBAAAF2F95}"/>
                </a:ext>
              </a:extLst>
            </p:cNvPr>
            <p:cNvSpPr>
              <a:spLocks/>
            </p:cNvSpPr>
            <p:nvPr/>
          </p:nvSpPr>
          <p:spPr bwMode="gray">
            <a:xfrm>
              <a:off x="3789" y="2551"/>
              <a:ext cx="85" cy="66"/>
            </a:xfrm>
            <a:custGeom>
              <a:avLst/>
              <a:gdLst>
                <a:gd name="T0" fmla="*/ 0 w 85"/>
                <a:gd name="T1" fmla="*/ 0 h 66"/>
                <a:gd name="T2" fmla="*/ 85 w 85"/>
                <a:gd name="T3" fmla="*/ 0 h 66"/>
                <a:gd name="T4" fmla="*/ 71 w 85"/>
                <a:gd name="T5" fmla="*/ 66 h 66"/>
                <a:gd name="T6" fmla="*/ 12 w 85"/>
                <a:gd name="T7" fmla="*/ 66 h 66"/>
                <a:gd name="T8" fmla="*/ 0 w 85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66">
                  <a:moveTo>
                    <a:pt x="0" y="0"/>
                  </a:moveTo>
                  <a:lnTo>
                    <a:pt x="85" y="0"/>
                  </a:lnTo>
                  <a:lnTo>
                    <a:pt x="71" y="66"/>
                  </a:lnTo>
                  <a:lnTo>
                    <a:pt x="12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2" name="Freeform 604">
              <a:extLst>
                <a:ext uri="{FF2B5EF4-FFF2-40B4-BE49-F238E27FC236}">
                  <a16:creationId xmlns:a16="http://schemas.microsoft.com/office/drawing/2014/main" id="{B4B3D4A0-3956-AA41-BA6C-5BF4189DB56C}"/>
                </a:ext>
              </a:extLst>
            </p:cNvPr>
            <p:cNvSpPr>
              <a:spLocks/>
            </p:cNvSpPr>
            <p:nvPr/>
          </p:nvSpPr>
          <p:spPr bwMode="gray">
            <a:xfrm>
              <a:off x="3867" y="2509"/>
              <a:ext cx="94" cy="94"/>
            </a:xfrm>
            <a:custGeom>
              <a:avLst/>
              <a:gdLst>
                <a:gd name="T0" fmla="*/ 0 w 94"/>
                <a:gd name="T1" fmla="*/ 45 h 94"/>
                <a:gd name="T2" fmla="*/ 75 w 94"/>
                <a:gd name="T3" fmla="*/ 0 h 94"/>
                <a:gd name="T4" fmla="*/ 94 w 94"/>
                <a:gd name="T5" fmla="*/ 63 h 94"/>
                <a:gd name="T6" fmla="*/ 45 w 94"/>
                <a:gd name="T7" fmla="*/ 94 h 94"/>
                <a:gd name="T8" fmla="*/ 0 w 94"/>
                <a:gd name="T9" fmla="*/ 4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0" y="45"/>
                  </a:moveTo>
                  <a:lnTo>
                    <a:pt x="75" y="0"/>
                  </a:lnTo>
                  <a:lnTo>
                    <a:pt x="94" y="63"/>
                  </a:lnTo>
                  <a:lnTo>
                    <a:pt x="45" y="94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3" name="Freeform 605">
              <a:extLst>
                <a:ext uri="{FF2B5EF4-FFF2-40B4-BE49-F238E27FC236}">
                  <a16:creationId xmlns:a16="http://schemas.microsoft.com/office/drawing/2014/main" id="{9602832C-2680-9447-9CFD-4578B24EC9A5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5" y="2440"/>
              <a:ext cx="92" cy="95"/>
            </a:xfrm>
            <a:custGeom>
              <a:avLst/>
              <a:gdLst>
                <a:gd name="T0" fmla="*/ 0 w 92"/>
                <a:gd name="T1" fmla="*/ 73 h 95"/>
                <a:gd name="T2" fmla="*/ 43 w 92"/>
                <a:gd name="T3" fmla="*/ 0 h 95"/>
                <a:gd name="T4" fmla="*/ 92 w 92"/>
                <a:gd name="T5" fmla="*/ 43 h 95"/>
                <a:gd name="T6" fmla="*/ 64 w 92"/>
                <a:gd name="T7" fmla="*/ 95 h 95"/>
                <a:gd name="T8" fmla="*/ 0 w 92"/>
                <a:gd name="T9" fmla="*/ 7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5">
                  <a:moveTo>
                    <a:pt x="0" y="73"/>
                  </a:moveTo>
                  <a:lnTo>
                    <a:pt x="43" y="0"/>
                  </a:lnTo>
                  <a:lnTo>
                    <a:pt x="92" y="43"/>
                  </a:lnTo>
                  <a:lnTo>
                    <a:pt x="64" y="95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4" name="Freeform 606">
              <a:extLst>
                <a:ext uri="{FF2B5EF4-FFF2-40B4-BE49-F238E27FC236}">
                  <a16:creationId xmlns:a16="http://schemas.microsoft.com/office/drawing/2014/main" id="{3119C4C6-902F-2C4E-B9AA-C7DCDD8D71FC}"/>
                </a:ext>
              </a:extLst>
            </p:cNvPr>
            <p:cNvSpPr>
              <a:spLocks/>
            </p:cNvSpPr>
            <p:nvPr/>
          </p:nvSpPr>
          <p:spPr bwMode="gray">
            <a:xfrm>
              <a:off x="3975" y="2360"/>
              <a:ext cx="67" cy="85"/>
            </a:xfrm>
            <a:custGeom>
              <a:avLst/>
              <a:gdLst>
                <a:gd name="T0" fmla="*/ 0 w 67"/>
                <a:gd name="T1" fmla="*/ 85 h 85"/>
                <a:gd name="T2" fmla="*/ 0 w 67"/>
                <a:gd name="T3" fmla="*/ 0 h 85"/>
                <a:gd name="T4" fmla="*/ 67 w 67"/>
                <a:gd name="T5" fmla="*/ 14 h 85"/>
                <a:gd name="T6" fmla="*/ 67 w 67"/>
                <a:gd name="T7" fmla="*/ 71 h 85"/>
                <a:gd name="T8" fmla="*/ 0 w 67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5">
                  <a:moveTo>
                    <a:pt x="0" y="85"/>
                  </a:moveTo>
                  <a:lnTo>
                    <a:pt x="0" y="0"/>
                  </a:lnTo>
                  <a:lnTo>
                    <a:pt x="67" y="14"/>
                  </a:lnTo>
                  <a:lnTo>
                    <a:pt x="67" y="71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5" name="Freeform 607">
              <a:extLst>
                <a:ext uri="{FF2B5EF4-FFF2-40B4-BE49-F238E27FC236}">
                  <a16:creationId xmlns:a16="http://schemas.microsoft.com/office/drawing/2014/main" id="{16AB84AC-1BE8-AC4D-8C68-539BF0710396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3" y="2270"/>
              <a:ext cx="92" cy="97"/>
            </a:xfrm>
            <a:custGeom>
              <a:avLst/>
              <a:gdLst>
                <a:gd name="T0" fmla="*/ 45 w 92"/>
                <a:gd name="T1" fmla="*/ 97 h 97"/>
                <a:gd name="T2" fmla="*/ 0 w 92"/>
                <a:gd name="T3" fmla="*/ 21 h 97"/>
                <a:gd name="T4" fmla="*/ 64 w 92"/>
                <a:gd name="T5" fmla="*/ 0 h 97"/>
                <a:gd name="T6" fmla="*/ 92 w 92"/>
                <a:gd name="T7" fmla="*/ 52 h 97"/>
                <a:gd name="T8" fmla="*/ 45 w 92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7">
                  <a:moveTo>
                    <a:pt x="45" y="97"/>
                  </a:moveTo>
                  <a:lnTo>
                    <a:pt x="0" y="21"/>
                  </a:lnTo>
                  <a:lnTo>
                    <a:pt x="64" y="0"/>
                  </a:lnTo>
                  <a:lnTo>
                    <a:pt x="92" y="52"/>
                  </a:lnTo>
                  <a:lnTo>
                    <a:pt x="45" y="97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6" name="Freeform 608">
              <a:extLst>
                <a:ext uri="{FF2B5EF4-FFF2-40B4-BE49-F238E27FC236}">
                  <a16:creationId xmlns:a16="http://schemas.microsoft.com/office/drawing/2014/main" id="{1617DC33-1426-C64A-9E61-BECAA13921FF}"/>
                </a:ext>
              </a:extLst>
            </p:cNvPr>
            <p:cNvSpPr>
              <a:spLocks/>
            </p:cNvSpPr>
            <p:nvPr/>
          </p:nvSpPr>
          <p:spPr bwMode="gray">
            <a:xfrm>
              <a:off x="3862" y="2204"/>
              <a:ext cx="97" cy="92"/>
            </a:xfrm>
            <a:custGeom>
              <a:avLst/>
              <a:gdLst>
                <a:gd name="T0" fmla="*/ 76 w 97"/>
                <a:gd name="T1" fmla="*/ 92 h 92"/>
                <a:gd name="T2" fmla="*/ 0 w 97"/>
                <a:gd name="T3" fmla="*/ 50 h 92"/>
                <a:gd name="T4" fmla="*/ 45 w 97"/>
                <a:gd name="T5" fmla="*/ 0 h 92"/>
                <a:gd name="T6" fmla="*/ 97 w 97"/>
                <a:gd name="T7" fmla="*/ 31 h 92"/>
                <a:gd name="T8" fmla="*/ 76 w 97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2">
                  <a:moveTo>
                    <a:pt x="76" y="92"/>
                  </a:moveTo>
                  <a:lnTo>
                    <a:pt x="0" y="50"/>
                  </a:lnTo>
                  <a:lnTo>
                    <a:pt x="45" y="0"/>
                  </a:lnTo>
                  <a:lnTo>
                    <a:pt x="97" y="31"/>
                  </a:lnTo>
                  <a:lnTo>
                    <a:pt x="76" y="92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7" name="Freeform 609">
              <a:extLst>
                <a:ext uri="{FF2B5EF4-FFF2-40B4-BE49-F238E27FC236}">
                  <a16:creationId xmlns:a16="http://schemas.microsoft.com/office/drawing/2014/main" id="{D5B2D93E-E909-E844-82A0-2F9DAABA34E6}"/>
                </a:ext>
              </a:extLst>
            </p:cNvPr>
            <p:cNvSpPr>
              <a:spLocks/>
            </p:cNvSpPr>
            <p:nvPr/>
          </p:nvSpPr>
          <p:spPr bwMode="gray">
            <a:xfrm>
              <a:off x="3784" y="2192"/>
              <a:ext cx="85" cy="64"/>
            </a:xfrm>
            <a:custGeom>
              <a:avLst/>
              <a:gdLst>
                <a:gd name="T0" fmla="*/ 85 w 85"/>
                <a:gd name="T1" fmla="*/ 64 h 64"/>
                <a:gd name="T2" fmla="*/ 0 w 85"/>
                <a:gd name="T3" fmla="*/ 64 h 64"/>
                <a:gd name="T4" fmla="*/ 12 w 85"/>
                <a:gd name="T5" fmla="*/ 0 h 64"/>
                <a:gd name="T6" fmla="*/ 71 w 85"/>
                <a:gd name="T7" fmla="*/ 0 h 64"/>
                <a:gd name="T8" fmla="*/ 85 w 85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64">
                  <a:moveTo>
                    <a:pt x="85" y="64"/>
                  </a:moveTo>
                  <a:lnTo>
                    <a:pt x="0" y="64"/>
                  </a:lnTo>
                  <a:lnTo>
                    <a:pt x="12" y="0"/>
                  </a:lnTo>
                  <a:lnTo>
                    <a:pt x="71" y="0"/>
                  </a:lnTo>
                  <a:lnTo>
                    <a:pt x="85" y="64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8" name="Freeform 610">
              <a:extLst>
                <a:ext uri="{FF2B5EF4-FFF2-40B4-BE49-F238E27FC236}">
                  <a16:creationId xmlns:a16="http://schemas.microsoft.com/office/drawing/2014/main" id="{7348D5AA-1D8A-C14D-8E6B-5DB7F5154F74}"/>
                </a:ext>
              </a:extLst>
            </p:cNvPr>
            <p:cNvSpPr>
              <a:spLocks/>
            </p:cNvSpPr>
            <p:nvPr/>
          </p:nvSpPr>
          <p:spPr bwMode="gray">
            <a:xfrm>
              <a:off x="3694" y="2206"/>
              <a:ext cx="95" cy="92"/>
            </a:xfrm>
            <a:custGeom>
              <a:avLst/>
              <a:gdLst>
                <a:gd name="T0" fmla="*/ 95 w 95"/>
                <a:gd name="T1" fmla="*/ 50 h 92"/>
                <a:gd name="T2" fmla="*/ 22 w 95"/>
                <a:gd name="T3" fmla="*/ 92 h 92"/>
                <a:gd name="T4" fmla="*/ 0 w 95"/>
                <a:gd name="T5" fmla="*/ 31 h 92"/>
                <a:gd name="T6" fmla="*/ 52 w 95"/>
                <a:gd name="T7" fmla="*/ 0 h 92"/>
                <a:gd name="T8" fmla="*/ 95 w 95"/>
                <a:gd name="T9" fmla="*/ 5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2">
                  <a:moveTo>
                    <a:pt x="95" y="50"/>
                  </a:moveTo>
                  <a:lnTo>
                    <a:pt x="22" y="92"/>
                  </a:lnTo>
                  <a:lnTo>
                    <a:pt x="0" y="31"/>
                  </a:lnTo>
                  <a:lnTo>
                    <a:pt x="52" y="0"/>
                  </a:lnTo>
                  <a:lnTo>
                    <a:pt x="95" y="5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29" name="Freeform 611">
              <a:extLst>
                <a:ext uri="{FF2B5EF4-FFF2-40B4-BE49-F238E27FC236}">
                  <a16:creationId xmlns:a16="http://schemas.microsoft.com/office/drawing/2014/main" id="{9C9011E2-5D2F-8F49-B704-639D2F1E21F8}"/>
                </a:ext>
              </a:extLst>
            </p:cNvPr>
            <p:cNvSpPr>
              <a:spLocks/>
            </p:cNvSpPr>
            <p:nvPr/>
          </p:nvSpPr>
          <p:spPr bwMode="gray">
            <a:xfrm>
              <a:off x="3628" y="2275"/>
              <a:ext cx="92" cy="94"/>
            </a:xfrm>
            <a:custGeom>
              <a:avLst/>
              <a:gdLst>
                <a:gd name="T0" fmla="*/ 92 w 92"/>
                <a:gd name="T1" fmla="*/ 21 h 94"/>
                <a:gd name="T2" fmla="*/ 50 w 92"/>
                <a:gd name="T3" fmla="*/ 94 h 94"/>
                <a:gd name="T4" fmla="*/ 0 w 92"/>
                <a:gd name="T5" fmla="*/ 49 h 94"/>
                <a:gd name="T6" fmla="*/ 29 w 92"/>
                <a:gd name="T7" fmla="*/ 0 h 94"/>
                <a:gd name="T8" fmla="*/ 92 w 92"/>
                <a:gd name="T9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4">
                  <a:moveTo>
                    <a:pt x="92" y="21"/>
                  </a:moveTo>
                  <a:lnTo>
                    <a:pt x="50" y="94"/>
                  </a:lnTo>
                  <a:lnTo>
                    <a:pt x="0" y="49"/>
                  </a:lnTo>
                  <a:lnTo>
                    <a:pt x="29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0" name="Freeform 612">
              <a:extLst>
                <a:ext uri="{FF2B5EF4-FFF2-40B4-BE49-F238E27FC236}">
                  <a16:creationId xmlns:a16="http://schemas.microsoft.com/office/drawing/2014/main" id="{2CD02469-E27A-D74F-9906-13B96D3D5486}"/>
                </a:ext>
              </a:extLst>
            </p:cNvPr>
            <p:cNvSpPr>
              <a:spLocks/>
            </p:cNvSpPr>
            <p:nvPr/>
          </p:nvSpPr>
          <p:spPr bwMode="gray">
            <a:xfrm>
              <a:off x="4356" y="2102"/>
              <a:ext cx="186" cy="83"/>
            </a:xfrm>
            <a:custGeom>
              <a:avLst/>
              <a:gdLst>
                <a:gd name="T0" fmla="*/ 4 w 79"/>
                <a:gd name="T1" fmla="*/ 35 h 35"/>
                <a:gd name="T2" fmla="*/ 1 w 79"/>
                <a:gd name="T3" fmla="*/ 32 h 35"/>
                <a:gd name="T4" fmla="*/ 3 w 79"/>
                <a:gd name="T5" fmla="*/ 27 h 35"/>
                <a:gd name="T6" fmla="*/ 73 w 79"/>
                <a:gd name="T7" fmla="*/ 1 h 35"/>
                <a:gd name="T8" fmla="*/ 78 w 79"/>
                <a:gd name="T9" fmla="*/ 3 h 35"/>
                <a:gd name="T10" fmla="*/ 76 w 79"/>
                <a:gd name="T11" fmla="*/ 9 h 35"/>
                <a:gd name="T12" fmla="*/ 6 w 79"/>
                <a:gd name="T13" fmla="*/ 35 h 35"/>
                <a:gd name="T14" fmla="*/ 4 w 7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35">
                  <a:moveTo>
                    <a:pt x="4" y="35"/>
                  </a:moveTo>
                  <a:cubicBezTo>
                    <a:pt x="3" y="35"/>
                    <a:pt x="1" y="34"/>
                    <a:pt x="1" y="32"/>
                  </a:cubicBezTo>
                  <a:cubicBezTo>
                    <a:pt x="0" y="30"/>
                    <a:pt x="1" y="28"/>
                    <a:pt x="3" y="27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0"/>
                    <a:pt x="77" y="1"/>
                    <a:pt x="78" y="3"/>
                  </a:cubicBezTo>
                  <a:cubicBezTo>
                    <a:pt x="79" y="6"/>
                    <a:pt x="78" y="8"/>
                    <a:pt x="76" y="9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5"/>
                    <a:pt x="5" y="35"/>
                    <a:pt x="4" y="35"/>
                  </a:cubicBez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1" name="Freeform 613">
              <a:extLst>
                <a:ext uri="{FF2B5EF4-FFF2-40B4-BE49-F238E27FC236}">
                  <a16:creationId xmlns:a16="http://schemas.microsoft.com/office/drawing/2014/main" id="{E98735A1-7E77-F747-BDE3-A53F142ADAF0}"/>
                </a:ext>
              </a:extLst>
            </p:cNvPr>
            <p:cNvSpPr>
              <a:spLocks/>
            </p:cNvSpPr>
            <p:nvPr/>
          </p:nvSpPr>
          <p:spPr bwMode="gray">
            <a:xfrm>
              <a:off x="3366" y="1930"/>
              <a:ext cx="24" cy="23"/>
            </a:xfrm>
            <a:custGeom>
              <a:avLst/>
              <a:gdLst>
                <a:gd name="T0" fmla="*/ 4 w 10"/>
                <a:gd name="T1" fmla="*/ 9 h 10"/>
                <a:gd name="T2" fmla="*/ 0 w 10"/>
                <a:gd name="T3" fmla="*/ 4 h 10"/>
                <a:gd name="T4" fmla="*/ 5 w 10"/>
                <a:gd name="T5" fmla="*/ 0 h 10"/>
                <a:gd name="T6" fmla="*/ 9 w 10"/>
                <a:gd name="T7" fmla="*/ 5 h 10"/>
                <a:gd name="T8" fmla="*/ 4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1" y="9"/>
                    <a:pt x="0" y="7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8" y="0"/>
                    <a:pt x="10" y="3"/>
                    <a:pt x="9" y="5"/>
                  </a:cubicBezTo>
                  <a:cubicBezTo>
                    <a:pt x="9" y="8"/>
                    <a:pt x="7" y="10"/>
                    <a:pt x="4" y="9"/>
                  </a:cubicBez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2" name="Freeform 614">
              <a:extLst>
                <a:ext uri="{FF2B5EF4-FFF2-40B4-BE49-F238E27FC236}">
                  <a16:creationId xmlns:a16="http://schemas.microsoft.com/office/drawing/2014/main" id="{9D816DE7-2407-9842-9E78-4E3A27250AC8}"/>
                </a:ext>
              </a:extLst>
            </p:cNvPr>
            <p:cNvSpPr>
              <a:spLocks/>
            </p:cNvSpPr>
            <p:nvPr/>
          </p:nvSpPr>
          <p:spPr bwMode="gray">
            <a:xfrm>
              <a:off x="3392" y="1816"/>
              <a:ext cx="130" cy="161"/>
            </a:xfrm>
            <a:custGeom>
              <a:avLst/>
              <a:gdLst>
                <a:gd name="T0" fmla="*/ 50 w 55"/>
                <a:gd name="T1" fmla="*/ 68 h 68"/>
                <a:gd name="T2" fmla="*/ 47 w 55"/>
                <a:gd name="T3" fmla="*/ 66 h 68"/>
                <a:gd name="T4" fmla="*/ 2 w 55"/>
                <a:gd name="T5" fmla="*/ 7 h 68"/>
                <a:gd name="T6" fmla="*/ 2 w 55"/>
                <a:gd name="T7" fmla="*/ 1 h 68"/>
                <a:gd name="T8" fmla="*/ 8 w 55"/>
                <a:gd name="T9" fmla="*/ 2 h 68"/>
                <a:gd name="T10" fmla="*/ 53 w 55"/>
                <a:gd name="T11" fmla="*/ 61 h 68"/>
                <a:gd name="T12" fmla="*/ 53 w 55"/>
                <a:gd name="T13" fmla="*/ 67 h 68"/>
                <a:gd name="T14" fmla="*/ 50 w 55"/>
                <a:gd name="T1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68">
                  <a:moveTo>
                    <a:pt x="50" y="68"/>
                  </a:moveTo>
                  <a:cubicBezTo>
                    <a:pt x="49" y="68"/>
                    <a:pt x="48" y="67"/>
                    <a:pt x="47" y="6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1" y="3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5" y="63"/>
                    <a:pt x="54" y="66"/>
                    <a:pt x="53" y="67"/>
                  </a:cubicBezTo>
                  <a:cubicBezTo>
                    <a:pt x="52" y="68"/>
                    <a:pt x="51" y="68"/>
                    <a:pt x="50" y="68"/>
                  </a:cubicBez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3" name="Freeform 615">
              <a:extLst>
                <a:ext uri="{FF2B5EF4-FFF2-40B4-BE49-F238E27FC236}">
                  <a16:creationId xmlns:a16="http://schemas.microsoft.com/office/drawing/2014/main" id="{562B7EED-20B0-C747-AD4A-FF0AC8E4FD35}"/>
                </a:ext>
              </a:extLst>
            </p:cNvPr>
            <p:cNvSpPr>
              <a:spLocks/>
            </p:cNvSpPr>
            <p:nvPr/>
          </p:nvSpPr>
          <p:spPr bwMode="gray">
            <a:xfrm>
              <a:off x="4557" y="2206"/>
              <a:ext cx="18" cy="19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14 h 19"/>
                <a:gd name="T4" fmla="*/ 11 w 18"/>
                <a:gd name="T5" fmla="*/ 0 h 19"/>
                <a:gd name="T6" fmla="*/ 18 w 18"/>
                <a:gd name="T7" fmla="*/ 7 h 19"/>
                <a:gd name="T8" fmla="*/ 7 w 1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lnTo>
                    <a:pt x="0" y="14"/>
                  </a:lnTo>
                  <a:lnTo>
                    <a:pt x="11" y="0"/>
                  </a:lnTo>
                  <a:lnTo>
                    <a:pt x="18" y="7"/>
                  </a:lnTo>
                  <a:lnTo>
                    <a:pt x="7" y="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4" name="Freeform 616">
              <a:extLst>
                <a:ext uri="{FF2B5EF4-FFF2-40B4-BE49-F238E27FC236}">
                  <a16:creationId xmlns:a16="http://schemas.microsoft.com/office/drawing/2014/main" id="{0BA16DDF-DF9E-2F42-AC09-92751717ACFF}"/>
                </a:ext>
              </a:extLst>
            </p:cNvPr>
            <p:cNvSpPr>
              <a:spLocks/>
            </p:cNvSpPr>
            <p:nvPr/>
          </p:nvSpPr>
          <p:spPr bwMode="gray">
            <a:xfrm>
              <a:off x="4524" y="2239"/>
              <a:ext cx="18" cy="19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12 h 19"/>
                <a:gd name="T4" fmla="*/ 11 w 18"/>
                <a:gd name="T5" fmla="*/ 0 h 19"/>
                <a:gd name="T6" fmla="*/ 18 w 18"/>
                <a:gd name="T7" fmla="*/ 7 h 19"/>
                <a:gd name="T8" fmla="*/ 7 w 1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18" y="7"/>
                  </a:lnTo>
                  <a:lnTo>
                    <a:pt x="7" y="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5" name="Freeform 617">
              <a:extLst>
                <a:ext uri="{FF2B5EF4-FFF2-40B4-BE49-F238E27FC236}">
                  <a16:creationId xmlns:a16="http://schemas.microsoft.com/office/drawing/2014/main" id="{E773E68A-8142-AB4C-8A64-5EA4B5CF0669}"/>
                </a:ext>
              </a:extLst>
            </p:cNvPr>
            <p:cNvSpPr>
              <a:spLocks/>
            </p:cNvSpPr>
            <p:nvPr/>
          </p:nvSpPr>
          <p:spPr bwMode="gray">
            <a:xfrm>
              <a:off x="4557" y="2239"/>
              <a:ext cx="18" cy="19"/>
            </a:xfrm>
            <a:custGeom>
              <a:avLst/>
              <a:gdLst>
                <a:gd name="T0" fmla="*/ 11 w 18"/>
                <a:gd name="T1" fmla="*/ 19 h 19"/>
                <a:gd name="T2" fmla="*/ 0 w 18"/>
                <a:gd name="T3" fmla="*/ 7 h 19"/>
                <a:gd name="T4" fmla="*/ 7 w 18"/>
                <a:gd name="T5" fmla="*/ 0 h 19"/>
                <a:gd name="T6" fmla="*/ 18 w 18"/>
                <a:gd name="T7" fmla="*/ 12 h 19"/>
                <a:gd name="T8" fmla="*/ 11 w 1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1" y="19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8" y="12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6" name="Freeform 618">
              <a:extLst>
                <a:ext uri="{FF2B5EF4-FFF2-40B4-BE49-F238E27FC236}">
                  <a16:creationId xmlns:a16="http://schemas.microsoft.com/office/drawing/2014/main" id="{D9A6F401-75FF-7A48-85DA-7C84F4A73F07}"/>
                </a:ext>
              </a:extLst>
            </p:cNvPr>
            <p:cNvSpPr>
              <a:spLocks/>
            </p:cNvSpPr>
            <p:nvPr/>
          </p:nvSpPr>
          <p:spPr bwMode="gray">
            <a:xfrm>
              <a:off x="4524" y="2206"/>
              <a:ext cx="18" cy="19"/>
            </a:xfrm>
            <a:custGeom>
              <a:avLst/>
              <a:gdLst>
                <a:gd name="T0" fmla="*/ 11 w 18"/>
                <a:gd name="T1" fmla="*/ 19 h 19"/>
                <a:gd name="T2" fmla="*/ 0 w 18"/>
                <a:gd name="T3" fmla="*/ 7 h 19"/>
                <a:gd name="T4" fmla="*/ 7 w 18"/>
                <a:gd name="T5" fmla="*/ 0 h 19"/>
                <a:gd name="T6" fmla="*/ 18 w 18"/>
                <a:gd name="T7" fmla="*/ 14 h 19"/>
                <a:gd name="T8" fmla="*/ 11 w 1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1" y="19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8" y="14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7" name="Freeform 619">
              <a:extLst>
                <a:ext uri="{FF2B5EF4-FFF2-40B4-BE49-F238E27FC236}">
                  <a16:creationId xmlns:a16="http://schemas.microsoft.com/office/drawing/2014/main" id="{983C8061-B24F-F941-8AA2-D0FE6B1F1A30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106" y="2494"/>
              <a:ext cx="106" cy="107"/>
            </a:xfrm>
            <a:custGeom>
              <a:avLst/>
              <a:gdLst>
                <a:gd name="T0" fmla="*/ 52 w 106"/>
                <a:gd name="T1" fmla="*/ 107 h 107"/>
                <a:gd name="T2" fmla="*/ 0 w 106"/>
                <a:gd name="T3" fmla="*/ 52 h 107"/>
                <a:gd name="T4" fmla="*/ 52 w 106"/>
                <a:gd name="T5" fmla="*/ 0 h 107"/>
                <a:gd name="T6" fmla="*/ 106 w 106"/>
                <a:gd name="T7" fmla="*/ 52 h 107"/>
                <a:gd name="T8" fmla="*/ 52 w 106"/>
                <a:gd name="T9" fmla="*/ 107 h 107"/>
                <a:gd name="T10" fmla="*/ 12 w 106"/>
                <a:gd name="T11" fmla="*/ 52 h 107"/>
                <a:gd name="T12" fmla="*/ 52 w 106"/>
                <a:gd name="T13" fmla="*/ 93 h 107"/>
                <a:gd name="T14" fmla="*/ 92 w 106"/>
                <a:gd name="T15" fmla="*/ 52 h 107"/>
                <a:gd name="T16" fmla="*/ 52 w 106"/>
                <a:gd name="T17" fmla="*/ 12 h 107"/>
                <a:gd name="T18" fmla="*/ 12 w 106"/>
                <a:gd name="T19" fmla="*/ 5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7">
                  <a:moveTo>
                    <a:pt x="52" y="107"/>
                  </a:moveTo>
                  <a:lnTo>
                    <a:pt x="0" y="52"/>
                  </a:lnTo>
                  <a:lnTo>
                    <a:pt x="52" y="0"/>
                  </a:lnTo>
                  <a:lnTo>
                    <a:pt x="106" y="52"/>
                  </a:lnTo>
                  <a:lnTo>
                    <a:pt x="52" y="107"/>
                  </a:lnTo>
                  <a:close/>
                  <a:moveTo>
                    <a:pt x="12" y="52"/>
                  </a:moveTo>
                  <a:lnTo>
                    <a:pt x="52" y="93"/>
                  </a:lnTo>
                  <a:lnTo>
                    <a:pt x="92" y="52"/>
                  </a:lnTo>
                  <a:lnTo>
                    <a:pt x="52" y="12"/>
                  </a:lnTo>
                  <a:lnTo>
                    <a:pt x="12" y="52"/>
                  </a:ln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8" name="Freeform 620">
              <a:extLst>
                <a:ext uri="{FF2B5EF4-FFF2-40B4-BE49-F238E27FC236}">
                  <a16:creationId xmlns:a16="http://schemas.microsoft.com/office/drawing/2014/main" id="{E66D6C15-AFA6-6644-80FD-D60390A8288B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616" y="1736"/>
              <a:ext cx="71" cy="64"/>
            </a:xfrm>
            <a:custGeom>
              <a:avLst/>
              <a:gdLst>
                <a:gd name="T0" fmla="*/ 71 w 71"/>
                <a:gd name="T1" fmla="*/ 64 h 64"/>
                <a:gd name="T2" fmla="*/ 0 w 71"/>
                <a:gd name="T3" fmla="*/ 64 h 64"/>
                <a:gd name="T4" fmla="*/ 36 w 71"/>
                <a:gd name="T5" fmla="*/ 0 h 64"/>
                <a:gd name="T6" fmla="*/ 71 w 71"/>
                <a:gd name="T7" fmla="*/ 64 h 64"/>
                <a:gd name="T8" fmla="*/ 17 w 71"/>
                <a:gd name="T9" fmla="*/ 54 h 64"/>
                <a:gd name="T10" fmla="*/ 55 w 71"/>
                <a:gd name="T11" fmla="*/ 54 h 64"/>
                <a:gd name="T12" fmla="*/ 36 w 71"/>
                <a:gd name="T13" fmla="*/ 19 h 64"/>
                <a:gd name="T14" fmla="*/ 17 w 71"/>
                <a:gd name="T15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64">
                  <a:moveTo>
                    <a:pt x="71" y="64"/>
                  </a:moveTo>
                  <a:lnTo>
                    <a:pt x="0" y="64"/>
                  </a:lnTo>
                  <a:lnTo>
                    <a:pt x="36" y="0"/>
                  </a:lnTo>
                  <a:lnTo>
                    <a:pt x="71" y="64"/>
                  </a:lnTo>
                  <a:close/>
                  <a:moveTo>
                    <a:pt x="17" y="54"/>
                  </a:moveTo>
                  <a:lnTo>
                    <a:pt x="55" y="54"/>
                  </a:lnTo>
                  <a:lnTo>
                    <a:pt x="36" y="19"/>
                  </a:lnTo>
                  <a:lnTo>
                    <a:pt x="17" y="54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82" name="Rechteck 12">
            <a:extLst>
              <a:ext uri="{FF2B5EF4-FFF2-40B4-BE49-F238E27FC236}">
                <a16:creationId xmlns:a16="http://schemas.microsoft.com/office/drawing/2014/main" id="{A46D29DC-58DF-0E4A-A398-44764111374C}"/>
              </a:ext>
            </a:extLst>
          </p:cNvPr>
          <p:cNvSpPr/>
          <p:nvPr/>
        </p:nvSpPr>
        <p:spPr bwMode="gray">
          <a:xfrm>
            <a:off x="5814212" y="2986759"/>
            <a:ext cx="4539956" cy="637982"/>
          </a:xfrm>
          <a:prstGeom prst="rect">
            <a:avLst/>
          </a:prstGeom>
          <a:solidFill>
            <a:schemeClr val="accent1">
              <a:lumMod val="20000"/>
              <a:lumOff val="80000"/>
              <a:alpha val="46000"/>
            </a:scheme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144000" tIns="27004" rIns="144000" bIns="27004" rtlCol="0" anchor="ctr"/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lang="es-ES_tradnl" sz="1600" kern="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  <a:cs typeface="+mn-cs"/>
              </a:rPr>
              <a:t>Vencidos al 30/11/2019.</a:t>
            </a:r>
            <a:endParaRPr kumimoji="0" lang="es-ES_tradnl" sz="1600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84" name="Rechteck 12">
            <a:extLst>
              <a:ext uri="{FF2B5EF4-FFF2-40B4-BE49-F238E27FC236}">
                <a16:creationId xmlns:a16="http://schemas.microsoft.com/office/drawing/2014/main" id="{9F2797CD-8279-FB4A-8003-77B407177873}"/>
              </a:ext>
            </a:extLst>
          </p:cNvPr>
          <p:cNvSpPr/>
          <p:nvPr/>
        </p:nvSpPr>
        <p:spPr bwMode="gray">
          <a:xfrm>
            <a:off x="5814212" y="3706839"/>
            <a:ext cx="4539956" cy="637982"/>
          </a:xfrm>
          <a:prstGeom prst="rect">
            <a:avLst/>
          </a:prstGeom>
          <a:solidFill>
            <a:schemeClr val="accent1">
              <a:lumMod val="40000"/>
              <a:lumOff val="60000"/>
              <a:alpha val="67000"/>
            </a:scheme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144000" tIns="27004" rIns="144000" bIns="27004" rtlCol="0" anchor="ctr"/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lang="es-ES_tradnl" sz="1600" kern="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  <a:cs typeface="+mn-cs"/>
              </a:rPr>
              <a:t>DJ jurada no presentadas o no vencido el plazo presentación, posterior (exigibilidad). </a:t>
            </a:r>
            <a:endParaRPr kumimoji="0" lang="es-ES_tradnl" sz="1600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85" name="Rechteck 12">
            <a:extLst>
              <a:ext uri="{FF2B5EF4-FFF2-40B4-BE49-F238E27FC236}">
                <a16:creationId xmlns:a16="http://schemas.microsoft.com/office/drawing/2014/main" id="{DF641D7D-2C06-9942-ABBF-C7BCE7C3F5B5}"/>
              </a:ext>
            </a:extLst>
          </p:cNvPr>
          <p:cNvSpPr/>
          <p:nvPr/>
        </p:nvSpPr>
        <p:spPr bwMode="gray">
          <a:xfrm>
            <a:off x="5817664" y="4424476"/>
            <a:ext cx="4539956" cy="637982"/>
          </a:xfrm>
          <a:prstGeom prst="rect">
            <a:avLst/>
          </a:prstGeom>
          <a:solidFill>
            <a:schemeClr val="accent1">
              <a:lumMod val="20000"/>
              <a:lumOff val="80000"/>
              <a:alpha val="46000"/>
            </a:scheme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144000" tIns="27004" rIns="144000" bIns="27004" rtlCol="0" anchor="ctr"/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lang="es-ES_tradnl" sz="1600" kern="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  <a:cs typeface="+mn-cs"/>
              </a:rPr>
              <a:t>Regularizar el capital (compensación o plan).</a:t>
            </a:r>
            <a:endParaRPr kumimoji="0" lang="es-ES_tradnl" sz="1600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624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  <p:bldP spid="82" grpId="0" animBg="1"/>
      <p:bldP spid="84" grpId="0" animBg="1"/>
      <p:bldP spid="8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24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B225348-4C8B-F844-A374-FCAE1BFDBD0F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Multas – Agentes de Retención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B425EEC1-EA64-984C-B647-1A141DCDD9BA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14 de la Ley 27.541 (B.O. 23/12/2019).</a:t>
            </a:r>
          </a:p>
        </p:txBody>
      </p:sp>
      <p:sp>
        <p:nvSpPr>
          <p:cNvPr id="67" name="Rectangle 19" descr="© INSCALE GmbH, 26.05.2010&#10;http://www.presentationload.com/">
            <a:extLst>
              <a:ext uri="{FF2B5EF4-FFF2-40B4-BE49-F238E27FC236}">
                <a16:creationId xmlns:a16="http://schemas.microsoft.com/office/drawing/2014/main" id="{BAB326FE-B9CE-4241-9863-8B1BE6D1DFA2}"/>
              </a:ext>
            </a:extLst>
          </p:cNvPr>
          <p:cNvSpPr>
            <a:spLocks noChangeArrowheads="1"/>
          </p:cNvSpPr>
          <p:nvPr/>
        </p:nvSpPr>
        <p:spPr bwMode="gray">
          <a:xfrm>
            <a:off x="3052960" y="2084406"/>
            <a:ext cx="2619211" cy="4080898"/>
          </a:xfrm>
          <a:prstGeom prst="rect">
            <a:avLst/>
          </a:prstGeom>
          <a:gradFill flip="none" rotWithShape="0">
            <a:gsLst>
              <a:gs pos="0">
                <a:schemeClr val="accent1">
                  <a:lumMod val="50000"/>
                </a:schemeClr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  <a:tileRect/>
          </a:gra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08000" tIns="0" rIns="108000" bIns="0" anchor="ctr"/>
          <a:lstStyle/>
          <a:p>
            <a:pPr marL="0" marR="0" lvl="0" indent="-190500" algn="ctr" defTabSz="801688" eaLnBrk="0" fontAlgn="auto" latinLnBrk="0" hangingPunct="0">
              <a:lnSpc>
                <a:spcPct val="95000"/>
              </a:lnSpc>
              <a:spcBef>
                <a:spcPts val="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lang="en-US" sz="2000" b="1" kern="0" noProof="1">
                <a:solidFill>
                  <a:srgbClr val="FFFFFF"/>
                </a:solidFill>
                <a:latin typeface="Trebuchet MS" panose="020B0703020202090204" pitchFamily="34" charset="0"/>
              </a:rPr>
              <a:t>Agentes de Recaudación que </a:t>
            </a:r>
            <a:r>
              <a:rPr lang="en-US" sz="2000" b="1" u="sng" kern="0" noProof="1">
                <a:solidFill>
                  <a:srgbClr val="FFFFFF"/>
                </a:solidFill>
                <a:latin typeface="Trebuchet MS" panose="020B0703020202090204" pitchFamily="34" charset="0"/>
              </a:rPr>
              <a:t>omitieron</a:t>
            </a:r>
            <a:r>
              <a:rPr lang="en-US" sz="2000" b="1" kern="0" noProof="1">
                <a:solidFill>
                  <a:srgbClr val="FFFFFF"/>
                </a:solidFill>
                <a:latin typeface="Trebuchet MS" panose="020B0703020202090204" pitchFamily="34" charset="0"/>
              </a:rPr>
              <a:t> actuar como tales</a:t>
            </a:r>
            <a:endParaRPr lang="en-US" sz="1400" b="1" kern="0" noProof="1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68" name="Rechteck 35">
            <a:extLst>
              <a:ext uri="{FF2B5EF4-FFF2-40B4-BE49-F238E27FC236}">
                <a16:creationId xmlns:a16="http://schemas.microsoft.com/office/drawing/2014/main" id="{75BFDA00-6E3A-8E47-A3CB-05F2CF61F499}"/>
              </a:ext>
            </a:extLst>
          </p:cNvPr>
          <p:cNvSpPr/>
          <p:nvPr/>
        </p:nvSpPr>
        <p:spPr bwMode="gray">
          <a:xfrm>
            <a:off x="7613730" y="2087651"/>
            <a:ext cx="2442155" cy="1998986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108000" tIns="0" rIns="0" bIns="0" anchor="ctr" anchorCtr="0"/>
          <a:lstStyle/>
          <a:p>
            <a:pPr marL="11113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1400" kern="0" dirty="0">
                <a:solidFill>
                  <a:srgbClr val="C00000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(i) Deducción del gasto en el Impuesto a las Ganancias, (ii) sanción material por omitir actuar como agente de recaudación y (iii) responsabilidad solidaria con el contribuyente.</a:t>
            </a:r>
          </a:p>
        </p:txBody>
      </p:sp>
      <p:sp>
        <p:nvSpPr>
          <p:cNvPr id="71" name="Rechteck 35">
            <a:extLst>
              <a:ext uri="{FF2B5EF4-FFF2-40B4-BE49-F238E27FC236}">
                <a16:creationId xmlns:a16="http://schemas.microsoft.com/office/drawing/2014/main" id="{D25102EE-66B6-E74E-AFEC-15EE90AE2E02}"/>
              </a:ext>
            </a:extLst>
          </p:cNvPr>
          <p:cNvSpPr/>
          <p:nvPr/>
        </p:nvSpPr>
        <p:spPr bwMode="gray">
          <a:xfrm>
            <a:off x="5740967" y="2086512"/>
            <a:ext cx="1794475" cy="2013662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/>
          <a:lstStyle/>
          <a:p>
            <a:pPr marL="180975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14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Liberados de multas y cualquier otra sanción:</a:t>
            </a:r>
            <a:endParaRPr lang="es-ES" sz="1400" b="1" kern="0" dirty="0">
              <a:solidFill>
                <a:srgbClr val="FF0000"/>
              </a:solidFill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sp>
        <p:nvSpPr>
          <p:cNvPr id="72" name="Rechteck 35">
            <a:extLst>
              <a:ext uri="{FF2B5EF4-FFF2-40B4-BE49-F238E27FC236}">
                <a16:creationId xmlns:a16="http://schemas.microsoft.com/office/drawing/2014/main" id="{10D27477-B49D-5B43-B8A0-36D0600E0D26}"/>
              </a:ext>
            </a:extLst>
          </p:cNvPr>
          <p:cNvSpPr/>
          <p:nvPr/>
        </p:nvSpPr>
        <p:spPr bwMode="gray">
          <a:xfrm>
            <a:off x="10134172" y="2086512"/>
            <a:ext cx="1794475" cy="1998986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/>
          <a:lstStyle/>
          <a:p>
            <a:pPr marL="180975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1400" b="1" kern="0" dirty="0">
                <a:solidFill>
                  <a:srgbClr val="C00000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Exteriorizar y pagar</a:t>
            </a:r>
          </a:p>
        </p:txBody>
      </p:sp>
      <p:sp>
        <p:nvSpPr>
          <p:cNvPr id="73" name="Rechteck 35">
            <a:extLst>
              <a:ext uri="{FF2B5EF4-FFF2-40B4-BE49-F238E27FC236}">
                <a16:creationId xmlns:a16="http://schemas.microsoft.com/office/drawing/2014/main" id="{E8EE4A14-28FA-3645-A165-9BB96C5AB51E}"/>
              </a:ext>
            </a:extLst>
          </p:cNvPr>
          <p:cNvSpPr/>
          <p:nvPr/>
        </p:nvSpPr>
        <p:spPr bwMode="gray">
          <a:xfrm>
            <a:off x="7613730" y="4152781"/>
            <a:ext cx="2442155" cy="1998986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108000" tIns="0" rIns="0" bIns="0" anchor="ctr" anchorCtr="0"/>
          <a:lstStyle/>
          <a:p>
            <a:pPr marL="11113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1400" kern="0" dirty="0">
                <a:solidFill>
                  <a:srgbClr val="C00000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Responsabilidad solidaria con el contribuyente.</a:t>
            </a:r>
          </a:p>
        </p:txBody>
      </p:sp>
      <p:sp>
        <p:nvSpPr>
          <p:cNvPr id="74" name="Rechteck 35">
            <a:extLst>
              <a:ext uri="{FF2B5EF4-FFF2-40B4-BE49-F238E27FC236}">
                <a16:creationId xmlns:a16="http://schemas.microsoft.com/office/drawing/2014/main" id="{71C55A65-F6AE-2542-B104-59BE2B509190}"/>
              </a:ext>
            </a:extLst>
          </p:cNvPr>
          <p:cNvSpPr/>
          <p:nvPr/>
        </p:nvSpPr>
        <p:spPr bwMode="gray">
          <a:xfrm>
            <a:off x="5740967" y="4151642"/>
            <a:ext cx="1794475" cy="2013662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/>
          <a:lstStyle/>
          <a:p>
            <a:pPr marL="180975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14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Liberados de responsabilidad:</a:t>
            </a:r>
            <a:endParaRPr lang="es-ES" sz="1400" b="1" kern="0" dirty="0">
              <a:solidFill>
                <a:srgbClr val="FF0000"/>
              </a:solidFill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sp>
        <p:nvSpPr>
          <p:cNvPr id="75" name="Rechteck 35">
            <a:extLst>
              <a:ext uri="{FF2B5EF4-FFF2-40B4-BE49-F238E27FC236}">
                <a16:creationId xmlns:a16="http://schemas.microsoft.com/office/drawing/2014/main" id="{91B92B67-18BF-B640-A3B4-BCA64CE8EB92}"/>
              </a:ext>
            </a:extLst>
          </p:cNvPr>
          <p:cNvSpPr/>
          <p:nvPr/>
        </p:nvSpPr>
        <p:spPr bwMode="gray">
          <a:xfrm>
            <a:off x="10134173" y="4151642"/>
            <a:ext cx="1794475" cy="1998986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/>
          <a:lstStyle/>
          <a:p>
            <a:pPr marL="180975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1400" b="1" kern="0" dirty="0">
                <a:solidFill>
                  <a:srgbClr val="C00000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Si el contribuyente regulariza su situación en los términos del presente régimen o con anterioridad</a:t>
            </a:r>
          </a:p>
        </p:txBody>
      </p:sp>
      <p:sp>
        <p:nvSpPr>
          <p:cNvPr id="12" name="Freeform 21">
            <a:extLst>
              <a:ext uri="{FF2B5EF4-FFF2-40B4-BE49-F238E27FC236}">
                <a16:creationId xmlns:a16="http://schemas.microsoft.com/office/drawing/2014/main" id="{A89D7566-65A3-4241-B740-997E9743216E}"/>
              </a:ext>
            </a:extLst>
          </p:cNvPr>
          <p:cNvSpPr>
            <a:spLocks/>
          </p:cNvSpPr>
          <p:nvPr/>
        </p:nvSpPr>
        <p:spPr bwMode="gray">
          <a:xfrm>
            <a:off x="10083503" y="2084406"/>
            <a:ext cx="1895811" cy="1813862"/>
          </a:xfrm>
          <a:custGeom>
            <a:avLst/>
            <a:gdLst/>
            <a:ahLst/>
            <a:cxnLst>
              <a:cxn ang="0">
                <a:pos x="695" y="66"/>
              </a:cxn>
              <a:cxn ang="0">
                <a:pos x="333" y="44"/>
              </a:cxn>
              <a:cxn ang="0">
                <a:pos x="163" y="83"/>
              </a:cxn>
              <a:cxn ang="0">
                <a:pos x="46" y="145"/>
              </a:cxn>
              <a:cxn ang="0">
                <a:pos x="25" y="239"/>
              </a:cxn>
              <a:cxn ang="0">
                <a:pos x="153" y="314"/>
              </a:cxn>
              <a:cxn ang="0">
                <a:pos x="509" y="381"/>
              </a:cxn>
              <a:cxn ang="0">
                <a:pos x="891" y="365"/>
              </a:cxn>
              <a:cxn ang="0">
                <a:pos x="1237" y="285"/>
              </a:cxn>
              <a:cxn ang="0">
                <a:pos x="1366" y="142"/>
              </a:cxn>
              <a:cxn ang="0">
                <a:pos x="1288" y="101"/>
              </a:cxn>
              <a:cxn ang="0">
                <a:pos x="1188" y="78"/>
              </a:cxn>
              <a:cxn ang="0">
                <a:pos x="584" y="1"/>
              </a:cxn>
              <a:cxn ang="0">
                <a:pos x="578" y="27"/>
              </a:cxn>
              <a:cxn ang="0">
                <a:pos x="970" y="68"/>
              </a:cxn>
              <a:cxn ang="0">
                <a:pos x="1246" y="118"/>
              </a:cxn>
              <a:cxn ang="0">
                <a:pos x="1337" y="155"/>
              </a:cxn>
              <a:cxn ang="0">
                <a:pos x="1306" y="226"/>
              </a:cxn>
              <a:cxn ang="0">
                <a:pos x="1152" y="289"/>
              </a:cxn>
              <a:cxn ang="0">
                <a:pos x="970" y="328"/>
              </a:cxn>
              <a:cxn ang="0">
                <a:pos x="218" y="306"/>
              </a:cxn>
              <a:cxn ang="0">
                <a:pos x="68" y="238"/>
              </a:cxn>
              <a:cxn ang="0">
                <a:pos x="45" y="181"/>
              </a:cxn>
              <a:cxn ang="0">
                <a:pos x="96" y="137"/>
              </a:cxn>
              <a:cxn ang="0">
                <a:pos x="429" y="63"/>
              </a:cxn>
              <a:cxn ang="0">
                <a:pos x="682" y="91"/>
              </a:cxn>
              <a:cxn ang="0">
                <a:pos x="695" y="66"/>
              </a:cxn>
            </a:cxnLst>
            <a:rect l="0" t="0" r="r" b="b"/>
            <a:pathLst>
              <a:path w="1421" h="389">
                <a:moveTo>
                  <a:pt x="695" y="66"/>
                </a:moveTo>
                <a:cubicBezTo>
                  <a:pt x="576" y="40"/>
                  <a:pt x="454" y="30"/>
                  <a:pt x="333" y="44"/>
                </a:cubicBezTo>
                <a:cubicBezTo>
                  <a:pt x="275" y="51"/>
                  <a:pt x="218" y="63"/>
                  <a:pt x="163" y="83"/>
                </a:cubicBezTo>
                <a:cubicBezTo>
                  <a:pt x="121" y="97"/>
                  <a:pt x="79" y="116"/>
                  <a:pt x="46" y="145"/>
                </a:cubicBezTo>
                <a:cubicBezTo>
                  <a:pt x="18" y="170"/>
                  <a:pt x="0" y="206"/>
                  <a:pt x="25" y="239"/>
                </a:cubicBezTo>
                <a:cubicBezTo>
                  <a:pt x="54" y="277"/>
                  <a:pt x="110" y="298"/>
                  <a:pt x="153" y="314"/>
                </a:cubicBezTo>
                <a:cubicBezTo>
                  <a:pt x="266" y="356"/>
                  <a:pt x="390" y="373"/>
                  <a:pt x="509" y="381"/>
                </a:cubicBezTo>
                <a:cubicBezTo>
                  <a:pt x="637" y="389"/>
                  <a:pt x="765" y="382"/>
                  <a:pt x="891" y="365"/>
                </a:cubicBezTo>
                <a:cubicBezTo>
                  <a:pt x="1008" y="349"/>
                  <a:pt x="1127" y="329"/>
                  <a:pt x="1237" y="285"/>
                </a:cubicBezTo>
                <a:cubicBezTo>
                  <a:pt x="1278" y="268"/>
                  <a:pt x="1421" y="207"/>
                  <a:pt x="1366" y="142"/>
                </a:cubicBezTo>
                <a:cubicBezTo>
                  <a:pt x="1347" y="120"/>
                  <a:pt x="1314" y="110"/>
                  <a:pt x="1288" y="101"/>
                </a:cubicBezTo>
                <a:cubicBezTo>
                  <a:pt x="1255" y="91"/>
                  <a:pt x="1222" y="84"/>
                  <a:pt x="1188" y="78"/>
                </a:cubicBezTo>
                <a:cubicBezTo>
                  <a:pt x="988" y="42"/>
                  <a:pt x="787" y="13"/>
                  <a:pt x="584" y="1"/>
                </a:cubicBezTo>
                <a:cubicBezTo>
                  <a:pt x="569" y="0"/>
                  <a:pt x="559" y="26"/>
                  <a:pt x="578" y="27"/>
                </a:cubicBezTo>
                <a:cubicBezTo>
                  <a:pt x="709" y="35"/>
                  <a:pt x="840" y="49"/>
                  <a:pt x="970" y="68"/>
                </a:cubicBezTo>
                <a:cubicBezTo>
                  <a:pt x="1062" y="82"/>
                  <a:pt x="1156" y="96"/>
                  <a:pt x="1246" y="118"/>
                </a:cubicBezTo>
                <a:cubicBezTo>
                  <a:pt x="1277" y="126"/>
                  <a:pt x="1311" y="136"/>
                  <a:pt x="1337" y="155"/>
                </a:cubicBezTo>
                <a:cubicBezTo>
                  <a:pt x="1371" y="181"/>
                  <a:pt x="1329" y="211"/>
                  <a:pt x="1306" y="226"/>
                </a:cubicBezTo>
                <a:cubicBezTo>
                  <a:pt x="1259" y="256"/>
                  <a:pt x="1205" y="273"/>
                  <a:pt x="1152" y="289"/>
                </a:cubicBezTo>
                <a:cubicBezTo>
                  <a:pt x="1092" y="306"/>
                  <a:pt x="1031" y="318"/>
                  <a:pt x="970" y="328"/>
                </a:cubicBezTo>
                <a:cubicBezTo>
                  <a:pt x="720" y="369"/>
                  <a:pt x="463" y="374"/>
                  <a:pt x="218" y="306"/>
                </a:cubicBezTo>
                <a:cubicBezTo>
                  <a:pt x="165" y="291"/>
                  <a:pt x="112" y="271"/>
                  <a:pt x="68" y="238"/>
                </a:cubicBezTo>
                <a:cubicBezTo>
                  <a:pt x="48" y="223"/>
                  <a:pt x="32" y="205"/>
                  <a:pt x="45" y="181"/>
                </a:cubicBezTo>
                <a:cubicBezTo>
                  <a:pt x="55" y="161"/>
                  <a:pt x="78" y="148"/>
                  <a:pt x="96" y="137"/>
                </a:cubicBezTo>
                <a:cubicBezTo>
                  <a:pt x="195" y="81"/>
                  <a:pt x="318" y="65"/>
                  <a:pt x="429" y="63"/>
                </a:cubicBezTo>
                <a:cubicBezTo>
                  <a:pt x="514" y="62"/>
                  <a:pt x="599" y="73"/>
                  <a:pt x="682" y="91"/>
                </a:cubicBezTo>
                <a:cubicBezTo>
                  <a:pt x="696" y="94"/>
                  <a:pt x="712" y="70"/>
                  <a:pt x="695" y="66"/>
                </a:cubicBezTo>
                <a:close/>
              </a:path>
            </a:pathLst>
          </a:custGeom>
          <a:solidFill>
            <a:srgbClr val="0033CC"/>
          </a:solidFill>
          <a:ln w="9525">
            <a:noFill/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5000"/>
              </a:lnSpc>
            </a:pPr>
            <a:endParaRPr lang="en-US" sz="2400">
              <a:solidFill>
                <a:srgbClr val="FFFFFF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23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25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Freeform 148">
            <a:extLst>
              <a:ext uri="{FF2B5EF4-FFF2-40B4-BE49-F238E27FC236}">
                <a16:creationId xmlns:a16="http://schemas.microsoft.com/office/drawing/2014/main" id="{81490D7B-D301-2442-96AF-A9D298CBD9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6749" y="4114188"/>
            <a:ext cx="2418501" cy="2318211"/>
          </a:xfrm>
          <a:custGeom>
            <a:avLst/>
            <a:gdLst>
              <a:gd name="T0" fmla="*/ 2831 w 2884"/>
              <a:gd name="T1" fmla="*/ 2604 h 2605"/>
              <a:gd name="T2" fmla="*/ 2831 w 2884"/>
              <a:gd name="T3" fmla="*/ 2604 h 2605"/>
              <a:gd name="T4" fmla="*/ 52 w 2884"/>
              <a:gd name="T5" fmla="*/ 2604 h 2605"/>
              <a:gd name="T6" fmla="*/ 0 w 2884"/>
              <a:gd name="T7" fmla="*/ 2552 h 2605"/>
              <a:gd name="T8" fmla="*/ 0 w 2884"/>
              <a:gd name="T9" fmla="*/ 48 h 2605"/>
              <a:gd name="T10" fmla="*/ 52 w 2884"/>
              <a:gd name="T11" fmla="*/ 0 h 2605"/>
              <a:gd name="T12" fmla="*/ 2831 w 2884"/>
              <a:gd name="T13" fmla="*/ 0 h 2605"/>
              <a:gd name="T14" fmla="*/ 2883 w 2884"/>
              <a:gd name="T15" fmla="*/ 48 h 2605"/>
              <a:gd name="T16" fmla="*/ 2883 w 2884"/>
              <a:gd name="T17" fmla="*/ 2552 h 2605"/>
              <a:gd name="T18" fmla="*/ 2831 w 2884"/>
              <a:gd name="T19" fmla="*/ 2604 h 2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84" h="2605">
                <a:moveTo>
                  <a:pt x="2831" y="2604"/>
                </a:moveTo>
                <a:lnTo>
                  <a:pt x="2831" y="2604"/>
                </a:lnTo>
                <a:cubicBezTo>
                  <a:pt x="52" y="2604"/>
                  <a:pt x="52" y="2604"/>
                  <a:pt x="52" y="2604"/>
                </a:cubicBezTo>
                <a:cubicBezTo>
                  <a:pt x="21" y="2604"/>
                  <a:pt x="0" y="2579"/>
                  <a:pt x="0" y="255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21"/>
                  <a:pt x="21" y="0"/>
                  <a:pt x="52" y="0"/>
                </a:cubicBezTo>
                <a:cubicBezTo>
                  <a:pt x="2831" y="0"/>
                  <a:pt x="2831" y="0"/>
                  <a:pt x="2831" y="0"/>
                </a:cubicBezTo>
                <a:cubicBezTo>
                  <a:pt x="2859" y="0"/>
                  <a:pt x="2883" y="21"/>
                  <a:pt x="2883" y="48"/>
                </a:cubicBezTo>
                <a:cubicBezTo>
                  <a:pt x="2883" y="2552"/>
                  <a:pt x="2883" y="2552"/>
                  <a:pt x="2883" y="2552"/>
                </a:cubicBezTo>
                <a:cubicBezTo>
                  <a:pt x="2883" y="2579"/>
                  <a:pt x="2859" y="2604"/>
                  <a:pt x="2831" y="2604"/>
                </a:cubicBezTo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 sz="7197">
              <a:latin typeface="Trebuchet MS" panose="020B0703020202090204" pitchFamily="34" charset="0"/>
              <a:ea typeface="Roboto" charset="0"/>
              <a:cs typeface="Roboto" charset="0"/>
            </a:endParaRPr>
          </a:p>
        </p:txBody>
      </p:sp>
      <p:sp>
        <p:nvSpPr>
          <p:cNvPr id="5" name="Freeform 149">
            <a:extLst>
              <a:ext uri="{FF2B5EF4-FFF2-40B4-BE49-F238E27FC236}">
                <a16:creationId xmlns:a16="http://schemas.microsoft.com/office/drawing/2014/main" id="{ED5A03F5-F6DC-6642-BD65-8D564A485A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5945" y="4114188"/>
            <a:ext cx="1468671" cy="1419954"/>
          </a:xfrm>
          <a:custGeom>
            <a:avLst/>
            <a:gdLst>
              <a:gd name="T0" fmla="*/ 162 w 1595"/>
              <a:gd name="T1" fmla="*/ 0 h 1596"/>
              <a:gd name="T2" fmla="*/ 162 w 1595"/>
              <a:gd name="T3" fmla="*/ 0 h 1596"/>
              <a:gd name="T4" fmla="*/ 0 w 1595"/>
              <a:gd name="T5" fmla="*/ 163 h 1596"/>
              <a:gd name="T6" fmla="*/ 0 w 1595"/>
              <a:gd name="T7" fmla="*/ 1595 h 1596"/>
              <a:gd name="T8" fmla="*/ 1594 w 1595"/>
              <a:gd name="T9" fmla="*/ 0 h 1596"/>
              <a:gd name="T10" fmla="*/ 162 w 1595"/>
              <a:gd name="T11" fmla="*/ 0 h 1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95" h="1596">
                <a:moveTo>
                  <a:pt x="162" y="0"/>
                </a:moveTo>
                <a:lnTo>
                  <a:pt x="162" y="0"/>
                </a:lnTo>
                <a:cubicBezTo>
                  <a:pt x="72" y="0"/>
                  <a:pt x="0" y="73"/>
                  <a:pt x="0" y="163"/>
                </a:cubicBezTo>
                <a:cubicBezTo>
                  <a:pt x="0" y="1595"/>
                  <a:pt x="0" y="1595"/>
                  <a:pt x="0" y="1595"/>
                </a:cubicBezTo>
                <a:cubicBezTo>
                  <a:pt x="881" y="1595"/>
                  <a:pt x="1594" y="882"/>
                  <a:pt x="1594" y="0"/>
                </a:cubicBezTo>
                <a:lnTo>
                  <a:pt x="162" y="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7197">
              <a:latin typeface="Trebuchet MS" panose="020B0703020202090204" pitchFamily="34" charset="0"/>
              <a:ea typeface="Roboto" charset="0"/>
              <a:cs typeface="Roboto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02ACDD-0794-C742-A474-FBB2B7046272}"/>
              </a:ext>
            </a:extLst>
          </p:cNvPr>
          <p:cNvSpPr txBox="1"/>
          <p:nvPr/>
        </p:nvSpPr>
        <p:spPr>
          <a:xfrm>
            <a:off x="4912712" y="4346308"/>
            <a:ext cx="925075" cy="646313"/>
          </a:xfrm>
          <a:prstGeom prst="rect">
            <a:avLst/>
          </a:prstGeom>
          <a:noFill/>
        </p:spPr>
        <p:txBody>
          <a:bodyPr wrap="square" lIns="91422" tIns="45711" rIns="91422" bIns="45711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Trebuchet MS" panose="020B0703020202090204" pitchFamily="34" charset="0"/>
              </a:rPr>
              <a:t>03</a:t>
            </a:r>
            <a:endParaRPr lang="id-ID" sz="36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F53E86CD-40D5-7F4F-B48E-45713F2F90A9}"/>
              </a:ext>
            </a:extLst>
          </p:cNvPr>
          <p:cNvGrpSpPr/>
          <p:nvPr/>
        </p:nvGrpSpPr>
        <p:grpSpPr>
          <a:xfrm>
            <a:off x="4845945" y="1720322"/>
            <a:ext cx="2455686" cy="2252750"/>
            <a:chOff x="2422549" y="5367743"/>
            <a:chExt cx="2455686" cy="2252750"/>
          </a:xfrm>
        </p:grpSpPr>
        <p:sp>
          <p:nvSpPr>
            <p:cNvPr id="16" name="Freeform 148">
              <a:extLst>
                <a:ext uri="{FF2B5EF4-FFF2-40B4-BE49-F238E27FC236}">
                  <a16:creationId xmlns:a16="http://schemas.microsoft.com/office/drawing/2014/main" id="{D4FF8F28-05BD-5447-B211-17C57145AC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2549" y="5382772"/>
              <a:ext cx="2455686" cy="2237721"/>
            </a:xfrm>
            <a:custGeom>
              <a:avLst/>
              <a:gdLst>
                <a:gd name="T0" fmla="*/ 2831 w 2884"/>
                <a:gd name="T1" fmla="*/ 2604 h 2605"/>
                <a:gd name="T2" fmla="*/ 2831 w 2884"/>
                <a:gd name="T3" fmla="*/ 2604 h 2605"/>
                <a:gd name="T4" fmla="*/ 52 w 2884"/>
                <a:gd name="T5" fmla="*/ 2604 h 2605"/>
                <a:gd name="T6" fmla="*/ 0 w 2884"/>
                <a:gd name="T7" fmla="*/ 2552 h 2605"/>
                <a:gd name="T8" fmla="*/ 0 w 2884"/>
                <a:gd name="T9" fmla="*/ 48 h 2605"/>
                <a:gd name="T10" fmla="*/ 52 w 2884"/>
                <a:gd name="T11" fmla="*/ 0 h 2605"/>
                <a:gd name="T12" fmla="*/ 2831 w 2884"/>
                <a:gd name="T13" fmla="*/ 0 h 2605"/>
                <a:gd name="T14" fmla="*/ 2883 w 2884"/>
                <a:gd name="T15" fmla="*/ 48 h 2605"/>
                <a:gd name="T16" fmla="*/ 2883 w 2884"/>
                <a:gd name="T17" fmla="*/ 2552 h 2605"/>
                <a:gd name="T18" fmla="*/ 2831 w 2884"/>
                <a:gd name="T19" fmla="*/ 2604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4" h="2605">
                  <a:moveTo>
                    <a:pt x="2831" y="2604"/>
                  </a:moveTo>
                  <a:lnTo>
                    <a:pt x="2831" y="2604"/>
                  </a:lnTo>
                  <a:cubicBezTo>
                    <a:pt x="52" y="2604"/>
                    <a:pt x="52" y="2604"/>
                    <a:pt x="52" y="2604"/>
                  </a:cubicBezTo>
                  <a:cubicBezTo>
                    <a:pt x="21" y="2604"/>
                    <a:pt x="0" y="2579"/>
                    <a:pt x="0" y="255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52" y="0"/>
                  </a:cubicBezTo>
                  <a:cubicBezTo>
                    <a:pt x="2831" y="0"/>
                    <a:pt x="2831" y="0"/>
                    <a:pt x="2831" y="0"/>
                  </a:cubicBezTo>
                  <a:cubicBezTo>
                    <a:pt x="2859" y="0"/>
                    <a:pt x="2883" y="21"/>
                    <a:pt x="2883" y="48"/>
                  </a:cubicBezTo>
                  <a:cubicBezTo>
                    <a:pt x="2883" y="2552"/>
                    <a:pt x="2883" y="2552"/>
                    <a:pt x="2883" y="2552"/>
                  </a:cubicBezTo>
                  <a:cubicBezTo>
                    <a:pt x="2883" y="2579"/>
                    <a:pt x="2859" y="2604"/>
                    <a:pt x="2831" y="260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7197">
                <a:latin typeface="Trebuchet MS" panose="020B0703020202090204" pitchFamily="34" charset="0"/>
                <a:ea typeface="Roboto" charset="0"/>
                <a:cs typeface="Roboto" charset="0"/>
              </a:endParaRPr>
            </a:p>
          </p:txBody>
        </p:sp>
        <p:sp>
          <p:nvSpPr>
            <p:cNvPr id="17" name="Freeform 149">
              <a:extLst>
                <a:ext uri="{FF2B5EF4-FFF2-40B4-BE49-F238E27FC236}">
                  <a16:creationId xmlns:a16="http://schemas.microsoft.com/office/drawing/2014/main" id="{357C8027-98C4-B34C-8A84-816EE5DD85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2549" y="5367743"/>
              <a:ext cx="1468671" cy="1419954"/>
            </a:xfrm>
            <a:custGeom>
              <a:avLst/>
              <a:gdLst>
                <a:gd name="T0" fmla="*/ 162 w 1595"/>
                <a:gd name="T1" fmla="*/ 0 h 1596"/>
                <a:gd name="T2" fmla="*/ 162 w 1595"/>
                <a:gd name="T3" fmla="*/ 0 h 1596"/>
                <a:gd name="T4" fmla="*/ 0 w 1595"/>
                <a:gd name="T5" fmla="*/ 163 h 1596"/>
                <a:gd name="T6" fmla="*/ 0 w 1595"/>
                <a:gd name="T7" fmla="*/ 1595 h 1596"/>
                <a:gd name="T8" fmla="*/ 1594 w 1595"/>
                <a:gd name="T9" fmla="*/ 0 h 1596"/>
                <a:gd name="T10" fmla="*/ 162 w 1595"/>
                <a:gd name="T11" fmla="*/ 0 h 1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5" h="1596">
                  <a:moveTo>
                    <a:pt x="162" y="0"/>
                  </a:moveTo>
                  <a:lnTo>
                    <a:pt x="162" y="0"/>
                  </a:lnTo>
                  <a:cubicBezTo>
                    <a:pt x="72" y="0"/>
                    <a:pt x="0" y="73"/>
                    <a:pt x="0" y="163"/>
                  </a:cubicBezTo>
                  <a:cubicBezTo>
                    <a:pt x="0" y="1595"/>
                    <a:pt x="0" y="1595"/>
                    <a:pt x="0" y="1595"/>
                  </a:cubicBezTo>
                  <a:cubicBezTo>
                    <a:pt x="881" y="1595"/>
                    <a:pt x="1594" y="882"/>
                    <a:pt x="1594" y="0"/>
                  </a:cubicBezTo>
                  <a:lnTo>
                    <a:pt x="162" y="0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7197">
                <a:latin typeface="Trebuchet MS" panose="020B0703020202090204" pitchFamily="34" charset="0"/>
                <a:ea typeface="Roboto" charset="0"/>
                <a:cs typeface="Roboto" charset="0"/>
              </a:endParaRP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1BBFB40-BB76-0443-947F-ED037944C63E}"/>
                </a:ext>
              </a:extLst>
            </p:cNvPr>
            <p:cNvSpPr txBox="1"/>
            <p:nvPr/>
          </p:nvSpPr>
          <p:spPr>
            <a:xfrm>
              <a:off x="2542371" y="5694107"/>
              <a:ext cx="925075" cy="646313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Trebuchet MS" panose="020B0703020202090204" pitchFamily="34" charset="0"/>
                  <a:ea typeface="Roboto" charset="0"/>
                  <a:cs typeface="Roboto" charset="0"/>
                </a:rPr>
                <a:t>01</a:t>
              </a:r>
              <a:endParaRPr lang="id-ID" sz="3600" b="1" dirty="0">
                <a:solidFill>
                  <a:schemeClr val="bg1"/>
                </a:solidFill>
                <a:latin typeface="Trebuchet MS" panose="020B0703020202090204" pitchFamily="34" charset="0"/>
                <a:ea typeface="Roboto" charset="0"/>
                <a:cs typeface="Roboto" charset="0"/>
              </a:endParaRPr>
            </a:p>
          </p:txBody>
        </p:sp>
        <p:sp>
          <p:nvSpPr>
            <p:cNvPr id="20" name="Shape 2547">
              <a:extLst>
                <a:ext uri="{FF2B5EF4-FFF2-40B4-BE49-F238E27FC236}">
                  <a16:creationId xmlns:a16="http://schemas.microsoft.com/office/drawing/2014/main" id="{5D0CAAA5-B49C-DD4B-93FA-375FDF72EA98}"/>
                </a:ext>
              </a:extLst>
            </p:cNvPr>
            <p:cNvSpPr/>
            <p:nvPr/>
          </p:nvSpPr>
          <p:spPr>
            <a:xfrm>
              <a:off x="4151784" y="5445224"/>
              <a:ext cx="547515" cy="5293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73" y="17379"/>
                  </a:moveTo>
                  <a:lnTo>
                    <a:pt x="15643" y="14949"/>
                  </a:lnTo>
                  <a:cubicBezTo>
                    <a:pt x="16600" y="13832"/>
                    <a:pt x="17182" y="12386"/>
                    <a:pt x="17182" y="10800"/>
                  </a:cubicBezTo>
                  <a:cubicBezTo>
                    <a:pt x="17182" y="9214"/>
                    <a:pt x="16600" y="7767"/>
                    <a:pt x="15643" y="6651"/>
                  </a:cubicBezTo>
                  <a:lnTo>
                    <a:pt x="18073" y="4221"/>
                  </a:lnTo>
                  <a:cubicBezTo>
                    <a:pt x="19649" y="5963"/>
                    <a:pt x="20618" y="8266"/>
                    <a:pt x="20618" y="10800"/>
                  </a:cubicBezTo>
                  <a:cubicBezTo>
                    <a:pt x="20618" y="13335"/>
                    <a:pt x="19649" y="15637"/>
                    <a:pt x="18073" y="17379"/>
                  </a:cubicBezTo>
                  <a:moveTo>
                    <a:pt x="10800" y="20619"/>
                  </a:moveTo>
                  <a:cubicBezTo>
                    <a:pt x="8265" y="20619"/>
                    <a:pt x="5963" y="19650"/>
                    <a:pt x="4221" y="18073"/>
                  </a:cubicBezTo>
                  <a:lnTo>
                    <a:pt x="6651" y="15643"/>
                  </a:lnTo>
                  <a:cubicBezTo>
                    <a:pt x="7767" y="16600"/>
                    <a:pt x="9214" y="17182"/>
                    <a:pt x="10800" y="17182"/>
                  </a:cubicBezTo>
                  <a:cubicBezTo>
                    <a:pt x="12386" y="17182"/>
                    <a:pt x="13833" y="16600"/>
                    <a:pt x="14949" y="15643"/>
                  </a:cubicBezTo>
                  <a:lnTo>
                    <a:pt x="17379" y="18073"/>
                  </a:lnTo>
                  <a:cubicBezTo>
                    <a:pt x="15637" y="19650"/>
                    <a:pt x="13334" y="20619"/>
                    <a:pt x="10800" y="20619"/>
                  </a:cubicBezTo>
                  <a:moveTo>
                    <a:pt x="982" y="10800"/>
                  </a:moveTo>
                  <a:cubicBezTo>
                    <a:pt x="982" y="8266"/>
                    <a:pt x="1950" y="5963"/>
                    <a:pt x="3527" y="4221"/>
                  </a:cubicBezTo>
                  <a:lnTo>
                    <a:pt x="5957" y="6651"/>
                  </a:lnTo>
                  <a:cubicBezTo>
                    <a:pt x="4999" y="7767"/>
                    <a:pt x="4418" y="9214"/>
                    <a:pt x="4418" y="10800"/>
                  </a:cubicBezTo>
                  <a:cubicBezTo>
                    <a:pt x="4418" y="12386"/>
                    <a:pt x="4999" y="13832"/>
                    <a:pt x="5957" y="14949"/>
                  </a:cubicBezTo>
                  <a:lnTo>
                    <a:pt x="3527" y="17379"/>
                  </a:lnTo>
                  <a:cubicBezTo>
                    <a:pt x="1950" y="15637"/>
                    <a:pt x="982" y="13335"/>
                    <a:pt x="982" y="10800"/>
                  </a:cubicBezTo>
                  <a:moveTo>
                    <a:pt x="16200" y="10800"/>
                  </a:move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7" y="16200"/>
                    <a:pt x="5400" y="13782"/>
                    <a:pt x="5400" y="10800"/>
                  </a:cubicBez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400"/>
                    <a:pt x="16200" y="7817"/>
                    <a:pt x="16200" y="10800"/>
                  </a:cubicBezTo>
                  <a:moveTo>
                    <a:pt x="10800" y="982"/>
                  </a:moveTo>
                  <a:cubicBezTo>
                    <a:pt x="13334" y="982"/>
                    <a:pt x="15637" y="1950"/>
                    <a:pt x="17379" y="3527"/>
                  </a:cubicBezTo>
                  <a:lnTo>
                    <a:pt x="14949" y="5957"/>
                  </a:lnTo>
                  <a:cubicBezTo>
                    <a:pt x="13832" y="4999"/>
                    <a:pt x="12386" y="4418"/>
                    <a:pt x="10800" y="4418"/>
                  </a:cubicBezTo>
                  <a:cubicBezTo>
                    <a:pt x="9214" y="4418"/>
                    <a:pt x="7767" y="4999"/>
                    <a:pt x="6651" y="5957"/>
                  </a:cubicBezTo>
                  <a:lnTo>
                    <a:pt x="4221" y="3527"/>
                  </a:lnTo>
                  <a:cubicBezTo>
                    <a:pt x="5963" y="1950"/>
                    <a:pt x="8265" y="982"/>
                    <a:pt x="10800" y="982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ubicBezTo>
                    <a:pt x="21600" y="4835"/>
                    <a:pt x="16764" y="0"/>
                    <a:pt x="10800" y="0"/>
                  </a:cubicBezTo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Trebuchet MS" panose="020B0703020202090204" pitchFamily="34" charset="0"/>
                <a:ea typeface="Roboto" charset="0"/>
                <a:cs typeface="Roboto" charset="0"/>
              </a:endParaRPr>
            </a:p>
          </p:txBody>
        </p:sp>
      </p:grpSp>
      <p:grpSp>
        <p:nvGrpSpPr>
          <p:cNvPr id="32" name="Grupo 31">
            <a:extLst>
              <a:ext uri="{FF2B5EF4-FFF2-40B4-BE49-F238E27FC236}">
                <a16:creationId xmlns:a16="http://schemas.microsoft.com/office/drawing/2014/main" id="{3D92266C-2523-9541-AFF6-9FDB99D1DAB3}"/>
              </a:ext>
            </a:extLst>
          </p:cNvPr>
          <p:cNvGrpSpPr/>
          <p:nvPr/>
        </p:nvGrpSpPr>
        <p:grpSpPr>
          <a:xfrm>
            <a:off x="7445240" y="1719891"/>
            <a:ext cx="2487694" cy="2237722"/>
            <a:chOff x="5023483" y="5367744"/>
            <a:chExt cx="2487694" cy="2237722"/>
          </a:xfrm>
        </p:grpSpPr>
        <p:sp>
          <p:nvSpPr>
            <p:cNvPr id="23" name="Freeform 148">
              <a:extLst>
                <a:ext uri="{FF2B5EF4-FFF2-40B4-BE49-F238E27FC236}">
                  <a16:creationId xmlns:a16="http://schemas.microsoft.com/office/drawing/2014/main" id="{26215044-D5AC-B945-B722-ECADA3EE3C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5785" y="5367744"/>
              <a:ext cx="2465392" cy="2237722"/>
            </a:xfrm>
            <a:custGeom>
              <a:avLst/>
              <a:gdLst>
                <a:gd name="T0" fmla="*/ 2831 w 2884"/>
                <a:gd name="T1" fmla="*/ 2604 h 2605"/>
                <a:gd name="T2" fmla="*/ 2831 w 2884"/>
                <a:gd name="T3" fmla="*/ 2604 h 2605"/>
                <a:gd name="T4" fmla="*/ 52 w 2884"/>
                <a:gd name="T5" fmla="*/ 2604 h 2605"/>
                <a:gd name="T6" fmla="*/ 0 w 2884"/>
                <a:gd name="T7" fmla="*/ 2552 h 2605"/>
                <a:gd name="T8" fmla="*/ 0 w 2884"/>
                <a:gd name="T9" fmla="*/ 48 h 2605"/>
                <a:gd name="T10" fmla="*/ 52 w 2884"/>
                <a:gd name="T11" fmla="*/ 0 h 2605"/>
                <a:gd name="T12" fmla="*/ 2831 w 2884"/>
                <a:gd name="T13" fmla="*/ 0 h 2605"/>
                <a:gd name="T14" fmla="*/ 2883 w 2884"/>
                <a:gd name="T15" fmla="*/ 48 h 2605"/>
                <a:gd name="T16" fmla="*/ 2883 w 2884"/>
                <a:gd name="T17" fmla="*/ 2552 h 2605"/>
                <a:gd name="T18" fmla="*/ 2831 w 2884"/>
                <a:gd name="T19" fmla="*/ 2604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4" h="2605">
                  <a:moveTo>
                    <a:pt x="2831" y="2604"/>
                  </a:moveTo>
                  <a:lnTo>
                    <a:pt x="2831" y="2604"/>
                  </a:lnTo>
                  <a:cubicBezTo>
                    <a:pt x="52" y="2604"/>
                    <a:pt x="52" y="2604"/>
                    <a:pt x="52" y="2604"/>
                  </a:cubicBezTo>
                  <a:cubicBezTo>
                    <a:pt x="21" y="2604"/>
                    <a:pt x="0" y="2579"/>
                    <a:pt x="0" y="255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52" y="0"/>
                  </a:cubicBezTo>
                  <a:cubicBezTo>
                    <a:pt x="2831" y="0"/>
                    <a:pt x="2831" y="0"/>
                    <a:pt x="2831" y="0"/>
                  </a:cubicBezTo>
                  <a:cubicBezTo>
                    <a:pt x="2859" y="0"/>
                    <a:pt x="2883" y="21"/>
                    <a:pt x="2883" y="48"/>
                  </a:cubicBezTo>
                  <a:cubicBezTo>
                    <a:pt x="2883" y="2552"/>
                    <a:pt x="2883" y="2552"/>
                    <a:pt x="2883" y="2552"/>
                  </a:cubicBezTo>
                  <a:cubicBezTo>
                    <a:pt x="2883" y="2579"/>
                    <a:pt x="2859" y="2604"/>
                    <a:pt x="2831" y="260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7197">
                <a:latin typeface="Trebuchet MS" panose="020B0703020202090204" pitchFamily="34" charset="0"/>
                <a:ea typeface="Roboto" charset="0"/>
                <a:cs typeface="Roboto" charset="0"/>
              </a:endParaRPr>
            </a:p>
          </p:txBody>
        </p:sp>
        <p:sp>
          <p:nvSpPr>
            <p:cNvPr id="24" name="Freeform 149">
              <a:extLst>
                <a:ext uri="{FF2B5EF4-FFF2-40B4-BE49-F238E27FC236}">
                  <a16:creationId xmlns:a16="http://schemas.microsoft.com/office/drawing/2014/main" id="{E0A32BBF-535D-2E45-9973-8BEFC57756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3483" y="5382772"/>
              <a:ext cx="1468671" cy="1370653"/>
            </a:xfrm>
            <a:custGeom>
              <a:avLst/>
              <a:gdLst>
                <a:gd name="T0" fmla="*/ 162 w 1595"/>
                <a:gd name="T1" fmla="*/ 0 h 1596"/>
                <a:gd name="T2" fmla="*/ 162 w 1595"/>
                <a:gd name="T3" fmla="*/ 0 h 1596"/>
                <a:gd name="T4" fmla="*/ 0 w 1595"/>
                <a:gd name="T5" fmla="*/ 163 h 1596"/>
                <a:gd name="T6" fmla="*/ 0 w 1595"/>
                <a:gd name="T7" fmla="*/ 1595 h 1596"/>
                <a:gd name="T8" fmla="*/ 1594 w 1595"/>
                <a:gd name="T9" fmla="*/ 0 h 1596"/>
                <a:gd name="T10" fmla="*/ 162 w 1595"/>
                <a:gd name="T11" fmla="*/ 0 h 1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5" h="1596">
                  <a:moveTo>
                    <a:pt x="162" y="0"/>
                  </a:moveTo>
                  <a:lnTo>
                    <a:pt x="162" y="0"/>
                  </a:lnTo>
                  <a:cubicBezTo>
                    <a:pt x="72" y="0"/>
                    <a:pt x="0" y="73"/>
                    <a:pt x="0" y="163"/>
                  </a:cubicBezTo>
                  <a:cubicBezTo>
                    <a:pt x="0" y="1595"/>
                    <a:pt x="0" y="1595"/>
                    <a:pt x="0" y="1595"/>
                  </a:cubicBezTo>
                  <a:cubicBezTo>
                    <a:pt x="881" y="1595"/>
                    <a:pt x="1594" y="882"/>
                    <a:pt x="1594" y="0"/>
                  </a:cubicBezTo>
                  <a:lnTo>
                    <a:pt x="162" y="0"/>
                  </a:ln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7197">
                <a:latin typeface="Trebuchet MS" panose="020B0703020202090204" pitchFamily="34" charset="0"/>
                <a:ea typeface="Roboto" charset="0"/>
                <a:cs typeface="Roboto" charset="0"/>
              </a:endParaRPr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29B9343-B261-0B4B-BC9D-EA2C309C8F9A}"/>
                </a:ext>
              </a:extLst>
            </p:cNvPr>
            <p:cNvSpPr txBox="1"/>
            <p:nvPr/>
          </p:nvSpPr>
          <p:spPr>
            <a:xfrm>
              <a:off x="5092676" y="5739535"/>
              <a:ext cx="925075" cy="646313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02</a:t>
              </a:r>
              <a:endParaRPr lang="id-ID" sz="3600" b="1" dirty="0">
                <a:solidFill>
                  <a:schemeClr val="bg1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9" name="Shape 2618">
              <a:extLst>
                <a:ext uri="{FF2B5EF4-FFF2-40B4-BE49-F238E27FC236}">
                  <a16:creationId xmlns:a16="http://schemas.microsoft.com/office/drawing/2014/main" id="{05CA192B-2FD2-384C-B9A7-4364F09D9D22}"/>
                </a:ext>
              </a:extLst>
            </p:cNvPr>
            <p:cNvSpPr/>
            <p:nvPr/>
          </p:nvSpPr>
          <p:spPr>
            <a:xfrm>
              <a:off x="6821911" y="5518143"/>
              <a:ext cx="547462" cy="510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78" h="21600" extrusionOk="0">
                  <a:moveTo>
                    <a:pt x="2560" y="18308"/>
                  </a:moveTo>
                  <a:cubicBezTo>
                    <a:pt x="2472" y="18397"/>
                    <a:pt x="2418" y="18520"/>
                    <a:pt x="2418" y="18655"/>
                  </a:cubicBezTo>
                  <a:cubicBezTo>
                    <a:pt x="2418" y="18926"/>
                    <a:pt x="2635" y="19146"/>
                    <a:pt x="2902" y="19146"/>
                  </a:cubicBezTo>
                  <a:cubicBezTo>
                    <a:pt x="3169" y="19146"/>
                    <a:pt x="3385" y="18926"/>
                    <a:pt x="3385" y="18655"/>
                  </a:cubicBezTo>
                  <a:cubicBezTo>
                    <a:pt x="3385" y="18384"/>
                    <a:pt x="3169" y="18164"/>
                    <a:pt x="2902" y="18164"/>
                  </a:cubicBezTo>
                  <a:cubicBezTo>
                    <a:pt x="2768" y="18164"/>
                    <a:pt x="2647" y="18219"/>
                    <a:pt x="2560" y="18308"/>
                  </a:cubicBezTo>
                  <a:moveTo>
                    <a:pt x="20499" y="4279"/>
                  </a:moveTo>
                  <a:lnTo>
                    <a:pt x="20091" y="4692"/>
                  </a:lnTo>
                  <a:lnTo>
                    <a:pt x="20088" y="4688"/>
                  </a:lnTo>
                  <a:lnTo>
                    <a:pt x="17670" y="7143"/>
                  </a:lnTo>
                  <a:lnTo>
                    <a:pt x="17664" y="7137"/>
                  </a:lnTo>
                  <a:cubicBezTo>
                    <a:pt x="17227" y="7580"/>
                    <a:pt x="16624" y="7853"/>
                    <a:pt x="15958" y="7853"/>
                  </a:cubicBezTo>
                  <a:cubicBezTo>
                    <a:pt x="14624" y="7853"/>
                    <a:pt x="13543" y="6755"/>
                    <a:pt x="13543" y="5401"/>
                  </a:cubicBezTo>
                  <a:cubicBezTo>
                    <a:pt x="13543" y="4725"/>
                    <a:pt x="13813" y="4113"/>
                    <a:pt x="14248" y="3670"/>
                  </a:cubicBezTo>
                  <a:lnTo>
                    <a:pt x="13563" y="2975"/>
                  </a:lnTo>
                  <a:cubicBezTo>
                    <a:pt x="12951" y="3596"/>
                    <a:pt x="12571" y="4452"/>
                    <a:pt x="12571" y="5401"/>
                  </a:cubicBezTo>
                  <a:cubicBezTo>
                    <a:pt x="12571" y="7300"/>
                    <a:pt x="14087" y="8840"/>
                    <a:pt x="15958" y="8840"/>
                  </a:cubicBezTo>
                  <a:cubicBezTo>
                    <a:pt x="16893" y="8840"/>
                    <a:pt x="17737" y="8454"/>
                    <a:pt x="18348" y="7832"/>
                  </a:cubicBezTo>
                  <a:lnTo>
                    <a:pt x="18353" y="7837"/>
                  </a:lnTo>
                  <a:lnTo>
                    <a:pt x="20152" y="6011"/>
                  </a:lnTo>
                  <a:cubicBezTo>
                    <a:pt x="20516" y="7368"/>
                    <a:pt x="20343" y="8670"/>
                    <a:pt x="19540" y="9505"/>
                  </a:cubicBezTo>
                  <a:lnTo>
                    <a:pt x="16947" y="12198"/>
                  </a:lnTo>
                  <a:cubicBezTo>
                    <a:pt x="16605" y="12553"/>
                    <a:pt x="16104" y="12766"/>
                    <a:pt x="15610" y="12766"/>
                  </a:cubicBezTo>
                  <a:cubicBezTo>
                    <a:pt x="15590" y="12765"/>
                    <a:pt x="13953" y="12652"/>
                    <a:pt x="12318" y="11611"/>
                  </a:cubicBezTo>
                  <a:lnTo>
                    <a:pt x="12314" y="11620"/>
                  </a:lnTo>
                  <a:cubicBezTo>
                    <a:pt x="12239" y="11572"/>
                    <a:pt x="12155" y="11537"/>
                    <a:pt x="12060" y="11537"/>
                  </a:cubicBezTo>
                  <a:cubicBezTo>
                    <a:pt x="11897" y="11537"/>
                    <a:pt x="11759" y="11625"/>
                    <a:pt x="11671" y="11753"/>
                  </a:cubicBezTo>
                  <a:lnTo>
                    <a:pt x="11654" y="11742"/>
                  </a:lnTo>
                  <a:lnTo>
                    <a:pt x="4270" y="20043"/>
                  </a:lnTo>
                  <a:cubicBezTo>
                    <a:pt x="3919" y="20399"/>
                    <a:pt x="3436" y="20618"/>
                    <a:pt x="2902" y="20618"/>
                  </a:cubicBezTo>
                  <a:cubicBezTo>
                    <a:pt x="1833" y="20618"/>
                    <a:pt x="967" y="19740"/>
                    <a:pt x="967" y="18655"/>
                  </a:cubicBezTo>
                  <a:cubicBezTo>
                    <a:pt x="967" y="18113"/>
                    <a:pt x="1184" y="17622"/>
                    <a:pt x="1534" y="17267"/>
                  </a:cubicBezTo>
                  <a:lnTo>
                    <a:pt x="9684" y="9801"/>
                  </a:lnTo>
                  <a:lnTo>
                    <a:pt x="9671" y="9786"/>
                  </a:lnTo>
                  <a:cubicBezTo>
                    <a:pt x="9796" y="9698"/>
                    <a:pt x="9884" y="9557"/>
                    <a:pt x="9884" y="9389"/>
                  </a:cubicBezTo>
                  <a:cubicBezTo>
                    <a:pt x="9884" y="9283"/>
                    <a:pt x="9844" y="9190"/>
                    <a:pt x="9787" y="9110"/>
                  </a:cubicBezTo>
                  <a:lnTo>
                    <a:pt x="9790" y="9107"/>
                  </a:lnTo>
                  <a:cubicBezTo>
                    <a:pt x="8390" y="7219"/>
                    <a:pt x="8340" y="5816"/>
                    <a:pt x="9546" y="4488"/>
                  </a:cubicBezTo>
                  <a:lnTo>
                    <a:pt x="12130" y="1805"/>
                  </a:lnTo>
                  <a:cubicBezTo>
                    <a:pt x="12785" y="1125"/>
                    <a:pt x="13641" y="982"/>
                    <a:pt x="14244" y="982"/>
                  </a:cubicBezTo>
                  <a:lnTo>
                    <a:pt x="14246" y="982"/>
                  </a:lnTo>
                  <a:cubicBezTo>
                    <a:pt x="14611" y="982"/>
                    <a:pt x="14988" y="1037"/>
                    <a:pt x="15366" y="1136"/>
                  </a:cubicBezTo>
                  <a:lnTo>
                    <a:pt x="13559" y="2970"/>
                  </a:lnTo>
                  <a:lnTo>
                    <a:pt x="14243" y="3664"/>
                  </a:lnTo>
                  <a:lnTo>
                    <a:pt x="16661" y="1210"/>
                  </a:lnTo>
                  <a:lnTo>
                    <a:pt x="16657" y="1206"/>
                  </a:lnTo>
                  <a:lnTo>
                    <a:pt x="17082" y="775"/>
                  </a:lnTo>
                  <a:cubicBezTo>
                    <a:pt x="16139" y="269"/>
                    <a:pt x="15160" y="0"/>
                    <a:pt x="14246" y="0"/>
                  </a:cubicBezTo>
                  <a:lnTo>
                    <a:pt x="14244" y="0"/>
                  </a:lnTo>
                  <a:cubicBezTo>
                    <a:pt x="13167" y="0"/>
                    <a:pt x="12182" y="361"/>
                    <a:pt x="11460" y="1111"/>
                  </a:cubicBezTo>
                  <a:lnTo>
                    <a:pt x="8867" y="3804"/>
                  </a:lnTo>
                  <a:cubicBezTo>
                    <a:pt x="7163" y="5672"/>
                    <a:pt x="7613" y="7584"/>
                    <a:pt x="8769" y="9315"/>
                  </a:cubicBezTo>
                  <a:lnTo>
                    <a:pt x="850" y="16572"/>
                  </a:lnTo>
                  <a:cubicBezTo>
                    <a:pt x="325" y="17106"/>
                    <a:pt x="0" y="17842"/>
                    <a:pt x="0" y="18655"/>
                  </a:cubicBezTo>
                  <a:cubicBezTo>
                    <a:pt x="0" y="20282"/>
                    <a:pt x="1299" y="21600"/>
                    <a:pt x="2902" y="21600"/>
                  </a:cubicBezTo>
                  <a:cubicBezTo>
                    <a:pt x="3703" y="21600"/>
                    <a:pt x="4429" y="21271"/>
                    <a:pt x="4954" y="20738"/>
                  </a:cubicBezTo>
                  <a:lnTo>
                    <a:pt x="12160" y="12652"/>
                  </a:lnTo>
                  <a:cubicBezTo>
                    <a:pt x="13800" y="13590"/>
                    <a:pt x="15363" y="13747"/>
                    <a:pt x="15606" y="13747"/>
                  </a:cubicBezTo>
                  <a:cubicBezTo>
                    <a:pt x="16313" y="13747"/>
                    <a:pt x="17067" y="13463"/>
                    <a:pt x="17617" y="12892"/>
                  </a:cubicBezTo>
                  <a:lnTo>
                    <a:pt x="20209" y="10198"/>
                  </a:lnTo>
                  <a:cubicBezTo>
                    <a:pt x="21560" y="8795"/>
                    <a:pt x="21600" y="6433"/>
                    <a:pt x="20499" y="4279"/>
                  </a:cubicBezTo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>
                <a:latin typeface="Trebuchet MS" panose="020B0703020202090204" pitchFamily="34" charset="0"/>
                <a:ea typeface="Roboto" charset="0"/>
                <a:cs typeface="Roboto" charset="0"/>
              </a:endParaRPr>
            </a:p>
          </p:txBody>
        </p:sp>
      </p:grpSp>
      <p:sp>
        <p:nvSpPr>
          <p:cNvPr id="30" name="Shape 2629">
            <a:extLst>
              <a:ext uri="{FF2B5EF4-FFF2-40B4-BE49-F238E27FC236}">
                <a16:creationId xmlns:a16="http://schemas.microsoft.com/office/drawing/2014/main" id="{E38549EE-F8EC-4947-BEFA-0F2C927D6EE3}"/>
              </a:ext>
            </a:extLst>
          </p:cNvPr>
          <p:cNvSpPr/>
          <p:nvPr/>
        </p:nvSpPr>
        <p:spPr>
          <a:xfrm>
            <a:off x="6757585" y="4294812"/>
            <a:ext cx="547665" cy="52935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441" y="20618"/>
                </a:moveTo>
                <a:cubicBezTo>
                  <a:pt x="15826" y="20618"/>
                  <a:pt x="15226" y="20482"/>
                  <a:pt x="14660" y="20214"/>
                </a:cubicBezTo>
                <a:cubicBezTo>
                  <a:pt x="14607" y="20189"/>
                  <a:pt x="14552" y="20170"/>
                  <a:pt x="14497" y="20155"/>
                </a:cubicBezTo>
                <a:cubicBezTo>
                  <a:pt x="8918" y="17308"/>
                  <a:pt x="4295" y="12685"/>
                  <a:pt x="1448" y="7105"/>
                </a:cubicBezTo>
                <a:cubicBezTo>
                  <a:pt x="1432" y="7048"/>
                  <a:pt x="1412" y="6991"/>
                  <a:pt x="1386" y="6936"/>
                </a:cubicBezTo>
                <a:cubicBezTo>
                  <a:pt x="1117" y="6369"/>
                  <a:pt x="982" y="5770"/>
                  <a:pt x="982" y="5155"/>
                </a:cubicBezTo>
                <a:cubicBezTo>
                  <a:pt x="982" y="2774"/>
                  <a:pt x="3066" y="982"/>
                  <a:pt x="4417" y="982"/>
                </a:cubicBezTo>
                <a:cubicBezTo>
                  <a:pt x="4594" y="982"/>
                  <a:pt x="4711" y="1072"/>
                  <a:pt x="4764" y="1126"/>
                </a:cubicBezTo>
                <a:cubicBezTo>
                  <a:pt x="4776" y="1139"/>
                  <a:pt x="4798" y="1164"/>
                  <a:pt x="4831" y="1216"/>
                </a:cubicBezTo>
                <a:cubicBezTo>
                  <a:pt x="4848" y="1244"/>
                  <a:pt x="4867" y="1271"/>
                  <a:pt x="4887" y="1297"/>
                </a:cubicBezTo>
                <a:lnTo>
                  <a:pt x="8118" y="5453"/>
                </a:lnTo>
                <a:cubicBezTo>
                  <a:pt x="8143" y="5485"/>
                  <a:pt x="8170" y="5515"/>
                  <a:pt x="8199" y="5544"/>
                </a:cubicBezTo>
                <a:cubicBezTo>
                  <a:pt x="8253" y="5598"/>
                  <a:pt x="8343" y="5715"/>
                  <a:pt x="8343" y="5891"/>
                </a:cubicBezTo>
                <a:cubicBezTo>
                  <a:pt x="8343" y="5978"/>
                  <a:pt x="8319" y="6060"/>
                  <a:pt x="8272" y="6135"/>
                </a:cubicBezTo>
                <a:lnTo>
                  <a:pt x="7178" y="7221"/>
                </a:lnTo>
                <a:cubicBezTo>
                  <a:pt x="7173" y="7226"/>
                  <a:pt x="7168" y="7231"/>
                  <a:pt x="7163" y="7236"/>
                </a:cubicBezTo>
                <a:cubicBezTo>
                  <a:pt x="6767" y="7609"/>
                  <a:pt x="6541" y="8126"/>
                  <a:pt x="6541" y="8668"/>
                </a:cubicBezTo>
                <a:cubicBezTo>
                  <a:pt x="6541" y="9175"/>
                  <a:pt x="6738" y="9658"/>
                  <a:pt x="7080" y="10020"/>
                </a:cubicBezTo>
                <a:cubicBezTo>
                  <a:pt x="7092" y="10040"/>
                  <a:pt x="7105" y="10059"/>
                  <a:pt x="7119" y="10078"/>
                </a:cubicBezTo>
                <a:cubicBezTo>
                  <a:pt x="8325" y="11745"/>
                  <a:pt x="9807" y="13222"/>
                  <a:pt x="11525" y="14469"/>
                </a:cubicBezTo>
                <a:cubicBezTo>
                  <a:pt x="11538" y="14478"/>
                  <a:pt x="11551" y="14487"/>
                  <a:pt x="11565" y="14496"/>
                </a:cubicBezTo>
                <a:cubicBezTo>
                  <a:pt x="11928" y="14844"/>
                  <a:pt x="12414" y="15045"/>
                  <a:pt x="12924" y="15045"/>
                </a:cubicBezTo>
                <a:cubicBezTo>
                  <a:pt x="13436" y="15045"/>
                  <a:pt x="13930" y="14840"/>
                  <a:pt x="14297" y="14479"/>
                </a:cubicBezTo>
                <a:cubicBezTo>
                  <a:pt x="14316" y="14463"/>
                  <a:pt x="14335" y="14446"/>
                  <a:pt x="14352" y="14427"/>
                </a:cubicBezTo>
                <a:lnTo>
                  <a:pt x="15451" y="13320"/>
                </a:lnTo>
                <a:cubicBezTo>
                  <a:pt x="15529" y="13271"/>
                  <a:pt x="15611" y="13247"/>
                  <a:pt x="15697" y="13247"/>
                </a:cubicBezTo>
                <a:cubicBezTo>
                  <a:pt x="15874" y="13247"/>
                  <a:pt x="15990" y="13337"/>
                  <a:pt x="16044" y="13391"/>
                </a:cubicBezTo>
                <a:cubicBezTo>
                  <a:pt x="16073" y="13420"/>
                  <a:pt x="16103" y="13447"/>
                  <a:pt x="16135" y="13472"/>
                </a:cubicBezTo>
                <a:lnTo>
                  <a:pt x="20291" y="16704"/>
                </a:lnTo>
                <a:cubicBezTo>
                  <a:pt x="20317" y="16725"/>
                  <a:pt x="20345" y="16744"/>
                  <a:pt x="20374" y="16762"/>
                </a:cubicBezTo>
                <a:cubicBezTo>
                  <a:pt x="20426" y="16795"/>
                  <a:pt x="20449" y="16816"/>
                  <a:pt x="20461" y="16827"/>
                </a:cubicBezTo>
                <a:cubicBezTo>
                  <a:pt x="20515" y="16881"/>
                  <a:pt x="20605" y="16997"/>
                  <a:pt x="20605" y="17174"/>
                </a:cubicBezTo>
                <a:cubicBezTo>
                  <a:pt x="20605" y="17207"/>
                  <a:pt x="20606" y="17240"/>
                  <a:pt x="20610" y="17273"/>
                </a:cubicBezTo>
                <a:cubicBezTo>
                  <a:pt x="20533" y="18625"/>
                  <a:pt x="18769" y="20618"/>
                  <a:pt x="16441" y="20618"/>
                </a:cubicBezTo>
                <a:moveTo>
                  <a:pt x="21586" y="17174"/>
                </a:moveTo>
                <a:cubicBezTo>
                  <a:pt x="21586" y="16768"/>
                  <a:pt x="21421" y="16399"/>
                  <a:pt x="21155" y="16133"/>
                </a:cubicBezTo>
                <a:cubicBezTo>
                  <a:pt x="21077" y="16054"/>
                  <a:pt x="20988" y="15988"/>
                  <a:pt x="20893" y="15929"/>
                </a:cubicBezTo>
                <a:lnTo>
                  <a:pt x="16738" y="12697"/>
                </a:lnTo>
                <a:cubicBezTo>
                  <a:pt x="16471" y="12430"/>
                  <a:pt x="16104" y="12265"/>
                  <a:pt x="15697" y="12265"/>
                </a:cubicBezTo>
                <a:cubicBezTo>
                  <a:pt x="15364" y="12265"/>
                  <a:pt x="15060" y="12380"/>
                  <a:pt x="14815" y="12567"/>
                </a:cubicBezTo>
                <a:lnTo>
                  <a:pt x="13655" y="13736"/>
                </a:lnTo>
                <a:lnTo>
                  <a:pt x="13652" y="13733"/>
                </a:lnTo>
                <a:cubicBezTo>
                  <a:pt x="13473" y="13934"/>
                  <a:pt x="13214" y="14063"/>
                  <a:pt x="12924" y="14063"/>
                </a:cubicBezTo>
                <a:cubicBezTo>
                  <a:pt x="12592" y="14063"/>
                  <a:pt x="12300" y="13897"/>
                  <a:pt x="12122" y="13645"/>
                </a:cubicBezTo>
                <a:cubicBezTo>
                  <a:pt x="12116" y="13654"/>
                  <a:pt x="12107" y="13663"/>
                  <a:pt x="12101" y="13674"/>
                </a:cubicBezTo>
                <a:cubicBezTo>
                  <a:pt x="10497" y="12510"/>
                  <a:pt x="9076" y="11108"/>
                  <a:pt x="7914" y="9502"/>
                </a:cubicBezTo>
                <a:cubicBezTo>
                  <a:pt x="7925" y="9495"/>
                  <a:pt x="7935" y="9486"/>
                  <a:pt x="7947" y="9479"/>
                </a:cubicBezTo>
                <a:cubicBezTo>
                  <a:pt x="7691" y="9299"/>
                  <a:pt x="7523" y="9004"/>
                  <a:pt x="7523" y="8668"/>
                </a:cubicBezTo>
                <a:cubicBezTo>
                  <a:pt x="7523" y="8367"/>
                  <a:pt x="7659" y="8101"/>
                  <a:pt x="7871" y="7920"/>
                </a:cubicBezTo>
                <a:lnTo>
                  <a:pt x="7870" y="7918"/>
                </a:lnTo>
                <a:lnTo>
                  <a:pt x="9023" y="6773"/>
                </a:lnTo>
                <a:cubicBezTo>
                  <a:pt x="9211" y="6528"/>
                  <a:pt x="9325" y="6224"/>
                  <a:pt x="9325" y="5891"/>
                </a:cubicBezTo>
                <a:cubicBezTo>
                  <a:pt x="9325" y="5485"/>
                  <a:pt x="9160" y="5116"/>
                  <a:pt x="8893" y="4850"/>
                </a:cubicBezTo>
                <a:lnTo>
                  <a:pt x="5662" y="693"/>
                </a:lnTo>
                <a:cubicBezTo>
                  <a:pt x="5603" y="599"/>
                  <a:pt x="5537" y="510"/>
                  <a:pt x="5458" y="432"/>
                </a:cubicBezTo>
                <a:cubicBezTo>
                  <a:pt x="5191" y="165"/>
                  <a:pt x="4823" y="0"/>
                  <a:pt x="4417" y="0"/>
                </a:cubicBezTo>
                <a:cubicBezTo>
                  <a:pt x="2454" y="0"/>
                  <a:pt x="0" y="2308"/>
                  <a:pt x="0" y="5155"/>
                </a:cubicBezTo>
                <a:cubicBezTo>
                  <a:pt x="0" y="5943"/>
                  <a:pt x="183" y="6688"/>
                  <a:pt x="499" y="7356"/>
                </a:cubicBezTo>
                <a:lnTo>
                  <a:pt x="482" y="7373"/>
                </a:lnTo>
                <a:cubicBezTo>
                  <a:pt x="3435" y="13255"/>
                  <a:pt x="8343" y="18164"/>
                  <a:pt x="14224" y="21117"/>
                </a:cubicBezTo>
                <a:lnTo>
                  <a:pt x="14240" y="21101"/>
                </a:lnTo>
                <a:cubicBezTo>
                  <a:pt x="14908" y="21418"/>
                  <a:pt x="15652" y="21600"/>
                  <a:pt x="16441" y="21600"/>
                </a:cubicBezTo>
                <a:cubicBezTo>
                  <a:pt x="19287" y="21600"/>
                  <a:pt x="21594" y="19145"/>
                  <a:pt x="21594" y="17182"/>
                </a:cubicBezTo>
                <a:cubicBezTo>
                  <a:pt x="21594" y="17179"/>
                  <a:pt x="21594" y="17177"/>
                  <a:pt x="21594" y="17174"/>
                </a:cubicBezTo>
                <a:cubicBezTo>
                  <a:pt x="21594" y="17174"/>
                  <a:pt x="21586" y="17174"/>
                  <a:pt x="21586" y="17174"/>
                </a:cubicBezTo>
                <a:close/>
                <a:moveTo>
                  <a:pt x="11785" y="10800"/>
                </a:moveTo>
                <a:cubicBezTo>
                  <a:pt x="12326" y="10800"/>
                  <a:pt x="12766" y="10360"/>
                  <a:pt x="12766" y="9819"/>
                </a:cubicBezTo>
                <a:cubicBezTo>
                  <a:pt x="12766" y="9276"/>
                  <a:pt x="12326" y="8836"/>
                  <a:pt x="11785" y="8836"/>
                </a:cubicBezTo>
                <a:cubicBezTo>
                  <a:pt x="11242" y="8836"/>
                  <a:pt x="10803" y="9276"/>
                  <a:pt x="10803" y="9819"/>
                </a:cubicBezTo>
                <a:cubicBezTo>
                  <a:pt x="10803" y="10360"/>
                  <a:pt x="11242" y="10800"/>
                  <a:pt x="11785" y="10800"/>
                </a:cubicBezTo>
                <a:moveTo>
                  <a:pt x="11785" y="5891"/>
                </a:moveTo>
                <a:cubicBezTo>
                  <a:pt x="13953" y="5891"/>
                  <a:pt x="15711" y="7649"/>
                  <a:pt x="15711" y="9819"/>
                </a:cubicBezTo>
                <a:cubicBezTo>
                  <a:pt x="15711" y="10090"/>
                  <a:pt x="15930" y="10309"/>
                  <a:pt x="16201" y="10309"/>
                </a:cubicBezTo>
                <a:cubicBezTo>
                  <a:pt x="16472" y="10309"/>
                  <a:pt x="16692" y="10090"/>
                  <a:pt x="16692" y="9819"/>
                </a:cubicBezTo>
                <a:cubicBezTo>
                  <a:pt x="16692" y="7107"/>
                  <a:pt x="14495" y="4909"/>
                  <a:pt x="11785" y="4909"/>
                </a:cubicBezTo>
                <a:cubicBezTo>
                  <a:pt x="11513" y="4909"/>
                  <a:pt x="11294" y="5129"/>
                  <a:pt x="11294" y="5400"/>
                </a:cubicBezTo>
                <a:cubicBezTo>
                  <a:pt x="11294" y="5672"/>
                  <a:pt x="11513" y="5891"/>
                  <a:pt x="11785" y="5891"/>
                </a:cubicBezTo>
                <a:moveTo>
                  <a:pt x="11785" y="982"/>
                </a:moveTo>
                <a:cubicBezTo>
                  <a:pt x="16663" y="982"/>
                  <a:pt x="20618" y="4939"/>
                  <a:pt x="20618" y="9819"/>
                </a:cubicBezTo>
                <a:cubicBezTo>
                  <a:pt x="20618" y="10090"/>
                  <a:pt x="20838" y="10309"/>
                  <a:pt x="21109" y="10309"/>
                </a:cubicBezTo>
                <a:cubicBezTo>
                  <a:pt x="21380" y="10309"/>
                  <a:pt x="21600" y="10090"/>
                  <a:pt x="21600" y="9819"/>
                </a:cubicBezTo>
                <a:cubicBezTo>
                  <a:pt x="21600" y="4396"/>
                  <a:pt x="17206" y="0"/>
                  <a:pt x="11785" y="0"/>
                </a:cubicBezTo>
                <a:cubicBezTo>
                  <a:pt x="11513" y="0"/>
                  <a:pt x="11294" y="220"/>
                  <a:pt x="11294" y="491"/>
                </a:cubicBezTo>
                <a:cubicBezTo>
                  <a:pt x="11294" y="762"/>
                  <a:pt x="11513" y="982"/>
                  <a:pt x="11785" y="982"/>
                </a:cubicBezTo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63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>
              <a:latin typeface="Trebuchet MS" panose="020B0703020202090204" pitchFamily="34" charset="0"/>
              <a:ea typeface="Roboto" charset="0"/>
              <a:cs typeface="Roboto" charset="0"/>
            </a:endParaRPr>
          </a:p>
        </p:txBody>
      </p:sp>
      <p:grpSp>
        <p:nvGrpSpPr>
          <p:cNvPr id="33" name="Grupo 32">
            <a:extLst>
              <a:ext uri="{FF2B5EF4-FFF2-40B4-BE49-F238E27FC236}">
                <a16:creationId xmlns:a16="http://schemas.microsoft.com/office/drawing/2014/main" id="{ED691373-CD61-A54B-B1B7-ECC836CE1914}"/>
              </a:ext>
            </a:extLst>
          </p:cNvPr>
          <p:cNvGrpSpPr/>
          <p:nvPr/>
        </p:nvGrpSpPr>
        <p:grpSpPr>
          <a:xfrm>
            <a:off x="7442381" y="4088415"/>
            <a:ext cx="2440805" cy="2343984"/>
            <a:chOff x="7873898" y="4302691"/>
            <a:chExt cx="2440805" cy="2343984"/>
          </a:xfrm>
        </p:grpSpPr>
        <p:sp>
          <p:nvSpPr>
            <p:cNvPr id="10" name="Freeform 148">
              <a:extLst>
                <a:ext uri="{FF2B5EF4-FFF2-40B4-BE49-F238E27FC236}">
                  <a16:creationId xmlns:a16="http://schemas.microsoft.com/office/drawing/2014/main" id="{DF2F81A4-0C19-4344-A493-6A28E60C70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96201" y="4328464"/>
              <a:ext cx="2418502" cy="2318211"/>
            </a:xfrm>
            <a:custGeom>
              <a:avLst/>
              <a:gdLst>
                <a:gd name="T0" fmla="*/ 2831 w 2884"/>
                <a:gd name="T1" fmla="*/ 2604 h 2605"/>
                <a:gd name="T2" fmla="*/ 2831 w 2884"/>
                <a:gd name="T3" fmla="*/ 2604 h 2605"/>
                <a:gd name="T4" fmla="*/ 52 w 2884"/>
                <a:gd name="T5" fmla="*/ 2604 h 2605"/>
                <a:gd name="T6" fmla="*/ 0 w 2884"/>
                <a:gd name="T7" fmla="*/ 2552 h 2605"/>
                <a:gd name="T8" fmla="*/ 0 w 2884"/>
                <a:gd name="T9" fmla="*/ 48 h 2605"/>
                <a:gd name="T10" fmla="*/ 52 w 2884"/>
                <a:gd name="T11" fmla="*/ 0 h 2605"/>
                <a:gd name="T12" fmla="*/ 2831 w 2884"/>
                <a:gd name="T13" fmla="*/ 0 h 2605"/>
                <a:gd name="T14" fmla="*/ 2883 w 2884"/>
                <a:gd name="T15" fmla="*/ 48 h 2605"/>
                <a:gd name="T16" fmla="*/ 2883 w 2884"/>
                <a:gd name="T17" fmla="*/ 2552 h 2605"/>
                <a:gd name="T18" fmla="*/ 2831 w 2884"/>
                <a:gd name="T19" fmla="*/ 2604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84" h="2605">
                  <a:moveTo>
                    <a:pt x="2831" y="2604"/>
                  </a:moveTo>
                  <a:lnTo>
                    <a:pt x="2831" y="2604"/>
                  </a:lnTo>
                  <a:cubicBezTo>
                    <a:pt x="52" y="2604"/>
                    <a:pt x="52" y="2604"/>
                    <a:pt x="52" y="2604"/>
                  </a:cubicBezTo>
                  <a:cubicBezTo>
                    <a:pt x="21" y="2604"/>
                    <a:pt x="0" y="2579"/>
                    <a:pt x="0" y="2552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1"/>
                    <a:pt x="21" y="0"/>
                    <a:pt x="52" y="0"/>
                  </a:cubicBezTo>
                  <a:cubicBezTo>
                    <a:pt x="2831" y="0"/>
                    <a:pt x="2831" y="0"/>
                    <a:pt x="2831" y="0"/>
                  </a:cubicBezTo>
                  <a:cubicBezTo>
                    <a:pt x="2859" y="0"/>
                    <a:pt x="2883" y="21"/>
                    <a:pt x="2883" y="48"/>
                  </a:cubicBezTo>
                  <a:cubicBezTo>
                    <a:pt x="2883" y="2552"/>
                    <a:pt x="2883" y="2552"/>
                    <a:pt x="2883" y="2552"/>
                  </a:cubicBezTo>
                  <a:cubicBezTo>
                    <a:pt x="2883" y="2579"/>
                    <a:pt x="2859" y="2604"/>
                    <a:pt x="2831" y="2604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7197">
                <a:solidFill>
                  <a:schemeClr val="tx2">
                    <a:lumMod val="75000"/>
                  </a:schemeClr>
                </a:solidFill>
                <a:latin typeface="Trebuchet MS" panose="020B0703020202090204" pitchFamily="34" charset="0"/>
                <a:ea typeface="Roboto" charset="0"/>
                <a:cs typeface="Roboto" charset="0"/>
              </a:endParaRPr>
            </a:p>
          </p:txBody>
        </p:sp>
        <p:sp>
          <p:nvSpPr>
            <p:cNvPr id="11" name="Freeform 149">
              <a:extLst>
                <a:ext uri="{FF2B5EF4-FFF2-40B4-BE49-F238E27FC236}">
                  <a16:creationId xmlns:a16="http://schemas.microsoft.com/office/drawing/2014/main" id="{300E6672-964B-D042-9A75-A6D9DECD02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73898" y="4302691"/>
              <a:ext cx="1468671" cy="1419954"/>
            </a:xfrm>
            <a:custGeom>
              <a:avLst/>
              <a:gdLst>
                <a:gd name="T0" fmla="*/ 162 w 1595"/>
                <a:gd name="T1" fmla="*/ 0 h 1596"/>
                <a:gd name="T2" fmla="*/ 162 w 1595"/>
                <a:gd name="T3" fmla="*/ 0 h 1596"/>
                <a:gd name="T4" fmla="*/ 0 w 1595"/>
                <a:gd name="T5" fmla="*/ 163 h 1596"/>
                <a:gd name="T6" fmla="*/ 0 w 1595"/>
                <a:gd name="T7" fmla="*/ 1595 h 1596"/>
                <a:gd name="T8" fmla="*/ 1594 w 1595"/>
                <a:gd name="T9" fmla="*/ 0 h 1596"/>
                <a:gd name="T10" fmla="*/ 162 w 1595"/>
                <a:gd name="T11" fmla="*/ 0 h 1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5" h="1596">
                  <a:moveTo>
                    <a:pt x="162" y="0"/>
                  </a:moveTo>
                  <a:lnTo>
                    <a:pt x="162" y="0"/>
                  </a:lnTo>
                  <a:cubicBezTo>
                    <a:pt x="72" y="0"/>
                    <a:pt x="0" y="73"/>
                    <a:pt x="0" y="163"/>
                  </a:cubicBezTo>
                  <a:cubicBezTo>
                    <a:pt x="0" y="1595"/>
                    <a:pt x="0" y="1595"/>
                    <a:pt x="0" y="1595"/>
                  </a:cubicBezTo>
                  <a:cubicBezTo>
                    <a:pt x="881" y="1595"/>
                    <a:pt x="1594" y="882"/>
                    <a:pt x="1594" y="0"/>
                  </a:cubicBezTo>
                  <a:lnTo>
                    <a:pt x="162" y="0"/>
                  </a:ln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7197">
                <a:latin typeface="Trebuchet MS" panose="020B0703020202090204" pitchFamily="34" charset="0"/>
                <a:ea typeface="Roboto" charset="0"/>
                <a:cs typeface="Roboto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FD9C490F-69DB-F048-AE4E-955D5BAEC8A2}"/>
                </a:ext>
              </a:extLst>
            </p:cNvPr>
            <p:cNvSpPr txBox="1"/>
            <p:nvPr/>
          </p:nvSpPr>
          <p:spPr>
            <a:xfrm>
              <a:off x="7917852" y="4594604"/>
              <a:ext cx="925075" cy="646313"/>
            </a:xfrm>
            <a:prstGeom prst="rect">
              <a:avLst/>
            </a:prstGeom>
            <a:noFill/>
          </p:spPr>
          <p:txBody>
            <a:bodyPr wrap="square" lIns="91422" tIns="45711" rIns="91422" bIns="45711" rtlCol="0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04</a:t>
              </a:r>
              <a:endParaRPr lang="id-ID" sz="3600" b="1" dirty="0">
                <a:solidFill>
                  <a:schemeClr val="bg1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1" name="Shape 2912">
              <a:extLst>
                <a:ext uri="{FF2B5EF4-FFF2-40B4-BE49-F238E27FC236}">
                  <a16:creationId xmlns:a16="http://schemas.microsoft.com/office/drawing/2014/main" id="{1C0EF514-7235-2F4B-87CF-014FCC33CA30}"/>
                </a:ext>
              </a:extLst>
            </p:cNvPr>
            <p:cNvSpPr/>
            <p:nvPr/>
          </p:nvSpPr>
          <p:spPr>
            <a:xfrm>
              <a:off x="9665240" y="4469664"/>
              <a:ext cx="561634" cy="5430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56" y="10453"/>
                  </a:moveTo>
                  <a:lnTo>
                    <a:pt x="18511" y="7507"/>
                  </a:lnTo>
                  <a:cubicBezTo>
                    <a:pt x="18422" y="7419"/>
                    <a:pt x="18299" y="7364"/>
                    <a:pt x="18164" y="7364"/>
                  </a:cubicBezTo>
                  <a:cubicBezTo>
                    <a:pt x="17892" y="7364"/>
                    <a:pt x="17673" y="7584"/>
                    <a:pt x="17673" y="7855"/>
                  </a:cubicBezTo>
                  <a:cubicBezTo>
                    <a:pt x="17673" y="7990"/>
                    <a:pt x="17728" y="8113"/>
                    <a:pt x="17817" y="8202"/>
                  </a:cubicBezTo>
                  <a:lnTo>
                    <a:pt x="19924" y="10309"/>
                  </a:lnTo>
                  <a:lnTo>
                    <a:pt x="11291" y="10309"/>
                  </a:lnTo>
                  <a:lnTo>
                    <a:pt x="11291" y="1676"/>
                  </a:lnTo>
                  <a:lnTo>
                    <a:pt x="13398" y="3783"/>
                  </a:lnTo>
                  <a:cubicBezTo>
                    <a:pt x="13487" y="3873"/>
                    <a:pt x="13610" y="3927"/>
                    <a:pt x="13745" y="3927"/>
                  </a:cubicBezTo>
                  <a:cubicBezTo>
                    <a:pt x="14017" y="3927"/>
                    <a:pt x="14236" y="3708"/>
                    <a:pt x="14236" y="3436"/>
                  </a:cubicBezTo>
                  <a:cubicBezTo>
                    <a:pt x="14236" y="3301"/>
                    <a:pt x="14181" y="3178"/>
                    <a:pt x="14093" y="3089"/>
                  </a:cubicBezTo>
                  <a:lnTo>
                    <a:pt x="11147" y="144"/>
                  </a:lnTo>
                  <a:cubicBezTo>
                    <a:pt x="11058" y="55"/>
                    <a:pt x="10936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7507" y="3089"/>
                  </a:lnTo>
                  <a:cubicBezTo>
                    <a:pt x="7418" y="3178"/>
                    <a:pt x="7364" y="3301"/>
                    <a:pt x="7364" y="3436"/>
                  </a:cubicBezTo>
                  <a:cubicBezTo>
                    <a:pt x="7364" y="3708"/>
                    <a:pt x="7583" y="3927"/>
                    <a:pt x="7855" y="3927"/>
                  </a:cubicBezTo>
                  <a:cubicBezTo>
                    <a:pt x="7990" y="3927"/>
                    <a:pt x="8113" y="3873"/>
                    <a:pt x="8202" y="3783"/>
                  </a:cubicBezTo>
                  <a:lnTo>
                    <a:pt x="10309" y="1676"/>
                  </a:lnTo>
                  <a:lnTo>
                    <a:pt x="10309" y="10309"/>
                  </a:lnTo>
                  <a:lnTo>
                    <a:pt x="1676" y="10309"/>
                  </a:lnTo>
                  <a:lnTo>
                    <a:pt x="3783" y="8202"/>
                  </a:lnTo>
                  <a:cubicBezTo>
                    <a:pt x="3873" y="8113"/>
                    <a:pt x="3927" y="7990"/>
                    <a:pt x="3927" y="7855"/>
                  </a:cubicBezTo>
                  <a:cubicBezTo>
                    <a:pt x="3927" y="7584"/>
                    <a:pt x="3708" y="7364"/>
                    <a:pt x="3436" y="7364"/>
                  </a:cubicBezTo>
                  <a:cubicBezTo>
                    <a:pt x="3301" y="7364"/>
                    <a:pt x="3178" y="7419"/>
                    <a:pt x="3089" y="7507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0936"/>
                    <a:pt x="55" y="11058"/>
                    <a:pt x="144" y="11148"/>
                  </a:cubicBezTo>
                  <a:lnTo>
                    <a:pt x="3089" y="14093"/>
                  </a:lnTo>
                  <a:cubicBezTo>
                    <a:pt x="3178" y="14182"/>
                    <a:pt x="3301" y="14236"/>
                    <a:pt x="3436" y="14236"/>
                  </a:cubicBezTo>
                  <a:cubicBezTo>
                    <a:pt x="3708" y="14236"/>
                    <a:pt x="3927" y="14017"/>
                    <a:pt x="3927" y="13745"/>
                  </a:cubicBezTo>
                  <a:cubicBezTo>
                    <a:pt x="3927" y="13610"/>
                    <a:pt x="3873" y="13488"/>
                    <a:pt x="3783" y="13398"/>
                  </a:cubicBezTo>
                  <a:lnTo>
                    <a:pt x="1676" y="11291"/>
                  </a:lnTo>
                  <a:lnTo>
                    <a:pt x="10309" y="11291"/>
                  </a:lnTo>
                  <a:lnTo>
                    <a:pt x="10309" y="19924"/>
                  </a:lnTo>
                  <a:lnTo>
                    <a:pt x="8202" y="17817"/>
                  </a:lnTo>
                  <a:cubicBezTo>
                    <a:pt x="8113" y="17728"/>
                    <a:pt x="7990" y="17673"/>
                    <a:pt x="7855" y="17673"/>
                  </a:cubicBezTo>
                  <a:cubicBezTo>
                    <a:pt x="7583" y="17673"/>
                    <a:pt x="7364" y="17893"/>
                    <a:pt x="7364" y="18164"/>
                  </a:cubicBezTo>
                  <a:cubicBezTo>
                    <a:pt x="7364" y="18300"/>
                    <a:pt x="7418" y="18422"/>
                    <a:pt x="7507" y="18511"/>
                  </a:cubicBezTo>
                  <a:lnTo>
                    <a:pt x="10453" y="21456"/>
                  </a:lnTo>
                  <a:cubicBezTo>
                    <a:pt x="10542" y="21545"/>
                    <a:pt x="10665" y="21600"/>
                    <a:pt x="10800" y="21600"/>
                  </a:cubicBezTo>
                  <a:cubicBezTo>
                    <a:pt x="10936" y="21600"/>
                    <a:pt x="11058" y="21545"/>
                    <a:pt x="11147" y="21456"/>
                  </a:cubicBezTo>
                  <a:lnTo>
                    <a:pt x="14093" y="18511"/>
                  </a:lnTo>
                  <a:cubicBezTo>
                    <a:pt x="14182" y="18422"/>
                    <a:pt x="14236" y="18300"/>
                    <a:pt x="14236" y="18164"/>
                  </a:cubicBezTo>
                  <a:cubicBezTo>
                    <a:pt x="14236" y="17893"/>
                    <a:pt x="14017" y="17673"/>
                    <a:pt x="13745" y="17673"/>
                  </a:cubicBezTo>
                  <a:cubicBezTo>
                    <a:pt x="13610" y="17673"/>
                    <a:pt x="13487" y="17728"/>
                    <a:pt x="13398" y="17817"/>
                  </a:cubicBezTo>
                  <a:lnTo>
                    <a:pt x="11291" y="19924"/>
                  </a:lnTo>
                  <a:lnTo>
                    <a:pt x="11291" y="11291"/>
                  </a:lnTo>
                  <a:lnTo>
                    <a:pt x="19924" y="11291"/>
                  </a:lnTo>
                  <a:lnTo>
                    <a:pt x="17817" y="13398"/>
                  </a:lnTo>
                  <a:cubicBezTo>
                    <a:pt x="17728" y="13488"/>
                    <a:pt x="17673" y="13610"/>
                    <a:pt x="17673" y="13745"/>
                  </a:cubicBezTo>
                  <a:cubicBezTo>
                    <a:pt x="17673" y="14017"/>
                    <a:pt x="17892" y="14236"/>
                    <a:pt x="18164" y="14236"/>
                  </a:cubicBezTo>
                  <a:cubicBezTo>
                    <a:pt x="18299" y="14236"/>
                    <a:pt x="18422" y="14182"/>
                    <a:pt x="18511" y="14093"/>
                  </a:cubicBezTo>
                  <a:lnTo>
                    <a:pt x="21456" y="11148"/>
                  </a:lnTo>
                  <a:cubicBezTo>
                    <a:pt x="21545" y="11058"/>
                    <a:pt x="21600" y="10936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63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>
                <a:latin typeface="Trebuchet MS" panose="020B0703020202090204" pitchFamily="34" charset="0"/>
                <a:ea typeface="Roboto" charset="0"/>
                <a:cs typeface="Roboto" charset="0"/>
              </a:endParaRPr>
            </a:p>
          </p:txBody>
        </p:sp>
      </p:grpSp>
      <p:sp>
        <p:nvSpPr>
          <p:cNvPr id="34" name="Rectangle 4">
            <a:extLst>
              <a:ext uri="{FF2B5EF4-FFF2-40B4-BE49-F238E27FC236}">
                <a16:creationId xmlns:a16="http://schemas.microsoft.com/office/drawing/2014/main" id="{C698BA6D-60F7-2749-998E-252BD0CECF07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Requisitos para la Adhesión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198E77E5-FE64-1941-A293-077793846837}"/>
              </a:ext>
            </a:extLst>
          </p:cNvPr>
          <p:cNvSpPr txBox="1"/>
          <p:nvPr/>
        </p:nvSpPr>
        <p:spPr>
          <a:xfrm>
            <a:off x="5554409" y="3206510"/>
            <a:ext cx="1747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CONDICIÓN SUBJETIVA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0E4D02EC-62E8-884E-B61B-31231E9B201E}"/>
              </a:ext>
            </a:extLst>
          </p:cNvPr>
          <p:cNvSpPr txBox="1"/>
          <p:nvPr/>
        </p:nvSpPr>
        <p:spPr>
          <a:xfrm>
            <a:off x="8337969" y="3226091"/>
            <a:ext cx="17472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PRESENTAR DDJJ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F89A37F1-3DAA-9E47-B7B2-BF55DC80A46B}"/>
              </a:ext>
            </a:extLst>
          </p:cNvPr>
          <p:cNvSpPr txBox="1"/>
          <p:nvPr/>
        </p:nvSpPr>
        <p:spPr>
          <a:xfrm>
            <a:off x="5504016" y="5496533"/>
            <a:ext cx="19658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DOMICILIO FISCAL ELECTRÓNICO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1D7F84E8-34E8-4E43-AF34-5DF67031FA52}"/>
              </a:ext>
            </a:extLst>
          </p:cNvPr>
          <p:cNvSpPr txBox="1"/>
          <p:nvPr/>
        </p:nvSpPr>
        <p:spPr>
          <a:xfrm>
            <a:off x="7933828" y="5664737"/>
            <a:ext cx="1965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DECLARACION DE CBU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124A01DE-C4ED-7642-A52E-35EC072BF084}"/>
              </a:ext>
            </a:extLst>
          </p:cNvPr>
          <p:cNvSpPr txBox="1"/>
          <p:nvPr/>
        </p:nvSpPr>
        <p:spPr>
          <a:xfrm>
            <a:off x="2318217" y="6525344"/>
            <a:ext cx="75528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8 de la Ley 27.541 (B.O. 23/12/2019) y Art. 4 de la R.G. (AFIP) 4667 (B.O. 31/01/2020). </a:t>
            </a:r>
          </a:p>
        </p:txBody>
      </p:sp>
    </p:spTree>
    <p:extLst>
      <p:ext uri="{BB962C8B-B14F-4D97-AF65-F5344CB8AC3E}">
        <p14:creationId xmlns:p14="http://schemas.microsoft.com/office/powerpoint/2010/main" val="1383011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/>
      <p:bldP spid="30" grpId="0" animBg="1"/>
      <p:bldP spid="35" grpId="0"/>
      <p:bldP spid="36" grpId="0"/>
      <p:bldP spid="37" grpId="0"/>
      <p:bldP spid="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26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B225348-4C8B-F844-A374-FCAE1BFDBD0F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Condonaciones en general - Requisitos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B425EEC1-EA64-984C-B647-1A141DCDD9BA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11 y 12  de la Ley 27.541 (B.O. 23/12/2019) y Art. 24 de la R.G. (AFIP) 4667 (B.O. 31/01/2020). </a:t>
            </a:r>
          </a:p>
        </p:txBody>
      </p:sp>
      <p:sp>
        <p:nvSpPr>
          <p:cNvPr id="78" name="Freeform 5">
            <a:extLst>
              <a:ext uri="{FF2B5EF4-FFF2-40B4-BE49-F238E27FC236}">
                <a16:creationId xmlns:a16="http://schemas.microsoft.com/office/drawing/2014/main" id="{56DC5D2C-F2EA-1A42-8061-FDBBAA2FA325}"/>
              </a:ext>
            </a:extLst>
          </p:cNvPr>
          <p:cNvSpPr>
            <a:spLocks/>
          </p:cNvSpPr>
          <p:nvPr/>
        </p:nvSpPr>
        <p:spPr bwMode="auto">
          <a:xfrm>
            <a:off x="3439317" y="2405767"/>
            <a:ext cx="705620" cy="3438125"/>
          </a:xfrm>
          <a:custGeom>
            <a:avLst/>
            <a:gdLst>
              <a:gd name="T0" fmla="*/ 1541 w 1541"/>
              <a:gd name="T1" fmla="*/ 59 h 6327"/>
              <a:gd name="T2" fmla="*/ 1541 w 1541"/>
              <a:gd name="T3" fmla="*/ 6268 h 6327"/>
              <a:gd name="T4" fmla="*/ 1482 w 1541"/>
              <a:gd name="T5" fmla="*/ 6327 h 6327"/>
              <a:gd name="T6" fmla="*/ 59 w 1541"/>
              <a:gd name="T7" fmla="*/ 6327 h 6327"/>
              <a:gd name="T8" fmla="*/ 0 w 1541"/>
              <a:gd name="T9" fmla="*/ 6268 h 6327"/>
              <a:gd name="T10" fmla="*/ 0 w 1541"/>
              <a:gd name="T11" fmla="*/ 59 h 6327"/>
              <a:gd name="T12" fmla="*/ 59 w 1541"/>
              <a:gd name="T13" fmla="*/ 0 h 6327"/>
              <a:gd name="T14" fmla="*/ 1482 w 1541"/>
              <a:gd name="T15" fmla="*/ 0 h 6327"/>
              <a:gd name="T16" fmla="*/ 1541 w 1541"/>
              <a:gd name="T17" fmla="*/ 59 h 6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1" h="6327">
                <a:moveTo>
                  <a:pt x="1541" y="59"/>
                </a:moveTo>
                <a:cubicBezTo>
                  <a:pt x="1541" y="6268"/>
                  <a:pt x="1541" y="6268"/>
                  <a:pt x="1541" y="6268"/>
                </a:cubicBezTo>
                <a:cubicBezTo>
                  <a:pt x="1541" y="6301"/>
                  <a:pt x="1514" y="6327"/>
                  <a:pt x="1482" y="6327"/>
                </a:cubicBezTo>
                <a:cubicBezTo>
                  <a:pt x="59" y="6327"/>
                  <a:pt x="59" y="6327"/>
                  <a:pt x="59" y="6327"/>
                </a:cubicBezTo>
                <a:cubicBezTo>
                  <a:pt x="26" y="6327"/>
                  <a:pt x="0" y="6301"/>
                  <a:pt x="0" y="626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7"/>
                  <a:pt x="26" y="0"/>
                  <a:pt x="59" y="0"/>
                </a:cubicBezTo>
                <a:cubicBezTo>
                  <a:pt x="1482" y="0"/>
                  <a:pt x="1482" y="0"/>
                  <a:pt x="1482" y="0"/>
                </a:cubicBezTo>
                <a:cubicBezTo>
                  <a:pt x="1514" y="0"/>
                  <a:pt x="1541" y="27"/>
                  <a:pt x="1541" y="59"/>
                </a:cubicBezTo>
                <a:close/>
              </a:path>
            </a:pathLst>
          </a:custGeom>
          <a:solidFill>
            <a:srgbClr val="ED7D3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99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79" name="Freeform 7">
            <a:extLst>
              <a:ext uri="{FF2B5EF4-FFF2-40B4-BE49-F238E27FC236}">
                <a16:creationId xmlns:a16="http://schemas.microsoft.com/office/drawing/2014/main" id="{95FB2517-D03D-894E-B600-2DCBCB74DE57}"/>
              </a:ext>
            </a:extLst>
          </p:cNvPr>
          <p:cNvSpPr>
            <a:spLocks/>
          </p:cNvSpPr>
          <p:nvPr/>
        </p:nvSpPr>
        <p:spPr bwMode="auto">
          <a:xfrm>
            <a:off x="3575720" y="2243492"/>
            <a:ext cx="705620" cy="3438125"/>
          </a:xfrm>
          <a:custGeom>
            <a:avLst/>
            <a:gdLst>
              <a:gd name="T0" fmla="*/ 1541 w 1541"/>
              <a:gd name="T1" fmla="*/ 59 h 6327"/>
              <a:gd name="T2" fmla="*/ 1541 w 1541"/>
              <a:gd name="T3" fmla="*/ 6268 h 6327"/>
              <a:gd name="T4" fmla="*/ 1482 w 1541"/>
              <a:gd name="T5" fmla="*/ 6327 h 6327"/>
              <a:gd name="T6" fmla="*/ 59 w 1541"/>
              <a:gd name="T7" fmla="*/ 6327 h 6327"/>
              <a:gd name="T8" fmla="*/ 0 w 1541"/>
              <a:gd name="T9" fmla="*/ 6268 h 6327"/>
              <a:gd name="T10" fmla="*/ 0 w 1541"/>
              <a:gd name="T11" fmla="*/ 59 h 6327"/>
              <a:gd name="T12" fmla="*/ 59 w 1541"/>
              <a:gd name="T13" fmla="*/ 0 h 6327"/>
              <a:gd name="T14" fmla="*/ 1482 w 1541"/>
              <a:gd name="T15" fmla="*/ 0 h 6327"/>
              <a:gd name="T16" fmla="*/ 1541 w 1541"/>
              <a:gd name="T17" fmla="*/ 59 h 6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1" h="6327">
                <a:moveTo>
                  <a:pt x="1541" y="59"/>
                </a:moveTo>
                <a:cubicBezTo>
                  <a:pt x="1541" y="6268"/>
                  <a:pt x="1541" y="6268"/>
                  <a:pt x="1541" y="6268"/>
                </a:cubicBezTo>
                <a:cubicBezTo>
                  <a:pt x="1541" y="6301"/>
                  <a:pt x="1514" y="6327"/>
                  <a:pt x="1482" y="6327"/>
                </a:cubicBezTo>
                <a:cubicBezTo>
                  <a:pt x="59" y="6327"/>
                  <a:pt x="59" y="6327"/>
                  <a:pt x="59" y="6327"/>
                </a:cubicBezTo>
                <a:cubicBezTo>
                  <a:pt x="26" y="6327"/>
                  <a:pt x="0" y="6301"/>
                  <a:pt x="0" y="626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7"/>
                  <a:pt x="26" y="0"/>
                  <a:pt x="59" y="0"/>
                </a:cubicBezTo>
                <a:cubicBezTo>
                  <a:pt x="1482" y="0"/>
                  <a:pt x="1482" y="0"/>
                  <a:pt x="1482" y="0"/>
                </a:cubicBezTo>
                <a:cubicBezTo>
                  <a:pt x="1514" y="0"/>
                  <a:pt x="1541" y="27"/>
                  <a:pt x="1541" y="5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99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72" name="Abgerundetes Rechteck 47">
            <a:extLst>
              <a:ext uri="{FF2B5EF4-FFF2-40B4-BE49-F238E27FC236}">
                <a16:creationId xmlns:a16="http://schemas.microsoft.com/office/drawing/2014/main" id="{12919041-0289-8846-BC37-3ABD8FEF4800}"/>
              </a:ext>
            </a:extLst>
          </p:cNvPr>
          <p:cNvSpPr/>
          <p:nvPr/>
        </p:nvSpPr>
        <p:spPr bwMode="gray">
          <a:xfrm>
            <a:off x="4021917" y="3387143"/>
            <a:ext cx="5936879" cy="433807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324000" tIns="72000" rIns="0" bIns="0" anchor="ctr" anchorCtr="0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lang="en-US" sz="1600" kern="0" noProof="1">
                <a:solidFill>
                  <a:srgbClr val="ED7D31">
                    <a:lumMod val="50000"/>
                  </a:srgb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Extinguir la obligación antes 30 Abril de 2020.</a:t>
            </a:r>
            <a:endParaRPr kumimoji="0" lang="en-US" sz="1600" b="0" i="0" u="none" strike="noStrike" kern="0" cap="none" spc="0" normalizeH="0" baseline="0" noProof="1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sp>
        <p:nvSpPr>
          <p:cNvPr id="73" name="Abgerundetes Rechteck 47">
            <a:extLst>
              <a:ext uri="{FF2B5EF4-FFF2-40B4-BE49-F238E27FC236}">
                <a16:creationId xmlns:a16="http://schemas.microsoft.com/office/drawing/2014/main" id="{4E02E2B8-C5F2-044E-A269-5C80253F8F82}"/>
              </a:ext>
            </a:extLst>
          </p:cNvPr>
          <p:cNvSpPr/>
          <p:nvPr/>
        </p:nvSpPr>
        <p:spPr bwMode="gray">
          <a:xfrm>
            <a:off x="4021917" y="3919164"/>
            <a:ext cx="5936880" cy="433807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324000" tIns="72000" rIns="0" bIns="0" anchor="ctr" anchorCtr="0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lang="en-US" sz="1600" kern="0" noProof="1">
                <a:solidFill>
                  <a:srgbClr val="ED7D31">
                    <a:lumMod val="50000"/>
                  </a:srgb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Plan de facilidades de pago anterior en tanto no caduque.</a:t>
            </a:r>
            <a:endParaRPr kumimoji="0" lang="en-US" sz="1600" b="0" i="0" u="none" strike="noStrike" kern="0" cap="none" spc="0" normalizeH="0" baseline="0" noProof="1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sp>
        <p:nvSpPr>
          <p:cNvPr id="75" name="Abgerundetes Rechteck 47">
            <a:extLst>
              <a:ext uri="{FF2B5EF4-FFF2-40B4-BE49-F238E27FC236}">
                <a16:creationId xmlns:a16="http://schemas.microsoft.com/office/drawing/2014/main" id="{CEEA5356-BEB1-3945-9772-0B1BA7AEA9B5}"/>
              </a:ext>
            </a:extLst>
          </p:cNvPr>
          <p:cNvSpPr/>
          <p:nvPr/>
        </p:nvSpPr>
        <p:spPr bwMode="gray">
          <a:xfrm>
            <a:off x="3995130" y="4449905"/>
            <a:ext cx="5936880" cy="433807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324000" tIns="72000" rIns="0" bIns="0" anchor="ctr" anchorCtr="0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lang="en-US" sz="1600" kern="0" noProof="1">
                <a:solidFill>
                  <a:srgbClr val="ED7D31">
                    <a:lumMod val="50000"/>
                  </a:srgb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Plan de facilidades de pago moratoria en tanto no caduque.</a:t>
            </a:r>
            <a:endParaRPr kumimoji="0" lang="en-US" sz="1600" b="0" i="0" u="none" strike="noStrike" kern="0" cap="none" spc="0" normalizeH="0" baseline="0" noProof="1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grpSp>
        <p:nvGrpSpPr>
          <p:cNvPr id="14" name="2 Grupo">
            <a:extLst>
              <a:ext uri="{FF2B5EF4-FFF2-40B4-BE49-F238E27FC236}">
                <a16:creationId xmlns:a16="http://schemas.microsoft.com/office/drawing/2014/main" id="{2F87D81B-E0EE-B044-9232-FF83BFFDCF06}"/>
              </a:ext>
            </a:extLst>
          </p:cNvPr>
          <p:cNvGrpSpPr/>
          <p:nvPr/>
        </p:nvGrpSpPr>
        <p:grpSpPr>
          <a:xfrm rot="21177109">
            <a:off x="2930457" y="1790072"/>
            <a:ext cx="5315273" cy="1273246"/>
            <a:chOff x="200529" y="1646965"/>
            <a:chExt cx="5315273" cy="1273246"/>
          </a:xfrm>
        </p:grpSpPr>
        <p:grpSp>
          <p:nvGrpSpPr>
            <p:cNvPr id="15" name="Group 20">
              <a:extLst>
                <a:ext uri="{FF2B5EF4-FFF2-40B4-BE49-F238E27FC236}">
                  <a16:creationId xmlns:a16="http://schemas.microsoft.com/office/drawing/2014/main" id="{350537C6-3057-D449-816F-9E6A5804C31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9144" y="1763510"/>
              <a:ext cx="5114925" cy="1079500"/>
              <a:chOff x="195" y="1614"/>
              <a:chExt cx="3222" cy="680"/>
            </a:xfrm>
          </p:grpSpPr>
          <p:sp>
            <p:nvSpPr>
              <p:cNvPr id="24" name="Freeform 17" descr="© INSCALE GmbH, 26.05.2010&#10;http://www.presentationload.com/">
                <a:extLst>
                  <a:ext uri="{FF2B5EF4-FFF2-40B4-BE49-F238E27FC236}">
                    <a16:creationId xmlns:a16="http://schemas.microsoft.com/office/drawing/2014/main" id="{8A259D27-C695-9644-AD5F-1BF625CBEF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" y="1614"/>
                <a:ext cx="3198" cy="680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75" y="2"/>
                  </a:cxn>
                  <a:cxn ang="0">
                    <a:pos x="122" y="0"/>
                  </a:cxn>
                  <a:cxn ang="0">
                    <a:pos x="192" y="6"/>
                  </a:cxn>
                  <a:cxn ang="0">
                    <a:pos x="230" y="12"/>
                  </a:cxn>
                  <a:cxn ang="0">
                    <a:pos x="252" y="10"/>
                  </a:cxn>
                  <a:cxn ang="0">
                    <a:pos x="278" y="12"/>
                  </a:cxn>
                  <a:cxn ang="0">
                    <a:pos x="306" y="14"/>
                  </a:cxn>
                  <a:cxn ang="0">
                    <a:pos x="332" y="30"/>
                  </a:cxn>
                  <a:cxn ang="0">
                    <a:pos x="380" y="38"/>
                  </a:cxn>
                  <a:cxn ang="0">
                    <a:pos x="550" y="56"/>
                  </a:cxn>
                  <a:cxn ang="0">
                    <a:pos x="654" y="50"/>
                  </a:cxn>
                  <a:cxn ang="0">
                    <a:pos x="694" y="40"/>
                  </a:cxn>
                  <a:cxn ang="0">
                    <a:pos x="710" y="24"/>
                  </a:cxn>
                  <a:cxn ang="0">
                    <a:pos x="740" y="16"/>
                  </a:cxn>
                  <a:cxn ang="0">
                    <a:pos x="768" y="20"/>
                  </a:cxn>
                  <a:cxn ang="0">
                    <a:pos x="798" y="22"/>
                  </a:cxn>
                  <a:cxn ang="0">
                    <a:pos x="818" y="26"/>
                  </a:cxn>
                  <a:cxn ang="0">
                    <a:pos x="842" y="18"/>
                  </a:cxn>
                  <a:cxn ang="0">
                    <a:pos x="870" y="22"/>
                  </a:cxn>
                  <a:cxn ang="0">
                    <a:pos x="958" y="30"/>
                  </a:cxn>
                  <a:cxn ang="0">
                    <a:pos x="986" y="30"/>
                  </a:cxn>
                  <a:cxn ang="0">
                    <a:pos x="1030" y="46"/>
                  </a:cxn>
                  <a:cxn ang="0">
                    <a:pos x="1174" y="52"/>
                  </a:cxn>
                  <a:cxn ang="0">
                    <a:pos x="1190" y="30"/>
                  </a:cxn>
                  <a:cxn ang="0">
                    <a:pos x="1258" y="44"/>
                  </a:cxn>
                  <a:cxn ang="0">
                    <a:pos x="1304" y="36"/>
                  </a:cxn>
                  <a:cxn ang="0">
                    <a:pos x="1422" y="42"/>
                  </a:cxn>
                  <a:cxn ang="0">
                    <a:pos x="1480" y="44"/>
                  </a:cxn>
                  <a:cxn ang="0">
                    <a:pos x="1548" y="40"/>
                  </a:cxn>
                  <a:cxn ang="0">
                    <a:pos x="1608" y="34"/>
                  </a:cxn>
                  <a:cxn ang="0">
                    <a:pos x="1652" y="42"/>
                  </a:cxn>
                  <a:cxn ang="0">
                    <a:pos x="1708" y="18"/>
                  </a:cxn>
                  <a:cxn ang="0">
                    <a:pos x="1694" y="302"/>
                  </a:cxn>
                  <a:cxn ang="0">
                    <a:pos x="1364" y="308"/>
                  </a:cxn>
                  <a:cxn ang="0">
                    <a:pos x="1310" y="282"/>
                  </a:cxn>
                  <a:cxn ang="0">
                    <a:pos x="1310" y="300"/>
                  </a:cxn>
                  <a:cxn ang="0">
                    <a:pos x="1178" y="302"/>
                  </a:cxn>
                  <a:cxn ang="0">
                    <a:pos x="1138" y="304"/>
                  </a:cxn>
                  <a:cxn ang="0">
                    <a:pos x="970" y="290"/>
                  </a:cxn>
                  <a:cxn ang="0">
                    <a:pos x="904" y="296"/>
                  </a:cxn>
                  <a:cxn ang="0">
                    <a:pos x="768" y="288"/>
                  </a:cxn>
                  <a:cxn ang="0">
                    <a:pos x="664" y="290"/>
                  </a:cxn>
                  <a:cxn ang="0">
                    <a:pos x="652" y="298"/>
                  </a:cxn>
                  <a:cxn ang="0">
                    <a:pos x="524" y="272"/>
                  </a:cxn>
                  <a:cxn ang="0">
                    <a:pos x="438" y="278"/>
                  </a:cxn>
                  <a:cxn ang="0">
                    <a:pos x="380" y="264"/>
                  </a:cxn>
                  <a:cxn ang="0">
                    <a:pos x="274" y="272"/>
                  </a:cxn>
                  <a:cxn ang="0">
                    <a:pos x="136" y="284"/>
                  </a:cxn>
                  <a:cxn ang="0">
                    <a:pos x="14" y="268"/>
                  </a:cxn>
                  <a:cxn ang="0">
                    <a:pos x="4" y="24"/>
                  </a:cxn>
                </a:cxnLst>
                <a:rect l="0" t="0" r="r" b="b"/>
                <a:pathLst>
                  <a:path w="1708" h="312">
                    <a:moveTo>
                      <a:pt x="4" y="24"/>
                    </a:moveTo>
                    <a:cubicBezTo>
                      <a:pt x="75" y="2"/>
                      <a:pt x="75" y="2"/>
                      <a:pt x="75" y="2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92" y="6"/>
                      <a:pt x="192" y="6"/>
                      <a:pt x="192" y="6"/>
                    </a:cubicBezTo>
                    <a:cubicBezTo>
                      <a:pt x="230" y="12"/>
                      <a:pt x="230" y="12"/>
                      <a:pt x="230" y="12"/>
                    </a:cubicBezTo>
                    <a:cubicBezTo>
                      <a:pt x="252" y="10"/>
                      <a:pt x="252" y="10"/>
                      <a:pt x="252" y="10"/>
                    </a:cubicBezTo>
                    <a:cubicBezTo>
                      <a:pt x="278" y="12"/>
                      <a:pt x="278" y="12"/>
                      <a:pt x="278" y="12"/>
                    </a:cubicBezTo>
                    <a:cubicBezTo>
                      <a:pt x="306" y="14"/>
                      <a:pt x="306" y="14"/>
                      <a:pt x="306" y="14"/>
                    </a:cubicBezTo>
                    <a:cubicBezTo>
                      <a:pt x="332" y="30"/>
                      <a:pt x="332" y="30"/>
                      <a:pt x="332" y="30"/>
                    </a:cubicBezTo>
                    <a:cubicBezTo>
                      <a:pt x="380" y="38"/>
                      <a:pt x="380" y="38"/>
                      <a:pt x="380" y="38"/>
                    </a:cubicBezTo>
                    <a:cubicBezTo>
                      <a:pt x="550" y="56"/>
                      <a:pt x="550" y="56"/>
                      <a:pt x="550" y="56"/>
                    </a:cubicBezTo>
                    <a:cubicBezTo>
                      <a:pt x="654" y="50"/>
                      <a:pt x="654" y="50"/>
                      <a:pt x="654" y="50"/>
                    </a:cubicBezTo>
                    <a:cubicBezTo>
                      <a:pt x="694" y="40"/>
                      <a:pt x="694" y="40"/>
                      <a:pt x="694" y="40"/>
                    </a:cubicBezTo>
                    <a:cubicBezTo>
                      <a:pt x="710" y="24"/>
                      <a:pt x="710" y="24"/>
                      <a:pt x="710" y="24"/>
                    </a:cubicBezTo>
                    <a:cubicBezTo>
                      <a:pt x="740" y="16"/>
                      <a:pt x="740" y="16"/>
                      <a:pt x="740" y="16"/>
                    </a:cubicBezTo>
                    <a:cubicBezTo>
                      <a:pt x="768" y="20"/>
                      <a:pt x="768" y="20"/>
                      <a:pt x="768" y="20"/>
                    </a:cubicBezTo>
                    <a:cubicBezTo>
                      <a:pt x="798" y="22"/>
                      <a:pt x="798" y="22"/>
                      <a:pt x="798" y="22"/>
                    </a:cubicBezTo>
                    <a:cubicBezTo>
                      <a:pt x="818" y="26"/>
                      <a:pt x="818" y="26"/>
                      <a:pt x="818" y="26"/>
                    </a:cubicBezTo>
                    <a:cubicBezTo>
                      <a:pt x="842" y="18"/>
                      <a:pt x="842" y="18"/>
                      <a:pt x="842" y="18"/>
                    </a:cubicBezTo>
                    <a:cubicBezTo>
                      <a:pt x="870" y="22"/>
                      <a:pt x="870" y="22"/>
                      <a:pt x="870" y="22"/>
                    </a:cubicBezTo>
                    <a:cubicBezTo>
                      <a:pt x="870" y="22"/>
                      <a:pt x="942" y="38"/>
                      <a:pt x="958" y="30"/>
                    </a:cubicBezTo>
                    <a:cubicBezTo>
                      <a:pt x="974" y="22"/>
                      <a:pt x="986" y="30"/>
                      <a:pt x="986" y="30"/>
                    </a:cubicBezTo>
                    <a:cubicBezTo>
                      <a:pt x="1030" y="46"/>
                      <a:pt x="1030" y="46"/>
                      <a:pt x="1030" y="46"/>
                    </a:cubicBez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90" y="30"/>
                      <a:pt x="1190" y="30"/>
                      <a:pt x="1190" y="30"/>
                    </a:cubicBezTo>
                    <a:cubicBezTo>
                      <a:pt x="1190" y="30"/>
                      <a:pt x="1240" y="44"/>
                      <a:pt x="1258" y="44"/>
                    </a:cubicBezTo>
                    <a:cubicBezTo>
                      <a:pt x="1276" y="44"/>
                      <a:pt x="1304" y="36"/>
                      <a:pt x="1304" y="36"/>
                    </a:cubicBezTo>
                    <a:cubicBezTo>
                      <a:pt x="1304" y="36"/>
                      <a:pt x="1398" y="42"/>
                      <a:pt x="1422" y="42"/>
                    </a:cubicBezTo>
                    <a:cubicBezTo>
                      <a:pt x="1446" y="42"/>
                      <a:pt x="1480" y="44"/>
                      <a:pt x="1480" y="44"/>
                    </a:cubicBezTo>
                    <a:cubicBezTo>
                      <a:pt x="1548" y="40"/>
                      <a:pt x="1548" y="40"/>
                      <a:pt x="1548" y="40"/>
                    </a:cubicBezTo>
                    <a:cubicBezTo>
                      <a:pt x="1608" y="34"/>
                      <a:pt x="1608" y="34"/>
                      <a:pt x="1608" y="34"/>
                    </a:cubicBezTo>
                    <a:cubicBezTo>
                      <a:pt x="1652" y="42"/>
                      <a:pt x="1652" y="42"/>
                      <a:pt x="1652" y="42"/>
                    </a:cubicBezTo>
                    <a:cubicBezTo>
                      <a:pt x="1708" y="18"/>
                      <a:pt x="1708" y="18"/>
                      <a:pt x="1708" y="18"/>
                    </a:cubicBezTo>
                    <a:cubicBezTo>
                      <a:pt x="1694" y="302"/>
                      <a:pt x="1694" y="302"/>
                      <a:pt x="1694" y="302"/>
                    </a:cubicBezTo>
                    <a:cubicBezTo>
                      <a:pt x="1694" y="302"/>
                      <a:pt x="1384" y="304"/>
                      <a:pt x="1364" y="308"/>
                    </a:cubicBezTo>
                    <a:cubicBezTo>
                      <a:pt x="1344" y="312"/>
                      <a:pt x="1320" y="278"/>
                      <a:pt x="1310" y="282"/>
                    </a:cubicBezTo>
                    <a:cubicBezTo>
                      <a:pt x="1300" y="286"/>
                      <a:pt x="1310" y="300"/>
                      <a:pt x="1310" y="300"/>
                    </a:cubicBezTo>
                    <a:cubicBezTo>
                      <a:pt x="1310" y="300"/>
                      <a:pt x="1202" y="294"/>
                      <a:pt x="1178" y="302"/>
                    </a:cubicBezTo>
                    <a:cubicBezTo>
                      <a:pt x="1154" y="310"/>
                      <a:pt x="1138" y="304"/>
                      <a:pt x="1138" y="304"/>
                    </a:cubicBezTo>
                    <a:cubicBezTo>
                      <a:pt x="1138" y="304"/>
                      <a:pt x="994" y="286"/>
                      <a:pt x="970" y="290"/>
                    </a:cubicBezTo>
                    <a:cubicBezTo>
                      <a:pt x="946" y="294"/>
                      <a:pt x="904" y="296"/>
                      <a:pt x="904" y="296"/>
                    </a:cubicBezTo>
                    <a:cubicBezTo>
                      <a:pt x="768" y="288"/>
                      <a:pt x="768" y="288"/>
                      <a:pt x="768" y="288"/>
                    </a:cubicBezTo>
                    <a:cubicBezTo>
                      <a:pt x="664" y="290"/>
                      <a:pt x="664" y="290"/>
                      <a:pt x="664" y="290"/>
                    </a:cubicBezTo>
                    <a:cubicBezTo>
                      <a:pt x="652" y="298"/>
                      <a:pt x="652" y="298"/>
                      <a:pt x="652" y="298"/>
                    </a:cubicBezTo>
                    <a:cubicBezTo>
                      <a:pt x="652" y="298"/>
                      <a:pt x="552" y="266"/>
                      <a:pt x="524" y="272"/>
                    </a:cubicBezTo>
                    <a:cubicBezTo>
                      <a:pt x="496" y="278"/>
                      <a:pt x="438" y="278"/>
                      <a:pt x="438" y="278"/>
                    </a:cubicBezTo>
                    <a:cubicBezTo>
                      <a:pt x="380" y="264"/>
                      <a:pt x="380" y="264"/>
                      <a:pt x="380" y="264"/>
                    </a:cubicBezTo>
                    <a:cubicBezTo>
                      <a:pt x="274" y="272"/>
                      <a:pt x="274" y="272"/>
                      <a:pt x="274" y="272"/>
                    </a:cubicBezTo>
                    <a:cubicBezTo>
                      <a:pt x="136" y="284"/>
                      <a:pt x="136" y="284"/>
                      <a:pt x="136" y="284"/>
                    </a:cubicBezTo>
                    <a:cubicBezTo>
                      <a:pt x="136" y="284"/>
                      <a:pt x="28" y="258"/>
                      <a:pt x="14" y="268"/>
                    </a:cubicBezTo>
                    <a:cubicBezTo>
                      <a:pt x="0" y="278"/>
                      <a:pt x="4" y="24"/>
                      <a:pt x="4" y="24"/>
                    </a:cubicBezTo>
                    <a:close/>
                  </a:path>
                </a:pathLst>
              </a:custGeom>
              <a:solidFill>
                <a:srgbClr val="DDDDDD"/>
              </a:solidFill>
              <a:ln w="6350" cap="flat">
                <a:noFill/>
                <a:prstDash val="solid"/>
                <a:miter lim="800000"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itchFamily="34" charset="0"/>
                </a:endParaRPr>
              </a:p>
            </p:txBody>
          </p:sp>
          <p:sp>
            <p:nvSpPr>
              <p:cNvPr id="25" name="Freeform 18" descr="textur6">
                <a:extLst>
                  <a:ext uri="{FF2B5EF4-FFF2-40B4-BE49-F238E27FC236}">
                    <a16:creationId xmlns:a16="http://schemas.microsoft.com/office/drawing/2014/main" id="{6CC4B22A-AD63-684B-B98B-888CF6CFED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" y="1618"/>
                <a:ext cx="3222" cy="672"/>
              </a:xfrm>
              <a:custGeom>
                <a:avLst/>
                <a:gdLst>
                  <a:gd name="T0" fmla="*/ 2147483647 w 1720"/>
                  <a:gd name="T1" fmla="*/ 2147483647 h 308"/>
                  <a:gd name="T2" fmla="*/ 2147483647 w 1720"/>
                  <a:gd name="T3" fmla="*/ 2147483647 h 308"/>
                  <a:gd name="T4" fmla="*/ 2147483647 w 1720"/>
                  <a:gd name="T5" fmla="*/ 0 h 308"/>
                  <a:gd name="T6" fmla="*/ 2147483647 w 1720"/>
                  <a:gd name="T7" fmla="*/ 2147483647 h 308"/>
                  <a:gd name="T8" fmla="*/ 2147483647 w 1720"/>
                  <a:gd name="T9" fmla="*/ 2147483647 h 308"/>
                  <a:gd name="T10" fmla="*/ 2147483647 w 1720"/>
                  <a:gd name="T11" fmla="*/ 2147483647 h 308"/>
                  <a:gd name="T12" fmla="*/ 2147483647 w 1720"/>
                  <a:gd name="T13" fmla="*/ 2147483647 h 308"/>
                  <a:gd name="T14" fmla="*/ 2147483647 w 1720"/>
                  <a:gd name="T15" fmla="*/ 2147483647 h 308"/>
                  <a:gd name="T16" fmla="*/ 2147483647 w 1720"/>
                  <a:gd name="T17" fmla="*/ 2147483647 h 308"/>
                  <a:gd name="T18" fmla="*/ 2147483647 w 1720"/>
                  <a:gd name="T19" fmla="*/ 2147483647 h 308"/>
                  <a:gd name="T20" fmla="*/ 2147483647 w 1720"/>
                  <a:gd name="T21" fmla="*/ 2147483647 h 308"/>
                  <a:gd name="T22" fmla="*/ 2147483647 w 1720"/>
                  <a:gd name="T23" fmla="*/ 2147483647 h 308"/>
                  <a:gd name="T24" fmla="*/ 2147483647 w 1720"/>
                  <a:gd name="T25" fmla="*/ 2147483647 h 308"/>
                  <a:gd name="T26" fmla="*/ 2147483647 w 1720"/>
                  <a:gd name="T27" fmla="*/ 2147483647 h 308"/>
                  <a:gd name="T28" fmla="*/ 2147483647 w 1720"/>
                  <a:gd name="T29" fmla="*/ 2147483647 h 308"/>
                  <a:gd name="T30" fmla="*/ 2147483647 w 1720"/>
                  <a:gd name="T31" fmla="*/ 2147483647 h 308"/>
                  <a:gd name="T32" fmla="*/ 2147483647 w 1720"/>
                  <a:gd name="T33" fmla="*/ 2147483647 h 308"/>
                  <a:gd name="T34" fmla="*/ 2147483647 w 1720"/>
                  <a:gd name="T35" fmla="*/ 2147483647 h 308"/>
                  <a:gd name="T36" fmla="*/ 2147483647 w 1720"/>
                  <a:gd name="T37" fmla="*/ 2147483647 h 308"/>
                  <a:gd name="T38" fmla="*/ 2147483647 w 1720"/>
                  <a:gd name="T39" fmla="*/ 2147483647 h 308"/>
                  <a:gd name="T40" fmla="*/ 2147483647 w 1720"/>
                  <a:gd name="T41" fmla="*/ 2147483647 h 308"/>
                  <a:gd name="T42" fmla="*/ 2147483647 w 1720"/>
                  <a:gd name="T43" fmla="*/ 2147483647 h 308"/>
                  <a:gd name="T44" fmla="*/ 2147483647 w 1720"/>
                  <a:gd name="T45" fmla="*/ 2147483647 h 308"/>
                  <a:gd name="T46" fmla="*/ 2147483647 w 1720"/>
                  <a:gd name="T47" fmla="*/ 2147483647 h 308"/>
                  <a:gd name="T48" fmla="*/ 2147483647 w 1720"/>
                  <a:gd name="T49" fmla="*/ 2147483647 h 308"/>
                  <a:gd name="T50" fmla="*/ 2147483647 w 1720"/>
                  <a:gd name="T51" fmla="*/ 2147483647 h 308"/>
                  <a:gd name="T52" fmla="*/ 2147483647 w 1720"/>
                  <a:gd name="T53" fmla="*/ 2147483647 h 308"/>
                  <a:gd name="T54" fmla="*/ 2147483647 w 1720"/>
                  <a:gd name="T55" fmla="*/ 2147483647 h 308"/>
                  <a:gd name="T56" fmla="*/ 2147483647 w 1720"/>
                  <a:gd name="T57" fmla="*/ 2147483647 h 308"/>
                  <a:gd name="T58" fmla="*/ 2147483647 w 1720"/>
                  <a:gd name="T59" fmla="*/ 2147483647 h 308"/>
                  <a:gd name="T60" fmla="*/ 2147483647 w 1720"/>
                  <a:gd name="T61" fmla="*/ 2147483647 h 308"/>
                  <a:gd name="T62" fmla="*/ 2147483647 w 1720"/>
                  <a:gd name="T63" fmla="*/ 2147483647 h 308"/>
                  <a:gd name="T64" fmla="*/ 2147483647 w 1720"/>
                  <a:gd name="T65" fmla="*/ 2147483647 h 308"/>
                  <a:gd name="T66" fmla="*/ 2147483647 w 1720"/>
                  <a:gd name="T67" fmla="*/ 2147483647 h 308"/>
                  <a:gd name="T68" fmla="*/ 2147483647 w 1720"/>
                  <a:gd name="T69" fmla="*/ 2147483647 h 308"/>
                  <a:gd name="T70" fmla="*/ 2147483647 w 1720"/>
                  <a:gd name="T71" fmla="*/ 2147483647 h 308"/>
                  <a:gd name="T72" fmla="*/ 2147483647 w 1720"/>
                  <a:gd name="T73" fmla="*/ 2147483647 h 308"/>
                  <a:gd name="T74" fmla="*/ 2147483647 w 1720"/>
                  <a:gd name="T75" fmla="*/ 2147483647 h 308"/>
                  <a:gd name="T76" fmla="*/ 2147483647 w 1720"/>
                  <a:gd name="T77" fmla="*/ 2147483647 h 308"/>
                  <a:gd name="T78" fmla="*/ 2147483647 w 1720"/>
                  <a:gd name="T79" fmla="*/ 2147483647 h 308"/>
                  <a:gd name="T80" fmla="*/ 2147483647 w 1720"/>
                  <a:gd name="T81" fmla="*/ 2147483647 h 308"/>
                  <a:gd name="T82" fmla="*/ 2147483647 w 1720"/>
                  <a:gd name="T83" fmla="*/ 2147483647 h 308"/>
                  <a:gd name="T84" fmla="*/ 2147483647 w 1720"/>
                  <a:gd name="T85" fmla="*/ 2147483647 h 308"/>
                  <a:gd name="T86" fmla="*/ 2147483647 w 1720"/>
                  <a:gd name="T87" fmla="*/ 2147483647 h 308"/>
                  <a:gd name="T88" fmla="*/ 2147483647 w 1720"/>
                  <a:gd name="T89" fmla="*/ 2147483647 h 308"/>
                  <a:gd name="T90" fmla="*/ 2147483647 w 1720"/>
                  <a:gd name="T91" fmla="*/ 2147483647 h 308"/>
                  <a:gd name="T92" fmla="*/ 2147483647 w 1720"/>
                  <a:gd name="T93" fmla="*/ 2147483647 h 308"/>
                  <a:gd name="T94" fmla="*/ 2147483647 w 1720"/>
                  <a:gd name="T95" fmla="*/ 2147483647 h 308"/>
                  <a:gd name="T96" fmla="*/ 2147483647 w 1720"/>
                  <a:gd name="T97" fmla="*/ 2147483647 h 308"/>
                  <a:gd name="T98" fmla="*/ 2147483647 w 1720"/>
                  <a:gd name="T99" fmla="*/ 2147483647 h 308"/>
                  <a:gd name="T100" fmla="*/ 2147483647 w 1720"/>
                  <a:gd name="T101" fmla="*/ 2147483647 h 308"/>
                  <a:gd name="T102" fmla="*/ 2147483647 w 1720"/>
                  <a:gd name="T103" fmla="*/ 2147483647 h 308"/>
                  <a:gd name="T104" fmla="*/ 2147483647 w 1720"/>
                  <a:gd name="T105" fmla="*/ 2147483647 h 308"/>
                  <a:gd name="T106" fmla="*/ 0 w 1720"/>
                  <a:gd name="T107" fmla="*/ 2147483647 h 308"/>
                  <a:gd name="T108" fmla="*/ 2147483647 w 1720"/>
                  <a:gd name="T109" fmla="*/ 2147483647 h 30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720"/>
                  <a:gd name="T166" fmla="*/ 0 h 308"/>
                  <a:gd name="T167" fmla="*/ 1720 w 1720"/>
                  <a:gd name="T168" fmla="*/ 308 h 30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720" h="308">
                    <a:moveTo>
                      <a:pt x="2" y="15"/>
                    </a:moveTo>
                    <a:cubicBezTo>
                      <a:pt x="54" y="12"/>
                      <a:pt x="54" y="12"/>
                      <a:pt x="54" y="12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216" y="6"/>
                      <a:pt x="234" y="25"/>
                    </a:cubicBezTo>
                    <a:cubicBezTo>
                      <a:pt x="252" y="45"/>
                      <a:pt x="250" y="21"/>
                      <a:pt x="250" y="21"/>
                    </a:cubicBezTo>
                    <a:cubicBezTo>
                      <a:pt x="250" y="21"/>
                      <a:pt x="308" y="4"/>
                      <a:pt x="342" y="24"/>
                    </a:cubicBezTo>
                    <a:cubicBezTo>
                      <a:pt x="376" y="43"/>
                      <a:pt x="374" y="25"/>
                      <a:pt x="374" y="25"/>
                    </a:cubicBezTo>
                    <a:cubicBezTo>
                      <a:pt x="664" y="29"/>
                      <a:pt x="664" y="29"/>
                      <a:pt x="664" y="29"/>
                    </a:cubicBezTo>
                    <a:cubicBezTo>
                      <a:pt x="682" y="41"/>
                      <a:pt x="682" y="41"/>
                      <a:pt x="682" y="41"/>
                    </a:cubicBezTo>
                    <a:cubicBezTo>
                      <a:pt x="702" y="24"/>
                      <a:pt x="702" y="24"/>
                      <a:pt x="702" y="24"/>
                    </a:cubicBezTo>
                    <a:cubicBezTo>
                      <a:pt x="762" y="24"/>
                      <a:pt x="762" y="24"/>
                      <a:pt x="762" y="24"/>
                    </a:cubicBezTo>
                    <a:cubicBezTo>
                      <a:pt x="792" y="23"/>
                      <a:pt x="792" y="23"/>
                      <a:pt x="792" y="23"/>
                    </a:cubicBezTo>
                    <a:cubicBezTo>
                      <a:pt x="834" y="32"/>
                      <a:pt x="834" y="32"/>
                      <a:pt x="834" y="32"/>
                    </a:cubicBezTo>
                    <a:cubicBezTo>
                      <a:pt x="874" y="28"/>
                      <a:pt x="874" y="28"/>
                      <a:pt x="874" y="28"/>
                    </a:cubicBezTo>
                    <a:cubicBezTo>
                      <a:pt x="950" y="45"/>
                      <a:pt x="950" y="45"/>
                      <a:pt x="950" y="45"/>
                    </a:cubicBezTo>
                    <a:cubicBezTo>
                      <a:pt x="968" y="22"/>
                      <a:pt x="968" y="22"/>
                      <a:pt x="968" y="22"/>
                    </a:cubicBezTo>
                    <a:cubicBezTo>
                      <a:pt x="1062" y="47"/>
                      <a:pt x="1062" y="47"/>
                      <a:pt x="1062" y="47"/>
                    </a:cubicBezTo>
                    <a:cubicBezTo>
                      <a:pt x="1106" y="34"/>
                      <a:pt x="1106" y="34"/>
                      <a:pt x="1106" y="34"/>
                    </a:cubicBezTo>
                    <a:cubicBezTo>
                      <a:pt x="1190" y="31"/>
                      <a:pt x="1190" y="31"/>
                      <a:pt x="1190" y="31"/>
                    </a:cubicBezTo>
                    <a:cubicBezTo>
                      <a:pt x="1190" y="31"/>
                      <a:pt x="1228" y="55"/>
                      <a:pt x="1240" y="46"/>
                    </a:cubicBezTo>
                    <a:cubicBezTo>
                      <a:pt x="1252" y="38"/>
                      <a:pt x="1230" y="37"/>
                      <a:pt x="1252" y="38"/>
                    </a:cubicBezTo>
                    <a:cubicBezTo>
                      <a:pt x="1274" y="40"/>
                      <a:pt x="1296" y="24"/>
                      <a:pt x="1320" y="39"/>
                    </a:cubicBezTo>
                    <a:cubicBezTo>
                      <a:pt x="1344" y="55"/>
                      <a:pt x="1352" y="47"/>
                      <a:pt x="1352" y="47"/>
                    </a:cubicBezTo>
                    <a:cubicBezTo>
                      <a:pt x="1352" y="47"/>
                      <a:pt x="1446" y="35"/>
                      <a:pt x="1466" y="39"/>
                    </a:cubicBezTo>
                    <a:cubicBezTo>
                      <a:pt x="1486" y="43"/>
                      <a:pt x="1536" y="28"/>
                      <a:pt x="1568" y="40"/>
                    </a:cubicBezTo>
                    <a:cubicBezTo>
                      <a:pt x="1600" y="51"/>
                      <a:pt x="1596" y="27"/>
                      <a:pt x="1624" y="27"/>
                    </a:cubicBezTo>
                    <a:cubicBezTo>
                      <a:pt x="1624" y="27"/>
                      <a:pt x="1652" y="52"/>
                      <a:pt x="1680" y="32"/>
                    </a:cubicBezTo>
                    <a:cubicBezTo>
                      <a:pt x="1708" y="12"/>
                      <a:pt x="1720" y="8"/>
                      <a:pt x="1720" y="8"/>
                    </a:cubicBezTo>
                    <a:cubicBezTo>
                      <a:pt x="1720" y="306"/>
                      <a:pt x="1720" y="306"/>
                      <a:pt x="1720" y="306"/>
                    </a:cubicBezTo>
                    <a:cubicBezTo>
                      <a:pt x="1720" y="306"/>
                      <a:pt x="1502" y="280"/>
                      <a:pt x="1436" y="294"/>
                    </a:cubicBezTo>
                    <a:cubicBezTo>
                      <a:pt x="1370" y="308"/>
                      <a:pt x="1332" y="304"/>
                      <a:pt x="1332" y="304"/>
                    </a:cubicBezTo>
                    <a:cubicBezTo>
                      <a:pt x="1274" y="288"/>
                      <a:pt x="1274" y="288"/>
                      <a:pt x="1274" y="288"/>
                    </a:cubicBezTo>
                    <a:cubicBezTo>
                      <a:pt x="1254" y="294"/>
                      <a:pt x="1254" y="294"/>
                      <a:pt x="1254" y="294"/>
                    </a:cubicBezTo>
                    <a:cubicBezTo>
                      <a:pt x="1246" y="290"/>
                      <a:pt x="1246" y="290"/>
                      <a:pt x="1246" y="290"/>
                    </a:cubicBezTo>
                    <a:cubicBezTo>
                      <a:pt x="1132" y="304"/>
                      <a:pt x="1132" y="304"/>
                      <a:pt x="1132" y="304"/>
                    </a:cubicBezTo>
                    <a:cubicBezTo>
                      <a:pt x="1132" y="304"/>
                      <a:pt x="1060" y="274"/>
                      <a:pt x="1032" y="284"/>
                    </a:cubicBezTo>
                    <a:cubicBezTo>
                      <a:pt x="1004" y="294"/>
                      <a:pt x="976" y="288"/>
                      <a:pt x="976" y="288"/>
                    </a:cubicBezTo>
                    <a:cubicBezTo>
                      <a:pt x="866" y="302"/>
                      <a:pt x="866" y="302"/>
                      <a:pt x="866" y="302"/>
                    </a:cubicBezTo>
                    <a:cubicBezTo>
                      <a:pt x="866" y="302"/>
                      <a:pt x="766" y="300"/>
                      <a:pt x="730" y="304"/>
                    </a:cubicBezTo>
                    <a:cubicBezTo>
                      <a:pt x="694" y="308"/>
                      <a:pt x="668" y="308"/>
                      <a:pt x="652" y="292"/>
                    </a:cubicBezTo>
                    <a:cubicBezTo>
                      <a:pt x="636" y="276"/>
                      <a:pt x="598" y="274"/>
                      <a:pt x="590" y="276"/>
                    </a:cubicBezTo>
                    <a:cubicBezTo>
                      <a:pt x="582" y="278"/>
                      <a:pt x="528" y="288"/>
                      <a:pt x="528" y="288"/>
                    </a:cubicBezTo>
                    <a:cubicBezTo>
                      <a:pt x="528" y="288"/>
                      <a:pt x="466" y="296"/>
                      <a:pt x="436" y="284"/>
                    </a:cubicBezTo>
                    <a:cubicBezTo>
                      <a:pt x="406" y="272"/>
                      <a:pt x="402" y="282"/>
                      <a:pt x="402" y="282"/>
                    </a:cubicBezTo>
                    <a:cubicBezTo>
                      <a:pt x="364" y="294"/>
                      <a:pt x="364" y="294"/>
                      <a:pt x="364" y="294"/>
                    </a:cubicBezTo>
                    <a:cubicBezTo>
                      <a:pt x="358" y="290"/>
                      <a:pt x="358" y="290"/>
                      <a:pt x="358" y="290"/>
                    </a:cubicBezTo>
                    <a:cubicBezTo>
                      <a:pt x="344" y="290"/>
                      <a:pt x="344" y="290"/>
                      <a:pt x="344" y="290"/>
                    </a:cubicBezTo>
                    <a:cubicBezTo>
                      <a:pt x="330" y="280"/>
                      <a:pt x="330" y="280"/>
                      <a:pt x="330" y="280"/>
                    </a:cubicBezTo>
                    <a:cubicBezTo>
                      <a:pt x="240" y="290"/>
                      <a:pt x="240" y="290"/>
                      <a:pt x="240" y="290"/>
                    </a:cubicBezTo>
                    <a:cubicBezTo>
                      <a:pt x="140" y="290"/>
                      <a:pt x="140" y="290"/>
                      <a:pt x="140" y="290"/>
                    </a:cubicBezTo>
                    <a:cubicBezTo>
                      <a:pt x="140" y="290"/>
                      <a:pt x="136" y="288"/>
                      <a:pt x="114" y="272"/>
                    </a:cubicBezTo>
                    <a:cubicBezTo>
                      <a:pt x="92" y="256"/>
                      <a:pt x="58" y="272"/>
                      <a:pt x="58" y="272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0" y="286"/>
                      <a:pt x="0" y="286"/>
                      <a:pt x="0" y="286"/>
                    </a:cubicBezTo>
                    <a:lnTo>
                      <a:pt x="2" y="15"/>
                    </a:lnTo>
                    <a:close/>
                  </a:path>
                </a:pathLst>
              </a:cu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6350">
                <a:solidFill>
                  <a:srgbClr val="FFFFFF">
                    <a:lumMod val="85000"/>
                    <a:alpha val="75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itchFamily="34" charset="0"/>
                </a:endParaRPr>
              </a:p>
            </p:txBody>
          </p:sp>
        </p:grpSp>
        <p:pic>
          <p:nvPicPr>
            <p:cNvPr id="16" name="Grafik 35" descr="Scrap 1.png">
              <a:extLst>
                <a:ext uri="{FF2B5EF4-FFF2-40B4-BE49-F238E27FC236}">
                  <a16:creationId xmlns:a16="http://schemas.microsoft.com/office/drawing/2014/main" id="{C0827E3E-275A-304E-844C-13158DE513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rgbClr val="FFC0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200529" y="1682825"/>
              <a:ext cx="5315273" cy="1237386"/>
            </a:xfrm>
            <a:prstGeom prst="rect">
              <a:avLst/>
            </a:prstGeom>
          </p:spPr>
        </p:pic>
        <p:sp>
          <p:nvSpPr>
            <p:cNvPr id="17" name="Rectangle 70" descr="© INSCALE GmbH, 26.05.2010&#10;http://www.presentationload.com/">
              <a:extLst>
                <a:ext uri="{FF2B5EF4-FFF2-40B4-BE49-F238E27FC236}">
                  <a16:creationId xmlns:a16="http://schemas.microsoft.com/office/drawing/2014/main" id="{E779C977-AEDF-9E4E-BC2D-8A71AA8586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186" y="1935389"/>
              <a:ext cx="4464539" cy="7078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AR" sz="2000" b="1" i="0" u="none" strike="noStrike" kern="0" cap="none" spc="0" normalizeH="0" baseline="0" noProof="1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cs typeface="Calibri" pitchFamily="34" charset="0"/>
                </a:rPr>
                <a:t>Certificado MiPyMEs al 30/04/2020 o Entidades Civiles sin Fines Lucro</a:t>
              </a:r>
            </a:p>
          </p:txBody>
        </p:sp>
        <p:grpSp>
          <p:nvGrpSpPr>
            <p:cNvPr id="18" name="Group 22" descr="© INSCALE GmbH, 14.06.2010">
              <a:extLst>
                <a:ext uri="{FF2B5EF4-FFF2-40B4-BE49-F238E27FC236}">
                  <a16:creationId xmlns:a16="http://schemas.microsoft.com/office/drawing/2014/main" id="{6522E807-1AD4-F744-9DDE-93B83BE328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97945" y="1745580"/>
              <a:ext cx="290378" cy="279904"/>
              <a:chOff x="2603" y="538"/>
              <a:chExt cx="804" cy="775"/>
            </a:xfrm>
          </p:grpSpPr>
          <p:sp>
            <p:nvSpPr>
              <p:cNvPr id="22" name="Freeform 23">
                <a:extLst>
                  <a:ext uri="{FF2B5EF4-FFF2-40B4-BE49-F238E27FC236}">
                    <a16:creationId xmlns:a16="http://schemas.microsoft.com/office/drawing/2014/main" id="{F30E3201-CFE2-6E49-9263-94D77EC12F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1023"/>
                <a:ext cx="669" cy="290"/>
              </a:xfrm>
              <a:custGeom>
                <a:avLst/>
                <a:gdLst/>
                <a:ahLst/>
                <a:cxnLst>
                  <a:cxn ang="0">
                    <a:pos x="492" y="0"/>
                  </a:cxn>
                  <a:cxn ang="0">
                    <a:pos x="195" y="78"/>
                  </a:cxn>
                  <a:cxn ang="0">
                    <a:pos x="245" y="148"/>
                  </a:cxn>
                  <a:cxn ang="0">
                    <a:pos x="5" y="261"/>
                  </a:cxn>
                  <a:cxn ang="0">
                    <a:pos x="48" y="272"/>
                  </a:cxn>
                  <a:cxn ang="0">
                    <a:pos x="294" y="154"/>
                  </a:cxn>
                  <a:cxn ang="0">
                    <a:pos x="327" y="155"/>
                  </a:cxn>
                  <a:cxn ang="0">
                    <a:pos x="624" y="78"/>
                  </a:cxn>
                  <a:cxn ang="0">
                    <a:pos x="492" y="0"/>
                  </a:cxn>
                </a:cxnLst>
                <a:rect l="0" t="0" r="r" b="b"/>
                <a:pathLst>
                  <a:path w="669" h="290">
                    <a:moveTo>
                      <a:pt x="492" y="0"/>
                    </a:moveTo>
                    <a:cubicBezTo>
                      <a:pt x="373" y="0"/>
                      <a:pt x="240" y="35"/>
                      <a:pt x="195" y="78"/>
                    </a:cubicBezTo>
                    <a:cubicBezTo>
                      <a:pt x="162" y="109"/>
                      <a:pt x="184" y="136"/>
                      <a:pt x="245" y="148"/>
                    </a:cubicBezTo>
                    <a:cubicBezTo>
                      <a:pt x="5" y="261"/>
                      <a:pt x="5" y="261"/>
                      <a:pt x="5" y="261"/>
                    </a:cubicBezTo>
                    <a:cubicBezTo>
                      <a:pt x="9" y="284"/>
                      <a:pt x="0" y="290"/>
                      <a:pt x="48" y="272"/>
                    </a:cubicBezTo>
                    <a:cubicBezTo>
                      <a:pt x="294" y="154"/>
                      <a:pt x="294" y="154"/>
                      <a:pt x="294" y="154"/>
                    </a:cubicBezTo>
                    <a:cubicBezTo>
                      <a:pt x="304" y="155"/>
                      <a:pt x="315" y="155"/>
                      <a:pt x="327" y="155"/>
                    </a:cubicBezTo>
                    <a:cubicBezTo>
                      <a:pt x="445" y="155"/>
                      <a:pt x="578" y="120"/>
                      <a:pt x="624" y="78"/>
                    </a:cubicBezTo>
                    <a:cubicBezTo>
                      <a:pt x="669" y="35"/>
                      <a:pt x="610" y="0"/>
                      <a:pt x="492" y="0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itchFamily="34" charset="0"/>
                </a:endParaRPr>
              </a:p>
            </p:txBody>
          </p:sp>
          <p:pic>
            <p:nvPicPr>
              <p:cNvPr id="23" name="Picture 24" descr="rot">
                <a:extLst>
                  <a:ext uri="{FF2B5EF4-FFF2-40B4-BE49-F238E27FC236}">
                    <a16:creationId xmlns:a16="http://schemas.microsoft.com/office/drawing/2014/main" id="{82D87AAE-7916-584A-9938-6985BAD61D7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b="16612"/>
              <a:stretch>
                <a:fillRect/>
              </a:stretch>
            </p:blipFill>
            <p:spPr bwMode="auto">
              <a:xfrm>
                <a:off x="2603" y="538"/>
                <a:ext cx="576" cy="768"/>
              </a:xfrm>
              <a:prstGeom prst="rect">
                <a:avLst/>
              </a:prstGeom>
              <a:noFill/>
            </p:spPr>
          </p:pic>
        </p:grpSp>
        <p:grpSp>
          <p:nvGrpSpPr>
            <p:cNvPr id="19" name="Gruppieren 58">
              <a:extLst>
                <a:ext uri="{FF2B5EF4-FFF2-40B4-BE49-F238E27FC236}">
                  <a16:creationId xmlns:a16="http://schemas.microsoft.com/office/drawing/2014/main" id="{66B5464E-E99A-844B-AA13-460F60576C17}"/>
                </a:ext>
              </a:extLst>
            </p:cNvPr>
            <p:cNvGrpSpPr/>
            <p:nvPr/>
          </p:nvGrpSpPr>
          <p:grpSpPr>
            <a:xfrm>
              <a:off x="354054" y="1646965"/>
              <a:ext cx="395215" cy="279904"/>
              <a:chOff x="1624070" y="3749299"/>
              <a:chExt cx="642131" cy="454778"/>
            </a:xfrm>
          </p:grpSpPr>
          <p:sp>
            <p:nvSpPr>
              <p:cNvPr id="20" name="Freeform 23">
                <a:extLst>
                  <a:ext uri="{FF2B5EF4-FFF2-40B4-BE49-F238E27FC236}">
                    <a16:creationId xmlns:a16="http://schemas.microsoft.com/office/drawing/2014/main" id="{D84672B6-FA8A-3949-A5A2-891FA6758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3624" y="4033902"/>
                <a:ext cx="392577" cy="170175"/>
              </a:xfrm>
              <a:custGeom>
                <a:avLst/>
                <a:gdLst/>
                <a:ahLst/>
                <a:cxnLst>
                  <a:cxn ang="0">
                    <a:pos x="492" y="0"/>
                  </a:cxn>
                  <a:cxn ang="0">
                    <a:pos x="195" y="78"/>
                  </a:cxn>
                  <a:cxn ang="0">
                    <a:pos x="245" y="148"/>
                  </a:cxn>
                  <a:cxn ang="0">
                    <a:pos x="5" y="261"/>
                  </a:cxn>
                  <a:cxn ang="0">
                    <a:pos x="48" y="272"/>
                  </a:cxn>
                  <a:cxn ang="0">
                    <a:pos x="294" y="154"/>
                  </a:cxn>
                  <a:cxn ang="0">
                    <a:pos x="327" y="155"/>
                  </a:cxn>
                  <a:cxn ang="0">
                    <a:pos x="624" y="78"/>
                  </a:cxn>
                  <a:cxn ang="0">
                    <a:pos x="492" y="0"/>
                  </a:cxn>
                </a:cxnLst>
                <a:rect l="0" t="0" r="r" b="b"/>
                <a:pathLst>
                  <a:path w="669" h="290">
                    <a:moveTo>
                      <a:pt x="492" y="0"/>
                    </a:moveTo>
                    <a:cubicBezTo>
                      <a:pt x="373" y="0"/>
                      <a:pt x="240" y="35"/>
                      <a:pt x="195" y="78"/>
                    </a:cubicBezTo>
                    <a:cubicBezTo>
                      <a:pt x="162" y="109"/>
                      <a:pt x="184" y="136"/>
                      <a:pt x="245" y="148"/>
                    </a:cubicBezTo>
                    <a:cubicBezTo>
                      <a:pt x="5" y="261"/>
                      <a:pt x="5" y="261"/>
                      <a:pt x="5" y="261"/>
                    </a:cubicBezTo>
                    <a:cubicBezTo>
                      <a:pt x="9" y="284"/>
                      <a:pt x="0" y="290"/>
                      <a:pt x="48" y="272"/>
                    </a:cubicBezTo>
                    <a:cubicBezTo>
                      <a:pt x="294" y="154"/>
                      <a:pt x="294" y="154"/>
                      <a:pt x="294" y="154"/>
                    </a:cubicBezTo>
                    <a:cubicBezTo>
                      <a:pt x="304" y="155"/>
                      <a:pt x="315" y="155"/>
                      <a:pt x="327" y="155"/>
                    </a:cubicBezTo>
                    <a:cubicBezTo>
                      <a:pt x="445" y="155"/>
                      <a:pt x="578" y="120"/>
                      <a:pt x="624" y="78"/>
                    </a:cubicBezTo>
                    <a:cubicBezTo>
                      <a:pt x="669" y="35"/>
                      <a:pt x="610" y="0"/>
                      <a:pt x="492" y="0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itchFamily="34" charset="0"/>
                </a:endParaRPr>
              </a:p>
            </p:txBody>
          </p:sp>
          <p:pic>
            <p:nvPicPr>
              <p:cNvPr id="21" name="Picture 24" descr="rot">
                <a:extLst>
                  <a:ext uri="{FF2B5EF4-FFF2-40B4-BE49-F238E27FC236}">
                    <a16:creationId xmlns:a16="http://schemas.microsoft.com/office/drawing/2014/main" id="{E5CBBFC8-F93A-8E4F-BC58-C13A369F3E0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b="16612"/>
              <a:stretch>
                <a:fillRect/>
              </a:stretch>
            </p:blipFill>
            <p:spPr bwMode="auto">
              <a:xfrm flipH="1">
                <a:off x="1624070" y="3749299"/>
                <a:ext cx="338003" cy="450670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2018624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 animBg="1"/>
      <p:bldP spid="73" grpId="0" animBg="1"/>
      <p:bldP spid="7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936348" y="4792859"/>
            <a:ext cx="705620" cy="517524"/>
          </a:xfrm>
        </p:spPr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27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27268A5-AB0B-1940-8F30-E3155B3F1814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Condonaciones en general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54984DD9-4CCB-C743-85A3-F2FDAEB97C29}"/>
              </a:ext>
            </a:extLst>
          </p:cNvPr>
          <p:cNvGrpSpPr>
            <a:grpSpLocks noChangeAspect="1"/>
          </p:cNvGrpSpPr>
          <p:nvPr/>
        </p:nvGrpSpPr>
        <p:grpSpPr bwMode="gray">
          <a:xfrm>
            <a:off x="8147088" y="898525"/>
            <a:ext cx="4044912" cy="6178550"/>
            <a:chOff x="2311" y="-135"/>
            <a:chExt cx="3056" cy="4668"/>
          </a:xfrm>
        </p:grpSpPr>
        <p:grpSp>
          <p:nvGrpSpPr>
            <p:cNvPr id="6" name="Group 206">
              <a:extLst>
                <a:ext uri="{FF2B5EF4-FFF2-40B4-BE49-F238E27FC236}">
                  <a16:creationId xmlns:a16="http://schemas.microsoft.com/office/drawing/2014/main" id="{21CC4D79-8D29-A049-9C78-199480052AB5}"/>
                </a:ext>
              </a:extLst>
            </p:cNvPr>
            <p:cNvGrpSpPr>
              <a:grpSpLocks/>
            </p:cNvGrpSpPr>
            <p:nvPr/>
          </p:nvGrpSpPr>
          <p:grpSpPr bwMode="gray">
            <a:xfrm>
              <a:off x="2311" y="113"/>
              <a:ext cx="3018" cy="4420"/>
              <a:chOff x="2311" y="113"/>
              <a:chExt cx="3018" cy="4420"/>
            </a:xfrm>
          </p:grpSpPr>
          <p:sp>
            <p:nvSpPr>
              <p:cNvPr id="280" name="Freeform 6">
                <a:extLst>
                  <a:ext uri="{FF2B5EF4-FFF2-40B4-BE49-F238E27FC236}">
                    <a16:creationId xmlns:a16="http://schemas.microsoft.com/office/drawing/2014/main" id="{CF20E209-E84F-7245-89A5-54C5DAAA563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370" y="2773"/>
                <a:ext cx="2959" cy="1524"/>
              </a:xfrm>
              <a:custGeom>
                <a:avLst/>
                <a:gdLst>
                  <a:gd name="T0" fmla="*/ 1128 w 1253"/>
                  <a:gd name="T1" fmla="*/ 627 h 645"/>
                  <a:gd name="T2" fmla="*/ 1041 w 1253"/>
                  <a:gd name="T3" fmla="*/ 584 h 645"/>
                  <a:gd name="T4" fmla="*/ 968 w 1253"/>
                  <a:gd name="T5" fmla="*/ 546 h 645"/>
                  <a:gd name="T6" fmla="*/ 967 w 1253"/>
                  <a:gd name="T7" fmla="*/ 546 h 645"/>
                  <a:gd name="T8" fmla="*/ 965 w 1253"/>
                  <a:gd name="T9" fmla="*/ 544 h 645"/>
                  <a:gd name="T10" fmla="*/ 967 w 1253"/>
                  <a:gd name="T11" fmla="*/ 541 h 645"/>
                  <a:gd name="T12" fmla="*/ 1044 w 1253"/>
                  <a:gd name="T13" fmla="*/ 579 h 645"/>
                  <a:gd name="T14" fmla="*/ 1175 w 1253"/>
                  <a:gd name="T15" fmla="*/ 596 h 645"/>
                  <a:gd name="T16" fmla="*/ 1194 w 1253"/>
                  <a:gd name="T17" fmla="*/ 429 h 645"/>
                  <a:gd name="T18" fmla="*/ 1128 w 1253"/>
                  <a:gd name="T19" fmla="*/ 401 h 645"/>
                  <a:gd name="T20" fmla="*/ 1055 w 1253"/>
                  <a:gd name="T21" fmla="*/ 326 h 645"/>
                  <a:gd name="T22" fmla="*/ 1062 w 1253"/>
                  <a:gd name="T23" fmla="*/ 302 h 645"/>
                  <a:gd name="T24" fmla="*/ 1015 w 1253"/>
                  <a:gd name="T25" fmla="*/ 58 h 645"/>
                  <a:gd name="T26" fmla="*/ 737 w 1253"/>
                  <a:gd name="T27" fmla="*/ 61 h 645"/>
                  <a:gd name="T28" fmla="*/ 383 w 1253"/>
                  <a:gd name="T29" fmla="*/ 71 h 645"/>
                  <a:gd name="T30" fmla="*/ 225 w 1253"/>
                  <a:gd name="T31" fmla="*/ 103 h 645"/>
                  <a:gd name="T32" fmla="*/ 37 w 1253"/>
                  <a:gd name="T33" fmla="*/ 127 h 645"/>
                  <a:gd name="T34" fmla="*/ 5 w 1253"/>
                  <a:gd name="T35" fmla="*/ 89 h 645"/>
                  <a:gd name="T36" fmla="*/ 36 w 1253"/>
                  <a:gd name="T37" fmla="*/ 1 h 645"/>
                  <a:gd name="T38" fmla="*/ 40 w 1253"/>
                  <a:gd name="T39" fmla="*/ 1 h 645"/>
                  <a:gd name="T40" fmla="*/ 40 w 1253"/>
                  <a:gd name="T41" fmla="*/ 5 h 645"/>
                  <a:gd name="T42" fmla="*/ 11 w 1253"/>
                  <a:gd name="T43" fmla="*/ 88 h 645"/>
                  <a:gd name="T44" fmla="*/ 40 w 1253"/>
                  <a:gd name="T45" fmla="*/ 121 h 645"/>
                  <a:gd name="T46" fmla="*/ 223 w 1253"/>
                  <a:gd name="T47" fmla="*/ 97 h 645"/>
                  <a:gd name="T48" fmla="*/ 385 w 1253"/>
                  <a:gd name="T49" fmla="*/ 66 h 645"/>
                  <a:gd name="T50" fmla="*/ 736 w 1253"/>
                  <a:gd name="T51" fmla="*/ 56 h 645"/>
                  <a:gd name="T52" fmla="*/ 1017 w 1253"/>
                  <a:gd name="T53" fmla="*/ 53 h 645"/>
                  <a:gd name="T54" fmla="*/ 1068 w 1253"/>
                  <a:gd name="T55" fmla="*/ 304 h 645"/>
                  <a:gd name="T56" fmla="*/ 1061 w 1253"/>
                  <a:gd name="T57" fmla="*/ 327 h 645"/>
                  <a:gd name="T58" fmla="*/ 1129 w 1253"/>
                  <a:gd name="T59" fmla="*/ 395 h 645"/>
                  <a:gd name="T60" fmla="*/ 1199 w 1253"/>
                  <a:gd name="T61" fmla="*/ 425 h 645"/>
                  <a:gd name="T62" fmla="*/ 1180 w 1253"/>
                  <a:gd name="T63" fmla="*/ 600 h 645"/>
                  <a:gd name="T64" fmla="*/ 1128 w 1253"/>
                  <a:gd name="T65" fmla="*/ 627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53" h="645">
                    <a:moveTo>
                      <a:pt x="1128" y="627"/>
                    </a:moveTo>
                    <a:cubicBezTo>
                      <a:pt x="1098" y="627"/>
                      <a:pt x="1068" y="605"/>
                      <a:pt x="1041" y="584"/>
                    </a:cubicBezTo>
                    <a:cubicBezTo>
                      <a:pt x="1015" y="565"/>
                      <a:pt x="990" y="546"/>
                      <a:pt x="968" y="546"/>
                    </a:cubicBezTo>
                    <a:cubicBezTo>
                      <a:pt x="967" y="546"/>
                      <a:pt x="967" y="546"/>
                      <a:pt x="967" y="546"/>
                    </a:cubicBezTo>
                    <a:cubicBezTo>
                      <a:pt x="966" y="546"/>
                      <a:pt x="965" y="545"/>
                      <a:pt x="965" y="544"/>
                    </a:cubicBezTo>
                    <a:cubicBezTo>
                      <a:pt x="964" y="542"/>
                      <a:pt x="966" y="541"/>
                      <a:pt x="967" y="541"/>
                    </a:cubicBezTo>
                    <a:cubicBezTo>
                      <a:pt x="992" y="540"/>
                      <a:pt x="1017" y="559"/>
                      <a:pt x="1044" y="579"/>
                    </a:cubicBezTo>
                    <a:cubicBezTo>
                      <a:pt x="1087" y="612"/>
                      <a:pt x="1132" y="645"/>
                      <a:pt x="1175" y="596"/>
                    </a:cubicBezTo>
                    <a:cubicBezTo>
                      <a:pt x="1204" y="563"/>
                      <a:pt x="1246" y="486"/>
                      <a:pt x="1194" y="429"/>
                    </a:cubicBezTo>
                    <a:cubicBezTo>
                      <a:pt x="1180" y="412"/>
                      <a:pt x="1153" y="406"/>
                      <a:pt x="1128" y="401"/>
                    </a:cubicBezTo>
                    <a:cubicBezTo>
                      <a:pt x="1086" y="391"/>
                      <a:pt x="1043" y="382"/>
                      <a:pt x="1055" y="326"/>
                    </a:cubicBezTo>
                    <a:cubicBezTo>
                      <a:pt x="1057" y="320"/>
                      <a:pt x="1059" y="312"/>
                      <a:pt x="1062" y="302"/>
                    </a:cubicBezTo>
                    <a:cubicBezTo>
                      <a:pt x="1082" y="240"/>
                      <a:pt x="1123" y="111"/>
                      <a:pt x="1015" y="58"/>
                    </a:cubicBezTo>
                    <a:cubicBezTo>
                      <a:pt x="945" y="24"/>
                      <a:pt x="844" y="42"/>
                      <a:pt x="737" y="61"/>
                    </a:cubicBezTo>
                    <a:cubicBezTo>
                      <a:pt x="625" y="82"/>
                      <a:pt x="498" y="105"/>
                      <a:pt x="383" y="71"/>
                    </a:cubicBezTo>
                    <a:cubicBezTo>
                      <a:pt x="337" y="58"/>
                      <a:pt x="283" y="80"/>
                      <a:pt x="225" y="103"/>
                    </a:cubicBezTo>
                    <a:cubicBezTo>
                      <a:pt x="160" y="129"/>
                      <a:pt x="92" y="156"/>
                      <a:pt x="37" y="127"/>
                    </a:cubicBezTo>
                    <a:cubicBezTo>
                      <a:pt x="20" y="117"/>
                      <a:pt x="9" y="104"/>
                      <a:pt x="5" y="89"/>
                    </a:cubicBezTo>
                    <a:cubicBezTo>
                      <a:pt x="0" y="66"/>
                      <a:pt x="10" y="37"/>
                      <a:pt x="36" y="1"/>
                    </a:cubicBezTo>
                    <a:cubicBezTo>
                      <a:pt x="36" y="0"/>
                      <a:pt x="38" y="0"/>
                      <a:pt x="40" y="1"/>
                    </a:cubicBezTo>
                    <a:cubicBezTo>
                      <a:pt x="41" y="2"/>
                      <a:pt x="41" y="4"/>
                      <a:pt x="40" y="5"/>
                    </a:cubicBezTo>
                    <a:cubicBezTo>
                      <a:pt x="16" y="39"/>
                      <a:pt x="6" y="66"/>
                      <a:pt x="11" y="88"/>
                    </a:cubicBezTo>
                    <a:cubicBezTo>
                      <a:pt x="14" y="101"/>
                      <a:pt x="24" y="113"/>
                      <a:pt x="40" y="121"/>
                    </a:cubicBezTo>
                    <a:cubicBezTo>
                      <a:pt x="93" y="150"/>
                      <a:pt x="159" y="123"/>
                      <a:pt x="223" y="97"/>
                    </a:cubicBezTo>
                    <a:cubicBezTo>
                      <a:pt x="279" y="75"/>
                      <a:pt x="337" y="52"/>
                      <a:pt x="385" y="66"/>
                    </a:cubicBezTo>
                    <a:cubicBezTo>
                      <a:pt x="498" y="99"/>
                      <a:pt x="624" y="76"/>
                      <a:pt x="736" y="56"/>
                    </a:cubicBezTo>
                    <a:cubicBezTo>
                      <a:pt x="844" y="36"/>
                      <a:pt x="945" y="18"/>
                      <a:pt x="1017" y="53"/>
                    </a:cubicBezTo>
                    <a:cubicBezTo>
                      <a:pt x="1131" y="108"/>
                      <a:pt x="1088" y="240"/>
                      <a:pt x="1068" y="304"/>
                    </a:cubicBezTo>
                    <a:cubicBezTo>
                      <a:pt x="1065" y="314"/>
                      <a:pt x="1062" y="322"/>
                      <a:pt x="1061" y="327"/>
                    </a:cubicBezTo>
                    <a:cubicBezTo>
                      <a:pt x="1050" y="377"/>
                      <a:pt x="1086" y="385"/>
                      <a:pt x="1129" y="395"/>
                    </a:cubicBezTo>
                    <a:cubicBezTo>
                      <a:pt x="1155" y="401"/>
                      <a:pt x="1183" y="407"/>
                      <a:pt x="1199" y="425"/>
                    </a:cubicBezTo>
                    <a:cubicBezTo>
                      <a:pt x="1253" y="485"/>
                      <a:pt x="1210" y="566"/>
                      <a:pt x="1180" y="600"/>
                    </a:cubicBezTo>
                    <a:cubicBezTo>
                      <a:pt x="1163" y="620"/>
                      <a:pt x="1145" y="627"/>
                      <a:pt x="1128" y="627"/>
                    </a:cubicBezTo>
                  </a:path>
                </a:pathLst>
              </a:custGeom>
              <a:solidFill>
                <a:srgbClr val="8484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81" name="Freeform 7">
                <a:extLst>
                  <a:ext uri="{FF2B5EF4-FFF2-40B4-BE49-F238E27FC236}">
                    <a16:creationId xmlns:a16="http://schemas.microsoft.com/office/drawing/2014/main" id="{75F87971-2403-9C40-AB6C-01D8A28D065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03" y="1585"/>
                <a:ext cx="104" cy="1129"/>
              </a:xfrm>
              <a:custGeom>
                <a:avLst/>
                <a:gdLst>
                  <a:gd name="T0" fmla="*/ 25 w 44"/>
                  <a:gd name="T1" fmla="*/ 3 h 478"/>
                  <a:gd name="T2" fmla="*/ 25 w 44"/>
                  <a:gd name="T3" fmla="*/ 3 h 478"/>
                  <a:gd name="T4" fmla="*/ 22 w 44"/>
                  <a:gd name="T5" fmla="*/ 0 h 478"/>
                  <a:gd name="T6" fmla="*/ 20 w 44"/>
                  <a:gd name="T7" fmla="*/ 3 h 478"/>
                  <a:gd name="T8" fmla="*/ 20 w 44"/>
                  <a:gd name="T9" fmla="*/ 3 h 478"/>
                  <a:gd name="T10" fmla="*/ 2 w 44"/>
                  <a:gd name="T11" fmla="*/ 21 h 478"/>
                  <a:gd name="T12" fmla="*/ 2 w 44"/>
                  <a:gd name="T13" fmla="*/ 26 h 478"/>
                  <a:gd name="T14" fmla="*/ 7 w 44"/>
                  <a:gd name="T15" fmla="*/ 26 h 478"/>
                  <a:gd name="T16" fmla="*/ 19 w 44"/>
                  <a:gd name="T17" fmla="*/ 14 h 478"/>
                  <a:gd name="T18" fmla="*/ 19 w 44"/>
                  <a:gd name="T19" fmla="*/ 474 h 478"/>
                  <a:gd name="T20" fmla="*/ 22 w 44"/>
                  <a:gd name="T21" fmla="*/ 478 h 478"/>
                  <a:gd name="T22" fmla="*/ 26 w 44"/>
                  <a:gd name="T23" fmla="*/ 474 h 478"/>
                  <a:gd name="T24" fmla="*/ 26 w 44"/>
                  <a:gd name="T25" fmla="*/ 14 h 478"/>
                  <a:gd name="T26" fmla="*/ 38 w 44"/>
                  <a:gd name="T27" fmla="*/ 26 h 478"/>
                  <a:gd name="T28" fmla="*/ 40 w 44"/>
                  <a:gd name="T29" fmla="*/ 27 h 478"/>
                  <a:gd name="T30" fmla="*/ 43 w 44"/>
                  <a:gd name="T31" fmla="*/ 26 h 478"/>
                  <a:gd name="T32" fmla="*/ 43 w 44"/>
                  <a:gd name="T33" fmla="*/ 21 h 478"/>
                  <a:gd name="T34" fmla="*/ 25 w 44"/>
                  <a:gd name="T35" fmla="*/ 3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" h="478">
                    <a:moveTo>
                      <a:pt x="25" y="3"/>
                    </a:moveTo>
                    <a:cubicBezTo>
                      <a:pt x="25" y="3"/>
                      <a:pt x="25" y="3"/>
                      <a:pt x="25" y="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2"/>
                      <a:pt x="0" y="24"/>
                      <a:pt x="2" y="26"/>
                    </a:cubicBezTo>
                    <a:cubicBezTo>
                      <a:pt x="3" y="27"/>
                      <a:pt x="6" y="27"/>
                      <a:pt x="7" y="26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474"/>
                      <a:pt x="19" y="474"/>
                      <a:pt x="19" y="474"/>
                    </a:cubicBezTo>
                    <a:cubicBezTo>
                      <a:pt x="19" y="476"/>
                      <a:pt x="20" y="478"/>
                      <a:pt x="22" y="478"/>
                    </a:cubicBezTo>
                    <a:cubicBezTo>
                      <a:pt x="24" y="478"/>
                      <a:pt x="26" y="476"/>
                      <a:pt x="26" y="47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38" y="26"/>
                      <a:pt x="38" y="26"/>
                      <a:pt x="38" y="26"/>
                    </a:cubicBezTo>
                    <a:cubicBezTo>
                      <a:pt x="38" y="26"/>
                      <a:pt x="39" y="27"/>
                      <a:pt x="40" y="27"/>
                    </a:cubicBezTo>
                    <a:cubicBezTo>
                      <a:pt x="41" y="27"/>
                      <a:pt x="42" y="26"/>
                      <a:pt x="43" y="26"/>
                    </a:cubicBezTo>
                    <a:cubicBezTo>
                      <a:pt x="44" y="24"/>
                      <a:pt x="44" y="22"/>
                      <a:pt x="43" y="21"/>
                    </a:cubicBezTo>
                    <a:lnTo>
                      <a:pt x="25" y="3"/>
                    </a:lnTo>
                    <a:close/>
                  </a:path>
                </a:pathLst>
              </a:cu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82" name="Freeform 8">
                <a:extLst>
                  <a:ext uri="{FF2B5EF4-FFF2-40B4-BE49-F238E27FC236}">
                    <a16:creationId xmlns:a16="http://schemas.microsoft.com/office/drawing/2014/main" id="{875E4DB3-AA1F-7940-BB24-BE2A6371A98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90" y="1585"/>
                <a:ext cx="104" cy="1129"/>
              </a:xfrm>
              <a:custGeom>
                <a:avLst/>
                <a:gdLst>
                  <a:gd name="T0" fmla="*/ 25 w 44"/>
                  <a:gd name="T1" fmla="*/ 3 h 478"/>
                  <a:gd name="T2" fmla="*/ 25 w 44"/>
                  <a:gd name="T3" fmla="*/ 3 h 478"/>
                  <a:gd name="T4" fmla="*/ 22 w 44"/>
                  <a:gd name="T5" fmla="*/ 0 h 478"/>
                  <a:gd name="T6" fmla="*/ 20 w 44"/>
                  <a:gd name="T7" fmla="*/ 3 h 478"/>
                  <a:gd name="T8" fmla="*/ 20 w 44"/>
                  <a:gd name="T9" fmla="*/ 3 h 478"/>
                  <a:gd name="T10" fmla="*/ 2 w 44"/>
                  <a:gd name="T11" fmla="*/ 21 h 478"/>
                  <a:gd name="T12" fmla="*/ 2 w 44"/>
                  <a:gd name="T13" fmla="*/ 26 h 478"/>
                  <a:gd name="T14" fmla="*/ 7 w 44"/>
                  <a:gd name="T15" fmla="*/ 26 h 478"/>
                  <a:gd name="T16" fmla="*/ 19 w 44"/>
                  <a:gd name="T17" fmla="*/ 14 h 478"/>
                  <a:gd name="T18" fmla="*/ 19 w 44"/>
                  <a:gd name="T19" fmla="*/ 474 h 478"/>
                  <a:gd name="T20" fmla="*/ 22 w 44"/>
                  <a:gd name="T21" fmla="*/ 478 h 478"/>
                  <a:gd name="T22" fmla="*/ 26 w 44"/>
                  <a:gd name="T23" fmla="*/ 474 h 478"/>
                  <a:gd name="T24" fmla="*/ 26 w 44"/>
                  <a:gd name="T25" fmla="*/ 14 h 478"/>
                  <a:gd name="T26" fmla="*/ 37 w 44"/>
                  <a:gd name="T27" fmla="*/ 26 h 478"/>
                  <a:gd name="T28" fmla="*/ 40 w 44"/>
                  <a:gd name="T29" fmla="*/ 27 h 478"/>
                  <a:gd name="T30" fmla="*/ 43 w 44"/>
                  <a:gd name="T31" fmla="*/ 26 h 478"/>
                  <a:gd name="T32" fmla="*/ 43 w 44"/>
                  <a:gd name="T33" fmla="*/ 21 h 478"/>
                  <a:gd name="T34" fmla="*/ 25 w 44"/>
                  <a:gd name="T35" fmla="*/ 3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" h="478">
                    <a:moveTo>
                      <a:pt x="25" y="3"/>
                    </a:moveTo>
                    <a:cubicBezTo>
                      <a:pt x="25" y="3"/>
                      <a:pt x="25" y="3"/>
                      <a:pt x="25" y="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2"/>
                      <a:pt x="0" y="24"/>
                      <a:pt x="2" y="26"/>
                    </a:cubicBezTo>
                    <a:cubicBezTo>
                      <a:pt x="3" y="27"/>
                      <a:pt x="5" y="27"/>
                      <a:pt x="7" y="26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474"/>
                      <a:pt x="19" y="474"/>
                      <a:pt x="19" y="474"/>
                    </a:cubicBezTo>
                    <a:cubicBezTo>
                      <a:pt x="19" y="476"/>
                      <a:pt x="20" y="478"/>
                      <a:pt x="22" y="478"/>
                    </a:cubicBezTo>
                    <a:cubicBezTo>
                      <a:pt x="24" y="478"/>
                      <a:pt x="26" y="476"/>
                      <a:pt x="26" y="47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8" y="26"/>
                      <a:pt x="39" y="27"/>
                      <a:pt x="40" y="27"/>
                    </a:cubicBezTo>
                    <a:cubicBezTo>
                      <a:pt x="41" y="27"/>
                      <a:pt x="42" y="26"/>
                      <a:pt x="43" y="26"/>
                    </a:cubicBezTo>
                    <a:cubicBezTo>
                      <a:pt x="44" y="24"/>
                      <a:pt x="44" y="22"/>
                      <a:pt x="43" y="21"/>
                    </a:cubicBezTo>
                    <a:lnTo>
                      <a:pt x="25" y="3"/>
                    </a:lnTo>
                    <a:close/>
                  </a:path>
                </a:pathLst>
              </a:cu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83" name="Freeform 9">
                <a:extLst>
                  <a:ext uri="{FF2B5EF4-FFF2-40B4-BE49-F238E27FC236}">
                    <a16:creationId xmlns:a16="http://schemas.microsoft.com/office/drawing/2014/main" id="{560557D2-6A53-0E48-8D08-AD79C68E6C9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77" y="1585"/>
                <a:ext cx="104" cy="1129"/>
              </a:xfrm>
              <a:custGeom>
                <a:avLst/>
                <a:gdLst>
                  <a:gd name="T0" fmla="*/ 25 w 44"/>
                  <a:gd name="T1" fmla="*/ 3 h 478"/>
                  <a:gd name="T2" fmla="*/ 25 w 44"/>
                  <a:gd name="T3" fmla="*/ 3 h 478"/>
                  <a:gd name="T4" fmla="*/ 22 w 44"/>
                  <a:gd name="T5" fmla="*/ 0 h 478"/>
                  <a:gd name="T6" fmla="*/ 19 w 44"/>
                  <a:gd name="T7" fmla="*/ 3 h 478"/>
                  <a:gd name="T8" fmla="*/ 19 w 44"/>
                  <a:gd name="T9" fmla="*/ 3 h 478"/>
                  <a:gd name="T10" fmla="*/ 2 w 44"/>
                  <a:gd name="T11" fmla="*/ 21 h 478"/>
                  <a:gd name="T12" fmla="*/ 2 w 44"/>
                  <a:gd name="T13" fmla="*/ 26 h 478"/>
                  <a:gd name="T14" fmla="*/ 7 w 44"/>
                  <a:gd name="T15" fmla="*/ 26 h 478"/>
                  <a:gd name="T16" fmla="*/ 18 w 44"/>
                  <a:gd name="T17" fmla="*/ 14 h 478"/>
                  <a:gd name="T18" fmla="*/ 18 w 44"/>
                  <a:gd name="T19" fmla="*/ 474 h 478"/>
                  <a:gd name="T20" fmla="*/ 22 w 44"/>
                  <a:gd name="T21" fmla="*/ 478 h 478"/>
                  <a:gd name="T22" fmla="*/ 26 w 44"/>
                  <a:gd name="T23" fmla="*/ 474 h 478"/>
                  <a:gd name="T24" fmla="*/ 26 w 44"/>
                  <a:gd name="T25" fmla="*/ 14 h 478"/>
                  <a:gd name="T26" fmla="*/ 37 w 44"/>
                  <a:gd name="T27" fmla="*/ 26 h 478"/>
                  <a:gd name="T28" fmla="*/ 40 w 44"/>
                  <a:gd name="T29" fmla="*/ 27 h 478"/>
                  <a:gd name="T30" fmla="*/ 42 w 44"/>
                  <a:gd name="T31" fmla="*/ 26 h 478"/>
                  <a:gd name="T32" fmla="*/ 42 w 44"/>
                  <a:gd name="T33" fmla="*/ 21 h 478"/>
                  <a:gd name="T34" fmla="*/ 25 w 44"/>
                  <a:gd name="T35" fmla="*/ 3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" h="478">
                    <a:moveTo>
                      <a:pt x="25" y="3"/>
                    </a:moveTo>
                    <a:cubicBezTo>
                      <a:pt x="25" y="3"/>
                      <a:pt x="25" y="3"/>
                      <a:pt x="25" y="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2"/>
                      <a:pt x="0" y="24"/>
                      <a:pt x="2" y="26"/>
                    </a:cubicBezTo>
                    <a:cubicBezTo>
                      <a:pt x="3" y="27"/>
                      <a:pt x="5" y="27"/>
                      <a:pt x="7" y="26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474"/>
                      <a:pt x="18" y="474"/>
                      <a:pt x="18" y="474"/>
                    </a:cubicBezTo>
                    <a:cubicBezTo>
                      <a:pt x="18" y="476"/>
                      <a:pt x="20" y="478"/>
                      <a:pt x="22" y="478"/>
                    </a:cubicBezTo>
                    <a:cubicBezTo>
                      <a:pt x="24" y="478"/>
                      <a:pt x="26" y="476"/>
                      <a:pt x="26" y="47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8" y="26"/>
                      <a:pt x="39" y="27"/>
                      <a:pt x="40" y="27"/>
                    </a:cubicBezTo>
                    <a:cubicBezTo>
                      <a:pt x="41" y="27"/>
                      <a:pt x="42" y="26"/>
                      <a:pt x="42" y="26"/>
                    </a:cubicBezTo>
                    <a:cubicBezTo>
                      <a:pt x="44" y="24"/>
                      <a:pt x="44" y="22"/>
                      <a:pt x="42" y="21"/>
                    </a:cubicBezTo>
                    <a:lnTo>
                      <a:pt x="25" y="3"/>
                    </a:lnTo>
                    <a:close/>
                  </a:path>
                </a:pathLst>
              </a:cu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84" name="Freeform 10">
                <a:extLst>
                  <a:ext uri="{FF2B5EF4-FFF2-40B4-BE49-F238E27FC236}">
                    <a16:creationId xmlns:a16="http://schemas.microsoft.com/office/drawing/2014/main" id="{313C8C0C-CAE7-014B-8183-A5D86943EA4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63" y="1585"/>
                <a:ext cx="104" cy="1129"/>
              </a:xfrm>
              <a:custGeom>
                <a:avLst/>
                <a:gdLst>
                  <a:gd name="T0" fmla="*/ 42 w 44"/>
                  <a:gd name="T1" fmla="*/ 21 h 478"/>
                  <a:gd name="T2" fmla="*/ 25 w 44"/>
                  <a:gd name="T3" fmla="*/ 3 h 478"/>
                  <a:gd name="T4" fmla="*/ 22 w 44"/>
                  <a:gd name="T5" fmla="*/ 0 h 478"/>
                  <a:gd name="T6" fmla="*/ 19 w 44"/>
                  <a:gd name="T7" fmla="*/ 3 h 478"/>
                  <a:gd name="T8" fmla="*/ 19 w 44"/>
                  <a:gd name="T9" fmla="*/ 3 h 478"/>
                  <a:gd name="T10" fmla="*/ 2 w 44"/>
                  <a:gd name="T11" fmla="*/ 21 h 478"/>
                  <a:gd name="T12" fmla="*/ 2 w 44"/>
                  <a:gd name="T13" fmla="*/ 26 h 478"/>
                  <a:gd name="T14" fmla="*/ 7 w 44"/>
                  <a:gd name="T15" fmla="*/ 26 h 478"/>
                  <a:gd name="T16" fmla="*/ 18 w 44"/>
                  <a:gd name="T17" fmla="*/ 14 h 478"/>
                  <a:gd name="T18" fmla="*/ 18 w 44"/>
                  <a:gd name="T19" fmla="*/ 474 h 478"/>
                  <a:gd name="T20" fmla="*/ 22 w 44"/>
                  <a:gd name="T21" fmla="*/ 478 h 478"/>
                  <a:gd name="T22" fmla="*/ 26 w 44"/>
                  <a:gd name="T23" fmla="*/ 474 h 478"/>
                  <a:gd name="T24" fmla="*/ 26 w 44"/>
                  <a:gd name="T25" fmla="*/ 14 h 478"/>
                  <a:gd name="T26" fmla="*/ 37 w 44"/>
                  <a:gd name="T27" fmla="*/ 26 h 478"/>
                  <a:gd name="T28" fmla="*/ 40 w 44"/>
                  <a:gd name="T29" fmla="*/ 27 h 478"/>
                  <a:gd name="T30" fmla="*/ 42 w 44"/>
                  <a:gd name="T31" fmla="*/ 26 h 478"/>
                  <a:gd name="T32" fmla="*/ 42 w 44"/>
                  <a:gd name="T33" fmla="*/ 21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4" h="478">
                    <a:moveTo>
                      <a:pt x="42" y="21"/>
                    </a:moveTo>
                    <a:cubicBezTo>
                      <a:pt x="25" y="3"/>
                      <a:pt x="25" y="3"/>
                      <a:pt x="25" y="3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0" y="22"/>
                      <a:pt x="0" y="24"/>
                      <a:pt x="2" y="26"/>
                    </a:cubicBezTo>
                    <a:cubicBezTo>
                      <a:pt x="3" y="27"/>
                      <a:pt x="5" y="27"/>
                      <a:pt x="7" y="26"/>
                    </a:cubicBezTo>
                    <a:cubicBezTo>
                      <a:pt x="18" y="14"/>
                      <a:pt x="18" y="14"/>
                      <a:pt x="18" y="14"/>
                    </a:cubicBezTo>
                    <a:cubicBezTo>
                      <a:pt x="18" y="474"/>
                      <a:pt x="18" y="474"/>
                      <a:pt x="18" y="474"/>
                    </a:cubicBezTo>
                    <a:cubicBezTo>
                      <a:pt x="18" y="476"/>
                      <a:pt x="20" y="478"/>
                      <a:pt x="22" y="478"/>
                    </a:cubicBezTo>
                    <a:cubicBezTo>
                      <a:pt x="24" y="478"/>
                      <a:pt x="26" y="476"/>
                      <a:pt x="26" y="474"/>
                    </a:cubicBezTo>
                    <a:cubicBezTo>
                      <a:pt x="26" y="14"/>
                      <a:pt x="26" y="14"/>
                      <a:pt x="26" y="14"/>
                    </a:cubicBezTo>
                    <a:cubicBezTo>
                      <a:pt x="37" y="26"/>
                      <a:pt x="37" y="26"/>
                      <a:pt x="37" y="26"/>
                    </a:cubicBezTo>
                    <a:cubicBezTo>
                      <a:pt x="38" y="26"/>
                      <a:pt x="39" y="27"/>
                      <a:pt x="40" y="27"/>
                    </a:cubicBezTo>
                    <a:cubicBezTo>
                      <a:pt x="41" y="27"/>
                      <a:pt x="42" y="26"/>
                      <a:pt x="42" y="26"/>
                    </a:cubicBezTo>
                    <a:cubicBezTo>
                      <a:pt x="44" y="24"/>
                      <a:pt x="44" y="22"/>
                      <a:pt x="42" y="21"/>
                    </a:cubicBezTo>
                    <a:close/>
                  </a:path>
                </a:pathLst>
              </a:cu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85" name="Freeform 12">
                <a:extLst>
                  <a:ext uri="{FF2B5EF4-FFF2-40B4-BE49-F238E27FC236}">
                    <a16:creationId xmlns:a16="http://schemas.microsoft.com/office/drawing/2014/main" id="{1EACF522-D515-9940-B278-9E63217D8C3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34" y="3666"/>
                <a:ext cx="446" cy="447"/>
              </a:xfrm>
              <a:custGeom>
                <a:avLst/>
                <a:gdLst>
                  <a:gd name="T0" fmla="*/ 34 w 189"/>
                  <a:gd name="T1" fmla="*/ 156 h 189"/>
                  <a:gd name="T2" fmla="*/ 33 w 189"/>
                  <a:gd name="T3" fmla="*/ 34 h 189"/>
                  <a:gd name="T4" fmla="*/ 155 w 189"/>
                  <a:gd name="T5" fmla="*/ 34 h 189"/>
                  <a:gd name="T6" fmla="*/ 156 w 189"/>
                  <a:gd name="T7" fmla="*/ 155 h 189"/>
                  <a:gd name="T8" fmla="*/ 34 w 189"/>
                  <a:gd name="T9" fmla="*/ 156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189">
                    <a:moveTo>
                      <a:pt x="34" y="156"/>
                    </a:moveTo>
                    <a:cubicBezTo>
                      <a:pt x="0" y="123"/>
                      <a:pt x="0" y="68"/>
                      <a:pt x="33" y="34"/>
                    </a:cubicBezTo>
                    <a:cubicBezTo>
                      <a:pt x="67" y="1"/>
                      <a:pt x="121" y="0"/>
                      <a:pt x="155" y="34"/>
                    </a:cubicBezTo>
                    <a:cubicBezTo>
                      <a:pt x="189" y="67"/>
                      <a:pt x="189" y="121"/>
                      <a:pt x="156" y="155"/>
                    </a:cubicBezTo>
                    <a:cubicBezTo>
                      <a:pt x="122" y="189"/>
                      <a:pt x="68" y="189"/>
                      <a:pt x="34" y="1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86" name="Freeform 13">
                <a:extLst>
                  <a:ext uri="{FF2B5EF4-FFF2-40B4-BE49-F238E27FC236}">
                    <a16:creationId xmlns:a16="http://schemas.microsoft.com/office/drawing/2014/main" id="{7970AC7B-4A68-974A-8021-DFA85A51DE6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51" y="3683"/>
                <a:ext cx="413" cy="413"/>
              </a:xfrm>
              <a:custGeom>
                <a:avLst/>
                <a:gdLst>
                  <a:gd name="T0" fmla="*/ 32 w 175"/>
                  <a:gd name="T1" fmla="*/ 144 h 175"/>
                  <a:gd name="T2" fmla="*/ 31 w 175"/>
                  <a:gd name="T3" fmla="*/ 32 h 175"/>
                  <a:gd name="T4" fmla="*/ 144 w 175"/>
                  <a:gd name="T5" fmla="*/ 31 h 175"/>
                  <a:gd name="T6" fmla="*/ 144 w 175"/>
                  <a:gd name="T7" fmla="*/ 144 h 175"/>
                  <a:gd name="T8" fmla="*/ 32 w 175"/>
                  <a:gd name="T9" fmla="*/ 144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175">
                    <a:moveTo>
                      <a:pt x="32" y="144"/>
                    </a:moveTo>
                    <a:cubicBezTo>
                      <a:pt x="0" y="113"/>
                      <a:pt x="0" y="63"/>
                      <a:pt x="31" y="32"/>
                    </a:cubicBezTo>
                    <a:cubicBezTo>
                      <a:pt x="62" y="0"/>
                      <a:pt x="112" y="0"/>
                      <a:pt x="144" y="31"/>
                    </a:cubicBezTo>
                    <a:cubicBezTo>
                      <a:pt x="175" y="62"/>
                      <a:pt x="175" y="112"/>
                      <a:pt x="144" y="144"/>
                    </a:cubicBezTo>
                    <a:cubicBezTo>
                      <a:pt x="113" y="175"/>
                      <a:pt x="63" y="175"/>
                      <a:pt x="32" y="144"/>
                    </a:cubicBezTo>
                    <a:close/>
                  </a:path>
                </a:pathLst>
              </a:custGeom>
              <a:solidFill>
                <a:srgbClr val="DAD6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87" name="Freeform 14">
                <a:extLst>
                  <a:ext uri="{FF2B5EF4-FFF2-40B4-BE49-F238E27FC236}">
                    <a16:creationId xmlns:a16="http://schemas.microsoft.com/office/drawing/2014/main" id="{15950A72-B5BF-8644-A846-BF18D05E968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84" y="3716"/>
                <a:ext cx="349" cy="349"/>
              </a:xfrm>
              <a:custGeom>
                <a:avLst/>
                <a:gdLst>
                  <a:gd name="T0" fmla="*/ 26 w 148"/>
                  <a:gd name="T1" fmla="*/ 122 h 148"/>
                  <a:gd name="T2" fmla="*/ 26 w 148"/>
                  <a:gd name="T3" fmla="*/ 26 h 148"/>
                  <a:gd name="T4" fmla="*/ 121 w 148"/>
                  <a:gd name="T5" fmla="*/ 26 h 148"/>
                  <a:gd name="T6" fmla="*/ 121 w 148"/>
                  <a:gd name="T7" fmla="*/ 121 h 148"/>
                  <a:gd name="T8" fmla="*/ 26 w 148"/>
                  <a:gd name="T9" fmla="*/ 122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8" h="148">
                    <a:moveTo>
                      <a:pt x="26" y="122"/>
                    </a:moveTo>
                    <a:cubicBezTo>
                      <a:pt x="0" y="95"/>
                      <a:pt x="0" y="53"/>
                      <a:pt x="26" y="26"/>
                    </a:cubicBezTo>
                    <a:cubicBezTo>
                      <a:pt x="52" y="0"/>
                      <a:pt x="94" y="0"/>
                      <a:pt x="121" y="26"/>
                    </a:cubicBezTo>
                    <a:cubicBezTo>
                      <a:pt x="147" y="52"/>
                      <a:pt x="148" y="94"/>
                      <a:pt x="121" y="121"/>
                    </a:cubicBezTo>
                    <a:cubicBezTo>
                      <a:pt x="95" y="147"/>
                      <a:pt x="53" y="148"/>
                      <a:pt x="26" y="122"/>
                    </a:cubicBezTo>
                    <a:close/>
                  </a:path>
                </a:pathLst>
              </a:custGeom>
              <a:solidFill>
                <a:srgbClr val="422D2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88" name="Freeform 15">
                <a:extLst>
                  <a:ext uri="{FF2B5EF4-FFF2-40B4-BE49-F238E27FC236}">
                    <a16:creationId xmlns:a16="http://schemas.microsoft.com/office/drawing/2014/main" id="{084BDA39-ABF0-9C44-B142-6543EFCD7A6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21" y="3753"/>
                <a:ext cx="303" cy="303"/>
              </a:xfrm>
              <a:custGeom>
                <a:avLst/>
                <a:gdLst>
                  <a:gd name="T0" fmla="*/ 23 w 128"/>
                  <a:gd name="T1" fmla="*/ 105 h 128"/>
                  <a:gd name="T2" fmla="*/ 23 w 128"/>
                  <a:gd name="T3" fmla="*/ 23 h 128"/>
                  <a:gd name="T4" fmla="*/ 105 w 128"/>
                  <a:gd name="T5" fmla="*/ 23 h 128"/>
                  <a:gd name="T6" fmla="*/ 105 w 128"/>
                  <a:gd name="T7" fmla="*/ 105 h 128"/>
                  <a:gd name="T8" fmla="*/ 23 w 128"/>
                  <a:gd name="T9" fmla="*/ 10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28">
                    <a:moveTo>
                      <a:pt x="23" y="105"/>
                    </a:moveTo>
                    <a:cubicBezTo>
                      <a:pt x="1" y="83"/>
                      <a:pt x="0" y="46"/>
                      <a:pt x="23" y="23"/>
                    </a:cubicBezTo>
                    <a:cubicBezTo>
                      <a:pt x="45" y="1"/>
                      <a:pt x="82" y="0"/>
                      <a:pt x="105" y="23"/>
                    </a:cubicBezTo>
                    <a:cubicBezTo>
                      <a:pt x="128" y="45"/>
                      <a:pt x="128" y="82"/>
                      <a:pt x="105" y="105"/>
                    </a:cubicBezTo>
                    <a:cubicBezTo>
                      <a:pt x="83" y="128"/>
                      <a:pt x="46" y="128"/>
                      <a:pt x="23" y="105"/>
                    </a:cubicBezTo>
                    <a:close/>
                  </a:path>
                </a:pathLst>
              </a:custGeom>
              <a:solidFill>
                <a:srgbClr val="634B4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89" name="Freeform 16">
                <a:extLst>
                  <a:ext uri="{FF2B5EF4-FFF2-40B4-BE49-F238E27FC236}">
                    <a16:creationId xmlns:a16="http://schemas.microsoft.com/office/drawing/2014/main" id="{BE88CB32-2B08-654E-8E96-08CFDD80212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39" y="3789"/>
                <a:ext cx="309" cy="175"/>
              </a:xfrm>
              <a:custGeom>
                <a:avLst/>
                <a:gdLst>
                  <a:gd name="T0" fmla="*/ 131 w 131"/>
                  <a:gd name="T1" fmla="*/ 5 h 74"/>
                  <a:gd name="T2" fmla="*/ 125 w 131"/>
                  <a:gd name="T3" fmla="*/ 0 h 74"/>
                  <a:gd name="T4" fmla="*/ 0 w 131"/>
                  <a:gd name="T5" fmla="*/ 67 h 74"/>
                  <a:gd name="T6" fmla="*/ 4 w 131"/>
                  <a:gd name="T7" fmla="*/ 70 h 74"/>
                  <a:gd name="T8" fmla="*/ 4 w 131"/>
                  <a:gd name="T9" fmla="*/ 74 h 74"/>
                  <a:gd name="T10" fmla="*/ 131 w 131"/>
                  <a:gd name="T11" fmla="*/ 5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1" h="74">
                    <a:moveTo>
                      <a:pt x="131" y="5"/>
                    </a:moveTo>
                    <a:cubicBezTo>
                      <a:pt x="130" y="3"/>
                      <a:pt x="128" y="1"/>
                      <a:pt x="125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1" y="67"/>
                      <a:pt x="3" y="68"/>
                      <a:pt x="4" y="70"/>
                    </a:cubicBezTo>
                    <a:cubicBezTo>
                      <a:pt x="4" y="71"/>
                      <a:pt x="4" y="73"/>
                      <a:pt x="4" y="74"/>
                    </a:cubicBezTo>
                    <a:cubicBezTo>
                      <a:pt x="131" y="5"/>
                      <a:pt x="131" y="5"/>
                      <a:pt x="131" y="5"/>
                    </a:cubicBezTo>
                  </a:path>
                </a:pathLst>
              </a:custGeom>
              <a:solidFill>
                <a:srgbClr val="8C8F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90" name="Freeform 17">
                <a:extLst>
                  <a:ext uri="{FF2B5EF4-FFF2-40B4-BE49-F238E27FC236}">
                    <a16:creationId xmlns:a16="http://schemas.microsoft.com/office/drawing/2014/main" id="{F24DCD27-14E1-E541-A97F-E3EC14BE8C0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73" y="3947"/>
                <a:ext cx="78" cy="121"/>
              </a:xfrm>
              <a:custGeom>
                <a:avLst/>
                <a:gdLst>
                  <a:gd name="T0" fmla="*/ 25 w 33"/>
                  <a:gd name="T1" fmla="*/ 1 h 51"/>
                  <a:gd name="T2" fmla="*/ 3 w 33"/>
                  <a:gd name="T3" fmla="*/ 13 h 51"/>
                  <a:gd name="T4" fmla="*/ 2 w 33"/>
                  <a:gd name="T5" fmla="*/ 14 h 51"/>
                  <a:gd name="T6" fmla="*/ 0 w 33"/>
                  <a:gd name="T7" fmla="*/ 17 h 51"/>
                  <a:gd name="T8" fmla="*/ 1 w 33"/>
                  <a:gd name="T9" fmla="*/ 46 h 51"/>
                  <a:gd name="T10" fmla="*/ 6 w 33"/>
                  <a:gd name="T11" fmla="*/ 51 h 51"/>
                  <a:gd name="T12" fmla="*/ 11 w 33"/>
                  <a:gd name="T13" fmla="*/ 46 h 51"/>
                  <a:gd name="T14" fmla="*/ 10 w 33"/>
                  <a:gd name="T15" fmla="*/ 20 h 51"/>
                  <a:gd name="T16" fmla="*/ 30 w 33"/>
                  <a:gd name="T17" fmla="*/ 9 h 51"/>
                  <a:gd name="T18" fmla="*/ 32 w 33"/>
                  <a:gd name="T19" fmla="*/ 3 h 51"/>
                  <a:gd name="T20" fmla="*/ 25 w 33"/>
                  <a:gd name="T21" fmla="*/ 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51">
                    <a:moveTo>
                      <a:pt x="25" y="1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4"/>
                    </a:cubicBezTo>
                    <a:cubicBezTo>
                      <a:pt x="1" y="15"/>
                      <a:pt x="0" y="16"/>
                      <a:pt x="0" y="17"/>
                    </a:cubicBezTo>
                    <a:cubicBezTo>
                      <a:pt x="1" y="46"/>
                      <a:pt x="1" y="46"/>
                      <a:pt x="1" y="46"/>
                    </a:cubicBezTo>
                    <a:cubicBezTo>
                      <a:pt x="1" y="49"/>
                      <a:pt x="3" y="51"/>
                      <a:pt x="6" y="51"/>
                    </a:cubicBezTo>
                    <a:cubicBezTo>
                      <a:pt x="9" y="51"/>
                      <a:pt x="11" y="48"/>
                      <a:pt x="11" y="46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2" y="8"/>
                      <a:pt x="33" y="5"/>
                      <a:pt x="32" y="3"/>
                    </a:cubicBezTo>
                    <a:cubicBezTo>
                      <a:pt x="30" y="0"/>
                      <a:pt x="28" y="0"/>
                      <a:pt x="25" y="1"/>
                    </a:cubicBezTo>
                  </a:path>
                </a:pathLst>
              </a:custGeom>
              <a:solidFill>
                <a:srgbClr val="3551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91" name="Freeform 18">
                <a:extLst>
                  <a:ext uri="{FF2B5EF4-FFF2-40B4-BE49-F238E27FC236}">
                    <a16:creationId xmlns:a16="http://schemas.microsoft.com/office/drawing/2014/main" id="{92FA05DD-81DD-AA40-BDED-A2C973C90D3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26" y="3857"/>
                <a:ext cx="328" cy="121"/>
              </a:xfrm>
              <a:custGeom>
                <a:avLst/>
                <a:gdLst>
                  <a:gd name="T0" fmla="*/ 138 w 139"/>
                  <a:gd name="T1" fmla="*/ 0 h 51"/>
                  <a:gd name="T2" fmla="*/ 2 w 139"/>
                  <a:gd name="T3" fmla="*/ 43 h 51"/>
                  <a:gd name="T4" fmla="*/ 1 w 139"/>
                  <a:gd name="T5" fmla="*/ 51 h 51"/>
                  <a:gd name="T6" fmla="*/ 139 w 139"/>
                  <a:gd name="T7" fmla="*/ 8 h 51"/>
                  <a:gd name="T8" fmla="*/ 136 w 139"/>
                  <a:gd name="T9" fmla="*/ 5 h 51"/>
                  <a:gd name="T10" fmla="*/ 138 w 139"/>
                  <a:gd name="T1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9" h="51">
                    <a:moveTo>
                      <a:pt x="138" y="0"/>
                    </a:moveTo>
                    <a:cubicBezTo>
                      <a:pt x="2" y="43"/>
                      <a:pt x="2" y="43"/>
                      <a:pt x="2" y="43"/>
                    </a:cubicBezTo>
                    <a:cubicBezTo>
                      <a:pt x="0" y="46"/>
                      <a:pt x="1" y="49"/>
                      <a:pt x="1" y="51"/>
                    </a:cubicBezTo>
                    <a:cubicBezTo>
                      <a:pt x="139" y="8"/>
                      <a:pt x="139" y="8"/>
                      <a:pt x="139" y="8"/>
                    </a:cubicBezTo>
                    <a:cubicBezTo>
                      <a:pt x="138" y="7"/>
                      <a:pt x="137" y="7"/>
                      <a:pt x="136" y="5"/>
                    </a:cubicBezTo>
                    <a:cubicBezTo>
                      <a:pt x="136" y="3"/>
                      <a:pt x="137" y="2"/>
                      <a:pt x="138" y="0"/>
                    </a:cubicBezTo>
                  </a:path>
                </a:pathLst>
              </a:custGeom>
              <a:solidFill>
                <a:srgbClr val="8C8F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92" name="Freeform 19">
                <a:extLst>
                  <a:ext uri="{FF2B5EF4-FFF2-40B4-BE49-F238E27FC236}">
                    <a16:creationId xmlns:a16="http://schemas.microsoft.com/office/drawing/2014/main" id="{E857AB4C-337B-B244-8AC4-5038A042F23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847" y="3836"/>
                <a:ext cx="130" cy="73"/>
              </a:xfrm>
              <a:custGeom>
                <a:avLst/>
                <a:gdLst>
                  <a:gd name="T0" fmla="*/ 4 w 55"/>
                  <a:gd name="T1" fmla="*/ 8 h 31"/>
                  <a:gd name="T2" fmla="*/ 28 w 55"/>
                  <a:gd name="T3" fmla="*/ 1 h 31"/>
                  <a:gd name="T4" fmla="*/ 29 w 55"/>
                  <a:gd name="T5" fmla="*/ 0 h 31"/>
                  <a:gd name="T6" fmla="*/ 33 w 55"/>
                  <a:gd name="T7" fmla="*/ 2 h 31"/>
                  <a:gd name="T8" fmla="*/ 53 w 55"/>
                  <a:gd name="T9" fmla="*/ 23 h 31"/>
                  <a:gd name="T10" fmla="*/ 53 w 55"/>
                  <a:gd name="T11" fmla="*/ 29 h 31"/>
                  <a:gd name="T12" fmla="*/ 46 w 55"/>
                  <a:gd name="T13" fmla="*/ 29 h 31"/>
                  <a:gd name="T14" fmla="*/ 28 w 55"/>
                  <a:gd name="T15" fmla="*/ 10 h 31"/>
                  <a:gd name="T16" fmla="*/ 6 w 55"/>
                  <a:gd name="T17" fmla="*/ 17 h 31"/>
                  <a:gd name="T18" fmla="*/ 0 w 55"/>
                  <a:gd name="T19" fmla="*/ 14 h 31"/>
                  <a:gd name="T20" fmla="*/ 4 w 55"/>
                  <a:gd name="T21" fmla="*/ 8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" h="31">
                    <a:moveTo>
                      <a:pt x="4" y="8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8" y="0"/>
                      <a:pt x="29" y="0"/>
                      <a:pt x="29" y="0"/>
                    </a:cubicBezTo>
                    <a:cubicBezTo>
                      <a:pt x="31" y="0"/>
                      <a:pt x="32" y="1"/>
                      <a:pt x="33" y="2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5" y="24"/>
                      <a:pt x="54" y="27"/>
                      <a:pt x="53" y="29"/>
                    </a:cubicBezTo>
                    <a:cubicBezTo>
                      <a:pt x="51" y="31"/>
                      <a:pt x="48" y="31"/>
                      <a:pt x="46" y="29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4" y="18"/>
                      <a:pt x="1" y="17"/>
                      <a:pt x="0" y="14"/>
                    </a:cubicBezTo>
                    <a:cubicBezTo>
                      <a:pt x="0" y="12"/>
                      <a:pt x="1" y="9"/>
                      <a:pt x="4" y="8"/>
                    </a:cubicBezTo>
                  </a:path>
                </a:pathLst>
              </a:custGeom>
              <a:solidFill>
                <a:srgbClr val="3551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93" name="Freeform 20">
                <a:extLst>
                  <a:ext uri="{FF2B5EF4-FFF2-40B4-BE49-F238E27FC236}">
                    <a16:creationId xmlns:a16="http://schemas.microsoft.com/office/drawing/2014/main" id="{8196B6C7-36D8-9C4C-A64A-DD027311DCA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2471" y="3756"/>
                <a:ext cx="527" cy="338"/>
              </a:xfrm>
              <a:custGeom>
                <a:avLst/>
                <a:gdLst>
                  <a:gd name="T0" fmla="*/ 213 w 223"/>
                  <a:gd name="T1" fmla="*/ 1 h 143"/>
                  <a:gd name="T2" fmla="*/ 128 w 223"/>
                  <a:gd name="T3" fmla="*/ 31 h 143"/>
                  <a:gd name="T4" fmla="*/ 122 w 223"/>
                  <a:gd name="T5" fmla="*/ 40 h 143"/>
                  <a:gd name="T6" fmla="*/ 95 w 223"/>
                  <a:gd name="T7" fmla="*/ 51 h 143"/>
                  <a:gd name="T8" fmla="*/ 84 w 223"/>
                  <a:gd name="T9" fmla="*/ 50 h 143"/>
                  <a:gd name="T10" fmla="*/ 3 w 223"/>
                  <a:gd name="T11" fmla="*/ 89 h 143"/>
                  <a:gd name="T12" fmla="*/ 12 w 223"/>
                  <a:gd name="T13" fmla="*/ 103 h 143"/>
                  <a:gd name="T14" fmla="*/ 19 w 223"/>
                  <a:gd name="T15" fmla="*/ 107 h 143"/>
                  <a:gd name="T16" fmla="*/ 78 w 223"/>
                  <a:gd name="T17" fmla="*/ 128 h 143"/>
                  <a:gd name="T18" fmla="*/ 111 w 223"/>
                  <a:gd name="T19" fmla="*/ 80 h 143"/>
                  <a:gd name="T20" fmla="*/ 115 w 223"/>
                  <a:gd name="T21" fmla="*/ 60 h 143"/>
                  <a:gd name="T22" fmla="*/ 132 w 223"/>
                  <a:gd name="T23" fmla="*/ 71 h 143"/>
                  <a:gd name="T24" fmla="*/ 189 w 223"/>
                  <a:gd name="T25" fmla="*/ 82 h 143"/>
                  <a:gd name="T26" fmla="*/ 215 w 223"/>
                  <a:gd name="T27" fmla="*/ 25 h 143"/>
                  <a:gd name="T28" fmla="*/ 217 w 223"/>
                  <a:gd name="T29" fmla="*/ 17 h 143"/>
                  <a:gd name="T30" fmla="*/ 213 w 223"/>
                  <a:gd name="T31" fmla="*/ 1 h 143"/>
                  <a:gd name="T32" fmla="*/ 75 w 223"/>
                  <a:gd name="T33" fmla="*/ 121 h 143"/>
                  <a:gd name="T34" fmla="*/ 25 w 223"/>
                  <a:gd name="T35" fmla="*/ 97 h 143"/>
                  <a:gd name="T36" fmla="*/ 28 w 223"/>
                  <a:gd name="T37" fmla="*/ 83 h 143"/>
                  <a:gd name="T38" fmla="*/ 28 w 223"/>
                  <a:gd name="T39" fmla="*/ 83 h 143"/>
                  <a:gd name="T40" fmla="*/ 55 w 223"/>
                  <a:gd name="T41" fmla="*/ 67 h 143"/>
                  <a:gd name="T42" fmla="*/ 87 w 223"/>
                  <a:gd name="T43" fmla="*/ 58 h 143"/>
                  <a:gd name="T44" fmla="*/ 87 w 223"/>
                  <a:gd name="T45" fmla="*/ 58 h 143"/>
                  <a:gd name="T46" fmla="*/ 97 w 223"/>
                  <a:gd name="T47" fmla="*/ 67 h 143"/>
                  <a:gd name="T48" fmla="*/ 75 w 223"/>
                  <a:gd name="T49" fmla="*/ 121 h 143"/>
                  <a:gd name="T50" fmla="*/ 186 w 223"/>
                  <a:gd name="T51" fmla="*/ 75 h 143"/>
                  <a:gd name="T52" fmla="*/ 132 w 223"/>
                  <a:gd name="T53" fmla="*/ 52 h 143"/>
                  <a:gd name="T54" fmla="*/ 133 w 223"/>
                  <a:gd name="T55" fmla="*/ 39 h 143"/>
                  <a:gd name="T56" fmla="*/ 133 w 223"/>
                  <a:gd name="T57" fmla="*/ 39 h 143"/>
                  <a:gd name="T58" fmla="*/ 161 w 223"/>
                  <a:gd name="T59" fmla="*/ 23 h 143"/>
                  <a:gd name="T60" fmla="*/ 192 w 223"/>
                  <a:gd name="T61" fmla="*/ 14 h 143"/>
                  <a:gd name="T62" fmla="*/ 192 w 223"/>
                  <a:gd name="T63" fmla="*/ 14 h 143"/>
                  <a:gd name="T64" fmla="*/ 204 w 223"/>
                  <a:gd name="T65" fmla="*/ 22 h 143"/>
                  <a:gd name="T66" fmla="*/ 186 w 223"/>
                  <a:gd name="T67" fmla="*/ 75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23" h="143">
                    <a:moveTo>
                      <a:pt x="213" y="1"/>
                    </a:moveTo>
                    <a:cubicBezTo>
                      <a:pt x="209" y="1"/>
                      <a:pt x="157" y="8"/>
                      <a:pt x="128" y="31"/>
                    </a:cubicBezTo>
                    <a:cubicBezTo>
                      <a:pt x="125" y="34"/>
                      <a:pt x="123" y="37"/>
                      <a:pt x="122" y="40"/>
                    </a:cubicBezTo>
                    <a:cubicBezTo>
                      <a:pt x="115" y="49"/>
                      <a:pt x="106" y="53"/>
                      <a:pt x="95" y="51"/>
                    </a:cubicBezTo>
                    <a:cubicBezTo>
                      <a:pt x="92" y="50"/>
                      <a:pt x="88" y="49"/>
                      <a:pt x="84" y="50"/>
                    </a:cubicBezTo>
                    <a:cubicBezTo>
                      <a:pt x="47" y="54"/>
                      <a:pt x="6" y="87"/>
                      <a:pt x="3" y="89"/>
                    </a:cubicBezTo>
                    <a:cubicBezTo>
                      <a:pt x="0" y="92"/>
                      <a:pt x="10" y="104"/>
                      <a:pt x="12" y="103"/>
                    </a:cubicBezTo>
                    <a:cubicBezTo>
                      <a:pt x="15" y="102"/>
                      <a:pt x="16" y="101"/>
                      <a:pt x="19" y="107"/>
                    </a:cubicBezTo>
                    <a:cubicBezTo>
                      <a:pt x="28" y="125"/>
                      <a:pt x="44" y="143"/>
                      <a:pt x="78" y="128"/>
                    </a:cubicBezTo>
                    <a:cubicBezTo>
                      <a:pt x="108" y="116"/>
                      <a:pt x="114" y="100"/>
                      <a:pt x="111" y="80"/>
                    </a:cubicBezTo>
                    <a:cubicBezTo>
                      <a:pt x="110" y="75"/>
                      <a:pt x="107" y="63"/>
                      <a:pt x="115" y="60"/>
                    </a:cubicBezTo>
                    <a:cubicBezTo>
                      <a:pt x="122" y="57"/>
                      <a:pt x="129" y="67"/>
                      <a:pt x="132" y="71"/>
                    </a:cubicBezTo>
                    <a:cubicBezTo>
                      <a:pt x="143" y="88"/>
                      <a:pt x="159" y="94"/>
                      <a:pt x="189" y="82"/>
                    </a:cubicBezTo>
                    <a:cubicBezTo>
                      <a:pt x="223" y="67"/>
                      <a:pt x="221" y="43"/>
                      <a:pt x="215" y="25"/>
                    </a:cubicBezTo>
                    <a:cubicBezTo>
                      <a:pt x="213" y="19"/>
                      <a:pt x="215" y="18"/>
                      <a:pt x="217" y="17"/>
                    </a:cubicBezTo>
                    <a:cubicBezTo>
                      <a:pt x="220" y="16"/>
                      <a:pt x="217" y="0"/>
                      <a:pt x="213" y="1"/>
                    </a:cubicBezTo>
                    <a:moveTo>
                      <a:pt x="75" y="121"/>
                    </a:moveTo>
                    <a:cubicBezTo>
                      <a:pt x="47" y="133"/>
                      <a:pt x="35" y="120"/>
                      <a:pt x="25" y="97"/>
                    </a:cubicBezTo>
                    <a:cubicBezTo>
                      <a:pt x="24" y="95"/>
                      <a:pt x="21" y="88"/>
                      <a:pt x="28" y="83"/>
                    </a:cubicBezTo>
                    <a:cubicBezTo>
                      <a:pt x="28" y="83"/>
                      <a:pt x="28" y="83"/>
                      <a:pt x="28" y="83"/>
                    </a:cubicBezTo>
                    <a:cubicBezTo>
                      <a:pt x="35" y="77"/>
                      <a:pt x="45" y="72"/>
                      <a:pt x="55" y="67"/>
                    </a:cubicBezTo>
                    <a:cubicBezTo>
                      <a:pt x="66" y="63"/>
                      <a:pt x="77" y="60"/>
                      <a:pt x="87" y="58"/>
                    </a:cubicBezTo>
                    <a:cubicBezTo>
                      <a:pt x="87" y="58"/>
                      <a:pt x="87" y="58"/>
                      <a:pt x="87" y="58"/>
                    </a:cubicBezTo>
                    <a:cubicBezTo>
                      <a:pt x="93" y="57"/>
                      <a:pt x="97" y="66"/>
                      <a:pt x="97" y="67"/>
                    </a:cubicBezTo>
                    <a:cubicBezTo>
                      <a:pt x="107" y="93"/>
                      <a:pt x="106" y="108"/>
                      <a:pt x="75" y="121"/>
                    </a:cubicBezTo>
                    <a:moveTo>
                      <a:pt x="186" y="75"/>
                    </a:moveTo>
                    <a:cubicBezTo>
                      <a:pt x="155" y="88"/>
                      <a:pt x="144" y="78"/>
                      <a:pt x="132" y="52"/>
                    </a:cubicBezTo>
                    <a:cubicBezTo>
                      <a:pt x="132" y="52"/>
                      <a:pt x="128" y="43"/>
                      <a:pt x="133" y="39"/>
                    </a:cubicBezTo>
                    <a:cubicBezTo>
                      <a:pt x="133" y="39"/>
                      <a:pt x="133" y="39"/>
                      <a:pt x="133" y="39"/>
                    </a:cubicBezTo>
                    <a:cubicBezTo>
                      <a:pt x="140" y="33"/>
                      <a:pt x="150" y="27"/>
                      <a:pt x="161" y="23"/>
                    </a:cubicBezTo>
                    <a:cubicBezTo>
                      <a:pt x="172" y="18"/>
                      <a:pt x="182" y="15"/>
                      <a:pt x="192" y="14"/>
                    </a:cubicBezTo>
                    <a:cubicBezTo>
                      <a:pt x="192" y="14"/>
                      <a:pt x="192" y="14"/>
                      <a:pt x="192" y="14"/>
                    </a:cubicBezTo>
                    <a:cubicBezTo>
                      <a:pt x="199" y="13"/>
                      <a:pt x="203" y="20"/>
                      <a:pt x="204" y="22"/>
                    </a:cubicBezTo>
                    <a:cubicBezTo>
                      <a:pt x="213" y="45"/>
                      <a:pt x="214" y="63"/>
                      <a:pt x="186" y="75"/>
                    </a:cubicBezTo>
                  </a:path>
                </a:pathLst>
              </a:cu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94" name="Freeform 21">
                <a:extLst>
                  <a:ext uri="{FF2B5EF4-FFF2-40B4-BE49-F238E27FC236}">
                    <a16:creationId xmlns:a16="http://schemas.microsoft.com/office/drawing/2014/main" id="{D6CF89FF-FA87-5342-B161-43D5AB370FC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2526" y="3893"/>
                <a:ext cx="189" cy="160"/>
              </a:xfrm>
              <a:custGeom>
                <a:avLst/>
                <a:gdLst>
                  <a:gd name="T0" fmla="*/ 77 w 80"/>
                  <a:gd name="T1" fmla="*/ 17 h 68"/>
                  <a:gd name="T2" fmla="*/ 52 w 80"/>
                  <a:gd name="T3" fmla="*/ 30 h 68"/>
                  <a:gd name="T4" fmla="*/ 50 w 80"/>
                  <a:gd name="T5" fmla="*/ 32 h 68"/>
                  <a:gd name="T6" fmla="*/ 30 w 80"/>
                  <a:gd name="T7" fmla="*/ 43 h 68"/>
                  <a:gd name="T8" fmla="*/ 31 w 80"/>
                  <a:gd name="T9" fmla="*/ 67 h 68"/>
                  <a:gd name="T10" fmla="*/ 33 w 80"/>
                  <a:gd name="T11" fmla="*/ 68 h 68"/>
                  <a:gd name="T12" fmla="*/ 52 w 80"/>
                  <a:gd name="T13" fmla="*/ 63 h 68"/>
                  <a:gd name="T14" fmla="*/ 80 w 80"/>
                  <a:gd name="T15" fmla="*/ 33 h 68"/>
                  <a:gd name="T16" fmla="*/ 77 w 80"/>
                  <a:gd name="T17" fmla="*/ 17 h 68"/>
                  <a:gd name="T18" fmla="*/ 65 w 80"/>
                  <a:gd name="T19" fmla="*/ 0 h 68"/>
                  <a:gd name="T20" fmla="*/ 64 w 80"/>
                  <a:gd name="T21" fmla="*/ 0 h 68"/>
                  <a:gd name="T22" fmla="*/ 64 w 80"/>
                  <a:gd name="T23" fmla="*/ 0 h 68"/>
                  <a:gd name="T24" fmla="*/ 32 w 80"/>
                  <a:gd name="T25" fmla="*/ 9 h 68"/>
                  <a:gd name="T26" fmla="*/ 5 w 80"/>
                  <a:gd name="T27" fmla="*/ 25 h 68"/>
                  <a:gd name="T28" fmla="*/ 5 w 80"/>
                  <a:gd name="T29" fmla="*/ 25 h 68"/>
                  <a:gd name="T30" fmla="*/ 1 w 80"/>
                  <a:gd name="T31" fmla="*/ 33 h 68"/>
                  <a:gd name="T32" fmla="*/ 2 w 80"/>
                  <a:gd name="T33" fmla="*/ 39 h 68"/>
                  <a:gd name="T34" fmla="*/ 21 w 80"/>
                  <a:gd name="T35" fmla="*/ 65 h 68"/>
                  <a:gd name="T36" fmla="*/ 20 w 80"/>
                  <a:gd name="T37" fmla="*/ 40 h 68"/>
                  <a:gd name="T38" fmla="*/ 22 w 80"/>
                  <a:gd name="T39" fmla="*/ 37 h 68"/>
                  <a:gd name="T40" fmla="*/ 23 w 80"/>
                  <a:gd name="T41" fmla="*/ 36 h 68"/>
                  <a:gd name="T42" fmla="*/ 45 w 80"/>
                  <a:gd name="T43" fmla="*/ 24 h 68"/>
                  <a:gd name="T44" fmla="*/ 47 w 80"/>
                  <a:gd name="T45" fmla="*/ 23 h 68"/>
                  <a:gd name="T46" fmla="*/ 48 w 80"/>
                  <a:gd name="T47" fmla="*/ 23 h 68"/>
                  <a:gd name="T48" fmla="*/ 54 w 80"/>
                  <a:gd name="T49" fmla="*/ 20 h 68"/>
                  <a:gd name="T50" fmla="*/ 1 w 80"/>
                  <a:gd name="T51" fmla="*/ 36 h 68"/>
                  <a:gd name="T52" fmla="*/ 2 w 80"/>
                  <a:gd name="T53" fmla="*/ 28 h 68"/>
                  <a:gd name="T54" fmla="*/ 72 w 80"/>
                  <a:gd name="T55" fmla="*/ 6 h 68"/>
                  <a:gd name="T56" fmla="*/ 65 w 80"/>
                  <a:gd name="T57" fmla="*/ 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0" h="68">
                    <a:moveTo>
                      <a:pt x="77" y="17"/>
                    </a:moveTo>
                    <a:cubicBezTo>
                      <a:pt x="52" y="30"/>
                      <a:pt x="52" y="30"/>
                      <a:pt x="52" y="30"/>
                    </a:cubicBezTo>
                    <a:cubicBezTo>
                      <a:pt x="51" y="31"/>
                      <a:pt x="51" y="32"/>
                      <a:pt x="50" y="32"/>
                    </a:cubicBezTo>
                    <a:cubicBezTo>
                      <a:pt x="30" y="43"/>
                      <a:pt x="30" y="43"/>
                      <a:pt x="30" y="43"/>
                    </a:cubicBezTo>
                    <a:cubicBezTo>
                      <a:pt x="31" y="67"/>
                      <a:pt x="31" y="67"/>
                      <a:pt x="31" y="67"/>
                    </a:cubicBezTo>
                    <a:cubicBezTo>
                      <a:pt x="31" y="67"/>
                      <a:pt x="32" y="68"/>
                      <a:pt x="33" y="68"/>
                    </a:cubicBezTo>
                    <a:cubicBezTo>
                      <a:pt x="39" y="68"/>
                      <a:pt x="45" y="66"/>
                      <a:pt x="52" y="63"/>
                    </a:cubicBezTo>
                    <a:cubicBezTo>
                      <a:pt x="72" y="55"/>
                      <a:pt x="80" y="45"/>
                      <a:pt x="80" y="33"/>
                    </a:cubicBezTo>
                    <a:cubicBezTo>
                      <a:pt x="80" y="28"/>
                      <a:pt x="79" y="23"/>
                      <a:pt x="77" y="17"/>
                    </a:cubicBezTo>
                    <a:moveTo>
                      <a:pt x="65" y="0"/>
                    </a:moveTo>
                    <a:cubicBezTo>
                      <a:pt x="65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54" y="2"/>
                      <a:pt x="43" y="5"/>
                      <a:pt x="32" y="9"/>
                    </a:cubicBezTo>
                    <a:cubicBezTo>
                      <a:pt x="22" y="14"/>
                      <a:pt x="12" y="19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2" y="27"/>
                      <a:pt x="1" y="30"/>
                      <a:pt x="1" y="33"/>
                    </a:cubicBezTo>
                    <a:cubicBezTo>
                      <a:pt x="1" y="36"/>
                      <a:pt x="2" y="38"/>
                      <a:pt x="2" y="39"/>
                    </a:cubicBezTo>
                    <a:cubicBezTo>
                      <a:pt x="7" y="51"/>
                      <a:pt x="13" y="60"/>
                      <a:pt x="21" y="65"/>
                    </a:cubicBezTo>
                    <a:cubicBezTo>
                      <a:pt x="20" y="40"/>
                      <a:pt x="20" y="40"/>
                      <a:pt x="20" y="40"/>
                    </a:cubicBezTo>
                    <a:cubicBezTo>
                      <a:pt x="20" y="39"/>
                      <a:pt x="21" y="38"/>
                      <a:pt x="22" y="37"/>
                    </a:cubicBezTo>
                    <a:cubicBezTo>
                      <a:pt x="22" y="36"/>
                      <a:pt x="23" y="36"/>
                      <a:pt x="23" y="36"/>
                    </a:cubicBezTo>
                    <a:cubicBezTo>
                      <a:pt x="45" y="24"/>
                      <a:pt x="45" y="24"/>
                      <a:pt x="45" y="24"/>
                    </a:cubicBezTo>
                    <a:cubicBezTo>
                      <a:pt x="46" y="23"/>
                      <a:pt x="47" y="23"/>
                      <a:pt x="47" y="23"/>
                    </a:cubicBezTo>
                    <a:cubicBezTo>
                      <a:pt x="48" y="23"/>
                      <a:pt x="48" y="23"/>
                      <a:pt x="48" y="23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4"/>
                      <a:pt x="0" y="31"/>
                      <a:pt x="2" y="28"/>
                    </a:cubicBezTo>
                    <a:cubicBezTo>
                      <a:pt x="72" y="6"/>
                      <a:pt x="72" y="6"/>
                      <a:pt x="72" y="6"/>
                    </a:cubicBezTo>
                    <a:cubicBezTo>
                      <a:pt x="71" y="3"/>
                      <a:pt x="68" y="0"/>
                      <a:pt x="65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95" name="Freeform 22">
                <a:extLst>
                  <a:ext uri="{FF2B5EF4-FFF2-40B4-BE49-F238E27FC236}">
                    <a16:creationId xmlns:a16="http://schemas.microsoft.com/office/drawing/2014/main" id="{D9518579-9C4E-2947-8CCC-2BA1BEBED6F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39" y="3924"/>
                <a:ext cx="69" cy="40"/>
              </a:xfrm>
              <a:custGeom>
                <a:avLst/>
                <a:gdLst>
                  <a:gd name="T0" fmla="*/ 28 w 29"/>
                  <a:gd name="T1" fmla="*/ 0 h 17"/>
                  <a:gd name="T2" fmla="*/ 6 w 29"/>
                  <a:gd name="T3" fmla="*/ 7 h 17"/>
                  <a:gd name="T4" fmla="*/ 0 w 29"/>
                  <a:gd name="T5" fmla="*/ 10 h 17"/>
                  <a:gd name="T6" fmla="*/ 4 w 29"/>
                  <a:gd name="T7" fmla="*/ 13 h 17"/>
                  <a:gd name="T8" fmla="*/ 4 w 29"/>
                  <a:gd name="T9" fmla="*/ 17 h 17"/>
                  <a:gd name="T10" fmla="*/ 29 w 29"/>
                  <a:gd name="T11" fmla="*/ 4 h 17"/>
                  <a:gd name="T12" fmla="*/ 28 w 29"/>
                  <a:gd name="T13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7">
                    <a:moveTo>
                      <a:pt x="28" y="0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10"/>
                      <a:pt x="3" y="11"/>
                      <a:pt x="4" y="13"/>
                    </a:cubicBezTo>
                    <a:cubicBezTo>
                      <a:pt x="4" y="14"/>
                      <a:pt x="4" y="16"/>
                      <a:pt x="4" y="17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28" y="2"/>
                      <a:pt x="28" y="1"/>
                      <a:pt x="28" y="0"/>
                    </a:cubicBezTo>
                  </a:path>
                </a:pathLst>
              </a:custGeom>
              <a:solidFill>
                <a:srgbClr val="C6C7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96" name="Freeform 23">
                <a:extLst>
                  <a:ext uri="{FF2B5EF4-FFF2-40B4-BE49-F238E27FC236}">
                    <a16:creationId xmlns:a16="http://schemas.microsoft.com/office/drawing/2014/main" id="{4C3E9DEE-4BD6-D949-BF4D-A27951D538E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73" y="3947"/>
                <a:ext cx="75" cy="104"/>
              </a:xfrm>
              <a:custGeom>
                <a:avLst/>
                <a:gdLst>
                  <a:gd name="T0" fmla="*/ 27 w 32"/>
                  <a:gd name="T1" fmla="*/ 0 h 44"/>
                  <a:gd name="T2" fmla="*/ 25 w 32"/>
                  <a:gd name="T3" fmla="*/ 1 h 44"/>
                  <a:gd name="T4" fmla="*/ 3 w 32"/>
                  <a:gd name="T5" fmla="*/ 13 h 44"/>
                  <a:gd name="T6" fmla="*/ 2 w 32"/>
                  <a:gd name="T7" fmla="*/ 14 h 44"/>
                  <a:gd name="T8" fmla="*/ 0 w 32"/>
                  <a:gd name="T9" fmla="*/ 17 h 44"/>
                  <a:gd name="T10" fmla="*/ 1 w 32"/>
                  <a:gd name="T11" fmla="*/ 42 h 44"/>
                  <a:gd name="T12" fmla="*/ 11 w 32"/>
                  <a:gd name="T13" fmla="*/ 44 h 44"/>
                  <a:gd name="T14" fmla="*/ 10 w 32"/>
                  <a:gd name="T15" fmla="*/ 20 h 44"/>
                  <a:gd name="T16" fmla="*/ 30 w 32"/>
                  <a:gd name="T17" fmla="*/ 9 h 44"/>
                  <a:gd name="T18" fmla="*/ 32 w 32"/>
                  <a:gd name="T19" fmla="*/ 7 h 44"/>
                  <a:gd name="T20" fmla="*/ 32 w 32"/>
                  <a:gd name="T21" fmla="*/ 3 h 44"/>
                  <a:gd name="T22" fmla="*/ 28 w 32"/>
                  <a:gd name="T23" fmla="*/ 0 h 44"/>
                  <a:gd name="T24" fmla="*/ 27 w 32"/>
                  <a:gd name="T25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44">
                    <a:moveTo>
                      <a:pt x="27" y="0"/>
                    </a:moveTo>
                    <a:cubicBezTo>
                      <a:pt x="27" y="0"/>
                      <a:pt x="26" y="0"/>
                      <a:pt x="25" y="1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2" y="13"/>
                      <a:pt x="2" y="14"/>
                    </a:cubicBezTo>
                    <a:cubicBezTo>
                      <a:pt x="1" y="15"/>
                      <a:pt x="0" y="16"/>
                      <a:pt x="0" y="17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4" y="43"/>
                      <a:pt x="7" y="44"/>
                      <a:pt x="11" y="44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1" y="9"/>
                      <a:pt x="31" y="8"/>
                      <a:pt x="32" y="7"/>
                    </a:cubicBezTo>
                    <a:cubicBezTo>
                      <a:pt x="32" y="6"/>
                      <a:pt x="32" y="4"/>
                      <a:pt x="32" y="3"/>
                    </a:cubicBezTo>
                    <a:cubicBezTo>
                      <a:pt x="31" y="1"/>
                      <a:pt x="29" y="0"/>
                      <a:pt x="28" y="0"/>
                    </a:cubicBezTo>
                    <a:cubicBezTo>
                      <a:pt x="28" y="0"/>
                      <a:pt x="28" y="0"/>
                      <a:pt x="27" y="0"/>
                    </a:cubicBezTo>
                  </a:path>
                </a:pathLst>
              </a:custGeom>
              <a:solidFill>
                <a:srgbClr val="9AA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97" name="Freeform 24">
                <a:extLst>
                  <a:ext uri="{FF2B5EF4-FFF2-40B4-BE49-F238E27FC236}">
                    <a16:creationId xmlns:a16="http://schemas.microsoft.com/office/drawing/2014/main" id="{2C5F5F63-BBD7-7947-BCC1-A7663B054C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26" y="3907"/>
                <a:ext cx="179" cy="71"/>
              </a:xfrm>
              <a:custGeom>
                <a:avLst/>
                <a:gdLst>
                  <a:gd name="T0" fmla="*/ 72 w 76"/>
                  <a:gd name="T1" fmla="*/ 0 h 30"/>
                  <a:gd name="T2" fmla="*/ 2 w 76"/>
                  <a:gd name="T3" fmla="*/ 22 h 30"/>
                  <a:gd name="T4" fmla="*/ 1 w 76"/>
                  <a:gd name="T5" fmla="*/ 30 h 30"/>
                  <a:gd name="T6" fmla="*/ 54 w 76"/>
                  <a:gd name="T7" fmla="*/ 14 h 30"/>
                  <a:gd name="T8" fmla="*/ 76 w 76"/>
                  <a:gd name="T9" fmla="*/ 7 h 30"/>
                  <a:gd name="T10" fmla="*/ 74 w 76"/>
                  <a:gd name="T11" fmla="*/ 3 h 30"/>
                  <a:gd name="T12" fmla="*/ 72 w 76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6" h="30">
                    <a:moveTo>
                      <a:pt x="72" y="0"/>
                    </a:moveTo>
                    <a:cubicBezTo>
                      <a:pt x="2" y="22"/>
                      <a:pt x="2" y="22"/>
                      <a:pt x="2" y="22"/>
                    </a:cubicBezTo>
                    <a:cubicBezTo>
                      <a:pt x="0" y="25"/>
                      <a:pt x="1" y="28"/>
                      <a:pt x="1" y="30"/>
                    </a:cubicBezTo>
                    <a:cubicBezTo>
                      <a:pt x="54" y="14"/>
                      <a:pt x="54" y="14"/>
                      <a:pt x="54" y="14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5" y="6"/>
                      <a:pt x="75" y="4"/>
                      <a:pt x="74" y="3"/>
                    </a:cubicBezTo>
                    <a:cubicBezTo>
                      <a:pt x="74" y="3"/>
                      <a:pt x="73" y="1"/>
                      <a:pt x="72" y="0"/>
                    </a:cubicBezTo>
                  </a:path>
                </a:pathLst>
              </a:custGeom>
              <a:solidFill>
                <a:srgbClr val="C6C7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98" name="Freeform 25">
                <a:extLst>
                  <a:ext uri="{FF2B5EF4-FFF2-40B4-BE49-F238E27FC236}">
                    <a16:creationId xmlns:a16="http://schemas.microsoft.com/office/drawing/2014/main" id="{B6D39CF4-3DE2-FA41-A82F-BDDC1BE1AB1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28" y="3893"/>
                <a:ext cx="187" cy="78"/>
              </a:xfrm>
              <a:custGeom>
                <a:avLst/>
                <a:gdLst>
                  <a:gd name="T0" fmla="*/ 64 w 79"/>
                  <a:gd name="T1" fmla="*/ 0 h 33"/>
                  <a:gd name="T2" fmla="*/ 63 w 79"/>
                  <a:gd name="T3" fmla="*/ 0 h 33"/>
                  <a:gd name="T4" fmla="*/ 63 w 79"/>
                  <a:gd name="T5" fmla="*/ 0 h 33"/>
                  <a:gd name="T6" fmla="*/ 31 w 79"/>
                  <a:gd name="T7" fmla="*/ 9 h 33"/>
                  <a:gd name="T8" fmla="*/ 4 w 79"/>
                  <a:gd name="T9" fmla="*/ 25 h 33"/>
                  <a:gd name="T10" fmla="*/ 4 w 79"/>
                  <a:gd name="T11" fmla="*/ 25 h 33"/>
                  <a:gd name="T12" fmla="*/ 0 w 79"/>
                  <a:gd name="T13" fmla="*/ 33 h 33"/>
                  <a:gd name="T14" fmla="*/ 4 w 79"/>
                  <a:gd name="T15" fmla="*/ 25 h 33"/>
                  <a:gd name="T16" fmla="*/ 4 w 79"/>
                  <a:gd name="T17" fmla="*/ 25 h 33"/>
                  <a:gd name="T18" fmla="*/ 31 w 79"/>
                  <a:gd name="T19" fmla="*/ 9 h 33"/>
                  <a:gd name="T20" fmla="*/ 63 w 79"/>
                  <a:gd name="T21" fmla="*/ 0 h 33"/>
                  <a:gd name="T22" fmla="*/ 63 w 79"/>
                  <a:gd name="T23" fmla="*/ 0 h 33"/>
                  <a:gd name="T24" fmla="*/ 64 w 79"/>
                  <a:gd name="T25" fmla="*/ 0 h 33"/>
                  <a:gd name="T26" fmla="*/ 71 w 79"/>
                  <a:gd name="T27" fmla="*/ 6 h 33"/>
                  <a:gd name="T28" fmla="*/ 73 w 79"/>
                  <a:gd name="T29" fmla="*/ 9 h 33"/>
                  <a:gd name="T30" fmla="*/ 75 w 79"/>
                  <a:gd name="T31" fmla="*/ 13 h 33"/>
                  <a:gd name="T32" fmla="*/ 76 w 79"/>
                  <a:gd name="T33" fmla="*/ 17 h 33"/>
                  <a:gd name="T34" fmla="*/ 79 w 79"/>
                  <a:gd name="T35" fmla="*/ 33 h 33"/>
                  <a:gd name="T36" fmla="*/ 73 w 79"/>
                  <a:gd name="T37" fmla="*/ 9 h 33"/>
                  <a:gd name="T38" fmla="*/ 64 w 79"/>
                  <a:gd name="T3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9" h="33">
                    <a:moveTo>
                      <a:pt x="64" y="0"/>
                    </a:moveTo>
                    <a:cubicBezTo>
                      <a:pt x="64" y="0"/>
                      <a:pt x="63" y="0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53" y="2"/>
                      <a:pt x="42" y="5"/>
                      <a:pt x="31" y="9"/>
                    </a:cubicBezTo>
                    <a:cubicBezTo>
                      <a:pt x="21" y="14"/>
                      <a:pt x="11" y="19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" y="27"/>
                      <a:pt x="0" y="30"/>
                      <a:pt x="0" y="33"/>
                    </a:cubicBezTo>
                    <a:cubicBezTo>
                      <a:pt x="0" y="30"/>
                      <a:pt x="1" y="27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11" y="19"/>
                      <a:pt x="21" y="14"/>
                      <a:pt x="31" y="9"/>
                    </a:cubicBezTo>
                    <a:cubicBezTo>
                      <a:pt x="42" y="5"/>
                      <a:pt x="53" y="2"/>
                      <a:pt x="63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0"/>
                      <a:pt x="64" y="0"/>
                      <a:pt x="64" y="0"/>
                    </a:cubicBezTo>
                    <a:cubicBezTo>
                      <a:pt x="67" y="0"/>
                      <a:pt x="70" y="3"/>
                      <a:pt x="71" y="6"/>
                    </a:cubicBezTo>
                    <a:cubicBezTo>
                      <a:pt x="72" y="7"/>
                      <a:pt x="73" y="9"/>
                      <a:pt x="73" y="9"/>
                    </a:cubicBezTo>
                    <a:cubicBezTo>
                      <a:pt x="74" y="10"/>
                      <a:pt x="74" y="12"/>
                      <a:pt x="75" y="13"/>
                    </a:cubicBezTo>
                    <a:cubicBezTo>
                      <a:pt x="75" y="14"/>
                      <a:pt x="75" y="15"/>
                      <a:pt x="76" y="17"/>
                    </a:cubicBezTo>
                    <a:cubicBezTo>
                      <a:pt x="78" y="23"/>
                      <a:pt x="79" y="28"/>
                      <a:pt x="79" y="33"/>
                    </a:cubicBezTo>
                    <a:cubicBezTo>
                      <a:pt x="79" y="26"/>
                      <a:pt x="77" y="18"/>
                      <a:pt x="73" y="9"/>
                    </a:cubicBezTo>
                    <a:cubicBezTo>
                      <a:pt x="73" y="8"/>
                      <a:pt x="69" y="0"/>
                      <a:pt x="64" y="0"/>
                    </a:cubicBezTo>
                  </a:path>
                </a:pathLst>
              </a:custGeom>
              <a:solidFill>
                <a:srgbClr val="9F9E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99" name="Freeform 26">
                <a:extLst>
                  <a:ext uri="{FF2B5EF4-FFF2-40B4-BE49-F238E27FC236}">
                    <a16:creationId xmlns:a16="http://schemas.microsoft.com/office/drawing/2014/main" id="{6509D18D-977B-4844-81AF-9B135521491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2778" y="3789"/>
                <a:ext cx="189" cy="156"/>
              </a:xfrm>
              <a:custGeom>
                <a:avLst/>
                <a:gdLst>
                  <a:gd name="T0" fmla="*/ 29 w 80"/>
                  <a:gd name="T1" fmla="*/ 34 h 66"/>
                  <a:gd name="T2" fmla="*/ 29 w 80"/>
                  <a:gd name="T3" fmla="*/ 34 h 66"/>
                  <a:gd name="T4" fmla="*/ 29 w 80"/>
                  <a:gd name="T5" fmla="*/ 34 h 66"/>
                  <a:gd name="T6" fmla="*/ 29 w 80"/>
                  <a:gd name="T7" fmla="*/ 34 h 66"/>
                  <a:gd name="T8" fmla="*/ 29 w 80"/>
                  <a:gd name="T9" fmla="*/ 34 h 66"/>
                  <a:gd name="T10" fmla="*/ 57 w 80"/>
                  <a:gd name="T11" fmla="*/ 30 h 66"/>
                  <a:gd name="T12" fmla="*/ 35 w 80"/>
                  <a:gd name="T13" fmla="*/ 37 h 66"/>
                  <a:gd name="T14" fmla="*/ 34 w 80"/>
                  <a:gd name="T15" fmla="*/ 37 h 66"/>
                  <a:gd name="T16" fmla="*/ 32 w 80"/>
                  <a:gd name="T17" fmla="*/ 37 h 66"/>
                  <a:gd name="T18" fmla="*/ 5 w 80"/>
                  <a:gd name="T19" fmla="*/ 46 h 66"/>
                  <a:gd name="T20" fmla="*/ 33 w 80"/>
                  <a:gd name="T21" fmla="*/ 66 h 66"/>
                  <a:gd name="T22" fmla="*/ 56 w 80"/>
                  <a:gd name="T23" fmla="*/ 61 h 66"/>
                  <a:gd name="T24" fmla="*/ 74 w 80"/>
                  <a:gd name="T25" fmla="*/ 48 h 66"/>
                  <a:gd name="T26" fmla="*/ 57 w 80"/>
                  <a:gd name="T27" fmla="*/ 30 h 66"/>
                  <a:gd name="T28" fmla="*/ 64 w 80"/>
                  <a:gd name="T29" fmla="*/ 0 h 66"/>
                  <a:gd name="T30" fmla="*/ 62 w 80"/>
                  <a:gd name="T31" fmla="*/ 0 h 66"/>
                  <a:gd name="T32" fmla="*/ 62 w 80"/>
                  <a:gd name="T33" fmla="*/ 0 h 66"/>
                  <a:gd name="T34" fmla="*/ 31 w 80"/>
                  <a:gd name="T35" fmla="*/ 9 h 66"/>
                  <a:gd name="T36" fmla="*/ 3 w 80"/>
                  <a:gd name="T37" fmla="*/ 25 h 66"/>
                  <a:gd name="T38" fmla="*/ 3 w 80"/>
                  <a:gd name="T39" fmla="*/ 25 h 66"/>
                  <a:gd name="T40" fmla="*/ 0 w 80"/>
                  <a:gd name="T41" fmla="*/ 31 h 66"/>
                  <a:gd name="T42" fmla="*/ 1 w 80"/>
                  <a:gd name="T43" fmla="*/ 35 h 66"/>
                  <a:gd name="T44" fmla="*/ 66 w 80"/>
                  <a:gd name="T45" fmla="*/ 0 h 66"/>
                  <a:gd name="T46" fmla="*/ 72 w 80"/>
                  <a:gd name="T47" fmla="*/ 5 h 66"/>
                  <a:gd name="T48" fmla="*/ 24 w 80"/>
                  <a:gd name="T49" fmla="*/ 31 h 66"/>
                  <a:gd name="T50" fmla="*/ 31 w 80"/>
                  <a:gd name="T51" fmla="*/ 29 h 66"/>
                  <a:gd name="T52" fmla="*/ 33 w 80"/>
                  <a:gd name="T53" fmla="*/ 28 h 66"/>
                  <a:gd name="T54" fmla="*/ 57 w 80"/>
                  <a:gd name="T55" fmla="*/ 21 h 66"/>
                  <a:gd name="T56" fmla="*/ 58 w 80"/>
                  <a:gd name="T57" fmla="*/ 20 h 66"/>
                  <a:gd name="T58" fmla="*/ 58 w 80"/>
                  <a:gd name="T59" fmla="*/ 20 h 66"/>
                  <a:gd name="T60" fmla="*/ 58 w 80"/>
                  <a:gd name="T61" fmla="*/ 20 h 66"/>
                  <a:gd name="T62" fmla="*/ 62 w 80"/>
                  <a:gd name="T63" fmla="*/ 22 h 66"/>
                  <a:gd name="T64" fmla="*/ 79 w 80"/>
                  <a:gd name="T65" fmla="*/ 39 h 66"/>
                  <a:gd name="T66" fmla="*/ 80 w 80"/>
                  <a:gd name="T67" fmla="*/ 31 h 66"/>
                  <a:gd name="T68" fmla="*/ 74 w 80"/>
                  <a:gd name="T69" fmla="*/ 8 h 66"/>
                  <a:gd name="T70" fmla="*/ 64 w 80"/>
                  <a:gd name="T7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80" h="66">
                    <a:moveTo>
                      <a:pt x="29" y="34"/>
                    </a:move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29" y="34"/>
                      <a:pt x="29" y="34"/>
                      <a:pt x="29" y="34"/>
                    </a:cubicBezTo>
                    <a:moveTo>
                      <a:pt x="57" y="30"/>
                    </a:moveTo>
                    <a:cubicBezTo>
                      <a:pt x="35" y="37"/>
                      <a:pt x="35" y="37"/>
                      <a:pt x="35" y="37"/>
                    </a:cubicBezTo>
                    <a:cubicBezTo>
                      <a:pt x="35" y="37"/>
                      <a:pt x="35" y="37"/>
                      <a:pt x="34" y="37"/>
                    </a:cubicBezTo>
                    <a:cubicBezTo>
                      <a:pt x="33" y="37"/>
                      <a:pt x="33" y="37"/>
                      <a:pt x="32" y="37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12" y="59"/>
                      <a:pt x="20" y="66"/>
                      <a:pt x="33" y="66"/>
                    </a:cubicBezTo>
                    <a:cubicBezTo>
                      <a:pt x="39" y="66"/>
                      <a:pt x="46" y="64"/>
                      <a:pt x="56" y="61"/>
                    </a:cubicBezTo>
                    <a:cubicBezTo>
                      <a:pt x="64" y="57"/>
                      <a:pt x="70" y="53"/>
                      <a:pt x="74" y="48"/>
                    </a:cubicBezTo>
                    <a:cubicBezTo>
                      <a:pt x="57" y="30"/>
                      <a:pt x="57" y="30"/>
                      <a:pt x="57" y="30"/>
                    </a:cubicBezTo>
                    <a:moveTo>
                      <a:pt x="64" y="0"/>
                    </a:moveTo>
                    <a:cubicBezTo>
                      <a:pt x="63" y="0"/>
                      <a:pt x="63" y="0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52" y="1"/>
                      <a:pt x="42" y="4"/>
                      <a:pt x="31" y="9"/>
                    </a:cubicBezTo>
                    <a:cubicBezTo>
                      <a:pt x="20" y="13"/>
                      <a:pt x="10" y="19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27"/>
                      <a:pt x="0" y="29"/>
                      <a:pt x="0" y="31"/>
                    </a:cubicBezTo>
                    <a:cubicBezTo>
                      <a:pt x="0" y="32"/>
                      <a:pt x="0" y="34"/>
                      <a:pt x="1" y="35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9" y="1"/>
                      <a:pt x="71" y="3"/>
                      <a:pt x="72" y="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2" y="28"/>
                      <a:pt x="33" y="28"/>
                    </a:cubicBezTo>
                    <a:cubicBezTo>
                      <a:pt x="57" y="21"/>
                      <a:pt x="57" y="21"/>
                      <a:pt x="57" y="21"/>
                    </a:cubicBezTo>
                    <a:cubicBezTo>
                      <a:pt x="57" y="20"/>
                      <a:pt x="58" y="20"/>
                      <a:pt x="58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0" y="20"/>
                      <a:pt x="61" y="21"/>
                      <a:pt x="62" y="22"/>
                    </a:cubicBezTo>
                    <a:cubicBezTo>
                      <a:pt x="79" y="39"/>
                      <a:pt x="79" y="39"/>
                      <a:pt x="79" y="39"/>
                    </a:cubicBezTo>
                    <a:cubicBezTo>
                      <a:pt x="79" y="37"/>
                      <a:pt x="80" y="34"/>
                      <a:pt x="80" y="31"/>
                    </a:cubicBezTo>
                    <a:cubicBezTo>
                      <a:pt x="80" y="24"/>
                      <a:pt x="77" y="17"/>
                      <a:pt x="74" y="8"/>
                    </a:cubicBezTo>
                    <a:cubicBezTo>
                      <a:pt x="73" y="6"/>
                      <a:pt x="70" y="0"/>
                      <a:pt x="6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00" name="Freeform 27">
                <a:extLst>
                  <a:ext uri="{FF2B5EF4-FFF2-40B4-BE49-F238E27FC236}">
                    <a16:creationId xmlns:a16="http://schemas.microsoft.com/office/drawing/2014/main" id="{784959B4-28BE-4343-B36B-5D46E1E05CD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781" y="3789"/>
                <a:ext cx="167" cy="90"/>
              </a:xfrm>
              <a:custGeom>
                <a:avLst/>
                <a:gdLst>
                  <a:gd name="T0" fmla="*/ 65 w 71"/>
                  <a:gd name="T1" fmla="*/ 0 h 38"/>
                  <a:gd name="T2" fmla="*/ 0 w 71"/>
                  <a:gd name="T3" fmla="*/ 35 h 38"/>
                  <a:gd name="T4" fmla="*/ 1 w 71"/>
                  <a:gd name="T5" fmla="*/ 38 h 38"/>
                  <a:gd name="T6" fmla="*/ 1 w 71"/>
                  <a:gd name="T7" fmla="*/ 38 h 38"/>
                  <a:gd name="T8" fmla="*/ 23 w 71"/>
                  <a:gd name="T9" fmla="*/ 31 h 38"/>
                  <a:gd name="T10" fmla="*/ 71 w 71"/>
                  <a:gd name="T11" fmla="*/ 5 h 38"/>
                  <a:gd name="T12" fmla="*/ 65 w 71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1" h="38">
                    <a:moveTo>
                      <a:pt x="65" y="0"/>
                    </a:moveTo>
                    <a:cubicBezTo>
                      <a:pt x="0" y="35"/>
                      <a:pt x="0" y="35"/>
                      <a:pt x="0" y="35"/>
                    </a:cubicBezTo>
                    <a:cubicBezTo>
                      <a:pt x="0" y="37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23" y="31"/>
                      <a:pt x="23" y="31"/>
                      <a:pt x="23" y="31"/>
                    </a:cubicBezTo>
                    <a:cubicBezTo>
                      <a:pt x="71" y="5"/>
                      <a:pt x="71" y="5"/>
                      <a:pt x="71" y="5"/>
                    </a:cubicBezTo>
                    <a:cubicBezTo>
                      <a:pt x="70" y="3"/>
                      <a:pt x="68" y="1"/>
                      <a:pt x="65" y="0"/>
                    </a:cubicBezTo>
                  </a:path>
                </a:pathLst>
              </a:custGeom>
              <a:solidFill>
                <a:srgbClr val="C6C7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01" name="Freeform 28">
                <a:extLst>
                  <a:ext uri="{FF2B5EF4-FFF2-40B4-BE49-F238E27FC236}">
                    <a16:creationId xmlns:a16="http://schemas.microsoft.com/office/drawing/2014/main" id="{1BCC1DC8-526B-7D4B-8AAE-F09BA1EBC93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783" y="3857"/>
                <a:ext cx="71" cy="41"/>
              </a:xfrm>
              <a:custGeom>
                <a:avLst/>
                <a:gdLst>
                  <a:gd name="T0" fmla="*/ 29 w 30"/>
                  <a:gd name="T1" fmla="*/ 0 h 17"/>
                  <a:gd name="T2" fmla="*/ 22 w 30"/>
                  <a:gd name="T3" fmla="*/ 2 h 17"/>
                  <a:gd name="T4" fmla="*/ 0 w 30"/>
                  <a:gd name="T5" fmla="*/ 9 h 17"/>
                  <a:gd name="T6" fmla="*/ 3 w 30"/>
                  <a:gd name="T7" fmla="*/ 17 h 17"/>
                  <a:gd name="T8" fmla="*/ 30 w 30"/>
                  <a:gd name="T9" fmla="*/ 8 h 17"/>
                  <a:gd name="T10" fmla="*/ 27 w 30"/>
                  <a:gd name="T11" fmla="*/ 5 h 17"/>
                  <a:gd name="T12" fmla="*/ 27 w 30"/>
                  <a:gd name="T13" fmla="*/ 5 h 17"/>
                  <a:gd name="T14" fmla="*/ 27 w 30"/>
                  <a:gd name="T15" fmla="*/ 5 h 17"/>
                  <a:gd name="T16" fmla="*/ 29 w 30"/>
                  <a:gd name="T1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" h="17">
                    <a:moveTo>
                      <a:pt x="29" y="0"/>
                    </a:moveTo>
                    <a:cubicBezTo>
                      <a:pt x="22" y="2"/>
                      <a:pt x="22" y="2"/>
                      <a:pt x="22" y="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12"/>
                      <a:pt x="2" y="14"/>
                      <a:pt x="3" y="17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29" y="8"/>
                      <a:pt x="28" y="6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27" y="3"/>
                      <a:pt x="28" y="1"/>
                      <a:pt x="29" y="0"/>
                    </a:cubicBezTo>
                  </a:path>
                </a:pathLst>
              </a:custGeom>
              <a:solidFill>
                <a:srgbClr val="C6C7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02" name="Freeform 29">
                <a:extLst>
                  <a:ext uri="{FF2B5EF4-FFF2-40B4-BE49-F238E27FC236}">
                    <a16:creationId xmlns:a16="http://schemas.microsoft.com/office/drawing/2014/main" id="{B0A0B851-C592-6C43-9697-F74D6FA0CFD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847" y="3836"/>
                <a:ext cx="118" cy="66"/>
              </a:xfrm>
              <a:custGeom>
                <a:avLst/>
                <a:gdLst>
                  <a:gd name="T0" fmla="*/ 29 w 50"/>
                  <a:gd name="T1" fmla="*/ 0 h 28"/>
                  <a:gd name="T2" fmla="*/ 28 w 50"/>
                  <a:gd name="T3" fmla="*/ 1 h 28"/>
                  <a:gd name="T4" fmla="*/ 4 w 50"/>
                  <a:gd name="T5" fmla="*/ 8 h 28"/>
                  <a:gd name="T6" fmla="*/ 2 w 50"/>
                  <a:gd name="T7" fmla="*/ 9 h 28"/>
                  <a:gd name="T8" fmla="*/ 0 w 50"/>
                  <a:gd name="T9" fmla="*/ 14 h 28"/>
                  <a:gd name="T10" fmla="*/ 0 w 50"/>
                  <a:gd name="T11" fmla="*/ 14 h 28"/>
                  <a:gd name="T12" fmla="*/ 0 w 50"/>
                  <a:gd name="T13" fmla="*/ 14 h 28"/>
                  <a:gd name="T14" fmla="*/ 3 w 50"/>
                  <a:gd name="T15" fmla="*/ 17 h 28"/>
                  <a:gd name="T16" fmla="*/ 5 w 50"/>
                  <a:gd name="T17" fmla="*/ 17 h 28"/>
                  <a:gd name="T18" fmla="*/ 6 w 50"/>
                  <a:gd name="T19" fmla="*/ 17 h 28"/>
                  <a:gd name="T20" fmla="*/ 28 w 50"/>
                  <a:gd name="T21" fmla="*/ 10 h 28"/>
                  <a:gd name="T22" fmla="*/ 45 w 50"/>
                  <a:gd name="T23" fmla="*/ 28 h 28"/>
                  <a:gd name="T24" fmla="*/ 50 w 50"/>
                  <a:gd name="T25" fmla="*/ 19 h 28"/>
                  <a:gd name="T26" fmla="*/ 33 w 50"/>
                  <a:gd name="T27" fmla="*/ 2 h 28"/>
                  <a:gd name="T28" fmla="*/ 29 w 50"/>
                  <a:gd name="T29" fmla="*/ 0 h 28"/>
                  <a:gd name="T30" fmla="*/ 29 w 50"/>
                  <a:gd name="T31" fmla="*/ 0 h 28"/>
                  <a:gd name="T32" fmla="*/ 29 w 50"/>
                  <a:gd name="T33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0" h="28">
                    <a:moveTo>
                      <a:pt x="29" y="0"/>
                    </a:moveTo>
                    <a:cubicBezTo>
                      <a:pt x="29" y="0"/>
                      <a:pt x="28" y="0"/>
                      <a:pt x="28" y="1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2" y="9"/>
                      <a:pt x="2" y="9"/>
                    </a:cubicBezTo>
                    <a:cubicBezTo>
                      <a:pt x="1" y="10"/>
                      <a:pt x="0" y="12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1" y="15"/>
                      <a:pt x="2" y="17"/>
                      <a:pt x="3" y="17"/>
                    </a:cubicBezTo>
                    <a:cubicBezTo>
                      <a:pt x="4" y="17"/>
                      <a:pt x="4" y="17"/>
                      <a:pt x="5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45" y="28"/>
                      <a:pt x="45" y="28"/>
                      <a:pt x="45" y="28"/>
                    </a:cubicBezTo>
                    <a:cubicBezTo>
                      <a:pt x="47" y="25"/>
                      <a:pt x="49" y="23"/>
                      <a:pt x="50" y="19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2" y="1"/>
                      <a:pt x="31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29" y="0"/>
                      <a:pt x="29" y="0"/>
                      <a:pt x="29" y="0"/>
                    </a:cubicBezTo>
                  </a:path>
                </a:pathLst>
              </a:custGeom>
              <a:solidFill>
                <a:srgbClr val="9AA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03" name="Freeform 30">
                <a:extLst>
                  <a:ext uri="{FF2B5EF4-FFF2-40B4-BE49-F238E27FC236}">
                    <a16:creationId xmlns:a16="http://schemas.microsoft.com/office/drawing/2014/main" id="{FE68A729-9F7F-3B4B-8677-19B3A795608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59" y="3241"/>
                <a:ext cx="1590" cy="905"/>
              </a:xfrm>
              <a:custGeom>
                <a:avLst/>
                <a:gdLst>
                  <a:gd name="T0" fmla="*/ 673 w 673"/>
                  <a:gd name="T1" fmla="*/ 353 h 383"/>
                  <a:gd name="T2" fmla="*/ 644 w 673"/>
                  <a:gd name="T3" fmla="*/ 383 h 383"/>
                  <a:gd name="T4" fmla="*/ 30 w 673"/>
                  <a:gd name="T5" fmla="*/ 383 h 383"/>
                  <a:gd name="T6" fmla="*/ 0 w 673"/>
                  <a:gd name="T7" fmla="*/ 353 h 383"/>
                  <a:gd name="T8" fmla="*/ 0 w 673"/>
                  <a:gd name="T9" fmla="*/ 30 h 383"/>
                  <a:gd name="T10" fmla="*/ 30 w 673"/>
                  <a:gd name="T11" fmla="*/ 0 h 383"/>
                  <a:gd name="T12" fmla="*/ 644 w 673"/>
                  <a:gd name="T13" fmla="*/ 0 h 383"/>
                  <a:gd name="T14" fmla="*/ 673 w 673"/>
                  <a:gd name="T15" fmla="*/ 30 h 383"/>
                  <a:gd name="T16" fmla="*/ 673 w 673"/>
                  <a:gd name="T17" fmla="*/ 353 h 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3" h="383">
                    <a:moveTo>
                      <a:pt x="673" y="353"/>
                    </a:moveTo>
                    <a:cubicBezTo>
                      <a:pt x="673" y="370"/>
                      <a:pt x="660" y="383"/>
                      <a:pt x="644" y="383"/>
                    </a:cubicBezTo>
                    <a:cubicBezTo>
                      <a:pt x="30" y="383"/>
                      <a:pt x="30" y="383"/>
                      <a:pt x="30" y="383"/>
                    </a:cubicBezTo>
                    <a:cubicBezTo>
                      <a:pt x="14" y="383"/>
                      <a:pt x="0" y="370"/>
                      <a:pt x="0" y="353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13"/>
                      <a:pt x="14" y="0"/>
                      <a:pt x="30" y="0"/>
                    </a:cubicBezTo>
                    <a:cubicBezTo>
                      <a:pt x="644" y="0"/>
                      <a:pt x="644" y="0"/>
                      <a:pt x="644" y="0"/>
                    </a:cubicBezTo>
                    <a:cubicBezTo>
                      <a:pt x="660" y="0"/>
                      <a:pt x="673" y="13"/>
                      <a:pt x="673" y="30"/>
                    </a:cubicBezTo>
                    <a:lnTo>
                      <a:pt x="673" y="353"/>
                    </a:lnTo>
                    <a:close/>
                  </a:path>
                </a:pathLst>
              </a:custGeom>
              <a:solidFill>
                <a:srgbClr val="1A1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04" name="Freeform 31">
                <a:extLst>
                  <a:ext uri="{FF2B5EF4-FFF2-40B4-BE49-F238E27FC236}">
                    <a16:creationId xmlns:a16="http://schemas.microsoft.com/office/drawing/2014/main" id="{81E1DB4D-BE60-E046-A8BB-F8E9A3A72D6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66" y="3881"/>
                <a:ext cx="378" cy="243"/>
              </a:xfrm>
              <a:custGeom>
                <a:avLst/>
                <a:gdLst>
                  <a:gd name="T0" fmla="*/ 160 w 160"/>
                  <a:gd name="T1" fmla="*/ 91 h 103"/>
                  <a:gd name="T2" fmla="*/ 148 w 160"/>
                  <a:gd name="T3" fmla="*/ 103 h 103"/>
                  <a:gd name="T4" fmla="*/ 12 w 160"/>
                  <a:gd name="T5" fmla="*/ 103 h 103"/>
                  <a:gd name="T6" fmla="*/ 0 w 160"/>
                  <a:gd name="T7" fmla="*/ 91 h 103"/>
                  <a:gd name="T8" fmla="*/ 0 w 160"/>
                  <a:gd name="T9" fmla="*/ 12 h 103"/>
                  <a:gd name="T10" fmla="*/ 12 w 160"/>
                  <a:gd name="T11" fmla="*/ 0 h 103"/>
                  <a:gd name="T12" fmla="*/ 148 w 160"/>
                  <a:gd name="T13" fmla="*/ 0 h 103"/>
                  <a:gd name="T14" fmla="*/ 160 w 160"/>
                  <a:gd name="T15" fmla="*/ 12 h 103"/>
                  <a:gd name="T16" fmla="*/ 160 w 160"/>
                  <a:gd name="T17" fmla="*/ 91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103">
                    <a:moveTo>
                      <a:pt x="160" y="91"/>
                    </a:moveTo>
                    <a:cubicBezTo>
                      <a:pt x="160" y="97"/>
                      <a:pt x="155" y="103"/>
                      <a:pt x="148" y="103"/>
                    </a:cubicBezTo>
                    <a:cubicBezTo>
                      <a:pt x="12" y="103"/>
                      <a:pt x="12" y="103"/>
                      <a:pt x="12" y="103"/>
                    </a:cubicBezTo>
                    <a:cubicBezTo>
                      <a:pt x="5" y="103"/>
                      <a:pt x="0" y="97"/>
                      <a:pt x="0" y="9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48" y="0"/>
                      <a:pt x="148" y="0"/>
                      <a:pt x="148" y="0"/>
                    </a:cubicBezTo>
                    <a:cubicBezTo>
                      <a:pt x="155" y="0"/>
                      <a:pt x="160" y="5"/>
                      <a:pt x="160" y="12"/>
                    </a:cubicBezTo>
                    <a:lnTo>
                      <a:pt x="160" y="91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05" name="Freeform 32">
                <a:extLst>
                  <a:ext uri="{FF2B5EF4-FFF2-40B4-BE49-F238E27FC236}">
                    <a16:creationId xmlns:a16="http://schemas.microsoft.com/office/drawing/2014/main" id="{60074B80-0D10-6B43-9233-A819CF05F5D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59" y="2764"/>
                <a:ext cx="1590" cy="439"/>
              </a:xfrm>
              <a:custGeom>
                <a:avLst/>
                <a:gdLst>
                  <a:gd name="T0" fmla="*/ 673 w 673"/>
                  <a:gd name="T1" fmla="*/ 172 h 186"/>
                  <a:gd name="T2" fmla="*/ 644 w 673"/>
                  <a:gd name="T3" fmla="*/ 186 h 186"/>
                  <a:gd name="T4" fmla="*/ 30 w 673"/>
                  <a:gd name="T5" fmla="*/ 186 h 186"/>
                  <a:gd name="T6" fmla="*/ 0 w 673"/>
                  <a:gd name="T7" fmla="*/ 172 h 186"/>
                  <a:gd name="T8" fmla="*/ 0 w 673"/>
                  <a:gd name="T9" fmla="*/ 14 h 186"/>
                  <a:gd name="T10" fmla="*/ 30 w 673"/>
                  <a:gd name="T11" fmla="*/ 0 h 186"/>
                  <a:gd name="T12" fmla="*/ 644 w 673"/>
                  <a:gd name="T13" fmla="*/ 0 h 186"/>
                  <a:gd name="T14" fmla="*/ 673 w 673"/>
                  <a:gd name="T15" fmla="*/ 14 h 186"/>
                  <a:gd name="T16" fmla="*/ 673 w 673"/>
                  <a:gd name="T17" fmla="*/ 172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3" h="186">
                    <a:moveTo>
                      <a:pt x="673" y="172"/>
                    </a:moveTo>
                    <a:cubicBezTo>
                      <a:pt x="673" y="180"/>
                      <a:pt x="660" y="186"/>
                      <a:pt x="644" y="186"/>
                    </a:cubicBezTo>
                    <a:cubicBezTo>
                      <a:pt x="30" y="186"/>
                      <a:pt x="30" y="186"/>
                      <a:pt x="30" y="186"/>
                    </a:cubicBezTo>
                    <a:cubicBezTo>
                      <a:pt x="14" y="186"/>
                      <a:pt x="0" y="180"/>
                      <a:pt x="0" y="17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14" y="0"/>
                      <a:pt x="30" y="0"/>
                    </a:cubicBezTo>
                    <a:cubicBezTo>
                      <a:pt x="644" y="0"/>
                      <a:pt x="644" y="0"/>
                      <a:pt x="644" y="0"/>
                    </a:cubicBezTo>
                    <a:cubicBezTo>
                      <a:pt x="660" y="0"/>
                      <a:pt x="673" y="6"/>
                      <a:pt x="673" y="14"/>
                    </a:cubicBezTo>
                    <a:lnTo>
                      <a:pt x="673" y="172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06" name="Freeform 33">
                <a:extLst>
                  <a:ext uri="{FF2B5EF4-FFF2-40B4-BE49-F238E27FC236}">
                    <a16:creationId xmlns:a16="http://schemas.microsoft.com/office/drawing/2014/main" id="{EBC1A9ED-1D81-9549-88D9-F1D0B9F55B4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59" y="2802"/>
                <a:ext cx="1590" cy="439"/>
              </a:xfrm>
              <a:custGeom>
                <a:avLst/>
                <a:gdLst>
                  <a:gd name="T0" fmla="*/ 673 w 673"/>
                  <a:gd name="T1" fmla="*/ 171 h 186"/>
                  <a:gd name="T2" fmla="*/ 644 w 673"/>
                  <a:gd name="T3" fmla="*/ 186 h 186"/>
                  <a:gd name="T4" fmla="*/ 30 w 673"/>
                  <a:gd name="T5" fmla="*/ 186 h 186"/>
                  <a:gd name="T6" fmla="*/ 0 w 673"/>
                  <a:gd name="T7" fmla="*/ 171 h 186"/>
                  <a:gd name="T8" fmla="*/ 0 w 673"/>
                  <a:gd name="T9" fmla="*/ 14 h 186"/>
                  <a:gd name="T10" fmla="*/ 30 w 673"/>
                  <a:gd name="T11" fmla="*/ 0 h 186"/>
                  <a:gd name="T12" fmla="*/ 644 w 673"/>
                  <a:gd name="T13" fmla="*/ 0 h 186"/>
                  <a:gd name="T14" fmla="*/ 673 w 673"/>
                  <a:gd name="T15" fmla="*/ 14 h 186"/>
                  <a:gd name="T16" fmla="*/ 673 w 673"/>
                  <a:gd name="T17" fmla="*/ 17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73" h="186">
                    <a:moveTo>
                      <a:pt x="673" y="171"/>
                    </a:moveTo>
                    <a:cubicBezTo>
                      <a:pt x="673" y="179"/>
                      <a:pt x="660" y="186"/>
                      <a:pt x="644" y="186"/>
                    </a:cubicBezTo>
                    <a:cubicBezTo>
                      <a:pt x="30" y="186"/>
                      <a:pt x="30" y="186"/>
                      <a:pt x="30" y="186"/>
                    </a:cubicBezTo>
                    <a:cubicBezTo>
                      <a:pt x="14" y="186"/>
                      <a:pt x="0" y="179"/>
                      <a:pt x="0" y="171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14" y="0"/>
                      <a:pt x="30" y="0"/>
                    </a:cubicBezTo>
                    <a:cubicBezTo>
                      <a:pt x="644" y="0"/>
                      <a:pt x="644" y="0"/>
                      <a:pt x="644" y="0"/>
                    </a:cubicBezTo>
                    <a:cubicBezTo>
                      <a:pt x="660" y="0"/>
                      <a:pt x="673" y="6"/>
                      <a:pt x="673" y="14"/>
                    </a:cubicBezTo>
                    <a:lnTo>
                      <a:pt x="673" y="171"/>
                    </a:lnTo>
                    <a:close/>
                  </a:path>
                </a:pathLst>
              </a:cu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07" name="Rectangle 34">
                <a:extLst>
                  <a:ext uri="{FF2B5EF4-FFF2-40B4-BE49-F238E27FC236}">
                    <a16:creationId xmlns:a16="http://schemas.microsoft.com/office/drawing/2014/main" id="{33EB64EA-4E4E-984D-B2A6-5ACDB2AFED4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109" y="2858"/>
                <a:ext cx="1493" cy="324"/>
              </a:xfrm>
              <a:prstGeom prst="rect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08" name="Rectangle 35">
                <a:extLst>
                  <a:ext uri="{FF2B5EF4-FFF2-40B4-BE49-F238E27FC236}">
                    <a16:creationId xmlns:a16="http://schemas.microsoft.com/office/drawing/2014/main" id="{1C75A2AF-F530-2B49-A156-75AE1BE2770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388" y="2939"/>
                <a:ext cx="935" cy="14"/>
              </a:xfrm>
              <a:prstGeom prst="rect">
                <a:avLst/>
              </a:pr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09" name="Rectangle 36">
                <a:extLst>
                  <a:ext uri="{FF2B5EF4-FFF2-40B4-BE49-F238E27FC236}">
                    <a16:creationId xmlns:a16="http://schemas.microsoft.com/office/drawing/2014/main" id="{D5F64827-57BB-2044-9406-81E6BC2CA7F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388" y="2967"/>
                <a:ext cx="935" cy="14"/>
              </a:xfrm>
              <a:prstGeom prst="rect">
                <a:avLst/>
              </a:pr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10" name="Rectangle 37">
                <a:extLst>
                  <a:ext uri="{FF2B5EF4-FFF2-40B4-BE49-F238E27FC236}">
                    <a16:creationId xmlns:a16="http://schemas.microsoft.com/office/drawing/2014/main" id="{06BDF654-0359-2D4C-8F0D-32B61AC09F0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388" y="2995"/>
                <a:ext cx="935" cy="14"/>
              </a:xfrm>
              <a:prstGeom prst="rect">
                <a:avLst/>
              </a:pr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11" name="Rectangle 38">
                <a:extLst>
                  <a:ext uri="{FF2B5EF4-FFF2-40B4-BE49-F238E27FC236}">
                    <a16:creationId xmlns:a16="http://schemas.microsoft.com/office/drawing/2014/main" id="{473D1373-C808-B54D-B1F8-540D7CFEC0E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388" y="3024"/>
                <a:ext cx="671" cy="14"/>
              </a:xfrm>
              <a:prstGeom prst="rect">
                <a:avLst/>
              </a:pr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12" name="Rectangle 39">
                <a:extLst>
                  <a:ext uri="{FF2B5EF4-FFF2-40B4-BE49-F238E27FC236}">
                    <a16:creationId xmlns:a16="http://schemas.microsoft.com/office/drawing/2014/main" id="{E8437686-1366-204D-B1CE-15D2D04E3B5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388" y="3068"/>
                <a:ext cx="935" cy="15"/>
              </a:xfrm>
              <a:prstGeom prst="rect">
                <a:avLst/>
              </a:pr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13" name="Rectangle 40">
                <a:extLst>
                  <a:ext uri="{FF2B5EF4-FFF2-40B4-BE49-F238E27FC236}">
                    <a16:creationId xmlns:a16="http://schemas.microsoft.com/office/drawing/2014/main" id="{D2D758A3-0329-0F4E-8E75-A9656C1E069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388" y="3099"/>
                <a:ext cx="935" cy="12"/>
              </a:xfrm>
              <a:prstGeom prst="rect">
                <a:avLst/>
              </a:pr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14" name="Rectangle 41">
                <a:extLst>
                  <a:ext uri="{FF2B5EF4-FFF2-40B4-BE49-F238E27FC236}">
                    <a16:creationId xmlns:a16="http://schemas.microsoft.com/office/drawing/2014/main" id="{C7B0DF91-EDC4-D843-853B-3FE6636B2A3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388" y="3128"/>
                <a:ext cx="935" cy="14"/>
              </a:xfrm>
              <a:prstGeom prst="rect">
                <a:avLst/>
              </a:pr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15" name="Rectangle 42">
                <a:extLst>
                  <a:ext uri="{FF2B5EF4-FFF2-40B4-BE49-F238E27FC236}">
                    <a16:creationId xmlns:a16="http://schemas.microsoft.com/office/drawing/2014/main" id="{C8791AD1-ACDD-7143-B6B9-891F6067416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388" y="3156"/>
                <a:ext cx="392" cy="14"/>
              </a:xfrm>
              <a:prstGeom prst="rect">
                <a:avLst/>
              </a:pr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16" name="Rectangle 43">
                <a:extLst>
                  <a:ext uri="{FF2B5EF4-FFF2-40B4-BE49-F238E27FC236}">
                    <a16:creationId xmlns:a16="http://schemas.microsoft.com/office/drawing/2014/main" id="{B0865089-E5F8-D84D-8899-2CDFFE9E04E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388" y="2884"/>
                <a:ext cx="935" cy="31"/>
              </a:xfrm>
              <a:prstGeom prst="rect">
                <a:avLst/>
              </a:pr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17" name="Rectangle 44">
                <a:extLst>
                  <a:ext uri="{FF2B5EF4-FFF2-40B4-BE49-F238E27FC236}">
                    <a16:creationId xmlns:a16="http://schemas.microsoft.com/office/drawing/2014/main" id="{FD03851B-3BBA-2D4D-BC75-A94008EC870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237" y="3241"/>
                <a:ext cx="1237" cy="33"/>
              </a:xfrm>
              <a:prstGeom prst="rect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18" name="Freeform 45">
                <a:extLst>
                  <a:ext uri="{FF2B5EF4-FFF2-40B4-BE49-F238E27FC236}">
                    <a16:creationId xmlns:a16="http://schemas.microsoft.com/office/drawing/2014/main" id="{B5367B44-12A4-6947-91CB-B12527B7725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33" y="3309"/>
                <a:ext cx="85" cy="31"/>
              </a:xfrm>
              <a:custGeom>
                <a:avLst/>
                <a:gdLst>
                  <a:gd name="T0" fmla="*/ 36 w 36"/>
                  <a:gd name="T1" fmla="*/ 7 h 13"/>
                  <a:gd name="T2" fmla="*/ 31 w 36"/>
                  <a:gd name="T3" fmla="*/ 13 h 13"/>
                  <a:gd name="T4" fmla="*/ 6 w 36"/>
                  <a:gd name="T5" fmla="*/ 13 h 13"/>
                  <a:gd name="T6" fmla="*/ 0 w 36"/>
                  <a:gd name="T7" fmla="*/ 7 h 13"/>
                  <a:gd name="T8" fmla="*/ 0 w 36"/>
                  <a:gd name="T9" fmla="*/ 6 h 13"/>
                  <a:gd name="T10" fmla="*/ 6 w 36"/>
                  <a:gd name="T11" fmla="*/ 0 h 13"/>
                  <a:gd name="T12" fmla="*/ 31 w 36"/>
                  <a:gd name="T13" fmla="*/ 0 h 13"/>
                  <a:gd name="T14" fmla="*/ 36 w 36"/>
                  <a:gd name="T15" fmla="*/ 6 h 13"/>
                  <a:gd name="T16" fmla="*/ 36 w 36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3">
                    <a:moveTo>
                      <a:pt x="36" y="7"/>
                    </a:moveTo>
                    <a:cubicBezTo>
                      <a:pt x="36" y="10"/>
                      <a:pt x="34" y="13"/>
                      <a:pt x="31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19" name="Freeform 46">
                <a:extLst>
                  <a:ext uri="{FF2B5EF4-FFF2-40B4-BE49-F238E27FC236}">
                    <a16:creationId xmlns:a16="http://schemas.microsoft.com/office/drawing/2014/main" id="{D54BB0E0-1097-384D-9D89-10FB78818BF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93" y="3309"/>
                <a:ext cx="85" cy="31"/>
              </a:xfrm>
              <a:custGeom>
                <a:avLst/>
                <a:gdLst>
                  <a:gd name="T0" fmla="*/ 36 w 36"/>
                  <a:gd name="T1" fmla="*/ 7 h 13"/>
                  <a:gd name="T2" fmla="*/ 31 w 36"/>
                  <a:gd name="T3" fmla="*/ 13 h 13"/>
                  <a:gd name="T4" fmla="*/ 6 w 36"/>
                  <a:gd name="T5" fmla="*/ 13 h 13"/>
                  <a:gd name="T6" fmla="*/ 0 w 36"/>
                  <a:gd name="T7" fmla="*/ 7 h 13"/>
                  <a:gd name="T8" fmla="*/ 0 w 36"/>
                  <a:gd name="T9" fmla="*/ 6 h 13"/>
                  <a:gd name="T10" fmla="*/ 6 w 36"/>
                  <a:gd name="T11" fmla="*/ 0 h 13"/>
                  <a:gd name="T12" fmla="*/ 31 w 36"/>
                  <a:gd name="T13" fmla="*/ 0 h 13"/>
                  <a:gd name="T14" fmla="*/ 36 w 36"/>
                  <a:gd name="T15" fmla="*/ 6 h 13"/>
                  <a:gd name="T16" fmla="*/ 36 w 36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3">
                    <a:moveTo>
                      <a:pt x="36" y="7"/>
                    </a:moveTo>
                    <a:cubicBezTo>
                      <a:pt x="36" y="10"/>
                      <a:pt x="34" y="13"/>
                      <a:pt x="31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20" name="Freeform 47">
                <a:extLst>
                  <a:ext uri="{FF2B5EF4-FFF2-40B4-BE49-F238E27FC236}">
                    <a16:creationId xmlns:a16="http://schemas.microsoft.com/office/drawing/2014/main" id="{410A967C-7A62-B140-B17D-07E9B13908A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89" y="3309"/>
                <a:ext cx="85" cy="31"/>
              </a:xfrm>
              <a:custGeom>
                <a:avLst/>
                <a:gdLst>
                  <a:gd name="T0" fmla="*/ 36 w 36"/>
                  <a:gd name="T1" fmla="*/ 7 h 13"/>
                  <a:gd name="T2" fmla="*/ 30 w 36"/>
                  <a:gd name="T3" fmla="*/ 13 h 13"/>
                  <a:gd name="T4" fmla="*/ 6 w 36"/>
                  <a:gd name="T5" fmla="*/ 13 h 13"/>
                  <a:gd name="T6" fmla="*/ 0 w 36"/>
                  <a:gd name="T7" fmla="*/ 7 h 13"/>
                  <a:gd name="T8" fmla="*/ 0 w 36"/>
                  <a:gd name="T9" fmla="*/ 6 h 13"/>
                  <a:gd name="T10" fmla="*/ 6 w 36"/>
                  <a:gd name="T11" fmla="*/ 0 h 13"/>
                  <a:gd name="T12" fmla="*/ 30 w 36"/>
                  <a:gd name="T13" fmla="*/ 0 h 13"/>
                  <a:gd name="T14" fmla="*/ 36 w 36"/>
                  <a:gd name="T15" fmla="*/ 6 h 13"/>
                  <a:gd name="T16" fmla="*/ 36 w 36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3">
                    <a:moveTo>
                      <a:pt x="36" y="7"/>
                    </a:moveTo>
                    <a:cubicBezTo>
                      <a:pt x="36" y="10"/>
                      <a:pt x="34" y="13"/>
                      <a:pt x="30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4" y="0"/>
                      <a:pt x="36" y="3"/>
                      <a:pt x="36" y="6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21" name="Freeform 48">
                <a:extLst>
                  <a:ext uri="{FF2B5EF4-FFF2-40B4-BE49-F238E27FC236}">
                    <a16:creationId xmlns:a16="http://schemas.microsoft.com/office/drawing/2014/main" id="{BCFDEC6D-AAB7-AB41-AA97-1C02C136646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85" y="3309"/>
                <a:ext cx="85" cy="31"/>
              </a:xfrm>
              <a:custGeom>
                <a:avLst/>
                <a:gdLst>
                  <a:gd name="T0" fmla="*/ 36 w 36"/>
                  <a:gd name="T1" fmla="*/ 7 h 13"/>
                  <a:gd name="T2" fmla="*/ 30 w 36"/>
                  <a:gd name="T3" fmla="*/ 13 h 13"/>
                  <a:gd name="T4" fmla="*/ 5 w 36"/>
                  <a:gd name="T5" fmla="*/ 13 h 13"/>
                  <a:gd name="T6" fmla="*/ 0 w 36"/>
                  <a:gd name="T7" fmla="*/ 7 h 13"/>
                  <a:gd name="T8" fmla="*/ 0 w 36"/>
                  <a:gd name="T9" fmla="*/ 6 h 13"/>
                  <a:gd name="T10" fmla="*/ 5 w 36"/>
                  <a:gd name="T11" fmla="*/ 0 h 13"/>
                  <a:gd name="T12" fmla="*/ 30 w 36"/>
                  <a:gd name="T13" fmla="*/ 0 h 13"/>
                  <a:gd name="T14" fmla="*/ 36 w 36"/>
                  <a:gd name="T15" fmla="*/ 6 h 13"/>
                  <a:gd name="T16" fmla="*/ 36 w 36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3">
                    <a:moveTo>
                      <a:pt x="36" y="7"/>
                    </a:moveTo>
                    <a:cubicBezTo>
                      <a:pt x="36" y="10"/>
                      <a:pt x="33" y="13"/>
                      <a:pt x="30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3"/>
                      <a:pt x="0" y="10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22" name="Freeform 49">
                <a:extLst>
                  <a:ext uri="{FF2B5EF4-FFF2-40B4-BE49-F238E27FC236}">
                    <a16:creationId xmlns:a16="http://schemas.microsoft.com/office/drawing/2014/main" id="{5E958E28-FC88-194F-8A59-BA0B993EF26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79" y="3309"/>
                <a:ext cx="85" cy="31"/>
              </a:xfrm>
              <a:custGeom>
                <a:avLst/>
                <a:gdLst>
                  <a:gd name="T0" fmla="*/ 36 w 36"/>
                  <a:gd name="T1" fmla="*/ 7 h 13"/>
                  <a:gd name="T2" fmla="*/ 31 w 36"/>
                  <a:gd name="T3" fmla="*/ 13 h 13"/>
                  <a:gd name="T4" fmla="*/ 6 w 36"/>
                  <a:gd name="T5" fmla="*/ 13 h 13"/>
                  <a:gd name="T6" fmla="*/ 0 w 36"/>
                  <a:gd name="T7" fmla="*/ 7 h 13"/>
                  <a:gd name="T8" fmla="*/ 0 w 36"/>
                  <a:gd name="T9" fmla="*/ 6 h 13"/>
                  <a:gd name="T10" fmla="*/ 6 w 36"/>
                  <a:gd name="T11" fmla="*/ 0 h 13"/>
                  <a:gd name="T12" fmla="*/ 31 w 36"/>
                  <a:gd name="T13" fmla="*/ 0 h 13"/>
                  <a:gd name="T14" fmla="*/ 36 w 36"/>
                  <a:gd name="T15" fmla="*/ 6 h 13"/>
                  <a:gd name="T16" fmla="*/ 36 w 36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3">
                    <a:moveTo>
                      <a:pt x="36" y="7"/>
                    </a:moveTo>
                    <a:cubicBezTo>
                      <a:pt x="36" y="10"/>
                      <a:pt x="34" y="13"/>
                      <a:pt x="31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23" name="Freeform 50">
                <a:extLst>
                  <a:ext uri="{FF2B5EF4-FFF2-40B4-BE49-F238E27FC236}">
                    <a16:creationId xmlns:a16="http://schemas.microsoft.com/office/drawing/2014/main" id="{7D54EA6B-93D3-1A44-BA63-826333665FB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75" y="3309"/>
                <a:ext cx="85" cy="31"/>
              </a:xfrm>
              <a:custGeom>
                <a:avLst/>
                <a:gdLst>
                  <a:gd name="T0" fmla="*/ 36 w 36"/>
                  <a:gd name="T1" fmla="*/ 7 h 13"/>
                  <a:gd name="T2" fmla="*/ 30 w 36"/>
                  <a:gd name="T3" fmla="*/ 13 h 13"/>
                  <a:gd name="T4" fmla="*/ 6 w 36"/>
                  <a:gd name="T5" fmla="*/ 13 h 13"/>
                  <a:gd name="T6" fmla="*/ 0 w 36"/>
                  <a:gd name="T7" fmla="*/ 7 h 13"/>
                  <a:gd name="T8" fmla="*/ 0 w 36"/>
                  <a:gd name="T9" fmla="*/ 6 h 13"/>
                  <a:gd name="T10" fmla="*/ 6 w 36"/>
                  <a:gd name="T11" fmla="*/ 0 h 13"/>
                  <a:gd name="T12" fmla="*/ 30 w 36"/>
                  <a:gd name="T13" fmla="*/ 0 h 13"/>
                  <a:gd name="T14" fmla="*/ 36 w 36"/>
                  <a:gd name="T15" fmla="*/ 6 h 13"/>
                  <a:gd name="T16" fmla="*/ 36 w 36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3">
                    <a:moveTo>
                      <a:pt x="36" y="7"/>
                    </a:moveTo>
                    <a:cubicBezTo>
                      <a:pt x="36" y="10"/>
                      <a:pt x="34" y="13"/>
                      <a:pt x="30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4" y="0"/>
                      <a:pt x="36" y="3"/>
                      <a:pt x="36" y="6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24" name="Freeform 51">
                <a:extLst>
                  <a:ext uri="{FF2B5EF4-FFF2-40B4-BE49-F238E27FC236}">
                    <a16:creationId xmlns:a16="http://schemas.microsoft.com/office/drawing/2014/main" id="{A74639F3-C9D2-6A47-8052-399B624F9F4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71" y="3309"/>
                <a:ext cx="85" cy="31"/>
              </a:xfrm>
              <a:custGeom>
                <a:avLst/>
                <a:gdLst>
                  <a:gd name="T0" fmla="*/ 36 w 36"/>
                  <a:gd name="T1" fmla="*/ 7 h 13"/>
                  <a:gd name="T2" fmla="*/ 30 w 36"/>
                  <a:gd name="T3" fmla="*/ 13 h 13"/>
                  <a:gd name="T4" fmla="*/ 5 w 36"/>
                  <a:gd name="T5" fmla="*/ 13 h 13"/>
                  <a:gd name="T6" fmla="*/ 0 w 36"/>
                  <a:gd name="T7" fmla="*/ 7 h 13"/>
                  <a:gd name="T8" fmla="*/ 0 w 36"/>
                  <a:gd name="T9" fmla="*/ 6 h 13"/>
                  <a:gd name="T10" fmla="*/ 5 w 36"/>
                  <a:gd name="T11" fmla="*/ 0 h 13"/>
                  <a:gd name="T12" fmla="*/ 30 w 36"/>
                  <a:gd name="T13" fmla="*/ 0 h 13"/>
                  <a:gd name="T14" fmla="*/ 36 w 36"/>
                  <a:gd name="T15" fmla="*/ 6 h 13"/>
                  <a:gd name="T16" fmla="*/ 36 w 36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3">
                    <a:moveTo>
                      <a:pt x="36" y="7"/>
                    </a:moveTo>
                    <a:cubicBezTo>
                      <a:pt x="36" y="10"/>
                      <a:pt x="33" y="13"/>
                      <a:pt x="30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3"/>
                      <a:pt x="0" y="10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25" name="Freeform 52">
                <a:extLst>
                  <a:ext uri="{FF2B5EF4-FFF2-40B4-BE49-F238E27FC236}">
                    <a16:creationId xmlns:a16="http://schemas.microsoft.com/office/drawing/2014/main" id="{714A0ABE-1FE3-5940-BFF8-2CB254B7223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65" y="3309"/>
                <a:ext cx="85" cy="31"/>
              </a:xfrm>
              <a:custGeom>
                <a:avLst/>
                <a:gdLst>
                  <a:gd name="T0" fmla="*/ 36 w 36"/>
                  <a:gd name="T1" fmla="*/ 7 h 13"/>
                  <a:gd name="T2" fmla="*/ 31 w 36"/>
                  <a:gd name="T3" fmla="*/ 13 h 13"/>
                  <a:gd name="T4" fmla="*/ 6 w 36"/>
                  <a:gd name="T5" fmla="*/ 13 h 13"/>
                  <a:gd name="T6" fmla="*/ 0 w 36"/>
                  <a:gd name="T7" fmla="*/ 7 h 13"/>
                  <a:gd name="T8" fmla="*/ 0 w 36"/>
                  <a:gd name="T9" fmla="*/ 6 h 13"/>
                  <a:gd name="T10" fmla="*/ 6 w 36"/>
                  <a:gd name="T11" fmla="*/ 0 h 13"/>
                  <a:gd name="T12" fmla="*/ 31 w 36"/>
                  <a:gd name="T13" fmla="*/ 0 h 13"/>
                  <a:gd name="T14" fmla="*/ 36 w 36"/>
                  <a:gd name="T15" fmla="*/ 6 h 13"/>
                  <a:gd name="T16" fmla="*/ 36 w 36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3">
                    <a:moveTo>
                      <a:pt x="36" y="7"/>
                    </a:moveTo>
                    <a:cubicBezTo>
                      <a:pt x="36" y="10"/>
                      <a:pt x="34" y="13"/>
                      <a:pt x="31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26" name="Freeform 53">
                <a:extLst>
                  <a:ext uri="{FF2B5EF4-FFF2-40B4-BE49-F238E27FC236}">
                    <a16:creationId xmlns:a16="http://schemas.microsoft.com/office/drawing/2014/main" id="{6CC92C87-FE3D-224C-A737-C57925CAC28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61" y="3309"/>
                <a:ext cx="85" cy="31"/>
              </a:xfrm>
              <a:custGeom>
                <a:avLst/>
                <a:gdLst>
                  <a:gd name="T0" fmla="*/ 36 w 36"/>
                  <a:gd name="T1" fmla="*/ 7 h 13"/>
                  <a:gd name="T2" fmla="*/ 30 w 36"/>
                  <a:gd name="T3" fmla="*/ 13 h 13"/>
                  <a:gd name="T4" fmla="*/ 6 w 36"/>
                  <a:gd name="T5" fmla="*/ 13 h 13"/>
                  <a:gd name="T6" fmla="*/ 0 w 36"/>
                  <a:gd name="T7" fmla="*/ 7 h 13"/>
                  <a:gd name="T8" fmla="*/ 0 w 36"/>
                  <a:gd name="T9" fmla="*/ 6 h 13"/>
                  <a:gd name="T10" fmla="*/ 6 w 36"/>
                  <a:gd name="T11" fmla="*/ 0 h 13"/>
                  <a:gd name="T12" fmla="*/ 30 w 36"/>
                  <a:gd name="T13" fmla="*/ 0 h 13"/>
                  <a:gd name="T14" fmla="*/ 36 w 36"/>
                  <a:gd name="T15" fmla="*/ 6 h 13"/>
                  <a:gd name="T16" fmla="*/ 36 w 36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3">
                    <a:moveTo>
                      <a:pt x="36" y="7"/>
                    </a:moveTo>
                    <a:cubicBezTo>
                      <a:pt x="36" y="10"/>
                      <a:pt x="34" y="13"/>
                      <a:pt x="30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4" y="0"/>
                      <a:pt x="36" y="3"/>
                      <a:pt x="36" y="6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27" name="Freeform 54">
                <a:extLst>
                  <a:ext uri="{FF2B5EF4-FFF2-40B4-BE49-F238E27FC236}">
                    <a16:creationId xmlns:a16="http://schemas.microsoft.com/office/drawing/2014/main" id="{34D5B5C6-A4A7-954E-AC79-DF50AC451D5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57" y="3309"/>
                <a:ext cx="85" cy="31"/>
              </a:xfrm>
              <a:custGeom>
                <a:avLst/>
                <a:gdLst>
                  <a:gd name="T0" fmla="*/ 36 w 36"/>
                  <a:gd name="T1" fmla="*/ 7 h 13"/>
                  <a:gd name="T2" fmla="*/ 30 w 36"/>
                  <a:gd name="T3" fmla="*/ 13 h 13"/>
                  <a:gd name="T4" fmla="*/ 5 w 36"/>
                  <a:gd name="T5" fmla="*/ 13 h 13"/>
                  <a:gd name="T6" fmla="*/ 0 w 36"/>
                  <a:gd name="T7" fmla="*/ 7 h 13"/>
                  <a:gd name="T8" fmla="*/ 0 w 36"/>
                  <a:gd name="T9" fmla="*/ 6 h 13"/>
                  <a:gd name="T10" fmla="*/ 5 w 36"/>
                  <a:gd name="T11" fmla="*/ 0 h 13"/>
                  <a:gd name="T12" fmla="*/ 30 w 36"/>
                  <a:gd name="T13" fmla="*/ 0 h 13"/>
                  <a:gd name="T14" fmla="*/ 36 w 36"/>
                  <a:gd name="T15" fmla="*/ 6 h 13"/>
                  <a:gd name="T16" fmla="*/ 36 w 36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3">
                    <a:moveTo>
                      <a:pt x="36" y="7"/>
                    </a:moveTo>
                    <a:cubicBezTo>
                      <a:pt x="36" y="10"/>
                      <a:pt x="33" y="13"/>
                      <a:pt x="30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3"/>
                      <a:pt x="0" y="10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28" name="Freeform 55">
                <a:extLst>
                  <a:ext uri="{FF2B5EF4-FFF2-40B4-BE49-F238E27FC236}">
                    <a16:creationId xmlns:a16="http://schemas.microsoft.com/office/drawing/2014/main" id="{63FF5DF4-3A53-9C41-A1A1-4414E3A6BE0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51" y="3309"/>
                <a:ext cx="87" cy="31"/>
              </a:xfrm>
              <a:custGeom>
                <a:avLst/>
                <a:gdLst>
                  <a:gd name="T0" fmla="*/ 37 w 37"/>
                  <a:gd name="T1" fmla="*/ 7 h 13"/>
                  <a:gd name="T2" fmla="*/ 31 w 37"/>
                  <a:gd name="T3" fmla="*/ 13 h 13"/>
                  <a:gd name="T4" fmla="*/ 6 w 37"/>
                  <a:gd name="T5" fmla="*/ 13 h 13"/>
                  <a:gd name="T6" fmla="*/ 0 w 37"/>
                  <a:gd name="T7" fmla="*/ 7 h 13"/>
                  <a:gd name="T8" fmla="*/ 0 w 37"/>
                  <a:gd name="T9" fmla="*/ 6 h 13"/>
                  <a:gd name="T10" fmla="*/ 6 w 37"/>
                  <a:gd name="T11" fmla="*/ 0 h 13"/>
                  <a:gd name="T12" fmla="*/ 31 w 37"/>
                  <a:gd name="T13" fmla="*/ 0 h 13"/>
                  <a:gd name="T14" fmla="*/ 37 w 37"/>
                  <a:gd name="T15" fmla="*/ 6 h 13"/>
                  <a:gd name="T16" fmla="*/ 37 w 37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3">
                    <a:moveTo>
                      <a:pt x="37" y="7"/>
                    </a:moveTo>
                    <a:cubicBezTo>
                      <a:pt x="37" y="10"/>
                      <a:pt x="34" y="13"/>
                      <a:pt x="31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7" y="3"/>
                      <a:pt x="37" y="6"/>
                    </a:cubicBezTo>
                    <a:lnTo>
                      <a:pt x="37" y="7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29" name="Freeform 56">
                <a:extLst>
                  <a:ext uri="{FF2B5EF4-FFF2-40B4-BE49-F238E27FC236}">
                    <a16:creationId xmlns:a16="http://schemas.microsoft.com/office/drawing/2014/main" id="{CCB486D9-7650-994A-8F25-B4E986EC6A2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7" y="3309"/>
                <a:ext cx="85" cy="31"/>
              </a:xfrm>
              <a:custGeom>
                <a:avLst/>
                <a:gdLst>
                  <a:gd name="T0" fmla="*/ 36 w 36"/>
                  <a:gd name="T1" fmla="*/ 7 h 13"/>
                  <a:gd name="T2" fmla="*/ 30 w 36"/>
                  <a:gd name="T3" fmla="*/ 13 h 13"/>
                  <a:gd name="T4" fmla="*/ 6 w 36"/>
                  <a:gd name="T5" fmla="*/ 13 h 13"/>
                  <a:gd name="T6" fmla="*/ 0 w 36"/>
                  <a:gd name="T7" fmla="*/ 7 h 13"/>
                  <a:gd name="T8" fmla="*/ 0 w 36"/>
                  <a:gd name="T9" fmla="*/ 6 h 13"/>
                  <a:gd name="T10" fmla="*/ 6 w 36"/>
                  <a:gd name="T11" fmla="*/ 0 h 13"/>
                  <a:gd name="T12" fmla="*/ 30 w 36"/>
                  <a:gd name="T13" fmla="*/ 0 h 13"/>
                  <a:gd name="T14" fmla="*/ 36 w 36"/>
                  <a:gd name="T15" fmla="*/ 6 h 13"/>
                  <a:gd name="T16" fmla="*/ 36 w 36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3">
                    <a:moveTo>
                      <a:pt x="36" y="7"/>
                    </a:moveTo>
                    <a:cubicBezTo>
                      <a:pt x="36" y="10"/>
                      <a:pt x="34" y="13"/>
                      <a:pt x="30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4" y="0"/>
                      <a:pt x="36" y="3"/>
                      <a:pt x="36" y="6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30" name="Freeform 57">
                <a:extLst>
                  <a:ext uri="{FF2B5EF4-FFF2-40B4-BE49-F238E27FC236}">
                    <a16:creationId xmlns:a16="http://schemas.microsoft.com/office/drawing/2014/main" id="{47674D1E-AA81-744B-A1CF-58915A46E56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43" y="3309"/>
                <a:ext cx="85" cy="31"/>
              </a:xfrm>
              <a:custGeom>
                <a:avLst/>
                <a:gdLst>
                  <a:gd name="T0" fmla="*/ 36 w 36"/>
                  <a:gd name="T1" fmla="*/ 7 h 13"/>
                  <a:gd name="T2" fmla="*/ 30 w 36"/>
                  <a:gd name="T3" fmla="*/ 13 h 13"/>
                  <a:gd name="T4" fmla="*/ 5 w 36"/>
                  <a:gd name="T5" fmla="*/ 13 h 13"/>
                  <a:gd name="T6" fmla="*/ 0 w 36"/>
                  <a:gd name="T7" fmla="*/ 7 h 13"/>
                  <a:gd name="T8" fmla="*/ 0 w 36"/>
                  <a:gd name="T9" fmla="*/ 6 h 13"/>
                  <a:gd name="T10" fmla="*/ 5 w 36"/>
                  <a:gd name="T11" fmla="*/ 0 h 13"/>
                  <a:gd name="T12" fmla="*/ 30 w 36"/>
                  <a:gd name="T13" fmla="*/ 0 h 13"/>
                  <a:gd name="T14" fmla="*/ 36 w 36"/>
                  <a:gd name="T15" fmla="*/ 6 h 13"/>
                  <a:gd name="T16" fmla="*/ 36 w 36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3">
                    <a:moveTo>
                      <a:pt x="36" y="7"/>
                    </a:moveTo>
                    <a:cubicBezTo>
                      <a:pt x="36" y="10"/>
                      <a:pt x="33" y="13"/>
                      <a:pt x="30" y="13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2" y="13"/>
                      <a:pt x="0" y="10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lnTo>
                      <a:pt x="36" y="7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31" name="Freeform 58">
                <a:extLst>
                  <a:ext uri="{FF2B5EF4-FFF2-40B4-BE49-F238E27FC236}">
                    <a16:creationId xmlns:a16="http://schemas.microsoft.com/office/drawing/2014/main" id="{1F649FC9-1E46-0C47-9C62-1CFAC55240A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37" y="3309"/>
                <a:ext cx="87" cy="31"/>
              </a:xfrm>
              <a:custGeom>
                <a:avLst/>
                <a:gdLst>
                  <a:gd name="T0" fmla="*/ 37 w 37"/>
                  <a:gd name="T1" fmla="*/ 7 h 13"/>
                  <a:gd name="T2" fmla="*/ 31 w 37"/>
                  <a:gd name="T3" fmla="*/ 13 h 13"/>
                  <a:gd name="T4" fmla="*/ 6 w 37"/>
                  <a:gd name="T5" fmla="*/ 13 h 13"/>
                  <a:gd name="T6" fmla="*/ 0 w 37"/>
                  <a:gd name="T7" fmla="*/ 7 h 13"/>
                  <a:gd name="T8" fmla="*/ 0 w 37"/>
                  <a:gd name="T9" fmla="*/ 6 h 13"/>
                  <a:gd name="T10" fmla="*/ 6 w 37"/>
                  <a:gd name="T11" fmla="*/ 0 h 13"/>
                  <a:gd name="T12" fmla="*/ 31 w 37"/>
                  <a:gd name="T13" fmla="*/ 0 h 13"/>
                  <a:gd name="T14" fmla="*/ 37 w 37"/>
                  <a:gd name="T15" fmla="*/ 6 h 13"/>
                  <a:gd name="T16" fmla="*/ 37 w 37"/>
                  <a:gd name="T17" fmla="*/ 7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13">
                    <a:moveTo>
                      <a:pt x="37" y="7"/>
                    </a:moveTo>
                    <a:cubicBezTo>
                      <a:pt x="37" y="10"/>
                      <a:pt x="34" y="13"/>
                      <a:pt x="31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7" y="3"/>
                      <a:pt x="37" y="6"/>
                    </a:cubicBezTo>
                    <a:lnTo>
                      <a:pt x="37" y="7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32" name="Freeform 59">
                <a:extLst>
                  <a:ext uri="{FF2B5EF4-FFF2-40B4-BE49-F238E27FC236}">
                    <a16:creationId xmlns:a16="http://schemas.microsoft.com/office/drawing/2014/main" id="{3CAF29AF-B8E0-944F-BEAA-EBB5E963F4A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33" y="3357"/>
                <a:ext cx="85" cy="85"/>
              </a:xfrm>
              <a:custGeom>
                <a:avLst/>
                <a:gdLst>
                  <a:gd name="T0" fmla="*/ 36 w 36"/>
                  <a:gd name="T1" fmla="*/ 31 h 36"/>
                  <a:gd name="T2" fmla="*/ 31 w 36"/>
                  <a:gd name="T3" fmla="*/ 36 h 36"/>
                  <a:gd name="T4" fmla="*/ 6 w 36"/>
                  <a:gd name="T5" fmla="*/ 36 h 36"/>
                  <a:gd name="T6" fmla="*/ 0 w 36"/>
                  <a:gd name="T7" fmla="*/ 31 h 36"/>
                  <a:gd name="T8" fmla="*/ 0 w 36"/>
                  <a:gd name="T9" fmla="*/ 6 h 36"/>
                  <a:gd name="T10" fmla="*/ 6 w 36"/>
                  <a:gd name="T11" fmla="*/ 0 h 36"/>
                  <a:gd name="T12" fmla="*/ 31 w 36"/>
                  <a:gd name="T13" fmla="*/ 0 h 36"/>
                  <a:gd name="T14" fmla="*/ 36 w 36"/>
                  <a:gd name="T15" fmla="*/ 6 h 36"/>
                  <a:gd name="T16" fmla="*/ 36 w 36"/>
                  <a:gd name="T1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31"/>
                    </a:moveTo>
                    <a:cubicBezTo>
                      <a:pt x="36" y="34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4"/>
                      <a:pt x="0" y="3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lnTo>
                      <a:pt x="36" y="31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33" name="Freeform 60">
                <a:extLst>
                  <a:ext uri="{FF2B5EF4-FFF2-40B4-BE49-F238E27FC236}">
                    <a16:creationId xmlns:a16="http://schemas.microsoft.com/office/drawing/2014/main" id="{8305A4B1-087B-2547-ADAB-D2FA7FB5379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34" y="3357"/>
                <a:ext cx="85" cy="85"/>
              </a:xfrm>
              <a:custGeom>
                <a:avLst/>
                <a:gdLst>
                  <a:gd name="T0" fmla="*/ 36 w 36"/>
                  <a:gd name="T1" fmla="*/ 31 h 36"/>
                  <a:gd name="T2" fmla="*/ 30 w 36"/>
                  <a:gd name="T3" fmla="*/ 36 h 36"/>
                  <a:gd name="T4" fmla="*/ 6 w 36"/>
                  <a:gd name="T5" fmla="*/ 36 h 36"/>
                  <a:gd name="T6" fmla="*/ 0 w 36"/>
                  <a:gd name="T7" fmla="*/ 31 h 36"/>
                  <a:gd name="T8" fmla="*/ 0 w 36"/>
                  <a:gd name="T9" fmla="*/ 6 h 36"/>
                  <a:gd name="T10" fmla="*/ 6 w 36"/>
                  <a:gd name="T11" fmla="*/ 0 h 36"/>
                  <a:gd name="T12" fmla="*/ 30 w 36"/>
                  <a:gd name="T13" fmla="*/ 0 h 36"/>
                  <a:gd name="T14" fmla="*/ 36 w 36"/>
                  <a:gd name="T15" fmla="*/ 6 h 36"/>
                  <a:gd name="T16" fmla="*/ 36 w 36"/>
                  <a:gd name="T1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31"/>
                    </a:moveTo>
                    <a:cubicBezTo>
                      <a:pt x="36" y="34"/>
                      <a:pt x="33" y="36"/>
                      <a:pt x="3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0" y="34"/>
                      <a:pt x="0" y="3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lnTo>
                      <a:pt x="36" y="31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34" name="Freeform 61">
                <a:extLst>
                  <a:ext uri="{FF2B5EF4-FFF2-40B4-BE49-F238E27FC236}">
                    <a16:creationId xmlns:a16="http://schemas.microsoft.com/office/drawing/2014/main" id="{E1B63460-29D7-A34B-B249-3030DC505C8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36" y="3357"/>
                <a:ext cx="85" cy="85"/>
              </a:xfrm>
              <a:custGeom>
                <a:avLst/>
                <a:gdLst>
                  <a:gd name="T0" fmla="*/ 36 w 36"/>
                  <a:gd name="T1" fmla="*/ 31 h 36"/>
                  <a:gd name="T2" fmla="*/ 30 w 36"/>
                  <a:gd name="T3" fmla="*/ 36 h 36"/>
                  <a:gd name="T4" fmla="*/ 5 w 36"/>
                  <a:gd name="T5" fmla="*/ 36 h 36"/>
                  <a:gd name="T6" fmla="*/ 0 w 36"/>
                  <a:gd name="T7" fmla="*/ 31 h 36"/>
                  <a:gd name="T8" fmla="*/ 0 w 36"/>
                  <a:gd name="T9" fmla="*/ 6 h 36"/>
                  <a:gd name="T10" fmla="*/ 5 w 36"/>
                  <a:gd name="T11" fmla="*/ 0 h 36"/>
                  <a:gd name="T12" fmla="*/ 30 w 36"/>
                  <a:gd name="T13" fmla="*/ 0 h 36"/>
                  <a:gd name="T14" fmla="*/ 36 w 36"/>
                  <a:gd name="T15" fmla="*/ 6 h 36"/>
                  <a:gd name="T16" fmla="*/ 36 w 36"/>
                  <a:gd name="T1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31"/>
                    </a:moveTo>
                    <a:cubicBezTo>
                      <a:pt x="36" y="34"/>
                      <a:pt x="33" y="36"/>
                      <a:pt x="30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34"/>
                      <a:pt x="0" y="3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lnTo>
                      <a:pt x="36" y="31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35" name="Freeform 62">
                <a:extLst>
                  <a:ext uri="{FF2B5EF4-FFF2-40B4-BE49-F238E27FC236}">
                    <a16:creationId xmlns:a16="http://schemas.microsoft.com/office/drawing/2014/main" id="{EE99A448-E21A-FE44-9741-6E81F3BCFB5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5" y="3357"/>
                <a:ext cx="87" cy="85"/>
              </a:xfrm>
              <a:custGeom>
                <a:avLst/>
                <a:gdLst>
                  <a:gd name="T0" fmla="*/ 37 w 37"/>
                  <a:gd name="T1" fmla="*/ 31 h 36"/>
                  <a:gd name="T2" fmla="*/ 31 w 37"/>
                  <a:gd name="T3" fmla="*/ 36 h 36"/>
                  <a:gd name="T4" fmla="*/ 6 w 37"/>
                  <a:gd name="T5" fmla="*/ 36 h 36"/>
                  <a:gd name="T6" fmla="*/ 0 w 37"/>
                  <a:gd name="T7" fmla="*/ 31 h 36"/>
                  <a:gd name="T8" fmla="*/ 0 w 37"/>
                  <a:gd name="T9" fmla="*/ 6 h 36"/>
                  <a:gd name="T10" fmla="*/ 6 w 37"/>
                  <a:gd name="T11" fmla="*/ 0 h 36"/>
                  <a:gd name="T12" fmla="*/ 31 w 37"/>
                  <a:gd name="T13" fmla="*/ 0 h 36"/>
                  <a:gd name="T14" fmla="*/ 37 w 37"/>
                  <a:gd name="T15" fmla="*/ 6 h 36"/>
                  <a:gd name="T16" fmla="*/ 37 w 37"/>
                  <a:gd name="T1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6">
                    <a:moveTo>
                      <a:pt x="37" y="31"/>
                    </a:moveTo>
                    <a:cubicBezTo>
                      <a:pt x="37" y="34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4"/>
                      <a:pt x="0" y="3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7" y="3"/>
                      <a:pt x="37" y="6"/>
                    </a:cubicBezTo>
                    <a:lnTo>
                      <a:pt x="37" y="31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36" name="Freeform 63">
                <a:extLst>
                  <a:ext uri="{FF2B5EF4-FFF2-40B4-BE49-F238E27FC236}">
                    <a16:creationId xmlns:a16="http://schemas.microsoft.com/office/drawing/2014/main" id="{750C533B-43AD-034C-B311-6B79ABF990A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37" y="3357"/>
                <a:ext cx="85" cy="85"/>
              </a:xfrm>
              <a:custGeom>
                <a:avLst/>
                <a:gdLst>
                  <a:gd name="T0" fmla="*/ 36 w 36"/>
                  <a:gd name="T1" fmla="*/ 31 h 36"/>
                  <a:gd name="T2" fmla="*/ 31 w 36"/>
                  <a:gd name="T3" fmla="*/ 36 h 36"/>
                  <a:gd name="T4" fmla="*/ 6 w 36"/>
                  <a:gd name="T5" fmla="*/ 36 h 36"/>
                  <a:gd name="T6" fmla="*/ 0 w 36"/>
                  <a:gd name="T7" fmla="*/ 31 h 36"/>
                  <a:gd name="T8" fmla="*/ 0 w 36"/>
                  <a:gd name="T9" fmla="*/ 6 h 36"/>
                  <a:gd name="T10" fmla="*/ 6 w 36"/>
                  <a:gd name="T11" fmla="*/ 0 h 36"/>
                  <a:gd name="T12" fmla="*/ 31 w 36"/>
                  <a:gd name="T13" fmla="*/ 0 h 36"/>
                  <a:gd name="T14" fmla="*/ 36 w 36"/>
                  <a:gd name="T15" fmla="*/ 6 h 36"/>
                  <a:gd name="T16" fmla="*/ 36 w 36"/>
                  <a:gd name="T1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31"/>
                    </a:moveTo>
                    <a:cubicBezTo>
                      <a:pt x="36" y="34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4"/>
                      <a:pt x="0" y="3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lnTo>
                      <a:pt x="36" y="31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37" name="Freeform 64">
                <a:extLst>
                  <a:ext uri="{FF2B5EF4-FFF2-40B4-BE49-F238E27FC236}">
                    <a16:creationId xmlns:a16="http://schemas.microsoft.com/office/drawing/2014/main" id="{2DF8CA45-0D2B-B24A-B6BB-BA7C7AD7176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38" y="3357"/>
                <a:ext cx="85" cy="85"/>
              </a:xfrm>
              <a:custGeom>
                <a:avLst/>
                <a:gdLst>
                  <a:gd name="T0" fmla="*/ 36 w 36"/>
                  <a:gd name="T1" fmla="*/ 31 h 36"/>
                  <a:gd name="T2" fmla="*/ 30 w 36"/>
                  <a:gd name="T3" fmla="*/ 36 h 36"/>
                  <a:gd name="T4" fmla="*/ 6 w 36"/>
                  <a:gd name="T5" fmla="*/ 36 h 36"/>
                  <a:gd name="T6" fmla="*/ 0 w 36"/>
                  <a:gd name="T7" fmla="*/ 31 h 36"/>
                  <a:gd name="T8" fmla="*/ 0 w 36"/>
                  <a:gd name="T9" fmla="*/ 6 h 36"/>
                  <a:gd name="T10" fmla="*/ 6 w 36"/>
                  <a:gd name="T11" fmla="*/ 0 h 36"/>
                  <a:gd name="T12" fmla="*/ 30 w 36"/>
                  <a:gd name="T13" fmla="*/ 0 h 36"/>
                  <a:gd name="T14" fmla="*/ 36 w 36"/>
                  <a:gd name="T15" fmla="*/ 6 h 36"/>
                  <a:gd name="T16" fmla="*/ 36 w 36"/>
                  <a:gd name="T1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31"/>
                    </a:moveTo>
                    <a:cubicBezTo>
                      <a:pt x="36" y="34"/>
                      <a:pt x="33" y="36"/>
                      <a:pt x="3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0" y="34"/>
                      <a:pt x="0" y="3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lnTo>
                      <a:pt x="36" y="31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38" name="Freeform 65">
                <a:extLst>
                  <a:ext uri="{FF2B5EF4-FFF2-40B4-BE49-F238E27FC236}">
                    <a16:creationId xmlns:a16="http://schemas.microsoft.com/office/drawing/2014/main" id="{0D4A7739-3D00-004B-AEC3-77450589A98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40" y="3357"/>
                <a:ext cx="85" cy="85"/>
              </a:xfrm>
              <a:custGeom>
                <a:avLst/>
                <a:gdLst>
                  <a:gd name="T0" fmla="*/ 36 w 36"/>
                  <a:gd name="T1" fmla="*/ 31 h 36"/>
                  <a:gd name="T2" fmla="*/ 30 w 36"/>
                  <a:gd name="T3" fmla="*/ 36 h 36"/>
                  <a:gd name="T4" fmla="*/ 5 w 36"/>
                  <a:gd name="T5" fmla="*/ 36 h 36"/>
                  <a:gd name="T6" fmla="*/ 0 w 36"/>
                  <a:gd name="T7" fmla="*/ 31 h 36"/>
                  <a:gd name="T8" fmla="*/ 0 w 36"/>
                  <a:gd name="T9" fmla="*/ 6 h 36"/>
                  <a:gd name="T10" fmla="*/ 5 w 36"/>
                  <a:gd name="T11" fmla="*/ 0 h 36"/>
                  <a:gd name="T12" fmla="*/ 30 w 36"/>
                  <a:gd name="T13" fmla="*/ 0 h 36"/>
                  <a:gd name="T14" fmla="*/ 36 w 36"/>
                  <a:gd name="T15" fmla="*/ 6 h 36"/>
                  <a:gd name="T16" fmla="*/ 36 w 36"/>
                  <a:gd name="T1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31"/>
                    </a:moveTo>
                    <a:cubicBezTo>
                      <a:pt x="36" y="34"/>
                      <a:pt x="33" y="36"/>
                      <a:pt x="30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34"/>
                      <a:pt x="0" y="3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lnTo>
                      <a:pt x="36" y="31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39" name="Freeform 66">
                <a:extLst>
                  <a:ext uri="{FF2B5EF4-FFF2-40B4-BE49-F238E27FC236}">
                    <a16:creationId xmlns:a16="http://schemas.microsoft.com/office/drawing/2014/main" id="{23A3E18F-E548-514A-89DA-0AB87DB9A5A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39" y="3357"/>
                <a:ext cx="87" cy="85"/>
              </a:xfrm>
              <a:custGeom>
                <a:avLst/>
                <a:gdLst>
                  <a:gd name="T0" fmla="*/ 37 w 37"/>
                  <a:gd name="T1" fmla="*/ 31 h 36"/>
                  <a:gd name="T2" fmla="*/ 31 w 37"/>
                  <a:gd name="T3" fmla="*/ 36 h 36"/>
                  <a:gd name="T4" fmla="*/ 6 w 37"/>
                  <a:gd name="T5" fmla="*/ 36 h 36"/>
                  <a:gd name="T6" fmla="*/ 0 w 37"/>
                  <a:gd name="T7" fmla="*/ 31 h 36"/>
                  <a:gd name="T8" fmla="*/ 0 w 37"/>
                  <a:gd name="T9" fmla="*/ 6 h 36"/>
                  <a:gd name="T10" fmla="*/ 6 w 37"/>
                  <a:gd name="T11" fmla="*/ 0 h 36"/>
                  <a:gd name="T12" fmla="*/ 31 w 37"/>
                  <a:gd name="T13" fmla="*/ 0 h 36"/>
                  <a:gd name="T14" fmla="*/ 37 w 37"/>
                  <a:gd name="T15" fmla="*/ 6 h 36"/>
                  <a:gd name="T16" fmla="*/ 37 w 37"/>
                  <a:gd name="T1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6">
                    <a:moveTo>
                      <a:pt x="37" y="31"/>
                    </a:moveTo>
                    <a:cubicBezTo>
                      <a:pt x="37" y="34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4"/>
                      <a:pt x="0" y="3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7" y="3"/>
                      <a:pt x="37" y="6"/>
                    </a:cubicBezTo>
                    <a:lnTo>
                      <a:pt x="37" y="31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40" name="Freeform 67">
                <a:extLst>
                  <a:ext uri="{FF2B5EF4-FFF2-40B4-BE49-F238E27FC236}">
                    <a16:creationId xmlns:a16="http://schemas.microsoft.com/office/drawing/2014/main" id="{68027A59-27C1-5749-BF9B-8E33F696F69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40" y="3357"/>
                <a:ext cx="85" cy="85"/>
              </a:xfrm>
              <a:custGeom>
                <a:avLst/>
                <a:gdLst>
                  <a:gd name="T0" fmla="*/ 36 w 36"/>
                  <a:gd name="T1" fmla="*/ 31 h 36"/>
                  <a:gd name="T2" fmla="*/ 31 w 36"/>
                  <a:gd name="T3" fmla="*/ 36 h 36"/>
                  <a:gd name="T4" fmla="*/ 6 w 36"/>
                  <a:gd name="T5" fmla="*/ 36 h 36"/>
                  <a:gd name="T6" fmla="*/ 0 w 36"/>
                  <a:gd name="T7" fmla="*/ 31 h 36"/>
                  <a:gd name="T8" fmla="*/ 0 w 36"/>
                  <a:gd name="T9" fmla="*/ 6 h 36"/>
                  <a:gd name="T10" fmla="*/ 6 w 36"/>
                  <a:gd name="T11" fmla="*/ 0 h 36"/>
                  <a:gd name="T12" fmla="*/ 31 w 36"/>
                  <a:gd name="T13" fmla="*/ 0 h 36"/>
                  <a:gd name="T14" fmla="*/ 36 w 36"/>
                  <a:gd name="T15" fmla="*/ 6 h 36"/>
                  <a:gd name="T16" fmla="*/ 36 w 36"/>
                  <a:gd name="T1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31"/>
                    </a:moveTo>
                    <a:cubicBezTo>
                      <a:pt x="36" y="34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4"/>
                      <a:pt x="0" y="3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lnTo>
                      <a:pt x="36" y="31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41" name="Freeform 68">
                <a:extLst>
                  <a:ext uri="{FF2B5EF4-FFF2-40B4-BE49-F238E27FC236}">
                    <a16:creationId xmlns:a16="http://schemas.microsoft.com/office/drawing/2014/main" id="{EE2C54B3-807E-AC45-8D29-A94611AEDD5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42" y="3357"/>
                <a:ext cx="85" cy="85"/>
              </a:xfrm>
              <a:custGeom>
                <a:avLst/>
                <a:gdLst>
                  <a:gd name="T0" fmla="*/ 36 w 36"/>
                  <a:gd name="T1" fmla="*/ 31 h 36"/>
                  <a:gd name="T2" fmla="*/ 30 w 36"/>
                  <a:gd name="T3" fmla="*/ 36 h 36"/>
                  <a:gd name="T4" fmla="*/ 6 w 36"/>
                  <a:gd name="T5" fmla="*/ 36 h 36"/>
                  <a:gd name="T6" fmla="*/ 0 w 36"/>
                  <a:gd name="T7" fmla="*/ 31 h 36"/>
                  <a:gd name="T8" fmla="*/ 0 w 36"/>
                  <a:gd name="T9" fmla="*/ 6 h 36"/>
                  <a:gd name="T10" fmla="*/ 6 w 36"/>
                  <a:gd name="T11" fmla="*/ 0 h 36"/>
                  <a:gd name="T12" fmla="*/ 30 w 36"/>
                  <a:gd name="T13" fmla="*/ 0 h 36"/>
                  <a:gd name="T14" fmla="*/ 36 w 36"/>
                  <a:gd name="T15" fmla="*/ 6 h 36"/>
                  <a:gd name="T16" fmla="*/ 36 w 36"/>
                  <a:gd name="T1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31"/>
                    </a:moveTo>
                    <a:cubicBezTo>
                      <a:pt x="36" y="34"/>
                      <a:pt x="33" y="36"/>
                      <a:pt x="3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0" y="34"/>
                      <a:pt x="0" y="3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lnTo>
                      <a:pt x="36" y="31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42" name="Freeform 69">
                <a:extLst>
                  <a:ext uri="{FF2B5EF4-FFF2-40B4-BE49-F238E27FC236}">
                    <a16:creationId xmlns:a16="http://schemas.microsoft.com/office/drawing/2014/main" id="{3C4E378E-56F5-184F-856E-8B649B218E9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44" y="3357"/>
                <a:ext cx="85" cy="85"/>
              </a:xfrm>
              <a:custGeom>
                <a:avLst/>
                <a:gdLst>
                  <a:gd name="T0" fmla="*/ 36 w 36"/>
                  <a:gd name="T1" fmla="*/ 31 h 36"/>
                  <a:gd name="T2" fmla="*/ 30 w 36"/>
                  <a:gd name="T3" fmla="*/ 36 h 36"/>
                  <a:gd name="T4" fmla="*/ 5 w 36"/>
                  <a:gd name="T5" fmla="*/ 36 h 36"/>
                  <a:gd name="T6" fmla="*/ 0 w 36"/>
                  <a:gd name="T7" fmla="*/ 31 h 36"/>
                  <a:gd name="T8" fmla="*/ 0 w 36"/>
                  <a:gd name="T9" fmla="*/ 6 h 36"/>
                  <a:gd name="T10" fmla="*/ 5 w 36"/>
                  <a:gd name="T11" fmla="*/ 0 h 36"/>
                  <a:gd name="T12" fmla="*/ 30 w 36"/>
                  <a:gd name="T13" fmla="*/ 0 h 36"/>
                  <a:gd name="T14" fmla="*/ 36 w 36"/>
                  <a:gd name="T15" fmla="*/ 6 h 36"/>
                  <a:gd name="T16" fmla="*/ 36 w 36"/>
                  <a:gd name="T1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31"/>
                    </a:moveTo>
                    <a:cubicBezTo>
                      <a:pt x="36" y="34"/>
                      <a:pt x="33" y="36"/>
                      <a:pt x="30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34"/>
                      <a:pt x="0" y="3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lnTo>
                      <a:pt x="36" y="31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43" name="Freeform 70">
                <a:extLst>
                  <a:ext uri="{FF2B5EF4-FFF2-40B4-BE49-F238E27FC236}">
                    <a16:creationId xmlns:a16="http://schemas.microsoft.com/office/drawing/2014/main" id="{F7485786-5362-1844-AB7E-981FA6B3102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43" y="3357"/>
                <a:ext cx="87" cy="85"/>
              </a:xfrm>
              <a:custGeom>
                <a:avLst/>
                <a:gdLst>
                  <a:gd name="T0" fmla="*/ 37 w 37"/>
                  <a:gd name="T1" fmla="*/ 31 h 36"/>
                  <a:gd name="T2" fmla="*/ 31 w 37"/>
                  <a:gd name="T3" fmla="*/ 36 h 36"/>
                  <a:gd name="T4" fmla="*/ 6 w 37"/>
                  <a:gd name="T5" fmla="*/ 36 h 36"/>
                  <a:gd name="T6" fmla="*/ 0 w 37"/>
                  <a:gd name="T7" fmla="*/ 31 h 36"/>
                  <a:gd name="T8" fmla="*/ 0 w 37"/>
                  <a:gd name="T9" fmla="*/ 6 h 36"/>
                  <a:gd name="T10" fmla="*/ 6 w 37"/>
                  <a:gd name="T11" fmla="*/ 0 h 36"/>
                  <a:gd name="T12" fmla="*/ 31 w 37"/>
                  <a:gd name="T13" fmla="*/ 0 h 36"/>
                  <a:gd name="T14" fmla="*/ 37 w 37"/>
                  <a:gd name="T15" fmla="*/ 6 h 36"/>
                  <a:gd name="T16" fmla="*/ 37 w 37"/>
                  <a:gd name="T1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6">
                    <a:moveTo>
                      <a:pt x="37" y="31"/>
                    </a:moveTo>
                    <a:cubicBezTo>
                      <a:pt x="37" y="34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4"/>
                      <a:pt x="0" y="3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7" y="3"/>
                      <a:pt x="37" y="6"/>
                    </a:cubicBezTo>
                    <a:lnTo>
                      <a:pt x="37" y="31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44" name="Freeform 71">
                <a:extLst>
                  <a:ext uri="{FF2B5EF4-FFF2-40B4-BE49-F238E27FC236}">
                    <a16:creationId xmlns:a16="http://schemas.microsoft.com/office/drawing/2014/main" id="{028F1668-7FDD-1F41-876B-97258FDEAA3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44" y="3357"/>
                <a:ext cx="85" cy="85"/>
              </a:xfrm>
              <a:custGeom>
                <a:avLst/>
                <a:gdLst>
                  <a:gd name="T0" fmla="*/ 36 w 36"/>
                  <a:gd name="T1" fmla="*/ 31 h 36"/>
                  <a:gd name="T2" fmla="*/ 31 w 36"/>
                  <a:gd name="T3" fmla="*/ 36 h 36"/>
                  <a:gd name="T4" fmla="*/ 6 w 36"/>
                  <a:gd name="T5" fmla="*/ 36 h 36"/>
                  <a:gd name="T6" fmla="*/ 0 w 36"/>
                  <a:gd name="T7" fmla="*/ 31 h 36"/>
                  <a:gd name="T8" fmla="*/ 0 w 36"/>
                  <a:gd name="T9" fmla="*/ 6 h 36"/>
                  <a:gd name="T10" fmla="*/ 6 w 36"/>
                  <a:gd name="T11" fmla="*/ 0 h 36"/>
                  <a:gd name="T12" fmla="*/ 31 w 36"/>
                  <a:gd name="T13" fmla="*/ 0 h 36"/>
                  <a:gd name="T14" fmla="*/ 36 w 36"/>
                  <a:gd name="T15" fmla="*/ 6 h 36"/>
                  <a:gd name="T16" fmla="*/ 36 w 36"/>
                  <a:gd name="T1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31"/>
                    </a:moveTo>
                    <a:cubicBezTo>
                      <a:pt x="36" y="34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4"/>
                      <a:pt x="0" y="3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lnTo>
                      <a:pt x="36" y="31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45" name="Freeform 72">
                <a:extLst>
                  <a:ext uri="{FF2B5EF4-FFF2-40B4-BE49-F238E27FC236}">
                    <a16:creationId xmlns:a16="http://schemas.microsoft.com/office/drawing/2014/main" id="{00A66158-0E61-DA48-91C3-2A24234CC7B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46" y="3357"/>
                <a:ext cx="132" cy="85"/>
              </a:xfrm>
              <a:custGeom>
                <a:avLst/>
                <a:gdLst>
                  <a:gd name="T0" fmla="*/ 56 w 56"/>
                  <a:gd name="T1" fmla="*/ 31 h 36"/>
                  <a:gd name="T2" fmla="*/ 51 w 56"/>
                  <a:gd name="T3" fmla="*/ 36 h 36"/>
                  <a:gd name="T4" fmla="*/ 6 w 56"/>
                  <a:gd name="T5" fmla="*/ 36 h 36"/>
                  <a:gd name="T6" fmla="*/ 0 w 56"/>
                  <a:gd name="T7" fmla="*/ 31 h 36"/>
                  <a:gd name="T8" fmla="*/ 0 w 56"/>
                  <a:gd name="T9" fmla="*/ 6 h 36"/>
                  <a:gd name="T10" fmla="*/ 6 w 56"/>
                  <a:gd name="T11" fmla="*/ 0 h 36"/>
                  <a:gd name="T12" fmla="*/ 51 w 56"/>
                  <a:gd name="T13" fmla="*/ 0 h 36"/>
                  <a:gd name="T14" fmla="*/ 56 w 56"/>
                  <a:gd name="T15" fmla="*/ 6 h 36"/>
                  <a:gd name="T16" fmla="*/ 56 w 56"/>
                  <a:gd name="T1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36">
                    <a:moveTo>
                      <a:pt x="56" y="31"/>
                    </a:moveTo>
                    <a:cubicBezTo>
                      <a:pt x="56" y="34"/>
                      <a:pt x="54" y="36"/>
                      <a:pt x="5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0" y="34"/>
                      <a:pt x="0" y="3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4" y="0"/>
                      <a:pt x="56" y="3"/>
                      <a:pt x="56" y="6"/>
                    </a:cubicBezTo>
                    <a:lnTo>
                      <a:pt x="56" y="31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46" name="Freeform 73">
                <a:extLst>
                  <a:ext uri="{FF2B5EF4-FFF2-40B4-BE49-F238E27FC236}">
                    <a16:creationId xmlns:a16="http://schemas.microsoft.com/office/drawing/2014/main" id="{448D0783-C019-2F41-979E-9EF6BF4E7A8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33" y="3668"/>
                <a:ext cx="118" cy="85"/>
              </a:xfrm>
              <a:custGeom>
                <a:avLst/>
                <a:gdLst>
                  <a:gd name="T0" fmla="*/ 50 w 50"/>
                  <a:gd name="T1" fmla="*/ 30 h 36"/>
                  <a:gd name="T2" fmla="*/ 44 w 50"/>
                  <a:gd name="T3" fmla="*/ 36 h 36"/>
                  <a:gd name="T4" fmla="*/ 6 w 50"/>
                  <a:gd name="T5" fmla="*/ 36 h 36"/>
                  <a:gd name="T6" fmla="*/ 0 w 50"/>
                  <a:gd name="T7" fmla="*/ 30 h 36"/>
                  <a:gd name="T8" fmla="*/ 0 w 50"/>
                  <a:gd name="T9" fmla="*/ 5 h 36"/>
                  <a:gd name="T10" fmla="*/ 6 w 50"/>
                  <a:gd name="T11" fmla="*/ 0 h 36"/>
                  <a:gd name="T12" fmla="*/ 44 w 50"/>
                  <a:gd name="T13" fmla="*/ 0 h 36"/>
                  <a:gd name="T14" fmla="*/ 50 w 50"/>
                  <a:gd name="T15" fmla="*/ 5 h 36"/>
                  <a:gd name="T16" fmla="*/ 50 w 50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36">
                    <a:moveTo>
                      <a:pt x="50" y="30"/>
                    </a:moveTo>
                    <a:cubicBezTo>
                      <a:pt x="50" y="33"/>
                      <a:pt x="47" y="36"/>
                      <a:pt x="44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3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lnTo>
                      <a:pt x="50" y="30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47" name="Freeform 74">
                <a:extLst>
                  <a:ext uri="{FF2B5EF4-FFF2-40B4-BE49-F238E27FC236}">
                    <a16:creationId xmlns:a16="http://schemas.microsoft.com/office/drawing/2014/main" id="{729AA02A-EA17-2C41-9FBA-1B3A944351C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70" y="3668"/>
                <a:ext cx="87" cy="85"/>
              </a:xfrm>
              <a:custGeom>
                <a:avLst/>
                <a:gdLst>
                  <a:gd name="T0" fmla="*/ 37 w 37"/>
                  <a:gd name="T1" fmla="*/ 30 h 36"/>
                  <a:gd name="T2" fmla="*/ 31 w 37"/>
                  <a:gd name="T3" fmla="*/ 36 h 36"/>
                  <a:gd name="T4" fmla="*/ 6 w 37"/>
                  <a:gd name="T5" fmla="*/ 36 h 36"/>
                  <a:gd name="T6" fmla="*/ 0 w 37"/>
                  <a:gd name="T7" fmla="*/ 30 h 36"/>
                  <a:gd name="T8" fmla="*/ 0 w 37"/>
                  <a:gd name="T9" fmla="*/ 5 h 36"/>
                  <a:gd name="T10" fmla="*/ 6 w 37"/>
                  <a:gd name="T11" fmla="*/ 0 h 36"/>
                  <a:gd name="T12" fmla="*/ 31 w 37"/>
                  <a:gd name="T13" fmla="*/ 0 h 36"/>
                  <a:gd name="T14" fmla="*/ 37 w 37"/>
                  <a:gd name="T15" fmla="*/ 5 h 36"/>
                  <a:gd name="T16" fmla="*/ 37 w 37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6">
                    <a:moveTo>
                      <a:pt x="37" y="30"/>
                    </a:moveTo>
                    <a:cubicBezTo>
                      <a:pt x="37" y="33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3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7" y="2"/>
                      <a:pt x="37" y="5"/>
                    </a:cubicBezTo>
                    <a:lnTo>
                      <a:pt x="37" y="30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48" name="Freeform 75">
                <a:extLst>
                  <a:ext uri="{FF2B5EF4-FFF2-40B4-BE49-F238E27FC236}">
                    <a16:creationId xmlns:a16="http://schemas.microsoft.com/office/drawing/2014/main" id="{38478289-9863-2A4E-9D88-05E14ABF3DC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71" y="3668"/>
                <a:ext cx="85" cy="85"/>
              </a:xfrm>
              <a:custGeom>
                <a:avLst/>
                <a:gdLst>
                  <a:gd name="T0" fmla="*/ 36 w 36"/>
                  <a:gd name="T1" fmla="*/ 30 h 36"/>
                  <a:gd name="T2" fmla="*/ 31 w 36"/>
                  <a:gd name="T3" fmla="*/ 36 h 36"/>
                  <a:gd name="T4" fmla="*/ 6 w 36"/>
                  <a:gd name="T5" fmla="*/ 36 h 36"/>
                  <a:gd name="T6" fmla="*/ 0 w 36"/>
                  <a:gd name="T7" fmla="*/ 30 h 36"/>
                  <a:gd name="T8" fmla="*/ 0 w 36"/>
                  <a:gd name="T9" fmla="*/ 5 h 36"/>
                  <a:gd name="T10" fmla="*/ 6 w 36"/>
                  <a:gd name="T11" fmla="*/ 0 h 36"/>
                  <a:gd name="T12" fmla="*/ 31 w 36"/>
                  <a:gd name="T13" fmla="*/ 0 h 36"/>
                  <a:gd name="T14" fmla="*/ 36 w 36"/>
                  <a:gd name="T15" fmla="*/ 5 h 36"/>
                  <a:gd name="T16" fmla="*/ 36 w 36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30"/>
                    </a:moveTo>
                    <a:cubicBezTo>
                      <a:pt x="36" y="33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3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2"/>
                      <a:pt x="36" y="5"/>
                    </a:cubicBezTo>
                    <a:lnTo>
                      <a:pt x="36" y="30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49" name="Freeform 76">
                <a:extLst>
                  <a:ext uri="{FF2B5EF4-FFF2-40B4-BE49-F238E27FC236}">
                    <a16:creationId xmlns:a16="http://schemas.microsoft.com/office/drawing/2014/main" id="{BDA6379F-2BEB-D34B-A903-ECFEFE8A279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73" y="3668"/>
                <a:ext cx="85" cy="85"/>
              </a:xfrm>
              <a:custGeom>
                <a:avLst/>
                <a:gdLst>
                  <a:gd name="T0" fmla="*/ 36 w 36"/>
                  <a:gd name="T1" fmla="*/ 30 h 36"/>
                  <a:gd name="T2" fmla="*/ 30 w 36"/>
                  <a:gd name="T3" fmla="*/ 36 h 36"/>
                  <a:gd name="T4" fmla="*/ 6 w 36"/>
                  <a:gd name="T5" fmla="*/ 36 h 36"/>
                  <a:gd name="T6" fmla="*/ 0 w 36"/>
                  <a:gd name="T7" fmla="*/ 30 h 36"/>
                  <a:gd name="T8" fmla="*/ 0 w 36"/>
                  <a:gd name="T9" fmla="*/ 5 h 36"/>
                  <a:gd name="T10" fmla="*/ 6 w 36"/>
                  <a:gd name="T11" fmla="*/ 0 h 36"/>
                  <a:gd name="T12" fmla="*/ 30 w 36"/>
                  <a:gd name="T13" fmla="*/ 0 h 36"/>
                  <a:gd name="T14" fmla="*/ 36 w 36"/>
                  <a:gd name="T15" fmla="*/ 5 h 36"/>
                  <a:gd name="T16" fmla="*/ 36 w 36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30"/>
                    </a:moveTo>
                    <a:cubicBezTo>
                      <a:pt x="36" y="33"/>
                      <a:pt x="34" y="36"/>
                      <a:pt x="3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3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4" y="0"/>
                      <a:pt x="36" y="2"/>
                      <a:pt x="36" y="5"/>
                    </a:cubicBezTo>
                    <a:lnTo>
                      <a:pt x="36" y="30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50" name="Freeform 77">
                <a:extLst>
                  <a:ext uri="{FF2B5EF4-FFF2-40B4-BE49-F238E27FC236}">
                    <a16:creationId xmlns:a16="http://schemas.microsoft.com/office/drawing/2014/main" id="{C75AB6BE-88B4-614C-B0C3-B3060B4D1DB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74" y="3668"/>
                <a:ext cx="85" cy="85"/>
              </a:xfrm>
              <a:custGeom>
                <a:avLst/>
                <a:gdLst>
                  <a:gd name="T0" fmla="*/ 36 w 36"/>
                  <a:gd name="T1" fmla="*/ 30 h 36"/>
                  <a:gd name="T2" fmla="*/ 30 w 36"/>
                  <a:gd name="T3" fmla="*/ 36 h 36"/>
                  <a:gd name="T4" fmla="*/ 5 w 36"/>
                  <a:gd name="T5" fmla="*/ 36 h 36"/>
                  <a:gd name="T6" fmla="*/ 0 w 36"/>
                  <a:gd name="T7" fmla="*/ 30 h 36"/>
                  <a:gd name="T8" fmla="*/ 0 w 36"/>
                  <a:gd name="T9" fmla="*/ 5 h 36"/>
                  <a:gd name="T10" fmla="*/ 5 w 36"/>
                  <a:gd name="T11" fmla="*/ 0 h 36"/>
                  <a:gd name="T12" fmla="*/ 30 w 36"/>
                  <a:gd name="T13" fmla="*/ 0 h 36"/>
                  <a:gd name="T14" fmla="*/ 36 w 36"/>
                  <a:gd name="T15" fmla="*/ 5 h 36"/>
                  <a:gd name="T16" fmla="*/ 36 w 36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30"/>
                    </a:moveTo>
                    <a:cubicBezTo>
                      <a:pt x="36" y="33"/>
                      <a:pt x="33" y="36"/>
                      <a:pt x="30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33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2"/>
                      <a:pt x="36" y="5"/>
                    </a:cubicBezTo>
                    <a:lnTo>
                      <a:pt x="36" y="30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51" name="Freeform 78">
                <a:extLst>
                  <a:ext uri="{FF2B5EF4-FFF2-40B4-BE49-F238E27FC236}">
                    <a16:creationId xmlns:a16="http://schemas.microsoft.com/office/drawing/2014/main" id="{38D17096-2547-C24C-A862-D504087E559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74" y="3668"/>
                <a:ext cx="87" cy="85"/>
              </a:xfrm>
              <a:custGeom>
                <a:avLst/>
                <a:gdLst>
                  <a:gd name="T0" fmla="*/ 37 w 37"/>
                  <a:gd name="T1" fmla="*/ 30 h 36"/>
                  <a:gd name="T2" fmla="*/ 31 w 37"/>
                  <a:gd name="T3" fmla="*/ 36 h 36"/>
                  <a:gd name="T4" fmla="*/ 6 w 37"/>
                  <a:gd name="T5" fmla="*/ 36 h 36"/>
                  <a:gd name="T6" fmla="*/ 0 w 37"/>
                  <a:gd name="T7" fmla="*/ 30 h 36"/>
                  <a:gd name="T8" fmla="*/ 0 w 37"/>
                  <a:gd name="T9" fmla="*/ 5 h 36"/>
                  <a:gd name="T10" fmla="*/ 6 w 37"/>
                  <a:gd name="T11" fmla="*/ 0 h 36"/>
                  <a:gd name="T12" fmla="*/ 31 w 37"/>
                  <a:gd name="T13" fmla="*/ 0 h 36"/>
                  <a:gd name="T14" fmla="*/ 37 w 37"/>
                  <a:gd name="T15" fmla="*/ 5 h 36"/>
                  <a:gd name="T16" fmla="*/ 37 w 37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6">
                    <a:moveTo>
                      <a:pt x="37" y="30"/>
                    </a:moveTo>
                    <a:cubicBezTo>
                      <a:pt x="37" y="33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3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7" y="2"/>
                      <a:pt x="37" y="5"/>
                    </a:cubicBezTo>
                    <a:lnTo>
                      <a:pt x="37" y="30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52" name="Freeform 79">
                <a:extLst>
                  <a:ext uri="{FF2B5EF4-FFF2-40B4-BE49-F238E27FC236}">
                    <a16:creationId xmlns:a16="http://schemas.microsoft.com/office/drawing/2014/main" id="{2548874F-56FB-B74B-914D-93E7914BD5D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75" y="3668"/>
                <a:ext cx="85" cy="85"/>
              </a:xfrm>
              <a:custGeom>
                <a:avLst/>
                <a:gdLst>
                  <a:gd name="T0" fmla="*/ 36 w 36"/>
                  <a:gd name="T1" fmla="*/ 30 h 36"/>
                  <a:gd name="T2" fmla="*/ 31 w 36"/>
                  <a:gd name="T3" fmla="*/ 36 h 36"/>
                  <a:gd name="T4" fmla="*/ 6 w 36"/>
                  <a:gd name="T5" fmla="*/ 36 h 36"/>
                  <a:gd name="T6" fmla="*/ 0 w 36"/>
                  <a:gd name="T7" fmla="*/ 30 h 36"/>
                  <a:gd name="T8" fmla="*/ 0 w 36"/>
                  <a:gd name="T9" fmla="*/ 5 h 36"/>
                  <a:gd name="T10" fmla="*/ 6 w 36"/>
                  <a:gd name="T11" fmla="*/ 0 h 36"/>
                  <a:gd name="T12" fmla="*/ 31 w 36"/>
                  <a:gd name="T13" fmla="*/ 0 h 36"/>
                  <a:gd name="T14" fmla="*/ 36 w 36"/>
                  <a:gd name="T15" fmla="*/ 5 h 36"/>
                  <a:gd name="T16" fmla="*/ 36 w 36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30"/>
                    </a:moveTo>
                    <a:cubicBezTo>
                      <a:pt x="36" y="33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3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2"/>
                      <a:pt x="36" y="5"/>
                    </a:cubicBezTo>
                    <a:lnTo>
                      <a:pt x="36" y="30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53" name="Freeform 80">
                <a:extLst>
                  <a:ext uri="{FF2B5EF4-FFF2-40B4-BE49-F238E27FC236}">
                    <a16:creationId xmlns:a16="http://schemas.microsoft.com/office/drawing/2014/main" id="{50658164-26D4-DC4F-9E3C-7E0A005B5C2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77" y="3668"/>
                <a:ext cx="85" cy="85"/>
              </a:xfrm>
              <a:custGeom>
                <a:avLst/>
                <a:gdLst>
                  <a:gd name="T0" fmla="*/ 36 w 36"/>
                  <a:gd name="T1" fmla="*/ 30 h 36"/>
                  <a:gd name="T2" fmla="*/ 30 w 36"/>
                  <a:gd name="T3" fmla="*/ 36 h 36"/>
                  <a:gd name="T4" fmla="*/ 6 w 36"/>
                  <a:gd name="T5" fmla="*/ 36 h 36"/>
                  <a:gd name="T6" fmla="*/ 0 w 36"/>
                  <a:gd name="T7" fmla="*/ 30 h 36"/>
                  <a:gd name="T8" fmla="*/ 0 w 36"/>
                  <a:gd name="T9" fmla="*/ 5 h 36"/>
                  <a:gd name="T10" fmla="*/ 6 w 36"/>
                  <a:gd name="T11" fmla="*/ 0 h 36"/>
                  <a:gd name="T12" fmla="*/ 30 w 36"/>
                  <a:gd name="T13" fmla="*/ 0 h 36"/>
                  <a:gd name="T14" fmla="*/ 36 w 36"/>
                  <a:gd name="T15" fmla="*/ 5 h 36"/>
                  <a:gd name="T16" fmla="*/ 36 w 36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30"/>
                    </a:moveTo>
                    <a:cubicBezTo>
                      <a:pt x="36" y="33"/>
                      <a:pt x="34" y="36"/>
                      <a:pt x="3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3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4" y="0"/>
                      <a:pt x="36" y="2"/>
                      <a:pt x="36" y="5"/>
                    </a:cubicBezTo>
                    <a:lnTo>
                      <a:pt x="36" y="30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54" name="Freeform 81">
                <a:extLst>
                  <a:ext uri="{FF2B5EF4-FFF2-40B4-BE49-F238E27FC236}">
                    <a16:creationId xmlns:a16="http://schemas.microsoft.com/office/drawing/2014/main" id="{1FA5972D-B56F-834C-BA0B-8E36C2B8AF5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78" y="3668"/>
                <a:ext cx="85" cy="85"/>
              </a:xfrm>
              <a:custGeom>
                <a:avLst/>
                <a:gdLst>
                  <a:gd name="T0" fmla="*/ 36 w 36"/>
                  <a:gd name="T1" fmla="*/ 30 h 36"/>
                  <a:gd name="T2" fmla="*/ 30 w 36"/>
                  <a:gd name="T3" fmla="*/ 36 h 36"/>
                  <a:gd name="T4" fmla="*/ 5 w 36"/>
                  <a:gd name="T5" fmla="*/ 36 h 36"/>
                  <a:gd name="T6" fmla="*/ 0 w 36"/>
                  <a:gd name="T7" fmla="*/ 30 h 36"/>
                  <a:gd name="T8" fmla="*/ 0 w 36"/>
                  <a:gd name="T9" fmla="*/ 5 h 36"/>
                  <a:gd name="T10" fmla="*/ 5 w 36"/>
                  <a:gd name="T11" fmla="*/ 0 h 36"/>
                  <a:gd name="T12" fmla="*/ 30 w 36"/>
                  <a:gd name="T13" fmla="*/ 0 h 36"/>
                  <a:gd name="T14" fmla="*/ 36 w 36"/>
                  <a:gd name="T15" fmla="*/ 5 h 36"/>
                  <a:gd name="T16" fmla="*/ 36 w 36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30"/>
                    </a:moveTo>
                    <a:cubicBezTo>
                      <a:pt x="36" y="33"/>
                      <a:pt x="33" y="36"/>
                      <a:pt x="30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33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2"/>
                      <a:pt x="36" y="5"/>
                    </a:cubicBezTo>
                    <a:lnTo>
                      <a:pt x="36" y="30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55" name="Freeform 82">
                <a:extLst>
                  <a:ext uri="{FF2B5EF4-FFF2-40B4-BE49-F238E27FC236}">
                    <a16:creationId xmlns:a16="http://schemas.microsoft.com/office/drawing/2014/main" id="{EBCDB168-1B9F-FF43-80EB-7555C4F8FC0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77" y="3668"/>
                <a:ext cx="88" cy="85"/>
              </a:xfrm>
              <a:custGeom>
                <a:avLst/>
                <a:gdLst>
                  <a:gd name="T0" fmla="*/ 37 w 37"/>
                  <a:gd name="T1" fmla="*/ 30 h 36"/>
                  <a:gd name="T2" fmla="*/ 31 w 37"/>
                  <a:gd name="T3" fmla="*/ 36 h 36"/>
                  <a:gd name="T4" fmla="*/ 6 w 37"/>
                  <a:gd name="T5" fmla="*/ 36 h 36"/>
                  <a:gd name="T6" fmla="*/ 0 w 37"/>
                  <a:gd name="T7" fmla="*/ 30 h 36"/>
                  <a:gd name="T8" fmla="*/ 0 w 37"/>
                  <a:gd name="T9" fmla="*/ 5 h 36"/>
                  <a:gd name="T10" fmla="*/ 6 w 37"/>
                  <a:gd name="T11" fmla="*/ 0 h 36"/>
                  <a:gd name="T12" fmla="*/ 31 w 37"/>
                  <a:gd name="T13" fmla="*/ 0 h 36"/>
                  <a:gd name="T14" fmla="*/ 37 w 37"/>
                  <a:gd name="T15" fmla="*/ 5 h 36"/>
                  <a:gd name="T16" fmla="*/ 37 w 37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6">
                    <a:moveTo>
                      <a:pt x="37" y="30"/>
                    </a:moveTo>
                    <a:cubicBezTo>
                      <a:pt x="37" y="33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3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7" y="2"/>
                      <a:pt x="37" y="5"/>
                    </a:cubicBezTo>
                    <a:lnTo>
                      <a:pt x="37" y="30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56" name="Freeform 83">
                <a:extLst>
                  <a:ext uri="{FF2B5EF4-FFF2-40B4-BE49-F238E27FC236}">
                    <a16:creationId xmlns:a16="http://schemas.microsoft.com/office/drawing/2014/main" id="{4E01A9D0-A143-4542-8AD5-D9E8A107F57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79" y="3668"/>
                <a:ext cx="85" cy="85"/>
              </a:xfrm>
              <a:custGeom>
                <a:avLst/>
                <a:gdLst>
                  <a:gd name="T0" fmla="*/ 36 w 36"/>
                  <a:gd name="T1" fmla="*/ 30 h 36"/>
                  <a:gd name="T2" fmla="*/ 31 w 36"/>
                  <a:gd name="T3" fmla="*/ 36 h 36"/>
                  <a:gd name="T4" fmla="*/ 6 w 36"/>
                  <a:gd name="T5" fmla="*/ 36 h 36"/>
                  <a:gd name="T6" fmla="*/ 0 w 36"/>
                  <a:gd name="T7" fmla="*/ 30 h 36"/>
                  <a:gd name="T8" fmla="*/ 0 w 36"/>
                  <a:gd name="T9" fmla="*/ 5 h 36"/>
                  <a:gd name="T10" fmla="*/ 6 w 36"/>
                  <a:gd name="T11" fmla="*/ 0 h 36"/>
                  <a:gd name="T12" fmla="*/ 31 w 36"/>
                  <a:gd name="T13" fmla="*/ 0 h 36"/>
                  <a:gd name="T14" fmla="*/ 36 w 36"/>
                  <a:gd name="T15" fmla="*/ 5 h 36"/>
                  <a:gd name="T16" fmla="*/ 36 w 36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30"/>
                    </a:moveTo>
                    <a:cubicBezTo>
                      <a:pt x="36" y="33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3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2"/>
                      <a:pt x="36" y="5"/>
                    </a:cubicBezTo>
                    <a:lnTo>
                      <a:pt x="36" y="30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57" name="Freeform 84">
                <a:extLst>
                  <a:ext uri="{FF2B5EF4-FFF2-40B4-BE49-F238E27FC236}">
                    <a16:creationId xmlns:a16="http://schemas.microsoft.com/office/drawing/2014/main" id="{24F1F063-D676-C74E-B817-F5C9D03F72B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81" y="3668"/>
                <a:ext cx="85" cy="85"/>
              </a:xfrm>
              <a:custGeom>
                <a:avLst/>
                <a:gdLst>
                  <a:gd name="T0" fmla="*/ 36 w 36"/>
                  <a:gd name="T1" fmla="*/ 30 h 36"/>
                  <a:gd name="T2" fmla="*/ 30 w 36"/>
                  <a:gd name="T3" fmla="*/ 36 h 36"/>
                  <a:gd name="T4" fmla="*/ 6 w 36"/>
                  <a:gd name="T5" fmla="*/ 36 h 36"/>
                  <a:gd name="T6" fmla="*/ 0 w 36"/>
                  <a:gd name="T7" fmla="*/ 30 h 36"/>
                  <a:gd name="T8" fmla="*/ 0 w 36"/>
                  <a:gd name="T9" fmla="*/ 5 h 36"/>
                  <a:gd name="T10" fmla="*/ 6 w 36"/>
                  <a:gd name="T11" fmla="*/ 0 h 36"/>
                  <a:gd name="T12" fmla="*/ 30 w 36"/>
                  <a:gd name="T13" fmla="*/ 0 h 36"/>
                  <a:gd name="T14" fmla="*/ 36 w 36"/>
                  <a:gd name="T15" fmla="*/ 5 h 36"/>
                  <a:gd name="T16" fmla="*/ 36 w 36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30"/>
                    </a:moveTo>
                    <a:cubicBezTo>
                      <a:pt x="36" y="33"/>
                      <a:pt x="34" y="36"/>
                      <a:pt x="3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3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4" y="0"/>
                      <a:pt x="36" y="2"/>
                      <a:pt x="36" y="5"/>
                    </a:cubicBezTo>
                    <a:lnTo>
                      <a:pt x="36" y="30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58" name="Freeform 85">
                <a:extLst>
                  <a:ext uri="{FF2B5EF4-FFF2-40B4-BE49-F238E27FC236}">
                    <a16:creationId xmlns:a16="http://schemas.microsoft.com/office/drawing/2014/main" id="{1182A576-02B2-0F40-9DC7-EEFF701BB4E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82" y="3668"/>
                <a:ext cx="196" cy="85"/>
              </a:xfrm>
              <a:custGeom>
                <a:avLst/>
                <a:gdLst>
                  <a:gd name="T0" fmla="*/ 83 w 83"/>
                  <a:gd name="T1" fmla="*/ 30 h 36"/>
                  <a:gd name="T2" fmla="*/ 78 w 83"/>
                  <a:gd name="T3" fmla="*/ 36 h 36"/>
                  <a:gd name="T4" fmla="*/ 5 w 83"/>
                  <a:gd name="T5" fmla="*/ 36 h 36"/>
                  <a:gd name="T6" fmla="*/ 0 w 83"/>
                  <a:gd name="T7" fmla="*/ 30 h 36"/>
                  <a:gd name="T8" fmla="*/ 0 w 83"/>
                  <a:gd name="T9" fmla="*/ 5 h 36"/>
                  <a:gd name="T10" fmla="*/ 5 w 83"/>
                  <a:gd name="T11" fmla="*/ 0 h 36"/>
                  <a:gd name="T12" fmla="*/ 78 w 83"/>
                  <a:gd name="T13" fmla="*/ 0 h 36"/>
                  <a:gd name="T14" fmla="*/ 83 w 83"/>
                  <a:gd name="T15" fmla="*/ 5 h 36"/>
                  <a:gd name="T16" fmla="*/ 83 w 83"/>
                  <a:gd name="T17" fmla="*/ 3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" h="36">
                    <a:moveTo>
                      <a:pt x="83" y="30"/>
                    </a:moveTo>
                    <a:cubicBezTo>
                      <a:pt x="83" y="33"/>
                      <a:pt x="81" y="36"/>
                      <a:pt x="78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33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1" y="0"/>
                      <a:pt x="83" y="2"/>
                      <a:pt x="83" y="5"/>
                    </a:cubicBezTo>
                    <a:lnTo>
                      <a:pt x="83" y="30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59" name="Freeform 86">
                <a:extLst>
                  <a:ext uri="{FF2B5EF4-FFF2-40B4-BE49-F238E27FC236}">
                    <a16:creationId xmlns:a16="http://schemas.microsoft.com/office/drawing/2014/main" id="{8BCD8748-F348-CE43-9B40-6E6B02C52C8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94" y="3461"/>
                <a:ext cx="85" cy="85"/>
              </a:xfrm>
              <a:custGeom>
                <a:avLst/>
                <a:gdLst>
                  <a:gd name="T0" fmla="*/ 0 w 36"/>
                  <a:gd name="T1" fmla="*/ 6 h 36"/>
                  <a:gd name="T2" fmla="*/ 5 w 36"/>
                  <a:gd name="T3" fmla="*/ 0 h 36"/>
                  <a:gd name="T4" fmla="*/ 30 w 36"/>
                  <a:gd name="T5" fmla="*/ 0 h 36"/>
                  <a:gd name="T6" fmla="*/ 36 w 36"/>
                  <a:gd name="T7" fmla="*/ 6 h 36"/>
                  <a:gd name="T8" fmla="*/ 36 w 36"/>
                  <a:gd name="T9" fmla="*/ 30 h 36"/>
                  <a:gd name="T10" fmla="*/ 30 w 36"/>
                  <a:gd name="T11" fmla="*/ 36 h 36"/>
                  <a:gd name="T12" fmla="*/ 5 w 36"/>
                  <a:gd name="T13" fmla="*/ 36 h 36"/>
                  <a:gd name="T14" fmla="*/ 0 w 36"/>
                  <a:gd name="T15" fmla="*/ 30 h 36"/>
                  <a:gd name="T16" fmla="*/ 0 w 36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6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3" y="36"/>
                      <a:pt x="30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34"/>
                      <a:pt x="0" y="3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60" name="Freeform 87">
                <a:extLst>
                  <a:ext uri="{FF2B5EF4-FFF2-40B4-BE49-F238E27FC236}">
                    <a16:creationId xmlns:a16="http://schemas.microsoft.com/office/drawing/2014/main" id="{5122598F-9B30-CE47-B0BF-CABA530C93F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93" y="3461"/>
                <a:ext cx="85" cy="189"/>
              </a:xfrm>
              <a:custGeom>
                <a:avLst/>
                <a:gdLst>
                  <a:gd name="T0" fmla="*/ 31 w 36"/>
                  <a:gd name="T1" fmla="*/ 0 h 80"/>
                  <a:gd name="T2" fmla="*/ 6 w 36"/>
                  <a:gd name="T3" fmla="*/ 0 h 80"/>
                  <a:gd name="T4" fmla="*/ 0 w 36"/>
                  <a:gd name="T5" fmla="*/ 6 h 80"/>
                  <a:gd name="T6" fmla="*/ 0 w 36"/>
                  <a:gd name="T7" fmla="*/ 30 h 80"/>
                  <a:gd name="T8" fmla="*/ 6 w 36"/>
                  <a:gd name="T9" fmla="*/ 36 h 80"/>
                  <a:gd name="T10" fmla="*/ 14 w 36"/>
                  <a:gd name="T11" fmla="*/ 36 h 80"/>
                  <a:gd name="T12" fmla="*/ 14 w 36"/>
                  <a:gd name="T13" fmla="*/ 74 h 80"/>
                  <a:gd name="T14" fmla="*/ 20 w 36"/>
                  <a:gd name="T15" fmla="*/ 80 h 80"/>
                  <a:gd name="T16" fmla="*/ 31 w 36"/>
                  <a:gd name="T17" fmla="*/ 80 h 80"/>
                  <a:gd name="T18" fmla="*/ 36 w 36"/>
                  <a:gd name="T19" fmla="*/ 74 h 80"/>
                  <a:gd name="T20" fmla="*/ 36 w 36"/>
                  <a:gd name="T21" fmla="*/ 6 h 80"/>
                  <a:gd name="T22" fmla="*/ 31 w 36"/>
                  <a:gd name="T23" fmla="*/ 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80">
                    <a:moveTo>
                      <a:pt x="31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0" y="34"/>
                      <a:pt x="3" y="36"/>
                      <a:pt x="6" y="36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4" y="77"/>
                      <a:pt x="16" y="80"/>
                      <a:pt x="20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4" y="80"/>
                      <a:pt x="36" y="77"/>
                      <a:pt x="36" y="74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36" y="3"/>
                      <a:pt x="34" y="0"/>
                      <a:pt x="31" y="0"/>
                    </a:cubicBez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61" name="Freeform 88">
                <a:extLst>
                  <a:ext uri="{FF2B5EF4-FFF2-40B4-BE49-F238E27FC236}">
                    <a16:creationId xmlns:a16="http://schemas.microsoft.com/office/drawing/2014/main" id="{0CC5F7C1-C526-284E-91FE-77A2C94B92D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92" y="3461"/>
                <a:ext cx="85" cy="85"/>
              </a:xfrm>
              <a:custGeom>
                <a:avLst/>
                <a:gdLst>
                  <a:gd name="T0" fmla="*/ 0 w 36"/>
                  <a:gd name="T1" fmla="*/ 6 h 36"/>
                  <a:gd name="T2" fmla="*/ 6 w 36"/>
                  <a:gd name="T3" fmla="*/ 0 h 36"/>
                  <a:gd name="T4" fmla="*/ 30 w 36"/>
                  <a:gd name="T5" fmla="*/ 0 h 36"/>
                  <a:gd name="T6" fmla="*/ 36 w 36"/>
                  <a:gd name="T7" fmla="*/ 6 h 36"/>
                  <a:gd name="T8" fmla="*/ 36 w 36"/>
                  <a:gd name="T9" fmla="*/ 30 h 36"/>
                  <a:gd name="T10" fmla="*/ 30 w 36"/>
                  <a:gd name="T11" fmla="*/ 36 h 36"/>
                  <a:gd name="T12" fmla="*/ 6 w 36"/>
                  <a:gd name="T13" fmla="*/ 36 h 36"/>
                  <a:gd name="T14" fmla="*/ 0 w 36"/>
                  <a:gd name="T15" fmla="*/ 30 h 36"/>
                  <a:gd name="T16" fmla="*/ 0 w 36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6"/>
                    </a:moveTo>
                    <a:cubicBezTo>
                      <a:pt x="0" y="3"/>
                      <a:pt x="2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3" y="36"/>
                      <a:pt x="3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0" y="34"/>
                      <a:pt x="0" y="3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62" name="Freeform 89">
                <a:extLst>
                  <a:ext uri="{FF2B5EF4-FFF2-40B4-BE49-F238E27FC236}">
                    <a16:creationId xmlns:a16="http://schemas.microsoft.com/office/drawing/2014/main" id="{284B4448-7CE5-DE41-9D03-B6627F2CAB3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91" y="3461"/>
                <a:ext cx="85" cy="85"/>
              </a:xfrm>
              <a:custGeom>
                <a:avLst/>
                <a:gdLst>
                  <a:gd name="T0" fmla="*/ 0 w 36"/>
                  <a:gd name="T1" fmla="*/ 6 h 36"/>
                  <a:gd name="T2" fmla="*/ 6 w 36"/>
                  <a:gd name="T3" fmla="*/ 0 h 36"/>
                  <a:gd name="T4" fmla="*/ 30 w 36"/>
                  <a:gd name="T5" fmla="*/ 0 h 36"/>
                  <a:gd name="T6" fmla="*/ 36 w 36"/>
                  <a:gd name="T7" fmla="*/ 6 h 36"/>
                  <a:gd name="T8" fmla="*/ 36 w 36"/>
                  <a:gd name="T9" fmla="*/ 30 h 36"/>
                  <a:gd name="T10" fmla="*/ 30 w 36"/>
                  <a:gd name="T11" fmla="*/ 36 h 36"/>
                  <a:gd name="T12" fmla="*/ 6 w 36"/>
                  <a:gd name="T13" fmla="*/ 36 h 36"/>
                  <a:gd name="T14" fmla="*/ 0 w 36"/>
                  <a:gd name="T15" fmla="*/ 30 h 36"/>
                  <a:gd name="T16" fmla="*/ 0 w 36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6"/>
                    </a:moveTo>
                    <a:cubicBezTo>
                      <a:pt x="0" y="3"/>
                      <a:pt x="3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4" y="36"/>
                      <a:pt x="3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4"/>
                      <a:pt x="0" y="3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63" name="Freeform 90">
                <a:extLst>
                  <a:ext uri="{FF2B5EF4-FFF2-40B4-BE49-F238E27FC236}">
                    <a16:creationId xmlns:a16="http://schemas.microsoft.com/office/drawing/2014/main" id="{1307C9CD-7643-6B48-8A5C-B18112B040C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89" y="3461"/>
                <a:ext cx="85" cy="85"/>
              </a:xfrm>
              <a:custGeom>
                <a:avLst/>
                <a:gdLst>
                  <a:gd name="T0" fmla="*/ 0 w 36"/>
                  <a:gd name="T1" fmla="*/ 6 h 36"/>
                  <a:gd name="T2" fmla="*/ 6 w 36"/>
                  <a:gd name="T3" fmla="*/ 0 h 36"/>
                  <a:gd name="T4" fmla="*/ 31 w 36"/>
                  <a:gd name="T5" fmla="*/ 0 h 36"/>
                  <a:gd name="T6" fmla="*/ 36 w 36"/>
                  <a:gd name="T7" fmla="*/ 6 h 36"/>
                  <a:gd name="T8" fmla="*/ 36 w 36"/>
                  <a:gd name="T9" fmla="*/ 30 h 36"/>
                  <a:gd name="T10" fmla="*/ 31 w 36"/>
                  <a:gd name="T11" fmla="*/ 36 h 36"/>
                  <a:gd name="T12" fmla="*/ 6 w 36"/>
                  <a:gd name="T13" fmla="*/ 36 h 36"/>
                  <a:gd name="T14" fmla="*/ 0 w 36"/>
                  <a:gd name="T15" fmla="*/ 30 h 36"/>
                  <a:gd name="T16" fmla="*/ 0 w 36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6"/>
                    </a:moveTo>
                    <a:cubicBezTo>
                      <a:pt x="0" y="3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4"/>
                      <a:pt x="0" y="3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64" name="Freeform 91">
                <a:extLst>
                  <a:ext uri="{FF2B5EF4-FFF2-40B4-BE49-F238E27FC236}">
                    <a16:creationId xmlns:a16="http://schemas.microsoft.com/office/drawing/2014/main" id="{9AC14E9D-F7E3-1244-930F-4ADBFDB179B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90" y="3461"/>
                <a:ext cx="85" cy="85"/>
              </a:xfrm>
              <a:custGeom>
                <a:avLst/>
                <a:gdLst>
                  <a:gd name="T0" fmla="*/ 0 w 36"/>
                  <a:gd name="T1" fmla="*/ 6 h 36"/>
                  <a:gd name="T2" fmla="*/ 5 w 36"/>
                  <a:gd name="T3" fmla="*/ 0 h 36"/>
                  <a:gd name="T4" fmla="*/ 30 w 36"/>
                  <a:gd name="T5" fmla="*/ 0 h 36"/>
                  <a:gd name="T6" fmla="*/ 36 w 36"/>
                  <a:gd name="T7" fmla="*/ 6 h 36"/>
                  <a:gd name="T8" fmla="*/ 36 w 36"/>
                  <a:gd name="T9" fmla="*/ 30 h 36"/>
                  <a:gd name="T10" fmla="*/ 30 w 36"/>
                  <a:gd name="T11" fmla="*/ 36 h 36"/>
                  <a:gd name="T12" fmla="*/ 5 w 36"/>
                  <a:gd name="T13" fmla="*/ 36 h 36"/>
                  <a:gd name="T14" fmla="*/ 0 w 36"/>
                  <a:gd name="T15" fmla="*/ 30 h 36"/>
                  <a:gd name="T16" fmla="*/ 0 w 36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6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3" y="36"/>
                      <a:pt x="30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34"/>
                      <a:pt x="0" y="3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65" name="Freeform 92">
                <a:extLst>
                  <a:ext uri="{FF2B5EF4-FFF2-40B4-BE49-F238E27FC236}">
                    <a16:creationId xmlns:a16="http://schemas.microsoft.com/office/drawing/2014/main" id="{15E5DE61-C72F-E94B-9D02-ACEC5886F1A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88" y="3461"/>
                <a:ext cx="86" cy="85"/>
              </a:xfrm>
              <a:custGeom>
                <a:avLst/>
                <a:gdLst>
                  <a:gd name="T0" fmla="*/ 0 w 36"/>
                  <a:gd name="T1" fmla="*/ 6 h 36"/>
                  <a:gd name="T2" fmla="*/ 5 w 36"/>
                  <a:gd name="T3" fmla="*/ 0 h 36"/>
                  <a:gd name="T4" fmla="*/ 30 w 36"/>
                  <a:gd name="T5" fmla="*/ 0 h 36"/>
                  <a:gd name="T6" fmla="*/ 36 w 36"/>
                  <a:gd name="T7" fmla="*/ 6 h 36"/>
                  <a:gd name="T8" fmla="*/ 36 w 36"/>
                  <a:gd name="T9" fmla="*/ 30 h 36"/>
                  <a:gd name="T10" fmla="*/ 30 w 36"/>
                  <a:gd name="T11" fmla="*/ 36 h 36"/>
                  <a:gd name="T12" fmla="*/ 5 w 36"/>
                  <a:gd name="T13" fmla="*/ 36 h 36"/>
                  <a:gd name="T14" fmla="*/ 0 w 36"/>
                  <a:gd name="T15" fmla="*/ 30 h 36"/>
                  <a:gd name="T16" fmla="*/ 0 w 36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6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3" y="36"/>
                      <a:pt x="30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34"/>
                      <a:pt x="0" y="3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66" name="Freeform 93">
                <a:extLst>
                  <a:ext uri="{FF2B5EF4-FFF2-40B4-BE49-F238E27FC236}">
                    <a16:creationId xmlns:a16="http://schemas.microsoft.com/office/drawing/2014/main" id="{BBECA4FA-71B5-C047-BED7-F8615464EFA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87" y="3461"/>
                <a:ext cx="85" cy="85"/>
              </a:xfrm>
              <a:custGeom>
                <a:avLst/>
                <a:gdLst>
                  <a:gd name="T0" fmla="*/ 0 w 36"/>
                  <a:gd name="T1" fmla="*/ 6 h 36"/>
                  <a:gd name="T2" fmla="*/ 6 w 36"/>
                  <a:gd name="T3" fmla="*/ 0 h 36"/>
                  <a:gd name="T4" fmla="*/ 30 w 36"/>
                  <a:gd name="T5" fmla="*/ 0 h 36"/>
                  <a:gd name="T6" fmla="*/ 36 w 36"/>
                  <a:gd name="T7" fmla="*/ 6 h 36"/>
                  <a:gd name="T8" fmla="*/ 36 w 36"/>
                  <a:gd name="T9" fmla="*/ 30 h 36"/>
                  <a:gd name="T10" fmla="*/ 30 w 36"/>
                  <a:gd name="T11" fmla="*/ 36 h 36"/>
                  <a:gd name="T12" fmla="*/ 6 w 36"/>
                  <a:gd name="T13" fmla="*/ 36 h 36"/>
                  <a:gd name="T14" fmla="*/ 0 w 36"/>
                  <a:gd name="T15" fmla="*/ 30 h 36"/>
                  <a:gd name="T16" fmla="*/ 0 w 36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6"/>
                    </a:moveTo>
                    <a:cubicBezTo>
                      <a:pt x="0" y="3"/>
                      <a:pt x="3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4" y="36"/>
                      <a:pt x="3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4"/>
                      <a:pt x="0" y="3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67" name="Freeform 94">
                <a:extLst>
                  <a:ext uri="{FF2B5EF4-FFF2-40B4-BE49-F238E27FC236}">
                    <a16:creationId xmlns:a16="http://schemas.microsoft.com/office/drawing/2014/main" id="{609F2C43-0ADA-4441-B2D3-48B1D5CC83A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85" y="3461"/>
                <a:ext cx="85" cy="85"/>
              </a:xfrm>
              <a:custGeom>
                <a:avLst/>
                <a:gdLst>
                  <a:gd name="T0" fmla="*/ 0 w 36"/>
                  <a:gd name="T1" fmla="*/ 6 h 36"/>
                  <a:gd name="T2" fmla="*/ 6 w 36"/>
                  <a:gd name="T3" fmla="*/ 0 h 36"/>
                  <a:gd name="T4" fmla="*/ 31 w 36"/>
                  <a:gd name="T5" fmla="*/ 0 h 36"/>
                  <a:gd name="T6" fmla="*/ 36 w 36"/>
                  <a:gd name="T7" fmla="*/ 6 h 36"/>
                  <a:gd name="T8" fmla="*/ 36 w 36"/>
                  <a:gd name="T9" fmla="*/ 30 h 36"/>
                  <a:gd name="T10" fmla="*/ 31 w 36"/>
                  <a:gd name="T11" fmla="*/ 36 h 36"/>
                  <a:gd name="T12" fmla="*/ 6 w 36"/>
                  <a:gd name="T13" fmla="*/ 36 h 36"/>
                  <a:gd name="T14" fmla="*/ 0 w 36"/>
                  <a:gd name="T15" fmla="*/ 30 h 36"/>
                  <a:gd name="T16" fmla="*/ 0 w 36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6"/>
                    </a:moveTo>
                    <a:cubicBezTo>
                      <a:pt x="0" y="3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4"/>
                      <a:pt x="0" y="3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68" name="Freeform 95">
                <a:extLst>
                  <a:ext uri="{FF2B5EF4-FFF2-40B4-BE49-F238E27FC236}">
                    <a16:creationId xmlns:a16="http://schemas.microsoft.com/office/drawing/2014/main" id="{9B3DFA01-69C1-C646-913D-40BB95F16B0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86" y="3461"/>
                <a:ext cx="85" cy="85"/>
              </a:xfrm>
              <a:custGeom>
                <a:avLst/>
                <a:gdLst>
                  <a:gd name="T0" fmla="*/ 0 w 36"/>
                  <a:gd name="T1" fmla="*/ 6 h 36"/>
                  <a:gd name="T2" fmla="*/ 5 w 36"/>
                  <a:gd name="T3" fmla="*/ 0 h 36"/>
                  <a:gd name="T4" fmla="*/ 30 w 36"/>
                  <a:gd name="T5" fmla="*/ 0 h 36"/>
                  <a:gd name="T6" fmla="*/ 36 w 36"/>
                  <a:gd name="T7" fmla="*/ 6 h 36"/>
                  <a:gd name="T8" fmla="*/ 36 w 36"/>
                  <a:gd name="T9" fmla="*/ 30 h 36"/>
                  <a:gd name="T10" fmla="*/ 30 w 36"/>
                  <a:gd name="T11" fmla="*/ 36 h 36"/>
                  <a:gd name="T12" fmla="*/ 5 w 36"/>
                  <a:gd name="T13" fmla="*/ 36 h 36"/>
                  <a:gd name="T14" fmla="*/ 0 w 36"/>
                  <a:gd name="T15" fmla="*/ 30 h 36"/>
                  <a:gd name="T16" fmla="*/ 0 w 36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6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3" y="36"/>
                      <a:pt x="30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34"/>
                      <a:pt x="0" y="3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69" name="Freeform 96">
                <a:extLst>
                  <a:ext uri="{FF2B5EF4-FFF2-40B4-BE49-F238E27FC236}">
                    <a16:creationId xmlns:a16="http://schemas.microsoft.com/office/drawing/2014/main" id="{2BF77B03-BB2F-5E4B-899C-056B0F3271B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85" y="3461"/>
                <a:ext cx="85" cy="85"/>
              </a:xfrm>
              <a:custGeom>
                <a:avLst/>
                <a:gdLst>
                  <a:gd name="T0" fmla="*/ 0 w 36"/>
                  <a:gd name="T1" fmla="*/ 6 h 36"/>
                  <a:gd name="T2" fmla="*/ 5 w 36"/>
                  <a:gd name="T3" fmla="*/ 0 h 36"/>
                  <a:gd name="T4" fmla="*/ 30 w 36"/>
                  <a:gd name="T5" fmla="*/ 0 h 36"/>
                  <a:gd name="T6" fmla="*/ 36 w 36"/>
                  <a:gd name="T7" fmla="*/ 6 h 36"/>
                  <a:gd name="T8" fmla="*/ 36 w 36"/>
                  <a:gd name="T9" fmla="*/ 30 h 36"/>
                  <a:gd name="T10" fmla="*/ 30 w 36"/>
                  <a:gd name="T11" fmla="*/ 36 h 36"/>
                  <a:gd name="T12" fmla="*/ 5 w 36"/>
                  <a:gd name="T13" fmla="*/ 36 h 36"/>
                  <a:gd name="T14" fmla="*/ 0 w 36"/>
                  <a:gd name="T15" fmla="*/ 30 h 36"/>
                  <a:gd name="T16" fmla="*/ 0 w 36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6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3" y="36"/>
                      <a:pt x="30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34"/>
                      <a:pt x="0" y="3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70" name="Freeform 97">
                <a:extLst>
                  <a:ext uri="{FF2B5EF4-FFF2-40B4-BE49-F238E27FC236}">
                    <a16:creationId xmlns:a16="http://schemas.microsoft.com/office/drawing/2014/main" id="{FE06CF49-CC8A-2845-BE4D-7BC20BA02F9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83" y="3461"/>
                <a:ext cx="85" cy="85"/>
              </a:xfrm>
              <a:custGeom>
                <a:avLst/>
                <a:gdLst>
                  <a:gd name="T0" fmla="*/ 0 w 36"/>
                  <a:gd name="T1" fmla="*/ 6 h 36"/>
                  <a:gd name="T2" fmla="*/ 6 w 36"/>
                  <a:gd name="T3" fmla="*/ 0 h 36"/>
                  <a:gd name="T4" fmla="*/ 30 w 36"/>
                  <a:gd name="T5" fmla="*/ 0 h 36"/>
                  <a:gd name="T6" fmla="*/ 36 w 36"/>
                  <a:gd name="T7" fmla="*/ 6 h 36"/>
                  <a:gd name="T8" fmla="*/ 36 w 36"/>
                  <a:gd name="T9" fmla="*/ 30 h 36"/>
                  <a:gd name="T10" fmla="*/ 30 w 36"/>
                  <a:gd name="T11" fmla="*/ 36 h 36"/>
                  <a:gd name="T12" fmla="*/ 6 w 36"/>
                  <a:gd name="T13" fmla="*/ 36 h 36"/>
                  <a:gd name="T14" fmla="*/ 0 w 36"/>
                  <a:gd name="T15" fmla="*/ 30 h 36"/>
                  <a:gd name="T16" fmla="*/ 0 w 36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6"/>
                    </a:moveTo>
                    <a:cubicBezTo>
                      <a:pt x="0" y="3"/>
                      <a:pt x="3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4" y="36"/>
                      <a:pt x="3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4"/>
                      <a:pt x="0" y="3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71" name="Freeform 98">
                <a:extLst>
                  <a:ext uri="{FF2B5EF4-FFF2-40B4-BE49-F238E27FC236}">
                    <a16:creationId xmlns:a16="http://schemas.microsoft.com/office/drawing/2014/main" id="{D9141F14-1E0C-8541-A9CA-A056665C0B9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81" y="3461"/>
                <a:ext cx="86" cy="85"/>
              </a:xfrm>
              <a:custGeom>
                <a:avLst/>
                <a:gdLst>
                  <a:gd name="T0" fmla="*/ 0 w 36"/>
                  <a:gd name="T1" fmla="*/ 6 h 36"/>
                  <a:gd name="T2" fmla="*/ 6 w 36"/>
                  <a:gd name="T3" fmla="*/ 0 h 36"/>
                  <a:gd name="T4" fmla="*/ 31 w 36"/>
                  <a:gd name="T5" fmla="*/ 0 h 36"/>
                  <a:gd name="T6" fmla="*/ 36 w 36"/>
                  <a:gd name="T7" fmla="*/ 6 h 36"/>
                  <a:gd name="T8" fmla="*/ 36 w 36"/>
                  <a:gd name="T9" fmla="*/ 30 h 36"/>
                  <a:gd name="T10" fmla="*/ 31 w 36"/>
                  <a:gd name="T11" fmla="*/ 36 h 36"/>
                  <a:gd name="T12" fmla="*/ 6 w 36"/>
                  <a:gd name="T13" fmla="*/ 36 h 36"/>
                  <a:gd name="T14" fmla="*/ 0 w 36"/>
                  <a:gd name="T15" fmla="*/ 30 h 36"/>
                  <a:gd name="T16" fmla="*/ 0 w 36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6"/>
                    </a:moveTo>
                    <a:cubicBezTo>
                      <a:pt x="0" y="3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4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4"/>
                      <a:pt x="0" y="3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72" name="Freeform 99">
                <a:extLst>
                  <a:ext uri="{FF2B5EF4-FFF2-40B4-BE49-F238E27FC236}">
                    <a16:creationId xmlns:a16="http://schemas.microsoft.com/office/drawing/2014/main" id="{D43CE4CC-0B39-1248-A8A3-835EFE8AF2F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33" y="3461"/>
                <a:ext cx="134" cy="85"/>
              </a:xfrm>
              <a:custGeom>
                <a:avLst/>
                <a:gdLst>
                  <a:gd name="T0" fmla="*/ 0 w 57"/>
                  <a:gd name="T1" fmla="*/ 6 h 36"/>
                  <a:gd name="T2" fmla="*/ 6 w 57"/>
                  <a:gd name="T3" fmla="*/ 0 h 36"/>
                  <a:gd name="T4" fmla="*/ 51 w 57"/>
                  <a:gd name="T5" fmla="*/ 0 h 36"/>
                  <a:gd name="T6" fmla="*/ 57 w 57"/>
                  <a:gd name="T7" fmla="*/ 6 h 36"/>
                  <a:gd name="T8" fmla="*/ 57 w 57"/>
                  <a:gd name="T9" fmla="*/ 30 h 36"/>
                  <a:gd name="T10" fmla="*/ 51 w 57"/>
                  <a:gd name="T11" fmla="*/ 36 h 36"/>
                  <a:gd name="T12" fmla="*/ 6 w 57"/>
                  <a:gd name="T13" fmla="*/ 36 h 36"/>
                  <a:gd name="T14" fmla="*/ 0 w 57"/>
                  <a:gd name="T15" fmla="*/ 30 h 36"/>
                  <a:gd name="T16" fmla="*/ 0 w 57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36">
                    <a:moveTo>
                      <a:pt x="0" y="6"/>
                    </a:moveTo>
                    <a:cubicBezTo>
                      <a:pt x="0" y="3"/>
                      <a:pt x="3" y="0"/>
                      <a:pt x="6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4" y="0"/>
                      <a:pt x="57" y="3"/>
                      <a:pt x="57" y="6"/>
                    </a:cubicBezTo>
                    <a:cubicBezTo>
                      <a:pt x="57" y="30"/>
                      <a:pt x="57" y="30"/>
                      <a:pt x="57" y="30"/>
                    </a:cubicBezTo>
                    <a:cubicBezTo>
                      <a:pt x="57" y="34"/>
                      <a:pt x="54" y="36"/>
                      <a:pt x="5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4"/>
                      <a:pt x="0" y="3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73" name="Freeform 100">
                <a:extLst>
                  <a:ext uri="{FF2B5EF4-FFF2-40B4-BE49-F238E27FC236}">
                    <a16:creationId xmlns:a16="http://schemas.microsoft.com/office/drawing/2014/main" id="{97369C80-F5D2-8844-828B-8F90255015E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0" y="3770"/>
                <a:ext cx="118" cy="85"/>
              </a:xfrm>
              <a:custGeom>
                <a:avLst/>
                <a:gdLst>
                  <a:gd name="T0" fmla="*/ 0 w 50"/>
                  <a:gd name="T1" fmla="*/ 6 h 36"/>
                  <a:gd name="T2" fmla="*/ 6 w 50"/>
                  <a:gd name="T3" fmla="*/ 0 h 36"/>
                  <a:gd name="T4" fmla="*/ 44 w 50"/>
                  <a:gd name="T5" fmla="*/ 0 h 36"/>
                  <a:gd name="T6" fmla="*/ 50 w 50"/>
                  <a:gd name="T7" fmla="*/ 6 h 36"/>
                  <a:gd name="T8" fmla="*/ 50 w 50"/>
                  <a:gd name="T9" fmla="*/ 31 h 36"/>
                  <a:gd name="T10" fmla="*/ 44 w 50"/>
                  <a:gd name="T11" fmla="*/ 36 h 36"/>
                  <a:gd name="T12" fmla="*/ 6 w 50"/>
                  <a:gd name="T13" fmla="*/ 36 h 36"/>
                  <a:gd name="T14" fmla="*/ 0 w 50"/>
                  <a:gd name="T15" fmla="*/ 31 h 36"/>
                  <a:gd name="T16" fmla="*/ 0 w 50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36">
                    <a:moveTo>
                      <a:pt x="0" y="6"/>
                    </a:moveTo>
                    <a:cubicBezTo>
                      <a:pt x="0" y="3"/>
                      <a:pt x="3" y="0"/>
                      <a:pt x="6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8" y="0"/>
                      <a:pt x="50" y="3"/>
                      <a:pt x="50" y="6"/>
                    </a:cubicBezTo>
                    <a:cubicBezTo>
                      <a:pt x="50" y="31"/>
                      <a:pt x="50" y="31"/>
                      <a:pt x="50" y="31"/>
                    </a:cubicBezTo>
                    <a:cubicBezTo>
                      <a:pt x="50" y="34"/>
                      <a:pt x="48" y="36"/>
                      <a:pt x="44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4"/>
                      <a:pt x="0" y="31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74" name="Freeform 101">
                <a:extLst>
                  <a:ext uri="{FF2B5EF4-FFF2-40B4-BE49-F238E27FC236}">
                    <a16:creationId xmlns:a16="http://schemas.microsoft.com/office/drawing/2014/main" id="{B0B13429-E402-1B46-AC93-CFD3D3AA4A4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77" y="3770"/>
                <a:ext cx="102" cy="85"/>
              </a:xfrm>
              <a:custGeom>
                <a:avLst/>
                <a:gdLst>
                  <a:gd name="T0" fmla="*/ 0 w 43"/>
                  <a:gd name="T1" fmla="*/ 6 h 36"/>
                  <a:gd name="T2" fmla="*/ 6 w 43"/>
                  <a:gd name="T3" fmla="*/ 0 h 36"/>
                  <a:gd name="T4" fmla="*/ 38 w 43"/>
                  <a:gd name="T5" fmla="*/ 0 h 36"/>
                  <a:gd name="T6" fmla="*/ 43 w 43"/>
                  <a:gd name="T7" fmla="*/ 6 h 36"/>
                  <a:gd name="T8" fmla="*/ 43 w 43"/>
                  <a:gd name="T9" fmla="*/ 31 h 36"/>
                  <a:gd name="T10" fmla="*/ 38 w 43"/>
                  <a:gd name="T11" fmla="*/ 36 h 36"/>
                  <a:gd name="T12" fmla="*/ 6 w 43"/>
                  <a:gd name="T13" fmla="*/ 36 h 36"/>
                  <a:gd name="T14" fmla="*/ 0 w 43"/>
                  <a:gd name="T15" fmla="*/ 31 h 36"/>
                  <a:gd name="T16" fmla="*/ 0 w 43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36">
                    <a:moveTo>
                      <a:pt x="0" y="6"/>
                    </a:moveTo>
                    <a:cubicBezTo>
                      <a:pt x="0" y="3"/>
                      <a:pt x="3" y="0"/>
                      <a:pt x="6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0"/>
                      <a:pt x="43" y="3"/>
                      <a:pt x="43" y="6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4"/>
                      <a:pt x="41" y="36"/>
                      <a:pt x="38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4"/>
                      <a:pt x="0" y="31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75" name="Freeform 102">
                <a:extLst>
                  <a:ext uri="{FF2B5EF4-FFF2-40B4-BE49-F238E27FC236}">
                    <a16:creationId xmlns:a16="http://schemas.microsoft.com/office/drawing/2014/main" id="{56549491-D0E1-214E-B2BC-514B1CB2184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36" y="3770"/>
                <a:ext cx="85" cy="85"/>
              </a:xfrm>
              <a:custGeom>
                <a:avLst/>
                <a:gdLst>
                  <a:gd name="T0" fmla="*/ 0 w 36"/>
                  <a:gd name="T1" fmla="*/ 6 h 36"/>
                  <a:gd name="T2" fmla="*/ 5 w 36"/>
                  <a:gd name="T3" fmla="*/ 0 h 36"/>
                  <a:gd name="T4" fmla="*/ 30 w 36"/>
                  <a:gd name="T5" fmla="*/ 0 h 36"/>
                  <a:gd name="T6" fmla="*/ 36 w 36"/>
                  <a:gd name="T7" fmla="*/ 6 h 36"/>
                  <a:gd name="T8" fmla="*/ 36 w 36"/>
                  <a:gd name="T9" fmla="*/ 31 h 36"/>
                  <a:gd name="T10" fmla="*/ 30 w 36"/>
                  <a:gd name="T11" fmla="*/ 36 h 36"/>
                  <a:gd name="T12" fmla="*/ 5 w 36"/>
                  <a:gd name="T13" fmla="*/ 36 h 36"/>
                  <a:gd name="T14" fmla="*/ 0 w 36"/>
                  <a:gd name="T15" fmla="*/ 31 h 36"/>
                  <a:gd name="T16" fmla="*/ 0 w 36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6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34"/>
                      <a:pt x="33" y="36"/>
                      <a:pt x="30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34"/>
                      <a:pt x="0" y="31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76" name="Freeform 103">
                <a:extLst>
                  <a:ext uri="{FF2B5EF4-FFF2-40B4-BE49-F238E27FC236}">
                    <a16:creationId xmlns:a16="http://schemas.microsoft.com/office/drawing/2014/main" id="{BE1BFC07-8E95-324F-BFAA-49E447BE4EC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34" y="3770"/>
                <a:ext cx="85" cy="85"/>
              </a:xfrm>
              <a:custGeom>
                <a:avLst/>
                <a:gdLst>
                  <a:gd name="T0" fmla="*/ 0 w 36"/>
                  <a:gd name="T1" fmla="*/ 6 h 36"/>
                  <a:gd name="T2" fmla="*/ 6 w 36"/>
                  <a:gd name="T3" fmla="*/ 0 h 36"/>
                  <a:gd name="T4" fmla="*/ 30 w 36"/>
                  <a:gd name="T5" fmla="*/ 0 h 36"/>
                  <a:gd name="T6" fmla="*/ 36 w 36"/>
                  <a:gd name="T7" fmla="*/ 6 h 36"/>
                  <a:gd name="T8" fmla="*/ 36 w 36"/>
                  <a:gd name="T9" fmla="*/ 31 h 36"/>
                  <a:gd name="T10" fmla="*/ 30 w 36"/>
                  <a:gd name="T11" fmla="*/ 36 h 36"/>
                  <a:gd name="T12" fmla="*/ 6 w 36"/>
                  <a:gd name="T13" fmla="*/ 36 h 36"/>
                  <a:gd name="T14" fmla="*/ 0 w 36"/>
                  <a:gd name="T15" fmla="*/ 31 h 36"/>
                  <a:gd name="T16" fmla="*/ 0 w 36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6"/>
                    </a:moveTo>
                    <a:cubicBezTo>
                      <a:pt x="0" y="3"/>
                      <a:pt x="2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34"/>
                      <a:pt x="33" y="36"/>
                      <a:pt x="3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0" y="34"/>
                      <a:pt x="0" y="31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77" name="Freeform 104">
                <a:extLst>
                  <a:ext uri="{FF2B5EF4-FFF2-40B4-BE49-F238E27FC236}">
                    <a16:creationId xmlns:a16="http://schemas.microsoft.com/office/drawing/2014/main" id="{A54B4412-200F-D144-B3F9-146756CA46B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33" y="3770"/>
                <a:ext cx="85" cy="85"/>
              </a:xfrm>
              <a:custGeom>
                <a:avLst/>
                <a:gdLst>
                  <a:gd name="T0" fmla="*/ 0 w 36"/>
                  <a:gd name="T1" fmla="*/ 6 h 36"/>
                  <a:gd name="T2" fmla="*/ 6 w 36"/>
                  <a:gd name="T3" fmla="*/ 0 h 36"/>
                  <a:gd name="T4" fmla="*/ 31 w 36"/>
                  <a:gd name="T5" fmla="*/ 0 h 36"/>
                  <a:gd name="T6" fmla="*/ 36 w 36"/>
                  <a:gd name="T7" fmla="*/ 6 h 36"/>
                  <a:gd name="T8" fmla="*/ 36 w 36"/>
                  <a:gd name="T9" fmla="*/ 31 h 36"/>
                  <a:gd name="T10" fmla="*/ 31 w 36"/>
                  <a:gd name="T11" fmla="*/ 36 h 36"/>
                  <a:gd name="T12" fmla="*/ 6 w 36"/>
                  <a:gd name="T13" fmla="*/ 36 h 36"/>
                  <a:gd name="T14" fmla="*/ 0 w 36"/>
                  <a:gd name="T15" fmla="*/ 31 h 36"/>
                  <a:gd name="T16" fmla="*/ 0 w 36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6"/>
                    </a:moveTo>
                    <a:cubicBezTo>
                      <a:pt x="0" y="3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3"/>
                      <a:pt x="36" y="6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34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4"/>
                      <a:pt x="0" y="31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78" name="Freeform 105">
                <a:extLst>
                  <a:ext uri="{FF2B5EF4-FFF2-40B4-BE49-F238E27FC236}">
                    <a16:creationId xmlns:a16="http://schemas.microsoft.com/office/drawing/2014/main" id="{ED69168C-7136-4E49-8BF9-3D721D2B772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74" y="3770"/>
                <a:ext cx="489" cy="85"/>
              </a:xfrm>
              <a:custGeom>
                <a:avLst/>
                <a:gdLst>
                  <a:gd name="T0" fmla="*/ 201 w 207"/>
                  <a:gd name="T1" fmla="*/ 0 h 36"/>
                  <a:gd name="T2" fmla="*/ 5 w 207"/>
                  <a:gd name="T3" fmla="*/ 0 h 36"/>
                  <a:gd name="T4" fmla="*/ 0 w 207"/>
                  <a:gd name="T5" fmla="*/ 6 h 36"/>
                  <a:gd name="T6" fmla="*/ 0 w 207"/>
                  <a:gd name="T7" fmla="*/ 31 h 36"/>
                  <a:gd name="T8" fmla="*/ 5 w 207"/>
                  <a:gd name="T9" fmla="*/ 36 h 36"/>
                  <a:gd name="T10" fmla="*/ 201 w 207"/>
                  <a:gd name="T11" fmla="*/ 36 h 36"/>
                  <a:gd name="T12" fmla="*/ 207 w 207"/>
                  <a:gd name="T13" fmla="*/ 31 h 36"/>
                  <a:gd name="T14" fmla="*/ 207 w 207"/>
                  <a:gd name="T15" fmla="*/ 6 h 36"/>
                  <a:gd name="T16" fmla="*/ 201 w 207"/>
                  <a:gd name="T17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7" h="36">
                    <a:moveTo>
                      <a:pt x="20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4"/>
                      <a:pt x="2" y="36"/>
                      <a:pt x="5" y="36"/>
                    </a:cubicBezTo>
                    <a:cubicBezTo>
                      <a:pt x="201" y="36"/>
                      <a:pt x="201" y="36"/>
                      <a:pt x="201" y="36"/>
                    </a:cubicBezTo>
                    <a:cubicBezTo>
                      <a:pt x="204" y="36"/>
                      <a:pt x="207" y="34"/>
                      <a:pt x="207" y="31"/>
                    </a:cubicBezTo>
                    <a:cubicBezTo>
                      <a:pt x="207" y="6"/>
                      <a:pt x="207" y="6"/>
                      <a:pt x="207" y="6"/>
                    </a:cubicBezTo>
                    <a:cubicBezTo>
                      <a:pt x="207" y="3"/>
                      <a:pt x="204" y="0"/>
                      <a:pt x="201" y="0"/>
                    </a:cubicBez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79" name="Freeform 106">
                <a:extLst>
                  <a:ext uri="{FF2B5EF4-FFF2-40B4-BE49-F238E27FC236}">
                    <a16:creationId xmlns:a16="http://schemas.microsoft.com/office/drawing/2014/main" id="{7FECE012-0214-924A-83DC-CBF3C37A774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96" y="3770"/>
                <a:ext cx="85" cy="85"/>
              </a:xfrm>
              <a:custGeom>
                <a:avLst/>
                <a:gdLst>
                  <a:gd name="T0" fmla="*/ 36 w 36"/>
                  <a:gd name="T1" fmla="*/ 31 h 36"/>
                  <a:gd name="T2" fmla="*/ 30 w 36"/>
                  <a:gd name="T3" fmla="*/ 36 h 36"/>
                  <a:gd name="T4" fmla="*/ 6 w 36"/>
                  <a:gd name="T5" fmla="*/ 36 h 36"/>
                  <a:gd name="T6" fmla="*/ 0 w 36"/>
                  <a:gd name="T7" fmla="*/ 31 h 36"/>
                  <a:gd name="T8" fmla="*/ 0 w 36"/>
                  <a:gd name="T9" fmla="*/ 6 h 36"/>
                  <a:gd name="T10" fmla="*/ 6 w 36"/>
                  <a:gd name="T11" fmla="*/ 0 h 36"/>
                  <a:gd name="T12" fmla="*/ 30 w 36"/>
                  <a:gd name="T13" fmla="*/ 0 h 36"/>
                  <a:gd name="T14" fmla="*/ 36 w 36"/>
                  <a:gd name="T15" fmla="*/ 6 h 36"/>
                  <a:gd name="T16" fmla="*/ 36 w 36"/>
                  <a:gd name="T17" fmla="*/ 31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36" y="31"/>
                    </a:moveTo>
                    <a:cubicBezTo>
                      <a:pt x="36" y="34"/>
                      <a:pt x="33" y="36"/>
                      <a:pt x="3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0" y="34"/>
                      <a:pt x="0" y="3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lnTo>
                      <a:pt x="36" y="31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80" name="Freeform 107">
                <a:extLst>
                  <a:ext uri="{FF2B5EF4-FFF2-40B4-BE49-F238E27FC236}">
                    <a16:creationId xmlns:a16="http://schemas.microsoft.com/office/drawing/2014/main" id="{6C747726-CE18-3C49-8848-3F3F21C7405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93" y="3820"/>
                <a:ext cx="85" cy="35"/>
              </a:xfrm>
              <a:custGeom>
                <a:avLst/>
                <a:gdLst>
                  <a:gd name="T0" fmla="*/ 0 w 36"/>
                  <a:gd name="T1" fmla="*/ 5 h 15"/>
                  <a:gd name="T2" fmla="*/ 6 w 36"/>
                  <a:gd name="T3" fmla="*/ 0 h 15"/>
                  <a:gd name="T4" fmla="*/ 31 w 36"/>
                  <a:gd name="T5" fmla="*/ 0 h 15"/>
                  <a:gd name="T6" fmla="*/ 36 w 36"/>
                  <a:gd name="T7" fmla="*/ 5 h 15"/>
                  <a:gd name="T8" fmla="*/ 36 w 36"/>
                  <a:gd name="T9" fmla="*/ 10 h 15"/>
                  <a:gd name="T10" fmla="*/ 31 w 36"/>
                  <a:gd name="T11" fmla="*/ 15 h 15"/>
                  <a:gd name="T12" fmla="*/ 6 w 36"/>
                  <a:gd name="T13" fmla="*/ 15 h 15"/>
                  <a:gd name="T14" fmla="*/ 0 w 36"/>
                  <a:gd name="T15" fmla="*/ 10 h 15"/>
                  <a:gd name="T16" fmla="*/ 0 w 36"/>
                  <a:gd name="T17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5">
                    <a:moveTo>
                      <a:pt x="0" y="5"/>
                    </a:moveTo>
                    <a:cubicBezTo>
                      <a:pt x="0" y="2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2"/>
                      <a:pt x="36" y="5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3"/>
                      <a:pt x="34" y="15"/>
                      <a:pt x="31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3" y="15"/>
                      <a:pt x="0" y="13"/>
                      <a:pt x="0" y="1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81" name="Freeform 108">
                <a:extLst>
                  <a:ext uri="{FF2B5EF4-FFF2-40B4-BE49-F238E27FC236}">
                    <a16:creationId xmlns:a16="http://schemas.microsoft.com/office/drawing/2014/main" id="{0C71863C-74DA-2E45-AD3B-9AACAF2AB70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94" y="3770"/>
                <a:ext cx="85" cy="85"/>
              </a:xfrm>
              <a:custGeom>
                <a:avLst/>
                <a:gdLst>
                  <a:gd name="T0" fmla="*/ 0 w 36"/>
                  <a:gd name="T1" fmla="*/ 6 h 36"/>
                  <a:gd name="T2" fmla="*/ 5 w 36"/>
                  <a:gd name="T3" fmla="*/ 0 h 36"/>
                  <a:gd name="T4" fmla="*/ 30 w 36"/>
                  <a:gd name="T5" fmla="*/ 0 h 36"/>
                  <a:gd name="T6" fmla="*/ 36 w 36"/>
                  <a:gd name="T7" fmla="*/ 6 h 36"/>
                  <a:gd name="T8" fmla="*/ 36 w 36"/>
                  <a:gd name="T9" fmla="*/ 31 h 36"/>
                  <a:gd name="T10" fmla="*/ 30 w 36"/>
                  <a:gd name="T11" fmla="*/ 36 h 36"/>
                  <a:gd name="T12" fmla="*/ 5 w 36"/>
                  <a:gd name="T13" fmla="*/ 36 h 36"/>
                  <a:gd name="T14" fmla="*/ 0 w 36"/>
                  <a:gd name="T15" fmla="*/ 31 h 36"/>
                  <a:gd name="T16" fmla="*/ 0 w 36"/>
                  <a:gd name="T17" fmla="*/ 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6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3"/>
                      <a:pt x="36" y="6"/>
                    </a:cubicBezTo>
                    <a:cubicBezTo>
                      <a:pt x="36" y="31"/>
                      <a:pt x="36" y="31"/>
                      <a:pt x="36" y="31"/>
                    </a:cubicBezTo>
                    <a:cubicBezTo>
                      <a:pt x="36" y="34"/>
                      <a:pt x="33" y="36"/>
                      <a:pt x="30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34"/>
                      <a:pt x="0" y="31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82" name="Freeform 109">
                <a:extLst>
                  <a:ext uri="{FF2B5EF4-FFF2-40B4-BE49-F238E27FC236}">
                    <a16:creationId xmlns:a16="http://schemas.microsoft.com/office/drawing/2014/main" id="{6CAB9351-BFBB-9F47-A3A1-F88E1BB744A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92" y="3820"/>
                <a:ext cx="85" cy="35"/>
              </a:xfrm>
              <a:custGeom>
                <a:avLst/>
                <a:gdLst>
                  <a:gd name="T0" fmla="*/ 0 w 36"/>
                  <a:gd name="T1" fmla="*/ 5 h 15"/>
                  <a:gd name="T2" fmla="*/ 6 w 36"/>
                  <a:gd name="T3" fmla="*/ 0 h 15"/>
                  <a:gd name="T4" fmla="*/ 30 w 36"/>
                  <a:gd name="T5" fmla="*/ 0 h 15"/>
                  <a:gd name="T6" fmla="*/ 36 w 36"/>
                  <a:gd name="T7" fmla="*/ 5 h 15"/>
                  <a:gd name="T8" fmla="*/ 36 w 36"/>
                  <a:gd name="T9" fmla="*/ 10 h 15"/>
                  <a:gd name="T10" fmla="*/ 30 w 36"/>
                  <a:gd name="T11" fmla="*/ 15 h 15"/>
                  <a:gd name="T12" fmla="*/ 6 w 36"/>
                  <a:gd name="T13" fmla="*/ 15 h 15"/>
                  <a:gd name="T14" fmla="*/ 0 w 36"/>
                  <a:gd name="T15" fmla="*/ 10 h 15"/>
                  <a:gd name="T16" fmla="*/ 0 w 36"/>
                  <a:gd name="T17" fmla="*/ 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15">
                    <a:moveTo>
                      <a:pt x="0" y="5"/>
                    </a:moveTo>
                    <a:cubicBezTo>
                      <a:pt x="0" y="2"/>
                      <a:pt x="2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2"/>
                      <a:pt x="36" y="5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6" y="13"/>
                      <a:pt x="33" y="15"/>
                      <a:pt x="30" y="15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2" y="15"/>
                      <a:pt x="0" y="13"/>
                      <a:pt x="0" y="1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83" name="Freeform 110">
                <a:extLst>
                  <a:ext uri="{FF2B5EF4-FFF2-40B4-BE49-F238E27FC236}">
                    <a16:creationId xmlns:a16="http://schemas.microsoft.com/office/drawing/2014/main" id="{71504702-7E68-9D49-9A08-109EFC96F95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25" y="3565"/>
                <a:ext cx="85" cy="85"/>
              </a:xfrm>
              <a:custGeom>
                <a:avLst/>
                <a:gdLst>
                  <a:gd name="T0" fmla="*/ 0 w 36"/>
                  <a:gd name="T1" fmla="*/ 5 h 36"/>
                  <a:gd name="T2" fmla="*/ 6 w 36"/>
                  <a:gd name="T3" fmla="*/ 0 h 36"/>
                  <a:gd name="T4" fmla="*/ 30 w 36"/>
                  <a:gd name="T5" fmla="*/ 0 h 36"/>
                  <a:gd name="T6" fmla="*/ 36 w 36"/>
                  <a:gd name="T7" fmla="*/ 5 h 36"/>
                  <a:gd name="T8" fmla="*/ 36 w 36"/>
                  <a:gd name="T9" fmla="*/ 30 h 36"/>
                  <a:gd name="T10" fmla="*/ 30 w 36"/>
                  <a:gd name="T11" fmla="*/ 36 h 36"/>
                  <a:gd name="T12" fmla="*/ 6 w 36"/>
                  <a:gd name="T13" fmla="*/ 36 h 36"/>
                  <a:gd name="T14" fmla="*/ 0 w 36"/>
                  <a:gd name="T15" fmla="*/ 30 h 36"/>
                  <a:gd name="T16" fmla="*/ 0 w 36"/>
                  <a:gd name="T1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5"/>
                    </a:moveTo>
                    <a:cubicBezTo>
                      <a:pt x="0" y="2"/>
                      <a:pt x="3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4" y="0"/>
                      <a:pt x="36" y="2"/>
                      <a:pt x="36" y="5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4" y="36"/>
                      <a:pt x="3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3"/>
                      <a:pt x="0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84" name="Freeform 111">
                <a:extLst>
                  <a:ext uri="{FF2B5EF4-FFF2-40B4-BE49-F238E27FC236}">
                    <a16:creationId xmlns:a16="http://schemas.microsoft.com/office/drawing/2014/main" id="{4A03D557-6A11-624E-9985-7D3CBA9E562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323" y="3565"/>
                <a:ext cx="87" cy="85"/>
              </a:xfrm>
              <a:custGeom>
                <a:avLst/>
                <a:gdLst>
                  <a:gd name="T0" fmla="*/ 0 w 37"/>
                  <a:gd name="T1" fmla="*/ 5 h 36"/>
                  <a:gd name="T2" fmla="*/ 6 w 37"/>
                  <a:gd name="T3" fmla="*/ 0 h 36"/>
                  <a:gd name="T4" fmla="*/ 31 w 37"/>
                  <a:gd name="T5" fmla="*/ 0 h 36"/>
                  <a:gd name="T6" fmla="*/ 37 w 37"/>
                  <a:gd name="T7" fmla="*/ 5 h 36"/>
                  <a:gd name="T8" fmla="*/ 37 w 37"/>
                  <a:gd name="T9" fmla="*/ 30 h 36"/>
                  <a:gd name="T10" fmla="*/ 31 w 37"/>
                  <a:gd name="T11" fmla="*/ 36 h 36"/>
                  <a:gd name="T12" fmla="*/ 6 w 37"/>
                  <a:gd name="T13" fmla="*/ 36 h 36"/>
                  <a:gd name="T14" fmla="*/ 0 w 37"/>
                  <a:gd name="T15" fmla="*/ 30 h 36"/>
                  <a:gd name="T16" fmla="*/ 0 w 37"/>
                  <a:gd name="T1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6">
                    <a:moveTo>
                      <a:pt x="0" y="5"/>
                    </a:moveTo>
                    <a:cubicBezTo>
                      <a:pt x="0" y="2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7" y="2"/>
                      <a:pt x="37" y="5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3"/>
                      <a:pt x="0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85" name="Freeform 112">
                <a:extLst>
                  <a:ext uri="{FF2B5EF4-FFF2-40B4-BE49-F238E27FC236}">
                    <a16:creationId xmlns:a16="http://schemas.microsoft.com/office/drawing/2014/main" id="{82A6C06B-18F3-1043-ACAF-9019D541524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24" y="3565"/>
                <a:ext cx="85" cy="85"/>
              </a:xfrm>
              <a:custGeom>
                <a:avLst/>
                <a:gdLst>
                  <a:gd name="T0" fmla="*/ 0 w 36"/>
                  <a:gd name="T1" fmla="*/ 5 h 36"/>
                  <a:gd name="T2" fmla="*/ 5 w 36"/>
                  <a:gd name="T3" fmla="*/ 0 h 36"/>
                  <a:gd name="T4" fmla="*/ 30 w 36"/>
                  <a:gd name="T5" fmla="*/ 0 h 36"/>
                  <a:gd name="T6" fmla="*/ 36 w 36"/>
                  <a:gd name="T7" fmla="*/ 5 h 36"/>
                  <a:gd name="T8" fmla="*/ 36 w 36"/>
                  <a:gd name="T9" fmla="*/ 30 h 36"/>
                  <a:gd name="T10" fmla="*/ 30 w 36"/>
                  <a:gd name="T11" fmla="*/ 36 h 36"/>
                  <a:gd name="T12" fmla="*/ 5 w 36"/>
                  <a:gd name="T13" fmla="*/ 36 h 36"/>
                  <a:gd name="T14" fmla="*/ 0 w 36"/>
                  <a:gd name="T15" fmla="*/ 30 h 36"/>
                  <a:gd name="T16" fmla="*/ 0 w 36"/>
                  <a:gd name="T1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5"/>
                    </a:moveTo>
                    <a:cubicBezTo>
                      <a:pt x="0" y="2"/>
                      <a:pt x="2" y="0"/>
                      <a:pt x="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2"/>
                      <a:pt x="36" y="5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3" y="36"/>
                      <a:pt x="30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33"/>
                      <a:pt x="0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86" name="Freeform 113">
                <a:extLst>
                  <a:ext uri="{FF2B5EF4-FFF2-40B4-BE49-F238E27FC236}">
                    <a16:creationId xmlns:a16="http://schemas.microsoft.com/office/drawing/2014/main" id="{FE562306-FFF4-E34E-8D33-09E066FF172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22" y="3565"/>
                <a:ext cx="85" cy="85"/>
              </a:xfrm>
              <a:custGeom>
                <a:avLst/>
                <a:gdLst>
                  <a:gd name="T0" fmla="*/ 0 w 36"/>
                  <a:gd name="T1" fmla="*/ 5 h 36"/>
                  <a:gd name="T2" fmla="*/ 6 w 36"/>
                  <a:gd name="T3" fmla="*/ 0 h 36"/>
                  <a:gd name="T4" fmla="*/ 30 w 36"/>
                  <a:gd name="T5" fmla="*/ 0 h 36"/>
                  <a:gd name="T6" fmla="*/ 36 w 36"/>
                  <a:gd name="T7" fmla="*/ 5 h 36"/>
                  <a:gd name="T8" fmla="*/ 36 w 36"/>
                  <a:gd name="T9" fmla="*/ 30 h 36"/>
                  <a:gd name="T10" fmla="*/ 30 w 36"/>
                  <a:gd name="T11" fmla="*/ 36 h 36"/>
                  <a:gd name="T12" fmla="*/ 6 w 36"/>
                  <a:gd name="T13" fmla="*/ 36 h 36"/>
                  <a:gd name="T14" fmla="*/ 0 w 36"/>
                  <a:gd name="T15" fmla="*/ 30 h 36"/>
                  <a:gd name="T16" fmla="*/ 0 w 36"/>
                  <a:gd name="T1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5"/>
                    </a:moveTo>
                    <a:cubicBezTo>
                      <a:pt x="0" y="2"/>
                      <a:pt x="2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2"/>
                      <a:pt x="36" y="5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3" y="36"/>
                      <a:pt x="3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0" y="33"/>
                      <a:pt x="0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87" name="Freeform 114">
                <a:extLst>
                  <a:ext uri="{FF2B5EF4-FFF2-40B4-BE49-F238E27FC236}">
                    <a16:creationId xmlns:a16="http://schemas.microsoft.com/office/drawing/2014/main" id="{3E53C386-19E4-8846-8CD9-D6A15180D1A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21" y="3565"/>
                <a:ext cx="85" cy="85"/>
              </a:xfrm>
              <a:custGeom>
                <a:avLst/>
                <a:gdLst>
                  <a:gd name="T0" fmla="*/ 0 w 36"/>
                  <a:gd name="T1" fmla="*/ 5 h 36"/>
                  <a:gd name="T2" fmla="*/ 6 w 36"/>
                  <a:gd name="T3" fmla="*/ 0 h 36"/>
                  <a:gd name="T4" fmla="*/ 31 w 36"/>
                  <a:gd name="T5" fmla="*/ 0 h 36"/>
                  <a:gd name="T6" fmla="*/ 36 w 36"/>
                  <a:gd name="T7" fmla="*/ 5 h 36"/>
                  <a:gd name="T8" fmla="*/ 36 w 36"/>
                  <a:gd name="T9" fmla="*/ 30 h 36"/>
                  <a:gd name="T10" fmla="*/ 31 w 36"/>
                  <a:gd name="T11" fmla="*/ 36 h 36"/>
                  <a:gd name="T12" fmla="*/ 6 w 36"/>
                  <a:gd name="T13" fmla="*/ 36 h 36"/>
                  <a:gd name="T14" fmla="*/ 0 w 36"/>
                  <a:gd name="T15" fmla="*/ 30 h 36"/>
                  <a:gd name="T16" fmla="*/ 0 w 36"/>
                  <a:gd name="T1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5"/>
                    </a:moveTo>
                    <a:cubicBezTo>
                      <a:pt x="0" y="2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2"/>
                      <a:pt x="36" y="5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3"/>
                      <a:pt x="0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88" name="Freeform 115">
                <a:extLst>
                  <a:ext uri="{FF2B5EF4-FFF2-40B4-BE49-F238E27FC236}">
                    <a16:creationId xmlns:a16="http://schemas.microsoft.com/office/drawing/2014/main" id="{735CC0E7-670B-3148-93A0-AD6314DDF4B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19" y="3565"/>
                <a:ext cx="88" cy="85"/>
              </a:xfrm>
              <a:custGeom>
                <a:avLst/>
                <a:gdLst>
                  <a:gd name="T0" fmla="*/ 0 w 37"/>
                  <a:gd name="T1" fmla="*/ 5 h 36"/>
                  <a:gd name="T2" fmla="*/ 6 w 37"/>
                  <a:gd name="T3" fmla="*/ 0 h 36"/>
                  <a:gd name="T4" fmla="*/ 31 w 37"/>
                  <a:gd name="T5" fmla="*/ 0 h 36"/>
                  <a:gd name="T6" fmla="*/ 37 w 37"/>
                  <a:gd name="T7" fmla="*/ 5 h 36"/>
                  <a:gd name="T8" fmla="*/ 37 w 37"/>
                  <a:gd name="T9" fmla="*/ 30 h 36"/>
                  <a:gd name="T10" fmla="*/ 31 w 37"/>
                  <a:gd name="T11" fmla="*/ 36 h 36"/>
                  <a:gd name="T12" fmla="*/ 6 w 37"/>
                  <a:gd name="T13" fmla="*/ 36 h 36"/>
                  <a:gd name="T14" fmla="*/ 0 w 37"/>
                  <a:gd name="T15" fmla="*/ 30 h 36"/>
                  <a:gd name="T16" fmla="*/ 0 w 37"/>
                  <a:gd name="T1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36">
                    <a:moveTo>
                      <a:pt x="0" y="5"/>
                    </a:moveTo>
                    <a:cubicBezTo>
                      <a:pt x="0" y="2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7" y="2"/>
                      <a:pt x="37" y="5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33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3"/>
                      <a:pt x="0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89" name="Freeform 116">
                <a:extLst>
                  <a:ext uri="{FF2B5EF4-FFF2-40B4-BE49-F238E27FC236}">
                    <a16:creationId xmlns:a16="http://schemas.microsoft.com/office/drawing/2014/main" id="{BC510D06-D5FB-8F4E-95AF-AC1D2EAC1B5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20" y="3565"/>
                <a:ext cx="85" cy="85"/>
              </a:xfrm>
              <a:custGeom>
                <a:avLst/>
                <a:gdLst>
                  <a:gd name="T0" fmla="*/ 0 w 36"/>
                  <a:gd name="T1" fmla="*/ 5 h 36"/>
                  <a:gd name="T2" fmla="*/ 5 w 36"/>
                  <a:gd name="T3" fmla="*/ 0 h 36"/>
                  <a:gd name="T4" fmla="*/ 30 w 36"/>
                  <a:gd name="T5" fmla="*/ 0 h 36"/>
                  <a:gd name="T6" fmla="*/ 36 w 36"/>
                  <a:gd name="T7" fmla="*/ 5 h 36"/>
                  <a:gd name="T8" fmla="*/ 36 w 36"/>
                  <a:gd name="T9" fmla="*/ 30 h 36"/>
                  <a:gd name="T10" fmla="*/ 30 w 36"/>
                  <a:gd name="T11" fmla="*/ 36 h 36"/>
                  <a:gd name="T12" fmla="*/ 5 w 36"/>
                  <a:gd name="T13" fmla="*/ 36 h 36"/>
                  <a:gd name="T14" fmla="*/ 0 w 36"/>
                  <a:gd name="T15" fmla="*/ 30 h 36"/>
                  <a:gd name="T16" fmla="*/ 0 w 36"/>
                  <a:gd name="T1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5"/>
                    </a:moveTo>
                    <a:cubicBezTo>
                      <a:pt x="0" y="2"/>
                      <a:pt x="2" y="0"/>
                      <a:pt x="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2"/>
                      <a:pt x="36" y="5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3" y="36"/>
                      <a:pt x="30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33"/>
                      <a:pt x="0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90" name="Freeform 117">
                <a:extLst>
                  <a:ext uri="{FF2B5EF4-FFF2-40B4-BE49-F238E27FC236}">
                    <a16:creationId xmlns:a16="http://schemas.microsoft.com/office/drawing/2014/main" id="{4FEC8277-6E56-EC4C-94D8-4CC35D78B29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18" y="3565"/>
                <a:ext cx="85" cy="85"/>
              </a:xfrm>
              <a:custGeom>
                <a:avLst/>
                <a:gdLst>
                  <a:gd name="T0" fmla="*/ 0 w 36"/>
                  <a:gd name="T1" fmla="*/ 5 h 36"/>
                  <a:gd name="T2" fmla="*/ 6 w 36"/>
                  <a:gd name="T3" fmla="*/ 0 h 36"/>
                  <a:gd name="T4" fmla="*/ 30 w 36"/>
                  <a:gd name="T5" fmla="*/ 0 h 36"/>
                  <a:gd name="T6" fmla="*/ 36 w 36"/>
                  <a:gd name="T7" fmla="*/ 5 h 36"/>
                  <a:gd name="T8" fmla="*/ 36 w 36"/>
                  <a:gd name="T9" fmla="*/ 30 h 36"/>
                  <a:gd name="T10" fmla="*/ 30 w 36"/>
                  <a:gd name="T11" fmla="*/ 36 h 36"/>
                  <a:gd name="T12" fmla="*/ 6 w 36"/>
                  <a:gd name="T13" fmla="*/ 36 h 36"/>
                  <a:gd name="T14" fmla="*/ 0 w 36"/>
                  <a:gd name="T15" fmla="*/ 30 h 36"/>
                  <a:gd name="T16" fmla="*/ 0 w 36"/>
                  <a:gd name="T1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5"/>
                    </a:moveTo>
                    <a:cubicBezTo>
                      <a:pt x="0" y="2"/>
                      <a:pt x="2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2"/>
                      <a:pt x="36" y="5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3" y="36"/>
                      <a:pt x="3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0" y="33"/>
                      <a:pt x="0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91" name="Freeform 118">
                <a:extLst>
                  <a:ext uri="{FF2B5EF4-FFF2-40B4-BE49-F238E27FC236}">
                    <a16:creationId xmlns:a16="http://schemas.microsoft.com/office/drawing/2014/main" id="{931AE11D-B2BF-BE42-8264-5F4B788C8C9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17" y="3565"/>
                <a:ext cx="85" cy="85"/>
              </a:xfrm>
              <a:custGeom>
                <a:avLst/>
                <a:gdLst>
                  <a:gd name="T0" fmla="*/ 0 w 36"/>
                  <a:gd name="T1" fmla="*/ 5 h 36"/>
                  <a:gd name="T2" fmla="*/ 6 w 36"/>
                  <a:gd name="T3" fmla="*/ 0 h 36"/>
                  <a:gd name="T4" fmla="*/ 30 w 36"/>
                  <a:gd name="T5" fmla="*/ 0 h 36"/>
                  <a:gd name="T6" fmla="*/ 36 w 36"/>
                  <a:gd name="T7" fmla="*/ 5 h 36"/>
                  <a:gd name="T8" fmla="*/ 36 w 36"/>
                  <a:gd name="T9" fmla="*/ 30 h 36"/>
                  <a:gd name="T10" fmla="*/ 30 w 36"/>
                  <a:gd name="T11" fmla="*/ 36 h 36"/>
                  <a:gd name="T12" fmla="*/ 6 w 36"/>
                  <a:gd name="T13" fmla="*/ 36 h 36"/>
                  <a:gd name="T14" fmla="*/ 0 w 36"/>
                  <a:gd name="T15" fmla="*/ 30 h 36"/>
                  <a:gd name="T16" fmla="*/ 0 w 36"/>
                  <a:gd name="T1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5"/>
                    </a:moveTo>
                    <a:cubicBezTo>
                      <a:pt x="0" y="2"/>
                      <a:pt x="3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4" y="0"/>
                      <a:pt x="36" y="2"/>
                      <a:pt x="36" y="5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4" y="36"/>
                      <a:pt x="3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3"/>
                      <a:pt x="0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92" name="Freeform 119">
                <a:extLst>
                  <a:ext uri="{FF2B5EF4-FFF2-40B4-BE49-F238E27FC236}">
                    <a16:creationId xmlns:a16="http://schemas.microsoft.com/office/drawing/2014/main" id="{E9107A20-CACC-DE4A-96F3-BC9B02C8AB2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15" y="3565"/>
                <a:ext cx="85" cy="85"/>
              </a:xfrm>
              <a:custGeom>
                <a:avLst/>
                <a:gdLst>
                  <a:gd name="T0" fmla="*/ 0 w 36"/>
                  <a:gd name="T1" fmla="*/ 5 h 36"/>
                  <a:gd name="T2" fmla="*/ 6 w 36"/>
                  <a:gd name="T3" fmla="*/ 0 h 36"/>
                  <a:gd name="T4" fmla="*/ 31 w 36"/>
                  <a:gd name="T5" fmla="*/ 0 h 36"/>
                  <a:gd name="T6" fmla="*/ 36 w 36"/>
                  <a:gd name="T7" fmla="*/ 5 h 36"/>
                  <a:gd name="T8" fmla="*/ 36 w 36"/>
                  <a:gd name="T9" fmla="*/ 30 h 36"/>
                  <a:gd name="T10" fmla="*/ 31 w 36"/>
                  <a:gd name="T11" fmla="*/ 36 h 36"/>
                  <a:gd name="T12" fmla="*/ 6 w 36"/>
                  <a:gd name="T13" fmla="*/ 36 h 36"/>
                  <a:gd name="T14" fmla="*/ 0 w 36"/>
                  <a:gd name="T15" fmla="*/ 30 h 36"/>
                  <a:gd name="T16" fmla="*/ 0 w 36"/>
                  <a:gd name="T1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5"/>
                    </a:moveTo>
                    <a:cubicBezTo>
                      <a:pt x="0" y="2"/>
                      <a:pt x="3" y="0"/>
                      <a:pt x="6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6" y="2"/>
                      <a:pt x="36" y="5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4" y="36"/>
                      <a:pt x="31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3"/>
                      <a:pt x="0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93" name="Freeform 120">
                <a:extLst>
                  <a:ext uri="{FF2B5EF4-FFF2-40B4-BE49-F238E27FC236}">
                    <a16:creationId xmlns:a16="http://schemas.microsoft.com/office/drawing/2014/main" id="{98B81196-541A-F642-8E6B-FC7E0367CCA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16" y="3565"/>
                <a:ext cx="85" cy="85"/>
              </a:xfrm>
              <a:custGeom>
                <a:avLst/>
                <a:gdLst>
                  <a:gd name="T0" fmla="*/ 0 w 36"/>
                  <a:gd name="T1" fmla="*/ 5 h 36"/>
                  <a:gd name="T2" fmla="*/ 5 w 36"/>
                  <a:gd name="T3" fmla="*/ 0 h 36"/>
                  <a:gd name="T4" fmla="*/ 30 w 36"/>
                  <a:gd name="T5" fmla="*/ 0 h 36"/>
                  <a:gd name="T6" fmla="*/ 36 w 36"/>
                  <a:gd name="T7" fmla="*/ 5 h 36"/>
                  <a:gd name="T8" fmla="*/ 36 w 36"/>
                  <a:gd name="T9" fmla="*/ 30 h 36"/>
                  <a:gd name="T10" fmla="*/ 30 w 36"/>
                  <a:gd name="T11" fmla="*/ 36 h 36"/>
                  <a:gd name="T12" fmla="*/ 5 w 36"/>
                  <a:gd name="T13" fmla="*/ 36 h 36"/>
                  <a:gd name="T14" fmla="*/ 0 w 36"/>
                  <a:gd name="T15" fmla="*/ 30 h 36"/>
                  <a:gd name="T16" fmla="*/ 0 w 36"/>
                  <a:gd name="T1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5"/>
                    </a:moveTo>
                    <a:cubicBezTo>
                      <a:pt x="0" y="2"/>
                      <a:pt x="2" y="0"/>
                      <a:pt x="5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2"/>
                      <a:pt x="36" y="5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3" y="36"/>
                      <a:pt x="30" y="36"/>
                    </a:cubicBezTo>
                    <a:cubicBezTo>
                      <a:pt x="5" y="36"/>
                      <a:pt x="5" y="36"/>
                      <a:pt x="5" y="36"/>
                    </a:cubicBezTo>
                    <a:cubicBezTo>
                      <a:pt x="2" y="36"/>
                      <a:pt x="0" y="33"/>
                      <a:pt x="0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94" name="Freeform 121">
                <a:extLst>
                  <a:ext uri="{FF2B5EF4-FFF2-40B4-BE49-F238E27FC236}">
                    <a16:creationId xmlns:a16="http://schemas.microsoft.com/office/drawing/2014/main" id="{060DF6D1-C4C0-CB4D-BFA4-7572B530BB4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15" y="3565"/>
                <a:ext cx="85" cy="85"/>
              </a:xfrm>
              <a:custGeom>
                <a:avLst/>
                <a:gdLst>
                  <a:gd name="T0" fmla="*/ 0 w 36"/>
                  <a:gd name="T1" fmla="*/ 5 h 36"/>
                  <a:gd name="T2" fmla="*/ 6 w 36"/>
                  <a:gd name="T3" fmla="*/ 0 h 36"/>
                  <a:gd name="T4" fmla="*/ 30 w 36"/>
                  <a:gd name="T5" fmla="*/ 0 h 36"/>
                  <a:gd name="T6" fmla="*/ 36 w 36"/>
                  <a:gd name="T7" fmla="*/ 5 h 36"/>
                  <a:gd name="T8" fmla="*/ 36 w 36"/>
                  <a:gd name="T9" fmla="*/ 30 h 36"/>
                  <a:gd name="T10" fmla="*/ 30 w 36"/>
                  <a:gd name="T11" fmla="*/ 36 h 36"/>
                  <a:gd name="T12" fmla="*/ 6 w 36"/>
                  <a:gd name="T13" fmla="*/ 36 h 36"/>
                  <a:gd name="T14" fmla="*/ 0 w 36"/>
                  <a:gd name="T15" fmla="*/ 30 h 36"/>
                  <a:gd name="T16" fmla="*/ 0 w 36"/>
                  <a:gd name="T1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36">
                    <a:moveTo>
                      <a:pt x="0" y="5"/>
                    </a:moveTo>
                    <a:cubicBezTo>
                      <a:pt x="0" y="2"/>
                      <a:pt x="2" y="0"/>
                      <a:pt x="6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3" y="0"/>
                      <a:pt x="36" y="2"/>
                      <a:pt x="36" y="5"/>
                    </a:cubicBezTo>
                    <a:cubicBezTo>
                      <a:pt x="36" y="30"/>
                      <a:pt x="36" y="30"/>
                      <a:pt x="36" y="30"/>
                    </a:cubicBezTo>
                    <a:cubicBezTo>
                      <a:pt x="36" y="33"/>
                      <a:pt x="33" y="36"/>
                      <a:pt x="30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2" y="36"/>
                      <a:pt x="0" y="33"/>
                      <a:pt x="0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95" name="Freeform 122">
                <a:extLst>
                  <a:ext uri="{FF2B5EF4-FFF2-40B4-BE49-F238E27FC236}">
                    <a16:creationId xmlns:a16="http://schemas.microsoft.com/office/drawing/2014/main" id="{DBB2208D-CB38-DC42-8C64-F14C95BD13A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33" y="3565"/>
                <a:ext cx="165" cy="85"/>
              </a:xfrm>
              <a:custGeom>
                <a:avLst/>
                <a:gdLst>
                  <a:gd name="T0" fmla="*/ 0 w 70"/>
                  <a:gd name="T1" fmla="*/ 5 h 36"/>
                  <a:gd name="T2" fmla="*/ 6 w 70"/>
                  <a:gd name="T3" fmla="*/ 0 h 36"/>
                  <a:gd name="T4" fmla="*/ 64 w 70"/>
                  <a:gd name="T5" fmla="*/ 0 h 36"/>
                  <a:gd name="T6" fmla="*/ 70 w 70"/>
                  <a:gd name="T7" fmla="*/ 5 h 36"/>
                  <a:gd name="T8" fmla="*/ 70 w 70"/>
                  <a:gd name="T9" fmla="*/ 30 h 36"/>
                  <a:gd name="T10" fmla="*/ 64 w 70"/>
                  <a:gd name="T11" fmla="*/ 36 h 36"/>
                  <a:gd name="T12" fmla="*/ 6 w 70"/>
                  <a:gd name="T13" fmla="*/ 36 h 36"/>
                  <a:gd name="T14" fmla="*/ 0 w 70"/>
                  <a:gd name="T15" fmla="*/ 30 h 36"/>
                  <a:gd name="T16" fmla="*/ 0 w 70"/>
                  <a:gd name="T17" fmla="*/ 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36">
                    <a:moveTo>
                      <a:pt x="0" y="5"/>
                    </a:moveTo>
                    <a:cubicBezTo>
                      <a:pt x="0" y="2"/>
                      <a:pt x="3" y="0"/>
                      <a:pt x="6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8" y="0"/>
                      <a:pt x="70" y="2"/>
                      <a:pt x="70" y="5"/>
                    </a:cubicBezTo>
                    <a:cubicBezTo>
                      <a:pt x="70" y="30"/>
                      <a:pt x="70" y="30"/>
                      <a:pt x="70" y="30"/>
                    </a:cubicBezTo>
                    <a:cubicBezTo>
                      <a:pt x="70" y="33"/>
                      <a:pt x="68" y="36"/>
                      <a:pt x="64" y="36"/>
                    </a:cubicBezTo>
                    <a:cubicBezTo>
                      <a:pt x="6" y="36"/>
                      <a:pt x="6" y="36"/>
                      <a:pt x="6" y="36"/>
                    </a:cubicBezTo>
                    <a:cubicBezTo>
                      <a:pt x="3" y="36"/>
                      <a:pt x="0" y="33"/>
                      <a:pt x="0" y="30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615C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96" name="Freeform 123">
                <a:extLst>
                  <a:ext uri="{FF2B5EF4-FFF2-40B4-BE49-F238E27FC236}">
                    <a16:creationId xmlns:a16="http://schemas.microsoft.com/office/drawing/2014/main" id="{CA8B93AC-3CB9-B349-8E35-014748C7A44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55" y="3491"/>
                <a:ext cx="510" cy="1042"/>
              </a:xfrm>
              <a:custGeom>
                <a:avLst/>
                <a:gdLst>
                  <a:gd name="T0" fmla="*/ 216 w 216"/>
                  <a:gd name="T1" fmla="*/ 168 h 441"/>
                  <a:gd name="T2" fmla="*/ 216 w 216"/>
                  <a:gd name="T3" fmla="*/ 50 h 441"/>
                  <a:gd name="T4" fmla="*/ 201 w 216"/>
                  <a:gd name="T5" fmla="*/ 35 h 441"/>
                  <a:gd name="T6" fmla="*/ 187 w 216"/>
                  <a:gd name="T7" fmla="*/ 50 h 441"/>
                  <a:gd name="T8" fmla="*/ 187 w 216"/>
                  <a:gd name="T9" fmla="*/ 142 h 441"/>
                  <a:gd name="T10" fmla="*/ 180 w 216"/>
                  <a:gd name="T11" fmla="*/ 141 h 441"/>
                  <a:gd name="T12" fmla="*/ 180 w 216"/>
                  <a:gd name="T13" fmla="*/ 28 h 441"/>
                  <a:gd name="T14" fmla="*/ 163 w 216"/>
                  <a:gd name="T15" fmla="*/ 12 h 441"/>
                  <a:gd name="T16" fmla="*/ 163 w 216"/>
                  <a:gd name="T17" fmla="*/ 12 h 441"/>
                  <a:gd name="T18" fmla="*/ 146 w 216"/>
                  <a:gd name="T19" fmla="*/ 28 h 441"/>
                  <a:gd name="T20" fmla="*/ 147 w 216"/>
                  <a:gd name="T21" fmla="*/ 136 h 441"/>
                  <a:gd name="T22" fmla="*/ 141 w 216"/>
                  <a:gd name="T23" fmla="*/ 136 h 441"/>
                  <a:gd name="T24" fmla="*/ 140 w 216"/>
                  <a:gd name="T25" fmla="*/ 136 h 441"/>
                  <a:gd name="T26" fmla="*/ 139 w 216"/>
                  <a:gd name="T27" fmla="*/ 17 h 441"/>
                  <a:gd name="T28" fmla="*/ 123 w 216"/>
                  <a:gd name="T29" fmla="*/ 0 h 441"/>
                  <a:gd name="T30" fmla="*/ 123 w 216"/>
                  <a:gd name="T31" fmla="*/ 0 h 441"/>
                  <a:gd name="T32" fmla="*/ 106 w 216"/>
                  <a:gd name="T33" fmla="*/ 17 h 441"/>
                  <a:gd name="T34" fmla="*/ 106 w 216"/>
                  <a:gd name="T35" fmla="*/ 140 h 441"/>
                  <a:gd name="T36" fmla="*/ 99 w 216"/>
                  <a:gd name="T37" fmla="*/ 141 h 441"/>
                  <a:gd name="T38" fmla="*/ 99 w 216"/>
                  <a:gd name="T39" fmla="*/ 39 h 441"/>
                  <a:gd name="T40" fmla="*/ 83 w 216"/>
                  <a:gd name="T41" fmla="*/ 23 h 441"/>
                  <a:gd name="T42" fmla="*/ 66 w 216"/>
                  <a:gd name="T43" fmla="*/ 40 h 441"/>
                  <a:gd name="T44" fmla="*/ 66 w 216"/>
                  <a:gd name="T45" fmla="*/ 209 h 441"/>
                  <a:gd name="T46" fmla="*/ 35 w 216"/>
                  <a:gd name="T47" fmla="*/ 169 h 441"/>
                  <a:gd name="T48" fmla="*/ 11 w 216"/>
                  <a:gd name="T49" fmla="*/ 166 h 441"/>
                  <a:gd name="T50" fmla="*/ 9 w 216"/>
                  <a:gd name="T51" fmla="*/ 168 h 441"/>
                  <a:gd name="T52" fmla="*/ 6 w 216"/>
                  <a:gd name="T53" fmla="*/ 192 h 441"/>
                  <a:gd name="T54" fmla="*/ 72 w 216"/>
                  <a:gd name="T55" fmla="*/ 276 h 441"/>
                  <a:gd name="T56" fmla="*/ 99 w 216"/>
                  <a:gd name="T57" fmla="*/ 291 h 441"/>
                  <a:gd name="T58" fmla="*/ 99 w 216"/>
                  <a:gd name="T59" fmla="*/ 441 h 441"/>
                  <a:gd name="T60" fmla="*/ 194 w 216"/>
                  <a:gd name="T61" fmla="*/ 441 h 441"/>
                  <a:gd name="T62" fmla="*/ 194 w 216"/>
                  <a:gd name="T63" fmla="*/ 284 h 441"/>
                  <a:gd name="T64" fmla="*/ 216 w 216"/>
                  <a:gd name="T65" fmla="*/ 246 h 441"/>
                  <a:gd name="T66" fmla="*/ 216 w 216"/>
                  <a:gd name="T67" fmla="*/ 168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6" h="441">
                    <a:moveTo>
                      <a:pt x="216" y="168"/>
                    </a:moveTo>
                    <a:cubicBezTo>
                      <a:pt x="216" y="50"/>
                      <a:pt x="216" y="50"/>
                      <a:pt x="216" y="50"/>
                    </a:cubicBezTo>
                    <a:cubicBezTo>
                      <a:pt x="216" y="42"/>
                      <a:pt x="209" y="35"/>
                      <a:pt x="201" y="35"/>
                    </a:cubicBezTo>
                    <a:cubicBezTo>
                      <a:pt x="193" y="35"/>
                      <a:pt x="187" y="42"/>
                      <a:pt x="187" y="50"/>
                    </a:cubicBezTo>
                    <a:cubicBezTo>
                      <a:pt x="187" y="142"/>
                      <a:pt x="187" y="142"/>
                      <a:pt x="187" y="142"/>
                    </a:cubicBezTo>
                    <a:cubicBezTo>
                      <a:pt x="184" y="142"/>
                      <a:pt x="182" y="141"/>
                      <a:pt x="180" y="141"/>
                    </a:cubicBezTo>
                    <a:cubicBezTo>
                      <a:pt x="180" y="28"/>
                      <a:pt x="180" y="28"/>
                      <a:pt x="180" y="28"/>
                    </a:cubicBezTo>
                    <a:cubicBezTo>
                      <a:pt x="180" y="19"/>
                      <a:pt x="172" y="12"/>
                      <a:pt x="163" y="12"/>
                    </a:cubicBezTo>
                    <a:cubicBezTo>
                      <a:pt x="163" y="12"/>
                      <a:pt x="163" y="12"/>
                      <a:pt x="163" y="12"/>
                    </a:cubicBezTo>
                    <a:cubicBezTo>
                      <a:pt x="154" y="12"/>
                      <a:pt x="146" y="19"/>
                      <a:pt x="146" y="28"/>
                    </a:cubicBezTo>
                    <a:cubicBezTo>
                      <a:pt x="147" y="136"/>
                      <a:pt x="147" y="136"/>
                      <a:pt x="147" y="136"/>
                    </a:cubicBezTo>
                    <a:cubicBezTo>
                      <a:pt x="145" y="136"/>
                      <a:pt x="143" y="136"/>
                      <a:pt x="141" y="136"/>
                    </a:cubicBezTo>
                    <a:cubicBezTo>
                      <a:pt x="141" y="136"/>
                      <a:pt x="140" y="136"/>
                      <a:pt x="140" y="136"/>
                    </a:cubicBezTo>
                    <a:cubicBezTo>
                      <a:pt x="139" y="17"/>
                      <a:pt x="139" y="17"/>
                      <a:pt x="139" y="17"/>
                    </a:cubicBezTo>
                    <a:cubicBezTo>
                      <a:pt x="139" y="7"/>
                      <a:pt x="132" y="0"/>
                      <a:pt x="123" y="0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14" y="0"/>
                      <a:pt x="106" y="8"/>
                      <a:pt x="106" y="17"/>
                    </a:cubicBezTo>
                    <a:cubicBezTo>
                      <a:pt x="106" y="140"/>
                      <a:pt x="106" y="140"/>
                      <a:pt x="106" y="140"/>
                    </a:cubicBezTo>
                    <a:cubicBezTo>
                      <a:pt x="104" y="140"/>
                      <a:pt x="102" y="141"/>
                      <a:pt x="99" y="141"/>
                    </a:cubicBezTo>
                    <a:cubicBezTo>
                      <a:pt x="99" y="39"/>
                      <a:pt x="99" y="39"/>
                      <a:pt x="99" y="39"/>
                    </a:cubicBezTo>
                    <a:cubicBezTo>
                      <a:pt x="99" y="30"/>
                      <a:pt x="92" y="23"/>
                      <a:pt x="83" y="23"/>
                    </a:cubicBezTo>
                    <a:cubicBezTo>
                      <a:pt x="73" y="23"/>
                      <a:pt x="66" y="30"/>
                      <a:pt x="66" y="40"/>
                    </a:cubicBezTo>
                    <a:cubicBezTo>
                      <a:pt x="66" y="209"/>
                      <a:pt x="66" y="209"/>
                      <a:pt x="66" y="209"/>
                    </a:cubicBezTo>
                    <a:cubicBezTo>
                      <a:pt x="35" y="169"/>
                      <a:pt x="35" y="169"/>
                      <a:pt x="35" y="169"/>
                    </a:cubicBezTo>
                    <a:cubicBezTo>
                      <a:pt x="29" y="162"/>
                      <a:pt x="18" y="161"/>
                      <a:pt x="11" y="166"/>
                    </a:cubicBezTo>
                    <a:cubicBezTo>
                      <a:pt x="9" y="168"/>
                      <a:pt x="9" y="168"/>
                      <a:pt x="9" y="168"/>
                    </a:cubicBezTo>
                    <a:cubicBezTo>
                      <a:pt x="1" y="174"/>
                      <a:pt x="0" y="185"/>
                      <a:pt x="6" y="192"/>
                    </a:cubicBezTo>
                    <a:cubicBezTo>
                      <a:pt x="6" y="192"/>
                      <a:pt x="72" y="276"/>
                      <a:pt x="72" y="276"/>
                    </a:cubicBezTo>
                    <a:cubicBezTo>
                      <a:pt x="79" y="284"/>
                      <a:pt x="88" y="289"/>
                      <a:pt x="99" y="291"/>
                    </a:cubicBezTo>
                    <a:cubicBezTo>
                      <a:pt x="99" y="441"/>
                      <a:pt x="99" y="441"/>
                      <a:pt x="99" y="441"/>
                    </a:cubicBezTo>
                    <a:cubicBezTo>
                      <a:pt x="194" y="441"/>
                      <a:pt x="194" y="441"/>
                      <a:pt x="194" y="441"/>
                    </a:cubicBezTo>
                    <a:cubicBezTo>
                      <a:pt x="194" y="284"/>
                      <a:pt x="194" y="284"/>
                      <a:pt x="194" y="284"/>
                    </a:cubicBezTo>
                    <a:cubicBezTo>
                      <a:pt x="207" y="277"/>
                      <a:pt x="216" y="262"/>
                      <a:pt x="216" y="246"/>
                    </a:cubicBezTo>
                    <a:cubicBezTo>
                      <a:pt x="216" y="245"/>
                      <a:pt x="216" y="168"/>
                      <a:pt x="216" y="168"/>
                    </a:cubicBezTo>
                    <a:close/>
                  </a:path>
                </a:pathLst>
              </a:custGeom>
              <a:solidFill>
                <a:srgbClr val="F9B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97" name="Freeform 124">
                <a:extLst>
                  <a:ext uri="{FF2B5EF4-FFF2-40B4-BE49-F238E27FC236}">
                    <a16:creationId xmlns:a16="http://schemas.microsoft.com/office/drawing/2014/main" id="{3F42D0A8-1D5B-084B-BC81-6047D922C68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46" y="3491"/>
                <a:ext cx="510" cy="1042"/>
              </a:xfrm>
              <a:custGeom>
                <a:avLst/>
                <a:gdLst>
                  <a:gd name="T0" fmla="*/ 0 w 216"/>
                  <a:gd name="T1" fmla="*/ 168 h 441"/>
                  <a:gd name="T2" fmla="*/ 0 w 216"/>
                  <a:gd name="T3" fmla="*/ 50 h 441"/>
                  <a:gd name="T4" fmla="*/ 15 w 216"/>
                  <a:gd name="T5" fmla="*/ 35 h 441"/>
                  <a:gd name="T6" fmla="*/ 29 w 216"/>
                  <a:gd name="T7" fmla="*/ 50 h 441"/>
                  <a:gd name="T8" fmla="*/ 29 w 216"/>
                  <a:gd name="T9" fmla="*/ 142 h 441"/>
                  <a:gd name="T10" fmla="*/ 36 w 216"/>
                  <a:gd name="T11" fmla="*/ 141 h 441"/>
                  <a:gd name="T12" fmla="*/ 36 w 216"/>
                  <a:gd name="T13" fmla="*/ 28 h 441"/>
                  <a:gd name="T14" fmla="*/ 53 w 216"/>
                  <a:gd name="T15" fmla="*/ 12 h 441"/>
                  <a:gd name="T16" fmla="*/ 53 w 216"/>
                  <a:gd name="T17" fmla="*/ 12 h 441"/>
                  <a:gd name="T18" fmla="*/ 69 w 216"/>
                  <a:gd name="T19" fmla="*/ 28 h 441"/>
                  <a:gd name="T20" fmla="*/ 69 w 216"/>
                  <a:gd name="T21" fmla="*/ 136 h 441"/>
                  <a:gd name="T22" fmla="*/ 75 w 216"/>
                  <a:gd name="T23" fmla="*/ 136 h 441"/>
                  <a:gd name="T24" fmla="*/ 76 w 216"/>
                  <a:gd name="T25" fmla="*/ 136 h 441"/>
                  <a:gd name="T26" fmla="*/ 76 w 216"/>
                  <a:gd name="T27" fmla="*/ 17 h 441"/>
                  <a:gd name="T28" fmla="*/ 93 w 216"/>
                  <a:gd name="T29" fmla="*/ 0 h 441"/>
                  <a:gd name="T30" fmla="*/ 93 w 216"/>
                  <a:gd name="T31" fmla="*/ 0 h 441"/>
                  <a:gd name="T32" fmla="*/ 109 w 216"/>
                  <a:gd name="T33" fmla="*/ 17 h 441"/>
                  <a:gd name="T34" fmla="*/ 109 w 216"/>
                  <a:gd name="T35" fmla="*/ 140 h 441"/>
                  <a:gd name="T36" fmla="*/ 116 w 216"/>
                  <a:gd name="T37" fmla="*/ 141 h 441"/>
                  <a:gd name="T38" fmla="*/ 117 w 216"/>
                  <a:gd name="T39" fmla="*/ 39 h 441"/>
                  <a:gd name="T40" fmla="*/ 133 w 216"/>
                  <a:gd name="T41" fmla="*/ 23 h 441"/>
                  <a:gd name="T42" fmla="*/ 150 w 216"/>
                  <a:gd name="T43" fmla="*/ 40 h 441"/>
                  <a:gd name="T44" fmla="*/ 150 w 216"/>
                  <a:gd name="T45" fmla="*/ 209 h 441"/>
                  <a:gd name="T46" fmla="*/ 181 w 216"/>
                  <a:gd name="T47" fmla="*/ 169 h 441"/>
                  <a:gd name="T48" fmla="*/ 205 w 216"/>
                  <a:gd name="T49" fmla="*/ 166 h 441"/>
                  <a:gd name="T50" fmla="*/ 207 w 216"/>
                  <a:gd name="T51" fmla="*/ 168 h 441"/>
                  <a:gd name="T52" fmla="*/ 210 w 216"/>
                  <a:gd name="T53" fmla="*/ 192 h 441"/>
                  <a:gd name="T54" fmla="*/ 144 w 216"/>
                  <a:gd name="T55" fmla="*/ 276 h 441"/>
                  <a:gd name="T56" fmla="*/ 117 w 216"/>
                  <a:gd name="T57" fmla="*/ 291 h 441"/>
                  <a:gd name="T58" fmla="*/ 117 w 216"/>
                  <a:gd name="T59" fmla="*/ 441 h 441"/>
                  <a:gd name="T60" fmla="*/ 22 w 216"/>
                  <a:gd name="T61" fmla="*/ 441 h 441"/>
                  <a:gd name="T62" fmla="*/ 22 w 216"/>
                  <a:gd name="T63" fmla="*/ 284 h 441"/>
                  <a:gd name="T64" fmla="*/ 0 w 216"/>
                  <a:gd name="T65" fmla="*/ 246 h 441"/>
                  <a:gd name="T66" fmla="*/ 0 w 216"/>
                  <a:gd name="T67" fmla="*/ 168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16" h="441">
                    <a:moveTo>
                      <a:pt x="0" y="168"/>
                    </a:moveTo>
                    <a:cubicBezTo>
                      <a:pt x="0" y="50"/>
                      <a:pt x="0" y="50"/>
                      <a:pt x="0" y="50"/>
                    </a:cubicBezTo>
                    <a:cubicBezTo>
                      <a:pt x="0" y="42"/>
                      <a:pt x="6" y="35"/>
                      <a:pt x="15" y="35"/>
                    </a:cubicBezTo>
                    <a:cubicBezTo>
                      <a:pt x="23" y="35"/>
                      <a:pt x="29" y="42"/>
                      <a:pt x="29" y="50"/>
                    </a:cubicBezTo>
                    <a:cubicBezTo>
                      <a:pt x="29" y="142"/>
                      <a:pt x="29" y="142"/>
                      <a:pt x="29" y="142"/>
                    </a:cubicBezTo>
                    <a:cubicBezTo>
                      <a:pt x="31" y="142"/>
                      <a:pt x="34" y="141"/>
                      <a:pt x="36" y="141"/>
                    </a:cubicBezTo>
                    <a:cubicBezTo>
                      <a:pt x="36" y="28"/>
                      <a:pt x="36" y="28"/>
                      <a:pt x="36" y="28"/>
                    </a:cubicBezTo>
                    <a:cubicBezTo>
                      <a:pt x="36" y="19"/>
                      <a:pt x="44" y="12"/>
                      <a:pt x="53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62" y="12"/>
                      <a:pt x="69" y="19"/>
                      <a:pt x="69" y="28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71" y="136"/>
                      <a:pt x="73" y="136"/>
                      <a:pt x="75" y="136"/>
                    </a:cubicBezTo>
                    <a:cubicBezTo>
                      <a:pt x="75" y="136"/>
                      <a:pt x="76" y="136"/>
                      <a:pt x="76" y="136"/>
                    </a:cubicBezTo>
                    <a:cubicBezTo>
                      <a:pt x="76" y="17"/>
                      <a:pt x="76" y="17"/>
                      <a:pt x="76" y="17"/>
                    </a:cubicBezTo>
                    <a:cubicBezTo>
                      <a:pt x="76" y="7"/>
                      <a:pt x="84" y="0"/>
                      <a:pt x="93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102" y="0"/>
                      <a:pt x="110" y="8"/>
                      <a:pt x="109" y="17"/>
                    </a:cubicBezTo>
                    <a:cubicBezTo>
                      <a:pt x="109" y="140"/>
                      <a:pt x="109" y="140"/>
                      <a:pt x="109" y="140"/>
                    </a:cubicBezTo>
                    <a:cubicBezTo>
                      <a:pt x="112" y="140"/>
                      <a:pt x="114" y="141"/>
                      <a:pt x="116" y="141"/>
                    </a:cubicBezTo>
                    <a:cubicBezTo>
                      <a:pt x="117" y="39"/>
                      <a:pt x="117" y="39"/>
                      <a:pt x="117" y="39"/>
                    </a:cubicBezTo>
                    <a:cubicBezTo>
                      <a:pt x="117" y="30"/>
                      <a:pt x="124" y="23"/>
                      <a:pt x="133" y="23"/>
                    </a:cubicBezTo>
                    <a:cubicBezTo>
                      <a:pt x="142" y="23"/>
                      <a:pt x="150" y="30"/>
                      <a:pt x="150" y="40"/>
                    </a:cubicBezTo>
                    <a:cubicBezTo>
                      <a:pt x="150" y="209"/>
                      <a:pt x="150" y="209"/>
                      <a:pt x="150" y="209"/>
                    </a:cubicBezTo>
                    <a:cubicBezTo>
                      <a:pt x="181" y="169"/>
                      <a:pt x="181" y="169"/>
                      <a:pt x="181" y="169"/>
                    </a:cubicBezTo>
                    <a:cubicBezTo>
                      <a:pt x="187" y="162"/>
                      <a:pt x="197" y="161"/>
                      <a:pt x="205" y="166"/>
                    </a:cubicBezTo>
                    <a:cubicBezTo>
                      <a:pt x="207" y="168"/>
                      <a:pt x="207" y="168"/>
                      <a:pt x="207" y="168"/>
                    </a:cubicBezTo>
                    <a:cubicBezTo>
                      <a:pt x="215" y="174"/>
                      <a:pt x="216" y="185"/>
                      <a:pt x="210" y="192"/>
                    </a:cubicBezTo>
                    <a:cubicBezTo>
                      <a:pt x="210" y="192"/>
                      <a:pt x="144" y="276"/>
                      <a:pt x="144" y="276"/>
                    </a:cubicBezTo>
                    <a:cubicBezTo>
                      <a:pt x="137" y="284"/>
                      <a:pt x="128" y="289"/>
                      <a:pt x="117" y="291"/>
                    </a:cubicBezTo>
                    <a:cubicBezTo>
                      <a:pt x="117" y="441"/>
                      <a:pt x="117" y="441"/>
                      <a:pt x="117" y="441"/>
                    </a:cubicBezTo>
                    <a:cubicBezTo>
                      <a:pt x="22" y="441"/>
                      <a:pt x="22" y="441"/>
                      <a:pt x="22" y="441"/>
                    </a:cubicBezTo>
                    <a:cubicBezTo>
                      <a:pt x="22" y="284"/>
                      <a:pt x="22" y="284"/>
                      <a:pt x="22" y="284"/>
                    </a:cubicBezTo>
                    <a:cubicBezTo>
                      <a:pt x="9" y="277"/>
                      <a:pt x="0" y="262"/>
                      <a:pt x="0" y="246"/>
                    </a:cubicBezTo>
                    <a:cubicBezTo>
                      <a:pt x="0" y="245"/>
                      <a:pt x="0" y="168"/>
                      <a:pt x="0" y="168"/>
                    </a:cubicBezTo>
                    <a:close/>
                  </a:path>
                </a:pathLst>
              </a:custGeom>
              <a:solidFill>
                <a:srgbClr val="F9B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98" name="Freeform 125">
                <a:extLst>
                  <a:ext uri="{FF2B5EF4-FFF2-40B4-BE49-F238E27FC236}">
                    <a16:creationId xmlns:a16="http://schemas.microsoft.com/office/drawing/2014/main" id="{3FCA2C79-C604-7A4B-A896-D43C24043EC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97" y="1309"/>
                <a:ext cx="163" cy="156"/>
              </a:xfrm>
              <a:custGeom>
                <a:avLst/>
                <a:gdLst>
                  <a:gd name="T0" fmla="*/ 60 w 69"/>
                  <a:gd name="T1" fmla="*/ 0 h 66"/>
                  <a:gd name="T2" fmla="*/ 8 w 69"/>
                  <a:gd name="T3" fmla="*/ 0 h 66"/>
                  <a:gd name="T4" fmla="*/ 0 w 69"/>
                  <a:gd name="T5" fmla="*/ 9 h 66"/>
                  <a:gd name="T6" fmla="*/ 0 w 69"/>
                  <a:gd name="T7" fmla="*/ 45 h 66"/>
                  <a:gd name="T8" fmla="*/ 8 w 69"/>
                  <a:gd name="T9" fmla="*/ 53 h 66"/>
                  <a:gd name="T10" fmla="*/ 43 w 69"/>
                  <a:gd name="T11" fmla="*/ 53 h 66"/>
                  <a:gd name="T12" fmla="*/ 59 w 69"/>
                  <a:gd name="T13" fmla="*/ 66 h 66"/>
                  <a:gd name="T14" fmla="*/ 56 w 69"/>
                  <a:gd name="T15" fmla="*/ 53 h 66"/>
                  <a:gd name="T16" fmla="*/ 60 w 69"/>
                  <a:gd name="T17" fmla="*/ 53 h 66"/>
                  <a:gd name="T18" fmla="*/ 69 w 69"/>
                  <a:gd name="T19" fmla="*/ 45 h 66"/>
                  <a:gd name="T20" fmla="*/ 69 w 69"/>
                  <a:gd name="T21" fmla="*/ 9 h 66"/>
                  <a:gd name="T22" fmla="*/ 60 w 69"/>
                  <a:gd name="T23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66">
                    <a:moveTo>
                      <a:pt x="60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9"/>
                      <a:pt x="4" y="53"/>
                      <a:pt x="8" y="53"/>
                    </a:cubicBezTo>
                    <a:cubicBezTo>
                      <a:pt x="43" y="53"/>
                      <a:pt x="43" y="53"/>
                      <a:pt x="43" y="53"/>
                    </a:cubicBezTo>
                    <a:cubicBezTo>
                      <a:pt x="47" y="60"/>
                      <a:pt x="53" y="65"/>
                      <a:pt x="59" y="66"/>
                    </a:cubicBezTo>
                    <a:cubicBezTo>
                      <a:pt x="57" y="62"/>
                      <a:pt x="56" y="58"/>
                      <a:pt x="56" y="53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65" y="53"/>
                      <a:pt x="69" y="49"/>
                      <a:pt x="69" y="45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69" y="4"/>
                      <a:pt x="65" y="0"/>
                      <a:pt x="60" y="0"/>
                    </a:cubicBezTo>
                    <a:close/>
                  </a:path>
                </a:pathLst>
              </a:cu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399" name="Freeform 126">
                <a:extLst>
                  <a:ext uri="{FF2B5EF4-FFF2-40B4-BE49-F238E27FC236}">
                    <a16:creationId xmlns:a16="http://schemas.microsoft.com/office/drawing/2014/main" id="{27649C96-B320-8F4F-A326-EB1899E74FF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43" y="1351"/>
                <a:ext cx="148" cy="140"/>
              </a:xfrm>
              <a:custGeom>
                <a:avLst/>
                <a:gdLst>
                  <a:gd name="T0" fmla="*/ 54 w 63"/>
                  <a:gd name="T1" fmla="*/ 0 h 59"/>
                  <a:gd name="T2" fmla="*/ 8 w 63"/>
                  <a:gd name="T3" fmla="*/ 0 h 59"/>
                  <a:gd name="T4" fmla="*/ 0 w 63"/>
                  <a:gd name="T5" fmla="*/ 8 h 59"/>
                  <a:gd name="T6" fmla="*/ 0 w 63"/>
                  <a:gd name="T7" fmla="*/ 38 h 59"/>
                  <a:gd name="T8" fmla="*/ 8 w 63"/>
                  <a:gd name="T9" fmla="*/ 46 h 59"/>
                  <a:gd name="T10" fmla="*/ 13 w 63"/>
                  <a:gd name="T11" fmla="*/ 46 h 59"/>
                  <a:gd name="T12" fmla="*/ 9 w 63"/>
                  <a:gd name="T13" fmla="*/ 59 h 59"/>
                  <a:gd name="T14" fmla="*/ 26 w 63"/>
                  <a:gd name="T15" fmla="*/ 46 h 59"/>
                  <a:gd name="T16" fmla="*/ 54 w 63"/>
                  <a:gd name="T17" fmla="*/ 46 h 59"/>
                  <a:gd name="T18" fmla="*/ 63 w 63"/>
                  <a:gd name="T19" fmla="*/ 38 h 59"/>
                  <a:gd name="T20" fmla="*/ 63 w 63"/>
                  <a:gd name="T21" fmla="*/ 8 h 59"/>
                  <a:gd name="T22" fmla="*/ 54 w 63"/>
                  <a:gd name="T23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3" h="59">
                    <a:moveTo>
                      <a:pt x="54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43"/>
                      <a:pt x="4" y="46"/>
                      <a:pt x="8" y="46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13" y="51"/>
                      <a:pt x="12" y="56"/>
                      <a:pt x="9" y="59"/>
                    </a:cubicBezTo>
                    <a:cubicBezTo>
                      <a:pt x="15" y="58"/>
                      <a:pt x="21" y="53"/>
                      <a:pt x="26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9" y="46"/>
                      <a:pt x="63" y="43"/>
                      <a:pt x="63" y="3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3"/>
                      <a:pt x="59" y="0"/>
                      <a:pt x="54" y="0"/>
                    </a:cubicBezTo>
                    <a:close/>
                  </a:path>
                </a:pathLst>
              </a:custGeom>
              <a:solidFill>
                <a:srgbClr val="B1B3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00" name="Oval 127">
                <a:extLst>
                  <a:ext uri="{FF2B5EF4-FFF2-40B4-BE49-F238E27FC236}">
                    <a16:creationId xmlns:a16="http://schemas.microsoft.com/office/drawing/2014/main" id="{1A3953C3-5095-AC4D-9EFF-340B54FE807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866" y="1398"/>
                <a:ext cx="22" cy="19"/>
              </a:xfrm>
              <a:prstGeom prst="ellipse">
                <a:avLst/>
              </a:prstGeom>
              <a:solidFill>
                <a:srgbClr val="EC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01" name="Oval 128">
                <a:extLst>
                  <a:ext uri="{FF2B5EF4-FFF2-40B4-BE49-F238E27FC236}">
                    <a16:creationId xmlns:a16="http://schemas.microsoft.com/office/drawing/2014/main" id="{F1A30D5D-9D0B-1842-879B-4A343711AC8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906" y="1398"/>
                <a:ext cx="19" cy="19"/>
              </a:xfrm>
              <a:prstGeom prst="ellipse">
                <a:avLst/>
              </a:prstGeom>
              <a:solidFill>
                <a:srgbClr val="EC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02" name="Oval 129">
                <a:extLst>
                  <a:ext uri="{FF2B5EF4-FFF2-40B4-BE49-F238E27FC236}">
                    <a16:creationId xmlns:a16="http://schemas.microsoft.com/office/drawing/2014/main" id="{1D8A4996-6A27-EF4C-B316-97FD7AD4965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947" y="1398"/>
                <a:ext cx="19" cy="19"/>
              </a:xfrm>
              <a:prstGeom prst="ellipse">
                <a:avLst/>
              </a:prstGeom>
              <a:solidFill>
                <a:srgbClr val="EC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03" name="Freeform 130">
                <a:extLst>
                  <a:ext uri="{FF2B5EF4-FFF2-40B4-BE49-F238E27FC236}">
                    <a16:creationId xmlns:a16="http://schemas.microsoft.com/office/drawing/2014/main" id="{B07235C6-3096-8F46-A925-1925C80DBE35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2871" y="4148"/>
                <a:ext cx="51" cy="52"/>
              </a:xfrm>
              <a:custGeom>
                <a:avLst/>
                <a:gdLst>
                  <a:gd name="T0" fmla="*/ 0 w 22"/>
                  <a:gd name="T1" fmla="*/ 5 h 22"/>
                  <a:gd name="T2" fmla="*/ 16 w 22"/>
                  <a:gd name="T3" fmla="*/ 22 h 22"/>
                  <a:gd name="T4" fmla="*/ 16 w 22"/>
                  <a:gd name="T5" fmla="*/ 22 h 22"/>
                  <a:gd name="T6" fmla="*/ 19 w 22"/>
                  <a:gd name="T7" fmla="*/ 20 h 22"/>
                  <a:gd name="T8" fmla="*/ 20 w 22"/>
                  <a:gd name="T9" fmla="*/ 11 h 22"/>
                  <a:gd name="T10" fmla="*/ 11 w 22"/>
                  <a:gd name="T11" fmla="*/ 2 h 22"/>
                  <a:gd name="T12" fmla="*/ 3 w 22"/>
                  <a:gd name="T13" fmla="*/ 2 h 22"/>
                  <a:gd name="T14" fmla="*/ 0 w 22"/>
                  <a:gd name="T15" fmla="*/ 5 h 22"/>
                  <a:gd name="T16" fmla="*/ 5 w 22"/>
                  <a:gd name="T17" fmla="*/ 5 h 22"/>
                  <a:gd name="T18" fmla="*/ 8 w 22"/>
                  <a:gd name="T19" fmla="*/ 5 h 22"/>
                  <a:gd name="T20" fmla="*/ 17 w 22"/>
                  <a:gd name="T21" fmla="*/ 14 h 22"/>
                  <a:gd name="T22" fmla="*/ 17 w 22"/>
                  <a:gd name="T23" fmla="*/ 17 h 22"/>
                  <a:gd name="T24" fmla="*/ 5 w 22"/>
                  <a:gd name="T25" fmla="*/ 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22">
                    <a:moveTo>
                      <a:pt x="0" y="5"/>
                    </a:moveTo>
                    <a:cubicBezTo>
                      <a:pt x="16" y="22"/>
                      <a:pt x="16" y="22"/>
                      <a:pt x="16" y="22"/>
                    </a:cubicBezTo>
                    <a:cubicBezTo>
                      <a:pt x="16" y="22"/>
                      <a:pt x="16" y="22"/>
                      <a:pt x="16" y="22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2" y="17"/>
                      <a:pt x="22" y="13"/>
                      <a:pt x="20" y="1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0"/>
                      <a:pt x="6" y="0"/>
                      <a:pt x="3" y="2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  <a:moveTo>
                      <a:pt x="5" y="5"/>
                    </a:moveTo>
                    <a:cubicBezTo>
                      <a:pt x="6" y="4"/>
                      <a:pt x="8" y="4"/>
                      <a:pt x="8" y="5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8" y="15"/>
                      <a:pt x="18" y="16"/>
                      <a:pt x="17" y="17"/>
                    </a:cubicBezTo>
                    <a:cubicBezTo>
                      <a:pt x="5" y="5"/>
                      <a:pt x="5" y="5"/>
                      <a:pt x="5" y="5"/>
                    </a:cubicBezTo>
                    <a:close/>
                  </a:path>
                </a:pathLst>
              </a:custGeom>
              <a:solidFill>
                <a:srgbClr val="FECC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04" name="Freeform 131">
                <a:extLst>
                  <a:ext uri="{FF2B5EF4-FFF2-40B4-BE49-F238E27FC236}">
                    <a16:creationId xmlns:a16="http://schemas.microsoft.com/office/drawing/2014/main" id="{588F6C4B-88E5-B04B-9BA3-F5ABDA78FFD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710" y="4153"/>
                <a:ext cx="205" cy="198"/>
              </a:xfrm>
              <a:custGeom>
                <a:avLst/>
                <a:gdLst>
                  <a:gd name="T0" fmla="*/ 58 w 87"/>
                  <a:gd name="T1" fmla="*/ 3 h 84"/>
                  <a:gd name="T2" fmla="*/ 68 w 87"/>
                  <a:gd name="T3" fmla="*/ 3 h 84"/>
                  <a:gd name="T4" fmla="*/ 84 w 87"/>
                  <a:gd name="T5" fmla="*/ 20 h 84"/>
                  <a:gd name="T6" fmla="*/ 83 w 87"/>
                  <a:gd name="T7" fmla="*/ 30 h 84"/>
                  <a:gd name="T8" fmla="*/ 29 w 87"/>
                  <a:gd name="T9" fmla="*/ 81 h 84"/>
                  <a:gd name="T10" fmla="*/ 18 w 87"/>
                  <a:gd name="T11" fmla="*/ 81 h 84"/>
                  <a:gd name="T12" fmla="*/ 2 w 87"/>
                  <a:gd name="T13" fmla="*/ 64 h 84"/>
                  <a:gd name="T14" fmla="*/ 4 w 87"/>
                  <a:gd name="T15" fmla="*/ 54 h 84"/>
                  <a:gd name="T16" fmla="*/ 58 w 87"/>
                  <a:gd name="T17" fmla="*/ 3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84">
                    <a:moveTo>
                      <a:pt x="58" y="3"/>
                    </a:moveTo>
                    <a:cubicBezTo>
                      <a:pt x="61" y="0"/>
                      <a:pt x="66" y="0"/>
                      <a:pt x="68" y="3"/>
                    </a:cubicBezTo>
                    <a:cubicBezTo>
                      <a:pt x="84" y="20"/>
                      <a:pt x="84" y="20"/>
                      <a:pt x="84" y="20"/>
                    </a:cubicBezTo>
                    <a:cubicBezTo>
                      <a:pt x="87" y="23"/>
                      <a:pt x="86" y="27"/>
                      <a:pt x="83" y="30"/>
                    </a:cubicBezTo>
                    <a:cubicBezTo>
                      <a:pt x="29" y="81"/>
                      <a:pt x="29" y="81"/>
                      <a:pt x="29" y="81"/>
                    </a:cubicBezTo>
                    <a:cubicBezTo>
                      <a:pt x="25" y="84"/>
                      <a:pt x="21" y="84"/>
                      <a:pt x="18" y="81"/>
                    </a:cubicBezTo>
                    <a:cubicBezTo>
                      <a:pt x="2" y="64"/>
                      <a:pt x="2" y="64"/>
                      <a:pt x="2" y="64"/>
                    </a:cubicBezTo>
                    <a:cubicBezTo>
                      <a:pt x="0" y="61"/>
                      <a:pt x="0" y="57"/>
                      <a:pt x="4" y="54"/>
                    </a:cubicBezTo>
                    <a:lnTo>
                      <a:pt x="58" y="3"/>
                    </a:lnTo>
                    <a:close/>
                  </a:path>
                </a:pathLst>
              </a:custGeom>
              <a:solidFill>
                <a:srgbClr val="34A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05" name="Freeform 132">
                <a:extLst>
                  <a:ext uri="{FF2B5EF4-FFF2-40B4-BE49-F238E27FC236}">
                    <a16:creationId xmlns:a16="http://schemas.microsoft.com/office/drawing/2014/main" id="{B0D43761-5361-CF42-8820-1633B612ADE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77" y="4306"/>
                <a:ext cx="78" cy="78"/>
              </a:xfrm>
              <a:custGeom>
                <a:avLst/>
                <a:gdLst>
                  <a:gd name="T0" fmla="*/ 75 w 78"/>
                  <a:gd name="T1" fmla="*/ 38 h 78"/>
                  <a:gd name="T2" fmla="*/ 40 w 78"/>
                  <a:gd name="T3" fmla="*/ 0 h 78"/>
                  <a:gd name="T4" fmla="*/ 0 w 78"/>
                  <a:gd name="T5" fmla="*/ 36 h 78"/>
                  <a:gd name="T6" fmla="*/ 40 w 78"/>
                  <a:gd name="T7" fmla="*/ 78 h 78"/>
                  <a:gd name="T8" fmla="*/ 78 w 78"/>
                  <a:gd name="T9" fmla="*/ 40 h 78"/>
                  <a:gd name="T10" fmla="*/ 75 w 78"/>
                  <a:gd name="T11" fmla="*/ 38 h 78"/>
                  <a:gd name="T12" fmla="*/ 75 w 78"/>
                  <a:gd name="T13" fmla="*/ 3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8" h="78">
                    <a:moveTo>
                      <a:pt x="75" y="38"/>
                    </a:moveTo>
                    <a:lnTo>
                      <a:pt x="40" y="0"/>
                    </a:lnTo>
                    <a:lnTo>
                      <a:pt x="0" y="36"/>
                    </a:lnTo>
                    <a:lnTo>
                      <a:pt x="40" y="78"/>
                    </a:lnTo>
                    <a:lnTo>
                      <a:pt x="78" y="40"/>
                    </a:lnTo>
                    <a:lnTo>
                      <a:pt x="75" y="38"/>
                    </a:lnTo>
                    <a:lnTo>
                      <a:pt x="75" y="38"/>
                    </a:lnTo>
                    <a:close/>
                  </a:path>
                </a:pathLst>
              </a:custGeom>
              <a:solidFill>
                <a:srgbClr val="C9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06" name="Freeform 133">
                <a:extLst>
                  <a:ext uri="{FF2B5EF4-FFF2-40B4-BE49-F238E27FC236}">
                    <a16:creationId xmlns:a16="http://schemas.microsoft.com/office/drawing/2014/main" id="{859B3814-7055-BC48-BD12-9B13C2912B1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717" y="4346"/>
                <a:ext cx="17" cy="17"/>
              </a:xfrm>
              <a:custGeom>
                <a:avLst/>
                <a:gdLst>
                  <a:gd name="T0" fmla="*/ 7 w 17"/>
                  <a:gd name="T1" fmla="*/ 0 h 17"/>
                  <a:gd name="T2" fmla="*/ 17 w 17"/>
                  <a:gd name="T3" fmla="*/ 12 h 17"/>
                  <a:gd name="T4" fmla="*/ 7 w 17"/>
                  <a:gd name="T5" fmla="*/ 17 h 17"/>
                  <a:gd name="T6" fmla="*/ 0 w 17"/>
                  <a:gd name="T7" fmla="*/ 7 h 17"/>
                  <a:gd name="T8" fmla="*/ 7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7" y="0"/>
                    </a:moveTo>
                    <a:lnTo>
                      <a:pt x="17" y="12"/>
                    </a:lnTo>
                    <a:lnTo>
                      <a:pt x="7" y="17"/>
                    </a:lnTo>
                    <a:lnTo>
                      <a:pt x="0" y="7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395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07" name="Freeform 134">
                <a:extLst>
                  <a:ext uri="{FF2B5EF4-FFF2-40B4-BE49-F238E27FC236}">
                    <a16:creationId xmlns:a16="http://schemas.microsoft.com/office/drawing/2014/main" id="{69F463C0-9998-9D46-A55B-703B01A95E7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98" y="4327"/>
                <a:ext cx="17" cy="17"/>
              </a:xfrm>
              <a:custGeom>
                <a:avLst/>
                <a:gdLst>
                  <a:gd name="T0" fmla="*/ 7 w 17"/>
                  <a:gd name="T1" fmla="*/ 0 h 17"/>
                  <a:gd name="T2" fmla="*/ 17 w 17"/>
                  <a:gd name="T3" fmla="*/ 10 h 17"/>
                  <a:gd name="T4" fmla="*/ 10 w 17"/>
                  <a:gd name="T5" fmla="*/ 17 h 17"/>
                  <a:gd name="T6" fmla="*/ 0 w 17"/>
                  <a:gd name="T7" fmla="*/ 8 h 17"/>
                  <a:gd name="T8" fmla="*/ 7 w 17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7">
                    <a:moveTo>
                      <a:pt x="7" y="0"/>
                    </a:moveTo>
                    <a:lnTo>
                      <a:pt x="17" y="10"/>
                    </a:lnTo>
                    <a:lnTo>
                      <a:pt x="10" y="17"/>
                    </a:lnTo>
                    <a:lnTo>
                      <a:pt x="0" y="8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39547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08" name="Freeform 135">
                <a:extLst>
                  <a:ext uri="{FF2B5EF4-FFF2-40B4-BE49-F238E27FC236}">
                    <a16:creationId xmlns:a16="http://schemas.microsoft.com/office/drawing/2014/main" id="{A83C3FC1-B852-8E40-AB81-F8CB5FF0BE2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2741" y="1129"/>
                <a:ext cx="274" cy="173"/>
              </a:xfrm>
              <a:custGeom>
                <a:avLst/>
                <a:gdLst>
                  <a:gd name="T0" fmla="*/ 2 w 116"/>
                  <a:gd name="T1" fmla="*/ 73 h 73"/>
                  <a:gd name="T2" fmla="*/ 2 w 116"/>
                  <a:gd name="T3" fmla="*/ 73 h 73"/>
                  <a:gd name="T4" fmla="*/ 0 w 116"/>
                  <a:gd name="T5" fmla="*/ 71 h 73"/>
                  <a:gd name="T6" fmla="*/ 1 w 116"/>
                  <a:gd name="T7" fmla="*/ 64 h 73"/>
                  <a:gd name="T8" fmla="*/ 3 w 116"/>
                  <a:gd name="T9" fmla="*/ 62 h 73"/>
                  <a:gd name="T10" fmla="*/ 5 w 116"/>
                  <a:gd name="T11" fmla="*/ 65 h 73"/>
                  <a:gd name="T12" fmla="*/ 4 w 116"/>
                  <a:gd name="T13" fmla="*/ 71 h 73"/>
                  <a:gd name="T14" fmla="*/ 2 w 116"/>
                  <a:gd name="T15" fmla="*/ 73 h 73"/>
                  <a:gd name="T16" fmla="*/ 7 w 116"/>
                  <a:gd name="T17" fmla="*/ 54 h 73"/>
                  <a:gd name="T18" fmla="*/ 6 w 116"/>
                  <a:gd name="T19" fmla="*/ 54 h 73"/>
                  <a:gd name="T20" fmla="*/ 5 w 116"/>
                  <a:gd name="T21" fmla="*/ 51 h 73"/>
                  <a:gd name="T22" fmla="*/ 7 w 116"/>
                  <a:gd name="T23" fmla="*/ 44 h 73"/>
                  <a:gd name="T24" fmla="*/ 10 w 116"/>
                  <a:gd name="T25" fmla="*/ 43 h 73"/>
                  <a:gd name="T26" fmla="*/ 11 w 116"/>
                  <a:gd name="T27" fmla="*/ 46 h 73"/>
                  <a:gd name="T28" fmla="*/ 9 w 116"/>
                  <a:gd name="T29" fmla="*/ 52 h 73"/>
                  <a:gd name="T30" fmla="*/ 7 w 116"/>
                  <a:gd name="T31" fmla="*/ 54 h 73"/>
                  <a:gd name="T32" fmla="*/ 16 w 116"/>
                  <a:gd name="T33" fmla="*/ 36 h 73"/>
                  <a:gd name="T34" fmla="*/ 15 w 116"/>
                  <a:gd name="T35" fmla="*/ 36 h 73"/>
                  <a:gd name="T36" fmla="*/ 14 w 116"/>
                  <a:gd name="T37" fmla="*/ 33 h 73"/>
                  <a:gd name="T38" fmla="*/ 19 w 116"/>
                  <a:gd name="T39" fmla="*/ 27 h 73"/>
                  <a:gd name="T40" fmla="*/ 22 w 116"/>
                  <a:gd name="T41" fmla="*/ 27 h 73"/>
                  <a:gd name="T42" fmla="*/ 22 w 116"/>
                  <a:gd name="T43" fmla="*/ 30 h 73"/>
                  <a:gd name="T44" fmla="*/ 18 w 116"/>
                  <a:gd name="T45" fmla="*/ 35 h 73"/>
                  <a:gd name="T46" fmla="*/ 16 w 116"/>
                  <a:gd name="T47" fmla="*/ 36 h 73"/>
                  <a:gd name="T48" fmla="*/ 30 w 116"/>
                  <a:gd name="T49" fmla="*/ 21 h 73"/>
                  <a:gd name="T50" fmla="*/ 28 w 116"/>
                  <a:gd name="T51" fmla="*/ 21 h 73"/>
                  <a:gd name="T52" fmla="*/ 29 w 116"/>
                  <a:gd name="T53" fmla="*/ 17 h 73"/>
                  <a:gd name="T54" fmla="*/ 34 w 116"/>
                  <a:gd name="T55" fmla="*/ 13 h 73"/>
                  <a:gd name="T56" fmla="*/ 37 w 116"/>
                  <a:gd name="T57" fmla="*/ 14 h 73"/>
                  <a:gd name="T58" fmla="*/ 37 w 116"/>
                  <a:gd name="T59" fmla="*/ 17 h 73"/>
                  <a:gd name="T60" fmla="*/ 31 w 116"/>
                  <a:gd name="T61" fmla="*/ 21 h 73"/>
                  <a:gd name="T62" fmla="*/ 30 w 116"/>
                  <a:gd name="T63" fmla="*/ 21 h 73"/>
                  <a:gd name="T64" fmla="*/ 47 w 116"/>
                  <a:gd name="T65" fmla="*/ 11 h 73"/>
                  <a:gd name="T66" fmla="*/ 45 w 116"/>
                  <a:gd name="T67" fmla="*/ 10 h 73"/>
                  <a:gd name="T68" fmla="*/ 46 w 116"/>
                  <a:gd name="T69" fmla="*/ 7 h 73"/>
                  <a:gd name="T70" fmla="*/ 53 w 116"/>
                  <a:gd name="T71" fmla="*/ 4 h 73"/>
                  <a:gd name="T72" fmla="*/ 55 w 116"/>
                  <a:gd name="T73" fmla="*/ 5 h 73"/>
                  <a:gd name="T74" fmla="*/ 54 w 116"/>
                  <a:gd name="T75" fmla="*/ 8 h 73"/>
                  <a:gd name="T76" fmla="*/ 48 w 116"/>
                  <a:gd name="T77" fmla="*/ 11 h 73"/>
                  <a:gd name="T78" fmla="*/ 47 w 116"/>
                  <a:gd name="T79" fmla="*/ 11 h 73"/>
                  <a:gd name="T80" fmla="*/ 66 w 116"/>
                  <a:gd name="T81" fmla="*/ 5 h 73"/>
                  <a:gd name="T82" fmla="*/ 64 w 116"/>
                  <a:gd name="T83" fmla="*/ 3 h 73"/>
                  <a:gd name="T84" fmla="*/ 66 w 116"/>
                  <a:gd name="T85" fmla="*/ 1 h 73"/>
                  <a:gd name="T86" fmla="*/ 73 w 116"/>
                  <a:gd name="T87" fmla="*/ 0 h 73"/>
                  <a:gd name="T88" fmla="*/ 75 w 116"/>
                  <a:gd name="T89" fmla="*/ 2 h 73"/>
                  <a:gd name="T90" fmla="*/ 73 w 116"/>
                  <a:gd name="T91" fmla="*/ 4 h 73"/>
                  <a:gd name="T92" fmla="*/ 67 w 116"/>
                  <a:gd name="T93" fmla="*/ 5 h 73"/>
                  <a:gd name="T94" fmla="*/ 66 w 116"/>
                  <a:gd name="T95" fmla="*/ 5 h 73"/>
                  <a:gd name="T96" fmla="*/ 114 w 116"/>
                  <a:gd name="T97" fmla="*/ 4 h 73"/>
                  <a:gd name="T98" fmla="*/ 107 w 116"/>
                  <a:gd name="T99" fmla="*/ 4 h 73"/>
                  <a:gd name="T100" fmla="*/ 105 w 116"/>
                  <a:gd name="T101" fmla="*/ 2 h 73"/>
                  <a:gd name="T102" fmla="*/ 107 w 116"/>
                  <a:gd name="T103" fmla="*/ 0 h 73"/>
                  <a:gd name="T104" fmla="*/ 114 w 116"/>
                  <a:gd name="T105" fmla="*/ 0 h 73"/>
                  <a:gd name="T106" fmla="*/ 116 w 116"/>
                  <a:gd name="T107" fmla="*/ 2 h 73"/>
                  <a:gd name="T108" fmla="*/ 114 w 116"/>
                  <a:gd name="T109" fmla="*/ 4 h 73"/>
                  <a:gd name="T110" fmla="*/ 93 w 116"/>
                  <a:gd name="T111" fmla="*/ 4 h 73"/>
                  <a:gd name="T112" fmla="*/ 87 w 116"/>
                  <a:gd name="T113" fmla="*/ 4 h 73"/>
                  <a:gd name="T114" fmla="*/ 84 w 116"/>
                  <a:gd name="T115" fmla="*/ 2 h 73"/>
                  <a:gd name="T116" fmla="*/ 87 w 116"/>
                  <a:gd name="T117" fmla="*/ 0 h 73"/>
                  <a:gd name="T118" fmla="*/ 93 w 116"/>
                  <a:gd name="T119" fmla="*/ 0 h 73"/>
                  <a:gd name="T120" fmla="*/ 95 w 116"/>
                  <a:gd name="T121" fmla="*/ 2 h 73"/>
                  <a:gd name="T122" fmla="*/ 93 w 116"/>
                  <a:gd name="T123" fmla="*/ 4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6" h="73">
                    <a:moveTo>
                      <a:pt x="2" y="73"/>
                    </a:moveTo>
                    <a:cubicBezTo>
                      <a:pt x="2" y="73"/>
                      <a:pt x="2" y="73"/>
                      <a:pt x="2" y="73"/>
                    </a:cubicBezTo>
                    <a:cubicBezTo>
                      <a:pt x="1" y="73"/>
                      <a:pt x="0" y="72"/>
                      <a:pt x="0" y="71"/>
                    </a:cubicBezTo>
                    <a:cubicBezTo>
                      <a:pt x="0" y="69"/>
                      <a:pt x="0" y="66"/>
                      <a:pt x="1" y="64"/>
                    </a:cubicBezTo>
                    <a:cubicBezTo>
                      <a:pt x="1" y="63"/>
                      <a:pt x="2" y="62"/>
                      <a:pt x="3" y="62"/>
                    </a:cubicBezTo>
                    <a:cubicBezTo>
                      <a:pt x="5" y="63"/>
                      <a:pt x="5" y="64"/>
                      <a:pt x="5" y="65"/>
                    </a:cubicBezTo>
                    <a:cubicBezTo>
                      <a:pt x="5" y="67"/>
                      <a:pt x="4" y="69"/>
                      <a:pt x="4" y="71"/>
                    </a:cubicBezTo>
                    <a:cubicBezTo>
                      <a:pt x="4" y="73"/>
                      <a:pt x="3" y="73"/>
                      <a:pt x="2" y="73"/>
                    </a:cubicBezTo>
                    <a:close/>
                    <a:moveTo>
                      <a:pt x="7" y="54"/>
                    </a:moveTo>
                    <a:cubicBezTo>
                      <a:pt x="6" y="54"/>
                      <a:pt x="6" y="54"/>
                      <a:pt x="6" y="54"/>
                    </a:cubicBezTo>
                    <a:cubicBezTo>
                      <a:pt x="5" y="53"/>
                      <a:pt x="4" y="52"/>
                      <a:pt x="5" y="51"/>
                    </a:cubicBezTo>
                    <a:cubicBezTo>
                      <a:pt x="5" y="49"/>
                      <a:pt x="6" y="47"/>
                      <a:pt x="7" y="44"/>
                    </a:cubicBezTo>
                    <a:cubicBezTo>
                      <a:pt x="8" y="43"/>
                      <a:pt x="9" y="43"/>
                      <a:pt x="10" y="43"/>
                    </a:cubicBezTo>
                    <a:cubicBezTo>
                      <a:pt x="11" y="44"/>
                      <a:pt x="12" y="45"/>
                      <a:pt x="11" y="46"/>
                    </a:cubicBezTo>
                    <a:cubicBezTo>
                      <a:pt x="10" y="48"/>
                      <a:pt x="9" y="50"/>
                      <a:pt x="9" y="52"/>
                    </a:cubicBezTo>
                    <a:cubicBezTo>
                      <a:pt x="8" y="53"/>
                      <a:pt x="7" y="54"/>
                      <a:pt x="7" y="54"/>
                    </a:cubicBezTo>
                    <a:close/>
                    <a:moveTo>
                      <a:pt x="16" y="36"/>
                    </a:moveTo>
                    <a:cubicBezTo>
                      <a:pt x="16" y="36"/>
                      <a:pt x="15" y="36"/>
                      <a:pt x="15" y="36"/>
                    </a:cubicBezTo>
                    <a:cubicBezTo>
                      <a:pt x="14" y="35"/>
                      <a:pt x="14" y="34"/>
                      <a:pt x="14" y="33"/>
                    </a:cubicBezTo>
                    <a:cubicBezTo>
                      <a:pt x="16" y="31"/>
                      <a:pt x="17" y="29"/>
                      <a:pt x="19" y="27"/>
                    </a:cubicBezTo>
                    <a:cubicBezTo>
                      <a:pt x="19" y="26"/>
                      <a:pt x="21" y="26"/>
                      <a:pt x="22" y="27"/>
                    </a:cubicBezTo>
                    <a:cubicBezTo>
                      <a:pt x="23" y="28"/>
                      <a:pt x="23" y="29"/>
                      <a:pt x="22" y="30"/>
                    </a:cubicBezTo>
                    <a:cubicBezTo>
                      <a:pt x="20" y="32"/>
                      <a:pt x="19" y="33"/>
                      <a:pt x="18" y="35"/>
                    </a:cubicBezTo>
                    <a:cubicBezTo>
                      <a:pt x="17" y="36"/>
                      <a:pt x="17" y="36"/>
                      <a:pt x="16" y="36"/>
                    </a:cubicBezTo>
                    <a:close/>
                    <a:moveTo>
                      <a:pt x="30" y="21"/>
                    </a:moveTo>
                    <a:cubicBezTo>
                      <a:pt x="29" y="21"/>
                      <a:pt x="29" y="21"/>
                      <a:pt x="28" y="21"/>
                    </a:cubicBezTo>
                    <a:cubicBezTo>
                      <a:pt x="27" y="20"/>
                      <a:pt x="28" y="18"/>
                      <a:pt x="29" y="17"/>
                    </a:cubicBezTo>
                    <a:cubicBezTo>
                      <a:pt x="30" y="16"/>
                      <a:pt x="32" y="15"/>
                      <a:pt x="34" y="13"/>
                    </a:cubicBezTo>
                    <a:cubicBezTo>
                      <a:pt x="35" y="13"/>
                      <a:pt x="36" y="13"/>
                      <a:pt x="37" y="14"/>
                    </a:cubicBezTo>
                    <a:cubicBezTo>
                      <a:pt x="38" y="15"/>
                      <a:pt x="38" y="16"/>
                      <a:pt x="37" y="17"/>
                    </a:cubicBezTo>
                    <a:cubicBezTo>
                      <a:pt x="35" y="18"/>
                      <a:pt x="33" y="20"/>
                      <a:pt x="31" y="21"/>
                    </a:cubicBezTo>
                    <a:cubicBezTo>
                      <a:pt x="31" y="21"/>
                      <a:pt x="30" y="21"/>
                      <a:pt x="30" y="21"/>
                    </a:cubicBezTo>
                    <a:close/>
                    <a:moveTo>
                      <a:pt x="47" y="11"/>
                    </a:moveTo>
                    <a:cubicBezTo>
                      <a:pt x="46" y="11"/>
                      <a:pt x="45" y="10"/>
                      <a:pt x="45" y="10"/>
                    </a:cubicBezTo>
                    <a:cubicBezTo>
                      <a:pt x="45" y="8"/>
                      <a:pt x="45" y="7"/>
                      <a:pt x="46" y="7"/>
                    </a:cubicBezTo>
                    <a:cubicBezTo>
                      <a:pt x="48" y="6"/>
                      <a:pt x="50" y="5"/>
                      <a:pt x="53" y="4"/>
                    </a:cubicBezTo>
                    <a:cubicBezTo>
                      <a:pt x="54" y="4"/>
                      <a:pt x="55" y="4"/>
                      <a:pt x="55" y="5"/>
                    </a:cubicBezTo>
                    <a:cubicBezTo>
                      <a:pt x="56" y="7"/>
                      <a:pt x="55" y="8"/>
                      <a:pt x="54" y="8"/>
                    </a:cubicBezTo>
                    <a:cubicBezTo>
                      <a:pt x="52" y="9"/>
                      <a:pt x="50" y="10"/>
                      <a:pt x="48" y="11"/>
                    </a:cubicBezTo>
                    <a:lnTo>
                      <a:pt x="47" y="11"/>
                    </a:lnTo>
                    <a:close/>
                    <a:moveTo>
                      <a:pt x="66" y="5"/>
                    </a:moveTo>
                    <a:cubicBezTo>
                      <a:pt x="65" y="5"/>
                      <a:pt x="64" y="4"/>
                      <a:pt x="64" y="3"/>
                    </a:cubicBezTo>
                    <a:cubicBezTo>
                      <a:pt x="64" y="2"/>
                      <a:pt x="65" y="1"/>
                      <a:pt x="66" y="1"/>
                    </a:cubicBezTo>
                    <a:cubicBezTo>
                      <a:pt x="68" y="0"/>
                      <a:pt x="71" y="0"/>
                      <a:pt x="73" y="0"/>
                    </a:cubicBezTo>
                    <a:cubicBezTo>
                      <a:pt x="74" y="0"/>
                      <a:pt x="75" y="1"/>
                      <a:pt x="75" y="2"/>
                    </a:cubicBezTo>
                    <a:cubicBezTo>
                      <a:pt x="75" y="3"/>
                      <a:pt x="74" y="4"/>
                      <a:pt x="73" y="4"/>
                    </a:cubicBezTo>
                    <a:cubicBezTo>
                      <a:pt x="71" y="5"/>
                      <a:pt x="69" y="5"/>
                      <a:pt x="67" y="5"/>
                    </a:cubicBezTo>
                    <a:lnTo>
                      <a:pt x="66" y="5"/>
                    </a:lnTo>
                    <a:close/>
                    <a:moveTo>
                      <a:pt x="114" y="4"/>
                    </a:moveTo>
                    <a:cubicBezTo>
                      <a:pt x="107" y="4"/>
                      <a:pt x="107" y="4"/>
                      <a:pt x="107" y="4"/>
                    </a:cubicBezTo>
                    <a:cubicBezTo>
                      <a:pt x="106" y="4"/>
                      <a:pt x="105" y="3"/>
                      <a:pt x="105" y="2"/>
                    </a:cubicBezTo>
                    <a:cubicBezTo>
                      <a:pt x="105" y="1"/>
                      <a:pt x="106" y="0"/>
                      <a:pt x="107" y="0"/>
                    </a:cubicBezTo>
                    <a:cubicBezTo>
                      <a:pt x="114" y="0"/>
                      <a:pt x="114" y="0"/>
                      <a:pt x="114" y="0"/>
                    </a:cubicBezTo>
                    <a:cubicBezTo>
                      <a:pt x="115" y="0"/>
                      <a:pt x="116" y="1"/>
                      <a:pt x="116" y="2"/>
                    </a:cubicBezTo>
                    <a:cubicBezTo>
                      <a:pt x="116" y="3"/>
                      <a:pt x="115" y="4"/>
                      <a:pt x="114" y="4"/>
                    </a:cubicBezTo>
                    <a:close/>
                    <a:moveTo>
                      <a:pt x="93" y="4"/>
                    </a:moveTo>
                    <a:cubicBezTo>
                      <a:pt x="87" y="4"/>
                      <a:pt x="87" y="4"/>
                      <a:pt x="87" y="4"/>
                    </a:cubicBezTo>
                    <a:cubicBezTo>
                      <a:pt x="85" y="4"/>
                      <a:pt x="84" y="3"/>
                      <a:pt x="84" y="2"/>
                    </a:cubicBezTo>
                    <a:cubicBezTo>
                      <a:pt x="84" y="1"/>
                      <a:pt x="85" y="0"/>
                      <a:pt x="87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95" y="0"/>
                      <a:pt x="95" y="1"/>
                      <a:pt x="95" y="2"/>
                    </a:cubicBezTo>
                    <a:cubicBezTo>
                      <a:pt x="95" y="3"/>
                      <a:pt x="95" y="4"/>
                      <a:pt x="93" y="4"/>
                    </a:cubicBezTo>
                    <a:close/>
                  </a:path>
                </a:pathLst>
              </a:cu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09" name="Freeform 136">
                <a:extLst>
                  <a:ext uri="{FF2B5EF4-FFF2-40B4-BE49-F238E27FC236}">
                    <a16:creationId xmlns:a16="http://schemas.microsoft.com/office/drawing/2014/main" id="{14A13AD3-A6E2-C14C-A76A-EC68A96597A8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585" y="430"/>
                <a:ext cx="399" cy="135"/>
              </a:xfrm>
              <a:custGeom>
                <a:avLst/>
                <a:gdLst>
                  <a:gd name="T0" fmla="*/ 165 w 169"/>
                  <a:gd name="T1" fmla="*/ 56 h 57"/>
                  <a:gd name="T2" fmla="*/ 164 w 169"/>
                  <a:gd name="T3" fmla="*/ 47 h 57"/>
                  <a:gd name="T4" fmla="*/ 169 w 169"/>
                  <a:gd name="T5" fmla="*/ 54 h 57"/>
                  <a:gd name="T6" fmla="*/ 167 w 169"/>
                  <a:gd name="T7" fmla="*/ 57 h 57"/>
                  <a:gd name="T8" fmla="*/ 156 w 169"/>
                  <a:gd name="T9" fmla="*/ 38 h 57"/>
                  <a:gd name="T10" fmla="*/ 153 w 169"/>
                  <a:gd name="T11" fmla="*/ 30 h 57"/>
                  <a:gd name="T12" fmla="*/ 160 w 169"/>
                  <a:gd name="T13" fmla="*/ 36 h 57"/>
                  <a:gd name="T14" fmla="*/ 158 w 169"/>
                  <a:gd name="T15" fmla="*/ 39 h 57"/>
                  <a:gd name="T16" fmla="*/ 144 w 169"/>
                  <a:gd name="T17" fmla="*/ 23 h 57"/>
                  <a:gd name="T18" fmla="*/ 138 w 169"/>
                  <a:gd name="T19" fmla="*/ 16 h 57"/>
                  <a:gd name="T20" fmla="*/ 147 w 169"/>
                  <a:gd name="T21" fmla="*/ 20 h 57"/>
                  <a:gd name="T22" fmla="*/ 145 w 169"/>
                  <a:gd name="T23" fmla="*/ 24 h 57"/>
                  <a:gd name="T24" fmla="*/ 127 w 169"/>
                  <a:gd name="T25" fmla="*/ 12 h 57"/>
                  <a:gd name="T26" fmla="*/ 120 w 169"/>
                  <a:gd name="T27" fmla="*/ 7 h 57"/>
                  <a:gd name="T28" fmla="*/ 129 w 169"/>
                  <a:gd name="T29" fmla="*/ 8 h 57"/>
                  <a:gd name="T30" fmla="*/ 128 w 169"/>
                  <a:gd name="T31" fmla="*/ 12 h 57"/>
                  <a:gd name="T32" fmla="*/ 109 w 169"/>
                  <a:gd name="T33" fmla="*/ 6 h 57"/>
                  <a:gd name="T34" fmla="*/ 100 w 169"/>
                  <a:gd name="T35" fmla="*/ 2 h 57"/>
                  <a:gd name="T36" fmla="*/ 110 w 169"/>
                  <a:gd name="T37" fmla="*/ 2 h 57"/>
                  <a:gd name="T38" fmla="*/ 109 w 169"/>
                  <a:gd name="T39" fmla="*/ 6 h 57"/>
                  <a:gd name="T40" fmla="*/ 82 w 169"/>
                  <a:gd name="T41" fmla="*/ 4 h 57"/>
                  <a:gd name="T42" fmla="*/ 82 w 169"/>
                  <a:gd name="T43" fmla="*/ 0 h 57"/>
                  <a:gd name="T44" fmla="*/ 91 w 169"/>
                  <a:gd name="T45" fmla="*/ 2 h 57"/>
                  <a:gd name="T46" fmla="*/ 69 w 169"/>
                  <a:gd name="T47" fmla="*/ 4 h 57"/>
                  <a:gd name="T48" fmla="*/ 60 w 169"/>
                  <a:gd name="T49" fmla="*/ 2 h 57"/>
                  <a:gd name="T50" fmla="*/ 69 w 169"/>
                  <a:gd name="T51" fmla="*/ 0 h 57"/>
                  <a:gd name="T52" fmla="*/ 69 w 169"/>
                  <a:gd name="T53" fmla="*/ 4 h 57"/>
                  <a:gd name="T54" fmla="*/ 42 w 169"/>
                  <a:gd name="T55" fmla="*/ 4 h 57"/>
                  <a:gd name="T56" fmla="*/ 42 w 169"/>
                  <a:gd name="T57" fmla="*/ 0 h 57"/>
                  <a:gd name="T58" fmla="*/ 51 w 169"/>
                  <a:gd name="T59" fmla="*/ 2 h 57"/>
                  <a:gd name="T60" fmla="*/ 29 w 169"/>
                  <a:gd name="T61" fmla="*/ 4 h 57"/>
                  <a:gd name="T62" fmla="*/ 20 w 169"/>
                  <a:gd name="T63" fmla="*/ 2 h 57"/>
                  <a:gd name="T64" fmla="*/ 29 w 169"/>
                  <a:gd name="T65" fmla="*/ 0 h 57"/>
                  <a:gd name="T66" fmla="*/ 29 w 169"/>
                  <a:gd name="T67" fmla="*/ 4 h 57"/>
                  <a:gd name="T68" fmla="*/ 2 w 169"/>
                  <a:gd name="T69" fmla="*/ 4 h 57"/>
                  <a:gd name="T70" fmla="*/ 2 w 169"/>
                  <a:gd name="T71" fmla="*/ 0 h 57"/>
                  <a:gd name="T72" fmla="*/ 11 w 169"/>
                  <a:gd name="T73" fmla="*/ 2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9" h="57">
                    <a:moveTo>
                      <a:pt x="167" y="57"/>
                    </a:moveTo>
                    <a:cubicBezTo>
                      <a:pt x="166" y="57"/>
                      <a:pt x="165" y="57"/>
                      <a:pt x="165" y="56"/>
                    </a:cubicBezTo>
                    <a:cubicBezTo>
                      <a:pt x="164" y="54"/>
                      <a:pt x="163" y="51"/>
                      <a:pt x="163" y="50"/>
                    </a:cubicBezTo>
                    <a:cubicBezTo>
                      <a:pt x="162" y="48"/>
                      <a:pt x="163" y="47"/>
                      <a:pt x="164" y="47"/>
                    </a:cubicBezTo>
                    <a:cubicBezTo>
                      <a:pt x="165" y="46"/>
                      <a:pt x="166" y="47"/>
                      <a:pt x="167" y="48"/>
                    </a:cubicBezTo>
                    <a:cubicBezTo>
                      <a:pt x="167" y="50"/>
                      <a:pt x="168" y="52"/>
                      <a:pt x="169" y="54"/>
                    </a:cubicBezTo>
                    <a:cubicBezTo>
                      <a:pt x="169" y="55"/>
                      <a:pt x="169" y="57"/>
                      <a:pt x="168" y="57"/>
                    </a:cubicBezTo>
                    <a:lnTo>
                      <a:pt x="167" y="57"/>
                    </a:lnTo>
                    <a:close/>
                    <a:moveTo>
                      <a:pt x="158" y="39"/>
                    </a:moveTo>
                    <a:cubicBezTo>
                      <a:pt x="157" y="39"/>
                      <a:pt x="157" y="39"/>
                      <a:pt x="156" y="38"/>
                    </a:cubicBezTo>
                    <a:cubicBezTo>
                      <a:pt x="155" y="36"/>
                      <a:pt x="154" y="34"/>
                      <a:pt x="153" y="33"/>
                    </a:cubicBezTo>
                    <a:cubicBezTo>
                      <a:pt x="152" y="32"/>
                      <a:pt x="152" y="30"/>
                      <a:pt x="153" y="30"/>
                    </a:cubicBezTo>
                    <a:cubicBezTo>
                      <a:pt x="154" y="29"/>
                      <a:pt x="155" y="29"/>
                      <a:pt x="156" y="30"/>
                    </a:cubicBezTo>
                    <a:cubicBezTo>
                      <a:pt x="157" y="32"/>
                      <a:pt x="159" y="34"/>
                      <a:pt x="160" y="36"/>
                    </a:cubicBezTo>
                    <a:cubicBezTo>
                      <a:pt x="161" y="37"/>
                      <a:pt x="160" y="38"/>
                      <a:pt x="159" y="39"/>
                    </a:cubicBezTo>
                    <a:cubicBezTo>
                      <a:pt x="159" y="39"/>
                      <a:pt x="159" y="39"/>
                      <a:pt x="158" y="39"/>
                    </a:cubicBezTo>
                    <a:close/>
                    <a:moveTo>
                      <a:pt x="145" y="24"/>
                    </a:moveTo>
                    <a:cubicBezTo>
                      <a:pt x="145" y="24"/>
                      <a:pt x="144" y="24"/>
                      <a:pt x="144" y="23"/>
                    </a:cubicBezTo>
                    <a:cubicBezTo>
                      <a:pt x="142" y="22"/>
                      <a:pt x="140" y="20"/>
                      <a:pt x="139" y="19"/>
                    </a:cubicBezTo>
                    <a:cubicBezTo>
                      <a:pt x="138" y="18"/>
                      <a:pt x="137" y="17"/>
                      <a:pt x="138" y="16"/>
                    </a:cubicBezTo>
                    <a:cubicBezTo>
                      <a:pt x="139" y="15"/>
                      <a:pt x="140" y="15"/>
                      <a:pt x="141" y="16"/>
                    </a:cubicBezTo>
                    <a:cubicBezTo>
                      <a:pt x="143" y="17"/>
                      <a:pt x="145" y="18"/>
                      <a:pt x="147" y="20"/>
                    </a:cubicBezTo>
                    <a:cubicBezTo>
                      <a:pt x="147" y="21"/>
                      <a:pt x="147" y="22"/>
                      <a:pt x="147" y="23"/>
                    </a:cubicBezTo>
                    <a:cubicBezTo>
                      <a:pt x="146" y="23"/>
                      <a:pt x="146" y="24"/>
                      <a:pt x="145" y="24"/>
                    </a:cubicBezTo>
                    <a:close/>
                    <a:moveTo>
                      <a:pt x="128" y="12"/>
                    </a:moveTo>
                    <a:cubicBezTo>
                      <a:pt x="127" y="12"/>
                      <a:pt x="127" y="12"/>
                      <a:pt x="127" y="12"/>
                    </a:cubicBezTo>
                    <a:cubicBezTo>
                      <a:pt x="125" y="11"/>
                      <a:pt x="123" y="10"/>
                      <a:pt x="121" y="10"/>
                    </a:cubicBezTo>
                    <a:cubicBezTo>
                      <a:pt x="120" y="9"/>
                      <a:pt x="120" y="8"/>
                      <a:pt x="120" y="7"/>
                    </a:cubicBezTo>
                    <a:cubicBezTo>
                      <a:pt x="121" y="6"/>
                      <a:pt x="122" y="5"/>
                      <a:pt x="123" y="5"/>
                    </a:cubicBezTo>
                    <a:cubicBezTo>
                      <a:pt x="125" y="6"/>
                      <a:pt x="127" y="7"/>
                      <a:pt x="129" y="8"/>
                    </a:cubicBezTo>
                    <a:cubicBezTo>
                      <a:pt x="130" y="9"/>
                      <a:pt x="131" y="10"/>
                      <a:pt x="130" y="11"/>
                    </a:cubicBezTo>
                    <a:cubicBezTo>
                      <a:pt x="130" y="12"/>
                      <a:pt x="129" y="12"/>
                      <a:pt x="128" y="12"/>
                    </a:cubicBezTo>
                    <a:close/>
                    <a:moveTo>
                      <a:pt x="109" y="6"/>
                    </a:moveTo>
                    <a:cubicBezTo>
                      <a:pt x="109" y="6"/>
                      <a:pt x="109" y="6"/>
                      <a:pt x="109" y="6"/>
                    </a:cubicBezTo>
                    <a:cubicBezTo>
                      <a:pt x="107" y="5"/>
                      <a:pt x="105" y="5"/>
                      <a:pt x="102" y="5"/>
                    </a:cubicBezTo>
                    <a:cubicBezTo>
                      <a:pt x="101" y="5"/>
                      <a:pt x="100" y="4"/>
                      <a:pt x="100" y="2"/>
                    </a:cubicBezTo>
                    <a:cubicBezTo>
                      <a:pt x="101" y="1"/>
                      <a:pt x="102" y="0"/>
                      <a:pt x="103" y="1"/>
                    </a:cubicBezTo>
                    <a:cubicBezTo>
                      <a:pt x="105" y="1"/>
                      <a:pt x="107" y="1"/>
                      <a:pt x="110" y="2"/>
                    </a:cubicBezTo>
                    <a:cubicBezTo>
                      <a:pt x="111" y="2"/>
                      <a:pt x="112" y="3"/>
                      <a:pt x="111" y="4"/>
                    </a:cubicBezTo>
                    <a:cubicBezTo>
                      <a:pt x="111" y="5"/>
                      <a:pt x="110" y="6"/>
                      <a:pt x="109" y="6"/>
                    </a:cubicBezTo>
                    <a:close/>
                    <a:moveTo>
                      <a:pt x="89" y="4"/>
                    </a:moveTo>
                    <a:cubicBezTo>
                      <a:pt x="82" y="4"/>
                      <a:pt x="82" y="4"/>
                      <a:pt x="82" y="4"/>
                    </a:cubicBezTo>
                    <a:cubicBezTo>
                      <a:pt x="81" y="4"/>
                      <a:pt x="80" y="3"/>
                      <a:pt x="80" y="2"/>
                    </a:cubicBezTo>
                    <a:cubicBezTo>
                      <a:pt x="80" y="1"/>
                      <a:pt x="81" y="0"/>
                      <a:pt x="82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90" y="0"/>
                      <a:pt x="91" y="1"/>
                      <a:pt x="91" y="2"/>
                    </a:cubicBezTo>
                    <a:cubicBezTo>
                      <a:pt x="91" y="3"/>
                      <a:pt x="90" y="4"/>
                      <a:pt x="89" y="4"/>
                    </a:cubicBezTo>
                    <a:close/>
                    <a:moveTo>
                      <a:pt x="69" y="4"/>
                    </a:moveTo>
                    <a:cubicBezTo>
                      <a:pt x="62" y="4"/>
                      <a:pt x="62" y="4"/>
                      <a:pt x="62" y="4"/>
                    </a:cubicBezTo>
                    <a:cubicBezTo>
                      <a:pt x="61" y="4"/>
                      <a:pt x="60" y="3"/>
                      <a:pt x="60" y="2"/>
                    </a:cubicBezTo>
                    <a:cubicBezTo>
                      <a:pt x="60" y="1"/>
                      <a:pt x="61" y="0"/>
                      <a:pt x="62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0" y="0"/>
                      <a:pt x="71" y="1"/>
                      <a:pt x="71" y="2"/>
                    </a:cubicBezTo>
                    <a:cubicBezTo>
                      <a:pt x="71" y="3"/>
                      <a:pt x="70" y="4"/>
                      <a:pt x="69" y="4"/>
                    </a:cubicBezTo>
                    <a:close/>
                    <a:moveTo>
                      <a:pt x="49" y="4"/>
                    </a:move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0" y="3"/>
                      <a:pt x="40" y="2"/>
                    </a:cubicBezTo>
                    <a:cubicBezTo>
                      <a:pt x="40" y="1"/>
                      <a:pt x="41" y="0"/>
                      <a:pt x="42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0" y="0"/>
                      <a:pt x="51" y="1"/>
                      <a:pt x="51" y="2"/>
                    </a:cubicBezTo>
                    <a:cubicBezTo>
                      <a:pt x="51" y="3"/>
                      <a:pt x="50" y="4"/>
                      <a:pt x="49" y="4"/>
                    </a:cubicBezTo>
                    <a:close/>
                    <a:moveTo>
                      <a:pt x="29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1" y="4"/>
                      <a:pt x="20" y="3"/>
                      <a:pt x="20" y="2"/>
                    </a:cubicBezTo>
                    <a:cubicBezTo>
                      <a:pt x="20" y="1"/>
                      <a:pt x="21" y="0"/>
                      <a:pt x="22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0" y="0"/>
                      <a:pt x="31" y="1"/>
                      <a:pt x="31" y="2"/>
                    </a:cubicBezTo>
                    <a:cubicBezTo>
                      <a:pt x="31" y="3"/>
                      <a:pt x="30" y="4"/>
                      <a:pt x="29" y="4"/>
                    </a:cubicBezTo>
                    <a:close/>
                    <a:moveTo>
                      <a:pt x="8" y="4"/>
                    </a:move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0" y="0"/>
                      <a:pt x="11" y="1"/>
                      <a:pt x="11" y="2"/>
                    </a:cubicBezTo>
                    <a:cubicBezTo>
                      <a:pt x="11" y="3"/>
                      <a:pt x="10" y="4"/>
                      <a:pt x="8" y="4"/>
                    </a:cubicBezTo>
                    <a:close/>
                  </a:path>
                </a:pathLst>
              </a:cu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10" name="Freeform 137">
                <a:extLst>
                  <a:ext uri="{FF2B5EF4-FFF2-40B4-BE49-F238E27FC236}">
                    <a16:creationId xmlns:a16="http://schemas.microsoft.com/office/drawing/2014/main" id="{A215E60A-A594-CC4B-842C-BBC6BA5AE1ED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214" y="1526"/>
                <a:ext cx="244" cy="300"/>
              </a:xfrm>
              <a:custGeom>
                <a:avLst/>
                <a:gdLst>
                  <a:gd name="T0" fmla="*/ 94 w 103"/>
                  <a:gd name="T1" fmla="*/ 127 h 127"/>
                  <a:gd name="T2" fmla="*/ 94 w 103"/>
                  <a:gd name="T3" fmla="*/ 122 h 127"/>
                  <a:gd name="T4" fmla="*/ 103 w 103"/>
                  <a:gd name="T5" fmla="*/ 124 h 127"/>
                  <a:gd name="T6" fmla="*/ 81 w 103"/>
                  <a:gd name="T7" fmla="*/ 127 h 127"/>
                  <a:gd name="T8" fmla="*/ 74 w 103"/>
                  <a:gd name="T9" fmla="*/ 127 h 127"/>
                  <a:gd name="T10" fmla="*/ 74 w 103"/>
                  <a:gd name="T11" fmla="*/ 122 h 127"/>
                  <a:gd name="T12" fmla="*/ 81 w 103"/>
                  <a:gd name="T13" fmla="*/ 122 h 127"/>
                  <a:gd name="T14" fmla="*/ 81 w 103"/>
                  <a:gd name="T15" fmla="*/ 127 h 127"/>
                  <a:gd name="T16" fmla="*/ 60 w 103"/>
                  <a:gd name="T17" fmla="*/ 124 h 127"/>
                  <a:gd name="T18" fmla="*/ 52 w 103"/>
                  <a:gd name="T19" fmla="*/ 120 h 127"/>
                  <a:gd name="T20" fmla="*/ 61 w 103"/>
                  <a:gd name="T21" fmla="*/ 120 h 127"/>
                  <a:gd name="T22" fmla="*/ 61 w 103"/>
                  <a:gd name="T23" fmla="*/ 125 h 127"/>
                  <a:gd name="T24" fmla="*/ 41 w 103"/>
                  <a:gd name="T25" fmla="*/ 117 h 127"/>
                  <a:gd name="T26" fmla="*/ 34 w 103"/>
                  <a:gd name="T27" fmla="*/ 110 h 127"/>
                  <a:gd name="T28" fmla="*/ 43 w 103"/>
                  <a:gd name="T29" fmla="*/ 113 h 127"/>
                  <a:gd name="T30" fmla="*/ 42 w 103"/>
                  <a:gd name="T31" fmla="*/ 117 h 127"/>
                  <a:gd name="T32" fmla="*/ 24 w 103"/>
                  <a:gd name="T33" fmla="*/ 105 h 127"/>
                  <a:gd name="T34" fmla="*/ 19 w 103"/>
                  <a:gd name="T35" fmla="*/ 97 h 127"/>
                  <a:gd name="T36" fmla="*/ 27 w 103"/>
                  <a:gd name="T37" fmla="*/ 102 h 127"/>
                  <a:gd name="T38" fmla="*/ 26 w 103"/>
                  <a:gd name="T39" fmla="*/ 105 h 127"/>
                  <a:gd name="T40" fmla="*/ 11 w 103"/>
                  <a:gd name="T41" fmla="*/ 89 h 127"/>
                  <a:gd name="T42" fmla="*/ 9 w 103"/>
                  <a:gd name="T43" fmla="*/ 80 h 127"/>
                  <a:gd name="T44" fmla="*/ 15 w 103"/>
                  <a:gd name="T45" fmla="*/ 86 h 127"/>
                  <a:gd name="T46" fmla="*/ 13 w 103"/>
                  <a:gd name="T47" fmla="*/ 90 h 127"/>
                  <a:gd name="T48" fmla="*/ 3 w 103"/>
                  <a:gd name="T49" fmla="*/ 70 h 127"/>
                  <a:gd name="T50" fmla="*/ 3 w 103"/>
                  <a:gd name="T51" fmla="*/ 60 h 127"/>
                  <a:gd name="T52" fmla="*/ 7 w 103"/>
                  <a:gd name="T53" fmla="*/ 68 h 127"/>
                  <a:gd name="T54" fmla="*/ 5 w 103"/>
                  <a:gd name="T55" fmla="*/ 71 h 127"/>
                  <a:gd name="T56" fmla="*/ 0 w 103"/>
                  <a:gd name="T57" fmla="*/ 49 h 127"/>
                  <a:gd name="T58" fmla="*/ 2 w 103"/>
                  <a:gd name="T59" fmla="*/ 40 h 127"/>
                  <a:gd name="T60" fmla="*/ 4 w 103"/>
                  <a:gd name="T61" fmla="*/ 49 h 127"/>
                  <a:gd name="T62" fmla="*/ 2 w 103"/>
                  <a:gd name="T63" fmla="*/ 31 h 127"/>
                  <a:gd name="T64" fmla="*/ 0 w 103"/>
                  <a:gd name="T65" fmla="*/ 22 h 127"/>
                  <a:gd name="T66" fmla="*/ 4 w 103"/>
                  <a:gd name="T67" fmla="*/ 22 h 127"/>
                  <a:gd name="T68" fmla="*/ 2 w 103"/>
                  <a:gd name="T69" fmla="*/ 31 h 127"/>
                  <a:gd name="T70" fmla="*/ 0 w 103"/>
                  <a:gd name="T71" fmla="*/ 9 h 127"/>
                  <a:gd name="T72" fmla="*/ 2 w 103"/>
                  <a:gd name="T73" fmla="*/ 0 h 127"/>
                  <a:gd name="T74" fmla="*/ 4 w 103"/>
                  <a:gd name="T75" fmla="*/ 9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3" h="127">
                    <a:moveTo>
                      <a:pt x="101" y="127"/>
                    </a:moveTo>
                    <a:cubicBezTo>
                      <a:pt x="94" y="127"/>
                      <a:pt x="94" y="127"/>
                      <a:pt x="94" y="127"/>
                    </a:cubicBezTo>
                    <a:cubicBezTo>
                      <a:pt x="93" y="127"/>
                      <a:pt x="92" y="126"/>
                      <a:pt x="92" y="124"/>
                    </a:cubicBezTo>
                    <a:cubicBezTo>
                      <a:pt x="92" y="123"/>
                      <a:pt x="93" y="122"/>
                      <a:pt x="94" y="122"/>
                    </a:cubicBezTo>
                    <a:cubicBezTo>
                      <a:pt x="101" y="122"/>
                      <a:pt x="101" y="122"/>
                      <a:pt x="101" y="122"/>
                    </a:cubicBezTo>
                    <a:cubicBezTo>
                      <a:pt x="102" y="122"/>
                      <a:pt x="103" y="123"/>
                      <a:pt x="103" y="124"/>
                    </a:cubicBezTo>
                    <a:cubicBezTo>
                      <a:pt x="103" y="126"/>
                      <a:pt x="102" y="127"/>
                      <a:pt x="101" y="127"/>
                    </a:cubicBezTo>
                    <a:close/>
                    <a:moveTo>
                      <a:pt x="81" y="127"/>
                    </a:moveTo>
                    <a:cubicBezTo>
                      <a:pt x="78" y="127"/>
                      <a:pt x="78" y="127"/>
                      <a:pt x="78" y="127"/>
                    </a:cubicBezTo>
                    <a:cubicBezTo>
                      <a:pt x="77" y="127"/>
                      <a:pt x="75" y="127"/>
                      <a:pt x="74" y="127"/>
                    </a:cubicBezTo>
                    <a:cubicBezTo>
                      <a:pt x="73" y="126"/>
                      <a:pt x="72" y="125"/>
                      <a:pt x="72" y="124"/>
                    </a:cubicBezTo>
                    <a:cubicBezTo>
                      <a:pt x="72" y="123"/>
                      <a:pt x="73" y="122"/>
                      <a:pt x="74" y="122"/>
                    </a:cubicBezTo>
                    <a:cubicBezTo>
                      <a:pt x="75" y="122"/>
                      <a:pt x="77" y="122"/>
                      <a:pt x="78" y="122"/>
                    </a:cubicBezTo>
                    <a:cubicBezTo>
                      <a:pt x="81" y="122"/>
                      <a:pt x="81" y="122"/>
                      <a:pt x="81" y="122"/>
                    </a:cubicBezTo>
                    <a:cubicBezTo>
                      <a:pt x="82" y="122"/>
                      <a:pt x="83" y="123"/>
                      <a:pt x="83" y="124"/>
                    </a:cubicBezTo>
                    <a:cubicBezTo>
                      <a:pt x="83" y="126"/>
                      <a:pt x="82" y="127"/>
                      <a:pt x="81" y="127"/>
                    </a:cubicBezTo>
                    <a:close/>
                    <a:moveTo>
                      <a:pt x="61" y="125"/>
                    </a:moveTo>
                    <a:cubicBezTo>
                      <a:pt x="60" y="124"/>
                      <a:pt x="60" y="124"/>
                      <a:pt x="60" y="124"/>
                    </a:cubicBezTo>
                    <a:cubicBezTo>
                      <a:pt x="58" y="124"/>
                      <a:pt x="56" y="123"/>
                      <a:pt x="53" y="123"/>
                    </a:cubicBezTo>
                    <a:cubicBezTo>
                      <a:pt x="52" y="122"/>
                      <a:pt x="52" y="121"/>
                      <a:pt x="52" y="120"/>
                    </a:cubicBezTo>
                    <a:cubicBezTo>
                      <a:pt x="52" y="119"/>
                      <a:pt x="54" y="118"/>
                      <a:pt x="55" y="118"/>
                    </a:cubicBezTo>
                    <a:cubicBezTo>
                      <a:pt x="57" y="119"/>
                      <a:pt x="59" y="120"/>
                      <a:pt x="61" y="120"/>
                    </a:cubicBezTo>
                    <a:cubicBezTo>
                      <a:pt x="62" y="121"/>
                      <a:pt x="63" y="122"/>
                      <a:pt x="63" y="123"/>
                    </a:cubicBezTo>
                    <a:cubicBezTo>
                      <a:pt x="62" y="124"/>
                      <a:pt x="62" y="125"/>
                      <a:pt x="61" y="125"/>
                    </a:cubicBezTo>
                    <a:close/>
                    <a:moveTo>
                      <a:pt x="42" y="117"/>
                    </a:moveTo>
                    <a:cubicBezTo>
                      <a:pt x="41" y="117"/>
                      <a:pt x="41" y="117"/>
                      <a:pt x="41" y="117"/>
                    </a:cubicBezTo>
                    <a:cubicBezTo>
                      <a:pt x="39" y="116"/>
                      <a:pt x="37" y="115"/>
                      <a:pt x="35" y="113"/>
                    </a:cubicBezTo>
                    <a:cubicBezTo>
                      <a:pt x="34" y="113"/>
                      <a:pt x="34" y="111"/>
                      <a:pt x="34" y="110"/>
                    </a:cubicBezTo>
                    <a:cubicBezTo>
                      <a:pt x="35" y="109"/>
                      <a:pt x="36" y="109"/>
                      <a:pt x="37" y="110"/>
                    </a:cubicBezTo>
                    <a:cubicBezTo>
                      <a:pt x="39" y="111"/>
                      <a:pt x="41" y="112"/>
                      <a:pt x="43" y="113"/>
                    </a:cubicBezTo>
                    <a:cubicBezTo>
                      <a:pt x="44" y="114"/>
                      <a:pt x="44" y="115"/>
                      <a:pt x="44" y="116"/>
                    </a:cubicBezTo>
                    <a:cubicBezTo>
                      <a:pt x="43" y="117"/>
                      <a:pt x="43" y="117"/>
                      <a:pt x="42" y="117"/>
                    </a:cubicBezTo>
                    <a:close/>
                    <a:moveTo>
                      <a:pt x="26" y="105"/>
                    </a:moveTo>
                    <a:cubicBezTo>
                      <a:pt x="25" y="105"/>
                      <a:pt x="24" y="105"/>
                      <a:pt x="24" y="105"/>
                    </a:cubicBezTo>
                    <a:cubicBezTo>
                      <a:pt x="22" y="103"/>
                      <a:pt x="21" y="102"/>
                      <a:pt x="19" y="100"/>
                    </a:cubicBezTo>
                    <a:cubicBezTo>
                      <a:pt x="18" y="99"/>
                      <a:pt x="19" y="97"/>
                      <a:pt x="19" y="97"/>
                    </a:cubicBezTo>
                    <a:cubicBezTo>
                      <a:pt x="20" y="96"/>
                      <a:pt x="22" y="96"/>
                      <a:pt x="23" y="97"/>
                    </a:cubicBezTo>
                    <a:cubicBezTo>
                      <a:pt x="24" y="99"/>
                      <a:pt x="25" y="100"/>
                      <a:pt x="27" y="102"/>
                    </a:cubicBezTo>
                    <a:cubicBezTo>
                      <a:pt x="28" y="102"/>
                      <a:pt x="28" y="104"/>
                      <a:pt x="27" y="105"/>
                    </a:cubicBezTo>
                    <a:cubicBezTo>
                      <a:pt x="27" y="105"/>
                      <a:pt x="26" y="105"/>
                      <a:pt x="26" y="105"/>
                    </a:cubicBezTo>
                    <a:close/>
                    <a:moveTo>
                      <a:pt x="13" y="90"/>
                    </a:moveTo>
                    <a:cubicBezTo>
                      <a:pt x="12" y="90"/>
                      <a:pt x="12" y="89"/>
                      <a:pt x="11" y="89"/>
                    </a:cubicBezTo>
                    <a:cubicBezTo>
                      <a:pt x="10" y="87"/>
                      <a:pt x="9" y="85"/>
                      <a:pt x="8" y="83"/>
                    </a:cubicBezTo>
                    <a:cubicBezTo>
                      <a:pt x="7" y="81"/>
                      <a:pt x="8" y="80"/>
                      <a:pt x="9" y="80"/>
                    </a:cubicBezTo>
                    <a:cubicBezTo>
                      <a:pt x="10" y="79"/>
                      <a:pt x="11" y="80"/>
                      <a:pt x="12" y="81"/>
                    </a:cubicBezTo>
                    <a:cubicBezTo>
                      <a:pt x="13" y="83"/>
                      <a:pt x="14" y="84"/>
                      <a:pt x="15" y="86"/>
                    </a:cubicBezTo>
                    <a:cubicBezTo>
                      <a:pt x="15" y="87"/>
                      <a:pt x="15" y="89"/>
                      <a:pt x="14" y="89"/>
                    </a:cubicBezTo>
                    <a:cubicBezTo>
                      <a:pt x="14" y="90"/>
                      <a:pt x="13" y="90"/>
                      <a:pt x="13" y="90"/>
                    </a:cubicBezTo>
                    <a:close/>
                    <a:moveTo>
                      <a:pt x="5" y="71"/>
                    </a:moveTo>
                    <a:cubicBezTo>
                      <a:pt x="4" y="71"/>
                      <a:pt x="3" y="71"/>
                      <a:pt x="3" y="70"/>
                    </a:cubicBezTo>
                    <a:cubicBezTo>
                      <a:pt x="2" y="67"/>
                      <a:pt x="2" y="65"/>
                      <a:pt x="1" y="63"/>
                    </a:cubicBezTo>
                    <a:cubicBezTo>
                      <a:pt x="1" y="62"/>
                      <a:pt x="2" y="61"/>
                      <a:pt x="3" y="60"/>
                    </a:cubicBezTo>
                    <a:cubicBezTo>
                      <a:pt x="4" y="60"/>
                      <a:pt x="5" y="61"/>
                      <a:pt x="6" y="62"/>
                    </a:cubicBezTo>
                    <a:cubicBezTo>
                      <a:pt x="6" y="64"/>
                      <a:pt x="6" y="66"/>
                      <a:pt x="7" y="68"/>
                    </a:cubicBezTo>
                    <a:cubicBezTo>
                      <a:pt x="7" y="70"/>
                      <a:pt x="7" y="71"/>
                      <a:pt x="6" y="71"/>
                    </a:cubicBezTo>
                    <a:lnTo>
                      <a:pt x="5" y="71"/>
                    </a:lnTo>
                    <a:close/>
                    <a:moveTo>
                      <a:pt x="2" y="51"/>
                    </a:moveTo>
                    <a:cubicBezTo>
                      <a:pt x="1" y="51"/>
                      <a:pt x="0" y="50"/>
                      <a:pt x="0" y="4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41"/>
                      <a:pt x="1" y="40"/>
                      <a:pt x="2" y="40"/>
                    </a:cubicBezTo>
                    <a:cubicBezTo>
                      <a:pt x="3" y="40"/>
                      <a:pt x="4" y="41"/>
                      <a:pt x="4" y="42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0"/>
                      <a:pt x="3" y="51"/>
                      <a:pt x="2" y="51"/>
                    </a:cubicBezTo>
                    <a:close/>
                    <a:moveTo>
                      <a:pt x="2" y="31"/>
                    </a:moveTo>
                    <a:cubicBezTo>
                      <a:pt x="1" y="31"/>
                      <a:pt x="0" y="30"/>
                      <a:pt x="0" y="29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21"/>
                      <a:pt x="1" y="20"/>
                      <a:pt x="2" y="20"/>
                    </a:cubicBezTo>
                    <a:cubicBezTo>
                      <a:pt x="3" y="20"/>
                      <a:pt x="4" y="21"/>
                      <a:pt x="4" y="22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4" y="30"/>
                      <a:pt x="3" y="31"/>
                      <a:pt x="2" y="31"/>
                    </a:cubicBezTo>
                    <a:close/>
                    <a:moveTo>
                      <a:pt x="2" y="11"/>
                    </a:moveTo>
                    <a:cubicBezTo>
                      <a:pt x="1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2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11" name="Freeform 138">
                <a:extLst>
                  <a:ext uri="{FF2B5EF4-FFF2-40B4-BE49-F238E27FC236}">
                    <a16:creationId xmlns:a16="http://schemas.microsoft.com/office/drawing/2014/main" id="{2B57AAF8-96C9-9742-8281-3CEC7F6DD32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386" y="3154"/>
                <a:ext cx="442" cy="628"/>
              </a:xfrm>
              <a:custGeom>
                <a:avLst/>
                <a:gdLst>
                  <a:gd name="T0" fmla="*/ 119 w 187"/>
                  <a:gd name="T1" fmla="*/ 264 h 266"/>
                  <a:gd name="T2" fmla="*/ 133 w 187"/>
                  <a:gd name="T3" fmla="*/ 256 h 266"/>
                  <a:gd name="T4" fmla="*/ 185 w 187"/>
                  <a:gd name="T5" fmla="*/ 41 h 266"/>
                  <a:gd name="T6" fmla="*/ 177 w 187"/>
                  <a:gd name="T7" fmla="*/ 28 h 266"/>
                  <a:gd name="T8" fmla="*/ 68 w 187"/>
                  <a:gd name="T9" fmla="*/ 1 h 266"/>
                  <a:gd name="T10" fmla="*/ 55 w 187"/>
                  <a:gd name="T11" fmla="*/ 9 h 266"/>
                  <a:gd name="T12" fmla="*/ 2 w 187"/>
                  <a:gd name="T13" fmla="*/ 224 h 266"/>
                  <a:gd name="T14" fmla="*/ 10 w 187"/>
                  <a:gd name="T15" fmla="*/ 238 h 266"/>
                  <a:gd name="T16" fmla="*/ 119 w 187"/>
                  <a:gd name="T17" fmla="*/ 264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7" h="266">
                    <a:moveTo>
                      <a:pt x="119" y="264"/>
                    </a:moveTo>
                    <a:cubicBezTo>
                      <a:pt x="125" y="266"/>
                      <a:pt x="131" y="262"/>
                      <a:pt x="133" y="256"/>
                    </a:cubicBezTo>
                    <a:cubicBezTo>
                      <a:pt x="185" y="41"/>
                      <a:pt x="185" y="41"/>
                      <a:pt x="185" y="41"/>
                    </a:cubicBezTo>
                    <a:cubicBezTo>
                      <a:pt x="187" y="35"/>
                      <a:pt x="183" y="29"/>
                      <a:pt x="177" y="28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62" y="0"/>
                      <a:pt x="56" y="3"/>
                      <a:pt x="55" y="9"/>
                    </a:cubicBezTo>
                    <a:cubicBezTo>
                      <a:pt x="2" y="224"/>
                      <a:pt x="2" y="224"/>
                      <a:pt x="2" y="224"/>
                    </a:cubicBezTo>
                    <a:cubicBezTo>
                      <a:pt x="0" y="230"/>
                      <a:pt x="4" y="236"/>
                      <a:pt x="10" y="238"/>
                    </a:cubicBezTo>
                    <a:cubicBezTo>
                      <a:pt x="119" y="264"/>
                      <a:pt x="119" y="264"/>
                      <a:pt x="119" y="264"/>
                    </a:cubicBezTo>
                  </a:path>
                </a:pathLst>
              </a:custGeom>
              <a:solidFill>
                <a:srgbClr val="1A1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12" name="Freeform 139">
                <a:extLst>
                  <a:ext uri="{FF2B5EF4-FFF2-40B4-BE49-F238E27FC236}">
                    <a16:creationId xmlns:a16="http://schemas.microsoft.com/office/drawing/2014/main" id="{5E629B40-98D2-7747-8FA9-CD2F8DA7687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24" y="3177"/>
                <a:ext cx="378" cy="532"/>
              </a:xfrm>
              <a:custGeom>
                <a:avLst/>
                <a:gdLst>
                  <a:gd name="T0" fmla="*/ 378 w 378"/>
                  <a:gd name="T1" fmla="*/ 64 h 532"/>
                  <a:gd name="T2" fmla="*/ 265 w 378"/>
                  <a:gd name="T3" fmla="*/ 532 h 532"/>
                  <a:gd name="T4" fmla="*/ 0 w 378"/>
                  <a:gd name="T5" fmla="*/ 465 h 532"/>
                  <a:gd name="T6" fmla="*/ 113 w 378"/>
                  <a:gd name="T7" fmla="*/ 0 h 532"/>
                  <a:gd name="T8" fmla="*/ 378 w 378"/>
                  <a:gd name="T9" fmla="*/ 64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532">
                    <a:moveTo>
                      <a:pt x="378" y="64"/>
                    </a:moveTo>
                    <a:lnTo>
                      <a:pt x="265" y="532"/>
                    </a:lnTo>
                    <a:lnTo>
                      <a:pt x="0" y="465"/>
                    </a:lnTo>
                    <a:lnTo>
                      <a:pt x="113" y="0"/>
                    </a:lnTo>
                    <a:lnTo>
                      <a:pt x="378" y="6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13" name="Freeform 140">
                <a:extLst>
                  <a:ext uri="{FF2B5EF4-FFF2-40B4-BE49-F238E27FC236}">
                    <a16:creationId xmlns:a16="http://schemas.microsoft.com/office/drawing/2014/main" id="{A76E5359-51BA-AF4C-838C-17EF2198EE1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24" y="3177"/>
                <a:ext cx="378" cy="532"/>
              </a:xfrm>
              <a:custGeom>
                <a:avLst/>
                <a:gdLst>
                  <a:gd name="T0" fmla="*/ 378 w 378"/>
                  <a:gd name="T1" fmla="*/ 64 h 532"/>
                  <a:gd name="T2" fmla="*/ 265 w 378"/>
                  <a:gd name="T3" fmla="*/ 532 h 532"/>
                  <a:gd name="T4" fmla="*/ 0 w 378"/>
                  <a:gd name="T5" fmla="*/ 465 h 532"/>
                  <a:gd name="T6" fmla="*/ 113 w 378"/>
                  <a:gd name="T7" fmla="*/ 0 h 532"/>
                  <a:gd name="T8" fmla="*/ 378 w 378"/>
                  <a:gd name="T9" fmla="*/ 64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8" h="532">
                    <a:moveTo>
                      <a:pt x="378" y="64"/>
                    </a:moveTo>
                    <a:lnTo>
                      <a:pt x="265" y="532"/>
                    </a:lnTo>
                    <a:lnTo>
                      <a:pt x="0" y="465"/>
                    </a:lnTo>
                    <a:lnTo>
                      <a:pt x="113" y="0"/>
                    </a:lnTo>
                    <a:lnTo>
                      <a:pt x="378" y="64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14" name="Freeform 141">
                <a:extLst>
                  <a:ext uri="{FF2B5EF4-FFF2-40B4-BE49-F238E27FC236}">
                    <a16:creationId xmlns:a16="http://schemas.microsoft.com/office/drawing/2014/main" id="{FA44BD60-9FFB-DB4F-9B0A-37E84E10F81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09" y="3690"/>
                <a:ext cx="78" cy="38"/>
              </a:xfrm>
              <a:custGeom>
                <a:avLst/>
                <a:gdLst>
                  <a:gd name="T0" fmla="*/ 1 w 33"/>
                  <a:gd name="T1" fmla="*/ 6 h 16"/>
                  <a:gd name="T2" fmla="*/ 3 w 33"/>
                  <a:gd name="T3" fmla="*/ 10 h 16"/>
                  <a:gd name="T4" fmla="*/ 28 w 33"/>
                  <a:gd name="T5" fmla="*/ 16 h 16"/>
                  <a:gd name="T6" fmla="*/ 32 w 33"/>
                  <a:gd name="T7" fmla="*/ 13 h 16"/>
                  <a:gd name="T8" fmla="*/ 32 w 33"/>
                  <a:gd name="T9" fmla="*/ 10 h 16"/>
                  <a:gd name="T10" fmla="*/ 30 w 33"/>
                  <a:gd name="T11" fmla="*/ 6 h 16"/>
                  <a:gd name="T12" fmla="*/ 5 w 33"/>
                  <a:gd name="T13" fmla="*/ 0 h 16"/>
                  <a:gd name="T14" fmla="*/ 2 w 33"/>
                  <a:gd name="T15" fmla="*/ 3 h 16"/>
                  <a:gd name="T16" fmla="*/ 1 w 33"/>
                  <a:gd name="T17" fmla="*/ 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16">
                    <a:moveTo>
                      <a:pt x="1" y="6"/>
                    </a:moveTo>
                    <a:cubicBezTo>
                      <a:pt x="0" y="8"/>
                      <a:pt x="1" y="9"/>
                      <a:pt x="3" y="10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30" y="16"/>
                      <a:pt x="31" y="15"/>
                      <a:pt x="32" y="13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3" y="8"/>
                      <a:pt x="32" y="7"/>
                      <a:pt x="30" y="6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1"/>
                      <a:pt x="2" y="3"/>
                    </a:cubicBez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1D2A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15" name="Freeform 142">
                <a:extLst>
                  <a:ext uri="{FF2B5EF4-FFF2-40B4-BE49-F238E27FC236}">
                    <a16:creationId xmlns:a16="http://schemas.microsoft.com/office/drawing/2014/main" id="{27325EE1-794F-DC42-9931-27B9B72F10A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81" y="3472"/>
                <a:ext cx="219" cy="130"/>
              </a:xfrm>
              <a:custGeom>
                <a:avLst/>
                <a:gdLst>
                  <a:gd name="T0" fmla="*/ 198 w 219"/>
                  <a:gd name="T1" fmla="*/ 130 h 130"/>
                  <a:gd name="T2" fmla="*/ 0 w 219"/>
                  <a:gd name="T3" fmla="*/ 81 h 130"/>
                  <a:gd name="T4" fmla="*/ 19 w 219"/>
                  <a:gd name="T5" fmla="*/ 0 h 130"/>
                  <a:gd name="T6" fmla="*/ 219 w 219"/>
                  <a:gd name="T7" fmla="*/ 48 h 130"/>
                  <a:gd name="T8" fmla="*/ 198 w 219"/>
                  <a:gd name="T9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9" h="130">
                    <a:moveTo>
                      <a:pt x="198" y="130"/>
                    </a:moveTo>
                    <a:lnTo>
                      <a:pt x="0" y="81"/>
                    </a:lnTo>
                    <a:lnTo>
                      <a:pt x="19" y="0"/>
                    </a:lnTo>
                    <a:lnTo>
                      <a:pt x="219" y="48"/>
                    </a:lnTo>
                    <a:lnTo>
                      <a:pt x="198" y="130"/>
                    </a:lnTo>
                    <a:close/>
                  </a:path>
                </a:pathLst>
              </a:custGeom>
              <a:solidFill>
                <a:srgbClr val="F7D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16" name="Freeform 143">
                <a:extLst>
                  <a:ext uri="{FF2B5EF4-FFF2-40B4-BE49-F238E27FC236}">
                    <a16:creationId xmlns:a16="http://schemas.microsoft.com/office/drawing/2014/main" id="{26A19F21-D900-7F49-890F-177924887CE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11" y="3224"/>
                <a:ext cx="251" cy="248"/>
              </a:xfrm>
              <a:custGeom>
                <a:avLst/>
                <a:gdLst>
                  <a:gd name="T0" fmla="*/ 201 w 251"/>
                  <a:gd name="T1" fmla="*/ 248 h 248"/>
                  <a:gd name="T2" fmla="*/ 0 w 251"/>
                  <a:gd name="T3" fmla="*/ 199 h 248"/>
                  <a:gd name="T4" fmla="*/ 50 w 251"/>
                  <a:gd name="T5" fmla="*/ 0 h 248"/>
                  <a:gd name="T6" fmla="*/ 251 w 251"/>
                  <a:gd name="T7" fmla="*/ 48 h 248"/>
                  <a:gd name="T8" fmla="*/ 201 w 251"/>
                  <a:gd name="T9" fmla="*/ 24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1" h="248">
                    <a:moveTo>
                      <a:pt x="201" y="248"/>
                    </a:moveTo>
                    <a:lnTo>
                      <a:pt x="0" y="199"/>
                    </a:lnTo>
                    <a:lnTo>
                      <a:pt x="50" y="0"/>
                    </a:lnTo>
                    <a:lnTo>
                      <a:pt x="251" y="48"/>
                    </a:lnTo>
                    <a:lnTo>
                      <a:pt x="201" y="248"/>
                    </a:lnTo>
                    <a:close/>
                  </a:path>
                </a:pathLst>
              </a:custGeom>
              <a:solidFill>
                <a:srgbClr val="E1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17" name="Freeform 144">
                <a:extLst>
                  <a:ext uri="{FF2B5EF4-FFF2-40B4-BE49-F238E27FC236}">
                    <a16:creationId xmlns:a16="http://schemas.microsoft.com/office/drawing/2014/main" id="{750B18FD-099C-6C40-9485-8D4F45AD32A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56" y="3274"/>
                <a:ext cx="147" cy="184"/>
              </a:xfrm>
              <a:custGeom>
                <a:avLst/>
                <a:gdLst>
                  <a:gd name="T0" fmla="*/ 57 w 62"/>
                  <a:gd name="T1" fmla="*/ 31 h 78"/>
                  <a:gd name="T2" fmla="*/ 42 w 62"/>
                  <a:gd name="T3" fmla="*/ 4 h 78"/>
                  <a:gd name="T4" fmla="*/ 16 w 62"/>
                  <a:gd name="T5" fmla="*/ 22 h 78"/>
                  <a:gd name="T6" fmla="*/ 13 w 62"/>
                  <a:gd name="T7" fmla="*/ 26 h 78"/>
                  <a:gd name="T8" fmla="*/ 14 w 62"/>
                  <a:gd name="T9" fmla="*/ 35 h 78"/>
                  <a:gd name="T10" fmla="*/ 8 w 62"/>
                  <a:gd name="T11" fmla="*/ 42 h 78"/>
                  <a:gd name="T12" fmla="*/ 8 w 62"/>
                  <a:gd name="T13" fmla="*/ 51 h 78"/>
                  <a:gd name="T14" fmla="*/ 2 w 62"/>
                  <a:gd name="T15" fmla="*/ 57 h 78"/>
                  <a:gd name="T16" fmla="*/ 0 w 62"/>
                  <a:gd name="T17" fmla="*/ 65 h 78"/>
                  <a:gd name="T18" fmla="*/ 11 w 62"/>
                  <a:gd name="T19" fmla="*/ 70 h 78"/>
                  <a:gd name="T20" fmla="*/ 38 w 62"/>
                  <a:gd name="T21" fmla="*/ 77 h 78"/>
                  <a:gd name="T22" fmla="*/ 51 w 62"/>
                  <a:gd name="T23" fmla="*/ 77 h 78"/>
                  <a:gd name="T24" fmla="*/ 53 w 62"/>
                  <a:gd name="T25" fmla="*/ 69 h 78"/>
                  <a:gd name="T26" fmla="*/ 50 w 62"/>
                  <a:gd name="T27" fmla="*/ 61 h 78"/>
                  <a:gd name="T28" fmla="*/ 54 w 62"/>
                  <a:gd name="T29" fmla="*/ 53 h 78"/>
                  <a:gd name="T30" fmla="*/ 53 w 62"/>
                  <a:gd name="T31" fmla="*/ 45 h 78"/>
                  <a:gd name="T32" fmla="*/ 57 w 62"/>
                  <a:gd name="T33" fmla="*/ 37 h 78"/>
                  <a:gd name="T34" fmla="*/ 57 w 62"/>
                  <a:gd name="T35" fmla="*/ 3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2" h="78">
                    <a:moveTo>
                      <a:pt x="57" y="31"/>
                    </a:moveTo>
                    <a:cubicBezTo>
                      <a:pt x="60" y="23"/>
                      <a:pt x="62" y="9"/>
                      <a:pt x="42" y="4"/>
                    </a:cubicBezTo>
                    <a:cubicBezTo>
                      <a:pt x="24" y="0"/>
                      <a:pt x="18" y="12"/>
                      <a:pt x="16" y="22"/>
                    </a:cubicBezTo>
                    <a:cubicBezTo>
                      <a:pt x="15" y="23"/>
                      <a:pt x="14" y="24"/>
                      <a:pt x="13" y="26"/>
                    </a:cubicBezTo>
                    <a:cubicBezTo>
                      <a:pt x="13" y="29"/>
                      <a:pt x="15" y="32"/>
                      <a:pt x="14" y="35"/>
                    </a:cubicBezTo>
                    <a:cubicBezTo>
                      <a:pt x="13" y="38"/>
                      <a:pt x="9" y="39"/>
                      <a:pt x="8" y="42"/>
                    </a:cubicBezTo>
                    <a:cubicBezTo>
                      <a:pt x="7" y="45"/>
                      <a:pt x="9" y="48"/>
                      <a:pt x="8" y="51"/>
                    </a:cubicBezTo>
                    <a:cubicBezTo>
                      <a:pt x="7" y="53"/>
                      <a:pt x="3" y="55"/>
                      <a:pt x="2" y="57"/>
                    </a:cubicBezTo>
                    <a:cubicBezTo>
                      <a:pt x="1" y="60"/>
                      <a:pt x="2" y="63"/>
                      <a:pt x="0" y="65"/>
                    </a:cubicBezTo>
                    <a:cubicBezTo>
                      <a:pt x="0" y="65"/>
                      <a:pt x="4" y="68"/>
                      <a:pt x="11" y="70"/>
                    </a:cubicBezTo>
                    <a:cubicBezTo>
                      <a:pt x="38" y="77"/>
                      <a:pt x="38" y="77"/>
                      <a:pt x="38" y="77"/>
                    </a:cubicBezTo>
                    <a:cubicBezTo>
                      <a:pt x="46" y="78"/>
                      <a:pt x="51" y="77"/>
                      <a:pt x="51" y="77"/>
                    </a:cubicBezTo>
                    <a:cubicBezTo>
                      <a:pt x="50" y="75"/>
                      <a:pt x="53" y="73"/>
                      <a:pt x="53" y="69"/>
                    </a:cubicBezTo>
                    <a:cubicBezTo>
                      <a:pt x="53" y="67"/>
                      <a:pt x="50" y="64"/>
                      <a:pt x="50" y="61"/>
                    </a:cubicBezTo>
                    <a:cubicBezTo>
                      <a:pt x="50" y="58"/>
                      <a:pt x="54" y="56"/>
                      <a:pt x="54" y="53"/>
                    </a:cubicBezTo>
                    <a:cubicBezTo>
                      <a:pt x="55" y="50"/>
                      <a:pt x="52" y="47"/>
                      <a:pt x="53" y="45"/>
                    </a:cubicBezTo>
                    <a:cubicBezTo>
                      <a:pt x="53" y="42"/>
                      <a:pt x="57" y="39"/>
                      <a:pt x="57" y="37"/>
                    </a:cubicBezTo>
                    <a:cubicBezTo>
                      <a:pt x="58" y="34"/>
                      <a:pt x="57" y="33"/>
                      <a:pt x="57" y="3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18" name="Freeform 145">
                <a:extLst>
                  <a:ext uri="{FF2B5EF4-FFF2-40B4-BE49-F238E27FC236}">
                    <a16:creationId xmlns:a16="http://schemas.microsoft.com/office/drawing/2014/main" id="{60F92734-CF67-F44A-B47B-1D876E85A58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04" y="3399"/>
                <a:ext cx="40" cy="50"/>
              </a:xfrm>
              <a:custGeom>
                <a:avLst/>
                <a:gdLst>
                  <a:gd name="T0" fmla="*/ 13 w 17"/>
                  <a:gd name="T1" fmla="*/ 1 h 21"/>
                  <a:gd name="T2" fmla="*/ 10 w 17"/>
                  <a:gd name="T3" fmla="*/ 1 h 21"/>
                  <a:gd name="T4" fmla="*/ 6 w 17"/>
                  <a:gd name="T5" fmla="*/ 0 h 21"/>
                  <a:gd name="T6" fmla="*/ 5 w 17"/>
                  <a:gd name="T7" fmla="*/ 5 h 21"/>
                  <a:gd name="T8" fmla="*/ 0 w 17"/>
                  <a:gd name="T9" fmla="*/ 4 h 21"/>
                  <a:gd name="T10" fmla="*/ 4 w 17"/>
                  <a:gd name="T11" fmla="*/ 21 h 21"/>
                  <a:gd name="T12" fmla="*/ 5 w 17"/>
                  <a:gd name="T13" fmla="*/ 21 h 21"/>
                  <a:gd name="T14" fmla="*/ 17 w 17"/>
                  <a:gd name="T15" fmla="*/ 8 h 21"/>
                  <a:gd name="T16" fmla="*/ 12 w 17"/>
                  <a:gd name="T17" fmla="*/ 7 h 21"/>
                  <a:gd name="T18" fmla="*/ 13 w 17"/>
                  <a:gd name="T1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" h="21">
                    <a:moveTo>
                      <a:pt x="13" y="1"/>
                    </a:moveTo>
                    <a:cubicBezTo>
                      <a:pt x="12" y="1"/>
                      <a:pt x="11" y="1"/>
                      <a:pt x="10" y="1"/>
                    </a:cubicBezTo>
                    <a:cubicBezTo>
                      <a:pt x="9" y="1"/>
                      <a:pt x="8" y="0"/>
                      <a:pt x="6" y="0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2" y="7"/>
                      <a:pt x="12" y="7"/>
                      <a:pt x="12" y="7"/>
                    </a:cubicBezTo>
                    <a:lnTo>
                      <a:pt x="13" y="1"/>
                    </a:lnTo>
                    <a:close/>
                  </a:path>
                </a:pathLst>
              </a:custGeom>
              <a:solidFill>
                <a:srgbClr val="F9B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19" name="Freeform 146">
                <a:extLst>
                  <a:ext uri="{FF2B5EF4-FFF2-40B4-BE49-F238E27FC236}">
                    <a16:creationId xmlns:a16="http://schemas.microsoft.com/office/drawing/2014/main" id="{FDCB5E1A-87A7-FF4E-9702-69C1880D41B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87" y="3321"/>
                <a:ext cx="106" cy="83"/>
              </a:xfrm>
              <a:custGeom>
                <a:avLst/>
                <a:gdLst>
                  <a:gd name="T0" fmla="*/ 40 w 45"/>
                  <a:gd name="T1" fmla="*/ 17 h 35"/>
                  <a:gd name="T2" fmla="*/ 42 w 45"/>
                  <a:gd name="T3" fmla="*/ 13 h 35"/>
                  <a:gd name="T4" fmla="*/ 36 w 45"/>
                  <a:gd name="T5" fmla="*/ 0 h 35"/>
                  <a:gd name="T6" fmla="*/ 2 w 45"/>
                  <a:gd name="T7" fmla="*/ 10 h 35"/>
                  <a:gd name="T8" fmla="*/ 2 w 45"/>
                  <a:gd name="T9" fmla="*/ 8 h 35"/>
                  <a:gd name="T10" fmla="*/ 4 w 45"/>
                  <a:gd name="T11" fmla="*/ 17 h 35"/>
                  <a:gd name="T12" fmla="*/ 17 w 45"/>
                  <a:gd name="T13" fmla="*/ 34 h 35"/>
                  <a:gd name="T14" fmla="*/ 36 w 45"/>
                  <a:gd name="T15" fmla="*/ 24 h 35"/>
                  <a:gd name="T16" fmla="*/ 40 w 45"/>
                  <a:gd name="T17" fmla="*/ 17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35">
                    <a:moveTo>
                      <a:pt x="40" y="17"/>
                    </a:moveTo>
                    <a:cubicBezTo>
                      <a:pt x="41" y="16"/>
                      <a:pt x="41" y="15"/>
                      <a:pt x="42" y="13"/>
                    </a:cubicBezTo>
                    <a:cubicBezTo>
                      <a:pt x="40" y="9"/>
                      <a:pt x="38" y="4"/>
                      <a:pt x="36" y="0"/>
                    </a:cubicBezTo>
                    <a:cubicBezTo>
                      <a:pt x="25" y="10"/>
                      <a:pt x="7" y="2"/>
                      <a:pt x="2" y="10"/>
                    </a:cubicBezTo>
                    <a:cubicBezTo>
                      <a:pt x="2" y="10"/>
                      <a:pt x="2" y="9"/>
                      <a:pt x="2" y="8"/>
                    </a:cubicBezTo>
                    <a:cubicBezTo>
                      <a:pt x="0" y="8"/>
                      <a:pt x="2" y="16"/>
                      <a:pt x="4" y="17"/>
                    </a:cubicBezTo>
                    <a:cubicBezTo>
                      <a:pt x="2" y="24"/>
                      <a:pt x="11" y="33"/>
                      <a:pt x="17" y="34"/>
                    </a:cubicBezTo>
                    <a:cubicBezTo>
                      <a:pt x="22" y="35"/>
                      <a:pt x="34" y="32"/>
                      <a:pt x="36" y="24"/>
                    </a:cubicBezTo>
                    <a:cubicBezTo>
                      <a:pt x="38" y="25"/>
                      <a:pt x="45" y="17"/>
                      <a:pt x="40" y="17"/>
                    </a:cubicBezTo>
                    <a:close/>
                  </a:path>
                </a:pathLst>
              </a:custGeom>
              <a:solidFill>
                <a:srgbClr val="F9B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20" name="Freeform 147">
                <a:extLst>
                  <a:ext uri="{FF2B5EF4-FFF2-40B4-BE49-F238E27FC236}">
                    <a16:creationId xmlns:a16="http://schemas.microsoft.com/office/drawing/2014/main" id="{B0C523BD-DADB-CB4C-BFD8-F97804C5A45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18" y="3399"/>
                <a:ext cx="16" cy="7"/>
              </a:xfrm>
              <a:custGeom>
                <a:avLst/>
                <a:gdLst>
                  <a:gd name="T0" fmla="*/ 0 w 7"/>
                  <a:gd name="T1" fmla="*/ 0 h 3"/>
                  <a:gd name="T2" fmla="*/ 0 w 7"/>
                  <a:gd name="T3" fmla="*/ 1 h 3"/>
                  <a:gd name="T4" fmla="*/ 3 w 7"/>
                  <a:gd name="T5" fmla="*/ 3 h 3"/>
                  <a:gd name="T6" fmla="*/ 7 w 7"/>
                  <a:gd name="T7" fmla="*/ 3 h 3"/>
                  <a:gd name="T8" fmla="*/ 7 w 7"/>
                  <a:gd name="T9" fmla="*/ 1 h 3"/>
                  <a:gd name="T10" fmla="*/ 4 w 7"/>
                  <a:gd name="T11" fmla="*/ 1 h 3"/>
                  <a:gd name="T12" fmla="*/ 0 w 7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4" y="3"/>
                      <a:pt x="5" y="3"/>
                      <a:pt x="7" y="3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3" y="1"/>
                      <a:pt x="2" y="0"/>
                      <a:pt x="0" y="0"/>
                    </a:cubicBezTo>
                    <a:close/>
                  </a:path>
                </a:pathLst>
              </a:custGeom>
              <a:solidFill>
                <a:srgbClr val="D8BA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21" name="Freeform 148">
                <a:extLst>
                  <a:ext uri="{FF2B5EF4-FFF2-40B4-BE49-F238E27FC236}">
                    <a16:creationId xmlns:a16="http://schemas.microsoft.com/office/drawing/2014/main" id="{C8D98E16-5CA1-6747-A863-617B3279F7C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61" y="3404"/>
                <a:ext cx="52" cy="45"/>
              </a:xfrm>
              <a:custGeom>
                <a:avLst/>
                <a:gdLst>
                  <a:gd name="T0" fmla="*/ 14 w 22"/>
                  <a:gd name="T1" fmla="*/ 1 h 19"/>
                  <a:gd name="T2" fmla="*/ 8 w 22"/>
                  <a:gd name="T3" fmla="*/ 3 h 19"/>
                  <a:gd name="T4" fmla="*/ 0 w 22"/>
                  <a:gd name="T5" fmla="*/ 13 h 19"/>
                  <a:gd name="T6" fmla="*/ 22 w 22"/>
                  <a:gd name="T7" fmla="*/ 19 h 19"/>
                  <a:gd name="T8" fmla="*/ 18 w 22"/>
                  <a:gd name="T9" fmla="*/ 2 h 19"/>
                  <a:gd name="T10" fmla="*/ 14 w 22"/>
                  <a:gd name="T11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9">
                    <a:moveTo>
                      <a:pt x="14" y="1"/>
                    </a:moveTo>
                    <a:cubicBezTo>
                      <a:pt x="12" y="0"/>
                      <a:pt x="10" y="1"/>
                      <a:pt x="8" y="3"/>
                    </a:cubicBezTo>
                    <a:cubicBezTo>
                      <a:pt x="8" y="4"/>
                      <a:pt x="4" y="9"/>
                      <a:pt x="0" y="13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18" y="2"/>
                      <a:pt x="18" y="2"/>
                      <a:pt x="18" y="2"/>
                    </a:cubicBezTo>
                    <a:lnTo>
                      <a:pt x="14" y="1"/>
                    </a:lnTo>
                    <a:close/>
                  </a:path>
                </a:pathLst>
              </a:custGeom>
              <a:solidFill>
                <a:srgbClr val="C181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22" name="Freeform 149">
                <a:extLst>
                  <a:ext uri="{FF2B5EF4-FFF2-40B4-BE49-F238E27FC236}">
                    <a16:creationId xmlns:a16="http://schemas.microsoft.com/office/drawing/2014/main" id="{09016A9A-E334-0B46-8082-00BE341E02B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15" y="3418"/>
                <a:ext cx="52" cy="43"/>
              </a:xfrm>
              <a:custGeom>
                <a:avLst/>
                <a:gdLst>
                  <a:gd name="T0" fmla="*/ 12 w 22"/>
                  <a:gd name="T1" fmla="*/ 0 h 18"/>
                  <a:gd name="T2" fmla="*/ 0 w 22"/>
                  <a:gd name="T3" fmla="*/ 13 h 18"/>
                  <a:gd name="T4" fmla="*/ 22 w 22"/>
                  <a:gd name="T5" fmla="*/ 18 h 18"/>
                  <a:gd name="T6" fmla="*/ 20 w 22"/>
                  <a:gd name="T7" fmla="*/ 5 h 18"/>
                  <a:gd name="T8" fmla="*/ 16 w 22"/>
                  <a:gd name="T9" fmla="*/ 1 h 18"/>
                  <a:gd name="T10" fmla="*/ 12 w 22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18">
                    <a:moveTo>
                      <a:pt x="12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1" y="12"/>
                      <a:pt x="20" y="7"/>
                      <a:pt x="20" y="5"/>
                    </a:cubicBezTo>
                    <a:cubicBezTo>
                      <a:pt x="19" y="3"/>
                      <a:pt x="18" y="1"/>
                      <a:pt x="16" y="1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C1818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23" name="Freeform 150">
                <a:extLst>
                  <a:ext uri="{FF2B5EF4-FFF2-40B4-BE49-F238E27FC236}">
                    <a16:creationId xmlns:a16="http://schemas.microsoft.com/office/drawing/2014/main" id="{447581C1-E57A-1048-86C0-C1C11991926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18" y="3413"/>
                <a:ext cx="35" cy="22"/>
              </a:xfrm>
              <a:custGeom>
                <a:avLst/>
                <a:gdLst>
                  <a:gd name="T0" fmla="*/ 0 w 35"/>
                  <a:gd name="T1" fmla="*/ 22 h 22"/>
                  <a:gd name="T2" fmla="*/ 35 w 35"/>
                  <a:gd name="T3" fmla="*/ 12 h 22"/>
                  <a:gd name="T4" fmla="*/ 28 w 35"/>
                  <a:gd name="T5" fmla="*/ 0 h 22"/>
                  <a:gd name="T6" fmla="*/ 0 w 35"/>
                  <a:gd name="T7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" h="22">
                    <a:moveTo>
                      <a:pt x="0" y="22"/>
                    </a:moveTo>
                    <a:lnTo>
                      <a:pt x="35" y="12"/>
                    </a:lnTo>
                    <a:lnTo>
                      <a:pt x="28" y="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24" name="Freeform 151">
                <a:extLst>
                  <a:ext uri="{FF2B5EF4-FFF2-40B4-BE49-F238E27FC236}">
                    <a16:creationId xmlns:a16="http://schemas.microsoft.com/office/drawing/2014/main" id="{98BF3A1B-5444-854C-865A-E73AA5CC2DF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92" y="3402"/>
                <a:ext cx="26" cy="33"/>
              </a:xfrm>
              <a:custGeom>
                <a:avLst/>
                <a:gdLst>
                  <a:gd name="T0" fmla="*/ 26 w 26"/>
                  <a:gd name="T1" fmla="*/ 33 h 33"/>
                  <a:gd name="T2" fmla="*/ 0 w 26"/>
                  <a:gd name="T3" fmla="*/ 9 h 33"/>
                  <a:gd name="T4" fmla="*/ 12 w 26"/>
                  <a:gd name="T5" fmla="*/ 0 h 33"/>
                  <a:gd name="T6" fmla="*/ 26 w 26"/>
                  <a:gd name="T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33">
                    <a:moveTo>
                      <a:pt x="26" y="33"/>
                    </a:moveTo>
                    <a:lnTo>
                      <a:pt x="0" y="9"/>
                    </a:lnTo>
                    <a:lnTo>
                      <a:pt x="12" y="0"/>
                    </a:lnTo>
                    <a:lnTo>
                      <a:pt x="26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25" name="Freeform 152">
                <a:extLst>
                  <a:ext uri="{FF2B5EF4-FFF2-40B4-BE49-F238E27FC236}">
                    <a16:creationId xmlns:a16="http://schemas.microsoft.com/office/drawing/2014/main" id="{4AD84C51-7F43-274C-BD0C-240D3DACD11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08" y="3425"/>
                <a:ext cx="24" cy="24"/>
              </a:xfrm>
              <a:custGeom>
                <a:avLst/>
                <a:gdLst>
                  <a:gd name="T0" fmla="*/ 0 w 24"/>
                  <a:gd name="T1" fmla="*/ 0 h 24"/>
                  <a:gd name="T2" fmla="*/ 5 w 24"/>
                  <a:gd name="T3" fmla="*/ 24 h 24"/>
                  <a:gd name="T4" fmla="*/ 7 w 24"/>
                  <a:gd name="T5" fmla="*/ 24 h 24"/>
                  <a:gd name="T6" fmla="*/ 24 w 24"/>
                  <a:gd name="T7" fmla="*/ 5 h 24"/>
                  <a:gd name="T8" fmla="*/ 10 w 24"/>
                  <a:gd name="T9" fmla="*/ 10 h 24"/>
                  <a:gd name="T10" fmla="*/ 0 w 24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" h="24">
                    <a:moveTo>
                      <a:pt x="0" y="0"/>
                    </a:moveTo>
                    <a:lnTo>
                      <a:pt x="5" y="24"/>
                    </a:lnTo>
                    <a:lnTo>
                      <a:pt x="7" y="24"/>
                    </a:lnTo>
                    <a:lnTo>
                      <a:pt x="24" y="5"/>
                    </a:lnTo>
                    <a:lnTo>
                      <a:pt x="10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26" name="Freeform 153">
                <a:extLst>
                  <a:ext uri="{FF2B5EF4-FFF2-40B4-BE49-F238E27FC236}">
                    <a16:creationId xmlns:a16="http://schemas.microsoft.com/office/drawing/2014/main" id="{8BFE0ED4-AA17-A749-A8F9-1AFB69A591C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64" y="3586"/>
                <a:ext cx="59" cy="47"/>
              </a:xfrm>
              <a:custGeom>
                <a:avLst/>
                <a:gdLst>
                  <a:gd name="T0" fmla="*/ 50 w 59"/>
                  <a:gd name="T1" fmla="*/ 47 h 47"/>
                  <a:gd name="T2" fmla="*/ 0 w 59"/>
                  <a:gd name="T3" fmla="*/ 35 h 47"/>
                  <a:gd name="T4" fmla="*/ 10 w 59"/>
                  <a:gd name="T5" fmla="*/ 0 h 47"/>
                  <a:gd name="T6" fmla="*/ 59 w 59"/>
                  <a:gd name="T7" fmla="*/ 12 h 47"/>
                  <a:gd name="T8" fmla="*/ 50 w 59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7">
                    <a:moveTo>
                      <a:pt x="50" y="47"/>
                    </a:moveTo>
                    <a:lnTo>
                      <a:pt x="0" y="35"/>
                    </a:lnTo>
                    <a:lnTo>
                      <a:pt x="10" y="0"/>
                    </a:lnTo>
                    <a:lnTo>
                      <a:pt x="59" y="12"/>
                    </a:lnTo>
                    <a:lnTo>
                      <a:pt x="50" y="47"/>
                    </a:lnTo>
                    <a:close/>
                  </a:path>
                </a:pathLst>
              </a:custGeom>
              <a:solidFill>
                <a:srgbClr val="FFE0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27" name="Freeform 154">
                <a:extLst>
                  <a:ext uri="{FF2B5EF4-FFF2-40B4-BE49-F238E27FC236}">
                    <a16:creationId xmlns:a16="http://schemas.microsoft.com/office/drawing/2014/main" id="{7CECC5E3-CAFF-AE4B-A02D-F3985913906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64" y="3586"/>
                <a:ext cx="59" cy="47"/>
              </a:xfrm>
              <a:custGeom>
                <a:avLst/>
                <a:gdLst>
                  <a:gd name="T0" fmla="*/ 50 w 59"/>
                  <a:gd name="T1" fmla="*/ 47 h 47"/>
                  <a:gd name="T2" fmla="*/ 0 w 59"/>
                  <a:gd name="T3" fmla="*/ 35 h 47"/>
                  <a:gd name="T4" fmla="*/ 10 w 59"/>
                  <a:gd name="T5" fmla="*/ 0 h 47"/>
                  <a:gd name="T6" fmla="*/ 59 w 59"/>
                  <a:gd name="T7" fmla="*/ 12 h 47"/>
                  <a:gd name="T8" fmla="*/ 50 w 59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7">
                    <a:moveTo>
                      <a:pt x="50" y="47"/>
                    </a:moveTo>
                    <a:lnTo>
                      <a:pt x="0" y="35"/>
                    </a:lnTo>
                    <a:lnTo>
                      <a:pt x="10" y="0"/>
                    </a:lnTo>
                    <a:lnTo>
                      <a:pt x="59" y="12"/>
                    </a:lnTo>
                    <a:lnTo>
                      <a:pt x="50" y="47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28" name="Freeform 155">
                <a:extLst>
                  <a:ext uri="{FF2B5EF4-FFF2-40B4-BE49-F238E27FC236}">
                    <a16:creationId xmlns:a16="http://schemas.microsoft.com/office/drawing/2014/main" id="{F10E3858-5E6F-5540-8CE6-5906AC63696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13" y="3621"/>
                <a:ext cx="59" cy="47"/>
              </a:xfrm>
              <a:custGeom>
                <a:avLst/>
                <a:gdLst>
                  <a:gd name="T0" fmla="*/ 50 w 59"/>
                  <a:gd name="T1" fmla="*/ 47 h 47"/>
                  <a:gd name="T2" fmla="*/ 0 w 59"/>
                  <a:gd name="T3" fmla="*/ 36 h 47"/>
                  <a:gd name="T4" fmla="*/ 10 w 59"/>
                  <a:gd name="T5" fmla="*/ 0 h 47"/>
                  <a:gd name="T6" fmla="*/ 59 w 59"/>
                  <a:gd name="T7" fmla="*/ 12 h 47"/>
                  <a:gd name="T8" fmla="*/ 50 w 59"/>
                  <a:gd name="T9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47">
                    <a:moveTo>
                      <a:pt x="50" y="47"/>
                    </a:moveTo>
                    <a:lnTo>
                      <a:pt x="0" y="36"/>
                    </a:lnTo>
                    <a:lnTo>
                      <a:pt x="10" y="0"/>
                    </a:lnTo>
                    <a:lnTo>
                      <a:pt x="59" y="12"/>
                    </a:lnTo>
                    <a:lnTo>
                      <a:pt x="50" y="47"/>
                    </a:lnTo>
                    <a:close/>
                  </a:path>
                </a:pathLst>
              </a:custGeom>
              <a:solidFill>
                <a:srgbClr val="E1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29" name="Freeform 156">
                <a:extLst>
                  <a:ext uri="{FF2B5EF4-FFF2-40B4-BE49-F238E27FC236}">
                    <a16:creationId xmlns:a16="http://schemas.microsoft.com/office/drawing/2014/main" id="{18C96F8E-CAE7-F241-A39D-8726B4AA7AC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40" y="3602"/>
                <a:ext cx="57" cy="50"/>
              </a:xfrm>
              <a:custGeom>
                <a:avLst/>
                <a:gdLst>
                  <a:gd name="T0" fmla="*/ 49 w 57"/>
                  <a:gd name="T1" fmla="*/ 50 h 50"/>
                  <a:gd name="T2" fmla="*/ 0 w 57"/>
                  <a:gd name="T3" fmla="*/ 36 h 50"/>
                  <a:gd name="T4" fmla="*/ 7 w 57"/>
                  <a:gd name="T5" fmla="*/ 0 h 50"/>
                  <a:gd name="T6" fmla="*/ 57 w 57"/>
                  <a:gd name="T7" fmla="*/ 12 h 50"/>
                  <a:gd name="T8" fmla="*/ 49 w 57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0">
                    <a:moveTo>
                      <a:pt x="49" y="50"/>
                    </a:moveTo>
                    <a:lnTo>
                      <a:pt x="0" y="36"/>
                    </a:lnTo>
                    <a:lnTo>
                      <a:pt x="7" y="0"/>
                    </a:lnTo>
                    <a:lnTo>
                      <a:pt x="57" y="12"/>
                    </a:lnTo>
                    <a:lnTo>
                      <a:pt x="49" y="50"/>
                    </a:lnTo>
                    <a:close/>
                  </a:path>
                </a:pathLst>
              </a:custGeom>
              <a:solidFill>
                <a:srgbClr val="34A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30" name="Freeform 157">
                <a:extLst>
                  <a:ext uri="{FF2B5EF4-FFF2-40B4-BE49-F238E27FC236}">
                    <a16:creationId xmlns:a16="http://schemas.microsoft.com/office/drawing/2014/main" id="{9146F15A-DEFB-684B-B058-BB0C124D70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40" y="3602"/>
                <a:ext cx="57" cy="50"/>
              </a:xfrm>
              <a:custGeom>
                <a:avLst/>
                <a:gdLst>
                  <a:gd name="T0" fmla="*/ 49 w 57"/>
                  <a:gd name="T1" fmla="*/ 50 h 50"/>
                  <a:gd name="T2" fmla="*/ 0 w 57"/>
                  <a:gd name="T3" fmla="*/ 36 h 50"/>
                  <a:gd name="T4" fmla="*/ 7 w 57"/>
                  <a:gd name="T5" fmla="*/ 0 h 50"/>
                  <a:gd name="T6" fmla="*/ 57 w 57"/>
                  <a:gd name="T7" fmla="*/ 12 h 50"/>
                  <a:gd name="T8" fmla="*/ 49 w 57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50">
                    <a:moveTo>
                      <a:pt x="49" y="50"/>
                    </a:moveTo>
                    <a:lnTo>
                      <a:pt x="0" y="36"/>
                    </a:lnTo>
                    <a:lnTo>
                      <a:pt x="7" y="0"/>
                    </a:lnTo>
                    <a:lnTo>
                      <a:pt x="57" y="12"/>
                    </a:lnTo>
                    <a:lnTo>
                      <a:pt x="49" y="5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31" name="Rectangle 158">
                <a:extLst>
                  <a:ext uri="{FF2B5EF4-FFF2-40B4-BE49-F238E27FC236}">
                    <a16:creationId xmlns:a16="http://schemas.microsoft.com/office/drawing/2014/main" id="{724564B2-F787-9440-B81C-A35A36CBE61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554" y="3612"/>
                <a:ext cx="33" cy="28"/>
              </a:xfrm>
              <a:prstGeom prst="rect">
                <a:avLst/>
              </a:prstGeom>
              <a:solidFill>
                <a:srgbClr val="C2E2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32" name="Freeform 159">
                <a:extLst>
                  <a:ext uri="{FF2B5EF4-FFF2-40B4-BE49-F238E27FC236}">
                    <a16:creationId xmlns:a16="http://schemas.microsoft.com/office/drawing/2014/main" id="{BCF5192A-0949-454E-8B4D-43C7B6E9FBA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78" y="3593"/>
                <a:ext cx="31" cy="31"/>
              </a:xfrm>
              <a:custGeom>
                <a:avLst/>
                <a:gdLst>
                  <a:gd name="T0" fmla="*/ 19 w 31"/>
                  <a:gd name="T1" fmla="*/ 0 h 31"/>
                  <a:gd name="T2" fmla="*/ 12 w 31"/>
                  <a:gd name="T3" fmla="*/ 9 h 31"/>
                  <a:gd name="T4" fmla="*/ 0 w 31"/>
                  <a:gd name="T5" fmla="*/ 7 h 31"/>
                  <a:gd name="T6" fmla="*/ 8 w 31"/>
                  <a:gd name="T7" fmla="*/ 16 h 31"/>
                  <a:gd name="T8" fmla="*/ 3 w 31"/>
                  <a:gd name="T9" fmla="*/ 26 h 31"/>
                  <a:gd name="T10" fmla="*/ 12 w 31"/>
                  <a:gd name="T11" fmla="*/ 23 h 31"/>
                  <a:gd name="T12" fmla="*/ 22 w 31"/>
                  <a:gd name="T13" fmla="*/ 31 h 31"/>
                  <a:gd name="T14" fmla="*/ 22 w 31"/>
                  <a:gd name="T15" fmla="*/ 21 h 31"/>
                  <a:gd name="T16" fmla="*/ 31 w 31"/>
                  <a:gd name="T17" fmla="*/ 16 h 31"/>
                  <a:gd name="T18" fmla="*/ 22 w 31"/>
                  <a:gd name="T19" fmla="*/ 12 h 31"/>
                  <a:gd name="T20" fmla="*/ 19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19" y="0"/>
                    </a:moveTo>
                    <a:lnTo>
                      <a:pt x="12" y="9"/>
                    </a:lnTo>
                    <a:lnTo>
                      <a:pt x="0" y="7"/>
                    </a:lnTo>
                    <a:lnTo>
                      <a:pt x="8" y="16"/>
                    </a:lnTo>
                    <a:lnTo>
                      <a:pt x="3" y="26"/>
                    </a:lnTo>
                    <a:lnTo>
                      <a:pt x="12" y="23"/>
                    </a:lnTo>
                    <a:lnTo>
                      <a:pt x="22" y="31"/>
                    </a:lnTo>
                    <a:lnTo>
                      <a:pt x="22" y="21"/>
                    </a:lnTo>
                    <a:lnTo>
                      <a:pt x="31" y="16"/>
                    </a:lnTo>
                    <a:lnTo>
                      <a:pt x="22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33" name="Freeform 160">
                <a:extLst>
                  <a:ext uri="{FF2B5EF4-FFF2-40B4-BE49-F238E27FC236}">
                    <a16:creationId xmlns:a16="http://schemas.microsoft.com/office/drawing/2014/main" id="{C222C950-881F-3F43-A2C6-5F919B35CB4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78" y="3593"/>
                <a:ext cx="31" cy="31"/>
              </a:xfrm>
              <a:custGeom>
                <a:avLst/>
                <a:gdLst>
                  <a:gd name="T0" fmla="*/ 19 w 31"/>
                  <a:gd name="T1" fmla="*/ 0 h 31"/>
                  <a:gd name="T2" fmla="*/ 12 w 31"/>
                  <a:gd name="T3" fmla="*/ 9 h 31"/>
                  <a:gd name="T4" fmla="*/ 0 w 31"/>
                  <a:gd name="T5" fmla="*/ 7 h 31"/>
                  <a:gd name="T6" fmla="*/ 8 w 31"/>
                  <a:gd name="T7" fmla="*/ 16 h 31"/>
                  <a:gd name="T8" fmla="*/ 3 w 31"/>
                  <a:gd name="T9" fmla="*/ 26 h 31"/>
                  <a:gd name="T10" fmla="*/ 12 w 31"/>
                  <a:gd name="T11" fmla="*/ 23 h 31"/>
                  <a:gd name="T12" fmla="*/ 22 w 31"/>
                  <a:gd name="T13" fmla="*/ 31 h 31"/>
                  <a:gd name="T14" fmla="*/ 22 w 31"/>
                  <a:gd name="T15" fmla="*/ 21 h 31"/>
                  <a:gd name="T16" fmla="*/ 31 w 31"/>
                  <a:gd name="T17" fmla="*/ 16 h 31"/>
                  <a:gd name="T18" fmla="*/ 22 w 31"/>
                  <a:gd name="T19" fmla="*/ 12 h 31"/>
                  <a:gd name="T20" fmla="*/ 19 w 31"/>
                  <a:gd name="T21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31">
                    <a:moveTo>
                      <a:pt x="19" y="0"/>
                    </a:moveTo>
                    <a:lnTo>
                      <a:pt x="12" y="9"/>
                    </a:lnTo>
                    <a:lnTo>
                      <a:pt x="0" y="7"/>
                    </a:lnTo>
                    <a:lnTo>
                      <a:pt x="8" y="16"/>
                    </a:lnTo>
                    <a:lnTo>
                      <a:pt x="3" y="26"/>
                    </a:lnTo>
                    <a:lnTo>
                      <a:pt x="12" y="23"/>
                    </a:lnTo>
                    <a:lnTo>
                      <a:pt x="22" y="31"/>
                    </a:lnTo>
                    <a:lnTo>
                      <a:pt x="22" y="21"/>
                    </a:lnTo>
                    <a:lnTo>
                      <a:pt x="31" y="16"/>
                    </a:lnTo>
                    <a:lnTo>
                      <a:pt x="22" y="12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34" name="Freeform 161">
                <a:extLst>
                  <a:ext uri="{FF2B5EF4-FFF2-40B4-BE49-F238E27FC236}">
                    <a16:creationId xmlns:a16="http://schemas.microsoft.com/office/drawing/2014/main" id="{D28A4143-D87C-EE46-8EE4-C4486021589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27" y="3635"/>
                <a:ext cx="31" cy="26"/>
              </a:xfrm>
              <a:custGeom>
                <a:avLst/>
                <a:gdLst>
                  <a:gd name="T0" fmla="*/ 11 w 13"/>
                  <a:gd name="T1" fmla="*/ 10 h 11"/>
                  <a:gd name="T2" fmla="*/ 10 w 13"/>
                  <a:gd name="T3" fmla="*/ 11 h 11"/>
                  <a:gd name="T4" fmla="*/ 1 w 13"/>
                  <a:gd name="T5" fmla="*/ 9 h 11"/>
                  <a:gd name="T6" fmla="*/ 0 w 13"/>
                  <a:gd name="T7" fmla="*/ 7 h 11"/>
                  <a:gd name="T8" fmla="*/ 2 w 13"/>
                  <a:gd name="T9" fmla="*/ 1 h 11"/>
                  <a:gd name="T10" fmla="*/ 3 w 13"/>
                  <a:gd name="T11" fmla="*/ 0 h 11"/>
                  <a:gd name="T12" fmla="*/ 12 w 13"/>
                  <a:gd name="T13" fmla="*/ 2 h 11"/>
                  <a:gd name="T14" fmla="*/ 13 w 13"/>
                  <a:gd name="T15" fmla="*/ 4 h 11"/>
                  <a:gd name="T16" fmla="*/ 11 w 13"/>
                  <a:gd name="T1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1">
                    <a:moveTo>
                      <a:pt x="11" y="10"/>
                    </a:moveTo>
                    <a:cubicBezTo>
                      <a:pt x="11" y="11"/>
                      <a:pt x="10" y="11"/>
                      <a:pt x="10" y="11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9"/>
                      <a:pt x="0" y="8"/>
                      <a:pt x="0" y="7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3"/>
                      <a:pt x="13" y="3"/>
                      <a:pt x="13" y="4"/>
                    </a:cubicBezTo>
                    <a:lnTo>
                      <a:pt x="11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35" name="Freeform 162">
                <a:extLst>
                  <a:ext uri="{FF2B5EF4-FFF2-40B4-BE49-F238E27FC236}">
                    <a16:creationId xmlns:a16="http://schemas.microsoft.com/office/drawing/2014/main" id="{008049EE-6857-884D-9FC7-7027BA12738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37" y="3628"/>
                <a:ext cx="16" cy="12"/>
              </a:xfrm>
              <a:custGeom>
                <a:avLst/>
                <a:gdLst>
                  <a:gd name="T0" fmla="*/ 1 w 7"/>
                  <a:gd name="T1" fmla="*/ 4 h 5"/>
                  <a:gd name="T2" fmla="*/ 2 w 7"/>
                  <a:gd name="T3" fmla="*/ 3 h 5"/>
                  <a:gd name="T4" fmla="*/ 4 w 7"/>
                  <a:gd name="T5" fmla="*/ 2 h 5"/>
                  <a:gd name="T6" fmla="*/ 4 w 7"/>
                  <a:gd name="T7" fmla="*/ 2 h 5"/>
                  <a:gd name="T8" fmla="*/ 6 w 7"/>
                  <a:gd name="T9" fmla="*/ 4 h 5"/>
                  <a:gd name="T10" fmla="*/ 6 w 7"/>
                  <a:gd name="T11" fmla="*/ 5 h 5"/>
                  <a:gd name="T12" fmla="*/ 7 w 7"/>
                  <a:gd name="T13" fmla="*/ 5 h 5"/>
                  <a:gd name="T14" fmla="*/ 7 w 7"/>
                  <a:gd name="T15" fmla="*/ 4 h 5"/>
                  <a:gd name="T16" fmla="*/ 5 w 7"/>
                  <a:gd name="T17" fmla="*/ 1 h 5"/>
                  <a:gd name="T18" fmla="*/ 4 w 7"/>
                  <a:gd name="T19" fmla="*/ 1 h 5"/>
                  <a:gd name="T20" fmla="*/ 0 w 7"/>
                  <a:gd name="T21" fmla="*/ 3 h 5"/>
                  <a:gd name="T22" fmla="*/ 0 w 7"/>
                  <a:gd name="T23" fmla="*/ 4 h 5"/>
                  <a:gd name="T24" fmla="*/ 1 w 7"/>
                  <a:gd name="T25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5">
                    <a:moveTo>
                      <a:pt x="1" y="4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3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2"/>
                      <a:pt x="6" y="3"/>
                      <a:pt x="6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6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1" y="1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36" name="Freeform 163">
                <a:extLst>
                  <a:ext uri="{FF2B5EF4-FFF2-40B4-BE49-F238E27FC236}">
                    <a16:creationId xmlns:a16="http://schemas.microsoft.com/office/drawing/2014/main" id="{B77BC60F-F0D4-B649-ABA8-F95614F4516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27" y="3635"/>
                <a:ext cx="31" cy="26"/>
              </a:xfrm>
              <a:custGeom>
                <a:avLst/>
                <a:gdLst>
                  <a:gd name="T0" fmla="*/ 11 w 13"/>
                  <a:gd name="T1" fmla="*/ 10 h 11"/>
                  <a:gd name="T2" fmla="*/ 10 w 13"/>
                  <a:gd name="T3" fmla="*/ 11 h 11"/>
                  <a:gd name="T4" fmla="*/ 1 w 13"/>
                  <a:gd name="T5" fmla="*/ 9 h 11"/>
                  <a:gd name="T6" fmla="*/ 0 w 13"/>
                  <a:gd name="T7" fmla="*/ 7 h 11"/>
                  <a:gd name="T8" fmla="*/ 2 w 13"/>
                  <a:gd name="T9" fmla="*/ 1 h 11"/>
                  <a:gd name="T10" fmla="*/ 3 w 13"/>
                  <a:gd name="T11" fmla="*/ 0 h 11"/>
                  <a:gd name="T12" fmla="*/ 12 w 13"/>
                  <a:gd name="T13" fmla="*/ 2 h 11"/>
                  <a:gd name="T14" fmla="*/ 13 w 13"/>
                  <a:gd name="T15" fmla="*/ 4 h 11"/>
                  <a:gd name="T16" fmla="*/ 11 w 13"/>
                  <a:gd name="T1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1">
                    <a:moveTo>
                      <a:pt x="11" y="10"/>
                    </a:moveTo>
                    <a:cubicBezTo>
                      <a:pt x="11" y="11"/>
                      <a:pt x="10" y="11"/>
                      <a:pt x="10" y="11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9"/>
                      <a:pt x="0" y="8"/>
                      <a:pt x="0" y="7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3"/>
                      <a:pt x="13" y="3"/>
                      <a:pt x="13" y="4"/>
                    </a:cubicBezTo>
                    <a:lnTo>
                      <a:pt x="11" y="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37" name="Freeform 164">
                <a:extLst>
                  <a:ext uri="{FF2B5EF4-FFF2-40B4-BE49-F238E27FC236}">
                    <a16:creationId xmlns:a16="http://schemas.microsoft.com/office/drawing/2014/main" id="{DD50C41D-C099-524A-A1DF-E18C4D6391B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62" y="1597"/>
                <a:ext cx="565" cy="312"/>
              </a:xfrm>
              <a:custGeom>
                <a:avLst/>
                <a:gdLst>
                  <a:gd name="T0" fmla="*/ 239 w 239"/>
                  <a:gd name="T1" fmla="*/ 121 h 132"/>
                  <a:gd name="T2" fmla="*/ 228 w 239"/>
                  <a:gd name="T3" fmla="*/ 132 h 132"/>
                  <a:gd name="T4" fmla="*/ 11 w 239"/>
                  <a:gd name="T5" fmla="*/ 132 h 132"/>
                  <a:gd name="T6" fmla="*/ 0 w 239"/>
                  <a:gd name="T7" fmla="*/ 121 h 132"/>
                  <a:gd name="T8" fmla="*/ 0 w 239"/>
                  <a:gd name="T9" fmla="*/ 11 h 132"/>
                  <a:gd name="T10" fmla="*/ 11 w 239"/>
                  <a:gd name="T11" fmla="*/ 0 h 132"/>
                  <a:gd name="T12" fmla="*/ 228 w 239"/>
                  <a:gd name="T13" fmla="*/ 0 h 132"/>
                  <a:gd name="T14" fmla="*/ 239 w 239"/>
                  <a:gd name="T15" fmla="*/ 11 h 132"/>
                  <a:gd name="T16" fmla="*/ 239 w 239"/>
                  <a:gd name="T17" fmla="*/ 121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132">
                    <a:moveTo>
                      <a:pt x="239" y="121"/>
                    </a:moveTo>
                    <a:cubicBezTo>
                      <a:pt x="239" y="127"/>
                      <a:pt x="234" y="132"/>
                      <a:pt x="228" y="132"/>
                    </a:cubicBezTo>
                    <a:cubicBezTo>
                      <a:pt x="11" y="132"/>
                      <a:pt x="11" y="132"/>
                      <a:pt x="11" y="132"/>
                    </a:cubicBezTo>
                    <a:cubicBezTo>
                      <a:pt x="5" y="132"/>
                      <a:pt x="0" y="127"/>
                      <a:pt x="0" y="12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228" y="0"/>
                      <a:pt x="228" y="0"/>
                      <a:pt x="228" y="0"/>
                    </a:cubicBezTo>
                    <a:cubicBezTo>
                      <a:pt x="234" y="0"/>
                      <a:pt x="239" y="5"/>
                      <a:pt x="239" y="11"/>
                    </a:cubicBezTo>
                    <a:cubicBezTo>
                      <a:pt x="239" y="121"/>
                      <a:pt x="239" y="121"/>
                      <a:pt x="239" y="121"/>
                    </a:cubicBezTo>
                  </a:path>
                </a:pathLst>
              </a:custGeom>
              <a:solidFill>
                <a:srgbClr val="1A1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38" name="Rectangle 165">
                <a:extLst>
                  <a:ext uri="{FF2B5EF4-FFF2-40B4-BE49-F238E27FC236}">
                    <a16:creationId xmlns:a16="http://schemas.microsoft.com/office/drawing/2014/main" id="{E9D4F494-74EF-D24F-AB70-B17DAF470E1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484" y="1618"/>
                <a:ext cx="472" cy="26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39" name="Rectangle 166">
                <a:extLst>
                  <a:ext uri="{FF2B5EF4-FFF2-40B4-BE49-F238E27FC236}">
                    <a16:creationId xmlns:a16="http://schemas.microsoft.com/office/drawing/2014/main" id="{1911C1A1-9D24-FB4F-917F-74100A21BCF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484" y="1618"/>
                <a:ext cx="472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40" name="Rectangle 167">
                <a:extLst>
                  <a:ext uri="{FF2B5EF4-FFF2-40B4-BE49-F238E27FC236}">
                    <a16:creationId xmlns:a16="http://schemas.microsoft.com/office/drawing/2014/main" id="{9534CEFE-03F7-434F-AB64-A0AECA1F286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741" y="1762"/>
                <a:ext cx="196" cy="12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41" name="Rectangle 168">
                <a:extLst>
                  <a:ext uri="{FF2B5EF4-FFF2-40B4-BE49-F238E27FC236}">
                    <a16:creationId xmlns:a16="http://schemas.microsoft.com/office/drawing/2014/main" id="{CD3257DA-F929-9345-BC91-4F124607660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741" y="1786"/>
                <a:ext cx="125" cy="12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42" name="Rectangle 169">
                <a:extLst>
                  <a:ext uri="{FF2B5EF4-FFF2-40B4-BE49-F238E27FC236}">
                    <a16:creationId xmlns:a16="http://schemas.microsoft.com/office/drawing/2014/main" id="{6A49C35E-E7CF-694D-8E44-88A227317F1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741" y="1715"/>
                <a:ext cx="196" cy="26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43" name="Rectangle 170">
                <a:extLst>
                  <a:ext uri="{FF2B5EF4-FFF2-40B4-BE49-F238E27FC236}">
                    <a16:creationId xmlns:a16="http://schemas.microsoft.com/office/drawing/2014/main" id="{0A44CA27-283B-534C-98A9-1F7DCAF37F8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741" y="1656"/>
                <a:ext cx="196" cy="35"/>
              </a:xfrm>
              <a:prstGeom prst="rect">
                <a:avLst/>
              </a:prstGeom>
              <a:solidFill>
                <a:srgbClr val="D3E5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44" name="Rectangle 171">
                <a:extLst>
                  <a:ext uri="{FF2B5EF4-FFF2-40B4-BE49-F238E27FC236}">
                    <a16:creationId xmlns:a16="http://schemas.microsoft.com/office/drawing/2014/main" id="{DAA0638F-EF30-2A4C-B255-2E2C805DC0E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741" y="1814"/>
                <a:ext cx="50" cy="36"/>
              </a:xfrm>
              <a:prstGeom prst="rect">
                <a:avLst/>
              </a:prstGeom>
              <a:solidFill>
                <a:srgbClr val="FFE0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45" name="Rectangle 172">
                <a:extLst>
                  <a:ext uri="{FF2B5EF4-FFF2-40B4-BE49-F238E27FC236}">
                    <a16:creationId xmlns:a16="http://schemas.microsoft.com/office/drawing/2014/main" id="{4A13F8EA-7BAA-EC4B-BAD6-E2684400C9E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741" y="1814"/>
                <a:ext cx="50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46" name="Rectangle 173">
                <a:extLst>
                  <a:ext uri="{FF2B5EF4-FFF2-40B4-BE49-F238E27FC236}">
                    <a16:creationId xmlns:a16="http://schemas.microsoft.com/office/drawing/2014/main" id="{CACDEF4E-A949-9444-B8CD-9D0EF99372B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888" y="1814"/>
                <a:ext cx="49" cy="36"/>
              </a:xfrm>
              <a:prstGeom prst="rect">
                <a:avLst/>
              </a:prstGeom>
              <a:solidFill>
                <a:srgbClr val="E1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47" name="Rectangle 174">
                <a:extLst>
                  <a:ext uri="{FF2B5EF4-FFF2-40B4-BE49-F238E27FC236}">
                    <a16:creationId xmlns:a16="http://schemas.microsoft.com/office/drawing/2014/main" id="{2981979E-B6DD-684B-98C2-FA68EE00D6F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814" y="1814"/>
                <a:ext cx="50" cy="36"/>
              </a:xfrm>
              <a:prstGeom prst="rect">
                <a:avLst/>
              </a:prstGeom>
              <a:solidFill>
                <a:srgbClr val="34A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48" name="Rectangle 175">
                <a:extLst>
                  <a:ext uri="{FF2B5EF4-FFF2-40B4-BE49-F238E27FC236}">
                    <a16:creationId xmlns:a16="http://schemas.microsoft.com/office/drawing/2014/main" id="{D0F3475B-7E8D-524D-A0B3-17267E09BE8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814" y="1814"/>
                <a:ext cx="50" cy="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49" name="Freeform 176">
                <a:extLst>
                  <a:ext uri="{FF2B5EF4-FFF2-40B4-BE49-F238E27FC236}">
                    <a16:creationId xmlns:a16="http://schemas.microsoft.com/office/drawing/2014/main" id="{708D6561-9867-9B48-9A7B-C13C4F1B96A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24" y="1819"/>
                <a:ext cx="31" cy="28"/>
              </a:xfrm>
              <a:custGeom>
                <a:avLst/>
                <a:gdLst>
                  <a:gd name="T0" fmla="*/ 10 w 13"/>
                  <a:gd name="T1" fmla="*/ 0 h 12"/>
                  <a:gd name="T2" fmla="*/ 6 w 13"/>
                  <a:gd name="T3" fmla="*/ 3 h 12"/>
                  <a:gd name="T4" fmla="*/ 3 w 13"/>
                  <a:gd name="T5" fmla="*/ 0 h 12"/>
                  <a:gd name="T6" fmla="*/ 2 w 13"/>
                  <a:gd name="T7" fmla="*/ 1 h 12"/>
                  <a:gd name="T8" fmla="*/ 1 w 13"/>
                  <a:gd name="T9" fmla="*/ 5 h 12"/>
                  <a:gd name="T10" fmla="*/ 6 w 13"/>
                  <a:gd name="T11" fmla="*/ 12 h 12"/>
                  <a:gd name="T12" fmla="*/ 12 w 13"/>
                  <a:gd name="T13" fmla="*/ 5 h 12"/>
                  <a:gd name="T14" fmla="*/ 11 w 13"/>
                  <a:gd name="T15" fmla="*/ 1 h 12"/>
                  <a:gd name="T16" fmla="*/ 10 w 13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2">
                    <a:moveTo>
                      <a:pt x="10" y="0"/>
                    </a:moveTo>
                    <a:cubicBezTo>
                      <a:pt x="8" y="0"/>
                      <a:pt x="7" y="2"/>
                      <a:pt x="6" y="3"/>
                    </a:cubicBezTo>
                    <a:cubicBezTo>
                      <a:pt x="6" y="2"/>
                      <a:pt x="5" y="0"/>
                      <a:pt x="3" y="0"/>
                    </a:cubicBezTo>
                    <a:cubicBezTo>
                      <a:pt x="3" y="0"/>
                      <a:pt x="2" y="0"/>
                      <a:pt x="2" y="1"/>
                    </a:cubicBezTo>
                    <a:cubicBezTo>
                      <a:pt x="0" y="1"/>
                      <a:pt x="0" y="3"/>
                      <a:pt x="1" y="5"/>
                    </a:cubicBezTo>
                    <a:cubicBezTo>
                      <a:pt x="2" y="7"/>
                      <a:pt x="6" y="12"/>
                      <a:pt x="6" y="12"/>
                    </a:cubicBezTo>
                    <a:cubicBezTo>
                      <a:pt x="7" y="11"/>
                      <a:pt x="11" y="7"/>
                      <a:pt x="12" y="5"/>
                    </a:cubicBezTo>
                    <a:cubicBezTo>
                      <a:pt x="13" y="3"/>
                      <a:pt x="13" y="1"/>
                      <a:pt x="11" y="1"/>
                    </a:cubicBezTo>
                    <a:cubicBezTo>
                      <a:pt x="11" y="0"/>
                      <a:pt x="10" y="0"/>
                      <a:pt x="10" y="0"/>
                    </a:cubicBezTo>
                  </a:path>
                </a:pathLst>
              </a:custGeom>
              <a:solidFill>
                <a:srgbClr val="C2E2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50" name="Freeform 177">
                <a:extLst>
                  <a:ext uri="{FF2B5EF4-FFF2-40B4-BE49-F238E27FC236}">
                    <a16:creationId xmlns:a16="http://schemas.microsoft.com/office/drawing/2014/main" id="{38337DB0-15C8-584F-AC15-08927C49CF5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51" y="1819"/>
                <a:ext cx="30" cy="26"/>
              </a:xfrm>
              <a:custGeom>
                <a:avLst/>
                <a:gdLst>
                  <a:gd name="T0" fmla="*/ 16 w 30"/>
                  <a:gd name="T1" fmla="*/ 0 h 26"/>
                  <a:gd name="T2" fmla="*/ 11 w 30"/>
                  <a:gd name="T3" fmla="*/ 9 h 26"/>
                  <a:gd name="T4" fmla="*/ 0 w 30"/>
                  <a:gd name="T5" fmla="*/ 9 h 26"/>
                  <a:gd name="T6" fmla="*/ 7 w 30"/>
                  <a:gd name="T7" fmla="*/ 16 h 26"/>
                  <a:gd name="T8" fmla="*/ 7 w 30"/>
                  <a:gd name="T9" fmla="*/ 26 h 26"/>
                  <a:gd name="T10" fmla="*/ 16 w 30"/>
                  <a:gd name="T11" fmla="*/ 21 h 26"/>
                  <a:gd name="T12" fmla="*/ 23 w 30"/>
                  <a:gd name="T13" fmla="*/ 26 h 26"/>
                  <a:gd name="T14" fmla="*/ 23 w 30"/>
                  <a:gd name="T15" fmla="*/ 16 h 26"/>
                  <a:gd name="T16" fmla="*/ 30 w 30"/>
                  <a:gd name="T17" fmla="*/ 9 h 26"/>
                  <a:gd name="T18" fmla="*/ 18 w 30"/>
                  <a:gd name="T19" fmla="*/ 9 h 26"/>
                  <a:gd name="T20" fmla="*/ 16 w 30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6">
                    <a:moveTo>
                      <a:pt x="16" y="0"/>
                    </a:moveTo>
                    <a:lnTo>
                      <a:pt x="11" y="9"/>
                    </a:lnTo>
                    <a:lnTo>
                      <a:pt x="0" y="9"/>
                    </a:lnTo>
                    <a:lnTo>
                      <a:pt x="7" y="16"/>
                    </a:lnTo>
                    <a:lnTo>
                      <a:pt x="7" y="26"/>
                    </a:lnTo>
                    <a:lnTo>
                      <a:pt x="16" y="21"/>
                    </a:lnTo>
                    <a:lnTo>
                      <a:pt x="23" y="26"/>
                    </a:lnTo>
                    <a:lnTo>
                      <a:pt x="23" y="16"/>
                    </a:lnTo>
                    <a:lnTo>
                      <a:pt x="30" y="9"/>
                    </a:lnTo>
                    <a:lnTo>
                      <a:pt x="18" y="9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51" name="Freeform 178">
                <a:extLst>
                  <a:ext uri="{FF2B5EF4-FFF2-40B4-BE49-F238E27FC236}">
                    <a16:creationId xmlns:a16="http://schemas.microsoft.com/office/drawing/2014/main" id="{FF87792F-A9C8-B44F-B503-B5C8593D68E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51" y="1819"/>
                <a:ext cx="30" cy="26"/>
              </a:xfrm>
              <a:custGeom>
                <a:avLst/>
                <a:gdLst>
                  <a:gd name="T0" fmla="*/ 16 w 30"/>
                  <a:gd name="T1" fmla="*/ 0 h 26"/>
                  <a:gd name="T2" fmla="*/ 11 w 30"/>
                  <a:gd name="T3" fmla="*/ 9 h 26"/>
                  <a:gd name="T4" fmla="*/ 0 w 30"/>
                  <a:gd name="T5" fmla="*/ 9 h 26"/>
                  <a:gd name="T6" fmla="*/ 7 w 30"/>
                  <a:gd name="T7" fmla="*/ 16 h 26"/>
                  <a:gd name="T8" fmla="*/ 7 w 30"/>
                  <a:gd name="T9" fmla="*/ 26 h 26"/>
                  <a:gd name="T10" fmla="*/ 16 w 30"/>
                  <a:gd name="T11" fmla="*/ 21 h 26"/>
                  <a:gd name="T12" fmla="*/ 23 w 30"/>
                  <a:gd name="T13" fmla="*/ 26 h 26"/>
                  <a:gd name="T14" fmla="*/ 23 w 30"/>
                  <a:gd name="T15" fmla="*/ 16 h 26"/>
                  <a:gd name="T16" fmla="*/ 30 w 30"/>
                  <a:gd name="T17" fmla="*/ 9 h 26"/>
                  <a:gd name="T18" fmla="*/ 18 w 30"/>
                  <a:gd name="T19" fmla="*/ 9 h 26"/>
                  <a:gd name="T20" fmla="*/ 16 w 30"/>
                  <a:gd name="T2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0" h="26">
                    <a:moveTo>
                      <a:pt x="16" y="0"/>
                    </a:moveTo>
                    <a:lnTo>
                      <a:pt x="11" y="9"/>
                    </a:lnTo>
                    <a:lnTo>
                      <a:pt x="0" y="9"/>
                    </a:lnTo>
                    <a:lnTo>
                      <a:pt x="7" y="16"/>
                    </a:lnTo>
                    <a:lnTo>
                      <a:pt x="7" y="26"/>
                    </a:lnTo>
                    <a:lnTo>
                      <a:pt x="16" y="21"/>
                    </a:lnTo>
                    <a:lnTo>
                      <a:pt x="23" y="26"/>
                    </a:lnTo>
                    <a:lnTo>
                      <a:pt x="23" y="16"/>
                    </a:lnTo>
                    <a:lnTo>
                      <a:pt x="30" y="9"/>
                    </a:lnTo>
                    <a:lnTo>
                      <a:pt x="18" y="9"/>
                    </a:lnTo>
                    <a:lnTo>
                      <a:pt x="1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52" name="Freeform 179">
                <a:extLst>
                  <a:ext uri="{FF2B5EF4-FFF2-40B4-BE49-F238E27FC236}">
                    <a16:creationId xmlns:a16="http://schemas.microsoft.com/office/drawing/2014/main" id="{2E901F33-D867-CC4E-8DA3-BF7C4CB996F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99" y="1826"/>
                <a:ext cx="26" cy="19"/>
              </a:xfrm>
              <a:custGeom>
                <a:avLst/>
                <a:gdLst>
                  <a:gd name="T0" fmla="*/ 11 w 11"/>
                  <a:gd name="T1" fmla="*/ 7 h 8"/>
                  <a:gd name="T2" fmla="*/ 10 w 11"/>
                  <a:gd name="T3" fmla="*/ 8 h 8"/>
                  <a:gd name="T4" fmla="*/ 1 w 11"/>
                  <a:gd name="T5" fmla="*/ 8 h 8"/>
                  <a:gd name="T6" fmla="*/ 0 w 11"/>
                  <a:gd name="T7" fmla="*/ 7 h 8"/>
                  <a:gd name="T8" fmla="*/ 0 w 11"/>
                  <a:gd name="T9" fmla="*/ 1 h 8"/>
                  <a:gd name="T10" fmla="*/ 1 w 11"/>
                  <a:gd name="T11" fmla="*/ 0 h 8"/>
                  <a:gd name="T12" fmla="*/ 10 w 11"/>
                  <a:gd name="T13" fmla="*/ 0 h 8"/>
                  <a:gd name="T14" fmla="*/ 11 w 11"/>
                  <a:gd name="T15" fmla="*/ 1 h 8"/>
                  <a:gd name="T16" fmla="*/ 11 w 11"/>
                  <a:gd name="T1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8">
                    <a:moveTo>
                      <a:pt x="11" y="7"/>
                    </a:moveTo>
                    <a:cubicBezTo>
                      <a:pt x="11" y="8"/>
                      <a:pt x="10" y="8"/>
                      <a:pt x="1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1"/>
                      <a:pt x="11" y="1"/>
                    </a:cubicBez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53" name="Freeform 180">
                <a:extLst>
                  <a:ext uri="{FF2B5EF4-FFF2-40B4-BE49-F238E27FC236}">
                    <a16:creationId xmlns:a16="http://schemas.microsoft.com/office/drawing/2014/main" id="{630E1653-C921-0343-B242-A6C7AD2F1C0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04" y="1817"/>
                <a:ext cx="14" cy="9"/>
              </a:xfrm>
              <a:custGeom>
                <a:avLst/>
                <a:gdLst>
                  <a:gd name="T0" fmla="*/ 1 w 6"/>
                  <a:gd name="T1" fmla="*/ 4 h 4"/>
                  <a:gd name="T2" fmla="*/ 1 w 6"/>
                  <a:gd name="T3" fmla="*/ 3 h 4"/>
                  <a:gd name="T4" fmla="*/ 3 w 6"/>
                  <a:gd name="T5" fmla="*/ 1 h 4"/>
                  <a:gd name="T6" fmla="*/ 4 w 6"/>
                  <a:gd name="T7" fmla="*/ 1 h 4"/>
                  <a:gd name="T8" fmla="*/ 5 w 6"/>
                  <a:gd name="T9" fmla="*/ 3 h 4"/>
                  <a:gd name="T10" fmla="*/ 5 w 6"/>
                  <a:gd name="T11" fmla="*/ 4 h 4"/>
                  <a:gd name="T12" fmla="*/ 6 w 6"/>
                  <a:gd name="T13" fmla="*/ 4 h 4"/>
                  <a:gd name="T14" fmla="*/ 6 w 6"/>
                  <a:gd name="T15" fmla="*/ 3 h 4"/>
                  <a:gd name="T16" fmla="*/ 4 w 6"/>
                  <a:gd name="T17" fmla="*/ 0 h 4"/>
                  <a:gd name="T18" fmla="*/ 3 w 6"/>
                  <a:gd name="T19" fmla="*/ 0 h 4"/>
                  <a:gd name="T20" fmla="*/ 0 w 6"/>
                  <a:gd name="T21" fmla="*/ 3 h 4"/>
                  <a:gd name="T22" fmla="*/ 0 w 6"/>
                  <a:gd name="T23" fmla="*/ 4 h 4"/>
                  <a:gd name="T24" fmla="*/ 1 w 6"/>
                  <a:gd name="T2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" h="4">
                    <a:moveTo>
                      <a:pt x="1" y="4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5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54" name="Freeform 181">
                <a:extLst>
                  <a:ext uri="{FF2B5EF4-FFF2-40B4-BE49-F238E27FC236}">
                    <a16:creationId xmlns:a16="http://schemas.microsoft.com/office/drawing/2014/main" id="{C5407DEF-923E-D64A-9371-3354AB6A8C3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99" y="1826"/>
                <a:ext cx="26" cy="19"/>
              </a:xfrm>
              <a:custGeom>
                <a:avLst/>
                <a:gdLst>
                  <a:gd name="T0" fmla="*/ 11 w 11"/>
                  <a:gd name="T1" fmla="*/ 7 h 8"/>
                  <a:gd name="T2" fmla="*/ 10 w 11"/>
                  <a:gd name="T3" fmla="*/ 8 h 8"/>
                  <a:gd name="T4" fmla="*/ 1 w 11"/>
                  <a:gd name="T5" fmla="*/ 8 h 8"/>
                  <a:gd name="T6" fmla="*/ 0 w 11"/>
                  <a:gd name="T7" fmla="*/ 7 h 8"/>
                  <a:gd name="T8" fmla="*/ 0 w 11"/>
                  <a:gd name="T9" fmla="*/ 1 h 8"/>
                  <a:gd name="T10" fmla="*/ 1 w 11"/>
                  <a:gd name="T11" fmla="*/ 0 h 8"/>
                  <a:gd name="T12" fmla="*/ 10 w 11"/>
                  <a:gd name="T13" fmla="*/ 0 h 8"/>
                  <a:gd name="T14" fmla="*/ 11 w 11"/>
                  <a:gd name="T15" fmla="*/ 1 h 8"/>
                  <a:gd name="T16" fmla="*/ 11 w 11"/>
                  <a:gd name="T17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8">
                    <a:moveTo>
                      <a:pt x="11" y="7"/>
                    </a:moveTo>
                    <a:cubicBezTo>
                      <a:pt x="11" y="8"/>
                      <a:pt x="10" y="8"/>
                      <a:pt x="1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8"/>
                      <a:pt x="0" y="8"/>
                      <a:pt x="0" y="7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1"/>
                      <a:pt x="11" y="1"/>
                    </a:cubicBezTo>
                    <a:lnTo>
                      <a:pt x="11" y="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55" name="Rectangle 182">
                <a:extLst>
                  <a:ext uri="{FF2B5EF4-FFF2-40B4-BE49-F238E27FC236}">
                    <a16:creationId xmlns:a16="http://schemas.microsoft.com/office/drawing/2014/main" id="{2B003CCD-AE89-D741-A455-49C81C19907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505" y="1656"/>
                <a:ext cx="194" cy="194"/>
              </a:xfrm>
              <a:prstGeom prst="rect">
                <a:avLst/>
              </a:pr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56" name="Freeform 183">
                <a:extLst>
                  <a:ext uri="{FF2B5EF4-FFF2-40B4-BE49-F238E27FC236}">
                    <a16:creationId xmlns:a16="http://schemas.microsoft.com/office/drawing/2014/main" id="{ADA31DEA-C16B-1843-B9D4-322F88A5714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85" y="1802"/>
                <a:ext cx="38" cy="36"/>
              </a:xfrm>
              <a:custGeom>
                <a:avLst/>
                <a:gdLst>
                  <a:gd name="T0" fmla="*/ 8 w 16"/>
                  <a:gd name="T1" fmla="*/ 15 h 15"/>
                  <a:gd name="T2" fmla="*/ 16 w 16"/>
                  <a:gd name="T3" fmla="*/ 6 h 15"/>
                  <a:gd name="T4" fmla="*/ 16 w 16"/>
                  <a:gd name="T5" fmla="*/ 5 h 15"/>
                  <a:gd name="T6" fmla="*/ 12 w 16"/>
                  <a:gd name="T7" fmla="*/ 5 h 15"/>
                  <a:gd name="T8" fmla="*/ 12 w 16"/>
                  <a:gd name="T9" fmla="*/ 0 h 15"/>
                  <a:gd name="T10" fmla="*/ 8 w 16"/>
                  <a:gd name="T11" fmla="*/ 1 h 15"/>
                  <a:gd name="T12" fmla="*/ 5 w 16"/>
                  <a:gd name="T13" fmla="*/ 0 h 15"/>
                  <a:gd name="T14" fmla="*/ 5 w 16"/>
                  <a:gd name="T15" fmla="*/ 5 h 15"/>
                  <a:gd name="T16" fmla="*/ 0 w 16"/>
                  <a:gd name="T17" fmla="*/ 5 h 15"/>
                  <a:gd name="T18" fmla="*/ 0 w 16"/>
                  <a:gd name="T19" fmla="*/ 6 h 15"/>
                  <a:gd name="T20" fmla="*/ 8 w 16"/>
                  <a:gd name="T2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6" h="15">
                    <a:moveTo>
                      <a:pt x="8" y="15"/>
                    </a:moveTo>
                    <a:cubicBezTo>
                      <a:pt x="13" y="15"/>
                      <a:pt x="16" y="11"/>
                      <a:pt x="16" y="6"/>
                    </a:cubicBezTo>
                    <a:cubicBezTo>
                      <a:pt x="16" y="6"/>
                      <a:pt x="16" y="6"/>
                      <a:pt x="16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0"/>
                      <a:pt x="9" y="1"/>
                      <a:pt x="8" y="1"/>
                    </a:cubicBezTo>
                    <a:cubicBezTo>
                      <a:pt x="7" y="1"/>
                      <a:pt x="6" y="0"/>
                      <a:pt x="5" y="0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11"/>
                      <a:pt x="4" y="15"/>
                      <a:pt x="8" y="15"/>
                    </a:cubicBezTo>
                    <a:close/>
                  </a:path>
                </a:pathLst>
              </a:custGeom>
              <a:solidFill>
                <a:srgbClr val="F7DF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57" name="Freeform 184">
                <a:extLst>
                  <a:ext uri="{FF2B5EF4-FFF2-40B4-BE49-F238E27FC236}">
                    <a16:creationId xmlns:a16="http://schemas.microsoft.com/office/drawing/2014/main" id="{CE1F22B6-B337-D14A-AFD3-9E44B83D8DD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97" y="1802"/>
                <a:ext cx="17" cy="5"/>
              </a:xfrm>
              <a:custGeom>
                <a:avLst/>
                <a:gdLst>
                  <a:gd name="T0" fmla="*/ 7 w 7"/>
                  <a:gd name="T1" fmla="*/ 2 h 2"/>
                  <a:gd name="T2" fmla="*/ 7 w 7"/>
                  <a:gd name="T3" fmla="*/ 0 h 2"/>
                  <a:gd name="T4" fmla="*/ 3 w 7"/>
                  <a:gd name="T5" fmla="*/ 1 h 2"/>
                  <a:gd name="T6" fmla="*/ 0 w 7"/>
                  <a:gd name="T7" fmla="*/ 0 h 2"/>
                  <a:gd name="T8" fmla="*/ 0 w 7"/>
                  <a:gd name="T9" fmla="*/ 2 h 2"/>
                  <a:gd name="T10" fmla="*/ 3 w 7"/>
                  <a:gd name="T11" fmla="*/ 2 h 2"/>
                  <a:gd name="T12" fmla="*/ 7 w 7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4" y="1"/>
                      <a:pt x="3" y="1"/>
                    </a:cubicBez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6" y="2"/>
                      <a:pt x="7" y="2"/>
                    </a:cubicBezTo>
                    <a:close/>
                  </a:path>
                </a:pathLst>
              </a:custGeom>
              <a:solidFill>
                <a:srgbClr val="D8BA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58" name="Freeform 185">
                <a:extLst>
                  <a:ext uri="{FF2B5EF4-FFF2-40B4-BE49-F238E27FC236}">
                    <a16:creationId xmlns:a16="http://schemas.microsoft.com/office/drawing/2014/main" id="{674E0CBD-7AA7-DE42-9DF3-1327EF4444B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55" y="1724"/>
                <a:ext cx="99" cy="81"/>
              </a:xfrm>
              <a:custGeom>
                <a:avLst/>
                <a:gdLst>
                  <a:gd name="T0" fmla="*/ 38 w 42"/>
                  <a:gd name="T1" fmla="*/ 15 h 34"/>
                  <a:gd name="T2" fmla="*/ 39 w 42"/>
                  <a:gd name="T3" fmla="*/ 11 h 34"/>
                  <a:gd name="T4" fmla="*/ 31 w 42"/>
                  <a:gd name="T5" fmla="*/ 0 h 34"/>
                  <a:gd name="T6" fmla="*/ 21 w 42"/>
                  <a:gd name="T7" fmla="*/ 2 h 34"/>
                  <a:gd name="T8" fmla="*/ 11 w 42"/>
                  <a:gd name="T9" fmla="*/ 0 h 34"/>
                  <a:gd name="T10" fmla="*/ 4 w 42"/>
                  <a:gd name="T11" fmla="*/ 11 h 34"/>
                  <a:gd name="T12" fmla="*/ 4 w 42"/>
                  <a:gd name="T13" fmla="*/ 15 h 34"/>
                  <a:gd name="T14" fmla="*/ 1 w 42"/>
                  <a:gd name="T15" fmla="*/ 20 h 34"/>
                  <a:gd name="T16" fmla="*/ 5 w 42"/>
                  <a:gd name="T17" fmla="*/ 22 h 34"/>
                  <a:gd name="T18" fmla="*/ 7 w 42"/>
                  <a:gd name="T19" fmla="*/ 26 h 34"/>
                  <a:gd name="T20" fmla="*/ 21 w 42"/>
                  <a:gd name="T21" fmla="*/ 34 h 34"/>
                  <a:gd name="T22" fmla="*/ 35 w 42"/>
                  <a:gd name="T23" fmla="*/ 26 h 34"/>
                  <a:gd name="T24" fmla="*/ 37 w 42"/>
                  <a:gd name="T25" fmla="*/ 22 h 34"/>
                  <a:gd name="T26" fmla="*/ 41 w 42"/>
                  <a:gd name="T27" fmla="*/ 20 h 34"/>
                  <a:gd name="T28" fmla="*/ 38 w 42"/>
                  <a:gd name="T29" fmla="*/ 1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2" h="34">
                    <a:moveTo>
                      <a:pt x="38" y="15"/>
                    </a:moveTo>
                    <a:cubicBezTo>
                      <a:pt x="39" y="14"/>
                      <a:pt x="39" y="12"/>
                      <a:pt x="39" y="11"/>
                    </a:cubicBezTo>
                    <a:cubicBezTo>
                      <a:pt x="37" y="8"/>
                      <a:pt x="34" y="4"/>
                      <a:pt x="31" y="0"/>
                    </a:cubicBezTo>
                    <a:cubicBezTo>
                      <a:pt x="28" y="1"/>
                      <a:pt x="24" y="2"/>
                      <a:pt x="21" y="2"/>
                    </a:cubicBezTo>
                    <a:cubicBezTo>
                      <a:pt x="17" y="2"/>
                      <a:pt x="14" y="1"/>
                      <a:pt x="11" y="0"/>
                    </a:cubicBezTo>
                    <a:cubicBezTo>
                      <a:pt x="9" y="4"/>
                      <a:pt x="5" y="8"/>
                      <a:pt x="4" y="11"/>
                    </a:cubicBezTo>
                    <a:cubicBezTo>
                      <a:pt x="4" y="12"/>
                      <a:pt x="4" y="14"/>
                      <a:pt x="4" y="15"/>
                    </a:cubicBezTo>
                    <a:cubicBezTo>
                      <a:pt x="2" y="13"/>
                      <a:pt x="0" y="18"/>
                      <a:pt x="1" y="20"/>
                    </a:cubicBezTo>
                    <a:cubicBezTo>
                      <a:pt x="3" y="21"/>
                      <a:pt x="4" y="22"/>
                      <a:pt x="5" y="22"/>
                    </a:cubicBezTo>
                    <a:cubicBezTo>
                      <a:pt x="6" y="24"/>
                      <a:pt x="6" y="24"/>
                      <a:pt x="7" y="26"/>
                    </a:cubicBezTo>
                    <a:cubicBezTo>
                      <a:pt x="8" y="29"/>
                      <a:pt x="14" y="34"/>
                      <a:pt x="21" y="34"/>
                    </a:cubicBezTo>
                    <a:cubicBezTo>
                      <a:pt x="28" y="34"/>
                      <a:pt x="34" y="29"/>
                      <a:pt x="35" y="26"/>
                    </a:cubicBezTo>
                    <a:cubicBezTo>
                      <a:pt x="36" y="24"/>
                      <a:pt x="37" y="24"/>
                      <a:pt x="37" y="22"/>
                    </a:cubicBezTo>
                    <a:cubicBezTo>
                      <a:pt x="39" y="22"/>
                      <a:pt x="40" y="21"/>
                      <a:pt x="41" y="20"/>
                    </a:cubicBezTo>
                    <a:cubicBezTo>
                      <a:pt x="42" y="18"/>
                      <a:pt x="41" y="13"/>
                      <a:pt x="38" y="15"/>
                    </a:cubicBezTo>
                    <a:close/>
                  </a:path>
                </a:pathLst>
              </a:custGeom>
              <a:solidFill>
                <a:srgbClr val="F7DF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59" name="Freeform 186">
                <a:extLst>
                  <a:ext uri="{FF2B5EF4-FFF2-40B4-BE49-F238E27FC236}">
                    <a16:creationId xmlns:a16="http://schemas.microsoft.com/office/drawing/2014/main" id="{B01703D5-6225-2048-833B-002D4339B36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55" y="1670"/>
                <a:ext cx="99" cy="80"/>
              </a:xfrm>
              <a:custGeom>
                <a:avLst/>
                <a:gdLst>
                  <a:gd name="T0" fmla="*/ 31 w 42"/>
                  <a:gd name="T1" fmla="*/ 13 h 34"/>
                  <a:gd name="T2" fmla="*/ 27 w 42"/>
                  <a:gd name="T3" fmla="*/ 6 h 34"/>
                  <a:gd name="T4" fmla="*/ 24 w 42"/>
                  <a:gd name="T5" fmla="*/ 9 h 34"/>
                  <a:gd name="T6" fmla="*/ 20 w 42"/>
                  <a:gd name="T7" fmla="*/ 0 h 34"/>
                  <a:gd name="T8" fmla="*/ 16 w 42"/>
                  <a:gd name="T9" fmla="*/ 5 h 34"/>
                  <a:gd name="T10" fmla="*/ 15 w 42"/>
                  <a:gd name="T11" fmla="*/ 3 h 34"/>
                  <a:gd name="T12" fmla="*/ 9 w 42"/>
                  <a:gd name="T13" fmla="*/ 14 h 34"/>
                  <a:gd name="T14" fmla="*/ 3 w 42"/>
                  <a:gd name="T15" fmla="*/ 34 h 34"/>
                  <a:gd name="T16" fmla="*/ 11 w 42"/>
                  <a:gd name="T17" fmla="*/ 23 h 34"/>
                  <a:gd name="T18" fmla="*/ 21 w 42"/>
                  <a:gd name="T19" fmla="*/ 25 h 34"/>
                  <a:gd name="T20" fmla="*/ 31 w 42"/>
                  <a:gd name="T21" fmla="*/ 23 h 34"/>
                  <a:gd name="T22" fmla="*/ 39 w 42"/>
                  <a:gd name="T23" fmla="*/ 34 h 34"/>
                  <a:gd name="T24" fmla="*/ 31 w 42"/>
                  <a:gd name="T25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34">
                    <a:moveTo>
                      <a:pt x="31" y="13"/>
                    </a:moveTo>
                    <a:cubicBezTo>
                      <a:pt x="29" y="11"/>
                      <a:pt x="27" y="8"/>
                      <a:pt x="27" y="6"/>
                    </a:cubicBezTo>
                    <a:cubicBezTo>
                      <a:pt x="26" y="7"/>
                      <a:pt x="25" y="8"/>
                      <a:pt x="24" y="9"/>
                    </a:cubicBezTo>
                    <a:cubicBezTo>
                      <a:pt x="22" y="6"/>
                      <a:pt x="20" y="3"/>
                      <a:pt x="20" y="0"/>
                    </a:cubicBezTo>
                    <a:cubicBezTo>
                      <a:pt x="18" y="2"/>
                      <a:pt x="17" y="4"/>
                      <a:pt x="16" y="5"/>
                    </a:cubicBezTo>
                    <a:cubicBezTo>
                      <a:pt x="15" y="4"/>
                      <a:pt x="15" y="4"/>
                      <a:pt x="15" y="3"/>
                    </a:cubicBezTo>
                    <a:cubicBezTo>
                      <a:pt x="10" y="7"/>
                      <a:pt x="9" y="11"/>
                      <a:pt x="9" y="14"/>
                    </a:cubicBezTo>
                    <a:cubicBezTo>
                      <a:pt x="0" y="17"/>
                      <a:pt x="2" y="30"/>
                      <a:pt x="3" y="34"/>
                    </a:cubicBezTo>
                    <a:cubicBezTo>
                      <a:pt x="5" y="32"/>
                      <a:pt x="8" y="27"/>
                      <a:pt x="11" y="23"/>
                    </a:cubicBezTo>
                    <a:cubicBezTo>
                      <a:pt x="14" y="24"/>
                      <a:pt x="17" y="25"/>
                      <a:pt x="21" y="25"/>
                    </a:cubicBezTo>
                    <a:cubicBezTo>
                      <a:pt x="24" y="25"/>
                      <a:pt x="28" y="24"/>
                      <a:pt x="31" y="23"/>
                    </a:cubicBezTo>
                    <a:cubicBezTo>
                      <a:pt x="34" y="27"/>
                      <a:pt x="38" y="31"/>
                      <a:pt x="39" y="34"/>
                    </a:cubicBezTo>
                    <a:cubicBezTo>
                      <a:pt x="40" y="29"/>
                      <a:pt x="42" y="15"/>
                      <a:pt x="31" y="13"/>
                    </a:cubicBezTo>
                    <a:close/>
                  </a:path>
                </a:pathLst>
              </a:custGeom>
              <a:solidFill>
                <a:srgbClr val="5B4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60" name="Freeform 187">
                <a:extLst>
                  <a:ext uri="{FF2B5EF4-FFF2-40B4-BE49-F238E27FC236}">
                    <a16:creationId xmlns:a16="http://schemas.microsoft.com/office/drawing/2014/main" id="{3398057C-DF24-AC41-B143-93C46AAC86C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38" y="1814"/>
                <a:ext cx="132" cy="36"/>
              </a:xfrm>
              <a:custGeom>
                <a:avLst/>
                <a:gdLst>
                  <a:gd name="T0" fmla="*/ 13 w 56"/>
                  <a:gd name="T1" fmla="*/ 0 h 15"/>
                  <a:gd name="T2" fmla="*/ 9 w 56"/>
                  <a:gd name="T3" fmla="*/ 2 h 15"/>
                  <a:gd name="T4" fmla="*/ 0 w 56"/>
                  <a:gd name="T5" fmla="*/ 15 h 15"/>
                  <a:gd name="T6" fmla="*/ 56 w 56"/>
                  <a:gd name="T7" fmla="*/ 15 h 15"/>
                  <a:gd name="T8" fmla="*/ 48 w 56"/>
                  <a:gd name="T9" fmla="*/ 2 h 15"/>
                  <a:gd name="T10" fmla="*/ 44 w 56"/>
                  <a:gd name="T11" fmla="*/ 0 h 15"/>
                  <a:gd name="T12" fmla="*/ 36 w 56"/>
                  <a:gd name="T13" fmla="*/ 0 h 15"/>
                  <a:gd name="T14" fmla="*/ 36 w 56"/>
                  <a:gd name="T15" fmla="*/ 1 h 15"/>
                  <a:gd name="T16" fmla="*/ 28 w 56"/>
                  <a:gd name="T17" fmla="*/ 10 h 15"/>
                  <a:gd name="T18" fmla="*/ 20 w 56"/>
                  <a:gd name="T19" fmla="*/ 1 h 15"/>
                  <a:gd name="T20" fmla="*/ 20 w 56"/>
                  <a:gd name="T21" fmla="*/ 0 h 15"/>
                  <a:gd name="T22" fmla="*/ 13 w 56"/>
                  <a:gd name="T23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6" h="15">
                    <a:moveTo>
                      <a:pt x="13" y="0"/>
                    </a:moveTo>
                    <a:cubicBezTo>
                      <a:pt x="11" y="0"/>
                      <a:pt x="10" y="1"/>
                      <a:pt x="9" y="2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56" y="15"/>
                      <a:pt x="56" y="15"/>
                      <a:pt x="56" y="15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7" y="1"/>
                      <a:pt x="45" y="0"/>
                      <a:pt x="44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36" y="6"/>
                      <a:pt x="33" y="10"/>
                      <a:pt x="28" y="10"/>
                    </a:cubicBezTo>
                    <a:cubicBezTo>
                      <a:pt x="24" y="10"/>
                      <a:pt x="20" y="6"/>
                      <a:pt x="20" y="1"/>
                    </a:cubicBezTo>
                    <a:cubicBezTo>
                      <a:pt x="20" y="1"/>
                      <a:pt x="20" y="1"/>
                      <a:pt x="20" y="0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E1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61" name="Freeform 188">
                <a:extLst>
                  <a:ext uri="{FF2B5EF4-FFF2-40B4-BE49-F238E27FC236}">
                    <a16:creationId xmlns:a16="http://schemas.microsoft.com/office/drawing/2014/main" id="{97E8BB65-4B39-B349-A393-1D3BAEAE6E9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47" y="1651"/>
                <a:ext cx="255" cy="461"/>
              </a:xfrm>
              <a:custGeom>
                <a:avLst/>
                <a:gdLst>
                  <a:gd name="T0" fmla="*/ 56 w 108"/>
                  <a:gd name="T1" fmla="*/ 195 h 195"/>
                  <a:gd name="T2" fmla="*/ 108 w 108"/>
                  <a:gd name="T3" fmla="*/ 173 h 195"/>
                  <a:gd name="T4" fmla="*/ 84 w 108"/>
                  <a:gd name="T5" fmla="*/ 116 h 195"/>
                  <a:gd name="T6" fmla="*/ 75 w 108"/>
                  <a:gd name="T7" fmla="*/ 49 h 195"/>
                  <a:gd name="T8" fmla="*/ 65 w 108"/>
                  <a:gd name="T9" fmla="*/ 30 h 195"/>
                  <a:gd name="T10" fmla="*/ 34 w 108"/>
                  <a:gd name="T11" fmla="*/ 0 h 195"/>
                  <a:gd name="T12" fmla="*/ 34 w 108"/>
                  <a:gd name="T13" fmla="*/ 79 h 195"/>
                  <a:gd name="T14" fmla="*/ 34 w 108"/>
                  <a:gd name="T15" fmla="*/ 79 h 195"/>
                  <a:gd name="T16" fmla="*/ 27 w 108"/>
                  <a:gd name="T17" fmla="*/ 29 h 195"/>
                  <a:gd name="T18" fmla="*/ 13 w 108"/>
                  <a:gd name="T19" fmla="*/ 19 h 195"/>
                  <a:gd name="T20" fmla="*/ 11 w 108"/>
                  <a:gd name="T21" fmla="*/ 19 h 195"/>
                  <a:gd name="T22" fmla="*/ 1 w 108"/>
                  <a:gd name="T23" fmla="*/ 33 h 195"/>
                  <a:gd name="T24" fmla="*/ 11 w 108"/>
                  <a:gd name="T25" fmla="*/ 108 h 195"/>
                  <a:gd name="T26" fmla="*/ 11 w 108"/>
                  <a:gd name="T27" fmla="*/ 111 h 195"/>
                  <a:gd name="T28" fmla="*/ 34 w 108"/>
                  <a:gd name="T29" fmla="*/ 143 h 195"/>
                  <a:gd name="T30" fmla="*/ 56 w 108"/>
                  <a:gd name="T31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95">
                    <a:moveTo>
                      <a:pt x="56" y="195"/>
                    </a:moveTo>
                    <a:cubicBezTo>
                      <a:pt x="108" y="173"/>
                      <a:pt x="108" y="173"/>
                      <a:pt x="108" y="173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84" y="115"/>
                      <a:pt x="75" y="49"/>
                      <a:pt x="75" y="49"/>
                    </a:cubicBezTo>
                    <a:cubicBezTo>
                      <a:pt x="73" y="40"/>
                      <a:pt x="67" y="32"/>
                      <a:pt x="65" y="30"/>
                    </a:cubicBezTo>
                    <a:cubicBezTo>
                      <a:pt x="63" y="28"/>
                      <a:pt x="44" y="9"/>
                      <a:pt x="34" y="0"/>
                    </a:cubicBezTo>
                    <a:cubicBezTo>
                      <a:pt x="34" y="79"/>
                      <a:pt x="34" y="79"/>
                      <a:pt x="34" y="79"/>
                    </a:cubicBezTo>
                    <a:cubicBezTo>
                      <a:pt x="34" y="79"/>
                      <a:pt x="34" y="79"/>
                      <a:pt x="34" y="79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6" y="23"/>
                      <a:pt x="20" y="18"/>
                      <a:pt x="13" y="19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4" y="20"/>
                      <a:pt x="0" y="26"/>
                      <a:pt x="1" y="33"/>
                    </a:cubicBezTo>
                    <a:cubicBezTo>
                      <a:pt x="11" y="108"/>
                      <a:pt x="11" y="108"/>
                      <a:pt x="11" y="108"/>
                    </a:cubicBezTo>
                    <a:cubicBezTo>
                      <a:pt x="11" y="109"/>
                      <a:pt x="11" y="110"/>
                      <a:pt x="11" y="111"/>
                    </a:cubicBezTo>
                    <a:cubicBezTo>
                      <a:pt x="11" y="126"/>
                      <a:pt x="21" y="139"/>
                      <a:pt x="34" y="143"/>
                    </a:cubicBezTo>
                    <a:lnTo>
                      <a:pt x="56" y="195"/>
                    </a:lnTo>
                    <a:close/>
                  </a:path>
                </a:pathLst>
              </a:custGeom>
              <a:solidFill>
                <a:srgbClr val="F9B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62" name="Freeform 189">
                <a:extLst>
                  <a:ext uri="{FF2B5EF4-FFF2-40B4-BE49-F238E27FC236}">
                    <a16:creationId xmlns:a16="http://schemas.microsoft.com/office/drawing/2014/main" id="{91754B21-71DF-9543-9D05-03E2757A40A9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426" y="113"/>
                <a:ext cx="243" cy="300"/>
              </a:xfrm>
              <a:custGeom>
                <a:avLst/>
                <a:gdLst>
                  <a:gd name="T0" fmla="*/ 0 w 103"/>
                  <a:gd name="T1" fmla="*/ 125 h 127"/>
                  <a:gd name="T2" fmla="*/ 2 w 103"/>
                  <a:gd name="T3" fmla="*/ 116 h 127"/>
                  <a:gd name="T4" fmla="*/ 5 w 103"/>
                  <a:gd name="T5" fmla="*/ 125 h 127"/>
                  <a:gd name="T6" fmla="*/ 2 w 103"/>
                  <a:gd name="T7" fmla="*/ 107 h 127"/>
                  <a:gd name="T8" fmla="*/ 0 w 103"/>
                  <a:gd name="T9" fmla="*/ 98 h 127"/>
                  <a:gd name="T10" fmla="*/ 5 w 103"/>
                  <a:gd name="T11" fmla="*/ 98 h 127"/>
                  <a:gd name="T12" fmla="*/ 2 w 103"/>
                  <a:gd name="T13" fmla="*/ 107 h 127"/>
                  <a:gd name="T14" fmla="*/ 0 w 103"/>
                  <a:gd name="T15" fmla="*/ 84 h 127"/>
                  <a:gd name="T16" fmla="*/ 2 w 103"/>
                  <a:gd name="T17" fmla="*/ 75 h 127"/>
                  <a:gd name="T18" fmla="*/ 5 w 103"/>
                  <a:gd name="T19" fmla="*/ 77 h 127"/>
                  <a:gd name="T20" fmla="*/ 2 w 103"/>
                  <a:gd name="T21" fmla="*/ 86 h 127"/>
                  <a:gd name="T22" fmla="*/ 3 w 103"/>
                  <a:gd name="T23" fmla="*/ 66 h 127"/>
                  <a:gd name="T24" fmla="*/ 3 w 103"/>
                  <a:gd name="T25" fmla="*/ 57 h 127"/>
                  <a:gd name="T26" fmla="*/ 7 w 103"/>
                  <a:gd name="T27" fmla="*/ 58 h 127"/>
                  <a:gd name="T28" fmla="*/ 4 w 103"/>
                  <a:gd name="T29" fmla="*/ 66 h 127"/>
                  <a:gd name="T30" fmla="*/ 9 w 103"/>
                  <a:gd name="T31" fmla="*/ 47 h 127"/>
                  <a:gd name="T32" fmla="*/ 11 w 103"/>
                  <a:gd name="T33" fmla="*/ 38 h 127"/>
                  <a:gd name="T34" fmla="*/ 15 w 103"/>
                  <a:gd name="T35" fmla="*/ 40 h 127"/>
                  <a:gd name="T36" fmla="*/ 10 w 103"/>
                  <a:gd name="T37" fmla="*/ 47 h 127"/>
                  <a:gd name="T38" fmla="*/ 20 w 103"/>
                  <a:gd name="T39" fmla="*/ 30 h 127"/>
                  <a:gd name="T40" fmla="*/ 24 w 103"/>
                  <a:gd name="T41" fmla="*/ 22 h 127"/>
                  <a:gd name="T42" fmla="*/ 27 w 103"/>
                  <a:gd name="T43" fmla="*/ 25 h 127"/>
                  <a:gd name="T44" fmla="*/ 21 w 103"/>
                  <a:gd name="T45" fmla="*/ 30 h 127"/>
                  <a:gd name="T46" fmla="*/ 35 w 103"/>
                  <a:gd name="T47" fmla="*/ 16 h 127"/>
                  <a:gd name="T48" fmla="*/ 41 w 103"/>
                  <a:gd name="T49" fmla="*/ 9 h 127"/>
                  <a:gd name="T50" fmla="*/ 43 w 103"/>
                  <a:gd name="T51" fmla="*/ 13 h 127"/>
                  <a:gd name="T52" fmla="*/ 36 w 103"/>
                  <a:gd name="T53" fmla="*/ 17 h 127"/>
                  <a:gd name="T54" fmla="*/ 52 w 103"/>
                  <a:gd name="T55" fmla="*/ 7 h 127"/>
                  <a:gd name="T56" fmla="*/ 60 w 103"/>
                  <a:gd name="T57" fmla="*/ 2 h 127"/>
                  <a:gd name="T58" fmla="*/ 61 w 103"/>
                  <a:gd name="T59" fmla="*/ 6 h 127"/>
                  <a:gd name="T60" fmla="*/ 54 w 103"/>
                  <a:gd name="T61" fmla="*/ 8 h 127"/>
                  <a:gd name="T62" fmla="*/ 72 w 103"/>
                  <a:gd name="T63" fmla="*/ 2 h 127"/>
                  <a:gd name="T64" fmla="*/ 79 w 103"/>
                  <a:gd name="T65" fmla="*/ 0 h 127"/>
                  <a:gd name="T66" fmla="*/ 83 w 103"/>
                  <a:gd name="T67" fmla="*/ 2 h 127"/>
                  <a:gd name="T68" fmla="*/ 79 w 103"/>
                  <a:gd name="T69" fmla="*/ 4 h 127"/>
                  <a:gd name="T70" fmla="*/ 101 w 103"/>
                  <a:gd name="T71" fmla="*/ 4 h 127"/>
                  <a:gd name="T72" fmla="*/ 92 w 103"/>
                  <a:gd name="T73" fmla="*/ 2 h 127"/>
                  <a:gd name="T74" fmla="*/ 101 w 103"/>
                  <a:gd name="T75" fmla="*/ 0 h 127"/>
                  <a:gd name="T76" fmla="*/ 101 w 103"/>
                  <a:gd name="T77" fmla="*/ 4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03" h="127">
                    <a:moveTo>
                      <a:pt x="2" y="127"/>
                    </a:moveTo>
                    <a:cubicBezTo>
                      <a:pt x="1" y="127"/>
                      <a:pt x="0" y="126"/>
                      <a:pt x="0" y="125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17"/>
                      <a:pt x="1" y="116"/>
                      <a:pt x="2" y="116"/>
                    </a:cubicBezTo>
                    <a:cubicBezTo>
                      <a:pt x="4" y="116"/>
                      <a:pt x="5" y="117"/>
                      <a:pt x="5" y="118"/>
                    </a:cubicBezTo>
                    <a:cubicBezTo>
                      <a:pt x="5" y="125"/>
                      <a:pt x="5" y="125"/>
                      <a:pt x="5" y="125"/>
                    </a:cubicBezTo>
                    <a:cubicBezTo>
                      <a:pt x="5" y="126"/>
                      <a:pt x="4" y="127"/>
                      <a:pt x="2" y="127"/>
                    </a:cubicBezTo>
                    <a:close/>
                    <a:moveTo>
                      <a:pt x="2" y="107"/>
                    </a:moveTo>
                    <a:cubicBezTo>
                      <a:pt x="1" y="107"/>
                      <a:pt x="0" y="106"/>
                      <a:pt x="0" y="10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96"/>
                      <a:pt x="1" y="95"/>
                      <a:pt x="2" y="95"/>
                    </a:cubicBezTo>
                    <a:cubicBezTo>
                      <a:pt x="4" y="95"/>
                      <a:pt x="5" y="96"/>
                      <a:pt x="5" y="98"/>
                    </a:cubicBezTo>
                    <a:cubicBezTo>
                      <a:pt x="5" y="104"/>
                      <a:pt x="5" y="104"/>
                      <a:pt x="5" y="104"/>
                    </a:cubicBezTo>
                    <a:cubicBezTo>
                      <a:pt x="5" y="106"/>
                      <a:pt x="4" y="107"/>
                      <a:pt x="2" y="107"/>
                    </a:cubicBezTo>
                    <a:close/>
                    <a:moveTo>
                      <a:pt x="2" y="86"/>
                    </a:moveTo>
                    <a:cubicBezTo>
                      <a:pt x="1" y="86"/>
                      <a:pt x="0" y="85"/>
                      <a:pt x="0" y="84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6"/>
                      <a:pt x="1" y="75"/>
                      <a:pt x="2" y="75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4" y="75"/>
                      <a:pt x="5" y="76"/>
                      <a:pt x="5" y="77"/>
                    </a:cubicBezTo>
                    <a:cubicBezTo>
                      <a:pt x="5" y="84"/>
                      <a:pt x="5" y="84"/>
                      <a:pt x="5" y="84"/>
                    </a:cubicBezTo>
                    <a:cubicBezTo>
                      <a:pt x="5" y="85"/>
                      <a:pt x="4" y="86"/>
                      <a:pt x="2" y="86"/>
                    </a:cubicBezTo>
                    <a:close/>
                    <a:moveTo>
                      <a:pt x="4" y="66"/>
                    </a:moveTo>
                    <a:cubicBezTo>
                      <a:pt x="3" y="66"/>
                      <a:pt x="3" y="66"/>
                      <a:pt x="3" y="66"/>
                    </a:cubicBezTo>
                    <a:cubicBezTo>
                      <a:pt x="2" y="66"/>
                      <a:pt x="1" y="65"/>
                      <a:pt x="2" y="64"/>
                    </a:cubicBezTo>
                    <a:cubicBezTo>
                      <a:pt x="2" y="61"/>
                      <a:pt x="3" y="59"/>
                      <a:pt x="3" y="57"/>
                    </a:cubicBezTo>
                    <a:cubicBezTo>
                      <a:pt x="3" y="56"/>
                      <a:pt x="5" y="55"/>
                      <a:pt x="6" y="55"/>
                    </a:cubicBezTo>
                    <a:cubicBezTo>
                      <a:pt x="7" y="56"/>
                      <a:pt x="8" y="57"/>
                      <a:pt x="7" y="58"/>
                    </a:cubicBezTo>
                    <a:cubicBezTo>
                      <a:pt x="7" y="60"/>
                      <a:pt x="6" y="62"/>
                      <a:pt x="6" y="64"/>
                    </a:cubicBezTo>
                    <a:cubicBezTo>
                      <a:pt x="6" y="65"/>
                      <a:pt x="5" y="66"/>
                      <a:pt x="4" y="66"/>
                    </a:cubicBezTo>
                    <a:close/>
                    <a:moveTo>
                      <a:pt x="10" y="47"/>
                    </a:moveTo>
                    <a:cubicBezTo>
                      <a:pt x="9" y="47"/>
                      <a:pt x="9" y="47"/>
                      <a:pt x="9" y="47"/>
                    </a:cubicBezTo>
                    <a:cubicBezTo>
                      <a:pt x="8" y="46"/>
                      <a:pt x="8" y="45"/>
                      <a:pt x="8" y="44"/>
                    </a:cubicBezTo>
                    <a:cubicBezTo>
                      <a:pt x="9" y="42"/>
                      <a:pt x="10" y="40"/>
                      <a:pt x="11" y="38"/>
                    </a:cubicBezTo>
                    <a:cubicBezTo>
                      <a:pt x="12" y="37"/>
                      <a:pt x="13" y="37"/>
                      <a:pt x="14" y="37"/>
                    </a:cubicBezTo>
                    <a:cubicBezTo>
                      <a:pt x="15" y="38"/>
                      <a:pt x="16" y="39"/>
                      <a:pt x="15" y="40"/>
                    </a:cubicBezTo>
                    <a:cubicBezTo>
                      <a:pt x="14" y="42"/>
                      <a:pt x="13" y="44"/>
                      <a:pt x="12" y="46"/>
                    </a:cubicBezTo>
                    <a:cubicBezTo>
                      <a:pt x="12" y="47"/>
                      <a:pt x="11" y="47"/>
                      <a:pt x="10" y="47"/>
                    </a:cubicBezTo>
                    <a:close/>
                    <a:moveTo>
                      <a:pt x="21" y="30"/>
                    </a:moveTo>
                    <a:cubicBezTo>
                      <a:pt x="21" y="30"/>
                      <a:pt x="20" y="30"/>
                      <a:pt x="20" y="30"/>
                    </a:cubicBezTo>
                    <a:cubicBezTo>
                      <a:pt x="19" y="29"/>
                      <a:pt x="19" y="28"/>
                      <a:pt x="20" y="27"/>
                    </a:cubicBezTo>
                    <a:cubicBezTo>
                      <a:pt x="21" y="25"/>
                      <a:pt x="23" y="23"/>
                      <a:pt x="24" y="22"/>
                    </a:cubicBezTo>
                    <a:cubicBezTo>
                      <a:pt x="25" y="21"/>
                      <a:pt x="27" y="21"/>
                      <a:pt x="27" y="22"/>
                    </a:cubicBezTo>
                    <a:cubicBezTo>
                      <a:pt x="28" y="23"/>
                      <a:pt x="28" y="24"/>
                      <a:pt x="27" y="25"/>
                    </a:cubicBezTo>
                    <a:cubicBezTo>
                      <a:pt x="26" y="26"/>
                      <a:pt x="24" y="28"/>
                      <a:pt x="23" y="30"/>
                    </a:cubicBezTo>
                    <a:cubicBezTo>
                      <a:pt x="22" y="30"/>
                      <a:pt x="22" y="30"/>
                      <a:pt x="21" y="30"/>
                    </a:cubicBezTo>
                    <a:close/>
                    <a:moveTo>
                      <a:pt x="36" y="17"/>
                    </a:moveTo>
                    <a:cubicBezTo>
                      <a:pt x="36" y="17"/>
                      <a:pt x="35" y="17"/>
                      <a:pt x="35" y="16"/>
                    </a:cubicBezTo>
                    <a:cubicBezTo>
                      <a:pt x="34" y="15"/>
                      <a:pt x="34" y="14"/>
                      <a:pt x="35" y="13"/>
                    </a:cubicBezTo>
                    <a:cubicBezTo>
                      <a:pt x="37" y="12"/>
                      <a:pt x="39" y="11"/>
                      <a:pt x="41" y="9"/>
                    </a:cubicBezTo>
                    <a:cubicBezTo>
                      <a:pt x="42" y="9"/>
                      <a:pt x="43" y="9"/>
                      <a:pt x="44" y="10"/>
                    </a:cubicBezTo>
                    <a:cubicBezTo>
                      <a:pt x="45" y="11"/>
                      <a:pt x="44" y="13"/>
                      <a:pt x="43" y="13"/>
                    </a:cubicBezTo>
                    <a:cubicBezTo>
                      <a:pt x="41" y="14"/>
                      <a:pt x="39" y="15"/>
                      <a:pt x="38" y="17"/>
                    </a:cubicBezTo>
                    <a:cubicBezTo>
                      <a:pt x="37" y="17"/>
                      <a:pt x="37" y="17"/>
                      <a:pt x="36" y="17"/>
                    </a:cubicBezTo>
                    <a:close/>
                    <a:moveTo>
                      <a:pt x="54" y="8"/>
                    </a:moveTo>
                    <a:cubicBezTo>
                      <a:pt x="54" y="8"/>
                      <a:pt x="53" y="8"/>
                      <a:pt x="52" y="7"/>
                    </a:cubicBezTo>
                    <a:cubicBezTo>
                      <a:pt x="52" y="6"/>
                      <a:pt x="53" y="4"/>
                      <a:pt x="54" y="4"/>
                    </a:cubicBezTo>
                    <a:cubicBezTo>
                      <a:pt x="56" y="3"/>
                      <a:pt x="58" y="3"/>
                      <a:pt x="60" y="2"/>
                    </a:cubicBezTo>
                    <a:cubicBezTo>
                      <a:pt x="62" y="2"/>
                      <a:pt x="63" y="2"/>
                      <a:pt x="63" y="4"/>
                    </a:cubicBezTo>
                    <a:cubicBezTo>
                      <a:pt x="63" y="5"/>
                      <a:pt x="63" y="6"/>
                      <a:pt x="61" y="6"/>
                    </a:cubicBezTo>
                    <a:cubicBezTo>
                      <a:pt x="59" y="7"/>
                      <a:pt x="57" y="7"/>
                      <a:pt x="55" y="8"/>
                    </a:cubicBezTo>
                    <a:lnTo>
                      <a:pt x="54" y="8"/>
                    </a:lnTo>
                    <a:close/>
                    <a:moveTo>
                      <a:pt x="74" y="4"/>
                    </a:moveTo>
                    <a:cubicBezTo>
                      <a:pt x="73" y="4"/>
                      <a:pt x="72" y="3"/>
                      <a:pt x="72" y="2"/>
                    </a:cubicBezTo>
                    <a:cubicBezTo>
                      <a:pt x="72" y="1"/>
                      <a:pt x="73" y="0"/>
                      <a:pt x="74" y="0"/>
                    </a:cubicBezTo>
                    <a:cubicBezTo>
                      <a:pt x="76" y="0"/>
                      <a:pt x="77" y="0"/>
                      <a:pt x="79" y="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2" y="0"/>
                      <a:pt x="83" y="1"/>
                      <a:pt x="83" y="2"/>
                    </a:cubicBezTo>
                    <a:cubicBezTo>
                      <a:pt x="83" y="3"/>
                      <a:pt x="82" y="4"/>
                      <a:pt x="81" y="4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7" y="4"/>
                      <a:pt x="76" y="4"/>
                      <a:pt x="74" y="4"/>
                    </a:cubicBezTo>
                    <a:close/>
                    <a:moveTo>
                      <a:pt x="101" y="4"/>
                    </a:moveTo>
                    <a:cubicBezTo>
                      <a:pt x="94" y="4"/>
                      <a:pt x="94" y="4"/>
                      <a:pt x="94" y="4"/>
                    </a:cubicBezTo>
                    <a:cubicBezTo>
                      <a:pt x="93" y="4"/>
                      <a:pt x="92" y="3"/>
                      <a:pt x="92" y="2"/>
                    </a:cubicBezTo>
                    <a:cubicBezTo>
                      <a:pt x="92" y="1"/>
                      <a:pt x="93" y="0"/>
                      <a:pt x="94" y="0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102" y="0"/>
                      <a:pt x="103" y="1"/>
                      <a:pt x="103" y="2"/>
                    </a:cubicBezTo>
                    <a:cubicBezTo>
                      <a:pt x="103" y="3"/>
                      <a:pt x="102" y="4"/>
                      <a:pt x="101" y="4"/>
                    </a:cubicBezTo>
                    <a:close/>
                  </a:path>
                </a:pathLst>
              </a:cu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63" name="Freeform 190">
                <a:extLst>
                  <a:ext uri="{FF2B5EF4-FFF2-40B4-BE49-F238E27FC236}">
                    <a16:creationId xmlns:a16="http://schemas.microsoft.com/office/drawing/2014/main" id="{3E7C8A37-D1CA-944F-A397-0A1DDCA70783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2639" y="813"/>
                <a:ext cx="368" cy="222"/>
              </a:xfrm>
              <a:custGeom>
                <a:avLst/>
                <a:gdLst>
                  <a:gd name="T0" fmla="*/ 107 w 156"/>
                  <a:gd name="T1" fmla="*/ 94 h 94"/>
                  <a:gd name="T2" fmla="*/ 107 w 156"/>
                  <a:gd name="T3" fmla="*/ 90 h 94"/>
                  <a:gd name="T4" fmla="*/ 116 w 156"/>
                  <a:gd name="T5" fmla="*/ 92 h 94"/>
                  <a:gd name="T6" fmla="*/ 134 w 156"/>
                  <a:gd name="T7" fmla="*/ 94 h 94"/>
                  <a:gd name="T8" fmla="*/ 125 w 156"/>
                  <a:gd name="T9" fmla="*/ 92 h 94"/>
                  <a:gd name="T10" fmla="*/ 134 w 156"/>
                  <a:gd name="T11" fmla="*/ 90 h 94"/>
                  <a:gd name="T12" fmla="*/ 134 w 156"/>
                  <a:gd name="T13" fmla="*/ 94 h 94"/>
                  <a:gd name="T14" fmla="*/ 147 w 156"/>
                  <a:gd name="T15" fmla="*/ 94 h 94"/>
                  <a:gd name="T16" fmla="*/ 147 w 156"/>
                  <a:gd name="T17" fmla="*/ 90 h 94"/>
                  <a:gd name="T18" fmla="*/ 156 w 156"/>
                  <a:gd name="T19" fmla="*/ 92 h 94"/>
                  <a:gd name="T20" fmla="*/ 94 w 156"/>
                  <a:gd name="T21" fmla="*/ 94 h 94"/>
                  <a:gd name="T22" fmla="*/ 85 w 156"/>
                  <a:gd name="T23" fmla="*/ 92 h 94"/>
                  <a:gd name="T24" fmla="*/ 94 w 156"/>
                  <a:gd name="T25" fmla="*/ 90 h 94"/>
                  <a:gd name="T26" fmla="*/ 94 w 156"/>
                  <a:gd name="T27" fmla="*/ 94 h 94"/>
                  <a:gd name="T28" fmla="*/ 73 w 156"/>
                  <a:gd name="T29" fmla="*/ 94 h 94"/>
                  <a:gd name="T30" fmla="*/ 65 w 156"/>
                  <a:gd name="T31" fmla="*/ 91 h 94"/>
                  <a:gd name="T32" fmla="*/ 74 w 156"/>
                  <a:gd name="T33" fmla="*/ 90 h 94"/>
                  <a:gd name="T34" fmla="*/ 73 w 156"/>
                  <a:gd name="T35" fmla="*/ 94 h 94"/>
                  <a:gd name="T36" fmla="*/ 53 w 156"/>
                  <a:gd name="T37" fmla="*/ 90 h 94"/>
                  <a:gd name="T38" fmla="*/ 45 w 156"/>
                  <a:gd name="T39" fmla="*/ 84 h 94"/>
                  <a:gd name="T40" fmla="*/ 54 w 156"/>
                  <a:gd name="T41" fmla="*/ 86 h 94"/>
                  <a:gd name="T42" fmla="*/ 54 w 156"/>
                  <a:gd name="T43" fmla="*/ 90 h 94"/>
                  <a:gd name="T44" fmla="*/ 34 w 156"/>
                  <a:gd name="T45" fmla="*/ 81 h 94"/>
                  <a:gd name="T46" fmla="*/ 29 w 156"/>
                  <a:gd name="T47" fmla="*/ 73 h 94"/>
                  <a:gd name="T48" fmla="*/ 37 w 156"/>
                  <a:gd name="T49" fmla="*/ 77 h 94"/>
                  <a:gd name="T50" fmla="*/ 36 w 156"/>
                  <a:gd name="T51" fmla="*/ 81 h 94"/>
                  <a:gd name="T52" fmla="*/ 19 w 156"/>
                  <a:gd name="T53" fmla="*/ 67 h 94"/>
                  <a:gd name="T54" fmla="*/ 15 w 156"/>
                  <a:gd name="T55" fmla="*/ 58 h 94"/>
                  <a:gd name="T56" fmla="*/ 22 w 156"/>
                  <a:gd name="T57" fmla="*/ 64 h 94"/>
                  <a:gd name="T58" fmla="*/ 21 w 156"/>
                  <a:gd name="T59" fmla="*/ 68 h 94"/>
                  <a:gd name="T60" fmla="*/ 8 w 156"/>
                  <a:gd name="T61" fmla="*/ 50 h 94"/>
                  <a:gd name="T62" fmla="*/ 6 w 156"/>
                  <a:gd name="T63" fmla="*/ 40 h 94"/>
                  <a:gd name="T64" fmla="*/ 12 w 156"/>
                  <a:gd name="T65" fmla="*/ 48 h 94"/>
                  <a:gd name="T66" fmla="*/ 10 w 156"/>
                  <a:gd name="T67" fmla="*/ 51 h 94"/>
                  <a:gd name="T68" fmla="*/ 1 w 156"/>
                  <a:gd name="T69" fmla="*/ 30 h 94"/>
                  <a:gd name="T70" fmla="*/ 2 w 156"/>
                  <a:gd name="T71" fmla="*/ 21 h 94"/>
                  <a:gd name="T72" fmla="*/ 5 w 156"/>
                  <a:gd name="T73" fmla="*/ 29 h 94"/>
                  <a:gd name="T74" fmla="*/ 3 w 156"/>
                  <a:gd name="T75" fmla="*/ 32 h 94"/>
                  <a:gd name="T76" fmla="*/ 0 w 156"/>
                  <a:gd name="T77" fmla="*/ 9 h 94"/>
                  <a:gd name="T78" fmla="*/ 2 w 156"/>
                  <a:gd name="T79" fmla="*/ 0 h 94"/>
                  <a:gd name="T80" fmla="*/ 4 w 156"/>
                  <a:gd name="T81" fmla="*/ 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56" h="94">
                    <a:moveTo>
                      <a:pt x="114" y="94"/>
                    </a:moveTo>
                    <a:cubicBezTo>
                      <a:pt x="107" y="94"/>
                      <a:pt x="107" y="94"/>
                      <a:pt x="107" y="94"/>
                    </a:cubicBezTo>
                    <a:cubicBezTo>
                      <a:pt x="106" y="94"/>
                      <a:pt x="105" y="93"/>
                      <a:pt x="105" y="92"/>
                    </a:cubicBezTo>
                    <a:cubicBezTo>
                      <a:pt x="105" y="91"/>
                      <a:pt x="106" y="90"/>
                      <a:pt x="107" y="90"/>
                    </a:cubicBezTo>
                    <a:cubicBezTo>
                      <a:pt x="114" y="90"/>
                      <a:pt x="114" y="90"/>
                      <a:pt x="114" y="90"/>
                    </a:cubicBezTo>
                    <a:cubicBezTo>
                      <a:pt x="115" y="90"/>
                      <a:pt x="116" y="91"/>
                      <a:pt x="116" y="92"/>
                    </a:cubicBezTo>
                    <a:cubicBezTo>
                      <a:pt x="116" y="93"/>
                      <a:pt x="115" y="94"/>
                      <a:pt x="114" y="94"/>
                    </a:cubicBezTo>
                    <a:close/>
                    <a:moveTo>
                      <a:pt x="134" y="94"/>
                    </a:moveTo>
                    <a:cubicBezTo>
                      <a:pt x="127" y="94"/>
                      <a:pt x="127" y="94"/>
                      <a:pt x="127" y="94"/>
                    </a:cubicBezTo>
                    <a:cubicBezTo>
                      <a:pt x="126" y="94"/>
                      <a:pt x="125" y="93"/>
                      <a:pt x="125" y="92"/>
                    </a:cubicBezTo>
                    <a:cubicBezTo>
                      <a:pt x="125" y="91"/>
                      <a:pt x="126" y="90"/>
                      <a:pt x="127" y="90"/>
                    </a:cubicBezTo>
                    <a:cubicBezTo>
                      <a:pt x="134" y="90"/>
                      <a:pt x="134" y="90"/>
                      <a:pt x="134" y="90"/>
                    </a:cubicBezTo>
                    <a:cubicBezTo>
                      <a:pt x="135" y="90"/>
                      <a:pt x="136" y="91"/>
                      <a:pt x="136" y="92"/>
                    </a:cubicBezTo>
                    <a:cubicBezTo>
                      <a:pt x="136" y="93"/>
                      <a:pt x="135" y="94"/>
                      <a:pt x="134" y="94"/>
                    </a:cubicBezTo>
                    <a:close/>
                    <a:moveTo>
                      <a:pt x="154" y="94"/>
                    </a:moveTo>
                    <a:cubicBezTo>
                      <a:pt x="147" y="94"/>
                      <a:pt x="147" y="94"/>
                      <a:pt x="147" y="94"/>
                    </a:cubicBezTo>
                    <a:cubicBezTo>
                      <a:pt x="146" y="94"/>
                      <a:pt x="145" y="93"/>
                      <a:pt x="145" y="92"/>
                    </a:cubicBezTo>
                    <a:cubicBezTo>
                      <a:pt x="145" y="91"/>
                      <a:pt x="146" y="90"/>
                      <a:pt x="147" y="90"/>
                    </a:cubicBezTo>
                    <a:cubicBezTo>
                      <a:pt x="154" y="90"/>
                      <a:pt x="154" y="90"/>
                      <a:pt x="154" y="90"/>
                    </a:cubicBezTo>
                    <a:cubicBezTo>
                      <a:pt x="155" y="90"/>
                      <a:pt x="156" y="91"/>
                      <a:pt x="156" y="92"/>
                    </a:cubicBezTo>
                    <a:cubicBezTo>
                      <a:pt x="156" y="93"/>
                      <a:pt x="155" y="94"/>
                      <a:pt x="154" y="94"/>
                    </a:cubicBezTo>
                    <a:close/>
                    <a:moveTo>
                      <a:pt x="94" y="94"/>
                    </a:moveTo>
                    <a:cubicBezTo>
                      <a:pt x="87" y="94"/>
                      <a:pt x="87" y="94"/>
                      <a:pt x="87" y="94"/>
                    </a:cubicBezTo>
                    <a:cubicBezTo>
                      <a:pt x="86" y="94"/>
                      <a:pt x="85" y="93"/>
                      <a:pt x="85" y="92"/>
                    </a:cubicBezTo>
                    <a:cubicBezTo>
                      <a:pt x="85" y="91"/>
                      <a:pt x="86" y="90"/>
                      <a:pt x="87" y="90"/>
                    </a:cubicBezTo>
                    <a:cubicBezTo>
                      <a:pt x="94" y="90"/>
                      <a:pt x="94" y="90"/>
                      <a:pt x="94" y="90"/>
                    </a:cubicBezTo>
                    <a:cubicBezTo>
                      <a:pt x="95" y="90"/>
                      <a:pt x="96" y="91"/>
                      <a:pt x="96" y="92"/>
                    </a:cubicBezTo>
                    <a:cubicBezTo>
                      <a:pt x="96" y="93"/>
                      <a:pt x="95" y="94"/>
                      <a:pt x="94" y="94"/>
                    </a:cubicBezTo>
                    <a:close/>
                    <a:moveTo>
                      <a:pt x="73" y="94"/>
                    </a:moveTo>
                    <a:cubicBezTo>
                      <a:pt x="73" y="94"/>
                      <a:pt x="73" y="94"/>
                      <a:pt x="73" y="94"/>
                    </a:cubicBezTo>
                    <a:cubicBezTo>
                      <a:pt x="71" y="94"/>
                      <a:pt x="69" y="94"/>
                      <a:pt x="66" y="93"/>
                    </a:cubicBezTo>
                    <a:cubicBezTo>
                      <a:pt x="65" y="93"/>
                      <a:pt x="64" y="92"/>
                      <a:pt x="65" y="91"/>
                    </a:cubicBezTo>
                    <a:cubicBezTo>
                      <a:pt x="65" y="90"/>
                      <a:pt x="66" y="89"/>
                      <a:pt x="67" y="89"/>
                    </a:cubicBezTo>
                    <a:cubicBezTo>
                      <a:pt x="69" y="89"/>
                      <a:pt x="71" y="89"/>
                      <a:pt x="74" y="90"/>
                    </a:cubicBezTo>
                    <a:cubicBezTo>
                      <a:pt x="75" y="90"/>
                      <a:pt x="76" y="91"/>
                      <a:pt x="76" y="92"/>
                    </a:cubicBezTo>
                    <a:cubicBezTo>
                      <a:pt x="76" y="93"/>
                      <a:pt x="75" y="94"/>
                      <a:pt x="73" y="94"/>
                    </a:cubicBezTo>
                    <a:close/>
                    <a:moveTo>
                      <a:pt x="54" y="90"/>
                    </a:moveTo>
                    <a:cubicBezTo>
                      <a:pt x="53" y="90"/>
                      <a:pt x="53" y="90"/>
                      <a:pt x="53" y="90"/>
                    </a:cubicBezTo>
                    <a:cubicBezTo>
                      <a:pt x="51" y="89"/>
                      <a:pt x="49" y="88"/>
                      <a:pt x="46" y="87"/>
                    </a:cubicBezTo>
                    <a:cubicBezTo>
                      <a:pt x="45" y="87"/>
                      <a:pt x="45" y="86"/>
                      <a:pt x="45" y="84"/>
                    </a:cubicBezTo>
                    <a:cubicBezTo>
                      <a:pt x="46" y="83"/>
                      <a:pt x="47" y="83"/>
                      <a:pt x="48" y="83"/>
                    </a:cubicBezTo>
                    <a:cubicBezTo>
                      <a:pt x="50" y="84"/>
                      <a:pt x="52" y="85"/>
                      <a:pt x="54" y="86"/>
                    </a:cubicBezTo>
                    <a:cubicBezTo>
                      <a:pt x="56" y="86"/>
                      <a:pt x="56" y="87"/>
                      <a:pt x="56" y="89"/>
                    </a:cubicBezTo>
                    <a:cubicBezTo>
                      <a:pt x="55" y="89"/>
                      <a:pt x="55" y="90"/>
                      <a:pt x="54" y="90"/>
                    </a:cubicBezTo>
                    <a:close/>
                    <a:moveTo>
                      <a:pt x="36" y="81"/>
                    </a:moveTo>
                    <a:cubicBezTo>
                      <a:pt x="35" y="81"/>
                      <a:pt x="35" y="81"/>
                      <a:pt x="34" y="81"/>
                    </a:cubicBezTo>
                    <a:cubicBezTo>
                      <a:pt x="33" y="79"/>
                      <a:pt x="31" y="78"/>
                      <a:pt x="29" y="77"/>
                    </a:cubicBezTo>
                    <a:cubicBezTo>
                      <a:pt x="28" y="76"/>
                      <a:pt x="28" y="74"/>
                      <a:pt x="29" y="73"/>
                    </a:cubicBezTo>
                    <a:cubicBezTo>
                      <a:pt x="29" y="72"/>
                      <a:pt x="31" y="72"/>
                      <a:pt x="32" y="73"/>
                    </a:cubicBezTo>
                    <a:cubicBezTo>
                      <a:pt x="33" y="75"/>
                      <a:pt x="35" y="76"/>
                      <a:pt x="37" y="77"/>
                    </a:cubicBezTo>
                    <a:cubicBezTo>
                      <a:pt x="38" y="78"/>
                      <a:pt x="38" y="79"/>
                      <a:pt x="37" y="80"/>
                    </a:cubicBezTo>
                    <a:cubicBezTo>
                      <a:pt x="37" y="81"/>
                      <a:pt x="36" y="81"/>
                      <a:pt x="36" y="81"/>
                    </a:cubicBezTo>
                    <a:close/>
                    <a:moveTo>
                      <a:pt x="21" y="68"/>
                    </a:moveTo>
                    <a:cubicBezTo>
                      <a:pt x="20" y="68"/>
                      <a:pt x="19" y="67"/>
                      <a:pt x="19" y="67"/>
                    </a:cubicBezTo>
                    <a:cubicBezTo>
                      <a:pt x="17" y="65"/>
                      <a:pt x="16" y="63"/>
                      <a:pt x="15" y="61"/>
                    </a:cubicBezTo>
                    <a:cubicBezTo>
                      <a:pt x="14" y="60"/>
                      <a:pt x="14" y="59"/>
                      <a:pt x="15" y="58"/>
                    </a:cubicBezTo>
                    <a:cubicBezTo>
                      <a:pt x="16" y="58"/>
                      <a:pt x="17" y="58"/>
                      <a:pt x="18" y="59"/>
                    </a:cubicBezTo>
                    <a:cubicBezTo>
                      <a:pt x="19" y="61"/>
                      <a:pt x="21" y="62"/>
                      <a:pt x="22" y="64"/>
                    </a:cubicBezTo>
                    <a:cubicBezTo>
                      <a:pt x="23" y="65"/>
                      <a:pt x="23" y="66"/>
                      <a:pt x="22" y="67"/>
                    </a:cubicBezTo>
                    <a:cubicBezTo>
                      <a:pt x="22" y="67"/>
                      <a:pt x="21" y="68"/>
                      <a:pt x="21" y="68"/>
                    </a:cubicBezTo>
                    <a:close/>
                    <a:moveTo>
                      <a:pt x="10" y="51"/>
                    </a:moveTo>
                    <a:cubicBezTo>
                      <a:pt x="9" y="51"/>
                      <a:pt x="8" y="50"/>
                      <a:pt x="8" y="50"/>
                    </a:cubicBezTo>
                    <a:cubicBezTo>
                      <a:pt x="7" y="47"/>
                      <a:pt x="6" y="45"/>
                      <a:pt x="5" y="43"/>
                    </a:cubicBezTo>
                    <a:cubicBezTo>
                      <a:pt x="4" y="42"/>
                      <a:pt x="5" y="41"/>
                      <a:pt x="6" y="40"/>
                    </a:cubicBezTo>
                    <a:cubicBezTo>
                      <a:pt x="7" y="40"/>
                      <a:pt x="9" y="40"/>
                      <a:pt x="9" y="42"/>
                    </a:cubicBezTo>
                    <a:cubicBezTo>
                      <a:pt x="10" y="44"/>
                      <a:pt x="11" y="46"/>
                      <a:pt x="12" y="48"/>
                    </a:cubicBezTo>
                    <a:cubicBezTo>
                      <a:pt x="12" y="49"/>
                      <a:pt x="12" y="50"/>
                      <a:pt x="11" y="51"/>
                    </a:cubicBezTo>
                    <a:lnTo>
                      <a:pt x="10" y="51"/>
                    </a:lnTo>
                    <a:close/>
                    <a:moveTo>
                      <a:pt x="3" y="32"/>
                    </a:moveTo>
                    <a:cubicBezTo>
                      <a:pt x="2" y="32"/>
                      <a:pt x="1" y="31"/>
                      <a:pt x="1" y="30"/>
                    </a:cubicBezTo>
                    <a:cubicBezTo>
                      <a:pt x="1" y="28"/>
                      <a:pt x="0" y="25"/>
                      <a:pt x="0" y="23"/>
                    </a:cubicBezTo>
                    <a:cubicBezTo>
                      <a:pt x="0" y="22"/>
                      <a:pt x="1" y="21"/>
                      <a:pt x="2" y="21"/>
                    </a:cubicBezTo>
                    <a:cubicBezTo>
                      <a:pt x="4" y="21"/>
                      <a:pt x="4" y="21"/>
                      <a:pt x="5" y="23"/>
                    </a:cubicBezTo>
                    <a:cubicBezTo>
                      <a:pt x="5" y="25"/>
                      <a:pt x="5" y="27"/>
                      <a:pt x="5" y="29"/>
                    </a:cubicBezTo>
                    <a:cubicBezTo>
                      <a:pt x="6" y="30"/>
                      <a:pt x="5" y="31"/>
                      <a:pt x="4" y="32"/>
                    </a:cubicBezTo>
                    <a:lnTo>
                      <a:pt x="3" y="32"/>
                    </a:lnTo>
                    <a:close/>
                    <a:moveTo>
                      <a:pt x="2" y="11"/>
                    </a:moveTo>
                    <a:cubicBezTo>
                      <a:pt x="1" y="11"/>
                      <a:pt x="0" y="11"/>
                      <a:pt x="0" y="9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" y="0"/>
                      <a:pt x="4" y="1"/>
                      <a:pt x="4" y="3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1"/>
                      <a:pt x="3" y="11"/>
                      <a:pt x="2" y="11"/>
                    </a:cubicBezTo>
                    <a:close/>
                  </a:path>
                </a:pathLst>
              </a:cu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64" name="Freeform 191">
                <a:extLst>
                  <a:ext uri="{FF2B5EF4-FFF2-40B4-BE49-F238E27FC236}">
                    <a16:creationId xmlns:a16="http://schemas.microsoft.com/office/drawing/2014/main" id="{2DA12674-9F96-C349-A337-5C14972E33F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311" y="343"/>
                <a:ext cx="633" cy="427"/>
              </a:xfrm>
              <a:custGeom>
                <a:avLst/>
                <a:gdLst>
                  <a:gd name="T0" fmla="*/ 268 w 268"/>
                  <a:gd name="T1" fmla="*/ 172 h 181"/>
                  <a:gd name="T2" fmla="*/ 259 w 268"/>
                  <a:gd name="T3" fmla="*/ 181 h 181"/>
                  <a:gd name="T4" fmla="*/ 9 w 268"/>
                  <a:gd name="T5" fmla="*/ 181 h 181"/>
                  <a:gd name="T6" fmla="*/ 0 w 268"/>
                  <a:gd name="T7" fmla="*/ 172 h 181"/>
                  <a:gd name="T8" fmla="*/ 0 w 268"/>
                  <a:gd name="T9" fmla="*/ 9 h 181"/>
                  <a:gd name="T10" fmla="*/ 9 w 268"/>
                  <a:gd name="T11" fmla="*/ 0 h 181"/>
                  <a:gd name="T12" fmla="*/ 259 w 268"/>
                  <a:gd name="T13" fmla="*/ 0 h 181"/>
                  <a:gd name="T14" fmla="*/ 268 w 268"/>
                  <a:gd name="T15" fmla="*/ 9 h 181"/>
                  <a:gd name="T16" fmla="*/ 268 w 268"/>
                  <a:gd name="T17" fmla="*/ 172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8" h="181">
                    <a:moveTo>
                      <a:pt x="268" y="172"/>
                    </a:moveTo>
                    <a:cubicBezTo>
                      <a:pt x="268" y="177"/>
                      <a:pt x="264" y="181"/>
                      <a:pt x="259" y="181"/>
                    </a:cubicBezTo>
                    <a:cubicBezTo>
                      <a:pt x="9" y="181"/>
                      <a:pt x="9" y="181"/>
                      <a:pt x="9" y="181"/>
                    </a:cubicBezTo>
                    <a:cubicBezTo>
                      <a:pt x="4" y="181"/>
                      <a:pt x="0" y="177"/>
                      <a:pt x="0" y="17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64" y="0"/>
                      <a:pt x="268" y="4"/>
                      <a:pt x="268" y="9"/>
                    </a:cubicBezTo>
                    <a:cubicBezTo>
                      <a:pt x="268" y="172"/>
                      <a:pt x="268" y="172"/>
                      <a:pt x="268" y="172"/>
                    </a:cubicBezTo>
                  </a:path>
                </a:pathLst>
              </a:custGeom>
              <a:solidFill>
                <a:srgbClr val="1A1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65" name="Rectangle 192">
                <a:extLst>
                  <a:ext uri="{FF2B5EF4-FFF2-40B4-BE49-F238E27FC236}">
                    <a16:creationId xmlns:a16="http://schemas.microsoft.com/office/drawing/2014/main" id="{9A3B6350-B66F-624B-ACF1-F412FAB8963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556" y="770"/>
                <a:ext cx="142" cy="106"/>
              </a:xfrm>
              <a:prstGeom prst="rect">
                <a:avLst/>
              </a:prstGeom>
              <a:solidFill>
                <a:srgbClr val="322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66" name="Freeform 193">
                <a:extLst>
                  <a:ext uri="{FF2B5EF4-FFF2-40B4-BE49-F238E27FC236}">
                    <a16:creationId xmlns:a16="http://schemas.microsoft.com/office/drawing/2014/main" id="{9EC54947-2796-3042-9078-7C6034BF940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93" y="876"/>
                <a:ext cx="269" cy="19"/>
              </a:xfrm>
              <a:custGeom>
                <a:avLst/>
                <a:gdLst>
                  <a:gd name="T0" fmla="*/ 4 w 269"/>
                  <a:gd name="T1" fmla="*/ 0 h 19"/>
                  <a:gd name="T2" fmla="*/ 264 w 269"/>
                  <a:gd name="T3" fmla="*/ 0 h 19"/>
                  <a:gd name="T4" fmla="*/ 269 w 269"/>
                  <a:gd name="T5" fmla="*/ 19 h 19"/>
                  <a:gd name="T6" fmla="*/ 0 w 269"/>
                  <a:gd name="T7" fmla="*/ 19 h 19"/>
                  <a:gd name="T8" fmla="*/ 4 w 269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9" h="19">
                    <a:moveTo>
                      <a:pt x="4" y="0"/>
                    </a:moveTo>
                    <a:lnTo>
                      <a:pt x="264" y="0"/>
                    </a:lnTo>
                    <a:lnTo>
                      <a:pt x="269" y="19"/>
                    </a:lnTo>
                    <a:lnTo>
                      <a:pt x="0" y="19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1A1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67" name="Rectangle 194">
                <a:extLst>
                  <a:ext uri="{FF2B5EF4-FFF2-40B4-BE49-F238E27FC236}">
                    <a16:creationId xmlns:a16="http://schemas.microsoft.com/office/drawing/2014/main" id="{CADB354E-B887-ED43-82A5-2986919C0E5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" y="361"/>
                <a:ext cx="595" cy="329"/>
              </a:xfrm>
              <a:prstGeom prst="rect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68" name="Rectangle 195">
                <a:extLst>
                  <a:ext uri="{FF2B5EF4-FFF2-40B4-BE49-F238E27FC236}">
                    <a16:creationId xmlns:a16="http://schemas.microsoft.com/office/drawing/2014/main" id="{29346A49-11CC-264C-91F6-12441C8097D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30" y="361"/>
                <a:ext cx="595" cy="3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69" name="Rectangle 196">
                <a:extLst>
                  <a:ext uri="{FF2B5EF4-FFF2-40B4-BE49-F238E27FC236}">
                    <a16:creationId xmlns:a16="http://schemas.microsoft.com/office/drawing/2014/main" id="{8966658A-C0A3-924F-9CEE-A7666A04B21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656" y="532"/>
                <a:ext cx="243" cy="14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70" name="Rectangle 197">
                <a:extLst>
                  <a:ext uri="{FF2B5EF4-FFF2-40B4-BE49-F238E27FC236}">
                    <a16:creationId xmlns:a16="http://schemas.microsoft.com/office/drawing/2014/main" id="{79C3565C-3847-1C47-8ACF-3730C92B03A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656" y="562"/>
                <a:ext cx="153" cy="14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71" name="Rectangle 198">
                <a:extLst>
                  <a:ext uri="{FF2B5EF4-FFF2-40B4-BE49-F238E27FC236}">
                    <a16:creationId xmlns:a16="http://schemas.microsoft.com/office/drawing/2014/main" id="{435470AD-A78B-A640-8CB2-A463919DCCD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656" y="472"/>
                <a:ext cx="243" cy="34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72" name="Rectangle 199">
                <a:extLst>
                  <a:ext uri="{FF2B5EF4-FFF2-40B4-BE49-F238E27FC236}">
                    <a16:creationId xmlns:a16="http://schemas.microsoft.com/office/drawing/2014/main" id="{75BDAD61-B3D7-AA4E-BBEB-3C494E05696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656" y="397"/>
                <a:ext cx="243" cy="45"/>
              </a:xfrm>
              <a:prstGeom prst="rect">
                <a:avLst/>
              </a:prstGeom>
              <a:solidFill>
                <a:srgbClr val="D3E5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73" name="Rectangle 200">
                <a:extLst>
                  <a:ext uri="{FF2B5EF4-FFF2-40B4-BE49-F238E27FC236}">
                    <a16:creationId xmlns:a16="http://schemas.microsoft.com/office/drawing/2014/main" id="{EB391D59-3A1E-0C48-9C12-8430E132888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656" y="600"/>
                <a:ext cx="59" cy="43"/>
              </a:xfrm>
              <a:prstGeom prst="rect">
                <a:avLst/>
              </a:prstGeom>
              <a:solidFill>
                <a:srgbClr val="FFE0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74" name="Rectangle 201">
                <a:extLst>
                  <a:ext uri="{FF2B5EF4-FFF2-40B4-BE49-F238E27FC236}">
                    <a16:creationId xmlns:a16="http://schemas.microsoft.com/office/drawing/2014/main" id="{2CAC5B2C-498B-5445-BFAB-B95E705DE75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656" y="600"/>
                <a:ext cx="59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75" name="Rectangle 202">
                <a:extLst>
                  <a:ext uri="{FF2B5EF4-FFF2-40B4-BE49-F238E27FC236}">
                    <a16:creationId xmlns:a16="http://schemas.microsoft.com/office/drawing/2014/main" id="{16306FCB-EFA9-1148-B54A-BC887D068A4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837" y="600"/>
                <a:ext cx="62" cy="43"/>
              </a:xfrm>
              <a:prstGeom prst="rect">
                <a:avLst/>
              </a:prstGeom>
              <a:solidFill>
                <a:srgbClr val="E1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76" name="Rectangle 203">
                <a:extLst>
                  <a:ext uri="{FF2B5EF4-FFF2-40B4-BE49-F238E27FC236}">
                    <a16:creationId xmlns:a16="http://schemas.microsoft.com/office/drawing/2014/main" id="{DA5975EF-E6BA-3041-9B53-7172A194A32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745" y="600"/>
                <a:ext cx="62" cy="43"/>
              </a:xfrm>
              <a:prstGeom prst="rect">
                <a:avLst/>
              </a:prstGeom>
              <a:solidFill>
                <a:srgbClr val="34A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77" name="Rectangle 204">
                <a:extLst>
                  <a:ext uri="{FF2B5EF4-FFF2-40B4-BE49-F238E27FC236}">
                    <a16:creationId xmlns:a16="http://schemas.microsoft.com/office/drawing/2014/main" id="{1B35EAA6-9556-E34C-B0AF-17A686972F1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745" y="600"/>
                <a:ext cx="62" cy="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478" name="Freeform 205">
                <a:extLst>
                  <a:ext uri="{FF2B5EF4-FFF2-40B4-BE49-F238E27FC236}">
                    <a16:creationId xmlns:a16="http://schemas.microsoft.com/office/drawing/2014/main" id="{1EBC8A20-074F-CD4C-B3A2-61D15D4ABA7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757" y="605"/>
                <a:ext cx="40" cy="33"/>
              </a:xfrm>
              <a:custGeom>
                <a:avLst/>
                <a:gdLst>
                  <a:gd name="T0" fmla="*/ 13 w 17"/>
                  <a:gd name="T1" fmla="*/ 0 h 14"/>
                  <a:gd name="T2" fmla="*/ 8 w 17"/>
                  <a:gd name="T3" fmla="*/ 4 h 14"/>
                  <a:gd name="T4" fmla="*/ 4 w 17"/>
                  <a:gd name="T5" fmla="*/ 0 h 14"/>
                  <a:gd name="T6" fmla="*/ 3 w 17"/>
                  <a:gd name="T7" fmla="*/ 0 h 14"/>
                  <a:gd name="T8" fmla="*/ 1 w 17"/>
                  <a:gd name="T9" fmla="*/ 6 h 14"/>
                  <a:gd name="T10" fmla="*/ 8 w 17"/>
                  <a:gd name="T11" fmla="*/ 14 h 14"/>
                  <a:gd name="T12" fmla="*/ 16 w 17"/>
                  <a:gd name="T13" fmla="*/ 6 h 14"/>
                  <a:gd name="T14" fmla="*/ 14 w 17"/>
                  <a:gd name="T15" fmla="*/ 0 h 14"/>
                  <a:gd name="T16" fmla="*/ 13 w 17"/>
                  <a:gd name="T1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4">
                    <a:moveTo>
                      <a:pt x="13" y="0"/>
                    </a:moveTo>
                    <a:cubicBezTo>
                      <a:pt x="11" y="0"/>
                      <a:pt x="9" y="2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1" y="1"/>
                      <a:pt x="0" y="4"/>
                      <a:pt x="1" y="6"/>
                    </a:cubicBezTo>
                    <a:cubicBezTo>
                      <a:pt x="2" y="8"/>
                      <a:pt x="8" y="14"/>
                      <a:pt x="8" y="14"/>
                    </a:cubicBezTo>
                    <a:cubicBezTo>
                      <a:pt x="9" y="14"/>
                      <a:pt x="14" y="8"/>
                      <a:pt x="16" y="6"/>
                    </a:cubicBezTo>
                    <a:cubicBezTo>
                      <a:pt x="17" y="4"/>
                      <a:pt x="16" y="1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</a:path>
                </a:pathLst>
              </a:custGeom>
              <a:solidFill>
                <a:srgbClr val="C2E2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</p:grpSp>
        <p:grpSp>
          <p:nvGrpSpPr>
            <p:cNvPr id="7" name="Group 407">
              <a:extLst>
                <a:ext uri="{FF2B5EF4-FFF2-40B4-BE49-F238E27FC236}">
                  <a16:creationId xmlns:a16="http://schemas.microsoft.com/office/drawing/2014/main" id="{85BFD2BA-0CAB-204A-A68F-B0E60D9A5612}"/>
                </a:ext>
              </a:extLst>
            </p:cNvPr>
            <p:cNvGrpSpPr>
              <a:grpSpLocks/>
            </p:cNvGrpSpPr>
            <p:nvPr/>
          </p:nvGrpSpPr>
          <p:grpSpPr bwMode="gray">
            <a:xfrm>
              <a:off x="2356" y="-135"/>
              <a:ext cx="3011" cy="3657"/>
              <a:chOff x="2356" y="-135"/>
              <a:chExt cx="3011" cy="3657"/>
            </a:xfrm>
          </p:grpSpPr>
          <p:sp>
            <p:nvSpPr>
              <p:cNvPr id="80" name="Freeform 207">
                <a:extLst>
                  <a:ext uri="{FF2B5EF4-FFF2-40B4-BE49-F238E27FC236}">
                    <a16:creationId xmlns:a16="http://schemas.microsoft.com/office/drawing/2014/main" id="{49EB3BFB-F3E4-8C45-8E3D-E97645C967E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67" y="602"/>
                <a:ext cx="36" cy="36"/>
              </a:xfrm>
              <a:custGeom>
                <a:avLst/>
                <a:gdLst>
                  <a:gd name="T0" fmla="*/ 17 w 36"/>
                  <a:gd name="T1" fmla="*/ 0 h 36"/>
                  <a:gd name="T2" fmla="*/ 12 w 36"/>
                  <a:gd name="T3" fmla="*/ 12 h 36"/>
                  <a:gd name="T4" fmla="*/ 0 w 36"/>
                  <a:gd name="T5" fmla="*/ 15 h 36"/>
                  <a:gd name="T6" fmla="*/ 10 w 36"/>
                  <a:gd name="T7" fmla="*/ 22 h 36"/>
                  <a:gd name="T8" fmla="*/ 7 w 36"/>
                  <a:gd name="T9" fmla="*/ 36 h 36"/>
                  <a:gd name="T10" fmla="*/ 17 w 36"/>
                  <a:gd name="T11" fmla="*/ 29 h 36"/>
                  <a:gd name="T12" fmla="*/ 29 w 36"/>
                  <a:gd name="T13" fmla="*/ 36 h 36"/>
                  <a:gd name="T14" fmla="*/ 26 w 36"/>
                  <a:gd name="T15" fmla="*/ 22 h 36"/>
                  <a:gd name="T16" fmla="*/ 36 w 36"/>
                  <a:gd name="T17" fmla="*/ 15 h 36"/>
                  <a:gd name="T18" fmla="*/ 24 w 36"/>
                  <a:gd name="T19" fmla="*/ 12 h 36"/>
                  <a:gd name="T20" fmla="*/ 17 w 36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6">
                    <a:moveTo>
                      <a:pt x="17" y="0"/>
                    </a:moveTo>
                    <a:lnTo>
                      <a:pt x="12" y="12"/>
                    </a:lnTo>
                    <a:lnTo>
                      <a:pt x="0" y="15"/>
                    </a:lnTo>
                    <a:lnTo>
                      <a:pt x="10" y="22"/>
                    </a:lnTo>
                    <a:lnTo>
                      <a:pt x="7" y="36"/>
                    </a:lnTo>
                    <a:lnTo>
                      <a:pt x="17" y="29"/>
                    </a:lnTo>
                    <a:lnTo>
                      <a:pt x="29" y="36"/>
                    </a:lnTo>
                    <a:lnTo>
                      <a:pt x="26" y="22"/>
                    </a:lnTo>
                    <a:lnTo>
                      <a:pt x="36" y="15"/>
                    </a:lnTo>
                    <a:lnTo>
                      <a:pt x="24" y="12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81" name="Freeform 208">
                <a:extLst>
                  <a:ext uri="{FF2B5EF4-FFF2-40B4-BE49-F238E27FC236}">
                    <a16:creationId xmlns:a16="http://schemas.microsoft.com/office/drawing/2014/main" id="{9CFF4010-316A-8C4D-82D0-AB83131323C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67" y="602"/>
                <a:ext cx="36" cy="36"/>
              </a:xfrm>
              <a:custGeom>
                <a:avLst/>
                <a:gdLst>
                  <a:gd name="T0" fmla="*/ 17 w 36"/>
                  <a:gd name="T1" fmla="*/ 0 h 36"/>
                  <a:gd name="T2" fmla="*/ 12 w 36"/>
                  <a:gd name="T3" fmla="*/ 12 h 36"/>
                  <a:gd name="T4" fmla="*/ 0 w 36"/>
                  <a:gd name="T5" fmla="*/ 15 h 36"/>
                  <a:gd name="T6" fmla="*/ 10 w 36"/>
                  <a:gd name="T7" fmla="*/ 22 h 36"/>
                  <a:gd name="T8" fmla="*/ 7 w 36"/>
                  <a:gd name="T9" fmla="*/ 36 h 36"/>
                  <a:gd name="T10" fmla="*/ 17 w 36"/>
                  <a:gd name="T11" fmla="*/ 29 h 36"/>
                  <a:gd name="T12" fmla="*/ 29 w 36"/>
                  <a:gd name="T13" fmla="*/ 36 h 36"/>
                  <a:gd name="T14" fmla="*/ 26 w 36"/>
                  <a:gd name="T15" fmla="*/ 22 h 36"/>
                  <a:gd name="T16" fmla="*/ 36 w 36"/>
                  <a:gd name="T17" fmla="*/ 15 h 36"/>
                  <a:gd name="T18" fmla="*/ 24 w 36"/>
                  <a:gd name="T19" fmla="*/ 12 h 36"/>
                  <a:gd name="T20" fmla="*/ 17 w 36"/>
                  <a:gd name="T2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" h="36">
                    <a:moveTo>
                      <a:pt x="17" y="0"/>
                    </a:moveTo>
                    <a:lnTo>
                      <a:pt x="12" y="12"/>
                    </a:lnTo>
                    <a:lnTo>
                      <a:pt x="0" y="15"/>
                    </a:lnTo>
                    <a:lnTo>
                      <a:pt x="10" y="22"/>
                    </a:lnTo>
                    <a:lnTo>
                      <a:pt x="7" y="36"/>
                    </a:lnTo>
                    <a:lnTo>
                      <a:pt x="17" y="29"/>
                    </a:lnTo>
                    <a:lnTo>
                      <a:pt x="29" y="36"/>
                    </a:lnTo>
                    <a:lnTo>
                      <a:pt x="26" y="22"/>
                    </a:lnTo>
                    <a:lnTo>
                      <a:pt x="36" y="15"/>
                    </a:lnTo>
                    <a:lnTo>
                      <a:pt x="24" y="12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82" name="Freeform 209">
                <a:extLst>
                  <a:ext uri="{FF2B5EF4-FFF2-40B4-BE49-F238E27FC236}">
                    <a16:creationId xmlns:a16="http://schemas.microsoft.com/office/drawing/2014/main" id="{4D9B456E-35CB-3946-938B-C9FE6D0B969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854" y="612"/>
                <a:ext cx="31" cy="26"/>
              </a:xfrm>
              <a:custGeom>
                <a:avLst/>
                <a:gdLst>
                  <a:gd name="T0" fmla="*/ 13 w 13"/>
                  <a:gd name="T1" fmla="*/ 9 h 11"/>
                  <a:gd name="T2" fmla="*/ 12 w 13"/>
                  <a:gd name="T3" fmla="*/ 11 h 11"/>
                  <a:gd name="T4" fmla="*/ 1 w 13"/>
                  <a:gd name="T5" fmla="*/ 11 h 11"/>
                  <a:gd name="T6" fmla="*/ 0 w 13"/>
                  <a:gd name="T7" fmla="*/ 9 h 11"/>
                  <a:gd name="T8" fmla="*/ 0 w 13"/>
                  <a:gd name="T9" fmla="*/ 2 h 11"/>
                  <a:gd name="T10" fmla="*/ 1 w 13"/>
                  <a:gd name="T11" fmla="*/ 0 h 11"/>
                  <a:gd name="T12" fmla="*/ 12 w 13"/>
                  <a:gd name="T13" fmla="*/ 0 h 11"/>
                  <a:gd name="T14" fmla="*/ 13 w 13"/>
                  <a:gd name="T15" fmla="*/ 2 h 11"/>
                  <a:gd name="T16" fmla="*/ 13 w 13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1">
                    <a:moveTo>
                      <a:pt x="13" y="9"/>
                    </a:moveTo>
                    <a:cubicBezTo>
                      <a:pt x="13" y="10"/>
                      <a:pt x="13" y="11"/>
                      <a:pt x="12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1"/>
                      <a:pt x="13" y="2"/>
                    </a:cubicBezTo>
                    <a:lnTo>
                      <a:pt x="13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83" name="Freeform 210">
                <a:extLst>
                  <a:ext uri="{FF2B5EF4-FFF2-40B4-BE49-F238E27FC236}">
                    <a16:creationId xmlns:a16="http://schemas.microsoft.com/office/drawing/2014/main" id="{6768D245-063F-AD44-990D-E382551ED29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859" y="602"/>
                <a:ext cx="19" cy="10"/>
              </a:xfrm>
              <a:custGeom>
                <a:avLst/>
                <a:gdLst>
                  <a:gd name="T0" fmla="*/ 2 w 8"/>
                  <a:gd name="T1" fmla="*/ 4 h 4"/>
                  <a:gd name="T2" fmla="*/ 2 w 8"/>
                  <a:gd name="T3" fmla="*/ 3 h 4"/>
                  <a:gd name="T4" fmla="*/ 4 w 8"/>
                  <a:gd name="T5" fmla="*/ 1 h 4"/>
                  <a:gd name="T6" fmla="*/ 5 w 8"/>
                  <a:gd name="T7" fmla="*/ 1 h 4"/>
                  <a:gd name="T8" fmla="*/ 7 w 8"/>
                  <a:gd name="T9" fmla="*/ 3 h 4"/>
                  <a:gd name="T10" fmla="*/ 7 w 8"/>
                  <a:gd name="T11" fmla="*/ 4 h 4"/>
                  <a:gd name="T12" fmla="*/ 8 w 8"/>
                  <a:gd name="T13" fmla="*/ 4 h 4"/>
                  <a:gd name="T14" fmla="*/ 8 w 8"/>
                  <a:gd name="T15" fmla="*/ 3 h 4"/>
                  <a:gd name="T16" fmla="*/ 5 w 8"/>
                  <a:gd name="T17" fmla="*/ 0 h 4"/>
                  <a:gd name="T18" fmla="*/ 4 w 8"/>
                  <a:gd name="T19" fmla="*/ 0 h 4"/>
                  <a:gd name="T20" fmla="*/ 0 w 8"/>
                  <a:gd name="T21" fmla="*/ 3 h 4"/>
                  <a:gd name="T22" fmla="*/ 0 w 8"/>
                  <a:gd name="T23" fmla="*/ 4 h 4"/>
                  <a:gd name="T24" fmla="*/ 2 w 8"/>
                  <a:gd name="T2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4">
                    <a:moveTo>
                      <a:pt x="2" y="4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7" y="2"/>
                      <a:pt x="7" y="3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1"/>
                      <a:pt x="7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2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84" name="Freeform 211">
                <a:extLst>
                  <a:ext uri="{FF2B5EF4-FFF2-40B4-BE49-F238E27FC236}">
                    <a16:creationId xmlns:a16="http://schemas.microsoft.com/office/drawing/2014/main" id="{1FB44B41-2525-7D42-8348-607E54FC0E1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854" y="612"/>
                <a:ext cx="31" cy="26"/>
              </a:xfrm>
              <a:custGeom>
                <a:avLst/>
                <a:gdLst>
                  <a:gd name="T0" fmla="*/ 13 w 13"/>
                  <a:gd name="T1" fmla="*/ 9 h 11"/>
                  <a:gd name="T2" fmla="*/ 12 w 13"/>
                  <a:gd name="T3" fmla="*/ 11 h 11"/>
                  <a:gd name="T4" fmla="*/ 1 w 13"/>
                  <a:gd name="T5" fmla="*/ 11 h 11"/>
                  <a:gd name="T6" fmla="*/ 0 w 13"/>
                  <a:gd name="T7" fmla="*/ 9 h 11"/>
                  <a:gd name="T8" fmla="*/ 0 w 13"/>
                  <a:gd name="T9" fmla="*/ 2 h 11"/>
                  <a:gd name="T10" fmla="*/ 1 w 13"/>
                  <a:gd name="T11" fmla="*/ 0 h 11"/>
                  <a:gd name="T12" fmla="*/ 12 w 13"/>
                  <a:gd name="T13" fmla="*/ 0 h 11"/>
                  <a:gd name="T14" fmla="*/ 13 w 13"/>
                  <a:gd name="T15" fmla="*/ 2 h 11"/>
                  <a:gd name="T16" fmla="*/ 13 w 13"/>
                  <a:gd name="T17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1">
                    <a:moveTo>
                      <a:pt x="13" y="9"/>
                    </a:moveTo>
                    <a:cubicBezTo>
                      <a:pt x="13" y="10"/>
                      <a:pt x="13" y="11"/>
                      <a:pt x="12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1"/>
                      <a:pt x="13" y="2"/>
                    </a:cubicBezTo>
                    <a:lnTo>
                      <a:pt x="13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85" name="Rectangle 212">
                <a:extLst>
                  <a:ext uri="{FF2B5EF4-FFF2-40B4-BE49-F238E27FC236}">
                    <a16:creationId xmlns:a16="http://schemas.microsoft.com/office/drawing/2014/main" id="{3D644C9A-2F6E-CB48-AC25-0A768CDCC0C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356" y="397"/>
                <a:ext cx="243" cy="246"/>
              </a:xfrm>
              <a:prstGeom prst="rect">
                <a:avLst/>
              </a:pr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86" name="Freeform 213">
                <a:extLst>
                  <a:ext uri="{FF2B5EF4-FFF2-40B4-BE49-F238E27FC236}">
                    <a16:creationId xmlns:a16="http://schemas.microsoft.com/office/drawing/2014/main" id="{5301DF83-E4D1-EA4B-B3EF-717AE8939DD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57" y="584"/>
                <a:ext cx="50" cy="42"/>
              </a:xfrm>
              <a:custGeom>
                <a:avLst/>
                <a:gdLst>
                  <a:gd name="T0" fmla="*/ 10 w 21"/>
                  <a:gd name="T1" fmla="*/ 18 h 18"/>
                  <a:gd name="T2" fmla="*/ 21 w 21"/>
                  <a:gd name="T3" fmla="*/ 8 h 18"/>
                  <a:gd name="T4" fmla="*/ 20 w 21"/>
                  <a:gd name="T5" fmla="*/ 6 h 18"/>
                  <a:gd name="T6" fmla="*/ 15 w 21"/>
                  <a:gd name="T7" fmla="*/ 6 h 18"/>
                  <a:gd name="T8" fmla="*/ 15 w 21"/>
                  <a:gd name="T9" fmla="*/ 0 h 18"/>
                  <a:gd name="T10" fmla="*/ 10 w 21"/>
                  <a:gd name="T11" fmla="*/ 0 h 18"/>
                  <a:gd name="T12" fmla="*/ 6 w 21"/>
                  <a:gd name="T13" fmla="*/ 0 h 18"/>
                  <a:gd name="T14" fmla="*/ 6 w 21"/>
                  <a:gd name="T15" fmla="*/ 6 h 18"/>
                  <a:gd name="T16" fmla="*/ 0 w 21"/>
                  <a:gd name="T17" fmla="*/ 6 h 18"/>
                  <a:gd name="T18" fmla="*/ 0 w 21"/>
                  <a:gd name="T19" fmla="*/ 8 h 18"/>
                  <a:gd name="T20" fmla="*/ 10 w 21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18">
                    <a:moveTo>
                      <a:pt x="10" y="18"/>
                    </a:moveTo>
                    <a:cubicBezTo>
                      <a:pt x="16" y="18"/>
                      <a:pt x="21" y="13"/>
                      <a:pt x="21" y="8"/>
                    </a:cubicBezTo>
                    <a:cubicBezTo>
                      <a:pt x="21" y="7"/>
                      <a:pt x="20" y="7"/>
                      <a:pt x="20" y="6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3" y="0"/>
                      <a:pt x="12" y="0"/>
                      <a:pt x="10" y="0"/>
                    </a:cubicBezTo>
                    <a:cubicBezTo>
                      <a:pt x="9" y="0"/>
                      <a:pt x="7" y="0"/>
                      <a:pt x="6" y="0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3"/>
                      <a:pt x="4" y="18"/>
                      <a:pt x="10" y="18"/>
                    </a:cubicBezTo>
                    <a:close/>
                  </a:path>
                </a:pathLst>
              </a:custGeom>
              <a:solidFill>
                <a:srgbClr val="F9B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87" name="Freeform 214">
                <a:extLst>
                  <a:ext uri="{FF2B5EF4-FFF2-40B4-BE49-F238E27FC236}">
                    <a16:creationId xmlns:a16="http://schemas.microsoft.com/office/drawing/2014/main" id="{A51563A1-535A-3849-B5F6-24539C71CED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71" y="584"/>
                <a:ext cx="22" cy="4"/>
              </a:xfrm>
              <a:custGeom>
                <a:avLst/>
                <a:gdLst>
                  <a:gd name="T0" fmla="*/ 9 w 9"/>
                  <a:gd name="T1" fmla="*/ 2 h 2"/>
                  <a:gd name="T2" fmla="*/ 9 w 9"/>
                  <a:gd name="T3" fmla="*/ 0 h 2"/>
                  <a:gd name="T4" fmla="*/ 4 w 9"/>
                  <a:gd name="T5" fmla="*/ 0 h 2"/>
                  <a:gd name="T6" fmla="*/ 0 w 9"/>
                  <a:gd name="T7" fmla="*/ 0 h 2"/>
                  <a:gd name="T8" fmla="*/ 0 w 9"/>
                  <a:gd name="T9" fmla="*/ 2 h 2"/>
                  <a:gd name="T10" fmla="*/ 4 w 9"/>
                  <a:gd name="T11" fmla="*/ 2 h 2"/>
                  <a:gd name="T12" fmla="*/ 9 w 9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">
                    <a:moveTo>
                      <a:pt x="9" y="2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4" y="2"/>
                    </a:cubicBezTo>
                    <a:cubicBezTo>
                      <a:pt x="6" y="2"/>
                      <a:pt x="7" y="2"/>
                      <a:pt x="9" y="2"/>
                    </a:cubicBezTo>
                    <a:close/>
                  </a:path>
                </a:pathLst>
              </a:custGeom>
              <a:solidFill>
                <a:srgbClr val="D8BA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88" name="Freeform 215">
                <a:extLst>
                  <a:ext uri="{FF2B5EF4-FFF2-40B4-BE49-F238E27FC236}">
                    <a16:creationId xmlns:a16="http://schemas.microsoft.com/office/drawing/2014/main" id="{7CBCF855-960E-D34C-95E2-66DF2BE4AF7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19" y="484"/>
                <a:ext cx="126" cy="100"/>
              </a:xfrm>
              <a:custGeom>
                <a:avLst/>
                <a:gdLst>
                  <a:gd name="T0" fmla="*/ 48 w 53"/>
                  <a:gd name="T1" fmla="*/ 19 h 42"/>
                  <a:gd name="T2" fmla="*/ 48 w 53"/>
                  <a:gd name="T3" fmla="*/ 13 h 42"/>
                  <a:gd name="T4" fmla="*/ 38 w 53"/>
                  <a:gd name="T5" fmla="*/ 0 h 42"/>
                  <a:gd name="T6" fmla="*/ 25 w 53"/>
                  <a:gd name="T7" fmla="*/ 2 h 42"/>
                  <a:gd name="T8" fmla="*/ 14 w 53"/>
                  <a:gd name="T9" fmla="*/ 0 h 42"/>
                  <a:gd name="T10" fmla="*/ 4 w 53"/>
                  <a:gd name="T11" fmla="*/ 13 h 42"/>
                  <a:gd name="T12" fmla="*/ 4 w 53"/>
                  <a:gd name="T13" fmla="*/ 19 h 42"/>
                  <a:gd name="T14" fmla="*/ 1 w 53"/>
                  <a:gd name="T15" fmla="*/ 25 h 42"/>
                  <a:gd name="T16" fmla="*/ 6 w 53"/>
                  <a:gd name="T17" fmla="*/ 28 h 42"/>
                  <a:gd name="T18" fmla="*/ 8 w 53"/>
                  <a:gd name="T19" fmla="*/ 33 h 42"/>
                  <a:gd name="T20" fmla="*/ 26 w 53"/>
                  <a:gd name="T21" fmla="*/ 42 h 42"/>
                  <a:gd name="T22" fmla="*/ 44 w 53"/>
                  <a:gd name="T23" fmla="*/ 33 h 42"/>
                  <a:gd name="T24" fmla="*/ 46 w 53"/>
                  <a:gd name="T25" fmla="*/ 28 h 42"/>
                  <a:gd name="T26" fmla="*/ 51 w 53"/>
                  <a:gd name="T27" fmla="*/ 25 h 42"/>
                  <a:gd name="T28" fmla="*/ 48 w 53"/>
                  <a:gd name="T29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" h="42">
                    <a:moveTo>
                      <a:pt x="48" y="19"/>
                    </a:moveTo>
                    <a:cubicBezTo>
                      <a:pt x="48" y="17"/>
                      <a:pt x="48" y="15"/>
                      <a:pt x="48" y="13"/>
                    </a:cubicBezTo>
                    <a:cubicBezTo>
                      <a:pt x="46" y="10"/>
                      <a:pt x="42" y="4"/>
                      <a:pt x="38" y="0"/>
                    </a:cubicBezTo>
                    <a:cubicBezTo>
                      <a:pt x="35" y="1"/>
                      <a:pt x="30" y="2"/>
                      <a:pt x="25" y="2"/>
                    </a:cubicBezTo>
                    <a:cubicBezTo>
                      <a:pt x="21" y="2"/>
                      <a:pt x="17" y="1"/>
                      <a:pt x="14" y="0"/>
                    </a:cubicBezTo>
                    <a:cubicBezTo>
                      <a:pt x="10" y="5"/>
                      <a:pt x="6" y="10"/>
                      <a:pt x="4" y="13"/>
                    </a:cubicBezTo>
                    <a:cubicBezTo>
                      <a:pt x="4" y="15"/>
                      <a:pt x="4" y="17"/>
                      <a:pt x="4" y="19"/>
                    </a:cubicBezTo>
                    <a:cubicBezTo>
                      <a:pt x="2" y="17"/>
                      <a:pt x="0" y="23"/>
                      <a:pt x="1" y="25"/>
                    </a:cubicBezTo>
                    <a:cubicBezTo>
                      <a:pt x="3" y="27"/>
                      <a:pt x="4" y="28"/>
                      <a:pt x="6" y="28"/>
                    </a:cubicBezTo>
                    <a:cubicBezTo>
                      <a:pt x="6" y="30"/>
                      <a:pt x="7" y="31"/>
                      <a:pt x="8" y="33"/>
                    </a:cubicBezTo>
                    <a:cubicBezTo>
                      <a:pt x="10" y="36"/>
                      <a:pt x="17" y="42"/>
                      <a:pt x="26" y="42"/>
                    </a:cubicBezTo>
                    <a:cubicBezTo>
                      <a:pt x="35" y="42"/>
                      <a:pt x="43" y="36"/>
                      <a:pt x="44" y="33"/>
                    </a:cubicBezTo>
                    <a:cubicBezTo>
                      <a:pt x="45" y="31"/>
                      <a:pt x="46" y="30"/>
                      <a:pt x="46" y="28"/>
                    </a:cubicBezTo>
                    <a:cubicBezTo>
                      <a:pt x="48" y="28"/>
                      <a:pt x="50" y="27"/>
                      <a:pt x="51" y="25"/>
                    </a:cubicBezTo>
                    <a:cubicBezTo>
                      <a:pt x="53" y="23"/>
                      <a:pt x="51" y="16"/>
                      <a:pt x="48" y="19"/>
                    </a:cubicBezTo>
                    <a:close/>
                  </a:path>
                </a:pathLst>
              </a:custGeom>
              <a:solidFill>
                <a:srgbClr val="F9B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89" name="Freeform 216">
                <a:extLst>
                  <a:ext uri="{FF2B5EF4-FFF2-40B4-BE49-F238E27FC236}">
                    <a16:creationId xmlns:a16="http://schemas.microsoft.com/office/drawing/2014/main" id="{51DB850C-A9F9-034F-A795-E7954D27F98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17" y="416"/>
                <a:ext cx="125" cy="101"/>
              </a:xfrm>
              <a:custGeom>
                <a:avLst/>
                <a:gdLst>
                  <a:gd name="T0" fmla="*/ 40 w 53"/>
                  <a:gd name="T1" fmla="*/ 17 h 43"/>
                  <a:gd name="T2" fmla="*/ 34 w 53"/>
                  <a:gd name="T3" fmla="*/ 7 h 43"/>
                  <a:gd name="T4" fmla="*/ 31 w 53"/>
                  <a:gd name="T5" fmla="*/ 11 h 43"/>
                  <a:gd name="T6" fmla="*/ 26 w 53"/>
                  <a:gd name="T7" fmla="*/ 0 h 43"/>
                  <a:gd name="T8" fmla="*/ 20 w 53"/>
                  <a:gd name="T9" fmla="*/ 6 h 43"/>
                  <a:gd name="T10" fmla="*/ 19 w 53"/>
                  <a:gd name="T11" fmla="*/ 4 h 43"/>
                  <a:gd name="T12" fmla="*/ 11 w 53"/>
                  <a:gd name="T13" fmla="*/ 18 h 43"/>
                  <a:gd name="T14" fmla="*/ 4 w 53"/>
                  <a:gd name="T15" fmla="*/ 43 h 43"/>
                  <a:gd name="T16" fmla="*/ 15 w 53"/>
                  <a:gd name="T17" fmla="*/ 29 h 43"/>
                  <a:gd name="T18" fmla="*/ 26 w 53"/>
                  <a:gd name="T19" fmla="*/ 31 h 43"/>
                  <a:gd name="T20" fmla="*/ 39 w 53"/>
                  <a:gd name="T21" fmla="*/ 29 h 43"/>
                  <a:gd name="T22" fmla="*/ 50 w 53"/>
                  <a:gd name="T23" fmla="*/ 43 h 43"/>
                  <a:gd name="T24" fmla="*/ 40 w 53"/>
                  <a:gd name="T25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" h="43">
                    <a:moveTo>
                      <a:pt x="40" y="17"/>
                    </a:moveTo>
                    <a:cubicBezTo>
                      <a:pt x="37" y="14"/>
                      <a:pt x="34" y="10"/>
                      <a:pt x="34" y="7"/>
                    </a:cubicBezTo>
                    <a:cubicBezTo>
                      <a:pt x="33" y="9"/>
                      <a:pt x="32" y="10"/>
                      <a:pt x="31" y="11"/>
                    </a:cubicBezTo>
                    <a:cubicBezTo>
                      <a:pt x="28" y="7"/>
                      <a:pt x="26" y="4"/>
                      <a:pt x="26" y="0"/>
                    </a:cubicBezTo>
                    <a:cubicBezTo>
                      <a:pt x="23" y="2"/>
                      <a:pt x="22" y="4"/>
                      <a:pt x="20" y="6"/>
                    </a:cubicBezTo>
                    <a:cubicBezTo>
                      <a:pt x="20" y="5"/>
                      <a:pt x="19" y="4"/>
                      <a:pt x="19" y="4"/>
                    </a:cubicBezTo>
                    <a:cubicBezTo>
                      <a:pt x="13" y="9"/>
                      <a:pt x="12" y="13"/>
                      <a:pt x="11" y="18"/>
                    </a:cubicBezTo>
                    <a:cubicBezTo>
                      <a:pt x="0" y="22"/>
                      <a:pt x="3" y="38"/>
                      <a:pt x="4" y="43"/>
                    </a:cubicBezTo>
                    <a:cubicBezTo>
                      <a:pt x="6" y="40"/>
                      <a:pt x="11" y="34"/>
                      <a:pt x="15" y="29"/>
                    </a:cubicBezTo>
                    <a:cubicBezTo>
                      <a:pt x="18" y="30"/>
                      <a:pt x="22" y="31"/>
                      <a:pt x="26" y="31"/>
                    </a:cubicBezTo>
                    <a:cubicBezTo>
                      <a:pt x="31" y="31"/>
                      <a:pt x="36" y="30"/>
                      <a:pt x="39" y="29"/>
                    </a:cubicBezTo>
                    <a:cubicBezTo>
                      <a:pt x="43" y="34"/>
                      <a:pt x="48" y="40"/>
                      <a:pt x="50" y="43"/>
                    </a:cubicBezTo>
                    <a:cubicBezTo>
                      <a:pt x="51" y="37"/>
                      <a:pt x="53" y="19"/>
                      <a:pt x="40" y="17"/>
                    </a:cubicBezTo>
                    <a:close/>
                  </a:path>
                </a:pathLst>
              </a:custGeom>
              <a:solidFill>
                <a:srgbClr val="5B4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90" name="Freeform 217">
                <a:extLst>
                  <a:ext uri="{FF2B5EF4-FFF2-40B4-BE49-F238E27FC236}">
                    <a16:creationId xmlns:a16="http://schemas.microsoft.com/office/drawing/2014/main" id="{76421D6C-3BC7-DF44-9760-0096CF63D46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396" y="598"/>
                <a:ext cx="170" cy="45"/>
              </a:xfrm>
              <a:custGeom>
                <a:avLst/>
                <a:gdLst>
                  <a:gd name="T0" fmla="*/ 17 w 72"/>
                  <a:gd name="T1" fmla="*/ 0 h 19"/>
                  <a:gd name="T2" fmla="*/ 11 w 72"/>
                  <a:gd name="T3" fmla="*/ 3 h 19"/>
                  <a:gd name="T4" fmla="*/ 0 w 72"/>
                  <a:gd name="T5" fmla="*/ 19 h 19"/>
                  <a:gd name="T6" fmla="*/ 72 w 72"/>
                  <a:gd name="T7" fmla="*/ 19 h 19"/>
                  <a:gd name="T8" fmla="*/ 61 w 72"/>
                  <a:gd name="T9" fmla="*/ 3 h 19"/>
                  <a:gd name="T10" fmla="*/ 56 w 72"/>
                  <a:gd name="T11" fmla="*/ 0 h 19"/>
                  <a:gd name="T12" fmla="*/ 46 w 72"/>
                  <a:gd name="T13" fmla="*/ 0 h 19"/>
                  <a:gd name="T14" fmla="*/ 47 w 72"/>
                  <a:gd name="T15" fmla="*/ 2 h 19"/>
                  <a:gd name="T16" fmla="*/ 36 w 72"/>
                  <a:gd name="T17" fmla="*/ 12 h 19"/>
                  <a:gd name="T18" fmla="*/ 26 w 72"/>
                  <a:gd name="T19" fmla="*/ 2 h 19"/>
                  <a:gd name="T20" fmla="*/ 26 w 72"/>
                  <a:gd name="T21" fmla="*/ 0 h 19"/>
                  <a:gd name="T22" fmla="*/ 17 w 72"/>
                  <a:gd name="T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2" h="19">
                    <a:moveTo>
                      <a:pt x="17" y="0"/>
                    </a:moveTo>
                    <a:cubicBezTo>
                      <a:pt x="14" y="0"/>
                      <a:pt x="13" y="1"/>
                      <a:pt x="11" y="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60" y="1"/>
                      <a:pt x="58" y="0"/>
                      <a:pt x="5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1"/>
                      <a:pt x="47" y="1"/>
                      <a:pt x="47" y="2"/>
                    </a:cubicBezTo>
                    <a:cubicBezTo>
                      <a:pt x="47" y="7"/>
                      <a:pt x="42" y="12"/>
                      <a:pt x="36" y="12"/>
                    </a:cubicBezTo>
                    <a:cubicBezTo>
                      <a:pt x="30" y="12"/>
                      <a:pt x="26" y="7"/>
                      <a:pt x="26" y="2"/>
                    </a:cubicBezTo>
                    <a:cubicBezTo>
                      <a:pt x="26" y="1"/>
                      <a:pt x="26" y="1"/>
                      <a:pt x="26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1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91" name="Freeform 218">
                <a:extLst>
                  <a:ext uri="{FF2B5EF4-FFF2-40B4-BE49-F238E27FC236}">
                    <a16:creationId xmlns:a16="http://schemas.microsoft.com/office/drawing/2014/main" id="{957D4614-B250-D14F-9CAE-323C81EA367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601" y="711"/>
                <a:ext cx="52" cy="17"/>
              </a:xfrm>
              <a:custGeom>
                <a:avLst/>
                <a:gdLst>
                  <a:gd name="T0" fmla="*/ 22 w 22"/>
                  <a:gd name="T1" fmla="*/ 5 h 7"/>
                  <a:gd name="T2" fmla="*/ 20 w 22"/>
                  <a:gd name="T3" fmla="*/ 7 h 7"/>
                  <a:gd name="T4" fmla="*/ 2 w 22"/>
                  <a:gd name="T5" fmla="*/ 7 h 7"/>
                  <a:gd name="T6" fmla="*/ 0 w 22"/>
                  <a:gd name="T7" fmla="*/ 5 h 7"/>
                  <a:gd name="T8" fmla="*/ 0 w 22"/>
                  <a:gd name="T9" fmla="*/ 2 h 7"/>
                  <a:gd name="T10" fmla="*/ 2 w 22"/>
                  <a:gd name="T11" fmla="*/ 0 h 7"/>
                  <a:gd name="T12" fmla="*/ 20 w 22"/>
                  <a:gd name="T13" fmla="*/ 0 h 7"/>
                  <a:gd name="T14" fmla="*/ 22 w 22"/>
                  <a:gd name="T15" fmla="*/ 2 h 7"/>
                  <a:gd name="T16" fmla="*/ 22 w 22"/>
                  <a:gd name="T17" fmla="*/ 5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7">
                    <a:moveTo>
                      <a:pt x="22" y="5"/>
                    </a:moveTo>
                    <a:cubicBezTo>
                      <a:pt x="22" y="6"/>
                      <a:pt x="21" y="7"/>
                      <a:pt x="20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0"/>
                      <a:pt x="22" y="1"/>
                      <a:pt x="22" y="2"/>
                    </a:cubicBezTo>
                    <a:lnTo>
                      <a:pt x="22" y="5"/>
                    </a:lnTo>
                    <a:close/>
                  </a:path>
                </a:pathLst>
              </a:custGeom>
              <a:solidFill>
                <a:srgbClr val="322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92" name="Freeform 219">
                <a:extLst>
                  <a:ext uri="{FF2B5EF4-FFF2-40B4-BE49-F238E27FC236}">
                    <a16:creationId xmlns:a16="http://schemas.microsoft.com/office/drawing/2014/main" id="{9359E296-9A28-4449-84C8-8D802E1B874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76" y="-135"/>
                <a:ext cx="666" cy="426"/>
              </a:xfrm>
              <a:custGeom>
                <a:avLst/>
                <a:gdLst>
                  <a:gd name="T0" fmla="*/ 282 w 282"/>
                  <a:gd name="T1" fmla="*/ 180 h 180"/>
                  <a:gd name="T2" fmla="*/ 282 w 282"/>
                  <a:gd name="T3" fmla="*/ 9 h 180"/>
                  <a:gd name="T4" fmla="*/ 273 w 282"/>
                  <a:gd name="T5" fmla="*/ 0 h 180"/>
                  <a:gd name="T6" fmla="*/ 9 w 282"/>
                  <a:gd name="T7" fmla="*/ 0 h 180"/>
                  <a:gd name="T8" fmla="*/ 0 w 282"/>
                  <a:gd name="T9" fmla="*/ 9 h 180"/>
                  <a:gd name="T10" fmla="*/ 0 w 282"/>
                  <a:gd name="T11" fmla="*/ 180 h 180"/>
                  <a:gd name="T12" fmla="*/ 282 w 282"/>
                  <a:gd name="T13" fmla="*/ 18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" h="180">
                    <a:moveTo>
                      <a:pt x="282" y="180"/>
                    </a:moveTo>
                    <a:cubicBezTo>
                      <a:pt x="282" y="9"/>
                      <a:pt x="282" y="9"/>
                      <a:pt x="282" y="9"/>
                    </a:cubicBezTo>
                    <a:cubicBezTo>
                      <a:pt x="282" y="4"/>
                      <a:pt x="278" y="0"/>
                      <a:pt x="27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282" y="180"/>
                      <a:pt x="282" y="180"/>
                      <a:pt x="282" y="180"/>
                    </a:cubicBezTo>
                  </a:path>
                </a:pathLst>
              </a:custGeom>
              <a:solidFill>
                <a:srgbClr val="322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93" name="Freeform 220">
                <a:extLst>
                  <a:ext uri="{FF2B5EF4-FFF2-40B4-BE49-F238E27FC236}">
                    <a16:creationId xmlns:a16="http://schemas.microsoft.com/office/drawing/2014/main" id="{E28743B5-B92D-754B-8A5D-82E1B292571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76" y="-135"/>
                <a:ext cx="666" cy="388"/>
              </a:xfrm>
              <a:custGeom>
                <a:avLst/>
                <a:gdLst>
                  <a:gd name="T0" fmla="*/ 282 w 282"/>
                  <a:gd name="T1" fmla="*/ 164 h 164"/>
                  <a:gd name="T2" fmla="*/ 282 w 282"/>
                  <a:gd name="T3" fmla="*/ 9 h 164"/>
                  <a:gd name="T4" fmla="*/ 273 w 282"/>
                  <a:gd name="T5" fmla="*/ 0 h 164"/>
                  <a:gd name="T6" fmla="*/ 9 w 282"/>
                  <a:gd name="T7" fmla="*/ 0 h 164"/>
                  <a:gd name="T8" fmla="*/ 0 w 282"/>
                  <a:gd name="T9" fmla="*/ 9 h 164"/>
                  <a:gd name="T10" fmla="*/ 0 w 282"/>
                  <a:gd name="T11" fmla="*/ 164 h 164"/>
                  <a:gd name="T12" fmla="*/ 282 w 282"/>
                  <a:gd name="T13" fmla="*/ 164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2" h="164">
                    <a:moveTo>
                      <a:pt x="282" y="164"/>
                    </a:moveTo>
                    <a:cubicBezTo>
                      <a:pt x="282" y="9"/>
                      <a:pt x="282" y="9"/>
                      <a:pt x="282" y="9"/>
                    </a:cubicBezTo>
                    <a:cubicBezTo>
                      <a:pt x="282" y="4"/>
                      <a:pt x="278" y="0"/>
                      <a:pt x="27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9"/>
                    </a:cubicBezTo>
                    <a:cubicBezTo>
                      <a:pt x="0" y="164"/>
                      <a:pt x="0" y="164"/>
                      <a:pt x="0" y="164"/>
                    </a:cubicBezTo>
                    <a:cubicBezTo>
                      <a:pt x="282" y="164"/>
                      <a:pt x="282" y="164"/>
                      <a:pt x="282" y="164"/>
                    </a:cubicBezTo>
                  </a:path>
                </a:pathLst>
              </a:custGeom>
              <a:solidFill>
                <a:srgbClr val="1A1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94" name="Freeform 221">
                <a:extLst>
                  <a:ext uri="{FF2B5EF4-FFF2-40B4-BE49-F238E27FC236}">
                    <a16:creationId xmlns:a16="http://schemas.microsoft.com/office/drawing/2014/main" id="{89E9FDE2-3A4F-0748-8233-FB3350C6B3D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26" y="291"/>
                <a:ext cx="763" cy="49"/>
              </a:xfrm>
              <a:custGeom>
                <a:avLst/>
                <a:gdLst>
                  <a:gd name="T0" fmla="*/ 0 w 323"/>
                  <a:gd name="T1" fmla="*/ 0 h 21"/>
                  <a:gd name="T2" fmla="*/ 0 w 323"/>
                  <a:gd name="T3" fmla="*/ 10 h 21"/>
                  <a:gd name="T4" fmla="*/ 11 w 323"/>
                  <a:gd name="T5" fmla="*/ 21 h 21"/>
                  <a:gd name="T6" fmla="*/ 312 w 323"/>
                  <a:gd name="T7" fmla="*/ 21 h 21"/>
                  <a:gd name="T8" fmla="*/ 323 w 323"/>
                  <a:gd name="T9" fmla="*/ 10 h 21"/>
                  <a:gd name="T10" fmla="*/ 323 w 323"/>
                  <a:gd name="T11" fmla="*/ 0 h 21"/>
                  <a:gd name="T12" fmla="*/ 0 w 323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3" h="21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312" y="21"/>
                      <a:pt x="312" y="21"/>
                      <a:pt x="312" y="21"/>
                    </a:cubicBezTo>
                    <a:cubicBezTo>
                      <a:pt x="318" y="21"/>
                      <a:pt x="323" y="16"/>
                      <a:pt x="323" y="10"/>
                    </a:cubicBezTo>
                    <a:cubicBezTo>
                      <a:pt x="323" y="0"/>
                      <a:pt x="323" y="0"/>
                      <a:pt x="323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22F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95" name="Rectangle 222">
                <a:extLst>
                  <a:ext uri="{FF2B5EF4-FFF2-40B4-BE49-F238E27FC236}">
                    <a16:creationId xmlns:a16="http://schemas.microsoft.com/office/drawing/2014/main" id="{C6191A66-D395-A248-AEC1-B22A819F2AD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626" y="291"/>
                <a:ext cx="763" cy="23"/>
              </a:xfrm>
              <a:prstGeom prst="rect">
                <a:avLst/>
              </a:prstGeom>
              <a:solidFill>
                <a:srgbClr val="1A1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96" name="Rectangle 223">
                <a:extLst>
                  <a:ext uri="{FF2B5EF4-FFF2-40B4-BE49-F238E27FC236}">
                    <a16:creationId xmlns:a16="http://schemas.microsoft.com/office/drawing/2014/main" id="{5CAD6A33-F86C-B64D-8C45-8826DD3E7F5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695" y="-116"/>
                <a:ext cx="628" cy="348"/>
              </a:xfrm>
              <a:prstGeom prst="rect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97" name="Rectangle 224">
                <a:extLst>
                  <a:ext uri="{FF2B5EF4-FFF2-40B4-BE49-F238E27FC236}">
                    <a16:creationId xmlns:a16="http://schemas.microsoft.com/office/drawing/2014/main" id="{37CDB230-9AF2-4647-A59F-EF7A99B0302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695" y="-116"/>
                <a:ext cx="628" cy="3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98" name="Rectangle 225">
                <a:extLst>
                  <a:ext uri="{FF2B5EF4-FFF2-40B4-BE49-F238E27FC236}">
                    <a16:creationId xmlns:a16="http://schemas.microsoft.com/office/drawing/2014/main" id="{C66C14A2-FFF1-6F47-B16E-ED4F5CA08EC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37" y="61"/>
                <a:ext cx="253" cy="15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99" name="Rectangle 226">
                <a:extLst>
                  <a:ext uri="{FF2B5EF4-FFF2-40B4-BE49-F238E27FC236}">
                    <a16:creationId xmlns:a16="http://schemas.microsoft.com/office/drawing/2014/main" id="{E527BF59-32CC-B649-8C17-9B913B688AE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37" y="92"/>
                <a:ext cx="161" cy="17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00" name="Rectangle 227">
                <a:extLst>
                  <a:ext uri="{FF2B5EF4-FFF2-40B4-BE49-F238E27FC236}">
                    <a16:creationId xmlns:a16="http://schemas.microsoft.com/office/drawing/2014/main" id="{F65B23B0-9E31-8C41-987C-9148B0DB7BC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37" y="0"/>
                <a:ext cx="253" cy="35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01" name="Rectangle 228">
                <a:extLst>
                  <a:ext uri="{FF2B5EF4-FFF2-40B4-BE49-F238E27FC236}">
                    <a16:creationId xmlns:a16="http://schemas.microsoft.com/office/drawing/2014/main" id="{97154CBC-D017-AA4F-9460-75DA05E37CA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37" y="-78"/>
                <a:ext cx="253" cy="45"/>
              </a:xfrm>
              <a:prstGeom prst="rect">
                <a:avLst/>
              </a:prstGeom>
              <a:solidFill>
                <a:srgbClr val="57B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02" name="Rectangle 229">
                <a:extLst>
                  <a:ext uri="{FF2B5EF4-FFF2-40B4-BE49-F238E27FC236}">
                    <a16:creationId xmlns:a16="http://schemas.microsoft.com/office/drawing/2014/main" id="{B99021FB-B90D-374F-9D83-EF54B24FA2F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37" y="132"/>
                <a:ext cx="62" cy="45"/>
              </a:xfrm>
              <a:prstGeom prst="rect">
                <a:avLst/>
              </a:prstGeom>
              <a:solidFill>
                <a:srgbClr val="FFE0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03" name="Rectangle 230">
                <a:extLst>
                  <a:ext uri="{FF2B5EF4-FFF2-40B4-BE49-F238E27FC236}">
                    <a16:creationId xmlns:a16="http://schemas.microsoft.com/office/drawing/2014/main" id="{D1AC8309-2EFA-6640-99A6-9640B1F1334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037" y="132"/>
                <a:ext cx="62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04" name="Rectangle 231">
                <a:extLst>
                  <a:ext uri="{FF2B5EF4-FFF2-40B4-BE49-F238E27FC236}">
                    <a16:creationId xmlns:a16="http://schemas.microsoft.com/office/drawing/2014/main" id="{7DADF930-8A6F-3A46-84DA-12BF59B66B0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229" y="132"/>
                <a:ext cx="61" cy="45"/>
              </a:xfrm>
              <a:prstGeom prst="rect">
                <a:avLst/>
              </a:prstGeom>
              <a:solidFill>
                <a:srgbClr val="E1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05" name="Rectangle 232">
                <a:extLst>
                  <a:ext uri="{FF2B5EF4-FFF2-40B4-BE49-F238E27FC236}">
                    <a16:creationId xmlns:a16="http://schemas.microsoft.com/office/drawing/2014/main" id="{AF6234CD-80F2-5A40-8908-98C041F737E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32" y="132"/>
                <a:ext cx="64" cy="45"/>
              </a:xfrm>
              <a:prstGeom prst="rect">
                <a:avLst/>
              </a:prstGeom>
              <a:solidFill>
                <a:srgbClr val="34A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06" name="Rectangle 233">
                <a:extLst>
                  <a:ext uri="{FF2B5EF4-FFF2-40B4-BE49-F238E27FC236}">
                    <a16:creationId xmlns:a16="http://schemas.microsoft.com/office/drawing/2014/main" id="{E68364DE-B73E-C348-B82D-13F739D751B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32" y="132"/>
                <a:ext cx="64" cy="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07" name="Freeform 234">
                <a:extLst>
                  <a:ext uri="{FF2B5EF4-FFF2-40B4-BE49-F238E27FC236}">
                    <a16:creationId xmlns:a16="http://schemas.microsoft.com/office/drawing/2014/main" id="{FAE5ECFA-963B-0F4A-AAE2-2ACECFF5537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44" y="137"/>
                <a:ext cx="40" cy="35"/>
              </a:xfrm>
              <a:custGeom>
                <a:avLst/>
                <a:gdLst>
                  <a:gd name="T0" fmla="*/ 13 w 17"/>
                  <a:gd name="T1" fmla="*/ 0 h 15"/>
                  <a:gd name="T2" fmla="*/ 8 w 17"/>
                  <a:gd name="T3" fmla="*/ 4 h 15"/>
                  <a:gd name="T4" fmla="*/ 4 w 17"/>
                  <a:gd name="T5" fmla="*/ 0 h 15"/>
                  <a:gd name="T6" fmla="*/ 3 w 17"/>
                  <a:gd name="T7" fmla="*/ 0 h 15"/>
                  <a:gd name="T8" fmla="*/ 1 w 17"/>
                  <a:gd name="T9" fmla="*/ 6 h 15"/>
                  <a:gd name="T10" fmla="*/ 8 w 17"/>
                  <a:gd name="T11" fmla="*/ 15 h 15"/>
                  <a:gd name="T12" fmla="*/ 16 w 17"/>
                  <a:gd name="T13" fmla="*/ 6 h 15"/>
                  <a:gd name="T14" fmla="*/ 14 w 17"/>
                  <a:gd name="T15" fmla="*/ 0 h 15"/>
                  <a:gd name="T16" fmla="*/ 13 w 17"/>
                  <a:gd name="T17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15">
                    <a:moveTo>
                      <a:pt x="13" y="0"/>
                    </a:moveTo>
                    <a:cubicBezTo>
                      <a:pt x="11" y="0"/>
                      <a:pt x="9" y="2"/>
                      <a:pt x="8" y="4"/>
                    </a:cubicBezTo>
                    <a:cubicBezTo>
                      <a:pt x="8" y="2"/>
                      <a:pt x="6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0" y="1"/>
                      <a:pt x="0" y="4"/>
                      <a:pt x="1" y="6"/>
                    </a:cubicBezTo>
                    <a:cubicBezTo>
                      <a:pt x="2" y="9"/>
                      <a:pt x="8" y="15"/>
                      <a:pt x="8" y="15"/>
                    </a:cubicBezTo>
                    <a:cubicBezTo>
                      <a:pt x="9" y="14"/>
                      <a:pt x="15" y="9"/>
                      <a:pt x="16" y="6"/>
                    </a:cubicBezTo>
                    <a:cubicBezTo>
                      <a:pt x="17" y="4"/>
                      <a:pt x="16" y="1"/>
                      <a:pt x="14" y="0"/>
                    </a:cubicBezTo>
                    <a:cubicBezTo>
                      <a:pt x="14" y="0"/>
                      <a:pt x="14" y="0"/>
                      <a:pt x="13" y="0"/>
                    </a:cubicBezTo>
                  </a:path>
                </a:pathLst>
              </a:custGeom>
              <a:solidFill>
                <a:srgbClr val="C2E2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08" name="Freeform 235">
                <a:extLst>
                  <a:ext uri="{FF2B5EF4-FFF2-40B4-BE49-F238E27FC236}">
                    <a16:creationId xmlns:a16="http://schemas.microsoft.com/office/drawing/2014/main" id="{2A31B743-0C2C-9341-914C-4D7518F5474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49" y="135"/>
                <a:ext cx="38" cy="35"/>
              </a:xfrm>
              <a:custGeom>
                <a:avLst/>
                <a:gdLst>
                  <a:gd name="T0" fmla="*/ 19 w 38"/>
                  <a:gd name="T1" fmla="*/ 0 h 35"/>
                  <a:gd name="T2" fmla="*/ 12 w 38"/>
                  <a:gd name="T3" fmla="*/ 12 h 35"/>
                  <a:gd name="T4" fmla="*/ 0 w 38"/>
                  <a:gd name="T5" fmla="*/ 14 h 35"/>
                  <a:gd name="T6" fmla="*/ 10 w 38"/>
                  <a:gd name="T7" fmla="*/ 23 h 35"/>
                  <a:gd name="T8" fmla="*/ 7 w 38"/>
                  <a:gd name="T9" fmla="*/ 35 h 35"/>
                  <a:gd name="T10" fmla="*/ 19 w 38"/>
                  <a:gd name="T11" fmla="*/ 30 h 35"/>
                  <a:gd name="T12" fmla="*/ 31 w 38"/>
                  <a:gd name="T13" fmla="*/ 35 h 35"/>
                  <a:gd name="T14" fmla="*/ 28 w 38"/>
                  <a:gd name="T15" fmla="*/ 23 h 35"/>
                  <a:gd name="T16" fmla="*/ 38 w 38"/>
                  <a:gd name="T17" fmla="*/ 14 h 35"/>
                  <a:gd name="T18" fmla="*/ 26 w 38"/>
                  <a:gd name="T19" fmla="*/ 12 h 35"/>
                  <a:gd name="T20" fmla="*/ 19 w 38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2" y="12"/>
                    </a:lnTo>
                    <a:lnTo>
                      <a:pt x="0" y="14"/>
                    </a:lnTo>
                    <a:lnTo>
                      <a:pt x="10" y="23"/>
                    </a:lnTo>
                    <a:lnTo>
                      <a:pt x="7" y="35"/>
                    </a:lnTo>
                    <a:lnTo>
                      <a:pt x="19" y="30"/>
                    </a:lnTo>
                    <a:lnTo>
                      <a:pt x="31" y="35"/>
                    </a:lnTo>
                    <a:lnTo>
                      <a:pt x="28" y="23"/>
                    </a:lnTo>
                    <a:lnTo>
                      <a:pt x="38" y="14"/>
                    </a:lnTo>
                    <a:lnTo>
                      <a:pt x="26" y="12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F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09" name="Freeform 236">
                <a:extLst>
                  <a:ext uri="{FF2B5EF4-FFF2-40B4-BE49-F238E27FC236}">
                    <a16:creationId xmlns:a16="http://schemas.microsoft.com/office/drawing/2014/main" id="{FAF6E386-257E-3D47-83FE-2940BD82469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49" y="135"/>
                <a:ext cx="38" cy="35"/>
              </a:xfrm>
              <a:custGeom>
                <a:avLst/>
                <a:gdLst>
                  <a:gd name="T0" fmla="*/ 19 w 38"/>
                  <a:gd name="T1" fmla="*/ 0 h 35"/>
                  <a:gd name="T2" fmla="*/ 12 w 38"/>
                  <a:gd name="T3" fmla="*/ 12 h 35"/>
                  <a:gd name="T4" fmla="*/ 0 w 38"/>
                  <a:gd name="T5" fmla="*/ 14 h 35"/>
                  <a:gd name="T6" fmla="*/ 10 w 38"/>
                  <a:gd name="T7" fmla="*/ 23 h 35"/>
                  <a:gd name="T8" fmla="*/ 7 w 38"/>
                  <a:gd name="T9" fmla="*/ 35 h 35"/>
                  <a:gd name="T10" fmla="*/ 19 w 38"/>
                  <a:gd name="T11" fmla="*/ 30 h 35"/>
                  <a:gd name="T12" fmla="*/ 31 w 38"/>
                  <a:gd name="T13" fmla="*/ 35 h 35"/>
                  <a:gd name="T14" fmla="*/ 28 w 38"/>
                  <a:gd name="T15" fmla="*/ 23 h 35"/>
                  <a:gd name="T16" fmla="*/ 38 w 38"/>
                  <a:gd name="T17" fmla="*/ 14 h 35"/>
                  <a:gd name="T18" fmla="*/ 26 w 38"/>
                  <a:gd name="T19" fmla="*/ 12 h 35"/>
                  <a:gd name="T20" fmla="*/ 19 w 38"/>
                  <a:gd name="T2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35">
                    <a:moveTo>
                      <a:pt x="19" y="0"/>
                    </a:moveTo>
                    <a:lnTo>
                      <a:pt x="12" y="12"/>
                    </a:lnTo>
                    <a:lnTo>
                      <a:pt x="0" y="14"/>
                    </a:lnTo>
                    <a:lnTo>
                      <a:pt x="10" y="23"/>
                    </a:lnTo>
                    <a:lnTo>
                      <a:pt x="7" y="35"/>
                    </a:lnTo>
                    <a:lnTo>
                      <a:pt x="19" y="30"/>
                    </a:lnTo>
                    <a:lnTo>
                      <a:pt x="31" y="35"/>
                    </a:lnTo>
                    <a:lnTo>
                      <a:pt x="28" y="23"/>
                    </a:lnTo>
                    <a:lnTo>
                      <a:pt x="38" y="14"/>
                    </a:lnTo>
                    <a:lnTo>
                      <a:pt x="26" y="12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10" name="Freeform 237">
                <a:extLst>
                  <a:ext uri="{FF2B5EF4-FFF2-40B4-BE49-F238E27FC236}">
                    <a16:creationId xmlns:a16="http://schemas.microsoft.com/office/drawing/2014/main" id="{1E5EB6F8-33C3-D940-8F66-C495A54EFA0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43" y="147"/>
                <a:ext cx="33" cy="23"/>
              </a:xfrm>
              <a:custGeom>
                <a:avLst/>
                <a:gdLst>
                  <a:gd name="T0" fmla="*/ 14 w 14"/>
                  <a:gd name="T1" fmla="*/ 9 h 10"/>
                  <a:gd name="T2" fmla="*/ 12 w 14"/>
                  <a:gd name="T3" fmla="*/ 10 h 10"/>
                  <a:gd name="T4" fmla="*/ 1 w 14"/>
                  <a:gd name="T5" fmla="*/ 10 h 10"/>
                  <a:gd name="T6" fmla="*/ 0 w 14"/>
                  <a:gd name="T7" fmla="*/ 9 h 10"/>
                  <a:gd name="T8" fmla="*/ 0 w 14"/>
                  <a:gd name="T9" fmla="*/ 1 h 10"/>
                  <a:gd name="T10" fmla="*/ 1 w 14"/>
                  <a:gd name="T11" fmla="*/ 0 h 10"/>
                  <a:gd name="T12" fmla="*/ 12 w 14"/>
                  <a:gd name="T13" fmla="*/ 0 h 10"/>
                  <a:gd name="T14" fmla="*/ 14 w 14"/>
                  <a:gd name="T15" fmla="*/ 1 h 10"/>
                  <a:gd name="T16" fmla="*/ 14 w 14"/>
                  <a:gd name="T1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0">
                    <a:moveTo>
                      <a:pt x="14" y="9"/>
                    </a:moveTo>
                    <a:cubicBezTo>
                      <a:pt x="14" y="10"/>
                      <a:pt x="13" y="10"/>
                      <a:pt x="12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0" y="10"/>
                      <a:pt x="0" y="9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4" y="0"/>
                      <a:pt x="14" y="1"/>
                    </a:cubicBezTo>
                    <a:lnTo>
                      <a:pt x="14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11" name="Freeform 238">
                <a:extLst>
                  <a:ext uri="{FF2B5EF4-FFF2-40B4-BE49-F238E27FC236}">
                    <a16:creationId xmlns:a16="http://schemas.microsoft.com/office/drawing/2014/main" id="{2BB06F01-061B-E24F-9022-58523FB844B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50" y="135"/>
                <a:ext cx="19" cy="12"/>
              </a:xfrm>
              <a:custGeom>
                <a:avLst/>
                <a:gdLst>
                  <a:gd name="T0" fmla="*/ 1 w 8"/>
                  <a:gd name="T1" fmla="*/ 5 h 5"/>
                  <a:gd name="T2" fmla="*/ 1 w 8"/>
                  <a:gd name="T3" fmla="*/ 4 h 5"/>
                  <a:gd name="T4" fmla="*/ 4 w 8"/>
                  <a:gd name="T5" fmla="*/ 1 h 5"/>
                  <a:gd name="T6" fmla="*/ 4 w 8"/>
                  <a:gd name="T7" fmla="*/ 1 h 5"/>
                  <a:gd name="T8" fmla="*/ 7 w 8"/>
                  <a:gd name="T9" fmla="*/ 4 h 5"/>
                  <a:gd name="T10" fmla="*/ 7 w 8"/>
                  <a:gd name="T11" fmla="*/ 5 h 5"/>
                  <a:gd name="T12" fmla="*/ 8 w 8"/>
                  <a:gd name="T13" fmla="*/ 5 h 5"/>
                  <a:gd name="T14" fmla="*/ 8 w 8"/>
                  <a:gd name="T15" fmla="*/ 4 h 5"/>
                  <a:gd name="T16" fmla="*/ 4 w 8"/>
                  <a:gd name="T17" fmla="*/ 0 h 5"/>
                  <a:gd name="T18" fmla="*/ 4 w 8"/>
                  <a:gd name="T19" fmla="*/ 0 h 5"/>
                  <a:gd name="T20" fmla="*/ 0 w 8"/>
                  <a:gd name="T21" fmla="*/ 4 h 5"/>
                  <a:gd name="T22" fmla="*/ 0 w 8"/>
                  <a:gd name="T23" fmla="*/ 5 h 5"/>
                  <a:gd name="T24" fmla="*/ 1 w 8"/>
                  <a:gd name="T25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5">
                    <a:moveTo>
                      <a:pt x="1" y="5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2"/>
                      <a:pt x="2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1"/>
                      <a:pt x="7" y="2"/>
                      <a:pt x="7" y="4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1"/>
                      <a:pt x="6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1" y="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12" name="Freeform 239">
                <a:extLst>
                  <a:ext uri="{FF2B5EF4-FFF2-40B4-BE49-F238E27FC236}">
                    <a16:creationId xmlns:a16="http://schemas.microsoft.com/office/drawing/2014/main" id="{57D17030-2E00-F74A-8372-591F35AA618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43" y="147"/>
                <a:ext cx="33" cy="23"/>
              </a:xfrm>
              <a:custGeom>
                <a:avLst/>
                <a:gdLst>
                  <a:gd name="T0" fmla="*/ 14 w 14"/>
                  <a:gd name="T1" fmla="*/ 9 h 10"/>
                  <a:gd name="T2" fmla="*/ 12 w 14"/>
                  <a:gd name="T3" fmla="*/ 10 h 10"/>
                  <a:gd name="T4" fmla="*/ 1 w 14"/>
                  <a:gd name="T5" fmla="*/ 10 h 10"/>
                  <a:gd name="T6" fmla="*/ 0 w 14"/>
                  <a:gd name="T7" fmla="*/ 9 h 10"/>
                  <a:gd name="T8" fmla="*/ 0 w 14"/>
                  <a:gd name="T9" fmla="*/ 1 h 10"/>
                  <a:gd name="T10" fmla="*/ 1 w 14"/>
                  <a:gd name="T11" fmla="*/ 0 h 10"/>
                  <a:gd name="T12" fmla="*/ 12 w 14"/>
                  <a:gd name="T13" fmla="*/ 0 h 10"/>
                  <a:gd name="T14" fmla="*/ 14 w 14"/>
                  <a:gd name="T15" fmla="*/ 1 h 10"/>
                  <a:gd name="T16" fmla="*/ 14 w 14"/>
                  <a:gd name="T17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0">
                    <a:moveTo>
                      <a:pt x="14" y="9"/>
                    </a:moveTo>
                    <a:cubicBezTo>
                      <a:pt x="14" y="10"/>
                      <a:pt x="13" y="10"/>
                      <a:pt x="12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0" y="10"/>
                      <a:pt x="0" y="9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4" y="0"/>
                      <a:pt x="14" y="1"/>
                    </a:cubicBezTo>
                    <a:lnTo>
                      <a:pt x="14" y="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13" name="Rectangle 240">
                <a:extLst>
                  <a:ext uri="{FF2B5EF4-FFF2-40B4-BE49-F238E27FC236}">
                    <a16:creationId xmlns:a16="http://schemas.microsoft.com/office/drawing/2014/main" id="{D8920962-AD2E-1D4A-B08E-13A86E9461F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26" y="-78"/>
                <a:ext cx="255" cy="255"/>
              </a:xfrm>
              <a:prstGeom prst="rect">
                <a:avLst/>
              </a:pr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14" name="Freeform 241">
                <a:extLst>
                  <a:ext uri="{FF2B5EF4-FFF2-40B4-BE49-F238E27FC236}">
                    <a16:creationId xmlns:a16="http://schemas.microsoft.com/office/drawing/2014/main" id="{99E33D09-81CB-034A-892C-42590BF3D5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29" y="116"/>
                <a:ext cx="52" cy="45"/>
              </a:xfrm>
              <a:custGeom>
                <a:avLst/>
                <a:gdLst>
                  <a:gd name="T0" fmla="*/ 11 w 22"/>
                  <a:gd name="T1" fmla="*/ 19 h 19"/>
                  <a:gd name="T2" fmla="*/ 22 w 22"/>
                  <a:gd name="T3" fmla="*/ 8 h 19"/>
                  <a:gd name="T4" fmla="*/ 22 w 22"/>
                  <a:gd name="T5" fmla="*/ 6 h 19"/>
                  <a:gd name="T6" fmla="*/ 16 w 22"/>
                  <a:gd name="T7" fmla="*/ 6 h 19"/>
                  <a:gd name="T8" fmla="*/ 16 w 22"/>
                  <a:gd name="T9" fmla="*/ 0 h 19"/>
                  <a:gd name="T10" fmla="*/ 11 w 22"/>
                  <a:gd name="T11" fmla="*/ 0 h 19"/>
                  <a:gd name="T12" fmla="*/ 7 w 22"/>
                  <a:gd name="T13" fmla="*/ 0 h 19"/>
                  <a:gd name="T14" fmla="*/ 7 w 22"/>
                  <a:gd name="T15" fmla="*/ 6 h 19"/>
                  <a:gd name="T16" fmla="*/ 1 w 22"/>
                  <a:gd name="T17" fmla="*/ 6 h 19"/>
                  <a:gd name="T18" fmla="*/ 0 w 22"/>
                  <a:gd name="T19" fmla="*/ 8 h 19"/>
                  <a:gd name="T20" fmla="*/ 11 w 22"/>
                  <a:gd name="T2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19">
                    <a:moveTo>
                      <a:pt x="11" y="19"/>
                    </a:moveTo>
                    <a:cubicBezTo>
                      <a:pt x="17" y="19"/>
                      <a:pt x="22" y="14"/>
                      <a:pt x="22" y="8"/>
                    </a:cubicBezTo>
                    <a:cubicBezTo>
                      <a:pt x="22" y="7"/>
                      <a:pt x="22" y="7"/>
                      <a:pt x="22" y="6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0"/>
                      <a:pt x="13" y="0"/>
                      <a:pt x="11" y="0"/>
                    </a:cubicBezTo>
                    <a:cubicBezTo>
                      <a:pt x="10" y="0"/>
                      <a:pt x="8" y="0"/>
                      <a:pt x="7" y="0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4"/>
                      <a:pt x="5" y="19"/>
                      <a:pt x="11" y="19"/>
                    </a:cubicBezTo>
                    <a:close/>
                  </a:path>
                </a:pathLst>
              </a:custGeom>
              <a:solidFill>
                <a:srgbClr val="F9B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15" name="Freeform 242">
                <a:extLst>
                  <a:ext uri="{FF2B5EF4-FFF2-40B4-BE49-F238E27FC236}">
                    <a16:creationId xmlns:a16="http://schemas.microsoft.com/office/drawing/2014/main" id="{1F06AC01-57A4-1E49-92C0-739D3248E12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46" y="116"/>
                <a:ext cx="21" cy="5"/>
              </a:xfrm>
              <a:custGeom>
                <a:avLst/>
                <a:gdLst>
                  <a:gd name="T0" fmla="*/ 9 w 9"/>
                  <a:gd name="T1" fmla="*/ 2 h 2"/>
                  <a:gd name="T2" fmla="*/ 9 w 9"/>
                  <a:gd name="T3" fmla="*/ 0 h 2"/>
                  <a:gd name="T4" fmla="*/ 4 w 9"/>
                  <a:gd name="T5" fmla="*/ 0 h 2"/>
                  <a:gd name="T6" fmla="*/ 0 w 9"/>
                  <a:gd name="T7" fmla="*/ 0 h 2"/>
                  <a:gd name="T8" fmla="*/ 0 w 9"/>
                  <a:gd name="T9" fmla="*/ 2 h 2"/>
                  <a:gd name="T10" fmla="*/ 4 w 9"/>
                  <a:gd name="T11" fmla="*/ 2 h 2"/>
                  <a:gd name="T12" fmla="*/ 9 w 9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2">
                    <a:moveTo>
                      <a:pt x="9" y="2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7" y="0"/>
                      <a:pt x="6" y="0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4" y="2"/>
                    </a:cubicBezTo>
                    <a:cubicBezTo>
                      <a:pt x="6" y="2"/>
                      <a:pt x="7" y="2"/>
                      <a:pt x="9" y="2"/>
                    </a:cubicBezTo>
                    <a:close/>
                  </a:path>
                </a:pathLst>
              </a:custGeom>
              <a:solidFill>
                <a:srgbClr val="D8BA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16" name="Freeform 243">
                <a:extLst>
                  <a:ext uri="{FF2B5EF4-FFF2-40B4-BE49-F238E27FC236}">
                    <a16:creationId xmlns:a16="http://schemas.microsoft.com/office/drawing/2014/main" id="{9E157D85-A0E3-F646-8823-875499FDB54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92" y="12"/>
                <a:ext cx="130" cy="104"/>
              </a:xfrm>
              <a:custGeom>
                <a:avLst/>
                <a:gdLst>
                  <a:gd name="T0" fmla="*/ 50 w 55"/>
                  <a:gd name="T1" fmla="*/ 20 h 44"/>
                  <a:gd name="T2" fmla="*/ 50 w 55"/>
                  <a:gd name="T3" fmla="*/ 14 h 44"/>
                  <a:gd name="T4" fmla="*/ 40 w 55"/>
                  <a:gd name="T5" fmla="*/ 0 h 44"/>
                  <a:gd name="T6" fmla="*/ 27 w 55"/>
                  <a:gd name="T7" fmla="*/ 2 h 44"/>
                  <a:gd name="T8" fmla="*/ 15 w 55"/>
                  <a:gd name="T9" fmla="*/ 0 h 44"/>
                  <a:gd name="T10" fmla="*/ 4 w 55"/>
                  <a:gd name="T11" fmla="*/ 14 h 44"/>
                  <a:gd name="T12" fmla="*/ 5 w 55"/>
                  <a:gd name="T13" fmla="*/ 20 h 44"/>
                  <a:gd name="T14" fmla="*/ 1 w 55"/>
                  <a:gd name="T15" fmla="*/ 26 h 44"/>
                  <a:gd name="T16" fmla="*/ 6 w 55"/>
                  <a:gd name="T17" fmla="*/ 29 h 44"/>
                  <a:gd name="T18" fmla="*/ 8 w 55"/>
                  <a:gd name="T19" fmla="*/ 34 h 44"/>
                  <a:gd name="T20" fmla="*/ 27 w 55"/>
                  <a:gd name="T21" fmla="*/ 44 h 44"/>
                  <a:gd name="T22" fmla="*/ 46 w 55"/>
                  <a:gd name="T23" fmla="*/ 34 h 44"/>
                  <a:gd name="T24" fmla="*/ 48 w 55"/>
                  <a:gd name="T25" fmla="*/ 29 h 44"/>
                  <a:gd name="T26" fmla="*/ 53 w 55"/>
                  <a:gd name="T27" fmla="*/ 26 h 44"/>
                  <a:gd name="T28" fmla="*/ 50 w 55"/>
                  <a:gd name="T29" fmla="*/ 2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" h="44">
                    <a:moveTo>
                      <a:pt x="50" y="20"/>
                    </a:moveTo>
                    <a:cubicBezTo>
                      <a:pt x="50" y="18"/>
                      <a:pt x="50" y="16"/>
                      <a:pt x="50" y="14"/>
                    </a:cubicBezTo>
                    <a:cubicBezTo>
                      <a:pt x="48" y="10"/>
                      <a:pt x="44" y="5"/>
                      <a:pt x="40" y="0"/>
                    </a:cubicBezTo>
                    <a:cubicBezTo>
                      <a:pt x="36" y="1"/>
                      <a:pt x="31" y="2"/>
                      <a:pt x="27" y="2"/>
                    </a:cubicBezTo>
                    <a:cubicBezTo>
                      <a:pt x="22" y="2"/>
                      <a:pt x="17" y="1"/>
                      <a:pt x="15" y="0"/>
                    </a:cubicBezTo>
                    <a:cubicBezTo>
                      <a:pt x="11" y="5"/>
                      <a:pt x="7" y="10"/>
                      <a:pt x="4" y="14"/>
                    </a:cubicBezTo>
                    <a:cubicBezTo>
                      <a:pt x="4" y="16"/>
                      <a:pt x="4" y="18"/>
                      <a:pt x="5" y="20"/>
                    </a:cubicBezTo>
                    <a:cubicBezTo>
                      <a:pt x="2" y="17"/>
                      <a:pt x="0" y="24"/>
                      <a:pt x="1" y="26"/>
                    </a:cubicBezTo>
                    <a:cubicBezTo>
                      <a:pt x="3" y="28"/>
                      <a:pt x="4" y="29"/>
                      <a:pt x="6" y="29"/>
                    </a:cubicBezTo>
                    <a:cubicBezTo>
                      <a:pt x="7" y="31"/>
                      <a:pt x="8" y="32"/>
                      <a:pt x="8" y="34"/>
                    </a:cubicBezTo>
                    <a:cubicBezTo>
                      <a:pt x="10" y="38"/>
                      <a:pt x="18" y="44"/>
                      <a:pt x="27" y="44"/>
                    </a:cubicBezTo>
                    <a:cubicBezTo>
                      <a:pt x="36" y="44"/>
                      <a:pt x="45" y="38"/>
                      <a:pt x="46" y="34"/>
                    </a:cubicBezTo>
                    <a:cubicBezTo>
                      <a:pt x="47" y="32"/>
                      <a:pt x="48" y="31"/>
                      <a:pt x="48" y="29"/>
                    </a:cubicBezTo>
                    <a:cubicBezTo>
                      <a:pt x="50" y="29"/>
                      <a:pt x="52" y="28"/>
                      <a:pt x="53" y="26"/>
                    </a:cubicBezTo>
                    <a:cubicBezTo>
                      <a:pt x="55" y="24"/>
                      <a:pt x="53" y="17"/>
                      <a:pt x="50" y="20"/>
                    </a:cubicBezTo>
                    <a:close/>
                  </a:path>
                </a:pathLst>
              </a:custGeom>
              <a:solidFill>
                <a:srgbClr val="F9B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17" name="Freeform 244">
                <a:extLst>
                  <a:ext uri="{FF2B5EF4-FFF2-40B4-BE49-F238E27FC236}">
                    <a16:creationId xmlns:a16="http://schemas.microsoft.com/office/drawing/2014/main" id="{65AA0B5D-5CA7-FE45-93B6-6538BB9B72D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89" y="-59"/>
                <a:ext cx="130" cy="106"/>
              </a:xfrm>
              <a:custGeom>
                <a:avLst/>
                <a:gdLst>
                  <a:gd name="T0" fmla="*/ 41 w 55"/>
                  <a:gd name="T1" fmla="*/ 17 h 45"/>
                  <a:gd name="T2" fmla="*/ 36 w 55"/>
                  <a:gd name="T3" fmla="*/ 8 h 45"/>
                  <a:gd name="T4" fmla="*/ 32 w 55"/>
                  <a:gd name="T5" fmla="*/ 12 h 45"/>
                  <a:gd name="T6" fmla="*/ 27 w 55"/>
                  <a:gd name="T7" fmla="*/ 0 h 45"/>
                  <a:gd name="T8" fmla="*/ 21 w 55"/>
                  <a:gd name="T9" fmla="*/ 7 h 45"/>
                  <a:gd name="T10" fmla="*/ 20 w 55"/>
                  <a:gd name="T11" fmla="*/ 4 h 45"/>
                  <a:gd name="T12" fmla="*/ 12 w 55"/>
                  <a:gd name="T13" fmla="*/ 18 h 45"/>
                  <a:gd name="T14" fmla="*/ 5 w 55"/>
                  <a:gd name="T15" fmla="*/ 45 h 45"/>
                  <a:gd name="T16" fmla="*/ 16 w 55"/>
                  <a:gd name="T17" fmla="*/ 30 h 45"/>
                  <a:gd name="T18" fmla="*/ 28 w 55"/>
                  <a:gd name="T19" fmla="*/ 32 h 45"/>
                  <a:gd name="T20" fmla="*/ 41 w 55"/>
                  <a:gd name="T21" fmla="*/ 30 h 45"/>
                  <a:gd name="T22" fmla="*/ 52 w 55"/>
                  <a:gd name="T23" fmla="*/ 45 h 45"/>
                  <a:gd name="T24" fmla="*/ 41 w 55"/>
                  <a:gd name="T25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45">
                    <a:moveTo>
                      <a:pt x="41" y="17"/>
                    </a:moveTo>
                    <a:cubicBezTo>
                      <a:pt x="39" y="14"/>
                      <a:pt x="36" y="10"/>
                      <a:pt x="36" y="8"/>
                    </a:cubicBezTo>
                    <a:cubicBezTo>
                      <a:pt x="34" y="9"/>
                      <a:pt x="33" y="10"/>
                      <a:pt x="32" y="12"/>
                    </a:cubicBezTo>
                    <a:cubicBezTo>
                      <a:pt x="29" y="8"/>
                      <a:pt x="27" y="4"/>
                      <a:pt x="27" y="0"/>
                    </a:cubicBezTo>
                    <a:cubicBezTo>
                      <a:pt x="24" y="2"/>
                      <a:pt x="22" y="5"/>
                      <a:pt x="21" y="7"/>
                    </a:cubicBezTo>
                    <a:cubicBezTo>
                      <a:pt x="20" y="6"/>
                      <a:pt x="20" y="5"/>
                      <a:pt x="20" y="4"/>
                    </a:cubicBezTo>
                    <a:cubicBezTo>
                      <a:pt x="14" y="9"/>
                      <a:pt x="12" y="14"/>
                      <a:pt x="12" y="18"/>
                    </a:cubicBezTo>
                    <a:cubicBezTo>
                      <a:pt x="0" y="23"/>
                      <a:pt x="3" y="39"/>
                      <a:pt x="5" y="45"/>
                    </a:cubicBezTo>
                    <a:cubicBezTo>
                      <a:pt x="7" y="41"/>
                      <a:pt x="11" y="35"/>
                      <a:pt x="16" y="30"/>
                    </a:cubicBezTo>
                    <a:cubicBezTo>
                      <a:pt x="18" y="31"/>
                      <a:pt x="23" y="32"/>
                      <a:pt x="28" y="32"/>
                    </a:cubicBezTo>
                    <a:cubicBezTo>
                      <a:pt x="32" y="32"/>
                      <a:pt x="37" y="31"/>
                      <a:pt x="41" y="30"/>
                    </a:cubicBezTo>
                    <a:cubicBezTo>
                      <a:pt x="45" y="35"/>
                      <a:pt x="50" y="41"/>
                      <a:pt x="52" y="45"/>
                    </a:cubicBezTo>
                    <a:cubicBezTo>
                      <a:pt x="53" y="38"/>
                      <a:pt x="55" y="19"/>
                      <a:pt x="41" y="17"/>
                    </a:cubicBezTo>
                    <a:close/>
                  </a:path>
                </a:pathLst>
              </a:custGeom>
              <a:solidFill>
                <a:srgbClr val="5B4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18" name="Freeform 245">
                <a:extLst>
                  <a:ext uri="{FF2B5EF4-FFF2-40B4-BE49-F238E27FC236}">
                    <a16:creationId xmlns:a16="http://schemas.microsoft.com/office/drawing/2014/main" id="{9C7A93E8-2B2D-864C-AB0B-55BC5A451F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68" y="130"/>
                <a:ext cx="175" cy="47"/>
              </a:xfrm>
              <a:custGeom>
                <a:avLst/>
                <a:gdLst>
                  <a:gd name="T0" fmla="*/ 17 w 74"/>
                  <a:gd name="T1" fmla="*/ 0 h 20"/>
                  <a:gd name="T2" fmla="*/ 11 w 74"/>
                  <a:gd name="T3" fmla="*/ 3 h 20"/>
                  <a:gd name="T4" fmla="*/ 0 w 74"/>
                  <a:gd name="T5" fmla="*/ 20 h 20"/>
                  <a:gd name="T6" fmla="*/ 74 w 74"/>
                  <a:gd name="T7" fmla="*/ 20 h 20"/>
                  <a:gd name="T8" fmla="*/ 63 w 74"/>
                  <a:gd name="T9" fmla="*/ 3 h 20"/>
                  <a:gd name="T10" fmla="*/ 58 w 74"/>
                  <a:gd name="T11" fmla="*/ 0 h 20"/>
                  <a:gd name="T12" fmla="*/ 48 w 74"/>
                  <a:gd name="T13" fmla="*/ 0 h 20"/>
                  <a:gd name="T14" fmla="*/ 48 w 74"/>
                  <a:gd name="T15" fmla="*/ 2 h 20"/>
                  <a:gd name="T16" fmla="*/ 37 w 74"/>
                  <a:gd name="T17" fmla="*/ 13 h 20"/>
                  <a:gd name="T18" fmla="*/ 26 w 74"/>
                  <a:gd name="T19" fmla="*/ 2 h 20"/>
                  <a:gd name="T20" fmla="*/ 27 w 74"/>
                  <a:gd name="T21" fmla="*/ 0 h 20"/>
                  <a:gd name="T22" fmla="*/ 17 w 74"/>
                  <a:gd name="T23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" h="20">
                    <a:moveTo>
                      <a:pt x="17" y="0"/>
                    </a:moveTo>
                    <a:cubicBezTo>
                      <a:pt x="15" y="0"/>
                      <a:pt x="13" y="1"/>
                      <a:pt x="11" y="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62" y="1"/>
                      <a:pt x="60" y="0"/>
                      <a:pt x="5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1"/>
                      <a:pt x="48" y="1"/>
                      <a:pt x="48" y="2"/>
                    </a:cubicBezTo>
                    <a:cubicBezTo>
                      <a:pt x="48" y="8"/>
                      <a:pt x="43" y="13"/>
                      <a:pt x="37" y="13"/>
                    </a:cubicBezTo>
                    <a:cubicBezTo>
                      <a:pt x="31" y="13"/>
                      <a:pt x="26" y="8"/>
                      <a:pt x="26" y="2"/>
                    </a:cubicBezTo>
                    <a:cubicBezTo>
                      <a:pt x="26" y="1"/>
                      <a:pt x="26" y="1"/>
                      <a:pt x="27" y="0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E1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19" name="Rectangle 246">
                <a:extLst>
                  <a:ext uri="{FF2B5EF4-FFF2-40B4-BE49-F238E27FC236}">
                    <a16:creationId xmlns:a16="http://schemas.microsoft.com/office/drawing/2014/main" id="{2E411352-7DF9-004E-911B-8EB7E2DB76A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017" y="484"/>
                <a:ext cx="1571" cy="1018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20" name="Rectangle 247">
                <a:extLst>
                  <a:ext uri="{FF2B5EF4-FFF2-40B4-BE49-F238E27FC236}">
                    <a16:creationId xmlns:a16="http://schemas.microsoft.com/office/drawing/2014/main" id="{FC8DBABF-0606-9D4F-9960-F19528D6FE7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017" y="484"/>
                <a:ext cx="1571" cy="10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21" name="Rectangle 248">
                <a:extLst>
                  <a:ext uri="{FF2B5EF4-FFF2-40B4-BE49-F238E27FC236}">
                    <a16:creationId xmlns:a16="http://schemas.microsoft.com/office/drawing/2014/main" id="{5412B657-E72E-244C-9260-90795507AAA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244" y="1122"/>
                <a:ext cx="453" cy="184"/>
              </a:xfrm>
              <a:prstGeom prst="rect">
                <a:avLst/>
              </a:prstGeom>
              <a:solidFill>
                <a:srgbClr val="F7D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22" name="Rectangle 249">
                <a:extLst>
                  <a:ext uri="{FF2B5EF4-FFF2-40B4-BE49-F238E27FC236}">
                    <a16:creationId xmlns:a16="http://schemas.microsoft.com/office/drawing/2014/main" id="{EFA95F97-67B9-AA49-9727-DC8F20C608B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244" y="1380"/>
                <a:ext cx="453" cy="28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23" name="Rectangle 250">
                <a:extLst>
                  <a:ext uri="{FF2B5EF4-FFF2-40B4-BE49-F238E27FC236}">
                    <a16:creationId xmlns:a16="http://schemas.microsoft.com/office/drawing/2014/main" id="{DFB39339-AEC7-6248-B093-0A2B9983B80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244" y="1436"/>
                <a:ext cx="453" cy="29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24" name="Rectangle 251">
                <a:extLst>
                  <a:ext uri="{FF2B5EF4-FFF2-40B4-BE49-F238E27FC236}">
                    <a16:creationId xmlns:a16="http://schemas.microsoft.com/office/drawing/2014/main" id="{F9516450-5581-924F-9714-183AF622E72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6" y="806"/>
                <a:ext cx="454" cy="28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25" name="Rectangle 252">
                <a:extLst>
                  <a:ext uri="{FF2B5EF4-FFF2-40B4-BE49-F238E27FC236}">
                    <a16:creationId xmlns:a16="http://schemas.microsoft.com/office/drawing/2014/main" id="{6E29985C-4D5B-C044-8E73-858B164D8CA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6" y="865"/>
                <a:ext cx="289" cy="26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26" name="Rectangle 253">
                <a:extLst>
                  <a:ext uri="{FF2B5EF4-FFF2-40B4-BE49-F238E27FC236}">
                    <a16:creationId xmlns:a16="http://schemas.microsoft.com/office/drawing/2014/main" id="{5717DD54-5ACC-1C44-8FDF-5C50C14C075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6" y="702"/>
                <a:ext cx="454" cy="59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27" name="Rectangle 254">
                <a:extLst>
                  <a:ext uri="{FF2B5EF4-FFF2-40B4-BE49-F238E27FC236}">
                    <a16:creationId xmlns:a16="http://schemas.microsoft.com/office/drawing/2014/main" id="{737FD785-0455-8746-97F3-76CA7C6B65A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6" y="560"/>
                <a:ext cx="454" cy="80"/>
              </a:xfrm>
              <a:prstGeom prst="rect">
                <a:avLst/>
              </a:prstGeom>
              <a:solidFill>
                <a:srgbClr val="57B0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28" name="Rectangle 255">
                <a:extLst>
                  <a:ext uri="{FF2B5EF4-FFF2-40B4-BE49-F238E27FC236}">
                    <a16:creationId xmlns:a16="http://schemas.microsoft.com/office/drawing/2014/main" id="{367C5546-AACD-BC49-A3F3-AA3C99B5EDD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6" y="933"/>
                <a:ext cx="114" cy="80"/>
              </a:xfrm>
              <a:prstGeom prst="rect">
                <a:avLst/>
              </a:prstGeom>
              <a:solidFill>
                <a:srgbClr val="FFE0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29" name="Rectangle 256">
                <a:extLst>
                  <a:ext uri="{FF2B5EF4-FFF2-40B4-BE49-F238E27FC236}">
                    <a16:creationId xmlns:a16="http://schemas.microsoft.com/office/drawing/2014/main" id="{5A6D2FBE-FAA3-5F49-A646-E56FE6E7F2B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6" y="933"/>
                <a:ext cx="114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30" name="Rectangle 257">
                <a:extLst>
                  <a:ext uri="{FF2B5EF4-FFF2-40B4-BE49-F238E27FC236}">
                    <a16:creationId xmlns:a16="http://schemas.microsoft.com/office/drawing/2014/main" id="{532E84EC-75F8-DD4C-91F6-3E80622B542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136" y="933"/>
                <a:ext cx="114" cy="80"/>
              </a:xfrm>
              <a:prstGeom prst="rect">
                <a:avLst/>
              </a:prstGeom>
              <a:solidFill>
                <a:srgbClr val="E1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31" name="Rectangle 258">
                <a:extLst>
                  <a:ext uri="{FF2B5EF4-FFF2-40B4-BE49-F238E27FC236}">
                    <a16:creationId xmlns:a16="http://schemas.microsoft.com/office/drawing/2014/main" id="{E41CC904-82E0-D04D-BBE2-C8FC37E6FE7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66" y="933"/>
                <a:ext cx="114" cy="80"/>
              </a:xfrm>
              <a:prstGeom prst="rect">
                <a:avLst/>
              </a:prstGeom>
              <a:solidFill>
                <a:srgbClr val="34A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32" name="Rectangle 259">
                <a:extLst>
                  <a:ext uri="{FF2B5EF4-FFF2-40B4-BE49-F238E27FC236}">
                    <a16:creationId xmlns:a16="http://schemas.microsoft.com/office/drawing/2014/main" id="{ED1E12C1-3666-DB49-9E3E-5158D112B9A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66" y="933"/>
                <a:ext cx="114" cy="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33" name="Rectangle 260">
                <a:extLst>
                  <a:ext uri="{FF2B5EF4-FFF2-40B4-BE49-F238E27FC236}">
                    <a16:creationId xmlns:a16="http://schemas.microsoft.com/office/drawing/2014/main" id="{21F6AD3F-D30F-774C-835F-0FD584150EB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85" y="943"/>
                <a:ext cx="76" cy="61"/>
              </a:xfrm>
              <a:prstGeom prst="rect">
                <a:avLst/>
              </a:prstGeom>
              <a:solidFill>
                <a:srgbClr val="C2E2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34" name="Freeform 261">
                <a:extLst>
                  <a:ext uri="{FF2B5EF4-FFF2-40B4-BE49-F238E27FC236}">
                    <a16:creationId xmlns:a16="http://schemas.microsoft.com/office/drawing/2014/main" id="{C205704B-61C0-104E-AA35-F6C8B550175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20" y="938"/>
                <a:ext cx="68" cy="66"/>
              </a:xfrm>
              <a:custGeom>
                <a:avLst/>
                <a:gdLst>
                  <a:gd name="T0" fmla="*/ 33 w 68"/>
                  <a:gd name="T1" fmla="*/ 0 h 66"/>
                  <a:gd name="T2" fmla="*/ 24 w 68"/>
                  <a:gd name="T3" fmla="*/ 21 h 66"/>
                  <a:gd name="T4" fmla="*/ 0 w 68"/>
                  <a:gd name="T5" fmla="*/ 26 h 66"/>
                  <a:gd name="T6" fmla="*/ 17 w 68"/>
                  <a:gd name="T7" fmla="*/ 42 h 66"/>
                  <a:gd name="T8" fmla="*/ 12 w 68"/>
                  <a:gd name="T9" fmla="*/ 66 h 66"/>
                  <a:gd name="T10" fmla="*/ 33 w 68"/>
                  <a:gd name="T11" fmla="*/ 54 h 66"/>
                  <a:gd name="T12" fmla="*/ 54 w 68"/>
                  <a:gd name="T13" fmla="*/ 66 h 66"/>
                  <a:gd name="T14" fmla="*/ 50 w 68"/>
                  <a:gd name="T15" fmla="*/ 42 h 66"/>
                  <a:gd name="T16" fmla="*/ 68 w 68"/>
                  <a:gd name="T17" fmla="*/ 26 h 66"/>
                  <a:gd name="T18" fmla="*/ 45 w 68"/>
                  <a:gd name="T19" fmla="*/ 21 h 66"/>
                  <a:gd name="T20" fmla="*/ 33 w 68"/>
                  <a:gd name="T2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66">
                    <a:moveTo>
                      <a:pt x="33" y="0"/>
                    </a:moveTo>
                    <a:lnTo>
                      <a:pt x="24" y="21"/>
                    </a:lnTo>
                    <a:lnTo>
                      <a:pt x="0" y="26"/>
                    </a:lnTo>
                    <a:lnTo>
                      <a:pt x="17" y="42"/>
                    </a:lnTo>
                    <a:lnTo>
                      <a:pt x="12" y="66"/>
                    </a:lnTo>
                    <a:lnTo>
                      <a:pt x="33" y="54"/>
                    </a:lnTo>
                    <a:lnTo>
                      <a:pt x="54" y="66"/>
                    </a:lnTo>
                    <a:lnTo>
                      <a:pt x="50" y="42"/>
                    </a:lnTo>
                    <a:lnTo>
                      <a:pt x="68" y="26"/>
                    </a:lnTo>
                    <a:lnTo>
                      <a:pt x="45" y="21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35" name="Freeform 262">
                <a:extLst>
                  <a:ext uri="{FF2B5EF4-FFF2-40B4-BE49-F238E27FC236}">
                    <a16:creationId xmlns:a16="http://schemas.microsoft.com/office/drawing/2014/main" id="{B602FBAF-46D9-5943-8191-2F03C112D68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20" y="938"/>
                <a:ext cx="68" cy="66"/>
              </a:xfrm>
              <a:custGeom>
                <a:avLst/>
                <a:gdLst>
                  <a:gd name="T0" fmla="*/ 33 w 68"/>
                  <a:gd name="T1" fmla="*/ 0 h 66"/>
                  <a:gd name="T2" fmla="*/ 24 w 68"/>
                  <a:gd name="T3" fmla="*/ 21 h 66"/>
                  <a:gd name="T4" fmla="*/ 0 w 68"/>
                  <a:gd name="T5" fmla="*/ 26 h 66"/>
                  <a:gd name="T6" fmla="*/ 17 w 68"/>
                  <a:gd name="T7" fmla="*/ 42 h 66"/>
                  <a:gd name="T8" fmla="*/ 12 w 68"/>
                  <a:gd name="T9" fmla="*/ 66 h 66"/>
                  <a:gd name="T10" fmla="*/ 33 w 68"/>
                  <a:gd name="T11" fmla="*/ 54 h 66"/>
                  <a:gd name="T12" fmla="*/ 54 w 68"/>
                  <a:gd name="T13" fmla="*/ 66 h 66"/>
                  <a:gd name="T14" fmla="*/ 50 w 68"/>
                  <a:gd name="T15" fmla="*/ 42 h 66"/>
                  <a:gd name="T16" fmla="*/ 68 w 68"/>
                  <a:gd name="T17" fmla="*/ 26 h 66"/>
                  <a:gd name="T18" fmla="*/ 45 w 68"/>
                  <a:gd name="T19" fmla="*/ 21 h 66"/>
                  <a:gd name="T20" fmla="*/ 33 w 68"/>
                  <a:gd name="T21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" h="66">
                    <a:moveTo>
                      <a:pt x="33" y="0"/>
                    </a:moveTo>
                    <a:lnTo>
                      <a:pt x="24" y="21"/>
                    </a:lnTo>
                    <a:lnTo>
                      <a:pt x="0" y="26"/>
                    </a:lnTo>
                    <a:lnTo>
                      <a:pt x="17" y="42"/>
                    </a:lnTo>
                    <a:lnTo>
                      <a:pt x="12" y="66"/>
                    </a:lnTo>
                    <a:lnTo>
                      <a:pt x="33" y="54"/>
                    </a:lnTo>
                    <a:lnTo>
                      <a:pt x="54" y="66"/>
                    </a:lnTo>
                    <a:lnTo>
                      <a:pt x="50" y="42"/>
                    </a:lnTo>
                    <a:lnTo>
                      <a:pt x="68" y="26"/>
                    </a:lnTo>
                    <a:lnTo>
                      <a:pt x="45" y="21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36" name="Freeform 263">
                <a:extLst>
                  <a:ext uri="{FF2B5EF4-FFF2-40B4-BE49-F238E27FC236}">
                    <a16:creationId xmlns:a16="http://schemas.microsoft.com/office/drawing/2014/main" id="{97E91C08-60CE-244B-8904-2EB9AEDA85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62" y="957"/>
                <a:ext cx="62" cy="45"/>
              </a:xfrm>
              <a:custGeom>
                <a:avLst/>
                <a:gdLst>
                  <a:gd name="T0" fmla="*/ 26 w 26"/>
                  <a:gd name="T1" fmla="*/ 17 h 19"/>
                  <a:gd name="T2" fmla="*/ 23 w 26"/>
                  <a:gd name="T3" fmla="*/ 19 h 19"/>
                  <a:gd name="T4" fmla="*/ 3 w 26"/>
                  <a:gd name="T5" fmla="*/ 19 h 19"/>
                  <a:gd name="T6" fmla="*/ 0 w 26"/>
                  <a:gd name="T7" fmla="*/ 17 h 19"/>
                  <a:gd name="T8" fmla="*/ 0 w 26"/>
                  <a:gd name="T9" fmla="*/ 3 h 19"/>
                  <a:gd name="T10" fmla="*/ 3 w 26"/>
                  <a:gd name="T11" fmla="*/ 0 h 19"/>
                  <a:gd name="T12" fmla="*/ 23 w 26"/>
                  <a:gd name="T13" fmla="*/ 0 h 19"/>
                  <a:gd name="T14" fmla="*/ 26 w 26"/>
                  <a:gd name="T15" fmla="*/ 3 h 19"/>
                  <a:gd name="T16" fmla="*/ 26 w 26"/>
                  <a:gd name="T17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9">
                    <a:moveTo>
                      <a:pt x="26" y="17"/>
                    </a:moveTo>
                    <a:cubicBezTo>
                      <a:pt x="26" y="18"/>
                      <a:pt x="25" y="19"/>
                      <a:pt x="2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0" y="18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6" y="2"/>
                      <a:pt x="26" y="3"/>
                    </a:cubicBezTo>
                    <a:lnTo>
                      <a:pt x="26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37" name="Freeform 264">
                <a:extLst>
                  <a:ext uri="{FF2B5EF4-FFF2-40B4-BE49-F238E27FC236}">
                    <a16:creationId xmlns:a16="http://schemas.microsoft.com/office/drawing/2014/main" id="{FD90046E-2C0F-8E48-9F7E-B4A6B5C8CBC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77" y="938"/>
                <a:ext cx="33" cy="19"/>
              </a:xfrm>
              <a:custGeom>
                <a:avLst/>
                <a:gdLst>
                  <a:gd name="T0" fmla="*/ 2 w 14"/>
                  <a:gd name="T1" fmla="*/ 8 h 8"/>
                  <a:gd name="T2" fmla="*/ 2 w 14"/>
                  <a:gd name="T3" fmla="*/ 6 h 8"/>
                  <a:gd name="T4" fmla="*/ 7 w 14"/>
                  <a:gd name="T5" fmla="*/ 2 h 8"/>
                  <a:gd name="T6" fmla="*/ 8 w 14"/>
                  <a:gd name="T7" fmla="*/ 2 h 8"/>
                  <a:gd name="T8" fmla="*/ 12 w 14"/>
                  <a:gd name="T9" fmla="*/ 6 h 8"/>
                  <a:gd name="T10" fmla="*/ 12 w 14"/>
                  <a:gd name="T11" fmla="*/ 8 h 8"/>
                  <a:gd name="T12" fmla="*/ 14 w 14"/>
                  <a:gd name="T13" fmla="*/ 8 h 8"/>
                  <a:gd name="T14" fmla="*/ 14 w 14"/>
                  <a:gd name="T15" fmla="*/ 6 h 8"/>
                  <a:gd name="T16" fmla="*/ 8 w 14"/>
                  <a:gd name="T17" fmla="*/ 0 h 8"/>
                  <a:gd name="T18" fmla="*/ 7 w 14"/>
                  <a:gd name="T19" fmla="*/ 0 h 8"/>
                  <a:gd name="T20" fmla="*/ 0 w 14"/>
                  <a:gd name="T21" fmla="*/ 6 h 8"/>
                  <a:gd name="T22" fmla="*/ 0 w 14"/>
                  <a:gd name="T23" fmla="*/ 8 h 8"/>
                  <a:gd name="T24" fmla="*/ 2 w 14"/>
                  <a:gd name="T25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" h="8">
                    <a:moveTo>
                      <a:pt x="2" y="8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4" y="2"/>
                      <a:pt x="7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2"/>
                      <a:pt x="12" y="4"/>
                      <a:pt x="12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3"/>
                      <a:pt x="11" y="0"/>
                      <a:pt x="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2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38" name="Freeform 265">
                <a:extLst>
                  <a:ext uri="{FF2B5EF4-FFF2-40B4-BE49-F238E27FC236}">
                    <a16:creationId xmlns:a16="http://schemas.microsoft.com/office/drawing/2014/main" id="{678D1746-8E9B-8B44-9937-E00176DA141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62" y="957"/>
                <a:ext cx="62" cy="45"/>
              </a:xfrm>
              <a:custGeom>
                <a:avLst/>
                <a:gdLst>
                  <a:gd name="T0" fmla="*/ 26 w 26"/>
                  <a:gd name="T1" fmla="*/ 17 h 19"/>
                  <a:gd name="T2" fmla="*/ 23 w 26"/>
                  <a:gd name="T3" fmla="*/ 19 h 19"/>
                  <a:gd name="T4" fmla="*/ 3 w 26"/>
                  <a:gd name="T5" fmla="*/ 19 h 19"/>
                  <a:gd name="T6" fmla="*/ 0 w 26"/>
                  <a:gd name="T7" fmla="*/ 17 h 19"/>
                  <a:gd name="T8" fmla="*/ 0 w 26"/>
                  <a:gd name="T9" fmla="*/ 3 h 19"/>
                  <a:gd name="T10" fmla="*/ 3 w 26"/>
                  <a:gd name="T11" fmla="*/ 0 h 19"/>
                  <a:gd name="T12" fmla="*/ 23 w 26"/>
                  <a:gd name="T13" fmla="*/ 0 h 19"/>
                  <a:gd name="T14" fmla="*/ 26 w 26"/>
                  <a:gd name="T15" fmla="*/ 3 h 19"/>
                  <a:gd name="T16" fmla="*/ 26 w 26"/>
                  <a:gd name="T17" fmla="*/ 1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6" h="19">
                    <a:moveTo>
                      <a:pt x="26" y="17"/>
                    </a:moveTo>
                    <a:cubicBezTo>
                      <a:pt x="26" y="18"/>
                      <a:pt x="25" y="19"/>
                      <a:pt x="2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" y="19"/>
                      <a:pt x="0" y="18"/>
                      <a:pt x="0" y="17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2" y="0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0"/>
                      <a:pt x="26" y="2"/>
                      <a:pt x="26" y="3"/>
                    </a:cubicBezTo>
                    <a:lnTo>
                      <a:pt x="26" y="1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39" name="Rectangle 266">
                <a:extLst>
                  <a:ext uri="{FF2B5EF4-FFF2-40B4-BE49-F238E27FC236}">
                    <a16:creationId xmlns:a16="http://schemas.microsoft.com/office/drawing/2014/main" id="{3C374481-4083-DE41-B77F-44FE92A40B9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244" y="560"/>
                <a:ext cx="453" cy="453"/>
              </a:xfrm>
              <a:prstGeom prst="rect">
                <a:avLst/>
              </a:pr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40" name="Freeform 267">
                <a:extLst>
                  <a:ext uri="{FF2B5EF4-FFF2-40B4-BE49-F238E27FC236}">
                    <a16:creationId xmlns:a16="http://schemas.microsoft.com/office/drawing/2014/main" id="{599F176F-159F-924F-9C42-CADBDE24271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30" y="902"/>
                <a:ext cx="92" cy="81"/>
              </a:xfrm>
              <a:custGeom>
                <a:avLst/>
                <a:gdLst>
                  <a:gd name="T0" fmla="*/ 20 w 39"/>
                  <a:gd name="T1" fmla="*/ 34 h 34"/>
                  <a:gd name="T2" fmla="*/ 39 w 39"/>
                  <a:gd name="T3" fmla="*/ 15 h 34"/>
                  <a:gd name="T4" fmla="*/ 39 w 39"/>
                  <a:gd name="T5" fmla="*/ 12 h 34"/>
                  <a:gd name="T6" fmla="*/ 28 w 39"/>
                  <a:gd name="T7" fmla="*/ 12 h 34"/>
                  <a:gd name="T8" fmla="*/ 28 w 39"/>
                  <a:gd name="T9" fmla="*/ 0 h 34"/>
                  <a:gd name="T10" fmla="*/ 20 w 39"/>
                  <a:gd name="T11" fmla="*/ 1 h 34"/>
                  <a:gd name="T12" fmla="*/ 11 w 39"/>
                  <a:gd name="T13" fmla="*/ 0 h 34"/>
                  <a:gd name="T14" fmla="*/ 11 w 39"/>
                  <a:gd name="T15" fmla="*/ 12 h 34"/>
                  <a:gd name="T16" fmla="*/ 1 w 39"/>
                  <a:gd name="T17" fmla="*/ 12 h 34"/>
                  <a:gd name="T18" fmla="*/ 0 w 39"/>
                  <a:gd name="T19" fmla="*/ 15 h 34"/>
                  <a:gd name="T20" fmla="*/ 20 w 39"/>
                  <a:gd name="T2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34">
                    <a:moveTo>
                      <a:pt x="20" y="34"/>
                    </a:moveTo>
                    <a:cubicBezTo>
                      <a:pt x="30" y="34"/>
                      <a:pt x="39" y="25"/>
                      <a:pt x="39" y="15"/>
                    </a:cubicBezTo>
                    <a:cubicBezTo>
                      <a:pt x="39" y="14"/>
                      <a:pt x="39" y="13"/>
                      <a:pt x="39" y="12"/>
                    </a:cubicBezTo>
                    <a:cubicBezTo>
                      <a:pt x="28" y="12"/>
                      <a:pt x="28" y="12"/>
                      <a:pt x="28" y="12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6" y="1"/>
                      <a:pt x="23" y="1"/>
                      <a:pt x="20" y="1"/>
                    </a:cubicBezTo>
                    <a:cubicBezTo>
                      <a:pt x="17" y="1"/>
                      <a:pt x="14" y="1"/>
                      <a:pt x="11" y="0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0" y="14"/>
                      <a:pt x="0" y="15"/>
                    </a:cubicBezTo>
                    <a:cubicBezTo>
                      <a:pt x="0" y="25"/>
                      <a:pt x="9" y="34"/>
                      <a:pt x="20" y="34"/>
                    </a:cubicBezTo>
                    <a:close/>
                  </a:path>
                </a:pathLst>
              </a:custGeom>
              <a:solidFill>
                <a:srgbClr val="F9B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41" name="Freeform 268">
                <a:extLst>
                  <a:ext uri="{FF2B5EF4-FFF2-40B4-BE49-F238E27FC236}">
                    <a16:creationId xmlns:a16="http://schemas.microsoft.com/office/drawing/2014/main" id="{A91BD9B0-6256-754B-8507-89361A5A0B0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56" y="902"/>
                <a:ext cx="40" cy="12"/>
              </a:xfrm>
              <a:custGeom>
                <a:avLst/>
                <a:gdLst>
                  <a:gd name="T0" fmla="*/ 17 w 17"/>
                  <a:gd name="T1" fmla="*/ 4 h 5"/>
                  <a:gd name="T2" fmla="*/ 17 w 17"/>
                  <a:gd name="T3" fmla="*/ 0 h 5"/>
                  <a:gd name="T4" fmla="*/ 9 w 17"/>
                  <a:gd name="T5" fmla="*/ 1 h 5"/>
                  <a:gd name="T6" fmla="*/ 0 w 17"/>
                  <a:gd name="T7" fmla="*/ 0 h 5"/>
                  <a:gd name="T8" fmla="*/ 0 w 17"/>
                  <a:gd name="T9" fmla="*/ 4 h 5"/>
                  <a:gd name="T10" fmla="*/ 9 w 17"/>
                  <a:gd name="T11" fmla="*/ 5 h 5"/>
                  <a:gd name="T12" fmla="*/ 17 w 17"/>
                  <a:gd name="T13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5">
                    <a:moveTo>
                      <a:pt x="17" y="4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5" y="1"/>
                      <a:pt x="12" y="1"/>
                      <a:pt x="9" y="1"/>
                    </a:cubicBezTo>
                    <a:cubicBezTo>
                      <a:pt x="6" y="1"/>
                      <a:pt x="3" y="1"/>
                      <a:pt x="0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4"/>
                      <a:pt x="6" y="5"/>
                      <a:pt x="9" y="5"/>
                    </a:cubicBezTo>
                    <a:cubicBezTo>
                      <a:pt x="12" y="5"/>
                      <a:pt x="15" y="4"/>
                      <a:pt x="17" y="4"/>
                    </a:cubicBezTo>
                    <a:close/>
                  </a:path>
                </a:pathLst>
              </a:custGeom>
              <a:solidFill>
                <a:srgbClr val="E3AA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42" name="Freeform 269">
                <a:extLst>
                  <a:ext uri="{FF2B5EF4-FFF2-40B4-BE49-F238E27FC236}">
                    <a16:creationId xmlns:a16="http://schemas.microsoft.com/office/drawing/2014/main" id="{AF7C6620-9CDD-6041-84E3-B8C1D21308E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62" y="718"/>
                <a:ext cx="231" cy="187"/>
              </a:xfrm>
              <a:custGeom>
                <a:avLst/>
                <a:gdLst>
                  <a:gd name="T0" fmla="*/ 89 w 98"/>
                  <a:gd name="T1" fmla="*/ 36 h 79"/>
                  <a:gd name="T2" fmla="*/ 90 w 98"/>
                  <a:gd name="T3" fmla="*/ 26 h 79"/>
                  <a:gd name="T4" fmla="*/ 71 w 98"/>
                  <a:gd name="T5" fmla="*/ 0 h 79"/>
                  <a:gd name="T6" fmla="*/ 47 w 98"/>
                  <a:gd name="T7" fmla="*/ 5 h 79"/>
                  <a:gd name="T8" fmla="*/ 26 w 98"/>
                  <a:gd name="T9" fmla="*/ 1 h 79"/>
                  <a:gd name="T10" fmla="*/ 8 w 98"/>
                  <a:gd name="T11" fmla="*/ 26 h 79"/>
                  <a:gd name="T12" fmla="*/ 8 w 98"/>
                  <a:gd name="T13" fmla="*/ 36 h 79"/>
                  <a:gd name="T14" fmla="*/ 3 w 98"/>
                  <a:gd name="T15" fmla="*/ 47 h 79"/>
                  <a:gd name="T16" fmla="*/ 11 w 98"/>
                  <a:gd name="T17" fmla="*/ 52 h 79"/>
                  <a:gd name="T18" fmla="*/ 15 w 98"/>
                  <a:gd name="T19" fmla="*/ 62 h 79"/>
                  <a:gd name="T20" fmla="*/ 49 w 98"/>
                  <a:gd name="T21" fmla="*/ 79 h 79"/>
                  <a:gd name="T22" fmla="*/ 82 w 98"/>
                  <a:gd name="T23" fmla="*/ 62 h 79"/>
                  <a:gd name="T24" fmla="*/ 86 w 98"/>
                  <a:gd name="T25" fmla="*/ 52 h 79"/>
                  <a:gd name="T26" fmla="*/ 95 w 98"/>
                  <a:gd name="T27" fmla="*/ 47 h 79"/>
                  <a:gd name="T28" fmla="*/ 89 w 98"/>
                  <a:gd name="T29" fmla="*/ 3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8" h="79">
                    <a:moveTo>
                      <a:pt x="89" y="36"/>
                    </a:moveTo>
                    <a:cubicBezTo>
                      <a:pt x="89" y="32"/>
                      <a:pt x="90" y="29"/>
                      <a:pt x="90" y="26"/>
                    </a:cubicBezTo>
                    <a:cubicBezTo>
                      <a:pt x="85" y="19"/>
                      <a:pt x="78" y="9"/>
                      <a:pt x="71" y="0"/>
                    </a:cubicBezTo>
                    <a:cubicBezTo>
                      <a:pt x="65" y="3"/>
                      <a:pt x="56" y="5"/>
                      <a:pt x="47" y="5"/>
                    </a:cubicBezTo>
                    <a:cubicBezTo>
                      <a:pt x="39" y="5"/>
                      <a:pt x="31" y="3"/>
                      <a:pt x="26" y="1"/>
                    </a:cubicBezTo>
                    <a:cubicBezTo>
                      <a:pt x="19" y="9"/>
                      <a:pt x="12" y="19"/>
                      <a:pt x="8" y="26"/>
                    </a:cubicBezTo>
                    <a:cubicBezTo>
                      <a:pt x="8" y="29"/>
                      <a:pt x="8" y="32"/>
                      <a:pt x="8" y="36"/>
                    </a:cubicBezTo>
                    <a:cubicBezTo>
                      <a:pt x="4" y="32"/>
                      <a:pt x="0" y="43"/>
                      <a:pt x="3" y="47"/>
                    </a:cubicBezTo>
                    <a:cubicBezTo>
                      <a:pt x="5" y="51"/>
                      <a:pt x="8" y="53"/>
                      <a:pt x="11" y="52"/>
                    </a:cubicBezTo>
                    <a:cubicBezTo>
                      <a:pt x="12" y="56"/>
                      <a:pt x="14" y="58"/>
                      <a:pt x="15" y="62"/>
                    </a:cubicBezTo>
                    <a:cubicBezTo>
                      <a:pt x="18" y="68"/>
                      <a:pt x="33" y="79"/>
                      <a:pt x="49" y="79"/>
                    </a:cubicBezTo>
                    <a:cubicBezTo>
                      <a:pt x="65" y="79"/>
                      <a:pt x="79" y="68"/>
                      <a:pt x="82" y="62"/>
                    </a:cubicBezTo>
                    <a:cubicBezTo>
                      <a:pt x="84" y="58"/>
                      <a:pt x="85" y="56"/>
                      <a:pt x="86" y="52"/>
                    </a:cubicBezTo>
                    <a:cubicBezTo>
                      <a:pt x="90" y="53"/>
                      <a:pt x="92" y="51"/>
                      <a:pt x="95" y="47"/>
                    </a:cubicBezTo>
                    <a:cubicBezTo>
                      <a:pt x="98" y="43"/>
                      <a:pt x="95" y="31"/>
                      <a:pt x="89" y="36"/>
                    </a:cubicBezTo>
                    <a:close/>
                  </a:path>
                </a:pathLst>
              </a:custGeom>
              <a:solidFill>
                <a:srgbClr val="F9B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43" name="Freeform 270">
                <a:extLst>
                  <a:ext uri="{FF2B5EF4-FFF2-40B4-BE49-F238E27FC236}">
                    <a16:creationId xmlns:a16="http://schemas.microsoft.com/office/drawing/2014/main" id="{670CD5FB-D829-5B44-A098-5523CB123E4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59" y="595"/>
                <a:ext cx="232" cy="189"/>
              </a:xfrm>
              <a:custGeom>
                <a:avLst/>
                <a:gdLst>
                  <a:gd name="T0" fmla="*/ 73 w 98"/>
                  <a:gd name="T1" fmla="*/ 30 h 80"/>
                  <a:gd name="T2" fmla="*/ 63 w 98"/>
                  <a:gd name="T3" fmla="*/ 13 h 80"/>
                  <a:gd name="T4" fmla="*/ 56 w 98"/>
                  <a:gd name="T5" fmla="*/ 20 h 80"/>
                  <a:gd name="T6" fmla="*/ 48 w 98"/>
                  <a:gd name="T7" fmla="*/ 0 h 80"/>
                  <a:gd name="T8" fmla="*/ 37 w 98"/>
                  <a:gd name="T9" fmla="*/ 11 h 80"/>
                  <a:gd name="T10" fmla="*/ 35 w 98"/>
                  <a:gd name="T11" fmla="*/ 6 h 80"/>
                  <a:gd name="T12" fmla="*/ 21 w 98"/>
                  <a:gd name="T13" fmla="*/ 32 h 80"/>
                  <a:gd name="T14" fmla="*/ 8 w 98"/>
                  <a:gd name="T15" fmla="*/ 80 h 80"/>
                  <a:gd name="T16" fmla="*/ 27 w 98"/>
                  <a:gd name="T17" fmla="*/ 53 h 80"/>
                  <a:gd name="T18" fmla="*/ 48 w 98"/>
                  <a:gd name="T19" fmla="*/ 57 h 80"/>
                  <a:gd name="T20" fmla="*/ 72 w 98"/>
                  <a:gd name="T21" fmla="*/ 52 h 80"/>
                  <a:gd name="T22" fmla="*/ 92 w 98"/>
                  <a:gd name="T23" fmla="*/ 80 h 80"/>
                  <a:gd name="T24" fmla="*/ 73 w 98"/>
                  <a:gd name="T25" fmla="*/ 3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8" h="80">
                    <a:moveTo>
                      <a:pt x="73" y="30"/>
                    </a:moveTo>
                    <a:cubicBezTo>
                      <a:pt x="68" y="25"/>
                      <a:pt x="63" y="18"/>
                      <a:pt x="63" y="13"/>
                    </a:cubicBezTo>
                    <a:cubicBezTo>
                      <a:pt x="60" y="15"/>
                      <a:pt x="58" y="18"/>
                      <a:pt x="56" y="20"/>
                    </a:cubicBezTo>
                    <a:cubicBezTo>
                      <a:pt x="52" y="13"/>
                      <a:pt x="48" y="6"/>
                      <a:pt x="48" y="0"/>
                    </a:cubicBezTo>
                    <a:cubicBezTo>
                      <a:pt x="43" y="4"/>
                      <a:pt x="39" y="8"/>
                      <a:pt x="37" y="11"/>
                    </a:cubicBezTo>
                    <a:cubicBezTo>
                      <a:pt x="36" y="9"/>
                      <a:pt x="35" y="8"/>
                      <a:pt x="35" y="6"/>
                    </a:cubicBezTo>
                    <a:cubicBezTo>
                      <a:pt x="24" y="16"/>
                      <a:pt x="21" y="24"/>
                      <a:pt x="21" y="32"/>
                    </a:cubicBezTo>
                    <a:cubicBezTo>
                      <a:pt x="0" y="40"/>
                      <a:pt x="5" y="69"/>
                      <a:pt x="8" y="80"/>
                    </a:cubicBezTo>
                    <a:cubicBezTo>
                      <a:pt x="11" y="73"/>
                      <a:pt x="20" y="62"/>
                      <a:pt x="27" y="53"/>
                    </a:cubicBezTo>
                    <a:cubicBezTo>
                      <a:pt x="32" y="55"/>
                      <a:pt x="40" y="57"/>
                      <a:pt x="48" y="57"/>
                    </a:cubicBezTo>
                    <a:cubicBezTo>
                      <a:pt x="57" y="57"/>
                      <a:pt x="66" y="55"/>
                      <a:pt x="72" y="52"/>
                    </a:cubicBezTo>
                    <a:cubicBezTo>
                      <a:pt x="79" y="62"/>
                      <a:pt x="88" y="73"/>
                      <a:pt x="92" y="80"/>
                    </a:cubicBezTo>
                    <a:cubicBezTo>
                      <a:pt x="94" y="68"/>
                      <a:pt x="98" y="34"/>
                      <a:pt x="73" y="30"/>
                    </a:cubicBezTo>
                    <a:close/>
                  </a:path>
                </a:pathLst>
              </a:custGeom>
              <a:solidFill>
                <a:srgbClr val="5B4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44" name="Freeform 271">
                <a:extLst>
                  <a:ext uri="{FF2B5EF4-FFF2-40B4-BE49-F238E27FC236}">
                    <a16:creationId xmlns:a16="http://schemas.microsoft.com/office/drawing/2014/main" id="{5796C484-3B0F-244B-96C8-AFF066B4CB1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19" y="931"/>
                <a:ext cx="314" cy="82"/>
              </a:xfrm>
              <a:custGeom>
                <a:avLst/>
                <a:gdLst>
                  <a:gd name="T0" fmla="*/ 31 w 133"/>
                  <a:gd name="T1" fmla="*/ 0 h 35"/>
                  <a:gd name="T2" fmla="*/ 21 w 133"/>
                  <a:gd name="T3" fmla="*/ 5 h 35"/>
                  <a:gd name="T4" fmla="*/ 0 w 133"/>
                  <a:gd name="T5" fmla="*/ 35 h 35"/>
                  <a:gd name="T6" fmla="*/ 133 w 133"/>
                  <a:gd name="T7" fmla="*/ 35 h 35"/>
                  <a:gd name="T8" fmla="*/ 113 w 133"/>
                  <a:gd name="T9" fmla="*/ 5 h 35"/>
                  <a:gd name="T10" fmla="*/ 103 w 133"/>
                  <a:gd name="T11" fmla="*/ 0 h 35"/>
                  <a:gd name="T12" fmla="*/ 86 w 133"/>
                  <a:gd name="T13" fmla="*/ 0 h 35"/>
                  <a:gd name="T14" fmla="*/ 86 w 133"/>
                  <a:gd name="T15" fmla="*/ 3 h 35"/>
                  <a:gd name="T16" fmla="*/ 67 w 133"/>
                  <a:gd name="T17" fmla="*/ 22 h 35"/>
                  <a:gd name="T18" fmla="*/ 47 w 133"/>
                  <a:gd name="T19" fmla="*/ 3 h 35"/>
                  <a:gd name="T20" fmla="*/ 48 w 133"/>
                  <a:gd name="T21" fmla="*/ 0 h 35"/>
                  <a:gd name="T22" fmla="*/ 31 w 133"/>
                  <a:gd name="T2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33" h="35">
                    <a:moveTo>
                      <a:pt x="31" y="0"/>
                    </a:moveTo>
                    <a:cubicBezTo>
                      <a:pt x="27" y="0"/>
                      <a:pt x="23" y="2"/>
                      <a:pt x="21" y="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33" y="35"/>
                      <a:pt x="133" y="35"/>
                      <a:pt x="133" y="35"/>
                    </a:cubicBezTo>
                    <a:cubicBezTo>
                      <a:pt x="113" y="5"/>
                      <a:pt x="113" y="5"/>
                      <a:pt x="113" y="5"/>
                    </a:cubicBezTo>
                    <a:cubicBezTo>
                      <a:pt x="110" y="2"/>
                      <a:pt x="107" y="0"/>
                      <a:pt x="103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86" y="1"/>
                      <a:pt x="86" y="2"/>
                      <a:pt x="86" y="3"/>
                    </a:cubicBezTo>
                    <a:cubicBezTo>
                      <a:pt x="86" y="13"/>
                      <a:pt x="77" y="22"/>
                      <a:pt x="67" y="22"/>
                    </a:cubicBezTo>
                    <a:cubicBezTo>
                      <a:pt x="56" y="22"/>
                      <a:pt x="47" y="13"/>
                      <a:pt x="47" y="3"/>
                    </a:cubicBezTo>
                    <a:cubicBezTo>
                      <a:pt x="47" y="2"/>
                      <a:pt x="48" y="1"/>
                      <a:pt x="48" y="0"/>
                    </a:cubicBezTo>
                    <a:lnTo>
                      <a:pt x="31" y="0"/>
                    </a:lnTo>
                    <a:close/>
                  </a:path>
                </a:pathLst>
              </a:custGeom>
              <a:solidFill>
                <a:srgbClr val="E1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45" name="Rectangle 272">
                <a:extLst>
                  <a:ext uri="{FF2B5EF4-FFF2-40B4-BE49-F238E27FC236}">
                    <a16:creationId xmlns:a16="http://schemas.microsoft.com/office/drawing/2014/main" id="{0159148D-718E-D740-B523-77D8396677B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64" y="1108"/>
                <a:ext cx="198" cy="24"/>
              </a:xfrm>
              <a:prstGeom prst="rect">
                <a:avLst/>
              </a:pr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46" name="Rectangle 273">
                <a:extLst>
                  <a:ext uri="{FF2B5EF4-FFF2-40B4-BE49-F238E27FC236}">
                    <a16:creationId xmlns:a16="http://schemas.microsoft.com/office/drawing/2014/main" id="{92951CDE-58B2-6647-B9E4-C94CED5E417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64" y="1160"/>
                <a:ext cx="286" cy="26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47" name="Rectangle 274">
                <a:extLst>
                  <a:ext uri="{FF2B5EF4-FFF2-40B4-BE49-F238E27FC236}">
                    <a16:creationId xmlns:a16="http://schemas.microsoft.com/office/drawing/2014/main" id="{4172AB03-EE08-AA4E-A304-4E42AD7DC25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64" y="1214"/>
                <a:ext cx="286" cy="24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48" name="Rectangle 275">
                <a:extLst>
                  <a:ext uri="{FF2B5EF4-FFF2-40B4-BE49-F238E27FC236}">
                    <a16:creationId xmlns:a16="http://schemas.microsoft.com/office/drawing/2014/main" id="{A1E2C451-7B61-A840-87A2-42E78F19425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64" y="1266"/>
                <a:ext cx="243" cy="26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49" name="Rectangle 276">
                <a:extLst>
                  <a:ext uri="{FF2B5EF4-FFF2-40B4-BE49-F238E27FC236}">
                    <a16:creationId xmlns:a16="http://schemas.microsoft.com/office/drawing/2014/main" id="{7B240238-478D-FE45-9602-E31D1C40A93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6" y="1106"/>
                <a:ext cx="133" cy="132"/>
              </a:xfrm>
              <a:prstGeom prst="rect">
                <a:avLst/>
              </a:prstGeom>
              <a:solidFill>
                <a:srgbClr val="34A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50" name="Rectangle 277">
                <a:extLst>
                  <a:ext uri="{FF2B5EF4-FFF2-40B4-BE49-F238E27FC236}">
                    <a16:creationId xmlns:a16="http://schemas.microsoft.com/office/drawing/2014/main" id="{BCB7B28F-DEE3-7E49-9EA2-C9EE4E9D133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64" y="1330"/>
                <a:ext cx="198" cy="26"/>
              </a:xfrm>
              <a:prstGeom prst="rect">
                <a:avLst/>
              </a:pr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51" name="Rectangle 278">
                <a:extLst>
                  <a:ext uri="{FF2B5EF4-FFF2-40B4-BE49-F238E27FC236}">
                    <a16:creationId xmlns:a16="http://schemas.microsoft.com/office/drawing/2014/main" id="{6CC071E8-9478-104C-B7FD-14AE4E512B4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64" y="1382"/>
                <a:ext cx="286" cy="26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52" name="Rectangle 279">
                <a:extLst>
                  <a:ext uri="{FF2B5EF4-FFF2-40B4-BE49-F238E27FC236}">
                    <a16:creationId xmlns:a16="http://schemas.microsoft.com/office/drawing/2014/main" id="{F0F345CF-98AD-3F48-A11D-69106A19D00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964" y="1436"/>
                <a:ext cx="243" cy="24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53" name="Rectangle 280">
                <a:extLst>
                  <a:ext uri="{FF2B5EF4-FFF2-40B4-BE49-F238E27FC236}">
                    <a16:creationId xmlns:a16="http://schemas.microsoft.com/office/drawing/2014/main" id="{DEC2A0D5-D447-444D-B0B2-59387DA38430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96" y="1330"/>
                <a:ext cx="133" cy="130"/>
              </a:xfrm>
              <a:prstGeom prst="rect">
                <a:avLst/>
              </a:prstGeom>
              <a:solidFill>
                <a:srgbClr val="34A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54" name="Freeform 281">
                <a:extLst>
                  <a:ext uri="{FF2B5EF4-FFF2-40B4-BE49-F238E27FC236}">
                    <a16:creationId xmlns:a16="http://schemas.microsoft.com/office/drawing/2014/main" id="{7BAA494A-ED84-734C-8A96-FCF7220D685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53" y="515"/>
                <a:ext cx="102" cy="952"/>
              </a:xfrm>
              <a:custGeom>
                <a:avLst/>
                <a:gdLst>
                  <a:gd name="T0" fmla="*/ 43 w 43"/>
                  <a:gd name="T1" fmla="*/ 392 h 403"/>
                  <a:gd name="T2" fmla="*/ 32 w 43"/>
                  <a:gd name="T3" fmla="*/ 403 h 403"/>
                  <a:gd name="T4" fmla="*/ 12 w 43"/>
                  <a:gd name="T5" fmla="*/ 403 h 403"/>
                  <a:gd name="T6" fmla="*/ 0 w 43"/>
                  <a:gd name="T7" fmla="*/ 392 h 403"/>
                  <a:gd name="T8" fmla="*/ 0 w 43"/>
                  <a:gd name="T9" fmla="*/ 11 h 403"/>
                  <a:gd name="T10" fmla="*/ 12 w 43"/>
                  <a:gd name="T11" fmla="*/ 0 h 403"/>
                  <a:gd name="T12" fmla="*/ 32 w 43"/>
                  <a:gd name="T13" fmla="*/ 0 h 403"/>
                  <a:gd name="T14" fmla="*/ 43 w 43"/>
                  <a:gd name="T15" fmla="*/ 11 h 403"/>
                  <a:gd name="T16" fmla="*/ 43 w 43"/>
                  <a:gd name="T17" fmla="*/ 392 h 4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403">
                    <a:moveTo>
                      <a:pt x="43" y="392"/>
                    </a:moveTo>
                    <a:cubicBezTo>
                      <a:pt x="43" y="398"/>
                      <a:pt x="38" y="403"/>
                      <a:pt x="32" y="403"/>
                    </a:cubicBezTo>
                    <a:cubicBezTo>
                      <a:pt x="12" y="403"/>
                      <a:pt x="12" y="403"/>
                      <a:pt x="12" y="403"/>
                    </a:cubicBezTo>
                    <a:cubicBezTo>
                      <a:pt x="5" y="403"/>
                      <a:pt x="0" y="398"/>
                      <a:pt x="0" y="39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8" y="0"/>
                      <a:pt x="43" y="5"/>
                      <a:pt x="43" y="11"/>
                    </a:cubicBezTo>
                    <a:lnTo>
                      <a:pt x="43" y="392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55" name="Freeform 282">
                <a:extLst>
                  <a:ext uri="{FF2B5EF4-FFF2-40B4-BE49-F238E27FC236}">
                    <a16:creationId xmlns:a16="http://schemas.microsoft.com/office/drawing/2014/main" id="{AE3AC8D6-AAA3-664C-BC4A-179D9910149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74" y="536"/>
                <a:ext cx="59" cy="274"/>
              </a:xfrm>
              <a:custGeom>
                <a:avLst/>
                <a:gdLst>
                  <a:gd name="T0" fmla="*/ 23 w 25"/>
                  <a:gd name="T1" fmla="*/ 0 h 116"/>
                  <a:gd name="T2" fmla="*/ 25 w 25"/>
                  <a:gd name="T3" fmla="*/ 2 h 116"/>
                  <a:gd name="T4" fmla="*/ 25 w 25"/>
                  <a:gd name="T5" fmla="*/ 114 h 116"/>
                  <a:gd name="T6" fmla="*/ 23 w 25"/>
                  <a:gd name="T7" fmla="*/ 116 h 116"/>
                  <a:gd name="T8" fmla="*/ 3 w 25"/>
                  <a:gd name="T9" fmla="*/ 116 h 116"/>
                  <a:gd name="T10" fmla="*/ 0 w 25"/>
                  <a:gd name="T11" fmla="*/ 114 h 116"/>
                  <a:gd name="T12" fmla="*/ 0 w 25"/>
                  <a:gd name="T13" fmla="*/ 2 h 116"/>
                  <a:gd name="T14" fmla="*/ 3 w 25"/>
                  <a:gd name="T15" fmla="*/ 0 h 116"/>
                  <a:gd name="T16" fmla="*/ 23 w 25"/>
                  <a:gd name="T1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116">
                    <a:moveTo>
                      <a:pt x="23" y="0"/>
                    </a:moveTo>
                    <a:cubicBezTo>
                      <a:pt x="24" y="0"/>
                      <a:pt x="25" y="1"/>
                      <a:pt x="25" y="2"/>
                    </a:cubicBezTo>
                    <a:cubicBezTo>
                      <a:pt x="25" y="114"/>
                      <a:pt x="25" y="114"/>
                      <a:pt x="25" y="114"/>
                    </a:cubicBezTo>
                    <a:cubicBezTo>
                      <a:pt x="25" y="115"/>
                      <a:pt x="24" y="116"/>
                      <a:pt x="23" y="116"/>
                    </a:cubicBezTo>
                    <a:cubicBezTo>
                      <a:pt x="3" y="116"/>
                      <a:pt x="3" y="116"/>
                      <a:pt x="3" y="116"/>
                    </a:cubicBezTo>
                    <a:cubicBezTo>
                      <a:pt x="1" y="116"/>
                      <a:pt x="0" y="115"/>
                      <a:pt x="0" y="114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56" name="Rectangle 283">
                <a:extLst>
                  <a:ext uri="{FF2B5EF4-FFF2-40B4-BE49-F238E27FC236}">
                    <a16:creationId xmlns:a16="http://schemas.microsoft.com/office/drawing/2014/main" id="{688B5BAC-4205-304D-BB3E-9D09634E850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017" y="413"/>
                <a:ext cx="1571" cy="71"/>
              </a:xfrm>
              <a:prstGeom prst="rect">
                <a:avLst/>
              </a:prstGeom>
              <a:solidFill>
                <a:srgbClr val="34A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57" name="Freeform 284">
                <a:extLst>
                  <a:ext uri="{FF2B5EF4-FFF2-40B4-BE49-F238E27FC236}">
                    <a16:creationId xmlns:a16="http://schemas.microsoft.com/office/drawing/2014/main" id="{3C4C5843-3007-B14C-A892-A6A00BB5E73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62" y="943"/>
                <a:ext cx="163" cy="165"/>
              </a:xfrm>
              <a:custGeom>
                <a:avLst/>
                <a:gdLst>
                  <a:gd name="T0" fmla="*/ 163 w 163"/>
                  <a:gd name="T1" fmla="*/ 137 h 165"/>
                  <a:gd name="T2" fmla="*/ 106 w 163"/>
                  <a:gd name="T3" fmla="*/ 77 h 165"/>
                  <a:gd name="T4" fmla="*/ 137 w 163"/>
                  <a:gd name="T5" fmla="*/ 47 h 165"/>
                  <a:gd name="T6" fmla="*/ 0 w 163"/>
                  <a:gd name="T7" fmla="*/ 0 h 165"/>
                  <a:gd name="T8" fmla="*/ 45 w 163"/>
                  <a:gd name="T9" fmla="*/ 139 h 165"/>
                  <a:gd name="T10" fmla="*/ 78 w 163"/>
                  <a:gd name="T11" fmla="*/ 106 h 165"/>
                  <a:gd name="T12" fmla="*/ 137 w 163"/>
                  <a:gd name="T13" fmla="*/ 165 h 165"/>
                  <a:gd name="T14" fmla="*/ 163 w 163"/>
                  <a:gd name="T15" fmla="*/ 13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3" h="165">
                    <a:moveTo>
                      <a:pt x="163" y="137"/>
                    </a:moveTo>
                    <a:lnTo>
                      <a:pt x="106" y="77"/>
                    </a:lnTo>
                    <a:lnTo>
                      <a:pt x="137" y="47"/>
                    </a:lnTo>
                    <a:lnTo>
                      <a:pt x="0" y="0"/>
                    </a:lnTo>
                    <a:lnTo>
                      <a:pt x="45" y="139"/>
                    </a:lnTo>
                    <a:lnTo>
                      <a:pt x="78" y="106"/>
                    </a:lnTo>
                    <a:lnTo>
                      <a:pt x="137" y="165"/>
                    </a:lnTo>
                    <a:lnTo>
                      <a:pt x="163" y="137"/>
                    </a:lnTo>
                    <a:close/>
                  </a:path>
                </a:pathLst>
              </a:custGeom>
              <a:solidFill>
                <a:srgbClr val="1A1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58" name="Freeform 285">
                <a:extLst>
                  <a:ext uri="{FF2B5EF4-FFF2-40B4-BE49-F238E27FC236}">
                    <a16:creationId xmlns:a16="http://schemas.microsoft.com/office/drawing/2014/main" id="{9E7F971C-5291-0B4A-9567-3CA90E4C1F7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85" y="1328"/>
                <a:ext cx="765" cy="517"/>
              </a:xfrm>
              <a:custGeom>
                <a:avLst/>
                <a:gdLst>
                  <a:gd name="T0" fmla="*/ 324 w 324"/>
                  <a:gd name="T1" fmla="*/ 209 h 219"/>
                  <a:gd name="T2" fmla="*/ 314 w 324"/>
                  <a:gd name="T3" fmla="*/ 219 h 219"/>
                  <a:gd name="T4" fmla="*/ 10 w 324"/>
                  <a:gd name="T5" fmla="*/ 219 h 219"/>
                  <a:gd name="T6" fmla="*/ 0 w 324"/>
                  <a:gd name="T7" fmla="*/ 209 h 219"/>
                  <a:gd name="T8" fmla="*/ 0 w 324"/>
                  <a:gd name="T9" fmla="*/ 11 h 219"/>
                  <a:gd name="T10" fmla="*/ 10 w 324"/>
                  <a:gd name="T11" fmla="*/ 0 h 219"/>
                  <a:gd name="T12" fmla="*/ 314 w 324"/>
                  <a:gd name="T13" fmla="*/ 0 h 219"/>
                  <a:gd name="T14" fmla="*/ 324 w 324"/>
                  <a:gd name="T15" fmla="*/ 11 h 219"/>
                  <a:gd name="T16" fmla="*/ 324 w 324"/>
                  <a:gd name="T17" fmla="*/ 209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4" h="219">
                    <a:moveTo>
                      <a:pt x="324" y="209"/>
                    </a:moveTo>
                    <a:cubicBezTo>
                      <a:pt x="324" y="214"/>
                      <a:pt x="320" y="219"/>
                      <a:pt x="314" y="219"/>
                    </a:cubicBezTo>
                    <a:cubicBezTo>
                      <a:pt x="10" y="219"/>
                      <a:pt x="10" y="219"/>
                      <a:pt x="10" y="219"/>
                    </a:cubicBezTo>
                    <a:cubicBezTo>
                      <a:pt x="5" y="219"/>
                      <a:pt x="0" y="214"/>
                      <a:pt x="0" y="20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0" y="0"/>
                    </a:cubicBezTo>
                    <a:cubicBezTo>
                      <a:pt x="314" y="0"/>
                      <a:pt x="314" y="0"/>
                      <a:pt x="314" y="0"/>
                    </a:cubicBezTo>
                    <a:cubicBezTo>
                      <a:pt x="320" y="0"/>
                      <a:pt x="324" y="5"/>
                      <a:pt x="324" y="11"/>
                    </a:cubicBezTo>
                    <a:cubicBezTo>
                      <a:pt x="324" y="209"/>
                      <a:pt x="324" y="209"/>
                      <a:pt x="324" y="209"/>
                    </a:cubicBezTo>
                  </a:path>
                </a:pathLst>
              </a:custGeom>
              <a:solidFill>
                <a:srgbClr val="1A1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59" name="Rectangle 286">
                <a:extLst>
                  <a:ext uri="{FF2B5EF4-FFF2-40B4-BE49-F238E27FC236}">
                    <a16:creationId xmlns:a16="http://schemas.microsoft.com/office/drawing/2014/main" id="{3BF73FCA-7B83-B642-9754-4D573EA3626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682" y="1349"/>
                <a:ext cx="571" cy="4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60" name="Rectangle 287">
                <a:extLst>
                  <a:ext uri="{FF2B5EF4-FFF2-40B4-BE49-F238E27FC236}">
                    <a16:creationId xmlns:a16="http://schemas.microsoft.com/office/drawing/2014/main" id="{B2F3F4B1-14AF-6C45-B4AC-12AFB6B3A12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682" y="1349"/>
                <a:ext cx="571" cy="4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61" name="Freeform 288">
                <a:extLst>
                  <a:ext uri="{FF2B5EF4-FFF2-40B4-BE49-F238E27FC236}">
                    <a16:creationId xmlns:a16="http://schemas.microsoft.com/office/drawing/2014/main" id="{F8966466-45A0-974C-9E3D-3556F7D94FC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93" y="1557"/>
                <a:ext cx="19" cy="59"/>
              </a:xfrm>
              <a:custGeom>
                <a:avLst/>
                <a:gdLst>
                  <a:gd name="T0" fmla="*/ 5 w 8"/>
                  <a:gd name="T1" fmla="*/ 0 h 25"/>
                  <a:gd name="T2" fmla="*/ 8 w 8"/>
                  <a:gd name="T3" fmla="*/ 3 h 25"/>
                  <a:gd name="T4" fmla="*/ 8 w 8"/>
                  <a:gd name="T5" fmla="*/ 23 h 25"/>
                  <a:gd name="T6" fmla="*/ 5 w 8"/>
                  <a:gd name="T7" fmla="*/ 25 h 25"/>
                  <a:gd name="T8" fmla="*/ 2 w 8"/>
                  <a:gd name="T9" fmla="*/ 25 h 25"/>
                  <a:gd name="T10" fmla="*/ 0 w 8"/>
                  <a:gd name="T11" fmla="*/ 23 h 25"/>
                  <a:gd name="T12" fmla="*/ 0 w 8"/>
                  <a:gd name="T13" fmla="*/ 3 h 25"/>
                  <a:gd name="T14" fmla="*/ 2 w 8"/>
                  <a:gd name="T15" fmla="*/ 0 h 25"/>
                  <a:gd name="T16" fmla="*/ 5 w 8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25">
                    <a:moveTo>
                      <a:pt x="5" y="0"/>
                    </a:moveTo>
                    <a:cubicBezTo>
                      <a:pt x="6" y="0"/>
                      <a:pt x="8" y="1"/>
                      <a:pt x="8" y="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4"/>
                      <a:pt x="6" y="25"/>
                      <a:pt x="5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25"/>
                      <a:pt x="0" y="24"/>
                      <a:pt x="0" y="2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1D2A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62" name="Rectangle 289">
                <a:extLst>
                  <a:ext uri="{FF2B5EF4-FFF2-40B4-BE49-F238E27FC236}">
                    <a16:creationId xmlns:a16="http://schemas.microsoft.com/office/drawing/2014/main" id="{F27090AD-0036-1D42-A3A6-CEA57A62D55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715" y="1668"/>
                <a:ext cx="229" cy="92"/>
              </a:xfrm>
              <a:prstGeom prst="rect">
                <a:avLst/>
              </a:prstGeom>
              <a:solidFill>
                <a:srgbClr val="F7DF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63" name="Rectangle 290">
                <a:extLst>
                  <a:ext uri="{FF2B5EF4-FFF2-40B4-BE49-F238E27FC236}">
                    <a16:creationId xmlns:a16="http://schemas.microsoft.com/office/drawing/2014/main" id="{11057316-FC55-D44C-AB78-B099EEE5EBD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715" y="1798"/>
                <a:ext cx="229" cy="11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64" name="Rectangle 291">
                <a:extLst>
                  <a:ext uri="{FF2B5EF4-FFF2-40B4-BE49-F238E27FC236}">
                    <a16:creationId xmlns:a16="http://schemas.microsoft.com/office/drawing/2014/main" id="{FD1E9D5F-222C-A740-9CB4-B607C070215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993" y="1509"/>
                <a:ext cx="227" cy="15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65" name="Rectangle 292">
                <a:extLst>
                  <a:ext uri="{FF2B5EF4-FFF2-40B4-BE49-F238E27FC236}">
                    <a16:creationId xmlns:a16="http://schemas.microsoft.com/office/drawing/2014/main" id="{3FA5E407-DFDF-E544-8313-E752C830F61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993" y="1538"/>
                <a:ext cx="144" cy="14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66" name="Rectangle 293">
                <a:extLst>
                  <a:ext uri="{FF2B5EF4-FFF2-40B4-BE49-F238E27FC236}">
                    <a16:creationId xmlns:a16="http://schemas.microsoft.com/office/drawing/2014/main" id="{14E8B4D2-8ADA-D449-B579-0A6AE46C902A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993" y="1455"/>
                <a:ext cx="227" cy="31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67" name="Rectangle 294">
                <a:extLst>
                  <a:ext uri="{FF2B5EF4-FFF2-40B4-BE49-F238E27FC236}">
                    <a16:creationId xmlns:a16="http://schemas.microsoft.com/office/drawing/2014/main" id="{74794A25-64D7-9A4B-A6FD-4F7F8B5CA39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993" y="1384"/>
                <a:ext cx="227" cy="43"/>
              </a:xfrm>
              <a:prstGeom prst="rect">
                <a:avLst/>
              </a:prstGeom>
              <a:solidFill>
                <a:srgbClr val="D3E5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68" name="Rectangle 295">
                <a:extLst>
                  <a:ext uri="{FF2B5EF4-FFF2-40B4-BE49-F238E27FC236}">
                    <a16:creationId xmlns:a16="http://schemas.microsoft.com/office/drawing/2014/main" id="{B9D28371-7786-5041-9A25-EA060811246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993" y="1571"/>
                <a:ext cx="57" cy="42"/>
              </a:xfrm>
              <a:prstGeom prst="rect">
                <a:avLst/>
              </a:prstGeom>
              <a:solidFill>
                <a:srgbClr val="FFE0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69" name="Rectangle 296">
                <a:extLst>
                  <a:ext uri="{FF2B5EF4-FFF2-40B4-BE49-F238E27FC236}">
                    <a16:creationId xmlns:a16="http://schemas.microsoft.com/office/drawing/2014/main" id="{9A6113BF-2F07-3842-B26F-6FF497ED247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993" y="1571"/>
                <a:ext cx="57" cy="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70" name="Rectangle 297">
                <a:extLst>
                  <a:ext uri="{FF2B5EF4-FFF2-40B4-BE49-F238E27FC236}">
                    <a16:creationId xmlns:a16="http://schemas.microsoft.com/office/drawing/2014/main" id="{921DCD8E-E4E0-3743-A1F4-B5A9AA361BE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163" y="1571"/>
                <a:ext cx="57" cy="42"/>
              </a:xfrm>
              <a:prstGeom prst="rect">
                <a:avLst/>
              </a:prstGeom>
              <a:solidFill>
                <a:srgbClr val="E1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71" name="Rectangle 298">
                <a:extLst>
                  <a:ext uri="{FF2B5EF4-FFF2-40B4-BE49-F238E27FC236}">
                    <a16:creationId xmlns:a16="http://schemas.microsoft.com/office/drawing/2014/main" id="{868BA097-7340-DD49-8A87-840358A31951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078" y="1571"/>
                <a:ext cx="57" cy="42"/>
              </a:xfrm>
              <a:prstGeom prst="rect">
                <a:avLst/>
              </a:prstGeom>
              <a:solidFill>
                <a:srgbClr val="34A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72" name="Rectangle 299">
                <a:extLst>
                  <a:ext uri="{FF2B5EF4-FFF2-40B4-BE49-F238E27FC236}">
                    <a16:creationId xmlns:a16="http://schemas.microsoft.com/office/drawing/2014/main" id="{AA2325A7-113F-B14A-B505-CAF1C80C5ED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078" y="1571"/>
                <a:ext cx="57" cy="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73" name="Freeform 300">
                <a:extLst>
                  <a:ext uri="{FF2B5EF4-FFF2-40B4-BE49-F238E27FC236}">
                    <a16:creationId xmlns:a16="http://schemas.microsoft.com/office/drawing/2014/main" id="{FB955662-73FA-4941-A676-4966DCBC32E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88" y="1578"/>
                <a:ext cx="38" cy="31"/>
              </a:xfrm>
              <a:custGeom>
                <a:avLst/>
                <a:gdLst>
                  <a:gd name="T0" fmla="*/ 12 w 16"/>
                  <a:gd name="T1" fmla="*/ 0 h 13"/>
                  <a:gd name="T2" fmla="*/ 8 w 16"/>
                  <a:gd name="T3" fmla="*/ 3 h 13"/>
                  <a:gd name="T4" fmla="*/ 4 w 16"/>
                  <a:gd name="T5" fmla="*/ 0 h 13"/>
                  <a:gd name="T6" fmla="*/ 3 w 16"/>
                  <a:gd name="T7" fmla="*/ 0 h 13"/>
                  <a:gd name="T8" fmla="*/ 1 w 16"/>
                  <a:gd name="T9" fmla="*/ 5 h 13"/>
                  <a:gd name="T10" fmla="*/ 8 w 16"/>
                  <a:gd name="T11" fmla="*/ 13 h 13"/>
                  <a:gd name="T12" fmla="*/ 15 w 16"/>
                  <a:gd name="T13" fmla="*/ 5 h 13"/>
                  <a:gd name="T14" fmla="*/ 13 w 16"/>
                  <a:gd name="T15" fmla="*/ 0 h 13"/>
                  <a:gd name="T16" fmla="*/ 12 w 16"/>
                  <a:gd name="T1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" h="13">
                    <a:moveTo>
                      <a:pt x="12" y="0"/>
                    </a:moveTo>
                    <a:cubicBezTo>
                      <a:pt x="10" y="0"/>
                      <a:pt x="9" y="1"/>
                      <a:pt x="8" y="3"/>
                    </a:cubicBezTo>
                    <a:cubicBezTo>
                      <a:pt x="8" y="1"/>
                      <a:pt x="6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1" y="1"/>
                      <a:pt x="0" y="3"/>
                      <a:pt x="1" y="5"/>
                    </a:cubicBezTo>
                    <a:cubicBezTo>
                      <a:pt x="3" y="7"/>
                      <a:pt x="8" y="13"/>
                      <a:pt x="8" y="13"/>
                    </a:cubicBezTo>
                    <a:cubicBezTo>
                      <a:pt x="8" y="13"/>
                      <a:pt x="14" y="7"/>
                      <a:pt x="15" y="5"/>
                    </a:cubicBezTo>
                    <a:cubicBezTo>
                      <a:pt x="16" y="3"/>
                      <a:pt x="15" y="1"/>
                      <a:pt x="13" y="0"/>
                    </a:cubicBezTo>
                    <a:cubicBezTo>
                      <a:pt x="13" y="0"/>
                      <a:pt x="13" y="0"/>
                      <a:pt x="12" y="0"/>
                    </a:cubicBezTo>
                  </a:path>
                </a:pathLst>
              </a:custGeom>
              <a:solidFill>
                <a:srgbClr val="C2E2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74" name="Freeform 301">
                <a:extLst>
                  <a:ext uri="{FF2B5EF4-FFF2-40B4-BE49-F238E27FC236}">
                    <a16:creationId xmlns:a16="http://schemas.microsoft.com/office/drawing/2014/main" id="{BB24100C-7FF0-7E4B-9CB3-6ACFAF686C0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05" y="1576"/>
                <a:ext cx="33" cy="33"/>
              </a:xfrm>
              <a:custGeom>
                <a:avLst/>
                <a:gdLst>
                  <a:gd name="T0" fmla="*/ 17 w 33"/>
                  <a:gd name="T1" fmla="*/ 0 h 33"/>
                  <a:gd name="T2" fmla="*/ 12 w 33"/>
                  <a:gd name="T3" fmla="*/ 9 h 33"/>
                  <a:gd name="T4" fmla="*/ 0 w 33"/>
                  <a:gd name="T5" fmla="*/ 11 h 33"/>
                  <a:gd name="T6" fmla="*/ 7 w 33"/>
                  <a:gd name="T7" fmla="*/ 21 h 33"/>
                  <a:gd name="T8" fmla="*/ 7 w 33"/>
                  <a:gd name="T9" fmla="*/ 33 h 33"/>
                  <a:gd name="T10" fmla="*/ 17 w 33"/>
                  <a:gd name="T11" fmla="*/ 26 h 33"/>
                  <a:gd name="T12" fmla="*/ 28 w 33"/>
                  <a:gd name="T13" fmla="*/ 33 h 33"/>
                  <a:gd name="T14" fmla="*/ 26 w 33"/>
                  <a:gd name="T15" fmla="*/ 21 h 33"/>
                  <a:gd name="T16" fmla="*/ 33 w 33"/>
                  <a:gd name="T17" fmla="*/ 11 h 33"/>
                  <a:gd name="T18" fmla="*/ 21 w 33"/>
                  <a:gd name="T19" fmla="*/ 9 h 33"/>
                  <a:gd name="T20" fmla="*/ 17 w 33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3">
                    <a:moveTo>
                      <a:pt x="17" y="0"/>
                    </a:moveTo>
                    <a:lnTo>
                      <a:pt x="12" y="9"/>
                    </a:lnTo>
                    <a:lnTo>
                      <a:pt x="0" y="11"/>
                    </a:lnTo>
                    <a:lnTo>
                      <a:pt x="7" y="21"/>
                    </a:lnTo>
                    <a:lnTo>
                      <a:pt x="7" y="33"/>
                    </a:lnTo>
                    <a:lnTo>
                      <a:pt x="17" y="26"/>
                    </a:lnTo>
                    <a:lnTo>
                      <a:pt x="28" y="33"/>
                    </a:lnTo>
                    <a:lnTo>
                      <a:pt x="26" y="21"/>
                    </a:lnTo>
                    <a:lnTo>
                      <a:pt x="33" y="11"/>
                    </a:lnTo>
                    <a:lnTo>
                      <a:pt x="21" y="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6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75" name="Freeform 302">
                <a:extLst>
                  <a:ext uri="{FF2B5EF4-FFF2-40B4-BE49-F238E27FC236}">
                    <a16:creationId xmlns:a16="http://schemas.microsoft.com/office/drawing/2014/main" id="{B2ABD20A-AB40-1644-9C3F-8C60E514869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05" y="1576"/>
                <a:ext cx="33" cy="33"/>
              </a:xfrm>
              <a:custGeom>
                <a:avLst/>
                <a:gdLst>
                  <a:gd name="T0" fmla="*/ 17 w 33"/>
                  <a:gd name="T1" fmla="*/ 0 h 33"/>
                  <a:gd name="T2" fmla="*/ 12 w 33"/>
                  <a:gd name="T3" fmla="*/ 9 h 33"/>
                  <a:gd name="T4" fmla="*/ 0 w 33"/>
                  <a:gd name="T5" fmla="*/ 11 h 33"/>
                  <a:gd name="T6" fmla="*/ 7 w 33"/>
                  <a:gd name="T7" fmla="*/ 21 h 33"/>
                  <a:gd name="T8" fmla="*/ 7 w 33"/>
                  <a:gd name="T9" fmla="*/ 33 h 33"/>
                  <a:gd name="T10" fmla="*/ 17 w 33"/>
                  <a:gd name="T11" fmla="*/ 26 h 33"/>
                  <a:gd name="T12" fmla="*/ 28 w 33"/>
                  <a:gd name="T13" fmla="*/ 33 h 33"/>
                  <a:gd name="T14" fmla="*/ 26 w 33"/>
                  <a:gd name="T15" fmla="*/ 21 h 33"/>
                  <a:gd name="T16" fmla="*/ 33 w 33"/>
                  <a:gd name="T17" fmla="*/ 11 h 33"/>
                  <a:gd name="T18" fmla="*/ 21 w 33"/>
                  <a:gd name="T19" fmla="*/ 9 h 33"/>
                  <a:gd name="T20" fmla="*/ 17 w 33"/>
                  <a:gd name="T21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33">
                    <a:moveTo>
                      <a:pt x="17" y="0"/>
                    </a:moveTo>
                    <a:lnTo>
                      <a:pt x="12" y="9"/>
                    </a:lnTo>
                    <a:lnTo>
                      <a:pt x="0" y="11"/>
                    </a:lnTo>
                    <a:lnTo>
                      <a:pt x="7" y="21"/>
                    </a:lnTo>
                    <a:lnTo>
                      <a:pt x="7" y="33"/>
                    </a:lnTo>
                    <a:lnTo>
                      <a:pt x="17" y="26"/>
                    </a:lnTo>
                    <a:lnTo>
                      <a:pt x="28" y="33"/>
                    </a:lnTo>
                    <a:lnTo>
                      <a:pt x="26" y="21"/>
                    </a:lnTo>
                    <a:lnTo>
                      <a:pt x="33" y="11"/>
                    </a:lnTo>
                    <a:lnTo>
                      <a:pt x="21" y="9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76" name="Freeform 303">
                <a:extLst>
                  <a:ext uri="{FF2B5EF4-FFF2-40B4-BE49-F238E27FC236}">
                    <a16:creationId xmlns:a16="http://schemas.microsoft.com/office/drawing/2014/main" id="{C2178395-A88B-4D43-8414-DEA8D17640D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78" y="1585"/>
                <a:ext cx="30" cy="21"/>
              </a:xfrm>
              <a:custGeom>
                <a:avLst/>
                <a:gdLst>
                  <a:gd name="T0" fmla="*/ 13 w 13"/>
                  <a:gd name="T1" fmla="*/ 8 h 9"/>
                  <a:gd name="T2" fmla="*/ 11 w 13"/>
                  <a:gd name="T3" fmla="*/ 9 h 9"/>
                  <a:gd name="T4" fmla="*/ 1 w 13"/>
                  <a:gd name="T5" fmla="*/ 9 h 9"/>
                  <a:gd name="T6" fmla="*/ 0 w 13"/>
                  <a:gd name="T7" fmla="*/ 8 h 9"/>
                  <a:gd name="T8" fmla="*/ 0 w 13"/>
                  <a:gd name="T9" fmla="*/ 1 h 9"/>
                  <a:gd name="T10" fmla="*/ 1 w 13"/>
                  <a:gd name="T11" fmla="*/ 0 h 9"/>
                  <a:gd name="T12" fmla="*/ 11 w 13"/>
                  <a:gd name="T13" fmla="*/ 0 h 9"/>
                  <a:gd name="T14" fmla="*/ 13 w 13"/>
                  <a:gd name="T15" fmla="*/ 1 h 9"/>
                  <a:gd name="T16" fmla="*/ 13 w 13"/>
                  <a:gd name="T1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9">
                    <a:moveTo>
                      <a:pt x="13" y="8"/>
                    </a:moveTo>
                    <a:cubicBezTo>
                      <a:pt x="13" y="9"/>
                      <a:pt x="12" y="9"/>
                      <a:pt x="1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0" y="9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1"/>
                    </a:cubicBezTo>
                    <a:lnTo>
                      <a:pt x="13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77" name="Freeform 304">
                <a:extLst>
                  <a:ext uri="{FF2B5EF4-FFF2-40B4-BE49-F238E27FC236}">
                    <a16:creationId xmlns:a16="http://schemas.microsoft.com/office/drawing/2014/main" id="{5B3793CA-F1D0-4B40-836E-F86AD7F35F7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85" y="1576"/>
                <a:ext cx="16" cy="9"/>
              </a:xfrm>
              <a:custGeom>
                <a:avLst/>
                <a:gdLst>
                  <a:gd name="T0" fmla="*/ 1 w 7"/>
                  <a:gd name="T1" fmla="*/ 4 h 4"/>
                  <a:gd name="T2" fmla="*/ 1 w 7"/>
                  <a:gd name="T3" fmla="*/ 3 h 4"/>
                  <a:gd name="T4" fmla="*/ 3 w 7"/>
                  <a:gd name="T5" fmla="*/ 1 h 4"/>
                  <a:gd name="T6" fmla="*/ 4 w 7"/>
                  <a:gd name="T7" fmla="*/ 1 h 4"/>
                  <a:gd name="T8" fmla="*/ 6 w 7"/>
                  <a:gd name="T9" fmla="*/ 3 h 4"/>
                  <a:gd name="T10" fmla="*/ 6 w 7"/>
                  <a:gd name="T11" fmla="*/ 4 h 4"/>
                  <a:gd name="T12" fmla="*/ 7 w 7"/>
                  <a:gd name="T13" fmla="*/ 4 h 4"/>
                  <a:gd name="T14" fmla="*/ 7 w 7"/>
                  <a:gd name="T15" fmla="*/ 3 h 4"/>
                  <a:gd name="T16" fmla="*/ 4 w 7"/>
                  <a:gd name="T17" fmla="*/ 0 h 4"/>
                  <a:gd name="T18" fmla="*/ 3 w 7"/>
                  <a:gd name="T19" fmla="*/ 0 h 4"/>
                  <a:gd name="T20" fmla="*/ 0 w 7"/>
                  <a:gd name="T21" fmla="*/ 3 h 4"/>
                  <a:gd name="T22" fmla="*/ 0 w 7"/>
                  <a:gd name="T23" fmla="*/ 4 h 4"/>
                  <a:gd name="T24" fmla="*/ 1 w 7"/>
                  <a:gd name="T2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" h="4">
                    <a:moveTo>
                      <a:pt x="1" y="4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6" y="2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1"/>
                      <a:pt x="5" y="0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1" y="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78" name="Freeform 305">
                <a:extLst>
                  <a:ext uri="{FF2B5EF4-FFF2-40B4-BE49-F238E27FC236}">
                    <a16:creationId xmlns:a16="http://schemas.microsoft.com/office/drawing/2014/main" id="{ED421B89-A71E-F548-8D0E-DAA66F08DAB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78" y="1585"/>
                <a:ext cx="30" cy="21"/>
              </a:xfrm>
              <a:custGeom>
                <a:avLst/>
                <a:gdLst>
                  <a:gd name="T0" fmla="*/ 13 w 13"/>
                  <a:gd name="T1" fmla="*/ 8 h 9"/>
                  <a:gd name="T2" fmla="*/ 11 w 13"/>
                  <a:gd name="T3" fmla="*/ 9 h 9"/>
                  <a:gd name="T4" fmla="*/ 1 w 13"/>
                  <a:gd name="T5" fmla="*/ 9 h 9"/>
                  <a:gd name="T6" fmla="*/ 0 w 13"/>
                  <a:gd name="T7" fmla="*/ 8 h 9"/>
                  <a:gd name="T8" fmla="*/ 0 w 13"/>
                  <a:gd name="T9" fmla="*/ 1 h 9"/>
                  <a:gd name="T10" fmla="*/ 1 w 13"/>
                  <a:gd name="T11" fmla="*/ 0 h 9"/>
                  <a:gd name="T12" fmla="*/ 11 w 13"/>
                  <a:gd name="T13" fmla="*/ 0 h 9"/>
                  <a:gd name="T14" fmla="*/ 13 w 13"/>
                  <a:gd name="T15" fmla="*/ 1 h 9"/>
                  <a:gd name="T16" fmla="*/ 13 w 13"/>
                  <a:gd name="T17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9">
                    <a:moveTo>
                      <a:pt x="13" y="8"/>
                    </a:moveTo>
                    <a:cubicBezTo>
                      <a:pt x="13" y="9"/>
                      <a:pt x="12" y="9"/>
                      <a:pt x="1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0" y="9"/>
                      <a:pt x="0" y="8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1"/>
                    </a:cubicBezTo>
                    <a:lnTo>
                      <a:pt x="13" y="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79" name="Rectangle 306">
                <a:extLst>
                  <a:ext uri="{FF2B5EF4-FFF2-40B4-BE49-F238E27FC236}">
                    <a16:creationId xmlns:a16="http://schemas.microsoft.com/office/drawing/2014/main" id="{737C433D-4786-F44E-AA05-6C0A969B6FD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715" y="1384"/>
                <a:ext cx="229" cy="229"/>
              </a:xfrm>
              <a:prstGeom prst="rect">
                <a:avLst/>
              </a:pr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80" name="Freeform 307">
                <a:extLst>
                  <a:ext uri="{FF2B5EF4-FFF2-40B4-BE49-F238E27FC236}">
                    <a16:creationId xmlns:a16="http://schemas.microsoft.com/office/drawing/2014/main" id="{E918110C-AA52-BF4E-BFD8-C7638930950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809" y="1557"/>
                <a:ext cx="47" cy="40"/>
              </a:xfrm>
              <a:custGeom>
                <a:avLst/>
                <a:gdLst>
                  <a:gd name="T0" fmla="*/ 10 w 20"/>
                  <a:gd name="T1" fmla="*/ 17 h 17"/>
                  <a:gd name="T2" fmla="*/ 20 w 20"/>
                  <a:gd name="T3" fmla="*/ 8 h 17"/>
                  <a:gd name="T4" fmla="*/ 20 w 20"/>
                  <a:gd name="T5" fmla="*/ 6 h 17"/>
                  <a:gd name="T6" fmla="*/ 14 w 20"/>
                  <a:gd name="T7" fmla="*/ 6 h 17"/>
                  <a:gd name="T8" fmla="*/ 14 w 20"/>
                  <a:gd name="T9" fmla="*/ 0 h 17"/>
                  <a:gd name="T10" fmla="*/ 10 w 20"/>
                  <a:gd name="T11" fmla="*/ 1 h 17"/>
                  <a:gd name="T12" fmla="*/ 6 w 20"/>
                  <a:gd name="T13" fmla="*/ 0 h 17"/>
                  <a:gd name="T14" fmla="*/ 6 w 20"/>
                  <a:gd name="T15" fmla="*/ 6 h 17"/>
                  <a:gd name="T16" fmla="*/ 0 w 20"/>
                  <a:gd name="T17" fmla="*/ 6 h 17"/>
                  <a:gd name="T18" fmla="*/ 0 w 20"/>
                  <a:gd name="T19" fmla="*/ 8 h 17"/>
                  <a:gd name="T20" fmla="*/ 10 w 20"/>
                  <a:gd name="T2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7">
                    <a:moveTo>
                      <a:pt x="10" y="17"/>
                    </a:moveTo>
                    <a:cubicBezTo>
                      <a:pt x="15" y="17"/>
                      <a:pt x="20" y="13"/>
                      <a:pt x="20" y="8"/>
                    </a:cubicBezTo>
                    <a:cubicBezTo>
                      <a:pt x="20" y="7"/>
                      <a:pt x="20" y="7"/>
                      <a:pt x="20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1"/>
                      <a:pt x="11" y="1"/>
                      <a:pt x="10" y="1"/>
                    </a:cubicBezTo>
                    <a:cubicBezTo>
                      <a:pt x="9" y="1"/>
                      <a:pt x="7" y="1"/>
                      <a:pt x="6" y="0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0" y="7"/>
                      <a:pt x="0" y="8"/>
                    </a:cubicBezTo>
                    <a:cubicBezTo>
                      <a:pt x="0" y="13"/>
                      <a:pt x="5" y="17"/>
                      <a:pt x="10" y="17"/>
                    </a:cubicBezTo>
                    <a:close/>
                  </a:path>
                </a:pathLst>
              </a:custGeom>
              <a:solidFill>
                <a:srgbClr val="F9B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81" name="Freeform 308">
                <a:extLst>
                  <a:ext uri="{FF2B5EF4-FFF2-40B4-BE49-F238E27FC236}">
                    <a16:creationId xmlns:a16="http://schemas.microsoft.com/office/drawing/2014/main" id="{D50D0043-592B-ED40-9D29-59D422455F6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823" y="1557"/>
                <a:ext cx="19" cy="7"/>
              </a:xfrm>
              <a:custGeom>
                <a:avLst/>
                <a:gdLst>
                  <a:gd name="T0" fmla="*/ 8 w 8"/>
                  <a:gd name="T1" fmla="*/ 2 h 3"/>
                  <a:gd name="T2" fmla="*/ 8 w 8"/>
                  <a:gd name="T3" fmla="*/ 0 h 3"/>
                  <a:gd name="T4" fmla="*/ 4 w 8"/>
                  <a:gd name="T5" fmla="*/ 1 h 3"/>
                  <a:gd name="T6" fmla="*/ 0 w 8"/>
                  <a:gd name="T7" fmla="*/ 0 h 3"/>
                  <a:gd name="T8" fmla="*/ 0 w 8"/>
                  <a:gd name="T9" fmla="*/ 2 h 3"/>
                  <a:gd name="T10" fmla="*/ 4 w 8"/>
                  <a:gd name="T11" fmla="*/ 3 h 3"/>
                  <a:gd name="T12" fmla="*/ 8 w 8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">
                    <a:moveTo>
                      <a:pt x="8" y="2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7" y="1"/>
                      <a:pt x="5" y="1"/>
                      <a:pt x="4" y="1"/>
                    </a:cubicBezTo>
                    <a:cubicBezTo>
                      <a:pt x="3" y="1"/>
                      <a:pt x="1" y="1"/>
                      <a:pt x="0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3"/>
                      <a:pt x="4" y="3"/>
                    </a:cubicBezTo>
                    <a:cubicBezTo>
                      <a:pt x="5" y="3"/>
                      <a:pt x="7" y="2"/>
                      <a:pt x="8" y="2"/>
                    </a:cubicBezTo>
                    <a:close/>
                  </a:path>
                </a:pathLst>
              </a:custGeom>
              <a:solidFill>
                <a:srgbClr val="D8BA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82" name="Freeform 309">
                <a:extLst>
                  <a:ext uri="{FF2B5EF4-FFF2-40B4-BE49-F238E27FC236}">
                    <a16:creationId xmlns:a16="http://schemas.microsoft.com/office/drawing/2014/main" id="{3919F7EC-B330-7B4C-9A57-5E2241E375C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774" y="1465"/>
                <a:ext cx="118" cy="94"/>
              </a:xfrm>
              <a:custGeom>
                <a:avLst/>
                <a:gdLst>
                  <a:gd name="T0" fmla="*/ 45 w 50"/>
                  <a:gd name="T1" fmla="*/ 18 h 40"/>
                  <a:gd name="T2" fmla="*/ 46 w 50"/>
                  <a:gd name="T3" fmla="*/ 13 h 40"/>
                  <a:gd name="T4" fmla="*/ 36 w 50"/>
                  <a:gd name="T5" fmla="*/ 0 h 40"/>
                  <a:gd name="T6" fmla="*/ 24 w 50"/>
                  <a:gd name="T7" fmla="*/ 3 h 40"/>
                  <a:gd name="T8" fmla="*/ 14 w 50"/>
                  <a:gd name="T9" fmla="*/ 0 h 40"/>
                  <a:gd name="T10" fmla="*/ 5 w 50"/>
                  <a:gd name="T11" fmla="*/ 13 h 40"/>
                  <a:gd name="T12" fmla="*/ 5 w 50"/>
                  <a:gd name="T13" fmla="*/ 18 h 40"/>
                  <a:gd name="T14" fmla="*/ 2 w 50"/>
                  <a:gd name="T15" fmla="*/ 24 h 40"/>
                  <a:gd name="T16" fmla="*/ 6 w 50"/>
                  <a:gd name="T17" fmla="*/ 26 h 40"/>
                  <a:gd name="T18" fmla="*/ 8 w 50"/>
                  <a:gd name="T19" fmla="*/ 31 h 40"/>
                  <a:gd name="T20" fmla="*/ 25 w 50"/>
                  <a:gd name="T21" fmla="*/ 40 h 40"/>
                  <a:gd name="T22" fmla="*/ 42 w 50"/>
                  <a:gd name="T23" fmla="*/ 31 h 40"/>
                  <a:gd name="T24" fmla="*/ 44 w 50"/>
                  <a:gd name="T25" fmla="*/ 26 h 40"/>
                  <a:gd name="T26" fmla="*/ 48 w 50"/>
                  <a:gd name="T27" fmla="*/ 24 h 40"/>
                  <a:gd name="T28" fmla="*/ 45 w 50"/>
                  <a:gd name="T29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0" h="40">
                    <a:moveTo>
                      <a:pt x="45" y="18"/>
                    </a:moveTo>
                    <a:cubicBezTo>
                      <a:pt x="45" y="16"/>
                      <a:pt x="45" y="15"/>
                      <a:pt x="46" y="13"/>
                    </a:cubicBezTo>
                    <a:cubicBezTo>
                      <a:pt x="43" y="9"/>
                      <a:pt x="40" y="5"/>
                      <a:pt x="36" y="0"/>
                    </a:cubicBezTo>
                    <a:cubicBezTo>
                      <a:pt x="33" y="2"/>
                      <a:pt x="29" y="3"/>
                      <a:pt x="24" y="3"/>
                    </a:cubicBezTo>
                    <a:cubicBezTo>
                      <a:pt x="20" y="3"/>
                      <a:pt x="16" y="2"/>
                      <a:pt x="14" y="0"/>
                    </a:cubicBezTo>
                    <a:cubicBezTo>
                      <a:pt x="10" y="5"/>
                      <a:pt x="7" y="9"/>
                      <a:pt x="5" y="13"/>
                    </a:cubicBezTo>
                    <a:cubicBezTo>
                      <a:pt x="5" y="15"/>
                      <a:pt x="5" y="16"/>
                      <a:pt x="5" y="18"/>
                    </a:cubicBezTo>
                    <a:cubicBezTo>
                      <a:pt x="3" y="16"/>
                      <a:pt x="0" y="21"/>
                      <a:pt x="2" y="24"/>
                    </a:cubicBezTo>
                    <a:cubicBezTo>
                      <a:pt x="3" y="25"/>
                      <a:pt x="4" y="26"/>
                      <a:pt x="6" y="26"/>
                    </a:cubicBezTo>
                    <a:cubicBezTo>
                      <a:pt x="7" y="28"/>
                      <a:pt x="7" y="29"/>
                      <a:pt x="8" y="31"/>
                    </a:cubicBezTo>
                    <a:cubicBezTo>
                      <a:pt x="10" y="34"/>
                      <a:pt x="17" y="40"/>
                      <a:pt x="25" y="40"/>
                    </a:cubicBezTo>
                    <a:cubicBezTo>
                      <a:pt x="33" y="40"/>
                      <a:pt x="40" y="34"/>
                      <a:pt x="42" y="31"/>
                    </a:cubicBezTo>
                    <a:cubicBezTo>
                      <a:pt x="43" y="29"/>
                      <a:pt x="43" y="28"/>
                      <a:pt x="44" y="26"/>
                    </a:cubicBezTo>
                    <a:cubicBezTo>
                      <a:pt x="46" y="26"/>
                      <a:pt x="47" y="25"/>
                      <a:pt x="48" y="24"/>
                    </a:cubicBezTo>
                    <a:cubicBezTo>
                      <a:pt x="50" y="21"/>
                      <a:pt x="48" y="16"/>
                      <a:pt x="45" y="18"/>
                    </a:cubicBezTo>
                    <a:close/>
                  </a:path>
                </a:pathLst>
              </a:custGeom>
              <a:solidFill>
                <a:srgbClr val="F9B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83" name="Freeform 310">
                <a:extLst>
                  <a:ext uri="{FF2B5EF4-FFF2-40B4-BE49-F238E27FC236}">
                    <a16:creationId xmlns:a16="http://schemas.microsoft.com/office/drawing/2014/main" id="{22B1E4EB-49CA-2349-93E9-A0E179E2722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774" y="1403"/>
                <a:ext cx="115" cy="95"/>
              </a:xfrm>
              <a:custGeom>
                <a:avLst/>
                <a:gdLst>
                  <a:gd name="T0" fmla="*/ 37 w 49"/>
                  <a:gd name="T1" fmla="*/ 15 h 40"/>
                  <a:gd name="T2" fmla="*/ 32 w 49"/>
                  <a:gd name="T3" fmla="*/ 6 h 40"/>
                  <a:gd name="T4" fmla="*/ 28 w 49"/>
                  <a:gd name="T5" fmla="*/ 10 h 40"/>
                  <a:gd name="T6" fmla="*/ 24 w 49"/>
                  <a:gd name="T7" fmla="*/ 0 h 40"/>
                  <a:gd name="T8" fmla="*/ 18 w 49"/>
                  <a:gd name="T9" fmla="*/ 5 h 40"/>
                  <a:gd name="T10" fmla="*/ 18 w 49"/>
                  <a:gd name="T11" fmla="*/ 3 h 40"/>
                  <a:gd name="T12" fmla="*/ 10 w 49"/>
                  <a:gd name="T13" fmla="*/ 16 h 40"/>
                  <a:gd name="T14" fmla="*/ 4 w 49"/>
                  <a:gd name="T15" fmla="*/ 40 h 40"/>
                  <a:gd name="T16" fmla="*/ 14 w 49"/>
                  <a:gd name="T17" fmla="*/ 26 h 40"/>
                  <a:gd name="T18" fmla="*/ 24 w 49"/>
                  <a:gd name="T19" fmla="*/ 29 h 40"/>
                  <a:gd name="T20" fmla="*/ 36 w 49"/>
                  <a:gd name="T21" fmla="*/ 26 h 40"/>
                  <a:gd name="T22" fmla="*/ 46 w 49"/>
                  <a:gd name="T23" fmla="*/ 40 h 40"/>
                  <a:gd name="T24" fmla="*/ 37 w 49"/>
                  <a:gd name="T25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9" h="40">
                    <a:moveTo>
                      <a:pt x="37" y="15"/>
                    </a:moveTo>
                    <a:cubicBezTo>
                      <a:pt x="34" y="12"/>
                      <a:pt x="32" y="9"/>
                      <a:pt x="32" y="6"/>
                    </a:cubicBezTo>
                    <a:cubicBezTo>
                      <a:pt x="30" y="8"/>
                      <a:pt x="29" y="9"/>
                      <a:pt x="28" y="10"/>
                    </a:cubicBezTo>
                    <a:cubicBezTo>
                      <a:pt x="26" y="6"/>
                      <a:pt x="24" y="3"/>
                      <a:pt x="24" y="0"/>
                    </a:cubicBezTo>
                    <a:cubicBezTo>
                      <a:pt x="22" y="2"/>
                      <a:pt x="20" y="4"/>
                      <a:pt x="18" y="5"/>
                    </a:cubicBezTo>
                    <a:cubicBezTo>
                      <a:pt x="18" y="5"/>
                      <a:pt x="18" y="4"/>
                      <a:pt x="18" y="3"/>
                    </a:cubicBezTo>
                    <a:cubicBezTo>
                      <a:pt x="12" y="8"/>
                      <a:pt x="11" y="12"/>
                      <a:pt x="10" y="16"/>
                    </a:cubicBezTo>
                    <a:cubicBezTo>
                      <a:pt x="0" y="20"/>
                      <a:pt x="3" y="34"/>
                      <a:pt x="4" y="40"/>
                    </a:cubicBezTo>
                    <a:cubicBezTo>
                      <a:pt x="6" y="36"/>
                      <a:pt x="10" y="31"/>
                      <a:pt x="14" y="26"/>
                    </a:cubicBezTo>
                    <a:cubicBezTo>
                      <a:pt x="16" y="28"/>
                      <a:pt x="20" y="29"/>
                      <a:pt x="24" y="29"/>
                    </a:cubicBezTo>
                    <a:cubicBezTo>
                      <a:pt x="29" y="29"/>
                      <a:pt x="33" y="28"/>
                      <a:pt x="36" y="26"/>
                    </a:cubicBezTo>
                    <a:cubicBezTo>
                      <a:pt x="40" y="31"/>
                      <a:pt x="44" y="36"/>
                      <a:pt x="46" y="40"/>
                    </a:cubicBezTo>
                    <a:cubicBezTo>
                      <a:pt x="47" y="34"/>
                      <a:pt x="49" y="17"/>
                      <a:pt x="37" y="15"/>
                    </a:cubicBezTo>
                    <a:close/>
                  </a:path>
                </a:pathLst>
              </a:custGeom>
              <a:solidFill>
                <a:srgbClr val="5B4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84" name="Freeform 311">
                <a:extLst>
                  <a:ext uri="{FF2B5EF4-FFF2-40B4-BE49-F238E27FC236}">
                    <a16:creationId xmlns:a16="http://schemas.microsoft.com/office/drawing/2014/main" id="{EC5B06AF-BEC5-0944-B3F0-21B7248B3A9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755" y="1571"/>
                <a:ext cx="156" cy="42"/>
              </a:xfrm>
              <a:custGeom>
                <a:avLst/>
                <a:gdLst>
                  <a:gd name="T0" fmla="*/ 15 w 66"/>
                  <a:gd name="T1" fmla="*/ 0 h 18"/>
                  <a:gd name="T2" fmla="*/ 10 w 66"/>
                  <a:gd name="T3" fmla="*/ 2 h 18"/>
                  <a:gd name="T4" fmla="*/ 0 w 66"/>
                  <a:gd name="T5" fmla="*/ 18 h 18"/>
                  <a:gd name="T6" fmla="*/ 66 w 66"/>
                  <a:gd name="T7" fmla="*/ 18 h 18"/>
                  <a:gd name="T8" fmla="*/ 56 w 66"/>
                  <a:gd name="T9" fmla="*/ 2 h 18"/>
                  <a:gd name="T10" fmla="*/ 51 w 66"/>
                  <a:gd name="T11" fmla="*/ 0 h 18"/>
                  <a:gd name="T12" fmla="*/ 43 w 66"/>
                  <a:gd name="T13" fmla="*/ 0 h 18"/>
                  <a:gd name="T14" fmla="*/ 43 w 66"/>
                  <a:gd name="T15" fmla="*/ 2 h 18"/>
                  <a:gd name="T16" fmla="*/ 33 w 66"/>
                  <a:gd name="T17" fmla="*/ 11 h 18"/>
                  <a:gd name="T18" fmla="*/ 23 w 66"/>
                  <a:gd name="T19" fmla="*/ 2 h 18"/>
                  <a:gd name="T20" fmla="*/ 23 w 66"/>
                  <a:gd name="T21" fmla="*/ 0 h 18"/>
                  <a:gd name="T22" fmla="*/ 15 w 66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18">
                    <a:moveTo>
                      <a:pt x="15" y="0"/>
                    </a:moveTo>
                    <a:cubicBezTo>
                      <a:pt x="13" y="0"/>
                      <a:pt x="11" y="1"/>
                      <a:pt x="10" y="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56" y="2"/>
                      <a:pt x="56" y="2"/>
                      <a:pt x="56" y="2"/>
                    </a:cubicBezTo>
                    <a:cubicBezTo>
                      <a:pt x="55" y="1"/>
                      <a:pt x="53" y="0"/>
                      <a:pt x="51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1"/>
                      <a:pt x="43" y="1"/>
                      <a:pt x="43" y="2"/>
                    </a:cubicBezTo>
                    <a:cubicBezTo>
                      <a:pt x="43" y="7"/>
                      <a:pt x="38" y="11"/>
                      <a:pt x="33" y="11"/>
                    </a:cubicBezTo>
                    <a:cubicBezTo>
                      <a:pt x="28" y="11"/>
                      <a:pt x="23" y="7"/>
                      <a:pt x="23" y="2"/>
                    </a:cubicBezTo>
                    <a:cubicBezTo>
                      <a:pt x="23" y="1"/>
                      <a:pt x="23" y="1"/>
                      <a:pt x="23" y="0"/>
                    </a:cubicBez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E1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85" name="Rectangle 312">
                <a:extLst>
                  <a:ext uri="{FF2B5EF4-FFF2-40B4-BE49-F238E27FC236}">
                    <a16:creationId xmlns:a16="http://schemas.microsoft.com/office/drawing/2014/main" id="{C8CF208B-2C5D-6846-91DA-961C8BA1306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078" y="1661"/>
                <a:ext cx="100" cy="11"/>
              </a:xfrm>
              <a:prstGeom prst="rect">
                <a:avLst/>
              </a:pr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86" name="Rectangle 313">
                <a:extLst>
                  <a:ext uri="{FF2B5EF4-FFF2-40B4-BE49-F238E27FC236}">
                    <a16:creationId xmlns:a16="http://schemas.microsoft.com/office/drawing/2014/main" id="{CC16B14B-DD31-F74B-AF09-490AE68B4F4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078" y="1687"/>
                <a:ext cx="142" cy="11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87" name="Rectangle 314">
                <a:extLst>
                  <a:ext uri="{FF2B5EF4-FFF2-40B4-BE49-F238E27FC236}">
                    <a16:creationId xmlns:a16="http://schemas.microsoft.com/office/drawing/2014/main" id="{854D2382-F0F2-6D41-BFE6-393BD3D953F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078" y="1713"/>
                <a:ext cx="142" cy="14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88" name="Rectangle 315">
                <a:extLst>
                  <a:ext uri="{FF2B5EF4-FFF2-40B4-BE49-F238E27FC236}">
                    <a16:creationId xmlns:a16="http://schemas.microsoft.com/office/drawing/2014/main" id="{9833C1F7-AE57-3241-B89F-7EBF5428990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078" y="1739"/>
                <a:ext cx="121" cy="14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89" name="Rectangle 316">
                <a:extLst>
                  <a:ext uri="{FF2B5EF4-FFF2-40B4-BE49-F238E27FC236}">
                    <a16:creationId xmlns:a16="http://schemas.microsoft.com/office/drawing/2014/main" id="{D4D12E72-051C-ED43-89AA-958099866BE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993" y="1661"/>
                <a:ext cx="66" cy="66"/>
              </a:xfrm>
              <a:prstGeom prst="rect">
                <a:avLst/>
              </a:prstGeom>
              <a:solidFill>
                <a:srgbClr val="34A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90" name="Rectangle 317">
                <a:extLst>
                  <a:ext uri="{FF2B5EF4-FFF2-40B4-BE49-F238E27FC236}">
                    <a16:creationId xmlns:a16="http://schemas.microsoft.com/office/drawing/2014/main" id="{9A9B1832-8C7D-B14E-8104-34576AA4CC8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078" y="1772"/>
                <a:ext cx="100" cy="11"/>
              </a:xfrm>
              <a:prstGeom prst="rect">
                <a:avLst/>
              </a:prstGeom>
              <a:solidFill>
                <a:srgbClr val="D6D6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91" name="Rectangle 318">
                <a:extLst>
                  <a:ext uri="{FF2B5EF4-FFF2-40B4-BE49-F238E27FC236}">
                    <a16:creationId xmlns:a16="http://schemas.microsoft.com/office/drawing/2014/main" id="{764B6F93-CAD9-C34F-958F-541F8863A13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078" y="1798"/>
                <a:ext cx="142" cy="14"/>
              </a:xfrm>
              <a:prstGeom prst="rect">
                <a:avLst/>
              </a:pr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92" name="Rectangle 319">
                <a:extLst>
                  <a:ext uri="{FF2B5EF4-FFF2-40B4-BE49-F238E27FC236}">
                    <a16:creationId xmlns:a16="http://schemas.microsoft.com/office/drawing/2014/main" id="{0F58D030-6552-2340-A76E-9165DC45509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993" y="1772"/>
                <a:ext cx="66" cy="52"/>
              </a:xfrm>
              <a:prstGeom prst="rect">
                <a:avLst/>
              </a:prstGeom>
              <a:solidFill>
                <a:srgbClr val="34A0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93" name="Freeform 320">
                <a:extLst>
                  <a:ext uri="{FF2B5EF4-FFF2-40B4-BE49-F238E27FC236}">
                    <a16:creationId xmlns:a16="http://schemas.microsoft.com/office/drawing/2014/main" id="{B9E7E9D6-72F2-2A4A-BCC1-321F07BA9C4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70" y="1453"/>
                <a:ext cx="255" cy="460"/>
              </a:xfrm>
              <a:custGeom>
                <a:avLst/>
                <a:gdLst>
                  <a:gd name="T0" fmla="*/ 57 w 108"/>
                  <a:gd name="T1" fmla="*/ 195 h 195"/>
                  <a:gd name="T2" fmla="*/ 108 w 108"/>
                  <a:gd name="T3" fmla="*/ 174 h 195"/>
                  <a:gd name="T4" fmla="*/ 84 w 108"/>
                  <a:gd name="T5" fmla="*/ 116 h 195"/>
                  <a:gd name="T6" fmla="*/ 75 w 108"/>
                  <a:gd name="T7" fmla="*/ 50 h 195"/>
                  <a:gd name="T8" fmla="*/ 65 w 108"/>
                  <a:gd name="T9" fmla="*/ 30 h 195"/>
                  <a:gd name="T10" fmla="*/ 34 w 108"/>
                  <a:gd name="T11" fmla="*/ 0 h 195"/>
                  <a:gd name="T12" fmla="*/ 34 w 108"/>
                  <a:gd name="T13" fmla="*/ 79 h 195"/>
                  <a:gd name="T14" fmla="*/ 34 w 108"/>
                  <a:gd name="T15" fmla="*/ 79 h 195"/>
                  <a:gd name="T16" fmla="*/ 27 w 108"/>
                  <a:gd name="T17" fmla="*/ 30 h 195"/>
                  <a:gd name="T18" fmla="*/ 14 w 108"/>
                  <a:gd name="T19" fmla="*/ 19 h 195"/>
                  <a:gd name="T20" fmla="*/ 11 w 108"/>
                  <a:gd name="T21" fmla="*/ 20 h 195"/>
                  <a:gd name="T22" fmla="*/ 1 w 108"/>
                  <a:gd name="T23" fmla="*/ 33 h 195"/>
                  <a:gd name="T24" fmla="*/ 12 w 108"/>
                  <a:gd name="T25" fmla="*/ 108 h 195"/>
                  <a:gd name="T26" fmla="*/ 11 w 108"/>
                  <a:gd name="T27" fmla="*/ 112 h 195"/>
                  <a:gd name="T28" fmla="*/ 35 w 108"/>
                  <a:gd name="T29" fmla="*/ 143 h 195"/>
                  <a:gd name="T30" fmla="*/ 57 w 108"/>
                  <a:gd name="T31" fmla="*/ 195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95">
                    <a:moveTo>
                      <a:pt x="57" y="195"/>
                    </a:moveTo>
                    <a:cubicBezTo>
                      <a:pt x="108" y="174"/>
                      <a:pt x="108" y="174"/>
                      <a:pt x="108" y="174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84" y="115"/>
                      <a:pt x="75" y="50"/>
                      <a:pt x="75" y="50"/>
                    </a:cubicBezTo>
                    <a:cubicBezTo>
                      <a:pt x="74" y="40"/>
                      <a:pt x="67" y="33"/>
                      <a:pt x="65" y="30"/>
                    </a:cubicBezTo>
                    <a:cubicBezTo>
                      <a:pt x="63" y="28"/>
                      <a:pt x="45" y="9"/>
                      <a:pt x="34" y="0"/>
                    </a:cubicBezTo>
                    <a:cubicBezTo>
                      <a:pt x="34" y="79"/>
                      <a:pt x="34" y="79"/>
                      <a:pt x="34" y="79"/>
                    </a:cubicBezTo>
                    <a:cubicBezTo>
                      <a:pt x="34" y="79"/>
                      <a:pt x="34" y="79"/>
                      <a:pt x="34" y="79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6" y="23"/>
                      <a:pt x="20" y="18"/>
                      <a:pt x="14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5" y="21"/>
                      <a:pt x="0" y="27"/>
                      <a:pt x="1" y="33"/>
                    </a:cubicBezTo>
                    <a:cubicBezTo>
                      <a:pt x="12" y="108"/>
                      <a:pt x="12" y="108"/>
                      <a:pt x="12" y="108"/>
                    </a:cubicBezTo>
                    <a:cubicBezTo>
                      <a:pt x="11" y="109"/>
                      <a:pt x="11" y="110"/>
                      <a:pt x="11" y="112"/>
                    </a:cubicBezTo>
                    <a:cubicBezTo>
                      <a:pt x="12" y="126"/>
                      <a:pt x="21" y="139"/>
                      <a:pt x="35" y="143"/>
                    </a:cubicBezTo>
                    <a:lnTo>
                      <a:pt x="57" y="195"/>
                    </a:lnTo>
                    <a:close/>
                  </a:path>
                </a:pathLst>
              </a:custGeom>
              <a:solidFill>
                <a:srgbClr val="F9B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94" name="Oval 321">
                <a:extLst>
                  <a:ext uri="{FF2B5EF4-FFF2-40B4-BE49-F238E27FC236}">
                    <a16:creationId xmlns:a16="http://schemas.microsoft.com/office/drawing/2014/main" id="{F5F16EE1-6C15-6544-985C-020D43EEA20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885" y="139"/>
                <a:ext cx="225" cy="227"/>
              </a:xfrm>
              <a:prstGeom prst="ellipse">
                <a:avLst/>
              </a:prstGeom>
              <a:solidFill>
                <a:srgbClr val="FFE0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95" name="Freeform 322">
                <a:extLst>
                  <a:ext uri="{FF2B5EF4-FFF2-40B4-BE49-F238E27FC236}">
                    <a16:creationId xmlns:a16="http://schemas.microsoft.com/office/drawing/2014/main" id="{4F67372E-8943-A443-AF5E-F673D203509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02" y="170"/>
                <a:ext cx="172" cy="163"/>
              </a:xfrm>
              <a:custGeom>
                <a:avLst/>
                <a:gdLst>
                  <a:gd name="T0" fmla="*/ 59 w 73"/>
                  <a:gd name="T1" fmla="*/ 27 h 69"/>
                  <a:gd name="T2" fmla="*/ 73 w 73"/>
                  <a:gd name="T3" fmla="*/ 14 h 69"/>
                  <a:gd name="T4" fmla="*/ 59 w 73"/>
                  <a:gd name="T5" fmla="*/ 0 h 69"/>
                  <a:gd name="T6" fmla="*/ 46 w 73"/>
                  <a:gd name="T7" fmla="*/ 14 h 69"/>
                  <a:gd name="T8" fmla="*/ 46 w 73"/>
                  <a:gd name="T9" fmla="*/ 17 h 69"/>
                  <a:gd name="T10" fmla="*/ 20 w 73"/>
                  <a:gd name="T11" fmla="*/ 30 h 69"/>
                  <a:gd name="T12" fmla="*/ 11 w 73"/>
                  <a:gd name="T13" fmla="*/ 26 h 69"/>
                  <a:gd name="T14" fmla="*/ 0 w 73"/>
                  <a:gd name="T15" fmla="*/ 37 h 69"/>
                  <a:gd name="T16" fmla="*/ 11 w 73"/>
                  <a:gd name="T17" fmla="*/ 48 h 69"/>
                  <a:gd name="T18" fmla="*/ 20 w 73"/>
                  <a:gd name="T19" fmla="*/ 44 h 69"/>
                  <a:gd name="T20" fmla="*/ 51 w 73"/>
                  <a:gd name="T21" fmla="*/ 59 h 69"/>
                  <a:gd name="T22" fmla="*/ 51 w 73"/>
                  <a:gd name="T23" fmla="*/ 61 h 69"/>
                  <a:gd name="T24" fmla="*/ 59 w 73"/>
                  <a:gd name="T25" fmla="*/ 69 h 69"/>
                  <a:gd name="T26" fmla="*/ 67 w 73"/>
                  <a:gd name="T27" fmla="*/ 61 h 69"/>
                  <a:gd name="T28" fmla="*/ 59 w 73"/>
                  <a:gd name="T29" fmla="*/ 52 h 69"/>
                  <a:gd name="T30" fmla="*/ 53 w 73"/>
                  <a:gd name="T31" fmla="*/ 55 h 69"/>
                  <a:gd name="T32" fmla="*/ 22 w 73"/>
                  <a:gd name="T33" fmla="*/ 40 h 69"/>
                  <a:gd name="T34" fmla="*/ 23 w 73"/>
                  <a:gd name="T35" fmla="*/ 37 h 69"/>
                  <a:gd name="T36" fmla="*/ 22 w 73"/>
                  <a:gd name="T37" fmla="*/ 34 h 69"/>
                  <a:gd name="T38" fmla="*/ 48 w 73"/>
                  <a:gd name="T39" fmla="*/ 22 h 69"/>
                  <a:gd name="T40" fmla="*/ 59 w 73"/>
                  <a:gd name="T41" fmla="*/ 27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3" h="69">
                    <a:moveTo>
                      <a:pt x="59" y="27"/>
                    </a:moveTo>
                    <a:cubicBezTo>
                      <a:pt x="67" y="27"/>
                      <a:pt x="73" y="21"/>
                      <a:pt x="73" y="14"/>
                    </a:cubicBezTo>
                    <a:cubicBezTo>
                      <a:pt x="73" y="6"/>
                      <a:pt x="67" y="0"/>
                      <a:pt x="59" y="0"/>
                    </a:cubicBezTo>
                    <a:cubicBezTo>
                      <a:pt x="52" y="0"/>
                      <a:pt x="46" y="6"/>
                      <a:pt x="46" y="14"/>
                    </a:cubicBezTo>
                    <a:cubicBezTo>
                      <a:pt x="46" y="15"/>
                      <a:pt x="46" y="16"/>
                      <a:pt x="46" y="17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18" y="28"/>
                      <a:pt x="15" y="26"/>
                      <a:pt x="11" y="26"/>
                    </a:cubicBezTo>
                    <a:cubicBezTo>
                      <a:pt x="5" y="26"/>
                      <a:pt x="0" y="31"/>
                      <a:pt x="0" y="37"/>
                    </a:cubicBezTo>
                    <a:cubicBezTo>
                      <a:pt x="0" y="43"/>
                      <a:pt x="5" y="48"/>
                      <a:pt x="11" y="48"/>
                    </a:cubicBezTo>
                    <a:cubicBezTo>
                      <a:pt x="15" y="48"/>
                      <a:pt x="18" y="47"/>
                      <a:pt x="20" y="44"/>
                    </a:cubicBezTo>
                    <a:cubicBezTo>
                      <a:pt x="51" y="59"/>
                      <a:pt x="51" y="59"/>
                      <a:pt x="51" y="59"/>
                    </a:cubicBezTo>
                    <a:cubicBezTo>
                      <a:pt x="51" y="60"/>
                      <a:pt x="51" y="60"/>
                      <a:pt x="51" y="61"/>
                    </a:cubicBezTo>
                    <a:cubicBezTo>
                      <a:pt x="51" y="65"/>
                      <a:pt x="55" y="69"/>
                      <a:pt x="59" y="69"/>
                    </a:cubicBezTo>
                    <a:cubicBezTo>
                      <a:pt x="64" y="69"/>
                      <a:pt x="67" y="65"/>
                      <a:pt x="67" y="61"/>
                    </a:cubicBezTo>
                    <a:cubicBezTo>
                      <a:pt x="67" y="56"/>
                      <a:pt x="64" y="52"/>
                      <a:pt x="59" y="52"/>
                    </a:cubicBezTo>
                    <a:cubicBezTo>
                      <a:pt x="57" y="52"/>
                      <a:pt x="55" y="54"/>
                      <a:pt x="53" y="55"/>
                    </a:cubicBezTo>
                    <a:cubicBezTo>
                      <a:pt x="22" y="40"/>
                      <a:pt x="22" y="40"/>
                      <a:pt x="22" y="40"/>
                    </a:cubicBezTo>
                    <a:cubicBezTo>
                      <a:pt x="22" y="39"/>
                      <a:pt x="23" y="38"/>
                      <a:pt x="23" y="37"/>
                    </a:cubicBezTo>
                    <a:cubicBezTo>
                      <a:pt x="23" y="36"/>
                      <a:pt x="22" y="35"/>
                      <a:pt x="22" y="34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51" y="25"/>
                      <a:pt x="55" y="27"/>
                      <a:pt x="59" y="27"/>
                    </a:cubicBezTo>
                    <a:close/>
                  </a:path>
                </a:pathLst>
              </a:custGeom>
              <a:solidFill>
                <a:srgbClr val="1A1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96" name="Oval 323">
                <a:extLst>
                  <a:ext uri="{FF2B5EF4-FFF2-40B4-BE49-F238E27FC236}">
                    <a16:creationId xmlns:a16="http://schemas.microsoft.com/office/drawing/2014/main" id="{986BD533-E180-124A-9F15-79D45523B535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090" y="-59"/>
                <a:ext cx="227" cy="224"/>
              </a:xfrm>
              <a:prstGeom prst="ellipse">
                <a:avLst/>
              </a:prstGeom>
              <a:solidFill>
                <a:srgbClr val="60C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97" name="Freeform 324">
                <a:extLst>
                  <a:ext uri="{FF2B5EF4-FFF2-40B4-BE49-F238E27FC236}">
                    <a16:creationId xmlns:a16="http://schemas.microsoft.com/office/drawing/2014/main" id="{900BE9D8-61C9-BB47-B8A9-2C472FBCF08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149" y="-38"/>
                <a:ext cx="137" cy="151"/>
              </a:xfrm>
              <a:custGeom>
                <a:avLst/>
                <a:gdLst>
                  <a:gd name="T0" fmla="*/ 55 w 58"/>
                  <a:gd name="T1" fmla="*/ 34 h 64"/>
                  <a:gd name="T2" fmla="*/ 51 w 58"/>
                  <a:gd name="T3" fmla="*/ 34 h 64"/>
                  <a:gd name="T4" fmla="*/ 55 w 58"/>
                  <a:gd name="T5" fmla="*/ 29 h 64"/>
                  <a:gd name="T6" fmla="*/ 55 w 58"/>
                  <a:gd name="T7" fmla="*/ 28 h 64"/>
                  <a:gd name="T8" fmla="*/ 51 w 58"/>
                  <a:gd name="T9" fmla="*/ 24 h 64"/>
                  <a:gd name="T10" fmla="*/ 28 w 58"/>
                  <a:gd name="T11" fmla="*/ 24 h 64"/>
                  <a:gd name="T12" fmla="*/ 38 w 58"/>
                  <a:gd name="T13" fmla="*/ 9 h 64"/>
                  <a:gd name="T14" fmla="*/ 38 w 58"/>
                  <a:gd name="T15" fmla="*/ 2 h 64"/>
                  <a:gd name="T16" fmla="*/ 30 w 58"/>
                  <a:gd name="T17" fmla="*/ 4 h 64"/>
                  <a:gd name="T18" fmla="*/ 13 w 58"/>
                  <a:gd name="T19" fmla="*/ 26 h 64"/>
                  <a:gd name="T20" fmla="*/ 8 w 58"/>
                  <a:gd name="T21" fmla="*/ 35 h 64"/>
                  <a:gd name="T22" fmla="*/ 0 w 58"/>
                  <a:gd name="T23" fmla="*/ 35 h 64"/>
                  <a:gd name="T24" fmla="*/ 0 w 58"/>
                  <a:gd name="T25" fmla="*/ 58 h 64"/>
                  <a:gd name="T26" fmla="*/ 12 w 58"/>
                  <a:gd name="T27" fmla="*/ 58 h 64"/>
                  <a:gd name="T28" fmla="*/ 21 w 58"/>
                  <a:gd name="T29" fmla="*/ 64 h 64"/>
                  <a:gd name="T30" fmla="*/ 23 w 58"/>
                  <a:gd name="T31" fmla="*/ 64 h 64"/>
                  <a:gd name="T32" fmla="*/ 48 w 58"/>
                  <a:gd name="T33" fmla="*/ 64 h 64"/>
                  <a:gd name="T34" fmla="*/ 54 w 58"/>
                  <a:gd name="T35" fmla="*/ 60 h 64"/>
                  <a:gd name="T36" fmla="*/ 54 w 58"/>
                  <a:gd name="T37" fmla="*/ 59 h 64"/>
                  <a:gd name="T38" fmla="*/ 51 w 58"/>
                  <a:gd name="T39" fmla="*/ 55 h 64"/>
                  <a:gd name="T40" fmla="*/ 51 w 58"/>
                  <a:gd name="T41" fmla="*/ 55 h 64"/>
                  <a:gd name="T42" fmla="*/ 56 w 58"/>
                  <a:gd name="T43" fmla="*/ 49 h 64"/>
                  <a:gd name="T44" fmla="*/ 56 w 58"/>
                  <a:gd name="T45" fmla="*/ 49 h 64"/>
                  <a:gd name="T46" fmla="*/ 53 w 58"/>
                  <a:gd name="T47" fmla="*/ 44 h 64"/>
                  <a:gd name="T48" fmla="*/ 53 w 58"/>
                  <a:gd name="T49" fmla="*/ 44 h 64"/>
                  <a:gd name="T50" fmla="*/ 58 w 58"/>
                  <a:gd name="T51" fmla="*/ 39 h 64"/>
                  <a:gd name="T52" fmla="*/ 58 w 58"/>
                  <a:gd name="T53" fmla="*/ 38 h 64"/>
                  <a:gd name="T54" fmla="*/ 55 w 58"/>
                  <a:gd name="T55" fmla="*/ 3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8" h="64">
                    <a:moveTo>
                      <a:pt x="55" y="34"/>
                    </a:moveTo>
                    <a:cubicBezTo>
                      <a:pt x="53" y="34"/>
                      <a:pt x="51" y="34"/>
                      <a:pt x="51" y="34"/>
                    </a:cubicBezTo>
                    <a:cubicBezTo>
                      <a:pt x="53" y="34"/>
                      <a:pt x="55" y="32"/>
                      <a:pt x="55" y="29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6"/>
                      <a:pt x="53" y="24"/>
                      <a:pt x="51" y="24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40" y="7"/>
                      <a:pt x="41" y="4"/>
                      <a:pt x="38" y="2"/>
                    </a:cubicBezTo>
                    <a:cubicBezTo>
                      <a:pt x="35" y="0"/>
                      <a:pt x="32" y="1"/>
                      <a:pt x="30" y="4"/>
                    </a:cubicBezTo>
                    <a:cubicBezTo>
                      <a:pt x="30" y="4"/>
                      <a:pt x="15" y="24"/>
                      <a:pt x="13" y="26"/>
                    </a:cubicBezTo>
                    <a:cubicBezTo>
                      <a:pt x="11" y="29"/>
                      <a:pt x="9" y="31"/>
                      <a:pt x="8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14" y="61"/>
                      <a:pt x="18" y="63"/>
                      <a:pt x="21" y="64"/>
                    </a:cubicBezTo>
                    <a:cubicBezTo>
                      <a:pt x="22" y="64"/>
                      <a:pt x="23" y="64"/>
                      <a:pt x="23" y="64"/>
                    </a:cubicBezTo>
                    <a:cubicBezTo>
                      <a:pt x="48" y="64"/>
                      <a:pt x="48" y="64"/>
                      <a:pt x="48" y="64"/>
                    </a:cubicBezTo>
                    <a:cubicBezTo>
                      <a:pt x="51" y="64"/>
                      <a:pt x="54" y="63"/>
                      <a:pt x="54" y="60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4" y="57"/>
                      <a:pt x="53" y="55"/>
                      <a:pt x="51" y="55"/>
                    </a:cubicBezTo>
                    <a:cubicBezTo>
                      <a:pt x="51" y="55"/>
                      <a:pt x="51" y="55"/>
                      <a:pt x="51" y="55"/>
                    </a:cubicBezTo>
                    <a:cubicBezTo>
                      <a:pt x="53" y="55"/>
                      <a:pt x="56" y="53"/>
                      <a:pt x="56" y="49"/>
                    </a:cubicBezTo>
                    <a:cubicBezTo>
                      <a:pt x="56" y="49"/>
                      <a:pt x="56" y="49"/>
                      <a:pt x="56" y="49"/>
                    </a:cubicBezTo>
                    <a:cubicBezTo>
                      <a:pt x="56" y="46"/>
                      <a:pt x="55" y="45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56" y="44"/>
                      <a:pt x="58" y="42"/>
                      <a:pt x="58" y="39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58" y="36"/>
                      <a:pt x="56" y="34"/>
                      <a:pt x="55" y="3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98" name="Rectangle 325">
                <a:extLst>
                  <a:ext uri="{FF2B5EF4-FFF2-40B4-BE49-F238E27FC236}">
                    <a16:creationId xmlns:a16="http://schemas.microsoft.com/office/drawing/2014/main" id="{14D14A34-E4D1-7345-9E70-7FBA3220AA67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111" y="31"/>
                <a:ext cx="38" cy="82"/>
              </a:xfrm>
              <a:prstGeom prst="rect">
                <a:avLst/>
              </a:prstGeom>
              <a:solidFill>
                <a:srgbClr val="1A1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199" name="Oval 326">
                <a:extLst>
                  <a:ext uri="{FF2B5EF4-FFF2-40B4-BE49-F238E27FC236}">
                    <a16:creationId xmlns:a16="http://schemas.microsoft.com/office/drawing/2014/main" id="{1D5AD925-3A49-414C-B4F5-0EA1851CECE2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457" y="983"/>
                <a:ext cx="225" cy="224"/>
              </a:xfrm>
              <a:prstGeom prst="ellipse">
                <a:avLst/>
              </a:prstGeom>
              <a:solidFill>
                <a:srgbClr val="60C0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00" name="Freeform 327">
                <a:extLst>
                  <a:ext uri="{FF2B5EF4-FFF2-40B4-BE49-F238E27FC236}">
                    <a16:creationId xmlns:a16="http://schemas.microsoft.com/office/drawing/2014/main" id="{18C63216-F2DC-1C44-A526-6C6836D1D10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76" y="1020"/>
                <a:ext cx="187" cy="116"/>
              </a:xfrm>
              <a:custGeom>
                <a:avLst/>
                <a:gdLst>
                  <a:gd name="T0" fmla="*/ 61 w 79"/>
                  <a:gd name="T1" fmla="*/ 49 h 49"/>
                  <a:gd name="T2" fmla="*/ 20 w 79"/>
                  <a:gd name="T3" fmla="*/ 49 h 49"/>
                  <a:gd name="T4" fmla="*/ 0 w 79"/>
                  <a:gd name="T5" fmla="*/ 32 h 49"/>
                  <a:gd name="T6" fmla="*/ 16 w 79"/>
                  <a:gd name="T7" fmla="*/ 17 h 49"/>
                  <a:gd name="T8" fmla="*/ 17 w 79"/>
                  <a:gd name="T9" fmla="*/ 17 h 49"/>
                  <a:gd name="T10" fmla="*/ 36 w 79"/>
                  <a:gd name="T11" fmla="*/ 0 h 49"/>
                  <a:gd name="T12" fmla="*/ 55 w 79"/>
                  <a:gd name="T13" fmla="*/ 16 h 49"/>
                  <a:gd name="T14" fmla="*/ 61 w 79"/>
                  <a:gd name="T15" fmla="*/ 14 h 49"/>
                  <a:gd name="T16" fmla="*/ 79 w 79"/>
                  <a:gd name="T17" fmla="*/ 32 h 49"/>
                  <a:gd name="T18" fmla="*/ 61 w 79"/>
                  <a:gd name="T19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9" h="49">
                    <a:moveTo>
                      <a:pt x="61" y="49"/>
                    </a:moveTo>
                    <a:cubicBezTo>
                      <a:pt x="20" y="49"/>
                      <a:pt x="20" y="49"/>
                      <a:pt x="20" y="49"/>
                    </a:cubicBezTo>
                    <a:cubicBezTo>
                      <a:pt x="6" y="49"/>
                      <a:pt x="0" y="41"/>
                      <a:pt x="0" y="32"/>
                    </a:cubicBezTo>
                    <a:cubicBezTo>
                      <a:pt x="0" y="24"/>
                      <a:pt x="7" y="17"/>
                      <a:pt x="16" y="17"/>
                    </a:cubicBezTo>
                    <a:cubicBezTo>
                      <a:pt x="16" y="17"/>
                      <a:pt x="17" y="17"/>
                      <a:pt x="17" y="17"/>
                    </a:cubicBezTo>
                    <a:cubicBezTo>
                      <a:pt x="19" y="7"/>
                      <a:pt x="27" y="0"/>
                      <a:pt x="36" y="0"/>
                    </a:cubicBezTo>
                    <a:cubicBezTo>
                      <a:pt x="46" y="0"/>
                      <a:pt x="53" y="7"/>
                      <a:pt x="55" y="16"/>
                    </a:cubicBezTo>
                    <a:cubicBezTo>
                      <a:pt x="57" y="15"/>
                      <a:pt x="59" y="14"/>
                      <a:pt x="61" y="14"/>
                    </a:cubicBezTo>
                    <a:cubicBezTo>
                      <a:pt x="71" y="14"/>
                      <a:pt x="79" y="22"/>
                      <a:pt x="79" y="32"/>
                    </a:cubicBezTo>
                    <a:cubicBezTo>
                      <a:pt x="79" y="42"/>
                      <a:pt x="71" y="49"/>
                      <a:pt x="61" y="49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01" name="Freeform 328">
                <a:extLst>
                  <a:ext uri="{FF2B5EF4-FFF2-40B4-BE49-F238E27FC236}">
                    <a16:creationId xmlns:a16="http://schemas.microsoft.com/office/drawing/2014/main" id="{2F819DD7-7454-4048-8828-07C80F0229D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42" y="1113"/>
                <a:ext cx="55" cy="70"/>
              </a:xfrm>
              <a:custGeom>
                <a:avLst/>
                <a:gdLst>
                  <a:gd name="T0" fmla="*/ 43 w 55"/>
                  <a:gd name="T1" fmla="*/ 37 h 70"/>
                  <a:gd name="T2" fmla="*/ 43 w 55"/>
                  <a:gd name="T3" fmla="*/ 0 h 70"/>
                  <a:gd name="T4" fmla="*/ 12 w 55"/>
                  <a:gd name="T5" fmla="*/ 0 h 70"/>
                  <a:gd name="T6" fmla="*/ 12 w 55"/>
                  <a:gd name="T7" fmla="*/ 37 h 70"/>
                  <a:gd name="T8" fmla="*/ 0 w 55"/>
                  <a:gd name="T9" fmla="*/ 37 h 70"/>
                  <a:gd name="T10" fmla="*/ 26 w 55"/>
                  <a:gd name="T11" fmla="*/ 70 h 70"/>
                  <a:gd name="T12" fmla="*/ 55 w 55"/>
                  <a:gd name="T13" fmla="*/ 37 h 70"/>
                  <a:gd name="T14" fmla="*/ 43 w 55"/>
                  <a:gd name="T15" fmla="*/ 37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" h="70">
                    <a:moveTo>
                      <a:pt x="43" y="37"/>
                    </a:moveTo>
                    <a:lnTo>
                      <a:pt x="43" y="0"/>
                    </a:lnTo>
                    <a:lnTo>
                      <a:pt x="12" y="0"/>
                    </a:lnTo>
                    <a:lnTo>
                      <a:pt x="12" y="37"/>
                    </a:lnTo>
                    <a:lnTo>
                      <a:pt x="0" y="37"/>
                    </a:lnTo>
                    <a:lnTo>
                      <a:pt x="26" y="70"/>
                    </a:lnTo>
                    <a:lnTo>
                      <a:pt x="55" y="37"/>
                    </a:lnTo>
                    <a:lnTo>
                      <a:pt x="43" y="37"/>
                    </a:lnTo>
                    <a:close/>
                  </a:path>
                </a:pathLst>
              </a:custGeom>
              <a:solidFill>
                <a:srgbClr val="1A1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02" name="Oval 329">
                <a:extLst>
                  <a:ext uri="{FF2B5EF4-FFF2-40B4-BE49-F238E27FC236}">
                    <a16:creationId xmlns:a16="http://schemas.microsoft.com/office/drawing/2014/main" id="{4BF6E62C-998A-9F4D-955F-2192786EF99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686" y="12"/>
                <a:ext cx="225" cy="227"/>
              </a:xfrm>
              <a:prstGeom prst="ellipse">
                <a:avLst/>
              </a:prstGeom>
              <a:solidFill>
                <a:srgbClr val="FFE0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03" name="Freeform 330">
                <a:extLst>
                  <a:ext uri="{FF2B5EF4-FFF2-40B4-BE49-F238E27FC236}">
                    <a16:creationId xmlns:a16="http://schemas.microsoft.com/office/drawing/2014/main" id="{20CE4486-DAD9-1047-AF97-5800A95D3C2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2712" y="113"/>
                <a:ext cx="76" cy="74"/>
              </a:xfrm>
              <a:custGeom>
                <a:avLst/>
                <a:gdLst>
                  <a:gd name="T0" fmla="*/ 17 w 32"/>
                  <a:gd name="T1" fmla="*/ 17 h 31"/>
                  <a:gd name="T2" fmla="*/ 17 w 32"/>
                  <a:gd name="T3" fmla="*/ 17 h 31"/>
                  <a:gd name="T4" fmla="*/ 15 w 32"/>
                  <a:gd name="T5" fmla="*/ 17 h 31"/>
                  <a:gd name="T6" fmla="*/ 14 w 32"/>
                  <a:gd name="T7" fmla="*/ 17 h 31"/>
                  <a:gd name="T8" fmla="*/ 0 w 32"/>
                  <a:gd name="T9" fmla="*/ 31 h 31"/>
                  <a:gd name="T10" fmla="*/ 32 w 32"/>
                  <a:gd name="T11" fmla="*/ 31 h 31"/>
                  <a:gd name="T12" fmla="*/ 17 w 32"/>
                  <a:gd name="T13" fmla="*/ 17 h 31"/>
                  <a:gd name="T14" fmla="*/ 15 w 32"/>
                  <a:gd name="T15" fmla="*/ 16 h 31"/>
                  <a:gd name="T16" fmla="*/ 16 w 32"/>
                  <a:gd name="T17" fmla="*/ 16 h 31"/>
                  <a:gd name="T18" fmla="*/ 24 w 32"/>
                  <a:gd name="T19" fmla="*/ 8 h 31"/>
                  <a:gd name="T20" fmla="*/ 16 w 32"/>
                  <a:gd name="T21" fmla="*/ 0 h 31"/>
                  <a:gd name="T22" fmla="*/ 15 w 32"/>
                  <a:gd name="T23" fmla="*/ 0 h 31"/>
                  <a:gd name="T24" fmla="*/ 7 w 32"/>
                  <a:gd name="T25" fmla="*/ 8 h 31"/>
                  <a:gd name="T26" fmla="*/ 15 w 32"/>
                  <a:gd name="T2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1">
                    <a:moveTo>
                      <a:pt x="17" y="17"/>
                    </a:moveTo>
                    <a:cubicBezTo>
                      <a:pt x="17" y="17"/>
                      <a:pt x="17" y="17"/>
                      <a:pt x="17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0" y="17"/>
                      <a:pt x="1" y="18"/>
                      <a:pt x="0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0" y="18"/>
                      <a:pt x="22" y="17"/>
                      <a:pt x="17" y="17"/>
                    </a:cubicBezTo>
                    <a:close/>
                    <a:moveTo>
                      <a:pt x="15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20" y="16"/>
                      <a:pt x="24" y="12"/>
                      <a:pt x="24" y="8"/>
                    </a:cubicBezTo>
                    <a:cubicBezTo>
                      <a:pt x="24" y="4"/>
                      <a:pt x="20" y="0"/>
                      <a:pt x="1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0"/>
                      <a:pt x="7" y="4"/>
                      <a:pt x="7" y="8"/>
                    </a:cubicBezTo>
                    <a:cubicBezTo>
                      <a:pt x="7" y="12"/>
                      <a:pt x="11" y="16"/>
                      <a:pt x="15" y="16"/>
                    </a:cubicBezTo>
                    <a:close/>
                  </a:path>
                </a:pathLst>
              </a:custGeom>
              <a:solidFill>
                <a:srgbClr val="1A1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04" name="Freeform 331">
                <a:extLst>
                  <a:ext uri="{FF2B5EF4-FFF2-40B4-BE49-F238E27FC236}">
                    <a16:creationId xmlns:a16="http://schemas.microsoft.com/office/drawing/2014/main" id="{429B7D52-81B9-794A-81D4-75CC2C692742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2804" y="113"/>
                <a:ext cx="76" cy="74"/>
              </a:xfrm>
              <a:custGeom>
                <a:avLst/>
                <a:gdLst>
                  <a:gd name="T0" fmla="*/ 18 w 32"/>
                  <a:gd name="T1" fmla="*/ 17 h 31"/>
                  <a:gd name="T2" fmla="*/ 17 w 32"/>
                  <a:gd name="T3" fmla="*/ 17 h 31"/>
                  <a:gd name="T4" fmla="*/ 16 w 32"/>
                  <a:gd name="T5" fmla="*/ 17 h 31"/>
                  <a:gd name="T6" fmla="*/ 15 w 32"/>
                  <a:gd name="T7" fmla="*/ 17 h 31"/>
                  <a:gd name="T8" fmla="*/ 0 w 32"/>
                  <a:gd name="T9" fmla="*/ 31 h 31"/>
                  <a:gd name="T10" fmla="*/ 32 w 32"/>
                  <a:gd name="T11" fmla="*/ 31 h 31"/>
                  <a:gd name="T12" fmla="*/ 18 w 32"/>
                  <a:gd name="T13" fmla="*/ 17 h 31"/>
                  <a:gd name="T14" fmla="*/ 16 w 32"/>
                  <a:gd name="T15" fmla="*/ 16 h 31"/>
                  <a:gd name="T16" fmla="*/ 16 w 32"/>
                  <a:gd name="T17" fmla="*/ 16 h 31"/>
                  <a:gd name="T18" fmla="*/ 24 w 32"/>
                  <a:gd name="T19" fmla="*/ 8 h 31"/>
                  <a:gd name="T20" fmla="*/ 16 w 32"/>
                  <a:gd name="T21" fmla="*/ 0 h 31"/>
                  <a:gd name="T22" fmla="*/ 16 w 32"/>
                  <a:gd name="T23" fmla="*/ 0 h 31"/>
                  <a:gd name="T24" fmla="*/ 8 w 32"/>
                  <a:gd name="T25" fmla="*/ 8 h 31"/>
                  <a:gd name="T26" fmla="*/ 16 w 32"/>
                  <a:gd name="T27" fmla="*/ 16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1">
                    <a:moveTo>
                      <a:pt x="18" y="17"/>
                    </a:moveTo>
                    <a:cubicBezTo>
                      <a:pt x="17" y="17"/>
                      <a:pt x="17" y="17"/>
                      <a:pt x="17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1" y="17"/>
                      <a:pt x="2" y="18"/>
                      <a:pt x="0" y="31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1" y="18"/>
                      <a:pt x="22" y="17"/>
                      <a:pt x="18" y="17"/>
                    </a:cubicBezTo>
                    <a:close/>
                    <a:moveTo>
                      <a:pt x="16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21" y="16"/>
                      <a:pt x="24" y="12"/>
                      <a:pt x="24" y="8"/>
                    </a:cubicBezTo>
                    <a:cubicBezTo>
                      <a:pt x="24" y="4"/>
                      <a:pt x="21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2" y="0"/>
                      <a:pt x="8" y="4"/>
                      <a:pt x="8" y="8"/>
                    </a:cubicBezTo>
                    <a:cubicBezTo>
                      <a:pt x="8" y="12"/>
                      <a:pt x="12" y="16"/>
                      <a:pt x="16" y="16"/>
                    </a:cubicBezTo>
                    <a:close/>
                  </a:path>
                </a:pathLst>
              </a:custGeom>
              <a:solidFill>
                <a:srgbClr val="1A1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05" name="Freeform 332">
                <a:extLst>
                  <a:ext uri="{FF2B5EF4-FFF2-40B4-BE49-F238E27FC236}">
                    <a16:creationId xmlns:a16="http://schemas.microsoft.com/office/drawing/2014/main" id="{60D2FF3C-22AA-1343-855C-E7AA03CA681C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2759" y="35"/>
                <a:ext cx="76" cy="71"/>
              </a:xfrm>
              <a:custGeom>
                <a:avLst/>
                <a:gdLst>
                  <a:gd name="T0" fmla="*/ 17 w 32"/>
                  <a:gd name="T1" fmla="*/ 17 h 30"/>
                  <a:gd name="T2" fmla="*/ 16 w 32"/>
                  <a:gd name="T3" fmla="*/ 17 h 30"/>
                  <a:gd name="T4" fmla="*/ 15 w 32"/>
                  <a:gd name="T5" fmla="*/ 17 h 30"/>
                  <a:gd name="T6" fmla="*/ 14 w 32"/>
                  <a:gd name="T7" fmla="*/ 17 h 30"/>
                  <a:gd name="T8" fmla="*/ 0 w 32"/>
                  <a:gd name="T9" fmla="*/ 30 h 30"/>
                  <a:gd name="T10" fmla="*/ 32 w 32"/>
                  <a:gd name="T11" fmla="*/ 30 h 30"/>
                  <a:gd name="T12" fmla="*/ 17 w 32"/>
                  <a:gd name="T13" fmla="*/ 17 h 30"/>
                  <a:gd name="T14" fmla="*/ 15 w 32"/>
                  <a:gd name="T15" fmla="*/ 16 h 30"/>
                  <a:gd name="T16" fmla="*/ 16 w 32"/>
                  <a:gd name="T17" fmla="*/ 16 h 30"/>
                  <a:gd name="T18" fmla="*/ 23 w 32"/>
                  <a:gd name="T19" fmla="*/ 8 h 30"/>
                  <a:gd name="T20" fmla="*/ 16 w 32"/>
                  <a:gd name="T21" fmla="*/ 0 h 30"/>
                  <a:gd name="T22" fmla="*/ 15 w 32"/>
                  <a:gd name="T23" fmla="*/ 0 h 30"/>
                  <a:gd name="T24" fmla="*/ 7 w 32"/>
                  <a:gd name="T25" fmla="*/ 8 h 30"/>
                  <a:gd name="T26" fmla="*/ 15 w 32"/>
                  <a:gd name="T27" fmla="*/ 1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2" h="30">
                    <a:moveTo>
                      <a:pt x="17" y="17"/>
                    </a:moveTo>
                    <a:cubicBezTo>
                      <a:pt x="16" y="17"/>
                      <a:pt x="16" y="17"/>
                      <a:pt x="16" y="17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4" y="17"/>
                      <a:pt x="14" y="17"/>
                      <a:pt x="14" y="17"/>
                    </a:cubicBezTo>
                    <a:cubicBezTo>
                      <a:pt x="10" y="17"/>
                      <a:pt x="1" y="18"/>
                      <a:pt x="0" y="30"/>
                    </a:cubicBezTo>
                    <a:cubicBezTo>
                      <a:pt x="32" y="30"/>
                      <a:pt x="32" y="30"/>
                      <a:pt x="32" y="30"/>
                    </a:cubicBezTo>
                    <a:cubicBezTo>
                      <a:pt x="30" y="18"/>
                      <a:pt x="21" y="17"/>
                      <a:pt x="17" y="17"/>
                    </a:cubicBezTo>
                    <a:close/>
                    <a:moveTo>
                      <a:pt x="15" y="16"/>
                    </a:moveTo>
                    <a:cubicBezTo>
                      <a:pt x="16" y="16"/>
                      <a:pt x="16" y="16"/>
                      <a:pt x="16" y="16"/>
                    </a:cubicBezTo>
                    <a:cubicBezTo>
                      <a:pt x="20" y="16"/>
                      <a:pt x="23" y="12"/>
                      <a:pt x="23" y="8"/>
                    </a:cubicBezTo>
                    <a:cubicBezTo>
                      <a:pt x="23" y="3"/>
                      <a:pt x="20" y="0"/>
                      <a:pt x="1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1" y="0"/>
                      <a:pt x="7" y="3"/>
                      <a:pt x="7" y="8"/>
                    </a:cubicBezTo>
                    <a:cubicBezTo>
                      <a:pt x="7" y="12"/>
                      <a:pt x="11" y="16"/>
                      <a:pt x="15" y="16"/>
                    </a:cubicBez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06" name="Oval 333">
                <a:extLst>
                  <a:ext uri="{FF2B5EF4-FFF2-40B4-BE49-F238E27FC236}">
                    <a16:creationId xmlns:a16="http://schemas.microsoft.com/office/drawing/2014/main" id="{A58F2B19-35C9-EF43-A888-994B2213B23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505" y="-28"/>
                <a:ext cx="227" cy="224"/>
              </a:xfrm>
              <a:prstGeom prst="ellipse">
                <a:avLst/>
              </a:prstGeom>
              <a:solidFill>
                <a:srgbClr val="F9F5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07" name="Freeform 334">
                <a:extLst>
                  <a:ext uri="{FF2B5EF4-FFF2-40B4-BE49-F238E27FC236}">
                    <a16:creationId xmlns:a16="http://schemas.microsoft.com/office/drawing/2014/main" id="{58794180-0667-A940-AD2F-9477FD142F2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675" y="45"/>
                <a:ext cx="14" cy="52"/>
              </a:xfrm>
              <a:custGeom>
                <a:avLst/>
                <a:gdLst>
                  <a:gd name="T0" fmla="*/ 0 w 6"/>
                  <a:gd name="T1" fmla="*/ 0 h 22"/>
                  <a:gd name="T2" fmla="*/ 0 w 6"/>
                  <a:gd name="T3" fmla="*/ 22 h 22"/>
                  <a:gd name="T4" fmla="*/ 6 w 6"/>
                  <a:gd name="T5" fmla="*/ 11 h 22"/>
                  <a:gd name="T6" fmla="*/ 0 w 6"/>
                  <a:gd name="T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2">
                    <a:moveTo>
                      <a:pt x="0" y="0"/>
                    </a:moveTo>
                    <a:cubicBezTo>
                      <a:pt x="0" y="22"/>
                      <a:pt x="0" y="22"/>
                      <a:pt x="0" y="22"/>
                    </a:cubicBezTo>
                    <a:cubicBezTo>
                      <a:pt x="3" y="20"/>
                      <a:pt x="6" y="16"/>
                      <a:pt x="6" y="11"/>
                    </a:cubicBezTo>
                    <a:cubicBezTo>
                      <a:pt x="6" y="6"/>
                      <a:pt x="3" y="2"/>
                      <a:pt x="0" y="0"/>
                    </a:cubicBezTo>
                    <a:close/>
                  </a:path>
                </a:pathLst>
              </a:custGeom>
              <a:solidFill>
                <a:srgbClr val="E119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08" name="Freeform 335">
                <a:extLst>
                  <a:ext uri="{FF2B5EF4-FFF2-40B4-BE49-F238E27FC236}">
                    <a16:creationId xmlns:a16="http://schemas.microsoft.com/office/drawing/2014/main" id="{341B58E0-B3DE-8046-A867-E877B2AA26A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45" y="97"/>
                <a:ext cx="38" cy="66"/>
              </a:xfrm>
              <a:custGeom>
                <a:avLst/>
                <a:gdLst>
                  <a:gd name="T0" fmla="*/ 16 w 16"/>
                  <a:gd name="T1" fmla="*/ 26 h 28"/>
                  <a:gd name="T2" fmla="*/ 11 w 16"/>
                  <a:gd name="T3" fmla="*/ 0 h 28"/>
                  <a:gd name="T4" fmla="*/ 0 w 16"/>
                  <a:gd name="T5" fmla="*/ 0 h 28"/>
                  <a:gd name="T6" fmla="*/ 0 w 16"/>
                  <a:gd name="T7" fmla="*/ 0 h 28"/>
                  <a:gd name="T8" fmla="*/ 6 w 16"/>
                  <a:gd name="T9" fmla="*/ 28 h 28"/>
                  <a:gd name="T10" fmla="*/ 16 w 16"/>
                  <a:gd name="T11" fmla="*/ 26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28">
                    <a:moveTo>
                      <a:pt x="16" y="26"/>
                    </a:moveTo>
                    <a:cubicBezTo>
                      <a:pt x="15" y="17"/>
                      <a:pt x="13" y="9"/>
                      <a:pt x="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9"/>
                      <a:pt x="5" y="19"/>
                      <a:pt x="6" y="28"/>
                    </a:cubicBezTo>
                    <a:lnTo>
                      <a:pt x="16" y="26"/>
                    </a:lnTo>
                    <a:close/>
                  </a:path>
                </a:pathLst>
              </a:cu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09" name="Freeform 336">
                <a:extLst>
                  <a:ext uri="{FF2B5EF4-FFF2-40B4-BE49-F238E27FC236}">
                    <a16:creationId xmlns:a16="http://schemas.microsoft.com/office/drawing/2014/main" id="{98D8C48B-3B9C-254D-8C3A-0BD6F1353EA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55" y="158"/>
                <a:ext cx="33" cy="12"/>
              </a:xfrm>
              <a:custGeom>
                <a:avLst/>
                <a:gdLst>
                  <a:gd name="T0" fmla="*/ 14 w 14"/>
                  <a:gd name="T1" fmla="*/ 2 h 5"/>
                  <a:gd name="T2" fmla="*/ 13 w 14"/>
                  <a:gd name="T3" fmla="*/ 3 h 5"/>
                  <a:gd name="T4" fmla="*/ 1 w 14"/>
                  <a:gd name="T5" fmla="*/ 5 h 5"/>
                  <a:gd name="T6" fmla="*/ 0 w 14"/>
                  <a:gd name="T7" fmla="*/ 3 h 5"/>
                  <a:gd name="T8" fmla="*/ 1 w 14"/>
                  <a:gd name="T9" fmla="*/ 2 h 5"/>
                  <a:gd name="T10" fmla="*/ 13 w 14"/>
                  <a:gd name="T11" fmla="*/ 0 h 5"/>
                  <a:gd name="T12" fmla="*/ 14 w 14"/>
                  <a:gd name="T13" fmla="*/ 2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5">
                    <a:moveTo>
                      <a:pt x="14" y="2"/>
                    </a:moveTo>
                    <a:cubicBezTo>
                      <a:pt x="14" y="2"/>
                      <a:pt x="14" y="3"/>
                      <a:pt x="13" y="3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1"/>
                      <a:pt x="14" y="2"/>
                    </a:cubicBezTo>
                    <a:close/>
                  </a:path>
                </a:pathLst>
              </a:custGeom>
              <a:solidFill>
                <a:srgbClr val="1A1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10" name="Rectangle 337">
                <a:extLst>
                  <a:ext uri="{FF2B5EF4-FFF2-40B4-BE49-F238E27FC236}">
                    <a16:creationId xmlns:a16="http://schemas.microsoft.com/office/drawing/2014/main" id="{6251686D-DDA2-FE46-A2A2-9EAD21EFE15B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545" y="45"/>
                <a:ext cx="38" cy="52"/>
              </a:xfrm>
              <a:prstGeom prst="rect">
                <a:avLst/>
              </a:prstGeom>
              <a:solidFill>
                <a:srgbClr val="1A1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11" name="Freeform 338">
                <a:extLst>
                  <a:ext uri="{FF2B5EF4-FFF2-40B4-BE49-F238E27FC236}">
                    <a16:creationId xmlns:a16="http://schemas.microsoft.com/office/drawing/2014/main" id="{6C036078-3EDB-7C4F-BD3B-75E13D1EC15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83" y="0"/>
                <a:ext cx="83" cy="142"/>
              </a:xfrm>
              <a:custGeom>
                <a:avLst/>
                <a:gdLst>
                  <a:gd name="T0" fmla="*/ 35 w 35"/>
                  <a:gd name="T1" fmla="*/ 0 h 60"/>
                  <a:gd name="T2" fmla="*/ 0 w 35"/>
                  <a:gd name="T3" fmla="*/ 19 h 60"/>
                  <a:gd name="T4" fmla="*/ 0 w 35"/>
                  <a:gd name="T5" fmla="*/ 41 h 60"/>
                  <a:gd name="T6" fmla="*/ 35 w 35"/>
                  <a:gd name="T7" fmla="*/ 60 h 60"/>
                  <a:gd name="T8" fmla="*/ 35 w 35"/>
                  <a:gd name="T9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" h="60">
                    <a:moveTo>
                      <a:pt x="35" y="0"/>
                    </a:moveTo>
                    <a:cubicBezTo>
                      <a:pt x="22" y="15"/>
                      <a:pt x="11" y="19"/>
                      <a:pt x="0" y="19"/>
                    </a:cubicBezTo>
                    <a:cubicBezTo>
                      <a:pt x="0" y="26"/>
                      <a:pt x="0" y="34"/>
                      <a:pt x="0" y="41"/>
                    </a:cubicBezTo>
                    <a:cubicBezTo>
                      <a:pt x="11" y="41"/>
                      <a:pt x="22" y="45"/>
                      <a:pt x="35" y="60"/>
                    </a:cubicBez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12" name="Rectangle 339">
                <a:extLst>
                  <a:ext uri="{FF2B5EF4-FFF2-40B4-BE49-F238E27FC236}">
                    <a16:creationId xmlns:a16="http://schemas.microsoft.com/office/drawing/2014/main" id="{37283F0C-991B-ED4E-8E74-8C4E7DD74E64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666" y="0"/>
                <a:ext cx="9" cy="144"/>
              </a:xfrm>
              <a:prstGeom prst="rect">
                <a:avLst/>
              </a:prstGeom>
              <a:solidFill>
                <a:srgbClr val="1A17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13" name="Freeform 340">
                <a:extLst>
                  <a:ext uri="{FF2B5EF4-FFF2-40B4-BE49-F238E27FC236}">
                    <a16:creationId xmlns:a16="http://schemas.microsoft.com/office/drawing/2014/main" id="{B0A5A95F-9086-0448-9A92-AC9B5C4A4AC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746" y="3045"/>
                <a:ext cx="557" cy="238"/>
              </a:xfrm>
              <a:custGeom>
                <a:avLst/>
                <a:gdLst>
                  <a:gd name="T0" fmla="*/ 1 w 236"/>
                  <a:gd name="T1" fmla="*/ 95 h 101"/>
                  <a:gd name="T2" fmla="*/ 10 w 236"/>
                  <a:gd name="T3" fmla="*/ 99 h 101"/>
                  <a:gd name="T4" fmla="*/ 19 w 236"/>
                  <a:gd name="T5" fmla="*/ 96 h 101"/>
                  <a:gd name="T6" fmla="*/ 14 w 236"/>
                  <a:gd name="T7" fmla="*/ 83 h 101"/>
                  <a:gd name="T8" fmla="*/ 5 w 236"/>
                  <a:gd name="T9" fmla="*/ 86 h 101"/>
                  <a:gd name="T10" fmla="*/ 1 w 236"/>
                  <a:gd name="T11" fmla="*/ 95 h 101"/>
                  <a:gd name="T12" fmla="*/ 12 w 236"/>
                  <a:gd name="T13" fmla="*/ 91 h 101"/>
                  <a:gd name="T14" fmla="*/ 10 w 236"/>
                  <a:gd name="T15" fmla="*/ 97 h 101"/>
                  <a:gd name="T16" fmla="*/ 4 w 236"/>
                  <a:gd name="T17" fmla="*/ 94 h 101"/>
                  <a:gd name="T18" fmla="*/ 6 w 236"/>
                  <a:gd name="T19" fmla="*/ 88 h 101"/>
                  <a:gd name="T20" fmla="*/ 12 w 236"/>
                  <a:gd name="T21" fmla="*/ 91 h 101"/>
                  <a:gd name="T22" fmla="*/ 225 w 236"/>
                  <a:gd name="T23" fmla="*/ 1 h 101"/>
                  <a:gd name="T24" fmla="*/ 216 w 236"/>
                  <a:gd name="T25" fmla="*/ 4 h 101"/>
                  <a:gd name="T26" fmla="*/ 222 w 236"/>
                  <a:gd name="T27" fmla="*/ 18 h 101"/>
                  <a:gd name="T28" fmla="*/ 231 w 236"/>
                  <a:gd name="T29" fmla="*/ 14 h 101"/>
                  <a:gd name="T30" fmla="*/ 235 w 236"/>
                  <a:gd name="T31" fmla="*/ 5 h 101"/>
                  <a:gd name="T32" fmla="*/ 225 w 236"/>
                  <a:gd name="T33" fmla="*/ 1 h 101"/>
                  <a:gd name="T34" fmla="*/ 230 w 236"/>
                  <a:gd name="T35" fmla="*/ 12 h 101"/>
                  <a:gd name="T36" fmla="*/ 224 w 236"/>
                  <a:gd name="T37" fmla="*/ 9 h 101"/>
                  <a:gd name="T38" fmla="*/ 226 w 236"/>
                  <a:gd name="T39" fmla="*/ 3 h 101"/>
                  <a:gd name="T40" fmla="*/ 232 w 236"/>
                  <a:gd name="T41" fmla="*/ 6 h 101"/>
                  <a:gd name="T42" fmla="*/ 230 w 236"/>
                  <a:gd name="T43" fmla="*/ 12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36" h="101">
                    <a:moveTo>
                      <a:pt x="1" y="95"/>
                    </a:moveTo>
                    <a:cubicBezTo>
                      <a:pt x="3" y="99"/>
                      <a:pt x="7" y="101"/>
                      <a:pt x="10" y="99"/>
                    </a:cubicBezTo>
                    <a:cubicBezTo>
                      <a:pt x="19" y="96"/>
                      <a:pt x="19" y="96"/>
                      <a:pt x="19" y="96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2" y="88"/>
                      <a:pt x="0" y="92"/>
                      <a:pt x="1" y="95"/>
                    </a:cubicBezTo>
                    <a:moveTo>
                      <a:pt x="12" y="91"/>
                    </a:moveTo>
                    <a:cubicBezTo>
                      <a:pt x="13" y="93"/>
                      <a:pt x="12" y="96"/>
                      <a:pt x="10" y="97"/>
                    </a:cubicBezTo>
                    <a:cubicBezTo>
                      <a:pt x="7" y="98"/>
                      <a:pt x="5" y="97"/>
                      <a:pt x="4" y="94"/>
                    </a:cubicBezTo>
                    <a:cubicBezTo>
                      <a:pt x="3" y="92"/>
                      <a:pt x="4" y="89"/>
                      <a:pt x="6" y="88"/>
                    </a:cubicBezTo>
                    <a:cubicBezTo>
                      <a:pt x="9" y="88"/>
                      <a:pt x="11" y="89"/>
                      <a:pt x="12" y="91"/>
                    </a:cubicBezTo>
                    <a:moveTo>
                      <a:pt x="225" y="1"/>
                    </a:moveTo>
                    <a:cubicBezTo>
                      <a:pt x="216" y="4"/>
                      <a:pt x="216" y="4"/>
                      <a:pt x="216" y="4"/>
                    </a:cubicBezTo>
                    <a:cubicBezTo>
                      <a:pt x="222" y="18"/>
                      <a:pt x="222" y="18"/>
                      <a:pt x="222" y="18"/>
                    </a:cubicBezTo>
                    <a:cubicBezTo>
                      <a:pt x="231" y="14"/>
                      <a:pt x="231" y="14"/>
                      <a:pt x="231" y="14"/>
                    </a:cubicBezTo>
                    <a:cubicBezTo>
                      <a:pt x="234" y="13"/>
                      <a:pt x="236" y="9"/>
                      <a:pt x="235" y="5"/>
                    </a:cubicBezTo>
                    <a:cubicBezTo>
                      <a:pt x="233" y="1"/>
                      <a:pt x="229" y="0"/>
                      <a:pt x="225" y="1"/>
                    </a:cubicBezTo>
                    <a:moveTo>
                      <a:pt x="230" y="12"/>
                    </a:moveTo>
                    <a:cubicBezTo>
                      <a:pt x="227" y="13"/>
                      <a:pt x="225" y="12"/>
                      <a:pt x="224" y="9"/>
                    </a:cubicBezTo>
                    <a:cubicBezTo>
                      <a:pt x="223" y="7"/>
                      <a:pt x="224" y="4"/>
                      <a:pt x="226" y="3"/>
                    </a:cubicBezTo>
                    <a:cubicBezTo>
                      <a:pt x="229" y="2"/>
                      <a:pt x="231" y="4"/>
                      <a:pt x="232" y="6"/>
                    </a:cubicBezTo>
                    <a:cubicBezTo>
                      <a:pt x="233" y="8"/>
                      <a:pt x="232" y="11"/>
                      <a:pt x="230" y="12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14" name="Freeform 341">
                <a:extLst>
                  <a:ext uri="{FF2B5EF4-FFF2-40B4-BE49-F238E27FC236}">
                    <a16:creationId xmlns:a16="http://schemas.microsoft.com/office/drawing/2014/main" id="{2EE97EC3-82AB-FF4D-AC08-96652B812B4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00" y="3151"/>
                <a:ext cx="29" cy="19"/>
              </a:xfrm>
              <a:custGeom>
                <a:avLst/>
                <a:gdLst>
                  <a:gd name="T0" fmla="*/ 29 w 29"/>
                  <a:gd name="T1" fmla="*/ 10 h 19"/>
                  <a:gd name="T2" fmla="*/ 24 w 29"/>
                  <a:gd name="T3" fmla="*/ 0 h 19"/>
                  <a:gd name="T4" fmla="*/ 0 w 29"/>
                  <a:gd name="T5" fmla="*/ 10 h 19"/>
                  <a:gd name="T6" fmla="*/ 3 w 29"/>
                  <a:gd name="T7" fmla="*/ 19 h 19"/>
                  <a:gd name="T8" fmla="*/ 29 w 29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9">
                    <a:moveTo>
                      <a:pt x="29" y="10"/>
                    </a:moveTo>
                    <a:lnTo>
                      <a:pt x="24" y="0"/>
                    </a:lnTo>
                    <a:lnTo>
                      <a:pt x="0" y="10"/>
                    </a:lnTo>
                    <a:lnTo>
                      <a:pt x="3" y="19"/>
                    </a:lnTo>
                    <a:lnTo>
                      <a:pt x="29" y="10"/>
                    </a:lnTo>
                    <a:close/>
                  </a:path>
                </a:pathLst>
              </a:custGeom>
              <a:solidFill>
                <a:srgbClr val="C734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15" name="Freeform 342">
                <a:extLst>
                  <a:ext uri="{FF2B5EF4-FFF2-40B4-BE49-F238E27FC236}">
                    <a16:creationId xmlns:a16="http://schemas.microsoft.com/office/drawing/2014/main" id="{5C053A71-2EC9-A444-BF16-C1A1D609BE8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00" y="3151"/>
                <a:ext cx="29" cy="19"/>
              </a:xfrm>
              <a:custGeom>
                <a:avLst/>
                <a:gdLst>
                  <a:gd name="T0" fmla="*/ 29 w 29"/>
                  <a:gd name="T1" fmla="*/ 10 h 19"/>
                  <a:gd name="T2" fmla="*/ 24 w 29"/>
                  <a:gd name="T3" fmla="*/ 0 h 19"/>
                  <a:gd name="T4" fmla="*/ 0 w 29"/>
                  <a:gd name="T5" fmla="*/ 10 h 19"/>
                  <a:gd name="T6" fmla="*/ 3 w 29"/>
                  <a:gd name="T7" fmla="*/ 19 h 19"/>
                  <a:gd name="T8" fmla="*/ 29 w 29"/>
                  <a:gd name="T9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9">
                    <a:moveTo>
                      <a:pt x="29" y="10"/>
                    </a:moveTo>
                    <a:lnTo>
                      <a:pt x="24" y="0"/>
                    </a:lnTo>
                    <a:lnTo>
                      <a:pt x="0" y="10"/>
                    </a:lnTo>
                    <a:lnTo>
                      <a:pt x="3" y="19"/>
                    </a:lnTo>
                    <a:lnTo>
                      <a:pt x="29" y="1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16" name="Freeform 343">
                <a:extLst>
                  <a:ext uri="{FF2B5EF4-FFF2-40B4-BE49-F238E27FC236}">
                    <a16:creationId xmlns:a16="http://schemas.microsoft.com/office/drawing/2014/main" id="{5E5A1F02-1217-0845-BB7D-A47E84CDFF8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88" y="3156"/>
                <a:ext cx="64" cy="42"/>
              </a:xfrm>
              <a:custGeom>
                <a:avLst/>
                <a:gdLst>
                  <a:gd name="T0" fmla="*/ 64 w 64"/>
                  <a:gd name="T1" fmla="*/ 19 h 42"/>
                  <a:gd name="T2" fmla="*/ 57 w 64"/>
                  <a:gd name="T3" fmla="*/ 0 h 42"/>
                  <a:gd name="T4" fmla="*/ 0 w 64"/>
                  <a:gd name="T5" fmla="*/ 21 h 42"/>
                  <a:gd name="T6" fmla="*/ 7 w 64"/>
                  <a:gd name="T7" fmla="*/ 42 h 42"/>
                  <a:gd name="T8" fmla="*/ 64 w 64"/>
                  <a:gd name="T9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2">
                    <a:moveTo>
                      <a:pt x="64" y="19"/>
                    </a:moveTo>
                    <a:lnTo>
                      <a:pt x="57" y="0"/>
                    </a:lnTo>
                    <a:lnTo>
                      <a:pt x="0" y="21"/>
                    </a:lnTo>
                    <a:lnTo>
                      <a:pt x="7" y="42"/>
                    </a:lnTo>
                    <a:lnTo>
                      <a:pt x="64" y="19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17" name="Freeform 344">
                <a:extLst>
                  <a:ext uri="{FF2B5EF4-FFF2-40B4-BE49-F238E27FC236}">
                    <a16:creationId xmlns:a16="http://schemas.microsoft.com/office/drawing/2014/main" id="{C64DA115-E068-774B-8A6F-D2E1B2DB310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88" y="3156"/>
                <a:ext cx="64" cy="42"/>
              </a:xfrm>
              <a:custGeom>
                <a:avLst/>
                <a:gdLst>
                  <a:gd name="T0" fmla="*/ 64 w 64"/>
                  <a:gd name="T1" fmla="*/ 19 h 42"/>
                  <a:gd name="T2" fmla="*/ 57 w 64"/>
                  <a:gd name="T3" fmla="*/ 0 h 42"/>
                  <a:gd name="T4" fmla="*/ 0 w 64"/>
                  <a:gd name="T5" fmla="*/ 21 h 42"/>
                  <a:gd name="T6" fmla="*/ 7 w 64"/>
                  <a:gd name="T7" fmla="*/ 42 h 42"/>
                  <a:gd name="T8" fmla="*/ 64 w 64"/>
                  <a:gd name="T9" fmla="*/ 19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4" h="42">
                    <a:moveTo>
                      <a:pt x="64" y="19"/>
                    </a:moveTo>
                    <a:lnTo>
                      <a:pt x="57" y="0"/>
                    </a:lnTo>
                    <a:lnTo>
                      <a:pt x="0" y="21"/>
                    </a:lnTo>
                    <a:lnTo>
                      <a:pt x="7" y="42"/>
                    </a:lnTo>
                    <a:lnTo>
                      <a:pt x="64" y="19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18" name="Rectangle 345">
                <a:extLst>
                  <a:ext uri="{FF2B5EF4-FFF2-40B4-BE49-F238E27FC236}">
                    <a16:creationId xmlns:a16="http://schemas.microsoft.com/office/drawing/2014/main" id="{2EF793D2-B0AD-8C4F-B857-B7D369D0ECDF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788" y="3172"/>
                <a:ext cx="19" cy="26"/>
              </a:xfrm>
              <a:prstGeom prst="rect">
                <a:avLst/>
              </a:pr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19" name="Freeform 346">
                <a:extLst>
                  <a:ext uri="{FF2B5EF4-FFF2-40B4-BE49-F238E27FC236}">
                    <a16:creationId xmlns:a16="http://schemas.microsoft.com/office/drawing/2014/main" id="{E6FD2065-B3C0-0F49-B96B-E16797FD58A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88" y="3172"/>
                <a:ext cx="19" cy="26"/>
              </a:xfrm>
              <a:custGeom>
                <a:avLst/>
                <a:gdLst>
                  <a:gd name="T0" fmla="*/ 12 w 19"/>
                  <a:gd name="T1" fmla="*/ 0 h 26"/>
                  <a:gd name="T2" fmla="*/ 0 w 19"/>
                  <a:gd name="T3" fmla="*/ 5 h 26"/>
                  <a:gd name="T4" fmla="*/ 7 w 19"/>
                  <a:gd name="T5" fmla="*/ 26 h 26"/>
                  <a:gd name="T6" fmla="*/ 19 w 19"/>
                  <a:gd name="T7" fmla="*/ 22 h 26"/>
                  <a:gd name="T8" fmla="*/ 12 w 19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6">
                    <a:moveTo>
                      <a:pt x="12" y="0"/>
                    </a:moveTo>
                    <a:lnTo>
                      <a:pt x="0" y="5"/>
                    </a:lnTo>
                    <a:lnTo>
                      <a:pt x="7" y="26"/>
                    </a:lnTo>
                    <a:lnTo>
                      <a:pt x="19" y="22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97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20" name="Freeform 347">
                <a:extLst>
                  <a:ext uri="{FF2B5EF4-FFF2-40B4-BE49-F238E27FC236}">
                    <a16:creationId xmlns:a16="http://schemas.microsoft.com/office/drawing/2014/main" id="{75EA19DE-497D-D644-B8B0-0C88DF62622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88" y="3172"/>
                <a:ext cx="19" cy="26"/>
              </a:xfrm>
              <a:custGeom>
                <a:avLst/>
                <a:gdLst>
                  <a:gd name="T0" fmla="*/ 12 w 19"/>
                  <a:gd name="T1" fmla="*/ 0 h 26"/>
                  <a:gd name="T2" fmla="*/ 0 w 19"/>
                  <a:gd name="T3" fmla="*/ 5 h 26"/>
                  <a:gd name="T4" fmla="*/ 7 w 19"/>
                  <a:gd name="T5" fmla="*/ 26 h 26"/>
                  <a:gd name="T6" fmla="*/ 19 w 19"/>
                  <a:gd name="T7" fmla="*/ 22 h 26"/>
                  <a:gd name="T8" fmla="*/ 12 w 19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6">
                    <a:moveTo>
                      <a:pt x="12" y="0"/>
                    </a:moveTo>
                    <a:lnTo>
                      <a:pt x="0" y="5"/>
                    </a:lnTo>
                    <a:lnTo>
                      <a:pt x="7" y="26"/>
                    </a:lnTo>
                    <a:lnTo>
                      <a:pt x="19" y="22"/>
                    </a:lnTo>
                    <a:lnTo>
                      <a:pt x="1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21" name="Freeform 348">
                <a:extLst>
                  <a:ext uri="{FF2B5EF4-FFF2-40B4-BE49-F238E27FC236}">
                    <a16:creationId xmlns:a16="http://schemas.microsoft.com/office/drawing/2014/main" id="{81A12119-5571-784C-A4C6-6E0CA03BE4C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829" y="3158"/>
                <a:ext cx="9" cy="24"/>
              </a:xfrm>
              <a:custGeom>
                <a:avLst/>
                <a:gdLst>
                  <a:gd name="T0" fmla="*/ 9 w 9"/>
                  <a:gd name="T1" fmla="*/ 24 h 24"/>
                  <a:gd name="T2" fmla="*/ 9 w 9"/>
                  <a:gd name="T3" fmla="*/ 24 h 24"/>
                  <a:gd name="T4" fmla="*/ 9 w 9"/>
                  <a:gd name="T5" fmla="*/ 24 h 24"/>
                  <a:gd name="T6" fmla="*/ 9 w 9"/>
                  <a:gd name="T7" fmla="*/ 24 h 24"/>
                  <a:gd name="T8" fmla="*/ 9 w 9"/>
                  <a:gd name="T9" fmla="*/ 0 h 24"/>
                  <a:gd name="T10" fmla="*/ 0 w 9"/>
                  <a:gd name="T11" fmla="*/ 3 h 24"/>
                  <a:gd name="T12" fmla="*/ 0 w 9"/>
                  <a:gd name="T13" fmla="*/ 3 h 24"/>
                  <a:gd name="T14" fmla="*/ 9 w 9"/>
                  <a:gd name="T15" fmla="*/ 0 h 24"/>
                  <a:gd name="T16" fmla="*/ 9 w 9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4">
                    <a:moveTo>
                      <a:pt x="9" y="24"/>
                    </a:moveTo>
                    <a:lnTo>
                      <a:pt x="9" y="24"/>
                    </a:lnTo>
                    <a:lnTo>
                      <a:pt x="9" y="24"/>
                    </a:lnTo>
                    <a:lnTo>
                      <a:pt x="9" y="24"/>
                    </a:lnTo>
                    <a:close/>
                    <a:moveTo>
                      <a:pt x="9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22" name="Freeform 349">
                <a:extLst>
                  <a:ext uri="{FF2B5EF4-FFF2-40B4-BE49-F238E27FC236}">
                    <a16:creationId xmlns:a16="http://schemas.microsoft.com/office/drawing/2014/main" id="{8A3EC11C-B94F-7043-A382-7F4379485B6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829" y="3158"/>
                <a:ext cx="9" cy="24"/>
              </a:xfrm>
              <a:custGeom>
                <a:avLst/>
                <a:gdLst>
                  <a:gd name="T0" fmla="*/ 9 w 9"/>
                  <a:gd name="T1" fmla="*/ 24 h 24"/>
                  <a:gd name="T2" fmla="*/ 9 w 9"/>
                  <a:gd name="T3" fmla="*/ 24 h 24"/>
                  <a:gd name="T4" fmla="*/ 9 w 9"/>
                  <a:gd name="T5" fmla="*/ 24 h 24"/>
                  <a:gd name="T6" fmla="*/ 9 w 9"/>
                  <a:gd name="T7" fmla="*/ 24 h 24"/>
                  <a:gd name="T8" fmla="*/ 9 w 9"/>
                  <a:gd name="T9" fmla="*/ 0 h 24"/>
                  <a:gd name="T10" fmla="*/ 0 w 9"/>
                  <a:gd name="T11" fmla="*/ 3 h 24"/>
                  <a:gd name="T12" fmla="*/ 0 w 9"/>
                  <a:gd name="T13" fmla="*/ 3 h 24"/>
                  <a:gd name="T14" fmla="*/ 9 w 9"/>
                  <a:gd name="T15" fmla="*/ 0 h 24"/>
                  <a:gd name="T16" fmla="*/ 9 w 9"/>
                  <a:gd name="T1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" h="24">
                    <a:moveTo>
                      <a:pt x="9" y="24"/>
                    </a:moveTo>
                    <a:lnTo>
                      <a:pt x="9" y="24"/>
                    </a:lnTo>
                    <a:lnTo>
                      <a:pt x="9" y="24"/>
                    </a:lnTo>
                    <a:lnTo>
                      <a:pt x="9" y="24"/>
                    </a:lnTo>
                    <a:moveTo>
                      <a:pt x="9" y="0"/>
                    </a:moveTo>
                    <a:lnTo>
                      <a:pt x="0" y="3"/>
                    </a:lnTo>
                    <a:lnTo>
                      <a:pt x="0" y="3"/>
                    </a:lnTo>
                    <a:lnTo>
                      <a:pt x="9" y="0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23" name="Freeform 350">
                <a:extLst>
                  <a:ext uri="{FF2B5EF4-FFF2-40B4-BE49-F238E27FC236}">
                    <a16:creationId xmlns:a16="http://schemas.microsoft.com/office/drawing/2014/main" id="{2D6155FE-E227-224F-A04C-7C5C42BB4F0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29" y="3158"/>
                <a:ext cx="18" cy="24"/>
              </a:xfrm>
              <a:custGeom>
                <a:avLst/>
                <a:gdLst>
                  <a:gd name="T0" fmla="*/ 9 w 18"/>
                  <a:gd name="T1" fmla="*/ 0 h 24"/>
                  <a:gd name="T2" fmla="*/ 0 w 18"/>
                  <a:gd name="T3" fmla="*/ 3 h 24"/>
                  <a:gd name="T4" fmla="*/ 7 w 18"/>
                  <a:gd name="T5" fmla="*/ 24 h 24"/>
                  <a:gd name="T6" fmla="*/ 9 w 18"/>
                  <a:gd name="T7" fmla="*/ 24 h 24"/>
                  <a:gd name="T8" fmla="*/ 9 w 18"/>
                  <a:gd name="T9" fmla="*/ 24 h 24"/>
                  <a:gd name="T10" fmla="*/ 18 w 18"/>
                  <a:gd name="T11" fmla="*/ 19 h 24"/>
                  <a:gd name="T12" fmla="*/ 9 w 18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4">
                    <a:moveTo>
                      <a:pt x="9" y="0"/>
                    </a:moveTo>
                    <a:lnTo>
                      <a:pt x="0" y="3"/>
                    </a:lnTo>
                    <a:lnTo>
                      <a:pt x="7" y="24"/>
                    </a:lnTo>
                    <a:lnTo>
                      <a:pt x="9" y="24"/>
                    </a:lnTo>
                    <a:lnTo>
                      <a:pt x="9" y="24"/>
                    </a:lnTo>
                    <a:lnTo>
                      <a:pt x="18" y="19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C9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24" name="Freeform 351">
                <a:extLst>
                  <a:ext uri="{FF2B5EF4-FFF2-40B4-BE49-F238E27FC236}">
                    <a16:creationId xmlns:a16="http://schemas.microsoft.com/office/drawing/2014/main" id="{F86BBA94-5F38-044F-A611-994FA9DFD02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29" y="3158"/>
                <a:ext cx="18" cy="24"/>
              </a:xfrm>
              <a:custGeom>
                <a:avLst/>
                <a:gdLst>
                  <a:gd name="T0" fmla="*/ 9 w 18"/>
                  <a:gd name="T1" fmla="*/ 0 h 24"/>
                  <a:gd name="T2" fmla="*/ 0 w 18"/>
                  <a:gd name="T3" fmla="*/ 3 h 24"/>
                  <a:gd name="T4" fmla="*/ 7 w 18"/>
                  <a:gd name="T5" fmla="*/ 24 h 24"/>
                  <a:gd name="T6" fmla="*/ 9 w 18"/>
                  <a:gd name="T7" fmla="*/ 24 h 24"/>
                  <a:gd name="T8" fmla="*/ 9 w 18"/>
                  <a:gd name="T9" fmla="*/ 24 h 24"/>
                  <a:gd name="T10" fmla="*/ 18 w 18"/>
                  <a:gd name="T11" fmla="*/ 19 h 24"/>
                  <a:gd name="T12" fmla="*/ 9 w 18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24">
                    <a:moveTo>
                      <a:pt x="9" y="0"/>
                    </a:moveTo>
                    <a:lnTo>
                      <a:pt x="0" y="3"/>
                    </a:lnTo>
                    <a:lnTo>
                      <a:pt x="7" y="24"/>
                    </a:lnTo>
                    <a:lnTo>
                      <a:pt x="9" y="24"/>
                    </a:lnTo>
                    <a:lnTo>
                      <a:pt x="9" y="24"/>
                    </a:lnTo>
                    <a:lnTo>
                      <a:pt x="18" y="19"/>
                    </a:lnTo>
                    <a:lnTo>
                      <a:pt x="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25" name="Freeform 352">
                <a:extLst>
                  <a:ext uri="{FF2B5EF4-FFF2-40B4-BE49-F238E27FC236}">
                    <a16:creationId xmlns:a16="http://schemas.microsoft.com/office/drawing/2014/main" id="{509CD981-C3E1-2042-9808-CCCE5C43F84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62" y="3102"/>
                <a:ext cx="101" cy="66"/>
              </a:xfrm>
              <a:custGeom>
                <a:avLst/>
                <a:gdLst>
                  <a:gd name="T0" fmla="*/ 43 w 43"/>
                  <a:gd name="T1" fmla="*/ 13 h 28"/>
                  <a:gd name="T2" fmla="*/ 39 w 43"/>
                  <a:gd name="T3" fmla="*/ 2 h 28"/>
                  <a:gd name="T4" fmla="*/ 36 w 43"/>
                  <a:gd name="T5" fmla="*/ 0 h 28"/>
                  <a:gd name="T6" fmla="*/ 2 w 43"/>
                  <a:gd name="T7" fmla="*/ 14 h 28"/>
                  <a:gd name="T8" fmla="*/ 0 w 43"/>
                  <a:gd name="T9" fmla="*/ 16 h 28"/>
                  <a:gd name="T10" fmla="*/ 5 w 43"/>
                  <a:gd name="T11" fmla="*/ 28 h 28"/>
                  <a:gd name="T12" fmla="*/ 43 w 43"/>
                  <a:gd name="T13" fmla="*/ 13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28">
                    <a:moveTo>
                      <a:pt x="43" y="13"/>
                    </a:moveTo>
                    <a:cubicBezTo>
                      <a:pt x="39" y="2"/>
                      <a:pt x="39" y="2"/>
                      <a:pt x="39" y="2"/>
                    </a:cubicBezTo>
                    <a:cubicBezTo>
                      <a:pt x="38" y="0"/>
                      <a:pt x="37" y="0"/>
                      <a:pt x="36" y="0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1" y="14"/>
                      <a:pt x="0" y="15"/>
                      <a:pt x="0" y="16"/>
                    </a:cubicBezTo>
                    <a:cubicBezTo>
                      <a:pt x="5" y="28"/>
                      <a:pt x="5" y="28"/>
                      <a:pt x="5" y="28"/>
                    </a:cubicBezTo>
                    <a:cubicBezTo>
                      <a:pt x="43" y="13"/>
                      <a:pt x="43" y="13"/>
                      <a:pt x="43" y="13"/>
                    </a:cubicBezTo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26" name="Freeform 353">
                <a:extLst>
                  <a:ext uri="{FF2B5EF4-FFF2-40B4-BE49-F238E27FC236}">
                    <a16:creationId xmlns:a16="http://schemas.microsoft.com/office/drawing/2014/main" id="{ADDB1EB7-B404-3E4B-B90C-A7A1B18CB64C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866" y="3106"/>
                <a:ext cx="92" cy="59"/>
              </a:xfrm>
              <a:custGeom>
                <a:avLst/>
                <a:gdLst>
                  <a:gd name="T0" fmla="*/ 66 w 92"/>
                  <a:gd name="T1" fmla="*/ 38 h 59"/>
                  <a:gd name="T2" fmla="*/ 71 w 92"/>
                  <a:gd name="T3" fmla="*/ 36 h 59"/>
                  <a:gd name="T4" fmla="*/ 59 w 92"/>
                  <a:gd name="T5" fmla="*/ 7 h 59"/>
                  <a:gd name="T6" fmla="*/ 55 w 92"/>
                  <a:gd name="T7" fmla="*/ 10 h 59"/>
                  <a:gd name="T8" fmla="*/ 66 w 92"/>
                  <a:gd name="T9" fmla="*/ 38 h 59"/>
                  <a:gd name="T10" fmla="*/ 55 w 92"/>
                  <a:gd name="T11" fmla="*/ 43 h 59"/>
                  <a:gd name="T12" fmla="*/ 62 w 92"/>
                  <a:gd name="T13" fmla="*/ 40 h 59"/>
                  <a:gd name="T14" fmla="*/ 50 w 92"/>
                  <a:gd name="T15" fmla="*/ 12 h 59"/>
                  <a:gd name="T16" fmla="*/ 43 w 92"/>
                  <a:gd name="T17" fmla="*/ 14 h 59"/>
                  <a:gd name="T18" fmla="*/ 55 w 92"/>
                  <a:gd name="T19" fmla="*/ 43 h 59"/>
                  <a:gd name="T20" fmla="*/ 76 w 92"/>
                  <a:gd name="T21" fmla="*/ 36 h 59"/>
                  <a:gd name="T22" fmla="*/ 83 w 92"/>
                  <a:gd name="T23" fmla="*/ 33 h 59"/>
                  <a:gd name="T24" fmla="*/ 71 w 92"/>
                  <a:gd name="T25" fmla="*/ 5 h 59"/>
                  <a:gd name="T26" fmla="*/ 64 w 92"/>
                  <a:gd name="T27" fmla="*/ 7 h 59"/>
                  <a:gd name="T28" fmla="*/ 76 w 92"/>
                  <a:gd name="T29" fmla="*/ 36 h 59"/>
                  <a:gd name="T30" fmla="*/ 76 w 92"/>
                  <a:gd name="T31" fmla="*/ 3 h 59"/>
                  <a:gd name="T32" fmla="*/ 88 w 92"/>
                  <a:gd name="T33" fmla="*/ 31 h 59"/>
                  <a:gd name="T34" fmla="*/ 92 w 92"/>
                  <a:gd name="T35" fmla="*/ 29 h 59"/>
                  <a:gd name="T36" fmla="*/ 81 w 92"/>
                  <a:gd name="T37" fmla="*/ 0 h 59"/>
                  <a:gd name="T38" fmla="*/ 76 w 92"/>
                  <a:gd name="T39" fmla="*/ 3 h 59"/>
                  <a:gd name="T40" fmla="*/ 33 w 92"/>
                  <a:gd name="T41" fmla="*/ 52 h 59"/>
                  <a:gd name="T42" fmla="*/ 40 w 92"/>
                  <a:gd name="T43" fmla="*/ 50 h 59"/>
                  <a:gd name="T44" fmla="*/ 29 w 92"/>
                  <a:gd name="T45" fmla="*/ 22 h 59"/>
                  <a:gd name="T46" fmla="*/ 22 w 92"/>
                  <a:gd name="T47" fmla="*/ 24 h 59"/>
                  <a:gd name="T48" fmla="*/ 33 w 92"/>
                  <a:gd name="T49" fmla="*/ 52 h 59"/>
                  <a:gd name="T50" fmla="*/ 12 w 92"/>
                  <a:gd name="T51" fmla="*/ 59 h 59"/>
                  <a:gd name="T52" fmla="*/ 19 w 92"/>
                  <a:gd name="T53" fmla="*/ 57 h 59"/>
                  <a:gd name="T54" fmla="*/ 7 w 92"/>
                  <a:gd name="T55" fmla="*/ 29 h 59"/>
                  <a:gd name="T56" fmla="*/ 0 w 92"/>
                  <a:gd name="T57" fmla="*/ 31 h 59"/>
                  <a:gd name="T58" fmla="*/ 12 w 92"/>
                  <a:gd name="T59" fmla="*/ 59 h 59"/>
                  <a:gd name="T60" fmla="*/ 45 w 92"/>
                  <a:gd name="T61" fmla="*/ 48 h 59"/>
                  <a:gd name="T62" fmla="*/ 50 w 92"/>
                  <a:gd name="T63" fmla="*/ 45 h 59"/>
                  <a:gd name="T64" fmla="*/ 38 w 92"/>
                  <a:gd name="T65" fmla="*/ 17 h 59"/>
                  <a:gd name="T66" fmla="*/ 33 w 92"/>
                  <a:gd name="T67" fmla="*/ 19 h 59"/>
                  <a:gd name="T68" fmla="*/ 45 w 92"/>
                  <a:gd name="T69" fmla="*/ 48 h 59"/>
                  <a:gd name="T70" fmla="*/ 24 w 92"/>
                  <a:gd name="T71" fmla="*/ 55 h 59"/>
                  <a:gd name="T72" fmla="*/ 29 w 92"/>
                  <a:gd name="T73" fmla="*/ 52 h 59"/>
                  <a:gd name="T74" fmla="*/ 17 w 92"/>
                  <a:gd name="T75" fmla="*/ 24 h 59"/>
                  <a:gd name="T76" fmla="*/ 12 w 92"/>
                  <a:gd name="T77" fmla="*/ 26 h 59"/>
                  <a:gd name="T78" fmla="*/ 24 w 92"/>
                  <a:gd name="T79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2" h="59">
                    <a:moveTo>
                      <a:pt x="66" y="38"/>
                    </a:moveTo>
                    <a:lnTo>
                      <a:pt x="71" y="36"/>
                    </a:lnTo>
                    <a:lnTo>
                      <a:pt x="59" y="7"/>
                    </a:lnTo>
                    <a:lnTo>
                      <a:pt x="55" y="10"/>
                    </a:lnTo>
                    <a:lnTo>
                      <a:pt x="66" y="38"/>
                    </a:lnTo>
                    <a:close/>
                    <a:moveTo>
                      <a:pt x="55" y="43"/>
                    </a:moveTo>
                    <a:lnTo>
                      <a:pt x="62" y="40"/>
                    </a:lnTo>
                    <a:lnTo>
                      <a:pt x="50" y="12"/>
                    </a:lnTo>
                    <a:lnTo>
                      <a:pt x="43" y="14"/>
                    </a:lnTo>
                    <a:lnTo>
                      <a:pt x="55" y="43"/>
                    </a:lnTo>
                    <a:close/>
                    <a:moveTo>
                      <a:pt x="76" y="36"/>
                    </a:moveTo>
                    <a:lnTo>
                      <a:pt x="83" y="33"/>
                    </a:lnTo>
                    <a:lnTo>
                      <a:pt x="71" y="5"/>
                    </a:lnTo>
                    <a:lnTo>
                      <a:pt x="64" y="7"/>
                    </a:lnTo>
                    <a:lnTo>
                      <a:pt x="76" y="36"/>
                    </a:lnTo>
                    <a:close/>
                    <a:moveTo>
                      <a:pt x="76" y="3"/>
                    </a:moveTo>
                    <a:lnTo>
                      <a:pt x="88" y="31"/>
                    </a:lnTo>
                    <a:lnTo>
                      <a:pt x="92" y="29"/>
                    </a:lnTo>
                    <a:lnTo>
                      <a:pt x="81" y="0"/>
                    </a:lnTo>
                    <a:lnTo>
                      <a:pt x="76" y="3"/>
                    </a:lnTo>
                    <a:close/>
                    <a:moveTo>
                      <a:pt x="33" y="52"/>
                    </a:moveTo>
                    <a:lnTo>
                      <a:pt x="40" y="50"/>
                    </a:lnTo>
                    <a:lnTo>
                      <a:pt x="29" y="22"/>
                    </a:lnTo>
                    <a:lnTo>
                      <a:pt x="22" y="24"/>
                    </a:lnTo>
                    <a:lnTo>
                      <a:pt x="33" y="52"/>
                    </a:lnTo>
                    <a:close/>
                    <a:moveTo>
                      <a:pt x="12" y="59"/>
                    </a:moveTo>
                    <a:lnTo>
                      <a:pt x="19" y="57"/>
                    </a:lnTo>
                    <a:lnTo>
                      <a:pt x="7" y="29"/>
                    </a:lnTo>
                    <a:lnTo>
                      <a:pt x="0" y="31"/>
                    </a:lnTo>
                    <a:lnTo>
                      <a:pt x="12" y="59"/>
                    </a:lnTo>
                    <a:close/>
                    <a:moveTo>
                      <a:pt x="45" y="48"/>
                    </a:moveTo>
                    <a:lnTo>
                      <a:pt x="50" y="45"/>
                    </a:lnTo>
                    <a:lnTo>
                      <a:pt x="38" y="17"/>
                    </a:lnTo>
                    <a:lnTo>
                      <a:pt x="33" y="19"/>
                    </a:lnTo>
                    <a:lnTo>
                      <a:pt x="45" y="48"/>
                    </a:lnTo>
                    <a:close/>
                    <a:moveTo>
                      <a:pt x="24" y="55"/>
                    </a:moveTo>
                    <a:lnTo>
                      <a:pt x="29" y="52"/>
                    </a:lnTo>
                    <a:lnTo>
                      <a:pt x="17" y="24"/>
                    </a:lnTo>
                    <a:lnTo>
                      <a:pt x="12" y="26"/>
                    </a:lnTo>
                    <a:lnTo>
                      <a:pt x="24" y="55"/>
                    </a:lnTo>
                    <a:close/>
                  </a:path>
                </a:pathLst>
              </a:custGeom>
              <a:solidFill>
                <a:srgbClr val="3E3D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27" name="Freeform 354">
                <a:extLst>
                  <a:ext uri="{FF2B5EF4-FFF2-40B4-BE49-F238E27FC236}">
                    <a16:creationId xmlns:a16="http://schemas.microsoft.com/office/drawing/2014/main" id="{CE2B48CB-57AB-D649-A45D-620F2F457C47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866" y="3106"/>
                <a:ext cx="92" cy="59"/>
              </a:xfrm>
              <a:custGeom>
                <a:avLst/>
                <a:gdLst>
                  <a:gd name="T0" fmla="*/ 66 w 92"/>
                  <a:gd name="T1" fmla="*/ 38 h 59"/>
                  <a:gd name="T2" fmla="*/ 71 w 92"/>
                  <a:gd name="T3" fmla="*/ 36 h 59"/>
                  <a:gd name="T4" fmla="*/ 59 w 92"/>
                  <a:gd name="T5" fmla="*/ 7 h 59"/>
                  <a:gd name="T6" fmla="*/ 55 w 92"/>
                  <a:gd name="T7" fmla="*/ 10 h 59"/>
                  <a:gd name="T8" fmla="*/ 66 w 92"/>
                  <a:gd name="T9" fmla="*/ 38 h 59"/>
                  <a:gd name="T10" fmla="*/ 55 w 92"/>
                  <a:gd name="T11" fmla="*/ 43 h 59"/>
                  <a:gd name="T12" fmla="*/ 62 w 92"/>
                  <a:gd name="T13" fmla="*/ 40 h 59"/>
                  <a:gd name="T14" fmla="*/ 50 w 92"/>
                  <a:gd name="T15" fmla="*/ 12 h 59"/>
                  <a:gd name="T16" fmla="*/ 43 w 92"/>
                  <a:gd name="T17" fmla="*/ 14 h 59"/>
                  <a:gd name="T18" fmla="*/ 55 w 92"/>
                  <a:gd name="T19" fmla="*/ 43 h 59"/>
                  <a:gd name="T20" fmla="*/ 76 w 92"/>
                  <a:gd name="T21" fmla="*/ 36 h 59"/>
                  <a:gd name="T22" fmla="*/ 83 w 92"/>
                  <a:gd name="T23" fmla="*/ 33 h 59"/>
                  <a:gd name="T24" fmla="*/ 71 w 92"/>
                  <a:gd name="T25" fmla="*/ 5 h 59"/>
                  <a:gd name="T26" fmla="*/ 64 w 92"/>
                  <a:gd name="T27" fmla="*/ 7 h 59"/>
                  <a:gd name="T28" fmla="*/ 76 w 92"/>
                  <a:gd name="T29" fmla="*/ 36 h 59"/>
                  <a:gd name="T30" fmla="*/ 76 w 92"/>
                  <a:gd name="T31" fmla="*/ 3 h 59"/>
                  <a:gd name="T32" fmla="*/ 88 w 92"/>
                  <a:gd name="T33" fmla="*/ 31 h 59"/>
                  <a:gd name="T34" fmla="*/ 92 w 92"/>
                  <a:gd name="T35" fmla="*/ 29 h 59"/>
                  <a:gd name="T36" fmla="*/ 81 w 92"/>
                  <a:gd name="T37" fmla="*/ 0 h 59"/>
                  <a:gd name="T38" fmla="*/ 76 w 92"/>
                  <a:gd name="T39" fmla="*/ 3 h 59"/>
                  <a:gd name="T40" fmla="*/ 33 w 92"/>
                  <a:gd name="T41" fmla="*/ 52 h 59"/>
                  <a:gd name="T42" fmla="*/ 40 w 92"/>
                  <a:gd name="T43" fmla="*/ 50 h 59"/>
                  <a:gd name="T44" fmla="*/ 29 w 92"/>
                  <a:gd name="T45" fmla="*/ 22 h 59"/>
                  <a:gd name="T46" fmla="*/ 22 w 92"/>
                  <a:gd name="T47" fmla="*/ 24 h 59"/>
                  <a:gd name="T48" fmla="*/ 33 w 92"/>
                  <a:gd name="T49" fmla="*/ 52 h 59"/>
                  <a:gd name="T50" fmla="*/ 12 w 92"/>
                  <a:gd name="T51" fmla="*/ 59 h 59"/>
                  <a:gd name="T52" fmla="*/ 19 w 92"/>
                  <a:gd name="T53" fmla="*/ 57 h 59"/>
                  <a:gd name="T54" fmla="*/ 7 w 92"/>
                  <a:gd name="T55" fmla="*/ 29 h 59"/>
                  <a:gd name="T56" fmla="*/ 0 w 92"/>
                  <a:gd name="T57" fmla="*/ 31 h 59"/>
                  <a:gd name="T58" fmla="*/ 12 w 92"/>
                  <a:gd name="T59" fmla="*/ 59 h 59"/>
                  <a:gd name="T60" fmla="*/ 45 w 92"/>
                  <a:gd name="T61" fmla="*/ 48 h 59"/>
                  <a:gd name="T62" fmla="*/ 50 w 92"/>
                  <a:gd name="T63" fmla="*/ 45 h 59"/>
                  <a:gd name="T64" fmla="*/ 38 w 92"/>
                  <a:gd name="T65" fmla="*/ 17 h 59"/>
                  <a:gd name="T66" fmla="*/ 33 w 92"/>
                  <a:gd name="T67" fmla="*/ 19 h 59"/>
                  <a:gd name="T68" fmla="*/ 45 w 92"/>
                  <a:gd name="T69" fmla="*/ 48 h 59"/>
                  <a:gd name="T70" fmla="*/ 24 w 92"/>
                  <a:gd name="T71" fmla="*/ 55 h 59"/>
                  <a:gd name="T72" fmla="*/ 29 w 92"/>
                  <a:gd name="T73" fmla="*/ 52 h 59"/>
                  <a:gd name="T74" fmla="*/ 17 w 92"/>
                  <a:gd name="T75" fmla="*/ 24 h 59"/>
                  <a:gd name="T76" fmla="*/ 12 w 92"/>
                  <a:gd name="T77" fmla="*/ 26 h 59"/>
                  <a:gd name="T78" fmla="*/ 24 w 92"/>
                  <a:gd name="T79" fmla="*/ 55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2" h="59">
                    <a:moveTo>
                      <a:pt x="66" y="38"/>
                    </a:moveTo>
                    <a:lnTo>
                      <a:pt x="71" y="36"/>
                    </a:lnTo>
                    <a:lnTo>
                      <a:pt x="59" y="7"/>
                    </a:lnTo>
                    <a:lnTo>
                      <a:pt x="55" y="10"/>
                    </a:lnTo>
                    <a:lnTo>
                      <a:pt x="66" y="38"/>
                    </a:lnTo>
                    <a:moveTo>
                      <a:pt x="55" y="43"/>
                    </a:moveTo>
                    <a:lnTo>
                      <a:pt x="62" y="40"/>
                    </a:lnTo>
                    <a:lnTo>
                      <a:pt x="50" y="12"/>
                    </a:lnTo>
                    <a:lnTo>
                      <a:pt x="43" y="14"/>
                    </a:lnTo>
                    <a:lnTo>
                      <a:pt x="55" y="43"/>
                    </a:lnTo>
                    <a:moveTo>
                      <a:pt x="76" y="36"/>
                    </a:moveTo>
                    <a:lnTo>
                      <a:pt x="83" y="33"/>
                    </a:lnTo>
                    <a:lnTo>
                      <a:pt x="71" y="5"/>
                    </a:lnTo>
                    <a:lnTo>
                      <a:pt x="64" y="7"/>
                    </a:lnTo>
                    <a:lnTo>
                      <a:pt x="76" y="36"/>
                    </a:lnTo>
                    <a:moveTo>
                      <a:pt x="76" y="3"/>
                    </a:moveTo>
                    <a:lnTo>
                      <a:pt x="88" y="31"/>
                    </a:lnTo>
                    <a:lnTo>
                      <a:pt x="92" y="29"/>
                    </a:lnTo>
                    <a:lnTo>
                      <a:pt x="81" y="0"/>
                    </a:lnTo>
                    <a:lnTo>
                      <a:pt x="76" y="3"/>
                    </a:lnTo>
                    <a:moveTo>
                      <a:pt x="33" y="52"/>
                    </a:moveTo>
                    <a:lnTo>
                      <a:pt x="40" y="50"/>
                    </a:lnTo>
                    <a:lnTo>
                      <a:pt x="29" y="22"/>
                    </a:lnTo>
                    <a:lnTo>
                      <a:pt x="22" y="24"/>
                    </a:lnTo>
                    <a:lnTo>
                      <a:pt x="33" y="52"/>
                    </a:lnTo>
                    <a:moveTo>
                      <a:pt x="12" y="59"/>
                    </a:moveTo>
                    <a:lnTo>
                      <a:pt x="19" y="57"/>
                    </a:lnTo>
                    <a:lnTo>
                      <a:pt x="7" y="29"/>
                    </a:lnTo>
                    <a:lnTo>
                      <a:pt x="0" y="31"/>
                    </a:lnTo>
                    <a:lnTo>
                      <a:pt x="12" y="59"/>
                    </a:lnTo>
                    <a:moveTo>
                      <a:pt x="45" y="48"/>
                    </a:moveTo>
                    <a:lnTo>
                      <a:pt x="50" y="45"/>
                    </a:lnTo>
                    <a:lnTo>
                      <a:pt x="38" y="17"/>
                    </a:lnTo>
                    <a:lnTo>
                      <a:pt x="33" y="19"/>
                    </a:lnTo>
                    <a:lnTo>
                      <a:pt x="45" y="48"/>
                    </a:lnTo>
                    <a:moveTo>
                      <a:pt x="24" y="55"/>
                    </a:moveTo>
                    <a:lnTo>
                      <a:pt x="29" y="52"/>
                    </a:lnTo>
                    <a:lnTo>
                      <a:pt x="17" y="24"/>
                    </a:lnTo>
                    <a:lnTo>
                      <a:pt x="12" y="26"/>
                    </a:lnTo>
                    <a:lnTo>
                      <a:pt x="24" y="55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28" name="Freeform 355">
                <a:extLst>
                  <a:ext uri="{FF2B5EF4-FFF2-40B4-BE49-F238E27FC236}">
                    <a16:creationId xmlns:a16="http://schemas.microsoft.com/office/drawing/2014/main" id="{FCF3B72A-9E97-2645-8641-FE8281FFB2D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21" y="3109"/>
                <a:ext cx="7" cy="2"/>
              </a:xfrm>
              <a:custGeom>
                <a:avLst/>
                <a:gdLst>
                  <a:gd name="T0" fmla="*/ 7 w 7"/>
                  <a:gd name="T1" fmla="*/ 0 h 2"/>
                  <a:gd name="T2" fmla="*/ 0 w 7"/>
                  <a:gd name="T3" fmla="*/ 2 h 2"/>
                  <a:gd name="T4" fmla="*/ 0 w 7"/>
                  <a:gd name="T5" fmla="*/ 2 h 2"/>
                  <a:gd name="T6" fmla="*/ 7 w 7"/>
                  <a:gd name="T7" fmla="*/ 0 h 2"/>
                  <a:gd name="T8" fmla="*/ 7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29" name="Freeform 356">
                <a:extLst>
                  <a:ext uri="{FF2B5EF4-FFF2-40B4-BE49-F238E27FC236}">
                    <a16:creationId xmlns:a16="http://schemas.microsoft.com/office/drawing/2014/main" id="{AF92F216-A277-BA43-85E8-65CC4332C5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21" y="3109"/>
                <a:ext cx="7" cy="2"/>
              </a:xfrm>
              <a:custGeom>
                <a:avLst/>
                <a:gdLst>
                  <a:gd name="T0" fmla="*/ 7 w 7"/>
                  <a:gd name="T1" fmla="*/ 0 h 2"/>
                  <a:gd name="T2" fmla="*/ 0 w 7"/>
                  <a:gd name="T3" fmla="*/ 2 h 2"/>
                  <a:gd name="T4" fmla="*/ 0 w 7"/>
                  <a:gd name="T5" fmla="*/ 2 h 2"/>
                  <a:gd name="T6" fmla="*/ 7 w 7"/>
                  <a:gd name="T7" fmla="*/ 0 h 2"/>
                  <a:gd name="T8" fmla="*/ 7 w 7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7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7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30" name="Rectangle 357">
                <a:extLst>
                  <a:ext uri="{FF2B5EF4-FFF2-40B4-BE49-F238E27FC236}">
                    <a16:creationId xmlns:a16="http://schemas.microsoft.com/office/drawing/2014/main" id="{6D0BF1A9-64A7-0A4D-B0FA-C99687A4117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4928" y="3109"/>
                <a:ext cx="2" cy="1"/>
              </a:xfrm>
              <a:prstGeom prst="rect">
                <a:avLst/>
              </a:prstGeom>
              <a:solidFill>
                <a:srgbClr val="A9A9A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31" name="Freeform 358">
                <a:extLst>
                  <a:ext uri="{FF2B5EF4-FFF2-40B4-BE49-F238E27FC236}">
                    <a16:creationId xmlns:a16="http://schemas.microsoft.com/office/drawing/2014/main" id="{59B68806-34C4-2E46-9C74-0BA98B28DEF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28" y="3109"/>
                <a:ext cx="2" cy="0"/>
              </a:xfrm>
              <a:custGeom>
                <a:avLst/>
                <a:gdLst>
                  <a:gd name="T0" fmla="*/ 2 w 2"/>
                  <a:gd name="T1" fmla="*/ 0 w 2"/>
                  <a:gd name="T2" fmla="*/ 0 w 2"/>
                  <a:gd name="T3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32" name="Freeform 359">
                <a:extLst>
                  <a:ext uri="{FF2B5EF4-FFF2-40B4-BE49-F238E27FC236}">
                    <a16:creationId xmlns:a16="http://schemas.microsoft.com/office/drawing/2014/main" id="{BEEC0617-B08B-7645-90E1-1B352C4CEF7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921" y="3104"/>
                <a:ext cx="33" cy="40"/>
              </a:xfrm>
              <a:custGeom>
                <a:avLst/>
                <a:gdLst>
                  <a:gd name="T0" fmla="*/ 33 w 33"/>
                  <a:gd name="T1" fmla="*/ 33 h 40"/>
                  <a:gd name="T2" fmla="*/ 33 w 33"/>
                  <a:gd name="T3" fmla="*/ 33 h 40"/>
                  <a:gd name="T4" fmla="*/ 33 w 33"/>
                  <a:gd name="T5" fmla="*/ 33 h 40"/>
                  <a:gd name="T6" fmla="*/ 33 w 33"/>
                  <a:gd name="T7" fmla="*/ 33 h 40"/>
                  <a:gd name="T8" fmla="*/ 19 w 33"/>
                  <a:gd name="T9" fmla="*/ 0 h 40"/>
                  <a:gd name="T10" fmla="*/ 9 w 33"/>
                  <a:gd name="T11" fmla="*/ 5 h 40"/>
                  <a:gd name="T12" fmla="*/ 7 w 33"/>
                  <a:gd name="T13" fmla="*/ 5 h 40"/>
                  <a:gd name="T14" fmla="*/ 0 w 33"/>
                  <a:gd name="T15" fmla="*/ 7 h 40"/>
                  <a:gd name="T16" fmla="*/ 2 w 33"/>
                  <a:gd name="T17" fmla="*/ 12 h 40"/>
                  <a:gd name="T18" fmla="*/ 4 w 33"/>
                  <a:gd name="T19" fmla="*/ 9 h 40"/>
                  <a:gd name="T20" fmla="*/ 16 w 33"/>
                  <a:gd name="T21" fmla="*/ 38 h 40"/>
                  <a:gd name="T22" fmla="*/ 14 w 33"/>
                  <a:gd name="T23" fmla="*/ 40 h 40"/>
                  <a:gd name="T24" fmla="*/ 21 w 33"/>
                  <a:gd name="T25" fmla="*/ 38 h 40"/>
                  <a:gd name="T26" fmla="*/ 9 w 33"/>
                  <a:gd name="T27" fmla="*/ 9 h 40"/>
                  <a:gd name="T28" fmla="*/ 16 w 33"/>
                  <a:gd name="T29" fmla="*/ 7 h 40"/>
                  <a:gd name="T30" fmla="*/ 28 w 33"/>
                  <a:gd name="T31" fmla="*/ 35 h 40"/>
                  <a:gd name="T32" fmla="*/ 33 w 33"/>
                  <a:gd name="T33" fmla="*/ 33 h 40"/>
                  <a:gd name="T34" fmla="*/ 21 w 33"/>
                  <a:gd name="T35" fmla="*/ 5 h 40"/>
                  <a:gd name="T36" fmla="*/ 21 w 33"/>
                  <a:gd name="T37" fmla="*/ 5 h 40"/>
                  <a:gd name="T38" fmla="*/ 19 w 33"/>
                  <a:gd name="T3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40">
                    <a:moveTo>
                      <a:pt x="33" y="33"/>
                    </a:moveTo>
                    <a:lnTo>
                      <a:pt x="33" y="33"/>
                    </a:lnTo>
                    <a:lnTo>
                      <a:pt x="33" y="33"/>
                    </a:lnTo>
                    <a:lnTo>
                      <a:pt x="33" y="33"/>
                    </a:lnTo>
                    <a:close/>
                    <a:moveTo>
                      <a:pt x="19" y="0"/>
                    </a:moveTo>
                    <a:lnTo>
                      <a:pt x="9" y="5"/>
                    </a:lnTo>
                    <a:lnTo>
                      <a:pt x="7" y="5"/>
                    </a:lnTo>
                    <a:lnTo>
                      <a:pt x="0" y="7"/>
                    </a:lnTo>
                    <a:lnTo>
                      <a:pt x="2" y="12"/>
                    </a:lnTo>
                    <a:lnTo>
                      <a:pt x="4" y="9"/>
                    </a:lnTo>
                    <a:lnTo>
                      <a:pt x="16" y="38"/>
                    </a:lnTo>
                    <a:lnTo>
                      <a:pt x="14" y="40"/>
                    </a:lnTo>
                    <a:lnTo>
                      <a:pt x="21" y="38"/>
                    </a:lnTo>
                    <a:lnTo>
                      <a:pt x="9" y="9"/>
                    </a:lnTo>
                    <a:lnTo>
                      <a:pt x="16" y="7"/>
                    </a:lnTo>
                    <a:lnTo>
                      <a:pt x="28" y="35"/>
                    </a:lnTo>
                    <a:lnTo>
                      <a:pt x="33" y="33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C9C9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33" name="Freeform 360">
                <a:extLst>
                  <a:ext uri="{FF2B5EF4-FFF2-40B4-BE49-F238E27FC236}">
                    <a16:creationId xmlns:a16="http://schemas.microsoft.com/office/drawing/2014/main" id="{09024B61-692D-284C-AAA2-5F2D8DE957C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921" y="3104"/>
                <a:ext cx="33" cy="40"/>
              </a:xfrm>
              <a:custGeom>
                <a:avLst/>
                <a:gdLst>
                  <a:gd name="T0" fmla="*/ 33 w 33"/>
                  <a:gd name="T1" fmla="*/ 33 h 40"/>
                  <a:gd name="T2" fmla="*/ 33 w 33"/>
                  <a:gd name="T3" fmla="*/ 33 h 40"/>
                  <a:gd name="T4" fmla="*/ 33 w 33"/>
                  <a:gd name="T5" fmla="*/ 33 h 40"/>
                  <a:gd name="T6" fmla="*/ 33 w 33"/>
                  <a:gd name="T7" fmla="*/ 33 h 40"/>
                  <a:gd name="T8" fmla="*/ 19 w 33"/>
                  <a:gd name="T9" fmla="*/ 0 h 40"/>
                  <a:gd name="T10" fmla="*/ 9 w 33"/>
                  <a:gd name="T11" fmla="*/ 5 h 40"/>
                  <a:gd name="T12" fmla="*/ 7 w 33"/>
                  <a:gd name="T13" fmla="*/ 5 h 40"/>
                  <a:gd name="T14" fmla="*/ 0 w 33"/>
                  <a:gd name="T15" fmla="*/ 7 h 40"/>
                  <a:gd name="T16" fmla="*/ 2 w 33"/>
                  <a:gd name="T17" fmla="*/ 12 h 40"/>
                  <a:gd name="T18" fmla="*/ 4 w 33"/>
                  <a:gd name="T19" fmla="*/ 9 h 40"/>
                  <a:gd name="T20" fmla="*/ 16 w 33"/>
                  <a:gd name="T21" fmla="*/ 38 h 40"/>
                  <a:gd name="T22" fmla="*/ 14 w 33"/>
                  <a:gd name="T23" fmla="*/ 40 h 40"/>
                  <a:gd name="T24" fmla="*/ 21 w 33"/>
                  <a:gd name="T25" fmla="*/ 38 h 40"/>
                  <a:gd name="T26" fmla="*/ 9 w 33"/>
                  <a:gd name="T27" fmla="*/ 9 h 40"/>
                  <a:gd name="T28" fmla="*/ 16 w 33"/>
                  <a:gd name="T29" fmla="*/ 7 h 40"/>
                  <a:gd name="T30" fmla="*/ 28 w 33"/>
                  <a:gd name="T31" fmla="*/ 35 h 40"/>
                  <a:gd name="T32" fmla="*/ 33 w 33"/>
                  <a:gd name="T33" fmla="*/ 33 h 40"/>
                  <a:gd name="T34" fmla="*/ 21 w 33"/>
                  <a:gd name="T35" fmla="*/ 5 h 40"/>
                  <a:gd name="T36" fmla="*/ 21 w 33"/>
                  <a:gd name="T37" fmla="*/ 5 h 40"/>
                  <a:gd name="T38" fmla="*/ 19 w 33"/>
                  <a:gd name="T3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" h="40">
                    <a:moveTo>
                      <a:pt x="33" y="33"/>
                    </a:moveTo>
                    <a:lnTo>
                      <a:pt x="33" y="33"/>
                    </a:lnTo>
                    <a:lnTo>
                      <a:pt x="33" y="33"/>
                    </a:lnTo>
                    <a:lnTo>
                      <a:pt x="33" y="33"/>
                    </a:lnTo>
                    <a:moveTo>
                      <a:pt x="19" y="0"/>
                    </a:moveTo>
                    <a:lnTo>
                      <a:pt x="9" y="5"/>
                    </a:lnTo>
                    <a:lnTo>
                      <a:pt x="7" y="5"/>
                    </a:lnTo>
                    <a:lnTo>
                      <a:pt x="0" y="7"/>
                    </a:lnTo>
                    <a:lnTo>
                      <a:pt x="2" y="12"/>
                    </a:lnTo>
                    <a:lnTo>
                      <a:pt x="4" y="9"/>
                    </a:lnTo>
                    <a:lnTo>
                      <a:pt x="16" y="38"/>
                    </a:lnTo>
                    <a:lnTo>
                      <a:pt x="14" y="40"/>
                    </a:lnTo>
                    <a:lnTo>
                      <a:pt x="21" y="38"/>
                    </a:lnTo>
                    <a:lnTo>
                      <a:pt x="9" y="9"/>
                    </a:lnTo>
                    <a:lnTo>
                      <a:pt x="16" y="7"/>
                    </a:lnTo>
                    <a:lnTo>
                      <a:pt x="28" y="35"/>
                    </a:lnTo>
                    <a:lnTo>
                      <a:pt x="33" y="33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34" name="Freeform 361">
                <a:extLst>
                  <a:ext uri="{FF2B5EF4-FFF2-40B4-BE49-F238E27FC236}">
                    <a16:creationId xmlns:a16="http://schemas.microsoft.com/office/drawing/2014/main" id="{537FB5B3-EE72-7244-9557-4FC6249C028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923" y="3109"/>
                <a:ext cx="31" cy="35"/>
              </a:xfrm>
              <a:custGeom>
                <a:avLst/>
                <a:gdLst>
                  <a:gd name="T0" fmla="*/ 2 w 31"/>
                  <a:gd name="T1" fmla="*/ 4 h 35"/>
                  <a:gd name="T2" fmla="*/ 0 w 31"/>
                  <a:gd name="T3" fmla="*/ 7 h 35"/>
                  <a:gd name="T4" fmla="*/ 12 w 31"/>
                  <a:gd name="T5" fmla="*/ 35 h 35"/>
                  <a:gd name="T6" fmla="*/ 14 w 31"/>
                  <a:gd name="T7" fmla="*/ 33 h 35"/>
                  <a:gd name="T8" fmla="*/ 2 w 31"/>
                  <a:gd name="T9" fmla="*/ 4 h 35"/>
                  <a:gd name="T10" fmla="*/ 14 w 31"/>
                  <a:gd name="T11" fmla="*/ 2 h 35"/>
                  <a:gd name="T12" fmla="*/ 7 w 31"/>
                  <a:gd name="T13" fmla="*/ 4 h 35"/>
                  <a:gd name="T14" fmla="*/ 19 w 31"/>
                  <a:gd name="T15" fmla="*/ 33 h 35"/>
                  <a:gd name="T16" fmla="*/ 26 w 31"/>
                  <a:gd name="T17" fmla="*/ 30 h 35"/>
                  <a:gd name="T18" fmla="*/ 14 w 31"/>
                  <a:gd name="T19" fmla="*/ 2 h 35"/>
                  <a:gd name="T20" fmla="*/ 19 w 31"/>
                  <a:gd name="T21" fmla="*/ 0 h 35"/>
                  <a:gd name="T22" fmla="*/ 19 w 31"/>
                  <a:gd name="T23" fmla="*/ 0 h 35"/>
                  <a:gd name="T24" fmla="*/ 31 w 31"/>
                  <a:gd name="T25" fmla="*/ 28 h 35"/>
                  <a:gd name="T26" fmla="*/ 31 w 31"/>
                  <a:gd name="T27" fmla="*/ 28 h 35"/>
                  <a:gd name="T28" fmla="*/ 31 w 31"/>
                  <a:gd name="T29" fmla="*/ 28 h 35"/>
                  <a:gd name="T30" fmla="*/ 19 w 31"/>
                  <a:gd name="T3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" h="35">
                    <a:moveTo>
                      <a:pt x="2" y="4"/>
                    </a:moveTo>
                    <a:lnTo>
                      <a:pt x="0" y="7"/>
                    </a:lnTo>
                    <a:lnTo>
                      <a:pt x="12" y="35"/>
                    </a:lnTo>
                    <a:lnTo>
                      <a:pt x="14" y="33"/>
                    </a:lnTo>
                    <a:lnTo>
                      <a:pt x="2" y="4"/>
                    </a:lnTo>
                    <a:close/>
                    <a:moveTo>
                      <a:pt x="14" y="2"/>
                    </a:moveTo>
                    <a:lnTo>
                      <a:pt x="7" y="4"/>
                    </a:lnTo>
                    <a:lnTo>
                      <a:pt x="19" y="33"/>
                    </a:lnTo>
                    <a:lnTo>
                      <a:pt x="26" y="30"/>
                    </a:lnTo>
                    <a:lnTo>
                      <a:pt x="14" y="2"/>
                    </a:lnTo>
                    <a:close/>
                    <a:moveTo>
                      <a:pt x="19" y="0"/>
                    </a:moveTo>
                    <a:lnTo>
                      <a:pt x="19" y="0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7878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35" name="Freeform 362">
                <a:extLst>
                  <a:ext uri="{FF2B5EF4-FFF2-40B4-BE49-F238E27FC236}">
                    <a16:creationId xmlns:a16="http://schemas.microsoft.com/office/drawing/2014/main" id="{BDF58B06-DA4D-9246-B22C-418D4DBF11C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923" y="3109"/>
                <a:ext cx="31" cy="35"/>
              </a:xfrm>
              <a:custGeom>
                <a:avLst/>
                <a:gdLst>
                  <a:gd name="T0" fmla="*/ 2 w 31"/>
                  <a:gd name="T1" fmla="*/ 4 h 35"/>
                  <a:gd name="T2" fmla="*/ 0 w 31"/>
                  <a:gd name="T3" fmla="*/ 7 h 35"/>
                  <a:gd name="T4" fmla="*/ 12 w 31"/>
                  <a:gd name="T5" fmla="*/ 35 h 35"/>
                  <a:gd name="T6" fmla="*/ 14 w 31"/>
                  <a:gd name="T7" fmla="*/ 33 h 35"/>
                  <a:gd name="T8" fmla="*/ 2 w 31"/>
                  <a:gd name="T9" fmla="*/ 4 h 35"/>
                  <a:gd name="T10" fmla="*/ 14 w 31"/>
                  <a:gd name="T11" fmla="*/ 2 h 35"/>
                  <a:gd name="T12" fmla="*/ 7 w 31"/>
                  <a:gd name="T13" fmla="*/ 4 h 35"/>
                  <a:gd name="T14" fmla="*/ 19 w 31"/>
                  <a:gd name="T15" fmla="*/ 33 h 35"/>
                  <a:gd name="T16" fmla="*/ 26 w 31"/>
                  <a:gd name="T17" fmla="*/ 30 h 35"/>
                  <a:gd name="T18" fmla="*/ 14 w 31"/>
                  <a:gd name="T19" fmla="*/ 2 h 35"/>
                  <a:gd name="T20" fmla="*/ 19 w 31"/>
                  <a:gd name="T21" fmla="*/ 0 h 35"/>
                  <a:gd name="T22" fmla="*/ 19 w 31"/>
                  <a:gd name="T23" fmla="*/ 0 h 35"/>
                  <a:gd name="T24" fmla="*/ 31 w 31"/>
                  <a:gd name="T25" fmla="*/ 28 h 35"/>
                  <a:gd name="T26" fmla="*/ 31 w 31"/>
                  <a:gd name="T27" fmla="*/ 28 h 35"/>
                  <a:gd name="T28" fmla="*/ 31 w 31"/>
                  <a:gd name="T29" fmla="*/ 28 h 35"/>
                  <a:gd name="T30" fmla="*/ 19 w 31"/>
                  <a:gd name="T31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" h="35">
                    <a:moveTo>
                      <a:pt x="2" y="4"/>
                    </a:moveTo>
                    <a:lnTo>
                      <a:pt x="0" y="7"/>
                    </a:lnTo>
                    <a:lnTo>
                      <a:pt x="12" y="35"/>
                    </a:lnTo>
                    <a:lnTo>
                      <a:pt x="14" y="33"/>
                    </a:lnTo>
                    <a:lnTo>
                      <a:pt x="2" y="4"/>
                    </a:lnTo>
                    <a:moveTo>
                      <a:pt x="14" y="2"/>
                    </a:moveTo>
                    <a:lnTo>
                      <a:pt x="7" y="4"/>
                    </a:lnTo>
                    <a:lnTo>
                      <a:pt x="19" y="33"/>
                    </a:lnTo>
                    <a:lnTo>
                      <a:pt x="26" y="30"/>
                    </a:lnTo>
                    <a:lnTo>
                      <a:pt x="14" y="2"/>
                    </a:lnTo>
                    <a:moveTo>
                      <a:pt x="19" y="0"/>
                    </a:moveTo>
                    <a:lnTo>
                      <a:pt x="19" y="0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31" y="28"/>
                    </a:lnTo>
                    <a:lnTo>
                      <a:pt x="1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36" name="Freeform 363">
                <a:extLst>
                  <a:ext uri="{FF2B5EF4-FFF2-40B4-BE49-F238E27FC236}">
                    <a16:creationId xmlns:a16="http://schemas.microsoft.com/office/drawing/2014/main" id="{A89438B3-1CDB-B240-A944-1E517F53A37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62" y="3128"/>
                <a:ext cx="18" cy="9"/>
              </a:xfrm>
              <a:custGeom>
                <a:avLst/>
                <a:gdLst>
                  <a:gd name="T0" fmla="*/ 8 w 8"/>
                  <a:gd name="T1" fmla="*/ 0 h 4"/>
                  <a:gd name="T2" fmla="*/ 2 w 8"/>
                  <a:gd name="T3" fmla="*/ 3 h 4"/>
                  <a:gd name="T4" fmla="*/ 0 w 8"/>
                  <a:gd name="T5" fmla="*/ 4 h 4"/>
                  <a:gd name="T6" fmla="*/ 2 w 8"/>
                  <a:gd name="T7" fmla="*/ 3 h 4"/>
                  <a:gd name="T8" fmla="*/ 8 w 8"/>
                  <a:gd name="T9" fmla="*/ 0 h 4"/>
                  <a:gd name="T10" fmla="*/ 8 w 8"/>
                  <a:gd name="T1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4">
                    <a:moveTo>
                      <a:pt x="8" y="0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4"/>
                      <a:pt x="1" y="3"/>
                      <a:pt x="2" y="3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37" name="Freeform 364">
                <a:extLst>
                  <a:ext uri="{FF2B5EF4-FFF2-40B4-BE49-F238E27FC236}">
                    <a16:creationId xmlns:a16="http://schemas.microsoft.com/office/drawing/2014/main" id="{10FD2E53-418E-5948-8F60-A5A80670617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62" y="3128"/>
                <a:ext cx="26" cy="40"/>
              </a:xfrm>
              <a:custGeom>
                <a:avLst/>
                <a:gdLst>
                  <a:gd name="T0" fmla="*/ 8 w 11"/>
                  <a:gd name="T1" fmla="*/ 0 h 17"/>
                  <a:gd name="T2" fmla="*/ 2 w 11"/>
                  <a:gd name="T3" fmla="*/ 3 h 17"/>
                  <a:gd name="T4" fmla="*/ 0 w 11"/>
                  <a:gd name="T5" fmla="*/ 4 h 17"/>
                  <a:gd name="T6" fmla="*/ 0 w 11"/>
                  <a:gd name="T7" fmla="*/ 5 h 17"/>
                  <a:gd name="T8" fmla="*/ 5 w 11"/>
                  <a:gd name="T9" fmla="*/ 17 h 17"/>
                  <a:gd name="T10" fmla="*/ 6 w 11"/>
                  <a:gd name="T11" fmla="*/ 16 h 17"/>
                  <a:gd name="T12" fmla="*/ 7 w 11"/>
                  <a:gd name="T13" fmla="*/ 16 h 17"/>
                  <a:gd name="T14" fmla="*/ 2 w 11"/>
                  <a:gd name="T15" fmla="*/ 4 h 17"/>
                  <a:gd name="T16" fmla="*/ 5 w 11"/>
                  <a:gd name="T17" fmla="*/ 3 h 17"/>
                  <a:gd name="T18" fmla="*/ 10 w 11"/>
                  <a:gd name="T19" fmla="*/ 15 h 17"/>
                  <a:gd name="T20" fmla="*/ 11 w 11"/>
                  <a:gd name="T21" fmla="*/ 14 h 17"/>
                  <a:gd name="T22" fmla="*/ 7 w 11"/>
                  <a:gd name="T23" fmla="*/ 2 h 17"/>
                  <a:gd name="T24" fmla="*/ 9 w 11"/>
                  <a:gd name="T25" fmla="*/ 2 h 17"/>
                  <a:gd name="T26" fmla="*/ 8 w 11"/>
                  <a:gd name="T2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" h="17">
                    <a:moveTo>
                      <a:pt x="8" y="0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0" y="4"/>
                      <a:pt x="0" y="4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0"/>
                      <a:pt x="8" y="0"/>
                      <a:pt x="8" y="0"/>
                    </a:cubicBezTo>
                  </a:path>
                </a:pathLst>
              </a:custGeom>
              <a:solidFill>
                <a:srgbClr val="9797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38" name="Freeform 365">
                <a:extLst>
                  <a:ext uri="{FF2B5EF4-FFF2-40B4-BE49-F238E27FC236}">
                    <a16:creationId xmlns:a16="http://schemas.microsoft.com/office/drawing/2014/main" id="{8C207737-F039-7D47-B152-CA74B8BBB94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866" y="3132"/>
                <a:ext cx="26" cy="33"/>
              </a:xfrm>
              <a:custGeom>
                <a:avLst/>
                <a:gdLst>
                  <a:gd name="T0" fmla="*/ 7 w 26"/>
                  <a:gd name="T1" fmla="*/ 3 h 33"/>
                  <a:gd name="T2" fmla="*/ 0 w 26"/>
                  <a:gd name="T3" fmla="*/ 5 h 33"/>
                  <a:gd name="T4" fmla="*/ 12 w 26"/>
                  <a:gd name="T5" fmla="*/ 33 h 33"/>
                  <a:gd name="T6" fmla="*/ 19 w 26"/>
                  <a:gd name="T7" fmla="*/ 31 h 33"/>
                  <a:gd name="T8" fmla="*/ 7 w 26"/>
                  <a:gd name="T9" fmla="*/ 3 h 33"/>
                  <a:gd name="T10" fmla="*/ 17 w 26"/>
                  <a:gd name="T11" fmla="*/ 0 h 33"/>
                  <a:gd name="T12" fmla="*/ 12 w 26"/>
                  <a:gd name="T13" fmla="*/ 0 h 33"/>
                  <a:gd name="T14" fmla="*/ 22 w 26"/>
                  <a:gd name="T15" fmla="*/ 29 h 33"/>
                  <a:gd name="T16" fmla="*/ 26 w 26"/>
                  <a:gd name="T17" fmla="*/ 29 h 33"/>
                  <a:gd name="T18" fmla="*/ 17 w 26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3">
                    <a:moveTo>
                      <a:pt x="7" y="3"/>
                    </a:moveTo>
                    <a:lnTo>
                      <a:pt x="0" y="5"/>
                    </a:lnTo>
                    <a:lnTo>
                      <a:pt x="12" y="33"/>
                    </a:lnTo>
                    <a:lnTo>
                      <a:pt x="19" y="31"/>
                    </a:lnTo>
                    <a:lnTo>
                      <a:pt x="7" y="3"/>
                    </a:lnTo>
                    <a:close/>
                    <a:moveTo>
                      <a:pt x="17" y="0"/>
                    </a:moveTo>
                    <a:lnTo>
                      <a:pt x="12" y="0"/>
                    </a:lnTo>
                    <a:lnTo>
                      <a:pt x="22" y="29"/>
                    </a:lnTo>
                    <a:lnTo>
                      <a:pt x="26" y="29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3434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39" name="Freeform 366">
                <a:extLst>
                  <a:ext uri="{FF2B5EF4-FFF2-40B4-BE49-F238E27FC236}">
                    <a16:creationId xmlns:a16="http://schemas.microsoft.com/office/drawing/2014/main" id="{D2C6838A-FE55-3C4C-B887-404C712BD3A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866" y="3132"/>
                <a:ext cx="26" cy="33"/>
              </a:xfrm>
              <a:custGeom>
                <a:avLst/>
                <a:gdLst>
                  <a:gd name="T0" fmla="*/ 7 w 26"/>
                  <a:gd name="T1" fmla="*/ 3 h 33"/>
                  <a:gd name="T2" fmla="*/ 0 w 26"/>
                  <a:gd name="T3" fmla="*/ 5 h 33"/>
                  <a:gd name="T4" fmla="*/ 12 w 26"/>
                  <a:gd name="T5" fmla="*/ 33 h 33"/>
                  <a:gd name="T6" fmla="*/ 19 w 26"/>
                  <a:gd name="T7" fmla="*/ 31 h 33"/>
                  <a:gd name="T8" fmla="*/ 7 w 26"/>
                  <a:gd name="T9" fmla="*/ 3 h 33"/>
                  <a:gd name="T10" fmla="*/ 17 w 26"/>
                  <a:gd name="T11" fmla="*/ 0 h 33"/>
                  <a:gd name="T12" fmla="*/ 12 w 26"/>
                  <a:gd name="T13" fmla="*/ 0 h 33"/>
                  <a:gd name="T14" fmla="*/ 22 w 26"/>
                  <a:gd name="T15" fmla="*/ 29 h 33"/>
                  <a:gd name="T16" fmla="*/ 26 w 26"/>
                  <a:gd name="T17" fmla="*/ 29 h 33"/>
                  <a:gd name="T18" fmla="*/ 17 w 26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33">
                    <a:moveTo>
                      <a:pt x="7" y="3"/>
                    </a:moveTo>
                    <a:lnTo>
                      <a:pt x="0" y="5"/>
                    </a:lnTo>
                    <a:lnTo>
                      <a:pt x="12" y="33"/>
                    </a:lnTo>
                    <a:lnTo>
                      <a:pt x="19" y="31"/>
                    </a:lnTo>
                    <a:lnTo>
                      <a:pt x="7" y="3"/>
                    </a:lnTo>
                    <a:moveTo>
                      <a:pt x="17" y="0"/>
                    </a:moveTo>
                    <a:lnTo>
                      <a:pt x="12" y="0"/>
                    </a:lnTo>
                    <a:lnTo>
                      <a:pt x="22" y="29"/>
                    </a:lnTo>
                    <a:lnTo>
                      <a:pt x="26" y="29"/>
                    </a:lnTo>
                    <a:lnTo>
                      <a:pt x="1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40" name="Freeform 367">
                <a:extLst>
                  <a:ext uri="{FF2B5EF4-FFF2-40B4-BE49-F238E27FC236}">
                    <a16:creationId xmlns:a16="http://schemas.microsoft.com/office/drawing/2014/main" id="{F7757E4A-1E58-5045-B61B-B438EC99F0F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69" y="3026"/>
                <a:ext cx="596" cy="496"/>
              </a:xfrm>
              <a:custGeom>
                <a:avLst/>
                <a:gdLst>
                  <a:gd name="T0" fmla="*/ 251 w 252"/>
                  <a:gd name="T1" fmla="*/ 127 h 210"/>
                  <a:gd name="T2" fmla="*/ 248 w 252"/>
                  <a:gd name="T3" fmla="*/ 134 h 210"/>
                  <a:gd name="T4" fmla="*/ 56 w 252"/>
                  <a:gd name="T5" fmla="*/ 209 h 210"/>
                  <a:gd name="T6" fmla="*/ 49 w 252"/>
                  <a:gd name="T7" fmla="*/ 205 h 210"/>
                  <a:gd name="T8" fmla="*/ 1 w 252"/>
                  <a:gd name="T9" fmla="*/ 82 h 210"/>
                  <a:gd name="T10" fmla="*/ 4 w 252"/>
                  <a:gd name="T11" fmla="*/ 75 h 210"/>
                  <a:gd name="T12" fmla="*/ 196 w 252"/>
                  <a:gd name="T13" fmla="*/ 1 h 210"/>
                  <a:gd name="T14" fmla="*/ 203 w 252"/>
                  <a:gd name="T15" fmla="*/ 4 h 210"/>
                  <a:gd name="T16" fmla="*/ 251 w 252"/>
                  <a:gd name="T17" fmla="*/ 127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2" h="210">
                    <a:moveTo>
                      <a:pt x="251" y="127"/>
                    </a:moveTo>
                    <a:cubicBezTo>
                      <a:pt x="252" y="130"/>
                      <a:pt x="250" y="133"/>
                      <a:pt x="248" y="134"/>
                    </a:cubicBezTo>
                    <a:cubicBezTo>
                      <a:pt x="56" y="209"/>
                      <a:pt x="56" y="209"/>
                      <a:pt x="56" y="209"/>
                    </a:cubicBezTo>
                    <a:cubicBezTo>
                      <a:pt x="53" y="210"/>
                      <a:pt x="50" y="208"/>
                      <a:pt x="49" y="205"/>
                    </a:cubicBezTo>
                    <a:cubicBezTo>
                      <a:pt x="1" y="82"/>
                      <a:pt x="1" y="82"/>
                      <a:pt x="1" y="82"/>
                    </a:cubicBezTo>
                    <a:cubicBezTo>
                      <a:pt x="0" y="80"/>
                      <a:pt x="1" y="76"/>
                      <a:pt x="4" y="75"/>
                    </a:cubicBezTo>
                    <a:cubicBezTo>
                      <a:pt x="196" y="1"/>
                      <a:pt x="196" y="1"/>
                      <a:pt x="196" y="1"/>
                    </a:cubicBezTo>
                    <a:cubicBezTo>
                      <a:pt x="199" y="0"/>
                      <a:pt x="202" y="1"/>
                      <a:pt x="203" y="4"/>
                    </a:cubicBezTo>
                    <a:cubicBezTo>
                      <a:pt x="251" y="127"/>
                      <a:pt x="251" y="127"/>
                      <a:pt x="251" y="127"/>
                    </a:cubicBezTo>
                  </a:path>
                </a:pathLst>
              </a:custGeom>
              <a:solidFill>
                <a:srgbClr val="FFD06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41" name="Freeform 368">
                <a:extLst>
                  <a:ext uri="{FF2B5EF4-FFF2-40B4-BE49-F238E27FC236}">
                    <a16:creationId xmlns:a16="http://schemas.microsoft.com/office/drawing/2014/main" id="{1DB47C77-41C1-E94E-8130-A2E8E947386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885" y="3161"/>
                <a:ext cx="10" cy="2"/>
              </a:xfrm>
              <a:custGeom>
                <a:avLst/>
                <a:gdLst>
                  <a:gd name="T0" fmla="*/ 3 w 10"/>
                  <a:gd name="T1" fmla="*/ 0 h 2"/>
                  <a:gd name="T2" fmla="*/ 0 w 10"/>
                  <a:gd name="T3" fmla="*/ 2 h 2"/>
                  <a:gd name="T4" fmla="*/ 3 w 10"/>
                  <a:gd name="T5" fmla="*/ 0 h 2"/>
                  <a:gd name="T6" fmla="*/ 3 w 10"/>
                  <a:gd name="T7" fmla="*/ 0 h 2"/>
                  <a:gd name="T8" fmla="*/ 10 w 10"/>
                  <a:gd name="T9" fmla="*/ 0 h 2"/>
                  <a:gd name="T10" fmla="*/ 7 w 10"/>
                  <a:gd name="T11" fmla="*/ 0 h 2"/>
                  <a:gd name="T12" fmla="*/ 5 w 10"/>
                  <a:gd name="T13" fmla="*/ 0 h 2"/>
                  <a:gd name="T14" fmla="*/ 10 w 10"/>
                  <a:gd name="T15" fmla="*/ 0 h 2"/>
                  <a:gd name="T16" fmla="*/ 10 w 10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  <a:moveTo>
                      <a:pt x="10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C1C1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42" name="Freeform 369">
                <a:extLst>
                  <a:ext uri="{FF2B5EF4-FFF2-40B4-BE49-F238E27FC236}">
                    <a16:creationId xmlns:a16="http://schemas.microsoft.com/office/drawing/2014/main" id="{D38ECE5A-DE5B-9E46-AEA4-A61C888D7775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885" y="3161"/>
                <a:ext cx="10" cy="2"/>
              </a:xfrm>
              <a:custGeom>
                <a:avLst/>
                <a:gdLst>
                  <a:gd name="T0" fmla="*/ 3 w 10"/>
                  <a:gd name="T1" fmla="*/ 0 h 2"/>
                  <a:gd name="T2" fmla="*/ 0 w 10"/>
                  <a:gd name="T3" fmla="*/ 2 h 2"/>
                  <a:gd name="T4" fmla="*/ 3 w 10"/>
                  <a:gd name="T5" fmla="*/ 0 h 2"/>
                  <a:gd name="T6" fmla="*/ 3 w 10"/>
                  <a:gd name="T7" fmla="*/ 0 h 2"/>
                  <a:gd name="T8" fmla="*/ 10 w 10"/>
                  <a:gd name="T9" fmla="*/ 0 h 2"/>
                  <a:gd name="T10" fmla="*/ 7 w 10"/>
                  <a:gd name="T11" fmla="*/ 0 h 2"/>
                  <a:gd name="T12" fmla="*/ 5 w 10"/>
                  <a:gd name="T13" fmla="*/ 0 h 2"/>
                  <a:gd name="T14" fmla="*/ 10 w 10"/>
                  <a:gd name="T15" fmla="*/ 0 h 2"/>
                  <a:gd name="T16" fmla="*/ 10 w 10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">
                    <a:moveTo>
                      <a:pt x="3" y="0"/>
                    </a:moveTo>
                    <a:lnTo>
                      <a:pt x="0" y="2"/>
                    </a:lnTo>
                    <a:lnTo>
                      <a:pt x="3" y="0"/>
                    </a:lnTo>
                    <a:lnTo>
                      <a:pt x="3" y="0"/>
                    </a:lnTo>
                    <a:moveTo>
                      <a:pt x="10" y="0"/>
                    </a:moveTo>
                    <a:lnTo>
                      <a:pt x="7" y="0"/>
                    </a:lnTo>
                    <a:lnTo>
                      <a:pt x="5" y="0"/>
                    </a:lnTo>
                    <a:lnTo>
                      <a:pt x="10" y="0"/>
                    </a:lnTo>
                    <a:lnTo>
                      <a:pt x="1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43" name="Freeform 370">
                <a:extLst>
                  <a:ext uri="{FF2B5EF4-FFF2-40B4-BE49-F238E27FC236}">
                    <a16:creationId xmlns:a16="http://schemas.microsoft.com/office/drawing/2014/main" id="{27C54BED-D95F-7447-AFFB-57C2E15F4EE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88" y="3161"/>
                <a:ext cx="4" cy="0"/>
              </a:xfrm>
              <a:custGeom>
                <a:avLst/>
                <a:gdLst>
                  <a:gd name="T0" fmla="*/ 4 w 4"/>
                  <a:gd name="T1" fmla="*/ 0 w 4"/>
                  <a:gd name="T2" fmla="*/ 0 w 4"/>
                  <a:gd name="T3" fmla="*/ 2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6564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44" name="Freeform 371">
                <a:extLst>
                  <a:ext uri="{FF2B5EF4-FFF2-40B4-BE49-F238E27FC236}">
                    <a16:creationId xmlns:a16="http://schemas.microsoft.com/office/drawing/2014/main" id="{BE5CA71D-EE97-FE4F-8A65-18AEF0CB158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88" y="3161"/>
                <a:ext cx="4" cy="0"/>
              </a:xfrm>
              <a:custGeom>
                <a:avLst/>
                <a:gdLst>
                  <a:gd name="T0" fmla="*/ 4 w 4"/>
                  <a:gd name="T1" fmla="*/ 0 w 4"/>
                  <a:gd name="T2" fmla="*/ 0 w 4"/>
                  <a:gd name="T3" fmla="*/ 2 w 4"/>
                  <a:gd name="T4" fmla="*/ 4 w 4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4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45" name="Freeform 372">
                <a:extLst>
                  <a:ext uri="{FF2B5EF4-FFF2-40B4-BE49-F238E27FC236}">
                    <a16:creationId xmlns:a16="http://schemas.microsoft.com/office/drawing/2014/main" id="{41A0497A-E4A7-6241-81F9-0EB91C0980E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59" y="3161"/>
                <a:ext cx="66" cy="92"/>
              </a:xfrm>
              <a:custGeom>
                <a:avLst/>
                <a:gdLst>
                  <a:gd name="T0" fmla="*/ 36 w 66"/>
                  <a:gd name="T1" fmla="*/ 0 h 92"/>
                  <a:gd name="T2" fmla="*/ 31 w 66"/>
                  <a:gd name="T3" fmla="*/ 0 h 92"/>
                  <a:gd name="T4" fmla="*/ 29 w 66"/>
                  <a:gd name="T5" fmla="*/ 0 h 92"/>
                  <a:gd name="T6" fmla="*/ 26 w 66"/>
                  <a:gd name="T7" fmla="*/ 2 h 92"/>
                  <a:gd name="T8" fmla="*/ 0 w 66"/>
                  <a:gd name="T9" fmla="*/ 11 h 92"/>
                  <a:gd name="T10" fmla="*/ 33 w 66"/>
                  <a:gd name="T11" fmla="*/ 92 h 92"/>
                  <a:gd name="T12" fmla="*/ 38 w 66"/>
                  <a:gd name="T13" fmla="*/ 89 h 92"/>
                  <a:gd name="T14" fmla="*/ 38 w 66"/>
                  <a:gd name="T15" fmla="*/ 89 h 92"/>
                  <a:gd name="T16" fmla="*/ 66 w 66"/>
                  <a:gd name="T17" fmla="*/ 80 h 92"/>
                  <a:gd name="T18" fmla="*/ 36 w 66"/>
                  <a:gd name="T1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92">
                    <a:moveTo>
                      <a:pt x="36" y="0"/>
                    </a:moveTo>
                    <a:lnTo>
                      <a:pt x="31" y="0"/>
                    </a:lnTo>
                    <a:lnTo>
                      <a:pt x="29" y="0"/>
                    </a:lnTo>
                    <a:lnTo>
                      <a:pt x="26" y="2"/>
                    </a:lnTo>
                    <a:lnTo>
                      <a:pt x="0" y="11"/>
                    </a:lnTo>
                    <a:lnTo>
                      <a:pt x="33" y="92"/>
                    </a:lnTo>
                    <a:lnTo>
                      <a:pt x="38" y="89"/>
                    </a:lnTo>
                    <a:lnTo>
                      <a:pt x="38" y="89"/>
                    </a:lnTo>
                    <a:lnTo>
                      <a:pt x="66" y="8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FFD9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46" name="Freeform 373">
                <a:extLst>
                  <a:ext uri="{FF2B5EF4-FFF2-40B4-BE49-F238E27FC236}">
                    <a16:creationId xmlns:a16="http://schemas.microsoft.com/office/drawing/2014/main" id="{D3497F96-2706-6645-8387-78BB7E44E88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59" y="3161"/>
                <a:ext cx="66" cy="92"/>
              </a:xfrm>
              <a:custGeom>
                <a:avLst/>
                <a:gdLst>
                  <a:gd name="T0" fmla="*/ 36 w 66"/>
                  <a:gd name="T1" fmla="*/ 0 h 92"/>
                  <a:gd name="T2" fmla="*/ 31 w 66"/>
                  <a:gd name="T3" fmla="*/ 0 h 92"/>
                  <a:gd name="T4" fmla="*/ 29 w 66"/>
                  <a:gd name="T5" fmla="*/ 0 h 92"/>
                  <a:gd name="T6" fmla="*/ 26 w 66"/>
                  <a:gd name="T7" fmla="*/ 2 h 92"/>
                  <a:gd name="T8" fmla="*/ 0 w 66"/>
                  <a:gd name="T9" fmla="*/ 11 h 92"/>
                  <a:gd name="T10" fmla="*/ 33 w 66"/>
                  <a:gd name="T11" fmla="*/ 92 h 92"/>
                  <a:gd name="T12" fmla="*/ 38 w 66"/>
                  <a:gd name="T13" fmla="*/ 89 h 92"/>
                  <a:gd name="T14" fmla="*/ 38 w 66"/>
                  <a:gd name="T15" fmla="*/ 89 h 92"/>
                  <a:gd name="T16" fmla="*/ 66 w 66"/>
                  <a:gd name="T17" fmla="*/ 80 h 92"/>
                  <a:gd name="T18" fmla="*/ 36 w 66"/>
                  <a:gd name="T19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92">
                    <a:moveTo>
                      <a:pt x="36" y="0"/>
                    </a:moveTo>
                    <a:lnTo>
                      <a:pt x="31" y="0"/>
                    </a:lnTo>
                    <a:lnTo>
                      <a:pt x="29" y="0"/>
                    </a:lnTo>
                    <a:lnTo>
                      <a:pt x="26" y="2"/>
                    </a:lnTo>
                    <a:lnTo>
                      <a:pt x="0" y="11"/>
                    </a:lnTo>
                    <a:lnTo>
                      <a:pt x="33" y="92"/>
                    </a:lnTo>
                    <a:lnTo>
                      <a:pt x="38" y="89"/>
                    </a:lnTo>
                    <a:lnTo>
                      <a:pt x="38" y="89"/>
                    </a:lnTo>
                    <a:lnTo>
                      <a:pt x="66" y="80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47" name="Freeform 374">
                <a:extLst>
                  <a:ext uri="{FF2B5EF4-FFF2-40B4-BE49-F238E27FC236}">
                    <a16:creationId xmlns:a16="http://schemas.microsoft.com/office/drawing/2014/main" id="{ED0C6180-77A5-A148-93ED-2F66BCD4308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82" y="3475"/>
                <a:ext cx="33" cy="12"/>
              </a:xfrm>
              <a:custGeom>
                <a:avLst/>
                <a:gdLst>
                  <a:gd name="T0" fmla="*/ 33 w 33"/>
                  <a:gd name="T1" fmla="*/ 0 h 12"/>
                  <a:gd name="T2" fmla="*/ 0 w 33"/>
                  <a:gd name="T3" fmla="*/ 12 h 12"/>
                  <a:gd name="T4" fmla="*/ 0 w 33"/>
                  <a:gd name="T5" fmla="*/ 12 h 12"/>
                  <a:gd name="T6" fmla="*/ 33 w 33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2">
                    <a:moveTo>
                      <a:pt x="33" y="0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48" name="Freeform 375">
                <a:extLst>
                  <a:ext uri="{FF2B5EF4-FFF2-40B4-BE49-F238E27FC236}">
                    <a16:creationId xmlns:a16="http://schemas.microsoft.com/office/drawing/2014/main" id="{4F1F9927-4438-B248-985B-9CCA7CE448A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82" y="3475"/>
                <a:ext cx="33" cy="12"/>
              </a:xfrm>
              <a:custGeom>
                <a:avLst/>
                <a:gdLst>
                  <a:gd name="T0" fmla="*/ 33 w 33"/>
                  <a:gd name="T1" fmla="*/ 0 h 12"/>
                  <a:gd name="T2" fmla="*/ 0 w 33"/>
                  <a:gd name="T3" fmla="*/ 12 h 12"/>
                  <a:gd name="T4" fmla="*/ 0 w 33"/>
                  <a:gd name="T5" fmla="*/ 12 h 12"/>
                  <a:gd name="T6" fmla="*/ 33 w 33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2">
                    <a:moveTo>
                      <a:pt x="33" y="0"/>
                    </a:moveTo>
                    <a:lnTo>
                      <a:pt x="0" y="12"/>
                    </a:lnTo>
                    <a:lnTo>
                      <a:pt x="0" y="12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49" name="Freeform 376">
                <a:extLst>
                  <a:ext uri="{FF2B5EF4-FFF2-40B4-BE49-F238E27FC236}">
                    <a16:creationId xmlns:a16="http://schemas.microsoft.com/office/drawing/2014/main" id="{144512B5-02ED-CE4C-9B3B-163FAEBED6D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75" y="3456"/>
                <a:ext cx="40" cy="31"/>
              </a:xfrm>
              <a:custGeom>
                <a:avLst/>
                <a:gdLst>
                  <a:gd name="T0" fmla="*/ 33 w 40"/>
                  <a:gd name="T1" fmla="*/ 0 h 31"/>
                  <a:gd name="T2" fmla="*/ 7 w 40"/>
                  <a:gd name="T3" fmla="*/ 9 h 31"/>
                  <a:gd name="T4" fmla="*/ 7 w 40"/>
                  <a:gd name="T5" fmla="*/ 9 h 31"/>
                  <a:gd name="T6" fmla="*/ 0 w 40"/>
                  <a:gd name="T7" fmla="*/ 12 h 31"/>
                  <a:gd name="T8" fmla="*/ 7 w 40"/>
                  <a:gd name="T9" fmla="*/ 31 h 31"/>
                  <a:gd name="T10" fmla="*/ 40 w 40"/>
                  <a:gd name="T11" fmla="*/ 19 h 31"/>
                  <a:gd name="T12" fmla="*/ 33 w 40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1">
                    <a:moveTo>
                      <a:pt x="33" y="0"/>
                    </a:moveTo>
                    <a:lnTo>
                      <a:pt x="7" y="9"/>
                    </a:lnTo>
                    <a:lnTo>
                      <a:pt x="7" y="9"/>
                    </a:lnTo>
                    <a:lnTo>
                      <a:pt x="0" y="12"/>
                    </a:lnTo>
                    <a:lnTo>
                      <a:pt x="7" y="31"/>
                    </a:lnTo>
                    <a:lnTo>
                      <a:pt x="40" y="19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D9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50" name="Freeform 377">
                <a:extLst>
                  <a:ext uri="{FF2B5EF4-FFF2-40B4-BE49-F238E27FC236}">
                    <a16:creationId xmlns:a16="http://schemas.microsoft.com/office/drawing/2014/main" id="{CADE6D91-9D92-0B43-8211-3A17BDFFDDE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75" y="3456"/>
                <a:ext cx="40" cy="31"/>
              </a:xfrm>
              <a:custGeom>
                <a:avLst/>
                <a:gdLst>
                  <a:gd name="T0" fmla="*/ 33 w 40"/>
                  <a:gd name="T1" fmla="*/ 0 h 31"/>
                  <a:gd name="T2" fmla="*/ 7 w 40"/>
                  <a:gd name="T3" fmla="*/ 9 h 31"/>
                  <a:gd name="T4" fmla="*/ 7 w 40"/>
                  <a:gd name="T5" fmla="*/ 9 h 31"/>
                  <a:gd name="T6" fmla="*/ 0 w 40"/>
                  <a:gd name="T7" fmla="*/ 12 h 31"/>
                  <a:gd name="T8" fmla="*/ 7 w 40"/>
                  <a:gd name="T9" fmla="*/ 31 h 31"/>
                  <a:gd name="T10" fmla="*/ 40 w 40"/>
                  <a:gd name="T11" fmla="*/ 19 h 31"/>
                  <a:gd name="T12" fmla="*/ 33 w 40"/>
                  <a:gd name="T13" fmla="*/ 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31">
                    <a:moveTo>
                      <a:pt x="33" y="0"/>
                    </a:moveTo>
                    <a:lnTo>
                      <a:pt x="7" y="9"/>
                    </a:lnTo>
                    <a:lnTo>
                      <a:pt x="7" y="9"/>
                    </a:lnTo>
                    <a:lnTo>
                      <a:pt x="0" y="12"/>
                    </a:lnTo>
                    <a:lnTo>
                      <a:pt x="7" y="31"/>
                    </a:lnTo>
                    <a:lnTo>
                      <a:pt x="40" y="19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51" name="Freeform 378">
                <a:extLst>
                  <a:ext uri="{FF2B5EF4-FFF2-40B4-BE49-F238E27FC236}">
                    <a16:creationId xmlns:a16="http://schemas.microsoft.com/office/drawing/2014/main" id="{58B34C51-9C55-FC42-924E-1E2BEAC1581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72" y="3196"/>
                <a:ext cx="59" cy="92"/>
              </a:xfrm>
              <a:custGeom>
                <a:avLst/>
                <a:gdLst>
                  <a:gd name="T0" fmla="*/ 12 w 25"/>
                  <a:gd name="T1" fmla="*/ 0 h 39"/>
                  <a:gd name="T2" fmla="*/ 3 w 25"/>
                  <a:gd name="T3" fmla="*/ 3 h 39"/>
                  <a:gd name="T4" fmla="*/ 0 w 25"/>
                  <a:gd name="T5" fmla="*/ 8 h 39"/>
                  <a:gd name="T6" fmla="*/ 0 w 25"/>
                  <a:gd name="T7" fmla="*/ 10 h 39"/>
                  <a:gd name="T8" fmla="*/ 11 w 25"/>
                  <a:gd name="T9" fmla="*/ 39 h 39"/>
                  <a:gd name="T10" fmla="*/ 23 w 25"/>
                  <a:gd name="T11" fmla="*/ 35 h 39"/>
                  <a:gd name="T12" fmla="*/ 23 w 25"/>
                  <a:gd name="T13" fmla="*/ 35 h 39"/>
                  <a:gd name="T14" fmla="*/ 25 w 25"/>
                  <a:gd name="T15" fmla="*/ 34 h 39"/>
                  <a:gd name="T16" fmla="*/ 12 w 25"/>
                  <a:gd name="T1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39">
                    <a:moveTo>
                      <a:pt x="12" y="0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1" y="4"/>
                      <a:pt x="0" y="6"/>
                      <a:pt x="0" y="8"/>
                    </a:cubicBezTo>
                    <a:cubicBezTo>
                      <a:pt x="0" y="9"/>
                      <a:pt x="0" y="10"/>
                      <a:pt x="0" y="10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12" y="0"/>
                      <a:pt x="12" y="0"/>
                      <a:pt x="12" y="0"/>
                    </a:cubicBezTo>
                  </a:path>
                </a:pathLst>
              </a:custGeom>
              <a:solidFill>
                <a:srgbClr val="FFB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52" name="Freeform 379">
                <a:extLst>
                  <a:ext uri="{FF2B5EF4-FFF2-40B4-BE49-F238E27FC236}">
                    <a16:creationId xmlns:a16="http://schemas.microsoft.com/office/drawing/2014/main" id="{68974B4B-365D-D944-A6DC-A06A2A642A7A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897" y="3520"/>
                <a:ext cx="5" cy="0"/>
              </a:xfrm>
              <a:custGeom>
                <a:avLst/>
                <a:gdLst>
                  <a:gd name="T0" fmla="*/ 0 w 2"/>
                  <a:gd name="T1" fmla="*/ 0 w 2"/>
                  <a:gd name="T2" fmla="*/ 0 w 2"/>
                  <a:gd name="T3" fmla="*/ 0 w 2"/>
                  <a:gd name="T4" fmla="*/ 2 w 2"/>
                  <a:gd name="T5" fmla="*/ 0 w 2"/>
                  <a:gd name="T6" fmla="*/ 2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  <a:cxn ang="0">
                    <a:pos x="T5" y="0"/>
                  </a:cxn>
                  <a:cxn ang="0">
                    <a:pos x="T6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</a:path>
                </a:pathLst>
              </a:custGeom>
              <a:solidFill>
                <a:srgbClr val="FFE3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53" name="Freeform 380">
                <a:extLst>
                  <a:ext uri="{FF2B5EF4-FFF2-40B4-BE49-F238E27FC236}">
                    <a16:creationId xmlns:a16="http://schemas.microsoft.com/office/drawing/2014/main" id="{4B4CB99F-7D71-1D4C-913D-3338F14288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83" y="3491"/>
                <a:ext cx="40" cy="29"/>
              </a:xfrm>
              <a:custGeom>
                <a:avLst/>
                <a:gdLst>
                  <a:gd name="T0" fmla="*/ 14 w 17"/>
                  <a:gd name="T1" fmla="*/ 0 h 12"/>
                  <a:gd name="T2" fmla="*/ 11 w 17"/>
                  <a:gd name="T3" fmla="*/ 1 h 12"/>
                  <a:gd name="T4" fmla="*/ 11 w 17"/>
                  <a:gd name="T5" fmla="*/ 1 h 12"/>
                  <a:gd name="T6" fmla="*/ 0 w 17"/>
                  <a:gd name="T7" fmla="*/ 6 h 12"/>
                  <a:gd name="T8" fmla="*/ 1 w 17"/>
                  <a:gd name="T9" fmla="*/ 8 h 12"/>
                  <a:gd name="T10" fmla="*/ 1 w 17"/>
                  <a:gd name="T11" fmla="*/ 9 h 12"/>
                  <a:gd name="T12" fmla="*/ 1 w 17"/>
                  <a:gd name="T13" fmla="*/ 9 h 12"/>
                  <a:gd name="T14" fmla="*/ 6 w 17"/>
                  <a:gd name="T15" fmla="*/ 12 h 12"/>
                  <a:gd name="T16" fmla="*/ 6 w 17"/>
                  <a:gd name="T17" fmla="*/ 12 h 12"/>
                  <a:gd name="T18" fmla="*/ 6 w 17"/>
                  <a:gd name="T19" fmla="*/ 12 h 12"/>
                  <a:gd name="T20" fmla="*/ 8 w 17"/>
                  <a:gd name="T21" fmla="*/ 12 h 12"/>
                  <a:gd name="T22" fmla="*/ 8 w 17"/>
                  <a:gd name="T23" fmla="*/ 12 h 12"/>
                  <a:gd name="T24" fmla="*/ 17 w 17"/>
                  <a:gd name="T25" fmla="*/ 8 h 12"/>
                  <a:gd name="T26" fmla="*/ 14 w 17"/>
                  <a:gd name="T2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7" h="12">
                    <a:moveTo>
                      <a:pt x="14" y="0"/>
                    </a:move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2" y="11"/>
                      <a:pt x="4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7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4" y="0"/>
                      <a:pt x="14" y="0"/>
                      <a:pt x="14" y="0"/>
                    </a:cubicBezTo>
                  </a:path>
                </a:pathLst>
              </a:custGeom>
              <a:solidFill>
                <a:srgbClr val="FFB93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54" name="Freeform 381">
                <a:extLst>
                  <a:ext uri="{FF2B5EF4-FFF2-40B4-BE49-F238E27FC236}">
                    <a16:creationId xmlns:a16="http://schemas.microsoft.com/office/drawing/2014/main" id="{B71BDF03-8A86-5741-883E-4DBA5326487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202" y="3028"/>
                <a:ext cx="33" cy="12"/>
              </a:xfrm>
              <a:custGeom>
                <a:avLst/>
                <a:gdLst>
                  <a:gd name="T0" fmla="*/ 14 w 14"/>
                  <a:gd name="T1" fmla="*/ 0 h 5"/>
                  <a:gd name="T2" fmla="*/ 13 w 14"/>
                  <a:gd name="T3" fmla="*/ 0 h 5"/>
                  <a:gd name="T4" fmla="*/ 0 w 14"/>
                  <a:gd name="T5" fmla="*/ 5 h 5"/>
                  <a:gd name="T6" fmla="*/ 0 w 14"/>
                  <a:gd name="T7" fmla="*/ 5 h 5"/>
                  <a:gd name="T8" fmla="*/ 13 w 14"/>
                  <a:gd name="T9" fmla="*/ 0 h 5"/>
                  <a:gd name="T10" fmla="*/ 14 w 14"/>
                  <a:gd name="T1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5">
                    <a:moveTo>
                      <a:pt x="14" y="0"/>
                    </a:moveTo>
                    <a:cubicBezTo>
                      <a:pt x="14" y="0"/>
                      <a:pt x="13" y="0"/>
                      <a:pt x="13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4" y="0"/>
                      <a:pt x="14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55" name="Freeform 382">
                <a:extLst>
                  <a:ext uri="{FF2B5EF4-FFF2-40B4-BE49-F238E27FC236}">
                    <a16:creationId xmlns:a16="http://schemas.microsoft.com/office/drawing/2014/main" id="{8F6525CB-2AE7-C849-B922-2E1D98BA146B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5202" y="3028"/>
                <a:ext cx="156" cy="326"/>
              </a:xfrm>
              <a:custGeom>
                <a:avLst/>
                <a:gdLst>
                  <a:gd name="T0" fmla="*/ 63 w 66"/>
                  <a:gd name="T1" fmla="*/ 125 h 138"/>
                  <a:gd name="T2" fmla="*/ 49 w 66"/>
                  <a:gd name="T3" fmla="*/ 130 h 138"/>
                  <a:gd name="T4" fmla="*/ 52 w 66"/>
                  <a:gd name="T5" fmla="*/ 138 h 138"/>
                  <a:gd name="T6" fmla="*/ 65 w 66"/>
                  <a:gd name="T7" fmla="*/ 133 h 138"/>
                  <a:gd name="T8" fmla="*/ 66 w 66"/>
                  <a:gd name="T9" fmla="*/ 132 h 138"/>
                  <a:gd name="T10" fmla="*/ 63 w 66"/>
                  <a:gd name="T11" fmla="*/ 125 h 138"/>
                  <a:gd name="T12" fmla="*/ 15 w 66"/>
                  <a:gd name="T13" fmla="*/ 0 h 138"/>
                  <a:gd name="T14" fmla="*/ 14 w 66"/>
                  <a:gd name="T15" fmla="*/ 0 h 138"/>
                  <a:gd name="T16" fmla="*/ 13 w 66"/>
                  <a:gd name="T17" fmla="*/ 0 h 138"/>
                  <a:gd name="T18" fmla="*/ 0 w 66"/>
                  <a:gd name="T19" fmla="*/ 5 h 138"/>
                  <a:gd name="T20" fmla="*/ 14 w 66"/>
                  <a:gd name="T21" fmla="*/ 39 h 138"/>
                  <a:gd name="T22" fmla="*/ 28 w 66"/>
                  <a:gd name="T23" fmla="*/ 34 h 138"/>
                  <a:gd name="T24" fmla="*/ 15 w 66"/>
                  <a:gd name="T25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6" h="138">
                    <a:moveTo>
                      <a:pt x="63" y="125"/>
                    </a:moveTo>
                    <a:cubicBezTo>
                      <a:pt x="49" y="130"/>
                      <a:pt x="49" y="130"/>
                      <a:pt x="49" y="130"/>
                    </a:cubicBezTo>
                    <a:cubicBezTo>
                      <a:pt x="52" y="138"/>
                      <a:pt x="52" y="138"/>
                      <a:pt x="52" y="138"/>
                    </a:cubicBezTo>
                    <a:cubicBezTo>
                      <a:pt x="65" y="133"/>
                      <a:pt x="65" y="133"/>
                      <a:pt x="65" y="133"/>
                    </a:cubicBezTo>
                    <a:cubicBezTo>
                      <a:pt x="65" y="133"/>
                      <a:pt x="66" y="133"/>
                      <a:pt x="66" y="132"/>
                    </a:cubicBezTo>
                    <a:cubicBezTo>
                      <a:pt x="63" y="125"/>
                      <a:pt x="63" y="125"/>
                      <a:pt x="63" y="125"/>
                    </a:cubicBezTo>
                    <a:moveTo>
                      <a:pt x="15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3" y="0"/>
                      <a:pt x="13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15" y="0"/>
                      <a:pt x="15" y="0"/>
                      <a:pt x="15" y="0"/>
                    </a:cubicBezTo>
                  </a:path>
                </a:pathLst>
              </a:custGeom>
              <a:solidFill>
                <a:srgbClr val="FFD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56" name="Freeform 383">
                <a:extLst>
                  <a:ext uri="{FF2B5EF4-FFF2-40B4-BE49-F238E27FC236}">
                    <a16:creationId xmlns:a16="http://schemas.microsoft.com/office/drawing/2014/main" id="{330906B7-0996-B747-A5DA-BC166E74233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93" y="3102"/>
                <a:ext cx="574" cy="406"/>
              </a:xfrm>
              <a:custGeom>
                <a:avLst/>
                <a:gdLst>
                  <a:gd name="T0" fmla="*/ 0 w 574"/>
                  <a:gd name="T1" fmla="*/ 191 h 406"/>
                  <a:gd name="T2" fmla="*/ 83 w 574"/>
                  <a:gd name="T3" fmla="*/ 406 h 406"/>
                  <a:gd name="T4" fmla="*/ 574 w 574"/>
                  <a:gd name="T5" fmla="*/ 214 h 406"/>
                  <a:gd name="T6" fmla="*/ 489 w 574"/>
                  <a:gd name="T7" fmla="*/ 0 h 406"/>
                  <a:gd name="T8" fmla="*/ 0 w 574"/>
                  <a:gd name="T9" fmla="*/ 191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4" h="406">
                    <a:moveTo>
                      <a:pt x="0" y="191"/>
                    </a:moveTo>
                    <a:lnTo>
                      <a:pt x="83" y="406"/>
                    </a:lnTo>
                    <a:lnTo>
                      <a:pt x="574" y="214"/>
                    </a:lnTo>
                    <a:lnTo>
                      <a:pt x="489" y="0"/>
                    </a:lnTo>
                    <a:lnTo>
                      <a:pt x="0" y="191"/>
                    </a:lnTo>
                    <a:close/>
                  </a:path>
                </a:pathLst>
              </a:custGeom>
              <a:solidFill>
                <a:srgbClr val="66666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57" name="Freeform 384">
                <a:extLst>
                  <a:ext uri="{FF2B5EF4-FFF2-40B4-BE49-F238E27FC236}">
                    <a16:creationId xmlns:a16="http://schemas.microsoft.com/office/drawing/2014/main" id="{0DC27A8E-D02E-FB4C-BC78-864417EA3EC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93" y="3102"/>
                <a:ext cx="574" cy="406"/>
              </a:xfrm>
              <a:custGeom>
                <a:avLst/>
                <a:gdLst>
                  <a:gd name="T0" fmla="*/ 0 w 574"/>
                  <a:gd name="T1" fmla="*/ 191 h 406"/>
                  <a:gd name="T2" fmla="*/ 83 w 574"/>
                  <a:gd name="T3" fmla="*/ 406 h 406"/>
                  <a:gd name="T4" fmla="*/ 574 w 574"/>
                  <a:gd name="T5" fmla="*/ 214 h 406"/>
                  <a:gd name="T6" fmla="*/ 489 w 574"/>
                  <a:gd name="T7" fmla="*/ 0 h 406"/>
                  <a:gd name="T8" fmla="*/ 0 w 574"/>
                  <a:gd name="T9" fmla="*/ 191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4" h="406">
                    <a:moveTo>
                      <a:pt x="0" y="191"/>
                    </a:moveTo>
                    <a:lnTo>
                      <a:pt x="83" y="406"/>
                    </a:lnTo>
                    <a:lnTo>
                      <a:pt x="574" y="214"/>
                    </a:lnTo>
                    <a:lnTo>
                      <a:pt x="489" y="0"/>
                    </a:lnTo>
                    <a:lnTo>
                      <a:pt x="0" y="191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58" name="Freeform 385">
                <a:extLst>
                  <a:ext uri="{FF2B5EF4-FFF2-40B4-BE49-F238E27FC236}">
                    <a16:creationId xmlns:a16="http://schemas.microsoft.com/office/drawing/2014/main" id="{9D000E60-FB31-F949-8829-8D022BBC829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355" y="3321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DE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59" name="Freeform 386">
                <a:extLst>
                  <a:ext uri="{FF2B5EF4-FFF2-40B4-BE49-F238E27FC236}">
                    <a16:creationId xmlns:a16="http://schemas.microsoft.com/office/drawing/2014/main" id="{8D6F2F88-C22A-9B44-9A3E-09BC6835544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355" y="3321"/>
                <a:ext cx="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lnTo>
                      <a:pt x="0" y="0"/>
                    </a:lnTo>
                    <a:lnTo>
                      <a:pt x="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60" name="Freeform 387">
                <a:extLst>
                  <a:ext uri="{FF2B5EF4-FFF2-40B4-BE49-F238E27FC236}">
                    <a16:creationId xmlns:a16="http://schemas.microsoft.com/office/drawing/2014/main" id="{37D5CB82-C076-7D40-8C85-487163B83AC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239" y="3106"/>
                <a:ext cx="119" cy="227"/>
              </a:xfrm>
              <a:custGeom>
                <a:avLst/>
                <a:gdLst>
                  <a:gd name="T0" fmla="*/ 36 w 119"/>
                  <a:gd name="T1" fmla="*/ 0 h 227"/>
                  <a:gd name="T2" fmla="*/ 0 w 119"/>
                  <a:gd name="T3" fmla="*/ 12 h 227"/>
                  <a:gd name="T4" fmla="*/ 86 w 119"/>
                  <a:gd name="T5" fmla="*/ 227 h 227"/>
                  <a:gd name="T6" fmla="*/ 116 w 119"/>
                  <a:gd name="T7" fmla="*/ 215 h 227"/>
                  <a:gd name="T8" fmla="*/ 119 w 119"/>
                  <a:gd name="T9" fmla="*/ 215 h 227"/>
                  <a:gd name="T10" fmla="*/ 36 w 119"/>
                  <a:gd name="T11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" h="227">
                    <a:moveTo>
                      <a:pt x="36" y="0"/>
                    </a:moveTo>
                    <a:lnTo>
                      <a:pt x="0" y="12"/>
                    </a:lnTo>
                    <a:lnTo>
                      <a:pt x="86" y="227"/>
                    </a:lnTo>
                    <a:lnTo>
                      <a:pt x="116" y="215"/>
                    </a:lnTo>
                    <a:lnTo>
                      <a:pt x="119" y="215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9494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61" name="Freeform 388">
                <a:extLst>
                  <a:ext uri="{FF2B5EF4-FFF2-40B4-BE49-F238E27FC236}">
                    <a16:creationId xmlns:a16="http://schemas.microsoft.com/office/drawing/2014/main" id="{22CC2FDA-96EE-FF43-B5B4-D4F3723BF74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239" y="3106"/>
                <a:ext cx="119" cy="227"/>
              </a:xfrm>
              <a:custGeom>
                <a:avLst/>
                <a:gdLst>
                  <a:gd name="T0" fmla="*/ 36 w 119"/>
                  <a:gd name="T1" fmla="*/ 0 h 227"/>
                  <a:gd name="T2" fmla="*/ 0 w 119"/>
                  <a:gd name="T3" fmla="*/ 12 h 227"/>
                  <a:gd name="T4" fmla="*/ 86 w 119"/>
                  <a:gd name="T5" fmla="*/ 227 h 227"/>
                  <a:gd name="T6" fmla="*/ 116 w 119"/>
                  <a:gd name="T7" fmla="*/ 215 h 227"/>
                  <a:gd name="T8" fmla="*/ 119 w 119"/>
                  <a:gd name="T9" fmla="*/ 215 h 227"/>
                  <a:gd name="T10" fmla="*/ 36 w 119"/>
                  <a:gd name="T11" fmla="*/ 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" h="227">
                    <a:moveTo>
                      <a:pt x="36" y="0"/>
                    </a:moveTo>
                    <a:lnTo>
                      <a:pt x="0" y="12"/>
                    </a:lnTo>
                    <a:lnTo>
                      <a:pt x="86" y="227"/>
                    </a:lnTo>
                    <a:lnTo>
                      <a:pt x="116" y="215"/>
                    </a:lnTo>
                    <a:lnTo>
                      <a:pt x="119" y="215"/>
                    </a:lnTo>
                    <a:lnTo>
                      <a:pt x="3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62" name="Freeform 389">
                <a:extLst>
                  <a:ext uri="{FF2B5EF4-FFF2-40B4-BE49-F238E27FC236}">
                    <a16:creationId xmlns:a16="http://schemas.microsoft.com/office/drawing/2014/main" id="{647A6338-D348-2E46-A029-79F1A4AEFE1D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925" y="3239"/>
                <a:ext cx="90" cy="217"/>
              </a:xfrm>
              <a:custGeom>
                <a:avLst/>
                <a:gdLst>
                  <a:gd name="T0" fmla="*/ 90 w 90"/>
                  <a:gd name="T1" fmla="*/ 214 h 217"/>
                  <a:gd name="T2" fmla="*/ 83 w 90"/>
                  <a:gd name="T3" fmla="*/ 217 h 217"/>
                  <a:gd name="T4" fmla="*/ 83 w 90"/>
                  <a:gd name="T5" fmla="*/ 217 h 217"/>
                  <a:gd name="T6" fmla="*/ 90 w 90"/>
                  <a:gd name="T7" fmla="*/ 214 h 217"/>
                  <a:gd name="T8" fmla="*/ 90 w 90"/>
                  <a:gd name="T9" fmla="*/ 214 h 217"/>
                  <a:gd name="T10" fmla="*/ 7 w 90"/>
                  <a:gd name="T11" fmla="*/ 0 h 217"/>
                  <a:gd name="T12" fmla="*/ 0 w 90"/>
                  <a:gd name="T13" fmla="*/ 2 h 217"/>
                  <a:gd name="T14" fmla="*/ 0 w 90"/>
                  <a:gd name="T15" fmla="*/ 2 h 217"/>
                  <a:gd name="T16" fmla="*/ 7 w 90"/>
                  <a:gd name="T17" fmla="*/ 0 h 217"/>
                  <a:gd name="T18" fmla="*/ 7 w 90"/>
                  <a:gd name="T1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0" h="217">
                    <a:moveTo>
                      <a:pt x="90" y="214"/>
                    </a:moveTo>
                    <a:lnTo>
                      <a:pt x="83" y="217"/>
                    </a:lnTo>
                    <a:lnTo>
                      <a:pt x="83" y="217"/>
                    </a:lnTo>
                    <a:lnTo>
                      <a:pt x="90" y="214"/>
                    </a:lnTo>
                    <a:lnTo>
                      <a:pt x="90" y="214"/>
                    </a:lnTo>
                    <a:close/>
                    <a:moveTo>
                      <a:pt x="7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D7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63" name="Freeform 390">
                <a:extLst>
                  <a:ext uri="{FF2B5EF4-FFF2-40B4-BE49-F238E27FC236}">
                    <a16:creationId xmlns:a16="http://schemas.microsoft.com/office/drawing/2014/main" id="{20C76963-3E79-5649-8205-ECBBEC468E61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925" y="3239"/>
                <a:ext cx="90" cy="217"/>
              </a:xfrm>
              <a:custGeom>
                <a:avLst/>
                <a:gdLst>
                  <a:gd name="T0" fmla="*/ 90 w 90"/>
                  <a:gd name="T1" fmla="*/ 214 h 217"/>
                  <a:gd name="T2" fmla="*/ 83 w 90"/>
                  <a:gd name="T3" fmla="*/ 217 h 217"/>
                  <a:gd name="T4" fmla="*/ 83 w 90"/>
                  <a:gd name="T5" fmla="*/ 217 h 217"/>
                  <a:gd name="T6" fmla="*/ 90 w 90"/>
                  <a:gd name="T7" fmla="*/ 214 h 217"/>
                  <a:gd name="T8" fmla="*/ 90 w 90"/>
                  <a:gd name="T9" fmla="*/ 214 h 217"/>
                  <a:gd name="T10" fmla="*/ 7 w 90"/>
                  <a:gd name="T11" fmla="*/ 0 h 217"/>
                  <a:gd name="T12" fmla="*/ 0 w 90"/>
                  <a:gd name="T13" fmla="*/ 2 h 217"/>
                  <a:gd name="T14" fmla="*/ 0 w 90"/>
                  <a:gd name="T15" fmla="*/ 2 h 217"/>
                  <a:gd name="T16" fmla="*/ 7 w 90"/>
                  <a:gd name="T17" fmla="*/ 0 h 217"/>
                  <a:gd name="T18" fmla="*/ 7 w 90"/>
                  <a:gd name="T1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0" h="217">
                    <a:moveTo>
                      <a:pt x="90" y="214"/>
                    </a:moveTo>
                    <a:lnTo>
                      <a:pt x="83" y="217"/>
                    </a:lnTo>
                    <a:lnTo>
                      <a:pt x="83" y="217"/>
                    </a:lnTo>
                    <a:lnTo>
                      <a:pt x="90" y="214"/>
                    </a:lnTo>
                    <a:lnTo>
                      <a:pt x="90" y="214"/>
                    </a:lnTo>
                    <a:moveTo>
                      <a:pt x="7" y="0"/>
                    </a:moveTo>
                    <a:lnTo>
                      <a:pt x="0" y="2"/>
                    </a:lnTo>
                    <a:lnTo>
                      <a:pt x="0" y="2"/>
                    </a:lnTo>
                    <a:lnTo>
                      <a:pt x="7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64" name="Freeform 391">
                <a:extLst>
                  <a:ext uri="{FF2B5EF4-FFF2-40B4-BE49-F238E27FC236}">
                    <a16:creationId xmlns:a16="http://schemas.microsoft.com/office/drawing/2014/main" id="{CAA1FA63-9DA2-DE48-850C-28D935EF510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97" y="3241"/>
                <a:ext cx="28" cy="9"/>
              </a:xfrm>
              <a:custGeom>
                <a:avLst/>
                <a:gdLst>
                  <a:gd name="T0" fmla="*/ 28 w 28"/>
                  <a:gd name="T1" fmla="*/ 0 h 9"/>
                  <a:gd name="T2" fmla="*/ 0 w 28"/>
                  <a:gd name="T3" fmla="*/ 9 h 9"/>
                  <a:gd name="T4" fmla="*/ 0 w 28"/>
                  <a:gd name="T5" fmla="*/ 9 h 9"/>
                  <a:gd name="T6" fmla="*/ 28 w 28"/>
                  <a:gd name="T7" fmla="*/ 0 h 9"/>
                  <a:gd name="T8" fmla="*/ 28 w 2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9">
                    <a:moveTo>
                      <a:pt x="28" y="0"/>
                    </a:moveTo>
                    <a:lnTo>
                      <a:pt x="0" y="9"/>
                    </a:lnTo>
                    <a:lnTo>
                      <a:pt x="0" y="9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FFDF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65" name="Freeform 392">
                <a:extLst>
                  <a:ext uri="{FF2B5EF4-FFF2-40B4-BE49-F238E27FC236}">
                    <a16:creationId xmlns:a16="http://schemas.microsoft.com/office/drawing/2014/main" id="{63B229A2-7E77-3F4A-ABBB-091816C80FE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97" y="3241"/>
                <a:ext cx="28" cy="9"/>
              </a:xfrm>
              <a:custGeom>
                <a:avLst/>
                <a:gdLst>
                  <a:gd name="T0" fmla="*/ 28 w 28"/>
                  <a:gd name="T1" fmla="*/ 0 h 9"/>
                  <a:gd name="T2" fmla="*/ 0 w 28"/>
                  <a:gd name="T3" fmla="*/ 9 h 9"/>
                  <a:gd name="T4" fmla="*/ 0 w 28"/>
                  <a:gd name="T5" fmla="*/ 9 h 9"/>
                  <a:gd name="T6" fmla="*/ 28 w 28"/>
                  <a:gd name="T7" fmla="*/ 0 h 9"/>
                  <a:gd name="T8" fmla="*/ 28 w 2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9">
                    <a:moveTo>
                      <a:pt x="28" y="0"/>
                    </a:moveTo>
                    <a:lnTo>
                      <a:pt x="0" y="9"/>
                    </a:lnTo>
                    <a:lnTo>
                      <a:pt x="0" y="9"/>
                    </a:lnTo>
                    <a:lnTo>
                      <a:pt x="28" y="0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66" name="Freeform 393">
                <a:extLst>
                  <a:ext uri="{FF2B5EF4-FFF2-40B4-BE49-F238E27FC236}">
                    <a16:creationId xmlns:a16="http://schemas.microsoft.com/office/drawing/2014/main" id="{89264F2F-F392-154E-9B20-625D3F851E2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82" y="3456"/>
                <a:ext cx="26" cy="9"/>
              </a:xfrm>
              <a:custGeom>
                <a:avLst/>
                <a:gdLst>
                  <a:gd name="T0" fmla="*/ 26 w 26"/>
                  <a:gd name="T1" fmla="*/ 0 h 9"/>
                  <a:gd name="T2" fmla="*/ 0 w 26"/>
                  <a:gd name="T3" fmla="*/ 9 h 9"/>
                  <a:gd name="T4" fmla="*/ 0 w 26"/>
                  <a:gd name="T5" fmla="*/ 9 h 9"/>
                  <a:gd name="T6" fmla="*/ 26 w 26"/>
                  <a:gd name="T7" fmla="*/ 0 h 9"/>
                  <a:gd name="T8" fmla="*/ 26 w 2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">
                    <a:moveTo>
                      <a:pt x="26" y="0"/>
                    </a:moveTo>
                    <a:lnTo>
                      <a:pt x="0" y="9"/>
                    </a:lnTo>
                    <a:lnTo>
                      <a:pt x="0" y="9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FDF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67" name="Freeform 394">
                <a:extLst>
                  <a:ext uri="{FF2B5EF4-FFF2-40B4-BE49-F238E27FC236}">
                    <a16:creationId xmlns:a16="http://schemas.microsoft.com/office/drawing/2014/main" id="{3F2DD4AE-CD3D-9D42-B73F-2396CEEED1C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982" y="3456"/>
                <a:ext cx="26" cy="9"/>
              </a:xfrm>
              <a:custGeom>
                <a:avLst/>
                <a:gdLst>
                  <a:gd name="T0" fmla="*/ 26 w 26"/>
                  <a:gd name="T1" fmla="*/ 0 h 9"/>
                  <a:gd name="T2" fmla="*/ 0 w 26"/>
                  <a:gd name="T3" fmla="*/ 9 h 9"/>
                  <a:gd name="T4" fmla="*/ 0 w 26"/>
                  <a:gd name="T5" fmla="*/ 9 h 9"/>
                  <a:gd name="T6" fmla="*/ 26 w 26"/>
                  <a:gd name="T7" fmla="*/ 0 h 9"/>
                  <a:gd name="T8" fmla="*/ 26 w 26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9">
                    <a:moveTo>
                      <a:pt x="26" y="0"/>
                    </a:moveTo>
                    <a:lnTo>
                      <a:pt x="0" y="9"/>
                    </a:lnTo>
                    <a:lnTo>
                      <a:pt x="0" y="9"/>
                    </a:lnTo>
                    <a:lnTo>
                      <a:pt x="26" y="0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68" name="Freeform 395">
                <a:extLst>
                  <a:ext uri="{FF2B5EF4-FFF2-40B4-BE49-F238E27FC236}">
                    <a16:creationId xmlns:a16="http://schemas.microsoft.com/office/drawing/2014/main" id="{D48B6937-C544-0D44-A7E7-B0231ADFBB1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97" y="3239"/>
                <a:ext cx="118" cy="226"/>
              </a:xfrm>
              <a:custGeom>
                <a:avLst/>
                <a:gdLst>
                  <a:gd name="T0" fmla="*/ 35 w 118"/>
                  <a:gd name="T1" fmla="*/ 0 h 226"/>
                  <a:gd name="T2" fmla="*/ 28 w 118"/>
                  <a:gd name="T3" fmla="*/ 2 h 226"/>
                  <a:gd name="T4" fmla="*/ 0 w 118"/>
                  <a:gd name="T5" fmla="*/ 11 h 226"/>
                  <a:gd name="T6" fmla="*/ 85 w 118"/>
                  <a:gd name="T7" fmla="*/ 226 h 226"/>
                  <a:gd name="T8" fmla="*/ 111 w 118"/>
                  <a:gd name="T9" fmla="*/ 217 h 226"/>
                  <a:gd name="T10" fmla="*/ 118 w 118"/>
                  <a:gd name="T11" fmla="*/ 214 h 226"/>
                  <a:gd name="T12" fmla="*/ 35 w 118"/>
                  <a:gd name="T13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226">
                    <a:moveTo>
                      <a:pt x="35" y="0"/>
                    </a:moveTo>
                    <a:lnTo>
                      <a:pt x="28" y="2"/>
                    </a:lnTo>
                    <a:lnTo>
                      <a:pt x="0" y="11"/>
                    </a:lnTo>
                    <a:lnTo>
                      <a:pt x="85" y="226"/>
                    </a:lnTo>
                    <a:lnTo>
                      <a:pt x="111" y="217"/>
                    </a:lnTo>
                    <a:lnTo>
                      <a:pt x="118" y="21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69" name="Freeform 396">
                <a:extLst>
                  <a:ext uri="{FF2B5EF4-FFF2-40B4-BE49-F238E27FC236}">
                    <a16:creationId xmlns:a16="http://schemas.microsoft.com/office/drawing/2014/main" id="{7D5C07D6-004E-AA41-A8B6-487BA2E966B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97" y="3239"/>
                <a:ext cx="118" cy="226"/>
              </a:xfrm>
              <a:custGeom>
                <a:avLst/>
                <a:gdLst>
                  <a:gd name="T0" fmla="*/ 35 w 118"/>
                  <a:gd name="T1" fmla="*/ 0 h 226"/>
                  <a:gd name="T2" fmla="*/ 28 w 118"/>
                  <a:gd name="T3" fmla="*/ 2 h 226"/>
                  <a:gd name="T4" fmla="*/ 0 w 118"/>
                  <a:gd name="T5" fmla="*/ 11 h 226"/>
                  <a:gd name="T6" fmla="*/ 85 w 118"/>
                  <a:gd name="T7" fmla="*/ 226 h 226"/>
                  <a:gd name="T8" fmla="*/ 111 w 118"/>
                  <a:gd name="T9" fmla="*/ 217 h 226"/>
                  <a:gd name="T10" fmla="*/ 118 w 118"/>
                  <a:gd name="T11" fmla="*/ 214 h 226"/>
                  <a:gd name="T12" fmla="*/ 35 w 118"/>
                  <a:gd name="T13" fmla="*/ 0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226">
                    <a:moveTo>
                      <a:pt x="35" y="0"/>
                    </a:moveTo>
                    <a:lnTo>
                      <a:pt x="28" y="2"/>
                    </a:lnTo>
                    <a:lnTo>
                      <a:pt x="0" y="11"/>
                    </a:lnTo>
                    <a:lnTo>
                      <a:pt x="85" y="226"/>
                    </a:lnTo>
                    <a:lnTo>
                      <a:pt x="111" y="217"/>
                    </a:lnTo>
                    <a:lnTo>
                      <a:pt x="118" y="214"/>
                    </a:lnTo>
                    <a:lnTo>
                      <a:pt x="3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70" name="Freeform 397">
                <a:extLst>
                  <a:ext uri="{FF2B5EF4-FFF2-40B4-BE49-F238E27FC236}">
                    <a16:creationId xmlns:a16="http://schemas.microsoft.com/office/drawing/2014/main" id="{EEA62EB5-0391-DA4A-A410-C661BB3851A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93" y="3288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5 h 5"/>
                  <a:gd name="T4" fmla="*/ 5 w 5"/>
                  <a:gd name="T5" fmla="*/ 0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71" name="Freeform 398">
                <a:extLst>
                  <a:ext uri="{FF2B5EF4-FFF2-40B4-BE49-F238E27FC236}">
                    <a16:creationId xmlns:a16="http://schemas.microsoft.com/office/drawing/2014/main" id="{8016E6B4-5777-E14A-B402-22353305662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93" y="3288"/>
                <a:ext cx="5" cy="5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5 h 5"/>
                  <a:gd name="T4" fmla="*/ 5 w 5"/>
                  <a:gd name="T5" fmla="*/ 0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5"/>
                    </a:lnTo>
                    <a:lnTo>
                      <a:pt x="5" y="0"/>
                    </a:lnTo>
                    <a:lnTo>
                      <a:pt x="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72" name="Freeform 399">
                <a:extLst>
                  <a:ext uri="{FF2B5EF4-FFF2-40B4-BE49-F238E27FC236}">
                    <a16:creationId xmlns:a16="http://schemas.microsoft.com/office/drawing/2014/main" id="{77198945-6630-DF4B-B0FF-7581D4C64EB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76" y="3505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0 w 7"/>
                  <a:gd name="T3" fmla="*/ 3 h 3"/>
                  <a:gd name="T4" fmla="*/ 7 w 7"/>
                  <a:gd name="T5" fmla="*/ 0 h 3"/>
                  <a:gd name="T6" fmla="*/ 7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0" y="3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C5C5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73" name="Freeform 400">
                <a:extLst>
                  <a:ext uri="{FF2B5EF4-FFF2-40B4-BE49-F238E27FC236}">
                    <a16:creationId xmlns:a16="http://schemas.microsoft.com/office/drawing/2014/main" id="{D7E2A26B-2A4C-9948-93AC-2F15B0D1CED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76" y="3505"/>
                <a:ext cx="7" cy="3"/>
              </a:xfrm>
              <a:custGeom>
                <a:avLst/>
                <a:gdLst>
                  <a:gd name="T0" fmla="*/ 7 w 7"/>
                  <a:gd name="T1" fmla="*/ 0 h 3"/>
                  <a:gd name="T2" fmla="*/ 0 w 7"/>
                  <a:gd name="T3" fmla="*/ 3 h 3"/>
                  <a:gd name="T4" fmla="*/ 7 w 7"/>
                  <a:gd name="T5" fmla="*/ 0 h 3"/>
                  <a:gd name="T6" fmla="*/ 7 w 7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3">
                    <a:moveTo>
                      <a:pt x="7" y="0"/>
                    </a:moveTo>
                    <a:lnTo>
                      <a:pt x="0" y="3"/>
                    </a:lnTo>
                    <a:lnTo>
                      <a:pt x="7" y="0"/>
                    </a:lnTo>
                    <a:lnTo>
                      <a:pt x="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74" name="Freeform 401">
                <a:extLst>
                  <a:ext uri="{FF2B5EF4-FFF2-40B4-BE49-F238E27FC236}">
                    <a16:creationId xmlns:a16="http://schemas.microsoft.com/office/drawing/2014/main" id="{86C9052D-417E-5640-ACFC-D14B8531432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98" y="3279"/>
                <a:ext cx="28" cy="9"/>
              </a:xfrm>
              <a:custGeom>
                <a:avLst/>
                <a:gdLst>
                  <a:gd name="T0" fmla="*/ 28 w 28"/>
                  <a:gd name="T1" fmla="*/ 0 h 9"/>
                  <a:gd name="T2" fmla="*/ 0 w 28"/>
                  <a:gd name="T3" fmla="*/ 9 h 9"/>
                  <a:gd name="T4" fmla="*/ 0 w 28"/>
                  <a:gd name="T5" fmla="*/ 9 h 9"/>
                  <a:gd name="T6" fmla="*/ 28 w 28"/>
                  <a:gd name="T7" fmla="*/ 0 h 9"/>
                  <a:gd name="T8" fmla="*/ 28 w 2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9">
                    <a:moveTo>
                      <a:pt x="28" y="0"/>
                    </a:moveTo>
                    <a:lnTo>
                      <a:pt x="0" y="9"/>
                    </a:lnTo>
                    <a:lnTo>
                      <a:pt x="0" y="9"/>
                    </a:lnTo>
                    <a:lnTo>
                      <a:pt x="28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B28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75" name="Freeform 402">
                <a:extLst>
                  <a:ext uri="{FF2B5EF4-FFF2-40B4-BE49-F238E27FC236}">
                    <a16:creationId xmlns:a16="http://schemas.microsoft.com/office/drawing/2014/main" id="{56444863-AC6F-B449-B4F3-0F3ECDBE5C2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98" y="3279"/>
                <a:ext cx="28" cy="9"/>
              </a:xfrm>
              <a:custGeom>
                <a:avLst/>
                <a:gdLst>
                  <a:gd name="T0" fmla="*/ 28 w 28"/>
                  <a:gd name="T1" fmla="*/ 0 h 9"/>
                  <a:gd name="T2" fmla="*/ 0 w 28"/>
                  <a:gd name="T3" fmla="*/ 9 h 9"/>
                  <a:gd name="T4" fmla="*/ 0 w 28"/>
                  <a:gd name="T5" fmla="*/ 9 h 9"/>
                  <a:gd name="T6" fmla="*/ 28 w 28"/>
                  <a:gd name="T7" fmla="*/ 0 h 9"/>
                  <a:gd name="T8" fmla="*/ 28 w 28"/>
                  <a:gd name="T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9">
                    <a:moveTo>
                      <a:pt x="28" y="0"/>
                    </a:moveTo>
                    <a:lnTo>
                      <a:pt x="0" y="9"/>
                    </a:lnTo>
                    <a:lnTo>
                      <a:pt x="0" y="9"/>
                    </a:lnTo>
                    <a:lnTo>
                      <a:pt x="28" y="0"/>
                    </a:lnTo>
                    <a:lnTo>
                      <a:pt x="28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76" name="Freeform 403">
                <a:extLst>
                  <a:ext uri="{FF2B5EF4-FFF2-40B4-BE49-F238E27FC236}">
                    <a16:creationId xmlns:a16="http://schemas.microsoft.com/office/drawing/2014/main" id="{27D4FF42-09C7-B940-9894-87FFE813278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83" y="3494"/>
                <a:ext cx="26" cy="11"/>
              </a:xfrm>
              <a:custGeom>
                <a:avLst/>
                <a:gdLst>
                  <a:gd name="T0" fmla="*/ 26 w 26"/>
                  <a:gd name="T1" fmla="*/ 0 h 11"/>
                  <a:gd name="T2" fmla="*/ 0 w 26"/>
                  <a:gd name="T3" fmla="*/ 11 h 11"/>
                  <a:gd name="T4" fmla="*/ 0 w 26"/>
                  <a:gd name="T5" fmla="*/ 11 h 11"/>
                  <a:gd name="T6" fmla="*/ 26 w 26"/>
                  <a:gd name="T7" fmla="*/ 0 h 11"/>
                  <a:gd name="T8" fmla="*/ 26 w 2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1">
                    <a:moveTo>
                      <a:pt x="26" y="0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B2812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77" name="Freeform 404">
                <a:extLst>
                  <a:ext uri="{FF2B5EF4-FFF2-40B4-BE49-F238E27FC236}">
                    <a16:creationId xmlns:a16="http://schemas.microsoft.com/office/drawing/2014/main" id="{23C4515B-78AE-8E47-9E1D-B1DD146DB1F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83" y="3494"/>
                <a:ext cx="26" cy="11"/>
              </a:xfrm>
              <a:custGeom>
                <a:avLst/>
                <a:gdLst>
                  <a:gd name="T0" fmla="*/ 26 w 26"/>
                  <a:gd name="T1" fmla="*/ 0 h 11"/>
                  <a:gd name="T2" fmla="*/ 0 w 26"/>
                  <a:gd name="T3" fmla="*/ 11 h 11"/>
                  <a:gd name="T4" fmla="*/ 0 w 26"/>
                  <a:gd name="T5" fmla="*/ 11 h 11"/>
                  <a:gd name="T6" fmla="*/ 26 w 26"/>
                  <a:gd name="T7" fmla="*/ 0 h 11"/>
                  <a:gd name="T8" fmla="*/ 26 w 26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1">
                    <a:moveTo>
                      <a:pt x="26" y="0"/>
                    </a:moveTo>
                    <a:lnTo>
                      <a:pt x="0" y="11"/>
                    </a:lnTo>
                    <a:lnTo>
                      <a:pt x="0" y="11"/>
                    </a:lnTo>
                    <a:lnTo>
                      <a:pt x="26" y="0"/>
                    </a:lnTo>
                    <a:lnTo>
                      <a:pt x="2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78" name="Freeform 405">
                <a:extLst>
                  <a:ext uri="{FF2B5EF4-FFF2-40B4-BE49-F238E27FC236}">
                    <a16:creationId xmlns:a16="http://schemas.microsoft.com/office/drawing/2014/main" id="{E90A310D-0874-1444-A752-4AF1976A3A1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93" y="3279"/>
                <a:ext cx="116" cy="229"/>
              </a:xfrm>
              <a:custGeom>
                <a:avLst/>
                <a:gdLst>
                  <a:gd name="T0" fmla="*/ 33 w 116"/>
                  <a:gd name="T1" fmla="*/ 0 h 229"/>
                  <a:gd name="T2" fmla="*/ 5 w 116"/>
                  <a:gd name="T3" fmla="*/ 9 h 229"/>
                  <a:gd name="T4" fmla="*/ 0 w 116"/>
                  <a:gd name="T5" fmla="*/ 14 h 229"/>
                  <a:gd name="T6" fmla="*/ 83 w 116"/>
                  <a:gd name="T7" fmla="*/ 229 h 229"/>
                  <a:gd name="T8" fmla="*/ 90 w 116"/>
                  <a:gd name="T9" fmla="*/ 226 h 229"/>
                  <a:gd name="T10" fmla="*/ 116 w 116"/>
                  <a:gd name="T11" fmla="*/ 215 h 229"/>
                  <a:gd name="T12" fmla="*/ 33 w 116"/>
                  <a:gd name="T13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229">
                    <a:moveTo>
                      <a:pt x="33" y="0"/>
                    </a:moveTo>
                    <a:lnTo>
                      <a:pt x="5" y="9"/>
                    </a:lnTo>
                    <a:lnTo>
                      <a:pt x="0" y="14"/>
                    </a:lnTo>
                    <a:lnTo>
                      <a:pt x="83" y="229"/>
                    </a:lnTo>
                    <a:lnTo>
                      <a:pt x="90" y="226"/>
                    </a:lnTo>
                    <a:lnTo>
                      <a:pt x="116" y="215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  <p:sp>
            <p:nvSpPr>
              <p:cNvPr id="279" name="Freeform 406">
                <a:extLst>
                  <a:ext uri="{FF2B5EF4-FFF2-40B4-BE49-F238E27FC236}">
                    <a16:creationId xmlns:a16="http://schemas.microsoft.com/office/drawing/2014/main" id="{DD8746E0-FCE0-2F4E-B420-5F5F596E883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93" y="3279"/>
                <a:ext cx="116" cy="229"/>
              </a:xfrm>
              <a:custGeom>
                <a:avLst/>
                <a:gdLst>
                  <a:gd name="T0" fmla="*/ 33 w 116"/>
                  <a:gd name="T1" fmla="*/ 0 h 229"/>
                  <a:gd name="T2" fmla="*/ 5 w 116"/>
                  <a:gd name="T3" fmla="*/ 9 h 229"/>
                  <a:gd name="T4" fmla="*/ 0 w 116"/>
                  <a:gd name="T5" fmla="*/ 14 h 229"/>
                  <a:gd name="T6" fmla="*/ 83 w 116"/>
                  <a:gd name="T7" fmla="*/ 229 h 229"/>
                  <a:gd name="T8" fmla="*/ 90 w 116"/>
                  <a:gd name="T9" fmla="*/ 226 h 229"/>
                  <a:gd name="T10" fmla="*/ 116 w 116"/>
                  <a:gd name="T11" fmla="*/ 215 h 229"/>
                  <a:gd name="T12" fmla="*/ 33 w 116"/>
                  <a:gd name="T13" fmla="*/ 0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6" h="229">
                    <a:moveTo>
                      <a:pt x="33" y="0"/>
                    </a:moveTo>
                    <a:lnTo>
                      <a:pt x="5" y="9"/>
                    </a:lnTo>
                    <a:lnTo>
                      <a:pt x="0" y="14"/>
                    </a:lnTo>
                    <a:lnTo>
                      <a:pt x="83" y="229"/>
                    </a:lnTo>
                    <a:lnTo>
                      <a:pt x="90" y="226"/>
                    </a:lnTo>
                    <a:lnTo>
                      <a:pt x="116" y="215"/>
                    </a:lnTo>
                    <a:lnTo>
                      <a:pt x="33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solidFill>
                    <a:prstClr val="black"/>
                  </a:solidFill>
                  <a:latin typeface="Trebuchet MS" panose="020B0703020202090204" pitchFamily="34" charset="0"/>
                </a:endParaRPr>
              </a:p>
            </p:txBody>
          </p:sp>
        </p:grpSp>
        <p:sp>
          <p:nvSpPr>
            <p:cNvPr id="8" name="Freeform 408">
              <a:extLst>
                <a:ext uri="{FF2B5EF4-FFF2-40B4-BE49-F238E27FC236}">
                  <a16:creationId xmlns:a16="http://schemas.microsoft.com/office/drawing/2014/main" id="{1DD903C4-FC0C-DE46-90F4-15A55054F0BA}"/>
                </a:ext>
              </a:extLst>
            </p:cNvPr>
            <p:cNvSpPr>
              <a:spLocks/>
            </p:cNvSpPr>
            <p:nvPr/>
          </p:nvSpPr>
          <p:spPr bwMode="gray">
            <a:xfrm>
              <a:off x="5025" y="3083"/>
              <a:ext cx="134" cy="96"/>
            </a:xfrm>
            <a:custGeom>
              <a:avLst/>
              <a:gdLst>
                <a:gd name="T0" fmla="*/ 0 w 134"/>
                <a:gd name="T1" fmla="*/ 42 h 96"/>
                <a:gd name="T2" fmla="*/ 21 w 134"/>
                <a:gd name="T3" fmla="*/ 96 h 96"/>
                <a:gd name="T4" fmla="*/ 134 w 134"/>
                <a:gd name="T5" fmla="*/ 54 h 96"/>
                <a:gd name="T6" fmla="*/ 113 w 134"/>
                <a:gd name="T7" fmla="*/ 0 h 96"/>
                <a:gd name="T8" fmla="*/ 0 w 134"/>
                <a:gd name="T9" fmla="*/ 4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96">
                  <a:moveTo>
                    <a:pt x="0" y="42"/>
                  </a:moveTo>
                  <a:lnTo>
                    <a:pt x="21" y="96"/>
                  </a:lnTo>
                  <a:lnTo>
                    <a:pt x="134" y="54"/>
                  </a:lnTo>
                  <a:lnTo>
                    <a:pt x="113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9" name="Freeform 409">
              <a:extLst>
                <a:ext uri="{FF2B5EF4-FFF2-40B4-BE49-F238E27FC236}">
                  <a16:creationId xmlns:a16="http://schemas.microsoft.com/office/drawing/2014/main" id="{81ACBD33-783C-B04B-B215-6181E35BA827}"/>
                </a:ext>
              </a:extLst>
            </p:cNvPr>
            <p:cNvSpPr>
              <a:spLocks/>
            </p:cNvSpPr>
            <p:nvPr/>
          </p:nvSpPr>
          <p:spPr bwMode="gray">
            <a:xfrm>
              <a:off x="5025" y="3083"/>
              <a:ext cx="134" cy="96"/>
            </a:xfrm>
            <a:custGeom>
              <a:avLst/>
              <a:gdLst>
                <a:gd name="T0" fmla="*/ 0 w 134"/>
                <a:gd name="T1" fmla="*/ 42 h 96"/>
                <a:gd name="T2" fmla="*/ 21 w 134"/>
                <a:gd name="T3" fmla="*/ 96 h 96"/>
                <a:gd name="T4" fmla="*/ 134 w 134"/>
                <a:gd name="T5" fmla="*/ 54 h 96"/>
                <a:gd name="T6" fmla="*/ 113 w 134"/>
                <a:gd name="T7" fmla="*/ 0 h 96"/>
                <a:gd name="T8" fmla="*/ 0 w 134"/>
                <a:gd name="T9" fmla="*/ 4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96">
                  <a:moveTo>
                    <a:pt x="0" y="42"/>
                  </a:moveTo>
                  <a:lnTo>
                    <a:pt x="21" y="96"/>
                  </a:lnTo>
                  <a:lnTo>
                    <a:pt x="134" y="54"/>
                  </a:lnTo>
                  <a:lnTo>
                    <a:pt x="113" y="0"/>
                  </a:lnTo>
                  <a:lnTo>
                    <a:pt x="0" y="4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0" name="Freeform 410">
              <a:extLst>
                <a:ext uri="{FF2B5EF4-FFF2-40B4-BE49-F238E27FC236}">
                  <a16:creationId xmlns:a16="http://schemas.microsoft.com/office/drawing/2014/main" id="{CE80AED1-82F4-C744-A27B-1E1084B897F7}"/>
                </a:ext>
              </a:extLst>
            </p:cNvPr>
            <p:cNvSpPr>
              <a:spLocks/>
            </p:cNvSpPr>
            <p:nvPr/>
          </p:nvSpPr>
          <p:spPr bwMode="gray">
            <a:xfrm>
              <a:off x="5138" y="3054"/>
              <a:ext cx="92" cy="83"/>
            </a:xfrm>
            <a:custGeom>
              <a:avLst/>
              <a:gdLst>
                <a:gd name="T0" fmla="*/ 92 w 92"/>
                <a:gd name="T1" fmla="*/ 55 h 83"/>
                <a:gd name="T2" fmla="*/ 21 w 92"/>
                <a:gd name="T3" fmla="*/ 83 h 83"/>
                <a:gd name="T4" fmla="*/ 0 w 92"/>
                <a:gd name="T5" fmla="*/ 29 h 83"/>
                <a:gd name="T6" fmla="*/ 71 w 92"/>
                <a:gd name="T7" fmla="*/ 0 h 83"/>
                <a:gd name="T8" fmla="*/ 92 w 92"/>
                <a:gd name="T9" fmla="*/ 55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83">
                  <a:moveTo>
                    <a:pt x="92" y="55"/>
                  </a:moveTo>
                  <a:lnTo>
                    <a:pt x="21" y="83"/>
                  </a:lnTo>
                  <a:lnTo>
                    <a:pt x="0" y="29"/>
                  </a:lnTo>
                  <a:lnTo>
                    <a:pt x="71" y="0"/>
                  </a:lnTo>
                  <a:lnTo>
                    <a:pt x="92" y="55"/>
                  </a:lnTo>
                  <a:close/>
                </a:path>
              </a:pathLst>
            </a:custGeom>
            <a:solidFill>
              <a:srgbClr val="3E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1" name="Freeform 411">
              <a:extLst>
                <a:ext uri="{FF2B5EF4-FFF2-40B4-BE49-F238E27FC236}">
                  <a16:creationId xmlns:a16="http://schemas.microsoft.com/office/drawing/2014/main" id="{4BC51D5E-DA34-3A46-9CC6-1C91D35BE498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5228" y="3300"/>
              <a:ext cx="42" cy="42"/>
            </a:xfrm>
            <a:custGeom>
              <a:avLst/>
              <a:gdLst>
                <a:gd name="T0" fmla="*/ 5 w 18"/>
                <a:gd name="T1" fmla="*/ 0 h 18"/>
                <a:gd name="T2" fmla="*/ 0 w 18"/>
                <a:gd name="T3" fmla="*/ 14 h 18"/>
                <a:gd name="T4" fmla="*/ 7 w 18"/>
                <a:gd name="T5" fmla="*/ 17 h 18"/>
                <a:gd name="T6" fmla="*/ 17 w 18"/>
                <a:gd name="T7" fmla="*/ 13 h 18"/>
                <a:gd name="T8" fmla="*/ 13 w 18"/>
                <a:gd name="T9" fmla="*/ 4 h 18"/>
                <a:gd name="T10" fmla="*/ 5 w 18"/>
                <a:gd name="T11" fmla="*/ 0 h 18"/>
                <a:gd name="T12" fmla="*/ 14 w 18"/>
                <a:gd name="T13" fmla="*/ 12 h 18"/>
                <a:gd name="T14" fmla="*/ 8 w 18"/>
                <a:gd name="T15" fmla="*/ 15 h 18"/>
                <a:gd name="T16" fmla="*/ 6 w 18"/>
                <a:gd name="T17" fmla="*/ 9 h 18"/>
                <a:gd name="T18" fmla="*/ 12 w 18"/>
                <a:gd name="T19" fmla="*/ 6 h 18"/>
                <a:gd name="T20" fmla="*/ 14 w 18"/>
                <a:gd name="T21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" h="18">
                  <a:moveTo>
                    <a:pt x="5" y="0"/>
                  </a:moveTo>
                  <a:cubicBezTo>
                    <a:pt x="4" y="5"/>
                    <a:pt x="2" y="9"/>
                    <a:pt x="0" y="1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11" y="18"/>
                    <a:pt x="15" y="17"/>
                    <a:pt x="17" y="13"/>
                  </a:cubicBezTo>
                  <a:cubicBezTo>
                    <a:pt x="18" y="10"/>
                    <a:pt x="17" y="5"/>
                    <a:pt x="13" y="4"/>
                  </a:cubicBezTo>
                  <a:cubicBezTo>
                    <a:pt x="5" y="0"/>
                    <a:pt x="5" y="0"/>
                    <a:pt x="5" y="0"/>
                  </a:cubicBezTo>
                  <a:moveTo>
                    <a:pt x="14" y="12"/>
                  </a:moveTo>
                  <a:cubicBezTo>
                    <a:pt x="13" y="15"/>
                    <a:pt x="11" y="16"/>
                    <a:pt x="8" y="15"/>
                  </a:cubicBezTo>
                  <a:cubicBezTo>
                    <a:pt x="6" y="14"/>
                    <a:pt x="5" y="11"/>
                    <a:pt x="6" y="9"/>
                  </a:cubicBezTo>
                  <a:cubicBezTo>
                    <a:pt x="7" y="6"/>
                    <a:pt x="10" y="5"/>
                    <a:pt x="12" y="6"/>
                  </a:cubicBezTo>
                  <a:cubicBezTo>
                    <a:pt x="14" y="7"/>
                    <a:pt x="15" y="10"/>
                    <a:pt x="14" y="12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2" name="Freeform 412">
              <a:extLst>
                <a:ext uri="{FF2B5EF4-FFF2-40B4-BE49-F238E27FC236}">
                  <a16:creationId xmlns:a16="http://schemas.microsoft.com/office/drawing/2014/main" id="{C437AE72-1B82-3747-8413-C47E36CF9DF5}"/>
                </a:ext>
              </a:extLst>
            </p:cNvPr>
            <p:cNvSpPr>
              <a:spLocks/>
            </p:cNvSpPr>
            <p:nvPr/>
          </p:nvSpPr>
          <p:spPr bwMode="gray">
            <a:xfrm>
              <a:off x="4987" y="3137"/>
              <a:ext cx="271" cy="272"/>
            </a:xfrm>
            <a:custGeom>
              <a:avLst/>
              <a:gdLst>
                <a:gd name="T0" fmla="*/ 105 w 115"/>
                <a:gd name="T1" fmla="*/ 39 h 115"/>
                <a:gd name="T2" fmla="*/ 76 w 115"/>
                <a:gd name="T3" fmla="*/ 105 h 115"/>
                <a:gd name="T4" fmla="*/ 10 w 115"/>
                <a:gd name="T5" fmla="*/ 76 h 115"/>
                <a:gd name="T6" fmla="*/ 39 w 115"/>
                <a:gd name="T7" fmla="*/ 10 h 115"/>
                <a:gd name="T8" fmla="*/ 105 w 115"/>
                <a:gd name="T9" fmla="*/ 3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5">
                  <a:moveTo>
                    <a:pt x="105" y="39"/>
                  </a:moveTo>
                  <a:cubicBezTo>
                    <a:pt x="115" y="65"/>
                    <a:pt x="102" y="95"/>
                    <a:pt x="76" y="105"/>
                  </a:cubicBezTo>
                  <a:cubicBezTo>
                    <a:pt x="49" y="115"/>
                    <a:pt x="20" y="102"/>
                    <a:pt x="10" y="76"/>
                  </a:cubicBezTo>
                  <a:cubicBezTo>
                    <a:pt x="0" y="50"/>
                    <a:pt x="13" y="20"/>
                    <a:pt x="39" y="10"/>
                  </a:cubicBezTo>
                  <a:cubicBezTo>
                    <a:pt x="65" y="0"/>
                    <a:pt x="95" y="13"/>
                    <a:pt x="105" y="39"/>
                  </a:cubicBezTo>
                </a:path>
              </a:pathLst>
            </a:custGeom>
            <a:solidFill>
              <a:srgbClr val="3F3F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3" name="Freeform 413">
              <a:extLst>
                <a:ext uri="{FF2B5EF4-FFF2-40B4-BE49-F238E27FC236}">
                  <a16:creationId xmlns:a16="http://schemas.microsoft.com/office/drawing/2014/main" id="{8D5BDC0F-9373-3D42-8132-45B9F7211ECB}"/>
                </a:ext>
              </a:extLst>
            </p:cNvPr>
            <p:cNvSpPr>
              <a:spLocks/>
            </p:cNvSpPr>
            <p:nvPr/>
          </p:nvSpPr>
          <p:spPr bwMode="gray">
            <a:xfrm>
              <a:off x="4994" y="3144"/>
              <a:ext cx="255" cy="258"/>
            </a:xfrm>
            <a:custGeom>
              <a:avLst/>
              <a:gdLst>
                <a:gd name="T0" fmla="*/ 99 w 108"/>
                <a:gd name="T1" fmla="*/ 37 h 109"/>
                <a:gd name="T2" fmla="*/ 72 w 108"/>
                <a:gd name="T3" fmla="*/ 99 h 109"/>
                <a:gd name="T4" fmla="*/ 10 w 108"/>
                <a:gd name="T5" fmla="*/ 72 h 109"/>
                <a:gd name="T6" fmla="*/ 37 w 108"/>
                <a:gd name="T7" fmla="*/ 10 h 109"/>
                <a:gd name="T8" fmla="*/ 99 w 108"/>
                <a:gd name="T9" fmla="*/ 3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109">
                  <a:moveTo>
                    <a:pt x="99" y="37"/>
                  </a:moveTo>
                  <a:cubicBezTo>
                    <a:pt x="108" y="62"/>
                    <a:pt x="96" y="90"/>
                    <a:pt x="72" y="99"/>
                  </a:cubicBezTo>
                  <a:cubicBezTo>
                    <a:pt x="47" y="109"/>
                    <a:pt x="19" y="96"/>
                    <a:pt x="10" y="72"/>
                  </a:cubicBezTo>
                  <a:cubicBezTo>
                    <a:pt x="0" y="47"/>
                    <a:pt x="12" y="20"/>
                    <a:pt x="37" y="10"/>
                  </a:cubicBezTo>
                  <a:cubicBezTo>
                    <a:pt x="62" y="0"/>
                    <a:pt x="89" y="13"/>
                    <a:pt x="99" y="37"/>
                  </a:cubicBezTo>
                </a:path>
              </a:pathLst>
            </a:custGeom>
            <a:solidFill>
              <a:srgbClr val="FFF8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4" name="Freeform 414">
              <a:extLst>
                <a:ext uri="{FF2B5EF4-FFF2-40B4-BE49-F238E27FC236}">
                  <a16:creationId xmlns:a16="http://schemas.microsoft.com/office/drawing/2014/main" id="{0D65E172-1067-284E-9828-5EC29587DB31}"/>
                </a:ext>
              </a:extLst>
            </p:cNvPr>
            <p:cNvSpPr>
              <a:spLocks/>
            </p:cNvSpPr>
            <p:nvPr/>
          </p:nvSpPr>
          <p:spPr bwMode="gray">
            <a:xfrm>
              <a:off x="5020" y="3170"/>
              <a:ext cx="205" cy="206"/>
            </a:xfrm>
            <a:custGeom>
              <a:avLst/>
              <a:gdLst>
                <a:gd name="T0" fmla="*/ 79 w 87"/>
                <a:gd name="T1" fmla="*/ 30 h 87"/>
                <a:gd name="T2" fmla="*/ 57 w 87"/>
                <a:gd name="T3" fmla="*/ 79 h 87"/>
                <a:gd name="T4" fmla="*/ 7 w 87"/>
                <a:gd name="T5" fmla="*/ 57 h 87"/>
                <a:gd name="T6" fmla="*/ 29 w 87"/>
                <a:gd name="T7" fmla="*/ 8 h 87"/>
                <a:gd name="T8" fmla="*/ 79 w 87"/>
                <a:gd name="T9" fmla="*/ 3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7">
                  <a:moveTo>
                    <a:pt x="79" y="30"/>
                  </a:moveTo>
                  <a:cubicBezTo>
                    <a:pt x="87" y="49"/>
                    <a:pt x="77" y="72"/>
                    <a:pt x="57" y="79"/>
                  </a:cubicBezTo>
                  <a:cubicBezTo>
                    <a:pt x="37" y="87"/>
                    <a:pt x="15" y="77"/>
                    <a:pt x="7" y="57"/>
                  </a:cubicBezTo>
                  <a:cubicBezTo>
                    <a:pt x="0" y="38"/>
                    <a:pt x="10" y="15"/>
                    <a:pt x="29" y="8"/>
                  </a:cubicBezTo>
                  <a:cubicBezTo>
                    <a:pt x="49" y="0"/>
                    <a:pt x="72" y="10"/>
                    <a:pt x="79" y="30"/>
                  </a:cubicBezTo>
                </a:path>
              </a:pathLst>
            </a:custGeom>
            <a:solidFill>
              <a:srgbClr val="FFD0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5" name="Freeform 415">
              <a:extLst>
                <a:ext uri="{FF2B5EF4-FFF2-40B4-BE49-F238E27FC236}">
                  <a16:creationId xmlns:a16="http://schemas.microsoft.com/office/drawing/2014/main" id="{AFA9FFC0-746A-9745-8DCC-CB6A0AE9C66A}"/>
                </a:ext>
              </a:extLst>
            </p:cNvPr>
            <p:cNvSpPr>
              <a:spLocks/>
            </p:cNvSpPr>
            <p:nvPr/>
          </p:nvSpPr>
          <p:spPr bwMode="gray">
            <a:xfrm>
              <a:off x="5039" y="3189"/>
              <a:ext cx="165" cy="168"/>
            </a:xfrm>
            <a:custGeom>
              <a:avLst/>
              <a:gdLst>
                <a:gd name="T0" fmla="*/ 64 w 70"/>
                <a:gd name="T1" fmla="*/ 24 h 71"/>
                <a:gd name="T2" fmla="*/ 46 w 70"/>
                <a:gd name="T3" fmla="*/ 64 h 71"/>
                <a:gd name="T4" fmla="*/ 6 w 70"/>
                <a:gd name="T5" fmla="*/ 47 h 71"/>
                <a:gd name="T6" fmla="*/ 24 w 70"/>
                <a:gd name="T7" fmla="*/ 7 h 71"/>
                <a:gd name="T8" fmla="*/ 64 w 70"/>
                <a:gd name="T9" fmla="*/ 2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71">
                  <a:moveTo>
                    <a:pt x="64" y="24"/>
                  </a:moveTo>
                  <a:cubicBezTo>
                    <a:pt x="70" y="40"/>
                    <a:pt x="62" y="58"/>
                    <a:pt x="46" y="64"/>
                  </a:cubicBezTo>
                  <a:cubicBezTo>
                    <a:pt x="31" y="71"/>
                    <a:pt x="13" y="63"/>
                    <a:pt x="6" y="47"/>
                  </a:cubicBezTo>
                  <a:cubicBezTo>
                    <a:pt x="0" y="31"/>
                    <a:pt x="8" y="13"/>
                    <a:pt x="24" y="7"/>
                  </a:cubicBezTo>
                  <a:cubicBezTo>
                    <a:pt x="40" y="0"/>
                    <a:pt x="58" y="8"/>
                    <a:pt x="64" y="24"/>
                  </a:cubicBezTo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6" name="Freeform 416">
              <a:extLst>
                <a:ext uri="{FF2B5EF4-FFF2-40B4-BE49-F238E27FC236}">
                  <a16:creationId xmlns:a16="http://schemas.microsoft.com/office/drawing/2014/main" id="{28A68C95-EA29-C34B-91C4-D028ED42263E}"/>
                </a:ext>
              </a:extLst>
            </p:cNvPr>
            <p:cNvSpPr>
              <a:spLocks/>
            </p:cNvSpPr>
            <p:nvPr/>
          </p:nvSpPr>
          <p:spPr bwMode="gray">
            <a:xfrm>
              <a:off x="5079" y="3231"/>
              <a:ext cx="85" cy="83"/>
            </a:xfrm>
            <a:custGeom>
              <a:avLst/>
              <a:gdLst>
                <a:gd name="T0" fmla="*/ 33 w 36"/>
                <a:gd name="T1" fmla="*/ 12 h 35"/>
                <a:gd name="T2" fmla="*/ 24 w 36"/>
                <a:gd name="T3" fmla="*/ 32 h 35"/>
                <a:gd name="T4" fmla="*/ 4 w 36"/>
                <a:gd name="T5" fmla="*/ 23 h 35"/>
                <a:gd name="T6" fmla="*/ 13 w 36"/>
                <a:gd name="T7" fmla="*/ 3 h 35"/>
                <a:gd name="T8" fmla="*/ 33 w 36"/>
                <a:gd name="T9" fmla="*/ 1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33" y="12"/>
                  </a:moveTo>
                  <a:cubicBezTo>
                    <a:pt x="36" y="20"/>
                    <a:pt x="32" y="29"/>
                    <a:pt x="24" y="32"/>
                  </a:cubicBezTo>
                  <a:cubicBezTo>
                    <a:pt x="16" y="35"/>
                    <a:pt x="7" y="31"/>
                    <a:pt x="4" y="23"/>
                  </a:cubicBezTo>
                  <a:cubicBezTo>
                    <a:pt x="0" y="15"/>
                    <a:pt x="4" y="6"/>
                    <a:pt x="13" y="3"/>
                  </a:cubicBezTo>
                  <a:cubicBezTo>
                    <a:pt x="21" y="0"/>
                    <a:pt x="30" y="4"/>
                    <a:pt x="33" y="12"/>
                  </a:cubicBezTo>
                </a:path>
              </a:pathLst>
            </a:custGeom>
            <a:solidFill>
              <a:srgbClr val="3E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7" name="Freeform 417">
              <a:extLst>
                <a:ext uri="{FF2B5EF4-FFF2-40B4-BE49-F238E27FC236}">
                  <a16:creationId xmlns:a16="http://schemas.microsoft.com/office/drawing/2014/main" id="{75A94E91-0288-AF43-B3FC-04B2BD931FE6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5055" y="3161"/>
              <a:ext cx="180" cy="99"/>
            </a:xfrm>
            <a:custGeom>
              <a:avLst/>
              <a:gdLst>
                <a:gd name="T0" fmla="*/ 73 w 76"/>
                <a:gd name="T1" fmla="*/ 30 h 42"/>
                <a:gd name="T2" fmla="*/ 73 w 76"/>
                <a:gd name="T3" fmla="*/ 30 h 42"/>
                <a:gd name="T4" fmla="*/ 76 w 76"/>
                <a:gd name="T5" fmla="*/ 42 h 42"/>
                <a:gd name="T6" fmla="*/ 73 w 76"/>
                <a:gd name="T7" fmla="*/ 30 h 42"/>
                <a:gd name="T8" fmla="*/ 73 w 76"/>
                <a:gd name="T9" fmla="*/ 30 h 42"/>
                <a:gd name="T10" fmla="*/ 0 w 76"/>
                <a:gd name="T11" fmla="*/ 9 h 42"/>
                <a:gd name="T12" fmla="*/ 0 w 76"/>
                <a:gd name="T13" fmla="*/ 9 h 42"/>
                <a:gd name="T14" fmla="*/ 0 w 76"/>
                <a:gd name="T15" fmla="*/ 9 h 42"/>
                <a:gd name="T16" fmla="*/ 11 w 76"/>
                <a:gd name="T17" fmla="*/ 3 h 42"/>
                <a:gd name="T18" fmla="*/ 11 w 76"/>
                <a:gd name="T19" fmla="*/ 3 h 42"/>
                <a:gd name="T20" fmla="*/ 0 w 76"/>
                <a:gd name="T21" fmla="*/ 9 h 42"/>
                <a:gd name="T22" fmla="*/ 11 w 76"/>
                <a:gd name="T23" fmla="*/ 3 h 42"/>
                <a:gd name="T24" fmla="*/ 11 w 76"/>
                <a:gd name="T25" fmla="*/ 3 h 42"/>
                <a:gd name="T26" fmla="*/ 28 w 76"/>
                <a:gd name="T27" fmla="*/ 0 h 42"/>
                <a:gd name="T28" fmla="*/ 12 w 76"/>
                <a:gd name="T29" fmla="*/ 3 h 42"/>
                <a:gd name="T30" fmla="*/ 28 w 76"/>
                <a:gd name="T31" fmla="*/ 0 h 42"/>
                <a:gd name="T32" fmla="*/ 28 w 76"/>
                <a:gd name="T33" fmla="*/ 0 h 42"/>
                <a:gd name="T34" fmla="*/ 28 w 76"/>
                <a:gd name="T35" fmla="*/ 0 h 42"/>
                <a:gd name="T36" fmla="*/ 29 w 76"/>
                <a:gd name="T37" fmla="*/ 0 h 42"/>
                <a:gd name="T38" fmla="*/ 28 w 76"/>
                <a:gd name="T3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6" h="42">
                  <a:moveTo>
                    <a:pt x="73" y="30"/>
                  </a:moveTo>
                  <a:cubicBezTo>
                    <a:pt x="73" y="30"/>
                    <a:pt x="73" y="30"/>
                    <a:pt x="73" y="30"/>
                  </a:cubicBezTo>
                  <a:cubicBezTo>
                    <a:pt x="74" y="34"/>
                    <a:pt x="75" y="38"/>
                    <a:pt x="76" y="42"/>
                  </a:cubicBezTo>
                  <a:cubicBezTo>
                    <a:pt x="75" y="38"/>
                    <a:pt x="74" y="34"/>
                    <a:pt x="73" y="30"/>
                  </a:cubicBezTo>
                  <a:cubicBezTo>
                    <a:pt x="73" y="30"/>
                    <a:pt x="73" y="30"/>
                    <a:pt x="73" y="30"/>
                  </a:cubicBezTo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moveTo>
                    <a:pt x="11" y="3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7" y="4"/>
                    <a:pt x="4" y="6"/>
                    <a:pt x="0" y="9"/>
                  </a:cubicBezTo>
                  <a:cubicBezTo>
                    <a:pt x="4" y="6"/>
                    <a:pt x="7" y="4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moveTo>
                    <a:pt x="28" y="0"/>
                  </a:moveTo>
                  <a:cubicBezTo>
                    <a:pt x="23" y="0"/>
                    <a:pt x="17" y="1"/>
                    <a:pt x="12" y="3"/>
                  </a:cubicBezTo>
                  <a:cubicBezTo>
                    <a:pt x="17" y="1"/>
                    <a:pt x="23" y="0"/>
                    <a:pt x="28" y="0"/>
                  </a:cubicBezTo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</a:path>
              </a:pathLst>
            </a:custGeom>
            <a:solidFill>
              <a:srgbClr val="7979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8" name="Freeform 418">
              <a:extLst>
                <a:ext uri="{FF2B5EF4-FFF2-40B4-BE49-F238E27FC236}">
                  <a16:creationId xmlns:a16="http://schemas.microsoft.com/office/drawing/2014/main" id="{4265FC56-2987-8344-A799-20BA10DF0895}"/>
                </a:ext>
              </a:extLst>
            </p:cNvPr>
            <p:cNvSpPr>
              <a:spLocks/>
            </p:cNvSpPr>
            <p:nvPr/>
          </p:nvSpPr>
          <p:spPr bwMode="gray">
            <a:xfrm>
              <a:off x="5020" y="3161"/>
              <a:ext cx="217" cy="153"/>
            </a:xfrm>
            <a:custGeom>
              <a:avLst/>
              <a:gdLst>
                <a:gd name="T0" fmla="*/ 43 w 92"/>
                <a:gd name="T1" fmla="*/ 0 h 65"/>
                <a:gd name="T2" fmla="*/ 43 w 92"/>
                <a:gd name="T3" fmla="*/ 0 h 65"/>
                <a:gd name="T4" fmla="*/ 27 w 92"/>
                <a:gd name="T5" fmla="*/ 3 h 65"/>
                <a:gd name="T6" fmla="*/ 26 w 92"/>
                <a:gd name="T7" fmla="*/ 3 h 65"/>
                <a:gd name="T8" fmla="*/ 26 w 92"/>
                <a:gd name="T9" fmla="*/ 3 h 65"/>
                <a:gd name="T10" fmla="*/ 15 w 92"/>
                <a:gd name="T11" fmla="*/ 9 h 65"/>
                <a:gd name="T12" fmla="*/ 15 w 92"/>
                <a:gd name="T13" fmla="*/ 9 h 65"/>
                <a:gd name="T14" fmla="*/ 15 w 92"/>
                <a:gd name="T15" fmla="*/ 9 h 65"/>
                <a:gd name="T16" fmla="*/ 0 w 92"/>
                <a:gd name="T17" fmla="*/ 27 h 65"/>
                <a:gd name="T18" fmla="*/ 9 w 92"/>
                <a:gd name="T19" fmla="*/ 30 h 65"/>
                <a:gd name="T20" fmla="*/ 29 w 92"/>
                <a:gd name="T21" fmla="*/ 12 h 65"/>
                <a:gd name="T22" fmla="*/ 43 w 92"/>
                <a:gd name="T23" fmla="*/ 9 h 65"/>
                <a:gd name="T24" fmla="*/ 79 w 92"/>
                <a:gd name="T25" fmla="*/ 34 h 65"/>
                <a:gd name="T26" fmla="*/ 79 w 92"/>
                <a:gd name="T27" fmla="*/ 62 h 65"/>
                <a:gd name="T28" fmla="*/ 88 w 92"/>
                <a:gd name="T29" fmla="*/ 65 h 65"/>
                <a:gd name="T30" fmla="*/ 91 w 92"/>
                <a:gd name="T31" fmla="*/ 42 h 65"/>
                <a:gd name="T32" fmla="*/ 88 w 92"/>
                <a:gd name="T33" fmla="*/ 30 h 65"/>
                <a:gd name="T34" fmla="*/ 88 w 92"/>
                <a:gd name="T35" fmla="*/ 30 h 65"/>
                <a:gd name="T36" fmla="*/ 44 w 92"/>
                <a:gd name="T37" fmla="*/ 0 h 65"/>
                <a:gd name="T38" fmla="*/ 43 w 92"/>
                <a:gd name="T39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65">
                  <a:moveTo>
                    <a:pt x="4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38" y="0"/>
                    <a:pt x="32" y="1"/>
                    <a:pt x="27" y="3"/>
                  </a:cubicBezTo>
                  <a:cubicBezTo>
                    <a:pt x="27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2" y="4"/>
                    <a:pt x="19" y="6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9" y="13"/>
                    <a:pt x="4" y="20"/>
                    <a:pt x="0" y="27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13" y="22"/>
                    <a:pt x="20" y="15"/>
                    <a:pt x="29" y="12"/>
                  </a:cubicBezTo>
                  <a:cubicBezTo>
                    <a:pt x="34" y="10"/>
                    <a:pt x="39" y="9"/>
                    <a:pt x="43" y="9"/>
                  </a:cubicBezTo>
                  <a:cubicBezTo>
                    <a:pt x="59" y="9"/>
                    <a:pt x="73" y="18"/>
                    <a:pt x="79" y="34"/>
                  </a:cubicBezTo>
                  <a:cubicBezTo>
                    <a:pt x="83" y="43"/>
                    <a:pt x="83" y="53"/>
                    <a:pt x="79" y="62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90" y="58"/>
                    <a:pt x="92" y="50"/>
                    <a:pt x="91" y="42"/>
                  </a:cubicBezTo>
                  <a:cubicBezTo>
                    <a:pt x="90" y="38"/>
                    <a:pt x="89" y="34"/>
                    <a:pt x="88" y="30"/>
                  </a:cubicBezTo>
                  <a:cubicBezTo>
                    <a:pt x="88" y="30"/>
                    <a:pt x="88" y="30"/>
                    <a:pt x="88" y="30"/>
                  </a:cubicBezTo>
                  <a:cubicBezTo>
                    <a:pt x="81" y="11"/>
                    <a:pt x="63" y="0"/>
                    <a:pt x="44" y="0"/>
                  </a:cubicBezTo>
                  <a:cubicBezTo>
                    <a:pt x="43" y="0"/>
                    <a:pt x="43" y="0"/>
                    <a:pt x="43" y="0"/>
                  </a:cubicBezTo>
                </a:path>
              </a:pathLst>
            </a:custGeom>
            <a:solidFill>
              <a:srgbClr val="FFFA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9" name="Freeform 419">
              <a:extLst>
                <a:ext uri="{FF2B5EF4-FFF2-40B4-BE49-F238E27FC236}">
                  <a16:creationId xmlns:a16="http://schemas.microsoft.com/office/drawing/2014/main" id="{C21680CE-723C-ED47-95AE-3E039B649DC1}"/>
                </a:ext>
              </a:extLst>
            </p:cNvPr>
            <p:cNvSpPr>
              <a:spLocks/>
            </p:cNvSpPr>
            <p:nvPr/>
          </p:nvSpPr>
          <p:spPr bwMode="gray">
            <a:xfrm>
              <a:off x="5041" y="3182"/>
              <a:ext cx="175" cy="125"/>
            </a:xfrm>
            <a:custGeom>
              <a:avLst/>
              <a:gdLst>
                <a:gd name="T0" fmla="*/ 34 w 74"/>
                <a:gd name="T1" fmla="*/ 0 h 53"/>
                <a:gd name="T2" fmla="*/ 20 w 74"/>
                <a:gd name="T3" fmla="*/ 3 h 53"/>
                <a:gd name="T4" fmla="*/ 0 w 74"/>
                <a:gd name="T5" fmla="*/ 21 h 53"/>
                <a:gd name="T6" fmla="*/ 7 w 74"/>
                <a:gd name="T7" fmla="*/ 25 h 53"/>
                <a:gd name="T8" fmla="*/ 23 w 74"/>
                <a:gd name="T9" fmla="*/ 10 h 53"/>
                <a:gd name="T10" fmla="*/ 34 w 74"/>
                <a:gd name="T11" fmla="*/ 8 h 53"/>
                <a:gd name="T12" fmla="*/ 63 w 74"/>
                <a:gd name="T13" fmla="*/ 27 h 53"/>
                <a:gd name="T14" fmla="*/ 63 w 74"/>
                <a:gd name="T15" fmla="*/ 50 h 53"/>
                <a:gd name="T16" fmla="*/ 70 w 74"/>
                <a:gd name="T17" fmla="*/ 53 h 53"/>
                <a:gd name="T18" fmla="*/ 70 w 74"/>
                <a:gd name="T19" fmla="*/ 25 h 53"/>
                <a:gd name="T20" fmla="*/ 34 w 74"/>
                <a:gd name="T2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53">
                  <a:moveTo>
                    <a:pt x="34" y="0"/>
                  </a:moveTo>
                  <a:cubicBezTo>
                    <a:pt x="30" y="0"/>
                    <a:pt x="25" y="1"/>
                    <a:pt x="20" y="3"/>
                  </a:cubicBezTo>
                  <a:cubicBezTo>
                    <a:pt x="11" y="6"/>
                    <a:pt x="4" y="13"/>
                    <a:pt x="0" y="21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0" y="18"/>
                    <a:pt x="16" y="13"/>
                    <a:pt x="23" y="10"/>
                  </a:cubicBezTo>
                  <a:cubicBezTo>
                    <a:pt x="27" y="8"/>
                    <a:pt x="31" y="8"/>
                    <a:pt x="34" y="8"/>
                  </a:cubicBezTo>
                  <a:cubicBezTo>
                    <a:pt x="47" y="8"/>
                    <a:pt x="58" y="15"/>
                    <a:pt x="63" y="27"/>
                  </a:cubicBezTo>
                  <a:cubicBezTo>
                    <a:pt x="66" y="35"/>
                    <a:pt x="66" y="43"/>
                    <a:pt x="63" y="50"/>
                  </a:cubicBezTo>
                  <a:cubicBezTo>
                    <a:pt x="70" y="53"/>
                    <a:pt x="70" y="53"/>
                    <a:pt x="70" y="53"/>
                  </a:cubicBezTo>
                  <a:cubicBezTo>
                    <a:pt x="74" y="44"/>
                    <a:pt x="74" y="34"/>
                    <a:pt x="70" y="25"/>
                  </a:cubicBezTo>
                  <a:cubicBezTo>
                    <a:pt x="64" y="9"/>
                    <a:pt x="50" y="0"/>
                    <a:pt x="34" y="0"/>
                  </a:cubicBezTo>
                </a:path>
              </a:pathLst>
            </a:custGeom>
            <a:solidFill>
              <a:srgbClr val="FFDE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0" name="Freeform 420">
              <a:extLst>
                <a:ext uri="{FF2B5EF4-FFF2-40B4-BE49-F238E27FC236}">
                  <a16:creationId xmlns:a16="http://schemas.microsoft.com/office/drawing/2014/main" id="{E5465444-1867-DB47-BF33-9B696E6E7CE0}"/>
                </a:ext>
              </a:extLst>
            </p:cNvPr>
            <p:cNvSpPr>
              <a:spLocks/>
            </p:cNvSpPr>
            <p:nvPr/>
          </p:nvSpPr>
          <p:spPr bwMode="gray">
            <a:xfrm>
              <a:off x="5058" y="3201"/>
              <a:ext cx="139" cy="99"/>
            </a:xfrm>
            <a:custGeom>
              <a:avLst/>
              <a:gdLst>
                <a:gd name="T0" fmla="*/ 27 w 59"/>
                <a:gd name="T1" fmla="*/ 0 h 42"/>
                <a:gd name="T2" fmla="*/ 16 w 59"/>
                <a:gd name="T3" fmla="*/ 2 h 42"/>
                <a:gd name="T4" fmla="*/ 0 w 59"/>
                <a:gd name="T5" fmla="*/ 17 h 42"/>
                <a:gd name="T6" fmla="*/ 14 w 59"/>
                <a:gd name="T7" fmla="*/ 23 h 42"/>
                <a:gd name="T8" fmla="*/ 22 w 59"/>
                <a:gd name="T9" fmla="*/ 16 h 42"/>
                <a:gd name="T10" fmla="*/ 27 w 59"/>
                <a:gd name="T11" fmla="*/ 15 h 42"/>
                <a:gd name="T12" fmla="*/ 42 w 59"/>
                <a:gd name="T13" fmla="*/ 25 h 42"/>
                <a:gd name="T14" fmla="*/ 42 w 59"/>
                <a:gd name="T15" fmla="*/ 35 h 42"/>
                <a:gd name="T16" fmla="*/ 56 w 59"/>
                <a:gd name="T17" fmla="*/ 42 h 42"/>
                <a:gd name="T18" fmla="*/ 56 w 59"/>
                <a:gd name="T19" fmla="*/ 19 h 42"/>
                <a:gd name="T20" fmla="*/ 27 w 59"/>
                <a:gd name="T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42">
                  <a:moveTo>
                    <a:pt x="27" y="0"/>
                  </a:moveTo>
                  <a:cubicBezTo>
                    <a:pt x="24" y="0"/>
                    <a:pt x="20" y="0"/>
                    <a:pt x="16" y="2"/>
                  </a:cubicBezTo>
                  <a:cubicBezTo>
                    <a:pt x="9" y="5"/>
                    <a:pt x="3" y="10"/>
                    <a:pt x="0" y="17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0"/>
                    <a:pt x="18" y="17"/>
                    <a:pt x="22" y="16"/>
                  </a:cubicBezTo>
                  <a:cubicBezTo>
                    <a:pt x="23" y="15"/>
                    <a:pt x="25" y="15"/>
                    <a:pt x="27" y="15"/>
                  </a:cubicBezTo>
                  <a:cubicBezTo>
                    <a:pt x="34" y="15"/>
                    <a:pt x="40" y="19"/>
                    <a:pt x="42" y="25"/>
                  </a:cubicBezTo>
                  <a:cubicBezTo>
                    <a:pt x="43" y="28"/>
                    <a:pt x="43" y="32"/>
                    <a:pt x="42" y="3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59" y="35"/>
                    <a:pt x="59" y="27"/>
                    <a:pt x="56" y="19"/>
                  </a:cubicBezTo>
                  <a:cubicBezTo>
                    <a:pt x="51" y="7"/>
                    <a:pt x="40" y="0"/>
                    <a:pt x="27" y="0"/>
                  </a:cubicBezTo>
                </a:path>
              </a:pathLst>
            </a:custGeom>
            <a:solidFill>
              <a:srgbClr val="9494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1" name="Freeform 421">
              <a:extLst>
                <a:ext uri="{FF2B5EF4-FFF2-40B4-BE49-F238E27FC236}">
                  <a16:creationId xmlns:a16="http://schemas.microsoft.com/office/drawing/2014/main" id="{2F920DAE-1B41-B24F-B937-1FBBCED346B7}"/>
                </a:ext>
              </a:extLst>
            </p:cNvPr>
            <p:cNvSpPr>
              <a:spLocks/>
            </p:cNvSpPr>
            <p:nvPr/>
          </p:nvSpPr>
          <p:spPr bwMode="gray">
            <a:xfrm>
              <a:off x="5091" y="3236"/>
              <a:ext cx="68" cy="47"/>
            </a:xfrm>
            <a:custGeom>
              <a:avLst/>
              <a:gdLst>
                <a:gd name="T0" fmla="*/ 13 w 29"/>
                <a:gd name="T1" fmla="*/ 0 h 20"/>
                <a:gd name="T2" fmla="*/ 8 w 29"/>
                <a:gd name="T3" fmla="*/ 1 h 20"/>
                <a:gd name="T4" fmla="*/ 0 w 29"/>
                <a:gd name="T5" fmla="*/ 8 h 20"/>
                <a:gd name="T6" fmla="*/ 28 w 29"/>
                <a:gd name="T7" fmla="*/ 20 h 20"/>
                <a:gd name="T8" fmla="*/ 28 w 29"/>
                <a:gd name="T9" fmla="*/ 10 h 20"/>
                <a:gd name="T10" fmla="*/ 13 w 29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0">
                  <a:moveTo>
                    <a:pt x="13" y="0"/>
                  </a:moveTo>
                  <a:cubicBezTo>
                    <a:pt x="11" y="0"/>
                    <a:pt x="9" y="0"/>
                    <a:pt x="8" y="1"/>
                  </a:cubicBezTo>
                  <a:cubicBezTo>
                    <a:pt x="4" y="2"/>
                    <a:pt x="1" y="5"/>
                    <a:pt x="0" y="8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17"/>
                    <a:pt x="29" y="13"/>
                    <a:pt x="28" y="10"/>
                  </a:cubicBezTo>
                  <a:cubicBezTo>
                    <a:pt x="26" y="4"/>
                    <a:pt x="20" y="0"/>
                    <a:pt x="13" y="0"/>
                  </a:cubicBezTo>
                </a:path>
              </a:pathLst>
            </a:custGeom>
            <a:solidFill>
              <a:srgbClr val="7878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2" name="Freeform 422">
              <a:extLst>
                <a:ext uri="{FF2B5EF4-FFF2-40B4-BE49-F238E27FC236}">
                  <a16:creationId xmlns:a16="http://schemas.microsoft.com/office/drawing/2014/main" id="{E4596BFD-5D03-724B-B261-ECC85482FF9D}"/>
                </a:ext>
              </a:extLst>
            </p:cNvPr>
            <p:cNvSpPr>
              <a:spLocks/>
            </p:cNvSpPr>
            <p:nvPr/>
          </p:nvSpPr>
          <p:spPr bwMode="gray">
            <a:xfrm>
              <a:off x="4951" y="3158"/>
              <a:ext cx="50" cy="47"/>
            </a:xfrm>
            <a:custGeom>
              <a:avLst/>
              <a:gdLst>
                <a:gd name="T0" fmla="*/ 19 w 21"/>
                <a:gd name="T1" fmla="*/ 7 h 20"/>
                <a:gd name="T2" fmla="*/ 14 w 21"/>
                <a:gd name="T3" fmla="*/ 18 h 20"/>
                <a:gd name="T4" fmla="*/ 2 w 21"/>
                <a:gd name="T5" fmla="*/ 13 h 20"/>
                <a:gd name="T6" fmla="*/ 7 w 21"/>
                <a:gd name="T7" fmla="*/ 1 h 20"/>
                <a:gd name="T8" fmla="*/ 19 w 21"/>
                <a:gd name="T9" fmla="*/ 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0">
                  <a:moveTo>
                    <a:pt x="19" y="7"/>
                  </a:moveTo>
                  <a:cubicBezTo>
                    <a:pt x="21" y="11"/>
                    <a:pt x="19" y="17"/>
                    <a:pt x="14" y="18"/>
                  </a:cubicBezTo>
                  <a:cubicBezTo>
                    <a:pt x="9" y="20"/>
                    <a:pt x="4" y="18"/>
                    <a:pt x="2" y="13"/>
                  </a:cubicBezTo>
                  <a:cubicBezTo>
                    <a:pt x="0" y="9"/>
                    <a:pt x="3" y="3"/>
                    <a:pt x="7" y="1"/>
                  </a:cubicBezTo>
                  <a:cubicBezTo>
                    <a:pt x="12" y="0"/>
                    <a:pt x="17" y="2"/>
                    <a:pt x="19" y="7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3" name="Freeform 423">
              <a:extLst>
                <a:ext uri="{FF2B5EF4-FFF2-40B4-BE49-F238E27FC236}">
                  <a16:creationId xmlns:a16="http://schemas.microsoft.com/office/drawing/2014/main" id="{0AD1540D-7803-FD4A-A808-2CAAD14C1BA9}"/>
                </a:ext>
              </a:extLst>
            </p:cNvPr>
            <p:cNvSpPr>
              <a:spLocks/>
            </p:cNvSpPr>
            <p:nvPr/>
          </p:nvSpPr>
          <p:spPr bwMode="gray">
            <a:xfrm>
              <a:off x="2679" y="2721"/>
              <a:ext cx="213" cy="203"/>
            </a:xfrm>
            <a:custGeom>
              <a:avLst/>
              <a:gdLst>
                <a:gd name="T0" fmla="*/ 90 w 90"/>
                <a:gd name="T1" fmla="*/ 7 h 86"/>
                <a:gd name="T2" fmla="*/ 62 w 90"/>
                <a:gd name="T3" fmla="*/ 8 h 86"/>
                <a:gd name="T4" fmla="*/ 9 w 90"/>
                <a:gd name="T5" fmla="*/ 58 h 86"/>
                <a:gd name="T6" fmla="*/ 7 w 90"/>
                <a:gd name="T7" fmla="*/ 86 h 86"/>
                <a:gd name="T8" fmla="*/ 90 w 90"/>
                <a:gd name="T9" fmla="*/ 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86">
                  <a:moveTo>
                    <a:pt x="90" y="7"/>
                  </a:moveTo>
                  <a:cubicBezTo>
                    <a:pt x="82" y="0"/>
                    <a:pt x="70" y="1"/>
                    <a:pt x="62" y="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" y="65"/>
                    <a:pt x="0" y="77"/>
                    <a:pt x="7" y="86"/>
                  </a:cubicBezTo>
                  <a:lnTo>
                    <a:pt x="90" y="7"/>
                  </a:lnTo>
                  <a:close/>
                </a:path>
              </a:pathLst>
            </a:custGeom>
            <a:solidFill>
              <a:srgbClr val="60C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4" name="Freeform 424">
              <a:extLst>
                <a:ext uri="{FF2B5EF4-FFF2-40B4-BE49-F238E27FC236}">
                  <a16:creationId xmlns:a16="http://schemas.microsoft.com/office/drawing/2014/main" id="{4CC04D1D-81BB-8E43-8202-735A2C59B5EC}"/>
                </a:ext>
              </a:extLst>
            </p:cNvPr>
            <p:cNvSpPr>
              <a:spLocks/>
            </p:cNvSpPr>
            <p:nvPr/>
          </p:nvSpPr>
          <p:spPr bwMode="gray">
            <a:xfrm>
              <a:off x="2691" y="2735"/>
              <a:ext cx="239" cy="230"/>
            </a:xfrm>
            <a:custGeom>
              <a:avLst/>
              <a:gdLst>
                <a:gd name="T0" fmla="*/ 35 w 239"/>
                <a:gd name="T1" fmla="*/ 230 h 230"/>
                <a:gd name="T2" fmla="*/ 0 w 239"/>
                <a:gd name="T3" fmla="*/ 192 h 230"/>
                <a:gd name="T4" fmla="*/ 203 w 239"/>
                <a:gd name="T5" fmla="*/ 0 h 230"/>
                <a:gd name="T6" fmla="*/ 239 w 239"/>
                <a:gd name="T7" fmla="*/ 36 h 230"/>
                <a:gd name="T8" fmla="*/ 35 w 239"/>
                <a:gd name="T9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230">
                  <a:moveTo>
                    <a:pt x="35" y="230"/>
                  </a:moveTo>
                  <a:lnTo>
                    <a:pt x="0" y="192"/>
                  </a:lnTo>
                  <a:lnTo>
                    <a:pt x="203" y="0"/>
                  </a:lnTo>
                  <a:lnTo>
                    <a:pt x="239" y="36"/>
                  </a:lnTo>
                  <a:lnTo>
                    <a:pt x="35" y="230"/>
                  </a:lnTo>
                  <a:close/>
                </a:path>
              </a:pathLst>
            </a:custGeom>
            <a:solidFill>
              <a:srgbClr val="DB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5" name="Freeform 425">
              <a:extLst>
                <a:ext uri="{FF2B5EF4-FFF2-40B4-BE49-F238E27FC236}">
                  <a16:creationId xmlns:a16="http://schemas.microsoft.com/office/drawing/2014/main" id="{973B0B5C-D335-1841-A38E-23E59D7BB67A}"/>
                </a:ext>
              </a:extLst>
            </p:cNvPr>
            <p:cNvSpPr>
              <a:spLocks/>
            </p:cNvSpPr>
            <p:nvPr/>
          </p:nvSpPr>
          <p:spPr bwMode="gray">
            <a:xfrm>
              <a:off x="2809" y="2851"/>
              <a:ext cx="85" cy="83"/>
            </a:xfrm>
            <a:custGeom>
              <a:avLst/>
              <a:gdLst>
                <a:gd name="T0" fmla="*/ 0 w 85"/>
                <a:gd name="T1" fmla="*/ 73 h 83"/>
                <a:gd name="T2" fmla="*/ 10 w 85"/>
                <a:gd name="T3" fmla="*/ 83 h 83"/>
                <a:gd name="T4" fmla="*/ 85 w 85"/>
                <a:gd name="T5" fmla="*/ 12 h 83"/>
                <a:gd name="T6" fmla="*/ 76 w 85"/>
                <a:gd name="T7" fmla="*/ 0 h 83"/>
                <a:gd name="T8" fmla="*/ 0 w 85"/>
                <a:gd name="T9" fmla="*/ 7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3">
                  <a:moveTo>
                    <a:pt x="0" y="73"/>
                  </a:moveTo>
                  <a:lnTo>
                    <a:pt x="10" y="83"/>
                  </a:lnTo>
                  <a:lnTo>
                    <a:pt x="85" y="12"/>
                  </a:lnTo>
                  <a:lnTo>
                    <a:pt x="76" y="0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DB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6" name="Freeform 426">
              <a:extLst>
                <a:ext uri="{FF2B5EF4-FFF2-40B4-BE49-F238E27FC236}">
                  <a16:creationId xmlns:a16="http://schemas.microsoft.com/office/drawing/2014/main" id="{13EB453F-0B27-8F43-8250-428929DE6E9E}"/>
                </a:ext>
              </a:extLst>
            </p:cNvPr>
            <p:cNvSpPr>
              <a:spLocks/>
            </p:cNvSpPr>
            <p:nvPr/>
          </p:nvSpPr>
          <p:spPr bwMode="gray">
            <a:xfrm>
              <a:off x="2835" y="2877"/>
              <a:ext cx="50" cy="47"/>
            </a:xfrm>
            <a:custGeom>
              <a:avLst/>
              <a:gdLst>
                <a:gd name="T0" fmla="*/ 7 w 50"/>
                <a:gd name="T1" fmla="*/ 47 h 47"/>
                <a:gd name="T2" fmla="*/ 0 w 50"/>
                <a:gd name="T3" fmla="*/ 40 h 47"/>
                <a:gd name="T4" fmla="*/ 43 w 50"/>
                <a:gd name="T5" fmla="*/ 0 h 47"/>
                <a:gd name="T6" fmla="*/ 50 w 50"/>
                <a:gd name="T7" fmla="*/ 10 h 47"/>
                <a:gd name="T8" fmla="*/ 7 w 5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7">
                  <a:moveTo>
                    <a:pt x="7" y="47"/>
                  </a:moveTo>
                  <a:lnTo>
                    <a:pt x="0" y="40"/>
                  </a:lnTo>
                  <a:lnTo>
                    <a:pt x="43" y="0"/>
                  </a:lnTo>
                  <a:lnTo>
                    <a:pt x="50" y="10"/>
                  </a:lnTo>
                  <a:lnTo>
                    <a:pt x="7" y="47"/>
                  </a:lnTo>
                  <a:close/>
                </a:path>
              </a:pathLst>
            </a:custGeom>
            <a:solidFill>
              <a:srgbClr val="3E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7" name="Freeform 427">
              <a:extLst>
                <a:ext uri="{FF2B5EF4-FFF2-40B4-BE49-F238E27FC236}">
                  <a16:creationId xmlns:a16="http://schemas.microsoft.com/office/drawing/2014/main" id="{0D31ABA2-E582-044F-AD4D-C9EFD8CBA747}"/>
                </a:ext>
              </a:extLst>
            </p:cNvPr>
            <p:cNvSpPr>
              <a:spLocks/>
            </p:cNvSpPr>
            <p:nvPr/>
          </p:nvSpPr>
          <p:spPr bwMode="gray">
            <a:xfrm>
              <a:off x="2726" y="2771"/>
              <a:ext cx="204" cy="194"/>
            </a:xfrm>
            <a:custGeom>
              <a:avLst/>
              <a:gdLst>
                <a:gd name="T0" fmla="*/ 0 w 204"/>
                <a:gd name="T1" fmla="*/ 194 h 194"/>
                <a:gd name="T2" fmla="*/ 55 w 204"/>
                <a:gd name="T3" fmla="*/ 179 h 194"/>
                <a:gd name="T4" fmla="*/ 187 w 204"/>
                <a:gd name="T5" fmla="*/ 54 h 194"/>
                <a:gd name="T6" fmla="*/ 204 w 204"/>
                <a:gd name="T7" fmla="*/ 0 h 194"/>
                <a:gd name="T8" fmla="*/ 0 w 204"/>
                <a:gd name="T9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194">
                  <a:moveTo>
                    <a:pt x="0" y="194"/>
                  </a:moveTo>
                  <a:lnTo>
                    <a:pt x="55" y="179"/>
                  </a:lnTo>
                  <a:lnTo>
                    <a:pt x="187" y="54"/>
                  </a:lnTo>
                  <a:lnTo>
                    <a:pt x="204" y="0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3E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8" name="Freeform 428">
              <a:extLst>
                <a:ext uri="{FF2B5EF4-FFF2-40B4-BE49-F238E27FC236}">
                  <a16:creationId xmlns:a16="http://schemas.microsoft.com/office/drawing/2014/main" id="{698907C0-9639-3D4F-81A5-A4542FC82318}"/>
                </a:ext>
              </a:extLst>
            </p:cNvPr>
            <p:cNvSpPr>
              <a:spLocks/>
            </p:cNvSpPr>
            <p:nvPr/>
          </p:nvSpPr>
          <p:spPr bwMode="gray">
            <a:xfrm>
              <a:off x="2533" y="2348"/>
              <a:ext cx="477" cy="293"/>
            </a:xfrm>
            <a:custGeom>
              <a:avLst/>
              <a:gdLst>
                <a:gd name="T0" fmla="*/ 200 w 202"/>
                <a:gd name="T1" fmla="*/ 124 h 124"/>
                <a:gd name="T2" fmla="*/ 195 w 202"/>
                <a:gd name="T3" fmla="*/ 81 h 124"/>
                <a:gd name="T4" fmla="*/ 127 w 202"/>
                <a:gd name="T5" fmla="*/ 18 h 124"/>
                <a:gd name="T6" fmla="*/ 36 w 202"/>
                <a:gd name="T7" fmla="*/ 11 h 124"/>
                <a:gd name="T8" fmla="*/ 0 w 202"/>
                <a:gd name="T9" fmla="*/ 35 h 124"/>
                <a:gd name="T10" fmla="*/ 23 w 202"/>
                <a:gd name="T11" fmla="*/ 34 h 124"/>
                <a:gd name="T12" fmla="*/ 122 w 202"/>
                <a:gd name="T13" fmla="*/ 32 h 124"/>
                <a:gd name="T14" fmla="*/ 185 w 202"/>
                <a:gd name="T15" fmla="*/ 106 h 124"/>
                <a:gd name="T16" fmla="*/ 198 w 202"/>
                <a:gd name="T17" fmla="*/ 123 h 124"/>
                <a:gd name="T18" fmla="*/ 200 w 202"/>
                <a:gd name="T19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2" h="124">
                  <a:moveTo>
                    <a:pt x="200" y="124"/>
                  </a:moveTo>
                  <a:cubicBezTo>
                    <a:pt x="202" y="109"/>
                    <a:pt x="200" y="95"/>
                    <a:pt x="195" y="81"/>
                  </a:cubicBezTo>
                  <a:cubicBezTo>
                    <a:pt x="184" y="54"/>
                    <a:pt x="161" y="33"/>
                    <a:pt x="127" y="18"/>
                  </a:cubicBezTo>
                  <a:cubicBezTo>
                    <a:pt x="94" y="3"/>
                    <a:pt x="62" y="0"/>
                    <a:pt x="36" y="11"/>
                  </a:cubicBezTo>
                  <a:cubicBezTo>
                    <a:pt x="22" y="16"/>
                    <a:pt x="10" y="24"/>
                    <a:pt x="0" y="35"/>
                  </a:cubicBezTo>
                  <a:cubicBezTo>
                    <a:pt x="7" y="39"/>
                    <a:pt x="16" y="39"/>
                    <a:pt x="23" y="34"/>
                  </a:cubicBezTo>
                  <a:cubicBezTo>
                    <a:pt x="57" y="10"/>
                    <a:pt x="95" y="19"/>
                    <a:pt x="122" y="32"/>
                  </a:cubicBezTo>
                  <a:cubicBezTo>
                    <a:pt x="148" y="43"/>
                    <a:pt x="181" y="65"/>
                    <a:pt x="185" y="106"/>
                  </a:cubicBezTo>
                  <a:cubicBezTo>
                    <a:pt x="186" y="114"/>
                    <a:pt x="191" y="120"/>
                    <a:pt x="198" y="123"/>
                  </a:cubicBezTo>
                  <a:cubicBezTo>
                    <a:pt x="199" y="124"/>
                    <a:pt x="199" y="124"/>
                    <a:pt x="200" y="124"/>
                  </a:cubicBezTo>
                  <a:close/>
                </a:path>
              </a:pathLst>
            </a:custGeom>
            <a:solidFill>
              <a:srgbClr val="60C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29" name="Freeform 429">
              <a:extLst>
                <a:ext uri="{FF2B5EF4-FFF2-40B4-BE49-F238E27FC236}">
                  <a16:creationId xmlns:a16="http://schemas.microsoft.com/office/drawing/2014/main" id="{E35A2112-116F-EA41-B712-92A8FFAC284B}"/>
                </a:ext>
              </a:extLst>
            </p:cNvPr>
            <p:cNvSpPr>
              <a:spLocks/>
            </p:cNvSpPr>
            <p:nvPr/>
          </p:nvSpPr>
          <p:spPr bwMode="gray">
            <a:xfrm>
              <a:off x="2533" y="2582"/>
              <a:ext cx="49" cy="269"/>
            </a:xfrm>
            <a:custGeom>
              <a:avLst/>
              <a:gdLst>
                <a:gd name="T0" fmla="*/ 2 w 21"/>
                <a:gd name="T1" fmla="*/ 0 h 114"/>
                <a:gd name="T2" fmla="*/ 20 w 21"/>
                <a:gd name="T3" fmla="*/ 21 h 114"/>
                <a:gd name="T4" fmla="*/ 19 w 21"/>
                <a:gd name="T5" fmla="*/ 94 h 114"/>
                <a:gd name="T6" fmla="*/ 0 w 21"/>
                <a:gd name="T7" fmla="*/ 114 h 114"/>
                <a:gd name="T8" fmla="*/ 2 w 21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14">
                  <a:moveTo>
                    <a:pt x="2" y="0"/>
                  </a:moveTo>
                  <a:cubicBezTo>
                    <a:pt x="13" y="1"/>
                    <a:pt x="21" y="10"/>
                    <a:pt x="20" y="21"/>
                  </a:cubicBezTo>
                  <a:cubicBezTo>
                    <a:pt x="19" y="94"/>
                    <a:pt x="19" y="94"/>
                    <a:pt x="19" y="94"/>
                  </a:cubicBezTo>
                  <a:cubicBezTo>
                    <a:pt x="18" y="104"/>
                    <a:pt x="10" y="113"/>
                    <a:pt x="0" y="114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60C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0" name="Freeform 430">
              <a:extLst>
                <a:ext uri="{FF2B5EF4-FFF2-40B4-BE49-F238E27FC236}">
                  <a16:creationId xmlns:a16="http://schemas.microsoft.com/office/drawing/2014/main" id="{33025BAA-DB24-F44D-A8EB-6722B2F8DC15}"/>
                </a:ext>
              </a:extLst>
            </p:cNvPr>
            <p:cNvSpPr>
              <a:spLocks/>
            </p:cNvSpPr>
            <p:nvPr/>
          </p:nvSpPr>
          <p:spPr bwMode="gray">
            <a:xfrm>
              <a:off x="2481" y="2575"/>
              <a:ext cx="56" cy="281"/>
            </a:xfrm>
            <a:custGeom>
              <a:avLst/>
              <a:gdLst>
                <a:gd name="T0" fmla="*/ 0 w 56"/>
                <a:gd name="T1" fmla="*/ 281 h 281"/>
                <a:gd name="T2" fmla="*/ 49 w 56"/>
                <a:gd name="T3" fmla="*/ 281 h 281"/>
                <a:gd name="T4" fmla="*/ 56 w 56"/>
                <a:gd name="T5" fmla="*/ 2 h 281"/>
                <a:gd name="T6" fmla="*/ 7 w 56"/>
                <a:gd name="T7" fmla="*/ 0 h 281"/>
                <a:gd name="T8" fmla="*/ 0 w 56"/>
                <a:gd name="T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281">
                  <a:moveTo>
                    <a:pt x="0" y="281"/>
                  </a:moveTo>
                  <a:lnTo>
                    <a:pt x="49" y="281"/>
                  </a:lnTo>
                  <a:lnTo>
                    <a:pt x="56" y="2"/>
                  </a:lnTo>
                  <a:lnTo>
                    <a:pt x="7" y="0"/>
                  </a:lnTo>
                  <a:lnTo>
                    <a:pt x="0" y="281"/>
                  </a:lnTo>
                  <a:close/>
                </a:path>
              </a:pathLst>
            </a:custGeom>
            <a:solidFill>
              <a:srgbClr val="DB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1" name="Freeform 431">
              <a:extLst>
                <a:ext uri="{FF2B5EF4-FFF2-40B4-BE49-F238E27FC236}">
                  <a16:creationId xmlns:a16="http://schemas.microsoft.com/office/drawing/2014/main" id="{9D4CF7CC-943B-EF4B-9FCA-4C31006B5BB4}"/>
                </a:ext>
              </a:extLst>
            </p:cNvPr>
            <p:cNvSpPr>
              <a:spLocks/>
            </p:cNvSpPr>
            <p:nvPr/>
          </p:nvSpPr>
          <p:spPr bwMode="gray">
            <a:xfrm>
              <a:off x="2441" y="2662"/>
              <a:ext cx="16" cy="104"/>
            </a:xfrm>
            <a:custGeom>
              <a:avLst/>
              <a:gdLst>
                <a:gd name="T0" fmla="*/ 14 w 16"/>
                <a:gd name="T1" fmla="*/ 104 h 104"/>
                <a:gd name="T2" fmla="*/ 0 w 16"/>
                <a:gd name="T3" fmla="*/ 104 h 104"/>
                <a:gd name="T4" fmla="*/ 2 w 16"/>
                <a:gd name="T5" fmla="*/ 0 h 104"/>
                <a:gd name="T6" fmla="*/ 16 w 16"/>
                <a:gd name="T7" fmla="*/ 0 h 104"/>
                <a:gd name="T8" fmla="*/ 14 w 16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04">
                  <a:moveTo>
                    <a:pt x="14" y="104"/>
                  </a:moveTo>
                  <a:lnTo>
                    <a:pt x="0" y="104"/>
                  </a:lnTo>
                  <a:lnTo>
                    <a:pt x="2" y="0"/>
                  </a:lnTo>
                  <a:lnTo>
                    <a:pt x="16" y="0"/>
                  </a:lnTo>
                  <a:lnTo>
                    <a:pt x="14" y="104"/>
                  </a:lnTo>
                  <a:close/>
                </a:path>
              </a:pathLst>
            </a:custGeom>
            <a:solidFill>
              <a:srgbClr val="DB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2" name="Freeform 432">
              <a:extLst>
                <a:ext uri="{FF2B5EF4-FFF2-40B4-BE49-F238E27FC236}">
                  <a16:creationId xmlns:a16="http://schemas.microsoft.com/office/drawing/2014/main" id="{C062A231-959A-2841-94AF-45F17183FA9C}"/>
                </a:ext>
              </a:extLst>
            </p:cNvPr>
            <p:cNvSpPr>
              <a:spLocks/>
            </p:cNvSpPr>
            <p:nvPr/>
          </p:nvSpPr>
          <p:spPr bwMode="gray">
            <a:xfrm>
              <a:off x="2431" y="2686"/>
              <a:ext cx="12" cy="56"/>
            </a:xfrm>
            <a:custGeom>
              <a:avLst/>
              <a:gdLst>
                <a:gd name="T0" fmla="*/ 0 w 12"/>
                <a:gd name="T1" fmla="*/ 56 h 56"/>
                <a:gd name="T2" fmla="*/ 12 w 12"/>
                <a:gd name="T3" fmla="*/ 56 h 56"/>
                <a:gd name="T4" fmla="*/ 12 w 12"/>
                <a:gd name="T5" fmla="*/ 0 h 56"/>
                <a:gd name="T6" fmla="*/ 3 w 12"/>
                <a:gd name="T7" fmla="*/ 0 h 56"/>
                <a:gd name="T8" fmla="*/ 0 w 12"/>
                <a:gd name="T9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6">
                  <a:moveTo>
                    <a:pt x="0" y="56"/>
                  </a:moveTo>
                  <a:lnTo>
                    <a:pt x="12" y="56"/>
                  </a:lnTo>
                  <a:lnTo>
                    <a:pt x="12" y="0"/>
                  </a:lnTo>
                  <a:lnTo>
                    <a:pt x="3" y="0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3E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3" name="Freeform 433">
              <a:extLst>
                <a:ext uri="{FF2B5EF4-FFF2-40B4-BE49-F238E27FC236}">
                  <a16:creationId xmlns:a16="http://schemas.microsoft.com/office/drawing/2014/main" id="{23D50138-5E89-7741-8A68-B3197AC19D7E}"/>
                </a:ext>
              </a:extLst>
            </p:cNvPr>
            <p:cNvSpPr>
              <a:spLocks/>
            </p:cNvSpPr>
            <p:nvPr/>
          </p:nvSpPr>
          <p:spPr bwMode="gray">
            <a:xfrm>
              <a:off x="2455" y="2575"/>
              <a:ext cx="33" cy="281"/>
            </a:xfrm>
            <a:custGeom>
              <a:avLst/>
              <a:gdLst>
                <a:gd name="T0" fmla="*/ 26 w 33"/>
                <a:gd name="T1" fmla="*/ 281 h 281"/>
                <a:gd name="T2" fmla="*/ 0 w 33"/>
                <a:gd name="T3" fmla="*/ 231 h 281"/>
                <a:gd name="T4" fmla="*/ 5 w 33"/>
                <a:gd name="T5" fmla="*/ 47 h 281"/>
                <a:gd name="T6" fmla="*/ 33 w 33"/>
                <a:gd name="T7" fmla="*/ 0 h 281"/>
                <a:gd name="T8" fmla="*/ 26 w 33"/>
                <a:gd name="T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1">
                  <a:moveTo>
                    <a:pt x="26" y="281"/>
                  </a:moveTo>
                  <a:lnTo>
                    <a:pt x="0" y="231"/>
                  </a:lnTo>
                  <a:lnTo>
                    <a:pt x="5" y="47"/>
                  </a:lnTo>
                  <a:lnTo>
                    <a:pt x="33" y="0"/>
                  </a:lnTo>
                  <a:lnTo>
                    <a:pt x="26" y="281"/>
                  </a:lnTo>
                  <a:close/>
                </a:path>
              </a:pathLst>
            </a:custGeom>
            <a:solidFill>
              <a:srgbClr val="3E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4" name="Freeform 434">
              <a:extLst>
                <a:ext uri="{FF2B5EF4-FFF2-40B4-BE49-F238E27FC236}">
                  <a16:creationId xmlns:a16="http://schemas.microsoft.com/office/drawing/2014/main" id="{0FD09EC0-79D8-2F42-B061-7A2C2D0B6FB2}"/>
                </a:ext>
              </a:extLst>
            </p:cNvPr>
            <p:cNvSpPr>
              <a:spLocks/>
            </p:cNvSpPr>
            <p:nvPr/>
          </p:nvSpPr>
          <p:spPr bwMode="gray">
            <a:xfrm>
              <a:off x="2398" y="2317"/>
              <a:ext cx="650" cy="648"/>
            </a:xfrm>
            <a:custGeom>
              <a:avLst/>
              <a:gdLst>
                <a:gd name="T0" fmla="*/ 263 w 275"/>
                <a:gd name="T1" fmla="*/ 90 h 274"/>
                <a:gd name="T2" fmla="*/ 190 w 275"/>
                <a:gd name="T3" fmla="*/ 20 h 274"/>
                <a:gd name="T4" fmla="*/ 88 w 275"/>
                <a:gd name="T5" fmla="*/ 12 h 274"/>
                <a:gd name="T6" fmla="*/ 18 w 275"/>
                <a:gd name="T7" fmla="*/ 86 h 274"/>
                <a:gd name="T8" fmla="*/ 2 w 275"/>
                <a:gd name="T9" fmla="*/ 189 h 274"/>
                <a:gd name="T10" fmla="*/ 14 w 275"/>
                <a:gd name="T11" fmla="*/ 189 h 274"/>
                <a:gd name="T12" fmla="*/ 30 w 275"/>
                <a:gd name="T13" fmla="*/ 91 h 274"/>
                <a:gd name="T14" fmla="*/ 93 w 275"/>
                <a:gd name="T15" fmla="*/ 24 h 274"/>
                <a:gd name="T16" fmla="*/ 184 w 275"/>
                <a:gd name="T17" fmla="*/ 31 h 274"/>
                <a:gd name="T18" fmla="*/ 252 w 275"/>
                <a:gd name="T19" fmla="*/ 94 h 274"/>
                <a:gd name="T20" fmla="*/ 244 w 275"/>
                <a:gd name="T21" fmla="*/ 186 h 274"/>
                <a:gd name="T22" fmla="*/ 182 w 275"/>
                <a:gd name="T23" fmla="*/ 263 h 274"/>
                <a:gd name="T24" fmla="*/ 190 w 275"/>
                <a:gd name="T25" fmla="*/ 272 h 274"/>
                <a:gd name="T26" fmla="*/ 255 w 275"/>
                <a:gd name="T27" fmla="*/ 191 h 274"/>
                <a:gd name="T28" fmla="*/ 263 w 275"/>
                <a:gd name="T29" fmla="*/ 9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5" h="274">
                  <a:moveTo>
                    <a:pt x="263" y="90"/>
                  </a:moveTo>
                  <a:cubicBezTo>
                    <a:pt x="252" y="60"/>
                    <a:pt x="226" y="35"/>
                    <a:pt x="190" y="20"/>
                  </a:cubicBezTo>
                  <a:cubicBezTo>
                    <a:pt x="154" y="3"/>
                    <a:pt x="118" y="0"/>
                    <a:pt x="88" y="12"/>
                  </a:cubicBezTo>
                  <a:cubicBezTo>
                    <a:pt x="58" y="24"/>
                    <a:pt x="35" y="50"/>
                    <a:pt x="18" y="86"/>
                  </a:cubicBezTo>
                  <a:cubicBezTo>
                    <a:pt x="0" y="128"/>
                    <a:pt x="3" y="165"/>
                    <a:pt x="2" y="189"/>
                  </a:cubicBezTo>
                  <a:cubicBezTo>
                    <a:pt x="2" y="191"/>
                    <a:pt x="14" y="192"/>
                    <a:pt x="14" y="189"/>
                  </a:cubicBezTo>
                  <a:cubicBezTo>
                    <a:pt x="15" y="170"/>
                    <a:pt x="12" y="131"/>
                    <a:pt x="30" y="91"/>
                  </a:cubicBezTo>
                  <a:cubicBezTo>
                    <a:pt x="45" y="58"/>
                    <a:pt x="66" y="34"/>
                    <a:pt x="93" y="24"/>
                  </a:cubicBezTo>
                  <a:cubicBezTo>
                    <a:pt x="120" y="13"/>
                    <a:pt x="151" y="16"/>
                    <a:pt x="184" y="31"/>
                  </a:cubicBezTo>
                  <a:cubicBezTo>
                    <a:pt x="218" y="46"/>
                    <a:pt x="241" y="67"/>
                    <a:pt x="252" y="94"/>
                  </a:cubicBezTo>
                  <a:cubicBezTo>
                    <a:pt x="262" y="121"/>
                    <a:pt x="259" y="153"/>
                    <a:pt x="244" y="186"/>
                  </a:cubicBezTo>
                  <a:cubicBezTo>
                    <a:pt x="226" y="226"/>
                    <a:pt x="195" y="250"/>
                    <a:pt x="182" y="263"/>
                  </a:cubicBezTo>
                  <a:cubicBezTo>
                    <a:pt x="179" y="266"/>
                    <a:pt x="188" y="274"/>
                    <a:pt x="190" y="272"/>
                  </a:cubicBezTo>
                  <a:cubicBezTo>
                    <a:pt x="207" y="255"/>
                    <a:pt x="237" y="233"/>
                    <a:pt x="255" y="191"/>
                  </a:cubicBezTo>
                  <a:cubicBezTo>
                    <a:pt x="272" y="155"/>
                    <a:pt x="275" y="120"/>
                    <a:pt x="263" y="90"/>
                  </a:cubicBezTo>
                  <a:close/>
                </a:path>
              </a:pathLst>
            </a:custGeom>
            <a:solidFill>
              <a:srgbClr val="DB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5" name="Freeform 435">
              <a:extLst>
                <a:ext uri="{FF2B5EF4-FFF2-40B4-BE49-F238E27FC236}">
                  <a16:creationId xmlns:a16="http://schemas.microsoft.com/office/drawing/2014/main" id="{B2612085-FCD6-9C47-A899-836106F7678B}"/>
                </a:ext>
              </a:extLst>
            </p:cNvPr>
            <p:cNvSpPr>
              <a:spLocks/>
            </p:cNvSpPr>
            <p:nvPr/>
          </p:nvSpPr>
          <p:spPr bwMode="gray">
            <a:xfrm>
              <a:off x="4793" y="617"/>
              <a:ext cx="498" cy="673"/>
            </a:xfrm>
            <a:custGeom>
              <a:avLst/>
              <a:gdLst>
                <a:gd name="T0" fmla="*/ 211 w 211"/>
                <a:gd name="T1" fmla="*/ 238 h 285"/>
                <a:gd name="T2" fmla="*/ 166 w 211"/>
                <a:gd name="T3" fmla="*/ 193 h 285"/>
                <a:gd name="T4" fmla="*/ 173 w 211"/>
                <a:gd name="T5" fmla="*/ 169 h 285"/>
                <a:gd name="T6" fmla="*/ 173 w 211"/>
                <a:gd name="T7" fmla="*/ 89 h 285"/>
                <a:gd name="T8" fmla="*/ 160 w 211"/>
                <a:gd name="T9" fmla="*/ 75 h 285"/>
                <a:gd name="T10" fmla="*/ 157 w 211"/>
                <a:gd name="T11" fmla="*/ 75 h 285"/>
                <a:gd name="T12" fmla="*/ 144 w 211"/>
                <a:gd name="T13" fmla="*/ 89 h 285"/>
                <a:gd name="T14" fmla="*/ 144 w 211"/>
                <a:gd name="T15" fmla="*/ 128 h 285"/>
                <a:gd name="T16" fmla="*/ 27 w 211"/>
                <a:gd name="T17" fmla="*/ 5 h 285"/>
                <a:gd name="T18" fmla="*/ 9 w 211"/>
                <a:gd name="T19" fmla="*/ 5 h 285"/>
                <a:gd name="T20" fmla="*/ 8 w 211"/>
                <a:gd name="T21" fmla="*/ 6 h 285"/>
                <a:gd name="T22" fmla="*/ 7 w 211"/>
                <a:gd name="T23" fmla="*/ 24 h 285"/>
                <a:gd name="T24" fmla="*/ 84 w 211"/>
                <a:gd name="T25" fmla="*/ 106 h 285"/>
                <a:gd name="T26" fmla="*/ 82 w 211"/>
                <a:gd name="T27" fmla="*/ 108 h 285"/>
                <a:gd name="T28" fmla="*/ 25 w 211"/>
                <a:gd name="T29" fmla="*/ 47 h 285"/>
                <a:gd name="T30" fmla="*/ 8 w 211"/>
                <a:gd name="T31" fmla="*/ 46 h 285"/>
                <a:gd name="T32" fmla="*/ 6 w 211"/>
                <a:gd name="T33" fmla="*/ 48 h 285"/>
                <a:gd name="T34" fmla="*/ 5 w 211"/>
                <a:gd name="T35" fmla="*/ 65 h 285"/>
                <a:gd name="T36" fmla="*/ 62 w 211"/>
                <a:gd name="T37" fmla="*/ 127 h 285"/>
                <a:gd name="T38" fmla="*/ 60 w 211"/>
                <a:gd name="T39" fmla="*/ 129 h 285"/>
                <a:gd name="T40" fmla="*/ 24 w 211"/>
                <a:gd name="T41" fmla="*/ 90 h 285"/>
                <a:gd name="T42" fmla="*/ 7 w 211"/>
                <a:gd name="T43" fmla="*/ 89 h 285"/>
                <a:gd name="T44" fmla="*/ 5 w 211"/>
                <a:gd name="T45" fmla="*/ 91 h 285"/>
                <a:gd name="T46" fmla="*/ 4 w 211"/>
                <a:gd name="T47" fmla="*/ 108 h 285"/>
                <a:gd name="T48" fmla="*/ 41 w 211"/>
                <a:gd name="T49" fmla="*/ 147 h 285"/>
                <a:gd name="T50" fmla="*/ 39 w 211"/>
                <a:gd name="T51" fmla="*/ 149 h 285"/>
                <a:gd name="T52" fmla="*/ 25 w 211"/>
                <a:gd name="T53" fmla="*/ 134 h 285"/>
                <a:gd name="T54" fmla="*/ 9 w 211"/>
                <a:gd name="T55" fmla="*/ 134 h 285"/>
                <a:gd name="T56" fmla="*/ 7 w 211"/>
                <a:gd name="T57" fmla="*/ 135 h 285"/>
                <a:gd name="T58" fmla="*/ 7 w 211"/>
                <a:gd name="T59" fmla="*/ 152 h 285"/>
                <a:gd name="T60" fmla="*/ 80 w 211"/>
                <a:gd name="T61" fmla="*/ 227 h 285"/>
                <a:gd name="T62" fmla="*/ 104 w 211"/>
                <a:gd name="T63" fmla="*/ 235 h 285"/>
                <a:gd name="T64" fmla="*/ 114 w 211"/>
                <a:gd name="T65" fmla="*/ 235 h 285"/>
                <a:gd name="T66" fmla="*/ 165 w 211"/>
                <a:gd name="T67" fmla="*/ 285 h 285"/>
                <a:gd name="T68" fmla="*/ 211 w 211"/>
                <a:gd name="T69" fmla="*/ 23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1" h="285">
                  <a:moveTo>
                    <a:pt x="211" y="238"/>
                  </a:moveTo>
                  <a:cubicBezTo>
                    <a:pt x="166" y="193"/>
                    <a:pt x="166" y="193"/>
                    <a:pt x="166" y="193"/>
                  </a:cubicBezTo>
                  <a:cubicBezTo>
                    <a:pt x="171" y="186"/>
                    <a:pt x="174" y="178"/>
                    <a:pt x="173" y="169"/>
                  </a:cubicBezTo>
                  <a:cubicBezTo>
                    <a:pt x="173" y="89"/>
                    <a:pt x="173" y="89"/>
                    <a:pt x="173" y="89"/>
                  </a:cubicBezTo>
                  <a:cubicBezTo>
                    <a:pt x="173" y="81"/>
                    <a:pt x="167" y="75"/>
                    <a:pt x="160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0" y="75"/>
                    <a:pt x="144" y="81"/>
                    <a:pt x="144" y="89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2" y="0"/>
                    <a:pt x="14" y="0"/>
                    <a:pt x="9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3" y="11"/>
                    <a:pt x="2" y="19"/>
                    <a:pt x="7" y="24"/>
                  </a:cubicBezTo>
                  <a:cubicBezTo>
                    <a:pt x="84" y="106"/>
                    <a:pt x="84" y="106"/>
                    <a:pt x="84" y="106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0" y="42"/>
                    <a:pt x="13" y="41"/>
                    <a:pt x="8" y="46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" y="52"/>
                    <a:pt x="1" y="60"/>
                    <a:pt x="5" y="65"/>
                  </a:cubicBezTo>
                  <a:cubicBezTo>
                    <a:pt x="62" y="127"/>
                    <a:pt x="62" y="127"/>
                    <a:pt x="62" y="127"/>
                  </a:cubicBezTo>
                  <a:cubicBezTo>
                    <a:pt x="60" y="129"/>
                    <a:pt x="60" y="129"/>
                    <a:pt x="60" y="129"/>
                  </a:cubicBezTo>
                  <a:cubicBezTo>
                    <a:pt x="24" y="90"/>
                    <a:pt x="24" y="90"/>
                    <a:pt x="24" y="90"/>
                  </a:cubicBezTo>
                  <a:cubicBezTo>
                    <a:pt x="20" y="85"/>
                    <a:pt x="12" y="84"/>
                    <a:pt x="7" y="89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95"/>
                    <a:pt x="0" y="103"/>
                    <a:pt x="4" y="108"/>
                  </a:cubicBezTo>
                  <a:cubicBezTo>
                    <a:pt x="41" y="147"/>
                    <a:pt x="41" y="147"/>
                    <a:pt x="41" y="147"/>
                  </a:cubicBezTo>
                  <a:cubicBezTo>
                    <a:pt x="39" y="149"/>
                    <a:pt x="39" y="149"/>
                    <a:pt x="39" y="149"/>
                  </a:cubicBezTo>
                  <a:cubicBezTo>
                    <a:pt x="25" y="134"/>
                    <a:pt x="25" y="134"/>
                    <a:pt x="25" y="134"/>
                  </a:cubicBezTo>
                  <a:cubicBezTo>
                    <a:pt x="21" y="130"/>
                    <a:pt x="13" y="129"/>
                    <a:pt x="9" y="134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2" y="140"/>
                    <a:pt x="2" y="147"/>
                    <a:pt x="7" y="152"/>
                  </a:cubicBezTo>
                  <a:cubicBezTo>
                    <a:pt x="7" y="152"/>
                    <a:pt x="79" y="227"/>
                    <a:pt x="80" y="227"/>
                  </a:cubicBezTo>
                  <a:cubicBezTo>
                    <a:pt x="87" y="233"/>
                    <a:pt x="95" y="235"/>
                    <a:pt x="104" y="235"/>
                  </a:cubicBezTo>
                  <a:cubicBezTo>
                    <a:pt x="105" y="235"/>
                    <a:pt x="112" y="235"/>
                    <a:pt x="114" y="235"/>
                  </a:cubicBezTo>
                  <a:cubicBezTo>
                    <a:pt x="165" y="285"/>
                    <a:pt x="165" y="285"/>
                    <a:pt x="165" y="285"/>
                  </a:cubicBezTo>
                  <a:cubicBezTo>
                    <a:pt x="211" y="238"/>
                    <a:pt x="211" y="238"/>
                    <a:pt x="211" y="238"/>
                  </a:cubicBezTo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6" name="Freeform 436">
              <a:extLst>
                <a:ext uri="{FF2B5EF4-FFF2-40B4-BE49-F238E27FC236}">
                  <a16:creationId xmlns:a16="http://schemas.microsoft.com/office/drawing/2014/main" id="{89D3C90E-B924-534A-9CDA-0050A626AA41}"/>
                </a:ext>
              </a:extLst>
            </p:cNvPr>
            <p:cNvSpPr>
              <a:spLocks/>
            </p:cNvSpPr>
            <p:nvPr/>
          </p:nvSpPr>
          <p:spPr bwMode="gray">
            <a:xfrm>
              <a:off x="4824" y="569"/>
              <a:ext cx="314" cy="565"/>
            </a:xfrm>
            <a:custGeom>
              <a:avLst/>
              <a:gdLst>
                <a:gd name="T0" fmla="*/ 122 w 133"/>
                <a:gd name="T1" fmla="*/ 239 h 239"/>
                <a:gd name="T2" fmla="*/ 133 w 133"/>
                <a:gd name="T3" fmla="*/ 228 h 239"/>
                <a:gd name="T4" fmla="*/ 133 w 133"/>
                <a:gd name="T5" fmla="*/ 11 h 239"/>
                <a:gd name="T6" fmla="*/ 122 w 133"/>
                <a:gd name="T7" fmla="*/ 0 h 239"/>
                <a:gd name="T8" fmla="*/ 11 w 133"/>
                <a:gd name="T9" fmla="*/ 0 h 239"/>
                <a:gd name="T10" fmla="*/ 0 w 133"/>
                <a:gd name="T11" fmla="*/ 11 h 239"/>
                <a:gd name="T12" fmla="*/ 0 w 133"/>
                <a:gd name="T13" fmla="*/ 228 h 239"/>
                <a:gd name="T14" fmla="*/ 11 w 133"/>
                <a:gd name="T15" fmla="*/ 239 h 239"/>
                <a:gd name="T16" fmla="*/ 122 w 133"/>
                <a:gd name="T17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" h="239">
                  <a:moveTo>
                    <a:pt x="122" y="239"/>
                  </a:moveTo>
                  <a:cubicBezTo>
                    <a:pt x="128" y="239"/>
                    <a:pt x="133" y="234"/>
                    <a:pt x="133" y="228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3" y="5"/>
                    <a:pt x="128" y="0"/>
                    <a:pt x="12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8"/>
                    <a:pt x="0" y="228"/>
                    <a:pt x="0" y="228"/>
                  </a:cubicBezTo>
                  <a:cubicBezTo>
                    <a:pt x="0" y="234"/>
                    <a:pt x="5" y="239"/>
                    <a:pt x="11" y="239"/>
                  </a:cubicBezTo>
                  <a:cubicBezTo>
                    <a:pt x="122" y="239"/>
                    <a:pt x="122" y="239"/>
                    <a:pt x="122" y="239"/>
                  </a:cubicBezTo>
                </a:path>
              </a:pathLst>
            </a:custGeom>
            <a:solidFill>
              <a:srgbClr val="1A17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7" name="Rectangle 437">
              <a:extLst>
                <a:ext uri="{FF2B5EF4-FFF2-40B4-BE49-F238E27FC236}">
                  <a16:creationId xmlns:a16="http://schemas.microsoft.com/office/drawing/2014/main" id="{3D7EFEFB-B964-8D4A-8255-2235FA05FE7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847" y="593"/>
              <a:ext cx="267" cy="47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8" name="Rectangle 438">
              <a:extLst>
                <a:ext uri="{FF2B5EF4-FFF2-40B4-BE49-F238E27FC236}">
                  <a16:creationId xmlns:a16="http://schemas.microsoft.com/office/drawing/2014/main" id="{FF15CCCD-1B0A-054B-82B3-1A581F5CD44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847" y="593"/>
              <a:ext cx="267" cy="4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39" name="Freeform 439">
              <a:extLst>
                <a:ext uri="{FF2B5EF4-FFF2-40B4-BE49-F238E27FC236}">
                  <a16:creationId xmlns:a16="http://schemas.microsoft.com/office/drawing/2014/main" id="{5169935A-935B-274F-948E-46FFF2765E0A}"/>
                </a:ext>
              </a:extLst>
            </p:cNvPr>
            <p:cNvSpPr>
              <a:spLocks/>
            </p:cNvSpPr>
            <p:nvPr/>
          </p:nvSpPr>
          <p:spPr bwMode="gray">
            <a:xfrm>
              <a:off x="4944" y="1084"/>
              <a:ext cx="73" cy="24"/>
            </a:xfrm>
            <a:custGeom>
              <a:avLst/>
              <a:gdLst>
                <a:gd name="T0" fmla="*/ 0 w 31"/>
                <a:gd name="T1" fmla="*/ 7 h 10"/>
                <a:gd name="T2" fmla="*/ 3 w 31"/>
                <a:gd name="T3" fmla="*/ 10 h 10"/>
                <a:gd name="T4" fmla="*/ 28 w 31"/>
                <a:gd name="T5" fmla="*/ 10 h 10"/>
                <a:gd name="T6" fmla="*/ 31 w 31"/>
                <a:gd name="T7" fmla="*/ 7 h 10"/>
                <a:gd name="T8" fmla="*/ 31 w 31"/>
                <a:gd name="T9" fmla="*/ 3 h 10"/>
                <a:gd name="T10" fmla="*/ 28 w 31"/>
                <a:gd name="T11" fmla="*/ 0 h 10"/>
                <a:gd name="T12" fmla="*/ 3 w 31"/>
                <a:gd name="T13" fmla="*/ 0 h 10"/>
                <a:gd name="T14" fmla="*/ 0 w 31"/>
                <a:gd name="T15" fmla="*/ 3 h 10"/>
                <a:gd name="T16" fmla="*/ 0 w 31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10">
                  <a:moveTo>
                    <a:pt x="0" y="7"/>
                  </a:moveTo>
                  <a:cubicBezTo>
                    <a:pt x="0" y="8"/>
                    <a:pt x="1" y="10"/>
                    <a:pt x="3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10"/>
                    <a:pt x="31" y="8"/>
                    <a:pt x="31" y="7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2"/>
                    <a:pt x="30" y="0"/>
                    <a:pt x="2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1D2A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0" name="Rectangle 440">
              <a:extLst>
                <a:ext uri="{FF2B5EF4-FFF2-40B4-BE49-F238E27FC236}">
                  <a16:creationId xmlns:a16="http://schemas.microsoft.com/office/drawing/2014/main" id="{F6D533CE-3B74-ED4D-838B-2ABBCE7BBEB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880" y="881"/>
              <a:ext cx="201" cy="83"/>
            </a:xfrm>
            <a:prstGeom prst="rect">
              <a:avLst/>
            </a:prstGeom>
            <a:solidFill>
              <a:srgbClr val="F7DF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1" name="Rectangle 441">
              <a:extLst>
                <a:ext uri="{FF2B5EF4-FFF2-40B4-BE49-F238E27FC236}">
                  <a16:creationId xmlns:a16="http://schemas.microsoft.com/office/drawing/2014/main" id="{1A1D05A8-3D28-874E-AEC0-B81266C254D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880" y="631"/>
              <a:ext cx="201" cy="201"/>
            </a:xfrm>
            <a:prstGeom prst="rect">
              <a:avLst/>
            </a:prstGeom>
            <a:solidFill>
              <a:srgbClr val="3E3D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2" name="Freeform 442">
              <a:extLst>
                <a:ext uri="{FF2B5EF4-FFF2-40B4-BE49-F238E27FC236}">
                  <a16:creationId xmlns:a16="http://schemas.microsoft.com/office/drawing/2014/main" id="{BD7868A9-6708-1F48-B812-10107E679546}"/>
                </a:ext>
              </a:extLst>
            </p:cNvPr>
            <p:cNvSpPr>
              <a:spLocks/>
            </p:cNvSpPr>
            <p:nvPr/>
          </p:nvSpPr>
          <p:spPr bwMode="gray">
            <a:xfrm>
              <a:off x="4963" y="784"/>
              <a:ext cx="40" cy="36"/>
            </a:xfrm>
            <a:custGeom>
              <a:avLst/>
              <a:gdLst>
                <a:gd name="T0" fmla="*/ 9 w 17"/>
                <a:gd name="T1" fmla="*/ 15 h 15"/>
                <a:gd name="T2" fmla="*/ 17 w 17"/>
                <a:gd name="T3" fmla="*/ 6 h 15"/>
                <a:gd name="T4" fmla="*/ 17 w 17"/>
                <a:gd name="T5" fmla="*/ 5 h 15"/>
                <a:gd name="T6" fmla="*/ 13 w 17"/>
                <a:gd name="T7" fmla="*/ 5 h 15"/>
                <a:gd name="T8" fmla="*/ 13 w 17"/>
                <a:gd name="T9" fmla="*/ 0 h 15"/>
                <a:gd name="T10" fmla="*/ 9 w 17"/>
                <a:gd name="T11" fmla="*/ 0 h 15"/>
                <a:gd name="T12" fmla="*/ 5 w 17"/>
                <a:gd name="T13" fmla="*/ 0 h 15"/>
                <a:gd name="T14" fmla="*/ 5 w 17"/>
                <a:gd name="T15" fmla="*/ 5 h 15"/>
                <a:gd name="T16" fmla="*/ 0 w 17"/>
                <a:gd name="T17" fmla="*/ 5 h 15"/>
                <a:gd name="T18" fmla="*/ 0 w 17"/>
                <a:gd name="T19" fmla="*/ 6 h 15"/>
                <a:gd name="T20" fmla="*/ 9 w 17"/>
                <a:gd name="T2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" h="15">
                  <a:moveTo>
                    <a:pt x="9" y="15"/>
                  </a:moveTo>
                  <a:cubicBezTo>
                    <a:pt x="14" y="15"/>
                    <a:pt x="17" y="11"/>
                    <a:pt x="17" y="6"/>
                  </a:cubicBezTo>
                  <a:cubicBezTo>
                    <a:pt x="17" y="6"/>
                    <a:pt x="17" y="5"/>
                    <a:pt x="17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11"/>
                    <a:pt x="4" y="15"/>
                    <a:pt x="9" y="15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3" name="Freeform 443">
              <a:extLst>
                <a:ext uri="{FF2B5EF4-FFF2-40B4-BE49-F238E27FC236}">
                  <a16:creationId xmlns:a16="http://schemas.microsoft.com/office/drawing/2014/main" id="{82A60E99-A328-614B-8DB2-EC9902B6BF14}"/>
                </a:ext>
              </a:extLst>
            </p:cNvPr>
            <p:cNvSpPr>
              <a:spLocks/>
            </p:cNvSpPr>
            <p:nvPr/>
          </p:nvSpPr>
          <p:spPr bwMode="gray">
            <a:xfrm>
              <a:off x="4975" y="784"/>
              <a:ext cx="19" cy="5"/>
            </a:xfrm>
            <a:custGeom>
              <a:avLst/>
              <a:gdLst>
                <a:gd name="T0" fmla="*/ 8 w 8"/>
                <a:gd name="T1" fmla="*/ 1 h 2"/>
                <a:gd name="T2" fmla="*/ 8 w 8"/>
                <a:gd name="T3" fmla="*/ 0 h 2"/>
                <a:gd name="T4" fmla="*/ 4 w 8"/>
                <a:gd name="T5" fmla="*/ 0 h 2"/>
                <a:gd name="T6" fmla="*/ 0 w 8"/>
                <a:gd name="T7" fmla="*/ 0 h 2"/>
                <a:gd name="T8" fmla="*/ 0 w 8"/>
                <a:gd name="T9" fmla="*/ 1 h 2"/>
                <a:gd name="T10" fmla="*/ 4 w 8"/>
                <a:gd name="T11" fmla="*/ 2 h 2"/>
                <a:gd name="T12" fmla="*/ 8 w 8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8" y="1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5" y="0"/>
                    <a:pt x="4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3" y="2"/>
                    <a:pt x="4" y="2"/>
                  </a:cubicBezTo>
                  <a:cubicBezTo>
                    <a:pt x="5" y="2"/>
                    <a:pt x="6" y="1"/>
                    <a:pt x="8" y="1"/>
                  </a:cubicBezTo>
                  <a:close/>
                </a:path>
              </a:pathLst>
            </a:custGeom>
            <a:solidFill>
              <a:srgbClr val="D8BA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4" name="Freeform 444">
              <a:extLst>
                <a:ext uri="{FF2B5EF4-FFF2-40B4-BE49-F238E27FC236}">
                  <a16:creationId xmlns:a16="http://schemas.microsoft.com/office/drawing/2014/main" id="{7DDA0FAE-DBED-B140-A4EB-CE7FD4E794A3}"/>
                </a:ext>
              </a:extLst>
            </p:cNvPr>
            <p:cNvSpPr>
              <a:spLocks/>
            </p:cNvSpPr>
            <p:nvPr/>
          </p:nvSpPr>
          <p:spPr bwMode="gray">
            <a:xfrm>
              <a:off x="4932" y="702"/>
              <a:ext cx="104" cy="82"/>
            </a:xfrm>
            <a:custGeom>
              <a:avLst/>
              <a:gdLst>
                <a:gd name="T0" fmla="*/ 40 w 44"/>
                <a:gd name="T1" fmla="*/ 16 h 35"/>
                <a:gd name="T2" fmla="*/ 40 w 44"/>
                <a:gd name="T3" fmla="*/ 11 h 35"/>
                <a:gd name="T4" fmla="*/ 32 w 44"/>
                <a:gd name="T5" fmla="*/ 0 h 35"/>
                <a:gd name="T6" fmla="*/ 21 w 44"/>
                <a:gd name="T7" fmla="*/ 2 h 35"/>
                <a:gd name="T8" fmla="*/ 12 w 44"/>
                <a:gd name="T9" fmla="*/ 0 h 35"/>
                <a:gd name="T10" fmla="*/ 4 w 44"/>
                <a:gd name="T11" fmla="*/ 11 h 35"/>
                <a:gd name="T12" fmla="*/ 4 w 44"/>
                <a:gd name="T13" fmla="*/ 16 h 35"/>
                <a:gd name="T14" fmla="*/ 1 w 44"/>
                <a:gd name="T15" fmla="*/ 21 h 35"/>
                <a:gd name="T16" fmla="*/ 5 w 44"/>
                <a:gd name="T17" fmla="*/ 23 h 35"/>
                <a:gd name="T18" fmla="*/ 7 w 44"/>
                <a:gd name="T19" fmla="*/ 27 h 35"/>
                <a:gd name="T20" fmla="*/ 22 w 44"/>
                <a:gd name="T21" fmla="*/ 35 h 35"/>
                <a:gd name="T22" fmla="*/ 37 w 44"/>
                <a:gd name="T23" fmla="*/ 27 h 35"/>
                <a:gd name="T24" fmla="*/ 39 w 44"/>
                <a:gd name="T25" fmla="*/ 23 h 35"/>
                <a:gd name="T26" fmla="*/ 42 w 44"/>
                <a:gd name="T27" fmla="*/ 21 h 35"/>
                <a:gd name="T28" fmla="*/ 40 w 44"/>
                <a:gd name="T29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" h="35">
                  <a:moveTo>
                    <a:pt x="40" y="16"/>
                  </a:moveTo>
                  <a:cubicBezTo>
                    <a:pt x="40" y="14"/>
                    <a:pt x="40" y="13"/>
                    <a:pt x="40" y="11"/>
                  </a:cubicBezTo>
                  <a:cubicBezTo>
                    <a:pt x="38" y="8"/>
                    <a:pt x="35" y="4"/>
                    <a:pt x="32" y="0"/>
                  </a:cubicBezTo>
                  <a:cubicBezTo>
                    <a:pt x="29" y="1"/>
                    <a:pt x="25" y="2"/>
                    <a:pt x="21" y="2"/>
                  </a:cubicBezTo>
                  <a:cubicBezTo>
                    <a:pt x="18" y="2"/>
                    <a:pt x="14" y="1"/>
                    <a:pt x="12" y="0"/>
                  </a:cubicBezTo>
                  <a:cubicBezTo>
                    <a:pt x="9" y="4"/>
                    <a:pt x="5" y="8"/>
                    <a:pt x="4" y="11"/>
                  </a:cubicBezTo>
                  <a:cubicBezTo>
                    <a:pt x="4" y="13"/>
                    <a:pt x="4" y="14"/>
                    <a:pt x="4" y="16"/>
                  </a:cubicBezTo>
                  <a:cubicBezTo>
                    <a:pt x="2" y="14"/>
                    <a:pt x="0" y="19"/>
                    <a:pt x="1" y="21"/>
                  </a:cubicBezTo>
                  <a:cubicBezTo>
                    <a:pt x="2" y="22"/>
                    <a:pt x="3" y="23"/>
                    <a:pt x="5" y="23"/>
                  </a:cubicBezTo>
                  <a:cubicBezTo>
                    <a:pt x="6" y="25"/>
                    <a:pt x="6" y="26"/>
                    <a:pt x="7" y="27"/>
                  </a:cubicBezTo>
                  <a:cubicBezTo>
                    <a:pt x="8" y="30"/>
                    <a:pt x="15" y="35"/>
                    <a:pt x="22" y="35"/>
                  </a:cubicBezTo>
                  <a:cubicBezTo>
                    <a:pt x="29" y="35"/>
                    <a:pt x="35" y="30"/>
                    <a:pt x="37" y="27"/>
                  </a:cubicBezTo>
                  <a:cubicBezTo>
                    <a:pt x="37" y="26"/>
                    <a:pt x="38" y="25"/>
                    <a:pt x="39" y="23"/>
                  </a:cubicBezTo>
                  <a:cubicBezTo>
                    <a:pt x="40" y="23"/>
                    <a:pt x="41" y="22"/>
                    <a:pt x="42" y="21"/>
                  </a:cubicBezTo>
                  <a:cubicBezTo>
                    <a:pt x="44" y="19"/>
                    <a:pt x="43" y="14"/>
                    <a:pt x="40" y="16"/>
                  </a:cubicBezTo>
                  <a:close/>
                </a:path>
              </a:pathLst>
            </a:custGeom>
            <a:solidFill>
              <a:srgbClr val="F9B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5" name="Freeform 445">
              <a:extLst>
                <a:ext uri="{FF2B5EF4-FFF2-40B4-BE49-F238E27FC236}">
                  <a16:creationId xmlns:a16="http://schemas.microsoft.com/office/drawing/2014/main" id="{EC2B7409-109F-AE49-A4D3-A30041BF3726}"/>
                </a:ext>
              </a:extLst>
            </p:cNvPr>
            <p:cNvSpPr>
              <a:spLocks/>
            </p:cNvSpPr>
            <p:nvPr/>
          </p:nvSpPr>
          <p:spPr bwMode="gray">
            <a:xfrm>
              <a:off x="4932" y="647"/>
              <a:ext cx="102" cy="83"/>
            </a:xfrm>
            <a:custGeom>
              <a:avLst/>
              <a:gdLst>
                <a:gd name="T0" fmla="*/ 32 w 43"/>
                <a:gd name="T1" fmla="*/ 13 h 35"/>
                <a:gd name="T2" fmla="*/ 28 w 43"/>
                <a:gd name="T3" fmla="*/ 5 h 35"/>
                <a:gd name="T4" fmla="*/ 25 w 43"/>
                <a:gd name="T5" fmla="*/ 8 h 35"/>
                <a:gd name="T6" fmla="*/ 21 w 43"/>
                <a:gd name="T7" fmla="*/ 0 h 35"/>
                <a:gd name="T8" fmla="*/ 16 w 43"/>
                <a:gd name="T9" fmla="*/ 4 h 35"/>
                <a:gd name="T10" fmla="*/ 15 w 43"/>
                <a:gd name="T11" fmla="*/ 2 h 35"/>
                <a:gd name="T12" fmla="*/ 9 w 43"/>
                <a:gd name="T13" fmla="*/ 14 h 35"/>
                <a:gd name="T14" fmla="*/ 3 w 43"/>
                <a:gd name="T15" fmla="*/ 35 h 35"/>
                <a:gd name="T16" fmla="*/ 12 w 43"/>
                <a:gd name="T17" fmla="*/ 23 h 35"/>
                <a:gd name="T18" fmla="*/ 21 w 43"/>
                <a:gd name="T19" fmla="*/ 25 h 35"/>
                <a:gd name="T20" fmla="*/ 32 w 43"/>
                <a:gd name="T21" fmla="*/ 23 h 35"/>
                <a:gd name="T22" fmla="*/ 41 w 43"/>
                <a:gd name="T23" fmla="*/ 35 h 35"/>
                <a:gd name="T24" fmla="*/ 32 w 43"/>
                <a:gd name="T25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35">
                  <a:moveTo>
                    <a:pt x="32" y="13"/>
                  </a:moveTo>
                  <a:cubicBezTo>
                    <a:pt x="30" y="11"/>
                    <a:pt x="28" y="8"/>
                    <a:pt x="28" y="5"/>
                  </a:cubicBezTo>
                  <a:cubicBezTo>
                    <a:pt x="27" y="6"/>
                    <a:pt x="26" y="7"/>
                    <a:pt x="25" y="8"/>
                  </a:cubicBezTo>
                  <a:cubicBezTo>
                    <a:pt x="23" y="5"/>
                    <a:pt x="21" y="2"/>
                    <a:pt x="21" y="0"/>
                  </a:cubicBezTo>
                  <a:cubicBezTo>
                    <a:pt x="19" y="1"/>
                    <a:pt x="17" y="3"/>
                    <a:pt x="16" y="4"/>
                  </a:cubicBezTo>
                  <a:cubicBezTo>
                    <a:pt x="16" y="4"/>
                    <a:pt x="15" y="3"/>
                    <a:pt x="15" y="2"/>
                  </a:cubicBezTo>
                  <a:cubicBezTo>
                    <a:pt x="10" y="7"/>
                    <a:pt x="9" y="10"/>
                    <a:pt x="9" y="14"/>
                  </a:cubicBezTo>
                  <a:cubicBezTo>
                    <a:pt x="0" y="17"/>
                    <a:pt x="2" y="30"/>
                    <a:pt x="3" y="35"/>
                  </a:cubicBezTo>
                  <a:cubicBezTo>
                    <a:pt x="5" y="32"/>
                    <a:pt x="8" y="27"/>
                    <a:pt x="12" y="23"/>
                  </a:cubicBezTo>
                  <a:cubicBezTo>
                    <a:pt x="14" y="24"/>
                    <a:pt x="18" y="25"/>
                    <a:pt x="21" y="25"/>
                  </a:cubicBezTo>
                  <a:cubicBezTo>
                    <a:pt x="25" y="25"/>
                    <a:pt x="29" y="24"/>
                    <a:pt x="32" y="23"/>
                  </a:cubicBezTo>
                  <a:cubicBezTo>
                    <a:pt x="35" y="27"/>
                    <a:pt x="39" y="32"/>
                    <a:pt x="41" y="35"/>
                  </a:cubicBezTo>
                  <a:cubicBezTo>
                    <a:pt x="42" y="30"/>
                    <a:pt x="43" y="15"/>
                    <a:pt x="32" y="13"/>
                  </a:cubicBezTo>
                  <a:close/>
                </a:path>
              </a:pathLst>
            </a:custGeom>
            <a:solidFill>
              <a:srgbClr val="5B4B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6" name="Freeform 446">
              <a:extLst>
                <a:ext uri="{FF2B5EF4-FFF2-40B4-BE49-F238E27FC236}">
                  <a16:creationId xmlns:a16="http://schemas.microsoft.com/office/drawing/2014/main" id="{47C8CCC6-2CD6-104C-93F4-D19A31726F69}"/>
                </a:ext>
              </a:extLst>
            </p:cNvPr>
            <p:cNvSpPr>
              <a:spLocks/>
            </p:cNvSpPr>
            <p:nvPr/>
          </p:nvSpPr>
          <p:spPr bwMode="gray">
            <a:xfrm>
              <a:off x="4914" y="796"/>
              <a:ext cx="139" cy="36"/>
            </a:xfrm>
            <a:custGeom>
              <a:avLst/>
              <a:gdLst>
                <a:gd name="T0" fmla="*/ 14 w 59"/>
                <a:gd name="T1" fmla="*/ 0 h 15"/>
                <a:gd name="T2" fmla="*/ 9 w 59"/>
                <a:gd name="T3" fmla="*/ 2 h 15"/>
                <a:gd name="T4" fmla="*/ 0 w 59"/>
                <a:gd name="T5" fmla="*/ 15 h 15"/>
                <a:gd name="T6" fmla="*/ 59 w 59"/>
                <a:gd name="T7" fmla="*/ 15 h 15"/>
                <a:gd name="T8" fmla="*/ 50 w 59"/>
                <a:gd name="T9" fmla="*/ 2 h 15"/>
                <a:gd name="T10" fmla="*/ 46 w 59"/>
                <a:gd name="T11" fmla="*/ 0 h 15"/>
                <a:gd name="T12" fmla="*/ 38 w 59"/>
                <a:gd name="T13" fmla="*/ 0 h 15"/>
                <a:gd name="T14" fmla="*/ 38 w 59"/>
                <a:gd name="T15" fmla="*/ 1 h 15"/>
                <a:gd name="T16" fmla="*/ 30 w 59"/>
                <a:gd name="T17" fmla="*/ 10 h 15"/>
                <a:gd name="T18" fmla="*/ 21 w 59"/>
                <a:gd name="T19" fmla="*/ 1 h 15"/>
                <a:gd name="T20" fmla="*/ 21 w 59"/>
                <a:gd name="T21" fmla="*/ 0 h 15"/>
                <a:gd name="T22" fmla="*/ 14 w 59"/>
                <a:gd name="T2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15">
                  <a:moveTo>
                    <a:pt x="14" y="0"/>
                  </a:moveTo>
                  <a:cubicBezTo>
                    <a:pt x="12" y="0"/>
                    <a:pt x="10" y="1"/>
                    <a:pt x="9" y="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49" y="1"/>
                    <a:pt x="48" y="0"/>
                    <a:pt x="4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1"/>
                    <a:pt x="38" y="1"/>
                  </a:cubicBezTo>
                  <a:cubicBezTo>
                    <a:pt x="38" y="6"/>
                    <a:pt x="35" y="10"/>
                    <a:pt x="30" y="10"/>
                  </a:cubicBezTo>
                  <a:cubicBezTo>
                    <a:pt x="25" y="10"/>
                    <a:pt x="21" y="6"/>
                    <a:pt x="21" y="1"/>
                  </a:cubicBezTo>
                  <a:cubicBezTo>
                    <a:pt x="21" y="1"/>
                    <a:pt x="21" y="0"/>
                    <a:pt x="21" y="0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E1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7" name="Rectangle 447">
              <a:extLst>
                <a:ext uri="{FF2B5EF4-FFF2-40B4-BE49-F238E27FC236}">
                  <a16:creationId xmlns:a16="http://schemas.microsoft.com/office/drawing/2014/main" id="{7665A862-EC17-B94B-BF92-572455D91DD3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880" y="997"/>
              <a:ext cx="50" cy="35"/>
            </a:xfrm>
            <a:prstGeom prst="rect">
              <a:avLst/>
            </a:prstGeom>
            <a:solidFill>
              <a:srgbClr val="FFE0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8" name="Rectangle 448">
              <a:extLst>
                <a:ext uri="{FF2B5EF4-FFF2-40B4-BE49-F238E27FC236}">
                  <a16:creationId xmlns:a16="http://schemas.microsoft.com/office/drawing/2014/main" id="{8306766E-5CEA-ED4D-9101-C5B86975140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880" y="997"/>
              <a:ext cx="50" cy="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49" name="Rectangle 449">
              <a:extLst>
                <a:ext uri="{FF2B5EF4-FFF2-40B4-BE49-F238E27FC236}">
                  <a16:creationId xmlns:a16="http://schemas.microsoft.com/office/drawing/2014/main" id="{727E12EA-9585-164E-855C-1735FBFC49FD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032" y="997"/>
              <a:ext cx="49" cy="35"/>
            </a:xfrm>
            <a:prstGeom prst="rect">
              <a:avLst/>
            </a:prstGeom>
            <a:solidFill>
              <a:srgbClr val="E1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0" name="Rectangle 450">
              <a:extLst>
                <a:ext uri="{FF2B5EF4-FFF2-40B4-BE49-F238E27FC236}">
                  <a16:creationId xmlns:a16="http://schemas.microsoft.com/office/drawing/2014/main" id="{D8B32505-E86F-5248-914D-F07FA0F32E4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956" y="997"/>
              <a:ext cx="50" cy="35"/>
            </a:xfrm>
            <a:prstGeom prst="rect">
              <a:avLst/>
            </a:prstGeom>
            <a:solidFill>
              <a:srgbClr val="34A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1" name="Rectangle 451">
              <a:extLst>
                <a:ext uri="{FF2B5EF4-FFF2-40B4-BE49-F238E27FC236}">
                  <a16:creationId xmlns:a16="http://schemas.microsoft.com/office/drawing/2014/main" id="{88EF4C24-C177-774A-B230-DFB174C0E46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956" y="997"/>
              <a:ext cx="50" cy="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2" name="Freeform 452">
              <a:extLst>
                <a:ext uri="{FF2B5EF4-FFF2-40B4-BE49-F238E27FC236}">
                  <a16:creationId xmlns:a16="http://schemas.microsoft.com/office/drawing/2014/main" id="{8EF5ACBA-A07C-A849-8636-6F47C6E90921}"/>
                </a:ext>
              </a:extLst>
            </p:cNvPr>
            <p:cNvSpPr>
              <a:spLocks/>
            </p:cNvSpPr>
            <p:nvPr/>
          </p:nvSpPr>
          <p:spPr bwMode="gray">
            <a:xfrm>
              <a:off x="4966" y="1002"/>
              <a:ext cx="33" cy="26"/>
            </a:xfrm>
            <a:custGeom>
              <a:avLst/>
              <a:gdLst>
                <a:gd name="T0" fmla="*/ 10 w 14"/>
                <a:gd name="T1" fmla="*/ 0 h 11"/>
                <a:gd name="T2" fmla="*/ 7 w 14"/>
                <a:gd name="T3" fmla="*/ 3 h 11"/>
                <a:gd name="T4" fmla="*/ 3 w 14"/>
                <a:gd name="T5" fmla="*/ 0 h 11"/>
                <a:gd name="T6" fmla="*/ 2 w 14"/>
                <a:gd name="T7" fmla="*/ 0 h 11"/>
                <a:gd name="T8" fmla="*/ 0 w 14"/>
                <a:gd name="T9" fmla="*/ 4 h 11"/>
                <a:gd name="T10" fmla="*/ 7 w 14"/>
                <a:gd name="T11" fmla="*/ 11 h 11"/>
                <a:gd name="T12" fmla="*/ 13 w 14"/>
                <a:gd name="T13" fmla="*/ 4 h 11"/>
                <a:gd name="T14" fmla="*/ 11 w 14"/>
                <a:gd name="T15" fmla="*/ 0 h 11"/>
                <a:gd name="T16" fmla="*/ 10 w 14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1">
                  <a:moveTo>
                    <a:pt x="10" y="0"/>
                  </a:moveTo>
                  <a:cubicBezTo>
                    <a:pt x="9" y="0"/>
                    <a:pt x="7" y="1"/>
                    <a:pt x="7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0" y="0"/>
                    <a:pt x="0" y="3"/>
                    <a:pt x="0" y="4"/>
                  </a:cubicBezTo>
                  <a:cubicBezTo>
                    <a:pt x="2" y="6"/>
                    <a:pt x="7" y="11"/>
                    <a:pt x="7" y="11"/>
                  </a:cubicBezTo>
                  <a:cubicBezTo>
                    <a:pt x="7" y="11"/>
                    <a:pt x="12" y="6"/>
                    <a:pt x="13" y="4"/>
                  </a:cubicBezTo>
                  <a:cubicBezTo>
                    <a:pt x="14" y="3"/>
                    <a:pt x="13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solidFill>
              <a:srgbClr val="C2E2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3" name="Freeform 453">
              <a:extLst>
                <a:ext uri="{FF2B5EF4-FFF2-40B4-BE49-F238E27FC236}">
                  <a16:creationId xmlns:a16="http://schemas.microsoft.com/office/drawing/2014/main" id="{C54E018A-971D-DC44-9756-D06AB7A66764}"/>
                </a:ext>
              </a:extLst>
            </p:cNvPr>
            <p:cNvSpPr>
              <a:spLocks/>
            </p:cNvSpPr>
            <p:nvPr/>
          </p:nvSpPr>
          <p:spPr bwMode="gray">
            <a:xfrm>
              <a:off x="4890" y="999"/>
              <a:ext cx="31" cy="29"/>
            </a:xfrm>
            <a:custGeom>
              <a:avLst/>
              <a:gdLst>
                <a:gd name="T0" fmla="*/ 14 w 31"/>
                <a:gd name="T1" fmla="*/ 0 h 29"/>
                <a:gd name="T2" fmla="*/ 9 w 31"/>
                <a:gd name="T3" fmla="*/ 10 h 29"/>
                <a:gd name="T4" fmla="*/ 0 w 31"/>
                <a:gd name="T5" fmla="*/ 10 h 29"/>
                <a:gd name="T6" fmla="*/ 7 w 31"/>
                <a:gd name="T7" fmla="*/ 19 h 29"/>
                <a:gd name="T8" fmla="*/ 5 w 31"/>
                <a:gd name="T9" fmla="*/ 29 h 29"/>
                <a:gd name="T10" fmla="*/ 14 w 31"/>
                <a:gd name="T11" fmla="*/ 24 h 29"/>
                <a:gd name="T12" fmla="*/ 24 w 31"/>
                <a:gd name="T13" fmla="*/ 29 h 29"/>
                <a:gd name="T14" fmla="*/ 24 w 31"/>
                <a:gd name="T15" fmla="*/ 19 h 29"/>
                <a:gd name="T16" fmla="*/ 31 w 31"/>
                <a:gd name="T17" fmla="*/ 10 h 29"/>
                <a:gd name="T18" fmla="*/ 19 w 31"/>
                <a:gd name="T19" fmla="*/ 10 h 29"/>
                <a:gd name="T20" fmla="*/ 14 w 31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9">
                  <a:moveTo>
                    <a:pt x="14" y="0"/>
                  </a:moveTo>
                  <a:lnTo>
                    <a:pt x="9" y="10"/>
                  </a:lnTo>
                  <a:lnTo>
                    <a:pt x="0" y="10"/>
                  </a:lnTo>
                  <a:lnTo>
                    <a:pt x="7" y="19"/>
                  </a:lnTo>
                  <a:lnTo>
                    <a:pt x="5" y="29"/>
                  </a:lnTo>
                  <a:lnTo>
                    <a:pt x="14" y="24"/>
                  </a:lnTo>
                  <a:lnTo>
                    <a:pt x="24" y="29"/>
                  </a:lnTo>
                  <a:lnTo>
                    <a:pt x="24" y="19"/>
                  </a:lnTo>
                  <a:lnTo>
                    <a:pt x="31" y="10"/>
                  </a:lnTo>
                  <a:lnTo>
                    <a:pt x="19" y="1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FFF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4" name="Freeform 454">
              <a:extLst>
                <a:ext uri="{FF2B5EF4-FFF2-40B4-BE49-F238E27FC236}">
                  <a16:creationId xmlns:a16="http://schemas.microsoft.com/office/drawing/2014/main" id="{52C4136F-CE45-1E44-9FFA-668D34B48427}"/>
                </a:ext>
              </a:extLst>
            </p:cNvPr>
            <p:cNvSpPr>
              <a:spLocks/>
            </p:cNvSpPr>
            <p:nvPr/>
          </p:nvSpPr>
          <p:spPr bwMode="gray">
            <a:xfrm>
              <a:off x="4890" y="999"/>
              <a:ext cx="31" cy="29"/>
            </a:xfrm>
            <a:custGeom>
              <a:avLst/>
              <a:gdLst>
                <a:gd name="T0" fmla="*/ 14 w 31"/>
                <a:gd name="T1" fmla="*/ 0 h 29"/>
                <a:gd name="T2" fmla="*/ 9 w 31"/>
                <a:gd name="T3" fmla="*/ 10 h 29"/>
                <a:gd name="T4" fmla="*/ 0 w 31"/>
                <a:gd name="T5" fmla="*/ 10 h 29"/>
                <a:gd name="T6" fmla="*/ 7 w 31"/>
                <a:gd name="T7" fmla="*/ 19 h 29"/>
                <a:gd name="T8" fmla="*/ 5 w 31"/>
                <a:gd name="T9" fmla="*/ 29 h 29"/>
                <a:gd name="T10" fmla="*/ 14 w 31"/>
                <a:gd name="T11" fmla="*/ 24 h 29"/>
                <a:gd name="T12" fmla="*/ 24 w 31"/>
                <a:gd name="T13" fmla="*/ 29 h 29"/>
                <a:gd name="T14" fmla="*/ 24 w 31"/>
                <a:gd name="T15" fmla="*/ 19 h 29"/>
                <a:gd name="T16" fmla="*/ 31 w 31"/>
                <a:gd name="T17" fmla="*/ 10 h 29"/>
                <a:gd name="T18" fmla="*/ 19 w 31"/>
                <a:gd name="T19" fmla="*/ 10 h 29"/>
                <a:gd name="T20" fmla="*/ 14 w 31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9">
                  <a:moveTo>
                    <a:pt x="14" y="0"/>
                  </a:moveTo>
                  <a:lnTo>
                    <a:pt x="9" y="10"/>
                  </a:lnTo>
                  <a:lnTo>
                    <a:pt x="0" y="10"/>
                  </a:lnTo>
                  <a:lnTo>
                    <a:pt x="7" y="19"/>
                  </a:lnTo>
                  <a:lnTo>
                    <a:pt x="5" y="29"/>
                  </a:lnTo>
                  <a:lnTo>
                    <a:pt x="14" y="24"/>
                  </a:lnTo>
                  <a:lnTo>
                    <a:pt x="24" y="29"/>
                  </a:lnTo>
                  <a:lnTo>
                    <a:pt x="24" y="19"/>
                  </a:lnTo>
                  <a:lnTo>
                    <a:pt x="31" y="10"/>
                  </a:lnTo>
                  <a:lnTo>
                    <a:pt x="19" y="10"/>
                  </a:lnTo>
                  <a:lnTo>
                    <a:pt x="1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5" name="Freeform 455">
              <a:extLst>
                <a:ext uri="{FF2B5EF4-FFF2-40B4-BE49-F238E27FC236}">
                  <a16:creationId xmlns:a16="http://schemas.microsoft.com/office/drawing/2014/main" id="{12D0C5BE-7763-EC4E-99F4-8DE8E0A7E50A}"/>
                </a:ext>
              </a:extLst>
            </p:cNvPr>
            <p:cNvSpPr>
              <a:spLocks/>
            </p:cNvSpPr>
            <p:nvPr/>
          </p:nvSpPr>
          <p:spPr bwMode="gray">
            <a:xfrm>
              <a:off x="5043" y="1006"/>
              <a:ext cx="26" cy="22"/>
            </a:xfrm>
            <a:custGeom>
              <a:avLst/>
              <a:gdLst>
                <a:gd name="T0" fmla="*/ 11 w 11"/>
                <a:gd name="T1" fmla="*/ 8 h 9"/>
                <a:gd name="T2" fmla="*/ 10 w 11"/>
                <a:gd name="T3" fmla="*/ 9 h 9"/>
                <a:gd name="T4" fmla="*/ 1 w 11"/>
                <a:gd name="T5" fmla="*/ 9 h 9"/>
                <a:gd name="T6" fmla="*/ 0 w 11"/>
                <a:gd name="T7" fmla="*/ 8 h 9"/>
                <a:gd name="T8" fmla="*/ 0 w 11"/>
                <a:gd name="T9" fmla="*/ 2 h 9"/>
                <a:gd name="T10" fmla="*/ 1 w 11"/>
                <a:gd name="T11" fmla="*/ 0 h 9"/>
                <a:gd name="T12" fmla="*/ 10 w 11"/>
                <a:gd name="T13" fmla="*/ 0 h 9"/>
                <a:gd name="T14" fmla="*/ 11 w 11"/>
                <a:gd name="T15" fmla="*/ 2 h 9"/>
                <a:gd name="T16" fmla="*/ 11 w 11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9">
                  <a:moveTo>
                    <a:pt x="11" y="8"/>
                  </a:moveTo>
                  <a:cubicBezTo>
                    <a:pt x="11" y="8"/>
                    <a:pt x="11" y="9"/>
                    <a:pt x="1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1"/>
                    <a:pt x="11" y="2"/>
                  </a:cubicBezTo>
                  <a:lnTo>
                    <a:pt x="11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6" name="Freeform 456">
              <a:extLst>
                <a:ext uri="{FF2B5EF4-FFF2-40B4-BE49-F238E27FC236}">
                  <a16:creationId xmlns:a16="http://schemas.microsoft.com/office/drawing/2014/main" id="{CE840934-06D1-E444-948C-5743195BCB3E}"/>
                </a:ext>
              </a:extLst>
            </p:cNvPr>
            <p:cNvSpPr>
              <a:spLocks/>
            </p:cNvSpPr>
            <p:nvPr/>
          </p:nvSpPr>
          <p:spPr bwMode="gray">
            <a:xfrm>
              <a:off x="5048" y="999"/>
              <a:ext cx="17" cy="7"/>
            </a:xfrm>
            <a:custGeom>
              <a:avLst/>
              <a:gdLst>
                <a:gd name="T0" fmla="*/ 2 w 7"/>
                <a:gd name="T1" fmla="*/ 3 h 3"/>
                <a:gd name="T2" fmla="*/ 2 w 7"/>
                <a:gd name="T3" fmla="*/ 3 h 3"/>
                <a:gd name="T4" fmla="*/ 3 w 7"/>
                <a:gd name="T5" fmla="*/ 1 h 3"/>
                <a:gd name="T6" fmla="*/ 4 w 7"/>
                <a:gd name="T7" fmla="*/ 1 h 3"/>
                <a:gd name="T8" fmla="*/ 6 w 7"/>
                <a:gd name="T9" fmla="*/ 3 h 3"/>
                <a:gd name="T10" fmla="*/ 6 w 7"/>
                <a:gd name="T11" fmla="*/ 3 h 3"/>
                <a:gd name="T12" fmla="*/ 7 w 7"/>
                <a:gd name="T13" fmla="*/ 3 h 3"/>
                <a:gd name="T14" fmla="*/ 7 w 7"/>
                <a:gd name="T15" fmla="*/ 3 h 3"/>
                <a:gd name="T16" fmla="*/ 4 w 7"/>
                <a:gd name="T17" fmla="*/ 0 h 3"/>
                <a:gd name="T18" fmla="*/ 3 w 7"/>
                <a:gd name="T19" fmla="*/ 0 h 3"/>
                <a:gd name="T20" fmla="*/ 0 w 7"/>
                <a:gd name="T21" fmla="*/ 3 h 3"/>
                <a:gd name="T22" fmla="*/ 0 w 7"/>
                <a:gd name="T23" fmla="*/ 3 h 3"/>
                <a:gd name="T24" fmla="*/ 2 w 7"/>
                <a:gd name="T2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3">
                  <a:moveTo>
                    <a:pt x="2" y="3"/>
                  </a:move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2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7" name="Freeform 457">
              <a:extLst>
                <a:ext uri="{FF2B5EF4-FFF2-40B4-BE49-F238E27FC236}">
                  <a16:creationId xmlns:a16="http://schemas.microsoft.com/office/drawing/2014/main" id="{F6791681-890A-7544-B765-BB62138D44E6}"/>
                </a:ext>
              </a:extLst>
            </p:cNvPr>
            <p:cNvSpPr>
              <a:spLocks/>
            </p:cNvSpPr>
            <p:nvPr/>
          </p:nvSpPr>
          <p:spPr bwMode="gray">
            <a:xfrm>
              <a:off x="5043" y="1006"/>
              <a:ext cx="26" cy="22"/>
            </a:xfrm>
            <a:custGeom>
              <a:avLst/>
              <a:gdLst>
                <a:gd name="T0" fmla="*/ 11 w 11"/>
                <a:gd name="T1" fmla="*/ 8 h 9"/>
                <a:gd name="T2" fmla="*/ 10 w 11"/>
                <a:gd name="T3" fmla="*/ 9 h 9"/>
                <a:gd name="T4" fmla="*/ 1 w 11"/>
                <a:gd name="T5" fmla="*/ 9 h 9"/>
                <a:gd name="T6" fmla="*/ 0 w 11"/>
                <a:gd name="T7" fmla="*/ 8 h 9"/>
                <a:gd name="T8" fmla="*/ 0 w 11"/>
                <a:gd name="T9" fmla="*/ 2 h 9"/>
                <a:gd name="T10" fmla="*/ 1 w 11"/>
                <a:gd name="T11" fmla="*/ 0 h 9"/>
                <a:gd name="T12" fmla="*/ 10 w 11"/>
                <a:gd name="T13" fmla="*/ 0 h 9"/>
                <a:gd name="T14" fmla="*/ 11 w 11"/>
                <a:gd name="T15" fmla="*/ 2 h 9"/>
                <a:gd name="T16" fmla="*/ 11 w 11"/>
                <a:gd name="T17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9">
                  <a:moveTo>
                    <a:pt x="11" y="8"/>
                  </a:moveTo>
                  <a:cubicBezTo>
                    <a:pt x="11" y="8"/>
                    <a:pt x="11" y="9"/>
                    <a:pt x="1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8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1"/>
                    <a:pt x="11" y="2"/>
                  </a:cubicBezTo>
                  <a:lnTo>
                    <a:pt x="11" y="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8" name="Freeform 458">
              <a:extLst>
                <a:ext uri="{FF2B5EF4-FFF2-40B4-BE49-F238E27FC236}">
                  <a16:creationId xmlns:a16="http://schemas.microsoft.com/office/drawing/2014/main" id="{55184DF2-7617-FF40-8AB1-5A725BCFD0CA}"/>
                </a:ext>
              </a:extLst>
            </p:cNvPr>
            <p:cNvSpPr>
              <a:spLocks/>
            </p:cNvSpPr>
            <p:nvPr/>
          </p:nvSpPr>
          <p:spPr bwMode="gray">
            <a:xfrm>
              <a:off x="4656" y="2421"/>
              <a:ext cx="232" cy="428"/>
            </a:xfrm>
            <a:custGeom>
              <a:avLst/>
              <a:gdLst>
                <a:gd name="T0" fmla="*/ 81 w 98"/>
                <a:gd name="T1" fmla="*/ 178 h 181"/>
                <a:gd name="T2" fmla="*/ 88 w 98"/>
                <a:gd name="T3" fmla="*/ 179 h 181"/>
                <a:gd name="T4" fmla="*/ 90 w 98"/>
                <a:gd name="T5" fmla="*/ 177 h 181"/>
                <a:gd name="T6" fmla="*/ 12 w 98"/>
                <a:gd name="T7" fmla="*/ 66 h 181"/>
                <a:gd name="T8" fmla="*/ 13 w 98"/>
                <a:gd name="T9" fmla="*/ 60 h 181"/>
                <a:gd name="T10" fmla="*/ 94 w 98"/>
                <a:gd name="T11" fmla="*/ 3 h 181"/>
                <a:gd name="T12" fmla="*/ 98 w 98"/>
                <a:gd name="T13" fmla="*/ 3 h 181"/>
                <a:gd name="T14" fmla="*/ 98 w 98"/>
                <a:gd name="T15" fmla="*/ 3 h 181"/>
                <a:gd name="T16" fmla="*/ 87 w 98"/>
                <a:gd name="T17" fmla="*/ 1 h 181"/>
                <a:gd name="T18" fmla="*/ 83 w 98"/>
                <a:gd name="T19" fmla="*/ 1 h 181"/>
                <a:gd name="T20" fmla="*/ 3 w 98"/>
                <a:gd name="T21" fmla="*/ 58 h 181"/>
                <a:gd name="T22" fmla="*/ 2 w 98"/>
                <a:gd name="T23" fmla="*/ 64 h 181"/>
                <a:gd name="T24" fmla="*/ 81 w 98"/>
                <a:gd name="T25" fmla="*/ 178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8" h="181">
                  <a:moveTo>
                    <a:pt x="81" y="178"/>
                  </a:moveTo>
                  <a:cubicBezTo>
                    <a:pt x="83" y="180"/>
                    <a:pt x="86" y="181"/>
                    <a:pt x="88" y="179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12" y="66"/>
                    <a:pt x="12" y="66"/>
                    <a:pt x="12" y="66"/>
                  </a:cubicBezTo>
                  <a:cubicBezTo>
                    <a:pt x="11" y="64"/>
                    <a:pt x="11" y="61"/>
                    <a:pt x="13" y="60"/>
                  </a:cubicBezTo>
                  <a:cubicBezTo>
                    <a:pt x="94" y="3"/>
                    <a:pt x="94" y="3"/>
                    <a:pt x="94" y="3"/>
                  </a:cubicBezTo>
                  <a:cubicBezTo>
                    <a:pt x="95" y="2"/>
                    <a:pt x="97" y="2"/>
                    <a:pt x="98" y="3"/>
                  </a:cubicBezTo>
                  <a:cubicBezTo>
                    <a:pt x="98" y="3"/>
                    <a:pt x="98" y="3"/>
                    <a:pt x="98" y="3"/>
                  </a:cubicBezTo>
                  <a:cubicBezTo>
                    <a:pt x="87" y="1"/>
                    <a:pt x="87" y="1"/>
                    <a:pt x="87" y="1"/>
                  </a:cubicBezTo>
                  <a:cubicBezTo>
                    <a:pt x="86" y="0"/>
                    <a:pt x="84" y="1"/>
                    <a:pt x="83" y="1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1" y="59"/>
                    <a:pt x="0" y="62"/>
                    <a:pt x="2" y="64"/>
                  </a:cubicBezTo>
                  <a:lnTo>
                    <a:pt x="81" y="178"/>
                  </a:lnTo>
                  <a:close/>
                </a:path>
              </a:pathLst>
            </a:custGeom>
            <a:solidFill>
              <a:srgbClr val="505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59" name="Freeform 459">
              <a:extLst>
                <a:ext uri="{FF2B5EF4-FFF2-40B4-BE49-F238E27FC236}">
                  <a16:creationId xmlns:a16="http://schemas.microsoft.com/office/drawing/2014/main" id="{DEBEF090-5933-4047-8265-3E4131D67447}"/>
                </a:ext>
              </a:extLst>
            </p:cNvPr>
            <p:cNvSpPr>
              <a:spLocks/>
            </p:cNvSpPr>
            <p:nvPr/>
          </p:nvSpPr>
          <p:spPr bwMode="gray">
            <a:xfrm>
              <a:off x="4663" y="2428"/>
              <a:ext cx="213" cy="416"/>
            </a:xfrm>
            <a:custGeom>
              <a:avLst/>
              <a:gdLst>
                <a:gd name="T0" fmla="*/ 80 w 90"/>
                <a:gd name="T1" fmla="*/ 174 h 176"/>
                <a:gd name="T2" fmla="*/ 82 w 90"/>
                <a:gd name="T3" fmla="*/ 175 h 176"/>
                <a:gd name="T4" fmla="*/ 82 w 90"/>
                <a:gd name="T5" fmla="*/ 175 h 176"/>
                <a:gd name="T6" fmla="*/ 88 w 90"/>
                <a:gd name="T7" fmla="*/ 176 h 176"/>
                <a:gd name="T8" fmla="*/ 9 w 90"/>
                <a:gd name="T9" fmla="*/ 63 h 176"/>
                <a:gd name="T10" fmla="*/ 10 w 90"/>
                <a:gd name="T11" fmla="*/ 57 h 176"/>
                <a:gd name="T12" fmla="*/ 90 w 90"/>
                <a:gd name="T13" fmla="*/ 1 h 176"/>
                <a:gd name="T14" fmla="*/ 83 w 90"/>
                <a:gd name="T15" fmla="*/ 0 h 176"/>
                <a:gd name="T16" fmla="*/ 83 w 90"/>
                <a:gd name="T17" fmla="*/ 0 h 176"/>
                <a:gd name="T18" fmla="*/ 82 w 90"/>
                <a:gd name="T19" fmla="*/ 0 h 176"/>
                <a:gd name="T20" fmla="*/ 1 w 90"/>
                <a:gd name="T21" fmla="*/ 57 h 176"/>
                <a:gd name="T22" fmla="*/ 1 w 90"/>
                <a:gd name="T23" fmla="*/ 60 h 176"/>
                <a:gd name="T24" fmla="*/ 80 w 90"/>
                <a:gd name="T25" fmla="*/ 174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" h="176">
                  <a:moveTo>
                    <a:pt x="80" y="174"/>
                  </a:moveTo>
                  <a:cubicBezTo>
                    <a:pt x="81" y="174"/>
                    <a:pt x="81" y="175"/>
                    <a:pt x="82" y="175"/>
                  </a:cubicBezTo>
                  <a:cubicBezTo>
                    <a:pt x="82" y="175"/>
                    <a:pt x="82" y="175"/>
                    <a:pt x="82" y="175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1"/>
                    <a:pt x="8" y="58"/>
                    <a:pt x="10" y="57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2" y="0"/>
                    <a:pt x="82" y="0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9"/>
                    <a:pt x="1" y="60"/>
                  </a:cubicBezTo>
                  <a:lnTo>
                    <a:pt x="80" y="174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60" name="Freeform 460">
              <a:extLst>
                <a:ext uri="{FF2B5EF4-FFF2-40B4-BE49-F238E27FC236}">
                  <a16:creationId xmlns:a16="http://schemas.microsoft.com/office/drawing/2014/main" id="{1195AE34-963A-3A47-B61E-1B0DF7689741}"/>
                </a:ext>
              </a:extLst>
            </p:cNvPr>
            <p:cNvSpPr>
              <a:spLocks/>
            </p:cNvSpPr>
            <p:nvPr/>
          </p:nvSpPr>
          <p:spPr bwMode="gray">
            <a:xfrm>
              <a:off x="4663" y="2428"/>
              <a:ext cx="213" cy="140"/>
            </a:xfrm>
            <a:custGeom>
              <a:avLst/>
              <a:gdLst>
                <a:gd name="T0" fmla="*/ 10 w 90"/>
                <a:gd name="T1" fmla="*/ 57 h 59"/>
                <a:gd name="T2" fmla="*/ 90 w 90"/>
                <a:gd name="T3" fmla="*/ 1 h 59"/>
                <a:gd name="T4" fmla="*/ 83 w 90"/>
                <a:gd name="T5" fmla="*/ 0 h 59"/>
                <a:gd name="T6" fmla="*/ 83 w 90"/>
                <a:gd name="T7" fmla="*/ 0 h 59"/>
                <a:gd name="T8" fmla="*/ 82 w 90"/>
                <a:gd name="T9" fmla="*/ 0 h 59"/>
                <a:gd name="T10" fmla="*/ 1 w 90"/>
                <a:gd name="T11" fmla="*/ 57 h 59"/>
                <a:gd name="T12" fmla="*/ 0 w 90"/>
                <a:gd name="T13" fmla="*/ 58 h 59"/>
                <a:gd name="T14" fmla="*/ 8 w 90"/>
                <a:gd name="T15" fmla="*/ 59 h 59"/>
                <a:gd name="T16" fmla="*/ 10 w 90"/>
                <a:gd name="T17" fmla="*/ 5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59">
                  <a:moveTo>
                    <a:pt x="10" y="57"/>
                  </a:moveTo>
                  <a:cubicBezTo>
                    <a:pt x="90" y="1"/>
                    <a:pt x="90" y="1"/>
                    <a:pt x="90" y="1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0"/>
                    <a:pt x="82" y="0"/>
                    <a:pt x="82" y="0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" y="57"/>
                    <a:pt x="0" y="57"/>
                    <a:pt x="0" y="58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9" y="58"/>
                    <a:pt x="9" y="57"/>
                    <a:pt x="10" y="57"/>
                  </a:cubicBezTo>
                  <a:close/>
                </a:path>
              </a:pathLst>
            </a:custGeom>
            <a:solidFill>
              <a:srgbClr val="E2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61" name="Freeform 461">
              <a:extLst>
                <a:ext uri="{FF2B5EF4-FFF2-40B4-BE49-F238E27FC236}">
                  <a16:creationId xmlns:a16="http://schemas.microsoft.com/office/drawing/2014/main" id="{3AA8098F-210E-8843-A5FD-B7B16CB23C53}"/>
                </a:ext>
              </a:extLst>
            </p:cNvPr>
            <p:cNvSpPr>
              <a:spLocks/>
            </p:cNvSpPr>
            <p:nvPr/>
          </p:nvSpPr>
          <p:spPr bwMode="gray">
            <a:xfrm>
              <a:off x="4682" y="2426"/>
              <a:ext cx="402" cy="428"/>
            </a:xfrm>
            <a:custGeom>
              <a:avLst/>
              <a:gdLst>
                <a:gd name="T0" fmla="*/ 87 w 170"/>
                <a:gd name="T1" fmla="*/ 179 h 181"/>
                <a:gd name="T2" fmla="*/ 81 w 170"/>
                <a:gd name="T3" fmla="*/ 178 h 181"/>
                <a:gd name="T4" fmla="*/ 1 w 170"/>
                <a:gd name="T5" fmla="*/ 64 h 181"/>
                <a:gd name="T6" fmla="*/ 2 w 170"/>
                <a:gd name="T7" fmla="*/ 58 h 181"/>
                <a:gd name="T8" fmla="*/ 83 w 170"/>
                <a:gd name="T9" fmla="*/ 1 h 181"/>
                <a:gd name="T10" fmla="*/ 89 w 170"/>
                <a:gd name="T11" fmla="*/ 2 h 181"/>
                <a:gd name="T12" fmla="*/ 169 w 170"/>
                <a:gd name="T13" fmla="*/ 117 h 181"/>
                <a:gd name="T14" fmla="*/ 168 w 170"/>
                <a:gd name="T15" fmla="*/ 123 h 181"/>
                <a:gd name="T16" fmla="*/ 87 w 170"/>
                <a:gd name="T17" fmla="*/ 179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0" h="181">
                  <a:moveTo>
                    <a:pt x="87" y="179"/>
                  </a:moveTo>
                  <a:cubicBezTo>
                    <a:pt x="85" y="181"/>
                    <a:pt x="82" y="180"/>
                    <a:pt x="81" y="178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0" y="62"/>
                    <a:pt x="0" y="59"/>
                    <a:pt x="2" y="58"/>
                  </a:cubicBezTo>
                  <a:cubicBezTo>
                    <a:pt x="83" y="1"/>
                    <a:pt x="83" y="1"/>
                    <a:pt x="83" y="1"/>
                  </a:cubicBezTo>
                  <a:cubicBezTo>
                    <a:pt x="85" y="0"/>
                    <a:pt x="88" y="0"/>
                    <a:pt x="89" y="2"/>
                  </a:cubicBezTo>
                  <a:cubicBezTo>
                    <a:pt x="169" y="117"/>
                    <a:pt x="169" y="117"/>
                    <a:pt x="169" y="117"/>
                  </a:cubicBezTo>
                  <a:cubicBezTo>
                    <a:pt x="170" y="119"/>
                    <a:pt x="170" y="121"/>
                    <a:pt x="168" y="123"/>
                  </a:cubicBezTo>
                  <a:lnTo>
                    <a:pt x="87" y="179"/>
                  </a:lnTo>
                  <a:close/>
                </a:path>
              </a:pathLst>
            </a:custGeom>
            <a:solidFill>
              <a:srgbClr val="60C0D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62" name="Freeform 462">
              <a:extLst>
                <a:ext uri="{FF2B5EF4-FFF2-40B4-BE49-F238E27FC236}">
                  <a16:creationId xmlns:a16="http://schemas.microsoft.com/office/drawing/2014/main" id="{86AB4345-53A4-754D-B83C-1ED7B1B1B1ED}"/>
                </a:ext>
              </a:extLst>
            </p:cNvPr>
            <p:cNvSpPr>
              <a:spLocks/>
            </p:cNvSpPr>
            <p:nvPr/>
          </p:nvSpPr>
          <p:spPr bwMode="gray">
            <a:xfrm>
              <a:off x="4873" y="2426"/>
              <a:ext cx="211" cy="293"/>
            </a:xfrm>
            <a:custGeom>
              <a:avLst/>
              <a:gdLst>
                <a:gd name="T0" fmla="*/ 85 w 89"/>
                <a:gd name="T1" fmla="*/ 124 h 124"/>
                <a:gd name="T2" fmla="*/ 87 w 89"/>
                <a:gd name="T3" fmla="*/ 123 h 124"/>
                <a:gd name="T4" fmla="*/ 88 w 89"/>
                <a:gd name="T5" fmla="*/ 117 h 124"/>
                <a:gd name="T6" fmla="*/ 8 w 89"/>
                <a:gd name="T7" fmla="*/ 2 h 124"/>
                <a:gd name="T8" fmla="*/ 2 w 89"/>
                <a:gd name="T9" fmla="*/ 1 h 124"/>
                <a:gd name="T10" fmla="*/ 0 w 89"/>
                <a:gd name="T11" fmla="*/ 2 h 124"/>
                <a:gd name="T12" fmla="*/ 85 w 89"/>
                <a:gd name="T13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124">
                  <a:moveTo>
                    <a:pt x="85" y="124"/>
                  </a:moveTo>
                  <a:cubicBezTo>
                    <a:pt x="87" y="123"/>
                    <a:pt x="87" y="123"/>
                    <a:pt x="87" y="123"/>
                  </a:cubicBezTo>
                  <a:cubicBezTo>
                    <a:pt x="89" y="121"/>
                    <a:pt x="89" y="119"/>
                    <a:pt x="88" y="117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0"/>
                    <a:pt x="4" y="0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lnTo>
                    <a:pt x="85" y="124"/>
                  </a:lnTo>
                  <a:close/>
                </a:path>
              </a:pathLst>
            </a:custGeom>
            <a:solidFill>
              <a:srgbClr val="5F78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63" name="Freeform 463">
              <a:extLst>
                <a:ext uri="{FF2B5EF4-FFF2-40B4-BE49-F238E27FC236}">
                  <a16:creationId xmlns:a16="http://schemas.microsoft.com/office/drawing/2014/main" id="{3214767A-6162-E34E-8C81-C1B530E22172}"/>
                </a:ext>
              </a:extLst>
            </p:cNvPr>
            <p:cNvSpPr>
              <a:spLocks/>
            </p:cNvSpPr>
            <p:nvPr/>
          </p:nvSpPr>
          <p:spPr bwMode="gray">
            <a:xfrm>
              <a:off x="4758" y="2580"/>
              <a:ext cx="510" cy="387"/>
            </a:xfrm>
            <a:custGeom>
              <a:avLst/>
              <a:gdLst>
                <a:gd name="T0" fmla="*/ 194 w 216"/>
                <a:gd name="T1" fmla="*/ 8 h 164"/>
                <a:gd name="T2" fmla="*/ 194 w 216"/>
                <a:gd name="T3" fmla="*/ 7 h 164"/>
                <a:gd name="T4" fmla="*/ 194 w 216"/>
                <a:gd name="T5" fmla="*/ 7 h 164"/>
                <a:gd name="T6" fmla="*/ 193 w 216"/>
                <a:gd name="T7" fmla="*/ 3 h 164"/>
                <a:gd name="T8" fmla="*/ 188 w 216"/>
                <a:gd name="T9" fmla="*/ 0 h 164"/>
                <a:gd name="T10" fmla="*/ 4 w 216"/>
                <a:gd name="T11" fmla="*/ 35 h 164"/>
                <a:gd name="T12" fmla="*/ 0 w 216"/>
                <a:gd name="T13" fmla="*/ 39 h 164"/>
                <a:gd name="T14" fmla="*/ 23 w 216"/>
                <a:gd name="T15" fmla="*/ 161 h 164"/>
                <a:gd name="T16" fmla="*/ 28 w 216"/>
                <a:gd name="T17" fmla="*/ 164 h 164"/>
                <a:gd name="T18" fmla="*/ 119 w 216"/>
                <a:gd name="T19" fmla="*/ 147 h 164"/>
                <a:gd name="T20" fmla="*/ 120 w 216"/>
                <a:gd name="T21" fmla="*/ 147 h 164"/>
                <a:gd name="T22" fmla="*/ 121 w 216"/>
                <a:gd name="T23" fmla="*/ 147 h 164"/>
                <a:gd name="T24" fmla="*/ 213 w 216"/>
                <a:gd name="T25" fmla="*/ 129 h 164"/>
                <a:gd name="T26" fmla="*/ 216 w 216"/>
                <a:gd name="T27" fmla="*/ 125 h 164"/>
                <a:gd name="T28" fmla="*/ 194 w 216"/>
                <a:gd name="T29" fmla="*/ 7 h 164"/>
                <a:gd name="T30" fmla="*/ 194 w 216"/>
                <a:gd name="T31" fmla="*/ 8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6" h="164">
                  <a:moveTo>
                    <a:pt x="194" y="8"/>
                  </a:moveTo>
                  <a:cubicBezTo>
                    <a:pt x="194" y="7"/>
                    <a:pt x="194" y="7"/>
                    <a:pt x="194" y="7"/>
                  </a:cubicBezTo>
                  <a:cubicBezTo>
                    <a:pt x="194" y="7"/>
                    <a:pt x="194" y="7"/>
                    <a:pt x="194" y="7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3" y="1"/>
                    <a:pt x="191" y="0"/>
                    <a:pt x="188" y="0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1" y="35"/>
                    <a:pt x="0" y="37"/>
                    <a:pt x="0" y="39"/>
                  </a:cubicBezTo>
                  <a:cubicBezTo>
                    <a:pt x="23" y="161"/>
                    <a:pt x="23" y="161"/>
                    <a:pt x="23" y="161"/>
                  </a:cubicBezTo>
                  <a:cubicBezTo>
                    <a:pt x="24" y="163"/>
                    <a:pt x="26" y="164"/>
                    <a:pt x="28" y="164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0" y="147"/>
                    <a:pt x="121" y="147"/>
                    <a:pt x="121" y="147"/>
                  </a:cubicBezTo>
                  <a:cubicBezTo>
                    <a:pt x="213" y="129"/>
                    <a:pt x="213" y="129"/>
                    <a:pt x="213" y="129"/>
                  </a:cubicBezTo>
                  <a:cubicBezTo>
                    <a:pt x="215" y="129"/>
                    <a:pt x="216" y="127"/>
                    <a:pt x="216" y="125"/>
                  </a:cubicBezTo>
                  <a:cubicBezTo>
                    <a:pt x="194" y="7"/>
                    <a:pt x="194" y="7"/>
                    <a:pt x="194" y="7"/>
                  </a:cubicBezTo>
                  <a:lnTo>
                    <a:pt x="194" y="8"/>
                  </a:lnTo>
                  <a:close/>
                </a:path>
              </a:pathLst>
            </a:custGeom>
            <a:solidFill>
              <a:srgbClr val="505B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64" name="Freeform 464">
              <a:extLst>
                <a:ext uri="{FF2B5EF4-FFF2-40B4-BE49-F238E27FC236}">
                  <a16:creationId xmlns:a16="http://schemas.microsoft.com/office/drawing/2014/main" id="{EDEA1515-E457-9849-9EC2-33605FD15663}"/>
                </a:ext>
              </a:extLst>
            </p:cNvPr>
            <p:cNvSpPr>
              <a:spLocks/>
            </p:cNvSpPr>
            <p:nvPr/>
          </p:nvSpPr>
          <p:spPr bwMode="gray">
            <a:xfrm>
              <a:off x="4984" y="2627"/>
              <a:ext cx="67" cy="302"/>
            </a:xfrm>
            <a:custGeom>
              <a:avLst/>
              <a:gdLst>
                <a:gd name="T0" fmla="*/ 6 w 28"/>
                <a:gd name="T1" fmla="*/ 4 h 128"/>
                <a:gd name="T2" fmla="*/ 0 w 28"/>
                <a:gd name="T3" fmla="*/ 0 h 128"/>
                <a:gd name="T4" fmla="*/ 0 w 28"/>
                <a:gd name="T5" fmla="*/ 2 h 128"/>
                <a:gd name="T6" fmla="*/ 23 w 28"/>
                <a:gd name="T7" fmla="*/ 123 h 128"/>
                <a:gd name="T8" fmla="*/ 24 w 28"/>
                <a:gd name="T9" fmla="*/ 124 h 128"/>
                <a:gd name="T10" fmla="*/ 24 w 28"/>
                <a:gd name="T11" fmla="*/ 124 h 128"/>
                <a:gd name="T12" fmla="*/ 24 w 28"/>
                <a:gd name="T13" fmla="*/ 124 h 128"/>
                <a:gd name="T14" fmla="*/ 28 w 28"/>
                <a:gd name="T15" fmla="*/ 128 h 128"/>
                <a:gd name="T16" fmla="*/ 6 w 28"/>
                <a:gd name="T17" fmla="*/ 7 h 128"/>
                <a:gd name="T18" fmla="*/ 6 w 28"/>
                <a:gd name="T19" fmla="*/ 5 h 128"/>
                <a:gd name="T20" fmla="*/ 6 w 28"/>
                <a:gd name="T21" fmla="*/ 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128">
                  <a:moveTo>
                    <a:pt x="6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23" y="123"/>
                    <a:pt x="23" y="123"/>
                    <a:pt x="23" y="123"/>
                  </a:cubicBezTo>
                  <a:cubicBezTo>
                    <a:pt x="23" y="124"/>
                    <a:pt x="23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4" y="124"/>
                    <a:pt x="24" y="124"/>
                    <a:pt x="24" y="124"/>
                  </a:cubicBezTo>
                  <a:cubicBezTo>
                    <a:pt x="28" y="128"/>
                    <a:pt x="28" y="128"/>
                    <a:pt x="28" y="12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5"/>
                    <a:pt x="6" y="5"/>
                  </a:cubicBezTo>
                  <a:lnTo>
                    <a:pt x="6" y="4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65" name="Freeform 465">
              <a:extLst>
                <a:ext uri="{FF2B5EF4-FFF2-40B4-BE49-F238E27FC236}">
                  <a16:creationId xmlns:a16="http://schemas.microsoft.com/office/drawing/2014/main" id="{6725D93B-0B83-1D49-ACAE-8398F38A1D6B}"/>
                </a:ext>
              </a:extLst>
            </p:cNvPr>
            <p:cNvSpPr>
              <a:spLocks/>
            </p:cNvSpPr>
            <p:nvPr/>
          </p:nvSpPr>
          <p:spPr bwMode="gray">
            <a:xfrm>
              <a:off x="4775" y="2636"/>
              <a:ext cx="276" cy="345"/>
            </a:xfrm>
            <a:custGeom>
              <a:avLst/>
              <a:gdLst>
                <a:gd name="T0" fmla="*/ 28 w 117"/>
                <a:gd name="T1" fmla="*/ 145 h 146"/>
                <a:gd name="T2" fmla="*/ 23 w 117"/>
                <a:gd name="T3" fmla="*/ 142 h 146"/>
                <a:gd name="T4" fmla="*/ 0 w 117"/>
                <a:gd name="T5" fmla="*/ 21 h 146"/>
                <a:gd name="T6" fmla="*/ 3 w 117"/>
                <a:gd name="T7" fmla="*/ 16 h 146"/>
                <a:gd name="T8" fmla="*/ 89 w 117"/>
                <a:gd name="T9" fmla="*/ 0 h 146"/>
                <a:gd name="T10" fmla="*/ 94 w 117"/>
                <a:gd name="T11" fmla="*/ 3 h 146"/>
                <a:gd name="T12" fmla="*/ 117 w 117"/>
                <a:gd name="T13" fmla="*/ 125 h 146"/>
                <a:gd name="T14" fmla="*/ 113 w 117"/>
                <a:gd name="T15" fmla="*/ 129 h 146"/>
                <a:gd name="T16" fmla="*/ 28 w 117"/>
                <a:gd name="T17" fmla="*/ 14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46">
                  <a:moveTo>
                    <a:pt x="28" y="145"/>
                  </a:moveTo>
                  <a:cubicBezTo>
                    <a:pt x="26" y="146"/>
                    <a:pt x="23" y="144"/>
                    <a:pt x="23" y="14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9"/>
                    <a:pt x="1" y="17"/>
                    <a:pt x="3" y="16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1" y="0"/>
                    <a:pt x="93" y="1"/>
                    <a:pt x="94" y="3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7" y="127"/>
                    <a:pt x="116" y="129"/>
                    <a:pt x="113" y="129"/>
                  </a:cubicBezTo>
                  <a:lnTo>
                    <a:pt x="28" y="1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66" name="Freeform 466">
              <a:extLst>
                <a:ext uri="{FF2B5EF4-FFF2-40B4-BE49-F238E27FC236}">
                  <a16:creationId xmlns:a16="http://schemas.microsoft.com/office/drawing/2014/main" id="{D3733A2D-5C80-5647-9FE2-D1E1AB1E34BE}"/>
                </a:ext>
              </a:extLst>
            </p:cNvPr>
            <p:cNvSpPr>
              <a:spLocks/>
            </p:cNvSpPr>
            <p:nvPr/>
          </p:nvSpPr>
          <p:spPr bwMode="gray">
            <a:xfrm>
              <a:off x="4984" y="2587"/>
              <a:ext cx="232" cy="49"/>
            </a:xfrm>
            <a:custGeom>
              <a:avLst/>
              <a:gdLst>
                <a:gd name="T0" fmla="*/ 92 w 98"/>
                <a:gd name="T1" fmla="*/ 0 h 21"/>
                <a:gd name="T2" fmla="*/ 92 w 98"/>
                <a:gd name="T3" fmla="*/ 0 h 21"/>
                <a:gd name="T4" fmla="*/ 89 w 98"/>
                <a:gd name="T5" fmla="*/ 0 h 21"/>
                <a:gd name="T6" fmla="*/ 1 w 98"/>
                <a:gd name="T7" fmla="*/ 16 h 21"/>
                <a:gd name="T8" fmla="*/ 0 w 98"/>
                <a:gd name="T9" fmla="*/ 17 h 21"/>
                <a:gd name="T10" fmla="*/ 6 w 98"/>
                <a:gd name="T11" fmla="*/ 21 h 21"/>
                <a:gd name="T12" fmla="*/ 9 w 98"/>
                <a:gd name="T13" fmla="*/ 20 h 21"/>
                <a:gd name="T14" fmla="*/ 95 w 98"/>
                <a:gd name="T15" fmla="*/ 4 h 21"/>
                <a:gd name="T16" fmla="*/ 98 w 98"/>
                <a:gd name="T17" fmla="*/ 5 h 21"/>
                <a:gd name="T18" fmla="*/ 98 w 98"/>
                <a:gd name="T19" fmla="*/ 4 h 21"/>
                <a:gd name="T20" fmla="*/ 92 w 98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" h="21">
                  <a:moveTo>
                    <a:pt x="92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91" y="0"/>
                    <a:pt x="90" y="0"/>
                    <a:pt x="89" y="0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8" y="20"/>
                    <a:pt x="9" y="20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3"/>
                    <a:pt x="97" y="4"/>
                    <a:pt x="98" y="5"/>
                  </a:cubicBezTo>
                  <a:cubicBezTo>
                    <a:pt x="98" y="4"/>
                    <a:pt x="98" y="4"/>
                    <a:pt x="98" y="4"/>
                  </a:cubicBezTo>
                  <a:lnTo>
                    <a:pt x="92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67" name="Freeform 467">
              <a:extLst>
                <a:ext uri="{FF2B5EF4-FFF2-40B4-BE49-F238E27FC236}">
                  <a16:creationId xmlns:a16="http://schemas.microsoft.com/office/drawing/2014/main" id="{9C7D0ECA-AED1-B445-9ED2-0994EA3FC26E}"/>
                </a:ext>
              </a:extLst>
            </p:cNvPr>
            <p:cNvSpPr>
              <a:spLocks/>
            </p:cNvSpPr>
            <p:nvPr/>
          </p:nvSpPr>
          <p:spPr bwMode="gray">
            <a:xfrm>
              <a:off x="4998" y="2592"/>
              <a:ext cx="277" cy="345"/>
            </a:xfrm>
            <a:custGeom>
              <a:avLst/>
              <a:gdLst>
                <a:gd name="T0" fmla="*/ 28 w 117"/>
                <a:gd name="T1" fmla="*/ 146 h 146"/>
                <a:gd name="T2" fmla="*/ 24 w 117"/>
                <a:gd name="T3" fmla="*/ 143 h 146"/>
                <a:gd name="T4" fmla="*/ 1 w 117"/>
                <a:gd name="T5" fmla="*/ 21 h 146"/>
                <a:gd name="T6" fmla="*/ 4 w 117"/>
                <a:gd name="T7" fmla="*/ 17 h 146"/>
                <a:gd name="T8" fmla="*/ 90 w 117"/>
                <a:gd name="T9" fmla="*/ 1 h 146"/>
                <a:gd name="T10" fmla="*/ 94 w 117"/>
                <a:gd name="T11" fmla="*/ 4 h 146"/>
                <a:gd name="T12" fmla="*/ 117 w 117"/>
                <a:gd name="T13" fmla="*/ 125 h 146"/>
                <a:gd name="T14" fmla="*/ 114 w 117"/>
                <a:gd name="T15" fmla="*/ 130 h 146"/>
                <a:gd name="T16" fmla="*/ 28 w 117"/>
                <a:gd name="T1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46">
                  <a:moveTo>
                    <a:pt x="28" y="146"/>
                  </a:moveTo>
                  <a:cubicBezTo>
                    <a:pt x="26" y="146"/>
                    <a:pt x="24" y="145"/>
                    <a:pt x="24" y="143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19"/>
                    <a:pt x="2" y="17"/>
                    <a:pt x="4" y="17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92" y="0"/>
                    <a:pt x="94" y="2"/>
                    <a:pt x="94" y="4"/>
                  </a:cubicBezTo>
                  <a:cubicBezTo>
                    <a:pt x="117" y="125"/>
                    <a:pt x="117" y="125"/>
                    <a:pt x="117" y="125"/>
                  </a:cubicBezTo>
                  <a:cubicBezTo>
                    <a:pt x="117" y="127"/>
                    <a:pt x="116" y="129"/>
                    <a:pt x="114" y="130"/>
                  </a:cubicBezTo>
                  <a:lnTo>
                    <a:pt x="28" y="146"/>
                  </a:lnTo>
                  <a:close/>
                </a:path>
              </a:pathLst>
            </a:cu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68" name="Freeform 468">
              <a:extLst>
                <a:ext uri="{FF2B5EF4-FFF2-40B4-BE49-F238E27FC236}">
                  <a16:creationId xmlns:a16="http://schemas.microsoft.com/office/drawing/2014/main" id="{BE1FA567-A961-2E40-95CF-29E0A6F8E00F}"/>
                </a:ext>
              </a:extLst>
            </p:cNvPr>
            <p:cNvSpPr>
              <a:spLocks/>
            </p:cNvSpPr>
            <p:nvPr/>
          </p:nvSpPr>
          <p:spPr bwMode="gray">
            <a:xfrm>
              <a:off x="4762" y="2669"/>
              <a:ext cx="74" cy="310"/>
            </a:xfrm>
            <a:custGeom>
              <a:avLst/>
              <a:gdLst>
                <a:gd name="T0" fmla="*/ 29 w 31"/>
                <a:gd name="T1" fmla="*/ 126 h 131"/>
                <a:gd name="T2" fmla="*/ 29 w 31"/>
                <a:gd name="T3" fmla="*/ 126 h 131"/>
                <a:gd name="T4" fmla="*/ 6 w 31"/>
                <a:gd name="T5" fmla="*/ 7 h 131"/>
                <a:gd name="T6" fmla="*/ 7 w 31"/>
                <a:gd name="T7" fmla="*/ 4 h 131"/>
                <a:gd name="T8" fmla="*/ 7 w 31"/>
                <a:gd name="T9" fmla="*/ 4 h 131"/>
                <a:gd name="T10" fmla="*/ 1 w 31"/>
                <a:gd name="T11" fmla="*/ 0 h 131"/>
                <a:gd name="T12" fmla="*/ 0 w 31"/>
                <a:gd name="T13" fmla="*/ 1 h 131"/>
                <a:gd name="T14" fmla="*/ 24 w 31"/>
                <a:gd name="T15" fmla="*/ 125 h 131"/>
                <a:gd name="T16" fmla="*/ 24 w 31"/>
                <a:gd name="T17" fmla="*/ 126 h 131"/>
                <a:gd name="T18" fmla="*/ 25 w 31"/>
                <a:gd name="T19" fmla="*/ 126 h 131"/>
                <a:gd name="T20" fmla="*/ 31 w 31"/>
                <a:gd name="T21" fmla="*/ 131 h 131"/>
                <a:gd name="T22" fmla="*/ 29 w 31"/>
                <a:gd name="T23" fmla="*/ 128 h 131"/>
                <a:gd name="T24" fmla="*/ 29 w 31"/>
                <a:gd name="T25" fmla="*/ 12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131">
                  <a:moveTo>
                    <a:pt x="29" y="126"/>
                  </a:moveTo>
                  <a:cubicBezTo>
                    <a:pt x="29" y="126"/>
                    <a:pt x="29" y="126"/>
                    <a:pt x="29" y="12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4" y="126"/>
                    <a:pt x="24" y="126"/>
                    <a:pt x="24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0" y="130"/>
                    <a:pt x="29" y="129"/>
                    <a:pt x="29" y="128"/>
                  </a:cubicBezTo>
                  <a:lnTo>
                    <a:pt x="29" y="126"/>
                  </a:lnTo>
                  <a:close/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69" name="Freeform 469">
              <a:extLst>
                <a:ext uri="{FF2B5EF4-FFF2-40B4-BE49-F238E27FC236}">
                  <a16:creationId xmlns:a16="http://schemas.microsoft.com/office/drawing/2014/main" id="{3D90826F-3AE0-224F-A292-9C75C51FCF4D}"/>
                </a:ext>
              </a:extLst>
            </p:cNvPr>
            <p:cNvSpPr>
              <a:spLocks/>
            </p:cNvSpPr>
            <p:nvPr/>
          </p:nvSpPr>
          <p:spPr bwMode="gray">
            <a:xfrm>
              <a:off x="4765" y="2627"/>
              <a:ext cx="229" cy="52"/>
            </a:xfrm>
            <a:custGeom>
              <a:avLst/>
              <a:gdLst>
                <a:gd name="T0" fmla="*/ 91 w 97"/>
                <a:gd name="T1" fmla="*/ 1 h 22"/>
                <a:gd name="T2" fmla="*/ 91 w 97"/>
                <a:gd name="T3" fmla="*/ 1 h 22"/>
                <a:gd name="T4" fmla="*/ 89 w 97"/>
                <a:gd name="T5" fmla="*/ 0 h 22"/>
                <a:gd name="T6" fmla="*/ 1 w 97"/>
                <a:gd name="T7" fmla="*/ 17 h 22"/>
                <a:gd name="T8" fmla="*/ 0 w 97"/>
                <a:gd name="T9" fmla="*/ 18 h 22"/>
                <a:gd name="T10" fmla="*/ 6 w 97"/>
                <a:gd name="T11" fmla="*/ 22 h 22"/>
                <a:gd name="T12" fmla="*/ 8 w 97"/>
                <a:gd name="T13" fmla="*/ 20 h 22"/>
                <a:gd name="T14" fmla="*/ 94 w 97"/>
                <a:gd name="T15" fmla="*/ 4 h 22"/>
                <a:gd name="T16" fmla="*/ 97 w 97"/>
                <a:gd name="T17" fmla="*/ 5 h 22"/>
                <a:gd name="T18" fmla="*/ 97 w 97"/>
                <a:gd name="T19" fmla="*/ 5 h 22"/>
                <a:gd name="T20" fmla="*/ 91 w 97"/>
                <a:gd name="T21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22">
                  <a:moveTo>
                    <a:pt x="91" y="1"/>
                  </a:moveTo>
                  <a:cubicBezTo>
                    <a:pt x="91" y="1"/>
                    <a:pt x="91" y="1"/>
                    <a:pt x="91" y="1"/>
                  </a:cubicBezTo>
                  <a:cubicBezTo>
                    <a:pt x="91" y="0"/>
                    <a:pt x="90" y="0"/>
                    <a:pt x="89" y="0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7"/>
                    <a:pt x="0" y="1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7" y="20"/>
                    <a:pt x="8" y="20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5" y="4"/>
                    <a:pt x="97" y="4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lnTo>
                    <a:pt x="91" y="1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70" name="Freeform 470">
              <a:extLst>
                <a:ext uri="{FF2B5EF4-FFF2-40B4-BE49-F238E27FC236}">
                  <a16:creationId xmlns:a16="http://schemas.microsoft.com/office/drawing/2014/main" id="{B1C1009D-12C4-F94F-B241-83C8DC1DBAC5}"/>
                </a:ext>
              </a:extLst>
            </p:cNvPr>
            <p:cNvSpPr>
              <a:spLocks/>
            </p:cNvSpPr>
            <p:nvPr/>
          </p:nvSpPr>
          <p:spPr bwMode="gray">
            <a:xfrm>
              <a:off x="4932" y="2631"/>
              <a:ext cx="26" cy="12"/>
            </a:xfrm>
            <a:custGeom>
              <a:avLst/>
              <a:gdLst>
                <a:gd name="T0" fmla="*/ 12 w 26"/>
                <a:gd name="T1" fmla="*/ 0 h 12"/>
                <a:gd name="T2" fmla="*/ 0 w 26"/>
                <a:gd name="T3" fmla="*/ 3 h 12"/>
                <a:gd name="T4" fmla="*/ 12 w 26"/>
                <a:gd name="T5" fmla="*/ 12 h 12"/>
                <a:gd name="T6" fmla="*/ 26 w 26"/>
                <a:gd name="T7" fmla="*/ 10 h 12"/>
                <a:gd name="T8" fmla="*/ 12 w 2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2">
                  <a:moveTo>
                    <a:pt x="12" y="0"/>
                  </a:moveTo>
                  <a:lnTo>
                    <a:pt x="0" y="3"/>
                  </a:lnTo>
                  <a:lnTo>
                    <a:pt x="12" y="12"/>
                  </a:lnTo>
                  <a:lnTo>
                    <a:pt x="26" y="1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D354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71" name="Freeform 471">
              <a:extLst>
                <a:ext uri="{FF2B5EF4-FFF2-40B4-BE49-F238E27FC236}">
                  <a16:creationId xmlns:a16="http://schemas.microsoft.com/office/drawing/2014/main" id="{F1566150-14C9-F74E-A5F7-5F2E03986488}"/>
                </a:ext>
              </a:extLst>
            </p:cNvPr>
            <p:cNvSpPr>
              <a:spLocks/>
            </p:cNvSpPr>
            <p:nvPr/>
          </p:nvSpPr>
          <p:spPr bwMode="gray">
            <a:xfrm>
              <a:off x="4944" y="2641"/>
              <a:ext cx="66" cy="279"/>
            </a:xfrm>
            <a:custGeom>
              <a:avLst/>
              <a:gdLst>
                <a:gd name="T0" fmla="*/ 66 w 66"/>
                <a:gd name="T1" fmla="*/ 276 h 279"/>
                <a:gd name="T2" fmla="*/ 14 w 66"/>
                <a:gd name="T3" fmla="*/ 0 h 279"/>
                <a:gd name="T4" fmla="*/ 0 w 66"/>
                <a:gd name="T5" fmla="*/ 2 h 279"/>
                <a:gd name="T6" fmla="*/ 55 w 66"/>
                <a:gd name="T7" fmla="*/ 279 h 279"/>
                <a:gd name="T8" fmla="*/ 66 w 66"/>
                <a:gd name="T9" fmla="*/ 276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79">
                  <a:moveTo>
                    <a:pt x="66" y="276"/>
                  </a:moveTo>
                  <a:lnTo>
                    <a:pt x="14" y="0"/>
                  </a:lnTo>
                  <a:lnTo>
                    <a:pt x="0" y="2"/>
                  </a:lnTo>
                  <a:lnTo>
                    <a:pt x="55" y="279"/>
                  </a:lnTo>
                  <a:lnTo>
                    <a:pt x="66" y="276"/>
                  </a:lnTo>
                  <a:close/>
                </a:path>
              </a:pathLst>
            </a:custGeom>
            <a:solidFill>
              <a:srgbClr val="E1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72" name="Freeform 472">
              <a:extLst>
                <a:ext uri="{FF2B5EF4-FFF2-40B4-BE49-F238E27FC236}">
                  <a16:creationId xmlns:a16="http://schemas.microsoft.com/office/drawing/2014/main" id="{A71C501B-24E8-5A44-8BE8-11E215FF1716}"/>
                </a:ext>
              </a:extLst>
            </p:cNvPr>
            <p:cNvSpPr>
              <a:spLocks/>
            </p:cNvSpPr>
            <p:nvPr/>
          </p:nvSpPr>
          <p:spPr bwMode="gray">
            <a:xfrm>
              <a:off x="4795" y="2693"/>
              <a:ext cx="60" cy="54"/>
            </a:xfrm>
            <a:custGeom>
              <a:avLst/>
              <a:gdLst>
                <a:gd name="T0" fmla="*/ 10 w 25"/>
                <a:gd name="T1" fmla="*/ 2 h 23"/>
                <a:gd name="T2" fmla="*/ 2 w 25"/>
                <a:gd name="T3" fmla="*/ 15 h 23"/>
                <a:gd name="T4" fmla="*/ 17 w 25"/>
                <a:gd name="T5" fmla="*/ 21 h 23"/>
                <a:gd name="T6" fmla="*/ 23 w 25"/>
                <a:gd name="T7" fmla="*/ 7 h 23"/>
                <a:gd name="T8" fmla="*/ 8 w 25"/>
                <a:gd name="T9" fmla="*/ 1 h 23"/>
                <a:gd name="T10" fmla="*/ 9 w 25"/>
                <a:gd name="T11" fmla="*/ 2 h 23"/>
                <a:gd name="T12" fmla="*/ 22 w 25"/>
                <a:gd name="T13" fmla="*/ 6 h 23"/>
                <a:gd name="T14" fmla="*/ 18 w 25"/>
                <a:gd name="T15" fmla="*/ 19 h 23"/>
                <a:gd name="T16" fmla="*/ 4 w 25"/>
                <a:gd name="T17" fmla="*/ 17 h 23"/>
                <a:gd name="T18" fmla="*/ 3 w 25"/>
                <a:gd name="T19" fmla="*/ 7 h 23"/>
                <a:gd name="T20" fmla="*/ 10 w 25"/>
                <a:gd name="T21" fmla="*/ 3 h 23"/>
                <a:gd name="T22" fmla="*/ 10 w 25"/>
                <a:gd name="T23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" h="23">
                  <a:moveTo>
                    <a:pt x="10" y="2"/>
                  </a:moveTo>
                  <a:cubicBezTo>
                    <a:pt x="3" y="3"/>
                    <a:pt x="0" y="8"/>
                    <a:pt x="2" y="15"/>
                  </a:cubicBezTo>
                  <a:cubicBezTo>
                    <a:pt x="4" y="21"/>
                    <a:pt x="11" y="23"/>
                    <a:pt x="17" y="21"/>
                  </a:cubicBezTo>
                  <a:cubicBezTo>
                    <a:pt x="23" y="19"/>
                    <a:pt x="25" y="12"/>
                    <a:pt x="23" y="7"/>
                  </a:cubicBezTo>
                  <a:cubicBezTo>
                    <a:pt x="22" y="1"/>
                    <a:pt x="13" y="0"/>
                    <a:pt x="8" y="1"/>
                  </a:cubicBezTo>
                  <a:cubicBezTo>
                    <a:pt x="8" y="1"/>
                    <a:pt x="8" y="2"/>
                    <a:pt x="9" y="2"/>
                  </a:cubicBezTo>
                  <a:cubicBezTo>
                    <a:pt x="14" y="1"/>
                    <a:pt x="19" y="2"/>
                    <a:pt x="22" y="6"/>
                  </a:cubicBezTo>
                  <a:cubicBezTo>
                    <a:pt x="24" y="10"/>
                    <a:pt x="21" y="17"/>
                    <a:pt x="18" y="19"/>
                  </a:cubicBezTo>
                  <a:cubicBezTo>
                    <a:pt x="14" y="22"/>
                    <a:pt x="8" y="21"/>
                    <a:pt x="4" y="17"/>
                  </a:cubicBezTo>
                  <a:cubicBezTo>
                    <a:pt x="2" y="15"/>
                    <a:pt x="2" y="10"/>
                    <a:pt x="3" y="7"/>
                  </a:cubicBezTo>
                  <a:cubicBezTo>
                    <a:pt x="4" y="5"/>
                    <a:pt x="8" y="3"/>
                    <a:pt x="10" y="3"/>
                  </a:cubicBezTo>
                  <a:cubicBezTo>
                    <a:pt x="11" y="3"/>
                    <a:pt x="11" y="2"/>
                    <a:pt x="10" y="2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73" name="Freeform 473">
              <a:extLst>
                <a:ext uri="{FF2B5EF4-FFF2-40B4-BE49-F238E27FC236}">
                  <a16:creationId xmlns:a16="http://schemas.microsoft.com/office/drawing/2014/main" id="{8F3D7153-CE1F-1D4D-BD39-13BB126CCC6B}"/>
                </a:ext>
              </a:extLst>
            </p:cNvPr>
            <p:cNvSpPr>
              <a:spLocks/>
            </p:cNvSpPr>
            <p:nvPr/>
          </p:nvSpPr>
          <p:spPr bwMode="gray">
            <a:xfrm>
              <a:off x="4814" y="2702"/>
              <a:ext cx="15" cy="33"/>
            </a:xfrm>
            <a:custGeom>
              <a:avLst/>
              <a:gdLst>
                <a:gd name="T0" fmla="*/ 5 w 6"/>
                <a:gd name="T1" fmla="*/ 0 h 14"/>
                <a:gd name="T2" fmla="*/ 1 w 6"/>
                <a:gd name="T3" fmla="*/ 5 h 14"/>
                <a:gd name="T4" fmla="*/ 2 w 6"/>
                <a:gd name="T5" fmla="*/ 5 h 14"/>
                <a:gd name="T6" fmla="*/ 4 w 6"/>
                <a:gd name="T7" fmla="*/ 2 h 14"/>
                <a:gd name="T8" fmla="*/ 4 w 6"/>
                <a:gd name="T9" fmla="*/ 14 h 14"/>
                <a:gd name="T10" fmla="*/ 5 w 6"/>
                <a:gd name="T11" fmla="*/ 14 h 14"/>
                <a:gd name="T12" fmla="*/ 6 w 6"/>
                <a:gd name="T13" fmla="*/ 1 h 14"/>
                <a:gd name="T14" fmla="*/ 5 w 6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4">
                  <a:moveTo>
                    <a:pt x="5" y="0"/>
                  </a:moveTo>
                  <a:cubicBezTo>
                    <a:pt x="3" y="1"/>
                    <a:pt x="2" y="3"/>
                    <a:pt x="1" y="5"/>
                  </a:cubicBezTo>
                  <a:cubicBezTo>
                    <a:pt x="0" y="5"/>
                    <a:pt x="1" y="6"/>
                    <a:pt x="2" y="5"/>
                  </a:cubicBezTo>
                  <a:cubicBezTo>
                    <a:pt x="2" y="4"/>
                    <a:pt x="3" y="3"/>
                    <a:pt x="4" y="2"/>
                  </a:cubicBezTo>
                  <a:cubicBezTo>
                    <a:pt x="4" y="6"/>
                    <a:pt x="4" y="10"/>
                    <a:pt x="4" y="14"/>
                  </a:cubicBezTo>
                  <a:cubicBezTo>
                    <a:pt x="4" y="14"/>
                    <a:pt x="5" y="14"/>
                    <a:pt x="5" y="14"/>
                  </a:cubicBezTo>
                  <a:cubicBezTo>
                    <a:pt x="5" y="9"/>
                    <a:pt x="6" y="5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74" name="Freeform 474">
              <a:extLst>
                <a:ext uri="{FF2B5EF4-FFF2-40B4-BE49-F238E27FC236}">
                  <a16:creationId xmlns:a16="http://schemas.microsoft.com/office/drawing/2014/main" id="{A7CCDFF3-3C26-CE4E-BEF4-F788D6496845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4824" y="2761"/>
              <a:ext cx="26" cy="38"/>
            </a:xfrm>
            <a:custGeom>
              <a:avLst/>
              <a:gdLst>
                <a:gd name="T0" fmla="*/ 10 w 11"/>
                <a:gd name="T1" fmla="*/ 13 h 16"/>
                <a:gd name="T2" fmla="*/ 7 w 11"/>
                <a:gd name="T3" fmla="*/ 14 h 16"/>
                <a:gd name="T4" fmla="*/ 8 w 11"/>
                <a:gd name="T5" fmla="*/ 13 h 16"/>
                <a:gd name="T6" fmla="*/ 8 w 11"/>
                <a:gd name="T7" fmla="*/ 3 h 16"/>
                <a:gd name="T8" fmla="*/ 4 w 11"/>
                <a:gd name="T9" fmla="*/ 5 h 16"/>
                <a:gd name="T10" fmla="*/ 5 w 11"/>
                <a:gd name="T11" fmla="*/ 5 h 16"/>
                <a:gd name="T12" fmla="*/ 7 w 11"/>
                <a:gd name="T13" fmla="*/ 4 h 16"/>
                <a:gd name="T14" fmla="*/ 8 w 11"/>
                <a:gd name="T15" fmla="*/ 5 h 16"/>
                <a:gd name="T16" fmla="*/ 8 w 11"/>
                <a:gd name="T17" fmla="*/ 7 h 16"/>
                <a:gd name="T18" fmla="*/ 6 w 11"/>
                <a:gd name="T19" fmla="*/ 13 h 16"/>
                <a:gd name="T20" fmla="*/ 6 w 11"/>
                <a:gd name="T21" fmla="*/ 13 h 16"/>
                <a:gd name="T22" fmla="*/ 3 w 11"/>
                <a:gd name="T23" fmla="*/ 13 h 16"/>
                <a:gd name="T24" fmla="*/ 1 w 11"/>
                <a:gd name="T25" fmla="*/ 15 h 16"/>
                <a:gd name="T26" fmla="*/ 4 w 11"/>
                <a:gd name="T27" fmla="*/ 16 h 16"/>
                <a:gd name="T28" fmla="*/ 7 w 11"/>
                <a:gd name="T29" fmla="*/ 15 h 16"/>
                <a:gd name="T30" fmla="*/ 7 w 11"/>
                <a:gd name="T31" fmla="*/ 15 h 16"/>
                <a:gd name="T32" fmla="*/ 11 w 11"/>
                <a:gd name="T33" fmla="*/ 14 h 16"/>
                <a:gd name="T34" fmla="*/ 10 w 11"/>
                <a:gd name="T35" fmla="*/ 13 h 16"/>
                <a:gd name="T36" fmla="*/ 5 w 11"/>
                <a:gd name="T37" fmla="*/ 15 h 16"/>
                <a:gd name="T38" fmla="*/ 3 w 11"/>
                <a:gd name="T39" fmla="*/ 13 h 16"/>
                <a:gd name="T40" fmla="*/ 5 w 11"/>
                <a:gd name="T41" fmla="*/ 14 h 16"/>
                <a:gd name="T42" fmla="*/ 5 w 11"/>
                <a:gd name="T4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1" h="16">
                  <a:moveTo>
                    <a:pt x="10" y="13"/>
                  </a:moveTo>
                  <a:cubicBezTo>
                    <a:pt x="9" y="14"/>
                    <a:pt x="8" y="14"/>
                    <a:pt x="7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0"/>
                    <a:pt x="10" y="6"/>
                    <a:pt x="8" y="3"/>
                  </a:cubicBezTo>
                  <a:cubicBezTo>
                    <a:pt x="7" y="0"/>
                    <a:pt x="3" y="3"/>
                    <a:pt x="4" y="5"/>
                  </a:cubicBezTo>
                  <a:cubicBezTo>
                    <a:pt x="4" y="6"/>
                    <a:pt x="5" y="6"/>
                    <a:pt x="5" y="5"/>
                  </a:cubicBezTo>
                  <a:cubicBezTo>
                    <a:pt x="4" y="3"/>
                    <a:pt x="7" y="1"/>
                    <a:pt x="7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9"/>
                    <a:pt x="7" y="11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4" y="13"/>
                    <a:pt x="3" y="13"/>
                  </a:cubicBezTo>
                  <a:cubicBezTo>
                    <a:pt x="2" y="13"/>
                    <a:pt x="1" y="14"/>
                    <a:pt x="1" y="15"/>
                  </a:cubicBezTo>
                  <a:cubicBezTo>
                    <a:pt x="1" y="16"/>
                    <a:pt x="3" y="16"/>
                    <a:pt x="4" y="16"/>
                  </a:cubicBezTo>
                  <a:cubicBezTo>
                    <a:pt x="5" y="16"/>
                    <a:pt x="6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10" y="15"/>
                    <a:pt x="11" y="14"/>
                  </a:cubicBezTo>
                  <a:cubicBezTo>
                    <a:pt x="11" y="14"/>
                    <a:pt x="11" y="13"/>
                    <a:pt x="10" y="13"/>
                  </a:cubicBezTo>
                  <a:close/>
                  <a:moveTo>
                    <a:pt x="5" y="15"/>
                  </a:moveTo>
                  <a:cubicBezTo>
                    <a:pt x="3" y="16"/>
                    <a:pt x="0" y="15"/>
                    <a:pt x="3" y="13"/>
                  </a:cubicBezTo>
                  <a:cubicBezTo>
                    <a:pt x="3" y="13"/>
                    <a:pt x="4" y="14"/>
                    <a:pt x="5" y="14"/>
                  </a:cubicBezTo>
                  <a:lnTo>
                    <a:pt x="5" y="15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75" name="Freeform 475">
              <a:extLst>
                <a:ext uri="{FF2B5EF4-FFF2-40B4-BE49-F238E27FC236}">
                  <a16:creationId xmlns:a16="http://schemas.microsoft.com/office/drawing/2014/main" id="{85B8100E-262D-8040-859E-C878F78365CE}"/>
                </a:ext>
              </a:extLst>
            </p:cNvPr>
            <p:cNvSpPr>
              <a:spLocks/>
            </p:cNvSpPr>
            <p:nvPr/>
          </p:nvSpPr>
          <p:spPr bwMode="gray">
            <a:xfrm>
              <a:off x="4805" y="2752"/>
              <a:ext cx="66" cy="64"/>
            </a:xfrm>
            <a:custGeom>
              <a:avLst/>
              <a:gdLst>
                <a:gd name="T0" fmla="*/ 5 w 28"/>
                <a:gd name="T1" fmla="*/ 3 h 27"/>
                <a:gd name="T2" fmla="*/ 6 w 28"/>
                <a:gd name="T3" fmla="*/ 22 h 27"/>
                <a:gd name="T4" fmla="*/ 24 w 28"/>
                <a:gd name="T5" fmla="*/ 20 h 27"/>
                <a:gd name="T6" fmla="*/ 17 w 28"/>
                <a:gd name="T7" fmla="*/ 2 h 27"/>
                <a:gd name="T8" fmla="*/ 4 w 28"/>
                <a:gd name="T9" fmla="*/ 11 h 27"/>
                <a:gd name="T10" fmla="*/ 5 w 28"/>
                <a:gd name="T11" fmla="*/ 11 h 27"/>
                <a:gd name="T12" fmla="*/ 17 w 28"/>
                <a:gd name="T13" fmla="*/ 4 h 27"/>
                <a:gd name="T14" fmla="*/ 23 w 28"/>
                <a:gd name="T15" fmla="*/ 20 h 27"/>
                <a:gd name="T16" fmla="*/ 5 w 28"/>
                <a:gd name="T17" fmla="*/ 20 h 27"/>
                <a:gd name="T18" fmla="*/ 6 w 28"/>
                <a:gd name="T19" fmla="*/ 3 h 27"/>
                <a:gd name="T20" fmla="*/ 5 w 28"/>
                <a:gd name="T21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7">
                  <a:moveTo>
                    <a:pt x="5" y="3"/>
                  </a:moveTo>
                  <a:cubicBezTo>
                    <a:pt x="0" y="8"/>
                    <a:pt x="1" y="17"/>
                    <a:pt x="6" y="22"/>
                  </a:cubicBezTo>
                  <a:cubicBezTo>
                    <a:pt x="11" y="27"/>
                    <a:pt x="21" y="26"/>
                    <a:pt x="24" y="20"/>
                  </a:cubicBezTo>
                  <a:cubicBezTo>
                    <a:pt x="28" y="13"/>
                    <a:pt x="23" y="5"/>
                    <a:pt x="17" y="2"/>
                  </a:cubicBezTo>
                  <a:cubicBezTo>
                    <a:pt x="11" y="0"/>
                    <a:pt x="4" y="6"/>
                    <a:pt x="4" y="11"/>
                  </a:cubicBezTo>
                  <a:cubicBezTo>
                    <a:pt x="4" y="12"/>
                    <a:pt x="5" y="12"/>
                    <a:pt x="5" y="11"/>
                  </a:cubicBezTo>
                  <a:cubicBezTo>
                    <a:pt x="6" y="6"/>
                    <a:pt x="12" y="2"/>
                    <a:pt x="17" y="4"/>
                  </a:cubicBezTo>
                  <a:cubicBezTo>
                    <a:pt x="23" y="7"/>
                    <a:pt x="25" y="14"/>
                    <a:pt x="23" y="20"/>
                  </a:cubicBezTo>
                  <a:cubicBezTo>
                    <a:pt x="20" y="27"/>
                    <a:pt x="9" y="24"/>
                    <a:pt x="5" y="20"/>
                  </a:cubicBezTo>
                  <a:cubicBezTo>
                    <a:pt x="2" y="15"/>
                    <a:pt x="2" y="7"/>
                    <a:pt x="6" y="3"/>
                  </a:cubicBezTo>
                  <a:cubicBezTo>
                    <a:pt x="7" y="3"/>
                    <a:pt x="6" y="2"/>
                    <a:pt x="5" y="3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76" name="Freeform 476">
              <a:extLst>
                <a:ext uri="{FF2B5EF4-FFF2-40B4-BE49-F238E27FC236}">
                  <a16:creationId xmlns:a16="http://schemas.microsoft.com/office/drawing/2014/main" id="{5B5066D2-81F5-B748-B015-4CC49E6CCB11}"/>
                </a:ext>
              </a:extLst>
            </p:cNvPr>
            <p:cNvSpPr>
              <a:spLocks/>
            </p:cNvSpPr>
            <p:nvPr/>
          </p:nvSpPr>
          <p:spPr bwMode="gray">
            <a:xfrm>
              <a:off x="4840" y="2830"/>
              <a:ext cx="22" cy="35"/>
            </a:xfrm>
            <a:custGeom>
              <a:avLst/>
              <a:gdLst>
                <a:gd name="T0" fmla="*/ 1 w 9"/>
                <a:gd name="T1" fmla="*/ 3 h 15"/>
                <a:gd name="T2" fmla="*/ 3 w 9"/>
                <a:gd name="T3" fmla="*/ 2 h 15"/>
                <a:gd name="T4" fmla="*/ 4 w 9"/>
                <a:gd name="T5" fmla="*/ 4 h 15"/>
                <a:gd name="T6" fmla="*/ 2 w 9"/>
                <a:gd name="T7" fmla="*/ 7 h 15"/>
                <a:gd name="T8" fmla="*/ 4 w 9"/>
                <a:gd name="T9" fmla="*/ 6 h 15"/>
                <a:gd name="T10" fmla="*/ 7 w 9"/>
                <a:gd name="T11" fmla="*/ 10 h 15"/>
                <a:gd name="T12" fmla="*/ 1 w 9"/>
                <a:gd name="T13" fmla="*/ 13 h 15"/>
                <a:gd name="T14" fmla="*/ 1 w 9"/>
                <a:gd name="T15" fmla="*/ 14 h 15"/>
                <a:gd name="T16" fmla="*/ 8 w 9"/>
                <a:gd name="T17" fmla="*/ 8 h 15"/>
                <a:gd name="T18" fmla="*/ 1 w 9"/>
                <a:gd name="T19" fmla="*/ 6 h 15"/>
                <a:gd name="T20" fmla="*/ 2 w 9"/>
                <a:gd name="T21" fmla="*/ 8 h 15"/>
                <a:gd name="T22" fmla="*/ 5 w 9"/>
                <a:gd name="T23" fmla="*/ 4 h 15"/>
                <a:gd name="T24" fmla="*/ 5 w 9"/>
                <a:gd name="T25" fmla="*/ 1 h 15"/>
                <a:gd name="T26" fmla="*/ 1 w 9"/>
                <a:gd name="T27" fmla="*/ 2 h 15"/>
                <a:gd name="T28" fmla="*/ 1 w 9"/>
                <a:gd name="T2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5">
                  <a:moveTo>
                    <a:pt x="1" y="3"/>
                  </a:moveTo>
                  <a:cubicBezTo>
                    <a:pt x="2" y="2"/>
                    <a:pt x="3" y="2"/>
                    <a:pt x="3" y="2"/>
                  </a:cubicBezTo>
                  <a:cubicBezTo>
                    <a:pt x="5" y="1"/>
                    <a:pt x="4" y="3"/>
                    <a:pt x="4" y="4"/>
                  </a:cubicBezTo>
                  <a:cubicBezTo>
                    <a:pt x="4" y="5"/>
                    <a:pt x="3" y="6"/>
                    <a:pt x="2" y="7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7" y="5"/>
                    <a:pt x="8" y="8"/>
                    <a:pt x="7" y="10"/>
                  </a:cubicBezTo>
                  <a:cubicBezTo>
                    <a:pt x="7" y="13"/>
                    <a:pt x="3" y="13"/>
                    <a:pt x="1" y="13"/>
                  </a:cubicBezTo>
                  <a:cubicBezTo>
                    <a:pt x="0" y="13"/>
                    <a:pt x="0" y="14"/>
                    <a:pt x="1" y="14"/>
                  </a:cubicBezTo>
                  <a:cubicBezTo>
                    <a:pt x="5" y="15"/>
                    <a:pt x="9" y="12"/>
                    <a:pt x="8" y="8"/>
                  </a:cubicBezTo>
                  <a:cubicBezTo>
                    <a:pt x="8" y="4"/>
                    <a:pt x="3" y="3"/>
                    <a:pt x="1" y="6"/>
                  </a:cubicBezTo>
                  <a:cubicBezTo>
                    <a:pt x="0" y="7"/>
                    <a:pt x="1" y="8"/>
                    <a:pt x="2" y="8"/>
                  </a:cubicBezTo>
                  <a:cubicBezTo>
                    <a:pt x="3" y="8"/>
                    <a:pt x="5" y="5"/>
                    <a:pt x="5" y="4"/>
                  </a:cubicBezTo>
                  <a:cubicBezTo>
                    <a:pt x="6" y="3"/>
                    <a:pt x="6" y="1"/>
                    <a:pt x="5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2"/>
                    <a:pt x="1" y="3"/>
                    <a:pt x="1" y="3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77" name="Freeform 477">
              <a:extLst>
                <a:ext uri="{FF2B5EF4-FFF2-40B4-BE49-F238E27FC236}">
                  <a16:creationId xmlns:a16="http://schemas.microsoft.com/office/drawing/2014/main" id="{F2D65729-267C-7E48-B842-7CE550501CFA}"/>
                </a:ext>
              </a:extLst>
            </p:cNvPr>
            <p:cNvSpPr>
              <a:spLocks/>
            </p:cNvSpPr>
            <p:nvPr/>
          </p:nvSpPr>
          <p:spPr bwMode="gray">
            <a:xfrm>
              <a:off x="4821" y="2818"/>
              <a:ext cx="55" cy="59"/>
            </a:xfrm>
            <a:custGeom>
              <a:avLst/>
              <a:gdLst>
                <a:gd name="T0" fmla="*/ 2 w 23"/>
                <a:gd name="T1" fmla="*/ 8 h 25"/>
                <a:gd name="T2" fmla="*/ 7 w 23"/>
                <a:gd name="T3" fmla="*/ 23 h 25"/>
                <a:gd name="T4" fmla="*/ 22 w 23"/>
                <a:gd name="T5" fmla="*/ 15 h 25"/>
                <a:gd name="T6" fmla="*/ 17 w 23"/>
                <a:gd name="T7" fmla="*/ 3 h 25"/>
                <a:gd name="T8" fmla="*/ 0 w 23"/>
                <a:gd name="T9" fmla="*/ 9 h 25"/>
                <a:gd name="T10" fmla="*/ 1 w 23"/>
                <a:gd name="T11" fmla="*/ 9 h 25"/>
                <a:gd name="T12" fmla="*/ 16 w 23"/>
                <a:gd name="T13" fmla="*/ 4 h 25"/>
                <a:gd name="T14" fmla="*/ 21 w 23"/>
                <a:gd name="T15" fmla="*/ 13 h 25"/>
                <a:gd name="T16" fmla="*/ 9 w 23"/>
                <a:gd name="T17" fmla="*/ 22 h 25"/>
                <a:gd name="T18" fmla="*/ 3 w 23"/>
                <a:gd name="T19" fmla="*/ 8 h 25"/>
                <a:gd name="T20" fmla="*/ 2 w 23"/>
                <a:gd name="T21" fmla="*/ 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25">
                  <a:moveTo>
                    <a:pt x="2" y="8"/>
                  </a:moveTo>
                  <a:cubicBezTo>
                    <a:pt x="0" y="13"/>
                    <a:pt x="1" y="21"/>
                    <a:pt x="7" y="23"/>
                  </a:cubicBezTo>
                  <a:cubicBezTo>
                    <a:pt x="14" y="25"/>
                    <a:pt x="21" y="21"/>
                    <a:pt x="22" y="15"/>
                  </a:cubicBezTo>
                  <a:cubicBezTo>
                    <a:pt x="23" y="10"/>
                    <a:pt x="21" y="5"/>
                    <a:pt x="17" y="3"/>
                  </a:cubicBezTo>
                  <a:cubicBezTo>
                    <a:pt x="11" y="0"/>
                    <a:pt x="3" y="3"/>
                    <a:pt x="0" y="9"/>
                  </a:cubicBezTo>
                  <a:cubicBezTo>
                    <a:pt x="0" y="9"/>
                    <a:pt x="1" y="10"/>
                    <a:pt x="1" y="9"/>
                  </a:cubicBezTo>
                  <a:cubicBezTo>
                    <a:pt x="4" y="3"/>
                    <a:pt x="11" y="2"/>
                    <a:pt x="16" y="4"/>
                  </a:cubicBezTo>
                  <a:cubicBezTo>
                    <a:pt x="20" y="5"/>
                    <a:pt x="21" y="9"/>
                    <a:pt x="21" y="13"/>
                  </a:cubicBezTo>
                  <a:cubicBezTo>
                    <a:pt x="21" y="20"/>
                    <a:pt x="15" y="23"/>
                    <a:pt x="9" y="22"/>
                  </a:cubicBezTo>
                  <a:cubicBezTo>
                    <a:pt x="3" y="21"/>
                    <a:pt x="1" y="13"/>
                    <a:pt x="3" y="8"/>
                  </a:cubicBezTo>
                  <a:cubicBezTo>
                    <a:pt x="3" y="8"/>
                    <a:pt x="2" y="7"/>
                    <a:pt x="2" y="8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78" name="Freeform 478">
              <a:extLst>
                <a:ext uri="{FF2B5EF4-FFF2-40B4-BE49-F238E27FC236}">
                  <a16:creationId xmlns:a16="http://schemas.microsoft.com/office/drawing/2014/main" id="{B86DD13A-23CA-F94F-B474-CABE136C83BE}"/>
                </a:ext>
              </a:extLst>
            </p:cNvPr>
            <p:cNvSpPr>
              <a:spLocks/>
            </p:cNvSpPr>
            <p:nvPr/>
          </p:nvSpPr>
          <p:spPr bwMode="gray">
            <a:xfrm>
              <a:off x="4847" y="2891"/>
              <a:ext cx="22" cy="40"/>
            </a:xfrm>
            <a:custGeom>
              <a:avLst/>
              <a:gdLst>
                <a:gd name="T0" fmla="*/ 8 w 9"/>
                <a:gd name="T1" fmla="*/ 1 h 17"/>
                <a:gd name="T2" fmla="*/ 7 w 9"/>
                <a:gd name="T3" fmla="*/ 5 h 17"/>
                <a:gd name="T4" fmla="*/ 6 w 9"/>
                <a:gd name="T5" fmla="*/ 9 h 17"/>
                <a:gd name="T6" fmla="*/ 3 w 9"/>
                <a:gd name="T7" fmla="*/ 9 h 17"/>
                <a:gd name="T8" fmla="*/ 5 w 9"/>
                <a:gd name="T9" fmla="*/ 1 h 17"/>
                <a:gd name="T10" fmla="*/ 4 w 9"/>
                <a:gd name="T11" fmla="*/ 1 h 17"/>
                <a:gd name="T12" fmla="*/ 3 w 9"/>
                <a:gd name="T13" fmla="*/ 11 h 17"/>
                <a:gd name="T14" fmla="*/ 8 w 9"/>
                <a:gd name="T15" fmla="*/ 7 h 17"/>
                <a:gd name="T16" fmla="*/ 8 w 9"/>
                <a:gd name="T17" fmla="*/ 16 h 17"/>
                <a:gd name="T18" fmla="*/ 9 w 9"/>
                <a:gd name="T19" fmla="*/ 16 h 17"/>
                <a:gd name="T20" fmla="*/ 9 w 9"/>
                <a:gd name="T21" fmla="*/ 1 h 17"/>
                <a:gd name="T22" fmla="*/ 8 w 9"/>
                <a:gd name="T23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17">
                  <a:moveTo>
                    <a:pt x="8" y="1"/>
                  </a:moveTo>
                  <a:cubicBezTo>
                    <a:pt x="8" y="2"/>
                    <a:pt x="7" y="4"/>
                    <a:pt x="7" y="5"/>
                  </a:cubicBezTo>
                  <a:cubicBezTo>
                    <a:pt x="7" y="7"/>
                    <a:pt x="6" y="8"/>
                    <a:pt x="6" y="9"/>
                  </a:cubicBezTo>
                  <a:cubicBezTo>
                    <a:pt x="5" y="10"/>
                    <a:pt x="3" y="11"/>
                    <a:pt x="3" y="9"/>
                  </a:cubicBezTo>
                  <a:cubicBezTo>
                    <a:pt x="3" y="7"/>
                    <a:pt x="4" y="4"/>
                    <a:pt x="5" y="1"/>
                  </a:cubicBezTo>
                  <a:cubicBezTo>
                    <a:pt x="5" y="1"/>
                    <a:pt x="4" y="0"/>
                    <a:pt x="4" y="1"/>
                  </a:cubicBezTo>
                  <a:cubicBezTo>
                    <a:pt x="3" y="3"/>
                    <a:pt x="0" y="9"/>
                    <a:pt x="3" y="11"/>
                  </a:cubicBezTo>
                  <a:cubicBezTo>
                    <a:pt x="5" y="12"/>
                    <a:pt x="7" y="10"/>
                    <a:pt x="8" y="7"/>
                  </a:cubicBezTo>
                  <a:cubicBezTo>
                    <a:pt x="8" y="10"/>
                    <a:pt x="8" y="13"/>
                    <a:pt x="8" y="16"/>
                  </a:cubicBezTo>
                  <a:cubicBezTo>
                    <a:pt x="8" y="17"/>
                    <a:pt x="9" y="17"/>
                    <a:pt x="9" y="16"/>
                  </a:cubicBezTo>
                  <a:cubicBezTo>
                    <a:pt x="9" y="11"/>
                    <a:pt x="8" y="6"/>
                    <a:pt x="9" y="1"/>
                  </a:cubicBezTo>
                  <a:cubicBezTo>
                    <a:pt x="9" y="0"/>
                    <a:pt x="8" y="0"/>
                    <a:pt x="8" y="1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79" name="Freeform 479">
              <a:extLst>
                <a:ext uri="{FF2B5EF4-FFF2-40B4-BE49-F238E27FC236}">
                  <a16:creationId xmlns:a16="http://schemas.microsoft.com/office/drawing/2014/main" id="{80519EC2-C147-AD4F-B883-322F0DE64D53}"/>
                </a:ext>
              </a:extLst>
            </p:cNvPr>
            <p:cNvSpPr>
              <a:spLocks/>
            </p:cNvSpPr>
            <p:nvPr/>
          </p:nvSpPr>
          <p:spPr bwMode="gray">
            <a:xfrm>
              <a:off x="4833" y="2884"/>
              <a:ext cx="57" cy="57"/>
            </a:xfrm>
            <a:custGeom>
              <a:avLst/>
              <a:gdLst>
                <a:gd name="T0" fmla="*/ 0 w 24"/>
                <a:gd name="T1" fmla="*/ 8 h 24"/>
                <a:gd name="T2" fmla="*/ 8 w 24"/>
                <a:gd name="T3" fmla="*/ 22 h 24"/>
                <a:gd name="T4" fmla="*/ 23 w 24"/>
                <a:gd name="T5" fmla="*/ 14 h 24"/>
                <a:gd name="T6" fmla="*/ 11 w 24"/>
                <a:gd name="T7" fmla="*/ 1 h 24"/>
                <a:gd name="T8" fmla="*/ 1 w 24"/>
                <a:gd name="T9" fmla="*/ 13 h 24"/>
                <a:gd name="T10" fmla="*/ 2 w 24"/>
                <a:gd name="T11" fmla="*/ 13 h 24"/>
                <a:gd name="T12" fmla="*/ 11 w 24"/>
                <a:gd name="T13" fmla="*/ 2 h 24"/>
                <a:gd name="T14" fmla="*/ 21 w 24"/>
                <a:gd name="T15" fmla="*/ 15 h 24"/>
                <a:gd name="T16" fmla="*/ 9 w 24"/>
                <a:gd name="T17" fmla="*/ 21 h 24"/>
                <a:gd name="T18" fmla="*/ 2 w 24"/>
                <a:gd name="T19" fmla="*/ 9 h 24"/>
                <a:gd name="T20" fmla="*/ 0 w 24"/>
                <a:gd name="T21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24">
                  <a:moveTo>
                    <a:pt x="0" y="8"/>
                  </a:moveTo>
                  <a:cubicBezTo>
                    <a:pt x="0" y="14"/>
                    <a:pt x="1" y="21"/>
                    <a:pt x="8" y="22"/>
                  </a:cubicBezTo>
                  <a:cubicBezTo>
                    <a:pt x="14" y="24"/>
                    <a:pt x="21" y="21"/>
                    <a:pt x="23" y="14"/>
                  </a:cubicBezTo>
                  <a:cubicBezTo>
                    <a:pt x="24" y="7"/>
                    <a:pt x="19" y="0"/>
                    <a:pt x="11" y="1"/>
                  </a:cubicBezTo>
                  <a:cubicBezTo>
                    <a:pt x="5" y="1"/>
                    <a:pt x="1" y="7"/>
                    <a:pt x="1" y="13"/>
                  </a:cubicBezTo>
                  <a:cubicBezTo>
                    <a:pt x="1" y="14"/>
                    <a:pt x="2" y="14"/>
                    <a:pt x="2" y="13"/>
                  </a:cubicBezTo>
                  <a:cubicBezTo>
                    <a:pt x="2" y="7"/>
                    <a:pt x="5" y="3"/>
                    <a:pt x="11" y="2"/>
                  </a:cubicBezTo>
                  <a:cubicBezTo>
                    <a:pt x="19" y="1"/>
                    <a:pt x="24" y="8"/>
                    <a:pt x="21" y="15"/>
                  </a:cubicBezTo>
                  <a:cubicBezTo>
                    <a:pt x="19" y="20"/>
                    <a:pt x="14" y="22"/>
                    <a:pt x="9" y="21"/>
                  </a:cubicBezTo>
                  <a:cubicBezTo>
                    <a:pt x="2" y="20"/>
                    <a:pt x="1" y="14"/>
                    <a:pt x="2" y="9"/>
                  </a:cubicBezTo>
                  <a:cubicBezTo>
                    <a:pt x="2" y="8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</a:endParaRPr>
            </a:p>
          </p:txBody>
        </p:sp>
      </p:grpSp>
      <p:sp>
        <p:nvSpPr>
          <p:cNvPr id="479" name="CuadroTexto 478">
            <a:extLst>
              <a:ext uri="{FF2B5EF4-FFF2-40B4-BE49-F238E27FC236}">
                <a16:creationId xmlns:a16="http://schemas.microsoft.com/office/drawing/2014/main" id="{11A85A55-2CE4-CE47-BFEF-BE4D1C97E514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15  de la Ley 27.541 (B.O. 23/12/2019).</a:t>
            </a:r>
          </a:p>
        </p:txBody>
      </p:sp>
      <p:sp>
        <p:nvSpPr>
          <p:cNvPr id="480" name="Rechteck 35">
            <a:extLst>
              <a:ext uri="{FF2B5EF4-FFF2-40B4-BE49-F238E27FC236}">
                <a16:creationId xmlns:a16="http://schemas.microsoft.com/office/drawing/2014/main" id="{D4A94C20-0112-E648-B1CD-31111285F542}"/>
              </a:ext>
            </a:extLst>
          </p:cNvPr>
          <p:cNvSpPr/>
          <p:nvPr/>
        </p:nvSpPr>
        <p:spPr bwMode="gray">
          <a:xfrm>
            <a:off x="3143672" y="2826174"/>
            <a:ext cx="1966065" cy="2013662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/>
          <a:lstStyle/>
          <a:p>
            <a:pPr marL="180975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b="1" kern="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INTERESES Y SANCIONES CONDONADAS QUE FUERON INGRESADAS</a:t>
            </a:r>
          </a:p>
        </p:txBody>
      </p:sp>
      <p:sp>
        <p:nvSpPr>
          <p:cNvPr id="481" name="Rechteck 35">
            <a:extLst>
              <a:ext uri="{FF2B5EF4-FFF2-40B4-BE49-F238E27FC236}">
                <a16:creationId xmlns:a16="http://schemas.microsoft.com/office/drawing/2014/main" id="{F9EFC9BC-5095-F54A-A050-E18CBB579BC0}"/>
              </a:ext>
            </a:extLst>
          </p:cNvPr>
          <p:cNvSpPr/>
          <p:nvPr/>
        </p:nvSpPr>
        <p:spPr bwMode="gray">
          <a:xfrm>
            <a:off x="5231904" y="2820429"/>
            <a:ext cx="2442155" cy="97155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/>
          <a:lstStyle/>
          <a:p>
            <a:pPr marL="11113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1400" kern="0" dirty="0">
                <a:solidFill>
                  <a:srgbClr val="C00000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Antes del 23/12/2019</a:t>
            </a:r>
          </a:p>
        </p:txBody>
      </p:sp>
      <p:sp>
        <p:nvSpPr>
          <p:cNvPr id="482" name="Rechteck 35">
            <a:extLst>
              <a:ext uri="{FF2B5EF4-FFF2-40B4-BE49-F238E27FC236}">
                <a16:creationId xmlns:a16="http://schemas.microsoft.com/office/drawing/2014/main" id="{F34FB7DD-9904-4D41-9E97-8792DEF198CD}"/>
              </a:ext>
            </a:extLst>
          </p:cNvPr>
          <p:cNvSpPr/>
          <p:nvPr/>
        </p:nvSpPr>
        <p:spPr bwMode="gray">
          <a:xfrm>
            <a:off x="5236430" y="3891716"/>
            <a:ext cx="2442155" cy="971550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/>
          <a:lstStyle/>
          <a:p>
            <a:pPr marL="11113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1400" kern="0" dirty="0">
                <a:solidFill>
                  <a:srgbClr val="C00000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Después del 23/12/2019</a:t>
            </a:r>
          </a:p>
        </p:txBody>
      </p:sp>
      <p:sp>
        <p:nvSpPr>
          <p:cNvPr id="483" name="Rechteck 35">
            <a:extLst>
              <a:ext uri="{FF2B5EF4-FFF2-40B4-BE49-F238E27FC236}">
                <a16:creationId xmlns:a16="http://schemas.microsoft.com/office/drawing/2014/main" id="{E89A4223-6FB6-FA48-9897-DCDFEAEF043A}"/>
              </a:ext>
            </a:extLst>
          </p:cNvPr>
          <p:cNvSpPr/>
          <p:nvPr/>
        </p:nvSpPr>
        <p:spPr bwMode="gray">
          <a:xfrm>
            <a:off x="7781680" y="2820430"/>
            <a:ext cx="1794475" cy="971550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/>
          <a:lstStyle/>
          <a:p>
            <a:pPr marL="4445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1400" b="1" kern="0" dirty="0">
                <a:solidFill>
                  <a:srgbClr val="C00000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No se puede repetir</a:t>
            </a:r>
          </a:p>
        </p:txBody>
      </p:sp>
      <p:sp>
        <p:nvSpPr>
          <p:cNvPr id="484" name="Rechteck 35">
            <a:extLst>
              <a:ext uri="{FF2B5EF4-FFF2-40B4-BE49-F238E27FC236}">
                <a16:creationId xmlns:a16="http://schemas.microsoft.com/office/drawing/2014/main" id="{6061C2C8-6F8B-8146-A1AC-BD079EAECBB8}"/>
              </a:ext>
            </a:extLst>
          </p:cNvPr>
          <p:cNvSpPr/>
          <p:nvPr/>
        </p:nvSpPr>
        <p:spPr bwMode="gray">
          <a:xfrm>
            <a:off x="7762210" y="3891716"/>
            <a:ext cx="1794475" cy="971550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/>
          <a:lstStyle/>
          <a:p>
            <a:pPr marL="4445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1400" b="1" kern="0" dirty="0">
                <a:solidFill>
                  <a:srgbClr val="C00000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Se puede repetir</a:t>
            </a:r>
          </a:p>
        </p:txBody>
      </p:sp>
    </p:spTree>
    <p:extLst>
      <p:ext uri="{BB962C8B-B14F-4D97-AF65-F5344CB8AC3E}">
        <p14:creationId xmlns:p14="http://schemas.microsoft.com/office/powerpoint/2010/main" val="2774640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0" grpId="0" animBg="1"/>
      <p:bldP spid="481" grpId="0" animBg="1"/>
      <p:bldP spid="482" grpId="0" animBg="1"/>
      <p:bldP spid="483" grpId="0" animBg="1"/>
      <p:bldP spid="48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28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27268A5-AB0B-1940-8F30-E3155B3F1814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Condonaciones en general – Deducción Especial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9FC5D72-B0D6-4E4E-B302-3B1973CD14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5867" y="2308212"/>
            <a:ext cx="4003337" cy="10844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s-ES_tradnl" sz="1400" b="1">
              <a:latin typeface="Trebuchet MS" panose="020B0703020202090204" pitchFamily="34" charset="0"/>
            </a:endParaRPr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4DA7E56A-01C0-0E40-93BD-B316F30990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5430" y="4947196"/>
            <a:ext cx="3973774" cy="10838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s-ES_tradnl" sz="1400" b="1">
              <a:latin typeface="Trebuchet MS" panose="020B0703020202090204" pitchFamily="34" charset="0"/>
            </a:endParaRPr>
          </a:p>
        </p:txBody>
      </p:sp>
      <p:sp>
        <p:nvSpPr>
          <p:cNvPr id="7" name="Freeform 123">
            <a:extLst>
              <a:ext uri="{FF2B5EF4-FFF2-40B4-BE49-F238E27FC236}">
                <a16:creationId xmlns:a16="http://schemas.microsoft.com/office/drawing/2014/main" id="{240FA31C-EFF2-DB42-BA1F-23C4721E4A23}"/>
              </a:ext>
            </a:extLst>
          </p:cNvPr>
          <p:cNvSpPr>
            <a:spLocks/>
          </p:cNvSpPr>
          <p:nvPr/>
        </p:nvSpPr>
        <p:spPr bwMode="auto">
          <a:xfrm>
            <a:off x="4179111" y="2829366"/>
            <a:ext cx="2637476" cy="961965"/>
          </a:xfrm>
          <a:custGeom>
            <a:avLst/>
            <a:gdLst>
              <a:gd name="T0" fmla="*/ 16 w 3742"/>
              <a:gd name="T1" fmla="*/ 1476 h 1476"/>
              <a:gd name="T2" fmla="*/ 0 w 3742"/>
              <a:gd name="T3" fmla="*/ 1460 h 1476"/>
              <a:gd name="T4" fmla="*/ 1460 w 3742"/>
              <a:gd name="T5" fmla="*/ 0 h 1476"/>
              <a:gd name="T6" fmla="*/ 3742 w 3742"/>
              <a:gd name="T7" fmla="*/ 0 h 1476"/>
              <a:gd name="T8" fmla="*/ 3742 w 3742"/>
              <a:gd name="T9" fmla="*/ 22 h 1476"/>
              <a:gd name="T10" fmla="*/ 1468 w 3742"/>
              <a:gd name="T11" fmla="*/ 22 h 1476"/>
              <a:gd name="T12" fmla="*/ 16 w 3742"/>
              <a:gd name="T13" fmla="*/ 1476 h 1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42" h="1476">
                <a:moveTo>
                  <a:pt x="16" y="1476"/>
                </a:moveTo>
                <a:lnTo>
                  <a:pt x="0" y="1460"/>
                </a:lnTo>
                <a:lnTo>
                  <a:pt x="1460" y="0"/>
                </a:lnTo>
                <a:lnTo>
                  <a:pt x="3742" y="0"/>
                </a:lnTo>
                <a:lnTo>
                  <a:pt x="3742" y="22"/>
                </a:lnTo>
                <a:lnTo>
                  <a:pt x="1468" y="22"/>
                </a:lnTo>
                <a:lnTo>
                  <a:pt x="16" y="147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s-ES_tradnl" sz="1400" b="1">
              <a:latin typeface="Trebuchet MS" panose="020B0703020202090204" pitchFamily="34" charset="0"/>
            </a:endParaRPr>
          </a:p>
        </p:txBody>
      </p:sp>
      <p:sp>
        <p:nvSpPr>
          <p:cNvPr id="8" name="Freeform 126">
            <a:extLst>
              <a:ext uri="{FF2B5EF4-FFF2-40B4-BE49-F238E27FC236}">
                <a16:creationId xmlns:a16="http://schemas.microsoft.com/office/drawing/2014/main" id="{393AA425-4795-494F-ACC1-F73CCB682A0C}"/>
              </a:ext>
            </a:extLst>
          </p:cNvPr>
          <p:cNvSpPr>
            <a:spLocks/>
          </p:cNvSpPr>
          <p:nvPr/>
        </p:nvSpPr>
        <p:spPr bwMode="auto">
          <a:xfrm>
            <a:off x="4232459" y="4067516"/>
            <a:ext cx="2435895" cy="1450117"/>
          </a:xfrm>
          <a:custGeom>
            <a:avLst/>
            <a:gdLst>
              <a:gd name="T0" fmla="*/ 3456 w 3456"/>
              <a:gd name="T1" fmla="*/ 2225 h 2225"/>
              <a:gd name="T2" fmla="*/ 1243 w 3456"/>
              <a:gd name="T3" fmla="*/ 2225 h 2225"/>
              <a:gd name="T4" fmla="*/ 0 w 3456"/>
              <a:gd name="T5" fmla="*/ 11 h 2225"/>
              <a:gd name="T6" fmla="*/ 18 w 3456"/>
              <a:gd name="T7" fmla="*/ 0 h 2225"/>
              <a:gd name="T8" fmla="*/ 1255 w 3456"/>
              <a:gd name="T9" fmla="*/ 2203 h 2225"/>
              <a:gd name="T10" fmla="*/ 3456 w 3456"/>
              <a:gd name="T11" fmla="*/ 2203 h 2225"/>
              <a:gd name="T12" fmla="*/ 3456 w 3456"/>
              <a:gd name="T13" fmla="*/ 2225 h 2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56" h="2225">
                <a:moveTo>
                  <a:pt x="3456" y="2225"/>
                </a:moveTo>
                <a:lnTo>
                  <a:pt x="1243" y="2225"/>
                </a:lnTo>
                <a:lnTo>
                  <a:pt x="0" y="11"/>
                </a:lnTo>
                <a:lnTo>
                  <a:pt x="18" y="0"/>
                </a:lnTo>
                <a:lnTo>
                  <a:pt x="1255" y="2203"/>
                </a:lnTo>
                <a:lnTo>
                  <a:pt x="3456" y="2203"/>
                </a:lnTo>
                <a:lnTo>
                  <a:pt x="3456" y="222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s-ES_tradnl" sz="1400" b="1">
              <a:latin typeface="Trebuchet MS" panose="020B0703020202090204" pitchFamily="34" charset="0"/>
            </a:endParaRPr>
          </a:p>
        </p:txBody>
      </p:sp>
      <p:sp>
        <p:nvSpPr>
          <p:cNvPr id="9" name="Oval 127">
            <a:extLst>
              <a:ext uri="{FF2B5EF4-FFF2-40B4-BE49-F238E27FC236}">
                <a16:creationId xmlns:a16="http://schemas.microsoft.com/office/drawing/2014/main" id="{BF815D93-F5EB-944F-9955-DD3637F03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1846" y="3053564"/>
            <a:ext cx="2363298" cy="218788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s-ES_tradnl" sz="1400" b="1">
              <a:latin typeface="Trebuchet MS" panose="020B0703020202090204" pitchFamily="34" charset="0"/>
            </a:endParaRPr>
          </a:p>
        </p:txBody>
      </p:sp>
      <p:sp>
        <p:nvSpPr>
          <p:cNvPr id="10" name="Oval 128">
            <a:extLst>
              <a:ext uri="{FF2B5EF4-FFF2-40B4-BE49-F238E27FC236}">
                <a16:creationId xmlns:a16="http://schemas.microsoft.com/office/drawing/2014/main" id="{EF96CBFC-B56C-4F49-960E-B9FA7CE10F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1095" y="3153931"/>
            <a:ext cx="2144095" cy="198519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s-ES_tradnl" sz="1400" b="1">
              <a:latin typeface="Trebuchet MS" panose="020B0703020202090204" pitchFamily="34" charset="0"/>
            </a:endParaRPr>
          </a:p>
        </p:txBody>
      </p:sp>
      <p:sp>
        <p:nvSpPr>
          <p:cNvPr id="11" name="Oval 254">
            <a:extLst>
              <a:ext uri="{FF2B5EF4-FFF2-40B4-BE49-F238E27FC236}">
                <a16:creationId xmlns:a16="http://schemas.microsoft.com/office/drawing/2014/main" id="{DCC98C41-1308-8542-B807-B78C25F2EE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4797" y="2246748"/>
            <a:ext cx="1277153" cy="1182252"/>
          </a:xfrm>
          <a:prstGeom prst="ellipse">
            <a:avLst/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s-ES_tradnl" sz="1400" b="1">
              <a:latin typeface="Trebuchet MS" panose="020B0703020202090204" pitchFamily="34" charset="0"/>
            </a:endParaRPr>
          </a:p>
        </p:txBody>
      </p:sp>
      <p:sp>
        <p:nvSpPr>
          <p:cNvPr id="12" name="Freeform 259">
            <a:extLst>
              <a:ext uri="{FF2B5EF4-FFF2-40B4-BE49-F238E27FC236}">
                <a16:creationId xmlns:a16="http://schemas.microsoft.com/office/drawing/2014/main" id="{B2EF7DDC-5478-1544-90C0-445B6F28E7CF}"/>
              </a:ext>
            </a:extLst>
          </p:cNvPr>
          <p:cNvSpPr>
            <a:spLocks noEditPoints="1"/>
          </p:cNvSpPr>
          <p:nvPr/>
        </p:nvSpPr>
        <p:spPr bwMode="auto">
          <a:xfrm>
            <a:off x="6744929" y="2247400"/>
            <a:ext cx="1316624" cy="1218098"/>
          </a:xfrm>
          <a:custGeom>
            <a:avLst/>
            <a:gdLst>
              <a:gd name="T0" fmla="*/ 598 w 1196"/>
              <a:gd name="T1" fmla="*/ 1195 h 1195"/>
              <a:gd name="T2" fmla="*/ 0 w 1196"/>
              <a:gd name="T3" fmla="*/ 597 h 1195"/>
              <a:gd name="T4" fmla="*/ 598 w 1196"/>
              <a:gd name="T5" fmla="*/ 0 h 1195"/>
              <a:gd name="T6" fmla="*/ 1196 w 1196"/>
              <a:gd name="T7" fmla="*/ 597 h 1195"/>
              <a:gd name="T8" fmla="*/ 598 w 1196"/>
              <a:gd name="T9" fmla="*/ 1195 h 1195"/>
              <a:gd name="T10" fmla="*/ 598 w 1196"/>
              <a:gd name="T11" fmla="*/ 35 h 1195"/>
              <a:gd name="T12" fmla="*/ 36 w 1196"/>
              <a:gd name="T13" fmla="*/ 597 h 1195"/>
              <a:gd name="T14" fmla="*/ 598 w 1196"/>
              <a:gd name="T15" fmla="*/ 1160 h 1195"/>
              <a:gd name="T16" fmla="*/ 1160 w 1196"/>
              <a:gd name="T17" fmla="*/ 597 h 1195"/>
              <a:gd name="T18" fmla="*/ 598 w 1196"/>
              <a:gd name="T19" fmla="*/ 35 h 1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6" h="1195">
                <a:moveTo>
                  <a:pt x="598" y="1195"/>
                </a:moveTo>
                <a:cubicBezTo>
                  <a:pt x="268" y="1195"/>
                  <a:pt x="0" y="927"/>
                  <a:pt x="0" y="597"/>
                </a:cubicBezTo>
                <a:cubicBezTo>
                  <a:pt x="0" y="268"/>
                  <a:pt x="268" y="0"/>
                  <a:pt x="598" y="0"/>
                </a:cubicBezTo>
                <a:cubicBezTo>
                  <a:pt x="928" y="0"/>
                  <a:pt x="1196" y="268"/>
                  <a:pt x="1196" y="597"/>
                </a:cubicBezTo>
                <a:cubicBezTo>
                  <a:pt x="1196" y="927"/>
                  <a:pt x="928" y="1195"/>
                  <a:pt x="598" y="1195"/>
                </a:cubicBezTo>
                <a:close/>
                <a:moveTo>
                  <a:pt x="598" y="35"/>
                </a:moveTo>
                <a:cubicBezTo>
                  <a:pt x="288" y="35"/>
                  <a:pt x="36" y="287"/>
                  <a:pt x="36" y="597"/>
                </a:cubicBezTo>
                <a:cubicBezTo>
                  <a:pt x="36" y="908"/>
                  <a:pt x="288" y="1160"/>
                  <a:pt x="598" y="1160"/>
                </a:cubicBezTo>
                <a:cubicBezTo>
                  <a:pt x="908" y="1160"/>
                  <a:pt x="1160" y="908"/>
                  <a:pt x="1160" y="597"/>
                </a:cubicBezTo>
                <a:cubicBezTo>
                  <a:pt x="1160" y="287"/>
                  <a:pt x="908" y="35"/>
                  <a:pt x="598" y="3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s-ES_tradnl" sz="1400" b="1">
              <a:latin typeface="Trebuchet MS" panose="020B0703020202090204" pitchFamily="34" charset="0"/>
            </a:endParaRPr>
          </a:p>
        </p:txBody>
      </p:sp>
      <p:sp>
        <p:nvSpPr>
          <p:cNvPr id="13" name="Oval 262">
            <a:extLst>
              <a:ext uri="{FF2B5EF4-FFF2-40B4-BE49-F238E27FC236}">
                <a16:creationId xmlns:a16="http://schemas.microsoft.com/office/drawing/2014/main" id="{66DB451A-9103-0A45-B402-636E1028A2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3347" y="4898443"/>
            <a:ext cx="1277153" cy="1181601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s-ES_tradnl" sz="1400" b="1">
              <a:latin typeface="Trebuchet MS" panose="020B0703020202090204" pitchFamily="34" charset="0"/>
            </a:endParaRPr>
          </a:p>
        </p:txBody>
      </p:sp>
      <p:sp>
        <p:nvSpPr>
          <p:cNvPr id="14" name="Freeform 263">
            <a:extLst>
              <a:ext uri="{FF2B5EF4-FFF2-40B4-BE49-F238E27FC236}">
                <a16:creationId xmlns:a16="http://schemas.microsoft.com/office/drawing/2014/main" id="{882FE5B4-46F8-A04A-A01B-AF7458D58510}"/>
              </a:ext>
            </a:extLst>
          </p:cNvPr>
          <p:cNvSpPr>
            <a:spLocks noEditPoints="1"/>
          </p:cNvSpPr>
          <p:nvPr/>
        </p:nvSpPr>
        <p:spPr bwMode="auto">
          <a:xfrm>
            <a:off x="6733612" y="4879542"/>
            <a:ext cx="1316624" cy="1218750"/>
          </a:xfrm>
          <a:custGeom>
            <a:avLst/>
            <a:gdLst>
              <a:gd name="T0" fmla="*/ 598 w 1196"/>
              <a:gd name="T1" fmla="*/ 1196 h 1196"/>
              <a:gd name="T2" fmla="*/ 0 w 1196"/>
              <a:gd name="T3" fmla="*/ 598 h 1196"/>
              <a:gd name="T4" fmla="*/ 598 w 1196"/>
              <a:gd name="T5" fmla="*/ 0 h 1196"/>
              <a:gd name="T6" fmla="*/ 1196 w 1196"/>
              <a:gd name="T7" fmla="*/ 598 h 1196"/>
              <a:gd name="T8" fmla="*/ 598 w 1196"/>
              <a:gd name="T9" fmla="*/ 1196 h 1196"/>
              <a:gd name="T10" fmla="*/ 598 w 1196"/>
              <a:gd name="T11" fmla="*/ 35 h 1196"/>
              <a:gd name="T12" fmla="*/ 36 w 1196"/>
              <a:gd name="T13" fmla="*/ 598 h 1196"/>
              <a:gd name="T14" fmla="*/ 598 w 1196"/>
              <a:gd name="T15" fmla="*/ 1160 h 1196"/>
              <a:gd name="T16" fmla="*/ 1161 w 1196"/>
              <a:gd name="T17" fmla="*/ 598 h 1196"/>
              <a:gd name="T18" fmla="*/ 598 w 1196"/>
              <a:gd name="T19" fmla="*/ 35 h 1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96" h="1196">
                <a:moveTo>
                  <a:pt x="598" y="1196"/>
                </a:moveTo>
                <a:cubicBezTo>
                  <a:pt x="269" y="1196"/>
                  <a:pt x="0" y="928"/>
                  <a:pt x="0" y="598"/>
                </a:cubicBezTo>
                <a:cubicBezTo>
                  <a:pt x="0" y="268"/>
                  <a:pt x="269" y="0"/>
                  <a:pt x="598" y="0"/>
                </a:cubicBezTo>
                <a:cubicBezTo>
                  <a:pt x="928" y="0"/>
                  <a:pt x="1196" y="268"/>
                  <a:pt x="1196" y="598"/>
                </a:cubicBezTo>
                <a:cubicBezTo>
                  <a:pt x="1196" y="928"/>
                  <a:pt x="928" y="1196"/>
                  <a:pt x="598" y="1196"/>
                </a:cubicBezTo>
                <a:close/>
                <a:moveTo>
                  <a:pt x="598" y="35"/>
                </a:moveTo>
                <a:cubicBezTo>
                  <a:pt x="288" y="35"/>
                  <a:pt x="36" y="288"/>
                  <a:pt x="36" y="598"/>
                </a:cubicBezTo>
                <a:cubicBezTo>
                  <a:pt x="36" y="908"/>
                  <a:pt x="288" y="1160"/>
                  <a:pt x="598" y="1160"/>
                </a:cubicBezTo>
                <a:cubicBezTo>
                  <a:pt x="908" y="1160"/>
                  <a:pt x="1161" y="908"/>
                  <a:pt x="1161" y="598"/>
                </a:cubicBezTo>
                <a:cubicBezTo>
                  <a:pt x="1161" y="288"/>
                  <a:pt x="908" y="35"/>
                  <a:pt x="598" y="3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s-ES_tradnl" sz="1400" b="1">
              <a:latin typeface="Trebuchet MS" panose="020B0703020202090204" pitchFamily="34" charset="0"/>
            </a:endParaRPr>
          </a:p>
        </p:txBody>
      </p:sp>
      <p:sp>
        <p:nvSpPr>
          <p:cNvPr id="15" name="Oval 264">
            <a:extLst>
              <a:ext uri="{FF2B5EF4-FFF2-40B4-BE49-F238E27FC236}">
                <a16:creationId xmlns:a16="http://schemas.microsoft.com/office/drawing/2014/main" id="{F1EDD7EB-7233-4643-ADC5-773BFFF193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8121" y="2791565"/>
            <a:ext cx="125460" cy="11600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s-ES_tradnl" sz="1400" b="1">
              <a:latin typeface="Trebuchet MS" panose="020B0703020202090204" pitchFamily="34" charset="0"/>
            </a:endParaRPr>
          </a:p>
        </p:txBody>
      </p:sp>
      <p:sp>
        <p:nvSpPr>
          <p:cNvPr id="16" name="Oval 266">
            <a:extLst>
              <a:ext uri="{FF2B5EF4-FFF2-40B4-BE49-F238E27FC236}">
                <a16:creationId xmlns:a16="http://schemas.microsoft.com/office/drawing/2014/main" id="{37F93737-329D-CD44-884B-B57DB985D3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1153" y="5446666"/>
            <a:ext cx="125460" cy="11600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endParaRPr lang="es-ES_tradnl" sz="1400" b="1">
              <a:latin typeface="Trebuchet MS" panose="020B0703020202090204" pitchFamily="34" charset="0"/>
            </a:endParaRPr>
          </a:p>
        </p:txBody>
      </p:sp>
      <p:sp>
        <p:nvSpPr>
          <p:cNvPr id="17" name="TextBox 28">
            <a:extLst>
              <a:ext uri="{FF2B5EF4-FFF2-40B4-BE49-F238E27FC236}">
                <a16:creationId xmlns:a16="http://schemas.microsoft.com/office/drawing/2014/main" id="{F7FA116E-CE0E-9740-8A20-99256C0C7D4A}"/>
              </a:ext>
            </a:extLst>
          </p:cNvPr>
          <p:cNvSpPr txBox="1"/>
          <p:nvPr/>
        </p:nvSpPr>
        <p:spPr>
          <a:xfrm>
            <a:off x="7147304" y="5059196"/>
            <a:ext cx="4892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4000" b="1" dirty="0">
                <a:solidFill>
                  <a:schemeClr val="tx2"/>
                </a:solidFill>
                <a:latin typeface="Trebuchet MS" panose="020B0703020202090204" pitchFamily="34" charset="0"/>
                <a:ea typeface="Roboto" charset="0"/>
                <a:cs typeface="Roboto" charset="0"/>
              </a:rPr>
              <a:t>2</a:t>
            </a:r>
          </a:p>
        </p:txBody>
      </p:sp>
      <p:sp>
        <p:nvSpPr>
          <p:cNvPr id="18" name="TextBox 29">
            <a:extLst>
              <a:ext uri="{FF2B5EF4-FFF2-40B4-BE49-F238E27FC236}">
                <a16:creationId xmlns:a16="http://schemas.microsoft.com/office/drawing/2014/main" id="{4C556F81-51BB-574D-8B92-371F0B34CEC2}"/>
              </a:ext>
            </a:extLst>
          </p:cNvPr>
          <p:cNvSpPr txBox="1"/>
          <p:nvPr/>
        </p:nvSpPr>
        <p:spPr>
          <a:xfrm>
            <a:off x="7139197" y="2522041"/>
            <a:ext cx="48603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4000" b="1" dirty="0">
                <a:solidFill>
                  <a:schemeClr val="tx2"/>
                </a:solidFill>
                <a:latin typeface="Trebuchet MS" panose="020B0703020202090204" pitchFamily="34" charset="0"/>
                <a:ea typeface="Roboto" charset="0"/>
                <a:cs typeface="Roboto" charset="0"/>
              </a:rPr>
              <a:t>1</a:t>
            </a:r>
          </a:p>
        </p:txBody>
      </p:sp>
      <p:sp>
        <p:nvSpPr>
          <p:cNvPr id="19" name="TextBox 31">
            <a:extLst>
              <a:ext uri="{FF2B5EF4-FFF2-40B4-BE49-F238E27FC236}">
                <a16:creationId xmlns:a16="http://schemas.microsoft.com/office/drawing/2014/main" id="{4F6EA19B-2795-134A-ACF6-F31CF0A55CCE}"/>
              </a:ext>
            </a:extLst>
          </p:cNvPr>
          <p:cNvSpPr txBox="1"/>
          <p:nvPr/>
        </p:nvSpPr>
        <p:spPr>
          <a:xfrm>
            <a:off x="3379831" y="3670040"/>
            <a:ext cx="22355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 b="1" dirty="0">
                <a:solidFill>
                  <a:schemeClr val="tx2"/>
                </a:solidFill>
                <a:latin typeface="Trebuchet MS" panose="020B0703020202090204" pitchFamily="34" charset="0"/>
                <a:ea typeface="Roboto" charset="0"/>
                <a:cs typeface="Roboto" charset="0"/>
              </a:rPr>
              <a:t>Se presentó DJ  y pagó el Impuesto?</a:t>
            </a:r>
          </a:p>
          <a:p>
            <a:pPr algn="ctr"/>
            <a:r>
              <a:rPr lang="es-ES_tradnl" sz="1000" b="1" dirty="0">
                <a:solidFill>
                  <a:schemeClr val="tx2"/>
                </a:solidFill>
                <a:latin typeface="Trebuchet MS" panose="020B0703020202090204" pitchFamily="34" charset="0"/>
                <a:ea typeface="Roboto" charset="0"/>
                <a:cs typeface="Roboto" charset="0"/>
              </a:rPr>
              <a:t>ANTES DEL 23/12/2019</a:t>
            </a:r>
          </a:p>
        </p:txBody>
      </p:sp>
      <p:sp>
        <p:nvSpPr>
          <p:cNvPr id="22" name="TextBox 40">
            <a:extLst>
              <a:ext uri="{FF2B5EF4-FFF2-40B4-BE49-F238E27FC236}">
                <a16:creationId xmlns:a16="http://schemas.microsoft.com/office/drawing/2014/main" id="{CDD55F70-E84E-D046-9864-2C6347EC6D5F}"/>
              </a:ext>
            </a:extLst>
          </p:cNvPr>
          <p:cNvSpPr txBox="1"/>
          <p:nvPr/>
        </p:nvSpPr>
        <p:spPr>
          <a:xfrm>
            <a:off x="9302165" y="2486594"/>
            <a:ext cx="4267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400" b="1" dirty="0">
                <a:solidFill>
                  <a:schemeClr val="bg1"/>
                </a:solidFill>
                <a:latin typeface="Trebuchet MS" panose="020B0703020202090204" pitchFamily="34" charset="0"/>
                <a:ea typeface="Roboto" charset="0"/>
                <a:cs typeface="Roboto" charset="0"/>
              </a:rPr>
              <a:t>SI</a:t>
            </a:r>
          </a:p>
        </p:txBody>
      </p:sp>
      <p:sp>
        <p:nvSpPr>
          <p:cNvPr id="23" name="TextBox 41">
            <a:extLst>
              <a:ext uri="{FF2B5EF4-FFF2-40B4-BE49-F238E27FC236}">
                <a16:creationId xmlns:a16="http://schemas.microsoft.com/office/drawing/2014/main" id="{33A116FA-E554-D949-8D79-69C30CEBA3A0}"/>
              </a:ext>
            </a:extLst>
          </p:cNvPr>
          <p:cNvSpPr txBox="1"/>
          <p:nvPr/>
        </p:nvSpPr>
        <p:spPr>
          <a:xfrm>
            <a:off x="7154708" y="2958023"/>
            <a:ext cx="4778067" cy="215444"/>
          </a:xfrm>
          <a:prstGeom prst="rect">
            <a:avLst/>
          </a:prstGeom>
          <a:noFill/>
        </p:spPr>
        <p:txBody>
          <a:bodyPr wrap="square" lIns="72000" tIns="0" bIns="0" rtlCol="0" anchor="t">
            <a:spAutoFit/>
          </a:bodyPr>
          <a:lstStyle/>
          <a:p>
            <a:pPr algn="ctr"/>
            <a:r>
              <a:rPr lang="es-ES_tradnl" sz="1400" dirty="0">
                <a:solidFill>
                  <a:schemeClr val="bg1"/>
                </a:solidFill>
                <a:latin typeface="Trebuchet MS" panose="020B0703020202090204" pitchFamily="34" charset="0"/>
                <a:ea typeface="Lato Light" charset="0"/>
                <a:cs typeface="Lato Light" charset="0"/>
              </a:rPr>
              <a:t>SIN BENEFICIOS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32AD149F-0109-D847-9F8A-47939EE29EDF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</a:rPr>
              <a:t>Fuente: Art. 26 </a:t>
            </a:r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de la R.G. (AFIP) 4667 (B.O. 31/01/2020). </a:t>
            </a:r>
            <a:endParaRPr lang="es-ES_tradnl" sz="1000" dirty="0">
              <a:solidFill>
                <a:schemeClr val="accent6">
                  <a:lumMod val="50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25" name="TextBox 40">
            <a:extLst>
              <a:ext uri="{FF2B5EF4-FFF2-40B4-BE49-F238E27FC236}">
                <a16:creationId xmlns:a16="http://schemas.microsoft.com/office/drawing/2014/main" id="{04880BDA-4A12-1A49-9C8F-7861F40BFA2B}"/>
              </a:ext>
            </a:extLst>
          </p:cNvPr>
          <p:cNvSpPr txBox="1"/>
          <p:nvPr/>
        </p:nvSpPr>
        <p:spPr>
          <a:xfrm>
            <a:off x="9531592" y="5119299"/>
            <a:ext cx="6062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_tradnl" sz="2400" b="1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  <a:ea typeface="Roboto" charset="0"/>
                <a:cs typeface="Roboto" charset="0"/>
              </a:rPr>
              <a:t>NO</a:t>
            </a:r>
          </a:p>
        </p:txBody>
      </p:sp>
      <p:sp>
        <p:nvSpPr>
          <p:cNvPr id="26" name="TextBox 41">
            <a:extLst>
              <a:ext uri="{FF2B5EF4-FFF2-40B4-BE49-F238E27FC236}">
                <a16:creationId xmlns:a16="http://schemas.microsoft.com/office/drawing/2014/main" id="{60BD5509-645A-7941-9A4C-B83A6BCFB394}"/>
              </a:ext>
            </a:extLst>
          </p:cNvPr>
          <p:cNvSpPr txBox="1"/>
          <p:nvPr/>
        </p:nvSpPr>
        <p:spPr>
          <a:xfrm>
            <a:off x="7382212" y="5626058"/>
            <a:ext cx="4778067" cy="215444"/>
          </a:xfrm>
          <a:prstGeom prst="rect">
            <a:avLst/>
          </a:prstGeom>
          <a:noFill/>
        </p:spPr>
        <p:txBody>
          <a:bodyPr wrap="square" lIns="72000" tIns="0" bIns="0" rtlCol="0" anchor="t">
            <a:spAutoFit/>
          </a:bodyPr>
          <a:lstStyle/>
          <a:p>
            <a:pPr algn="ctr"/>
            <a:r>
              <a:rPr lang="es-ES_tradnl" sz="1400" dirty="0">
                <a:solidFill>
                  <a:schemeClr val="accent6">
                    <a:lumMod val="50000"/>
                  </a:schemeClr>
                </a:solidFill>
                <a:latin typeface="Trebuchet MS" panose="020B0703020202090204" pitchFamily="34" charset="0"/>
                <a:ea typeface="Lato Light" charset="0"/>
                <a:cs typeface="Lato Light" charset="0"/>
              </a:rPr>
              <a:t>CON BENEFICIOS</a:t>
            </a:r>
          </a:p>
        </p:txBody>
      </p:sp>
    </p:spTree>
    <p:extLst>
      <p:ext uri="{BB962C8B-B14F-4D97-AF65-F5344CB8AC3E}">
        <p14:creationId xmlns:p14="http://schemas.microsoft.com/office/powerpoint/2010/main" val="38161523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29</a:t>
            </a:fld>
            <a:endParaRPr lang="es-AR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F99C9AB-3CD2-D84E-836E-4A56FAA091A1}"/>
              </a:ext>
            </a:extLst>
          </p:cNvPr>
          <p:cNvSpPr>
            <a:spLocks noChangeArrowheads="1"/>
          </p:cNvSpPr>
          <p:nvPr/>
        </p:nvSpPr>
        <p:spPr bwMode="gray">
          <a:xfrm>
            <a:off x="3287688" y="-1"/>
            <a:ext cx="6840760" cy="6871690"/>
          </a:xfrm>
          <a:prstGeom prst="rect">
            <a:avLst/>
          </a:prstGeom>
          <a:solidFill>
            <a:srgbClr val="EE9024"/>
          </a:solidFill>
          <a:ln w="25400">
            <a:noFill/>
            <a:miter lim="800000"/>
            <a:headEnd/>
            <a:tailEnd type="none" w="lg" len="med"/>
          </a:ln>
          <a:effectLst/>
        </p:spPr>
        <p:txBody>
          <a:bodyPr wrap="none" lIns="0" tIns="0" rIns="0" bIns="0" anchor="ctr"/>
          <a:lstStyle/>
          <a:p>
            <a:endParaRPr lang="es-AR" dirty="0">
              <a:solidFill>
                <a:prstClr val="white"/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1897ECD-A794-3944-94DD-04CB4FEACC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7" t="50716" r="16486"/>
          <a:stretch/>
        </p:blipFill>
        <p:spPr>
          <a:xfrm rot="16200000">
            <a:off x="8060756" y="1923676"/>
            <a:ext cx="6871689" cy="302433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DB0D15F-811C-794D-945D-09D5003957B3}"/>
              </a:ext>
            </a:extLst>
          </p:cNvPr>
          <p:cNvSpPr txBox="1"/>
          <p:nvPr/>
        </p:nvSpPr>
        <p:spPr>
          <a:xfrm>
            <a:off x="3647728" y="3136612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5. Formas de Extinción</a:t>
            </a:r>
          </a:p>
        </p:txBody>
      </p:sp>
    </p:spTree>
    <p:extLst>
      <p:ext uri="{BB962C8B-B14F-4D97-AF65-F5344CB8AC3E}">
        <p14:creationId xmlns:p14="http://schemas.microsoft.com/office/powerpoint/2010/main" val="597648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3</a:t>
            </a:fld>
            <a:endParaRPr lang="es-AR">
              <a:latin typeface="Trebuchet MS" panose="020B0703020202090204" pitchFamily="34" charset="0"/>
            </a:endParaRPr>
          </a:p>
        </p:txBody>
      </p:sp>
      <p:grpSp>
        <p:nvGrpSpPr>
          <p:cNvPr id="47" name="Gruppieren 19">
            <a:extLst>
              <a:ext uri="{FF2B5EF4-FFF2-40B4-BE49-F238E27FC236}">
                <a16:creationId xmlns:a16="http://schemas.microsoft.com/office/drawing/2014/main" id="{99D50BCA-82E8-E14C-945C-6A62D6AB8DDA}"/>
              </a:ext>
            </a:extLst>
          </p:cNvPr>
          <p:cNvGrpSpPr/>
          <p:nvPr/>
        </p:nvGrpSpPr>
        <p:grpSpPr bwMode="gray">
          <a:xfrm>
            <a:off x="2652041" y="2288602"/>
            <a:ext cx="9204599" cy="3372646"/>
            <a:chOff x="323850" y="1554162"/>
            <a:chExt cx="6561044" cy="3886201"/>
          </a:xfrm>
        </p:grpSpPr>
        <p:sp>
          <p:nvSpPr>
            <p:cNvPr id="48" name="Abgerundetes Rechteck 20">
              <a:extLst>
                <a:ext uri="{FF2B5EF4-FFF2-40B4-BE49-F238E27FC236}">
                  <a16:creationId xmlns:a16="http://schemas.microsoft.com/office/drawing/2014/main" id="{0C644218-99EA-5943-BC8A-BAB440EBCA02}"/>
                </a:ext>
              </a:extLst>
            </p:cNvPr>
            <p:cNvSpPr/>
            <p:nvPr/>
          </p:nvSpPr>
          <p:spPr bwMode="gray">
            <a:xfrm>
              <a:off x="323850" y="1554162"/>
              <a:ext cx="6561044" cy="3886201"/>
            </a:xfrm>
            <a:prstGeom prst="roundRect">
              <a:avLst>
                <a:gd name="adj" fmla="val 2613"/>
              </a:avLst>
            </a:prstGeom>
            <a:gradFill flip="none" rotWithShape="1">
              <a:gsLst>
                <a:gs pos="0">
                  <a:srgbClr val="AFAFAF">
                    <a:shade val="30000"/>
                    <a:satMod val="115000"/>
                  </a:srgbClr>
                </a:gs>
                <a:gs pos="50000">
                  <a:srgbClr val="AFAFAF">
                    <a:shade val="67500"/>
                    <a:satMod val="115000"/>
                  </a:srgbClr>
                </a:gs>
                <a:gs pos="100000">
                  <a:srgbClr val="AFAFAF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12700">
              <a:noFill/>
              <a:round/>
              <a:headEnd/>
              <a:tailEnd/>
            </a:ln>
            <a:effectLst>
              <a:outerShdw blurRad="1270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de-DE" dirty="0">
                <a:latin typeface="Trebuchet MS" panose="020B0703020202090204" pitchFamily="34" charset="0"/>
              </a:endParaRPr>
            </a:p>
          </p:txBody>
        </p:sp>
        <p:sp>
          <p:nvSpPr>
            <p:cNvPr id="49" name="Abgerundetes Rechteck 21">
              <a:extLst>
                <a:ext uri="{FF2B5EF4-FFF2-40B4-BE49-F238E27FC236}">
                  <a16:creationId xmlns:a16="http://schemas.microsoft.com/office/drawing/2014/main" id="{D24F3DEE-BE2D-2E48-95F2-23FC12C31B66}"/>
                </a:ext>
              </a:extLst>
            </p:cNvPr>
            <p:cNvSpPr/>
            <p:nvPr/>
          </p:nvSpPr>
          <p:spPr bwMode="gray">
            <a:xfrm>
              <a:off x="411582" y="1645529"/>
              <a:ext cx="6392629" cy="3703800"/>
            </a:xfrm>
            <a:prstGeom prst="roundRect">
              <a:avLst>
                <a:gd name="adj" fmla="val 1308"/>
              </a:avLst>
            </a:prstGeom>
            <a:solidFill>
              <a:srgbClr val="FFFFFF"/>
            </a:solidFill>
            <a:ln w="12700">
              <a:noFill/>
              <a:round/>
              <a:headEnd/>
              <a:tailEnd/>
            </a:ln>
            <a:effectLst>
              <a:innerShdw blurRad="254000">
                <a:prstClr val="black">
                  <a:alpha val="33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de-DE" dirty="0">
                <a:latin typeface="Trebuchet MS" panose="020B0703020202090204" pitchFamily="34" charset="0"/>
              </a:endParaRPr>
            </a:p>
          </p:txBody>
        </p:sp>
      </p:grpSp>
      <p:sp>
        <p:nvSpPr>
          <p:cNvPr id="50" name="Rectangle 70" descr="© INSCALE GmbH, 26.05.2010&#10;http://www.presentationload.com/">
            <a:extLst>
              <a:ext uri="{FF2B5EF4-FFF2-40B4-BE49-F238E27FC236}">
                <a16:creationId xmlns:a16="http://schemas.microsoft.com/office/drawing/2014/main" id="{FE8B1713-29BA-9846-8AED-A80F38727636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42146" y="2648964"/>
            <a:ext cx="8587195" cy="450000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rgbClr val="AFAFAF">
                  <a:shade val="100000"/>
                  <a:satMod val="115000"/>
                  <a:alpha val="0"/>
                </a:srgbClr>
              </a:gs>
            </a:gsLst>
          </a:gradFill>
          <a:ln w="12700" algn="ctr">
            <a:noFill/>
            <a:miter lim="800000"/>
            <a:headEnd/>
            <a:tailEnd/>
          </a:ln>
          <a:effectLst/>
        </p:spPr>
        <p:txBody>
          <a:bodyPr lIns="972000" tIns="0" rIns="0" bIns="0" anchor="ctr"/>
          <a:lstStyle/>
          <a:p>
            <a:pPr defTabSz="801688" eaLnBrk="0" hangingPunct="0">
              <a:spcAft>
                <a:spcPct val="20000"/>
              </a:spcAft>
            </a:pPr>
            <a:r>
              <a:rPr lang="en-US" sz="1600" b="1" noProof="1">
                <a:solidFill>
                  <a:schemeClr val="accent1"/>
                </a:solidFill>
                <a:latin typeface="Trebuchet MS" panose="020B0703020202090204" pitchFamily="34" charset="0"/>
              </a:rPr>
              <a:t>Beneficios Generales</a:t>
            </a:r>
          </a:p>
        </p:txBody>
      </p:sp>
      <p:sp>
        <p:nvSpPr>
          <p:cNvPr id="51" name="Rectangle 69" descr="© INSCALE GmbH, 26.05.2010&#10;http://www.presentationload.com/">
            <a:extLst>
              <a:ext uri="{FF2B5EF4-FFF2-40B4-BE49-F238E27FC236}">
                <a16:creationId xmlns:a16="http://schemas.microsoft.com/office/drawing/2014/main" id="{F74B6D18-FA23-D348-9E8D-BAD189A570D3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42147" y="2648964"/>
            <a:ext cx="450000" cy="450000"/>
          </a:xfrm>
          <a:prstGeom prst="round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801688" eaLnBrk="0" hangingPunct="0"/>
            <a:r>
              <a:rPr lang="en-GB" sz="2800" b="1" noProof="1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ebuchet MS" panose="020B0703020202090204" pitchFamily="34" charset="0"/>
                <a:cs typeface="Times New Roman" pitchFamily="18" charset="0"/>
              </a:rPr>
              <a:t>1</a:t>
            </a:r>
          </a:p>
        </p:txBody>
      </p:sp>
      <p:sp>
        <p:nvSpPr>
          <p:cNvPr id="52" name="Rectangle 72" descr="© INSCALE GmbH, 26.05.2010&#10;http://www.presentationload.com/">
            <a:extLst>
              <a:ext uri="{FF2B5EF4-FFF2-40B4-BE49-F238E27FC236}">
                <a16:creationId xmlns:a16="http://schemas.microsoft.com/office/drawing/2014/main" id="{283D0BD9-C6E9-2E44-98D5-19BF6CF286D3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42146" y="3098964"/>
            <a:ext cx="8587195" cy="450000"/>
          </a:xfrm>
          <a:prstGeom prst="roundRect">
            <a:avLst/>
          </a:prstGeom>
          <a:solidFill>
            <a:srgbClr val="FFFFFF">
              <a:alpha val="50196"/>
            </a:srgbClr>
          </a:solidFill>
          <a:ln w="12700" algn="ctr">
            <a:noFill/>
            <a:miter lim="800000"/>
            <a:headEnd/>
            <a:tailEnd/>
          </a:ln>
          <a:effectLst/>
        </p:spPr>
        <p:txBody>
          <a:bodyPr lIns="972000" tIns="0" rIns="0" bIns="0" anchor="ctr"/>
          <a:lstStyle/>
          <a:p>
            <a:pPr defTabSz="801688" eaLnBrk="0" hangingPunct="0">
              <a:spcAft>
                <a:spcPct val="20000"/>
              </a:spcAft>
            </a:pPr>
            <a:r>
              <a:rPr lang="en-US" sz="1600" noProof="1">
                <a:solidFill>
                  <a:srgbClr val="7D7D7D"/>
                </a:solidFill>
                <a:latin typeface="Trebuchet MS" panose="020B0703020202090204" pitchFamily="34" charset="0"/>
              </a:rPr>
              <a:t>Sujetos Beneficiarios</a:t>
            </a:r>
          </a:p>
        </p:txBody>
      </p:sp>
      <p:sp>
        <p:nvSpPr>
          <p:cNvPr id="54" name="Rectangle 71" descr="© INSCALE GmbH, 26.05.2010&#10;http://www.presentationload.com/">
            <a:extLst>
              <a:ext uri="{FF2B5EF4-FFF2-40B4-BE49-F238E27FC236}">
                <a16:creationId xmlns:a16="http://schemas.microsoft.com/office/drawing/2014/main" id="{257CB7FC-7A1C-3444-B75C-9DC2096EE0B5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42147" y="3098964"/>
            <a:ext cx="450000" cy="450000"/>
          </a:xfrm>
          <a:prstGeom prst="round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801688" eaLnBrk="0" hangingPunct="0"/>
            <a:r>
              <a:rPr lang="en-GB" sz="2800" b="1" noProof="1">
                <a:solidFill>
                  <a:srgbClr val="D7D7D7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ebuchet MS" panose="020B0703020202090204" pitchFamily="34" charset="0"/>
                <a:cs typeface="Times New Roman" pitchFamily="18" charset="0"/>
              </a:rPr>
              <a:t>2</a:t>
            </a:r>
          </a:p>
        </p:txBody>
      </p:sp>
      <p:sp>
        <p:nvSpPr>
          <p:cNvPr id="57" name="Rectangle 76" descr="© INSCALE GmbH, 26.05.2010&#10;http://www.presentationload.com/">
            <a:extLst>
              <a:ext uri="{FF2B5EF4-FFF2-40B4-BE49-F238E27FC236}">
                <a16:creationId xmlns:a16="http://schemas.microsoft.com/office/drawing/2014/main" id="{EC0FB5AB-EEF5-3241-84B3-2879A1CE1CD0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42146" y="3998964"/>
            <a:ext cx="8587195" cy="450000"/>
          </a:xfrm>
          <a:prstGeom prst="roundRect">
            <a:avLst/>
          </a:prstGeom>
          <a:solidFill>
            <a:srgbClr val="FFFFFF">
              <a:alpha val="50196"/>
            </a:srgbClr>
          </a:solidFill>
          <a:ln w="12700" algn="ctr">
            <a:noFill/>
            <a:miter lim="800000"/>
            <a:headEnd/>
            <a:tailEnd/>
          </a:ln>
          <a:effectLst/>
        </p:spPr>
        <p:txBody>
          <a:bodyPr lIns="972000" tIns="0" rIns="0" bIns="0" anchor="ctr"/>
          <a:lstStyle/>
          <a:p>
            <a:pPr defTabSz="801688" eaLnBrk="0" hangingPunct="0">
              <a:spcAft>
                <a:spcPct val="20000"/>
              </a:spcAft>
              <a:defRPr/>
            </a:pPr>
            <a:r>
              <a:rPr lang="en-US" sz="1600" noProof="1">
                <a:solidFill>
                  <a:srgbClr val="7D7D7D"/>
                </a:solidFill>
                <a:latin typeface="Trebuchet MS" panose="020B0703020202090204" pitchFamily="34" charset="0"/>
              </a:rPr>
              <a:t>Conceptos Condonados</a:t>
            </a:r>
          </a:p>
        </p:txBody>
      </p:sp>
      <p:sp>
        <p:nvSpPr>
          <p:cNvPr id="58" name="Rectangle 75" descr="© INSCALE GmbH, 26.05.2010&#10;http://www.presentationload.com/">
            <a:extLst>
              <a:ext uri="{FF2B5EF4-FFF2-40B4-BE49-F238E27FC236}">
                <a16:creationId xmlns:a16="http://schemas.microsoft.com/office/drawing/2014/main" id="{906FFF16-08C9-404C-BF43-E5E6EB71558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42147" y="3998964"/>
            <a:ext cx="450000" cy="450000"/>
          </a:xfrm>
          <a:prstGeom prst="round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801688" eaLnBrk="0" hangingPunct="0"/>
            <a:r>
              <a:rPr lang="en-GB" sz="2800" b="1" noProof="1">
                <a:solidFill>
                  <a:srgbClr val="D7D7D7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ebuchet MS" panose="020B0703020202090204" pitchFamily="34" charset="0"/>
                <a:cs typeface="Times New Roman" pitchFamily="18" charset="0"/>
              </a:rPr>
              <a:t>4</a:t>
            </a:r>
          </a:p>
        </p:txBody>
      </p:sp>
      <p:sp>
        <p:nvSpPr>
          <p:cNvPr id="61" name="Rectangle 80" descr="© INSCALE GmbH, 26.05.2010&#10;http://www.presentationload.com/">
            <a:extLst>
              <a:ext uri="{FF2B5EF4-FFF2-40B4-BE49-F238E27FC236}">
                <a16:creationId xmlns:a16="http://schemas.microsoft.com/office/drawing/2014/main" id="{18407207-0AA6-2A41-BC81-B6BD7A683F8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42146" y="4898964"/>
            <a:ext cx="8587195" cy="450000"/>
          </a:xfrm>
          <a:prstGeom prst="roundRect">
            <a:avLst/>
          </a:prstGeom>
          <a:solidFill>
            <a:srgbClr val="FFFFFF">
              <a:alpha val="50196"/>
            </a:srgbClr>
          </a:solidFill>
          <a:ln w="12700" algn="ctr">
            <a:noFill/>
            <a:miter lim="800000"/>
            <a:headEnd/>
            <a:tailEnd/>
          </a:ln>
          <a:effectLst/>
        </p:spPr>
        <p:txBody>
          <a:bodyPr lIns="972000" tIns="0" rIns="0" bIns="0" anchor="ctr"/>
          <a:lstStyle/>
          <a:p>
            <a:pPr defTabSz="801688" eaLnBrk="0" hangingPunct="0">
              <a:spcAft>
                <a:spcPct val="20000"/>
              </a:spcAft>
              <a:defRPr/>
            </a:pPr>
            <a:r>
              <a:rPr lang="en-US" sz="1600" noProof="1">
                <a:solidFill>
                  <a:srgbClr val="7D7D7D"/>
                </a:solidFill>
                <a:latin typeface="Trebuchet MS" panose="020B0703020202090204" pitchFamily="34" charset="0"/>
              </a:rPr>
              <a:t>Aspectos Varios</a:t>
            </a:r>
          </a:p>
        </p:txBody>
      </p:sp>
      <p:sp>
        <p:nvSpPr>
          <p:cNvPr id="62" name="Rectangle 79" descr="© INSCALE GmbH, 26.05.2010&#10;http://www.presentationload.com/">
            <a:extLst>
              <a:ext uri="{FF2B5EF4-FFF2-40B4-BE49-F238E27FC236}">
                <a16:creationId xmlns:a16="http://schemas.microsoft.com/office/drawing/2014/main" id="{32F118BC-0411-C04F-A4A7-10C4B16C7AF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42147" y="4898964"/>
            <a:ext cx="450000" cy="450000"/>
          </a:xfrm>
          <a:prstGeom prst="round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801688" eaLnBrk="0" hangingPunct="0"/>
            <a:r>
              <a:rPr lang="en-GB" sz="2800" b="1" noProof="1">
                <a:solidFill>
                  <a:srgbClr val="D7D7D7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ebuchet MS" panose="020B0703020202090204" pitchFamily="34" charset="0"/>
                <a:cs typeface="Times New Roman" pitchFamily="18" charset="0"/>
              </a:rPr>
              <a:t>6</a:t>
            </a:r>
          </a:p>
        </p:txBody>
      </p:sp>
      <p:sp>
        <p:nvSpPr>
          <p:cNvPr id="66" name="Rectangle 4">
            <a:extLst>
              <a:ext uri="{FF2B5EF4-FFF2-40B4-BE49-F238E27FC236}">
                <a16:creationId xmlns:a16="http://schemas.microsoft.com/office/drawing/2014/main" id="{624A37AC-CA34-434D-8501-F5AAFA6A1A31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Agenda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20" name="Rectangle 70" descr="© INSCALE GmbH, 26.05.2010&#10;http://www.presentationload.com/">
            <a:extLst>
              <a:ext uri="{FF2B5EF4-FFF2-40B4-BE49-F238E27FC236}">
                <a16:creationId xmlns:a16="http://schemas.microsoft.com/office/drawing/2014/main" id="{79D2F499-D913-0D4A-9E08-A16613499159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42145" y="3570328"/>
            <a:ext cx="8587195" cy="450000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rgbClr val="AFAFAF">
                  <a:shade val="100000"/>
                  <a:satMod val="115000"/>
                  <a:alpha val="0"/>
                </a:srgbClr>
              </a:gs>
            </a:gsLst>
          </a:gradFill>
          <a:ln w="12700" algn="ctr">
            <a:noFill/>
            <a:miter lim="800000"/>
            <a:headEnd/>
            <a:tailEnd/>
          </a:ln>
          <a:effectLst/>
        </p:spPr>
        <p:txBody>
          <a:bodyPr lIns="972000" tIns="0" rIns="0" bIns="0" anchor="ctr"/>
          <a:lstStyle/>
          <a:p>
            <a:pPr defTabSz="801688" eaLnBrk="0" hangingPunct="0">
              <a:spcAft>
                <a:spcPct val="20000"/>
              </a:spcAft>
            </a:pPr>
            <a:r>
              <a:rPr lang="en-US" sz="1600" b="1" noProof="1">
                <a:solidFill>
                  <a:schemeClr val="accent1"/>
                </a:solidFill>
                <a:latin typeface="Trebuchet MS" panose="020B0703020202090204" pitchFamily="34" charset="0"/>
              </a:rPr>
              <a:t>Deudas a Incluir y Exclusiones</a:t>
            </a:r>
          </a:p>
        </p:txBody>
      </p:sp>
      <p:sp>
        <p:nvSpPr>
          <p:cNvPr id="21" name="Rectangle 69" descr="© INSCALE GmbH, 26.05.2010&#10;http://www.presentationload.com/">
            <a:extLst>
              <a:ext uri="{FF2B5EF4-FFF2-40B4-BE49-F238E27FC236}">
                <a16:creationId xmlns:a16="http://schemas.microsoft.com/office/drawing/2014/main" id="{F6AE9E9C-6FC6-D647-A38E-C117D61BC5A4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43672" y="3570328"/>
            <a:ext cx="450000" cy="450000"/>
          </a:xfrm>
          <a:prstGeom prst="round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801688" eaLnBrk="0" hangingPunct="0"/>
            <a:r>
              <a:rPr lang="en-GB" sz="2800" b="1" noProof="1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ebuchet MS" panose="020B0703020202090204" pitchFamily="34" charset="0"/>
                <a:cs typeface="Times New Roman" pitchFamily="18" charset="0"/>
              </a:rPr>
              <a:t>3</a:t>
            </a:r>
          </a:p>
        </p:txBody>
      </p:sp>
      <p:sp>
        <p:nvSpPr>
          <p:cNvPr id="22" name="Rectangle 70" descr="© INSCALE GmbH, 26.05.2010&#10;http://www.presentationload.com/">
            <a:extLst>
              <a:ext uri="{FF2B5EF4-FFF2-40B4-BE49-F238E27FC236}">
                <a16:creationId xmlns:a16="http://schemas.microsoft.com/office/drawing/2014/main" id="{A970A48E-1C43-2A42-8795-2AF28C4E57EE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42146" y="4427600"/>
            <a:ext cx="8587195" cy="450000"/>
          </a:xfrm>
          <a:prstGeom prst="round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rgbClr val="AFAFAF">
                  <a:shade val="100000"/>
                  <a:satMod val="115000"/>
                  <a:alpha val="0"/>
                </a:srgbClr>
              </a:gs>
            </a:gsLst>
          </a:gradFill>
          <a:ln w="12700" algn="ctr">
            <a:noFill/>
            <a:miter lim="800000"/>
            <a:headEnd/>
            <a:tailEnd/>
          </a:ln>
          <a:effectLst/>
        </p:spPr>
        <p:txBody>
          <a:bodyPr lIns="972000" tIns="0" rIns="0" bIns="0" anchor="ctr"/>
          <a:lstStyle/>
          <a:p>
            <a:pPr defTabSz="801688" eaLnBrk="0" hangingPunct="0">
              <a:spcAft>
                <a:spcPct val="20000"/>
              </a:spcAft>
              <a:defRPr/>
            </a:pPr>
            <a:r>
              <a:rPr lang="en-US" sz="1600" b="1" noProof="1">
                <a:solidFill>
                  <a:schemeClr val="accent1"/>
                </a:solidFill>
                <a:latin typeface="Trebuchet MS" panose="020B0703020202090204" pitchFamily="34" charset="0"/>
              </a:rPr>
              <a:t>Formas de Extinción de las obligaciones regularizadas</a:t>
            </a:r>
          </a:p>
        </p:txBody>
      </p:sp>
      <p:sp>
        <p:nvSpPr>
          <p:cNvPr id="23" name="Rectangle 69" descr="© INSCALE GmbH, 26.05.2010&#10;http://www.presentationload.com/">
            <a:extLst>
              <a:ext uri="{FF2B5EF4-FFF2-40B4-BE49-F238E27FC236}">
                <a16:creationId xmlns:a16="http://schemas.microsoft.com/office/drawing/2014/main" id="{B55284AB-E3E4-D14E-BB3F-02C6F23F3E35}"/>
              </a:ext>
            </a:extLst>
          </p:cNvPr>
          <p:cNvSpPr>
            <a:spLocks noChangeArrowheads="1"/>
          </p:cNvSpPr>
          <p:nvPr/>
        </p:nvSpPr>
        <p:spPr bwMode="gray">
          <a:xfrm>
            <a:off x="2942147" y="4427600"/>
            <a:ext cx="450000" cy="450000"/>
          </a:xfrm>
          <a:prstGeom prst="round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algn="ctr" defTabSz="801688" eaLnBrk="0" hangingPunct="0"/>
            <a:r>
              <a:rPr lang="en-GB" sz="2800" b="1" noProof="1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latin typeface="Trebuchet MS" panose="020B0703020202090204" pitchFamily="34" charset="0"/>
                <a:cs typeface="Times New Roman" pitchFamily="18" charset="0"/>
              </a:rPr>
              <a:t>5</a:t>
            </a:r>
          </a:p>
        </p:txBody>
      </p:sp>
      <p:pic>
        <p:nvPicPr>
          <p:cNvPr id="65" name="Picture 2" descr="\\NAS\PresentationLoad\07 Produktion\1_TEMPLATES\4_Selbstpräsentationen\1_Grundlagen\Bildvorlagen (Kopien)\Geschäftsmann\Fotolia_22843363_X.png">
            <a:extLst>
              <a:ext uri="{FF2B5EF4-FFF2-40B4-BE49-F238E27FC236}">
                <a16:creationId xmlns:a16="http://schemas.microsoft.com/office/drawing/2014/main" id="{4A5B90AF-47AF-DD44-83E5-56680979401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412" t="4328" r="22440"/>
          <a:stretch/>
        </p:blipFill>
        <p:spPr bwMode="gray">
          <a:xfrm>
            <a:off x="9507166" y="399938"/>
            <a:ext cx="2790826" cy="6485446"/>
          </a:xfrm>
          <a:prstGeom prst="rect">
            <a:avLst/>
          </a:prstGeom>
          <a:noFill/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889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/>
      <p:bldP spid="52" grpId="0" animBg="1"/>
      <p:bldP spid="54" grpId="0"/>
      <p:bldP spid="57" grpId="0" animBg="1"/>
      <p:bldP spid="58" grpId="0"/>
      <p:bldP spid="61" grpId="0" animBg="1"/>
      <p:bldP spid="62" grpId="0"/>
      <p:bldP spid="20" grpId="0" animBg="1"/>
      <p:bldP spid="21" grpId="0"/>
      <p:bldP spid="22" grpId="0" animBg="1"/>
      <p:bldP spid="2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30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27268A5-AB0B-1940-8F30-E3155B3F1814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Formas de Extinción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grpSp>
        <p:nvGrpSpPr>
          <p:cNvPr id="8" name="Gruppieren 24">
            <a:extLst>
              <a:ext uri="{FF2B5EF4-FFF2-40B4-BE49-F238E27FC236}">
                <a16:creationId xmlns:a16="http://schemas.microsoft.com/office/drawing/2014/main" id="{B348AE24-04A3-0A40-8AE7-0598DACA10AE}"/>
              </a:ext>
            </a:extLst>
          </p:cNvPr>
          <p:cNvGrpSpPr/>
          <p:nvPr/>
        </p:nvGrpSpPr>
        <p:grpSpPr bwMode="gray">
          <a:xfrm>
            <a:off x="4223792" y="1772816"/>
            <a:ext cx="5549471" cy="5706830"/>
            <a:chOff x="1941512" y="725488"/>
            <a:chExt cx="5262564" cy="5411788"/>
          </a:xfrm>
          <a:solidFill>
            <a:schemeClr val="accent1"/>
          </a:solidFill>
          <a:effectLst>
            <a:outerShdw blurRad="381000" sx="102000" sy="102000" algn="ctr" rotWithShape="0">
              <a:prstClr val="black">
                <a:alpha val="40000"/>
              </a:prstClr>
            </a:outerShdw>
          </a:effectLst>
          <a:scene3d>
            <a:camera prst="perspectiveRelaxed" fov="5700000">
              <a:rot lat="17673601" lon="0" rev="0"/>
            </a:camera>
            <a:lightRig rig="balanced" dir="t"/>
          </a:scene3d>
        </p:grpSpPr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DCA12E3B-FF79-BE4D-9C50-01820EE8B9FE}"/>
                </a:ext>
              </a:extLst>
            </p:cNvPr>
            <p:cNvSpPr>
              <a:spLocks/>
            </p:cNvSpPr>
            <p:nvPr/>
          </p:nvSpPr>
          <p:spPr bwMode="gray">
            <a:xfrm>
              <a:off x="3738563" y="725488"/>
              <a:ext cx="1668463" cy="5411788"/>
            </a:xfrm>
            <a:custGeom>
              <a:avLst/>
              <a:gdLst/>
              <a:ahLst/>
              <a:cxnLst>
                <a:cxn ang="0">
                  <a:pos x="1051" y="527"/>
                </a:cxn>
                <a:cxn ang="0">
                  <a:pos x="524" y="0"/>
                </a:cxn>
                <a:cxn ang="0">
                  <a:pos x="0" y="527"/>
                </a:cxn>
                <a:cxn ang="0">
                  <a:pos x="248" y="527"/>
                </a:cxn>
                <a:cxn ang="0">
                  <a:pos x="248" y="3409"/>
                </a:cxn>
                <a:cxn ang="0">
                  <a:pos x="803" y="3409"/>
                </a:cxn>
                <a:cxn ang="0">
                  <a:pos x="803" y="527"/>
                </a:cxn>
                <a:cxn ang="0">
                  <a:pos x="1051" y="527"/>
                </a:cxn>
              </a:cxnLst>
              <a:rect l="0" t="0" r="r" b="b"/>
              <a:pathLst>
                <a:path w="1051" h="3409">
                  <a:moveTo>
                    <a:pt x="1051" y="527"/>
                  </a:moveTo>
                  <a:lnTo>
                    <a:pt x="524" y="0"/>
                  </a:lnTo>
                  <a:lnTo>
                    <a:pt x="0" y="527"/>
                  </a:lnTo>
                  <a:lnTo>
                    <a:pt x="248" y="527"/>
                  </a:lnTo>
                  <a:lnTo>
                    <a:pt x="248" y="3409"/>
                  </a:lnTo>
                  <a:lnTo>
                    <a:pt x="803" y="3409"/>
                  </a:lnTo>
                  <a:lnTo>
                    <a:pt x="803" y="527"/>
                  </a:lnTo>
                  <a:lnTo>
                    <a:pt x="1051" y="527"/>
                  </a:lnTo>
                  <a:close/>
                </a:path>
              </a:pathLst>
            </a:custGeom>
            <a:solidFill>
              <a:schemeClr val="accent1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p3d extrusionH="190500">
              <a:bevelT w="25400" h="25400"/>
              <a:bevelB w="25400" h="254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B8D54113-8C7D-0E4E-BE20-51D1CB39FE6A}"/>
                </a:ext>
              </a:extLst>
            </p:cNvPr>
            <p:cNvSpPr>
              <a:spLocks/>
            </p:cNvSpPr>
            <p:nvPr/>
          </p:nvSpPr>
          <p:spPr bwMode="gray">
            <a:xfrm>
              <a:off x="1941512" y="2190750"/>
              <a:ext cx="2119313" cy="3946525"/>
            </a:xfrm>
            <a:custGeom>
              <a:avLst/>
              <a:gdLst/>
              <a:ahLst/>
              <a:cxnLst>
                <a:cxn ang="0">
                  <a:pos x="251" y="89"/>
                </a:cxn>
                <a:cxn ang="0">
                  <a:pos x="306" y="0"/>
                </a:cxn>
                <a:cxn ang="0">
                  <a:pos x="0" y="72"/>
                </a:cxn>
                <a:cxn ang="0">
                  <a:pos x="71" y="378"/>
                </a:cxn>
                <a:cxn ang="0">
                  <a:pos x="126" y="289"/>
                </a:cxn>
                <a:cxn ang="0">
                  <a:pos x="330" y="623"/>
                </a:cxn>
                <a:cxn ang="0">
                  <a:pos x="331" y="623"/>
                </a:cxn>
                <a:cxn ang="0">
                  <a:pos x="331" y="1052"/>
                </a:cxn>
                <a:cxn ang="0">
                  <a:pos x="565" y="1052"/>
                </a:cxn>
                <a:cxn ang="0">
                  <a:pos x="565" y="623"/>
                </a:cxn>
                <a:cxn ang="0">
                  <a:pos x="565" y="623"/>
                </a:cxn>
                <a:cxn ang="0">
                  <a:pos x="251" y="89"/>
                </a:cxn>
              </a:cxnLst>
              <a:rect l="0" t="0" r="r" b="b"/>
              <a:pathLst>
                <a:path w="565" h="1052">
                  <a:moveTo>
                    <a:pt x="251" y="89"/>
                  </a:moveTo>
                  <a:cubicBezTo>
                    <a:pt x="306" y="0"/>
                    <a:pt x="306" y="0"/>
                    <a:pt x="306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71" y="378"/>
                    <a:pt x="71" y="378"/>
                    <a:pt x="71" y="378"/>
                  </a:cubicBezTo>
                  <a:cubicBezTo>
                    <a:pt x="126" y="289"/>
                    <a:pt x="126" y="289"/>
                    <a:pt x="126" y="289"/>
                  </a:cubicBezTo>
                  <a:cubicBezTo>
                    <a:pt x="247" y="352"/>
                    <a:pt x="330" y="478"/>
                    <a:pt x="330" y="623"/>
                  </a:cubicBezTo>
                  <a:cubicBezTo>
                    <a:pt x="331" y="623"/>
                    <a:pt x="331" y="623"/>
                    <a:pt x="331" y="623"/>
                  </a:cubicBezTo>
                  <a:cubicBezTo>
                    <a:pt x="331" y="1052"/>
                    <a:pt x="331" y="1052"/>
                    <a:pt x="331" y="1052"/>
                  </a:cubicBezTo>
                  <a:cubicBezTo>
                    <a:pt x="565" y="1052"/>
                    <a:pt x="565" y="1052"/>
                    <a:pt x="565" y="1052"/>
                  </a:cubicBezTo>
                  <a:cubicBezTo>
                    <a:pt x="565" y="623"/>
                    <a:pt x="565" y="623"/>
                    <a:pt x="565" y="623"/>
                  </a:cubicBezTo>
                  <a:cubicBezTo>
                    <a:pt x="565" y="623"/>
                    <a:pt x="565" y="623"/>
                    <a:pt x="565" y="623"/>
                  </a:cubicBezTo>
                  <a:cubicBezTo>
                    <a:pt x="565" y="393"/>
                    <a:pt x="438" y="193"/>
                    <a:pt x="251" y="8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p3d extrusionH="190500">
              <a:bevelT w="25400" h="25400"/>
              <a:bevelB w="25400" h="254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9EA0BE72-E4C7-854D-9066-D0CCF5AAA55A}"/>
                </a:ext>
              </a:extLst>
            </p:cNvPr>
            <p:cNvSpPr>
              <a:spLocks/>
            </p:cNvSpPr>
            <p:nvPr/>
          </p:nvSpPr>
          <p:spPr bwMode="gray">
            <a:xfrm>
              <a:off x="5081588" y="2190750"/>
              <a:ext cx="2122488" cy="3946525"/>
            </a:xfrm>
            <a:custGeom>
              <a:avLst/>
              <a:gdLst/>
              <a:ahLst/>
              <a:cxnLst>
                <a:cxn ang="0">
                  <a:pos x="314" y="89"/>
                </a:cxn>
                <a:cxn ang="0">
                  <a:pos x="259" y="0"/>
                </a:cxn>
                <a:cxn ang="0">
                  <a:pos x="566" y="72"/>
                </a:cxn>
                <a:cxn ang="0">
                  <a:pos x="494" y="378"/>
                </a:cxn>
                <a:cxn ang="0">
                  <a:pos x="439" y="289"/>
                </a:cxn>
                <a:cxn ang="0">
                  <a:pos x="235" y="623"/>
                </a:cxn>
                <a:cxn ang="0">
                  <a:pos x="235" y="623"/>
                </a:cxn>
                <a:cxn ang="0">
                  <a:pos x="235" y="1052"/>
                </a:cxn>
                <a:cxn ang="0">
                  <a:pos x="0" y="1052"/>
                </a:cxn>
                <a:cxn ang="0">
                  <a:pos x="0" y="623"/>
                </a:cxn>
                <a:cxn ang="0">
                  <a:pos x="0" y="623"/>
                </a:cxn>
                <a:cxn ang="0">
                  <a:pos x="314" y="89"/>
                </a:cxn>
              </a:cxnLst>
              <a:rect l="0" t="0" r="r" b="b"/>
              <a:pathLst>
                <a:path w="566" h="1052">
                  <a:moveTo>
                    <a:pt x="314" y="89"/>
                  </a:moveTo>
                  <a:cubicBezTo>
                    <a:pt x="259" y="0"/>
                    <a:pt x="259" y="0"/>
                    <a:pt x="259" y="0"/>
                  </a:cubicBezTo>
                  <a:cubicBezTo>
                    <a:pt x="566" y="72"/>
                    <a:pt x="566" y="72"/>
                    <a:pt x="566" y="72"/>
                  </a:cubicBezTo>
                  <a:cubicBezTo>
                    <a:pt x="494" y="378"/>
                    <a:pt x="494" y="378"/>
                    <a:pt x="494" y="378"/>
                  </a:cubicBezTo>
                  <a:cubicBezTo>
                    <a:pt x="439" y="289"/>
                    <a:pt x="439" y="289"/>
                    <a:pt x="439" y="289"/>
                  </a:cubicBezTo>
                  <a:cubicBezTo>
                    <a:pt x="318" y="352"/>
                    <a:pt x="235" y="478"/>
                    <a:pt x="235" y="623"/>
                  </a:cubicBezTo>
                  <a:cubicBezTo>
                    <a:pt x="235" y="623"/>
                    <a:pt x="235" y="623"/>
                    <a:pt x="235" y="623"/>
                  </a:cubicBezTo>
                  <a:cubicBezTo>
                    <a:pt x="235" y="1052"/>
                    <a:pt x="235" y="1052"/>
                    <a:pt x="235" y="1052"/>
                  </a:cubicBezTo>
                  <a:cubicBezTo>
                    <a:pt x="0" y="1052"/>
                    <a:pt x="0" y="1052"/>
                    <a:pt x="0" y="1052"/>
                  </a:cubicBezTo>
                  <a:cubicBezTo>
                    <a:pt x="0" y="623"/>
                    <a:pt x="0" y="623"/>
                    <a:pt x="0" y="623"/>
                  </a:cubicBezTo>
                  <a:cubicBezTo>
                    <a:pt x="0" y="623"/>
                    <a:pt x="0" y="623"/>
                    <a:pt x="0" y="623"/>
                  </a:cubicBezTo>
                  <a:cubicBezTo>
                    <a:pt x="0" y="393"/>
                    <a:pt x="127" y="193"/>
                    <a:pt x="314" y="89"/>
                  </a:cubicBezTo>
                  <a:close/>
                </a:path>
              </a:pathLst>
            </a:custGeom>
            <a:solidFill>
              <a:schemeClr val="accent3"/>
            </a:solidFill>
            <a:ln w="14288" cap="flat">
              <a:noFill/>
              <a:prstDash val="solid"/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sp3d extrusionH="190500">
              <a:bevelT w="25400" h="25400"/>
              <a:bevelB w="25400" h="254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0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6" name="Rectangle 19">
            <a:extLst>
              <a:ext uri="{FF2B5EF4-FFF2-40B4-BE49-F238E27FC236}">
                <a16:creationId xmlns:a16="http://schemas.microsoft.com/office/drawing/2014/main" id="{EF9ACFDC-BE6D-B546-BA29-BDDFE67395EB}"/>
              </a:ext>
            </a:extLst>
          </p:cNvPr>
          <p:cNvSpPr>
            <a:spLocks noChangeArrowheads="1"/>
          </p:cNvSpPr>
          <p:nvPr/>
        </p:nvSpPr>
        <p:spPr bwMode="gray">
          <a:xfrm>
            <a:off x="2840071" y="2632763"/>
            <a:ext cx="2645567" cy="49688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noFill/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90000" tIns="90000" rIns="90000" bIns="90000" anchor="ctr"/>
          <a:lstStyle/>
          <a:p>
            <a:pPr marL="0" marR="0" lvl="0" indent="0" algn="ctr" defTabSz="801688" rtl="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Pago al Contado</a:t>
            </a:r>
          </a:p>
        </p:txBody>
      </p:sp>
      <p:sp>
        <p:nvSpPr>
          <p:cNvPr id="17" name="Rectangle 19">
            <a:extLst>
              <a:ext uri="{FF2B5EF4-FFF2-40B4-BE49-F238E27FC236}">
                <a16:creationId xmlns:a16="http://schemas.microsoft.com/office/drawing/2014/main" id="{61E16DA6-0079-374A-A93E-1562C71B1294}"/>
              </a:ext>
            </a:extLst>
          </p:cNvPr>
          <p:cNvSpPr>
            <a:spLocks noChangeArrowheads="1"/>
          </p:cNvSpPr>
          <p:nvPr/>
        </p:nvSpPr>
        <p:spPr bwMode="gray">
          <a:xfrm>
            <a:off x="8428017" y="2632764"/>
            <a:ext cx="2735896" cy="496887"/>
          </a:xfrm>
          <a:prstGeom prst="rect">
            <a:avLst/>
          </a:prstGeom>
          <a:solidFill>
            <a:schemeClr val="accent1"/>
          </a:solidFill>
          <a:ln w="12700">
            <a:noFill/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90000" tIns="90000" rIns="90000" bIns="90000" anchor="ctr"/>
          <a:lstStyle/>
          <a:p>
            <a:pPr marL="0" marR="0" lvl="0" indent="0" algn="ctr" defTabSz="801688" rtl="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20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Arial" charset="0"/>
              </a:rPr>
              <a:t>Compensación</a:t>
            </a:r>
          </a:p>
        </p:txBody>
      </p:sp>
      <p:sp>
        <p:nvSpPr>
          <p:cNvPr id="18" name="Rectangle 19">
            <a:extLst>
              <a:ext uri="{FF2B5EF4-FFF2-40B4-BE49-F238E27FC236}">
                <a16:creationId xmlns:a16="http://schemas.microsoft.com/office/drawing/2014/main" id="{489C0468-BDFA-0F4E-A5E2-1E478D5C53AD}"/>
              </a:ext>
            </a:extLst>
          </p:cNvPr>
          <p:cNvSpPr>
            <a:spLocks noChangeArrowheads="1"/>
          </p:cNvSpPr>
          <p:nvPr/>
        </p:nvSpPr>
        <p:spPr bwMode="gray">
          <a:xfrm>
            <a:off x="5671484" y="2359712"/>
            <a:ext cx="2654085" cy="769939"/>
          </a:xfrm>
          <a:prstGeom prst="rect">
            <a:avLst/>
          </a:prstGeom>
          <a:solidFill>
            <a:schemeClr val="accent3"/>
          </a:solidFill>
          <a:ln w="12700">
            <a:noFill/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90000" tIns="90000" rIns="90000" bIns="90000" anchor="ctr"/>
          <a:lstStyle/>
          <a:p>
            <a:pPr marL="0" marR="0" lvl="0" indent="0" algn="ctr" defTabSz="801688" rtl="0" eaLnBrk="0" fontAlgn="auto" latinLnBrk="0" hangingPunct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800" b="0" i="0" u="none" strike="noStrike" kern="1200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703020202090204" pitchFamily="34" charset="0"/>
                <a:ea typeface="+mn-ea"/>
                <a:cs typeface="Arial" charset="0"/>
              </a:rPr>
              <a:t>Plan Financiación</a:t>
            </a:r>
          </a:p>
        </p:txBody>
      </p:sp>
    </p:spTree>
    <p:extLst>
      <p:ext uri="{BB962C8B-B14F-4D97-AF65-F5344CB8AC3E}">
        <p14:creationId xmlns:p14="http://schemas.microsoft.com/office/powerpoint/2010/main" val="2551722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animScale>
                                      <p:cBhvr>
                                        <p:cTn id="11" dur="990" fill="hold"/>
                                        <p:tgtEl>
                                          <p:spTgt spid="8"/>
                                        </p:tgtEl>
                                      </p:cBhvr>
                                      <p:by x="66660" y="6666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42" presetClass="path" presetSubtype="0" decel="10000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animMotion origin="layout" path="M -0.00065 0.34722 L 1.66667E-6 2.96296E-6 " pathEditMode="relative" rAng="0" ptsTypes="AA">
                                      <p:cBhvr>
                                        <p:cTn id="13" dur="99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17361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decel="10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5378 2.59259E-6 L 3.75E-6 2.59259E-6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682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decel="10000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0.1595 0 L 1.66667E-6 0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982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58333E-6 -0.05255 L 4.58333E-6 2.59259E-6 " pathEditMode="relative" rAng="0" ptsTypes="AA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31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27268A5-AB0B-1940-8F30-E3155B3F1814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Formas de Extinción 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1722C6EB-563A-4040-98F2-13E7287B61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977525"/>
              </p:ext>
            </p:extLst>
          </p:nvPr>
        </p:nvGraphicFramePr>
        <p:xfrm>
          <a:off x="3287688" y="2204864"/>
          <a:ext cx="5864485" cy="1112520"/>
        </p:xfrm>
        <a:graphic>
          <a:graphicData uri="http://schemas.openxmlformats.org/drawingml/2006/table">
            <a:tbl>
              <a:tblPr firstRow="1" bandRow="1"/>
              <a:tblGrid>
                <a:gridCol w="3467826">
                  <a:extLst>
                    <a:ext uri="{9D8B030D-6E8A-4147-A177-3AD203B41FA5}">
                      <a16:colId xmlns:a16="http://schemas.microsoft.com/office/drawing/2014/main" val="3827327507"/>
                    </a:ext>
                  </a:extLst>
                </a:gridCol>
                <a:gridCol w="2396659">
                  <a:extLst>
                    <a:ext uri="{9D8B030D-6E8A-4147-A177-3AD203B41FA5}">
                      <a16:colId xmlns:a16="http://schemas.microsoft.com/office/drawing/2014/main" val="1614221149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dirty="0"/>
                        <a:t>FORMAS DE EXTINCIÓN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dirty="0"/>
                        <a:t>BENEFICIOS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138877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400" dirty="0">
                          <a:latin typeface="Trebuchet MS" panose="020B0703020202090204" pitchFamily="34" charset="0"/>
                        </a:rPr>
                        <a:t>Compensación 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>
                          <a:latin typeface="Trebuchet MS" panose="020B0703020202090204" pitchFamily="34" charset="0"/>
                        </a:rPr>
                        <a:t>No posee limitaciones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05535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400" dirty="0">
                          <a:latin typeface="Trebuchet MS" panose="020B0703020202090204" pitchFamily="34" charset="0"/>
                        </a:rPr>
                        <a:t>Pago al contado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>
                          <a:latin typeface="Trebuchet MS" panose="020B0703020202090204" pitchFamily="34" charset="0"/>
                        </a:rPr>
                        <a:t>Quita 15%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9372337"/>
                  </a:ext>
                </a:extLst>
              </a:tr>
            </a:tbl>
          </a:graphicData>
        </a:graphic>
      </p:graphicFrame>
      <p:graphicFrame>
        <p:nvGraphicFramePr>
          <p:cNvPr id="10" name="Tabla 9">
            <a:extLst>
              <a:ext uri="{FF2B5EF4-FFF2-40B4-BE49-F238E27FC236}">
                <a16:creationId xmlns:a16="http://schemas.microsoft.com/office/drawing/2014/main" id="{EC8F3BE3-55A5-D445-96ED-6C38016448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3876161"/>
              </p:ext>
            </p:extLst>
          </p:nvPr>
        </p:nvGraphicFramePr>
        <p:xfrm>
          <a:off x="3286193" y="4398692"/>
          <a:ext cx="8127999" cy="741680"/>
        </p:xfrm>
        <a:graphic>
          <a:graphicData uri="http://schemas.openxmlformats.org/drawingml/2006/table">
            <a:tbl>
              <a:tblPr firstRow="1" bandRow="1"/>
              <a:tblGrid>
                <a:gridCol w="3482817">
                  <a:extLst>
                    <a:ext uri="{9D8B030D-6E8A-4147-A177-3AD203B41FA5}">
                      <a16:colId xmlns:a16="http://schemas.microsoft.com/office/drawing/2014/main" val="3827327507"/>
                    </a:ext>
                  </a:extLst>
                </a:gridCol>
                <a:gridCol w="2248524">
                  <a:extLst>
                    <a:ext uri="{9D8B030D-6E8A-4147-A177-3AD203B41FA5}">
                      <a16:colId xmlns:a16="http://schemas.microsoft.com/office/drawing/2014/main" val="4208575527"/>
                    </a:ext>
                  </a:extLst>
                </a:gridCol>
                <a:gridCol w="2396658">
                  <a:extLst>
                    <a:ext uri="{9D8B030D-6E8A-4147-A177-3AD203B41FA5}">
                      <a16:colId xmlns:a16="http://schemas.microsoft.com/office/drawing/2014/main" val="1614221149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dirty="0"/>
                        <a:t>Vencimiento 1ERA CUOTA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dirty="0"/>
                        <a:t>Pago a cuenta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dirty="0"/>
                        <a:t>Tasa Interes 1er Año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138877"/>
                  </a:ext>
                </a:extLst>
              </a:tr>
              <a:tr h="37084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400" dirty="0">
                          <a:latin typeface="Trebuchet MS" panose="020B0703020202090204" pitchFamily="34" charset="0"/>
                        </a:rPr>
                        <a:t>Máximo 16 Julio de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>
                          <a:solidFill>
                            <a:srgbClr val="FF0000"/>
                          </a:solidFill>
                          <a:latin typeface="Trebuchet MS" panose="020B0703020202090204" pitchFamily="34" charset="0"/>
                        </a:rPr>
                        <a:t>Ver cuadro siguiente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>
                          <a:latin typeface="Trebuchet MS" panose="020B0703020202090204" pitchFamily="34" charset="0"/>
                        </a:rPr>
                        <a:t>3% mensual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05535"/>
                  </a:ext>
                </a:extLst>
              </a:tr>
            </a:tbl>
          </a:graphicData>
        </a:graphic>
      </p:graphicFrame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9EA3F08B-6276-FC44-874F-DC1875CCFC2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817660"/>
              </p:ext>
            </p:extLst>
          </p:nvPr>
        </p:nvGraphicFramePr>
        <p:xfrm>
          <a:off x="3287688" y="3444733"/>
          <a:ext cx="8127999" cy="370840"/>
        </p:xfrm>
        <a:graphic>
          <a:graphicData uri="http://schemas.openxmlformats.org/drawingml/2006/table">
            <a:tbl>
              <a:tblPr firstRow="1" bandRow="1"/>
              <a:tblGrid>
                <a:gridCol w="3467826">
                  <a:extLst>
                    <a:ext uri="{9D8B030D-6E8A-4147-A177-3AD203B41FA5}">
                      <a16:colId xmlns:a16="http://schemas.microsoft.com/office/drawing/2014/main" val="3827327507"/>
                    </a:ext>
                  </a:extLst>
                </a:gridCol>
                <a:gridCol w="4660173">
                  <a:extLst>
                    <a:ext uri="{9D8B030D-6E8A-4147-A177-3AD203B41FA5}">
                      <a16:colId xmlns:a16="http://schemas.microsoft.com/office/drawing/2014/main" val="4208575527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dirty="0"/>
                        <a:t>Cantidad Cuotas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dirty="0"/>
                        <a:t>60 CUOTAS – Aportes SUSS y Reg.Recaudación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138877"/>
                  </a:ext>
                </a:extLst>
              </a:tr>
            </a:tbl>
          </a:graphicData>
        </a:graphic>
      </p:graphicFrame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9972DD0B-0E0E-AC40-8935-B14CEBD7E1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2220035"/>
              </p:ext>
            </p:extLst>
          </p:nvPr>
        </p:nvGraphicFramePr>
        <p:xfrm>
          <a:off x="3282192" y="3898535"/>
          <a:ext cx="8127999" cy="370840"/>
        </p:xfrm>
        <a:graphic>
          <a:graphicData uri="http://schemas.openxmlformats.org/drawingml/2006/table">
            <a:tbl>
              <a:tblPr firstRow="1" bandRow="1"/>
              <a:tblGrid>
                <a:gridCol w="3467826">
                  <a:extLst>
                    <a:ext uri="{9D8B030D-6E8A-4147-A177-3AD203B41FA5}">
                      <a16:colId xmlns:a16="http://schemas.microsoft.com/office/drawing/2014/main" val="3827327507"/>
                    </a:ext>
                  </a:extLst>
                </a:gridCol>
                <a:gridCol w="4660173">
                  <a:extLst>
                    <a:ext uri="{9D8B030D-6E8A-4147-A177-3AD203B41FA5}">
                      <a16:colId xmlns:a16="http://schemas.microsoft.com/office/drawing/2014/main" val="4208575527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dirty="0"/>
                        <a:t>Cantidad Cuotas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dirty="0"/>
                        <a:t>120 CUOTAS – Resto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138877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6AB23516-CB5B-AE45-B90C-080C5E59C73F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13 de la Ley 27.541 (B.O. 23/12/2019) y Art. 27, 28, 32, 33, 34, 37  de la R.G. (AFIP) 4667 (B.O. 31/01/2020). </a:t>
            </a:r>
          </a:p>
        </p:txBody>
      </p:sp>
      <p:sp>
        <p:nvSpPr>
          <p:cNvPr id="13" name="Abgerundetes Rechteck 47">
            <a:extLst>
              <a:ext uri="{FF2B5EF4-FFF2-40B4-BE49-F238E27FC236}">
                <a16:creationId xmlns:a16="http://schemas.microsoft.com/office/drawing/2014/main" id="{F90CC455-9D54-E54C-9123-BB49B672A957}"/>
              </a:ext>
            </a:extLst>
          </p:cNvPr>
          <p:cNvSpPr/>
          <p:nvPr/>
        </p:nvSpPr>
        <p:spPr bwMode="gray">
          <a:xfrm>
            <a:off x="3282192" y="5360065"/>
            <a:ext cx="8127999" cy="370840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324000" tIns="72000" rIns="0" bIns="0" anchor="ctr" anchorCtr="0"/>
          <a:lstStyle/>
          <a:p>
            <a:pPr marL="0" marR="0" lvl="0" indent="0" algn="ctr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lang="en-US" sz="1400" kern="0" noProof="1">
                <a:solidFill>
                  <a:srgbClr val="ED7D31">
                    <a:lumMod val="50000"/>
                  </a:srgb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El perfil de riesgo del contribuyente ante la AFIP no será considerado para el tipo de plan</a:t>
            </a:r>
            <a:endParaRPr kumimoji="0" lang="en-US" sz="1400" b="0" i="0" u="none" strike="noStrike" kern="0" cap="none" spc="0" normalizeH="0" baseline="0" noProof="1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933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32</a:t>
            </a:fld>
            <a:endParaRPr lang="es-AR"/>
          </a:p>
        </p:txBody>
      </p:sp>
      <p:pic>
        <p:nvPicPr>
          <p:cNvPr id="74" name="Picture 2">
            <a:extLst>
              <a:ext uri="{FF2B5EF4-FFF2-40B4-BE49-F238E27FC236}">
                <a16:creationId xmlns:a16="http://schemas.microsoft.com/office/drawing/2014/main" id="{17F1200B-A55B-6F49-8EC9-19692D3DAE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35" t="11130" r="30558" b="13134"/>
          <a:stretch/>
        </p:blipFill>
        <p:spPr bwMode="auto">
          <a:xfrm>
            <a:off x="8184232" y="556760"/>
            <a:ext cx="3770189" cy="322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5" name="Tabla 74">
            <a:extLst>
              <a:ext uri="{FF2B5EF4-FFF2-40B4-BE49-F238E27FC236}">
                <a16:creationId xmlns:a16="http://schemas.microsoft.com/office/drawing/2014/main" id="{B28133ED-7010-D444-AEC0-56648BFBA4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181880"/>
              </p:ext>
            </p:extLst>
          </p:nvPr>
        </p:nvGraphicFramePr>
        <p:xfrm>
          <a:off x="2540000" y="724772"/>
          <a:ext cx="8587656" cy="1624855"/>
        </p:xfrm>
        <a:graphic>
          <a:graphicData uri="http://schemas.openxmlformats.org/drawingml/2006/table">
            <a:tbl>
              <a:tblPr firstRow="1" bandRow="1"/>
              <a:tblGrid>
                <a:gridCol w="2882395">
                  <a:extLst>
                    <a:ext uri="{9D8B030D-6E8A-4147-A177-3AD203B41FA5}">
                      <a16:colId xmlns:a16="http://schemas.microsoft.com/office/drawing/2014/main" val="3827327507"/>
                    </a:ext>
                  </a:extLst>
                </a:gridCol>
                <a:gridCol w="1860888">
                  <a:extLst>
                    <a:ext uri="{9D8B030D-6E8A-4147-A177-3AD203B41FA5}">
                      <a16:colId xmlns:a16="http://schemas.microsoft.com/office/drawing/2014/main" val="2281271350"/>
                    </a:ext>
                  </a:extLst>
                </a:gridCol>
                <a:gridCol w="1860888">
                  <a:extLst>
                    <a:ext uri="{9D8B030D-6E8A-4147-A177-3AD203B41FA5}">
                      <a16:colId xmlns:a16="http://schemas.microsoft.com/office/drawing/2014/main" val="4208575527"/>
                    </a:ext>
                  </a:extLst>
                </a:gridCol>
                <a:gridCol w="1983485">
                  <a:extLst>
                    <a:ext uri="{9D8B030D-6E8A-4147-A177-3AD203B41FA5}">
                      <a16:colId xmlns:a16="http://schemas.microsoft.com/office/drawing/2014/main" val="1614221149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400" dirty="0"/>
                        <a:t>Impuestos, Contribución SS, Autónomos,  Monotributo y Aduana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Vencimiento 1 Cuota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Pago a cuenta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Cantidad Cuotas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138877"/>
                  </a:ext>
                </a:extLst>
              </a:tr>
              <a:tr h="230209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Micro y entidades sin fines de lucro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Julio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0%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568154"/>
                  </a:ext>
                </a:extLst>
              </a:tr>
              <a:tr h="23467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Pequeña y Mediana Tramo 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Julio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419637"/>
                  </a:ext>
                </a:extLst>
              </a:tr>
              <a:tr h="28373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Mediana Tramo II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Julio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2%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05535"/>
                  </a:ext>
                </a:extLst>
              </a:tr>
              <a:tr h="221838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Condicionales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Julio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5%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999807"/>
                  </a:ext>
                </a:extLst>
              </a:tr>
            </a:tbl>
          </a:graphicData>
        </a:graphic>
      </p:graphicFrame>
      <p:grpSp>
        <p:nvGrpSpPr>
          <p:cNvPr id="76" name="Group 559">
            <a:extLst>
              <a:ext uri="{FF2B5EF4-FFF2-40B4-BE49-F238E27FC236}">
                <a16:creationId xmlns:a16="http://schemas.microsoft.com/office/drawing/2014/main" id="{2D89C2E0-438E-5F42-B902-A421AD87060C}"/>
              </a:ext>
            </a:extLst>
          </p:cNvPr>
          <p:cNvGrpSpPr>
            <a:grpSpLocks noChangeAspect="1"/>
          </p:cNvGrpSpPr>
          <p:nvPr/>
        </p:nvGrpSpPr>
        <p:grpSpPr bwMode="gray">
          <a:xfrm>
            <a:off x="8600035" y="3148839"/>
            <a:ext cx="2938582" cy="2576513"/>
            <a:chOff x="3106" y="1736"/>
            <a:chExt cx="1469" cy="1288"/>
          </a:xfrm>
        </p:grpSpPr>
        <p:sp>
          <p:nvSpPr>
            <p:cNvPr id="77" name="Rectangle 560">
              <a:extLst>
                <a:ext uri="{FF2B5EF4-FFF2-40B4-BE49-F238E27FC236}">
                  <a16:creationId xmlns:a16="http://schemas.microsoft.com/office/drawing/2014/main" id="{1C6489BD-9B84-9248-866E-77FCA1AB02C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820" y="1850"/>
              <a:ext cx="9" cy="111"/>
            </a:xfrm>
            <a:prstGeom prst="rect">
              <a:avLst/>
            </a:pr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78" name="Freeform 561">
              <a:extLst>
                <a:ext uri="{FF2B5EF4-FFF2-40B4-BE49-F238E27FC236}">
                  <a16:creationId xmlns:a16="http://schemas.microsoft.com/office/drawing/2014/main" id="{C1F4AE42-9F36-F448-BC21-02043FA0B62A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3" y="1868"/>
              <a:ext cx="38" cy="109"/>
            </a:xfrm>
            <a:custGeom>
              <a:avLst/>
              <a:gdLst>
                <a:gd name="T0" fmla="*/ 28 w 38"/>
                <a:gd name="T1" fmla="*/ 109 h 109"/>
                <a:gd name="T2" fmla="*/ 0 w 38"/>
                <a:gd name="T3" fmla="*/ 3 h 109"/>
                <a:gd name="T4" fmla="*/ 10 w 38"/>
                <a:gd name="T5" fmla="*/ 0 h 109"/>
                <a:gd name="T6" fmla="*/ 38 w 38"/>
                <a:gd name="T7" fmla="*/ 107 h 109"/>
                <a:gd name="T8" fmla="*/ 28 w 38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9">
                  <a:moveTo>
                    <a:pt x="28" y="109"/>
                  </a:moveTo>
                  <a:lnTo>
                    <a:pt x="0" y="3"/>
                  </a:lnTo>
                  <a:lnTo>
                    <a:pt x="10" y="0"/>
                  </a:lnTo>
                  <a:lnTo>
                    <a:pt x="38" y="107"/>
                  </a:lnTo>
                  <a:lnTo>
                    <a:pt x="28" y="109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79" name="Freeform 562">
              <a:extLst>
                <a:ext uri="{FF2B5EF4-FFF2-40B4-BE49-F238E27FC236}">
                  <a16:creationId xmlns:a16="http://schemas.microsoft.com/office/drawing/2014/main" id="{1F05F616-8A75-944F-B049-F55BA19509C0}"/>
                </a:ext>
              </a:extLst>
            </p:cNvPr>
            <p:cNvSpPr>
              <a:spLocks/>
            </p:cNvSpPr>
            <p:nvPr/>
          </p:nvSpPr>
          <p:spPr bwMode="gray">
            <a:xfrm>
              <a:off x="3472" y="1805"/>
              <a:ext cx="130" cy="219"/>
            </a:xfrm>
            <a:custGeom>
              <a:avLst/>
              <a:gdLst>
                <a:gd name="T0" fmla="*/ 123 w 130"/>
                <a:gd name="T1" fmla="*/ 219 h 219"/>
                <a:gd name="T2" fmla="*/ 0 w 130"/>
                <a:gd name="T3" fmla="*/ 4 h 219"/>
                <a:gd name="T4" fmla="*/ 7 w 130"/>
                <a:gd name="T5" fmla="*/ 0 h 219"/>
                <a:gd name="T6" fmla="*/ 130 w 130"/>
                <a:gd name="T7" fmla="*/ 215 h 219"/>
                <a:gd name="T8" fmla="*/ 123 w 130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19">
                  <a:moveTo>
                    <a:pt x="123" y="219"/>
                  </a:moveTo>
                  <a:lnTo>
                    <a:pt x="0" y="4"/>
                  </a:lnTo>
                  <a:lnTo>
                    <a:pt x="7" y="0"/>
                  </a:lnTo>
                  <a:lnTo>
                    <a:pt x="130" y="215"/>
                  </a:lnTo>
                  <a:lnTo>
                    <a:pt x="123" y="2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0" name="Freeform 563">
              <a:extLst>
                <a:ext uri="{FF2B5EF4-FFF2-40B4-BE49-F238E27FC236}">
                  <a16:creationId xmlns:a16="http://schemas.microsoft.com/office/drawing/2014/main" id="{7F9A2614-8740-804A-AF60-BA4354F149FE}"/>
                </a:ext>
              </a:extLst>
            </p:cNvPr>
            <p:cNvSpPr>
              <a:spLocks/>
            </p:cNvSpPr>
            <p:nvPr/>
          </p:nvSpPr>
          <p:spPr bwMode="gray">
            <a:xfrm>
              <a:off x="3425" y="2015"/>
              <a:ext cx="85" cy="83"/>
            </a:xfrm>
            <a:custGeom>
              <a:avLst/>
              <a:gdLst>
                <a:gd name="T0" fmla="*/ 78 w 85"/>
                <a:gd name="T1" fmla="*/ 83 h 83"/>
                <a:gd name="T2" fmla="*/ 0 w 85"/>
                <a:gd name="T3" fmla="*/ 5 h 83"/>
                <a:gd name="T4" fmla="*/ 7 w 85"/>
                <a:gd name="T5" fmla="*/ 0 h 83"/>
                <a:gd name="T6" fmla="*/ 85 w 85"/>
                <a:gd name="T7" fmla="*/ 78 h 83"/>
                <a:gd name="T8" fmla="*/ 78 w 85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3">
                  <a:moveTo>
                    <a:pt x="78" y="83"/>
                  </a:moveTo>
                  <a:lnTo>
                    <a:pt x="0" y="5"/>
                  </a:lnTo>
                  <a:lnTo>
                    <a:pt x="7" y="0"/>
                  </a:lnTo>
                  <a:lnTo>
                    <a:pt x="85" y="78"/>
                  </a:lnTo>
                  <a:lnTo>
                    <a:pt x="78" y="83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1" name="Freeform 564">
              <a:extLst>
                <a:ext uri="{FF2B5EF4-FFF2-40B4-BE49-F238E27FC236}">
                  <a16:creationId xmlns:a16="http://schemas.microsoft.com/office/drawing/2014/main" id="{195AD69A-4739-0140-8F42-9C24EE1ED634}"/>
                </a:ext>
              </a:extLst>
            </p:cNvPr>
            <p:cNvSpPr>
              <a:spLocks/>
            </p:cNvSpPr>
            <p:nvPr/>
          </p:nvSpPr>
          <p:spPr bwMode="gray">
            <a:xfrm>
              <a:off x="3338" y="2131"/>
              <a:ext cx="99" cy="63"/>
            </a:xfrm>
            <a:custGeom>
              <a:avLst/>
              <a:gdLst>
                <a:gd name="T0" fmla="*/ 94 w 99"/>
                <a:gd name="T1" fmla="*/ 63 h 63"/>
                <a:gd name="T2" fmla="*/ 0 w 99"/>
                <a:gd name="T3" fmla="*/ 7 h 63"/>
                <a:gd name="T4" fmla="*/ 4 w 99"/>
                <a:gd name="T5" fmla="*/ 0 h 63"/>
                <a:gd name="T6" fmla="*/ 99 w 99"/>
                <a:gd name="T7" fmla="*/ 54 h 63"/>
                <a:gd name="T8" fmla="*/ 94 w 99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63">
                  <a:moveTo>
                    <a:pt x="94" y="63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99" y="54"/>
                  </a:lnTo>
                  <a:lnTo>
                    <a:pt x="94" y="63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2" name="Freeform 565">
              <a:extLst>
                <a:ext uri="{FF2B5EF4-FFF2-40B4-BE49-F238E27FC236}">
                  <a16:creationId xmlns:a16="http://schemas.microsoft.com/office/drawing/2014/main" id="{F4673ADC-F078-A14F-9356-97C15D4B4305}"/>
                </a:ext>
              </a:extLst>
            </p:cNvPr>
            <p:cNvSpPr>
              <a:spLocks/>
            </p:cNvSpPr>
            <p:nvPr/>
          </p:nvSpPr>
          <p:spPr bwMode="gray">
            <a:xfrm>
              <a:off x="3274" y="2261"/>
              <a:ext cx="127" cy="47"/>
            </a:xfrm>
            <a:custGeom>
              <a:avLst/>
              <a:gdLst>
                <a:gd name="T0" fmla="*/ 50 w 54"/>
                <a:gd name="T1" fmla="*/ 20 h 20"/>
                <a:gd name="T2" fmla="*/ 49 w 54"/>
                <a:gd name="T3" fmla="*/ 20 h 20"/>
                <a:gd name="T4" fmla="*/ 4 w 54"/>
                <a:gd name="T5" fmla="*/ 8 h 20"/>
                <a:gd name="T6" fmla="*/ 1 w 54"/>
                <a:gd name="T7" fmla="*/ 3 h 20"/>
                <a:gd name="T8" fmla="*/ 6 w 54"/>
                <a:gd name="T9" fmla="*/ 0 h 20"/>
                <a:gd name="T10" fmla="*/ 51 w 54"/>
                <a:gd name="T11" fmla="*/ 12 h 20"/>
                <a:gd name="T12" fmla="*/ 54 w 54"/>
                <a:gd name="T13" fmla="*/ 17 h 20"/>
                <a:gd name="T14" fmla="*/ 50 w 54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0">
                  <a:moveTo>
                    <a:pt x="50" y="20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3" y="13"/>
                    <a:pt x="54" y="15"/>
                    <a:pt x="54" y="17"/>
                  </a:cubicBezTo>
                  <a:cubicBezTo>
                    <a:pt x="53" y="19"/>
                    <a:pt x="51" y="20"/>
                    <a:pt x="50" y="20"/>
                  </a:cubicBez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3" name="Freeform 566">
              <a:extLst>
                <a:ext uri="{FF2B5EF4-FFF2-40B4-BE49-F238E27FC236}">
                  <a16:creationId xmlns:a16="http://schemas.microsoft.com/office/drawing/2014/main" id="{82EF6984-6B81-514C-8F9A-CD434D543FAA}"/>
                </a:ext>
              </a:extLst>
            </p:cNvPr>
            <p:cNvSpPr>
              <a:spLocks/>
            </p:cNvSpPr>
            <p:nvPr/>
          </p:nvSpPr>
          <p:spPr bwMode="gray">
            <a:xfrm>
              <a:off x="3130" y="2407"/>
              <a:ext cx="257" cy="19"/>
            </a:xfrm>
            <a:custGeom>
              <a:avLst/>
              <a:gdLst>
                <a:gd name="T0" fmla="*/ 4 w 109"/>
                <a:gd name="T1" fmla="*/ 8 h 8"/>
                <a:gd name="T2" fmla="*/ 0 w 109"/>
                <a:gd name="T3" fmla="*/ 4 h 8"/>
                <a:gd name="T4" fmla="*/ 4 w 109"/>
                <a:gd name="T5" fmla="*/ 0 h 8"/>
                <a:gd name="T6" fmla="*/ 105 w 109"/>
                <a:gd name="T7" fmla="*/ 0 h 8"/>
                <a:gd name="T8" fmla="*/ 109 w 109"/>
                <a:gd name="T9" fmla="*/ 4 h 8"/>
                <a:gd name="T10" fmla="*/ 105 w 109"/>
                <a:gd name="T11" fmla="*/ 8 h 8"/>
                <a:gd name="T12" fmla="*/ 4 w 10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8">
                  <a:moveTo>
                    <a:pt x="4" y="8"/>
                  </a:moveTo>
                  <a:cubicBezTo>
                    <a:pt x="1" y="8"/>
                    <a:pt x="0" y="6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0"/>
                    <a:pt x="109" y="1"/>
                    <a:pt x="109" y="4"/>
                  </a:cubicBezTo>
                  <a:cubicBezTo>
                    <a:pt x="109" y="6"/>
                    <a:pt x="107" y="8"/>
                    <a:pt x="105" y="8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4" name="Freeform 567">
              <a:extLst>
                <a:ext uri="{FF2B5EF4-FFF2-40B4-BE49-F238E27FC236}">
                  <a16:creationId xmlns:a16="http://schemas.microsoft.com/office/drawing/2014/main" id="{2214F67E-AD3E-CF4B-8E03-F51B5420656D}"/>
                </a:ext>
              </a:extLst>
            </p:cNvPr>
            <p:cNvSpPr>
              <a:spLocks/>
            </p:cNvSpPr>
            <p:nvPr/>
          </p:nvSpPr>
          <p:spPr bwMode="gray">
            <a:xfrm>
              <a:off x="3286" y="2528"/>
              <a:ext cx="108" cy="37"/>
            </a:xfrm>
            <a:custGeom>
              <a:avLst/>
              <a:gdLst>
                <a:gd name="T0" fmla="*/ 2 w 108"/>
                <a:gd name="T1" fmla="*/ 37 h 37"/>
                <a:gd name="T2" fmla="*/ 0 w 108"/>
                <a:gd name="T3" fmla="*/ 28 h 37"/>
                <a:gd name="T4" fmla="*/ 106 w 108"/>
                <a:gd name="T5" fmla="*/ 0 h 37"/>
                <a:gd name="T6" fmla="*/ 108 w 108"/>
                <a:gd name="T7" fmla="*/ 9 h 37"/>
                <a:gd name="T8" fmla="*/ 2 w 108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37">
                  <a:moveTo>
                    <a:pt x="2" y="37"/>
                  </a:moveTo>
                  <a:lnTo>
                    <a:pt x="0" y="28"/>
                  </a:lnTo>
                  <a:lnTo>
                    <a:pt x="106" y="0"/>
                  </a:lnTo>
                  <a:lnTo>
                    <a:pt x="108" y="9"/>
                  </a:lnTo>
                  <a:lnTo>
                    <a:pt x="2" y="37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5" name="Freeform 568">
              <a:extLst>
                <a:ext uri="{FF2B5EF4-FFF2-40B4-BE49-F238E27FC236}">
                  <a16:creationId xmlns:a16="http://schemas.microsoft.com/office/drawing/2014/main" id="{3A1D8C9C-2243-4A48-A85E-5D658377AA95}"/>
                </a:ext>
              </a:extLst>
            </p:cNvPr>
            <p:cNvSpPr>
              <a:spLocks/>
            </p:cNvSpPr>
            <p:nvPr/>
          </p:nvSpPr>
          <p:spPr bwMode="gray">
            <a:xfrm>
              <a:off x="3342" y="2636"/>
              <a:ext cx="100" cy="64"/>
            </a:xfrm>
            <a:custGeom>
              <a:avLst/>
              <a:gdLst>
                <a:gd name="T0" fmla="*/ 5 w 100"/>
                <a:gd name="T1" fmla="*/ 64 h 64"/>
                <a:gd name="T2" fmla="*/ 0 w 100"/>
                <a:gd name="T3" fmla="*/ 57 h 64"/>
                <a:gd name="T4" fmla="*/ 95 w 100"/>
                <a:gd name="T5" fmla="*/ 0 h 64"/>
                <a:gd name="T6" fmla="*/ 100 w 100"/>
                <a:gd name="T7" fmla="*/ 10 h 64"/>
                <a:gd name="T8" fmla="*/ 5 w 100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4">
                  <a:moveTo>
                    <a:pt x="5" y="64"/>
                  </a:moveTo>
                  <a:lnTo>
                    <a:pt x="0" y="57"/>
                  </a:lnTo>
                  <a:lnTo>
                    <a:pt x="95" y="0"/>
                  </a:lnTo>
                  <a:lnTo>
                    <a:pt x="100" y="10"/>
                  </a:lnTo>
                  <a:lnTo>
                    <a:pt x="5" y="64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6" name="Freeform 569">
              <a:extLst>
                <a:ext uri="{FF2B5EF4-FFF2-40B4-BE49-F238E27FC236}">
                  <a16:creationId xmlns:a16="http://schemas.microsoft.com/office/drawing/2014/main" id="{315BC459-1827-3448-B15A-3F263901C603}"/>
                </a:ext>
              </a:extLst>
            </p:cNvPr>
            <p:cNvSpPr>
              <a:spLocks/>
            </p:cNvSpPr>
            <p:nvPr/>
          </p:nvSpPr>
          <p:spPr bwMode="gray">
            <a:xfrm>
              <a:off x="3432" y="2731"/>
              <a:ext cx="85" cy="85"/>
            </a:xfrm>
            <a:custGeom>
              <a:avLst/>
              <a:gdLst>
                <a:gd name="T0" fmla="*/ 7 w 85"/>
                <a:gd name="T1" fmla="*/ 85 h 85"/>
                <a:gd name="T2" fmla="*/ 0 w 85"/>
                <a:gd name="T3" fmla="*/ 78 h 85"/>
                <a:gd name="T4" fmla="*/ 78 w 85"/>
                <a:gd name="T5" fmla="*/ 0 h 85"/>
                <a:gd name="T6" fmla="*/ 85 w 85"/>
                <a:gd name="T7" fmla="*/ 7 h 85"/>
                <a:gd name="T8" fmla="*/ 7 w 85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7" y="85"/>
                  </a:moveTo>
                  <a:lnTo>
                    <a:pt x="0" y="78"/>
                  </a:lnTo>
                  <a:lnTo>
                    <a:pt x="78" y="0"/>
                  </a:lnTo>
                  <a:lnTo>
                    <a:pt x="85" y="7"/>
                  </a:lnTo>
                  <a:lnTo>
                    <a:pt x="7" y="85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7" name="Freeform 570">
              <a:extLst>
                <a:ext uri="{FF2B5EF4-FFF2-40B4-BE49-F238E27FC236}">
                  <a16:creationId xmlns:a16="http://schemas.microsoft.com/office/drawing/2014/main" id="{BBA1300D-9D51-E442-B244-083FE313EA16}"/>
                </a:ext>
              </a:extLst>
            </p:cNvPr>
            <p:cNvSpPr>
              <a:spLocks/>
            </p:cNvSpPr>
            <p:nvPr/>
          </p:nvSpPr>
          <p:spPr bwMode="gray">
            <a:xfrm>
              <a:off x="3548" y="2802"/>
              <a:ext cx="64" cy="101"/>
            </a:xfrm>
            <a:custGeom>
              <a:avLst/>
              <a:gdLst>
                <a:gd name="T0" fmla="*/ 7 w 64"/>
                <a:gd name="T1" fmla="*/ 101 h 101"/>
                <a:gd name="T2" fmla="*/ 0 w 64"/>
                <a:gd name="T3" fmla="*/ 96 h 101"/>
                <a:gd name="T4" fmla="*/ 54 w 64"/>
                <a:gd name="T5" fmla="*/ 0 h 101"/>
                <a:gd name="T6" fmla="*/ 64 w 64"/>
                <a:gd name="T7" fmla="*/ 4 h 101"/>
                <a:gd name="T8" fmla="*/ 7 w 64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01">
                  <a:moveTo>
                    <a:pt x="7" y="101"/>
                  </a:moveTo>
                  <a:lnTo>
                    <a:pt x="0" y="96"/>
                  </a:lnTo>
                  <a:lnTo>
                    <a:pt x="54" y="0"/>
                  </a:lnTo>
                  <a:lnTo>
                    <a:pt x="64" y="4"/>
                  </a:lnTo>
                  <a:lnTo>
                    <a:pt x="7" y="101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8" name="Freeform 571">
              <a:extLst>
                <a:ext uri="{FF2B5EF4-FFF2-40B4-BE49-F238E27FC236}">
                  <a16:creationId xmlns:a16="http://schemas.microsoft.com/office/drawing/2014/main" id="{02942CCD-0E54-E242-96B5-43AEAA917B9F}"/>
                </a:ext>
              </a:extLst>
            </p:cNvPr>
            <p:cNvSpPr>
              <a:spLocks/>
            </p:cNvSpPr>
            <p:nvPr/>
          </p:nvSpPr>
          <p:spPr bwMode="gray">
            <a:xfrm>
              <a:off x="3683" y="2846"/>
              <a:ext cx="37" cy="109"/>
            </a:xfrm>
            <a:custGeom>
              <a:avLst/>
              <a:gdLst>
                <a:gd name="T0" fmla="*/ 9 w 37"/>
                <a:gd name="T1" fmla="*/ 109 h 109"/>
                <a:gd name="T2" fmla="*/ 0 w 37"/>
                <a:gd name="T3" fmla="*/ 107 h 109"/>
                <a:gd name="T4" fmla="*/ 28 w 37"/>
                <a:gd name="T5" fmla="*/ 0 h 109"/>
                <a:gd name="T6" fmla="*/ 37 w 37"/>
                <a:gd name="T7" fmla="*/ 3 h 109"/>
                <a:gd name="T8" fmla="*/ 9 w 37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09">
                  <a:moveTo>
                    <a:pt x="9" y="109"/>
                  </a:moveTo>
                  <a:lnTo>
                    <a:pt x="0" y="107"/>
                  </a:lnTo>
                  <a:lnTo>
                    <a:pt x="28" y="0"/>
                  </a:lnTo>
                  <a:lnTo>
                    <a:pt x="37" y="3"/>
                  </a:lnTo>
                  <a:lnTo>
                    <a:pt x="9" y="109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9" name="Rectangle 572">
              <a:extLst>
                <a:ext uri="{FF2B5EF4-FFF2-40B4-BE49-F238E27FC236}">
                  <a16:creationId xmlns:a16="http://schemas.microsoft.com/office/drawing/2014/main" id="{E6551675-9FAC-104E-8F89-FBDDC42C59B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829" y="2863"/>
              <a:ext cx="9" cy="109"/>
            </a:xfrm>
            <a:prstGeom prst="rect">
              <a:avLst/>
            </a:pr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0" name="Freeform 573">
              <a:extLst>
                <a:ext uri="{FF2B5EF4-FFF2-40B4-BE49-F238E27FC236}">
                  <a16:creationId xmlns:a16="http://schemas.microsoft.com/office/drawing/2014/main" id="{349AE3A6-813A-DA49-A511-5ED0A89D9E80}"/>
                </a:ext>
              </a:extLst>
            </p:cNvPr>
            <p:cNvSpPr>
              <a:spLocks/>
            </p:cNvSpPr>
            <p:nvPr/>
          </p:nvSpPr>
          <p:spPr bwMode="gray">
            <a:xfrm>
              <a:off x="3945" y="2844"/>
              <a:ext cx="38" cy="109"/>
            </a:xfrm>
            <a:custGeom>
              <a:avLst/>
              <a:gdLst>
                <a:gd name="T0" fmla="*/ 28 w 38"/>
                <a:gd name="T1" fmla="*/ 109 h 109"/>
                <a:gd name="T2" fmla="*/ 0 w 38"/>
                <a:gd name="T3" fmla="*/ 2 h 109"/>
                <a:gd name="T4" fmla="*/ 9 w 38"/>
                <a:gd name="T5" fmla="*/ 0 h 109"/>
                <a:gd name="T6" fmla="*/ 38 w 38"/>
                <a:gd name="T7" fmla="*/ 106 h 109"/>
                <a:gd name="T8" fmla="*/ 28 w 38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9">
                  <a:moveTo>
                    <a:pt x="28" y="109"/>
                  </a:moveTo>
                  <a:lnTo>
                    <a:pt x="0" y="2"/>
                  </a:lnTo>
                  <a:lnTo>
                    <a:pt x="9" y="0"/>
                  </a:lnTo>
                  <a:lnTo>
                    <a:pt x="38" y="106"/>
                  </a:lnTo>
                  <a:lnTo>
                    <a:pt x="28" y="109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1" name="Freeform 574">
              <a:extLst>
                <a:ext uri="{FF2B5EF4-FFF2-40B4-BE49-F238E27FC236}">
                  <a16:creationId xmlns:a16="http://schemas.microsoft.com/office/drawing/2014/main" id="{D8A95630-ED5B-994F-83B7-1188CD8B24D8}"/>
                </a:ext>
              </a:extLst>
            </p:cNvPr>
            <p:cNvSpPr>
              <a:spLocks/>
            </p:cNvSpPr>
            <p:nvPr/>
          </p:nvSpPr>
          <p:spPr bwMode="gray">
            <a:xfrm>
              <a:off x="4053" y="2797"/>
              <a:ext cx="64" cy="99"/>
            </a:xfrm>
            <a:custGeom>
              <a:avLst/>
              <a:gdLst>
                <a:gd name="T0" fmla="*/ 57 w 64"/>
                <a:gd name="T1" fmla="*/ 99 h 99"/>
                <a:gd name="T2" fmla="*/ 0 w 64"/>
                <a:gd name="T3" fmla="*/ 5 h 99"/>
                <a:gd name="T4" fmla="*/ 10 w 64"/>
                <a:gd name="T5" fmla="*/ 0 h 99"/>
                <a:gd name="T6" fmla="*/ 64 w 64"/>
                <a:gd name="T7" fmla="*/ 94 h 99"/>
                <a:gd name="T8" fmla="*/ 57 w 64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99">
                  <a:moveTo>
                    <a:pt x="57" y="99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64" y="94"/>
                  </a:lnTo>
                  <a:lnTo>
                    <a:pt x="57" y="99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2" name="Freeform 575">
              <a:extLst>
                <a:ext uri="{FF2B5EF4-FFF2-40B4-BE49-F238E27FC236}">
                  <a16:creationId xmlns:a16="http://schemas.microsoft.com/office/drawing/2014/main" id="{E708219E-1621-E341-90B7-0416B32A0515}"/>
                </a:ext>
              </a:extLst>
            </p:cNvPr>
            <p:cNvSpPr>
              <a:spLocks/>
            </p:cNvSpPr>
            <p:nvPr/>
          </p:nvSpPr>
          <p:spPr bwMode="gray">
            <a:xfrm>
              <a:off x="4148" y="2724"/>
              <a:ext cx="85" cy="85"/>
            </a:xfrm>
            <a:custGeom>
              <a:avLst/>
              <a:gdLst>
                <a:gd name="T0" fmla="*/ 78 w 85"/>
                <a:gd name="T1" fmla="*/ 85 h 85"/>
                <a:gd name="T2" fmla="*/ 0 w 85"/>
                <a:gd name="T3" fmla="*/ 7 h 85"/>
                <a:gd name="T4" fmla="*/ 7 w 85"/>
                <a:gd name="T5" fmla="*/ 0 h 85"/>
                <a:gd name="T6" fmla="*/ 85 w 85"/>
                <a:gd name="T7" fmla="*/ 78 h 85"/>
                <a:gd name="T8" fmla="*/ 78 w 85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78" y="85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85" y="78"/>
                  </a:lnTo>
                  <a:lnTo>
                    <a:pt x="78" y="85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3" name="Freeform 576">
              <a:extLst>
                <a:ext uri="{FF2B5EF4-FFF2-40B4-BE49-F238E27FC236}">
                  <a16:creationId xmlns:a16="http://schemas.microsoft.com/office/drawing/2014/main" id="{D4BB9F2A-17C4-E545-A483-9EEF37B2E060}"/>
                </a:ext>
              </a:extLst>
            </p:cNvPr>
            <p:cNvSpPr>
              <a:spLocks/>
            </p:cNvSpPr>
            <p:nvPr/>
          </p:nvSpPr>
          <p:spPr bwMode="gray">
            <a:xfrm>
              <a:off x="4219" y="2629"/>
              <a:ext cx="101" cy="62"/>
            </a:xfrm>
            <a:custGeom>
              <a:avLst/>
              <a:gdLst>
                <a:gd name="T0" fmla="*/ 97 w 101"/>
                <a:gd name="T1" fmla="*/ 62 h 62"/>
                <a:gd name="T2" fmla="*/ 0 w 101"/>
                <a:gd name="T3" fmla="*/ 7 h 62"/>
                <a:gd name="T4" fmla="*/ 4 w 101"/>
                <a:gd name="T5" fmla="*/ 0 h 62"/>
                <a:gd name="T6" fmla="*/ 101 w 101"/>
                <a:gd name="T7" fmla="*/ 54 h 62"/>
                <a:gd name="T8" fmla="*/ 97 w 10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62">
                  <a:moveTo>
                    <a:pt x="97" y="62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101" y="54"/>
                  </a:lnTo>
                  <a:lnTo>
                    <a:pt x="97" y="62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4" name="Freeform 577">
              <a:extLst>
                <a:ext uri="{FF2B5EF4-FFF2-40B4-BE49-F238E27FC236}">
                  <a16:creationId xmlns:a16="http://schemas.microsoft.com/office/drawing/2014/main" id="{2E237041-D63B-E548-928D-81C22C6FD938}"/>
                </a:ext>
              </a:extLst>
            </p:cNvPr>
            <p:cNvSpPr>
              <a:spLocks/>
            </p:cNvSpPr>
            <p:nvPr/>
          </p:nvSpPr>
          <p:spPr bwMode="gray">
            <a:xfrm>
              <a:off x="4254" y="2513"/>
              <a:ext cx="128" cy="48"/>
            </a:xfrm>
            <a:custGeom>
              <a:avLst/>
              <a:gdLst>
                <a:gd name="T0" fmla="*/ 50 w 54"/>
                <a:gd name="T1" fmla="*/ 20 h 20"/>
                <a:gd name="T2" fmla="*/ 49 w 54"/>
                <a:gd name="T3" fmla="*/ 20 h 20"/>
                <a:gd name="T4" fmla="*/ 4 w 54"/>
                <a:gd name="T5" fmla="*/ 8 h 20"/>
                <a:gd name="T6" fmla="*/ 1 w 54"/>
                <a:gd name="T7" fmla="*/ 3 h 20"/>
                <a:gd name="T8" fmla="*/ 6 w 54"/>
                <a:gd name="T9" fmla="*/ 0 h 20"/>
                <a:gd name="T10" fmla="*/ 51 w 54"/>
                <a:gd name="T11" fmla="*/ 12 h 20"/>
                <a:gd name="T12" fmla="*/ 54 w 54"/>
                <a:gd name="T13" fmla="*/ 17 h 20"/>
                <a:gd name="T14" fmla="*/ 50 w 54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0">
                  <a:moveTo>
                    <a:pt x="50" y="20"/>
                  </a:moveTo>
                  <a:cubicBezTo>
                    <a:pt x="50" y="20"/>
                    <a:pt x="49" y="20"/>
                    <a:pt x="49" y="2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3" y="13"/>
                    <a:pt x="54" y="15"/>
                    <a:pt x="54" y="17"/>
                  </a:cubicBezTo>
                  <a:cubicBezTo>
                    <a:pt x="53" y="19"/>
                    <a:pt x="52" y="20"/>
                    <a:pt x="50" y="20"/>
                  </a:cubicBez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5" name="Rectangle 578">
              <a:extLst>
                <a:ext uri="{FF2B5EF4-FFF2-40B4-BE49-F238E27FC236}">
                  <a16:creationId xmlns:a16="http://schemas.microsoft.com/office/drawing/2014/main" id="{E5106CD8-2D85-974B-9112-59E795247C7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280" y="2402"/>
              <a:ext cx="109" cy="10"/>
            </a:xfrm>
            <a:prstGeom prst="rect">
              <a:avLst/>
            </a:pr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6" name="Freeform 579">
              <a:extLst>
                <a:ext uri="{FF2B5EF4-FFF2-40B4-BE49-F238E27FC236}">
                  <a16:creationId xmlns:a16="http://schemas.microsoft.com/office/drawing/2014/main" id="{17C565D0-1A5B-3D4C-A267-A5EAE1BF45D2}"/>
                </a:ext>
              </a:extLst>
            </p:cNvPr>
            <p:cNvSpPr>
              <a:spLocks/>
            </p:cNvSpPr>
            <p:nvPr/>
          </p:nvSpPr>
          <p:spPr bwMode="gray">
            <a:xfrm>
              <a:off x="4261" y="2256"/>
              <a:ext cx="109" cy="38"/>
            </a:xfrm>
            <a:custGeom>
              <a:avLst/>
              <a:gdLst>
                <a:gd name="T0" fmla="*/ 3 w 109"/>
                <a:gd name="T1" fmla="*/ 38 h 38"/>
                <a:gd name="T2" fmla="*/ 0 w 109"/>
                <a:gd name="T3" fmla="*/ 28 h 38"/>
                <a:gd name="T4" fmla="*/ 107 w 109"/>
                <a:gd name="T5" fmla="*/ 0 h 38"/>
                <a:gd name="T6" fmla="*/ 109 w 109"/>
                <a:gd name="T7" fmla="*/ 9 h 38"/>
                <a:gd name="T8" fmla="*/ 3 w 109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8">
                  <a:moveTo>
                    <a:pt x="3" y="38"/>
                  </a:moveTo>
                  <a:lnTo>
                    <a:pt x="0" y="28"/>
                  </a:lnTo>
                  <a:lnTo>
                    <a:pt x="107" y="0"/>
                  </a:lnTo>
                  <a:lnTo>
                    <a:pt x="109" y="9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7" name="Freeform 580">
              <a:extLst>
                <a:ext uri="{FF2B5EF4-FFF2-40B4-BE49-F238E27FC236}">
                  <a16:creationId xmlns:a16="http://schemas.microsoft.com/office/drawing/2014/main" id="{2031695C-E971-C849-A4B9-591A43D59ACB}"/>
                </a:ext>
              </a:extLst>
            </p:cNvPr>
            <p:cNvSpPr>
              <a:spLocks/>
            </p:cNvSpPr>
            <p:nvPr/>
          </p:nvSpPr>
          <p:spPr bwMode="gray">
            <a:xfrm>
              <a:off x="4214" y="2050"/>
              <a:ext cx="229" cy="135"/>
            </a:xfrm>
            <a:custGeom>
              <a:avLst/>
              <a:gdLst>
                <a:gd name="T0" fmla="*/ 5 w 229"/>
                <a:gd name="T1" fmla="*/ 135 h 135"/>
                <a:gd name="T2" fmla="*/ 0 w 229"/>
                <a:gd name="T3" fmla="*/ 128 h 135"/>
                <a:gd name="T4" fmla="*/ 224 w 229"/>
                <a:gd name="T5" fmla="*/ 0 h 135"/>
                <a:gd name="T6" fmla="*/ 229 w 229"/>
                <a:gd name="T7" fmla="*/ 10 h 135"/>
                <a:gd name="T8" fmla="*/ 5 w 229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35">
                  <a:moveTo>
                    <a:pt x="5" y="135"/>
                  </a:moveTo>
                  <a:lnTo>
                    <a:pt x="0" y="128"/>
                  </a:lnTo>
                  <a:lnTo>
                    <a:pt x="224" y="0"/>
                  </a:lnTo>
                  <a:lnTo>
                    <a:pt x="229" y="10"/>
                  </a:lnTo>
                  <a:lnTo>
                    <a:pt x="5" y="135"/>
                  </a:ln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8" name="Freeform 581">
              <a:extLst>
                <a:ext uri="{FF2B5EF4-FFF2-40B4-BE49-F238E27FC236}">
                  <a16:creationId xmlns:a16="http://schemas.microsoft.com/office/drawing/2014/main" id="{DC76F15C-874D-B345-B5C3-AFD3B1FE79D9}"/>
                </a:ext>
              </a:extLst>
            </p:cNvPr>
            <p:cNvSpPr>
              <a:spLocks/>
            </p:cNvSpPr>
            <p:nvPr/>
          </p:nvSpPr>
          <p:spPr bwMode="gray">
            <a:xfrm>
              <a:off x="4141" y="2008"/>
              <a:ext cx="85" cy="85"/>
            </a:xfrm>
            <a:custGeom>
              <a:avLst/>
              <a:gdLst>
                <a:gd name="T0" fmla="*/ 7 w 85"/>
                <a:gd name="T1" fmla="*/ 85 h 85"/>
                <a:gd name="T2" fmla="*/ 0 w 85"/>
                <a:gd name="T3" fmla="*/ 78 h 85"/>
                <a:gd name="T4" fmla="*/ 78 w 85"/>
                <a:gd name="T5" fmla="*/ 0 h 85"/>
                <a:gd name="T6" fmla="*/ 85 w 85"/>
                <a:gd name="T7" fmla="*/ 7 h 85"/>
                <a:gd name="T8" fmla="*/ 7 w 85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7" y="85"/>
                  </a:moveTo>
                  <a:lnTo>
                    <a:pt x="0" y="78"/>
                  </a:lnTo>
                  <a:lnTo>
                    <a:pt x="78" y="0"/>
                  </a:lnTo>
                  <a:lnTo>
                    <a:pt x="85" y="7"/>
                  </a:lnTo>
                  <a:lnTo>
                    <a:pt x="7" y="85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9" name="Freeform 582">
              <a:extLst>
                <a:ext uri="{FF2B5EF4-FFF2-40B4-BE49-F238E27FC236}">
                  <a16:creationId xmlns:a16="http://schemas.microsoft.com/office/drawing/2014/main" id="{D6DEBC8D-5DE9-DD44-80FC-1D264ED8635F}"/>
                </a:ext>
              </a:extLst>
            </p:cNvPr>
            <p:cNvSpPr>
              <a:spLocks/>
            </p:cNvSpPr>
            <p:nvPr/>
          </p:nvSpPr>
          <p:spPr bwMode="gray">
            <a:xfrm>
              <a:off x="4046" y="1920"/>
              <a:ext cx="64" cy="100"/>
            </a:xfrm>
            <a:custGeom>
              <a:avLst/>
              <a:gdLst>
                <a:gd name="T0" fmla="*/ 7 w 64"/>
                <a:gd name="T1" fmla="*/ 100 h 100"/>
                <a:gd name="T2" fmla="*/ 0 w 64"/>
                <a:gd name="T3" fmla="*/ 95 h 100"/>
                <a:gd name="T4" fmla="*/ 55 w 64"/>
                <a:gd name="T5" fmla="*/ 0 h 100"/>
                <a:gd name="T6" fmla="*/ 64 w 64"/>
                <a:gd name="T7" fmla="*/ 5 h 100"/>
                <a:gd name="T8" fmla="*/ 7 w 64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00">
                  <a:moveTo>
                    <a:pt x="7" y="100"/>
                  </a:moveTo>
                  <a:lnTo>
                    <a:pt x="0" y="95"/>
                  </a:lnTo>
                  <a:lnTo>
                    <a:pt x="55" y="0"/>
                  </a:lnTo>
                  <a:lnTo>
                    <a:pt x="64" y="5"/>
                  </a:lnTo>
                  <a:lnTo>
                    <a:pt x="7" y="100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0" name="Freeform 583">
              <a:extLst>
                <a:ext uri="{FF2B5EF4-FFF2-40B4-BE49-F238E27FC236}">
                  <a16:creationId xmlns:a16="http://schemas.microsoft.com/office/drawing/2014/main" id="{512B6CE3-73C7-1C4B-B766-F315BD3E1D4F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1" y="1857"/>
              <a:ext cx="49" cy="127"/>
            </a:xfrm>
            <a:custGeom>
              <a:avLst/>
              <a:gdLst>
                <a:gd name="T0" fmla="*/ 4 w 21"/>
                <a:gd name="T1" fmla="*/ 54 h 54"/>
                <a:gd name="T2" fmla="*/ 3 w 21"/>
                <a:gd name="T3" fmla="*/ 53 h 54"/>
                <a:gd name="T4" fmla="*/ 0 w 21"/>
                <a:gd name="T5" fmla="*/ 49 h 54"/>
                <a:gd name="T6" fmla="*/ 12 w 21"/>
                <a:gd name="T7" fmla="*/ 3 h 54"/>
                <a:gd name="T8" fmla="*/ 17 w 21"/>
                <a:gd name="T9" fmla="*/ 1 h 54"/>
                <a:gd name="T10" fmla="*/ 20 w 21"/>
                <a:gd name="T11" fmla="*/ 6 h 54"/>
                <a:gd name="T12" fmla="*/ 8 w 21"/>
                <a:gd name="T13" fmla="*/ 51 h 54"/>
                <a:gd name="T14" fmla="*/ 4 w 21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4">
                  <a:moveTo>
                    <a:pt x="4" y="54"/>
                  </a:moveTo>
                  <a:cubicBezTo>
                    <a:pt x="4" y="54"/>
                    <a:pt x="4" y="54"/>
                    <a:pt x="3" y="53"/>
                  </a:cubicBezTo>
                  <a:cubicBezTo>
                    <a:pt x="1" y="53"/>
                    <a:pt x="0" y="51"/>
                    <a:pt x="0" y="4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1"/>
                    <a:pt x="15" y="0"/>
                    <a:pt x="17" y="1"/>
                  </a:cubicBezTo>
                  <a:cubicBezTo>
                    <a:pt x="19" y="1"/>
                    <a:pt x="21" y="3"/>
                    <a:pt x="20" y="6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2"/>
                    <a:pt x="6" y="54"/>
                    <a:pt x="4" y="54"/>
                  </a:cubicBez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1" name="Freeform 584">
              <a:extLst>
                <a:ext uri="{FF2B5EF4-FFF2-40B4-BE49-F238E27FC236}">
                  <a16:creationId xmlns:a16="http://schemas.microsoft.com/office/drawing/2014/main" id="{5A37E658-488E-694B-A1D6-D327D118499A}"/>
                </a:ext>
              </a:extLst>
            </p:cNvPr>
            <p:cNvSpPr>
              <a:spLocks/>
            </p:cNvSpPr>
            <p:nvPr/>
          </p:nvSpPr>
          <p:spPr bwMode="gray">
            <a:xfrm>
              <a:off x="3690" y="2993"/>
              <a:ext cx="276" cy="31"/>
            </a:xfrm>
            <a:custGeom>
              <a:avLst/>
              <a:gdLst>
                <a:gd name="T0" fmla="*/ 7 w 117"/>
                <a:gd name="T1" fmla="*/ 13 h 13"/>
                <a:gd name="T2" fmla="*/ 111 w 117"/>
                <a:gd name="T3" fmla="*/ 13 h 13"/>
                <a:gd name="T4" fmla="*/ 117 w 117"/>
                <a:gd name="T5" fmla="*/ 7 h 13"/>
                <a:gd name="T6" fmla="*/ 111 w 117"/>
                <a:gd name="T7" fmla="*/ 0 h 13"/>
                <a:gd name="T8" fmla="*/ 7 w 117"/>
                <a:gd name="T9" fmla="*/ 0 h 13"/>
                <a:gd name="T10" fmla="*/ 0 w 117"/>
                <a:gd name="T11" fmla="*/ 7 h 13"/>
                <a:gd name="T12" fmla="*/ 7 w 1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3">
                  <a:moveTo>
                    <a:pt x="7" y="13"/>
                  </a:moveTo>
                  <a:cubicBezTo>
                    <a:pt x="111" y="13"/>
                    <a:pt x="111" y="13"/>
                    <a:pt x="111" y="13"/>
                  </a:cubicBezTo>
                  <a:cubicBezTo>
                    <a:pt x="114" y="13"/>
                    <a:pt x="117" y="11"/>
                    <a:pt x="117" y="7"/>
                  </a:cubicBezTo>
                  <a:cubicBezTo>
                    <a:pt x="117" y="3"/>
                    <a:pt x="114" y="0"/>
                    <a:pt x="11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3"/>
                    <a:pt x="7" y="13"/>
                  </a:cubicBez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2" name="Freeform 585">
              <a:extLst>
                <a:ext uri="{FF2B5EF4-FFF2-40B4-BE49-F238E27FC236}">
                  <a16:creationId xmlns:a16="http://schemas.microsoft.com/office/drawing/2014/main" id="{BC72EAC1-6178-CC45-A08C-25A3665764E6}"/>
                </a:ext>
              </a:extLst>
            </p:cNvPr>
            <p:cNvSpPr>
              <a:spLocks/>
            </p:cNvSpPr>
            <p:nvPr/>
          </p:nvSpPr>
          <p:spPr bwMode="gray">
            <a:xfrm>
              <a:off x="3524" y="2091"/>
              <a:ext cx="610" cy="739"/>
            </a:xfrm>
            <a:custGeom>
              <a:avLst/>
              <a:gdLst>
                <a:gd name="T0" fmla="*/ 0 w 258"/>
                <a:gd name="T1" fmla="*/ 130 h 313"/>
                <a:gd name="T2" fmla="*/ 129 w 258"/>
                <a:gd name="T3" fmla="*/ 0 h 313"/>
                <a:gd name="T4" fmla="*/ 258 w 258"/>
                <a:gd name="T5" fmla="*/ 130 h 313"/>
                <a:gd name="T6" fmla="*/ 206 w 258"/>
                <a:gd name="T7" fmla="*/ 256 h 313"/>
                <a:gd name="T8" fmla="*/ 194 w 258"/>
                <a:gd name="T9" fmla="*/ 313 h 313"/>
                <a:gd name="T10" fmla="*/ 138 w 258"/>
                <a:gd name="T11" fmla="*/ 313 h 313"/>
                <a:gd name="T12" fmla="*/ 120 w 258"/>
                <a:gd name="T13" fmla="*/ 313 h 313"/>
                <a:gd name="T14" fmla="*/ 63 w 258"/>
                <a:gd name="T15" fmla="*/ 313 h 313"/>
                <a:gd name="T16" fmla="*/ 51 w 258"/>
                <a:gd name="T17" fmla="*/ 256 h 313"/>
                <a:gd name="T18" fmla="*/ 0 w 258"/>
                <a:gd name="T19" fmla="*/ 13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313">
                  <a:moveTo>
                    <a:pt x="0" y="130"/>
                  </a:moveTo>
                  <a:cubicBezTo>
                    <a:pt x="0" y="58"/>
                    <a:pt x="57" y="0"/>
                    <a:pt x="129" y="0"/>
                  </a:cubicBezTo>
                  <a:cubicBezTo>
                    <a:pt x="200" y="0"/>
                    <a:pt x="258" y="58"/>
                    <a:pt x="258" y="130"/>
                  </a:cubicBezTo>
                  <a:cubicBezTo>
                    <a:pt x="258" y="134"/>
                    <a:pt x="255" y="194"/>
                    <a:pt x="206" y="256"/>
                  </a:cubicBezTo>
                  <a:cubicBezTo>
                    <a:pt x="192" y="275"/>
                    <a:pt x="194" y="313"/>
                    <a:pt x="194" y="313"/>
                  </a:cubicBezTo>
                  <a:cubicBezTo>
                    <a:pt x="174" y="313"/>
                    <a:pt x="158" y="313"/>
                    <a:pt x="138" y="313"/>
                  </a:cubicBezTo>
                  <a:cubicBezTo>
                    <a:pt x="132" y="313"/>
                    <a:pt x="126" y="313"/>
                    <a:pt x="120" y="313"/>
                  </a:cubicBezTo>
                  <a:cubicBezTo>
                    <a:pt x="100" y="313"/>
                    <a:pt x="83" y="313"/>
                    <a:pt x="63" y="313"/>
                  </a:cubicBezTo>
                  <a:cubicBezTo>
                    <a:pt x="63" y="313"/>
                    <a:pt x="65" y="275"/>
                    <a:pt x="51" y="256"/>
                  </a:cubicBezTo>
                  <a:cubicBezTo>
                    <a:pt x="3" y="193"/>
                    <a:pt x="0" y="134"/>
                    <a:pt x="0" y="130"/>
                  </a:cubicBezTo>
                  <a:close/>
                </a:path>
              </a:pathLst>
            </a:custGeom>
            <a:solidFill>
              <a:srgbClr val="FB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3" name="Freeform 586">
              <a:extLst>
                <a:ext uri="{FF2B5EF4-FFF2-40B4-BE49-F238E27FC236}">
                  <a16:creationId xmlns:a16="http://schemas.microsoft.com/office/drawing/2014/main" id="{2B6275A8-0474-F242-A696-F5292833F079}"/>
                </a:ext>
              </a:extLst>
            </p:cNvPr>
            <p:cNvSpPr>
              <a:spLocks/>
            </p:cNvSpPr>
            <p:nvPr/>
          </p:nvSpPr>
          <p:spPr bwMode="gray">
            <a:xfrm>
              <a:off x="3581" y="2107"/>
              <a:ext cx="531" cy="683"/>
            </a:xfrm>
            <a:custGeom>
              <a:avLst/>
              <a:gdLst>
                <a:gd name="T0" fmla="*/ 63 w 225"/>
                <a:gd name="T1" fmla="*/ 289 h 289"/>
                <a:gd name="T2" fmla="*/ 48 w 225"/>
                <a:gd name="T3" fmla="*/ 229 h 289"/>
                <a:gd name="T4" fmla="*/ 0 w 225"/>
                <a:gd name="T5" fmla="*/ 112 h 289"/>
                <a:gd name="T6" fmla="*/ 112 w 225"/>
                <a:gd name="T7" fmla="*/ 0 h 289"/>
                <a:gd name="T8" fmla="*/ 225 w 225"/>
                <a:gd name="T9" fmla="*/ 112 h 289"/>
                <a:gd name="T10" fmla="*/ 176 w 225"/>
                <a:gd name="T11" fmla="*/ 229 h 289"/>
                <a:gd name="T12" fmla="*/ 161 w 225"/>
                <a:gd name="T13" fmla="*/ 289 h 289"/>
                <a:gd name="T14" fmla="*/ 63 w 225"/>
                <a:gd name="T15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289">
                  <a:moveTo>
                    <a:pt x="63" y="289"/>
                  </a:moveTo>
                  <a:cubicBezTo>
                    <a:pt x="62" y="273"/>
                    <a:pt x="58" y="242"/>
                    <a:pt x="48" y="229"/>
                  </a:cubicBezTo>
                  <a:cubicBezTo>
                    <a:pt x="2" y="169"/>
                    <a:pt x="0" y="113"/>
                    <a:pt x="0" y="112"/>
                  </a:cubicBezTo>
                  <a:cubicBezTo>
                    <a:pt x="0" y="50"/>
                    <a:pt x="50" y="0"/>
                    <a:pt x="112" y="0"/>
                  </a:cubicBezTo>
                  <a:cubicBezTo>
                    <a:pt x="174" y="0"/>
                    <a:pt x="225" y="50"/>
                    <a:pt x="225" y="112"/>
                  </a:cubicBezTo>
                  <a:cubicBezTo>
                    <a:pt x="225" y="113"/>
                    <a:pt x="223" y="169"/>
                    <a:pt x="176" y="229"/>
                  </a:cubicBezTo>
                  <a:cubicBezTo>
                    <a:pt x="166" y="242"/>
                    <a:pt x="162" y="273"/>
                    <a:pt x="161" y="289"/>
                  </a:cubicBezTo>
                  <a:lnTo>
                    <a:pt x="63" y="289"/>
                  </a:lnTo>
                  <a:close/>
                </a:path>
              </a:pathLst>
            </a:custGeom>
            <a:solidFill>
              <a:srgbClr val="FB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4" name="Freeform 587">
              <a:extLst>
                <a:ext uri="{FF2B5EF4-FFF2-40B4-BE49-F238E27FC236}">
                  <a16:creationId xmlns:a16="http://schemas.microsoft.com/office/drawing/2014/main" id="{FBD0EED4-7E30-B141-9379-C40A13C6788C}"/>
                </a:ext>
              </a:extLst>
            </p:cNvPr>
            <p:cNvSpPr>
              <a:spLocks/>
            </p:cNvSpPr>
            <p:nvPr/>
          </p:nvSpPr>
          <p:spPr bwMode="gray">
            <a:xfrm>
              <a:off x="3831" y="2133"/>
              <a:ext cx="263" cy="260"/>
            </a:xfrm>
            <a:custGeom>
              <a:avLst/>
              <a:gdLst>
                <a:gd name="T0" fmla="*/ 102 w 111"/>
                <a:gd name="T1" fmla="*/ 110 h 110"/>
                <a:gd name="T2" fmla="*/ 92 w 111"/>
                <a:gd name="T3" fmla="*/ 101 h 110"/>
                <a:gd name="T4" fmla="*/ 9 w 111"/>
                <a:gd name="T5" fmla="*/ 18 h 110"/>
                <a:gd name="T6" fmla="*/ 0 w 111"/>
                <a:gd name="T7" fmla="*/ 9 h 110"/>
                <a:gd name="T8" fmla="*/ 9 w 111"/>
                <a:gd name="T9" fmla="*/ 0 h 110"/>
                <a:gd name="T10" fmla="*/ 111 w 111"/>
                <a:gd name="T11" fmla="*/ 101 h 110"/>
                <a:gd name="T12" fmla="*/ 102 w 111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10">
                  <a:moveTo>
                    <a:pt x="102" y="110"/>
                  </a:moveTo>
                  <a:cubicBezTo>
                    <a:pt x="96" y="110"/>
                    <a:pt x="92" y="106"/>
                    <a:pt x="92" y="101"/>
                  </a:cubicBezTo>
                  <a:cubicBezTo>
                    <a:pt x="92" y="55"/>
                    <a:pt x="55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5" y="0"/>
                    <a:pt x="111" y="45"/>
                    <a:pt x="111" y="101"/>
                  </a:cubicBezTo>
                  <a:cubicBezTo>
                    <a:pt x="111" y="106"/>
                    <a:pt x="107" y="110"/>
                    <a:pt x="102" y="110"/>
                  </a:cubicBezTo>
                  <a:close/>
                </a:path>
              </a:pathLst>
            </a:custGeom>
            <a:solidFill>
              <a:srgbClr val="FFD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5" name="Freeform 588">
              <a:extLst>
                <a:ext uri="{FF2B5EF4-FFF2-40B4-BE49-F238E27FC236}">
                  <a16:creationId xmlns:a16="http://schemas.microsoft.com/office/drawing/2014/main" id="{BFFAAC28-F9E8-3447-A6CA-E67B177FD9E4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3" y="2832"/>
              <a:ext cx="312" cy="180"/>
            </a:xfrm>
            <a:custGeom>
              <a:avLst/>
              <a:gdLst>
                <a:gd name="T0" fmla="*/ 132 w 132"/>
                <a:gd name="T1" fmla="*/ 0 h 76"/>
                <a:gd name="T2" fmla="*/ 132 w 132"/>
                <a:gd name="T3" fmla="*/ 67 h 76"/>
                <a:gd name="T4" fmla="*/ 123 w 132"/>
                <a:gd name="T5" fmla="*/ 76 h 76"/>
                <a:gd name="T6" fmla="*/ 8 w 132"/>
                <a:gd name="T7" fmla="*/ 76 h 76"/>
                <a:gd name="T8" fmla="*/ 0 w 132"/>
                <a:gd name="T9" fmla="*/ 67 h 76"/>
                <a:gd name="T10" fmla="*/ 0 w 132"/>
                <a:gd name="T11" fmla="*/ 0 h 76"/>
                <a:gd name="T12" fmla="*/ 132 w 132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76">
                  <a:moveTo>
                    <a:pt x="132" y="0"/>
                  </a:moveTo>
                  <a:cubicBezTo>
                    <a:pt x="132" y="67"/>
                    <a:pt x="132" y="67"/>
                    <a:pt x="132" y="67"/>
                  </a:cubicBezTo>
                  <a:cubicBezTo>
                    <a:pt x="132" y="72"/>
                    <a:pt x="128" y="76"/>
                    <a:pt x="123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4" y="76"/>
                    <a:pt x="0" y="72"/>
                    <a:pt x="0" y="6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6" name="Freeform 589">
              <a:extLst>
                <a:ext uri="{FF2B5EF4-FFF2-40B4-BE49-F238E27FC236}">
                  <a16:creationId xmlns:a16="http://schemas.microsoft.com/office/drawing/2014/main" id="{62A1AC8F-795F-8E4F-8BDC-D3D4CFBA3F51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2" y="2832"/>
              <a:ext cx="354" cy="31"/>
            </a:xfrm>
            <a:custGeom>
              <a:avLst/>
              <a:gdLst>
                <a:gd name="T0" fmla="*/ 143 w 150"/>
                <a:gd name="T1" fmla="*/ 13 h 13"/>
                <a:gd name="T2" fmla="*/ 6 w 150"/>
                <a:gd name="T3" fmla="*/ 13 h 13"/>
                <a:gd name="T4" fmla="*/ 0 w 150"/>
                <a:gd name="T5" fmla="*/ 6 h 13"/>
                <a:gd name="T6" fmla="*/ 6 w 150"/>
                <a:gd name="T7" fmla="*/ 0 h 13"/>
                <a:gd name="T8" fmla="*/ 143 w 150"/>
                <a:gd name="T9" fmla="*/ 0 h 13"/>
                <a:gd name="T10" fmla="*/ 150 w 150"/>
                <a:gd name="T11" fmla="*/ 6 h 13"/>
                <a:gd name="T12" fmla="*/ 143 w 15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3">
                  <a:moveTo>
                    <a:pt x="143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7" y="0"/>
                    <a:pt x="150" y="3"/>
                    <a:pt x="150" y="6"/>
                  </a:cubicBezTo>
                  <a:cubicBezTo>
                    <a:pt x="150" y="10"/>
                    <a:pt x="147" y="13"/>
                    <a:pt x="143" y="13"/>
                  </a:cubicBez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7" name="Freeform 590">
              <a:extLst>
                <a:ext uri="{FF2B5EF4-FFF2-40B4-BE49-F238E27FC236}">
                  <a16:creationId xmlns:a16="http://schemas.microsoft.com/office/drawing/2014/main" id="{937164E1-63B6-C445-A3A2-14CD347A7221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9" y="2837"/>
              <a:ext cx="196" cy="19"/>
            </a:xfrm>
            <a:custGeom>
              <a:avLst/>
              <a:gdLst>
                <a:gd name="T0" fmla="*/ 80 w 83"/>
                <a:gd name="T1" fmla="*/ 8 h 8"/>
                <a:gd name="T2" fmla="*/ 4 w 83"/>
                <a:gd name="T3" fmla="*/ 8 h 8"/>
                <a:gd name="T4" fmla="*/ 0 w 83"/>
                <a:gd name="T5" fmla="*/ 4 h 8"/>
                <a:gd name="T6" fmla="*/ 4 w 83"/>
                <a:gd name="T7" fmla="*/ 0 h 8"/>
                <a:gd name="T8" fmla="*/ 80 w 83"/>
                <a:gd name="T9" fmla="*/ 0 h 8"/>
                <a:gd name="T10" fmla="*/ 83 w 83"/>
                <a:gd name="T11" fmla="*/ 4 h 8"/>
                <a:gd name="T12" fmla="*/ 80 w 8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8">
                  <a:moveTo>
                    <a:pt x="8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2"/>
                    <a:pt x="83" y="4"/>
                  </a:cubicBezTo>
                  <a:cubicBezTo>
                    <a:pt x="83" y="6"/>
                    <a:pt x="82" y="8"/>
                    <a:pt x="80" y="8"/>
                  </a:cubicBezTo>
                  <a:close/>
                </a:path>
              </a:pathLst>
            </a:custGeom>
            <a:solidFill>
              <a:srgbClr val="48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8" name="Freeform 591">
              <a:extLst>
                <a:ext uri="{FF2B5EF4-FFF2-40B4-BE49-F238E27FC236}">
                  <a16:creationId xmlns:a16="http://schemas.microsoft.com/office/drawing/2014/main" id="{C6C3988E-5314-C349-A9DB-94ECC5F2137C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2" y="2884"/>
              <a:ext cx="354" cy="31"/>
            </a:xfrm>
            <a:custGeom>
              <a:avLst/>
              <a:gdLst>
                <a:gd name="T0" fmla="*/ 143 w 150"/>
                <a:gd name="T1" fmla="*/ 13 h 13"/>
                <a:gd name="T2" fmla="*/ 6 w 150"/>
                <a:gd name="T3" fmla="*/ 13 h 13"/>
                <a:gd name="T4" fmla="*/ 0 w 150"/>
                <a:gd name="T5" fmla="*/ 6 h 13"/>
                <a:gd name="T6" fmla="*/ 6 w 150"/>
                <a:gd name="T7" fmla="*/ 0 h 13"/>
                <a:gd name="T8" fmla="*/ 143 w 150"/>
                <a:gd name="T9" fmla="*/ 0 h 13"/>
                <a:gd name="T10" fmla="*/ 150 w 150"/>
                <a:gd name="T11" fmla="*/ 6 h 13"/>
                <a:gd name="T12" fmla="*/ 143 w 15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3">
                  <a:moveTo>
                    <a:pt x="143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7" y="0"/>
                    <a:pt x="150" y="3"/>
                    <a:pt x="150" y="6"/>
                  </a:cubicBezTo>
                  <a:cubicBezTo>
                    <a:pt x="150" y="10"/>
                    <a:pt x="147" y="13"/>
                    <a:pt x="143" y="13"/>
                  </a:cubicBez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9" name="Freeform 592">
              <a:extLst>
                <a:ext uri="{FF2B5EF4-FFF2-40B4-BE49-F238E27FC236}">
                  <a16:creationId xmlns:a16="http://schemas.microsoft.com/office/drawing/2014/main" id="{95FC1E71-87F5-7C49-B14B-1105A4645044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2" y="2936"/>
              <a:ext cx="354" cy="31"/>
            </a:xfrm>
            <a:custGeom>
              <a:avLst/>
              <a:gdLst>
                <a:gd name="T0" fmla="*/ 143 w 150"/>
                <a:gd name="T1" fmla="*/ 13 h 13"/>
                <a:gd name="T2" fmla="*/ 6 w 150"/>
                <a:gd name="T3" fmla="*/ 13 h 13"/>
                <a:gd name="T4" fmla="*/ 0 w 150"/>
                <a:gd name="T5" fmla="*/ 7 h 13"/>
                <a:gd name="T6" fmla="*/ 6 w 150"/>
                <a:gd name="T7" fmla="*/ 0 h 13"/>
                <a:gd name="T8" fmla="*/ 143 w 150"/>
                <a:gd name="T9" fmla="*/ 0 h 13"/>
                <a:gd name="T10" fmla="*/ 150 w 150"/>
                <a:gd name="T11" fmla="*/ 7 h 13"/>
                <a:gd name="T12" fmla="*/ 143 w 15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3">
                  <a:moveTo>
                    <a:pt x="143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7" y="0"/>
                    <a:pt x="150" y="3"/>
                    <a:pt x="150" y="7"/>
                  </a:cubicBezTo>
                  <a:cubicBezTo>
                    <a:pt x="150" y="10"/>
                    <a:pt x="147" y="13"/>
                    <a:pt x="143" y="13"/>
                  </a:cubicBez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0" name="Freeform 593">
              <a:extLst>
                <a:ext uri="{FF2B5EF4-FFF2-40B4-BE49-F238E27FC236}">
                  <a16:creationId xmlns:a16="http://schemas.microsoft.com/office/drawing/2014/main" id="{11CAD0AD-1B49-4D4F-BCE3-4E715E4CCD7B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9" y="2887"/>
              <a:ext cx="196" cy="19"/>
            </a:xfrm>
            <a:custGeom>
              <a:avLst/>
              <a:gdLst>
                <a:gd name="T0" fmla="*/ 80 w 83"/>
                <a:gd name="T1" fmla="*/ 8 h 8"/>
                <a:gd name="T2" fmla="*/ 4 w 83"/>
                <a:gd name="T3" fmla="*/ 8 h 8"/>
                <a:gd name="T4" fmla="*/ 0 w 83"/>
                <a:gd name="T5" fmla="*/ 4 h 8"/>
                <a:gd name="T6" fmla="*/ 4 w 83"/>
                <a:gd name="T7" fmla="*/ 0 h 8"/>
                <a:gd name="T8" fmla="*/ 80 w 83"/>
                <a:gd name="T9" fmla="*/ 0 h 8"/>
                <a:gd name="T10" fmla="*/ 83 w 83"/>
                <a:gd name="T11" fmla="*/ 4 h 8"/>
                <a:gd name="T12" fmla="*/ 80 w 8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8">
                  <a:moveTo>
                    <a:pt x="8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2"/>
                    <a:pt x="83" y="4"/>
                  </a:cubicBezTo>
                  <a:cubicBezTo>
                    <a:pt x="83" y="6"/>
                    <a:pt x="82" y="8"/>
                    <a:pt x="80" y="8"/>
                  </a:cubicBezTo>
                  <a:close/>
                </a:path>
              </a:pathLst>
            </a:custGeom>
            <a:solidFill>
              <a:srgbClr val="48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1" name="Freeform 594">
              <a:extLst>
                <a:ext uri="{FF2B5EF4-FFF2-40B4-BE49-F238E27FC236}">
                  <a16:creationId xmlns:a16="http://schemas.microsoft.com/office/drawing/2014/main" id="{DBB5F318-8DFE-F347-97B9-32D5BA217B80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9" y="2941"/>
              <a:ext cx="196" cy="17"/>
            </a:xfrm>
            <a:custGeom>
              <a:avLst/>
              <a:gdLst>
                <a:gd name="T0" fmla="*/ 80 w 83"/>
                <a:gd name="T1" fmla="*/ 7 h 7"/>
                <a:gd name="T2" fmla="*/ 4 w 83"/>
                <a:gd name="T3" fmla="*/ 7 h 7"/>
                <a:gd name="T4" fmla="*/ 0 w 83"/>
                <a:gd name="T5" fmla="*/ 3 h 7"/>
                <a:gd name="T6" fmla="*/ 4 w 83"/>
                <a:gd name="T7" fmla="*/ 0 h 7"/>
                <a:gd name="T8" fmla="*/ 80 w 83"/>
                <a:gd name="T9" fmla="*/ 0 h 7"/>
                <a:gd name="T10" fmla="*/ 83 w 83"/>
                <a:gd name="T11" fmla="*/ 3 h 7"/>
                <a:gd name="T12" fmla="*/ 80 w 83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7">
                  <a:moveTo>
                    <a:pt x="80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3" y="5"/>
                    <a:pt x="82" y="7"/>
                    <a:pt x="80" y="7"/>
                  </a:cubicBezTo>
                  <a:close/>
                </a:path>
              </a:pathLst>
            </a:custGeom>
            <a:solidFill>
              <a:srgbClr val="48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2" name="Rectangle 595">
              <a:extLst>
                <a:ext uri="{FF2B5EF4-FFF2-40B4-BE49-F238E27FC236}">
                  <a16:creationId xmlns:a16="http://schemas.microsoft.com/office/drawing/2014/main" id="{68CAE14E-D50E-244F-B5E8-C884B50D8E8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16" y="2863"/>
              <a:ext cx="153" cy="17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3" name="Rectangle 596">
              <a:extLst>
                <a:ext uri="{FF2B5EF4-FFF2-40B4-BE49-F238E27FC236}">
                  <a16:creationId xmlns:a16="http://schemas.microsoft.com/office/drawing/2014/main" id="{E2A793B6-8106-A843-95B0-155F107C59D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16" y="2915"/>
              <a:ext cx="153" cy="14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4" name="Rectangle 597">
              <a:extLst>
                <a:ext uri="{FF2B5EF4-FFF2-40B4-BE49-F238E27FC236}">
                  <a16:creationId xmlns:a16="http://schemas.microsoft.com/office/drawing/2014/main" id="{AC80013D-776D-AF4E-93DC-A910DD1B866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16" y="2965"/>
              <a:ext cx="153" cy="16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5" name="Freeform 598">
              <a:extLst>
                <a:ext uri="{FF2B5EF4-FFF2-40B4-BE49-F238E27FC236}">
                  <a16:creationId xmlns:a16="http://schemas.microsoft.com/office/drawing/2014/main" id="{5577619B-E007-0641-9024-82F6808D1272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647" y="2220"/>
              <a:ext cx="373" cy="374"/>
            </a:xfrm>
            <a:custGeom>
              <a:avLst/>
              <a:gdLst>
                <a:gd name="T0" fmla="*/ 0 w 158"/>
                <a:gd name="T1" fmla="*/ 79 h 158"/>
                <a:gd name="T2" fmla="*/ 79 w 158"/>
                <a:gd name="T3" fmla="*/ 158 h 158"/>
                <a:gd name="T4" fmla="*/ 158 w 158"/>
                <a:gd name="T5" fmla="*/ 79 h 158"/>
                <a:gd name="T6" fmla="*/ 79 w 158"/>
                <a:gd name="T7" fmla="*/ 0 h 158"/>
                <a:gd name="T8" fmla="*/ 0 w 158"/>
                <a:gd name="T9" fmla="*/ 79 h 158"/>
                <a:gd name="T10" fmla="*/ 121 w 158"/>
                <a:gd name="T11" fmla="*/ 79 h 158"/>
                <a:gd name="T12" fmla="*/ 79 w 158"/>
                <a:gd name="T13" fmla="*/ 120 h 158"/>
                <a:gd name="T14" fmla="*/ 38 w 158"/>
                <a:gd name="T15" fmla="*/ 79 h 158"/>
                <a:gd name="T16" fmla="*/ 79 w 158"/>
                <a:gd name="T17" fmla="*/ 38 h 158"/>
                <a:gd name="T18" fmla="*/ 121 w 158"/>
                <a:gd name="T19" fmla="*/ 7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158">
                  <a:moveTo>
                    <a:pt x="0" y="79"/>
                  </a:moveTo>
                  <a:cubicBezTo>
                    <a:pt x="0" y="122"/>
                    <a:pt x="36" y="158"/>
                    <a:pt x="79" y="158"/>
                  </a:cubicBezTo>
                  <a:cubicBezTo>
                    <a:pt x="123" y="158"/>
                    <a:pt x="158" y="122"/>
                    <a:pt x="158" y="79"/>
                  </a:cubicBezTo>
                  <a:cubicBezTo>
                    <a:pt x="158" y="35"/>
                    <a:pt x="123" y="0"/>
                    <a:pt x="79" y="0"/>
                  </a:cubicBezTo>
                  <a:cubicBezTo>
                    <a:pt x="36" y="0"/>
                    <a:pt x="0" y="35"/>
                    <a:pt x="0" y="79"/>
                  </a:cubicBezTo>
                  <a:close/>
                  <a:moveTo>
                    <a:pt x="121" y="79"/>
                  </a:moveTo>
                  <a:cubicBezTo>
                    <a:pt x="121" y="102"/>
                    <a:pt x="102" y="120"/>
                    <a:pt x="79" y="120"/>
                  </a:cubicBezTo>
                  <a:cubicBezTo>
                    <a:pt x="56" y="120"/>
                    <a:pt x="38" y="102"/>
                    <a:pt x="38" y="79"/>
                  </a:cubicBezTo>
                  <a:cubicBezTo>
                    <a:pt x="38" y="56"/>
                    <a:pt x="56" y="38"/>
                    <a:pt x="79" y="38"/>
                  </a:cubicBezTo>
                  <a:cubicBezTo>
                    <a:pt x="102" y="38"/>
                    <a:pt x="121" y="56"/>
                    <a:pt x="121" y="79"/>
                  </a:cubicBez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6" name="Freeform 599">
              <a:extLst>
                <a:ext uri="{FF2B5EF4-FFF2-40B4-BE49-F238E27FC236}">
                  <a16:creationId xmlns:a16="http://schemas.microsoft.com/office/drawing/2014/main" id="{83E6D665-E1BC-7A40-B603-C42D154318ED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690" y="2261"/>
              <a:ext cx="290" cy="290"/>
            </a:xfrm>
            <a:custGeom>
              <a:avLst/>
              <a:gdLst>
                <a:gd name="T0" fmla="*/ 0 w 123"/>
                <a:gd name="T1" fmla="*/ 62 h 123"/>
                <a:gd name="T2" fmla="*/ 61 w 123"/>
                <a:gd name="T3" fmla="*/ 123 h 123"/>
                <a:gd name="T4" fmla="*/ 123 w 123"/>
                <a:gd name="T5" fmla="*/ 62 h 123"/>
                <a:gd name="T6" fmla="*/ 61 w 123"/>
                <a:gd name="T7" fmla="*/ 0 h 123"/>
                <a:gd name="T8" fmla="*/ 0 w 123"/>
                <a:gd name="T9" fmla="*/ 62 h 123"/>
                <a:gd name="T10" fmla="*/ 110 w 123"/>
                <a:gd name="T11" fmla="*/ 62 h 123"/>
                <a:gd name="T12" fmla="*/ 61 w 123"/>
                <a:gd name="T13" fmla="*/ 111 h 123"/>
                <a:gd name="T14" fmla="*/ 12 w 123"/>
                <a:gd name="T15" fmla="*/ 62 h 123"/>
                <a:gd name="T16" fmla="*/ 61 w 123"/>
                <a:gd name="T17" fmla="*/ 13 h 123"/>
                <a:gd name="T18" fmla="*/ 110 w 123"/>
                <a:gd name="T19" fmla="*/ 6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0" y="62"/>
                  </a:moveTo>
                  <a:cubicBezTo>
                    <a:pt x="0" y="96"/>
                    <a:pt x="27" y="123"/>
                    <a:pt x="61" y="123"/>
                  </a:cubicBezTo>
                  <a:cubicBezTo>
                    <a:pt x="95" y="123"/>
                    <a:pt x="123" y="96"/>
                    <a:pt x="123" y="62"/>
                  </a:cubicBezTo>
                  <a:cubicBezTo>
                    <a:pt x="123" y="28"/>
                    <a:pt x="95" y="0"/>
                    <a:pt x="61" y="0"/>
                  </a:cubicBezTo>
                  <a:cubicBezTo>
                    <a:pt x="27" y="0"/>
                    <a:pt x="0" y="28"/>
                    <a:pt x="0" y="62"/>
                  </a:cubicBezTo>
                  <a:close/>
                  <a:moveTo>
                    <a:pt x="110" y="62"/>
                  </a:moveTo>
                  <a:cubicBezTo>
                    <a:pt x="110" y="89"/>
                    <a:pt x="88" y="111"/>
                    <a:pt x="61" y="111"/>
                  </a:cubicBezTo>
                  <a:cubicBezTo>
                    <a:pt x="34" y="111"/>
                    <a:pt x="12" y="89"/>
                    <a:pt x="12" y="62"/>
                  </a:cubicBezTo>
                  <a:cubicBezTo>
                    <a:pt x="12" y="35"/>
                    <a:pt x="34" y="13"/>
                    <a:pt x="61" y="13"/>
                  </a:cubicBezTo>
                  <a:cubicBezTo>
                    <a:pt x="88" y="13"/>
                    <a:pt x="110" y="35"/>
                    <a:pt x="110" y="62"/>
                  </a:cubicBezTo>
                  <a:close/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7" name="Freeform 600">
              <a:extLst>
                <a:ext uri="{FF2B5EF4-FFF2-40B4-BE49-F238E27FC236}">
                  <a16:creationId xmlns:a16="http://schemas.microsoft.com/office/drawing/2014/main" id="{0BDF9538-0DB8-B746-B44C-974EB61ACE19}"/>
                </a:ext>
              </a:extLst>
            </p:cNvPr>
            <p:cNvSpPr>
              <a:spLocks/>
            </p:cNvSpPr>
            <p:nvPr/>
          </p:nvSpPr>
          <p:spPr bwMode="gray">
            <a:xfrm>
              <a:off x="3616" y="2365"/>
              <a:ext cx="64" cy="85"/>
            </a:xfrm>
            <a:custGeom>
              <a:avLst/>
              <a:gdLst>
                <a:gd name="T0" fmla="*/ 64 w 64"/>
                <a:gd name="T1" fmla="*/ 0 h 85"/>
                <a:gd name="T2" fmla="*/ 64 w 64"/>
                <a:gd name="T3" fmla="*/ 85 h 85"/>
                <a:gd name="T4" fmla="*/ 0 w 64"/>
                <a:gd name="T5" fmla="*/ 70 h 85"/>
                <a:gd name="T6" fmla="*/ 0 w 64"/>
                <a:gd name="T7" fmla="*/ 14 h 85"/>
                <a:gd name="T8" fmla="*/ 64 w 64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5">
                  <a:moveTo>
                    <a:pt x="64" y="0"/>
                  </a:moveTo>
                  <a:lnTo>
                    <a:pt x="64" y="85"/>
                  </a:lnTo>
                  <a:lnTo>
                    <a:pt x="0" y="70"/>
                  </a:lnTo>
                  <a:lnTo>
                    <a:pt x="0" y="14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8" name="Freeform 601">
              <a:extLst>
                <a:ext uri="{FF2B5EF4-FFF2-40B4-BE49-F238E27FC236}">
                  <a16:creationId xmlns:a16="http://schemas.microsoft.com/office/drawing/2014/main" id="{CBA23067-C3C5-6443-BDAE-74C77A34E2FE}"/>
                </a:ext>
              </a:extLst>
            </p:cNvPr>
            <p:cNvSpPr>
              <a:spLocks/>
            </p:cNvSpPr>
            <p:nvPr/>
          </p:nvSpPr>
          <p:spPr bwMode="gray">
            <a:xfrm>
              <a:off x="3631" y="2443"/>
              <a:ext cx="92" cy="94"/>
            </a:xfrm>
            <a:custGeom>
              <a:avLst/>
              <a:gdLst>
                <a:gd name="T0" fmla="*/ 49 w 92"/>
                <a:gd name="T1" fmla="*/ 0 h 94"/>
                <a:gd name="T2" fmla="*/ 92 w 92"/>
                <a:gd name="T3" fmla="*/ 75 h 94"/>
                <a:gd name="T4" fmla="*/ 28 w 92"/>
                <a:gd name="T5" fmla="*/ 94 h 94"/>
                <a:gd name="T6" fmla="*/ 0 w 92"/>
                <a:gd name="T7" fmla="*/ 44 h 94"/>
                <a:gd name="T8" fmla="*/ 49 w 92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4">
                  <a:moveTo>
                    <a:pt x="49" y="0"/>
                  </a:moveTo>
                  <a:lnTo>
                    <a:pt x="92" y="75"/>
                  </a:lnTo>
                  <a:lnTo>
                    <a:pt x="28" y="94"/>
                  </a:lnTo>
                  <a:lnTo>
                    <a:pt x="0" y="4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9" name="Freeform 602">
              <a:extLst>
                <a:ext uri="{FF2B5EF4-FFF2-40B4-BE49-F238E27FC236}">
                  <a16:creationId xmlns:a16="http://schemas.microsoft.com/office/drawing/2014/main" id="{054C7D11-84EA-ED45-A269-33FDA29FC17B}"/>
                </a:ext>
              </a:extLst>
            </p:cNvPr>
            <p:cNvSpPr>
              <a:spLocks/>
            </p:cNvSpPr>
            <p:nvPr/>
          </p:nvSpPr>
          <p:spPr bwMode="gray">
            <a:xfrm>
              <a:off x="3699" y="2511"/>
              <a:ext cx="95" cy="95"/>
            </a:xfrm>
            <a:custGeom>
              <a:avLst/>
              <a:gdLst>
                <a:gd name="T0" fmla="*/ 21 w 95"/>
                <a:gd name="T1" fmla="*/ 0 h 95"/>
                <a:gd name="T2" fmla="*/ 95 w 95"/>
                <a:gd name="T3" fmla="*/ 45 h 95"/>
                <a:gd name="T4" fmla="*/ 50 w 95"/>
                <a:gd name="T5" fmla="*/ 95 h 95"/>
                <a:gd name="T6" fmla="*/ 0 w 95"/>
                <a:gd name="T7" fmla="*/ 64 h 95"/>
                <a:gd name="T8" fmla="*/ 21 w 9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21" y="0"/>
                  </a:moveTo>
                  <a:lnTo>
                    <a:pt x="95" y="45"/>
                  </a:lnTo>
                  <a:lnTo>
                    <a:pt x="50" y="95"/>
                  </a:lnTo>
                  <a:lnTo>
                    <a:pt x="0" y="6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0" name="Freeform 603">
              <a:extLst>
                <a:ext uri="{FF2B5EF4-FFF2-40B4-BE49-F238E27FC236}">
                  <a16:creationId xmlns:a16="http://schemas.microsoft.com/office/drawing/2014/main" id="{96C8F4ED-819E-7C4B-8FF3-E249B59B381E}"/>
                </a:ext>
              </a:extLst>
            </p:cNvPr>
            <p:cNvSpPr>
              <a:spLocks/>
            </p:cNvSpPr>
            <p:nvPr/>
          </p:nvSpPr>
          <p:spPr bwMode="gray">
            <a:xfrm>
              <a:off x="3789" y="2551"/>
              <a:ext cx="85" cy="66"/>
            </a:xfrm>
            <a:custGeom>
              <a:avLst/>
              <a:gdLst>
                <a:gd name="T0" fmla="*/ 0 w 85"/>
                <a:gd name="T1" fmla="*/ 0 h 66"/>
                <a:gd name="T2" fmla="*/ 85 w 85"/>
                <a:gd name="T3" fmla="*/ 0 h 66"/>
                <a:gd name="T4" fmla="*/ 71 w 85"/>
                <a:gd name="T5" fmla="*/ 66 h 66"/>
                <a:gd name="T6" fmla="*/ 12 w 85"/>
                <a:gd name="T7" fmla="*/ 66 h 66"/>
                <a:gd name="T8" fmla="*/ 0 w 85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66">
                  <a:moveTo>
                    <a:pt x="0" y="0"/>
                  </a:moveTo>
                  <a:lnTo>
                    <a:pt x="85" y="0"/>
                  </a:lnTo>
                  <a:lnTo>
                    <a:pt x="71" y="66"/>
                  </a:lnTo>
                  <a:lnTo>
                    <a:pt x="12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1" name="Freeform 604">
              <a:extLst>
                <a:ext uri="{FF2B5EF4-FFF2-40B4-BE49-F238E27FC236}">
                  <a16:creationId xmlns:a16="http://schemas.microsoft.com/office/drawing/2014/main" id="{7BC92D1B-3846-5C44-A99E-23F89E13B440}"/>
                </a:ext>
              </a:extLst>
            </p:cNvPr>
            <p:cNvSpPr>
              <a:spLocks/>
            </p:cNvSpPr>
            <p:nvPr/>
          </p:nvSpPr>
          <p:spPr bwMode="gray">
            <a:xfrm>
              <a:off x="3867" y="2509"/>
              <a:ext cx="94" cy="94"/>
            </a:xfrm>
            <a:custGeom>
              <a:avLst/>
              <a:gdLst>
                <a:gd name="T0" fmla="*/ 0 w 94"/>
                <a:gd name="T1" fmla="*/ 45 h 94"/>
                <a:gd name="T2" fmla="*/ 75 w 94"/>
                <a:gd name="T3" fmla="*/ 0 h 94"/>
                <a:gd name="T4" fmla="*/ 94 w 94"/>
                <a:gd name="T5" fmla="*/ 63 h 94"/>
                <a:gd name="T6" fmla="*/ 45 w 94"/>
                <a:gd name="T7" fmla="*/ 94 h 94"/>
                <a:gd name="T8" fmla="*/ 0 w 94"/>
                <a:gd name="T9" fmla="*/ 4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0" y="45"/>
                  </a:moveTo>
                  <a:lnTo>
                    <a:pt x="75" y="0"/>
                  </a:lnTo>
                  <a:lnTo>
                    <a:pt x="94" y="63"/>
                  </a:lnTo>
                  <a:lnTo>
                    <a:pt x="45" y="94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2" name="Freeform 605">
              <a:extLst>
                <a:ext uri="{FF2B5EF4-FFF2-40B4-BE49-F238E27FC236}">
                  <a16:creationId xmlns:a16="http://schemas.microsoft.com/office/drawing/2014/main" id="{5B3D795F-AA19-1F48-9275-6BE6F359EF0D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5" y="2440"/>
              <a:ext cx="92" cy="95"/>
            </a:xfrm>
            <a:custGeom>
              <a:avLst/>
              <a:gdLst>
                <a:gd name="T0" fmla="*/ 0 w 92"/>
                <a:gd name="T1" fmla="*/ 73 h 95"/>
                <a:gd name="T2" fmla="*/ 43 w 92"/>
                <a:gd name="T3" fmla="*/ 0 h 95"/>
                <a:gd name="T4" fmla="*/ 92 w 92"/>
                <a:gd name="T5" fmla="*/ 43 h 95"/>
                <a:gd name="T6" fmla="*/ 64 w 92"/>
                <a:gd name="T7" fmla="*/ 95 h 95"/>
                <a:gd name="T8" fmla="*/ 0 w 92"/>
                <a:gd name="T9" fmla="*/ 7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5">
                  <a:moveTo>
                    <a:pt x="0" y="73"/>
                  </a:moveTo>
                  <a:lnTo>
                    <a:pt x="43" y="0"/>
                  </a:lnTo>
                  <a:lnTo>
                    <a:pt x="92" y="43"/>
                  </a:lnTo>
                  <a:lnTo>
                    <a:pt x="64" y="95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3" name="Freeform 606">
              <a:extLst>
                <a:ext uri="{FF2B5EF4-FFF2-40B4-BE49-F238E27FC236}">
                  <a16:creationId xmlns:a16="http://schemas.microsoft.com/office/drawing/2014/main" id="{16C749DE-7415-4248-972A-8CC5D91E29F4}"/>
                </a:ext>
              </a:extLst>
            </p:cNvPr>
            <p:cNvSpPr>
              <a:spLocks/>
            </p:cNvSpPr>
            <p:nvPr/>
          </p:nvSpPr>
          <p:spPr bwMode="gray">
            <a:xfrm>
              <a:off x="3975" y="2360"/>
              <a:ext cx="67" cy="85"/>
            </a:xfrm>
            <a:custGeom>
              <a:avLst/>
              <a:gdLst>
                <a:gd name="T0" fmla="*/ 0 w 67"/>
                <a:gd name="T1" fmla="*/ 85 h 85"/>
                <a:gd name="T2" fmla="*/ 0 w 67"/>
                <a:gd name="T3" fmla="*/ 0 h 85"/>
                <a:gd name="T4" fmla="*/ 67 w 67"/>
                <a:gd name="T5" fmla="*/ 14 h 85"/>
                <a:gd name="T6" fmla="*/ 67 w 67"/>
                <a:gd name="T7" fmla="*/ 71 h 85"/>
                <a:gd name="T8" fmla="*/ 0 w 67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5">
                  <a:moveTo>
                    <a:pt x="0" y="85"/>
                  </a:moveTo>
                  <a:lnTo>
                    <a:pt x="0" y="0"/>
                  </a:lnTo>
                  <a:lnTo>
                    <a:pt x="67" y="14"/>
                  </a:lnTo>
                  <a:lnTo>
                    <a:pt x="67" y="71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4" name="Freeform 607">
              <a:extLst>
                <a:ext uri="{FF2B5EF4-FFF2-40B4-BE49-F238E27FC236}">
                  <a16:creationId xmlns:a16="http://schemas.microsoft.com/office/drawing/2014/main" id="{7EB9B74D-88CC-CA41-B421-970C99680783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3" y="2270"/>
              <a:ext cx="92" cy="97"/>
            </a:xfrm>
            <a:custGeom>
              <a:avLst/>
              <a:gdLst>
                <a:gd name="T0" fmla="*/ 45 w 92"/>
                <a:gd name="T1" fmla="*/ 97 h 97"/>
                <a:gd name="T2" fmla="*/ 0 w 92"/>
                <a:gd name="T3" fmla="*/ 21 h 97"/>
                <a:gd name="T4" fmla="*/ 64 w 92"/>
                <a:gd name="T5" fmla="*/ 0 h 97"/>
                <a:gd name="T6" fmla="*/ 92 w 92"/>
                <a:gd name="T7" fmla="*/ 52 h 97"/>
                <a:gd name="T8" fmla="*/ 45 w 92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7">
                  <a:moveTo>
                    <a:pt x="45" y="97"/>
                  </a:moveTo>
                  <a:lnTo>
                    <a:pt x="0" y="21"/>
                  </a:lnTo>
                  <a:lnTo>
                    <a:pt x="64" y="0"/>
                  </a:lnTo>
                  <a:lnTo>
                    <a:pt x="92" y="52"/>
                  </a:lnTo>
                  <a:lnTo>
                    <a:pt x="45" y="97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5" name="Freeform 608">
              <a:extLst>
                <a:ext uri="{FF2B5EF4-FFF2-40B4-BE49-F238E27FC236}">
                  <a16:creationId xmlns:a16="http://schemas.microsoft.com/office/drawing/2014/main" id="{4F885944-A2F6-1048-8474-A3AE0D542BC1}"/>
                </a:ext>
              </a:extLst>
            </p:cNvPr>
            <p:cNvSpPr>
              <a:spLocks/>
            </p:cNvSpPr>
            <p:nvPr/>
          </p:nvSpPr>
          <p:spPr bwMode="gray">
            <a:xfrm>
              <a:off x="3862" y="2204"/>
              <a:ext cx="97" cy="92"/>
            </a:xfrm>
            <a:custGeom>
              <a:avLst/>
              <a:gdLst>
                <a:gd name="T0" fmla="*/ 76 w 97"/>
                <a:gd name="T1" fmla="*/ 92 h 92"/>
                <a:gd name="T2" fmla="*/ 0 w 97"/>
                <a:gd name="T3" fmla="*/ 50 h 92"/>
                <a:gd name="T4" fmla="*/ 45 w 97"/>
                <a:gd name="T5" fmla="*/ 0 h 92"/>
                <a:gd name="T6" fmla="*/ 97 w 97"/>
                <a:gd name="T7" fmla="*/ 31 h 92"/>
                <a:gd name="T8" fmla="*/ 76 w 97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2">
                  <a:moveTo>
                    <a:pt x="76" y="92"/>
                  </a:moveTo>
                  <a:lnTo>
                    <a:pt x="0" y="50"/>
                  </a:lnTo>
                  <a:lnTo>
                    <a:pt x="45" y="0"/>
                  </a:lnTo>
                  <a:lnTo>
                    <a:pt x="97" y="31"/>
                  </a:lnTo>
                  <a:lnTo>
                    <a:pt x="76" y="92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6" name="Freeform 609">
              <a:extLst>
                <a:ext uri="{FF2B5EF4-FFF2-40B4-BE49-F238E27FC236}">
                  <a16:creationId xmlns:a16="http://schemas.microsoft.com/office/drawing/2014/main" id="{CA67028F-59B2-CC4B-A2D6-194AD50835F9}"/>
                </a:ext>
              </a:extLst>
            </p:cNvPr>
            <p:cNvSpPr>
              <a:spLocks/>
            </p:cNvSpPr>
            <p:nvPr/>
          </p:nvSpPr>
          <p:spPr bwMode="gray">
            <a:xfrm>
              <a:off x="3784" y="2192"/>
              <a:ext cx="85" cy="64"/>
            </a:xfrm>
            <a:custGeom>
              <a:avLst/>
              <a:gdLst>
                <a:gd name="T0" fmla="*/ 85 w 85"/>
                <a:gd name="T1" fmla="*/ 64 h 64"/>
                <a:gd name="T2" fmla="*/ 0 w 85"/>
                <a:gd name="T3" fmla="*/ 64 h 64"/>
                <a:gd name="T4" fmla="*/ 12 w 85"/>
                <a:gd name="T5" fmla="*/ 0 h 64"/>
                <a:gd name="T6" fmla="*/ 71 w 85"/>
                <a:gd name="T7" fmla="*/ 0 h 64"/>
                <a:gd name="T8" fmla="*/ 85 w 85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64">
                  <a:moveTo>
                    <a:pt x="85" y="64"/>
                  </a:moveTo>
                  <a:lnTo>
                    <a:pt x="0" y="64"/>
                  </a:lnTo>
                  <a:lnTo>
                    <a:pt x="12" y="0"/>
                  </a:lnTo>
                  <a:lnTo>
                    <a:pt x="71" y="0"/>
                  </a:lnTo>
                  <a:lnTo>
                    <a:pt x="85" y="64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7" name="Freeform 610">
              <a:extLst>
                <a:ext uri="{FF2B5EF4-FFF2-40B4-BE49-F238E27FC236}">
                  <a16:creationId xmlns:a16="http://schemas.microsoft.com/office/drawing/2014/main" id="{92D251F5-6D75-3F45-85FF-087FA839B352}"/>
                </a:ext>
              </a:extLst>
            </p:cNvPr>
            <p:cNvSpPr>
              <a:spLocks/>
            </p:cNvSpPr>
            <p:nvPr/>
          </p:nvSpPr>
          <p:spPr bwMode="gray">
            <a:xfrm>
              <a:off x="3694" y="2206"/>
              <a:ext cx="95" cy="92"/>
            </a:xfrm>
            <a:custGeom>
              <a:avLst/>
              <a:gdLst>
                <a:gd name="T0" fmla="*/ 95 w 95"/>
                <a:gd name="T1" fmla="*/ 50 h 92"/>
                <a:gd name="T2" fmla="*/ 22 w 95"/>
                <a:gd name="T3" fmla="*/ 92 h 92"/>
                <a:gd name="T4" fmla="*/ 0 w 95"/>
                <a:gd name="T5" fmla="*/ 31 h 92"/>
                <a:gd name="T6" fmla="*/ 52 w 95"/>
                <a:gd name="T7" fmla="*/ 0 h 92"/>
                <a:gd name="T8" fmla="*/ 95 w 95"/>
                <a:gd name="T9" fmla="*/ 5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2">
                  <a:moveTo>
                    <a:pt x="95" y="50"/>
                  </a:moveTo>
                  <a:lnTo>
                    <a:pt x="22" y="92"/>
                  </a:lnTo>
                  <a:lnTo>
                    <a:pt x="0" y="31"/>
                  </a:lnTo>
                  <a:lnTo>
                    <a:pt x="52" y="0"/>
                  </a:lnTo>
                  <a:lnTo>
                    <a:pt x="95" y="5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8" name="Freeform 611">
              <a:extLst>
                <a:ext uri="{FF2B5EF4-FFF2-40B4-BE49-F238E27FC236}">
                  <a16:creationId xmlns:a16="http://schemas.microsoft.com/office/drawing/2014/main" id="{6B305B86-7D62-4240-80DE-C48748143AE9}"/>
                </a:ext>
              </a:extLst>
            </p:cNvPr>
            <p:cNvSpPr>
              <a:spLocks/>
            </p:cNvSpPr>
            <p:nvPr/>
          </p:nvSpPr>
          <p:spPr bwMode="gray">
            <a:xfrm>
              <a:off x="3628" y="2275"/>
              <a:ext cx="92" cy="94"/>
            </a:xfrm>
            <a:custGeom>
              <a:avLst/>
              <a:gdLst>
                <a:gd name="T0" fmla="*/ 92 w 92"/>
                <a:gd name="T1" fmla="*/ 21 h 94"/>
                <a:gd name="T2" fmla="*/ 50 w 92"/>
                <a:gd name="T3" fmla="*/ 94 h 94"/>
                <a:gd name="T4" fmla="*/ 0 w 92"/>
                <a:gd name="T5" fmla="*/ 49 h 94"/>
                <a:gd name="T6" fmla="*/ 29 w 92"/>
                <a:gd name="T7" fmla="*/ 0 h 94"/>
                <a:gd name="T8" fmla="*/ 92 w 92"/>
                <a:gd name="T9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4">
                  <a:moveTo>
                    <a:pt x="92" y="21"/>
                  </a:moveTo>
                  <a:lnTo>
                    <a:pt x="50" y="94"/>
                  </a:lnTo>
                  <a:lnTo>
                    <a:pt x="0" y="49"/>
                  </a:lnTo>
                  <a:lnTo>
                    <a:pt x="29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9" name="Freeform 612">
              <a:extLst>
                <a:ext uri="{FF2B5EF4-FFF2-40B4-BE49-F238E27FC236}">
                  <a16:creationId xmlns:a16="http://schemas.microsoft.com/office/drawing/2014/main" id="{7C47C513-9323-3F44-927A-4CD969B56405}"/>
                </a:ext>
              </a:extLst>
            </p:cNvPr>
            <p:cNvSpPr>
              <a:spLocks/>
            </p:cNvSpPr>
            <p:nvPr/>
          </p:nvSpPr>
          <p:spPr bwMode="gray">
            <a:xfrm>
              <a:off x="4356" y="2102"/>
              <a:ext cx="186" cy="83"/>
            </a:xfrm>
            <a:custGeom>
              <a:avLst/>
              <a:gdLst>
                <a:gd name="T0" fmla="*/ 4 w 79"/>
                <a:gd name="T1" fmla="*/ 35 h 35"/>
                <a:gd name="T2" fmla="*/ 1 w 79"/>
                <a:gd name="T3" fmla="*/ 32 h 35"/>
                <a:gd name="T4" fmla="*/ 3 w 79"/>
                <a:gd name="T5" fmla="*/ 27 h 35"/>
                <a:gd name="T6" fmla="*/ 73 w 79"/>
                <a:gd name="T7" fmla="*/ 1 h 35"/>
                <a:gd name="T8" fmla="*/ 78 w 79"/>
                <a:gd name="T9" fmla="*/ 3 h 35"/>
                <a:gd name="T10" fmla="*/ 76 w 79"/>
                <a:gd name="T11" fmla="*/ 9 h 35"/>
                <a:gd name="T12" fmla="*/ 6 w 79"/>
                <a:gd name="T13" fmla="*/ 35 h 35"/>
                <a:gd name="T14" fmla="*/ 4 w 7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35">
                  <a:moveTo>
                    <a:pt x="4" y="35"/>
                  </a:moveTo>
                  <a:cubicBezTo>
                    <a:pt x="3" y="35"/>
                    <a:pt x="1" y="34"/>
                    <a:pt x="1" y="32"/>
                  </a:cubicBezTo>
                  <a:cubicBezTo>
                    <a:pt x="0" y="30"/>
                    <a:pt x="1" y="28"/>
                    <a:pt x="3" y="27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0"/>
                    <a:pt x="77" y="1"/>
                    <a:pt x="78" y="3"/>
                  </a:cubicBezTo>
                  <a:cubicBezTo>
                    <a:pt x="79" y="6"/>
                    <a:pt x="78" y="8"/>
                    <a:pt x="76" y="9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5"/>
                    <a:pt x="5" y="35"/>
                    <a:pt x="4" y="35"/>
                  </a:cubicBez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0" name="Freeform 613">
              <a:extLst>
                <a:ext uri="{FF2B5EF4-FFF2-40B4-BE49-F238E27FC236}">
                  <a16:creationId xmlns:a16="http://schemas.microsoft.com/office/drawing/2014/main" id="{C3242CEF-9711-7340-B2DA-97676A1ABBCE}"/>
                </a:ext>
              </a:extLst>
            </p:cNvPr>
            <p:cNvSpPr>
              <a:spLocks/>
            </p:cNvSpPr>
            <p:nvPr/>
          </p:nvSpPr>
          <p:spPr bwMode="gray">
            <a:xfrm>
              <a:off x="3366" y="1930"/>
              <a:ext cx="24" cy="23"/>
            </a:xfrm>
            <a:custGeom>
              <a:avLst/>
              <a:gdLst>
                <a:gd name="T0" fmla="*/ 4 w 10"/>
                <a:gd name="T1" fmla="*/ 9 h 10"/>
                <a:gd name="T2" fmla="*/ 0 w 10"/>
                <a:gd name="T3" fmla="*/ 4 h 10"/>
                <a:gd name="T4" fmla="*/ 5 w 10"/>
                <a:gd name="T5" fmla="*/ 0 h 10"/>
                <a:gd name="T6" fmla="*/ 9 w 10"/>
                <a:gd name="T7" fmla="*/ 5 h 10"/>
                <a:gd name="T8" fmla="*/ 4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1" y="9"/>
                    <a:pt x="0" y="7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8" y="0"/>
                    <a:pt x="10" y="3"/>
                    <a:pt x="9" y="5"/>
                  </a:cubicBezTo>
                  <a:cubicBezTo>
                    <a:pt x="9" y="8"/>
                    <a:pt x="7" y="10"/>
                    <a:pt x="4" y="9"/>
                  </a:cubicBez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1" name="Freeform 614">
              <a:extLst>
                <a:ext uri="{FF2B5EF4-FFF2-40B4-BE49-F238E27FC236}">
                  <a16:creationId xmlns:a16="http://schemas.microsoft.com/office/drawing/2014/main" id="{12402A46-0457-914A-A738-B8C2F47B416A}"/>
                </a:ext>
              </a:extLst>
            </p:cNvPr>
            <p:cNvSpPr>
              <a:spLocks/>
            </p:cNvSpPr>
            <p:nvPr/>
          </p:nvSpPr>
          <p:spPr bwMode="gray">
            <a:xfrm>
              <a:off x="3392" y="1816"/>
              <a:ext cx="130" cy="161"/>
            </a:xfrm>
            <a:custGeom>
              <a:avLst/>
              <a:gdLst>
                <a:gd name="T0" fmla="*/ 50 w 55"/>
                <a:gd name="T1" fmla="*/ 68 h 68"/>
                <a:gd name="T2" fmla="*/ 47 w 55"/>
                <a:gd name="T3" fmla="*/ 66 h 68"/>
                <a:gd name="T4" fmla="*/ 2 w 55"/>
                <a:gd name="T5" fmla="*/ 7 h 68"/>
                <a:gd name="T6" fmla="*/ 2 w 55"/>
                <a:gd name="T7" fmla="*/ 1 h 68"/>
                <a:gd name="T8" fmla="*/ 8 w 55"/>
                <a:gd name="T9" fmla="*/ 2 h 68"/>
                <a:gd name="T10" fmla="*/ 53 w 55"/>
                <a:gd name="T11" fmla="*/ 61 h 68"/>
                <a:gd name="T12" fmla="*/ 53 w 55"/>
                <a:gd name="T13" fmla="*/ 67 h 68"/>
                <a:gd name="T14" fmla="*/ 50 w 55"/>
                <a:gd name="T1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68">
                  <a:moveTo>
                    <a:pt x="50" y="68"/>
                  </a:moveTo>
                  <a:cubicBezTo>
                    <a:pt x="49" y="68"/>
                    <a:pt x="48" y="67"/>
                    <a:pt x="47" y="6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1" y="3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5" y="63"/>
                    <a:pt x="54" y="66"/>
                    <a:pt x="53" y="67"/>
                  </a:cubicBezTo>
                  <a:cubicBezTo>
                    <a:pt x="52" y="68"/>
                    <a:pt x="51" y="68"/>
                    <a:pt x="50" y="68"/>
                  </a:cubicBez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2" name="Freeform 615">
              <a:extLst>
                <a:ext uri="{FF2B5EF4-FFF2-40B4-BE49-F238E27FC236}">
                  <a16:creationId xmlns:a16="http://schemas.microsoft.com/office/drawing/2014/main" id="{57ECB966-070C-F447-AB46-CDE7A75F4FFB}"/>
                </a:ext>
              </a:extLst>
            </p:cNvPr>
            <p:cNvSpPr>
              <a:spLocks/>
            </p:cNvSpPr>
            <p:nvPr/>
          </p:nvSpPr>
          <p:spPr bwMode="gray">
            <a:xfrm>
              <a:off x="4557" y="2206"/>
              <a:ext cx="18" cy="19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14 h 19"/>
                <a:gd name="T4" fmla="*/ 11 w 18"/>
                <a:gd name="T5" fmla="*/ 0 h 19"/>
                <a:gd name="T6" fmla="*/ 18 w 18"/>
                <a:gd name="T7" fmla="*/ 7 h 19"/>
                <a:gd name="T8" fmla="*/ 7 w 1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lnTo>
                    <a:pt x="0" y="14"/>
                  </a:lnTo>
                  <a:lnTo>
                    <a:pt x="11" y="0"/>
                  </a:lnTo>
                  <a:lnTo>
                    <a:pt x="18" y="7"/>
                  </a:lnTo>
                  <a:lnTo>
                    <a:pt x="7" y="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3" name="Freeform 616">
              <a:extLst>
                <a:ext uri="{FF2B5EF4-FFF2-40B4-BE49-F238E27FC236}">
                  <a16:creationId xmlns:a16="http://schemas.microsoft.com/office/drawing/2014/main" id="{11281090-627F-2741-B883-D80311B30001}"/>
                </a:ext>
              </a:extLst>
            </p:cNvPr>
            <p:cNvSpPr>
              <a:spLocks/>
            </p:cNvSpPr>
            <p:nvPr/>
          </p:nvSpPr>
          <p:spPr bwMode="gray">
            <a:xfrm>
              <a:off x="4524" y="2239"/>
              <a:ext cx="18" cy="19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12 h 19"/>
                <a:gd name="T4" fmla="*/ 11 w 18"/>
                <a:gd name="T5" fmla="*/ 0 h 19"/>
                <a:gd name="T6" fmla="*/ 18 w 18"/>
                <a:gd name="T7" fmla="*/ 7 h 19"/>
                <a:gd name="T8" fmla="*/ 7 w 1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18" y="7"/>
                  </a:lnTo>
                  <a:lnTo>
                    <a:pt x="7" y="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4" name="Freeform 617">
              <a:extLst>
                <a:ext uri="{FF2B5EF4-FFF2-40B4-BE49-F238E27FC236}">
                  <a16:creationId xmlns:a16="http://schemas.microsoft.com/office/drawing/2014/main" id="{2D47ED5C-79E0-0A46-9DEF-1043026C1780}"/>
                </a:ext>
              </a:extLst>
            </p:cNvPr>
            <p:cNvSpPr>
              <a:spLocks/>
            </p:cNvSpPr>
            <p:nvPr/>
          </p:nvSpPr>
          <p:spPr bwMode="gray">
            <a:xfrm>
              <a:off x="4557" y="2239"/>
              <a:ext cx="18" cy="19"/>
            </a:xfrm>
            <a:custGeom>
              <a:avLst/>
              <a:gdLst>
                <a:gd name="T0" fmla="*/ 11 w 18"/>
                <a:gd name="T1" fmla="*/ 19 h 19"/>
                <a:gd name="T2" fmla="*/ 0 w 18"/>
                <a:gd name="T3" fmla="*/ 7 h 19"/>
                <a:gd name="T4" fmla="*/ 7 w 18"/>
                <a:gd name="T5" fmla="*/ 0 h 19"/>
                <a:gd name="T6" fmla="*/ 18 w 18"/>
                <a:gd name="T7" fmla="*/ 12 h 19"/>
                <a:gd name="T8" fmla="*/ 11 w 1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1" y="19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8" y="12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5" name="Freeform 618">
              <a:extLst>
                <a:ext uri="{FF2B5EF4-FFF2-40B4-BE49-F238E27FC236}">
                  <a16:creationId xmlns:a16="http://schemas.microsoft.com/office/drawing/2014/main" id="{D8E0397C-4029-EF46-9A70-A9528E160CA4}"/>
                </a:ext>
              </a:extLst>
            </p:cNvPr>
            <p:cNvSpPr>
              <a:spLocks/>
            </p:cNvSpPr>
            <p:nvPr/>
          </p:nvSpPr>
          <p:spPr bwMode="gray">
            <a:xfrm>
              <a:off x="4524" y="2206"/>
              <a:ext cx="18" cy="19"/>
            </a:xfrm>
            <a:custGeom>
              <a:avLst/>
              <a:gdLst>
                <a:gd name="T0" fmla="*/ 11 w 18"/>
                <a:gd name="T1" fmla="*/ 19 h 19"/>
                <a:gd name="T2" fmla="*/ 0 w 18"/>
                <a:gd name="T3" fmla="*/ 7 h 19"/>
                <a:gd name="T4" fmla="*/ 7 w 18"/>
                <a:gd name="T5" fmla="*/ 0 h 19"/>
                <a:gd name="T6" fmla="*/ 18 w 18"/>
                <a:gd name="T7" fmla="*/ 14 h 19"/>
                <a:gd name="T8" fmla="*/ 11 w 1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1" y="19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8" y="14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6" name="Freeform 619">
              <a:extLst>
                <a:ext uri="{FF2B5EF4-FFF2-40B4-BE49-F238E27FC236}">
                  <a16:creationId xmlns:a16="http://schemas.microsoft.com/office/drawing/2014/main" id="{18478B61-3632-BB47-9E61-D9AEFE1DF062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106" y="2494"/>
              <a:ext cx="106" cy="107"/>
            </a:xfrm>
            <a:custGeom>
              <a:avLst/>
              <a:gdLst>
                <a:gd name="T0" fmla="*/ 52 w 106"/>
                <a:gd name="T1" fmla="*/ 107 h 107"/>
                <a:gd name="T2" fmla="*/ 0 w 106"/>
                <a:gd name="T3" fmla="*/ 52 h 107"/>
                <a:gd name="T4" fmla="*/ 52 w 106"/>
                <a:gd name="T5" fmla="*/ 0 h 107"/>
                <a:gd name="T6" fmla="*/ 106 w 106"/>
                <a:gd name="T7" fmla="*/ 52 h 107"/>
                <a:gd name="T8" fmla="*/ 52 w 106"/>
                <a:gd name="T9" fmla="*/ 107 h 107"/>
                <a:gd name="T10" fmla="*/ 12 w 106"/>
                <a:gd name="T11" fmla="*/ 52 h 107"/>
                <a:gd name="T12" fmla="*/ 52 w 106"/>
                <a:gd name="T13" fmla="*/ 93 h 107"/>
                <a:gd name="T14" fmla="*/ 92 w 106"/>
                <a:gd name="T15" fmla="*/ 52 h 107"/>
                <a:gd name="T16" fmla="*/ 52 w 106"/>
                <a:gd name="T17" fmla="*/ 12 h 107"/>
                <a:gd name="T18" fmla="*/ 12 w 106"/>
                <a:gd name="T19" fmla="*/ 5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7">
                  <a:moveTo>
                    <a:pt x="52" y="107"/>
                  </a:moveTo>
                  <a:lnTo>
                    <a:pt x="0" y="52"/>
                  </a:lnTo>
                  <a:lnTo>
                    <a:pt x="52" y="0"/>
                  </a:lnTo>
                  <a:lnTo>
                    <a:pt x="106" y="52"/>
                  </a:lnTo>
                  <a:lnTo>
                    <a:pt x="52" y="107"/>
                  </a:lnTo>
                  <a:close/>
                  <a:moveTo>
                    <a:pt x="12" y="52"/>
                  </a:moveTo>
                  <a:lnTo>
                    <a:pt x="52" y="93"/>
                  </a:lnTo>
                  <a:lnTo>
                    <a:pt x="92" y="52"/>
                  </a:lnTo>
                  <a:lnTo>
                    <a:pt x="52" y="12"/>
                  </a:lnTo>
                  <a:lnTo>
                    <a:pt x="12" y="52"/>
                  </a:ln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7" name="Freeform 620">
              <a:extLst>
                <a:ext uri="{FF2B5EF4-FFF2-40B4-BE49-F238E27FC236}">
                  <a16:creationId xmlns:a16="http://schemas.microsoft.com/office/drawing/2014/main" id="{3D95A4E0-9C7D-E940-8A3E-53E3B251CC16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616" y="1736"/>
              <a:ext cx="71" cy="64"/>
            </a:xfrm>
            <a:custGeom>
              <a:avLst/>
              <a:gdLst>
                <a:gd name="T0" fmla="*/ 71 w 71"/>
                <a:gd name="T1" fmla="*/ 64 h 64"/>
                <a:gd name="T2" fmla="*/ 0 w 71"/>
                <a:gd name="T3" fmla="*/ 64 h 64"/>
                <a:gd name="T4" fmla="*/ 36 w 71"/>
                <a:gd name="T5" fmla="*/ 0 h 64"/>
                <a:gd name="T6" fmla="*/ 71 w 71"/>
                <a:gd name="T7" fmla="*/ 64 h 64"/>
                <a:gd name="T8" fmla="*/ 17 w 71"/>
                <a:gd name="T9" fmla="*/ 54 h 64"/>
                <a:gd name="T10" fmla="*/ 55 w 71"/>
                <a:gd name="T11" fmla="*/ 54 h 64"/>
                <a:gd name="T12" fmla="*/ 36 w 71"/>
                <a:gd name="T13" fmla="*/ 19 h 64"/>
                <a:gd name="T14" fmla="*/ 17 w 71"/>
                <a:gd name="T15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64">
                  <a:moveTo>
                    <a:pt x="71" y="64"/>
                  </a:moveTo>
                  <a:lnTo>
                    <a:pt x="0" y="64"/>
                  </a:lnTo>
                  <a:lnTo>
                    <a:pt x="36" y="0"/>
                  </a:lnTo>
                  <a:lnTo>
                    <a:pt x="71" y="64"/>
                  </a:lnTo>
                  <a:close/>
                  <a:moveTo>
                    <a:pt x="17" y="54"/>
                  </a:moveTo>
                  <a:lnTo>
                    <a:pt x="55" y="54"/>
                  </a:lnTo>
                  <a:lnTo>
                    <a:pt x="36" y="19"/>
                  </a:lnTo>
                  <a:lnTo>
                    <a:pt x="17" y="54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</p:grpSp>
      <p:sp>
        <p:nvSpPr>
          <p:cNvPr id="138" name="Abgerundetes Rechteck 47">
            <a:extLst>
              <a:ext uri="{FF2B5EF4-FFF2-40B4-BE49-F238E27FC236}">
                <a16:creationId xmlns:a16="http://schemas.microsoft.com/office/drawing/2014/main" id="{F6DDCCD2-7276-4540-95F7-9895B2D92233}"/>
              </a:ext>
            </a:extLst>
          </p:cNvPr>
          <p:cNvSpPr/>
          <p:nvPr/>
        </p:nvSpPr>
        <p:spPr bwMode="gray">
          <a:xfrm>
            <a:off x="2540000" y="284621"/>
            <a:ext cx="8587655" cy="358461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Acogimiento y consolidación: Febrero 2020</a:t>
            </a:r>
            <a:endParaRPr kumimoji="0" lang="en-US" sz="1600" b="0" i="0" u="none" strike="noStrike" kern="0" cap="none" spc="0" normalizeH="0" baseline="0" noProof="1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graphicFrame>
        <p:nvGraphicFramePr>
          <p:cNvPr id="139" name="Tabla 138">
            <a:extLst>
              <a:ext uri="{FF2B5EF4-FFF2-40B4-BE49-F238E27FC236}">
                <a16:creationId xmlns:a16="http://schemas.microsoft.com/office/drawing/2014/main" id="{055B32BD-D27A-4C49-A1DA-077DE551EA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328162"/>
              </p:ext>
            </p:extLst>
          </p:nvPr>
        </p:nvGraphicFramePr>
        <p:xfrm>
          <a:off x="2540000" y="2942845"/>
          <a:ext cx="8588835" cy="1624855"/>
        </p:xfrm>
        <a:graphic>
          <a:graphicData uri="http://schemas.openxmlformats.org/drawingml/2006/table">
            <a:tbl>
              <a:tblPr firstRow="1" bandRow="1"/>
              <a:tblGrid>
                <a:gridCol w="2882790">
                  <a:extLst>
                    <a:ext uri="{9D8B030D-6E8A-4147-A177-3AD203B41FA5}">
                      <a16:colId xmlns:a16="http://schemas.microsoft.com/office/drawing/2014/main" val="3827327507"/>
                    </a:ext>
                  </a:extLst>
                </a:gridCol>
                <a:gridCol w="1861144">
                  <a:extLst>
                    <a:ext uri="{9D8B030D-6E8A-4147-A177-3AD203B41FA5}">
                      <a16:colId xmlns:a16="http://schemas.microsoft.com/office/drawing/2014/main" val="2281271350"/>
                    </a:ext>
                  </a:extLst>
                </a:gridCol>
                <a:gridCol w="1861144">
                  <a:extLst>
                    <a:ext uri="{9D8B030D-6E8A-4147-A177-3AD203B41FA5}">
                      <a16:colId xmlns:a16="http://schemas.microsoft.com/office/drawing/2014/main" val="4208575527"/>
                    </a:ext>
                  </a:extLst>
                </a:gridCol>
                <a:gridCol w="1983757">
                  <a:extLst>
                    <a:ext uri="{9D8B030D-6E8A-4147-A177-3AD203B41FA5}">
                      <a16:colId xmlns:a16="http://schemas.microsoft.com/office/drawing/2014/main" val="1614221149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400" dirty="0"/>
                        <a:t>Impuestos, Contribución SS, Autónomos y Monotributo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Vencimiento 1 Cuota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Pago a cuenta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Cantidad Cuotas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138877"/>
                  </a:ext>
                </a:extLst>
              </a:tr>
              <a:tr h="230209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Micro y entidades sin fines de lucro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Julio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0%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568154"/>
                  </a:ext>
                </a:extLst>
              </a:tr>
              <a:tr h="23467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Pequeña y Mediana Tramo 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Julio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419637"/>
                  </a:ext>
                </a:extLst>
              </a:tr>
              <a:tr h="28373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Mediana Tramo II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Julio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2%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05535"/>
                  </a:ext>
                </a:extLst>
              </a:tr>
              <a:tr h="221838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Condicionales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Julio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5%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999807"/>
                  </a:ext>
                </a:extLst>
              </a:tr>
            </a:tbl>
          </a:graphicData>
        </a:graphic>
      </p:graphicFrame>
      <p:sp>
        <p:nvSpPr>
          <p:cNvPr id="140" name="Abgerundetes Rechteck 47">
            <a:extLst>
              <a:ext uri="{FF2B5EF4-FFF2-40B4-BE49-F238E27FC236}">
                <a16:creationId xmlns:a16="http://schemas.microsoft.com/office/drawing/2014/main" id="{E2C29941-6867-224E-8A4D-92BD56811A70}"/>
              </a:ext>
            </a:extLst>
          </p:cNvPr>
          <p:cNvSpPr/>
          <p:nvPr/>
        </p:nvSpPr>
        <p:spPr bwMode="gray">
          <a:xfrm>
            <a:off x="2540001" y="2567280"/>
            <a:ext cx="8588834" cy="357664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Acogimiento y consolidación: Marzo 2020</a:t>
            </a:r>
            <a:endParaRPr kumimoji="0" lang="en-US" sz="1600" b="0" i="0" u="none" strike="noStrike" kern="0" cap="none" spc="0" normalizeH="0" baseline="0" noProof="1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graphicFrame>
        <p:nvGraphicFramePr>
          <p:cNvPr id="141" name="Tabla 140">
            <a:extLst>
              <a:ext uri="{FF2B5EF4-FFF2-40B4-BE49-F238E27FC236}">
                <a16:creationId xmlns:a16="http://schemas.microsoft.com/office/drawing/2014/main" id="{C4ADD638-C932-A441-8923-7E222CE206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0299892"/>
              </p:ext>
            </p:extLst>
          </p:nvPr>
        </p:nvGraphicFramePr>
        <p:xfrm>
          <a:off x="2540000" y="5083091"/>
          <a:ext cx="8567653" cy="1624855"/>
        </p:xfrm>
        <a:graphic>
          <a:graphicData uri="http://schemas.openxmlformats.org/drawingml/2006/table">
            <a:tbl>
              <a:tblPr firstRow="1" bandRow="1"/>
              <a:tblGrid>
                <a:gridCol w="2875681">
                  <a:extLst>
                    <a:ext uri="{9D8B030D-6E8A-4147-A177-3AD203B41FA5}">
                      <a16:colId xmlns:a16="http://schemas.microsoft.com/office/drawing/2014/main" val="3827327507"/>
                    </a:ext>
                  </a:extLst>
                </a:gridCol>
                <a:gridCol w="1856554">
                  <a:extLst>
                    <a:ext uri="{9D8B030D-6E8A-4147-A177-3AD203B41FA5}">
                      <a16:colId xmlns:a16="http://schemas.microsoft.com/office/drawing/2014/main" val="2281271350"/>
                    </a:ext>
                  </a:extLst>
                </a:gridCol>
                <a:gridCol w="1856554">
                  <a:extLst>
                    <a:ext uri="{9D8B030D-6E8A-4147-A177-3AD203B41FA5}">
                      <a16:colId xmlns:a16="http://schemas.microsoft.com/office/drawing/2014/main" val="4208575527"/>
                    </a:ext>
                  </a:extLst>
                </a:gridCol>
                <a:gridCol w="1978864">
                  <a:extLst>
                    <a:ext uri="{9D8B030D-6E8A-4147-A177-3AD203B41FA5}">
                      <a16:colId xmlns:a16="http://schemas.microsoft.com/office/drawing/2014/main" val="1614221149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400" dirty="0"/>
                        <a:t>Impuestos, Contribución SS, Autónomos y Monotributo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Vencimiento 1 Cuota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Pago a cuenta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Cantidad Cuotas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138877"/>
                  </a:ext>
                </a:extLst>
              </a:tr>
              <a:tr h="230209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Micro y entidades sin fines de lucro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Mayo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0%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90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568154"/>
                  </a:ext>
                </a:extLst>
              </a:tr>
              <a:tr h="23467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Pequeña y Mediana Tramo 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Mayo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3%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A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90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419637"/>
                  </a:ext>
                </a:extLst>
              </a:tr>
              <a:tr h="28373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Mediana Tramo II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Mayo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5%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A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90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05535"/>
                  </a:ext>
                </a:extLst>
              </a:tr>
              <a:tr h="221838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Condicionales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Mayo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5%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A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90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999807"/>
                  </a:ext>
                </a:extLst>
              </a:tr>
            </a:tbl>
          </a:graphicData>
        </a:graphic>
      </p:graphicFrame>
      <p:sp>
        <p:nvSpPr>
          <p:cNvPr id="142" name="Abgerundetes Rechteck 47">
            <a:extLst>
              <a:ext uri="{FF2B5EF4-FFF2-40B4-BE49-F238E27FC236}">
                <a16:creationId xmlns:a16="http://schemas.microsoft.com/office/drawing/2014/main" id="{D3938ACA-882F-5445-823E-AB34D023BD76}"/>
              </a:ext>
            </a:extLst>
          </p:cNvPr>
          <p:cNvSpPr/>
          <p:nvPr/>
        </p:nvSpPr>
        <p:spPr bwMode="gray">
          <a:xfrm>
            <a:off x="2540001" y="4690976"/>
            <a:ext cx="8567652" cy="330816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Acogimiento y consolidación: Abril 2020</a:t>
            </a:r>
            <a:endParaRPr kumimoji="0" lang="en-US" sz="1600" b="0" i="0" u="none" strike="noStrike" kern="0" cap="none" spc="0" normalizeH="0" baseline="0" noProof="1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8602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  <p:bldP spid="140" grpId="0" animBg="1"/>
      <p:bldP spid="14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33</a:t>
            </a:fld>
            <a:endParaRPr lang="es-AR"/>
          </a:p>
        </p:txBody>
      </p:sp>
      <p:pic>
        <p:nvPicPr>
          <p:cNvPr id="74" name="Picture 2">
            <a:extLst>
              <a:ext uri="{FF2B5EF4-FFF2-40B4-BE49-F238E27FC236}">
                <a16:creationId xmlns:a16="http://schemas.microsoft.com/office/drawing/2014/main" id="{17F1200B-A55B-6F49-8EC9-19692D3DAE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35" t="11130" r="30558" b="13134"/>
          <a:stretch/>
        </p:blipFill>
        <p:spPr bwMode="auto">
          <a:xfrm>
            <a:off x="8184232" y="556760"/>
            <a:ext cx="3770189" cy="322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5" name="Tabla 74">
            <a:extLst>
              <a:ext uri="{FF2B5EF4-FFF2-40B4-BE49-F238E27FC236}">
                <a16:creationId xmlns:a16="http://schemas.microsoft.com/office/drawing/2014/main" id="{B28133ED-7010-D444-AEC0-56648BFBA4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542361"/>
              </p:ext>
            </p:extLst>
          </p:nvPr>
        </p:nvGraphicFramePr>
        <p:xfrm>
          <a:off x="2540000" y="724772"/>
          <a:ext cx="8587656" cy="1624855"/>
        </p:xfrm>
        <a:graphic>
          <a:graphicData uri="http://schemas.openxmlformats.org/drawingml/2006/table">
            <a:tbl>
              <a:tblPr firstRow="1" bandRow="1"/>
              <a:tblGrid>
                <a:gridCol w="2882395">
                  <a:extLst>
                    <a:ext uri="{9D8B030D-6E8A-4147-A177-3AD203B41FA5}">
                      <a16:colId xmlns:a16="http://schemas.microsoft.com/office/drawing/2014/main" val="3827327507"/>
                    </a:ext>
                  </a:extLst>
                </a:gridCol>
                <a:gridCol w="1860888">
                  <a:extLst>
                    <a:ext uri="{9D8B030D-6E8A-4147-A177-3AD203B41FA5}">
                      <a16:colId xmlns:a16="http://schemas.microsoft.com/office/drawing/2014/main" val="2281271350"/>
                    </a:ext>
                  </a:extLst>
                </a:gridCol>
                <a:gridCol w="1860888">
                  <a:extLst>
                    <a:ext uri="{9D8B030D-6E8A-4147-A177-3AD203B41FA5}">
                      <a16:colId xmlns:a16="http://schemas.microsoft.com/office/drawing/2014/main" val="4208575527"/>
                    </a:ext>
                  </a:extLst>
                </a:gridCol>
                <a:gridCol w="1983485">
                  <a:extLst>
                    <a:ext uri="{9D8B030D-6E8A-4147-A177-3AD203B41FA5}">
                      <a16:colId xmlns:a16="http://schemas.microsoft.com/office/drawing/2014/main" val="1614221149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400" dirty="0"/>
                        <a:t>Aportes de la Seg.Social y Régimenes de Recaudación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Vencimiento 1 Cuota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Pago a cuenta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Cantidad Cuotas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138877"/>
                  </a:ext>
                </a:extLst>
              </a:tr>
              <a:tr h="230209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Micro y entidades sin fines de lucro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Julio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0%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60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568154"/>
                  </a:ext>
                </a:extLst>
              </a:tr>
              <a:tr h="23467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Pequeña y Mediana Tramo 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Julio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A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39D">
                              <a:lumMod val="25000"/>
                            </a:srgbClr>
                          </a:solidFill>
                          <a:effectLst/>
                          <a:uLnTx/>
                          <a:uFillTx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419637"/>
                  </a:ext>
                </a:extLst>
              </a:tr>
              <a:tr h="28373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Mediana Tramo II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Julio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2%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A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39D">
                              <a:lumMod val="25000"/>
                            </a:srgbClr>
                          </a:solidFill>
                          <a:effectLst/>
                          <a:uLnTx/>
                          <a:uFillTx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05535"/>
                  </a:ext>
                </a:extLst>
              </a:tr>
              <a:tr h="221838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Condicionales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Julio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5%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A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39D">
                              <a:lumMod val="25000"/>
                            </a:srgbClr>
                          </a:solidFill>
                          <a:effectLst/>
                          <a:uLnTx/>
                          <a:uFillTx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999807"/>
                  </a:ext>
                </a:extLst>
              </a:tr>
            </a:tbl>
          </a:graphicData>
        </a:graphic>
      </p:graphicFrame>
      <p:grpSp>
        <p:nvGrpSpPr>
          <p:cNvPr id="76" name="Group 559">
            <a:extLst>
              <a:ext uri="{FF2B5EF4-FFF2-40B4-BE49-F238E27FC236}">
                <a16:creationId xmlns:a16="http://schemas.microsoft.com/office/drawing/2014/main" id="{2D89C2E0-438E-5F42-B902-A421AD87060C}"/>
              </a:ext>
            </a:extLst>
          </p:cNvPr>
          <p:cNvGrpSpPr>
            <a:grpSpLocks noChangeAspect="1"/>
          </p:cNvGrpSpPr>
          <p:nvPr/>
        </p:nvGrpSpPr>
        <p:grpSpPr bwMode="gray">
          <a:xfrm>
            <a:off x="8600035" y="3148839"/>
            <a:ext cx="2938582" cy="2576513"/>
            <a:chOff x="3106" y="1736"/>
            <a:chExt cx="1469" cy="1288"/>
          </a:xfrm>
        </p:grpSpPr>
        <p:sp>
          <p:nvSpPr>
            <p:cNvPr id="77" name="Rectangle 560">
              <a:extLst>
                <a:ext uri="{FF2B5EF4-FFF2-40B4-BE49-F238E27FC236}">
                  <a16:creationId xmlns:a16="http://schemas.microsoft.com/office/drawing/2014/main" id="{1C6489BD-9B84-9248-866E-77FCA1AB02C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820" y="1850"/>
              <a:ext cx="9" cy="111"/>
            </a:xfrm>
            <a:prstGeom prst="rect">
              <a:avLst/>
            </a:pr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78" name="Freeform 561">
              <a:extLst>
                <a:ext uri="{FF2B5EF4-FFF2-40B4-BE49-F238E27FC236}">
                  <a16:creationId xmlns:a16="http://schemas.microsoft.com/office/drawing/2014/main" id="{C1F4AE42-9F36-F448-BC21-02043FA0B62A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3" y="1868"/>
              <a:ext cx="38" cy="109"/>
            </a:xfrm>
            <a:custGeom>
              <a:avLst/>
              <a:gdLst>
                <a:gd name="T0" fmla="*/ 28 w 38"/>
                <a:gd name="T1" fmla="*/ 109 h 109"/>
                <a:gd name="T2" fmla="*/ 0 w 38"/>
                <a:gd name="T3" fmla="*/ 3 h 109"/>
                <a:gd name="T4" fmla="*/ 10 w 38"/>
                <a:gd name="T5" fmla="*/ 0 h 109"/>
                <a:gd name="T6" fmla="*/ 38 w 38"/>
                <a:gd name="T7" fmla="*/ 107 h 109"/>
                <a:gd name="T8" fmla="*/ 28 w 38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9">
                  <a:moveTo>
                    <a:pt x="28" y="109"/>
                  </a:moveTo>
                  <a:lnTo>
                    <a:pt x="0" y="3"/>
                  </a:lnTo>
                  <a:lnTo>
                    <a:pt x="10" y="0"/>
                  </a:lnTo>
                  <a:lnTo>
                    <a:pt x="38" y="107"/>
                  </a:lnTo>
                  <a:lnTo>
                    <a:pt x="28" y="109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79" name="Freeform 562">
              <a:extLst>
                <a:ext uri="{FF2B5EF4-FFF2-40B4-BE49-F238E27FC236}">
                  <a16:creationId xmlns:a16="http://schemas.microsoft.com/office/drawing/2014/main" id="{1F05F616-8A75-944F-B049-F55BA19509C0}"/>
                </a:ext>
              </a:extLst>
            </p:cNvPr>
            <p:cNvSpPr>
              <a:spLocks/>
            </p:cNvSpPr>
            <p:nvPr/>
          </p:nvSpPr>
          <p:spPr bwMode="gray">
            <a:xfrm>
              <a:off x="3472" y="1805"/>
              <a:ext cx="130" cy="219"/>
            </a:xfrm>
            <a:custGeom>
              <a:avLst/>
              <a:gdLst>
                <a:gd name="T0" fmla="*/ 123 w 130"/>
                <a:gd name="T1" fmla="*/ 219 h 219"/>
                <a:gd name="T2" fmla="*/ 0 w 130"/>
                <a:gd name="T3" fmla="*/ 4 h 219"/>
                <a:gd name="T4" fmla="*/ 7 w 130"/>
                <a:gd name="T5" fmla="*/ 0 h 219"/>
                <a:gd name="T6" fmla="*/ 130 w 130"/>
                <a:gd name="T7" fmla="*/ 215 h 219"/>
                <a:gd name="T8" fmla="*/ 123 w 130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19">
                  <a:moveTo>
                    <a:pt x="123" y="219"/>
                  </a:moveTo>
                  <a:lnTo>
                    <a:pt x="0" y="4"/>
                  </a:lnTo>
                  <a:lnTo>
                    <a:pt x="7" y="0"/>
                  </a:lnTo>
                  <a:lnTo>
                    <a:pt x="130" y="215"/>
                  </a:lnTo>
                  <a:lnTo>
                    <a:pt x="123" y="2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0" name="Freeform 563">
              <a:extLst>
                <a:ext uri="{FF2B5EF4-FFF2-40B4-BE49-F238E27FC236}">
                  <a16:creationId xmlns:a16="http://schemas.microsoft.com/office/drawing/2014/main" id="{7F9A2614-8740-804A-AF60-BA4354F149FE}"/>
                </a:ext>
              </a:extLst>
            </p:cNvPr>
            <p:cNvSpPr>
              <a:spLocks/>
            </p:cNvSpPr>
            <p:nvPr/>
          </p:nvSpPr>
          <p:spPr bwMode="gray">
            <a:xfrm>
              <a:off x="3425" y="2015"/>
              <a:ext cx="85" cy="83"/>
            </a:xfrm>
            <a:custGeom>
              <a:avLst/>
              <a:gdLst>
                <a:gd name="T0" fmla="*/ 78 w 85"/>
                <a:gd name="T1" fmla="*/ 83 h 83"/>
                <a:gd name="T2" fmla="*/ 0 w 85"/>
                <a:gd name="T3" fmla="*/ 5 h 83"/>
                <a:gd name="T4" fmla="*/ 7 w 85"/>
                <a:gd name="T5" fmla="*/ 0 h 83"/>
                <a:gd name="T6" fmla="*/ 85 w 85"/>
                <a:gd name="T7" fmla="*/ 78 h 83"/>
                <a:gd name="T8" fmla="*/ 78 w 85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3">
                  <a:moveTo>
                    <a:pt x="78" y="83"/>
                  </a:moveTo>
                  <a:lnTo>
                    <a:pt x="0" y="5"/>
                  </a:lnTo>
                  <a:lnTo>
                    <a:pt x="7" y="0"/>
                  </a:lnTo>
                  <a:lnTo>
                    <a:pt x="85" y="78"/>
                  </a:lnTo>
                  <a:lnTo>
                    <a:pt x="78" y="83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1" name="Freeform 564">
              <a:extLst>
                <a:ext uri="{FF2B5EF4-FFF2-40B4-BE49-F238E27FC236}">
                  <a16:creationId xmlns:a16="http://schemas.microsoft.com/office/drawing/2014/main" id="{195AD69A-4739-0140-8F42-9C24EE1ED634}"/>
                </a:ext>
              </a:extLst>
            </p:cNvPr>
            <p:cNvSpPr>
              <a:spLocks/>
            </p:cNvSpPr>
            <p:nvPr/>
          </p:nvSpPr>
          <p:spPr bwMode="gray">
            <a:xfrm>
              <a:off x="3338" y="2131"/>
              <a:ext cx="99" cy="63"/>
            </a:xfrm>
            <a:custGeom>
              <a:avLst/>
              <a:gdLst>
                <a:gd name="T0" fmla="*/ 94 w 99"/>
                <a:gd name="T1" fmla="*/ 63 h 63"/>
                <a:gd name="T2" fmla="*/ 0 w 99"/>
                <a:gd name="T3" fmla="*/ 7 h 63"/>
                <a:gd name="T4" fmla="*/ 4 w 99"/>
                <a:gd name="T5" fmla="*/ 0 h 63"/>
                <a:gd name="T6" fmla="*/ 99 w 99"/>
                <a:gd name="T7" fmla="*/ 54 h 63"/>
                <a:gd name="T8" fmla="*/ 94 w 99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63">
                  <a:moveTo>
                    <a:pt x="94" y="63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99" y="54"/>
                  </a:lnTo>
                  <a:lnTo>
                    <a:pt x="94" y="63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2" name="Freeform 565">
              <a:extLst>
                <a:ext uri="{FF2B5EF4-FFF2-40B4-BE49-F238E27FC236}">
                  <a16:creationId xmlns:a16="http://schemas.microsoft.com/office/drawing/2014/main" id="{F4673ADC-F078-A14F-9356-97C15D4B4305}"/>
                </a:ext>
              </a:extLst>
            </p:cNvPr>
            <p:cNvSpPr>
              <a:spLocks/>
            </p:cNvSpPr>
            <p:nvPr/>
          </p:nvSpPr>
          <p:spPr bwMode="gray">
            <a:xfrm>
              <a:off x="3274" y="2261"/>
              <a:ext cx="127" cy="47"/>
            </a:xfrm>
            <a:custGeom>
              <a:avLst/>
              <a:gdLst>
                <a:gd name="T0" fmla="*/ 50 w 54"/>
                <a:gd name="T1" fmla="*/ 20 h 20"/>
                <a:gd name="T2" fmla="*/ 49 w 54"/>
                <a:gd name="T3" fmla="*/ 20 h 20"/>
                <a:gd name="T4" fmla="*/ 4 w 54"/>
                <a:gd name="T5" fmla="*/ 8 h 20"/>
                <a:gd name="T6" fmla="*/ 1 w 54"/>
                <a:gd name="T7" fmla="*/ 3 h 20"/>
                <a:gd name="T8" fmla="*/ 6 w 54"/>
                <a:gd name="T9" fmla="*/ 0 h 20"/>
                <a:gd name="T10" fmla="*/ 51 w 54"/>
                <a:gd name="T11" fmla="*/ 12 h 20"/>
                <a:gd name="T12" fmla="*/ 54 w 54"/>
                <a:gd name="T13" fmla="*/ 17 h 20"/>
                <a:gd name="T14" fmla="*/ 50 w 54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0">
                  <a:moveTo>
                    <a:pt x="50" y="20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3" y="13"/>
                    <a:pt x="54" y="15"/>
                    <a:pt x="54" y="17"/>
                  </a:cubicBezTo>
                  <a:cubicBezTo>
                    <a:pt x="53" y="19"/>
                    <a:pt x="51" y="20"/>
                    <a:pt x="50" y="20"/>
                  </a:cubicBez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3" name="Freeform 566">
              <a:extLst>
                <a:ext uri="{FF2B5EF4-FFF2-40B4-BE49-F238E27FC236}">
                  <a16:creationId xmlns:a16="http://schemas.microsoft.com/office/drawing/2014/main" id="{82EF6984-6B81-514C-8F9A-CD434D543FAA}"/>
                </a:ext>
              </a:extLst>
            </p:cNvPr>
            <p:cNvSpPr>
              <a:spLocks/>
            </p:cNvSpPr>
            <p:nvPr/>
          </p:nvSpPr>
          <p:spPr bwMode="gray">
            <a:xfrm>
              <a:off x="3130" y="2407"/>
              <a:ext cx="257" cy="19"/>
            </a:xfrm>
            <a:custGeom>
              <a:avLst/>
              <a:gdLst>
                <a:gd name="T0" fmla="*/ 4 w 109"/>
                <a:gd name="T1" fmla="*/ 8 h 8"/>
                <a:gd name="T2" fmla="*/ 0 w 109"/>
                <a:gd name="T3" fmla="*/ 4 h 8"/>
                <a:gd name="T4" fmla="*/ 4 w 109"/>
                <a:gd name="T5" fmla="*/ 0 h 8"/>
                <a:gd name="T6" fmla="*/ 105 w 109"/>
                <a:gd name="T7" fmla="*/ 0 h 8"/>
                <a:gd name="T8" fmla="*/ 109 w 109"/>
                <a:gd name="T9" fmla="*/ 4 h 8"/>
                <a:gd name="T10" fmla="*/ 105 w 109"/>
                <a:gd name="T11" fmla="*/ 8 h 8"/>
                <a:gd name="T12" fmla="*/ 4 w 10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8">
                  <a:moveTo>
                    <a:pt x="4" y="8"/>
                  </a:moveTo>
                  <a:cubicBezTo>
                    <a:pt x="1" y="8"/>
                    <a:pt x="0" y="6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0"/>
                    <a:pt x="109" y="1"/>
                    <a:pt x="109" y="4"/>
                  </a:cubicBezTo>
                  <a:cubicBezTo>
                    <a:pt x="109" y="6"/>
                    <a:pt x="107" y="8"/>
                    <a:pt x="105" y="8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4" name="Freeform 567">
              <a:extLst>
                <a:ext uri="{FF2B5EF4-FFF2-40B4-BE49-F238E27FC236}">
                  <a16:creationId xmlns:a16="http://schemas.microsoft.com/office/drawing/2014/main" id="{2214F67E-AD3E-CF4B-8E03-F51B5420656D}"/>
                </a:ext>
              </a:extLst>
            </p:cNvPr>
            <p:cNvSpPr>
              <a:spLocks/>
            </p:cNvSpPr>
            <p:nvPr/>
          </p:nvSpPr>
          <p:spPr bwMode="gray">
            <a:xfrm>
              <a:off x="3286" y="2528"/>
              <a:ext cx="108" cy="37"/>
            </a:xfrm>
            <a:custGeom>
              <a:avLst/>
              <a:gdLst>
                <a:gd name="T0" fmla="*/ 2 w 108"/>
                <a:gd name="T1" fmla="*/ 37 h 37"/>
                <a:gd name="T2" fmla="*/ 0 w 108"/>
                <a:gd name="T3" fmla="*/ 28 h 37"/>
                <a:gd name="T4" fmla="*/ 106 w 108"/>
                <a:gd name="T5" fmla="*/ 0 h 37"/>
                <a:gd name="T6" fmla="*/ 108 w 108"/>
                <a:gd name="T7" fmla="*/ 9 h 37"/>
                <a:gd name="T8" fmla="*/ 2 w 108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37">
                  <a:moveTo>
                    <a:pt x="2" y="37"/>
                  </a:moveTo>
                  <a:lnTo>
                    <a:pt x="0" y="28"/>
                  </a:lnTo>
                  <a:lnTo>
                    <a:pt x="106" y="0"/>
                  </a:lnTo>
                  <a:lnTo>
                    <a:pt x="108" y="9"/>
                  </a:lnTo>
                  <a:lnTo>
                    <a:pt x="2" y="37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5" name="Freeform 568">
              <a:extLst>
                <a:ext uri="{FF2B5EF4-FFF2-40B4-BE49-F238E27FC236}">
                  <a16:creationId xmlns:a16="http://schemas.microsoft.com/office/drawing/2014/main" id="{3A1D8C9C-2243-4A48-A85E-5D658377AA95}"/>
                </a:ext>
              </a:extLst>
            </p:cNvPr>
            <p:cNvSpPr>
              <a:spLocks/>
            </p:cNvSpPr>
            <p:nvPr/>
          </p:nvSpPr>
          <p:spPr bwMode="gray">
            <a:xfrm>
              <a:off x="3342" y="2636"/>
              <a:ext cx="100" cy="64"/>
            </a:xfrm>
            <a:custGeom>
              <a:avLst/>
              <a:gdLst>
                <a:gd name="T0" fmla="*/ 5 w 100"/>
                <a:gd name="T1" fmla="*/ 64 h 64"/>
                <a:gd name="T2" fmla="*/ 0 w 100"/>
                <a:gd name="T3" fmla="*/ 57 h 64"/>
                <a:gd name="T4" fmla="*/ 95 w 100"/>
                <a:gd name="T5" fmla="*/ 0 h 64"/>
                <a:gd name="T6" fmla="*/ 100 w 100"/>
                <a:gd name="T7" fmla="*/ 10 h 64"/>
                <a:gd name="T8" fmla="*/ 5 w 100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4">
                  <a:moveTo>
                    <a:pt x="5" y="64"/>
                  </a:moveTo>
                  <a:lnTo>
                    <a:pt x="0" y="57"/>
                  </a:lnTo>
                  <a:lnTo>
                    <a:pt x="95" y="0"/>
                  </a:lnTo>
                  <a:lnTo>
                    <a:pt x="100" y="10"/>
                  </a:lnTo>
                  <a:lnTo>
                    <a:pt x="5" y="64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6" name="Freeform 569">
              <a:extLst>
                <a:ext uri="{FF2B5EF4-FFF2-40B4-BE49-F238E27FC236}">
                  <a16:creationId xmlns:a16="http://schemas.microsoft.com/office/drawing/2014/main" id="{315BC459-1827-3448-B15A-3F263901C603}"/>
                </a:ext>
              </a:extLst>
            </p:cNvPr>
            <p:cNvSpPr>
              <a:spLocks/>
            </p:cNvSpPr>
            <p:nvPr/>
          </p:nvSpPr>
          <p:spPr bwMode="gray">
            <a:xfrm>
              <a:off x="3432" y="2731"/>
              <a:ext cx="85" cy="85"/>
            </a:xfrm>
            <a:custGeom>
              <a:avLst/>
              <a:gdLst>
                <a:gd name="T0" fmla="*/ 7 w 85"/>
                <a:gd name="T1" fmla="*/ 85 h 85"/>
                <a:gd name="T2" fmla="*/ 0 w 85"/>
                <a:gd name="T3" fmla="*/ 78 h 85"/>
                <a:gd name="T4" fmla="*/ 78 w 85"/>
                <a:gd name="T5" fmla="*/ 0 h 85"/>
                <a:gd name="T6" fmla="*/ 85 w 85"/>
                <a:gd name="T7" fmla="*/ 7 h 85"/>
                <a:gd name="T8" fmla="*/ 7 w 85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7" y="85"/>
                  </a:moveTo>
                  <a:lnTo>
                    <a:pt x="0" y="78"/>
                  </a:lnTo>
                  <a:lnTo>
                    <a:pt x="78" y="0"/>
                  </a:lnTo>
                  <a:lnTo>
                    <a:pt x="85" y="7"/>
                  </a:lnTo>
                  <a:lnTo>
                    <a:pt x="7" y="85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7" name="Freeform 570">
              <a:extLst>
                <a:ext uri="{FF2B5EF4-FFF2-40B4-BE49-F238E27FC236}">
                  <a16:creationId xmlns:a16="http://schemas.microsoft.com/office/drawing/2014/main" id="{BBA1300D-9D51-E442-B244-083FE313EA16}"/>
                </a:ext>
              </a:extLst>
            </p:cNvPr>
            <p:cNvSpPr>
              <a:spLocks/>
            </p:cNvSpPr>
            <p:nvPr/>
          </p:nvSpPr>
          <p:spPr bwMode="gray">
            <a:xfrm>
              <a:off x="3548" y="2802"/>
              <a:ext cx="64" cy="101"/>
            </a:xfrm>
            <a:custGeom>
              <a:avLst/>
              <a:gdLst>
                <a:gd name="T0" fmla="*/ 7 w 64"/>
                <a:gd name="T1" fmla="*/ 101 h 101"/>
                <a:gd name="T2" fmla="*/ 0 w 64"/>
                <a:gd name="T3" fmla="*/ 96 h 101"/>
                <a:gd name="T4" fmla="*/ 54 w 64"/>
                <a:gd name="T5" fmla="*/ 0 h 101"/>
                <a:gd name="T6" fmla="*/ 64 w 64"/>
                <a:gd name="T7" fmla="*/ 4 h 101"/>
                <a:gd name="T8" fmla="*/ 7 w 64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01">
                  <a:moveTo>
                    <a:pt x="7" y="101"/>
                  </a:moveTo>
                  <a:lnTo>
                    <a:pt x="0" y="96"/>
                  </a:lnTo>
                  <a:lnTo>
                    <a:pt x="54" y="0"/>
                  </a:lnTo>
                  <a:lnTo>
                    <a:pt x="64" y="4"/>
                  </a:lnTo>
                  <a:lnTo>
                    <a:pt x="7" y="101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8" name="Freeform 571">
              <a:extLst>
                <a:ext uri="{FF2B5EF4-FFF2-40B4-BE49-F238E27FC236}">
                  <a16:creationId xmlns:a16="http://schemas.microsoft.com/office/drawing/2014/main" id="{02942CCD-0E54-E242-96B5-43AEAA917B9F}"/>
                </a:ext>
              </a:extLst>
            </p:cNvPr>
            <p:cNvSpPr>
              <a:spLocks/>
            </p:cNvSpPr>
            <p:nvPr/>
          </p:nvSpPr>
          <p:spPr bwMode="gray">
            <a:xfrm>
              <a:off x="3683" y="2846"/>
              <a:ext cx="37" cy="109"/>
            </a:xfrm>
            <a:custGeom>
              <a:avLst/>
              <a:gdLst>
                <a:gd name="T0" fmla="*/ 9 w 37"/>
                <a:gd name="T1" fmla="*/ 109 h 109"/>
                <a:gd name="T2" fmla="*/ 0 w 37"/>
                <a:gd name="T3" fmla="*/ 107 h 109"/>
                <a:gd name="T4" fmla="*/ 28 w 37"/>
                <a:gd name="T5" fmla="*/ 0 h 109"/>
                <a:gd name="T6" fmla="*/ 37 w 37"/>
                <a:gd name="T7" fmla="*/ 3 h 109"/>
                <a:gd name="T8" fmla="*/ 9 w 37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09">
                  <a:moveTo>
                    <a:pt x="9" y="109"/>
                  </a:moveTo>
                  <a:lnTo>
                    <a:pt x="0" y="107"/>
                  </a:lnTo>
                  <a:lnTo>
                    <a:pt x="28" y="0"/>
                  </a:lnTo>
                  <a:lnTo>
                    <a:pt x="37" y="3"/>
                  </a:lnTo>
                  <a:lnTo>
                    <a:pt x="9" y="109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9" name="Rectangle 572">
              <a:extLst>
                <a:ext uri="{FF2B5EF4-FFF2-40B4-BE49-F238E27FC236}">
                  <a16:creationId xmlns:a16="http://schemas.microsoft.com/office/drawing/2014/main" id="{E6551675-9FAC-104E-8F89-FBDDC42C59B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829" y="2863"/>
              <a:ext cx="9" cy="109"/>
            </a:xfrm>
            <a:prstGeom prst="rect">
              <a:avLst/>
            </a:pr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0" name="Freeform 573">
              <a:extLst>
                <a:ext uri="{FF2B5EF4-FFF2-40B4-BE49-F238E27FC236}">
                  <a16:creationId xmlns:a16="http://schemas.microsoft.com/office/drawing/2014/main" id="{349AE3A6-813A-DA49-A511-5ED0A89D9E80}"/>
                </a:ext>
              </a:extLst>
            </p:cNvPr>
            <p:cNvSpPr>
              <a:spLocks/>
            </p:cNvSpPr>
            <p:nvPr/>
          </p:nvSpPr>
          <p:spPr bwMode="gray">
            <a:xfrm>
              <a:off x="3945" y="2844"/>
              <a:ext cx="38" cy="109"/>
            </a:xfrm>
            <a:custGeom>
              <a:avLst/>
              <a:gdLst>
                <a:gd name="T0" fmla="*/ 28 w 38"/>
                <a:gd name="T1" fmla="*/ 109 h 109"/>
                <a:gd name="T2" fmla="*/ 0 w 38"/>
                <a:gd name="T3" fmla="*/ 2 h 109"/>
                <a:gd name="T4" fmla="*/ 9 w 38"/>
                <a:gd name="T5" fmla="*/ 0 h 109"/>
                <a:gd name="T6" fmla="*/ 38 w 38"/>
                <a:gd name="T7" fmla="*/ 106 h 109"/>
                <a:gd name="T8" fmla="*/ 28 w 38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9">
                  <a:moveTo>
                    <a:pt x="28" y="109"/>
                  </a:moveTo>
                  <a:lnTo>
                    <a:pt x="0" y="2"/>
                  </a:lnTo>
                  <a:lnTo>
                    <a:pt x="9" y="0"/>
                  </a:lnTo>
                  <a:lnTo>
                    <a:pt x="38" y="106"/>
                  </a:lnTo>
                  <a:lnTo>
                    <a:pt x="28" y="109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1" name="Freeform 574">
              <a:extLst>
                <a:ext uri="{FF2B5EF4-FFF2-40B4-BE49-F238E27FC236}">
                  <a16:creationId xmlns:a16="http://schemas.microsoft.com/office/drawing/2014/main" id="{D8A95630-ED5B-994F-83B7-1188CD8B24D8}"/>
                </a:ext>
              </a:extLst>
            </p:cNvPr>
            <p:cNvSpPr>
              <a:spLocks/>
            </p:cNvSpPr>
            <p:nvPr/>
          </p:nvSpPr>
          <p:spPr bwMode="gray">
            <a:xfrm>
              <a:off x="4053" y="2797"/>
              <a:ext cx="64" cy="99"/>
            </a:xfrm>
            <a:custGeom>
              <a:avLst/>
              <a:gdLst>
                <a:gd name="T0" fmla="*/ 57 w 64"/>
                <a:gd name="T1" fmla="*/ 99 h 99"/>
                <a:gd name="T2" fmla="*/ 0 w 64"/>
                <a:gd name="T3" fmla="*/ 5 h 99"/>
                <a:gd name="T4" fmla="*/ 10 w 64"/>
                <a:gd name="T5" fmla="*/ 0 h 99"/>
                <a:gd name="T6" fmla="*/ 64 w 64"/>
                <a:gd name="T7" fmla="*/ 94 h 99"/>
                <a:gd name="T8" fmla="*/ 57 w 64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99">
                  <a:moveTo>
                    <a:pt x="57" y="99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64" y="94"/>
                  </a:lnTo>
                  <a:lnTo>
                    <a:pt x="57" y="99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2" name="Freeform 575">
              <a:extLst>
                <a:ext uri="{FF2B5EF4-FFF2-40B4-BE49-F238E27FC236}">
                  <a16:creationId xmlns:a16="http://schemas.microsoft.com/office/drawing/2014/main" id="{E708219E-1621-E341-90B7-0416B32A0515}"/>
                </a:ext>
              </a:extLst>
            </p:cNvPr>
            <p:cNvSpPr>
              <a:spLocks/>
            </p:cNvSpPr>
            <p:nvPr/>
          </p:nvSpPr>
          <p:spPr bwMode="gray">
            <a:xfrm>
              <a:off x="4148" y="2724"/>
              <a:ext cx="85" cy="85"/>
            </a:xfrm>
            <a:custGeom>
              <a:avLst/>
              <a:gdLst>
                <a:gd name="T0" fmla="*/ 78 w 85"/>
                <a:gd name="T1" fmla="*/ 85 h 85"/>
                <a:gd name="T2" fmla="*/ 0 w 85"/>
                <a:gd name="T3" fmla="*/ 7 h 85"/>
                <a:gd name="T4" fmla="*/ 7 w 85"/>
                <a:gd name="T5" fmla="*/ 0 h 85"/>
                <a:gd name="T6" fmla="*/ 85 w 85"/>
                <a:gd name="T7" fmla="*/ 78 h 85"/>
                <a:gd name="T8" fmla="*/ 78 w 85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78" y="85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85" y="78"/>
                  </a:lnTo>
                  <a:lnTo>
                    <a:pt x="78" y="85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3" name="Freeform 576">
              <a:extLst>
                <a:ext uri="{FF2B5EF4-FFF2-40B4-BE49-F238E27FC236}">
                  <a16:creationId xmlns:a16="http://schemas.microsoft.com/office/drawing/2014/main" id="{D4BB9F2A-17C4-E545-A483-9EEF37B2E060}"/>
                </a:ext>
              </a:extLst>
            </p:cNvPr>
            <p:cNvSpPr>
              <a:spLocks/>
            </p:cNvSpPr>
            <p:nvPr/>
          </p:nvSpPr>
          <p:spPr bwMode="gray">
            <a:xfrm>
              <a:off x="4219" y="2629"/>
              <a:ext cx="101" cy="62"/>
            </a:xfrm>
            <a:custGeom>
              <a:avLst/>
              <a:gdLst>
                <a:gd name="T0" fmla="*/ 97 w 101"/>
                <a:gd name="T1" fmla="*/ 62 h 62"/>
                <a:gd name="T2" fmla="*/ 0 w 101"/>
                <a:gd name="T3" fmla="*/ 7 h 62"/>
                <a:gd name="T4" fmla="*/ 4 w 101"/>
                <a:gd name="T5" fmla="*/ 0 h 62"/>
                <a:gd name="T6" fmla="*/ 101 w 101"/>
                <a:gd name="T7" fmla="*/ 54 h 62"/>
                <a:gd name="T8" fmla="*/ 97 w 10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62">
                  <a:moveTo>
                    <a:pt x="97" y="62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101" y="54"/>
                  </a:lnTo>
                  <a:lnTo>
                    <a:pt x="97" y="62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4" name="Freeform 577">
              <a:extLst>
                <a:ext uri="{FF2B5EF4-FFF2-40B4-BE49-F238E27FC236}">
                  <a16:creationId xmlns:a16="http://schemas.microsoft.com/office/drawing/2014/main" id="{2E237041-D63B-E548-928D-81C22C6FD938}"/>
                </a:ext>
              </a:extLst>
            </p:cNvPr>
            <p:cNvSpPr>
              <a:spLocks/>
            </p:cNvSpPr>
            <p:nvPr/>
          </p:nvSpPr>
          <p:spPr bwMode="gray">
            <a:xfrm>
              <a:off x="4254" y="2513"/>
              <a:ext cx="128" cy="48"/>
            </a:xfrm>
            <a:custGeom>
              <a:avLst/>
              <a:gdLst>
                <a:gd name="T0" fmla="*/ 50 w 54"/>
                <a:gd name="T1" fmla="*/ 20 h 20"/>
                <a:gd name="T2" fmla="*/ 49 w 54"/>
                <a:gd name="T3" fmla="*/ 20 h 20"/>
                <a:gd name="T4" fmla="*/ 4 w 54"/>
                <a:gd name="T5" fmla="*/ 8 h 20"/>
                <a:gd name="T6" fmla="*/ 1 w 54"/>
                <a:gd name="T7" fmla="*/ 3 h 20"/>
                <a:gd name="T8" fmla="*/ 6 w 54"/>
                <a:gd name="T9" fmla="*/ 0 h 20"/>
                <a:gd name="T10" fmla="*/ 51 w 54"/>
                <a:gd name="T11" fmla="*/ 12 h 20"/>
                <a:gd name="T12" fmla="*/ 54 w 54"/>
                <a:gd name="T13" fmla="*/ 17 h 20"/>
                <a:gd name="T14" fmla="*/ 50 w 54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0">
                  <a:moveTo>
                    <a:pt x="50" y="20"/>
                  </a:moveTo>
                  <a:cubicBezTo>
                    <a:pt x="50" y="20"/>
                    <a:pt x="49" y="20"/>
                    <a:pt x="49" y="2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3" y="13"/>
                    <a:pt x="54" y="15"/>
                    <a:pt x="54" y="17"/>
                  </a:cubicBezTo>
                  <a:cubicBezTo>
                    <a:pt x="53" y="19"/>
                    <a:pt x="52" y="20"/>
                    <a:pt x="50" y="20"/>
                  </a:cubicBez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5" name="Rectangle 578">
              <a:extLst>
                <a:ext uri="{FF2B5EF4-FFF2-40B4-BE49-F238E27FC236}">
                  <a16:creationId xmlns:a16="http://schemas.microsoft.com/office/drawing/2014/main" id="{E5106CD8-2D85-974B-9112-59E795247C7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280" y="2402"/>
              <a:ext cx="109" cy="10"/>
            </a:xfrm>
            <a:prstGeom prst="rect">
              <a:avLst/>
            </a:pr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6" name="Freeform 579">
              <a:extLst>
                <a:ext uri="{FF2B5EF4-FFF2-40B4-BE49-F238E27FC236}">
                  <a16:creationId xmlns:a16="http://schemas.microsoft.com/office/drawing/2014/main" id="{17C565D0-1A5B-3D4C-A267-A5EAE1BF45D2}"/>
                </a:ext>
              </a:extLst>
            </p:cNvPr>
            <p:cNvSpPr>
              <a:spLocks/>
            </p:cNvSpPr>
            <p:nvPr/>
          </p:nvSpPr>
          <p:spPr bwMode="gray">
            <a:xfrm>
              <a:off x="4261" y="2256"/>
              <a:ext cx="109" cy="38"/>
            </a:xfrm>
            <a:custGeom>
              <a:avLst/>
              <a:gdLst>
                <a:gd name="T0" fmla="*/ 3 w 109"/>
                <a:gd name="T1" fmla="*/ 38 h 38"/>
                <a:gd name="T2" fmla="*/ 0 w 109"/>
                <a:gd name="T3" fmla="*/ 28 h 38"/>
                <a:gd name="T4" fmla="*/ 107 w 109"/>
                <a:gd name="T5" fmla="*/ 0 h 38"/>
                <a:gd name="T6" fmla="*/ 109 w 109"/>
                <a:gd name="T7" fmla="*/ 9 h 38"/>
                <a:gd name="T8" fmla="*/ 3 w 109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8">
                  <a:moveTo>
                    <a:pt x="3" y="38"/>
                  </a:moveTo>
                  <a:lnTo>
                    <a:pt x="0" y="28"/>
                  </a:lnTo>
                  <a:lnTo>
                    <a:pt x="107" y="0"/>
                  </a:lnTo>
                  <a:lnTo>
                    <a:pt x="109" y="9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7" name="Freeform 580">
              <a:extLst>
                <a:ext uri="{FF2B5EF4-FFF2-40B4-BE49-F238E27FC236}">
                  <a16:creationId xmlns:a16="http://schemas.microsoft.com/office/drawing/2014/main" id="{2031695C-E971-C849-A4B9-591A43D59ACB}"/>
                </a:ext>
              </a:extLst>
            </p:cNvPr>
            <p:cNvSpPr>
              <a:spLocks/>
            </p:cNvSpPr>
            <p:nvPr/>
          </p:nvSpPr>
          <p:spPr bwMode="gray">
            <a:xfrm>
              <a:off x="4214" y="2050"/>
              <a:ext cx="229" cy="135"/>
            </a:xfrm>
            <a:custGeom>
              <a:avLst/>
              <a:gdLst>
                <a:gd name="T0" fmla="*/ 5 w 229"/>
                <a:gd name="T1" fmla="*/ 135 h 135"/>
                <a:gd name="T2" fmla="*/ 0 w 229"/>
                <a:gd name="T3" fmla="*/ 128 h 135"/>
                <a:gd name="T4" fmla="*/ 224 w 229"/>
                <a:gd name="T5" fmla="*/ 0 h 135"/>
                <a:gd name="T6" fmla="*/ 229 w 229"/>
                <a:gd name="T7" fmla="*/ 10 h 135"/>
                <a:gd name="T8" fmla="*/ 5 w 229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35">
                  <a:moveTo>
                    <a:pt x="5" y="135"/>
                  </a:moveTo>
                  <a:lnTo>
                    <a:pt x="0" y="128"/>
                  </a:lnTo>
                  <a:lnTo>
                    <a:pt x="224" y="0"/>
                  </a:lnTo>
                  <a:lnTo>
                    <a:pt x="229" y="10"/>
                  </a:lnTo>
                  <a:lnTo>
                    <a:pt x="5" y="135"/>
                  </a:ln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8" name="Freeform 581">
              <a:extLst>
                <a:ext uri="{FF2B5EF4-FFF2-40B4-BE49-F238E27FC236}">
                  <a16:creationId xmlns:a16="http://schemas.microsoft.com/office/drawing/2014/main" id="{DC76F15C-874D-B345-B5C3-AFD3B1FE79D9}"/>
                </a:ext>
              </a:extLst>
            </p:cNvPr>
            <p:cNvSpPr>
              <a:spLocks/>
            </p:cNvSpPr>
            <p:nvPr/>
          </p:nvSpPr>
          <p:spPr bwMode="gray">
            <a:xfrm>
              <a:off x="4141" y="2008"/>
              <a:ext cx="85" cy="85"/>
            </a:xfrm>
            <a:custGeom>
              <a:avLst/>
              <a:gdLst>
                <a:gd name="T0" fmla="*/ 7 w 85"/>
                <a:gd name="T1" fmla="*/ 85 h 85"/>
                <a:gd name="T2" fmla="*/ 0 w 85"/>
                <a:gd name="T3" fmla="*/ 78 h 85"/>
                <a:gd name="T4" fmla="*/ 78 w 85"/>
                <a:gd name="T5" fmla="*/ 0 h 85"/>
                <a:gd name="T6" fmla="*/ 85 w 85"/>
                <a:gd name="T7" fmla="*/ 7 h 85"/>
                <a:gd name="T8" fmla="*/ 7 w 85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7" y="85"/>
                  </a:moveTo>
                  <a:lnTo>
                    <a:pt x="0" y="78"/>
                  </a:lnTo>
                  <a:lnTo>
                    <a:pt x="78" y="0"/>
                  </a:lnTo>
                  <a:lnTo>
                    <a:pt x="85" y="7"/>
                  </a:lnTo>
                  <a:lnTo>
                    <a:pt x="7" y="85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9" name="Freeform 582">
              <a:extLst>
                <a:ext uri="{FF2B5EF4-FFF2-40B4-BE49-F238E27FC236}">
                  <a16:creationId xmlns:a16="http://schemas.microsoft.com/office/drawing/2014/main" id="{D6DEBC8D-5DE9-DD44-80FC-1D264ED8635F}"/>
                </a:ext>
              </a:extLst>
            </p:cNvPr>
            <p:cNvSpPr>
              <a:spLocks/>
            </p:cNvSpPr>
            <p:nvPr/>
          </p:nvSpPr>
          <p:spPr bwMode="gray">
            <a:xfrm>
              <a:off x="4046" y="1920"/>
              <a:ext cx="64" cy="100"/>
            </a:xfrm>
            <a:custGeom>
              <a:avLst/>
              <a:gdLst>
                <a:gd name="T0" fmla="*/ 7 w 64"/>
                <a:gd name="T1" fmla="*/ 100 h 100"/>
                <a:gd name="T2" fmla="*/ 0 w 64"/>
                <a:gd name="T3" fmla="*/ 95 h 100"/>
                <a:gd name="T4" fmla="*/ 55 w 64"/>
                <a:gd name="T5" fmla="*/ 0 h 100"/>
                <a:gd name="T6" fmla="*/ 64 w 64"/>
                <a:gd name="T7" fmla="*/ 5 h 100"/>
                <a:gd name="T8" fmla="*/ 7 w 64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00">
                  <a:moveTo>
                    <a:pt x="7" y="100"/>
                  </a:moveTo>
                  <a:lnTo>
                    <a:pt x="0" y="95"/>
                  </a:lnTo>
                  <a:lnTo>
                    <a:pt x="55" y="0"/>
                  </a:lnTo>
                  <a:lnTo>
                    <a:pt x="64" y="5"/>
                  </a:lnTo>
                  <a:lnTo>
                    <a:pt x="7" y="100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0" name="Freeform 583">
              <a:extLst>
                <a:ext uri="{FF2B5EF4-FFF2-40B4-BE49-F238E27FC236}">
                  <a16:creationId xmlns:a16="http://schemas.microsoft.com/office/drawing/2014/main" id="{512B6CE3-73C7-1C4B-B766-F315BD3E1D4F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1" y="1857"/>
              <a:ext cx="49" cy="127"/>
            </a:xfrm>
            <a:custGeom>
              <a:avLst/>
              <a:gdLst>
                <a:gd name="T0" fmla="*/ 4 w 21"/>
                <a:gd name="T1" fmla="*/ 54 h 54"/>
                <a:gd name="T2" fmla="*/ 3 w 21"/>
                <a:gd name="T3" fmla="*/ 53 h 54"/>
                <a:gd name="T4" fmla="*/ 0 w 21"/>
                <a:gd name="T5" fmla="*/ 49 h 54"/>
                <a:gd name="T6" fmla="*/ 12 w 21"/>
                <a:gd name="T7" fmla="*/ 3 h 54"/>
                <a:gd name="T8" fmla="*/ 17 w 21"/>
                <a:gd name="T9" fmla="*/ 1 h 54"/>
                <a:gd name="T10" fmla="*/ 20 w 21"/>
                <a:gd name="T11" fmla="*/ 6 h 54"/>
                <a:gd name="T12" fmla="*/ 8 w 21"/>
                <a:gd name="T13" fmla="*/ 51 h 54"/>
                <a:gd name="T14" fmla="*/ 4 w 21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4">
                  <a:moveTo>
                    <a:pt x="4" y="54"/>
                  </a:moveTo>
                  <a:cubicBezTo>
                    <a:pt x="4" y="54"/>
                    <a:pt x="4" y="54"/>
                    <a:pt x="3" y="53"/>
                  </a:cubicBezTo>
                  <a:cubicBezTo>
                    <a:pt x="1" y="53"/>
                    <a:pt x="0" y="51"/>
                    <a:pt x="0" y="4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1"/>
                    <a:pt x="15" y="0"/>
                    <a:pt x="17" y="1"/>
                  </a:cubicBezTo>
                  <a:cubicBezTo>
                    <a:pt x="19" y="1"/>
                    <a:pt x="21" y="3"/>
                    <a:pt x="20" y="6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2"/>
                    <a:pt x="6" y="54"/>
                    <a:pt x="4" y="54"/>
                  </a:cubicBez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1" name="Freeform 584">
              <a:extLst>
                <a:ext uri="{FF2B5EF4-FFF2-40B4-BE49-F238E27FC236}">
                  <a16:creationId xmlns:a16="http://schemas.microsoft.com/office/drawing/2014/main" id="{5A37E658-488E-694B-A1D6-D327D118499A}"/>
                </a:ext>
              </a:extLst>
            </p:cNvPr>
            <p:cNvSpPr>
              <a:spLocks/>
            </p:cNvSpPr>
            <p:nvPr/>
          </p:nvSpPr>
          <p:spPr bwMode="gray">
            <a:xfrm>
              <a:off x="3690" y="2993"/>
              <a:ext cx="276" cy="31"/>
            </a:xfrm>
            <a:custGeom>
              <a:avLst/>
              <a:gdLst>
                <a:gd name="T0" fmla="*/ 7 w 117"/>
                <a:gd name="T1" fmla="*/ 13 h 13"/>
                <a:gd name="T2" fmla="*/ 111 w 117"/>
                <a:gd name="T3" fmla="*/ 13 h 13"/>
                <a:gd name="T4" fmla="*/ 117 w 117"/>
                <a:gd name="T5" fmla="*/ 7 h 13"/>
                <a:gd name="T6" fmla="*/ 111 w 117"/>
                <a:gd name="T7" fmla="*/ 0 h 13"/>
                <a:gd name="T8" fmla="*/ 7 w 117"/>
                <a:gd name="T9" fmla="*/ 0 h 13"/>
                <a:gd name="T10" fmla="*/ 0 w 117"/>
                <a:gd name="T11" fmla="*/ 7 h 13"/>
                <a:gd name="T12" fmla="*/ 7 w 1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3">
                  <a:moveTo>
                    <a:pt x="7" y="13"/>
                  </a:moveTo>
                  <a:cubicBezTo>
                    <a:pt x="111" y="13"/>
                    <a:pt x="111" y="13"/>
                    <a:pt x="111" y="13"/>
                  </a:cubicBezTo>
                  <a:cubicBezTo>
                    <a:pt x="114" y="13"/>
                    <a:pt x="117" y="11"/>
                    <a:pt x="117" y="7"/>
                  </a:cubicBezTo>
                  <a:cubicBezTo>
                    <a:pt x="117" y="3"/>
                    <a:pt x="114" y="0"/>
                    <a:pt x="11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3"/>
                    <a:pt x="7" y="13"/>
                  </a:cubicBez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2" name="Freeform 585">
              <a:extLst>
                <a:ext uri="{FF2B5EF4-FFF2-40B4-BE49-F238E27FC236}">
                  <a16:creationId xmlns:a16="http://schemas.microsoft.com/office/drawing/2014/main" id="{BC72EAC1-6178-CC45-A08C-25A3665764E6}"/>
                </a:ext>
              </a:extLst>
            </p:cNvPr>
            <p:cNvSpPr>
              <a:spLocks/>
            </p:cNvSpPr>
            <p:nvPr/>
          </p:nvSpPr>
          <p:spPr bwMode="gray">
            <a:xfrm>
              <a:off x="3524" y="2091"/>
              <a:ext cx="610" cy="739"/>
            </a:xfrm>
            <a:custGeom>
              <a:avLst/>
              <a:gdLst>
                <a:gd name="T0" fmla="*/ 0 w 258"/>
                <a:gd name="T1" fmla="*/ 130 h 313"/>
                <a:gd name="T2" fmla="*/ 129 w 258"/>
                <a:gd name="T3" fmla="*/ 0 h 313"/>
                <a:gd name="T4" fmla="*/ 258 w 258"/>
                <a:gd name="T5" fmla="*/ 130 h 313"/>
                <a:gd name="T6" fmla="*/ 206 w 258"/>
                <a:gd name="T7" fmla="*/ 256 h 313"/>
                <a:gd name="T8" fmla="*/ 194 w 258"/>
                <a:gd name="T9" fmla="*/ 313 h 313"/>
                <a:gd name="T10" fmla="*/ 138 w 258"/>
                <a:gd name="T11" fmla="*/ 313 h 313"/>
                <a:gd name="T12" fmla="*/ 120 w 258"/>
                <a:gd name="T13" fmla="*/ 313 h 313"/>
                <a:gd name="T14" fmla="*/ 63 w 258"/>
                <a:gd name="T15" fmla="*/ 313 h 313"/>
                <a:gd name="T16" fmla="*/ 51 w 258"/>
                <a:gd name="T17" fmla="*/ 256 h 313"/>
                <a:gd name="T18" fmla="*/ 0 w 258"/>
                <a:gd name="T19" fmla="*/ 13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313">
                  <a:moveTo>
                    <a:pt x="0" y="130"/>
                  </a:moveTo>
                  <a:cubicBezTo>
                    <a:pt x="0" y="58"/>
                    <a:pt x="57" y="0"/>
                    <a:pt x="129" y="0"/>
                  </a:cubicBezTo>
                  <a:cubicBezTo>
                    <a:pt x="200" y="0"/>
                    <a:pt x="258" y="58"/>
                    <a:pt x="258" y="130"/>
                  </a:cubicBezTo>
                  <a:cubicBezTo>
                    <a:pt x="258" y="134"/>
                    <a:pt x="255" y="194"/>
                    <a:pt x="206" y="256"/>
                  </a:cubicBezTo>
                  <a:cubicBezTo>
                    <a:pt x="192" y="275"/>
                    <a:pt x="194" y="313"/>
                    <a:pt x="194" y="313"/>
                  </a:cubicBezTo>
                  <a:cubicBezTo>
                    <a:pt x="174" y="313"/>
                    <a:pt x="158" y="313"/>
                    <a:pt x="138" y="313"/>
                  </a:cubicBezTo>
                  <a:cubicBezTo>
                    <a:pt x="132" y="313"/>
                    <a:pt x="126" y="313"/>
                    <a:pt x="120" y="313"/>
                  </a:cubicBezTo>
                  <a:cubicBezTo>
                    <a:pt x="100" y="313"/>
                    <a:pt x="83" y="313"/>
                    <a:pt x="63" y="313"/>
                  </a:cubicBezTo>
                  <a:cubicBezTo>
                    <a:pt x="63" y="313"/>
                    <a:pt x="65" y="275"/>
                    <a:pt x="51" y="256"/>
                  </a:cubicBezTo>
                  <a:cubicBezTo>
                    <a:pt x="3" y="193"/>
                    <a:pt x="0" y="134"/>
                    <a:pt x="0" y="130"/>
                  </a:cubicBezTo>
                  <a:close/>
                </a:path>
              </a:pathLst>
            </a:custGeom>
            <a:solidFill>
              <a:srgbClr val="FB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3" name="Freeform 586">
              <a:extLst>
                <a:ext uri="{FF2B5EF4-FFF2-40B4-BE49-F238E27FC236}">
                  <a16:creationId xmlns:a16="http://schemas.microsoft.com/office/drawing/2014/main" id="{2B6275A8-0474-F242-A696-F5292833F079}"/>
                </a:ext>
              </a:extLst>
            </p:cNvPr>
            <p:cNvSpPr>
              <a:spLocks/>
            </p:cNvSpPr>
            <p:nvPr/>
          </p:nvSpPr>
          <p:spPr bwMode="gray">
            <a:xfrm>
              <a:off x="3581" y="2107"/>
              <a:ext cx="531" cy="683"/>
            </a:xfrm>
            <a:custGeom>
              <a:avLst/>
              <a:gdLst>
                <a:gd name="T0" fmla="*/ 63 w 225"/>
                <a:gd name="T1" fmla="*/ 289 h 289"/>
                <a:gd name="T2" fmla="*/ 48 w 225"/>
                <a:gd name="T3" fmla="*/ 229 h 289"/>
                <a:gd name="T4" fmla="*/ 0 w 225"/>
                <a:gd name="T5" fmla="*/ 112 h 289"/>
                <a:gd name="T6" fmla="*/ 112 w 225"/>
                <a:gd name="T7" fmla="*/ 0 h 289"/>
                <a:gd name="T8" fmla="*/ 225 w 225"/>
                <a:gd name="T9" fmla="*/ 112 h 289"/>
                <a:gd name="T10" fmla="*/ 176 w 225"/>
                <a:gd name="T11" fmla="*/ 229 h 289"/>
                <a:gd name="T12" fmla="*/ 161 w 225"/>
                <a:gd name="T13" fmla="*/ 289 h 289"/>
                <a:gd name="T14" fmla="*/ 63 w 225"/>
                <a:gd name="T15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289">
                  <a:moveTo>
                    <a:pt x="63" y="289"/>
                  </a:moveTo>
                  <a:cubicBezTo>
                    <a:pt x="62" y="273"/>
                    <a:pt x="58" y="242"/>
                    <a:pt x="48" y="229"/>
                  </a:cubicBezTo>
                  <a:cubicBezTo>
                    <a:pt x="2" y="169"/>
                    <a:pt x="0" y="113"/>
                    <a:pt x="0" y="112"/>
                  </a:cubicBezTo>
                  <a:cubicBezTo>
                    <a:pt x="0" y="50"/>
                    <a:pt x="50" y="0"/>
                    <a:pt x="112" y="0"/>
                  </a:cubicBezTo>
                  <a:cubicBezTo>
                    <a:pt x="174" y="0"/>
                    <a:pt x="225" y="50"/>
                    <a:pt x="225" y="112"/>
                  </a:cubicBezTo>
                  <a:cubicBezTo>
                    <a:pt x="225" y="113"/>
                    <a:pt x="223" y="169"/>
                    <a:pt x="176" y="229"/>
                  </a:cubicBezTo>
                  <a:cubicBezTo>
                    <a:pt x="166" y="242"/>
                    <a:pt x="162" y="273"/>
                    <a:pt x="161" y="289"/>
                  </a:cubicBezTo>
                  <a:lnTo>
                    <a:pt x="63" y="289"/>
                  </a:lnTo>
                  <a:close/>
                </a:path>
              </a:pathLst>
            </a:custGeom>
            <a:solidFill>
              <a:srgbClr val="FB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4" name="Freeform 587">
              <a:extLst>
                <a:ext uri="{FF2B5EF4-FFF2-40B4-BE49-F238E27FC236}">
                  <a16:creationId xmlns:a16="http://schemas.microsoft.com/office/drawing/2014/main" id="{FBD0EED4-7E30-B141-9379-C40A13C6788C}"/>
                </a:ext>
              </a:extLst>
            </p:cNvPr>
            <p:cNvSpPr>
              <a:spLocks/>
            </p:cNvSpPr>
            <p:nvPr/>
          </p:nvSpPr>
          <p:spPr bwMode="gray">
            <a:xfrm>
              <a:off x="3831" y="2133"/>
              <a:ext cx="263" cy="260"/>
            </a:xfrm>
            <a:custGeom>
              <a:avLst/>
              <a:gdLst>
                <a:gd name="T0" fmla="*/ 102 w 111"/>
                <a:gd name="T1" fmla="*/ 110 h 110"/>
                <a:gd name="T2" fmla="*/ 92 w 111"/>
                <a:gd name="T3" fmla="*/ 101 h 110"/>
                <a:gd name="T4" fmla="*/ 9 w 111"/>
                <a:gd name="T5" fmla="*/ 18 h 110"/>
                <a:gd name="T6" fmla="*/ 0 w 111"/>
                <a:gd name="T7" fmla="*/ 9 h 110"/>
                <a:gd name="T8" fmla="*/ 9 w 111"/>
                <a:gd name="T9" fmla="*/ 0 h 110"/>
                <a:gd name="T10" fmla="*/ 111 w 111"/>
                <a:gd name="T11" fmla="*/ 101 h 110"/>
                <a:gd name="T12" fmla="*/ 102 w 111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10">
                  <a:moveTo>
                    <a:pt x="102" y="110"/>
                  </a:moveTo>
                  <a:cubicBezTo>
                    <a:pt x="96" y="110"/>
                    <a:pt x="92" y="106"/>
                    <a:pt x="92" y="101"/>
                  </a:cubicBezTo>
                  <a:cubicBezTo>
                    <a:pt x="92" y="55"/>
                    <a:pt x="55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5" y="0"/>
                    <a:pt x="111" y="45"/>
                    <a:pt x="111" y="101"/>
                  </a:cubicBezTo>
                  <a:cubicBezTo>
                    <a:pt x="111" y="106"/>
                    <a:pt x="107" y="110"/>
                    <a:pt x="102" y="110"/>
                  </a:cubicBezTo>
                  <a:close/>
                </a:path>
              </a:pathLst>
            </a:custGeom>
            <a:solidFill>
              <a:srgbClr val="FFD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5" name="Freeform 588">
              <a:extLst>
                <a:ext uri="{FF2B5EF4-FFF2-40B4-BE49-F238E27FC236}">
                  <a16:creationId xmlns:a16="http://schemas.microsoft.com/office/drawing/2014/main" id="{BFFAAC28-F9E8-3447-A6CA-E67B177FD9E4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3" y="2832"/>
              <a:ext cx="312" cy="180"/>
            </a:xfrm>
            <a:custGeom>
              <a:avLst/>
              <a:gdLst>
                <a:gd name="T0" fmla="*/ 132 w 132"/>
                <a:gd name="T1" fmla="*/ 0 h 76"/>
                <a:gd name="T2" fmla="*/ 132 w 132"/>
                <a:gd name="T3" fmla="*/ 67 h 76"/>
                <a:gd name="T4" fmla="*/ 123 w 132"/>
                <a:gd name="T5" fmla="*/ 76 h 76"/>
                <a:gd name="T6" fmla="*/ 8 w 132"/>
                <a:gd name="T7" fmla="*/ 76 h 76"/>
                <a:gd name="T8" fmla="*/ 0 w 132"/>
                <a:gd name="T9" fmla="*/ 67 h 76"/>
                <a:gd name="T10" fmla="*/ 0 w 132"/>
                <a:gd name="T11" fmla="*/ 0 h 76"/>
                <a:gd name="T12" fmla="*/ 132 w 132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76">
                  <a:moveTo>
                    <a:pt x="132" y="0"/>
                  </a:moveTo>
                  <a:cubicBezTo>
                    <a:pt x="132" y="67"/>
                    <a:pt x="132" y="67"/>
                    <a:pt x="132" y="67"/>
                  </a:cubicBezTo>
                  <a:cubicBezTo>
                    <a:pt x="132" y="72"/>
                    <a:pt x="128" y="76"/>
                    <a:pt x="123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4" y="76"/>
                    <a:pt x="0" y="72"/>
                    <a:pt x="0" y="6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6" name="Freeform 589">
              <a:extLst>
                <a:ext uri="{FF2B5EF4-FFF2-40B4-BE49-F238E27FC236}">
                  <a16:creationId xmlns:a16="http://schemas.microsoft.com/office/drawing/2014/main" id="{62A1AC8F-795F-8E4F-8BDC-D3D4CFBA3F51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2" y="2832"/>
              <a:ext cx="354" cy="31"/>
            </a:xfrm>
            <a:custGeom>
              <a:avLst/>
              <a:gdLst>
                <a:gd name="T0" fmla="*/ 143 w 150"/>
                <a:gd name="T1" fmla="*/ 13 h 13"/>
                <a:gd name="T2" fmla="*/ 6 w 150"/>
                <a:gd name="T3" fmla="*/ 13 h 13"/>
                <a:gd name="T4" fmla="*/ 0 w 150"/>
                <a:gd name="T5" fmla="*/ 6 h 13"/>
                <a:gd name="T6" fmla="*/ 6 w 150"/>
                <a:gd name="T7" fmla="*/ 0 h 13"/>
                <a:gd name="T8" fmla="*/ 143 w 150"/>
                <a:gd name="T9" fmla="*/ 0 h 13"/>
                <a:gd name="T10" fmla="*/ 150 w 150"/>
                <a:gd name="T11" fmla="*/ 6 h 13"/>
                <a:gd name="T12" fmla="*/ 143 w 15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3">
                  <a:moveTo>
                    <a:pt x="143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7" y="0"/>
                    <a:pt x="150" y="3"/>
                    <a:pt x="150" y="6"/>
                  </a:cubicBezTo>
                  <a:cubicBezTo>
                    <a:pt x="150" y="10"/>
                    <a:pt x="147" y="13"/>
                    <a:pt x="143" y="13"/>
                  </a:cubicBez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7" name="Freeform 590">
              <a:extLst>
                <a:ext uri="{FF2B5EF4-FFF2-40B4-BE49-F238E27FC236}">
                  <a16:creationId xmlns:a16="http://schemas.microsoft.com/office/drawing/2014/main" id="{937164E1-63B6-C445-A3A2-14CD347A7221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9" y="2837"/>
              <a:ext cx="196" cy="19"/>
            </a:xfrm>
            <a:custGeom>
              <a:avLst/>
              <a:gdLst>
                <a:gd name="T0" fmla="*/ 80 w 83"/>
                <a:gd name="T1" fmla="*/ 8 h 8"/>
                <a:gd name="T2" fmla="*/ 4 w 83"/>
                <a:gd name="T3" fmla="*/ 8 h 8"/>
                <a:gd name="T4" fmla="*/ 0 w 83"/>
                <a:gd name="T5" fmla="*/ 4 h 8"/>
                <a:gd name="T6" fmla="*/ 4 w 83"/>
                <a:gd name="T7" fmla="*/ 0 h 8"/>
                <a:gd name="T8" fmla="*/ 80 w 83"/>
                <a:gd name="T9" fmla="*/ 0 h 8"/>
                <a:gd name="T10" fmla="*/ 83 w 83"/>
                <a:gd name="T11" fmla="*/ 4 h 8"/>
                <a:gd name="T12" fmla="*/ 80 w 8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8">
                  <a:moveTo>
                    <a:pt x="8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2"/>
                    <a:pt x="83" y="4"/>
                  </a:cubicBezTo>
                  <a:cubicBezTo>
                    <a:pt x="83" y="6"/>
                    <a:pt x="82" y="8"/>
                    <a:pt x="80" y="8"/>
                  </a:cubicBezTo>
                  <a:close/>
                </a:path>
              </a:pathLst>
            </a:custGeom>
            <a:solidFill>
              <a:srgbClr val="48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8" name="Freeform 591">
              <a:extLst>
                <a:ext uri="{FF2B5EF4-FFF2-40B4-BE49-F238E27FC236}">
                  <a16:creationId xmlns:a16="http://schemas.microsoft.com/office/drawing/2014/main" id="{C6C3988E-5314-C349-A9DB-94ECC5F2137C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2" y="2884"/>
              <a:ext cx="354" cy="31"/>
            </a:xfrm>
            <a:custGeom>
              <a:avLst/>
              <a:gdLst>
                <a:gd name="T0" fmla="*/ 143 w 150"/>
                <a:gd name="T1" fmla="*/ 13 h 13"/>
                <a:gd name="T2" fmla="*/ 6 w 150"/>
                <a:gd name="T3" fmla="*/ 13 h 13"/>
                <a:gd name="T4" fmla="*/ 0 w 150"/>
                <a:gd name="T5" fmla="*/ 6 h 13"/>
                <a:gd name="T6" fmla="*/ 6 w 150"/>
                <a:gd name="T7" fmla="*/ 0 h 13"/>
                <a:gd name="T8" fmla="*/ 143 w 150"/>
                <a:gd name="T9" fmla="*/ 0 h 13"/>
                <a:gd name="T10" fmla="*/ 150 w 150"/>
                <a:gd name="T11" fmla="*/ 6 h 13"/>
                <a:gd name="T12" fmla="*/ 143 w 15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3">
                  <a:moveTo>
                    <a:pt x="143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7" y="0"/>
                    <a:pt x="150" y="3"/>
                    <a:pt x="150" y="6"/>
                  </a:cubicBezTo>
                  <a:cubicBezTo>
                    <a:pt x="150" y="10"/>
                    <a:pt x="147" y="13"/>
                    <a:pt x="143" y="13"/>
                  </a:cubicBez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9" name="Freeform 592">
              <a:extLst>
                <a:ext uri="{FF2B5EF4-FFF2-40B4-BE49-F238E27FC236}">
                  <a16:creationId xmlns:a16="http://schemas.microsoft.com/office/drawing/2014/main" id="{95FC1E71-87F5-7C49-B14B-1105A4645044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2" y="2936"/>
              <a:ext cx="354" cy="31"/>
            </a:xfrm>
            <a:custGeom>
              <a:avLst/>
              <a:gdLst>
                <a:gd name="T0" fmla="*/ 143 w 150"/>
                <a:gd name="T1" fmla="*/ 13 h 13"/>
                <a:gd name="T2" fmla="*/ 6 w 150"/>
                <a:gd name="T3" fmla="*/ 13 h 13"/>
                <a:gd name="T4" fmla="*/ 0 w 150"/>
                <a:gd name="T5" fmla="*/ 7 h 13"/>
                <a:gd name="T6" fmla="*/ 6 w 150"/>
                <a:gd name="T7" fmla="*/ 0 h 13"/>
                <a:gd name="T8" fmla="*/ 143 w 150"/>
                <a:gd name="T9" fmla="*/ 0 h 13"/>
                <a:gd name="T10" fmla="*/ 150 w 150"/>
                <a:gd name="T11" fmla="*/ 7 h 13"/>
                <a:gd name="T12" fmla="*/ 143 w 15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3">
                  <a:moveTo>
                    <a:pt x="143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7" y="0"/>
                    <a:pt x="150" y="3"/>
                    <a:pt x="150" y="7"/>
                  </a:cubicBezTo>
                  <a:cubicBezTo>
                    <a:pt x="150" y="10"/>
                    <a:pt x="147" y="13"/>
                    <a:pt x="143" y="13"/>
                  </a:cubicBez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0" name="Freeform 593">
              <a:extLst>
                <a:ext uri="{FF2B5EF4-FFF2-40B4-BE49-F238E27FC236}">
                  <a16:creationId xmlns:a16="http://schemas.microsoft.com/office/drawing/2014/main" id="{11CAD0AD-1B49-4D4F-BCE3-4E715E4CCD7B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9" y="2887"/>
              <a:ext cx="196" cy="19"/>
            </a:xfrm>
            <a:custGeom>
              <a:avLst/>
              <a:gdLst>
                <a:gd name="T0" fmla="*/ 80 w 83"/>
                <a:gd name="T1" fmla="*/ 8 h 8"/>
                <a:gd name="T2" fmla="*/ 4 w 83"/>
                <a:gd name="T3" fmla="*/ 8 h 8"/>
                <a:gd name="T4" fmla="*/ 0 w 83"/>
                <a:gd name="T5" fmla="*/ 4 h 8"/>
                <a:gd name="T6" fmla="*/ 4 w 83"/>
                <a:gd name="T7" fmla="*/ 0 h 8"/>
                <a:gd name="T8" fmla="*/ 80 w 83"/>
                <a:gd name="T9" fmla="*/ 0 h 8"/>
                <a:gd name="T10" fmla="*/ 83 w 83"/>
                <a:gd name="T11" fmla="*/ 4 h 8"/>
                <a:gd name="T12" fmla="*/ 80 w 8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8">
                  <a:moveTo>
                    <a:pt x="8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2"/>
                    <a:pt x="83" y="4"/>
                  </a:cubicBezTo>
                  <a:cubicBezTo>
                    <a:pt x="83" y="6"/>
                    <a:pt x="82" y="8"/>
                    <a:pt x="80" y="8"/>
                  </a:cubicBezTo>
                  <a:close/>
                </a:path>
              </a:pathLst>
            </a:custGeom>
            <a:solidFill>
              <a:srgbClr val="48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1" name="Freeform 594">
              <a:extLst>
                <a:ext uri="{FF2B5EF4-FFF2-40B4-BE49-F238E27FC236}">
                  <a16:creationId xmlns:a16="http://schemas.microsoft.com/office/drawing/2014/main" id="{DBB5F318-8DFE-F347-97B9-32D5BA217B80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9" y="2941"/>
              <a:ext cx="196" cy="17"/>
            </a:xfrm>
            <a:custGeom>
              <a:avLst/>
              <a:gdLst>
                <a:gd name="T0" fmla="*/ 80 w 83"/>
                <a:gd name="T1" fmla="*/ 7 h 7"/>
                <a:gd name="T2" fmla="*/ 4 w 83"/>
                <a:gd name="T3" fmla="*/ 7 h 7"/>
                <a:gd name="T4" fmla="*/ 0 w 83"/>
                <a:gd name="T5" fmla="*/ 3 h 7"/>
                <a:gd name="T6" fmla="*/ 4 w 83"/>
                <a:gd name="T7" fmla="*/ 0 h 7"/>
                <a:gd name="T8" fmla="*/ 80 w 83"/>
                <a:gd name="T9" fmla="*/ 0 h 7"/>
                <a:gd name="T10" fmla="*/ 83 w 83"/>
                <a:gd name="T11" fmla="*/ 3 h 7"/>
                <a:gd name="T12" fmla="*/ 80 w 83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7">
                  <a:moveTo>
                    <a:pt x="80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3" y="5"/>
                    <a:pt x="82" y="7"/>
                    <a:pt x="80" y="7"/>
                  </a:cubicBezTo>
                  <a:close/>
                </a:path>
              </a:pathLst>
            </a:custGeom>
            <a:solidFill>
              <a:srgbClr val="48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2" name="Rectangle 595">
              <a:extLst>
                <a:ext uri="{FF2B5EF4-FFF2-40B4-BE49-F238E27FC236}">
                  <a16:creationId xmlns:a16="http://schemas.microsoft.com/office/drawing/2014/main" id="{68CAE14E-D50E-244F-B5E8-C884B50D8E8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16" y="2863"/>
              <a:ext cx="153" cy="17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3" name="Rectangle 596">
              <a:extLst>
                <a:ext uri="{FF2B5EF4-FFF2-40B4-BE49-F238E27FC236}">
                  <a16:creationId xmlns:a16="http://schemas.microsoft.com/office/drawing/2014/main" id="{E2A793B6-8106-A843-95B0-155F107C59D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16" y="2915"/>
              <a:ext cx="153" cy="14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4" name="Rectangle 597">
              <a:extLst>
                <a:ext uri="{FF2B5EF4-FFF2-40B4-BE49-F238E27FC236}">
                  <a16:creationId xmlns:a16="http://schemas.microsoft.com/office/drawing/2014/main" id="{AC80013D-776D-AF4E-93DC-A910DD1B866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16" y="2965"/>
              <a:ext cx="153" cy="16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5" name="Freeform 598">
              <a:extLst>
                <a:ext uri="{FF2B5EF4-FFF2-40B4-BE49-F238E27FC236}">
                  <a16:creationId xmlns:a16="http://schemas.microsoft.com/office/drawing/2014/main" id="{5577619B-E007-0641-9024-82F6808D1272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647" y="2220"/>
              <a:ext cx="373" cy="374"/>
            </a:xfrm>
            <a:custGeom>
              <a:avLst/>
              <a:gdLst>
                <a:gd name="T0" fmla="*/ 0 w 158"/>
                <a:gd name="T1" fmla="*/ 79 h 158"/>
                <a:gd name="T2" fmla="*/ 79 w 158"/>
                <a:gd name="T3" fmla="*/ 158 h 158"/>
                <a:gd name="T4" fmla="*/ 158 w 158"/>
                <a:gd name="T5" fmla="*/ 79 h 158"/>
                <a:gd name="T6" fmla="*/ 79 w 158"/>
                <a:gd name="T7" fmla="*/ 0 h 158"/>
                <a:gd name="T8" fmla="*/ 0 w 158"/>
                <a:gd name="T9" fmla="*/ 79 h 158"/>
                <a:gd name="T10" fmla="*/ 121 w 158"/>
                <a:gd name="T11" fmla="*/ 79 h 158"/>
                <a:gd name="T12" fmla="*/ 79 w 158"/>
                <a:gd name="T13" fmla="*/ 120 h 158"/>
                <a:gd name="T14" fmla="*/ 38 w 158"/>
                <a:gd name="T15" fmla="*/ 79 h 158"/>
                <a:gd name="T16" fmla="*/ 79 w 158"/>
                <a:gd name="T17" fmla="*/ 38 h 158"/>
                <a:gd name="T18" fmla="*/ 121 w 158"/>
                <a:gd name="T19" fmla="*/ 7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158">
                  <a:moveTo>
                    <a:pt x="0" y="79"/>
                  </a:moveTo>
                  <a:cubicBezTo>
                    <a:pt x="0" y="122"/>
                    <a:pt x="36" y="158"/>
                    <a:pt x="79" y="158"/>
                  </a:cubicBezTo>
                  <a:cubicBezTo>
                    <a:pt x="123" y="158"/>
                    <a:pt x="158" y="122"/>
                    <a:pt x="158" y="79"/>
                  </a:cubicBezTo>
                  <a:cubicBezTo>
                    <a:pt x="158" y="35"/>
                    <a:pt x="123" y="0"/>
                    <a:pt x="79" y="0"/>
                  </a:cubicBezTo>
                  <a:cubicBezTo>
                    <a:pt x="36" y="0"/>
                    <a:pt x="0" y="35"/>
                    <a:pt x="0" y="79"/>
                  </a:cubicBezTo>
                  <a:close/>
                  <a:moveTo>
                    <a:pt x="121" y="79"/>
                  </a:moveTo>
                  <a:cubicBezTo>
                    <a:pt x="121" y="102"/>
                    <a:pt x="102" y="120"/>
                    <a:pt x="79" y="120"/>
                  </a:cubicBezTo>
                  <a:cubicBezTo>
                    <a:pt x="56" y="120"/>
                    <a:pt x="38" y="102"/>
                    <a:pt x="38" y="79"/>
                  </a:cubicBezTo>
                  <a:cubicBezTo>
                    <a:pt x="38" y="56"/>
                    <a:pt x="56" y="38"/>
                    <a:pt x="79" y="38"/>
                  </a:cubicBezTo>
                  <a:cubicBezTo>
                    <a:pt x="102" y="38"/>
                    <a:pt x="121" y="56"/>
                    <a:pt x="121" y="79"/>
                  </a:cubicBez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6" name="Freeform 599">
              <a:extLst>
                <a:ext uri="{FF2B5EF4-FFF2-40B4-BE49-F238E27FC236}">
                  <a16:creationId xmlns:a16="http://schemas.microsoft.com/office/drawing/2014/main" id="{83E6D665-E1BC-7A40-B603-C42D154318ED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690" y="2261"/>
              <a:ext cx="290" cy="290"/>
            </a:xfrm>
            <a:custGeom>
              <a:avLst/>
              <a:gdLst>
                <a:gd name="T0" fmla="*/ 0 w 123"/>
                <a:gd name="T1" fmla="*/ 62 h 123"/>
                <a:gd name="T2" fmla="*/ 61 w 123"/>
                <a:gd name="T3" fmla="*/ 123 h 123"/>
                <a:gd name="T4" fmla="*/ 123 w 123"/>
                <a:gd name="T5" fmla="*/ 62 h 123"/>
                <a:gd name="T6" fmla="*/ 61 w 123"/>
                <a:gd name="T7" fmla="*/ 0 h 123"/>
                <a:gd name="T8" fmla="*/ 0 w 123"/>
                <a:gd name="T9" fmla="*/ 62 h 123"/>
                <a:gd name="T10" fmla="*/ 110 w 123"/>
                <a:gd name="T11" fmla="*/ 62 h 123"/>
                <a:gd name="T12" fmla="*/ 61 w 123"/>
                <a:gd name="T13" fmla="*/ 111 h 123"/>
                <a:gd name="T14" fmla="*/ 12 w 123"/>
                <a:gd name="T15" fmla="*/ 62 h 123"/>
                <a:gd name="T16" fmla="*/ 61 w 123"/>
                <a:gd name="T17" fmla="*/ 13 h 123"/>
                <a:gd name="T18" fmla="*/ 110 w 123"/>
                <a:gd name="T19" fmla="*/ 6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0" y="62"/>
                  </a:moveTo>
                  <a:cubicBezTo>
                    <a:pt x="0" y="96"/>
                    <a:pt x="27" y="123"/>
                    <a:pt x="61" y="123"/>
                  </a:cubicBezTo>
                  <a:cubicBezTo>
                    <a:pt x="95" y="123"/>
                    <a:pt x="123" y="96"/>
                    <a:pt x="123" y="62"/>
                  </a:cubicBezTo>
                  <a:cubicBezTo>
                    <a:pt x="123" y="28"/>
                    <a:pt x="95" y="0"/>
                    <a:pt x="61" y="0"/>
                  </a:cubicBezTo>
                  <a:cubicBezTo>
                    <a:pt x="27" y="0"/>
                    <a:pt x="0" y="28"/>
                    <a:pt x="0" y="62"/>
                  </a:cubicBezTo>
                  <a:close/>
                  <a:moveTo>
                    <a:pt x="110" y="62"/>
                  </a:moveTo>
                  <a:cubicBezTo>
                    <a:pt x="110" y="89"/>
                    <a:pt x="88" y="111"/>
                    <a:pt x="61" y="111"/>
                  </a:cubicBezTo>
                  <a:cubicBezTo>
                    <a:pt x="34" y="111"/>
                    <a:pt x="12" y="89"/>
                    <a:pt x="12" y="62"/>
                  </a:cubicBezTo>
                  <a:cubicBezTo>
                    <a:pt x="12" y="35"/>
                    <a:pt x="34" y="13"/>
                    <a:pt x="61" y="13"/>
                  </a:cubicBezTo>
                  <a:cubicBezTo>
                    <a:pt x="88" y="13"/>
                    <a:pt x="110" y="35"/>
                    <a:pt x="110" y="62"/>
                  </a:cubicBezTo>
                  <a:close/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7" name="Freeform 600">
              <a:extLst>
                <a:ext uri="{FF2B5EF4-FFF2-40B4-BE49-F238E27FC236}">
                  <a16:creationId xmlns:a16="http://schemas.microsoft.com/office/drawing/2014/main" id="{0BDF9538-0DB8-B746-B44C-974EB61ACE19}"/>
                </a:ext>
              </a:extLst>
            </p:cNvPr>
            <p:cNvSpPr>
              <a:spLocks/>
            </p:cNvSpPr>
            <p:nvPr/>
          </p:nvSpPr>
          <p:spPr bwMode="gray">
            <a:xfrm>
              <a:off x="3616" y="2365"/>
              <a:ext cx="64" cy="85"/>
            </a:xfrm>
            <a:custGeom>
              <a:avLst/>
              <a:gdLst>
                <a:gd name="T0" fmla="*/ 64 w 64"/>
                <a:gd name="T1" fmla="*/ 0 h 85"/>
                <a:gd name="T2" fmla="*/ 64 w 64"/>
                <a:gd name="T3" fmla="*/ 85 h 85"/>
                <a:gd name="T4" fmla="*/ 0 w 64"/>
                <a:gd name="T5" fmla="*/ 70 h 85"/>
                <a:gd name="T6" fmla="*/ 0 w 64"/>
                <a:gd name="T7" fmla="*/ 14 h 85"/>
                <a:gd name="T8" fmla="*/ 64 w 64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5">
                  <a:moveTo>
                    <a:pt x="64" y="0"/>
                  </a:moveTo>
                  <a:lnTo>
                    <a:pt x="64" y="85"/>
                  </a:lnTo>
                  <a:lnTo>
                    <a:pt x="0" y="70"/>
                  </a:lnTo>
                  <a:lnTo>
                    <a:pt x="0" y="14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8" name="Freeform 601">
              <a:extLst>
                <a:ext uri="{FF2B5EF4-FFF2-40B4-BE49-F238E27FC236}">
                  <a16:creationId xmlns:a16="http://schemas.microsoft.com/office/drawing/2014/main" id="{CBA23067-C3C5-6443-BDAE-74C77A34E2FE}"/>
                </a:ext>
              </a:extLst>
            </p:cNvPr>
            <p:cNvSpPr>
              <a:spLocks/>
            </p:cNvSpPr>
            <p:nvPr/>
          </p:nvSpPr>
          <p:spPr bwMode="gray">
            <a:xfrm>
              <a:off x="3631" y="2443"/>
              <a:ext cx="92" cy="94"/>
            </a:xfrm>
            <a:custGeom>
              <a:avLst/>
              <a:gdLst>
                <a:gd name="T0" fmla="*/ 49 w 92"/>
                <a:gd name="T1" fmla="*/ 0 h 94"/>
                <a:gd name="T2" fmla="*/ 92 w 92"/>
                <a:gd name="T3" fmla="*/ 75 h 94"/>
                <a:gd name="T4" fmla="*/ 28 w 92"/>
                <a:gd name="T5" fmla="*/ 94 h 94"/>
                <a:gd name="T6" fmla="*/ 0 w 92"/>
                <a:gd name="T7" fmla="*/ 44 h 94"/>
                <a:gd name="T8" fmla="*/ 49 w 92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4">
                  <a:moveTo>
                    <a:pt x="49" y="0"/>
                  </a:moveTo>
                  <a:lnTo>
                    <a:pt x="92" y="75"/>
                  </a:lnTo>
                  <a:lnTo>
                    <a:pt x="28" y="94"/>
                  </a:lnTo>
                  <a:lnTo>
                    <a:pt x="0" y="4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9" name="Freeform 602">
              <a:extLst>
                <a:ext uri="{FF2B5EF4-FFF2-40B4-BE49-F238E27FC236}">
                  <a16:creationId xmlns:a16="http://schemas.microsoft.com/office/drawing/2014/main" id="{054C7D11-84EA-ED45-A269-33FDA29FC17B}"/>
                </a:ext>
              </a:extLst>
            </p:cNvPr>
            <p:cNvSpPr>
              <a:spLocks/>
            </p:cNvSpPr>
            <p:nvPr/>
          </p:nvSpPr>
          <p:spPr bwMode="gray">
            <a:xfrm>
              <a:off x="3699" y="2511"/>
              <a:ext cx="95" cy="95"/>
            </a:xfrm>
            <a:custGeom>
              <a:avLst/>
              <a:gdLst>
                <a:gd name="T0" fmla="*/ 21 w 95"/>
                <a:gd name="T1" fmla="*/ 0 h 95"/>
                <a:gd name="T2" fmla="*/ 95 w 95"/>
                <a:gd name="T3" fmla="*/ 45 h 95"/>
                <a:gd name="T4" fmla="*/ 50 w 95"/>
                <a:gd name="T5" fmla="*/ 95 h 95"/>
                <a:gd name="T6" fmla="*/ 0 w 95"/>
                <a:gd name="T7" fmla="*/ 64 h 95"/>
                <a:gd name="T8" fmla="*/ 21 w 9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21" y="0"/>
                  </a:moveTo>
                  <a:lnTo>
                    <a:pt x="95" y="45"/>
                  </a:lnTo>
                  <a:lnTo>
                    <a:pt x="50" y="95"/>
                  </a:lnTo>
                  <a:lnTo>
                    <a:pt x="0" y="6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0" name="Freeform 603">
              <a:extLst>
                <a:ext uri="{FF2B5EF4-FFF2-40B4-BE49-F238E27FC236}">
                  <a16:creationId xmlns:a16="http://schemas.microsoft.com/office/drawing/2014/main" id="{96C8F4ED-819E-7C4B-8FF3-E249B59B381E}"/>
                </a:ext>
              </a:extLst>
            </p:cNvPr>
            <p:cNvSpPr>
              <a:spLocks/>
            </p:cNvSpPr>
            <p:nvPr/>
          </p:nvSpPr>
          <p:spPr bwMode="gray">
            <a:xfrm>
              <a:off x="3789" y="2551"/>
              <a:ext cx="85" cy="66"/>
            </a:xfrm>
            <a:custGeom>
              <a:avLst/>
              <a:gdLst>
                <a:gd name="T0" fmla="*/ 0 w 85"/>
                <a:gd name="T1" fmla="*/ 0 h 66"/>
                <a:gd name="T2" fmla="*/ 85 w 85"/>
                <a:gd name="T3" fmla="*/ 0 h 66"/>
                <a:gd name="T4" fmla="*/ 71 w 85"/>
                <a:gd name="T5" fmla="*/ 66 h 66"/>
                <a:gd name="T6" fmla="*/ 12 w 85"/>
                <a:gd name="T7" fmla="*/ 66 h 66"/>
                <a:gd name="T8" fmla="*/ 0 w 85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66">
                  <a:moveTo>
                    <a:pt x="0" y="0"/>
                  </a:moveTo>
                  <a:lnTo>
                    <a:pt x="85" y="0"/>
                  </a:lnTo>
                  <a:lnTo>
                    <a:pt x="71" y="66"/>
                  </a:lnTo>
                  <a:lnTo>
                    <a:pt x="12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1" name="Freeform 604">
              <a:extLst>
                <a:ext uri="{FF2B5EF4-FFF2-40B4-BE49-F238E27FC236}">
                  <a16:creationId xmlns:a16="http://schemas.microsoft.com/office/drawing/2014/main" id="{7BC92D1B-3846-5C44-A99E-23F89E13B440}"/>
                </a:ext>
              </a:extLst>
            </p:cNvPr>
            <p:cNvSpPr>
              <a:spLocks/>
            </p:cNvSpPr>
            <p:nvPr/>
          </p:nvSpPr>
          <p:spPr bwMode="gray">
            <a:xfrm>
              <a:off x="3867" y="2509"/>
              <a:ext cx="94" cy="94"/>
            </a:xfrm>
            <a:custGeom>
              <a:avLst/>
              <a:gdLst>
                <a:gd name="T0" fmla="*/ 0 w 94"/>
                <a:gd name="T1" fmla="*/ 45 h 94"/>
                <a:gd name="T2" fmla="*/ 75 w 94"/>
                <a:gd name="T3" fmla="*/ 0 h 94"/>
                <a:gd name="T4" fmla="*/ 94 w 94"/>
                <a:gd name="T5" fmla="*/ 63 h 94"/>
                <a:gd name="T6" fmla="*/ 45 w 94"/>
                <a:gd name="T7" fmla="*/ 94 h 94"/>
                <a:gd name="T8" fmla="*/ 0 w 94"/>
                <a:gd name="T9" fmla="*/ 4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0" y="45"/>
                  </a:moveTo>
                  <a:lnTo>
                    <a:pt x="75" y="0"/>
                  </a:lnTo>
                  <a:lnTo>
                    <a:pt x="94" y="63"/>
                  </a:lnTo>
                  <a:lnTo>
                    <a:pt x="45" y="94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2" name="Freeform 605">
              <a:extLst>
                <a:ext uri="{FF2B5EF4-FFF2-40B4-BE49-F238E27FC236}">
                  <a16:creationId xmlns:a16="http://schemas.microsoft.com/office/drawing/2014/main" id="{5B3D795F-AA19-1F48-9275-6BE6F359EF0D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5" y="2440"/>
              <a:ext cx="92" cy="95"/>
            </a:xfrm>
            <a:custGeom>
              <a:avLst/>
              <a:gdLst>
                <a:gd name="T0" fmla="*/ 0 w 92"/>
                <a:gd name="T1" fmla="*/ 73 h 95"/>
                <a:gd name="T2" fmla="*/ 43 w 92"/>
                <a:gd name="T3" fmla="*/ 0 h 95"/>
                <a:gd name="T4" fmla="*/ 92 w 92"/>
                <a:gd name="T5" fmla="*/ 43 h 95"/>
                <a:gd name="T6" fmla="*/ 64 w 92"/>
                <a:gd name="T7" fmla="*/ 95 h 95"/>
                <a:gd name="T8" fmla="*/ 0 w 92"/>
                <a:gd name="T9" fmla="*/ 7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5">
                  <a:moveTo>
                    <a:pt x="0" y="73"/>
                  </a:moveTo>
                  <a:lnTo>
                    <a:pt x="43" y="0"/>
                  </a:lnTo>
                  <a:lnTo>
                    <a:pt x="92" y="43"/>
                  </a:lnTo>
                  <a:lnTo>
                    <a:pt x="64" y="95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3" name="Freeform 606">
              <a:extLst>
                <a:ext uri="{FF2B5EF4-FFF2-40B4-BE49-F238E27FC236}">
                  <a16:creationId xmlns:a16="http://schemas.microsoft.com/office/drawing/2014/main" id="{16C749DE-7415-4248-972A-8CC5D91E29F4}"/>
                </a:ext>
              </a:extLst>
            </p:cNvPr>
            <p:cNvSpPr>
              <a:spLocks/>
            </p:cNvSpPr>
            <p:nvPr/>
          </p:nvSpPr>
          <p:spPr bwMode="gray">
            <a:xfrm>
              <a:off x="3975" y="2360"/>
              <a:ext cx="67" cy="85"/>
            </a:xfrm>
            <a:custGeom>
              <a:avLst/>
              <a:gdLst>
                <a:gd name="T0" fmla="*/ 0 w 67"/>
                <a:gd name="T1" fmla="*/ 85 h 85"/>
                <a:gd name="T2" fmla="*/ 0 w 67"/>
                <a:gd name="T3" fmla="*/ 0 h 85"/>
                <a:gd name="T4" fmla="*/ 67 w 67"/>
                <a:gd name="T5" fmla="*/ 14 h 85"/>
                <a:gd name="T6" fmla="*/ 67 w 67"/>
                <a:gd name="T7" fmla="*/ 71 h 85"/>
                <a:gd name="T8" fmla="*/ 0 w 67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5">
                  <a:moveTo>
                    <a:pt x="0" y="85"/>
                  </a:moveTo>
                  <a:lnTo>
                    <a:pt x="0" y="0"/>
                  </a:lnTo>
                  <a:lnTo>
                    <a:pt x="67" y="14"/>
                  </a:lnTo>
                  <a:lnTo>
                    <a:pt x="67" y="71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4" name="Freeform 607">
              <a:extLst>
                <a:ext uri="{FF2B5EF4-FFF2-40B4-BE49-F238E27FC236}">
                  <a16:creationId xmlns:a16="http://schemas.microsoft.com/office/drawing/2014/main" id="{7EB9B74D-88CC-CA41-B421-970C99680783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3" y="2270"/>
              <a:ext cx="92" cy="97"/>
            </a:xfrm>
            <a:custGeom>
              <a:avLst/>
              <a:gdLst>
                <a:gd name="T0" fmla="*/ 45 w 92"/>
                <a:gd name="T1" fmla="*/ 97 h 97"/>
                <a:gd name="T2" fmla="*/ 0 w 92"/>
                <a:gd name="T3" fmla="*/ 21 h 97"/>
                <a:gd name="T4" fmla="*/ 64 w 92"/>
                <a:gd name="T5" fmla="*/ 0 h 97"/>
                <a:gd name="T6" fmla="*/ 92 w 92"/>
                <a:gd name="T7" fmla="*/ 52 h 97"/>
                <a:gd name="T8" fmla="*/ 45 w 92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7">
                  <a:moveTo>
                    <a:pt x="45" y="97"/>
                  </a:moveTo>
                  <a:lnTo>
                    <a:pt x="0" y="21"/>
                  </a:lnTo>
                  <a:lnTo>
                    <a:pt x="64" y="0"/>
                  </a:lnTo>
                  <a:lnTo>
                    <a:pt x="92" y="52"/>
                  </a:lnTo>
                  <a:lnTo>
                    <a:pt x="45" y="97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5" name="Freeform 608">
              <a:extLst>
                <a:ext uri="{FF2B5EF4-FFF2-40B4-BE49-F238E27FC236}">
                  <a16:creationId xmlns:a16="http://schemas.microsoft.com/office/drawing/2014/main" id="{4F885944-A2F6-1048-8474-A3AE0D542BC1}"/>
                </a:ext>
              </a:extLst>
            </p:cNvPr>
            <p:cNvSpPr>
              <a:spLocks/>
            </p:cNvSpPr>
            <p:nvPr/>
          </p:nvSpPr>
          <p:spPr bwMode="gray">
            <a:xfrm>
              <a:off x="3862" y="2204"/>
              <a:ext cx="97" cy="92"/>
            </a:xfrm>
            <a:custGeom>
              <a:avLst/>
              <a:gdLst>
                <a:gd name="T0" fmla="*/ 76 w 97"/>
                <a:gd name="T1" fmla="*/ 92 h 92"/>
                <a:gd name="T2" fmla="*/ 0 w 97"/>
                <a:gd name="T3" fmla="*/ 50 h 92"/>
                <a:gd name="T4" fmla="*/ 45 w 97"/>
                <a:gd name="T5" fmla="*/ 0 h 92"/>
                <a:gd name="T6" fmla="*/ 97 w 97"/>
                <a:gd name="T7" fmla="*/ 31 h 92"/>
                <a:gd name="T8" fmla="*/ 76 w 97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2">
                  <a:moveTo>
                    <a:pt x="76" y="92"/>
                  </a:moveTo>
                  <a:lnTo>
                    <a:pt x="0" y="50"/>
                  </a:lnTo>
                  <a:lnTo>
                    <a:pt x="45" y="0"/>
                  </a:lnTo>
                  <a:lnTo>
                    <a:pt x="97" y="31"/>
                  </a:lnTo>
                  <a:lnTo>
                    <a:pt x="76" y="92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6" name="Freeform 609">
              <a:extLst>
                <a:ext uri="{FF2B5EF4-FFF2-40B4-BE49-F238E27FC236}">
                  <a16:creationId xmlns:a16="http://schemas.microsoft.com/office/drawing/2014/main" id="{CA67028F-59B2-CC4B-A2D6-194AD50835F9}"/>
                </a:ext>
              </a:extLst>
            </p:cNvPr>
            <p:cNvSpPr>
              <a:spLocks/>
            </p:cNvSpPr>
            <p:nvPr/>
          </p:nvSpPr>
          <p:spPr bwMode="gray">
            <a:xfrm>
              <a:off x="3784" y="2192"/>
              <a:ext cx="85" cy="64"/>
            </a:xfrm>
            <a:custGeom>
              <a:avLst/>
              <a:gdLst>
                <a:gd name="T0" fmla="*/ 85 w 85"/>
                <a:gd name="T1" fmla="*/ 64 h 64"/>
                <a:gd name="T2" fmla="*/ 0 w 85"/>
                <a:gd name="T3" fmla="*/ 64 h 64"/>
                <a:gd name="T4" fmla="*/ 12 w 85"/>
                <a:gd name="T5" fmla="*/ 0 h 64"/>
                <a:gd name="T6" fmla="*/ 71 w 85"/>
                <a:gd name="T7" fmla="*/ 0 h 64"/>
                <a:gd name="T8" fmla="*/ 85 w 85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64">
                  <a:moveTo>
                    <a:pt x="85" y="64"/>
                  </a:moveTo>
                  <a:lnTo>
                    <a:pt x="0" y="64"/>
                  </a:lnTo>
                  <a:lnTo>
                    <a:pt x="12" y="0"/>
                  </a:lnTo>
                  <a:lnTo>
                    <a:pt x="71" y="0"/>
                  </a:lnTo>
                  <a:lnTo>
                    <a:pt x="85" y="64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7" name="Freeform 610">
              <a:extLst>
                <a:ext uri="{FF2B5EF4-FFF2-40B4-BE49-F238E27FC236}">
                  <a16:creationId xmlns:a16="http://schemas.microsoft.com/office/drawing/2014/main" id="{92D251F5-6D75-3F45-85FF-087FA839B352}"/>
                </a:ext>
              </a:extLst>
            </p:cNvPr>
            <p:cNvSpPr>
              <a:spLocks/>
            </p:cNvSpPr>
            <p:nvPr/>
          </p:nvSpPr>
          <p:spPr bwMode="gray">
            <a:xfrm>
              <a:off x="3694" y="2206"/>
              <a:ext cx="95" cy="92"/>
            </a:xfrm>
            <a:custGeom>
              <a:avLst/>
              <a:gdLst>
                <a:gd name="T0" fmla="*/ 95 w 95"/>
                <a:gd name="T1" fmla="*/ 50 h 92"/>
                <a:gd name="T2" fmla="*/ 22 w 95"/>
                <a:gd name="T3" fmla="*/ 92 h 92"/>
                <a:gd name="T4" fmla="*/ 0 w 95"/>
                <a:gd name="T5" fmla="*/ 31 h 92"/>
                <a:gd name="T6" fmla="*/ 52 w 95"/>
                <a:gd name="T7" fmla="*/ 0 h 92"/>
                <a:gd name="T8" fmla="*/ 95 w 95"/>
                <a:gd name="T9" fmla="*/ 5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2">
                  <a:moveTo>
                    <a:pt x="95" y="50"/>
                  </a:moveTo>
                  <a:lnTo>
                    <a:pt x="22" y="92"/>
                  </a:lnTo>
                  <a:lnTo>
                    <a:pt x="0" y="31"/>
                  </a:lnTo>
                  <a:lnTo>
                    <a:pt x="52" y="0"/>
                  </a:lnTo>
                  <a:lnTo>
                    <a:pt x="95" y="5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8" name="Freeform 611">
              <a:extLst>
                <a:ext uri="{FF2B5EF4-FFF2-40B4-BE49-F238E27FC236}">
                  <a16:creationId xmlns:a16="http://schemas.microsoft.com/office/drawing/2014/main" id="{6B305B86-7D62-4240-80DE-C48748143AE9}"/>
                </a:ext>
              </a:extLst>
            </p:cNvPr>
            <p:cNvSpPr>
              <a:spLocks/>
            </p:cNvSpPr>
            <p:nvPr/>
          </p:nvSpPr>
          <p:spPr bwMode="gray">
            <a:xfrm>
              <a:off x="3628" y="2275"/>
              <a:ext cx="92" cy="94"/>
            </a:xfrm>
            <a:custGeom>
              <a:avLst/>
              <a:gdLst>
                <a:gd name="T0" fmla="*/ 92 w 92"/>
                <a:gd name="T1" fmla="*/ 21 h 94"/>
                <a:gd name="T2" fmla="*/ 50 w 92"/>
                <a:gd name="T3" fmla="*/ 94 h 94"/>
                <a:gd name="T4" fmla="*/ 0 w 92"/>
                <a:gd name="T5" fmla="*/ 49 h 94"/>
                <a:gd name="T6" fmla="*/ 29 w 92"/>
                <a:gd name="T7" fmla="*/ 0 h 94"/>
                <a:gd name="T8" fmla="*/ 92 w 92"/>
                <a:gd name="T9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4">
                  <a:moveTo>
                    <a:pt x="92" y="21"/>
                  </a:moveTo>
                  <a:lnTo>
                    <a:pt x="50" y="94"/>
                  </a:lnTo>
                  <a:lnTo>
                    <a:pt x="0" y="49"/>
                  </a:lnTo>
                  <a:lnTo>
                    <a:pt x="29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9" name="Freeform 612">
              <a:extLst>
                <a:ext uri="{FF2B5EF4-FFF2-40B4-BE49-F238E27FC236}">
                  <a16:creationId xmlns:a16="http://schemas.microsoft.com/office/drawing/2014/main" id="{7C47C513-9323-3F44-927A-4CD969B56405}"/>
                </a:ext>
              </a:extLst>
            </p:cNvPr>
            <p:cNvSpPr>
              <a:spLocks/>
            </p:cNvSpPr>
            <p:nvPr/>
          </p:nvSpPr>
          <p:spPr bwMode="gray">
            <a:xfrm>
              <a:off x="4356" y="2102"/>
              <a:ext cx="186" cy="83"/>
            </a:xfrm>
            <a:custGeom>
              <a:avLst/>
              <a:gdLst>
                <a:gd name="T0" fmla="*/ 4 w 79"/>
                <a:gd name="T1" fmla="*/ 35 h 35"/>
                <a:gd name="T2" fmla="*/ 1 w 79"/>
                <a:gd name="T3" fmla="*/ 32 h 35"/>
                <a:gd name="T4" fmla="*/ 3 w 79"/>
                <a:gd name="T5" fmla="*/ 27 h 35"/>
                <a:gd name="T6" fmla="*/ 73 w 79"/>
                <a:gd name="T7" fmla="*/ 1 h 35"/>
                <a:gd name="T8" fmla="*/ 78 w 79"/>
                <a:gd name="T9" fmla="*/ 3 h 35"/>
                <a:gd name="T10" fmla="*/ 76 w 79"/>
                <a:gd name="T11" fmla="*/ 9 h 35"/>
                <a:gd name="T12" fmla="*/ 6 w 79"/>
                <a:gd name="T13" fmla="*/ 35 h 35"/>
                <a:gd name="T14" fmla="*/ 4 w 7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35">
                  <a:moveTo>
                    <a:pt x="4" y="35"/>
                  </a:moveTo>
                  <a:cubicBezTo>
                    <a:pt x="3" y="35"/>
                    <a:pt x="1" y="34"/>
                    <a:pt x="1" y="32"/>
                  </a:cubicBezTo>
                  <a:cubicBezTo>
                    <a:pt x="0" y="30"/>
                    <a:pt x="1" y="28"/>
                    <a:pt x="3" y="27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0"/>
                    <a:pt x="77" y="1"/>
                    <a:pt x="78" y="3"/>
                  </a:cubicBezTo>
                  <a:cubicBezTo>
                    <a:pt x="79" y="6"/>
                    <a:pt x="78" y="8"/>
                    <a:pt x="76" y="9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5"/>
                    <a:pt x="5" y="35"/>
                    <a:pt x="4" y="35"/>
                  </a:cubicBez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0" name="Freeform 613">
              <a:extLst>
                <a:ext uri="{FF2B5EF4-FFF2-40B4-BE49-F238E27FC236}">
                  <a16:creationId xmlns:a16="http://schemas.microsoft.com/office/drawing/2014/main" id="{C3242CEF-9711-7340-B2DA-97676A1ABBCE}"/>
                </a:ext>
              </a:extLst>
            </p:cNvPr>
            <p:cNvSpPr>
              <a:spLocks/>
            </p:cNvSpPr>
            <p:nvPr/>
          </p:nvSpPr>
          <p:spPr bwMode="gray">
            <a:xfrm>
              <a:off x="3366" y="1930"/>
              <a:ext cx="24" cy="23"/>
            </a:xfrm>
            <a:custGeom>
              <a:avLst/>
              <a:gdLst>
                <a:gd name="T0" fmla="*/ 4 w 10"/>
                <a:gd name="T1" fmla="*/ 9 h 10"/>
                <a:gd name="T2" fmla="*/ 0 w 10"/>
                <a:gd name="T3" fmla="*/ 4 h 10"/>
                <a:gd name="T4" fmla="*/ 5 w 10"/>
                <a:gd name="T5" fmla="*/ 0 h 10"/>
                <a:gd name="T6" fmla="*/ 9 w 10"/>
                <a:gd name="T7" fmla="*/ 5 h 10"/>
                <a:gd name="T8" fmla="*/ 4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1" y="9"/>
                    <a:pt x="0" y="7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8" y="0"/>
                    <a:pt x="10" y="3"/>
                    <a:pt x="9" y="5"/>
                  </a:cubicBezTo>
                  <a:cubicBezTo>
                    <a:pt x="9" y="8"/>
                    <a:pt x="7" y="10"/>
                    <a:pt x="4" y="9"/>
                  </a:cubicBez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1" name="Freeform 614">
              <a:extLst>
                <a:ext uri="{FF2B5EF4-FFF2-40B4-BE49-F238E27FC236}">
                  <a16:creationId xmlns:a16="http://schemas.microsoft.com/office/drawing/2014/main" id="{12402A46-0457-914A-A738-B8C2F47B416A}"/>
                </a:ext>
              </a:extLst>
            </p:cNvPr>
            <p:cNvSpPr>
              <a:spLocks/>
            </p:cNvSpPr>
            <p:nvPr/>
          </p:nvSpPr>
          <p:spPr bwMode="gray">
            <a:xfrm>
              <a:off x="3392" y="1816"/>
              <a:ext cx="130" cy="161"/>
            </a:xfrm>
            <a:custGeom>
              <a:avLst/>
              <a:gdLst>
                <a:gd name="T0" fmla="*/ 50 w 55"/>
                <a:gd name="T1" fmla="*/ 68 h 68"/>
                <a:gd name="T2" fmla="*/ 47 w 55"/>
                <a:gd name="T3" fmla="*/ 66 h 68"/>
                <a:gd name="T4" fmla="*/ 2 w 55"/>
                <a:gd name="T5" fmla="*/ 7 h 68"/>
                <a:gd name="T6" fmla="*/ 2 w 55"/>
                <a:gd name="T7" fmla="*/ 1 h 68"/>
                <a:gd name="T8" fmla="*/ 8 w 55"/>
                <a:gd name="T9" fmla="*/ 2 h 68"/>
                <a:gd name="T10" fmla="*/ 53 w 55"/>
                <a:gd name="T11" fmla="*/ 61 h 68"/>
                <a:gd name="T12" fmla="*/ 53 w 55"/>
                <a:gd name="T13" fmla="*/ 67 h 68"/>
                <a:gd name="T14" fmla="*/ 50 w 55"/>
                <a:gd name="T1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68">
                  <a:moveTo>
                    <a:pt x="50" y="68"/>
                  </a:moveTo>
                  <a:cubicBezTo>
                    <a:pt x="49" y="68"/>
                    <a:pt x="48" y="67"/>
                    <a:pt x="47" y="6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1" y="3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5" y="63"/>
                    <a:pt x="54" y="66"/>
                    <a:pt x="53" y="67"/>
                  </a:cubicBezTo>
                  <a:cubicBezTo>
                    <a:pt x="52" y="68"/>
                    <a:pt x="51" y="68"/>
                    <a:pt x="50" y="68"/>
                  </a:cubicBez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2" name="Freeform 615">
              <a:extLst>
                <a:ext uri="{FF2B5EF4-FFF2-40B4-BE49-F238E27FC236}">
                  <a16:creationId xmlns:a16="http://schemas.microsoft.com/office/drawing/2014/main" id="{57ECB966-070C-F447-AB46-CDE7A75F4FFB}"/>
                </a:ext>
              </a:extLst>
            </p:cNvPr>
            <p:cNvSpPr>
              <a:spLocks/>
            </p:cNvSpPr>
            <p:nvPr/>
          </p:nvSpPr>
          <p:spPr bwMode="gray">
            <a:xfrm>
              <a:off x="4557" y="2206"/>
              <a:ext cx="18" cy="19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14 h 19"/>
                <a:gd name="T4" fmla="*/ 11 w 18"/>
                <a:gd name="T5" fmla="*/ 0 h 19"/>
                <a:gd name="T6" fmla="*/ 18 w 18"/>
                <a:gd name="T7" fmla="*/ 7 h 19"/>
                <a:gd name="T8" fmla="*/ 7 w 1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lnTo>
                    <a:pt x="0" y="14"/>
                  </a:lnTo>
                  <a:lnTo>
                    <a:pt x="11" y="0"/>
                  </a:lnTo>
                  <a:lnTo>
                    <a:pt x="18" y="7"/>
                  </a:lnTo>
                  <a:lnTo>
                    <a:pt x="7" y="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3" name="Freeform 616">
              <a:extLst>
                <a:ext uri="{FF2B5EF4-FFF2-40B4-BE49-F238E27FC236}">
                  <a16:creationId xmlns:a16="http://schemas.microsoft.com/office/drawing/2014/main" id="{11281090-627F-2741-B883-D80311B30001}"/>
                </a:ext>
              </a:extLst>
            </p:cNvPr>
            <p:cNvSpPr>
              <a:spLocks/>
            </p:cNvSpPr>
            <p:nvPr/>
          </p:nvSpPr>
          <p:spPr bwMode="gray">
            <a:xfrm>
              <a:off x="4524" y="2239"/>
              <a:ext cx="18" cy="19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12 h 19"/>
                <a:gd name="T4" fmla="*/ 11 w 18"/>
                <a:gd name="T5" fmla="*/ 0 h 19"/>
                <a:gd name="T6" fmla="*/ 18 w 18"/>
                <a:gd name="T7" fmla="*/ 7 h 19"/>
                <a:gd name="T8" fmla="*/ 7 w 1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18" y="7"/>
                  </a:lnTo>
                  <a:lnTo>
                    <a:pt x="7" y="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4" name="Freeform 617">
              <a:extLst>
                <a:ext uri="{FF2B5EF4-FFF2-40B4-BE49-F238E27FC236}">
                  <a16:creationId xmlns:a16="http://schemas.microsoft.com/office/drawing/2014/main" id="{2D47ED5C-79E0-0A46-9DEF-1043026C1780}"/>
                </a:ext>
              </a:extLst>
            </p:cNvPr>
            <p:cNvSpPr>
              <a:spLocks/>
            </p:cNvSpPr>
            <p:nvPr/>
          </p:nvSpPr>
          <p:spPr bwMode="gray">
            <a:xfrm>
              <a:off x="4557" y="2239"/>
              <a:ext cx="18" cy="19"/>
            </a:xfrm>
            <a:custGeom>
              <a:avLst/>
              <a:gdLst>
                <a:gd name="T0" fmla="*/ 11 w 18"/>
                <a:gd name="T1" fmla="*/ 19 h 19"/>
                <a:gd name="T2" fmla="*/ 0 w 18"/>
                <a:gd name="T3" fmla="*/ 7 h 19"/>
                <a:gd name="T4" fmla="*/ 7 w 18"/>
                <a:gd name="T5" fmla="*/ 0 h 19"/>
                <a:gd name="T6" fmla="*/ 18 w 18"/>
                <a:gd name="T7" fmla="*/ 12 h 19"/>
                <a:gd name="T8" fmla="*/ 11 w 1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1" y="19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8" y="12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5" name="Freeform 618">
              <a:extLst>
                <a:ext uri="{FF2B5EF4-FFF2-40B4-BE49-F238E27FC236}">
                  <a16:creationId xmlns:a16="http://schemas.microsoft.com/office/drawing/2014/main" id="{D8E0397C-4029-EF46-9A70-A9528E160CA4}"/>
                </a:ext>
              </a:extLst>
            </p:cNvPr>
            <p:cNvSpPr>
              <a:spLocks/>
            </p:cNvSpPr>
            <p:nvPr/>
          </p:nvSpPr>
          <p:spPr bwMode="gray">
            <a:xfrm>
              <a:off x="4524" y="2206"/>
              <a:ext cx="18" cy="19"/>
            </a:xfrm>
            <a:custGeom>
              <a:avLst/>
              <a:gdLst>
                <a:gd name="T0" fmla="*/ 11 w 18"/>
                <a:gd name="T1" fmla="*/ 19 h 19"/>
                <a:gd name="T2" fmla="*/ 0 w 18"/>
                <a:gd name="T3" fmla="*/ 7 h 19"/>
                <a:gd name="T4" fmla="*/ 7 w 18"/>
                <a:gd name="T5" fmla="*/ 0 h 19"/>
                <a:gd name="T6" fmla="*/ 18 w 18"/>
                <a:gd name="T7" fmla="*/ 14 h 19"/>
                <a:gd name="T8" fmla="*/ 11 w 1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1" y="19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8" y="14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6" name="Freeform 619">
              <a:extLst>
                <a:ext uri="{FF2B5EF4-FFF2-40B4-BE49-F238E27FC236}">
                  <a16:creationId xmlns:a16="http://schemas.microsoft.com/office/drawing/2014/main" id="{18478B61-3632-BB47-9E61-D9AEFE1DF062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106" y="2494"/>
              <a:ext cx="106" cy="107"/>
            </a:xfrm>
            <a:custGeom>
              <a:avLst/>
              <a:gdLst>
                <a:gd name="T0" fmla="*/ 52 w 106"/>
                <a:gd name="T1" fmla="*/ 107 h 107"/>
                <a:gd name="T2" fmla="*/ 0 w 106"/>
                <a:gd name="T3" fmla="*/ 52 h 107"/>
                <a:gd name="T4" fmla="*/ 52 w 106"/>
                <a:gd name="T5" fmla="*/ 0 h 107"/>
                <a:gd name="T6" fmla="*/ 106 w 106"/>
                <a:gd name="T7" fmla="*/ 52 h 107"/>
                <a:gd name="T8" fmla="*/ 52 w 106"/>
                <a:gd name="T9" fmla="*/ 107 h 107"/>
                <a:gd name="T10" fmla="*/ 12 w 106"/>
                <a:gd name="T11" fmla="*/ 52 h 107"/>
                <a:gd name="T12" fmla="*/ 52 w 106"/>
                <a:gd name="T13" fmla="*/ 93 h 107"/>
                <a:gd name="T14" fmla="*/ 92 w 106"/>
                <a:gd name="T15" fmla="*/ 52 h 107"/>
                <a:gd name="T16" fmla="*/ 52 w 106"/>
                <a:gd name="T17" fmla="*/ 12 h 107"/>
                <a:gd name="T18" fmla="*/ 12 w 106"/>
                <a:gd name="T19" fmla="*/ 5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7">
                  <a:moveTo>
                    <a:pt x="52" y="107"/>
                  </a:moveTo>
                  <a:lnTo>
                    <a:pt x="0" y="52"/>
                  </a:lnTo>
                  <a:lnTo>
                    <a:pt x="52" y="0"/>
                  </a:lnTo>
                  <a:lnTo>
                    <a:pt x="106" y="52"/>
                  </a:lnTo>
                  <a:lnTo>
                    <a:pt x="52" y="107"/>
                  </a:lnTo>
                  <a:close/>
                  <a:moveTo>
                    <a:pt x="12" y="52"/>
                  </a:moveTo>
                  <a:lnTo>
                    <a:pt x="52" y="93"/>
                  </a:lnTo>
                  <a:lnTo>
                    <a:pt x="92" y="52"/>
                  </a:lnTo>
                  <a:lnTo>
                    <a:pt x="52" y="12"/>
                  </a:lnTo>
                  <a:lnTo>
                    <a:pt x="12" y="52"/>
                  </a:ln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7" name="Freeform 620">
              <a:extLst>
                <a:ext uri="{FF2B5EF4-FFF2-40B4-BE49-F238E27FC236}">
                  <a16:creationId xmlns:a16="http://schemas.microsoft.com/office/drawing/2014/main" id="{3D95A4E0-9C7D-E940-8A3E-53E3B251CC16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616" y="1736"/>
              <a:ext cx="71" cy="64"/>
            </a:xfrm>
            <a:custGeom>
              <a:avLst/>
              <a:gdLst>
                <a:gd name="T0" fmla="*/ 71 w 71"/>
                <a:gd name="T1" fmla="*/ 64 h 64"/>
                <a:gd name="T2" fmla="*/ 0 w 71"/>
                <a:gd name="T3" fmla="*/ 64 h 64"/>
                <a:gd name="T4" fmla="*/ 36 w 71"/>
                <a:gd name="T5" fmla="*/ 0 h 64"/>
                <a:gd name="T6" fmla="*/ 71 w 71"/>
                <a:gd name="T7" fmla="*/ 64 h 64"/>
                <a:gd name="T8" fmla="*/ 17 w 71"/>
                <a:gd name="T9" fmla="*/ 54 h 64"/>
                <a:gd name="T10" fmla="*/ 55 w 71"/>
                <a:gd name="T11" fmla="*/ 54 h 64"/>
                <a:gd name="T12" fmla="*/ 36 w 71"/>
                <a:gd name="T13" fmla="*/ 19 h 64"/>
                <a:gd name="T14" fmla="*/ 17 w 71"/>
                <a:gd name="T15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64">
                  <a:moveTo>
                    <a:pt x="71" y="64"/>
                  </a:moveTo>
                  <a:lnTo>
                    <a:pt x="0" y="64"/>
                  </a:lnTo>
                  <a:lnTo>
                    <a:pt x="36" y="0"/>
                  </a:lnTo>
                  <a:lnTo>
                    <a:pt x="71" y="64"/>
                  </a:lnTo>
                  <a:close/>
                  <a:moveTo>
                    <a:pt x="17" y="54"/>
                  </a:moveTo>
                  <a:lnTo>
                    <a:pt x="55" y="54"/>
                  </a:lnTo>
                  <a:lnTo>
                    <a:pt x="36" y="19"/>
                  </a:lnTo>
                  <a:lnTo>
                    <a:pt x="17" y="54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</p:grpSp>
      <p:sp>
        <p:nvSpPr>
          <p:cNvPr id="138" name="Abgerundetes Rechteck 47">
            <a:extLst>
              <a:ext uri="{FF2B5EF4-FFF2-40B4-BE49-F238E27FC236}">
                <a16:creationId xmlns:a16="http://schemas.microsoft.com/office/drawing/2014/main" id="{F6DDCCD2-7276-4540-95F7-9895B2D92233}"/>
              </a:ext>
            </a:extLst>
          </p:cNvPr>
          <p:cNvSpPr/>
          <p:nvPr/>
        </p:nvSpPr>
        <p:spPr bwMode="gray">
          <a:xfrm>
            <a:off x="2540000" y="284621"/>
            <a:ext cx="8587655" cy="358461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Acogimiento y consolidación: Febrero 2020</a:t>
            </a:r>
            <a:endParaRPr kumimoji="0" lang="en-US" sz="1600" b="0" i="0" u="none" strike="noStrike" kern="0" cap="none" spc="0" normalizeH="0" baseline="0" noProof="1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graphicFrame>
        <p:nvGraphicFramePr>
          <p:cNvPr id="139" name="Tabla 138">
            <a:extLst>
              <a:ext uri="{FF2B5EF4-FFF2-40B4-BE49-F238E27FC236}">
                <a16:creationId xmlns:a16="http://schemas.microsoft.com/office/drawing/2014/main" id="{055B32BD-D27A-4C49-A1DA-077DE551EA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663950"/>
              </p:ext>
            </p:extLst>
          </p:nvPr>
        </p:nvGraphicFramePr>
        <p:xfrm>
          <a:off x="2540000" y="2942845"/>
          <a:ext cx="8588835" cy="1624855"/>
        </p:xfrm>
        <a:graphic>
          <a:graphicData uri="http://schemas.openxmlformats.org/drawingml/2006/table">
            <a:tbl>
              <a:tblPr firstRow="1" bandRow="1"/>
              <a:tblGrid>
                <a:gridCol w="2882790">
                  <a:extLst>
                    <a:ext uri="{9D8B030D-6E8A-4147-A177-3AD203B41FA5}">
                      <a16:colId xmlns:a16="http://schemas.microsoft.com/office/drawing/2014/main" val="3827327507"/>
                    </a:ext>
                  </a:extLst>
                </a:gridCol>
                <a:gridCol w="1861144">
                  <a:extLst>
                    <a:ext uri="{9D8B030D-6E8A-4147-A177-3AD203B41FA5}">
                      <a16:colId xmlns:a16="http://schemas.microsoft.com/office/drawing/2014/main" val="2281271350"/>
                    </a:ext>
                  </a:extLst>
                </a:gridCol>
                <a:gridCol w="1861144">
                  <a:extLst>
                    <a:ext uri="{9D8B030D-6E8A-4147-A177-3AD203B41FA5}">
                      <a16:colId xmlns:a16="http://schemas.microsoft.com/office/drawing/2014/main" val="4208575527"/>
                    </a:ext>
                  </a:extLst>
                </a:gridCol>
                <a:gridCol w="1983757">
                  <a:extLst>
                    <a:ext uri="{9D8B030D-6E8A-4147-A177-3AD203B41FA5}">
                      <a16:colId xmlns:a16="http://schemas.microsoft.com/office/drawing/2014/main" val="1614221149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400" dirty="0"/>
                        <a:t>Aportes de la Seg.Social y Régimenes de Recaudación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Vencimiento 1 Cuota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Pago a cuenta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Cantidad Cuotas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138877"/>
                  </a:ext>
                </a:extLst>
              </a:tr>
              <a:tr h="230209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Micro y entidades sin fines de lucro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Julio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0%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60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568154"/>
                  </a:ext>
                </a:extLst>
              </a:tr>
              <a:tr h="23467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Pequeña y Mediana Tramo 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Julio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A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39D">
                              <a:lumMod val="25000"/>
                            </a:srgbClr>
                          </a:solidFill>
                          <a:effectLst/>
                          <a:uLnTx/>
                          <a:uFillTx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419637"/>
                  </a:ext>
                </a:extLst>
              </a:tr>
              <a:tr h="28373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Mediana Tramo II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Julio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2%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A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39D">
                              <a:lumMod val="25000"/>
                            </a:srgbClr>
                          </a:solidFill>
                          <a:effectLst/>
                          <a:uLnTx/>
                          <a:uFillTx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05535"/>
                  </a:ext>
                </a:extLst>
              </a:tr>
              <a:tr h="221838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Condicionales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Julio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5%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A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39D">
                              <a:lumMod val="25000"/>
                            </a:srgbClr>
                          </a:solidFill>
                          <a:effectLst/>
                          <a:uLnTx/>
                          <a:uFillTx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60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999807"/>
                  </a:ext>
                </a:extLst>
              </a:tr>
            </a:tbl>
          </a:graphicData>
        </a:graphic>
      </p:graphicFrame>
      <p:sp>
        <p:nvSpPr>
          <p:cNvPr id="140" name="Abgerundetes Rechteck 47">
            <a:extLst>
              <a:ext uri="{FF2B5EF4-FFF2-40B4-BE49-F238E27FC236}">
                <a16:creationId xmlns:a16="http://schemas.microsoft.com/office/drawing/2014/main" id="{E2C29941-6867-224E-8A4D-92BD56811A70}"/>
              </a:ext>
            </a:extLst>
          </p:cNvPr>
          <p:cNvSpPr/>
          <p:nvPr/>
        </p:nvSpPr>
        <p:spPr bwMode="gray">
          <a:xfrm>
            <a:off x="2540001" y="2567280"/>
            <a:ext cx="8588834" cy="357664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Acogimiento y consolidación: Marzo 2020</a:t>
            </a:r>
            <a:endParaRPr kumimoji="0" lang="en-US" sz="1600" b="0" i="0" u="none" strike="noStrike" kern="0" cap="none" spc="0" normalizeH="0" baseline="0" noProof="1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graphicFrame>
        <p:nvGraphicFramePr>
          <p:cNvPr id="141" name="Tabla 140">
            <a:extLst>
              <a:ext uri="{FF2B5EF4-FFF2-40B4-BE49-F238E27FC236}">
                <a16:creationId xmlns:a16="http://schemas.microsoft.com/office/drawing/2014/main" id="{C4ADD638-C932-A441-8923-7E222CE206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5650720"/>
              </p:ext>
            </p:extLst>
          </p:nvPr>
        </p:nvGraphicFramePr>
        <p:xfrm>
          <a:off x="2540000" y="5083091"/>
          <a:ext cx="8567653" cy="1624855"/>
        </p:xfrm>
        <a:graphic>
          <a:graphicData uri="http://schemas.openxmlformats.org/drawingml/2006/table">
            <a:tbl>
              <a:tblPr firstRow="1" bandRow="1"/>
              <a:tblGrid>
                <a:gridCol w="2875681">
                  <a:extLst>
                    <a:ext uri="{9D8B030D-6E8A-4147-A177-3AD203B41FA5}">
                      <a16:colId xmlns:a16="http://schemas.microsoft.com/office/drawing/2014/main" val="3827327507"/>
                    </a:ext>
                  </a:extLst>
                </a:gridCol>
                <a:gridCol w="1856554">
                  <a:extLst>
                    <a:ext uri="{9D8B030D-6E8A-4147-A177-3AD203B41FA5}">
                      <a16:colId xmlns:a16="http://schemas.microsoft.com/office/drawing/2014/main" val="2281271350"/>
                    </a:ext>
                  </a:extLst>
                </a:gridCol>
                <a:gridCol w="1856554">
                  <a:extLst>
                    <a:ext uri="{9D8B030D-6E8A-4147-A177-3AD203B41FA5}">
                      <a16:colId xmlns:a16="http://schemas.microsoft.com/office/drawing/2014/main" val="4208575527"/>
                    </a:ext>
                  </a:extLst>
                </a:gridCol>
                <a:gridCol w="1978864">
                  <a:extLst>
                    <a:ext uri="{9D8B030D-6E8A-4147-A177-3AD203B41FA5}">
                      <a16:colId xmlns:a16="http://schemas.microsoft.com/office/drawing/2014/main" val="1614221149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400" dirty="0"/>
                        <a:t>Aportes de la Seg.Social y Régimenes de Recaudación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Vencimiento 1 Cuota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Pago a cuenta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Cantidad Cuotas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138877"/>
                  </a:ext>
                </a:extLst>
              </a:tr>
              <a:tr h="230209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Micro y entidades sin fines de lucro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Mayo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0%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40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568154"/>
                  </a:ext>
                </a:extLst>
              </a:tr>
              <a:tr h="23467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Pequeña y Mediana Tramo 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Mayo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3%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A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40</a:t>
                      </a:r>
                      <a:endParaRPr kumimoji="0" lang="es-A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419637"/>
                  </a:ext>
                </a:extLst>
              </a:tr>
              <a:tr h="28373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Mediana Tramo II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Mayo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5%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A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40</a:t>
                      </a:r>
                      <a:endParaRPr kumimoji="0" lang="es-A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uLnTx/>
                        <a:uFillTx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05535"/>
                  </a:ext>
                </a:extLst>
              </a:tr>
              <a:tr h="221838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Condicionales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Mayo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5%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A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40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4999807"/>
                  </a:ext>
                </a:extLst>
              </a:tr>
            </a:tbl>
          </a:graphicData>
        </a:graphic>
      </p:graphicFrame>
      <p:sp>
        <p:nvSpPr>
          <p:cNvPr id="142" name="Abgerundetes Rechteck 47">
            <a:extLst>
              <a:ext uri="{FF2B5EF4-FFF2-40B4-BE49-F238E27FC236}">
                <a16:creationId xmlns:a16="http://schemas.microsoft.com/office/drawing/2014/main" id="{D3938ACA-882F-5445-823E-AB34D023BD76}"/>
              </a:ext>
            </a:extLst>
          </p:cNvPr>
          <p:cNvSpPr/>
          <p:nvPr/>
        </p:nvSpPr>
        <p:spPr bwMode="gray">
          <a:xfrm>
            <a:off x="2540001" y="4690976"/>
            <a:ext cx="8567652" cy="330816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Acogimiento y consolidación: Abril 2020</a:t>
            </a:r>
            <a:endParaRPr kumimoji="0" lang="en-US" sz="1600" b="0" i="0" u="none" strike="noStrike" kern="0" cap="none" spc="0" normalizeH="0" baseline="0" noProof="1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85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  <p:bldP spid="140" grpId="0" animBg="1"/>
      <p:bldP spid="14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6">
            <a:extLst>
              <a:ext uri="{FF2B5EF4-FFF2-40B4-BE49-F238E27FC236}">
                <a16:creationId xmlns:a16="http://schemas.microsoft.com/office/drawing/2014/main" id="{CF36D73D-9594-A74D-A565-47DDCF995EC2}"/>
              </a:ext>
            </a:extLst>
          </p:cNvPr>
          <p:cNvSpPr/>
          <p:nvPr/>
        </p:nvSpPr>
        <p:spPr>
          <a:xfrm>
            <a:off x="3601513" y="1977576"/>
            <a:ext cx="6840760" cy="4259736"/>
          </a:xfrm>
          <a:prstGeom prst="rect">
            <a:avLst/>
          </a:prstGeom>
          <a:solidFill>
            <a:srgbClr val="F29B26">
              <a:lumMod val="20000"/>
              <a:lumOff val="80000"/>
            </a:srgbClr>
          </a:solidFill>
        </p:spPr>
        <p:txBody>
          <a:bodyPr wrap="square" lIns="182880" tIns="182880" rIns="365687" bIns="365687">
            <a:noAutofit/>
          </a:bodyPr>
          <a:lstStyle/>
          <a:p>
            <a:pPr marL="0" marR="0" lvl="0" indent="0" algn="ctr" defTabSz="1828434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Lato Light"/>
              <a:cs typeface="+mn-cs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34</a:t>
            </a:fld>
            <a:endParaRPr lang="es-A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27268A5-AB0B-1940-8F30-E3155B3F1814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>
              <a:lnSpc>
                <a:spcPct val="105000"/>
              </a:lnSpc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Formas de Extinción : Plan de Pago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5" name="Rechteck 35">
            <a:extLst>
              <a:ext uri="{FF2B5EF4-FFF2-40B4-BE49-F238E27FC236}">
                <a16:creationId xmlns:a16="http://schemas.microsoft.com/office/drawing/2014/main" id="{7D2A4A0C-77D4-5647-961C-14A5E6012BD1}"/>
              </a:ext>
            </a:extLst>
          </p:cNvPr>
          <p:cNvSpPr/>
          <p:nvPr/>
        </p:nvSpPr>
        <p:spPr bwMode="gray">
          <a:xfrm>
            <a:off x="3215680" y="1844824"/>
            <a:ext cx="6840760" cy="660416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/>
          <a:lstStyle/>
          <a:p>
            <a:pPr marL="180975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14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Cuota variable: Sistema alemán. </a:t>
            </a:r>
            <a:endParaRPr lang="es-ES" sz="1400" b="1" kern="0" dirty="0">
              <a:solidFill>
                <a:srgbClr val="FF0000"/>
              </a:solidFill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sp>
        <p:nvSpPr>
          <p:cNvPr id="6" name="Rechteck 35">
            <a:extLst>
              <a:ext uri="{FF2B5EF4-FFF2-40B4-BE49-F238E27FC236}">
                <a16:creationId xmlns:a16="http://schemas.microsoft.com/office/drawing/2014/main" id="{2BCE435F-C577-6340-86A5-DEF27F75E857}"/>
              </a:ext>
            </a:extLst>
          </p:cNvPr>
          <p:cNvSpPr/>
          <p:nvPr/>
        </p:nvSpPr>
        <p:spPr bwMode="gray">
          <a:xfrm>
            <a:off x="3215680" y="2644854"/>
            <a:ext cx="6840760" cy="660416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/>
          <a:lstStyle/>
          <a:p>
            <a:pPr marL="180975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14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Cuota no puede ser inferior a $1.000,00 y vencerán cada 16 del mes </a:t>
            </a:r>
            <a:r>
              <a:rPr lang="es-ES" sz="1400" b="1" kern="0" dirty="0" err="1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ó</a:t>
            </a:r>
            <a:r>
              <a:rPr lang="es-ES" sz="14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 12 mes inmediato siguiente.</a:t>
            </a:r>
            <a:endParaRPr lang="es-ES" sz="1400" b="1" kern="0" dirty="0">
              <a:solidFill>
                <a:srgbClr val="FF0000"/>
              </a:solidFill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sp>
        <p:nvSpPr>
          <p:cNvPr id="7" name="Rechteck 35">
            <a:extLst>
              <a:ext uri="{FF2B5EF4-FFF2-40B4-BE49-F238E27FC236}">
                <a16:creationId xmlns:a16="http://schemas.microsoft.com/office/drawing/2014/main" id="{FB252314-C83A-E545-B623-366A81C672D1}"/>
              </a:ext>
            </a:extLst>
          </p:cNvPr>
          <p:cNvSpPr/>
          <p:nvPr/>
        </p:nvSpPr>
        <p:spPr bwMode="gray">
          <a:xfrm>
            <a:off x="3215680" y="3439318"/>
            <a:ext cx="6840760" cy="660416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/>
          <a:lstStyle/>
          <a:p>
            <a:pPr marL="180975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14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Pago a cuenta: </a:t>
            </a:r>
            <a:r>
              <a:rPr lang="es-ES" sz="14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Porcentaje + Anticipos Exigibles + IVA por importación de servicios.</a:t>
            </a:r>
          </a:p>
        </p:txBody>
      </p:sp>
      <p:sp>
        <p:nvSpPr>
          <p:cNvPr id="8" name="Rechteck 35">
            <a:extLst>
              <a:ext uri="{FF2B5EF4-FFF2-40B4-BE49-F238E27FC236}">
                <a16:creationId xmlns:a16="http://schemas.microsoft.com/office/drawing/2014/main" id="{7A9485C6-BB3A-6343-A664-3550B78CCA19}"/>
              </a:ext>
            </a:extLst>
          </p:cNvPr>
          <p:cNvSpPr/>
          <p:nvPr/>
        </p:nvSpPr>
        <p:spPr bwMode="gray">
          <a:xfrm>
            <a:off x="3215680" y="4233782"/>
            <a:ext cx="6840760" cy="850510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/>
          <a:lstStyle/>
          <a:p>
            <a:pPr marL="180975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14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Tasa financiación del 3% hasta los vencimientos enero 2021 inclusive, luego BADLAR (</a:t>
            </a:r>
            <a:r>
              <a:rPr lang="es-ES" sz="1400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vigente al día 20 del mes anterior al inicio del semestre</a:t>
            </a:r>
            <a:r>
              <a:rPr lang="es-ES" sz="14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). </a:t>
            </a:r>
            <a:r>
              <a:rPr lang="es-ES" sz="1400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Los semestres serán febrero/julio y agosto/enero).</a:t>
            </a:r>
            <a:endParaRPr lang="es-ES" sz="1400" kern="0" dirty="0">
              <a:solidFill>
                <a:srgbClr val="FF0000"/>
              </a:solidFill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sp>
        <p:nvSpPr>
          <p:cNvPr id="9" name="Rechteck 35">
            <a:extLst>
              <a:ext uri="{FF2B5EF4-FFF2-40B4-BE49-F238E27FC236}">
                <a16:creationId xmlns:a16="http://schemas.microsoft.com/office/drawing/2014/main" id="{5D49B0FF-63BC-2A4B-A7B2-0CE29E374A49}"/>
              </a:ext>
            </a:extLst>
          </p:cNvPr>
          <p:cNvSpPr/>
          <p:nvPr/>
        </p:nvSpPr>
        <p:spPr bwMode="gray">
          <a:xfrm>
            <a:off x="3215680" y="5218340"/>
            <a:ext cx="6840760" cy="660416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/>
          <a:lstStyle/>
          <a:p>
            <a:pPr marL="180975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14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Se consolidará a la fecha del pago a cuenta.</a:t>
            </a:r>
            <a:endParaRPr lang="es-ES" sz="1400" b="1" kern="0" dirty="0">
              <a:solidFill>
                <a:srgbClr val="FF0000"/>
              </a:solidFill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356340C-4F3A-0848-836D-2B48957FAAAA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13  de la Ley 27.541 (B.O. 23/12/2019) y Art. 34, 35 y 37 de la R.G. (AFIP) 4667 (B.O. 31/01/2020). </a:t>
            </a:r>
          </a:p>
        </p:txBody>
      </p:sp>
    </p:spTree>
    <p:extLst>
      <p:ext uri="{BB962C8B-B14F-4D97-AF65-F5344CB8AC3E}">
        <p14:creationId xmlns:p14="http://schemas.microsoft.com/office/powerpoint/2010/main" val="2794840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uppieren 4">
            <a:extLst>
              <a:ext uri="{FF2B5EF4-FFF2-40B4-BE49-F238E27FC236}">
                <a16:creationId xmlns:a16="http://schemas.microsoft.com/office/drawing/2014/main" id="{A50E0B58-88A1-2343-929B-7BF967C9401D}"/>
              </a:ext>
            </a:extLst>
          </p:cNvPr>
          <p:cNvGrpSpPr/>
          <p:nvPr/>
        </p:nvGrpSpPr>
        <p:grpSpPr bwMode="gray">
          <a:xfrm>
            <a:off x="4583832" y="1714972"/>
            <a:ext cx="4968552" cy="4217516"/>
            <a:chOff x="6792324" y="1302487"/>
            <a:chExt cx="4421086" cy="3583683"/>
          </a:xfrm>
        </p:grpSpPr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7B6FDFB0-BC14-A445-BBAC-25FFCB85D40E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614261" y="3632504"/>
              <a:ext cx="479154" cy="321912"/>
            </a:xfrm>
            <a:custGeom>
              <a:avLst/>
              <a:gdLst>
                <a:gd name="T0" fmla="*/ 387 w 387"/>
                <a:gd name="T1" fmla="*/ 260 h 260"/>
                <a:gd name="T2" fmla="*/ 0 w 387"/>
                <a:gd name="T3" fmla="*/ 234 h 260"/>
                <a:gd name="T4" fmla="*/ 90 w 387"/>
                <a:gd name="T5" fmla="*/ 0 h 260"/>
                <a:gd name="T6" fmla="*/ 305 w 387"/>
                <a:gd name="T7" fmla="*/ 16 h 260"/>
                <a:gd name="T8" fmla="*/ 387 w 387"/>
                <a:gd name="T9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260">
                  <a:moveTo>
                    <a:pt x="387" y="260"/>
                  </a:moveTo>
                  <a:lnTo>
                    <a:pt x="0" y="234"/>
                  </a:lnTo>
                  <a:lnTo>
                    <a:pt x="90" y="0"/>
                  </a:lnTo>
                  <a:lnTo>
                    <a:pt x="305" y="16"/>
                  </a:lnTo>
                  <a:lnTo>
                    <a:pt x="387" y="260"/>
                  </a:lnTo>
                  <a:close/>
                </a:path>
              </a:pathLst>
            </a:custGeom>
            <a:solidFill>
              <a:srgbClr val="E8A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Ellipse 96">
              <a:extLst>
                <a:ext uri="{FF2B5EF4-FFF2-40B4-BE49-F238E27FC236}">
                  <a16:creationId xmlns:a16="http://schemas.microsoft.com/office/drawing/2014/main" id="{6D5329D5-6BE1-1140-954F-0F79C3C56AD4}"/>
                </a:ext>
              </a:extLst>
            </p:cNvPr>
            <p:cNvSpPr/>
            <p:nvPr/>
          </p:nvSpPr>
          <p:spPr bwMode="gray">
            <a:xfrm>
              <a:off x="6792324" y="4194316"/>
              <a:ext cx="4421086" cy="656524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algn="ctr">
                <a:lnSpc>
                  <a:spcPct val="90000"/>
                </a:lnSpc>
                <a:spcAft>
                  <a:spcPts val="1000"/>
                </a:spcAft>
              </a:pPr>
              <a:endParaRPr lang="en-US" dirty="0" err="1"/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B6FF17D7-1247-1C44-BA52-B72635B4F293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385127" y="3768063"/>
              <a:ext cx="1015261" cy="1118107"/>
            </a:xfrm>
            <a:custGeom>
              <a:avLst/>
              <a:gdLst/>
              <a:ahLst/>
              <a:cxnLst/>
              <a:rect l="l" t="t" r="r" b="b"/>
              <a:pathLst>
                <a:path w="1015261" h="1118107">
                  <a:moveTo>
                    <a:pt x="708050" y="0"/>
                  </a:moveTo>
                  <a:cubicBezTo>
                    <a:pt x="810454" y="23382"/>
                    <a:pt x="810454" y="23382"/>
                    <a:pt x="810454" y="23382"/>
                  </a:cubicBezTo>
                  <a:cubicBezTo>
                    <a:pt x="1015261" y="90605"/>
                    <a:pt x="1015261" y="90605"/>
                    <a:pt x="1015261" y="90605"/>
                  </a:cubicBezTo>
                  <a:cubicBezTo>
                    <a:pt x="971374" y="394569"/>
                    <a:pt x="971374" y="394569"/>
                    <a:pt x="971374" y="394569"/>
                  </a:cubicBezTo>
                  <a:cubicBezTo>
                    <a:pt x="971363" y="394624"/>
                    <a:pt x="912858" y="701467"/>
                    <a:pt x="915783" y="827133"/>
                  </a:cubicBezTo>
                  <a:cubicBezTo>
                    <a:pt x="918064" y="927360"/>
                    <a:pt x="931007" y="1063093"/>
                    <a:pt x="936618" y="1118107"/>
                  </a:cubicBezTo>
                  <a:cubicBezTo>
                    <a:pt x="813935" y="1111753"/>
                    <a:pt x="687937" y="1103262"/>
                    <a:pt x="559503" y="1092933"/>
                  </a:cubicBezTo>
                  <a:cubicBezTo>
                    <a:pt x="392535" y="1079505"/>
                    <a:pt x="230126" y="1063668"/>
                    <a:pt x="74236" y="1045608"/>
                  </a:cubicBezTo>
                  <a:cubicBezTo>
                    <a:pt x="85527" y="981013"/>
                    <a:pt x="97917" y="895752"/>
                    <a:pt x="99478" y="827133"/>
                  </a:cubicBezTo>
                  <a:cubicBezTo>
                    <a:pt x="102404" y="701456"/>
                    <a:pt x="43887" y="394569"/>
                    <a:pt x="43887" y="394569"/>
                  </a:cubicBezTo>
                  <a:lnTo>
                    <a:pt x="0" y="90605"/>
                  </a:lnTo>
                  <a:cubicBezTo>
                    <a:pt x="207734" y="23382"/>
                    <a:pt x="207734" y="23382"/>
                    <a:pt x="207734" y="23382"/>
                  </a:cubicBezTo>
                  <a:cubicBezTo>
                    <a:pt x="307212" y="0"/>
                    <a:pt x="307212" y="0"/>
                    <a:pt x="307212" y="0"/>
                  </a:cubicBezTo>
                  <a:cubicBezTo>
                    <a:pt x="424245" y="108141"/>
                    <a:pt x="424245" y="108141"/>
                    <a:pt x="424245" y="108141"/>
                  </a:cubicBezTo>
                  <a:cubicBezTo>
                    <a:pt x="591017" y="108141"/>
                    <a:pt x="591017" y="108141"/>
                    <a:pt x="591017" y="108141"/>
                  </a:cubicBezTo>
                  <a:cubicBezTo>
                    <a:pt x="708050" y="0"/>
                    <a:pt x="708050" y="0"/>
                    <a:pt x="708050" y="0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2" name="Gruppieren 145">
              <a:extLst>
                <a:ext uri="{FF2B5EF4-FFF2-40B4-BE49-F238E27FC236}">
                  <a16:creationId xmlns:a16="http://schemas.microsoft.com/office/drawing/2014/main" id="{C5D35788-18B7-674F-8124-6706213A1FBD}"/>
                </a:ext>
              </a:extLst>
            </p:cNvPr>
            <p:cNvGrpSpPr/>
            <p:nvPr/>
          </p:nvGrpSpPr>
          <p:grpSpPr bwMode="gray">
            <a:xfrm rot="21375727">
              <a:off x="8224697" y="1302487"/>
              <a:ext cx="1077896" cy="1195259"/>
              <a:chOff x="7303491" y="234124"/>
              <a:chExt cx="3081040" cy="3416516"/>
            </a:xfrm>
            <a:solidFill>
              <a:schemeClr val="accent3">
                <a:lumMod val="20000"/>
                <a:lumOff val="80000"/>
              </a:schemeClr>
            </a:solidFill>
          </p:grpSpPr>
          <p:sp>
            <p:nvSpPr>
              <p:cNvPr id="88" name="Freeform 17">
                <a:extLst>
                  <a:ext uri="{FF2B5EF4-FFF2-40B4-BE49-F238E27FC236}">
                    <a16:creationId xmlns:a16="http://schemas.microsoft.com/office/drawing/2014/main" id="{AA32BDA9-EAB8-2F4C-BA36-363F8560150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685911" y="234124"/>
                <a:ext cx="74612" cy="2370140"/>
              </a:xfrm>
              <a:custGeom>
                <a:avLst/>
                <a:gdLst>
                  <a:gd name="T0" fmla="*/ 10 w 20"/>
                  <a:gd name="T1" fmla="*/ 0 h 632"/>
                  <a:gd name="T2" fmla="*/ 0 w 20"/>
                  <a:gd name="T3" fmla="*/ 10 h 632"/>
                  <a:gd name="T4" fmla="*/ 0 w 20"/>
                  <a:gd name="T5" fmla="*/ 622 h 632"/>
                  <a:gd name="T6" fmla="*/ 10 w 20"/>
                  <a:gd name="T7" fmla="*/ 632 h 632"/>
                  <a:gd name="T8" fmla="*/ 20 w 20"/>
                  <a:gd name="T9" fmla="*/ 622 h 632"/>
                  <a:gd name="T10" fmla="*/ 20 w 20"/>
                  <a:gd name="T11" fmla="*/ 10 h 632"/>
                  <a:gd name="T12" fmla="*/ 10 w 20"/>
                  <a:gd name="T13" fmla="*/ 0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632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622"/>
                      <a:pt x="0" y="622"/>
                      <a:pt x="0" y="622"/>
                    </a:cubicBezTo>
                    <a:cubicBezTo>
                      <a:pt x="0" y="628"/>
                      <a:pt x="4" y="632"/>
                      <a:pt x="10" y="632"/>
                    </a:cubicBezTo>
                    <a:cubicBezTo>
                      <a:pt x="16" y="632"/>
                      <a:pt x="20" y="628"/>
                      <a:pt x="20" y="622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18">
                <a:extLst>
                  <a:ext uri="{FF2B5EF4-FFF2-40B4-BE49-F238E27FC236}">
                    <a16:creationId xmlns:a16="http://schemas.microsoft.com/office/drawing/2014/main" id="{60D736EC-77F0-A549-BEA1-64810ACBB82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7303491" y="740755"/>
                <a:ext cx="74612" cy="2909885"/>
              </a:xfrm>
              <a:custGeom>
                <a:avLst/>
                <a:gdLst>
                  <a:gd name="T0" fmla="*/ 10 w 20"/>
                  <a:gd name="T1" fmla="*/ 0 h 776"/>
                  <a:gd name="T2" fmla="*/ 0 w 20"/>
                  <a:gd name="T3" fmla="*/ 10 h 776"/>
                  <a:gd name="T4" fmla="*/ 0 w 20"/>
                  <a:gd name="T5" fmla="*/ 766 h 776"/>
                  <a:gd name="T6" fmla="*/ 10 w 20"/>
                  <a:gd name="T7" fmla="*/ 776 h 776"/>
                  <a:gd name="T8" fmla="*/ 20 w 20"/>
                  <a:gd name="T9" fmla="*/ 766 h 776"/>
                  <a:gd name="T10" fmla="*/ 20 w 20"/>
                  <a:gd name="T11" fmla="*/ 10 h 776"/>
                  <a:gd name="T12" fmla="*/ 10 w 20"/>
                  <a:gd name="T13" fmla="*/ 0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776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766"/>
                      <a:pt x="0" y="766"/>
                      <a:pt x="0" y="766"/>
                    </a:cubicBezTo>
                    <a:cubicBezTo>
                      <a:pt x="0" y="772"/>
                      <a:pt x="4" y="776"/>
                      <a:pt x="10" y="776"/>
                    </a:cubicBezTo>
                    <a:cubicBezTo>
                      <a:pt x="16" y="776"/>
                      <a:pt x="20" y="772"/>
                      <a:pt x="20" y="766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19">
                <a:extLst>
                  <a:ext uri="{FF2B5EF4-FFF2-40B4-BE49-F238E27FC236}">
                    <a16:creationId xmlns:a16="http://schemas.microsoft.com/office/drawing/2014/main" id="{B6B03866-A37D-6640-A531-98C520E4435B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309918" y="556376"/>
                <a:ext cx="74613" cy="2909889"/>
              </a:xfrm>
              <a:custGeom>
                <a:avLst/>
                <a:gdLst>
                  <a:gd name="T0" fmla="*/ 10 w 20"/>
                  <a:gd name="T1" fmla="*/ 0 h 776"/>
                  <a:gd name="T2" fmla="*/ 0 w 20"/>
                  <a:gd name="T3" fmla="*/ 10 h 776"/>
                  <a:gd name="T4" fmla="*/ 0 w 20"/>
                  <a:gd name="T5" fmla="*/ 766 h 776"/>
                  <a:gd name="T6" fmla="*/ 10 w 20"/>
                  <a:gd name="T7" fmla="*/ 776 h 776"/>
                  <a:gd name="T8" fmla="*/ 20 w 20"/>
                  <a:gd name="T9" fmla="*/ 766 h 776"/>
                  <a:gd name="T10" fmla="*/ 20 w 20"/>
                  <a:gd name="T11" fmla="*/ 10 h 776"/>
                  <a:gd name="T12" fmla="*/ 10 w 20"/>
                  <a:gd name="T13" fmla="*/ 0 h 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776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766"/>
                      <a:pt x="0" y="766"/>
                      <a:pt x="0" y="766"/>
                    </a:cubicBezTo>
                    <a:cubicBezTo>
                      <a:pt x="0" y="772"/>
                      <a:pt x="4" y="776"/>
                      <a:pt x="10" y="776"/>
                    </a:cubicBezTo>
                    <a:cubicBezTo>
                      <a:pt x="16" y="776"/>
                      <a:pt x="20" y="772"/>
                      <a:pt x="20" y="766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0">
                <a:extLst>
                  <a:ext uri="{FF2B5EF4-FFF2-40B4-BE49-F238E27FC236}">
                    <a16:creationId xmlns:a16="http://schemas.microsoft.com/office/drawing/2014/main" id="{026A5C0E-1BE0-1642-9C18-AA9E8AC44B4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10174982" y="2040688"/>
                <a:ext cx="74613" cy="750887"/>
              </a:xfrm>
              <a:custGeom>
                <a:avLst/>
                <a:gdLst>
                  <a:gd name="T0" fmla="*/ 10 w 20"/>
                  <a:gd name="T1" fmla="*/ 0 h 200"/>
                  <a:gd name="T2" fmla="*/ 0 w 20"/>
                  <a:gd name="T3" fmla="*/ 10 h 200"/>
                  <a:gd name="T4" fmla="*/ 0 w 20"/>
                  <a:gd name="T5" fmla="*/ 190 h 200"/>
                  <a:gd name="T6" fmla="*/ 10 w 20"/>
                  <a:gd name="T7" fmla="*/ 200 h 200"/>
                  <a:gd name="T8" fmla="*/ 20 w 20"/>
                  <a:gd name="T9" fmla="*/ 190 h 200"/>
                  <a:gd name="T10" fmla="*/ 20 w 20"/>
                  <a:gd name="T11" fmla="*/ 10 h 200"/>
                  <a:gd name="T12" fmla="*/ 10 w 20"/>
                  <a:gd name="T13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00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6"/>
                      <a:pt x="4" y="200"/>
                      <a:pt x="10" y="200"/>
                    </a:cubicBezTo>
                    <a:cubicBezTo>
                      <a:pt x="16" y="200"/>
                      <a:pt x="20" y="196"/>
                      <a:pt x="20" y="19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21">
                <a:extLst>
                  <a:ext uri="{FF2B5EF4-FFF2-40B4-BE49-F238E27FC236}">
                    <a16:creationId xmlns:a16="http://schemas.microsoft.com/office/drawing/2014/main" id="{6DCD7450-DFD5-BD4D-A318-C314EE8E0CF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9448367" y="1467225"/>
                <a:ext cx="74613" cy="1155701"/>
              </a:xfrm>
              <a:custGeom>
                <a:avLst/>
                <a:gdLst>
                  <a:gd name="T0" fmla="*/ 10 w 20"/>
                  <a:gd name="T1" fmla="*/ 0 h 308"/>
                  <a:gd name="T2" fmla="*/ 0 w 20"/>
                  <a:gd name="T3" fmla="*/ 10 h 308"/>
                  <a:gd name="T4" fmla="*/ 0 w 20"/>
                  <a:gd name="T5" fmla="*/ 298 h 308"/>
                  <a:gd name="T6" fmla="*/ 10 w 20"/>
                  <a:gd name="T7" fmla="*/ 308 h 308"/>
                  <a:gd name="T8" fmla="*/ 20 w 20"/>
                  <a:gd name="T9" fmla="*/ 298 h 308"/>
                  <a:gd name="T10" fmla="*/ 20 w 20"/>
                  <a:gd name="T11" fmla="*/ 10 h 308"/>
                  <a:gd name="T12" fmla="*/ 10 w 20"/>
                  <a:gd name="T13" fmla="*/ 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308">
                    <a:moveTo>
                      <a:pt x="10" y="0"/>
                    </a:moveTo>
                    <a:cubicBezTo>
                      <a:pt x="4" y="0"/>
                      <a:pt x="0" y="4"/>
                      <a:pt x="0" y="10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0" y="304"/>
                      <a:pt x="4" y="308"/>
                      <a:pt x="10" y="308"/>
                    </a:cubicBezTo>
                    <a:cubicBezTo>
                      <a:pt x="16" y="308"/>
                      <a:pt x="20" y="304"/>
                      <a:pt x="20" y="298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4"/>
                      <a:pt x="16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2">
                <a:extLst>
                  <a:ext uri="{FF2B5EF4-FFF2-40B4-BE49-F238E27FC236}">
                    <a16:creationId xmlns:a16="http://schemas.microsoft.com/office/drawing/2014/main" id="{9234C27F-267D-464D-9932-EEEF5C100D2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8738975" y="1794902"/>
                <a:ext cx="74613" cy="839789"/>
              </a:xfrm>
              <a:custGeom>
                <a:avLst/>
                <a:gdLst>
                  <a:gd name="T0" fmla="*/ 10 w 20"/>
                  <a:gd name="T1" fmla="*/ 0 h 224"/>
                  <a:gd name="T2" fmla="*/ 0 w 20"/>
                  <a:gd name="T3" fmla="*/ 10 h 224"/>
                  <a:gd name="T4" fmla="*/ 0 w 20"/>
                  <a:gd name="T5" fmla="*/ 214 h 224"/>
                  <a:gd name="T6" fmla="*/ 10 w 20"/>
                  <a:gd name="T7" fmla="*/ 224 h 224"/>
                  <a:gd name="T8" fmla="*/ 20 w 20"/>
                  <a:gd name="T9" fmla="*/ 214 h 224"/>
                  <a:gd name="T10" fmla="*/ 20 w 20"/>
                  <a:gd name="T11" fmla="*/ 10 h 224"/>
                  <a:gd name="T12" fmla="*/ 10 w 20"/>
                  <a:gd name="T13" fmla="*/ 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224">
                    <a:moveTo>
                      <a:pt x="10" y="0"/>
                    </a:moveTo>
                    <a:cubicBezTo>
                      <a:pt x="4" y="0"/>
                      <a:pt x="0" y="5"/>
                      <a:pt x="0" y="10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20"/>
                      <a:pt x="4" y="224"/>
                      <a:pt x="10" y="224"/>
                    </a:cubicBezTo>
                    <a:cubicBezTo>
                      <a:pt x="16" y="224"/>
                      <a:pt x="20" y="220"/>
                      <a:pt x="20" y="214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5"/>
                      <a:pt x="16" y="0"/>
                      <a:pt x="1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3" name="Freeform 9">
              <a:extLst>
                <a:ext uri="{FF2B5EF4-FFF2-40B4-BE49-F238E27FC236}">
                  <a16:creationId xmlns:a16="http://schemas.microsoft.com/office/drawing/2014/main" id="{AFE56695-6CDD-D549-A194-043C53DF8915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794910" y="3872705"/>
              <a:ext cx="126289" cy="54477"/>
            </a:xfrm>
            <a:custGeom>
              <a:avLst/>
              <a:gdLst>
                <a:gd name="T0" fmla="*/ 3 w 102"/>
                <a:gd name="T1" fmla="*/ 0 h 44"/>
                <a:gd name="T2" fmla="*/ 0 w 102"/>
                <a:gd name="T3" fmla="*/ 28 h 44"/>
                <a:gd name="T4" fmla="*/ 102 w 102"/>
                <a:gd name="T5" fmla="*/ 44 h 44"/>
                <a:gd name="T6" fmla="*/ 102 w 102"/>
                <a:gd name="T7" fmla="*/ 7 h 44"/>
                <a:gd name="T8" fmla="*/ 3 w 102"/>
                <a:gd name="T9" fmla="*/ 0 h 44"/>
                <a:gd name="T10" fmla="*/ 3 w 102"/>
                <a:gd name="T11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" h="44">
                  <a:moveTo>
                    <a:pt x="3" y="0"/>
                  </a:moveTo>
                  <a:lnTo>
                    <a:pt x="0" y="28"/>
                  </a:lnTo>
                  <a:lnTo>
                    <a:pt x="102" y="44"/>
                  </a:lnTo>
                  <a:lnTo>
                    <a:pt x="102" y="7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C8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" name="Freeform 10">
              <a:extLst>
                <a:ext uri="{FF2B5EF4-FFF2-40B4-BE49-F238E27FC236}">
                  <a16:creationId xmlns:a16="http://schemas.microsoft.com/office/drawing/2014/main" id="{52E0DBEF-0CB3-514E-8F22-A80FC9460A73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781900" y="3899815"/>
              <a:ext cx="219148" cy="815923"/>
            </a:xfrm>
            <a:custGeom>
              <a:avLst/>
              <a:gdLst>
                <a:gd name="T0" fmla="*/ 49 w 177"/>
                <a:gd name="T1" fmla="*/ 0 h 659"/>
                <a:gd name="T2" fmla="*/ 0 w 177"/>
                <a:gd name="T3" fmla="*/ 484 h 659"/>
                <a:gd name="T4" fmla="*/ 85 w 177"/>
                <a:gd name="T5" fmla="*/ 659 h 659"/>
                <a:gd name="T6" fmla="*/ 177 w 177"/>
                <a:gd name="T7" fmla="*/ 491 h 659"/>
                <a:gd name="T8" fmla="*/ 132 w 177"/>
                <a:gd name="T9" fmla="*/ 3 h 659"/>
                <a:gd name="T10" fmla="*/ 49 w 177"/>
                <a:gd name="T11" fmla="*/ 0 h 659"/>
                <a:gd name="T12" fmla="*/ 49 w 177"/>
                <a:gd name="T13" fmla="*/ 0 h 6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7" h="659">
                  <a:moveTo>
                    <a:pt x="49" y="0"/>
                  </a:moveTo>
                  <a:lnTo>
                    <a:pt x="0" y="484"/>
                  </a:lnTo>
                  <a:lnTo>
                    <a:pt x="85" y="659"/>
                  </a:lnTo>
                  <a:lnTo>
                    <a:pt x="177" y="491"/>
                  </a:lnTo>
                  <a:lnTo>
                    <a:pt x="132" y="3"/>
                  </a:lnTo>
                  <a:lnTo>
                    <a:pt x="49" y="0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C8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1">
              <a:extLst>
                <a:ext uri="{FF2B5EF4-FFF2-40B4-BE49-F238E27FC236}">
                  <a16:creationId xmlns:a16="http://schemas.microsoft.com/office/drawing/2014/main" id="{325B9D64-7F75-1C45-BAB5-2C8FDF35629D}"/>
                </a:ext>
              </a:extLst>
            </p:cNvPr>
            <p:cNvSpPr>
              <a:spLocks noEditPoints="1"/>
            </p:cNvSpPr>
            <p:nvPr/>
          </p:nvSpPr>
          <p:spPr bwMode="gray">
            <a:xfrm rot="21324123">
              <a:off x="8809955" y="3909344"/>
              <a:ext cx="111431" cy="47049"/>
            </a:xfrm>
            <a:custGeom>
              <a:avLst/>
              <a:gdLst>
                <a:gd name="T0" fmla="*/ 87 w 90"/>
                <a:gd name="T1" fmla="*/ 17 h 38"/>
                <a:gd name="T2" fmla="*/ 90 w 90"/>
                <a:gd name="T3" fmla="*/ 38 h 38"/>
                <a:gd name="T4" fmla="*/ 90 w 90"/>
                <a:gd name="T5" fmla="*/ 38 h 38"/>
                <a:gd name="T6" fmla="*/ 87 w 90"/>
                <a:gd name="T7" fmla="*/ 17 h 38"/>
                <a:gd name="T8" fmla="*/ 87 w 90"/>
                <a:gd name="T9" fmla="*/ 17 h 38"/>
                <a:gd name="T10" fmla="*/ 2 w 90"/>
                <a:gd name="T11" fmla="*/ 0 h 38"/>
                <a:gd name="T12" fmla="*/ 0 w 90"/>
                <a:gd name="T13" fmla="*/ 24 h 38"/>
                <a:gd name="T14" fmla="*/ 0 w 90"/>
                <a:gd name="T15" fmla="*/ 24 h 38"/>
                <a:gd name="T16" fmla="*/ 2 w 90"/>
                <a:gd name="T17" fmla="*/ 0 h 38"/>
                <a:gd name="T18" fmla="*/ 2 w 90"/>
                <a:gd name="T19" fmla="*/ 0 h 38"/>
                <a:gd name="T20" fmla="*/ 2 w 90"/>
                <a:gd name="T2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38">
                  <a:moveTo>
                    <a:pt x="87" y="17"/>
                  </a:moveTo>
                  <a:lnTo>
                    <a:pt x="90" y="38"/>
                  </a:lnTo>
                  <a:lnTo>
                    <a:pt x="90" y="38"/>
                  </a:lnTo>
                  <a:lnTo>
                    <a:pt x="87" y="17"/>
                  </a:lnTo>
                  <a:lnTo>
                    <a:pt x="87" y="17"/>
                  </a:lnTo>
                  <a:close/>
                  <a:moveTo>
                    <a:pt x="2" y="0"/>
                  </a:moveTo>
                  <a:lnTo>
                    <a:pt x="0" y="24"/>
                  </a:lnTo>
                  <a:lnTo>
                    <a:pt x="0" y="24"/>
                  </a:lnTo>
                  <a:lnTo>
                    <a:pt x="2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07D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A05E8741-B243-0846-B132-5A2238D6C290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809955" y="3909344"/>
              <a:ext cx="111431" cy="47049"/>
            </a:xfrm>
            <a:custGeom>
              <a:avLst/>
              <a:gdLst>
                <a:gd name="T0" fmla="*/ 2 w 90"/>
                <a:gd name="T1" fmla="*/ 0 h 38"/>
                <a:gd name="T2" fmla="*/ 0 w 90"/>
                <a:gd name="T3" fmla="*/ 24 h 38"/>
                <a:gd name="T4" fmla="*/ 90 w 90"/>
                <a:gd name="T5" fmla="*/ 38 h 38"/>
                <a:gd name="T6" fmla="*/ 87 w 90"/>
                <a:gd name="T7" fmla="*/ 17 h 38"/>
                <a:gd name="T8" fmla="*/ 2 w 90"/>
                <a:gd name="T9" fmla="*/ 0 h 38"/>
                <a:gd name="T10" fmla="*/ 2 w 90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38">
                  <a:moveTo>
                    <a:pt x="2" y="0"/>
                  </a:moveTo>
                  <a:lnTo>
                    <a:pt x="0" y="24"/>
                  </a:lnTo>
                  <a:lnTo>
                    <a:pt x="90" y="38"/>
                  </a:lnTo>
                  <a:lnTo>
                    <a:pt x="87" y="17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962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3">
              <a:extLst>
                <a:ext uri="{FF2B5EF4-FFF2-40B4-BE49-F238E27FC236}">
                  <a16:creationId xmlns:a16="http://schemas.microsoft.com/office/drawing/2014/main" id="{335A2B7A-D1B4-3448-BFB4-2A21E63BCC35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808427" y="3900987"/>
              <a:ext cx="105241" cy="26001"/>
            </a:xfrm>
            <a:custGeom>
              <a:avLst/>
              <a:gdLst>
                <a:gd name="T0" fmla="*/ 2 w 85"/>
                <a:gd name="T1" fmla="*/ 0 h 21"/>
                <a:gd name="T2" fmla="*/ 0 w 85"/>
                <a:gd name="T3" fmla="*/ 5 h 21"/>
                <a:gd name="T4" fmla="*/ 0 w 85"/>
                <a:gd name="T5" fmla="*/ 5 h 21"/>
                <a:gd name="T6" fmla="*/ 85 w 85"/>
                <a:gd name="T7" fmla="*/ 21 h 21"/>
                <a:gd name="T8" fmla="*/ 83 w 85"/>
                <a:gd name="T9" fmla="*/ 3 h 21"/>
                <a:gd name="T10" fmla="*/ 2 w 85"/>
                <a:gd name="T11" fmla="*/ 0 h 21"/>
                <a:gd name="T12" fmla="*/ 2 w 85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21">
                  <a:moveTo>
                    <a:pt x="2" y="0"/>
                  </a:moveTo>
                  <a:lnTo>
                    <a:pt x="0" y="5"/>
                  </a:lnTo>
                  <a:lnTo>
                    <a:pt x="0" y="5"/>
                  </a:lnTo>
                  <a:lnTo>
                    <a:pt x="85" y="21"/>
                  </a:lnTo>
                  <a:lnTo>
                    <a:pt x="83" y="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6335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4">
              <a:extLst>
                <a:ext uri="{FF2B5EF4-FFF2-40B4-BE49-F238E27FC236}">
                  <a16:creationId xmlns:a16="http://schemas.microsoft.com/office/drawing/2014/main" id="{D6F9B535-4335-A44B-A29D-5CC83B6C9B8E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791575" y="3891953"/>
              <a:ext cx="148575" cy="55716"/>
            </a:xfrm>
            <a:custGeom>
              <a:avLst/>
              <a:gdLst>
                <a:gd name="T0" fmla="*/ 2 w 120"/>
                <a:gd name="T1" fmla="*/ 0 h 45"/>
                <a:gd name="T2" fmla="*/ 0 w 120"/>
                <a:gd name="T3" fmla="*/ 19 h 45"/>
                <a:gd name="T4" fmla="*/ 118 w 120"/>
                <a:gd name="T5" fmla="*/ 45 h 45"/>
                <a:gd name="T6" fmla="*/ 120 w 120"/>
                <a:gd name="T7" fmla="*/ 2 h 45"/>
                <a:gd name="T8" fmla="*/ 2 w 120"/>
                <a:gd name="T9" fmla="*/ 0 h 45"/>
                <a:gd name="T10" fmla="*/ 2 w 120"/>
                <a:gd name="T1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45">
                  <a:moveTo>
                    <a:pt x="2" y="0"/>
                  </a:moveTo>
                  <a:lnTo>
                    <a:pt x="0" y="19"/>
                  </a:lnTo>
                  <a:lnTo>
                    <a:pt x="118" y="45"/>
                  </a:lnTo>
                  <a:lnTo>
                    <a:pt x="120" y="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C830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5">
              <a:extLst>
                <a:ext uri="{FF2B5EF4-FFF2-40B4-BE49-F238E27FC236}">
                  <a16:creationId xmlns:a16="http://schemas.microsoft.com/office/drawing/2014/main" id="{393512A2-95C4-0647-A0F4-D13B630776BB}"/>
                </a:ext>
              </a:extLst>
            </p:cNvPr>
            <p:cNvSpPr>
              <a:spLocks noEditPoints="1"/>
            </p:cNvSpPr>
            <p:nvPr/>
          </p:nvSpPr>
          <p:spPr bwMode="gray">
            <a:xfrm rot="21324123">
              <a:off x="8801756" y="4026003"/>
              <a:ext cx="182004" cy="564584"/>
            </a:xfrm>
            <a:custGeom>
              <a:avLst/>
              <a:gdLst>
                <a:gd name="T0" fmla="*/ 135 w 147"/>
                <a:gd name="T1" fmla="*/ 170 h 456"/>
                <a:gd name="T2" fmla="*/ 28 w 147"/>
                <a:gd name="T3" fmla="*/ 0 h 456"/>
                <a:gd name="T4" fmla="*/ 17 w 147"/>
                <a:gd name="T5" fmla="*/ 111 h 456"/>
                <a:gd name="T6" fmla="*/ 147 w 147"/>
                <a:gd name="T7" fmla="*/ 293 h 456"/>
                <a:gd name="T8" fmla="*/ 135 w 147"/>
                <a:gd name="T9" fmla="*/ 170 h 456"/>
                <a:gd name="T10" fmla="*/ 135 w 147"/>
                <a:gd name="T11" fmla="*/ 170 h 456"/>
                <a:gd name="T12" fmla="*/ 0 w 147"/>
                <a:gd name="T13" fmla="*/ 262 h 456"/>
                <a:gd name="T14" fmla="*/ 118 w 147"/>
                <a:gd name="T15" fmla="*/ 456 h 456"/>
                <a:gd name="T16" fmla="*/ 147 w 147"/>
                <a:gd name="T17" fmla="*/ 406 h 456"/>
                <a:gd name="T18" fmla="*/ 10 w 147"/>
                <a:gd name="T19" fmla="*/ 186 h 456"/>
                <a:gd name="T20" fmla="*/ 0 w 147"/>
                <a:gd name="T21" fmla="*/ 262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7" h="456">
                  <a:moveTo>
                    <a:pt x="135" y="170"/>
                  </a:moveTo>
                  <a:lnTo>
                    <a:pt x="28" y="0"/>
                  </a:lnTo>
                  <a:lnTo>
                    <a:pt x="17" y="111"/>
                  </a:lnTo>
                  <a:lnTo>
                    <a:pt x="147" y="293"/>
                  </a:lnTo>
                  <a:lnTo>
                    <a:pt x="135" y="170"/>
                  </a:lnTo>
                  <a:lnTo>
                    <a:pt x="135" y="170"/>
                  </a:lnTo>
                  <a:close/>
                  <a:moveTo>
                    <a:pt x="0" y="262"/>
                  </a:moveTo>
                  <a:lnTo>
                    <a:pt x="118" y="456"/>
                  </a:lnTo>
                  <a:lnTo>
                    <a:pt x="147" y="406"/>
                  </a:lnTo>
                  <a:lnTo>
                    <a:pt x="10" y="186"/>
                  </a:lnTo>
                  <a:lnTo>
                    <a:pt x="0" y="262"/>
                  </a:lnTo>
                  <a:close/>
                </a:path>
              </a:pathLst>
            </a:custGeom>
            <a:solidFill>
              <a:srgbClr val="9624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6">
              <a:extLst>
                <a:ext uri="{FF2B5EF4-FFF2-40B4-BE49-F238E27FC236}">
                  <a16:creationId xmlns:a16="http://schemas.microsoft.com/office/drawing/2014/main" id="{ED6E425A-15FD-DA4F-9118-1A71E70114E4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413819" y="2732239"/>
              <a:ext cx="809733" cy="1047453"/>
            </a:xfrm>
            <a:custGeom>
              <a:avLst/>
              <a:gdLst>
                <a:gd name="T0" fmla="*/ 4 w 277"/>
                <a:gd name="T1" fmla="*/ 96 h 358"/>
                <a:gd name="T2" fmla="*/ 0 w 277"/>
                <a:gd name="T3" fmla="*/ 261 h 358"/>
                <a:gd name="T4" fmla="*/ 80 w 277"/>
                <a:gd name="T5" fmla="*/ 347 h 358"/>
                <a:gd name="T6" fmla="*/ 159 w 277"/>
                <a:gd name="T7" fmla="*/ 355 h 358"/>
                <a:gd name="T8" fmla="*/ 256 w 277"/>
                <a:gd name="T9" fmla="*/ 298 h 358"/>
                <a:gd name="T10" fmla="*/ 274 w 277"/>
                <a:gd name="T11" fmla="*/ 128 h 358"/>
                <a:gd name="T12" fmla="*/ 4 w 277"/>
                <a:gd name="T13" fmla="*/ 96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7" h="358">
                  <a:moveTo>
                    <a:pt x="4" y="96"/>
                  </a:moveTo>
                  <a:cubicBezTo>
                    <a:pt x="4" y="96"/>
                    <a:pt x="0" y="235"/>
                    <a:pt x="0" y="261"/>
                  </a:cubicBezTo>
                  <a:cubicBezTo>
                    <a:pt x="0" y="288"/>
                    <a:pt x="56" y="337"/>
                    <a:pt x="80" y="347"/>
                  </a:cubicBezTo>
                  <a:cubicBezTo>
                    <a:pt x="104" y="357"/>
                    <a:pt x="126" y="358"/>
                    <a:pt x="159" y="355"/>
                  </a:cubicBezTo>
                  <a:cubicBezTo>
                    <a:pt x="192" y="353"/>
                    <a:pt x="251" y="326"/>
                    <a:pt x="256" y="298"/>
                  </a:cubicBezTo>
                  <a:cubicBezTo>
                    <a:pt x="260" y="270"/>
                    <a:pt x="277" y="184"/>
                    <a:pt x="274" y="128"/>
                  </a:cubicBezTo>
                  <a:cubicBezTo>
                    <a:pt x="271" y="71"/>
                    <a:pt x="52" y="0"/>
                    <a:pt x="4" y="96"/>
                  </a:cubicBezTo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7">
              <a:extLst>
                <a:ext uri="{FF2B5EF4-FFF2-40B4-BE49-F238E27FC236}">
                  <a16:creationId xmlns:a16="http://schemas.microsoft.com/office/drawing/2014/main" id="{37444817-BEAA-6A41-818B-D0840196ED38}"/>
                </a:ext>
              </a:extLst>
            </p:cNvPr>
            <p:cNvSpPr>
              <a:spLocks/>
            </p:cNvSpPr>
            <p:nvPr/>
          </p:nvSpPr>
          <p:spPr bwMode="gray">
            <a:xfrm rot="19692709">
              <a:off x="8578352" y="3104856"/>
              <a:ext cx="225338" cy="61906"/>
            </a:xfrm>
            <a:custGeom>
              <a:avLst/>
              <a:gdLst>
                <a:gd name="T0" fmla="*/ 7 w 182"/>
                <a:gd name="T1" fmla="*/ 43 h 50"/>
                <a:gd name="T2" fmla="*/ 182 w 182"/>
                <a:gd name="T3" fmla="*/ 50 h 50"/>
                <a:gd name="T4" fmla="*/ 182 w 182"/>
                <a:gd name="T5" fmla="*/ 0 h 50"/>
                <a:gd name="T6" fmla="*/ 0 w 182"/>
                <a:gd name="T7" fmla="*/ 7 h 50"/>
                <a:gd name="T8" fmla="*/ 7 w 182"/>
                <a:gd name="T9" fmla="*/ 43 h 50"/>
                <a:gd name="T10" fmla="*/ 7 w 182"/>
                <a:gd name="T11" fmla="*/ 43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50">
                  <a:moveTo>
                    <a:pt x="7" y="43"/>
                  </a:moveTo>
                  <a:lnTo>
                    <a:pt x="182" y="50"/>
                  </a:lnTo>
                  <a:lnTo>
                    <a:pt x="182" y="0"/>
                  </a:lnTo>
                  <a:lnTo>
                    <a:pt x="0" y="7"/>
                  </a:lnTo>
                  <a:lnTo>
                    <a:pt x="7" y="43"/>
                  </a:lnTo>
                  <a:lnTo>
                    <a:pt x="7" y="43"/>
                  </a:lnTo>
                  <a:close/>
                </a:path>
              </a:pathLst>
            </a:custGeom>
            <a:solidFill>
              <a:srgbClr val="5E2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8">
              <a:extLst>
                <a:ext uri="{FF2B5EF4-FFF2-40B4-BE49-F238E27FC236}">
                  <a16:creationId xmlns:a16="http://schemas.microsoft.com/office/drawing/2014/main" id="{02913CCA-5129-9B4D-B9C3-F4A407C31010}"/>
                </a:ext>
              </a:extLst>
            </p:cNvPr>
            <p:cNvSpPr>
              <a:spLocks/>
            </p:cNvSpPr>
            <p:nvPr/>
          </p:nvSpPr>
          <p:spPr bwMode="gray">
            <a:xfrm rot="1438908">
              <a:off x="8893278" y="3088553"/>
              <a:ext cx="219148" cy="111431"/>
            </a:xfrm>
            <a:custGeom>
              <a:avLst/>
              <a:gdLst>
                <a:gd name="T0" fmla="*/ 156 w 177"/>
                <a:gd name="T1" fmla="*/ 90 h 90"/>
                <a:gd name="T2" fmla="*/ 0 w 177"/>
                <a:gd name="T3" fmla="*/ 43 h 90"/>
                <a:gd name="T4" fmla="*/ 14 w 177"/>
                <a:gd name="T5" fmla="*/ 0 h 90"/>
                <a:gd name="T6" fmla="*/ 177 w 177"/>
                <a:gd name="T7" fmla="*/ 66 h 90"/>
                <a:gd name="T8" fmla="*/ 156 w 177"/>
                <a:gd name="T9" fmla="*/ 90 h 90"/>
                <a:gd name="T10" fmla="*/ 156 w 177"/>
                <a:gd name="T11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90">
                  <a:moveTo>
                    <a:pt x="156" y="90"/>
                  </a:moveTo>
                  <a:lnTo>
                    <a:pt x="0" y="43"/>
                  </a:lnTo>
                  <a:lnTo>
                    <a:pt x="14" y="0"/>
                  </a:lnTo>
                  <a:lnTo>
                    <a:pt x="177" y="66"/>
                  </a:lnTo>
                  <a:lnTo>
                    <a:pt x="156" y="90"/>
                  </a:lnTo>
                  <a:lnTo>
                    <a:pt x="156" y="90"/>
                  </a:lnTo>
                  <a:close/>
                </a:path>
              </a:pathLst>
            </a:custGeom>
            <a:solidFill>
              <a:srgbClr val="5E2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19">
              <a:extLst>
                <a:ext uri="{FF2B5EF4-FFF2-40B4-BE49-F238E27FC236}">
                  <a16:creationId xmlns:a16="http://schemas.microsoft.com/office/drawing/2014/main" id="{85F049BD-9632-874D-B3BC-FCF8197486F6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687876" y="3203680"/>
              <a:ext cx="52001" cy="92859"/>
            </a:xfrm>
            <a:custGeom>
              <a:avLst/>
              <a:gdLst>
                <a:gd name="T0" fmla="*/ 17 w 18"/>
                <a:gd name="T1" fmla="*/ 17 h 32"/>
                <a:gd name="T2" fmla="*/ 7 w 18"/>
                <a:gd name="T3" fmla="*/ 31 h 32"/>
                <a:gd name="T4" fmla="*/ 1 w 18"/>
                <a:gd name="T5" fmla="*/ 15 h 32"/>
                <a:gd name="T6" fmla="*/ 11 w 18"/>
                <a:gd name="T7" fmla="*/ 0 h 32"/>
                <a:gd name="T8" fmla="*/ 17 w 18"/>
                <a:gd name="T9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7" y="17"/>
                  </a:moveTo>
                  <a:cubicBezTo>
                    <a:pt x="16" y="25"/>
                    <a:pt x="12" y="32"/>
                    <a:pt x="7" y="31"/>
                  </a:cubicBezTo>
                  <a:cubicBezTo>
                    <a:pt x="4" y="31"/>
                    <a:pt x="0" y="24"/>
                    <a:pt x="1" y="15"/>
                  </a:cubicBezTo>
                  <a:cubicBezTo>
                    <a:pt x="3" y="7"/>
                    <a:pt x="7" y="0"/>
                    <a:pt x="11" y="0"/>
                  </a:cubicBezTo>
                  <a:cubicBezTo>
                    <a:pt x="16" y="2"/>
                    <a:pt x="18" y="8"/>
                    <a:pt x="17" y="17"/>
                  </a:cubicBezTo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0">
              <a:extLst>
                <a:ext uri="{FF2B5EF4-FFF2-40B4-BE49-F238E27FC236}">
                  <a16:creationId xmlns:a16="http://schemas.microsoft.com/office/drawing/2014/main" id="{E780C94C-20C9-E44A-9040-762E2AB8D567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921530" y="3204715"/>
              <a:ext cx="53239" cy="94097"/>
            </a:xfrm>
            <a:custGeom>
              <a:avLst/>
              <a:gdLst>
                <a:gd name="T0" fmla="*/ 17 w 18"/>
                <a:gd name="T1" fmla="*/ 17 h 32"/>
                <a:gd name="T2" fmla="*/ 7 w 18"/>
                <a:gd name="T3" fmla="*/ 32 h 32"/>
                <a:gd name="T4" fmla="*/ 1 w 18"/>
                <a:gd name="T5" fmla="*/ 16 h 32"/>
                <a:gd name="T6" fmla="*/ 11 w 18"/>
                <a:gd name="T7" fmla="*/ 1 h 32"/>
                <a:gd name="T8" fmla="*/ 17 w 18"/>
                <a:gd name="T9" fmla="*/ 1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2">
                  <a:moveTo>
                    <a:pt x="17" y="17"/>
                  </a:moveTo>
                  <a:cubicBezTo>
                    <a:pt x="15" y="26"/>
                    <a:pt x="12" y="32"/>
                    <a:pt x="7" y="32"/>
                  </a:cubicBezTo>
                  <a:cubicBezTo>
                    <a:pt x="2" y="32"/>
                    <a:pt x="0" y="24"/>
                    <a:pt x="1" y="16"/>
                  </a:cubicBezTo>
                  <a:cubicBezTo>
                    <a:pt x="2" y="7"/>
                    <a:pt x="7" y="0"/>
                    <a:pt x="11" y="1"/>
                  </a:cubicBezTo>
                  <a:cubicBezTo>
                    <a:pt x="15" y="1"/>
                    <a:pt x="18" y="9"/>
                    <a:pt x="17" y="17"/>
                  </a:cubicBezTo>
                </a:path>
              </a:pathLst>
            </a:custGeom>
            <a:solidFill>
              <a:srgbClr val="0202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1">
              <a:extLst>
                <a:ext uri="{FF2B5EF4-FFF2-40B4-BE49-F238E27FC236}">
                  <a16:creationId xmlns:a16="http://schemas.microsoft.com/office/drawing/2014/main" id="{F26B6B3F-AA1E-054B-AE96-1341651B00A3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407223" y="2890635"/>
              <a:ext cx="809733" cy="350389"/>
            </a:xfrm>
            <a:custGeom>
              <a:avLst/>
              <a:gdLst>
                <a:gd name="T0" fmla="*/ 62 w 277"/>
                <a:gd name="T1" fmla="*/ 0 h 120"/>
                <a:gd name="T2" fmla="*/ 43 w 277"/>
                <a:gd name="T3" fmla="*/ 3 h 120"/>
                <a:gd name="T4" fmla="*/ 6 w 277"/>
                <a:gd name="T5" fmla="*/ 72 h 120"/>
                <a:gd name="T6" fmla="*/ 2 w 277"/>
                <a:gd name="T7" fmla="*/ 88 h 120"/>
                <a:gd name="T8" fmla="*/ 0 w 277"/>
                <a:gd name="T9" fmla="*/ 114 h 120"/>
                <a:gd name="T10" fmla="*/ 14 w 277"/>
                <a:gd name="T11" fmla="*/ 75 h 120"/>
                <a:gd name="T12" fmla="*/ 35 w 277"/>
                <a:gd name="T13" fmla="*/ 22 h 120"/>
                <a:gd name="T14" fmla="*/ 58 w 277"/>
                <a:gd name="T15" fmla="*/ 9 h 120"/>
                <a:gd name="T16" fmla="*/ 103 w 277"/>
                <a:gd name="T17" fmla="*/ 38 h 120"/>
                <a:gd name="T18" fmla="*/ 182 w 277"/>
                <a:gd name="T19" fmla="*/ 66 h 120"/>
                <a:gd name="T20" fmla="*/ 185 w 277"/>
                <a:gd name="T21" fmla="*/ 66 h 120"/>
                <a:gd name="T22" fmla="*/ 228 w 277"/>
                <a:gd name="T23" fmla="*/ 58 h 120"/>
                <a:gd name="T24" fmla="*/ 254 w 277"/>
                <a:gd name="T25" fmla="*/ 47 h 120"/>
                <a:gd name="T26" fmla="*/ 258 w 277"/>
                <a:gd name="T27" fmla="*/ 49 h 120"/>
                <a:gd name="T28" fmla="*/ 269 w 277"/>
                <a:gd name="T29" fmla="*/ 85 h 120"/>
                <a:gd name="T30" fmla="*/ 274 w 277"/>
                <a:gd name="T31" fmla="*/ 120 h 120"/>
                <a:gd name="T32" fmla="*/ 275 w 277"/>
                <a:gd name="T33" fmla="*/ 120 h 120"/>
                <a:gd name="T34" fmla="*/ 277 w 277"/>
                <a:gd name="T35" fmla="*/ 50 h 120"/>
                <a:gd name="T36" fmla="*/ 268 w 277"/>
                <a:gd name="T37" fmla="*/ 27 h 120"/>
                <a:gd name="T38" fmla="*/ 222 w 277"/>
                <a:gd name="T39" fmla="*/ 53 h 120"/>
                <a:gd name="T40" fmla="*/ 193 w 277"/>
                <a:gd name="T41" fmla="*/ 56 h 120"/>
                <a:gd name="T42" fmla="*/ 153 w 277"/>
                <a:gd name="T43" fmla="*/ 50 h 120"/>
                <a:gd name="T44" fmla="*/ 115 w 277"/>
                <a:gd name="T45" fmla="*/ 25 h 120"/>
                <a:gd name="T46" fmla="*/ 79 w 277"/>
                <a:gd name="T47" fmla="*/ 3 h 120"/>
                <a:gd name="T48" fmla="*/ 74 w 277"/>
                <a:gd name="T49" fmla="*/ 1 h 120"/>
                <a:gd name="T50" fmla="*/ 69 w 277"/>
                <a:gd name="T51" fmla="*/ 0 h 120"/>
                <a:gd name="T52" fmla="*/ 62 w 277"/>
                <a:gd name="T5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7" h="120">
                  <a:moveTo>
                    <a:pt x="62" y="0"/>
                  </a:moveTo>
                  <a:cubicBezTo>
                    <a:pt x="56" y="0"/>
                    <a:pt x="49" y="0"/>
                    <a:pt x="43" y="3"/>
                  </a:cubicBezTo>
                  <a:cubicBezTo>
                    <a:pt x="19" y="15"/>
                    <a:pt x="11" y="47"/>
                    <a:pt x="6" y="72"/>
                  </a:cubicBezTo>
                  <a:cubicBezTo>
                    <a:pt x="5" y="78"/>
                    <a:pt x="5" y="83"/>
                    <a:pt x="2" y="88"/>
                  </a:cubicBezTo>
                  <a:cubicBezTo>
                    <a:pt x="1" y="96"/>
                    <a:pt x="1" y="104"/>
                    <a:pt x="0" y="114"/>
                  </a:cubicBezTo>
                  <a:cubicBezTo>
                    <a:pt x="8" y="105"/>
                    <a:pt x="13" y="80"/>
                    <a:pt x="14" y="75"/>
                  </a:cubicBezTo>
                  <a:cubicBezTo>
                    <a:pt x="18" y="57"/>
                    <a:pt x="21" y="37"/>
                    <a:pt x="35" y="22"/>
                  </a:cubicBezTo>
                  <a:cubicBezTo>
                    <a:pt x="43" y="13"/>
                    <a:pt x="51" y="9"/>
                    <a:pt x="58" y="9"/>
                  </a:cubicBezTo>
                  <a:cubicBezTo>
                    <a:pt x="73" y="9"/>
                    <a:pt x="87" y="25"/>
                    <a:pt x="103" y="38"/>
                  </a:cubicBezTo>
                  <a:cubicBezTo>
                    <a:pt x="126" y="56"/>
                    <a:pt x="153" y="66"/>
                    <a:pt x="182" y="66"/>
                  </a:cubicBezTo>
                  <a:cubicBezTo>
                    <a:pt x="184" y="66"/>
                    <a:pt x="184" y="66"/>
                    <a:pt x="185" y="66"/>
                  </a:cubicBezTo>
                  <a:cubicBezTo>
                    <a:pt x="199" y="66"/>
                    <a:pt x="214" y="63"/>
                    <a:pt x="228" y="58"/>
                  </a:cubicBezTo>
                  <a:cubicBezTo>
                    <a:pt x="235" y="56"/>
                    <a:pt x="246" y="47"/>
                    <a:pt x="254" y="47"/>
                  </a:cubicBezTo>
                  <a:cubicBezTo>
                    <a:pt x="255" y="47"/>
                    <a:pt x="257" y="47"/>
                    <a:pt x="258" y="49"/>
                  </a:cubicBezTo>
                  <a:cubicBezTo>
                    <a:pt x="269" y="52"/>
                    <a:pt x="269" y="74"/>
                    <a:pt x="269" y="85"/>
                  </a:cubicBezTo>
                  <a:cubicBezTo>
                    <a:pt x="270" y="90"/>
                    <a:pt x="267" y="116"/>
                    <a:pt x="274" y="120"/>
                  </a:cubicBezTo>
                  <a:cubicBezTo>
                    <a:pt x="274" y="120"/>
                    <a:pt x="274" y="120"/>
                    <a:pt x="275" y="120"/>
                  </a:cubicBezTo>
                  <a:cubicBezTo>
                    <a:pt x="276" y="93"/>
                    <a:pt x="277" y="67"/>
                    <a:pt x="277" y="50"/>
                  </a:cubicBezTo>
                  <a:cubicBezTo>
                    <a:pt x="276" y="42"/>
                    <a:pt x="273" y="35"/>
                    <a:pt x="268" y="27"/>
                  </a:cubicBezTo>
                  <a:cubicBezTo>
                    <a:pt x="255" y="40"/>
                    <a:pt x="239" y="50"/>
                    <a:pt x="222" y="53"/>
                  </a:cubicBezTo>
                  <a:cubicBezTo>
                    <a:pt x="212" y="56"/>
                    <a:pt x="202" y="56"/>
                    <a:pt x="193" y="56"/>
                  </a:cubicBezTo>
                  <a:cubicBezTo>
                    <a:pt x="179" y="56"/>
                    <a:pt x="165" y="54"/>
                    <a:pt x="153" y="50"/>
                  </a:cubicBezTo>
                  <a:cubicBezTo>
                    <a:pt x="138" y="45"/>
                    <a:pt x="127" y="35"/>
                    <a:pt x="115" y="25"/>
                  </a:cubicBezTo>
                  <a:cubicBezTo>
                    <a:pt x="103" y="16"/>
                    <a:pt x="92" y="9"/>
                    <a:pt x="79" y="3"/>
                  </a:cubicBezTo>
                  <a:cubicBezTo>
                    <a:pt x="78" y="2"/>
                    <a:pt x="75" y="1"/>
                    <a:pt x="74" y="1"/>
                  </a:cubicBezTo>
                  <a:cubicBezTo>
                    <a:pt x="73" y="1"/>
                    <a:pt x="71" y="0"/>
                    <a:pt x="69" y="0"/>
                  </a:cubicBezTo>
                  <a:cubicBezTo>
                    <a:pt x="66" y="0"/>
                    <a:pt x="64" y="0"/>
                    <a:pt x="62" y="0"/>
                  </a:cubicBezTo>
                </a:path>
              </a:pathLst>
            </a:custGeom>
            <a:solidFill>
              <a:srgbClr val="D499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22">
              <a:extLst>
                <a:ext uri="{FF2B5EF4-FFF2-40B4-BE49-F238E27FC236}">
                  <a16:creationId xmlns:a16="http://schemas.microsoft.com/office/drawing/2014/main" id="{C45BC368-04BB-6340-86B0-D256D50893B2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9108390" y="2818944"/>
              <a:ext cx="172099" cy="380104"/>
            </a:xfrm>
            <a:custGeom>
              <a:avLst/>
              <a:gdLst>
                <a:gd name="T0" fmla="*/ 59 w 59"/>
                <a:gd name="T1" fmla="*/ 57 h 130"/>
                <a:gd name="T2" fmla="*/ 52 w 59"/>
                <a:gd name="T3" fmla="*/ 97 h 130"/>
                <a:gd name="T4" fmla="*/ 36 w 59"/>
                <a:gd name="T5" fmla="*/ 130 h 130"/>
                <a:gd name="T6" fmla="*/ 34 w 59"/>
                <a:gd name="T7" fmla="*/ 100 h 130"/>
                <a:gd name="T8" fmla="*/ 28 w 59"/>
                <a:gd name="T9" fmla="*/ 71 h 130"/>
                <a:gd name="T10" fmla="*/ 10 w 59"/>
                <a:gd name="T11" fmla="*/ 16 h 130"/>
                <a:gd name="T12" fmla="*/ 44 w 59"/>
                <a:gd name="T13" fmla="*/ 14 h 130"/>
                <a:gd name="T14" fmla="*/ 59 w 59"/>
                <a:gd name="T15" fmla="*/ 57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130">
                  <a:moveTo>
                    <a:pt x="59" y="57"/>
                  </a:moveTo>
                  <a:cubicBezTo>
                    <a:pt x="59" y="71"/>
                    <a:pt x="57" y="84"/>
                    <a:pt x="52" y="97"/>
                  </a:cubicBezTo>
                  <a:cubicBezTo>
                    <a:pt x="50" y="105"/>
                    <a:pt x="45" y="125"/>
                    <a:pt x="36" y="130"/>
                  </a:cubicBezTo>
                  <a:cubicBezTo>
                    <a:pt x="31" y="121"/>
                    <a:pt x="34" y="109"/>
                    <a:pt x="34" y="100"/>
                  </a:cubicBezTo>
                  <a:cubicBezTo>
                    <a:pt x="33" y="91"/>
                    <a:pt x="33" y="79"/>
                    <a:pt x="28" y="71"/>
                  </a:cubicBezTo>
                  <a:cubicBezTo>
                    <a:pt x="19" y="51"/>
                    <a:pt x="0" y="38"/>
                    <a:pt x="10" y="16"/>
                  </a:cubicBezTo>
                  <a:cubicBezTo>
                    <a:pt x="16" y="0"/>
                    <a:pt x="33" y="4"/>
                    <a:pt x="44" y="14"/>
                  </a:cubicBezTo>
                  <a:cubicBezTo>
                    <a:pt x="56" y="25"/>
                    <a:pt x="59" y="42"/>
                    <a:pt x="59" y="57"/>
                  </a:cubicBezTo>
                </a:path>
              </a:pathLst>
            </a:custGeom>
            <a:solidFill>
              <a:srgbClr val="5E2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23">
              <a:extLst>
                <a:ext uri="{FF2B5EF4-FFF2-40B4-BE49-F238E27FC236}">
                  <a16:creationId xmlns:a16="http://schemas.microsoft.com/office/drawing/2014/main" id="{2FE53209-D851-154C-A124-043987363B5F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9134912" y="2838136"/>
              <a:ext cx="134955" cy="354103"/>
            </a:xfrm>
            <a:custGeom>
              <a:avLst/>
              <a:gdLst>
                <a:gd name="T0" fmla="*/ 46 w 46"/>
                <a:gd name="T1" fmla="*/ 24 h 121"/>
                <a:gd name="T2" fmla="*/ 34 w 46"/>
                <a:gd name="T3" fmla="*/ 7 h 121"/>
                <a:gd name="T4" fmla="*/ 25 w 46"/>
                <a:gd name="T5" fmla="*/ 0 h 121"/>
                <a:gd name="T6" fmla="*/ 0 w 46"/>
                <a:gd name="T7" fmla="*/ 32 h 121"/>
                <a:gd name="T8" fmla="*/ 19 w 46"/>
                <a:gd name="T9" fmla="*/ 63 h 121"/>
                <a:gd name="T10" fmla="*/ 25 w 46"/>
                <a:gd name="T11" fmla="*/ 92 h 121"/>
                <a:gd name="T12" fmla="*/ 26 w 46"/>
                <a:gd name="T13" fmla="*/ 121 h 121"/>
                <a:gd name="T14" fmla="*/ 32 w 46"/>
                <a:gd name="T15" fmla="*/ 64 h 121"/>
                <a:gd name="T16" fmla="*/ 29 w 46"/>
                <a:gd name="T17" fmla="*/ 39 h 121"/>
                <a:gd name="T18" fmla="*/ 46 w 46"/>
                <a:gd name="T19" fmla="*/ 2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121">
                  <a:moveTo>
                    <a:pt x="46" y="24"/>
                  </a:moveTo>
                  <a:cubicBezTo>
                    <a:pt x="43" y="17"/>
                    <a:pt x="40" y="12"/>
                    <a:pt x="34" y="7"/>
                  </a:cubicBezTo>
                  <a:cubicBezTo>
                    <a:pt x="32" y="4"/>
                    <a:pt x="28" y="1"/>
                    <a:pt x="25" y="0"/>
                  </a:cubicBezTo>
                  <a:cubicBezTo>
                    <a:pt x="13" y="6"/>
                    <a:pt x="4" y="20"/>
                    <a:pt x="0" y="32"/>
                  </a:cubicBezTo>
                  <a:cubicBezTo>
                    <a:pt x="5" y="43"/>
                    <a:pt x="13" y="52"/>
                    <a:pt x="19" y="63"/>
                  </a:cubicBezTo>
                  <a:cubicBezTo>
                    <a:pt x="24" y="71"/>
                    <a:pt x="24" y="83"/>
                    <a:pt x="25" y="92"/>
                  </a:cubicBezTo>
                  <a:cubicBezTo>
                    <a:pt x="25" y="101"/>
                    <a:pt x="21" y="113"/>
                    <a:pt x="26" y="121"/>
                  </a:cubicBezTo>
                  <a:cubicBezTo>
                    <a:pt x="36" y="107"/>
                    <a:pt x="34" y="77"/>
                    <a:pt x="32" y="64"/>
                  </a:cubicBezTo>
                  <a:cubicBezTo>
                    <a:pt x="29" y="55"/>
                    <a:pt x="25" y="48"/>
                    <a:pt x="29" y="39"/>
                  </a:cubicBezTo>
                  <a:cubicBezTo>
                    <a:pt x="32" y="33"/>
                    <a:pt x="39" y="26"/>
                    <a:pt x="46" y="24"/>
                  </a:cubicBezTo>
                </a:path>
              </a:pathLst>
            </a:custGeom>
            <a:solidFill>
              <a:srgbClr val="321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24">
              <a:extLst>
                <a:ext uri="{FF2B5EF4-FFF2-40B4-BE49-F238E27FC236}">
                  <a16:creationId xmlns:a16="http://schemas.microsoft.com/office/drawing/2014/main" id="{A7E04DA2-D28D-6B41-AABE-E5F37F684FC3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510540" y="2521372"/>
              <a:ext cx="804780" cy="538584"/>
            </a:xfrm>
            <a:custGeom>
              <a:avLst/>
              <a:gdLst>
                <a:gd name="T0" fmla="*/ 10 w 275"/>
                <a:gd name="T1" fmla="*/ 67 h 184"/>
                <a:gd name="T2" fmla="*/ 5 w 275"/>
                <a:gd name="T3" fmla="*/ 107 h 184"/>
                <a:gd name="T4" fmla="*/ 36 w 275"/>
                <a:gd name="T5" fmla="*/ 130 h 184"/>
                <a:gd name="T6" fmla="*/ 72 w 275"/>
                <a:gd name="T7" fmla="*/ 152 h 184"/>
                <a:gd name="T8" fmla="*/ 110 w 275"/>
                <a:gd name="T9" fmla="*/ 176 h 184"/>
                <a:gd name="T10" fmla="*/ 178 w 275"/>
                <a:gd name="T11" fmla="*/ 179 h 184"/>
                <a:gd name="T12" fmla="*/ 241 w 275"/>
                <a:gd name="T13" fmla="*/ 34 h 184"/>
                <a:gd name="T14" fmla="*/ 207 w 275"/>
                <a:gd name="T15" fmla="*/ 79 h 184"/>
                <a:gd name="T16" fmla="*/ 185 w 275"/>
                <a:gd name="T17" fmla="*/ 0 h 184"/>
                <a:gd name="T18" fmla="*/ 85 w 275"/>
                <a:gd name="T19" fmla="*/ 55 h 184"/>
                <a:gd name="T20" fmla="*/ 10 w 275"/>
                <a:gd name="T21" fmla="*/ 6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5" h="184">
                  <a:moveTo>
                    <a:pt x="10" y="67"/>
                  </a:moveTo>
                  <a:cubicBezTo>
                    <a:pt x="3" y="78"/>
                    <a:pt x="0" y="94"/>
                    <a:pt x="5" y="107"/>
                  </a:cubicBezTo>
                  <a:cubicBezTo>
                    <a:pt x="10" y="120"/>
                    <a:pt x="23" y="123"/>
                    <a:pt x="36" y="130"/>
                  </a:cubicBezTo>
                  <a:cubicBezTo>
                    <a:pt x="49" y="135"/>
                    <a:pt x="60" y="142"/>
                    <a:pt x="72" y="152"/>
                  </a:cubicBezTo>
                  <a:cubicBezTo>
                    <a:pt x="84" y="161"/>
                    <a:pt x="95" y="171"/>
                    <a:pt x="110" y="176"/>
                  </a:cubicBezTo>
                  <a:cubicBezTo>
                    <a:pt x="132" y="183"/>
                    <a:pt x="156" y="184"/>
                    <a:pt x="178" y="179"/>
                  </a:cubicBezTo>
                  <a:cubicBezTo>
                    <a:pt x="236" y="169"/>
                    <a:pt x="275" y="85"/>
                    <a:pt x="241" y="34"/>
                  </a:cubicBezTo>
                  <a:cubicBezTo>
                    <a:pt x="244" y="62"/>
                    <a:pt x="227" y="66"/>
                    <a:pt x="207" y="79"/>
                  </a:cubicBezTo>
                  <a:cubicBezTo>
                    <a:pt x="227" y="56"/>
                    <a:pt x="213" y="13"/>
                    <a:pt x="185" y="0"/>
                  </a:cubicBezTo>
                  <a:cubicBezTo>
                    <a:pt x="219" y="78"/>
                    <a:pt x="129" y="61"/>
                    <a:pt x="85" y="55"/>
                  </a:cubicBezTo>
                  <a:cubicBezTo>
                    <a:pt x="60" y="50"/>
                    <a:pt x="26" y="42"/>
                    <a:pt x="10" y="67"/>
                  </a:cubicBezTo>
                </a:path>
              </a:pathLst>
            </a:custGeom>
            <a:solidFill>
              <a:srgbClr val="5E2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5">
              <a:extLst>
                <a:ext uri="{FF2B5EF4-FFF2-40B4-BE49-F238E27FC236}">
                  <a16:creationId xmlns:a16="http://schemas.microsoft.com/office/drawing/2014/main" id="{93871512-F3DA-A045-94CC-D49CC4A0551A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359310" y="2792899"/>
              <a:ext cx="279816" cy="394961"/>
            </a:xfrm>
            <a:custGeom>
              <a:avLst/>
              <a:gdLst>
                <a:gd name="T0" fmla="*/ 36 w 96"/>
                <a:gd name="T1" fmla="*/ 2 h 135"/>
                <a:gd name="T2" fmla="*/ 58 w 96"/>
                <a:gd name="T3" fmla="*/ 6 h 135"/>
                <a:gd name="T4" fmla="*/ 81 w 96"/>
                <a:gd name="T5" fmla="*/ 20 h 135"/>
                <a:gd name="T6" fmla="*/ 94 w 96"/>
                <a:gd name="T7" fmla="*/ 43 h 135"/>
                <a:gd name="T8" fmla="*/ 83 w 96"/>
                <a:gd name="T9" fmla="*/ 46 h 135"/>
                <a:gd name="T10" fmla="*/ 58 w 96"/>
                <a:gd name="T11" fmla="*/ 49 h 135"/>
                <a:gd name="T12" fmla="*/ 21 w 96"/>
                <a:gd name="T13" fmla="*/ 117 h 135"/>
                <a:gd name="T14" fmla="*/ 17 w 96"/>
                <a:gd name="T15" fmla="*/ 135 h 135"/>
                <a:gd name="T16" fmla="*/ 5 w 96"/>
                <a:gd name="T17" fmla="*/ 89 h 135"/>
                <a:gd name="T18" fmla="*/ 18 w 96"/>
                <a:gd name="T19" fmla="*/ 10 h 135"/>
                <a:gd name="T20" fmla="*/ 36 w 96"/>
                <a:gd name="T21" fmla="*/ 2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35">
                  <a:moveTo>
                    <a:pt x="36" y="2"/>
                  </a:moveTo>
                  <a:cubicBezTo>
                    <a:pt x="44" y="0"/>
                    <a:pt x="51" y="3"/>
                    <a:pt x="58" y="6"/>
                  </a:cubicBezTo>
                  <a:cubicBezTo>
                    <a:pt x="66" y="11"/>
                    <a:pt x="74" y="14"/>
                    <a:pt x="81" y="20"/>
                  </a:cubicBezTo>
                  <a:cubicBezTo>
                    <a:pt x="86" y="25"/>
                    <a:pt x="96" y="36"/>
                    <a:pt x="94" y="43"/>
                  </a:cubicBezTo>
                  <a:cubicBezTo>
                    <a:pt x="92" y="48"/>
                    <a:pt x="88" y="46"/>
                    <a:pt x="83" y="46"/>
                  </a:cubicBezTo>
                  <a:cubicBezTo>
                    <a:pt x="75" y="46"/>
                    <a:pt x="66" y="46"/>
                    <a:pt x="58" y="49"/>
                  </a:cubicBezTo>
                  <a:cubicBezTo>
                    <a:pt x="34" y="61"/>
                    <a:pt x="26" y="93"/>
                    <a:pt x="21" y="117"/>
                  </a:cubicBezTo>
                  <a:cubicBezTo>
                    <a:pt x="20" y="123"/>
                    <a:pt x="20" y="131"/>
                    <a:pt x="17" y="135"/>
                  </a:cubicBezTo>
                  <a:cubicBezTo>
                    <a:pt x="6" y="127"/>
                    <a:pt x="6" y="102"/>
                    <a:pt x="5" y="89"/>
                  </a:cubicBezTo>
                  <a:cubicBezTo>
                    <a:pt x="0" y="65"/>
                    <a:pt x="0" y="31"/>
                    <a:pt x="18" y="10"/>
                  </a:cubicBezTo>
                  <a:cubicBezTo>
                    <a:pt x="23" y="5"/>
                    <a:pt x="29" y="2"/>
                    <a:pt x="36" y="2"/>
                  </a:cubicBezTo>
                </a:path>
              </a:pathLst>
            </a:custGeom>
            <a:solidFill>
              <a:srgbClr val="5E2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79A6F7B7-BB9D-BA42-AF74-AB8067DAD64A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535574" y="2620655"/>
              <a:ext cx="783732" cy="438296"/>
            </a:xfrm>
            <a:custGeom>
              <a:avLst/>
              <a:gdLst>
                <a:gd name="T0" fmla="*/ 234 w 268"/>
                <a:gd name="T1" fmla="*/ 0 h 150"/>
                <a:gd name="T2" fmla="*/ 234 w 268"/>
                <a:gd name="T3" fmla="*/ 9 h 150"/>
                <a:gd name="T4" fmla="*/ 237 w 268"/>
                <a:gd name="T5" fmla="*/ 40 h 150"/>
                <a:gd name="T6" fmla="*/ 223 w 268"/>
                <a:gd name="T7" fmla="*/ 79 h 150"/>
                <a:gd name="T8" fmla="*/ 184 w 268"/>
                <a:gd name="T9" fmla="*/ 120 h 150"/>
                <a:gd name="T10" fmla="*/ 123 w 268"/>
                <a:gd name="T11" fmla="*/ 126 h 150"/>
                <a:gd name="T12" fmla="*/ 68 w 268"/>
                <a:gd name="T13" fmla="*/ 101 h 150"/>
                <a:gd name="T14" fmla="*/ 8 w 268"/>
                <a:gd name="T15" fmla="*/ 77 h 150"/>
                <a:gd name="T16" fmla="*/ 0 w 268"/>
                <a:gd name="T17" fmla="*/ 78 h 150"/>
                <a:gd name="T18" fmla="*/ 28 w 268"/>
                <a:gd name="T19" fmla="*/ 96 h 150"/>
                <a:gd name="T20" fmla="*/ 64 w 268"/>
                <a:gd name="T21" fmla="*/ 117 h 150"/>
                <a:gd name="T22" fmla="*/ 102 w 268"/>
                <a:gd name="T23" fmla="*/ 142 h 150"/>
                <a:gd name="T24" fmla="*/ 171 w 268"/>
                <a:gd name="T25" fmla="*/ 145 h 150"/>
                <a:gd name="T26" fmla="*/ 234 w 268"/>
                <a:gd name="T2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68" h="150">
                  <a:moveTo>
                    <a:pt x="234" y="0"/>
                  </a:moveTo>
                  <a:cubicBezTo>
                    <a:pt x="235" y="3"/>
                    <a:pt x="235" y="7"/>
                    <a:pt x="234" y="9"/>
                  </a:cubicBezTo>
                  <a:cubicBezTo>
                    <a:pt x="236" y="19"/>
                    <a:pt x="238" y="29"/>
                    <a:pt x="237" y="40"/>
                  </a:cubicBezTo>
                  <a:cubicBezTo>
                    <a:pt x="235" y="54"/>
                    <a:pt x="230" y="67"/>
                    <a:pt x="223" y="79"/>
                  </a:cubicBezTo>
                  <a:cubicBezTo>
                    <a:pt x="215" y="96"/>
                    <a:pt x="202" y="113"/>
                    <a:pt x="184" y="120"/>
                  </a:cubicBezTo>
                  <a:cubicBezTo>
                    <a:pt x="163" y="128"/>
                    <a:pt x="145" y="131"/>
                    <a:pt x="123" y="126"/>
                  </a:cubicBezTo>
                  <a:cubicBezTo>
                    <a:pt x="104" y="121"/>
                    <a:pt x="86" y="109"/>
                    <a:pt x="68" y="101"/>
                  </a:cubicBezTo>
                  <a:cubicBezTo>
                    <a:pt x="49" y="92"/>
                    <a:pt x="30" y="76"/>
                    <a:pt x="8" y="77"/>
                  </a:cubicBezTo>
                  <a:cubicBezTo>
                    <a:pt x="6" y="77"/>
                    <a:pt x="4" y="78"/>
                    <a:pt x="0" y="78"/>
                  </a:cubicBezTo>
                  <a:cubicBezTo>
                    <a:pt x="7" y="87"/>
                    <a:pt x="18" y="90"/>
                    <a:pt x="28" y="96"/>
                  </a:cubicBezTo>
                  <a:cubicBezTo>
                    <a:pt x="41" y="101"/>
                    <a:pt x="52" y="108"/>
                    <a:pt x="64" y="117"/>
                  </a:cubicBezTo>
                  <a:cubicBezTo>
                    <a:pt x="76" y="127"/>
                    <a:pt x="87" y="137"/>
                    <a:pt x="102" y="142"/>
                  </a:cubicBezTo>
                  <a:cubicBezTo>
                    <a:pt x="124" y="149"/>
                    <a:pt x="149" y="150"/>
                    <a:pt x="171" y="145"/>
                  </a:cubicBezTo>
                  <a:cubicBezTo>
                    <a:pt x="229" y="135"/>
                    <a:pt x="268" y="51"/>
                    <a:pt x="234" y="0"/>
                  </a:cubicBezTo>
                </a:path>
              </a:pathLst>
            </a:custGeom>
            <a:solidFill>
              <a:srgbClr val="321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27">
              <a:extLst>
                <a:ext uri="{FF2B5EF4-FFF2-40B4-BE49-F238E27FC236}">
                  <a16:creationId xmlns:a16="http://schemas.microsoft.com/office/drawing/2014/main" id="{714E94FA-1CDD-1546-9AA3-F7B196B1FB06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408181" y="2879043"/>
              <a:ext cx="229053" cy="297150"/>
            </a:xfrm>
            <a:custGeom>
              <a:avLst/>
              <a:gdLst>
                <a:gd name="T0" fmla="*/ 57 w 78"/>
                <a:gd name="T1" fmla="*/ 0 h 102"/>
                <a:gd name="T2" fmla="*/ 11 w 78"/>
                <a:gd name="T3" fmla="*/ 31 h 102"/>
                <a:gd name="T4" fmla="*/ 3 w 78"/>
                <a:gd name="T5" fmla="*/ 102 h 102"/>
                <a:gd name="T6" fmla="*/ 5 w 78"/>
                <a:gd name="T7" fmla="*/ 88 h 102"/>
                <a:gd name="T8" fmla="*/ 41 w 78"/>
                <a:gd name="T9" fmla="*/ 19 h 102"/>
                <a:gd name="T10" fmla="*/ 66 w 78"/>
                <a:gd name="T11" fmla="*/ 15 h 102"/>
                <a:gd name="T12" fmla="*/ 76 w 78"/>
                <a:gd name="T13" fmla="*/ 13 h 102"/>
                <a:gd name="T14" fmla="*/ 74 w 78"/>
                <a:gd name="T15" fmla="*/ 2 h 102"/>
                <a:gd name="T16" fmla="*/ 57 w 78"/>
                <a:gd name="T17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102">
                  <a:moveTo>
                    <a:pt x="57" y="0"/>
                  </a:moveTo>
                  <a:cubicBezTo>
                    <a:pt x="41" y="1"/>
                    <a:pt x="18" y="14"/>
                    <a:pt x="11" y="31"/>
                  </a:cubicBezTo>
                  <a:cubicBezTo>
                    <a:pt x="0" y="53"/>
                    <a:pt x="4" y="78"/>
                    <a:pt x="3" y="102"/>
                  </a:cubicBezTo>
                  <a:cubicBezTo>
                    <a:pt x="4" y="98"/>
                    <a:pt x="4" y="93"/>
                    <a:pt x="5" y="88"/>
                  </a:cubicBezTo>
                  <a:cubicBezTo>
                    <a:pt x="9" y="63"/>
                    <a:pt x="17" y="31"/>
                    <a:pt x="41" y="19"/>
                  </a:cubicBezTo>
                  <a:cubicBezTo>
                    <a:pt x="49" y="15"/>
                    <a:pt x="58" y="15"/>
                    <a:pt x="66" y="15"/>
                  </a:cubicBezTo>
                  <a:cubicBezTo>
                    <a:pt x="71" y="15"/>
                    <a:pt x="75" y="18"/>
                    <a:pt x="76" y="13"/>
                  </a:cubicBezTo>
                  <a:cubicBezTo>
                    <a:pt x="78" y="11"/>
                    <a:pt x="76" y="7"/>
                    <a:pt x="74" y="2"/>
                  </a:cubicBezTo>
                  <a:cubicBezTo>
                    <a:pt x="69" y="1"/>
                    <a:pt x="63" y="0"/>
                    <a:pt x="57" y="0"/>
                  </a:cubicBezTo>
                </a:path>
              </a:pathLst>
            </a:custGeom>
            <a:solidFill>
              <a:srgbClr val="321B1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28">
              <a:extLst>
                <a:ext uri="{FF2B5EF4-FFF2-40B4-BE49-F238E27FC236}">
                  <a16:creationId xmlns:a16="http://schemas.microsoft.com/office/drawing/2014/main" id="{9419DE27-BC15-EF4D-AE52-923E4F6430D8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390832" y="2815420"/>
              <a:ext cx="139908" cy="120098"/>
            </a:xfrm>
            <a:custGeom>
              <a:avLst/>
              <a:gdLst>
                <a:gd name="T0" fmla="*/ 28 w 48"/>
                <a:gd name="T1" fmla="*/ 0 h 41"/>
                <a:gd name="T2" fmla="*/ 7 w 48"/>
                <a:gd name="T3" fmla="*/ 14 h 41"/>
                <a:gd name="T4" fmla="*/ 1 w 48"/>
                <a:gd name="T5" fmla="*/ 41 h 41"/>
                <a:gd name="T6" fmla="*/ 33 w 48"/>
                <a:gd name="T7" fmla="*/ 16 h 41"/>
                <a:gd name="T8" fmla="*/ 38 w 48"/>
                <a:gd name="T9" fmla="*/ 2 h 41"/>
                <a:gd name="T10" fmla="*/ 28 w 48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41">
                  <a:moveTo>
                    <a:pt x="28" y="0"/>
                  </a:moveTo>
                  <a:cubicBezTo>
                    <a:pt x="19" y="0"/>
                    <a:pt x="11" y="6"/>
                    <a:pt x="7" y="14"/>
                  </a:cubicBezTo>
                  <a:cubicBezTo>
                    <a:pt x="0" y="23"/>
                    <a:pt x="2" y="31"/>
                    <a:pt x="1" y="41"/>
                  </a:cubicBezTo>
                  <a:cubicBezTo>
                    <a:pt x="3" y="24"/>
                    <a:pt x="18" y="17"/>
                    <a:pt x="33" y="16"/>
                  </a:cubicBezTo>
                  <a:cubicBezTo>
                    <a:pt x="43" y="16"/>
                    <a:pt x="48" y="7"/>
                    <a:pt x="38" y="2"/>
                  </a:cubicBezTo>
                  <a:cubicBezTo>
                    <a:pt x="34" y="1"/>
                    <a:pt x="32" y="0"/>
                    <a:pt x="28" y="0"/>
                  </a:cubicBezTo>
                </a:path>
              </a:pathLst>
            </a:custGeom>
            <a:solidFill>
              <a:srgbClr val="885B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29">
              <a:extLst>
                <a:ext uri="{FF2B5EF4-FFF2-40B4-BE49-F238E27FC236}">
                  <a16:creationId xmlns:a16="http://schemas.microsoft.com/office/drawing/2014/main" id="{34E32CBA-EB7A-4145-9462-10A2F912A2DB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551143" y="2695795"/>
              <a:ext cx="480392" cy="193147"/>
            </a:xfrm>
            <a:custGeom>
              <a:avLst/>
              <a:gdLst>
                <a:gd name="T0" fmla="*/ 37 w 164"/>
                <a:gd name="T1" fmla="*/ 0 h 66"/>
                <a:gd name="T2" fmla="*/ 15 w 164"/>
                <a:gd name="T3" fmla="*/ 7 h 66"/>
                <a:gd name="T4" fmla="*/ 0 w 164"/>
                <a:gd name="T5" fmla="*/ 34 h 66"/>
                <a:gd name="T6" fmla="*/ 16 w 164"/>
                <a:gd name="T7" fmla="*/ 32 h 66"/>
                <a:gd name="T8" fmla="*/ 54 w 164"/>
                <a:gd name="T9" fmla="*/ 43 h 66"/>
                <a:gd name="T10" fmla="*/ 81 w 164"/>
                <a:gd name="T11" fmla="*/ 55 h 66"/>
                <a:gd name="T12" fmla="*/ 120 w 164"/>
                <a:gd name="T13" fmla="*/ 66 h 66"/>
                <a:gd name="T14" fmla="*/ 142 w 164"/>
                <a:gd name="T15" fmla="*/ 62 h 66"/>
                <a:gd name="T16" fmla="*/ 164 w 164"/>
                <a:gd name="T17" fmla="*/ 42 h 66"/>
                <a:gd name="T18" fmla="*/ 135 w 164"/>
                <a:gd name="T19" fmla="*/ 53 h 66"/>
                <a:gd name="T20" fmla="*/ 94 w 164"/>
                <a:gd name="T21" fmla="*/ 41 h 66"/>
                <a:gd name="T22" fmla="*/ 41 w 164"/>
                <a:gd name="T23" fmla="*/ 15 h 66"/>
                <a:gd name="T24" fmla="*/ 32 w 164"/>
                <a:gd name="T25" fmla="*/ 18 h 66"/>
                <a:gd name="T26" fmla="*/ 44 w 164"/>
                <a:gd name="T27" fmla="*/ 12 h 66"/>
                <a:gd name="T28" fmla="*/ 58 w 164"/>
                <a:gd name="T29" fmla="*/ 14 h 66"/>
                <a:gd name="T30" fmla="*/ 63 w 164"/>
                <a:gd name="T31" fmla="*/ 14 h 66"/>
                <a:gd name="T32" fmla="*/ 84 w 164"/>
                <a:gd name="T33" fmla="*/ 6 h 66"/>
                <a:gd name="T34" fmla="*/ 74 w 164"/>
                <a:gd name="T35" fmla="*/ 8 h 66"/>
                <a:gd name="T36" fmla="*/ 39 w 164"/>
                <a:gd name="T37" fmla="*/ 0 h 66"/>
                <a:gd name="T38" fmla="*/ 37 w 164"/>
                <a:gd name="T3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64" h="66">
                  <a:moveTo>
                    <a:pt x="37" y="0"/>
                  </a:moveTo>
                  <a:cubicBezTo>
                    <a:pt x="30" y="0"/>
                    <a:pt x="21" y="3"/>
                    <a:pt x="15" y="7"/>
                  </a:cubicBezTo>
                  <a:cubicBezTo>
                    <a:pt x="6" y="13"/>
                    <a:pt x="0" y="24"/>
                    <a:pt x="0" y="34"/>
                  </a:cubicBezTo>
                  <a:cubicBezTo>
                    <a:pt x="6" y="32"/>
                    <a:pt x="10" y="32"/>
                    <a:pt x="16" y="32"/>
                  </a:cubicBezTo>
                  <a:cubicBezTo>
                    <a:pt x="29" y="32"/>
                    <a:pt x="42" y="37"/>
                    <a:pt x="54" y="43"/>
                  </a:cubicBezTo>
                  <a:cubicBezTo>
                    <a:pt x="64" y="48"/>
                    <a:pt x="73" y="50"/>
                    <a:pt x="81" y="55"/>
                  </a:cubicBezTo>
                  <a:cubicBezTo>
                    <a:pt x="95" y="61"/>
                    <a:pt x="107" y="66"/>
                    <a:pt x="120" y="66"/>
                  </a:cubicBezTo>
                  <a:cubicBezTo>
                    <a:pt x="127" y="66"/>
                    <a:pt x="133" y="65"/>
                    <a:pt x="142" y="62"/>
                  </a:cubicBezTo>
                  <a:cubicBezTo>
                    <a:pt x="152" y="57"/>
                    <a:pt x="155" y="50"/>
                    <a:pt x="164" y="42"/>
                  </a:cubicBezTo>
                  <a:cubicBezTo>
                    <a:pt x="154" y="49"/>
                    <a:pt x="145" y="53"/>
                    <a:pt x="135" y="53"/>
                  </a:cubicBezTo>
                  <a:cubicBezTo>
                    <a:pt x="122" y="53"/>
                    <a:pt x="107" y="47"/>
                    <a:pt x="94" y="41"/>
                  </a:cubicBezTo>
                  <a:cubicBezTo>
                    <a:pt x="81" y="35"/>
                    <a:pt x="58" y="15"/>
                    <a:pt x="41" y="15"/>
                  </a:cubicBezTo>
                  <a:cubicBezTo>
                    <a:pt x="38" y="15"/>
                    <a:pt x="36" y="17"/>
                    <a:pt x="32" y="18"/>
                  </a:cubicBezTo>
                  <a:cubicBezTo>
                    <a:pt x="35" y="13"/>
                    <a:pt x="39" y="12"/>
                    <a:pt x="44" y="12"/>
                  </a:cubicBezTo>
                  <a:cubicBezTo>
                    <a:pt x="49" y="12"/>
                    <a:pt x="54" y="14"/>
                    <a:pt x="58" y="14"/>
                  </a:cubicBezTo>
                  <a:cubicBezTo>
                    <a:pt x="59" y="14"/>
                    <a:pt x="60" y="14"/>
                    <a:pt x="63" y="14"/>
                  </a:cubicBezTo>
                  <a:cubicBezTo>
                    <a:pt x="70" y="14"/>
                    <a:pt x="77" y="12"/>
                    <a:pt x="84" y="6"/>
                  </a:cubicBezTo>
                  <a:cubicBezTo>
                    <a:pt x="80" y="7"/>
                    <a:pt x="78" y="8"/>
                    <a:pt x="74" y="8"/>
                  </a:cubicBezTo>
                  <a:cubicBezTo>
                    <a:pt x="63" y="8"/>
                    <a:pt x="51" y="0"/>
                    <a:pt x="39" y="0"/>
                  </a:cubicBezTo>
                  <a:cubicBezTo>
                    <a:pt x="39" y="0"/>
                    <a:pt x="38" y="0"/>
                    <a:pt x="37" y="0"/>
                  </a:cubicBezTo>
                </a:path>
              </a:pathLst>
            </a:custGeom>
            <a:solidFill>
              <a:srgbClr val="885B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46">
              <a:extLst>
                <a:ext uri="{FF2B5EF4-FFF2-40B4-BE49-F238E27FC236}">
                  <a16:creationId xmlns:a16="http://schemas.microsoft.com/office/drawing/2014/main" id="{C4075EB9-CC5A-1945-AF61-F5C719E6C94C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617959" y="3754325"/>
              <a:ext cx="216672" cy="180766"/>
            </a:xfrm>
            <a:custGeom>
              <a:avLst/>
              <a:gdLst>
                <a:gd name="T0" fmla="*/ 0 w 175"/>
                <a:gd name="T1" fmla="*/ 75 h 146"/>
                <a:gd name="T2" fmla="*/ 47 w 175"/>
                <a:gd name="T3" fmla="*/ 0 h 146"/>
                <a:gd name="T4" fmla="*/ 175 w 175"/>
                <a:gd name="T5" fmla="*/ 106 h 146"/>
                <a:gd name="T6" fmla="*/ 132 w 175"/>
                <a:gd name="T7" fmla="*/ 146 h 146"/>
                <a:gd name="T8" fmla="*/ 0 w 175"/>
                <a:gd name="T9" fmla="*/ 7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146">
                  <a:moveTo>
                    <a:pt x="0" y="75"/>
                  </a:moveTo>
                  <a:lnTo>
                    <a:pt x="47" y="0"/>
                  </a:lnTo>
                  <a:lnTo>
                    <a:pt x="175" y="106"/>
                  </a:lnTo>
                  <a:lnTo>
                    <a:pt x="132" y="146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7">
              <a:extLst>
                <a:ext uri="{FF2B5EF4-FFF2-40B4-BE49-F238E27FC236}">
                  <a16:creationId xmlns:a16="http://schemas.microsoft.com/office/drawing/2014/main" id="{56441399-2F65-D64D-B2E2-B9B533027899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881527" y="3733206"/>
              <a:ext cx="215433" cy="198100"/>
            </a:xfrm>
            <a:custGeom>
              <a:avLst/>
              <a:gdLst>
                <a:gd name="T0" fmla="*/ 174 w 174"/>
                <a:gd name="T1" fmla="*/ 75 h 160"/>
                <a:gd name="T2" fmla="*/ 130 w 174"/>
                <a:gd name="T3" fmla="*/ 0 h 160"/>
                <a:gd name="T4" fmla="*/ 0 w 174"/>
                <a:gd name="T5" fmla="*/ 106 h 160"/>
                <a:gd name="T6" fmla="*/ 40 w 174"/>
                <a:gd name="T7" fmla="*/ 160 h 160"/>
                <a:gd name="T8" fmla="*/ 174 w 174"/>
                <a:gd name="T9" fmla="*/ 7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60">
                  <a:moveTo>
                    <a:pt x="174" y="75"/>
                  </a:moveTo>
                  <a:lnTo>
                    <a:pt x="130" y="0"/>
                  </a:lnTo>
                  <a:lnTo>
                    <a:pt x="0" y="106"/>
                  </a:lnTo>
                  <a:lnTo>
                    <a:pt x="40" y="160"/>
                  </a:lnTo>
                  <a:lnTo>
                    <a:pt x="174" y="75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Freeform 48">
              <a:extLst>
                <a:ext uri="{FF2B5EF4-FFF2-40B4-BE49-F238E27FC236}">
                  <a16:creationId xmlns:a16="http://schemas.microsoft.com/office/drawing/2014/main" id="{B0857264-A52C-854B-8C59-EE72ADC1902A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7891794" y="3915478"/>
              <a:ext cx="508869" cy="321912"/>
            </a:xfrm>
            <a:custGeom>
              <a:avLst/>
              <a:gdLst>
                <a:gd name="T0" fmla="*/ 383 w 411"/>
                <a:gd name="T1" fmla="*/ 0 h 260"/>
                <a:gd name="T2" fmla="*/ 0 w 411"/>
                <a:gd name="T3" fmla="*/ 97 h 260"/>
                <a:gd name="T4" fmla="*/ 76 w 411"/>
                <a:gd name="T5" fmla="*/ 260 h 260"/>
                <a:gd name="T6" fmla="*/ 411 w 411"/>
                <a:gd name="T7" fmla="*/ 198 h 260"/>
                <a:gd name="T8" fmla="*/ 383 w 411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60">
                  <a:moveTo>
                    <a:pt x="383" y="0"/>
                  </a:moveTo>
                  <a:lnTo>
                    <a:pt x="0" y="97"/>
                  </a:lnTo>
                  <a:lnTo>
                    <a:pt x="76" y="260"/>
                  </a:lnTo>
                  <a:lnTo>
                    <a:pt x="411" y="198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49">
              <a:extLst>
                <a:ext uri="{FF2B5EF4-FFF2-40B4-BE49-F238E27FC236}">
                  <a16:creationId xmlns:a16="http://schemas.microsoft.com/office/drawing/2014/main" id="{38B43EB7-39AE-B443-9975-4BDC0350E55F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7836009" y="4023500"/>
              <a:ext cx="247625" cy="242672"/>
            </a:xfrm>
            <a:custGeom>
              <a:avLst/>
              <a:gdLst>
                <a:gd name="T0" fmla="*/ 69 w 85"/>
                <a:gd name="T1" fmla="*/ 69 h 83"/>
                <a:gd name="T2" fmla="*/ 69 w 85"/>
                <a:gd name="T3" fmla="*/ 14 h 83"/>
                <a:gd name="T4" fmla="*/ 16 w 85"/>
                <a:gd name="T5" fmla="*/ 14 h 83"/>
                <a:gd name="T6" fmla="*/ 15 w 85"/>
                <a:gd name="T7" fmla="*/ 69 h 83"/>
                <a:gd name="T8" fmla="*/ 69 w 85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3">
                  <a:moveTo>
                    <a:pt x="69" y="69"/>
                  </a:moveTo>
                  <a:cubicBezTo>
                    <a:pt x="85" y="54"/>
                    <a:pt x="85" y="30"/>
                    <a:pt x="69" y="14"/>
                  </a:cubicBezTo>
                  <a:cubicBezTo>
                    <a:pt x="53" y="1"/>
                    <a:pt x="29" y="0"/>
                    <a:pt x="16" y="14"/>
                  </a:cubicBezTo>
                  <a:cubicBezTo>
                    <a:pt x="0" y="29"/>
                    <a:pt x="0" y="53"/>
                    <a:pt x="15" y="69"/>
                  </a:cubicBezTo>
                  <a:cubicBezTo>
                    <a:pt x="32" y="82"/>
                    <a:pt x="56" y="83"/>
                    <a:pt x="69" y="69"/>
                  </a:cubicBezTo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Freeform 50">
              <a:extLst>
                <a:ext uri="{FF2B5EF4-FFF2-40B4-BE49-F238E27FC236}">
                  <a16:creationId xmlns:a16="http://schemas.microsoft.com/office/drawing/2014/main" id="{112DE1A1-52E7-5D42-951A-1E74869D3E36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7654779" y="3624066"/>
              <a:ext cx="128765" cy="122574"/>
            </a:xfrm>
            <a:custGeom>
              <a:avLst/>
              <a:gdLst>
                <a:gd name="T0" fmla="*/ 3 w 44"/>
                <a:gd name="T1" fmla="*/ 15 h 42"/>
                <a:gd name="T2" fmla="*/ 17 w 44"/>
                <a:gd name="T3" fmla="*/ 40 h 42"/>
                <a:gd name="T4" fmla="*/ 41 w 44"/>
                <a:gd name="T5" fmla="*/ 27 h 42"/>
                <a:gd name="T6" fmla="*/ 27 w 44"/>
                <a:gd name="T7" fmla="*/ 2 h 42"/>
                <a:gd name="T8" fmla="*/ 3 w 44"/>
                <a:gd name="T9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2">
                  <a:moveTo>
                    <a:pt x="3" y="15"/>
                  </a:moveTo>
                  <a:cubicBezTo>
                    <a:pt x="0" y="26"/>
                    <a:pt x="6" y="37"/>
                    <a:pt x="17" y="40"/>
                  </a:cubicBezTo>
                  <a:cubicBezTo>
                    <a:pt x="27" y="42"/>
                    <a:pt x="38" y="36"/>
                    <a:pt x="41" y="27"/>
                  </a:cubicBezTo>
                  <a:cubicBezTo>
                    <a:pt x="44" y="16"/>
                    <a:pt x="38" y="5"/>
                    <a:pt x="27" y="2"/>
                  </a:cubicBezTo>
                  <a:cubicBezTo>
                    <a:pt x="17" y="0"/>
                    <a:pt x="6" y="6"/>
                    <a:pt x="3" y="15"/>
                  </a:cubicBezTo>
                </a:path>
              </a:pathLst>
            </a:custGeom>
            <a:solidFill>
              <a:srgbClr val="F4B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Freeform 51">
              <a:extLst>
                <a:ext uri="{FF2B5EF4-FFF2-40B4-BE49-F238E27FC236}">
                  <a16:creationId xmlns:a16="http://schemas.microsoft.com/office/drawing/2014/main" id="{C4C6EF18-1B36-BC44-8B6F-CFAC7188E537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7684711" y="3632733"/>
              <a:ext cx="365246" cy="562108"/>
            </a:xfrm>
            <a:custGeom>
              <a:avLst/>
              <a:gdLst>
                <a:gd name="T0" fmla="*/ 123 w 295"/>
                <a:gd name="T1" fmla="*/ 454 h 454"/>
                <a:gd name="T2" fmla="*/ 295 w 295"/>
                <a:gd name="T3" fmla="*/ 364 h 454"/>
                <a:gd name="T4" fmla="*/ 76 w 295"/>
                <a:gd name="T5" fmla="*/ 0 h 454"/>
                <a:gd name="T6" fmla="*/ 0 w 295"/>
                <a:gd name="T7" fmla="*/ 54 h 454"/>
                <a:gd name="T8" fmla="*/ 123 w 295"/>
                <a:gd name="T9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454">
                  <a:moveTo>
                    <a:pt x="123" y="454"/>
                  </a:moveTo>
                  <a:lnTo>
                    <a:pt x="295" y="364"/>
                  </a:lnTo>
                  <a:lnTo>
                    <a:pt x="76" y="0"/>
                  </a:lnTo>
                  <a:lnTo>
                    <a:pt x="0" y="54"/>
                  </a:lnTo>
                  <a:lnTo>
                    <a:pt x="123" y="454"/>
                  </a:lnTo>
                  <a:close/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Freeform 52">
              <a:extLst>
                <a:ext uri="{FF2B5EF4-FFF2-40B4-BE49-F238E27FC236}">
                  <a16:creationId xmlns:a16="http://schemas.microsoft.com/office/drawing/2014/main" id="{EC9828ED-8F9A-6841-9F19-A65364E4EDCD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233557" y="3879702"/>
              <a:ext cx="281054" cy="283530"/>
            </a:xfrm>
            <a:custGeom>
              <a:avLst/>
              <a:gdLst>
                <a:gd name="T0" fmla="*/ 87 w 96"/>
                <a:gd name="T1" fmla="*/ 66 h 97"/>
                <a:gd name="T2" fmla="*/ 30 w 96"/>
                <a:gd name="T3" fmla="*/ 87 h 97"/>
                <a:gd name="T4" fmla="*/ 9 w 96"/>
                <a:gd name="T5" fmla="*/ 31 h 97"/>
                <a:gd name="T6" fmla="*/ 66 w 96"/>
                <a:gd name="T7" fmla="*/ 10 h 97"/>
                <a:gd name="T8" fmla="*/ 87 w 96"/>
                <a:gd name="T9" fmla="*/ 6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97">
                  <a:moveTo>
                    <a:pt x="87" y="66"/>
                  </a:moveTo>
                  <a:cubicBezTo>
                    <a:pt x="77" y="87"/>
                    <a:pt x="52" y="97"/>
                    <a:pt x="30" y="87"/>
                  </a:cubicBezTo>
                  <a:cubicBezTo>
                    <a:pt x="9" y="77"/>
                    <a:pt x="0" y="52"/>
                    <a:pt x="9" y="31"/>
                  </a:cubicBezTo>
                  <a:cubicBezTo>
                    <a:pt x="19" y="9"/>
                    <a:pt x="44" y="0"/>
                    <a:pt x="66" y="10"/>
                  </a:cubicBezTo>
                  <a:cubicBezTo>
                    <a:pt x="87" y="19"/>
                    <a:pt x="96" y="45"/>
                    <a:pt x="87" y="66"/>
                  </a:cubicBezTo>
                  <a:close/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53">
              <a:extLst>
                <a:ext uri="{FF2B5EF4-FFF2-40B4-BE49-F238E27FC236}">
                  <a16:creationId xmlns:a16="http://schemas.microsoft.com/office/drawing/2014/main" id="{4E8E2024-D13D-A54D-8B5D-122E05CF2FFD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8217051" y="3882981"/>
              <a:ext cx="356580" cy="295912"/>
            </a:xfrm>
            <a:custGeom>
              <a:avLst/>
              <a:gdLst>
                <a:gd name="T0" fmla="*/ 13 w 122"/>
                <a:gd name="T1" fmla="*/ 101 h 101"/>
                <a:gd name="T2" fmla="*/ 122 w 122"/>
                <a:gd name="T3" fmla="*/ 75 h 101"/>
                <a:gd name="T4" fmla="*/ 85 w 122"/>
                <a:gd name="T5" fmla="*/ 13 h 101"/>
                <a:gd name="T6" fmla="*/ 0 w 122"/>
                <a:gd name="T7" fmla="*/ 8 h 101"/>
                <a:gd name="T8" fmla="*/ 13 w 122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01">
                  <a:moveTo>
                    <a:pt x="13" y="101"/>
                  </a:moveTo>
                  <a:cubicBezTo>
                    <a:pt x="122" y="75"/>
                    <a:pt x="122" y="75"/>
                    <a:pt x="122" y="75"/>
                  </a:cubicBezTo>
                  <a:cubicBezTo>
                    <a:pt x="122" y="75"/>
                    <a:pt x="93" y="26"/>
                    <a:pt x="85" y="13"/>
                  </a:cubicBezTo>
                  <a:cubicBezTo>
                    <a:pt x="77" y="1"/>
                    <a:pt x="60" y="0"/>
                    <a:pt x="0" y="8"/>
                  </a:cubicBezTo>
                  <a:lnTo>
                    <a:pt x="13" y="10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Freeform 54">
              <a:extLst>
                <a:ext uri="{FF2B5EF4-FFF2-40B4-BE49-F238E27FC236}">
                  <a16:creationId xmlns:a16="http://schemas.microsoft.com/office/drawing/2014/main" id="{32240B59-44EC-174A-A768-AEC2974F895A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7495514" y="3373766"/>
              <a:ext cx="319436" cy="392485"/>
            </a:xfrm>
            <a:custGeom>
              <a:avLst/>
              <a:gdLst>
                <a:gd name="T0" fmla="*/ 100 w 109"/>
                <a:gd name="T1" fmla="*/ 122 h 134"/>
                <a:gd name="T2" fmla="*/ 88 w 109"/>
                <a:gd name="T3" fmla="*/ 85 h 134"/>
                <a:gd name="T4" fmla="*/ 105 w 109"/>
                <a:gd name="T5" fmla="*/ 56 h 134"/>
                <a:gd name="T6" fmla="*/ 76 w 109"/>
                <a:gd name="T7" fmla="*/ 10 h 134"/>
                <a:gd name="T8" fmla="*/ 4 w 109"/>
                <a:gd name="T9" fmla="*/ 41 h 134"/>
                <a:gd name="T10" fmla="*/ 47 w 109"/>
                <a:gd name="T11" fmla="*/ 92 h 134"/>
                <a:gd name="T12" fmla="*/ 61 w 109"/>
                <a:gd name="T13" fmla="*/ 134 h 134"/>
                <a:gd name="T14" fmla="*/ 100 w 109"/>
                <a:gd name="T15" fmla="*/ 12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134">
                  <a:moveTo>
                    <a:pt x="100" y="122"/>
                  </a:moveTo>
                  <a:cubicBezTo>
                    <a:pt x="100" y="122"/>
                    <a:pt x="88" y="91"/>
                    <a:pt x="88" y="85"/>
                  </a:cubicBezTo>
                  <a:cubicBezTo>
                    <a:pt x="88" y="85"/>
                    <a:pt x="100" y="69"/>
                    <a:pt x="105" y="56"/>
                  </a:cubicBezTo>
                  <a:cubicBezTo>
                    <a:pt x="109" y="43"/>
                    <a:pt x="95" y="19"/>
                    <a:pt x="76" y="10"/>
                  </a:cubicBezTo>
                  <a:cubicBezTo>
                    <a:pt x="56" y="0"/>
                    <a:pt x="0" y="29"/>
                    <a:pt x="4" y="41"/>
                  </a:cubicBezTo>
                  <a:cubicBezTo>
                    <a:pt x="7" y="51"/>
                    <a:pt x="15" y="84"/>
                    <a:pt x="47" y="92"/>
                  </a:cubicBezTo>
                  <a:cubicBezTo>
                    <a:pt x="47" y="92"/>
                    <a:pt x="57" y="120"/>
                    <a:pt x="61" y="134"/>
                  </a:cubicBezTo>
                  <a:cubicBezTo>
                    <a:pt x="100" y="122"/>
                    <a:pt x="100" y="122"/>
                    <a:pt x="100" y="122"/>
                  </a:cubicBezTo>
                  <a:close/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55">
              <a:extLst>
                <a:ext uri="{FF2B5EF4-FFF2-40B4-BE49-F238E27FC236}">
                  <a16:creationId xmlns:a16="http://schemas.microsoft.com/office/drawing/2014/main" id="{DD5CC990-DDFC-1F47-8A46-E280749B9E87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7601011" y="3538630"/>
              <a:ext cx="73049" cy="70573"/>
            </a:xfrm>
            <a:custGeom>
              <a:avLst/>
              <a:gdLst>
                <a:gd name="T0" fmla="*/ 0 w 25"/>
                <a:gd name="T1" fmla="*/ 4 h 24"/>
                <a:gd name="T2" fmla="*/ 25 w 25"/>
                <a:gd name="T3" fmla="*/ 24 h 24"/>
                <a:gd name="T4" fmla="*/ 0 w 25"/>
                <a:gd name="T5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24">
                  <a:moveTo>
                    <a:pt x="0" y="4"/>
                  </a:moveTo>
                  <a:cubicBezTo>
                    <a:pt x="0" y="4"/>
                    <a:pt x="15" y="0"/>
                    <a:pt x="25" y="24"/>
                  </a:cubicBezTo>
                  <a:cubicBezTo>
                    <a:pt x="25" y="24"/>
                    <a:pt x="17" y="5"/>
                    <a:pt x="0" y="4"/>
                  </a:cubicBezTo>
                </a:path>
              </a:pathLst>
            </a:custGeom>
            <a:solidFill>
              <a:srgbClr val="D89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Freeform 56">
              <a:extLst>
                <a:ext uri="{FF2B5EF4-FFF2-40B4-BE49-F238E27FC236}">
                  <a16:creationId xmlns:a16="http://schemas.microsoft.com/office/drawing/2014/main" id="{DFD1AE6E-C6C7-2F4D-BA47-88392352A868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7520060" y="3465401"/>
              <a:ext cx="234005" cy="81716"/>
            </a:xfrm>
            <a:custGeom>
              <a:avLst/>
              <a:gdLst>
                <a:gd name="T0" fmla="*/ 74 w 80"/>
                <a:gd name="T1" fmla="*/ 2 h 28"/>
                <a:gd name="T2" fmla="*/ 65 w 80"/>
                <a:gd name="T3" fmla="*/ 4 h 28"/>
                <a:gd name="T4" fmla="*/ 61 w 80"/>
                <a:gd name="T5" fmla="*/ 4 h 28"/>
                <a:gd name="T6" fmla="*/ 60 w 80"/>
                <a:gd name="T7" fmla="*/ 4 h 28"/>
                <a:gd name="T8" fmla="*/ 59 w 80"/>
                <a:gd name="T9" fmla="*/ 4 h 28"/>
                <a:gd name="T10" fmla="*/ 58 w 80"/>
                <a:gd name="T11" fmla="*/ 7 h 28"/>
                <a:gd name="T12" fmla="*/ 54 w 80"/>
                <a:gd name="T13" fmla="*/ 11 h 28"/>
                <a:gd name="T14" fmla="*/ 51 w 80"/>
                <a:gd name="T15" fmla="*/ 13 h 28"/>
                <a:gd name="T16" fmla="*/ 50 w 80"/>
                <a:gd name="T17" fmla="*/ 14 h 28"/>
                <a:gd name="T18" fmla="*/ 47 w 80"/>
                <a:gd name="T19" fmla="*/ 14 h 28"/>
                <a:gd name="T20" fmla="*/ 46 w 80"/>
                <a:gd name="T21" fmla="*/ 14 h 28"/>
                <a:gd name="T22" fmla="*/ 43 w 80"/>
                <a:gd name="T23" fmla="*/ 13 h 28"/>
                <a:gd name="T24" fmla="*/ 40 w 80"/>
                <a:gd name="T25" fmla="*/ 12 h 28"/>
                <a:gd name="T26" fmla="*/ 40 w 80"/>
                <a:gd name="T27" fmla="*/ 12 h 28"/>
                <a:gd name="T28" fmla="*/ 33 w 80"/>
                <a:gd name="T29" fmla="*/ 20 h 28"/>
                <a:gd name="T30" fmla="*/ 31 w 80"/>
                <a:gd name="T31" fmla="*/ 21 h 28"/>
                <a:gd name="T32" fmla="*/ 29 w 80"/>
                <a:gd name="T33" fmla="*/ 22 h 28"/>
                <a:gd name="T34" fmla="*/ 25 w 80"/>
                <a:gd name="T35" fmla="*/ 22 h 28"/>
                <a:gd name="T36" fmla="*/ 21 w 80"/>
                <a:gd name="T37" fmla="*/ 21 h 28"/>
                <a:gd name="T38" fmla="*/ 17 w 80"/>
                <a:gd name="T39" fmla="*/ 21 h 28"/>
                <a:gd name="T40" fmla="*/ 15 w 80"/>
                <a:gd name="T41" fmla="*/ 21 h 28"/>
                <a:gd name="T42" fmla="*/ 13 w 80"/>
                <a:gd name="T43" fmla="*/ 25 h 28"/>
                <a:gd name="T44" fmla="*/ 8 w 80"/>
                <a:gd name="T45" fmla="*/ 26 h 28"/>
                <a:gd name="T46" fmla="*/ 6 w 80"/>
                <a:gd name="T47" fmla="*/ 26 h 28"/>
                <a:gd name="T48" fmla="*/ 4 w 80"/>
                <a:gd name="T49" fmla="*/ 26 h 28"/>
                <a:gd name="T50" fmla="*/ 0 w 80"/>
                <a:gd name="T51" fmla="*/ 26 h 28"/>
                <a:gd name="T52" fmla="*/ 2 w 80"/>
                <a:gd name="T53" fmla="*/ 27 h 28"/>
                <a:gd name="T54" fmla="*/ 4 w 80"/>
                <a:gd name="T55" fmla="*/ 28 h 28"/>
                <a:gd name="T56" fmla="*/ 7 w 80"/>
                <a:gd name="T57" fmla="*/ 28 h 28"/>
                <a:gd name="T58" fmla="*/ 11 w 80"/>
                <a:gd name="T59" fmla="*/ 28 h 28"/>
                <a:gd name="T60" fmla="*/ 14 w 80"/>
                <a:gd name="T61" fmla="*/ 26 h 28"/>
                <a:gd name="T62" fmla="*/ 16 w 80"/>
                <a:gd name="T63" fmla="*/ 23 h 28"/>
                <a:gd name="T64" fmla="*/ 15 w 80"/>
                <a:gd name="T65" fmla="*/ 21 h 28"/>
                <a:gd name="T66" fmla="*/ 17 w 80"/>
                <a:gd name="T67" fmla="*/ 22 h 28"/>
                <a:gd name="T68" fmla="*/ 20 w 80"/>
                <a:gd name="T69" fmla="*/ 24 h 28"/>
                <a:gd name="T70" fmla="*/ 24 w 80"/>
                <a:gd name="T71" fmla="*/ 24 h 28"/>
                <a:gd name="T72" fmla="*/ 29 w 80"/>
                <a:gd name="T73" fmla="*/ 24 h 28"/>
                <a:gd name="T74" fmla="*/ 31 w 80"/>
                <a:gd name="T75" fmla="*/ 24 h 28"/>
                <a:gd name="T76" fmla="*/ 34 w 80"/>
                <a:gd name="T77" fmla="*/ 22 h 28"/>
                <a:gd name="T78" fmla="*/ 38 w 80"/>
                <a:gd name="T79" fmla="*/ 18 h 28"/>
                <a:gd name="T80" fmla="*/ 40 w 80"/>
                <a:gd name="T81" fmla="*/ 14 h 28"/>
                <a:gd name="T82" fmla="*/ 40 w 80"/>
                <a:gd name="T83" fmla="*/ 12 h 28"/>
                <a:gd name="T84" fmla="*/ 42 w 80"/>
                <a:gd name="T85" fmla="*/ 13 h 28"/>
                <a:gd name="T86" fmla="*/ 44 w 80"/>
                <a:gd name="T87" fmla="*/ 15 h 28"/>
                <a:gd name="T88" fmla="*/ 47 w 80"/>
                <a:gd name="T89" fmla="*/ 16 h 28"/>
                <a:gd name="T90" fmla="*/ 50 w 80"/>
                <a:gd name="T91" fmla="*/ 15 h 28"/>
                <a:gd name="T92" fmla="*/ 52 w 80"/>
                <a:gd name="T93" fmla="*/ 15 h 28"/>
                <a:gd name="T94" fmla="*/ 55 w 80"/>
                <a:gd name="T95" fmla="*/ 13 h 28"/>
                <a:gd name="T96" fmla="*/ 59 w 80"/>
                <a:gd name="T97" fmla="*/ 8 h 28"/>
                <a:gd name="T98" fmla="*/ 59 w 80"/>
                <a:gd name="T99" fmla="*/ 5 h 28"/>
                <a:gd name="T100" fmla="*/ 64 w 80"/>
                <a:gd name="T101" fmla="*/ 6 h 28"/>
                <a:gd name="T102" fmla="*/ 72 w 80"/>
                <a:gd name="T103" fmla="*/ 4 h 28"/>
                <a:gd name="T104" fmla="*/ 80 w 80"/>
                <a:gd name="T10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0" h="28">
                  <a:moveTo>
                    <a:pt x="80" y="0"/>
                  </a:moveTo>
                  <a:cubicBezTo>
                    <a:pt x="78" y="1"/>
                    <a:pt x="76" y="2"/>
                    <a:pt x="74" y="2"/>
                  </a:cubicBezTo>
                  <a:cubicBezTo>
                    <a:pt x="73" y="3"/>
                    <a:pt x="71" y="4"/>
                    <a:pt x="70" y="4"/>
                  </a:cubicBezTo>
                  <a:cubicBezTo>
                    <a:pt x="68" y="4"/>
                    <a:pt x="66" y="4"/>
                    <a:pt x="65" y="4"/>
                  </a:cubicBezTo>
                  <a:cubicBezTo>
                    <a:pt x="64" y="5"/>
                    <a:pt x="63" y="4"/>
                    <a:pt x="63" y="4"/>
                  </a:cubicBezTo>
                  <a:cubicBezTo>
                    <a:pt x="62" y="5"/>
                    <a:pt x="62" y="4"/>
                    <a:pt x="61" y="4"/>
                  </a:cubicBezTo>
                  <a:cubicBezTo>
                    <a:pt x="61" y="4"/>
                    <a:pt x="60" y="5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8" y="6"/>
                    <a:pt x="58" y="6"/>
                    <a:pt x="58" y="7"/>
                  </a:cubicBezTo>
                  <a:cubicBezTo>
                    <a:pt x="57" y="8"/>
                    <a:pt x="57" y="9"/>
                    <a:pt x="56" y="10"/>
                  </a:cubicBezTo>
                  <a:cubicBezTo>
                    <a:pt x="55" y="10"/>
                    <a:pt x="55" y="11"/>
                    <a:pt x="54" y="11"/>
                  </a:cubicBezTo>
                  <a:cubicBezTo>
                    <a:pt x="54" y="12"/>
                    <a:pt x="53" y="12"/>
                    <a:pt x="53" y="12"/>
                  </a:cubicBezTo>
                  <a:cubicBezTo>
                    <a:pt x="52" y="12"/>
                    <a:pt x="52" y="12"/>
                    <a:pt x="51" y="13"/>
                  </a:cubicBezTo>
                  <a:cubicBezTo>
                    <a:pt x="51" y="13"/>
                    <a:pt x="51" y="13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4"/>
                    <a:pt x="44" y="14"/>
                    <a:pt x="43" y="13"/>
                  </a:cubicBezTo>
                  <a:cubicBezTo>
                    <a:pt x="43" y="13"/>
                    <a:pt x="42" y="13"/>
                    <a:pt x="42" y="13"/>
                  </a:cubicBezTo>
                  <a:cubicBezTo>
                    <a:pt x="41" y="12"/>
                    <a:pt x="41" y="13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4"/>
                    <a:pt x="38" y="16"/>
                    <a:pt x="36" y="18"/>
                  </a:cubicBezTo>
                  <a:cubicBezTo>
                    <a:pt x="34" y="19"/>
                    <a:pt x="34" y="19"/>
                    <a:pt x="33" y="20"/>
                  </a:cubicBezTo>
                  <a:cubicBezTo>
                    <a:pt x="32" y="20"/>
                    <a:pt x="31" y="20"/>
                    <a:pt x="31" y="20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9" y="22"/>
                    <a:pt x="29" y="22"/>
                  </a:cubicBezTo>
                  <a:cubicBezTo>
                    <a:pt x="27" y="21"/>
                    <a:pt x="27" y="22"/>
                    <a:pt x="27" y="22"/>
                  </a:cubicBezTo>
                  <a:cubicBezTo>
                    <a:pt x="26" y="22"/>
                    <a:pt x="25" y="22"/>
                    <a:pt x="25" y="22"/>
                  </a:cubicBezTo>
                  <a:cubicBezTo>
                    <a:pt x="24" y="22"/>
                    <a:pt x="23" y="21"/>
                    <a:pt x="23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6" y="20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2"/>
                    <a:pt x="14" y="23"/>
                    <a:pt x="13" y="25"/>
                  </a:cubicBezTo>
                  <a:cubicBezTo>
                    <a:pt x="12" y="25"/>
                    <a:pt x="11" y="26"/>
                    <a:pt x="9" y="25"/>
                  </a:cubicBezTo>
                  <a:cubicBezTo>
                    <a:pt x="9" y="25"/>
                    <a:pt x="9" y="25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5"/>
                    <a:pt x="6" y="26"/>
                    <a:pt x="6" y="26"/>
                  </a:cubicBezTo>
                  <a:cubicBezTo>
                    <a:pt x="5" y="26"/>
                    <a:pt x="5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6"/>
                    <a:pt x="1" y="26"/>
                    <a:pt x="0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27"/>
                    <a:pt x="5" y="28"/>
                    <a:pt x="5" y="28"/>
                  </a:cubicBezTo>
                  <a:cubicBezTo>
                    <a:pt x="6" y="28"/>
                    <a:pt x="6" y="28"/>
                    <a:pt x="7" y="28"/>
                  </a:cubicBezTo>
                  <a:cubicBezTo>
                    <a:pt x="8" y="28"/>
                    <a:pt x="9" y="28"/>
                    <a:pt x="10" y="28"/>
                  </a:cubicBezTo>
                  <a:cubicBezTo>
                    <a:pt x="10" y="28"/>
                    <a:pt x="10" y="27"/>
                    <a:pt x="11" y="28"/>
                  </a:cubicBezTo>
                  <a:cubicBezTo>
                    <a:pt x="12" y="28"/>
                    <a:pt x="12" y="28"/>
                    <a:pt x="12" y="27"/>
                  </a:cubicBezTo>
                  <a:cubicBezTo>
                    <a:pt x="13" y="27"/>
                    <a:pt x="13" y="26"/>
                    <a:pt x="14" y="26"/>
                  </a:cubicBezTo>
                  <a:cubicBezTo>
                    <a:pt x="15" y="25"/>
                    <a:pt x="15" y="25"/>
                    <a:pt x="15" y="24"/>
                  </a:cubicBezTo>
                  <a:cubicBezTo>
                    <a:pt x="15" y="24"/>
                    <a:pt x="15" y="24"/>
                    <a:pt x="16" y="23"/>
                  </a:cubicBezTo>
                  <a:cubicBezTo>
                    <a:pt x="15" y="23"/>
                    <a:pt x="16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7" y="21"/>
                    <a:pt x="17" y="21"/>
                    <a:pt x="17" y="22"/>
                  </a:cubicBezTo>
                  <a:cubicBezTo>
                    <a:pt x="18" y="22"/>
                    <a:pt x="18" y="22"/>
                    <a:pt x="19" y="23"/>
                  </a:cubicBezTo>
                  <a:cubicBezTo>
                    <a:pt x="19" y="23"/>
                    <a:pt x="20" y="23"/>
                    <a:pt x="20" y="24"/>
                  </a:cubicBezTo>
                  <a:cubicBezTo>
                    <a:pt x="21" y="23"/>
                    <a:pt x="22" y="24"/>
                    <a:pt x="22" y="24"/>
                  </a:cubicBezTo>
                  <a:cubicBezTo>
                    <a:pt x="23" y="24"/>
                    <a:pt x="24" y="24"/>
                    <a:pt x="24" y="24"/>
                  </a:cubicBezTo>
                  <a:cubicBezTo>
                    <a:pt x="25" y="24"/>
                    <a:pt x="26" y="24"/>
                    <a:pt x="26" y="24"/>
                  </a:cubicBezTo>
                  <a:cubicBezTo>
                    <a:pt x="27" y="24"/>
                    <a:pt x="28" y="24"/>
                    <a:pt x="29" y="24"/>
                  </a:cubicBezTo>
                  <a:cubicBezTo>
                    <a:pt x="29" y="24"/>
                    <a:pt x="30" y="24"/>
                    <a:pt x="30" y="23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2" y="23"/>
                    <a:pt x="32" y="23"/>
                    <a:pt x="33" y="23"/>
                  </a:cubicBezTo>
                  <a:cubicBezTo>
                    <a:pt x="33" y="23"/>
                    <a:pt x="34" y="23"/>
                    <a:pt x="34" y="22"/>
                  </a:cubicBezTo>
                  <a:cubicBezTo>
                    <a:pt x="35" y="21"/>
                    <a:pt x="36" y="21"/>
                    <a:pt x="37" y="19"/>
                  </a:cubicBezTo>
                  <a:cubicBezTo>
                    <a:pt x="38" y="19"/>
                    <a:pt x="38" y="18"/>
                    <a:pt x="38" y="18"/>
                  </a:cubicBezTo>
                  <a:cubicBezTo>
                    <a:pt x="39" y="17"/>
                    <a:pt x="39" y="17"/>
                    <a:pt x="39" y="16"/>
                  </a:cubicBezTo>
                  <a:cubicBezTo>
                    <a:pt x="40" y="15"/>
                    <a:pt x="40" y="15"/>
                    <a:pt x="40" y="14"/>
                  </a:cubicBezTo>
                  <a:cubicBezTo>
                    <a:pt x="40" y="14"/>
                    <a:pt x="40" y="13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1" y="13"/>
                    <a:pt x="41" y="13"/>
                    <a:pt x="42" y="13"/>
                  </a:cubicBezTo>
                  <a:cubicBezTo>
                    <a:pt x="42" y="14"/>
                    <a:pt x="42" y="14"/>
                    <a:pt x="43" y="14"/>
                  </a:cubicBezTo>
                  <a:cubicBezTo>
                    <a:pt x="43" y="14"/>
                    <a:pt x="43" y="15"/>
                    <a:pt x="44" y="15"/>
                  </a:cubicBezTo>
                  <a:cubicBezTo>
                    <a:pt x="44" y="15"/>
                    <a:pt x="45" y="15"/>
                    <a:pt x="45" y="16"/>
                  </a:cubicBezTo>
                  <a:cubicBezTo>
                    <a:pt x="46" y="15"/>
                    <a:pt x="47" y="16"/>
                    <a:pt x="47" y="16"/>
                  </a:cubicBezTo>
                  <a:cubicBezTo>
                    <a:pt x="48" y="15"/>
                    <a:pt x="48" y="16"/>
                    <a:pt x="49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6"/>
                    <a:pt x="51" y="16"/>
                    <a:pt x="51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3" y="15"/>
                    <a:pt x="54" y="14"/>
                    <a:pt x="54" y="14"/>
                  </a:cubicBezTo>
                  <a:cubicBezTo>
                    <a:pt x="55" y="14"/>
                    <a:pt x="55" y="14"/>
                    <a:pt x="55" y="13"/>
                  </a:cubicBezTo>
                  <a:cubicBezTo>
                    <a:pt x="56" y="12"/>
                    <a:pt x="57" y="11"/>
                    <a:pt x="58" y="11"/>
                  </a:cubicBezTo>
                  <a:cubicBezTo>
                    <a:pt x="58" y="10"/>
                    <a:pt x="58" y="9"/>
                    <a:pt x="59" y="8"/>
                  </a:cubicBezTo>
                  <a:cubicBezTo>
                    <a:pt x="59" y="7"/>
                    <a:pt x="60" y="6"/>
                    <a:pt x="60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2" y="6"/>
                    <a:pt x="63" y="6"/>
                    <a:pt x="64" y="6"/>
                  </a:cubicBezTo>
                  <a:cubicBezTo>
                    <a:pt x="66" y="6"/>
                    <a:pt x="69" y="6"/>
                    <a:pt x="70" y="5"/>
                  </a:cubicBezTo>
                  <a:cubicBezTo>
                    <a:pt x="71" y="5"/>
                    <a:pt x="72" y="4"/>
                    <a:pt x="72" y="4"/>
                  </a:cubicBezTo>
                  <a:cubicBezTo>
                    <a:pt x="73" y="4"/>
                    <a:pt x="74" y="4"/>
                    <a:pt x="75" y="4"/>
                  </a:cubicBezTo>
                  <a:cubicBezTo>
                    <a:pt x="77" y="2"/>
                    <a:pt x="78" y="1"/>
                    <a:pt x="80" y="0"/>
                  </a:cubicBezTo>
                </a:path>
              </a:pathLst>
            </a:custGeom>
            <a:solidFill>
              <a:srgbClr val="D89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7">
              <a:extLst>
                <a:ext uri="{FF2B5EF4-FFF2-40B4-BE49-F238E27FC236}">
                  <a16:creationId xmlns:a16="http://schemas.microsoft.com/office/drawing/2014/main" id="{F1169096-0202-2A4C-BC8E-F6B739FD323E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7446429" y="3292986"/>
              <a:ext cx="320674" cy="260006"/>
            </a:xfrm>
            <a:custGeom>
              <a:avLst/>
              <a:gdLst>
                <a:gd name="T0" fmla="*/ 83 w 110"/>
                <a:gd name="T1" fmla="*/ 2 h 89"/>
                <a:gd name="T2" fmla="*/ 72 w 110"/>
                <a:gd name="T3" fmla="*/ 15 h 89"/>
                <a:gd name="T4" fmla="*/ 53 w 110"/>
                <a:gd name="T5" fmla="*/ 5 h 89"/>
                <a:gd name="T6" fmla="*/ 41 w 110"/>
                <a:gd name="T7" fmla="*/ 21 h 89"/>
                <a:gd name="T8" fmla="*/ 25 w 110"/>
                <a:gd name="T9" fmla="*/ 18 h 89"/>
                <a:gd name="T10" fmla="*/ 18 w 110"/>
                <a:gd name="T11" fmla="*/ 37 h 89"/>
                <a:gd name="T12" fmla="*/ 6 w 110"/>
                <a:gd name="T13" fmla="*/ 41 h 89"/>
                <a:gd name="T14" fmla="*/ 9 w 110"/>
                <a:gd name="T15" fmla="*/ 68 h 89"/>
                <a:gd name="T16" fmla="*/ 32 w 110"/>
                <a:gd name="T17" fmla="*/ 87 h 89"/>
                <a:gd name="T18" fmla="*/ 38 w 110"/>
                <a:gd name="T19" fmla="*/ 80 h 89"/>
                <a:gd name="T20" fmla="*/ 55 w 110"/>
                <a:gd name="T21" fmla="*/ 81 h 89"/>
                <a:gd name="T22" fmla="*/ 63 w 110"/>
                <a:gd name="T23" fmla="*/ 72 h 89"/>
                <a:gd name="T24" fmla="*/ 73 w 110"/>
                <a:gd name="T25" fmla="*/ 74 h 89"/>
                <a:gd name="T26" fmla="*/ 82 w 110"/>
                <a:gd name="T27" fmla="*/ 65 h 89"/>
                <a:gd name="T28" fmla="*/ 99 w 110"/>
                <a:gd name="T29" fmla="*/ 62 h 89"/>
                <a:gd name="T30" fmla="*/ 108 w 110"/>
                <a:gd name="T31" fmla="*/ 39 h 89"/>
                <a:gd name="T32" fmla="*/ 83 w 110"/>
                <a:gd name="T33" fmla="*/ 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0" h="89">
                  <a:moveTo>
                    <a:pt x="83" y="2"/>
                  </a:moveTo>
                  <a:cubicBezTo>
                    <a:pt x="75" y="3"/>
                    <a:pt x="71" y="6"/>
                    <a:pt x="72" y="15"/>
                  </a:cubicBezTo>
                  <a:cubicBezTo>
                    <a:pt x="72" y="15"/>
                    <a:pt x="66" y="0"/>
                    <a:pt x="53" y="5"/>
                  </a:cubicBezTo>
                  <a:cubicBezTo>
                    <a:pt x="40" y="8"/>
                    <a:pt x="41" y="21"/>
                    <a:pt x="41" y="21"/>
                  </a:cubicBezTo>
                  <a:cubicBezTo>
                    <a:pt x="41" y="21"/>
                    <a:pt x="34" y="14"/>
                    <a:pt x="25" y="18"/>
                  </a:cubicBezTo>
                  <a:cubicBezTo>
                    <a:pt x="16" y="22"/>
                    <a:pt x="17" y="31"/>
                    <a:pt x="18" y="37"/>
                  </a:cubicBezTo>
                  <a:cubicBezTo>
                    <a:pt x="18" y="37"/>
                    <a:pt x="11" y="36"/>
                    <a:pt x="6" y="41"/>
                  </a:cubicBezTo>
                  <a:cubicBezTo>
                    <a:pt x="0" y="46"/>
                    <a:pt x="2" y="56"/>
                    <a:pt x="9" y="68"/>
                  </a:cubicBezTo>
                  <a:cubicBezTo>
                    <a:pt x="15" y="80"/>
                    <a:pt x="23" y="89"/>
                    <a:pt x="32" y="87"/>
                  </a:cubicBezTo>
                  <a:cubicBezTo>
                    <a:pt x="40" y="85"/>
                    <a:pt x="38" y="80"/>
                    <a:pt x="38" y="80"/>
                  </a:cubicBezTo>
                  <a:cubicBezTo>
                    <a:pt x="38" y="80"/>
                    <a:pt x="47" y="84"/>
                    <a:pt x="55" y="81"/>
                  </a:cubicBezTo>
                  <a:cubicBezTo>
                    <a:pt x="62" y="78"/>
                    <a:pt x="63" y="72"/>
                    <a:pt x="63" y="72"/>
                  </a:cubicBezTo>
                  <a:cubicBezTo>
                    <a:pt x="63" y="72"/>
                    <a:pt x="68" y="76"/>
                    <a:pt x="73" y="74"/>
                  </a:cubicBezTo>
                  <a:cubicBezTo>
                    <a:pt x="78" y="73"/>
                    <a:pt x="82" y="65"/>
                    <a:pt x="82" y="65"/>
                  </a:cubicBezTo>
                  <a:cubicBezTo>
                    <a:pt x="82" y="65"/>
                    <a:pt x="91" y="66"/>
                    <a:pt x="99" y="62"/>
                  </a:cubicBezTo>
                  <a:cubicBezTo>
                    <a:pt x="107" y="58"/>
                    <a:pt x="110" y="46"/>
                    <a:pt x="108" y="39"/>
                  </a:cubicBezTo>
                  <a:cubicBezTo>
                    <a:pt x="107" y="33"/>
                    <a:pt x="103" y="0"/>
                    <a:pt x="83" y="2"/>
                  </a:cubicBezTo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58">
              <a:extLst>
                <a:ext uri="{FF2B5EF4-FFF2-40B4-BE49-F238E27FC236}">
                  <a16:creationId xmlns:a16="http://schemas.microsoft.com/office/drawing/2014/main" id="{C6E957A9-AFC5-694E-B75A-C35D398E8FBE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7565201" y="3367580"/>
              <a:ext cx="44572" cy="110193"/>
            </a:xfrm>
            <a:custGeom>
              <a:avLst/>
              <a:gdLst>
                <a:gd name="T0" fmla="*/ 0 w 15"/>
                <a:gd name="T1" fmla="*/ 0 h 38"/>
                <a:gd name="T2" fmla="*/ 15 w 15"/>
                <a:gd name="T3" fmla="*/ 38 h 38"/>
                <a:gd name="T4" fmla="*/ 0 w 15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38">
                  <a:moveTo>
                    <a:pt x="0" y="0"/>
                  </a:moveTo>
                  <a:cubicBezTo>
                    <a:pt x="0" y="0"/>
                    <a:pt x="3" y="21"/>
                    <a:pt x="15" y="38"/>
                  </a:cubicBezTo>
                  <a:cubicBezTo>
                    <a:pt x="15" y="38"/>
                    <a:pt x="2" y="9"/>
                    <a:pt x="0" y="0"/>
                  </a:cubicBezTo>
                </a:path>
              </a:pathLst>
            </a:custGeom>
            <a:solidFill>
              <a:srgbClr val="D89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59">
              <a:extLst>
                <a:ext uri="{FF2B5EF4-FFF2-40B4-BE49-F238E27FC236}">
                  <a16:creationId xmlns:a16="http://schemas.microsoft.com/office/drawing/2014/main" id="{437F4DB8-0111-3748-B50B-C6781A43F7DE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7657392" y="3346088"/>
              <a:ext cx="23524" cy="99050"/>
            </a:xfrm>
            <a:custGeom>
              <a:avLst/>
              <a:gdLst>
                <a:gd name="T0" fmla="*/ 0 w 8"/>
                <a:gd name="T1" fmla="*/ 0 h 34"/>
                <a:gd name="T2" fmla="*/ 8 w 8"/>
                <a:gd name="T3" fmla="*/ 34 h 34"/>
                <a:gd name="T4" fmla="*/ 0 w 8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34">
                  <a:moveTo>
                    <a:pt x="0" y="0"/>
                  </a:moveTo>
                  <a:cubicBezTo>
                    <a:pt x="0" y="0"/>
                    <a:pt x="3" y="18"/>
                    <a:pt x="8" y="34"/>
                  </a:cubicBezTo>
                  <a:cubicBezTo>
                    <a:pt x="8" y="34"/>
                    <a:pt x="5" y="12"/>
                    <a:pt x="0" y="0"/>
                  </a:cubicBezTo>
                </a:path>
              </a:pathLst>
            </a:custGeom>
            <a:solidFill>
              <a:srgbClr val="D89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60">
              <a:extLst>
                <a:ext uri="{FF2B5EF4-FFF2-40B4-BE49-F238E27FC236}">
                  <a16:creationId xmlns:a16="http://schemas.microsoft.com/office/drawing/2014/main" id="{513EC0A8-80C8-1747-8883-7C563DF9D80B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7505875" y="3421822"/>
              <a:ext cx="49525" cy="101526"/>
            </a:xfrm>
            <a:custGeom>
              <a:avLst/>
              <a:gdLst>
                <a:gd name="T0" fmla="*/ 17 w 17"/>
                <a:gd name="T1" fmla="*/ 35 h 35"/>
                <a:gd name="T2" fmla="*/ 0 w 17"/>
                <a:gd name="T3" fmla="*/ 0 h 35"/>
                <a:gd name="T4" fmla="*/ 17 w 17"/>
                <a:gd name="T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35">
                  <a:moveTo>
                    <a:pt x="17" y="35"/>
                  </a:moveTo>
                  <a:cubicBezTo>
                    <a:pt x="17" y="35"/>
                    <a:pt x="5" y="16"/>
                    <a:pt x="0" y="0"/>
                  </a:cubicBezTo>
                  <a:cubicBezTo>
                    <a:pt x="0" y="0"/>
                    <a:pt x="4" y="23"/>
                    <a:pt x="17" y="35"/>
                  </a:cubicBezTo>
                </a:path>
              </a:pathLst>
            </a:custGeom>
            <a:solidFill>
              <a:srgbClr val="D89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61">
              <a:extLst>
                <a:ext uri="{FF2B5EF4-FFF2-40B4-BE49-F238E27FC236}">
                  <a16:creationId xmlns:a16="http://schemas.microsoft.com/office/drawing/2014/main" id="{E8270582-B10B-5641-9468-ACE2CF4E39B8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7590875" y="3499918"/>
              <a:ext cx="34667" cy="21048"/>
            </a:xfrm>
            <a:custGeom>
              <a:avLst/>
              <a:gdLst>
                <a:gd name="T0" fmla="*/ 1 w 12"/>
                <a:gd name="T1" fmla="*/ 6 h 7"/>
                <a:gd name="T2" fmla="*/ 7 w 12"/>
                <a:gd name="T3" fmla="*/ 4 h 7"/>
                <a:gd name="T4" fmla="*/ 11 w 12"/>
                <a:gd name="T5" fmla="*/ 0 h 7"/>
                <a:gd name="T6" fmla="*/ 12 w 12"/>
                <a:gd name="T7" fmla="*/ 1 h 7"/>
                <a:gd name="T8" fmla="*/ 11 w 12"/>
                <a:gd name="T9" fmla="*/ 3 h 7"/>
                <a:gd name="T10" fmla="*/ 8 w 12"/>
                <a:gd name="T11" fmla="*/ 5 h 7"/>
                <a:gd name="T12" fmla="*/ 0 w 12"/>
                <a:gd name="T13" fmla="*/ 6 h 7"/>
                <a:gd name="T14" fmla="*/ 1 w 12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7">
                  <a:moveTo>
                    <a:pt x="1" y="6"/>
                  </a:moveTo>
                  <a:cubicBezTo>
                    <a:pt x="3" y="5"/>
                    <a:pt x="5" y="5"/>
                    <a:pt x="7" y="4"/>
                  </a:cubicBezTo>
                  <a:cubicBezTo>
                    <a:pt x="8" y="4"/>
                    <a:pt x="10" y="2"/>
                    <a:pt x="11" y="0"/>
                  </a:cubicBezTo>
                  <a:cubicBezTo>
                    <a:pt x="11" y="0"/>
                    <a:pt x="11" y="0"/>
                    <a:pt x="12" y="1"/>
                  </a:cubicBezTo>
                  <a:cubicBezTo>
                    <a:pt x="11" y="1"/>
                    <a:pt x="11" y="2"/>
                    <a:pt x="11" y="3"/>
                  </a:cubicBezTo>
                  <a:cubicBezTo>
                    <a:pt x="10" y="4"/>
                    <a:pt x="9" y="4"/>
                    <a:pt x="8" y="5"/>
                  </a:cubicBezTo>
                  <a:cubicBezTo>
                    <a:pt x="6" y="7"/>
                    <a:pt x="3" y="7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</a:path>
              </a:pathLst>
            </a:custGeom>
            <a:solidFill>
              <a:srgbClr val="F8C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62">
              <a:extLst>
                <a:ext uri="{FF2B5EF4-FFF2-40B4-BE49-F238E27FC236}">
                  <a16:creationId xmlns:a16="http://schemas.microsoft.com/office/drawing/2014/main" id="{625C68D4-801F-9644-90EB-4FA2BD6BCB69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7528596" y="3528776"/>
              <a:ext cx="28477" cy="21048"/>
            </a:xfrm>
            <a:custGeom>
              <a:avLst/>
              <a:gdLst>
                <a:gd name="T0" fmla="*/ 0 w 10"/>
                <a:gd name="T1" fmla="*/ 3 h 7"/>
                <a:gd name="T2" fmla="*/ 6 w 10"/>
                <a:gd name="T3" fmla="*/ 3 h 7"/>
                <a:gd name="T4" fmla="*/ 10 w 10"/>
                <a:gd name="T5" fmla="*/ 0 h 7"/>
                <a:gd name="T6" fmla="*/ 10 w 10"/>
                <a:gd name="T7" fmla="*/ 0 h 7"/>
                <a:gd name="T8" fmla="*/ 0 w 10"/>
                <a:gd name="T9" fmla="*/ 4 h 7"/>
                <a:gd name="T10" fmla="*/ 0 w 10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7">
                  <a:moveTo>
                    <a:pt x="0" y="3"/>
                  </a:moveTo>
                  <a:cubicBezTo>
                    <a:pt x="2" y="3"/>
                    <a:pt x="4" y="4"/>
                    <a:pt x="6" y="3"/>
                  </a:cubicBezTo>
                  <a:cubicBezTo>
                    <a:pt x="7" y="3"/>
                    <a:pt x="8" y="1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5"/>
                    <a:pt x="3" y="7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F8C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3">
              <a:extLst>
                <a:ext uri="{FF2B5EF4-FFF2-40B4-BE49-F238E27FC236}">
                  <a16:creationId xmlns:a16="http://schemas.microsoft.com/office/drawing/2014/main" id="{37B97B40-4165-0644-8361-46EBE41A37E4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7652060" y="3392687"/>
              <a:ext cx="178290" cy="237720"/>
            </a:xfrm>
            <a:custGeom>
              <a:avLst/>
              <a:gdLst>
                <a:gd name="T0" fmla="*/ 17 w 61"/>
                <a:gd name="T1" fmla="*/ 55 h 81"/>
                <a:gd name="T2" fmla="*/ 24 w 61"/>
                <a:gd name="T3" fmla="*/ 26 h 81"/>
                <a:gd name="T4" fmla="*/ 4 w 61"/>
                <a:gd name="T5" fmla="*/ 18 h 81"/>
                <a:gd name="T6" fmla="*/ 7 w 61"/>
                <a:gd name="T7" fmla="*/ 1 h 81"/>
                <a:gd name="T8" fmla="*/ 30 w 61"/>
                <a:gd name="T9" fmla="*/ 4 h 81"/>
                <a:gd name="T10" fmla="*/ 56 w 61"/>
                <a:gd name="T11" fmla="*/ 15 h 81"/>
                <a:gd name="T12" fmla="*/ 39 w 61"/>
                <a:gd name="T13" fmla="*/ 66 h 81"/>
                <a:gd name="T14" fmla="*/ 17 w 61"/>
                <a:gd name="T15" fmla="*/ 5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81">
                  <a:moveTo>
                    <a:pt x="17" y="55"/>
                  </a:moveTo>
                  <a:cubicBezTo>
                    <a:pt x="17" y="55"/>
                    <a:pt x="2" y="33"/>
                    <a:pt x="24" y="26"/>
                  </a:cubicBezTo>
                  <a:cubicBezTo>
                    <a:pt x="24" y="26"/>
                    <a:pt x="8" y="27"/>
                    <a:pt x="4" y="18"/>
                  </a:cubicBezTo>
                  <a:cubicBezTo>
                    <a:pt x="0" y="10"/>
                    <a:pt x="3" y="1"/>
                    <a:pt x="7" y="1"/>
                  </a:cubicBezTo>
                  <a:cubicBezTo>
                    <a:pt x="11" y="0"/>
                    <a:pt x="20" y="5"/>
                    <a:pt x="30" y="4"/>
                  </a:cubicBezTo>
                  <a:cubicBezTo>
                    <a:pt x="38" y="2"/>
                    <a:pt x="51" y="6"/>
                    <a:pt x="56" y="15"/>
                  </a:cubicBezTo>
                  <a:cubicBezTo>
                    <a:pt x="61" y="25"/>
                    <a:pt x="50" y="52"/>
                    <a:pt x="39" y="66"/>
                  </a:cubicBezTo>
                  <a:cubicBezTo>
                    <a:pt x="28" y="81"/>
                    <a:pt x="20" y="63"/>
                    <a:pt x="17" y="55"/>
                  </a:cubicBezTo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Freeform 64">
              <a:extLst>
                <a:ext uri="{FF2B5EF4-FFF2-40B4-BE49-F238E27FC236}">
                  <a16:creationId xmlns:a16="http://schemas.microsoft.com/office/drawing/2014/main" id="{3E0053E3-B62C-2A48-8EC8-2F86C164221D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7683304" y="3399372"/>
              <a:ext cx="34667" cy="49525"/>
            </a:xfrm>
            <a:custGeom>
              <a:avLst/>
              <a:gdLst>
                <a:gd name="T0" fmla="*/ 0 w 12"/>
                <a:gd name="T1" fmla="*/ 0 h 17"/>
                <a:gd name="T2" fmla="*/ 1 w 12"/>
                <a:gd name="T3" fmla="*/ 13 h 17"/>
                <a:gd name="T4" fmla="*/ 10 w 12"/>
                <a:gd name="T5" fmla="*/ 14 h 17"/>
                <a:gd name="T6" fmla="*/ 11 w 12"/>
                <a:gd name="T7" fmla="*/ 2 h 17"/>
                <a:gd name="T8" fmla="*/ 0 w 12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0" y="0"/>
                  </a:moveTo>
                  <a:cubicBezTo>
                    <a:pt x="0" y="0"/>
                    <a:pt x="2" y="8"/>
                    <a:pt x="1" y="13"/>
                  </a:cubicBezTo>
                  <a:cubicBezTo>
                    <a:pt x="1" y="17"/>
                    <a:pt x="8" y="15"/>
                    <a:pt x="10" y="14"/>
                  </a:cubicBezTo>
                  <a:cubicBezTo>
                    <a:pt x="12" y="12"/>
                    <a:pt x="12" y="3"/>
                    <a:pt x="11" y="2"/>
                  </a:cubicBezTo>
                  <a:cubicBezTo>
                    <a:pt x="9" y="2"/>
                    <a:pt x="0" y="0"/>
                    <a:pt x="0" y="0"/>
                  </a:cubicBezTo>
                </a:path>
              </a:pathLst>
            </a:custGeom>
            <a:solidFill>
              <a:srgbClr val="F8C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65">
              <a:extLst>
                <a:ext uri="{FF2B5EF4-FFF2-40B4-BE49-F238E27FC236}">
                  <a16:creationId xmlns:a16="http://schemas.microsoft.com/office/drawing/2014/main" id="{C84D84F6-5D68-E249-B957-0946AEEC1FF9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7652014" y="3395820"/>
              <a:ext cx="94097" cy="79240"/>
            </a:xfrm>
            <a:custGeom>
              <a:avLst/>
              <a:gdLst>
                <a:gd name="T0" fmla="*/ 29 w 32"/>
                <a:gd name="T1" fmla="*/ 3 h 27"/>
                <a:gd name="T2" fmla="*/ 21 w 32"/>
                <a:gd name="T3" fmla="*/ 3 h 27"/>
                <a:gd name="T4" fmla="*/ 14 w 32"/>
                <a:gd name="T5" fmla="*/ 2 h 27"/>
                <a:gd name="T6" fmla="*/ 13 w 32"/>
                <a:gd name="T7" fmla="*/ 2 h 27"/>
                <a:gd name="T8" fmla="*/ 9 w 32"/>
                <a:gd name="T9" fmla="*/ 0 h 27"/>
                <a:gd name="T10" fmla="*/ 4 w 32"/>
                <a:gd name="T11" fmla="*/ 1 h 27"/>
                <a:gd name="T12" fmla="*/ 1 w 32"/>
                <a:gd name="T13" fmla="*/ 7 h 27"/>
                <a:gd name="T14" fmla="*/ 1 w 32"/>
                <a:gd name="T15" fmla="*/ 17 h 27"/>
                <a:gd name="T16" fmla="*/ 1 w 32"/>
                <a:gd name="T17" fmla="*/ 19 h 27"/>
                <a:gd name="T18" fmla="*/ 1 w 32"/>
                <a:gd name="T19" fmla="*/ 19 h 27"/>
                <a:gd name="T20" fmla="*/ 1 w 32"/>
                <a:gd name="T21" fmla="*/ 19 h 27"/>
                <a:gd name="T22" fmla="*/ 2 w 32"/>
                <a:gd name="T23" fmla="*/ 20 h 27"/>
                <a:gd name="T24" fmla="*/ 7 w 32"/>
                <a:gd name="T25" fmla="*/ 24 h 27"/>
                <a:gd name="T26" fmla="*/ 17 w 32"/>
                <a:gd name="T27" fmla="*/ 26 h 27"/>
                <a:gd name="T28" fmla="*/ 20 w 32"/>
                <a:gd name="T29" fmla="*/ 26 h 27"/>
                <a:gd name="T30" fmla="*/ 23 w 32"/>
                <a:gd name="T31" fmla="*/ 26 h 27"/>
                <a:gd name="T32" fmla="*/ 20 w 32"/>
                <a:gd name="T33" fmla="*/ 26 h 27"/>
                <a:gd name="T34" fmla="*/ 17 w 32"/>
                <a:gd name="T35" fmla="*/ 25 h 27"/>
                <a:gd name="T36" fmla="*/ 12 w 32"/>
                <a:gd name="T37" fmla="*/ 24 h 27"/>
                <a:gd name="T38" fmla="*/ 5 w 32"/>
                <a:gd name="T39" fmla="*/ 21 h 27"/>
                <a:gd name="T40" fmla="*/ 4 w 32"/>
                <a:gd name="T41" fmla="*/ 20 h 27"/>
                <a:gd name="T42" fmla="*/ 3 w 32"/>
                <a:gd name="T43" fmla="*/ 19 h 27"/>
                <a:gd name="T44" fmla="*/ 3 w 32"/>
                <a:gd name="T45" fmla="*/ 18 h 27"/>
                <a:gd name="T46" fmla="*/ 3 w 32"/>
                <a:gd name="T47" fmla="*/ 18 h 27"/>
                <a:gd name="T48" fmla="*/ 3 w 32"/>
                <a:gd name="T49" fmla="*/ 18 h 27"/>
                <a:gd name="T50" fmla="*/ 2 w 32"/>
                <a:gd name="T51" fmla="*/ 16 h 27"/>
                <a:gd name="T52" fmla="*/ 2 w 32"/>
                <a:gd name="T53" fmla="*/ 7 h 27"/>
                <a:gd name="T54" fmla="*/ 7 w 32"/>
                <a:gd name="T55" fmla="*/ 1 h 27"/>
                <a:gd name="T56" fmla="*/ 10 w 32"/>
                <a:gd name="T57" fmla="*/ 2 h 27"/>
                <a:gd name="T58" fmla="*/ 21 w 32"/>
                <a:gd name="T59" fmla="*/ 4 h 27"/>
                <a:gd name="T60" fmla="*/ 28 w 32"/>
                <a:gd name="T61" fmla="*/ 4 h 27"/>
                <a:gd name="T62" fmla="*/ 32 w 32"/>
                <a:gd name="T6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27">
                  <a:moveTo>
                    <a:pt x="32" y="4"/>
                  </a:moveTo>
                  <a:cubicBezTo>
                    <a:pt x="32" y="4"/>
                    <a:pt x="31" y="4"/>
                    <a:pt x="29" y="3"/>
                  </a:cubicBezTo>
                  <a:cubicBezTo>
                    <a:pt x="28" y="3"/>
                    <a:pt x="27" y="3"/>
                    <a:pt x="25" y="3"/>
                  </a:cubicBezTo>
                  <a:cubicBezTo>
                    <a:pt x="24" y="3"/>
                    <a:pt x="22" y="3"/>
                    <a:pt x="21" y="3"/>
                  </a:cubicBezTo>
                  <a:cubicBezTo>
                    <a:pt x="19" y="2"/>
                    <a:pt x="18" y="2"/>
                    <a:pt x="16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2"/>
                    <a:pt x="14" y="1"/>
                  </a:cubicBezTo>
                  <a:cubicBezTo>
                    <a:pt x="14" y="1"/>
                    <a:pt x="14" y="1"/>
                    <a:pt x="13" y="2"/>
                  </a:cubicBezTo>
                  <a:cubicBezTo>
                    <a:pt x="12" y="1"/>
                    <a:pt x="11" y="1"/>
                    <a:pt x="10" y="0"/>
                  </a:cubicBezTo>
                  <a:cubicBezTo>
                    <a:pt x="10" y="1"/>
                    <a:pt x="9" y="0"/>
                    <a:pt x="9" y="0"/>
                  </a:cubicBezTo>
                  <a:cubicBezTo>
                    <a:pt x="8" y="0"/>
                    <a:pt x="8" y="0"/>
                    <a:pt x="7" y="0"/>
                  </a:cubicBezTo>
                  <a:cubicBezTo>
                    <a:pt x="6" y="0"/>
                    <a:pt x="5" y="1"/>
                    <a:pt x="4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10"/>
                    <a:pt x="0" y="12"/>
                    <a:pt x="0" y="14"/>
                  </a:cubicBezTo>
                  <a:cubicBezTo>
                    <a:pt x="1" y="15"/>
                    <a:pt x="0" y="16"/>
                    <a:pt x="1" y="17"/>
                  </a:cubicBezTo>
                  <a:cubicBezTo>
                    <a:pt x="1" y="18"/>
                    <a:pt x="1" y="18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4" y="22"/>
                    <a:pt x="6" y="23"/>
                    <a:pt x="7" y="24"/>
                  </a:cubicBezTo>
                  <a:cubicBezTo>
                    <a:pt x="9" y="24"/>
                    <a:pt x="11" y="25"/>
                    <a:pt x="12" y="25"/>
                  </a:cubicBezTo>
                  <a:cubicBezTo>
                    <a:pt x="14" y="25"/>
                    <a:pt x="15" y="26"/>
                    <a:pt x="17" y="26"/>
                  </a:cubicBezTo>
                  <a:cubicBezTo>
                    <a:pt x="17" y="26"/>
                    <a:pt x="18" y="26"/>
                    <a:pt x="19" y="26"/>
                  </a:cubicBezTo>
                  <a:cubicBezTo>
                    <a:pt x="19" y="26"/>
                    <a:pt x="20" y="26"/>
                    <a:pt x="20" y="26"/>
                  </a:cubicBezTo>
                  <a:cubicBezTo>
                    <a:pt x="21" y="27"/>
                    <a:pt x="22" y="26"/>
                    <a:pt x="22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2" y="27"/>
                  </a:cubicBezTo>
                  <a:cubicBezTo>
                    <a:pt x="22" y="26"/>
                    <a:pt x="21" y="26"/>
                    <a:pt x="20" y="26"/>
                  </a:cubicBezTo>
                  <a:cubicBezTo>
                    <a:pt x="20" y="26"/>
                    <a:pt x="19" y="26"/>
                    <a:pt x="18" y="26"/>
                  </a:cubicBezTo>
                  <a:cubicBezTo>
                    <a:pt x="18" y="26"/>
                    <a:pt x="17" y="26"/>
                    <a:pt x="17" y="25"/>
                  </a:cubicBezTo>
                  <a:cubicBezTo>
                    <a:pt x="16" y="26"/>
                    <a:pt x="16" y="25"/>
                    <a:pt x="15" y="25"/>
                  </a:cubicBezTo>
                  <a:cubicBezTo>
                    <a:pt x="14" y="25"/>
                    <a:pt x="13" y="25"/>
                    <a:pt x="12" y="24"/>
                  </a:cubicBezTo>
                  <a:cubicBezTo>
                    <a:pt x="11" y="24"/>
                    <a:pt x="9" y="23"/>
                    <a:pt x="8" y="22"/>
                  </a:cubicBezTo>
                  <a:cubicBezTo>
                    <a:pt x="7" y="22"/>
                    <a:pt x="6" y="22"/>
                    <a:pt x="5" y="21"/>
                  </a:cubicBezTo>
                  <a:cubicBezTo>
                    <a:pt x="5" y="21"/>
                    <a:pt x="5" y="21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2" y="18"/>
                    <a:pt x="2" y="17"/>
                    <a:pt x="2" y="16"/>
                  </a:cubicBezTo>
                  <a:cubicBezTo>
                    <a:pt x="2" y="16"/>
                    <a:pt x="2" y="15"/>
                    <a:pt x="1" y="14"/>
                  </a:cubicBezTo>
                  <a:cubicBezTo>
                    <a:pt x="2" y="12"/>
                    <a:pt x="1" y="10"/>
                    <a:pt x="2" y="7"/>
                  </a:cubicBezTo>
                  <a:cubicBezTo>
                    <a:pt x="2" y="6"/>
                    <a:pt x="3" y="4"/>
                    <a:pt x="4" y="2"/>
                  </a:cubicBezTo>
                  <a:cubicBezTo>
                    <a:pt x="5" y="2"/>
                    <a:pt x="6" y="1"/>
                    <a:pt x="7" y="1"/>
                  </a:cubicBezTo>
                  <a:cubicBezTo>
                    <a:pt x="7" y="1"/>
                    <a:pt x="8" y="2"/>
                    <a:pt x="9" y="1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2" y="2"/>
                    <a:pt x="14" y="3"/>
                    <a:pt x="16" y="3"/>
                  </a:cubicBezTo>
                  <a:cubicBezTo>
                    <a:pt x="18" y="3"/>
                    <a:pt x="19" y="3"/>
                    <a:pt x="21" y="4"/>
                  </a:cubicBezTo>
                  <a:cubicBezTo>
                    <a:pt x="23" y="3"/>
                    <a:pt x="24" y="4"/>
                    <a:pt x="26" y="4"/>
                  </a:cubicBezTo>
                  <a:cubicBezTo>
                    <a:pt x="26" y="4"/>
                    <a:pt x="28" y="4"/>
                    <a:pt x="28" y="4"/>
                  </a:cubicBezTo>
                  <a:cubicBezTo>
                    <a:pt x="30" y="4"/>
                    <a:pt x="31" y="4"/>
                    <a:pt x="31" y="4"/>
                  </a:cubicBezTo>
                  <a:cubicBezTo>
                    <a:pt x="31" y="3"/>
                    <a:pt x="32" y="4"/>
                    <a:pt x="32" y="4"/>
                  </a:cubicBezTo>
                </a:path>
              </a:pathLst>
            </a:custGeom>
            <a:solidFill>
              <a:srgbClr val="D894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Freeform 66">
              <a:extLst>
                <a:ext uri="{FF2B5EF4-FFF2-40B4-BE49-F238E27FC236}">
                  <a16:creationId xmlns:a16="http://schemas.microsoft.com/office/drawing/2014/main" id="{2B1DA91D-BC19-0A40-851C-C4C6CE4DEFB5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7629322" y="3503662"/>
              <a:ext cx="84192" cy="102764"/>
            </a:xfrm>
            <a:custGeom>
              <a:avLst/>
              <a:gdLst>
                <a:gd name="T0" fmla="*/ 29 w 29"/>
                <a:gd name="T1" fmla="*/ 0 h 35"/>
                <a:gd name="T2" fmla="*/ 15 w 29"/>
                <a:gd name="T3" fmla="*/ 35 h 35"/>
                <a:gd name="T4" fmla="*/ 29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29" y="0"/>
                  </a:moveTo>
                  <a:cubicBezTo>
                    <a:pt x="29" y="0"/>
                    <a:pt x="0" y="4"/>
                    <a:pt x="15" y="35"/>
                  </a:cubicBezTo>
                  <a:cubicBezTo>
                    <a:pt x="15" y="35"/>
                    <a:pt x="7" y="12"/>
                    <a:pt x="29" y="0"/>
                  </a:cubicBezTo>
                </a:path>
              </a:pathLst>
            </a:custGeom>
            <a:solidFill>
              <a:srgbClr val="D89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Freeform 67">
              <a:extLst>
                <a:ext uri="{FF2B5EF4-FFF2-40B4-BE49-F238E27FC236}">
                  <a16:creationId xmlns:a16="http://schemas.microsoft.com/office/drawing/2014/main" id="{D0003A46-77BF-CF40-A7FA-3C39B7B595F7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9361653" y="3797269"/>
              <a:ext cx="508869" cy="321912"/>
            </a:xfrm>
            <a:custGeom>
              <a:avLst/>
              <a:gdLst>
                <a:gd name="T0" fmla="*/ 30 w 411"/>
                <a:gd name="T1" fmla="*/ 0 h 260"/>
                <a:gd name="T2" fmla="*/ 411 w 411"/>
                <a:gd name="T3" fmla="*/ 97 h 260"/>
                <a:gd name="T4" fmla="*/ 335 w 411"/>
                <a:gd name="T5" fmla="*/ 260 h 260"/>
                <a:gd name="T6" fmla="*/ 0 w 411"/>
                <a:gd name="T7" fmla="*/ 198 h 260"/>
                <a:gd name="T8" fmla="*/ 30 w 411"/>
                <a:gd name="T9" fmla="*/ 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1" h="260">
                  <a:moveTo>
                    <a:pt x="30" y="0"/>
                  </a:moveTo>
                  <a:lnTo>
                    <a:pt x="411" y="97"/>
                  </a:lnTo>
                  <a:lnTo>
                    <a:pt x="335" y="260"/>
                  </a:lnTo>
                  <a:lnTo>
                    <a:pt x="0" y="198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68">
              <a:extLst>
                <a:ext uri="{FF2B5EF4-FFF2-40B4-BE49-F238E27FC236}">
                  <a16:creationId xmlns:a16="http://schemas.microsoft.com/office/drawing/2014/main" id="{3CD6A124-3FA2-4141-89D9-C6C3912338A3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9689690" y="3874523"/>
              <a:ext cx="245148" cy="242672"/>
            </a:xfrm>
            <a:custGeom>
              <a:avLst/>
              <a:gdLst>
                <a:gd name="T0" fmla="*/ 15 w 84"/>
                <a:gd name="T1" fmla="*/ 69 h 83"/>
                <a:gd name="T2" fmla="*/ 15 w 84"/>
                <a:gd name="T3" fmla="*/ 14 h 83"/>
                <a:gd name="T4" fmla="*/ 69 w 84"/>
                <a:gd name="T5" fmla="*/ 14 h 83"/>
                <a:gd name="T6" fmla="*/ 69 w 84"/>
                <a:gd name="T7" fmla="*/ 69 h 83"/>
                <a:gd name="T8" fmla="*/ 15 w 84"/>
                <a:gd name="T9" fmla="*/ 6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3">
                  <a:moveTo>
                    <a:pt x="15" y="69"/>
                  </a:moveTo>
                  <a:cubicBezTo>
                    <a:pt x="0" y="54"/>
                    <a:pt x="0" y="30"/>
                    <a:pt x="15" y="14"/>
                  </a:cubicBezTo>
                  <a:cubicBezTo>
                    <a:pt x="31" y="1"/>
                    <a:pt x="55" y="0"/>
                    <a:pt x="69" y="14"/>
                  </a:cubicBezTo>
                  <a:cubicBezTo>
                    <a:pt x="84" y="29"/>
                    <a:pt x="84" y="53"/>
                    <a:pt x="69" y="69"/>
                  </a:cubicBezTo>
                  <a:cubicBezTo>
                    <a:pt x="53" y="82"/>
                    <a:pt x="28" y="83"/>
                    <a:pt x="15" y="69"/>
                  </a:cubicBezTo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69">
              <a:extLst>
                <a:ext uri="{FF2B5EF4-FFF2-40B4-BE49-F238E27FC236}">
                  <a16:creationId xmlns:a16="http://schemas.microsoft.com/office/drawing/2014/main" id="{2AA6D882-BD76-0549-A79A-F8DFF5863815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9910781" y="3442534"/>
              <a:ext cx="131241" cy="122574"/>
            </a:xfrm>
            <a:custGeom>
              <a:avLst/>
              <a:gdLst>
                <a:gd name="T0" fmla="*/ 41 w 45"/>
                <a:gd name="T1" fmla="*/ 15 h 42"/>
                <a:gd name="T2" fmla="*/ 28 w 45"/>
                <a:gd name="T3" fmla="*/ 40 h 42"/>
                <a:gd name="T4" fmla="*/ 3 w 45"/>
                <a:gd name="T5" fmla="*/ 27 h 42"/>
                <a:gd name="T6" fmla="*/ 17 w 45"/>
                <a:gd name="T7" fmla="*/ 2 h 42"/>
                <a:gd name="T8" fmla="*/ 41 w 45"/>
                <a:gd name="T9" fmla="*/ 1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2">
                  <a:moveTo>
                    <a:pt x="41" y="15"/>
                  </a:moveTo>
                  <a:cubicBezTo>
                    <a:pt x="45" y="26"/>
                    <a:pt x="39" y="37"/>
                    <a:pt x="28" y="40"/>
                  </a:cubicBezTo>
                  <a:cubicBezTo>
                    <a:pt x="17" y="42"/>
                    <a:pt x="6" y="36"/>
                    <a:pt x="3" y="27"/>
                  </a:cubicBezTo>
                  <a:cubicBezTo>
                    <a:pt x="0" y="16"/>
                    <a:pt x="6" y="5"/>
                    <a:pt x="17" y="2"/>
                  </a:cubicBezTo>
                  <a:cubicBezTo>
                    <a:pt x="28" y="0"/>
                    <a:pt x="39" y="6"/>
                    <a:pt x="41" y="15"/>
                  </a:cubicBezTo>
                </a:path>
              </a:pathLst>
            </a:custGeom>
            <a:solidFill>
              <a:srgbClr val="F4BC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70">
              <a:extLst>
                <a:ext uri="{FF2B5EF4-FFF2-40B4-BE49-F238E27FC236}">
                  <a16:creationId xmlns:a16="http://schemas.microsoft.com/office/drawing/2014/main" id="{CE9DA0B2-BD19-2B49-9BD0-0EF7CC9099F6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9681548" y="3472143"/>
              <a:ext cx="365246" cy="562108"/>
            </a:xfrm>
            <a:custGeom>
              <a:avLst/>
              <a:gdLst>
                <a:gd name="T0" fmla="*/ 173 w 295"/>
                <a:gd name="T1" fmla="*/ 454 h 454"/>
                <a:gd name="T2" fmla="*/ 0 w 295"/>
                <a:gd name="T3" fmla="*/ 364 h 454"/>
                <a:gd name="T4" fmla="*/ 220 w 295"/>
                <a:gd name="T5" fmla="*/ 0 h 454"/>
                <a:gd name="T6" fmla="*/ 295 w 295"/>
                <a:gd name="T7" fmla="*/ 54 h 454"/>
                <a:gd name="T8" fmla="*/ 173 w 295"/>
                <a:gd name="T9" fmla="*/ 454 h 4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5" h="454">
                  <a:moveTo>
                    <a:pt x="173" y="454"/>
                  </a:moveTo>
                  <a:lnTo>
                    <a:pt x="0" y="364"/>
                  </a:lnTo>
                  <a:lnTo>
                    <a:pt x="220" y="0"/>
                  </a:lnTo>
                  <a:lnTo>
                    <a:pt x="295" y="54"/>
                  </a:lnTo>
                  <a:lnTo>
                    <a:pt x="173" y="454"/>
                  </a:lnTo>
                  <a:close/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71">
              <a:extLst>
                <a:ext uri="{FF2B5EF4-FFF2-40B4-BE49-F238E27FC236}">
                  <a16:creationId xmlns:a16="http://schemas.microsoft.com/office/drawing/2014/main" id="{A690DA38-86CA-D144-AE64-A18DC8EB9CC3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9241845" y="3798513"/>
              <a:ext cx="283530" cy="283530"/>
            </a:xfrm>
            <a:custGeom>
              <a:avLst/>
              <a:gdLst>
                <a:gd name="T0" fmla="*/ 10 w 97"/>
                <a:gd name="T1" fmla="*/ 66 h 97"/>
                <a:gd name="T2" fmla="*/ 66 w 97"/>
                <a:gd name="T3" fmla="*/ 87 h 97"/>
                <a:gd name="T4" fmla="*/ 87 w 97"/>
                <a:gd name="T5" fmla="*/ 31 h 97"/>
                <a:gd name="T6" fmla="*/ 31 w 97"/>
                <a:gd name="T7" fmla="*/ 10 h 97"/>
                <a:gd name="T8" fmla="*/ 10 w 97"/>
                <a:gd name="T9" fmla="*/ 66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7">
                  <a:moveTo>
                    <a:pt x="10" y="66"/>
                  </a:moveTo>
                  <a:cubicBezTo>
                    <a:pt x="19" y="87"/>
                    <a:pt x="45" y="97"/>
                    <a:pt x="66" y="87"/>
                  </a:cubicBezTo>
                  <a:cubicBezTo>
                    <a:pt x="87" y="77"/>
                    <a:pt x="97" y="52"/>
                    <a:pt x="87" y="31"/>
                  </a:cubicBezTo>
                  <a:cubicBezTo>
                    <a:pt x="77" y="9"/>
                    <a:pt x="52" y="0"/>
                    <a:pt x="31" y="10"/>
                  </a:cubicBezTo>
                  <a:cubicBezTo>
                    <a:pt x="9" y="19"/>
                    <a:pt x="0" y="45"/>
                    <a:pt x="10" y="66"/>
                  </a:cubicBezTo>
                  <a:close/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72">
              <a:extLst>
                <a:ext uri="{FF2B5EF4-FFF2-40B4-BE49-F238E27FC236}">
                  <a16:creationId xmlns:a16="http://schemas.microsoft.com/office/drawing/2014/main" id="{F83A55C7-0A54-F540-85F9-7F0AA43DBC94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9184616" y="3805167"/>
              <a:ext cx="356580" cy="295912"/>
            </a:xfrm>
            <a:custGeom>
              <a:avLst/>
              <a:gdLst>
                <a:gd name="T0" fmla="*/ 109 w 122"/>
                <a:gd name="T1" fmla="*/ 101 h 101"/>
                <a:gd name="T2" fmla="*/ 0 w 122"/>
                <a:gd name="T3" fmla="*/ 75 h 101"/>
                <a:gd name="T4" fmla="*/ 37 w 122"/>
                <a:gd name="T5" fmla="*/ 13 h 101"/>
                <a:gd name="T6" fmla="*/ 122 w 122"/>
                <a:gd name="T7" fmla="*/ 8 h 101"/>
                <a:gd name="T8" fmla="*/ 109 w 122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101">
                  <a:moveTo>
                    <a:pt x="109" y="101"/>
                  </a:move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29" y="26"/>
                    <a:pt x="37" y="13"/>
                  </a:cubicBezTo>
                  <a:cubicBezTo>
                    <a:pt x="45" y="1"/>
                    <a:pt x="62" y="0"/>
                    <a:pt x="122" y="8"/>
                  </a:cubicBezTo>
                  <a:lnTo>
                    <a:pt x="109" y="101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73">
              <a:extLst>
                <a:ext uri="{FF2B5EF4-FFF2-40B4-BE49-F238E27FC236}">
                  <a16:creationId xmlns:a16="http://schemas.microsoft.com/office/drawing/2014/main" id="{C4C7B9F1-7405-0449-A342-95E5858FA0E3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9860126" y="3183649"/>
              <a:ext cx="318198" cy="392485"/>
            </a:xfrm>
            <a:custGeom>
              <a:avLst/>
              <a:gdLst>
                <a:gd name="T0" fmla="*/ 9 w 109"/>
                <a:gd name="T1" fmla="*/ 122 h 134"/>
                <a:gd name="T2" fmla="*/ 21 w 109"/>
                <a:gd name="T3" fmla="*/ 85 h 134"/>
                <a:gd name="T4" fmla="*/ 5 w 109"/>
                <a:gd name="T5" fmla="*/ 56 h 134"/>
                <a:gd name="T6" fmla="*/ 33 w 109"/>
                <a:gd name="T7" fmla="*/ 10 h 134"/>
                <a:gd name="T8" fmla="*/ 106 w 109"/>
                <a:gd name="T9" fmla="*/ 41 h 134"/>
                <a:gd name="T10" fmla="*/ 63 w 109"/>
                <a:gd name="T11" fmla="*/ 92 h 134"/>
                <a:gd name="T12" fmla="*/ 48 w 109"/>
                <a:gd name="T13" fmla="*/ 134 h 134"/>
                <a:gd name="T14" fmla="*/ 9 w 109"/>
                <a:gd name="T15" fmla="*/ 122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134">
                  <a:moveTo>
                    <a:pt x="9" y="122"/>
                  </a:moveTo>
                  <a:cubicBezTo>
                    <a:pt x="9" y="122"/>
                    <a:pt x="21" y="91"/>
                    <a:pt x="21" y="85"/>
                  </a:cubicBezTo>
                  <a:cubicBezTo>
                    <a:pt x="21" y="85"/>
                    <a:pt x="9" y="69"/>
                    <a:pt x="5" y="56"/>
                  </a:cubicBezTo>
                  <a:cubicBezTo>
                    <a:pt x="0" y="43"/>
                    <a:pt x="14" y="19"/>
                    <a:pt x="33" y="10"/>
                  </a:cubicBezTo>
                  <a:cubicBezTo>
                    <a:pt x="53" y="0"/>
                    <a:pt x="109" y="29"/>
                    <a:pt x="106" y="41"/>
                  </a:cubicBezTo>
                  <a:cubicBezTo>
                    <a:pt x="103" y="51"/>
                    <a:pt x="95" y="84"/>
                    <a:pt x="63" y="92"/>
                  </a:cubicBezTo>
                  <a:cubicBezTo>
                    <a:pt x="63" y="92"/>
                    <a:pt x="52" y="120"/>
                    <a:pt x="48" y="134"/>
                  </a:cubicBezTo>
                  <a:cubicBezTo>
                    <a:pt x="9" y="122"/>
                    <a:pt x="9" y="122"/>
                    <a:pt x="9" y="122"/>
                  </a:cubicBezTo>
                  <a:close/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74">
              <a:extLst>
                <a:ext uri="{FF2B5EF4-FFF2-40B4-BE49-F238E27FC236}">
                  <a16:creationId xmlns:a16="http://schemas.microsoft.com/office/drawing/2014/main" id="{E88B6E58-8A01-D047-8E40-EA4F1F9C4932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10000171" y="3345535"/>
              <a:ext cx="76764" cy="70573"/>
            </a:xfrm>
            <a:custGeom>
              <a:avLst/>
              <a:gdLst>
                <a:gd name="T0" fmla="*/ 26 w 26"/>
                <a:gd name="T1" fmla="*/ 4 h 24"/>
                <a:gd name="T2" fmla="*/ 0 w 26"/>
                <a:gd name="T3" fmla="*/ 24 h 24"/>
                <a:gd name="T4" fmla="*/ 26 w 26"/>
                <a:gd name="T5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24">
                  <a:moveTo>
                    <a:pt x="26" y="4"/>
                  </a:moveTo>
                  <a:cubicBezTo>
                    <a:pt x="26" y="4"/>
                    <a:pt x="10" y="0"/>
                    <a:pt x="0" y="24"/>
                  </a:cubicBezTo>
                  <a:cubicBezTo>
                    <a:pt x="0" y="24"/>
                    <a:pt x="9" y="5"/>
                    <a:pt x="26" y="4"/>
                  </a:cubicBezTo>
                </a:path>
              </a:pathLst>
            </a:custGeom>
            <a:solidFill>
              <a:srgbClr val="D89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75">
              <a:extLst>
                <a:ext uri="{FF2B5EF4-FFF2-40B4-BE49-F238E27FC236}">
                  <a16:creationId xmlns:a16="http://schemas.microsoft.com/office/drawing/2014/main" id="{5B4EB981-6D23-4B48-9D64-34A8BC027836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9913059" y="3273050"/>
              <a:ext cx="231529" cy="81716"/>
            </a:xfrm>
            <a:custGeom>
              <a:avLst/>
              <a:gdLst>
                <a:gd name="T0" fmla="*/ 5 w 79"/>
                <a:gd name="T1" fmla="*/ 2 h 28"/>
                <a:gd name="T2" fmla="*/ 15 w 79"/>
                <a:gd name="T3" fmla="*/ 4 h 28"/>
                <a:gd name="T4" fmla="*/ 18 w 79"/>
                <a:gd name="T5" fmla="*/ 4 h 28"/>
                <a:gd name="T6" fmla="*/ 19 w 79"/>
                <a:gd name="T7" fmla="*/ 4 h 28"/>
                <a:gd name="T8" fmla="*/ 20 w 79"/>
                <a:gd name="T9" fmla="*/ 4 h 28"/>
                <a:gd name="T10" fmla="*/ 21 w 79"/>
                <a:gd name="T11" fmla="*/ 7 h 28"/>
                <a:gd name="T12" fmla="*/ 25 w 79"/>
                <a:gd name="T13" fmla="*/ 11 h 28"/>
                <a:gd name="T14" fmla="*/ 28 w 79"/>
                <a:gd name="T15" fmla="*/ 13 h 28"/>
                <a:gd name="T16" fmla="*/ 29 w 79"/>
                <a:gd name="T17" fmla="*/ 14 h 28"/>
                <a:gd name="T18" fmla="*/ 32 w 79"/>
                <a:gd name="T19" fmla="*/ 14 h 28"/>
                <a:gd name="T20" fmla="*/ 34 w 79"/>
                <a:gd name="T21" fmla="*/ 14 h 28"/>
                <a:gd name="T22" fmla="*/ 37 w 79"/>
                <a:gd name="T23" fmla="*/ 13 h 28"/>
                <a:gd name="T24" fmla="*/ 39 w 79"/>
                <a:gd name="T25" fmla="*/ 12 h 28"/>
                <a:gd name="T26" fmla="*/ 39 w 79"/>
                <a:gd name="T27" fmla="*/ 12 h 28"/>
                <a:gd name="T28" fmla="*/ 46 w 79"/>
                <a:gd name="T29" fmla="*/ 20 h 28"/>
                <a:gd name="T30" fmla="*/ 49 w 79"/>
                <a:gd name="T31" fmla="*/ 21 h 28"/>
                <a:gd name="T32" fmla="*/ 51 w 79"/>
                <a:gd name="T33" fmla="*/ 22 h 28"/>
                <a:gd name="T34" fmla="*/ 54 w 79"/>
                <a:gd name="T35" fmla="*/ 22 h 28"/>
                <a:gd name="T36" fmla="*/ 58 w 79"/>
                <a:gd name="T37" fmla="*/ 21 h 28"/>
                <a:gd name="T38" fmla="*/ 62 w 79"/>
                <a:gd name="T39" fmla="*/ 21 h 28"/>
                <a:gd name="T40" fmla="*/ 64 w 79"/>
                <a:gd name="T41" fmla="*/ 21 h 28"/>
                <a:gd name="T42" fmla="*/ 67 w 79"/>
                <a:gd name="T43" fmla="*/ 25 h 28"/>
                <a:gd name="T44" fmla="*/ 71 w 79"/>
                <a:gd name="T45" fmla="*/ 26 h 28"/>
                <a:gd name="T46" fmla="*/ 73 w 79"/>
                <a:gd name="T47" fmla="*/ 26 h 28"/>
                <a:gd name="T48" fmla="*/ 76 w 79"/>
                <a:gd name="T49" fmla="*/ 26 h 28"/>
                <a:gd name="T50" fmla="*/ 79 w 79"/>
                <a:gd name="T51" fmla="*/ 26 h 28"/>
                <a:gd name="T52" fmla="*/ 77 w 79"/>
                <a:gd name="T53" fmla="*/ 27 h 28"/>
                <a:gd name="T54" fmla="*/ 75 w 79"/>
                <a:gd name="T55" fmla="*/ 28 h 28"/>
                <a:gd name="T56" fmla="*/ 72 w 79"/>
                <a:gd name="T57" fmla="*/ 28 h 28"/>
                <a:gd name="T58" fmla="*/ 69 w 79"/>
                <a:gd name="T59" fmla="*/ 28 h 28"/>
                <a:gd name="T60" fmla="*/ 65 w 79"/>
                <a:gd name="T61" fmla="*/ 26 h 28"/>
                <a:gd name="T62" fmla="*/ 64 w 79"/>
                <a:gd name="T63" fmla="*/ 23 h 28"/>
                <a:gd name="T64" fmla="*/ 64 w 79"/>
                <a:gd name="T65" fmla="*/ 21 h 28"/>
                <a:gd name="T66" fmla="*/ 62 w 79"/>
                <a:gd name="T67" fmla="*/ 22 h 28"/>
                <a:gd name="T68" fmla="*/ 59 w 79"/>
                <a:gd name="T69" fmla="*/ 24 h 28"/>
                <a:gd name="T70" fmla="*/ 55 w 79"/>
                <a:gd name="T71" fmla="*/ 24 h 28"/>
                <a:gd name="T72" fmla="*/ 51 w 79"/>
                <a:gd name="T73" fmla="*/ 24 h 28"/>
                <a:gd name="T74" fmla="*/ 48 w 79"/>
                <a:gd name="T75" fmla="*/ 24 h 28"/>
                <a:gd name="T76" fmla="*/ 45 w 79"/>
                <a:gd name="T77" fmla="*/ 22 h 28"/>
                <a:gd name="T78" fmla="*/ 41 w 79"/>
                <a:gd name="T79" fmla="*/ 18 h 28"/>
                <a:gd name="T80" fmla="*/ 39 w 79"/>
                <a:gd name="T81" fmla="*/ 14 h 28"/>
                <a:gd name="T82" fmla="*/ 39 w 79"/>
                <a:gd name="T83" fmla="*/ 12 h 28"/>
                <a:gd name="T84" fmla="*/ 38 w 79"/>
                <a:gd name="T85" fmla="*/ 13 h 28"/>
                <a:gd name="T86" fmla="*/ 35 w 79"/>
                <a:gd name="T87" fmla="*/ 15 h 28"/>
                <a:gd name="T88" fmla="*/ 32 w 79"/>
                <a:gd name="T89" fmla="*/ 16 h 28"/>
                <a:gd name="T90" fmla="*/ 30 w 79"/>
                <a:gd name="T91" fmla="*/ 15 h 28"/>
                <a:gd name="T92" fmla="*/ 27 w 79"/>
                <a:gd name="T93" fmla="*/ 15 h 28"/>
                <a:gd name="T94" fmla="*/ 24 w 79"/>
                <a:gd name="T95" fmla="*/ 13 h 28"/>
                <a:gd name="T96" fmla="*/ 20 w 79"/>
                <a:gd name="T97" fmla="*/ 8 h 28"/>
                <a:gd name="T98" fmla="*/ 20 w 79"/>
                <a:gd name="T99" fmla="*/ 5 h 28"/>
                <a:gd name="T100" fmla="*/ 15 w 79"/>
                <a:gd name="T101" fmla="*/ 6 h 28"/>
                <a:gd name="T102" fmla="*/ 7 w 79"/>
                <a:gd name="T103" fmla="*/ 4 h 28"/>
                <a:gd name="T104" fmla="*/ 0 w 79"/>
                <a:gd name="T10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79" h="28">
                  <a:moveTo>
                    <a:pt x="0" y="0"/>
                  </a:moveTo>
                  <a:cubicBezTo>
                    <a:pt x="1" y="1"/>
                    <a:pt x="3" y="2"/>
                    <a:pt x="5" y="2"/>
                  </a:cubicBezTo>
                  <a:cubicBezTo>
                    <a:pt x="6" y="3"/>
                    <a:pt x="8" y="4"/>
                    <a:pt x="10" y="4"/>
                  </a:cubicBezTo>
                  <a:cubicBezTo>
                    <a:pt x="11" y="4"/>
                    <a:pt x="13" y="4"/>
                    <a:pt x="15" y="4"/>
                  </a:cubicBezTo>
                  <a:cubicBezTo>
                    <a:pt x="15" y="5"/>
                    <a:pt x="17" y="4"/>
                    <a:pt x="17" y="4"/>
                  </a:cubicBezTo>
                  <a:cubicBezTo>
                    <a:pt x="17" y="5"/>
                    <a:pt x="18" y="4"/>
                    <a:pt x="18" y="4"/>
                  </a:cubicBezTo>
                  <a:cubicBezTo>
                    <a:pt x="18" y="4"/>
                    <a:pt x="19" y="5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5"/>
                    <a:pt x="21" y="5"/>
                    <a:pt x="21" y="5"/>
                  </a:cubicBezTo>
                  <a:cubicBezTo>
                    <a:pt x="21" y="6"/>
                    <a:pt x="21" y="6"/>
                    <a:pt x="21" y="7"/>
                  </a:cubicBezTo>
                  <a:cubicBezTo>
                    <a:pt x="22" y="8"/>
                    <a:pt x="23" y="9"/>
                    <a:pt x="23" y="10"/>
                  </a:cubicBezTo>
                  <a:cubicBezTo>
                    <a:pt x="24" y="10"/>
                    <a:pt x="24" y="11"/>
                    <a:pt x="25" y="11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2"/>
                    <a:pt x="27" y="12"/>
                    <a:pt x="28" y="13"/>
                  </a:cubicBezTo>
                  <a:cubicBezTo>
                    <a:pt x="28" y="13"/>
                    <a:pt x="29" y="13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1" y="14"/>
                    <a:pt x="32" y="14"/>
                  </a:cubicBezTo>
                  <a:cubicBezTo>
                    <a:pt x="32" y="14"/>
                    <a:pt x="33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6" y="14"/>
                    <a:pt x="36" y="14"/>
                    <a:pt x="37" y="13"/>
                  </a:cubicBezTo>
                  <a:cubicBezTo>
                    <a:pt x="37" y="13"/>
                    <a:pt x="37" y="13"/>
                    <a:pt x="38" y="13"/>
                  </a:cubicBezTo>
                  <a:cubicBezTo>
                    <a:pt x="38" y="12"/>
                    <a:pt x="39" y="13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41" y="14"/>
                    <a:pt x="42" y="16"/>
                    <a:pt x="44" y="18"/>
                  </a:cubicBezTo>
                  <a:cubicBezTo>
                    <a:pt x="45" y="19"/>
                    <a:pt x="46" y="19"/>
                    <a:pt x="46" y="20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50" y="21"/>
                    <a:pt x="51" y="22"/>
                    <a:pt x="51" y="22"/>
                  </a:cubicBezTo>
                  <a:cubicBezTo>
                    <a:pt x="52" y="21"/>
                    <a:pt x="53" y="22"/>
                    <a:pt x="53" y="22"/>
                  </a:cubicBezTo>
                  <a:cubicBezTo>
                    <a:pt x="53" y="22"/>
                    <a:pt x="54" y="22"/>
                    <a:pt x="54" y="22"/>
                  </a:cubicBezTo>
                  <a:cubicBezTo>
                    <a:pt x="55" y="22"/>
                    <a:pt x="56" y="21"/>
                    <a:pt x="56" y="21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3" y="21"/>
                    <a:pt x="63" y="20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2"/>
                    <a:pt x="65" y="23"/>
                    <a:pt x="67" y="25"/>
                  </a:cubicBezTo>
                  <a:cubicBezTo>
                    <a:pt x="67" y="25"/>
                    <a:pt x="69" y="26"/>
                    <a:pt x="71" y="25"/>
                  </a:cubicBezTo>
                  <a:cubicBezTo>
                    <a:pt x="71" y="25"/>
                    <a:pt x="71" y="25"/>
                    <a:pt x="71" y="26"/>
                  </a:cubicBezTo>
                  <a:cubicBezTo>
                    <a:pt x="72" y="26"/>
                    <a:pt x="72" y="26"/>
                    <a:pt x="72" y="26"/>
                  </a:cubicBezTo>
                  <a:cubicBezTo>
                    <a:pt x="72" y="25"/>
                    <a:pt x="73" y="26"/>
                    <a:pt x="73" y="26"/>
                  </a:cubicBezTo>
                  <a:cubicBezTo>
                    <a:pt x="74" y="26"/>
                    <a:pt x="74" y="26"/>
                    <a:pt x="75" y="26"/>
                  </a:cubicBezTo>
                  <a:cubicBezTo>
                    <a:pt x="75" y="26"/>
                    <a:pt x="75" y="26"/>
                    <a:pt x="76" y="26"/>
                  </a:cubicBezTo>
                  <a:cubicBezTo>
                    <a:pt x="77" y="26"/>
                    <a:pt x="77" y="26"/>
                    <a:pt x="77" y="26"/>
                  </a:cubicBezTo>
                  <a:cubicBezTo>
                    <a:pt x="78" y="26"/>
                    <a:pt x="79" y="26"/>
                    <a:pt x="79" y="26"/>
                  </a:cubicBezTo>
                  <a:cubicBezTo>
                    <a:pt x="79" y="26"/>
                    <a:pt x="79" y="26"/>
                    <a:pt x="78" y="26"/>
                  </a:cubicBezTo>
                  <a:cubicBezTo>
                    <a:pt x="77" y="27"/>
                    <a:pt x="77" y="27"/>
                    <a:pt x="77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4" y="27"/>
                    <a:pt x="74" y="28"/>
                    <a:pt x="74" y="28"/>
                  </a:cubicBezTo>
                  <a:cubicBezTo>
                    <a:pt x="73" y="28"/>
                    <a:pt x="73" y="28"/>
                    <a:pt x="72" y="28"/>
                  </a:cubicBezTo>
                  <a:cubicBezTo>
                    <a:pt x="71" y="28"/>
                    <a:pt x="70" y="28"/>
                    <a:pt x="70" y="28"/>
                  </a:cubicBezTo>
                  <a:cubicBezTo>
                    <a:pt x="70" y="28"/>
                    <a:pt x="69" y="27"/>
                    <a:pt x="69" y="28"/>
                  </a:cubicBezTo>
                  <a:cubicBezTo>
                    <a:pt x="68" y="28"/>
                    <a:pt x="68" y="28"/>
                    <a:pt x="67" y="27"/>
                  </a:cubicBezTo>
                  <a:cubicBezTo>
                    <a:pt x="66" y="27"/>
                    <a:pt x="66" y="26"/>
                    <a:pt x="65" y="26"/>
                  </a:cubicBezTo>
                  <a:cubicBezTo>
                    <a:pt x="64" y="25"/>
                    <a:pt x="65" y="25"/>
                    <a:pt x="64" y="24"/>
                  </a:cubicBezTo>
                  <a:cubicBezTo>
                    <a:pt x="64" y="24"/>
                    <a:pt x="64" y="24"/>
                    <a:pt x="64" y="23"/>
                  </a:cubicBezTo>
                  <a:cubicBezTo>
                    <a:pt x="64" y="23"/>
                    <a:pt x="63" y="21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3" y="21"/>
                    <a:pt x="63" y="21"/>
                    <a:pt x="62" y="22"/>
                  </a:cubicBezTo>
                  <a:cubicBezTo>
                    <a:pt x="61" y="22"/>
                    <a:pt x="61" y="22"/>
                    <a:pt x="60" y="23"/>
                  </a:cubicBezTo>
                  <a:cubicBezTo>
                    <a:pt x="60" y="23"/>
                    <a:pt x="59" y="23"/>
                    <a:pt x="59" y="24"/>
                  </a:cubicBezTo>
                  <a:cubicBezTo>
                    <a:pt x="58" y="23"/>
                    <a:pt x="57" y="24"/>
                    <a:pt x="57" y="24"/>
                  </a:cubicBezTo>
                  <a:cubicBezTo>
                    <a:pt x="56" y="24"/>
                    <a:pt x="55" y="24"/>
                    <a:pt x="55" y="24"/>
                  </a:cubicBezTo>
                  <a:cubicBezTo>
                    <a:pt x="54" y="24"/>
                    <a:pt x="53" y="24"/>
                    <a:pt x="53" y="24"/>
                  </a:cubicBezTo>
                  <a:cubicBezTo>
                    <a:pt x="52" y="24"/>
                    <a:pt x="52" y="24"/>
                    <a:pt x="51" y="24"/>
                  </a:cubicBezTo>
                  <a:cubicBezTo>
                    <a:pt x="51" y="24"/>
                    <a:pt x="50" y="24"/>
                    <a:pt x="49" y="23"/>
                  </a:cubicBezTo>
                  <a:cubicBezTo>
                    <a:pt x="49" y="24"/>
                    <a:pt x="48" y="24"/>
                    <a:pt x="48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6" y="23"/>
                    <a:pt x="45" y="22"/>
                  </a:cubicBezTo>
                  <a:cubicBezTo>
                    <a:pt x="44" y="21"/>
                    <a:pt x="43" y="21"/>
                    <a:pt x="42" y="19"/>
                  </a:cubicBezTo>
                  <a:cubicBezTo>
                    <a:pt x="41" y="19"/>
                    <a:pt x="42" y="18"/>
                    <a:pt x="41" y="18"/>
                  </a:cubicBezTo>
                  <a:cubicBezTo>
                    <a:pt x="40" y="17"/>
                    <a:pt x="40" y="17"/>
                    <a:pt x="40" y="16"/>
                  </a:cubicBezTo>
                  <a:cubicBezTo>
                    <a:pt x="39" y="15"/>
                    <a:pt x="40" y="15"/>
                    <a:pt x="39" y="14"/>
                  </a:cubicBezTo>
                  <a:cubicBezTo>
                    <a:pt x="39" y="14"/>
                    <a:pt x="39" y="13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3"/>
                    <a:pt x="38" y="13"/>
                    <a:pt x="38" y="13"/>
                  </a:cubicBezTo>
                  <a:cubicBezTo>
                    <a:pt x="37" y="14"/>
                    <a:pt x="37" y="14"/>
                    <a:pt x="36" y="14"/>
                  </a:cubicBezTo>
                  <a:cubicBezTo>
                    <a:pt x="36" y="14"/>
                    <a:pt x="36" y="15"/>
                    <a:pt x="35" y="15"/>
                  </a:cubicBezTo>
                  <a:cubicBezTo>
                    <a:pt x="35" y="15"/>
                    <a:pt x="34" y="15"/>
                    <a:pt x="34" y="16"/>
                  </a:cubicBezTo>
                  <a:cubicBezTo>
                    <a:pt x="33" y="15"/>
                    <a:pt x="33" y="16"/>
                    <a:pt x="32" y="16"/>
                  </a:cubicBezTo>
                  <a:cubicBezTo>
                    <a:pt x="31" y="15"/>
                    <a:pt x="31" y="16"/>
                    <a:pt x="30" y="16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6"/>
                    <a:pt x="28" y="16"/>
                    <a:pt x="28" y="16"/>
                  </a:cubicBezTo>
                  <a:cubicBezTo>
                    <a:pt x="28" y="15"/>
                    <a:pt x="28" y="15"/>
                    <a:pt x="27" y="15"/>
                  </a:cubicBezTo>
                  <a:cubicBezTo>
                    <a:pt x="26" y="15"/>
                    <a:pt x="26" y="14"/>
                    <a:pt x="26" y="14"/>
                  </a:cubicBezTo>
                  <a:cubicBezTo>
                    <a:pt x="25" y="14"/>
                    <a:pt x="24" y="14"/>
                    <a:pt x="24" y="13"/>
                  </a:cubicBezTo>
                  <a:cubicBezTo>
                    <a:pt x="23" y="12"/>
                    <a:pt x="22" y="11"/>
                    <a:pt x="22" y="11"/>
                  </a:cubicBezTo>
                  <a:cubicBezTo>
                    <a:pt x="21" y="10"/>
                    <a:pt x="21" y="9"/>
                    <a:pt x="20" y="8"/>
                  </a:cubicBezTo>
                  <a:cubicBezTo>
                    <a:pt x="20" y="7"/>
                    <a:pt x="20" y="6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8" y="6"/>
                    <a:pt x="17" y="6"/>
                    <a:pt x="15" y="6"/>
                  </a:cubicBezTo>
                  <a:cubicBezTo>
                    <a:pt x="13" y="6"/>
                    <a:pt x="11" y="6"/>
                    <a:pt x="9" y="5"/>
                  </a:cubicBezTo>
                  <a:cubicBezTo>
                    <a:pt x="8" y="5"/>
                    <a:pt x="8" y="4"/>
                    <a:pt x="7" y="4"/>
                  </a:cubicBezTo>
                  <a:cubicBezTo>
                    <a:pt x="6" y="4"/>
                    <a:pt x="5" y="4"/>
                    <a:pt x="4" y="4"/>
                  </a:cubicBezTo>
                  <a:cubicBezTo>
                    <a:pt x="2" y="2"/>
                    <a:pt x="1" y="1"/>
                    <a:pt x="0" y="0"/>
                  </a:cubicBezTo>
                </a:path>
              </a:pathLst>
            </a:custGeom>
            <a:solidFill>
              <a:srgbClr val="D89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76">
              <a:extLst>
                <a:ext uri="{FF2B5EF4-FFF2-40B4-BE49-F238E27FC236}">
                  <a16:creationId xmlns:a16="http://schemas.microsoft.com/office/drawing/2014/main" id="{26B7D7D3-8E45-B14A-9069-DE82DA471786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9886325" y="3096864"/>
              <a:ext cx="318198" cy="260006"/>
            </a:xfrm>
            <a:custGeom>
              <a:avLst/>
              <a:gdLst>
                <a:gd name="T0" fmla="*/ 26 w 109"/>
                <a:gd name="T1" fmla="*/ 2 h 89"/>
                <a:gd name="T2" fmla="*/ 37 w 109"/>
                <a:gd name="T3" fmla="*/ 15 h 89"/>
                <a:gd name="T4" fmla="*/ 56 w 109"/>
                <a:gd name="T5" fmla="*/ 5 h 89"/>
                <a:gd name="T6" fmla="*/ 68 w 109"/>
                <a:gd name="T7" fmla="*/ 21 h 89"/>
                <a:gd name="T8" fmla="*/ 84 w 109"/>
                <a:gd name="T9" fmla="*/ 18 h 89"/>
                <a:gd name="T10" fmla="*/ 92 w 109"/>
                <a:gd name="T11" fmla="*/ 37 h 89"/>
                <a:gd name="T12" fmla="*/ 103 w 109"/>
                <a:gd name="T13" fmla="*/ 41 h 89"/>
                <a:gd name="T14" fmla="*/ 101 w 109"/>
                <a:gd name="T15" fmla="*/ 68 h 89"/>
                <a:gd name="T16" fmla="*/ 78 w 109"/>
                <a:gd name="T17" fmla="*/ 87 h 89"/>
                <a:gd name="T18" fmla="*/ 71 w 109"/>
                <a:gd name="T19" fmla="*/ 80 h 89"/>
                <a:gd name="T20" fmla="*/ 55 w 109"/>
                <a:gd name="T21" fmla="*/ 81 h 89"/>
                <a:gd name="T22" fmla="*/ 46 w 109"/>
                <a:gd name="T23" fmla="*/ 72 h 89"/>
                <a:gd name="T24" fmla="*/ 36 w 109"/>
                <a:gd name="T25" fmla="*/ 74 h 89"/>
                <a:gd name="T26" fmla="*/ 27 w 109"/>
                <a:gd name="T27" fmla="*/ 65 h 89"/>
                <a:gd name="T28" fmla="*/ 10 w 109"/>
                <a:gd name="T29" fmla="*/ 62 h 89"/>
                <a:gd name="T30" fmla="*/ 1 w 109"/>
                <a:gd name="T31" fmla="*/ 39 h 89"/>
                <a:gd name="T32" fmla="*/ 26 w 109"/>
                <a:gd name="T33" fmla="*/ 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9" h="89">
                  <a:moveTo>
                    <a:pt x="26" y="2"/>
                  </a:moveTo>
                  <a:cubicBezTo>
                    <a:pt x="34" y="3"/>
                    <a:pt x="38" y="6"/>
                    <a:pt x="37" y="15"/>
                  </a:cubicBezTo>
                  <a:cubicBezTo>
                    <a:pt x="37" y="15"/>
                    <a:pt x="43" y="0"/>
                    <a:pt x="56" y="5"/>
                  </a:cubicBezTo>
                  <a:cubicBezTo>
                    <a:pt x="69" y="8"/>
                    <a:pt x="68" y="21"/>
                    <a:pt x="68" y="21"/>
                  </a:cubicBezTo>
                  <a:cubicBezTo>
                    <a:pt x="68" y="21"/>
                    <a:pt x="75" y="14"/>
                    <a:pt x="84" y="18"/>
                  </a:cubicBezTo>
                  <a:cubicBezTo>
                    <a:pt x="93" y="22"/>
                    <a:pt x="93" y="31"/>
                    <a:pt x="92" y="37"/>
                  </a:cubicBezTo>
                  <a:cubicBezTo>
                    <a:pt x="92" y="37"/>
                    <a:pt x="99" y="36"/>
                    <a:pt x="103" y="41"/>
                  </a:cubicBezTo>
                  <a:cubicBezTo>
                    <a:pt x="109" y="46"/>
                    <a:pt x="107" y="56"/>
                    <a:pt x="101" y="68"/>
                  </a:cubicBezTo>
                  <a:cubicBezTo>
                    <a:pt x="94" y="80"/>
                    <a:pt x="86" y="89"/>
                    <a:pt x="78" y="87"/>
                  </a:cubicBezTo>
                  <a:cubicBezTo>
                    <a:pt x="70" y="85"/>
                    <a:pt x="71" y="80"/>
                    <a:pt x="71" y="80"/>
                  </a:cubicBezTo>
                  <a:cubicBezTo>
                    <a:pt x="71" y="80"/>
                    <a:pt x="62" y="84"/>
                    <a:pt x="55" y="81"/>
                  </a:cubicBezTo>
                  <a:cubicBezTo>
                    <a:pt x="47" y="78"/>
                    <a:pt x="46" y="72"/>
                    <a:pt x="46" y="72"/>
                  </a:cubicBezTo>
                  <a:cubicBezTo>
                    <a:pt x="46" y="72"/>
                    <a:pt x="41" y="76"/>
                    <a:pt x="36" y="74"/>
                  </a:cubicBezTo>
                  <a:cubicBezTo>
                    <a:pt x="31" y="73"/>
                    <a:pt x="27" y="65"/>
                    <a:pt x="27" y="65"/>
                  </a:cubicBezTo>
                  <a:cubicBezTo>
                    <a:pt x="27" y="65"/>
                    <a:pt x="18" y="66"/>
                    <a:pt x="10" y="62"/>
                  </a:cubicBezTo>
                  <a:cubicBezTo>
                    <a:pt x="2" y="58"/>
                    <a:pt x="0" y="46"/>
                    <a:pt x="1" y="39"/>
                  </a:cubicBezTo>
                  <a:cubicBezTo>
                    <a:pt x="2" y="33"/>
                    <a:pt x="7" y="0"/>
                    <a:pt x="26" y="2"/>
                  </a:cubicBezTo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77">
              <a:extLst>
                <a:ext uri="{FF2B5EF4-FFF2-40B4-BE49-F238E27FC236}">
                  <a16:creationId xmlns:a16="http://schemas.microsoft.com/office/drawing/2014/main" id="{D498741A-AF5B-C540-93C3-43C6A9D249C0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10040886" y="3168530"/>
              <a:ext cx="43334" cy="110193"/>
            </a:xfrm>
            <a:custGeom>
              <a:avLst/>
              <a:gdLst>
                <a:gd name="T0" fmla="*/ 15 w 15"/>
                <a:gd name="T1" fmla="*/ 0 h 38"/>
                <a:gd name="T2" fmla="*/ 0 w 15"/>
                <a:gd name="T3" fmla="*/ 38 h 38"/>
                <a:gd name="T4" fmla="*/ 15 w 15"/>
                <a:gd name="T5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38">
                  <a:moveTo>
                    <a:pt x="15" y="0"/>
                  </a:moveTo>
                  <a:cubicBezTo>
                    <a:pt x="15" y="0"/>
                    <a:pt x="12" y="21"/>
                    <a:pt x="0" y="38"/>
                  </a:cubicBezTo>
                  <a:cubicBezTo>
                    <a:pt x="0" y="38"/>
                    <a:pt x="13" y="9"/>
                    <a:pt x="15" y="0"/>
                  </a:cubicBezTo>
                </a:path>
              </a:pathLst>
            </a:custGeom>
            <a:solidFill>
              <a:srgbClr val="D89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78">
              <a:extLst>
                <a:ext uri="{FF2B5EF4-FFF2-40B4-BE49-F238E27FC236}">
                  <a16:creationId xmlns:a16="http://schemas.microsoft.com/office/drawing/2014/main" id="{302D9327-F1FC-1645-ACBE-B88B60A187B0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9968938" y="3160288"/>
              <a:ext cx="21048" cy="99050"/>
            </a:xfrm>
            <a:custGeom>
              <a:avLst/>
              <a:gdLst>
                <a:gd name="T0" fmla="*/ 7 w 7"/>
                <a:gd name="T1" fmla="*/ 0 h 34"/>
                <a:gd name="T2" fmla="*/ 0 w 7"/>
                <a:gd name="T3" fmla="*/ 34 h 34"/>
                <a:gd name="T4" fmla="*/ 7 w 7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34">
                  <a:moveTo>
                    <a:pt x="7" y="0"/>
                  </a:moveTo>
                  <a:cubicBezTo>
                    <a:pt x="7" y="0"/>
                    <a:pt x="4" y="18"/>
                    <a:pt x="0" y="34"/>
                  </a:cubicBezTo>
                  <a:cubicBezTo>
                    <a:pt x="0" y="34"/>
                    <a:pt x="2" y="12"/>
                    <a:pt x="7" y="0"/>
                  </a:cubicBezTo>
                </a:path>
              </a:pathLst>
            </a:custGeom>
            <a:solidFill>
              <a:srgbClr val="D89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79">
              <a:extLst>
                <a:ext uri="{FF2B5EF4-FFF2-40B4-BE49-F238E27FC236}">
                  <a16:creationId xmlns:a16="http://schemas.microsoft.com/office/drawing/2014/main" id="{4D4F5510-7864-E649-BCFF-0E2FD407E330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10102499" y="3212897"/>
              <a:ext cx="52001" cy="101526"/>
            </a:xfrm>
            <a:custGeom>
              <a:avLst/>
              <a:gdLst>
                <a:gd name="T0" fmla="*/ 0 w 18"/>
                <a:gd name="T1" fmla="*/ 35 h 35"/>
                <a:gd name="T2" fmla="*/ 18 w 18"/>
                <a:gd name="T3" fmla="*/ 0 h 35"/>
                <a:gd name="T4" fmla="*/ 0 w 18"/>
                <a:gd name="T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35">
                  <a:moveTo>
                    <a:pt x="0" y="35"/>
                  </a:moveTo>
                  <a:cubicBezTo>
                    <a:pt x="0" y="35"/>
                    <a:pt x="12" y="16"/>
                    <a:pt x="18" y="0"/>
                  </a:cubicBezTo>
                  <a:cubicBezTo>
                    <a:pt x="18" y="0"/>
                    <a:pt x="13" y="23"/>
                    <a:pt x="0" y="35"/>
                  </a:cubicBezTo>
                </a:path>
              </a:pathLst>
            </a:custGeom>
            <a:solidFill>
              <a:srgbClr val="D89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80">
              <a:extLst>
                <a:ext uri="{FF2B5EF4-FFF2-40B4-BE49-F238E27FC236}">
                  <a16:creationId xmlns:a16="http://schemas.microsoft.com/office/drawing/2014/main" id="{3DE90979-EE05-6446-8A74-8BBDE1FBE8A9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10041879" y="3302903"/>
              <a:ext cx="32191" cy="21048"/>
            </a:xfrm>
            <a:custGeom>
              <a:avLst/>
              <a:gdLst>
                <a:gd name="T0" fmla="*/ 10 w 11"/>
                <a:gd name="T1" fmla="*/ 6 h 7"/>
                <a:gd name="T2" fmla="*/ 5 w 11"/>
                <a:gd name="T3" fmla="*/ 4 h 7"/>
                <a:gd name="T4" fmla="*/ 0 w 11"/>
                <a:gd name="T5" fmla="*/ 0 h 7"/>
                <a:gd name="T6" fmla="*/ 0 w 11"/>
                <a:gd name="T7" fmla="*/ 1 h 7"/>
                <a:gd name="T8" fmla="*/ 1 w 11"/>
                <a:gd name="T9" fmla="*/ 3 h 7"/>
                <a:gd name="T10" fmla="*/ 3 w 11"/>
                <a:gd name="T11" fmla="*/ 5 h 7"/>
                <a:gd name="T12" fmla="*/ 11 w 11"/>
                <a:gd name="T13" fmla="*/ 6 h 7"/>
                <a:gd name="T14" fmla="*/ 10 w 11"/>
                <a:gd name="T15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7">
                  <a:moveTo>
                    <a:pt x="10" y="6"/>
                  </a:moveTo>
                  <a:cubicBezTo>
                    <a:pt x="9" y="5"/>
                    <a:pt x="6" y="5"/>
                    <a:pt x="5" y="4"/>
                  </a:cubicBezTo>
                  <a:cubicBezTo>
                    <a:pt x="3" y="4"/>
                    <a:pt x="1" y="2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1" y="4"/>
                    <a:pt x="2" y="4"/>
                    <a:pt x="3" y="5"/>
                  </a:cubicBezTo>
                  <a:cubicBezTo>
                    <a:pt x="5" y="7"/>
                    <a:pt x="8" y="7"/>
                    <a:pt x="11" y="6"/>
                  </a:cubicBezTo>
                  <a:cubicBezTo>
                    <a:pt x="11" y="6"/>
                    <a:pt x="11" y="6"/>
                    <a:pt x="10" y="6"/>
                  </a:cubicBezTo>
                </a:path>
              </a:pathLst>
            </a:custGeom>
            <a:solidFill>
              <a:srgbClr val="F8C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81">
              <a:extLst>
                <a:ext uri="{FF2B5EF4-FFF2-40B4-BE49-F238E27FC236}">
                  <a16:creationId xmlns:a16="http://schemas.microsoft.com/office/drawing/2014/main" id="{54B99CD0-38BA-5343-ADE8-8D6D3DCB7411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10110409" y="3320992"/>
              <a:ext cx="32191" cy="21048"/>
            </a:xfrm>
            <a:custGeom>
              <a:avLst/>
              <a:gdLst>
                <a:gd name="T0" fmla="*/ 10 w 11"/>
                <a:gd name="T1" fmla="*/ 3 h 7"/>
                <a:gd name="T2" fmla="*/ 5 w 11"/>
                <a:gd name="T3" fmla="*/ 3 h 7"/>
                <a:gd name="T4" fmla="*/ 0 w 11"/>
                <a:gd name="T5" fmla="*/ 0 h 7"/>
                <a:gd name="T6" fmla="*/ 0 w 11"/>
                <a:gd name="T7" fmla="*/ 0 h 7"/>
                <a:gd name="T8" fmla="*/ 10 w 11"/>
                <a:gd name="T9" fmla="*/ 4 h 7"/>
                <a:gd name="T10" fmla="*/ 10 w 11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10" y="3"/>
                  </a:moveTo>
                  <a:cubicBezTo>
                    <a:pt x="8" y="3"/>
                    <a:pt x="7" y="4"/>
                    <a:pt x="5" y="3"/>
                  </a:cubicBezTo>
                  <a:cubicBezTo>
                    <a:pt x="3" y="3"/>
                    <a:pt x="2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5"/>
                    <a:pt x="7" y="7"/>
                    <a:pt x="10" y="4"/>
                  </a:cubicBezTo>
                  <a:cubicBezTo>
                    <a:pt x="11" y="3"/>
                    <a:pt x="10" y="3"/>
                    <a:pt x="10" y="3"/>
                  </a:cubicBezTo>
                </a:path>
              </a:pathLst>
            </a:custGeom>
            <a:solidFill>
              <a:srgbClr val="F8C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82">
              <a:extLst>
                <a:ext uri="{FF2B5EF4-FFF2-40B4-BE49-F238E27FC236}">
                  <a16:creationId xmlns:a16="http://schemas.microsoft.com/office/drawing/2014/main" id="{BB5F9E96-407C-2645-8F83-874F92EF86C4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9838960" y="3216961"/>
              <a:ext cx="174575" cy="237720"/>
            </a:xfrm>
            <a:custGeom>
              <a:avLst/>
              <a:gdLst>
                <a:gd name="T0" fmla="*/ 44 w 60"/>
                <a:gd name="T1" fmla="*/ 55 h 81"/>
                <a:gd name="T2" fmla="*/ 36 w 60"/>
                <a:gd name="T3" fmla="*/ 26 h 81"/>
                <a:gd name="T4" fmla="*/ 57 w 60"/>
                <a:gd name="T5" fmla="*/ 18 h 81"/>
                <a:gd name="T6" fmla="*/ 53 w 60"/>
                <a:gd name="T7" fmla="*/ 1 h 81"/>
                <a:gd name="T8" fmla="*/ 30 w 60"/>
                <a:gd name="T9" fmla="*/ 4 h 81"/>
                <a:gd name="T10" fmla="*/ 4 w 60"/>
                <a:gd name="T11" fmla="*/ 15 h 81"/>
                <a:gd name="T12" fmla="*/ 21 w 60"/>
                <a:gd name="T13" fmla="*/ 66 h 81"/>
                <a:gd name="T14" fmla="*/ 44 w 60"/>
                <a:gd name="T15" fmla="*/ 5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81">
                  <a:moveTo>
                    <a:pt x="44" y="55"/>
                  </a:moveTo>
                  <a:cubicBezTo>
                    <a:pt x="44" y="55"/>
                    <a:pt x="58" y="33"/>
                    <a:pt x="36" y="26"/>
                  </a:cubicBezTo>
                  <a:cubicBezTo>
                    <a:pt x="36" y="26"/>
                    <a:pt x="53" y="27"/>
                    <a:pt x="57" y="18"/>
                  </a:cubicBezTo>
                  <a:cubicBezTo>
                    <a:pt x="60" y="10"/>
                    <a:pt x="57" y="1"/>
                    <a:pt x="53" y="1"/>
                  </a:cubicBezTo>
                  <a:cubicBezTo>
                    <a:pt x="49" y="0"/>
                    <a:pt x="40" y="5"/>
                    <a:pt x="30" y="4"/>
                  </a:cubicBezTo>
                  <a:cubicBezTo>
                    <a:pt x="22" y="2"/>
                    <a:pt x="10" y="6"/>
                    <a:pt x="4" y="15"/>
                  </a:cubicBezTo>
                  <a:cubicBezTo>
                    <a:pt x="0" y="25"/>
                    <a:pt x="10" y="52"/>
                    <a:pt x="21" y="66"/>
                  </a:cubicBezTo>
                  <a:cubicBezTo>
                    <a:pt x="33" y="81"/>
                    <a:pt x="40" y="63"/>
                    <a:pt x="44" y="55"/>
                  </a:cubicBezTo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83">
              <a:extLst>
                <a:ext uri="{FF2B5EF4-FFF2-40B4-BE49-F238E27FC236}">
                  <a16:creationId xmlns:a16="http://schemas.microsoft.com/office/drawing/2014/main" id="{C14538D1-901C-254F-A0F4-E66FEF0D2510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9933137" y="3218386"/>
              <a:ext cx="35906" cy="49525"/>
            </a:xfrm>
            <a:custGeom>
              <a:avLst/>
              <a:gdLst>
                <a:gd name="T0" fmla="*/ 12 w 12"/>
                <a:gd name="T1" fmla="*/ 0 h 17"/>
                <a:gd name="T2" fmla="*/ 11 w 12"/>
                <a:gd name="T3" fmla="*/ 13 h 17"/>
                <a:gd name="T4" fmla="*/ 2 w 12"/>
                <a:gd name="T5" fmla="*/ 14 h 17"/>
                <a:gd name="T6" fmla="*/ 2 w 12"/>
                <a:gd name="T7" fmla="*/ 2 h 17"/>
                <a:gd name="T8" fmla="*/ 12 w 12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7">
                  <a:moveTo>
                    <a:pt x="12" y="0"/>
                  </a:moveTo>
                  <a:cubicBezTo>
                    <a:pt x="12" y="0"/>
                    <a:pt x="10" y="8"/>
                    <a:pt x="11" y="13"/>
                  </a:cubicBezTo>
                  <a:cubicBezTo>
                    <a:pt x="12" y="17"/>
                    <a:pt x="4" y="15"/>
                    <a:pt x="2" y="14"/>
                  </a:cubicBezTo>
                  <a:cubicBezTo>
                    <a:pt x="0" y="12"/>
                    <a:pt x="1" y="3"/>
                    <a:pt x="2" y="2"/>
                  </a:cubicBezTo>
                  <a:cubicBezTo>
                    <a:pt x="3" y="2"/>
                    <a:pt x="12" y="0"/>
                    <a:pt x="12" y="0"/>
                  </a:cubicBezTo>
                </a:path>
              </a:pathLst>
            </a:custGeom>
            <a:solidFill>
              <a:srgbClr val="F8C4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84">
              <a:extLst>
                <a:ext uri="{FF2B5EF4-FFF2-40B4-BE49-F238E27FC236}">
                  <a16:creationId xmlns:a16="http://schemas.microsoft.com/office/drawing/2014/main" id="{DF1F6CFD-372E-C047-9B4F-B3827BB0AAA6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9908020" y="3214387"/>
              <a:ext cx="94097" cy="79240"/>
            </a:xfrm>
            <a:custGeom>
              <a:avLst/>
              <a:gdLst>
                <a:gd name="T0" fmla="*/ 3 w 32"/>
                <a:gd name="T1" fmla="*/ 3 h 27"/>
                <a:gd name="T2" fmla="*/ 11 w 32"/>
                <a:gd name="T3" fmla="*/ 3 h 27"/>
                <a:gd name="T4" fmla="*/ 18 w 32"/>
                <a:gd name="T5" fmla="*/ 2 h 27"/>
                <a:gd name="T6" fmla="*/ 19 w 32"/>
                <a:gd name="T7" fmla="*/ 2 h 27"/>
                <a:gd name="T8" fmla="*/ 23 w 32"/>
                <a:gd name="T9" fmla="*/ 0 h 27"/>
                <a:gd name="T10" fmla="*/ 29 w 32"/>
                <a:gd name="T11" fmla="*/ 1 h 27"/>
                <a:gd name="T12" fmla="*/ 32 w 32"/>
                <a:gd name="T13" fmla="*/ 7 h 27"/>
                <a:gd name="T14" fmla="*/ 31 w 32"/>
                <a:gd name="T15" fmla="*/ 17 h 27"/>
                <a:gd name="T16" fmla="*/ 31 w 32"/>
                <a:gd name="T17" fmla="*/ 19 h 27"/>
                <a:gd name="T18" fmla="*/ 31 w 32"/>
                <a:gd name="T19" fmla="*/ 19 h 27"/>
                <a:gd name="T20" fmla="*/ 31 w 32"/>
                <a:gd name="T21" fmla="*/ 19 h 27"/>
                <a:gd name="T22" fmla="*/ 31 w 32"/>
                <a:gd name="T23" fmla="*/ 20 h 27"/>
                <a:gd name="T24" fmla="*/ 25 w 32"/>
                <a:gd name="T25" fmla="*/ 24 h 27"/>
                <a:gd name="T26" fmla="*/ 15 w 32"/>
                <a:gd name="T27" fmla="*/ 26 h 27"/>
                <a:gd name="T28" fmla="*/ 12 w 32"/>
                <a:gd name="T29" fmla="*/ 26 h 27"/>
                <a:gd name="T30" fmla="*/ 10 w 32"/>
                <a:gd name="T31" fmla="*/ 26 h 27"/>
                <a:gd name="T32" fmla="*/ 12 w 32"/>
                <a:gd name="T33" fmla="*/ 26 h 27"/>
                <a:gd name="T34" fmla="*/ 16 w 32"/>
                <a:gd name="T35" fmla="*/ 25 h 27"/>
                <a:gd name="T36" fmla="*/ 20 w 32"/>
                <a:gd name="T37" fmla="*/ 24 h 27"/>
                <a:gd name="T38" fmla="*/ 27 w 32"/>
                <a:gd name="T39" fmla="*/ 21 h 27"/>
                <a:gd name="T40" fmla="*/ 28 w 32"/>
                <a:gd name="T41" fmla="*/ 20 h 27"/>
                <a:gd name="T42" fmla="*/ 30 w 32"/>
                <a:gd name="T43" fmla="*/ 19 h 27"/>
                <a:gd name="T44" fmla="*/ 30 w 32"/>
                <a:gd name="T45" fmla="*/ 18 h 27"/>
                <a:gd name="T46" fmla="*/ 30 w 32"/>
                <a:gd name="T47" fmla="*/ 18 h 27"/>
                <a:gd name="T48" fmla="*/ 30 w 32"/>
                <a:gd name="T49" fmla="*/ 18 h 27"/>
                <a:gd name="T50" fmla="*/ 30 w 32"/>
                <a:gd name="T51" fmla="*/ 16 h 27"/>
                <a:gd name="T52" fmla="*/ 30 w 32"/>
                <a:gd name="T53" fmla="*/ 7 h 27"/>
                <a:gd name="T54" fmla="*/ 25 w 32"/>
                <a:gd name="T55" fmla="*/ 1 h 27"/>
                <a:gd name="T56" fmla="*/ 23 w 32"/>
                <a:gd name="T57" fmla="*/ 2 h 27"/>
                <a:gd name="T58" fmla="*/ 12 w 32"/>
                <a:gd name="T59" fmla="*/ 4 h 27"/>
                <a:gd name="T60" fmla="*/ 4 w 32"/>
                <a:gd name="T61" fmla="*/ 4 h 27"/>
                <a:gd name="T62" fmla="*/ 0 w 32"/>
                <a:gd name="T63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" h="27">
                  <a:moveTo>
                    <a:pt x="0" y="4"/>
                  </a:moveTo>
                  <a:cubicBezTo>
                    <a:pt x="0" y="4"/>
                    <a:pt x="2" y="4"/>
                    <a:pt x="3" y="3"/>
                  </a:cubicBezTo>
                  <a:cubicBezTo>
                    <a:pt x="5" y="3"/>
                    <a:pt x="6" y="3"/>
                    <a:pt x="7" y="3"/>
                  </a:cubicBezTo>
                  <a:cubicBezTo>
                    <a:pt x="8" y="3"/>
                    <a:pt x="10" y="3"/>
                    <a:pt x="11" y="3"/>
                  </a:cubicBezTo>
                  <a:cubicBezTo>
                    <a:pt x="13" y="2"/>
                    <a:pt x="14" y="2"/>
                    <a:pt x="16" y="2"/>
                  </a:cubicBezTo>
                  <a:cubicBezTo>
                    <a:pt x="17" y="2"/>
                    <a:pt x="17" y="2"/>
                    <a:pt x="18" y="2"/>
                  </a:cubicBezTo>
                  <a:cubicBezTo>
                    <a:pt x="18" y="2"/>
                    <a:pt x="18" y="2"/>
                    <a:pt x="19" y="1"/>
                  </a:cubicBezTo>
                  <a:cubicBezTo>
                    <a:pt x="19" y="1"/>
                    <a:pt x="19" y="1"/>
                    <a:pt x="19" y="2"/>
                  </a:cubicBezTo>
                  <a:cubicBezTo>
                    <a:pt x="20" y="1"/>
                    <a:pt x="21" y="1"/>
                    <a:pt x="22" y="0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4" y="0"/>
                    <a:pt x="24" y="0"/>
                    <a:pt x="25" y="0"/>
                  </a:cubicBezTo>
                  <a:cubicBezTo>
                    <a:pt x="27" y="0"/>
                    <a:pt x="28" y="1"/>
                    <a:pt x="29" y="1"/>
                  </a:cubicBezTo>
                  <a:cubicBezTo>
                    <a:pt x="30" y="2"/>
                    <a:pt x="30" y="3"/>
                    <a:pt x="31" y="4"/>
                  </a:cubicBezTo>
                  <a:cubicBezTo>
                    <a:pt x="32" y="5"/>
                    <a:pt x="31" y="6"/>
                    <a:pt x="32" y="7"/>
                  </a:cubicBezTo>
                  <a:cubicBezTo>
                    <a:pt x="32" y="10"/>
                    <a:pt x="32" y="12"/>
                    <a:pt x="32" y="14"/>
                  </a:cubicBezTo>
                  <a:cubicBezTo>
                    <a:pt x="32" y="15"/>
                    <a:pt x="32" y="16"/>
                    <a:pt x="31" y="17"/>
                  </a:cubicBezTo>
                  <a:cubicBezTo>
                    <a:pt x="31" y="18"/>
                    <a:pt x="31" y="18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22"/>
                    <a:pt x="26" y="23"/>
                    <a:pt x="25" y="24"/>
                  </a:cubicBezTo>
                  <a:cubicBezTo>
                    <a:pt x="24" y="24"/>
                    <a:pt x="22" y="25"/>
                    <a:pt x="20" y="25"/>
                  </a:cubicBezTo>
                  <a:cubicBezTo>
                    <a:pt x="19" y="25"/>
                    <a:pt x="17" y="26"/>
                    <a:pt x="15" y="26"/>
                  </a:cubicBezTo>
                  <a:cubicBezTo>
                    <a:pt x="15" y="26"/>
                    <a:pt x="15" y="26"/>
                    <a:pt x="14" y="26"/>
                  </a:cubicBezTo>
                  <a:cubicBezTo>
                    <a:pt x="13" y="26"/>
                    <a:pt x="12" y="26"/>
                    <a:pt x="12" y="26"/>
                  </a:cubicBezTo>
                  <a:cubicBezTo>
                    <a:pt x="12" y="27"/>
                    <a:pt x="10" y="26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7"/>
                  </a:cubicBezTo>
                  <a:cubicBezTo>
                    <a:pt x="10" y="26"/>
                    <a:pt x="11" y="26"/>
                    <a:pt x="12" y="26"/>
                  </a:cubicBezTo>
                  <a:cubicBezTo>
                    <a:pt x="13" y="26"/>
                    <a:pt x="13" y="26"/>
                    <a:pt x="14" y="26"/>
                  </a:cubicBezTo>
                  <a:cubicBezTo>
                    <a:pt x="14" y="26"/>
                    <a:pt x="15" y="26"/>
                    <a:pt x="16" y="25"/>
                  </a:cubicBezTo>
                  <a:cubicBezTo>
                    <a:pt x="16" y="26"/>
                    <a:pt x="17" y="25"/>
                    <a:pt x="17" y="25"/>
                  </a:cubicBezTo>
                  <a:cubicBezTo>
                    <a:pt x="18" y="25"/>
                    <a:pt x="19" y="25"/>
                    <a:pt x="20" y="24"/>
                  </a:cubicBezTo>
                  <a:cubicBezTo>
                    <a:pt x="21" y="24"/>
                    <a:pt x="23" y="23"/>
                    <a:pt x="25" y="22"/>
                  </a:cubicBezTo>
                  <a:cubicBezTo>
                    <a:pt x="25" y="22"/>
                    <a:pt x="26" y="22"/>
                    <a:pt x="27" y="21"/>
                  </a:cubicBezTo>
                  <a:cubicBezTo>
                    <a:pt x="28" y="21"/>
                    <a:pt x="28" y="21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7"/>
                    <a:pt x="30" y="16"/>
                  </a:cubicBezTo>
                  <a:cubicBezTo>
                    <a:pt x="31" y="16"/>
                    <a:pt x="31" y="15"/>
                    <a:pt x="31" y="14"/>
                  </a:cubicBezTo>
                  <a:cubicBezTo>
                    <a:pt x="31" y="12"/>
                    <a:pt x="31" y="10"/>
                    <a:pt x="30" y="7"/>
                  </a:cubicBezTo>
                  <a:cubicBezTo>
                    <a:pt x="30" y="6"/>
                    <a:pt x="29" y="4"/>
                    <a:pt x="28" y="2"/>
                  </a:cubicBezTo>
                  <a:cubicBezTo>
                    <a:pt x="27" y="2"/>
                    <a:pt x="26" y="1"/>
                    <a:pt x="25" y="1"/>
                  </a:cubicBezTo>
                  <a:cubicBezTo>
                    <a:pt x="25" y="1"/>
                    <a:pt x="24" y="2"/>
                    <a:pt x="24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0" y="2"/>
                    <a:pt x="19" y="3"/>
                    <a:pt x="16" y="3"/>
                  </a:cubicBezTo>
                  <a:cubicBezTo>
                    <a:pt x="15" y="3"/>
                    <a:pt x="13" y="3"/>
                    <a:pt x="12" y="4"/>
                  </a:cubicBezTo>
                  <a:cubicBezTo>
                    <a:pt x="10" y="3"/>
                    <a:pt x="8" y="4"/>
                    <a:pt x="7" y="4"/>
                  </a:cubicBezTo>
                  <a:cubicBezTo>
                    <a:pt x="6" y="4"/>
                    <a:pt x="4" y="4"/>
                    <a:pt x="4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0" y="4"/>
                    <a:pt x="0" y="4"/>
                  </a:cubicBezTo>
                </a:path>
              </a:pathLst>
            </a:custGeom>
            <a:solidFill>
              <a:srgbClr val="D894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Freeform 85">
              <a:extLst>
                <a:ext uri="{FF2B5EF4-FFF2-40B4-BE49-F238E27FC236}">
                  <a16:creationId xmlns:a16="http://schemas.microsoft.com/office/drawing/2014/main" id="{95D78626-4A36-F945-B6BE-515B723F9888}"/>
                </a:ext>
              </a:extLst>
            </p:cNvPr>
            <p:cNvSpPr>
              <a:spLocks/>
            </p:cNvSpPr>
            <p:nvPr/>
          </p:nvSpPr>
          <p:spPr bwMode="gray">
            <a:xfrm rot="21324123">
              <a:off x="9958140" y="3316323"/>
              <a:ext cx="85431" cy="102764"/>
            </a:xfrm>
            <a:custGeom>
              <a:avLst/>
              <a:gdLst>
                <a:gd name="T0" fmla="*/ 0 w 29"/>
                <a:gd name="T1" fmla="*/ 0 h 35"/>
                <a:gd name="T2" fmla="*/ 14 w 29"/>
                <a:gd name="T3" fmla="*/ 35 h 35"/>
                <a:gd name="T4" fmla="*/ 0 w 29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35">
                  <a:moveTo>
                    <a:pt x="0" y="0"/>
                  </a:moveTo>
                  <a:cubicBezTo>
                    <a:pt x="0" y="0"/>
                    <a:pt x="29" y="4"/>
                    <a:pt x="14" y="35"/>
                  </a:cubicBezTo>
                  <a:cubicBezTo>
                    <a:pt x="14" y="35"/>
                    <a:pt x="22" y="12"/>
                    <a:pt x="0" y="0"/>
                  </a:cubicBezTo>
                </a:path>
              </a:pathLst>
            </a:custGeom>
            <a:solidFill>
              <a:srgbClr val="D8967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84" name="Group 90">
              <a:extLst>
                <a:ext uri="{FF2B5EF4-FFF2-40B4-BE49-F238E27FC236}">
                  <a16:creationId xmlns:a16="http://schemas.microsoft.com/office/drawing/2014/main" id="{02A9E503-B64C-D142-8BF7-914F92CC5643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 rot="21219011">
              <a:off x="8591729" y="3392917"/>
              <a:ext cx="500842" cy="244475"/>
              <a:chOff x="3650" y="2056"/>
              <a:chExt cx="379" cy="185"/>
            </a:xfrm>
          </p:grpSpPr>
          <p:sp>
            <p:nvSpPr>
              <p:cNvPr id="85" name="Freeform 91">
                <a:extLst>
                  <a:ext uri="{FF2B5EF4-FFF2-40B4-BE49-F238E27FC236}">
                    <a16:creationId xmlns:a16="http://schemas.microsoft.com/office/drawing/2014/main" id="{E0FEA9D3-0049-B344-8C1F-393B51E2DD4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50" y="2056"/>
                <a:ext cx="379" cy="185"/>
              </a:xfrm>
              <a:custGeom>
                <a:avLst/>
                <a:gdLst>
                  <a:gd name="T0" fmla="*/ 158 w 160"/>
                  <a:gd name="T1" fmla="*/ 40 h 78"/>
                  <a:gd name="T2" fmla="*/ 76 w 160"/>
                  <a:gd name="T3" fmla="*/ 74 h 78"/>
                  <a:gd name="T4" fmla="*/ 3 w 160"/>
                  <a:gd name="T5" fmla="*/ 23 h 78"/>
                  <a:gd name="T6" fmla="*/ 81 w 160"/>
                  <a:gd name="T7" fmla="*/ 27 h 78"/>
                  <a:gd name="T8" fmla="*/ 158 w 160"/>
                  <a:gd name="T9" fmla="*/ 4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78">
                    <a:moveTo>
                      <a:pt x="158" y="40"/>
                    </a:moveTo>
                    <a:cubicBezTo>
                      <a:pt x="155" y="63"/>
                      <a:pt x="119" y="78"/>
                      <a:pt x="76" y="74"/>
                    </a:cubicBezTo>
                    <a:cubicBezTo>
                      <a:pt x="33" y="70"/>
                      <a:pt x="0" y="46"/>
                      <a:pt x="3" y="23"/>
                    </a:cubicBezTo>
                    <a:cubicBezTo>
                      <a:pt x="5" y="0"/>
                      <a:pt x="38" y="22"/>
                      <a:pt x="81" y="27"/>
                    </a:cubicBezTo>
                    <a:cubicBezTo>
                      <a:pt x="124" y="32"/>
                      <a:pt x="160" y="17"/>
                      <a:pt x="158" y="40"/>
                    </a:cubicBezTo>
                  </a:path>
                </a:pathLst>
              </a:custGeom>
              <a:solidFill>
                <a:srgbClr val="911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92">
                <a:extLst>
                  <a:ext uri="{FF2B5EF4-FFF2-40B4-BE49-F238E27FC236}">
                    <a16:creationId xmlns:a16="http://schemas.microsoft.com/office/drawing/2014/main" id="{CB091316-B8F0-DE4A-AEEA-EEA57F76024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12" y="2087"/>
                <a:ext cx="255" cy="71"/>
              </a:xfrm>
              <a:custGeom>
                <a:avLst/>
                <a:gdLst>
                  <a:gd name="T0" fmla="*/ 3 w 108"/>
                  <a:gd name="T1" fmla="*/ 0 h 30"/>
                  <a:gd name="T2" fmla="*/ 3 w 108"/>
                  <a:gd name="T3" fmla="*/ 0 h 30"/>
                  <a:gd name="T4" fmla="*/ 53 w 108"/>
                  <a:gd name="T5" fmla="*/ 28 h 30"/>
                  <a:gd name="T6" fmla="*/ 108 w 108"/>
                  <a:gd name="T7" fmla="*/ 12 h 30"/>
                  <a:gd name="T8" fmla="*/ 108 w 108"/>
                  <a:gd name="T9" fmla="*/ 12 h 30"/>
                  <a:gd name="T10" fmla="*/ 54 w 108"/>
                  <a:gd name="T11" fmla="*/ 12 h 30"/>
                  <a:gd name="T12" fmla="*/ 3 w 108"/>
                  <a:gd name="T13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30">
                    <a:moveTo>
                      <a:pt x="3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0" y="15"/>
                      <a:pt x="24" y="24"/>
                      <a:pt x="53" y="28"/>
                    </a:cubicBezTo>
                    <a:cubicBezTo>
                      <a:pt x="82" y="30"/>
                      <a:pt x="106" y="28"/>
                      <a:pt x="108" y="12"/>
                    </a:cubicBezTo>
                    <a:cubicBezTo>
                      <a:pt x="108" y="12"/>
                      <a:pt x="108" y="12"/>
                      <a:pt x="108" y="12"/>
                    </a:cubicBezTo>
                    <a:cubicBezTo>
                      <a:pt x="93" y="12"/>
                      <a:pt x="74" y="15"/>
                      <a:pt x="54" y="12"/>
                    </a:cubicBezTo>
                    <a:cubicBezTo>
                      <a:pt x="34" y="10"/>
                      <a:pt x="17" y="4"/>
                      <a:pt x="3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93">
                <a:extLst>
                  <a:ext uri="{FF2B5EF4-FFF2-40B4-BE49-F238E27FC236}">
                    <a16:creationId xmlns:a16="http://schemas.microsoft.com/office/drawing/2014/main" id="{861329F9-511B-3142-8E19-7E70D918003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25" y="2204"/>
                <a:ext cx="213" cy="31"/>
              </a:xfrm>
              <a:custGeom>
                <a:avLst/>
                <a:gdLst>
                  <a:gd name="T0" fmla="*/ 90 w 90"/>
                  <a:gd name="T1" fmla="*/ 8 h 13"/>
                  <a:gd name="T2" fmla="*/ 45 w 90"/>
                  <a:gd name="T3" fmla="*/ 2 h 13"/>
                  <a:gd name="T4" fmla="*/ 0 w 90"/>
                  <a:gd name="T5" fmla="*/ 0 h 13"/>
                  <a:gd name="T6" fmla="*/ 45 w 90"/>
                  <a:gd name="T7" fmla="*/ 12 h 13"/>
                  <a:gd name="T8" fmla="*/ 90 w 90"/>
                  <a:gd name="T9" fmla="*/ 8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13">
                    <a:moveTo>
                      <a:pt x="90" y="8"/>
                    </a:moveTo>
                    <a:cubicBezTo>
                      <a:pt x="79" y="6"/>
                      <a:pt x="63" y="3"/>
                      <a:pt x="45" y="2"/>
                    </a:cubicBezTo>
                    <a:cubicBezTo>
                      <a:pt x="29" y="0"/>
                      <a:pt x="12" y="0"/>
                      <a:pt x="0" y="0"/>
                    </a:cubicBezTo>
                    <a:cubicBezTo>
                      <a:pt x="12" y="6"/>
                      <a:pt x="27" y="9"/>
                      <a:pt x="45" y="12"/>
                    </a:cubicBezTo>
                    <a:cubicBezTo>
                      <a:pt x="61" y="13"/>
                      <a:pt x="78" y="12"/>
                      <a:pt x="90" y="8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35</a:t>
            </a:fld>
            <a:endParaRPr lang="es-A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27268A5-AB0B-1940-8F30-E3155B3F1814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>
              <a:lnSpc>
                <a:spcPct val="105000"/>
              </a:lnSpc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Formas de Extinción : Plan de Pago - Anulación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356340C-4F3A-0848-836D-2B48957FAAAA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6 de la R.G. (AFIP) 4667 (B.O. 31/01/2020). </a:t>
            </a:r>
          </a:p>
        </p:txBody>
      </p:sp>
      <p:sp>
        <p:nvSpPr>
          <p:cNvPr id="11" name="Freeform 5">
            <a:extLst>
              <a:ext uri="{FF2B5EF4-FFF2-40B4-BE49-F238E27FC236}">
                <a16:creationId xmlns:a16="http://schemas.microsoft.com/office/drawing/2014/main" id="{6D76849D-E220-9B45-A46C-D145972D301E}"/>
              </a:ext>
            </a:extLst>
          </p:cNvPr>
          <p:cNvSpPr>
            <a:spLocks/>
          </p:cNvSpPr>
          <p:nvPr/>
        </p:nvSpPr>
        <p:spPr bwMode="auto">
          <a:xfrm>
            <a:off x="2869030" y="2788991"/>
            <a:ext cx="8309177" cy="382985"/>
          </a:xfrm>
          <a:custGeom>
            <a:avLst/>
            <a:gdLst>
              <a:gd name="T0" fmla="*/ 1541 w 1541"/>
              <a:gd name="T1" fmla="*/ 59 h 6327"/>
              <a:gd name="T2" fmla="*/ 1541 w 1541"/>
              <a:gd name="T3" fmla="*/ 6268 h 6327"/>
              <a:gd name="T4" fmla="*/ 1482 w 1541"/>
              <a:gd name="T5" fmla="*/ 6327 h 6327"/>
              <a:gd name="T6" fmla="*/ 59 w 1541"/>
              <a:gd name="T7" fmla="*/ 6327 h 6327"/>
              <a:gd name="T8" fmla="*/ 0 w 1541"/>
              <a:gd name="T9" fmla="*/ 6268 h 6327"/>
              <a:gd name="T10" fmla="*/ 0 w 1541"/>
              <a:gd name="T11" fmla="*/ 59 h 6327"/>
              <a:gd name="T12" fmla="*/ 59 w 1541"/>
              <a:gd name="T13" fmla="*/ 0 h 6327"/>
              <a:gd name="T14" fmla="*/ 1482 w 1541"/>
              <a:gd name="T15" fmla="*/ 0 h 6327"/>
              <a:gd name="T16" fmla="*/ 1541 w 1541"/>
              <a:gd name="T17" fmla="*/ 59 h 6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1" h="6327">
                <a:moveTo>
                  <a:pt x="1541" y="59"/>
                </a:moveTo>
                <a:cubicBezTo>
                  <a:pt x="1541" y="6268"/>
                  <a:pt x="1541" y="6268"/>
                  <a:pt x="1541" y="6268"/>
                </a:cubicBezTo>
                <a:cubicBezTo>
                  <a:pt x="1541" y="6301"/>
                  <a:pt x="1514" y="6327"/>
                  <a:pt x="1482" y="6327"/>
                </a:cubicBezTo>
                <a:cubicBezTo>
                  <a:pt x="59" y="6327"/>
                  <a:pt x="59" y="6327"/>
                  <a:pt x="59" y="6327"/>
                </a:cubicBezTo>
                <a:cubicBezTo>
                  <a:pt x="26" y="6327"/>
                  <a:pt x="0" y="6301"/>
                  <a:pt x="0" y="626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7"/>
                  <a:pt x="26" y="0"/>
                  <a:pt x="59" y="0"/>
                </a:cubicBezTo>
                <a:cubicBezTo>
                  <a:pt x="1482" y="0"/>
                  <a:pt x="1482" y="0"/>
                  <a:pt x="1482" y="0"/>
                </a:cubicBezTo>
                <a:cubicBezTo>
                  <a:pt x="1514" y="0"/>
                  <a:pt x="1541" y="27"/>
                  <a:pt x="1541" y="59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s-ES_tradnl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Un sólo plan por contribuyente (excepción)</a:t>
            </a:r>
          </a:p>
        </p:txBody>
      </p:sp>
      <p:sp>
        <p:nvSpPr>
          <p:cNvPr id="12" name="Freeform 5">
            <a:extLst>
              <a:ext uri="{FF2B5EF4-FFF2-40B4-BE49-F238E27FC236}">
                <a16:creationId xmlns:a16="http://schemas.microsoft.com/office/drawing/2014/main" id="{822D38BC-993C-0B48-BE2A-1C59E4627ED6}"/>
              </a:ext>
            </a:extLst>
          </p:cNvPr>
          <p:cNvSpPr>
            <a:spLocks/>
          </p:cNvSpPr>
          <p:nvPr/>
        </p:nvSpPr>
        <p:spPr bwMode="auto">
          <a:xfrm>
            <a:off x="2869030" y="3214886"/>
            <a:ext cx="8309177" cy="382985"/>
          </a:xfrm>
          <a:custGeom>
            <a:avLst/>
            <a:gdLst>
              <a:gd name="T0" fmla="*/ 1541 w 1541"/>
              <a:gd name="T1" fmla="*/ 59 h 6327"/>
              <a:gd name="T2" fmla="*/ 1541 w 1541"/>
              <a:gd name="T3" fmla="*/ 6268 h 6327"/>
              <a:gd name="T4" fmla="*/ 1482 w 1541"/>
              <a:gd name="T5" fmla="*/ 6327 h 6327"/>
              <a:gd name="T6" fmla="*/ 59 w 1541"/>
              <a:gd name="T7" fmla="*/ 6327 h 6327"/>
              <a:gd name="T8" fmla="*/ 0 w 1541"/>
              <a:gd name="T9" fmla="*/ 6268 h 6327"/>
              <a:gd name="T10" fmla="*/ 0 w 1541"/>
              <a:gd name="T11" fmla="*/ 59 h 6327"/>
              <a:gd name="T12" fmla="*/ 59 w 1541"/>
              <a:gd name="T13" fmla="*/ 0 h 6327"/>
              <a:gd name="T14" fmla="*/ 1482 w 1541"/>
              <a:gd name="T15" fmla="*/ 0 h 6327"/>
              <a:gd name="T16" fmla="*/ 1541 w 1541"/>
              <a:gd name="T17" fmla="*/ 59 h 6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1" h="6327">
                <a:moveTo>
                  <a:pt x="1541" y="59"/>
                </a:moveTo>
                <a:cubicBezTo>
                  <a:pt x="1541" y="6268"/>
                  <a:pt x="1541" y="6268"/>
                  <a:pt x="1541" y="6268"/>
                </a:cubicBezTo>
                <a:cubicBezTo>
                  <a:pt x="1541" y="6301"/>
                  <a:pt x="1514" y="6327"/>
                  <a:pt x="1482" y="6327"/>
                </a:cubicBezTo>
                <a:cubicBezTo>
                  <a:pt x="59" y="6327"/>
                  <a:pt x="59" y="6327"/>
                  <a:pt x="59" y="6327"/>
                </a:cubicBezTo>
                <a:cubicBezTo>
                  <a:pt x="26" y="6327"/>
                  <a:pt x="0" y="6301"/>
                  <a:pt x="0" y="626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7"/>
                  <a:pt x="26" y="0"/>
                  <a:pt x="59" y="0"/>
                </a:cubicBezTo>
                <a:cubicBezTo>
                  <a:pt x="1482" y="0"/>
                  <a:pt x="1482" y="0"/>
                  <a:pt x="1482" y="0"/>
                </a:cubicBezTo>
                <a:cubicBezTo>
                  <a:pt x="1514" y="0"/>
                  <a:pt x="1541" y="27"/>
                  <a:pt x="1541" y="59"/>
                </a:cubicBezTo>
                <a:close/>
              </a:path>
            </a:pathLst>
          </a:cu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s-ES_tradnl" sz="1600" b="1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Ante detección de errores, solicitar la anulación del plan hasta 30/04/20</a:t>
            </a:r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429DBCE6-DCC2-474B-9C47-377A619B7BB9}"/>
              </a:ext>
            </a:extLst>
          </p:cNvPr>
          <p:cNvSpPr>
            <a:spLocks/>
          </p:cNvSpPr>
          <p:nvPr/>
        </p:nvSpPr>
        <p:spPr bwMode="auto">
          <a:xfrm>
            <a:off x="2883253" y="3669988"/>
            <a:ext cx="8309177" cy="382985"/>
          </a:xfrm>
          <a:custGeom>
            <a:avLst/>
            <a:gdLst>
              <a:gd name="T0" fmla="*/ 1541 w 1541"/>
              <a:gd name="T1" fmla="*/ 59 h 6327"/>
              <a:gd name="T2" fmla="*/ 1541 w 1541"/>
              <a:gd name="T3" fmla="*/ 6268 h 6327"/>
              <a:gd name="T4" fmla="*/ 1482 w 1541"/>
              <a:gd name="T5" fmla="*/ 6327 h 6327"/>
              <a:gd name="T6" fmla="*/ 59 w 1541"/>
              <a:gd name="T7" fmla="*/ 6327 h 6327"/>
              <a:gd name="T8" fmla="*/ 0 w 1541"/>
              <a:gd name="T9" fmla="*/ 6268 h 6327"/>
              <a:gd name="T10" fmla="*/ 0 w 1541"/>
              <a:gd name="T11" fmla="*/ 59 h 6327"/>
              <a:gd name="T12" fmla="*/ 59 w 1541"/>
              <a:gd name="T13" fmla="*/ 0 h 6327"/>
              <a:gd name="T14" fmla="*/ 1482 w 1541"/>
              <a:gd name="T15" fmla="*/ 0 h 6327"/>
              <a:gd name="T16" fmla="*/ 1541 w 1541"/>
              <a:gd name="T17" fmla="*/ 59 h 6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1" h="6327">
                <a:moveTo>
                  <a:pt x="1541" y="59"/>
                </a:moveTo>
                <a:cubicBezTo>
                  <a:pt x="1541" y="6268"/>
                  <a:pt x="1541" y="6268"/>
                  <a:pt x="1541" y="6268"/>
                </a:cubicBezTo>
                <a:cubicBezTo>
                  <a:pt x="1541" y="6301"/>
                  <a:pt x="1514" y="6327"/>
                  <a:pt x="1482" y="6327"/>
                </a:cubicBezTo>
                <a:cubicBezTo>
                  <a:pt x="59" y="6327"/>
                  <a:pt x="59" y="6327"/>
                  <a:pt x="59" y="6327"/>
                </a:cubicBezTo>
                <a:cubicBezTo>
                  <a:pt x="26" y="6327"/>
                  <a:pt x="0" y="6301"/>
                  <a:pt x="0" y="626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7"/>
                  <a:pt x="26" y="0"/>
                  <a:pt x="59" y="0"/>
                </a:cubicBezTo>
                <a:cubicBezTo>
                  <a:pt x="1482" y="0"/>
                  <a:pt x="1482" y="0"/>
                  <a:pt x="1482" y="0"/>
                </a:cubicBezTo>
                <a:cubicBezTo>
                  <a:pt x="1514" y="0"/>
                  <a:pt x="1541" y="27"/>
                  <a:pt x="1541" y="59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s-ES_tradnl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Motivo de la solicitud </a:t>
            </a:r>
            <a:r>
              <a:rPr lang="es-ES_tradnl" sz="1200" b="1" dirty="0">
                <a:solidFill>
                  <a:schemeClr val="bg1"/>
                </a:solidFill>
                <a:latin typeface="Trebuchet MS" panose="020B0703020202090204" pitchFamily="34" charset="0"/>
              </a:rPr>
              <a:t>(servicio: “presentaciones digitales”)</a:t>
            </a:r>
            <a:endParaRPr lang="es-ES_tradnl" sz="1600" b="1" dirty="0">
              <a:solidFill>
                <a:schemeClr val="bg1"/>
              </a:solidFill>
              <a:latin typeface="Trebuchet MS" panose="020B0703020202090204" pitchFamily="34" charset="0"/>
            </a:endParaRPr>
          </a:p>
        </p:txBody>
      </p:sp>
      <p:sp>
        <p:nvSpPr>
          <p:cNvPr id="15" name="Freeform 5">
            <a:extLst>
              <a:ext uri="{FF2B5EF4-FFF2-40B4-BE49-F238E27FC236}">
                <a16:creationId xmlns:a16="http://schemas.microsoft.com/office/drawing/2014/main" id="{93923E7B-D7CD-0043-9D82-27C86791D37A}"/>
              </a:ext>
            </a:extLst>
          </p:cNvPr>
          <p:cNvSpPr>
            <a:spLocks/>
          </p:cNvSpPr>
          <p:nvPr/>
        </p:nvSpPr>
        <p:spPr bwMode="auto">
          <a:xfrm>
            <a:off x="2869030" y="4125254"/>
            <a:ext cx="8309177" cy="382985"/>
          </a:xfrm>
          <a:custGeom>
            <a:avLst/>
            <a:gdLst>
              <a:gd name="T0" fmla="*/ 1541 w 1541"/>
              <a:gd name="T1" fmla="*/ 59 h 6327"/>
              <a:gd name="T2" fmla="*/ 1541 w 1541"/>
              <a:gd name="T3" fmla="*/ 6268 h 6327"/>
              <a:gd name="T4" fmla="*/ 1482 w 1541"/>
              <a:gd name="T5" fmla="*/ 6327 h 6327"/>
              <a:gd name="T6" fmla="*/ 59 w 1541"/>
              <a:gd name="T7" fmla="*/ 6327 h 6327"/>
              <a:gd name="T8" fmla="*/ 0 w 1541"/>
              <a:gd name="T9" fmla="*/ 6268 h 6327"/>
              <a:gd name="T10" fmla="*/ 0 w 1541"/>
              <a:gd name="T11" fmla="*/ 59 h 6327"/>
              <a:gd name="T12" fmla="*/ 59 w 1541"/>
              <a:gd name="T13" fmla="*/ 0 h 6327"/>
              <a:gd name="T14" fmla="*/ 1482 w 1541"/>
              <a:gd name="T15" fmla="*/ 0 h 6327"/>
              <a:gd name="T16" fmla="*/ 1541 w 1541"/>
              <a:gd name="T17" fmla="*/ 59 h 6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1" h="6327">
                <a:moveTo>
                  <a:pt x="1541" y="59"/>
                </a:moveTo>
                <a:cubicBezTo>
                  <a:pt x="1541" y="6268"/>
                  <a:pt x="1541" y="6268"/>
                  <a:pt x="1541" y="6268"/>
                </a:cubicBezTo>
                <a:cubicBezTo>
                  <a:pt x="1541" y="6301"/>
                  <a:pt x="1514" y="6327"/>
                  <a:pt x="1482" y="6327"/>
                </a:cubicBezTo>
                <a:cubicBezTo>
                  <a:pt x="59" y="6327"/>
                  <a:pt x="59" y="6327"/>
                  <a:pt x="59" y="6327"/>
                </a:cubicBezTo>
                <a:cubicBezTo>
                  <a:pt x="26" y="6327"/>
                  <a:pt x="0" y="6301"/>
                  <a:pt x="0" y="626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7"/>
                  <a:pt x="26" y="0"/>
                  <a:pt x="59" y="0"/>
                </a:cubicBezTo>
                <a:cubicBezTo>
                  <a:pt x="1482" y="0"/>
                  <a:pt x="1482" y="0"/>
                  <a:pt x="1482" y="0"/>
                </a:cubicBezTo>
                <a:cubicBezTo>
                  <a:pt x="1514" y="0"/>
                  <a:pt x="1541" y="27"/>
                  <a:pt x="1541" y="59"/>
                </a:cubicBezTo>
                <a:close/>
              </a:path>
            </a:pathLst>
          </a:cu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s-ES_tradnl" sz="1600" b="1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Pago a cuenta y cuotas podrán ser imputados a la deuda consolidada u otras</a:t>
            </a:r>
          </a:p>
        </p:txBody>
      </p:sp>
      <p:sp>
        <p:nvSpPr>
          <p:cNvPr id="16" name="Freeform 5">
            <a:extLst>
              <a:ext uri="{FF2B5EF4-FFF2-40B4-BE49-F238E27FC236}">
                <a16:creationId xmlns:a16="http://schemas.microsoft.com/office/drawing/2014/main" id="{ADAFD1F2-3E5B-8942-BAE4-6AB0811BD3C6}"/>
              </a:ext>
            </a:extLst>
          </p:cNvPr>
          <p:cNvSpPr>
            <a:spLocks/>
          </p:cNvSpPr>
          <p:nvPr/>
        </p:nvSpPr>
        <p:spPr bwMode="auto">
          <a:xfrm>
            <a:off x="2881730" y="4579126"/>
            <a:ext cx="8309177" cy="382985"/>
          </a:xfrm>
          <a:custGeom>
            <a:avLst/>
            <a:gdLst>
              <a:gd name="T0" fmla="*/ 1541 w 1541"/>
              <a:gd name="T1" fmla="*/ 59 h 6327"/>
              <a:gd name="T2" fmla="*/ 1541 w 1541"/>
              <a:gd name="T3" fmla="*/ 6268 h 6327"/>
              <a:gd name="T4" fmla="*/ 1482 w 1541"/>
              <a:gd name="T5" fmla="*/ 6327 h 6327"/>
              <a:gd name="T6" fmla="*/ 59 w 1541"/>
              <a:gd name="T7" fmla="*/ 6327 h 6327"/>
              <a:gd name="T8" fmla="*/ 0 w 1541"/>
              <a:gd name="T9" fmla="*/ 6268 h 6327"/>
              <a:gd name="T10" fmla="*/ 0 w 1541"/>
              <a:gd name="T11" fmla="*/ 59 h 6327"/>
              <a:gd name="T12" fmla="*/ 59 w 1541"/>
              <a:gd name="T13" fmla="*/ 0 h 6327"/>
              <a:gd name="T14" fmla="*/ 1482 w 1541"/>
              <a:gd name="T15" fmla="*/ 0 h 6327"/>
              <a:gd name="T16" fmla="*/ 1541 w 1541"/>
              <a:gd name="T17" fmla="*/ 59 h 6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1" h="6327">
                <a:moveTo>
                  <a:pt x="1541" y="59"/>
                </a:moveTo>
                <a:cubicBezTo>
                  <a:pt x="1541" y="6268"/>
                  <a:pt x="1541" y="6268"/>
                  <a:pt x="1541" y="6268"/>
                </a:cubicBezTo>
                <a:cubicBezTo>
                  <a:pt x="1541" y="6301"/>
                  <a:pt x="1514" y="6327"/>
                  <a:pt x="1482" y="6327"/>
                </a:cubicBezTo>
                <a:cubicBezTo>
                  <a:pt x="59" y="6327"/>
                  <a:pt x="59" y="6327"/>
                  <a:pt x="59" y="6327"/>
                </a:cubicBezTo>
                <a:cubicBezTo>
                  <a:pt x="26" y="6327"/>
                  <a:pt x="0" y="6301"/>
                  <a:pt x="0" y="626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7"/>
                  <a:pt x="26" y="0"/>
                  <a:pt x="59" y="0"/>
                </a:cubicBezTo>
                <a:cubicBezTo>
                  <a:pt x="1482" y="0"/>
                  <a:pt x="1482" y="0"/>
                  <a:pt x="1482" y="0"/>
                </a:cubicBezTo>
                <a:cubicBezTo>
                  <a:pt x="1514" y="0"/>
                  <a:pt x="1541" y="27"/>
                  <a:pt x="1541" y="59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s-ES_tradnl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De cancelar deuda a consolidar no gozará de beneficios</a:t>
            </a:r>
          </a:p>
        </p:txBody>
      </p:sp>
    </p:spTree>
    <p:extLst>
      <p:ext uri="{BB962C8B-B14F-4D97-AF65-F5344CB8AC3E}">
        <p14:creationId xmlns:p14="http://schemas.microsoft.com/office/powerpoint/2010/main" val="974145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36</a:t>
            </a:fld>
            <a:endParaRPr lang="es-A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27268A5-AB0B-1940-8F30-E3155B3F1814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>
              <a:lnSpc>
                <a:spcPct val="105000"/>
              </a:lnSpc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Formas de Extinción : Plan de Pago - Caducidad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356340C-4F3A-0848-836D-2B48957FAAAA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13 de la Ley 27.541 (B.O. 23/12/2019) y Art. 40, 41 y 42 de la R.G. (AFIP) 4667 (B.O. 31/01/2020). </a:t>
            </a:r>
          </a:p>
        </p:txBody>
      </p:sp>
      <p:graphicFrame>
        <p:nvGraphicFramePr>
          <p:cNvPr id="11" name="Tabla 10">
            <a:extLst>
              <a:ext uri="{FF2B5EF4-FFF2-40B4-BE49-F238E27FC236}">
                <a16:creationId xmlns:a16="http://schemas.microsoft.com/office/drawing/2014/main" id="{294955ED-AEB5-CC4E-AFE1-A7B217BF54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12910"/>
              </p:ext>
            </p:extLst>
          </p:nvPr>
        </p:nvGraphicFramePr>
        <p:xfrm>
          <a:off x="3246139" y="3132440"/>
          <a:ext cx="7356770" cy="1376680"/>
        </p:xfrm>
        <a:graphic>
          <a:graphicData uri="http://schemas.openxmlformats.org/drawingml/2006/table">
            <a:tbl>
              <a:tblPr firstRow="1" bandRow="1"/>
              <a:tblGrid>
                <a:gridCol w="2505017">
                  <a:extLst>
                    <a:ext uri="{9D8B030D-6E8A-4147-A177-3AD203B41FA5}">
                      <a16:colId xmlns:a16="http://schemas.microsoft.com/office/drawing/2014/main" val="3827327507"/>
                    </a:ext>
                  </a:extLst>
                </a:gridCol>
                <a:gridCol w="1617251">
                  <a:extLst>
                    <a:ext uri="{9D8B030D-6E8A-4147-A177-3AD203B41FA5}">
                      <a16:colId xmlns:a16="http://schemas.microsoft.com/office/drawing/2014/main" val="2281271350"/>
                    </a:ext>
                  </a:extLst>
                </a:gridCol>
                <a:gridCol w="1617251">
                  <a:extLst>
                    <a:ext uri="{9D8B030D-6E8A-4147-A177-3AD203B41FA5}">
                      <a16:colId xmlns:a16="http://schemas.microsoft.com/office/drawing/2014/main" val="4208575527"/>
                    </a:ext>
                  </a:extLst>
                </a:gridCol>
                <a:gridCol w="1617251">
                  <a:extLst>
                    <a:ext uri="{9D8B030D-6E8A-4147-A177-3AD203B41FA5}">
                      <a16:colId xmlns:a16="http://schemas.microsoft.com/office/drawing/2014/main" val="1019359723"/>
                    </a:ext>
                  </a:extLst>
                </a:gridCol>
              </a:tblGrid>
              <a:tr h="370840">
                <a:tc rowSpan="4"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800" dirty="0">
                          <a:latin typeface="Trebuchet MS" panose="020B0703020202090204" pitchFamily="34" charset="0"/>
                        </a:rPr>
                        <a:t>Caducidad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>
                          <a:latin typeface="Trebuchet MS" panose="020B0703020202090204" pitchFamily="34" charset="0"/>
                        </a:rPr>
                        <a:t>Cantidad Cuotas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>
                          <a:latin typeface="Trebuchet MS" panose="020B0703020202090204" pitchFamily="34" charset="0"/>
                        </a:rPr>
                        <a:t>Falta de Ingreso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>
                          <a:latin typeface="Trebuchet MS" panose="020B0703020202090204" pitchFamily="34" charset="0"/>
                        </a:rPr>
                        <a:t>Días Posteriores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138877"/>
                  </a:ext>
                </a:extLst>
              </a:tr>
              <a:tr h="230209">
                <a:tc vMerge="1"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s-AR" sz="1400" dirty="0">
                        <a:solidFill>
                          <a:schemeClr val="bg2">
                            <a:lumMod val="25000"/>
                          </a:schemeClr>
                        </a:solidFill>
                        <a:latin typeface="Trebuchet MS" panose="020B0703020202090204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6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Hasta 40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6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2 Cuotas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6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60 días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568154"/>
                  </a:ext>
                </a:extLst>
              </a:tr>
              <a:tr h="234670">
                <a:tc vMerge="1"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s-AR" sz="1400" dirty="0">
                        <a:solidFill>
                          <a:schemeClr val="bg2">
                            <a:lumMod val="25000"/>
                          </a:schemeClr>
                        </a:solidFill>
                        <a:latin typeface="Trebuchet MS" panose="020B0703020202090204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16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41 a 80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6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4 Cuotas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6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60 días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419637"/>
                  </a:ext>
                </a:extLst>
              </a:tr>
              <a:tr h="283735">
                <a:tc vMerge="1"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endParaRPr lang="es-AR" sz="1400" dirty="0">
                        <a:solidFill>
                          <a:schemeClr val="bg2">
                            <a:lumMod val="25000"/>
                          </a:schemeClr>
                        </a:solidFill>
                        <a:latin typeface="Trebuchet MS" panose="020B0703020202090204" pitchFamily="34" charset="0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AR" sz="16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81 a 120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6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6 Cuotas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6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60 días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05535"/>
                  </a:ext>
                </a:extLst>
              </a:tr>
            </a:tbl>
          </a:graphicData>
        </a:graphic>
      </p:graphicFrame>
      <p:sp>
        <p:nvSpPr>
          <p:cNvPr id="2" name="CuadroTexto 1">
            <a:extLst>
              <a:ext uri="{FF2B5EF4-FFF2-40B4-BE49-F238E27FC236}">
                <a16:creationId xmlns:a16="http://schemas.microsoft.com/office/drawing/2014/main" id="{39E8C0D9-D397-1640-9CF9-E53049A545DB}"/>
              </a:ext>
            </a:extLst>
          </p:cNvPr>
          <p:cNvSpPr txBox="1"/>
          <p:nvPr/>
        </p:nvSpPr>
        <p:spPr>
          <a:xfrm>
            <a:off x="3876900" y="4697849"/>
            <a:ext cx="64807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es-ES_tradnl" sz="16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Pérdida de exenciones y condonaciones en proporción a la deuda pendiente.</a:t>
            </a:r>
          </a:p>
          <a:p>
            <a:pPr marL="285750" indent="-285750">
              <a:buFont typeface="Wingdings" pitchFamily="2" charset="2"/>
              <a:buChar char="§"/>
            </a:pPr>
            <a:endParaRPr lang="es-ES_tradnl" sz="1600" dirty="0">
              <a:solidFill>
                <a:schemeClr val="accent1">
                  <a:lumMod val="50000"/>
                </a:schemeClr>
              </a:solidFill>
              <a:latin typeface="Trebuchet MS" panose="020B0703020202090204" pitchFamily="34" charset="0"/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s-ES_tradnl" sz="16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En caso de deuda aduanera, el SIM suspenderá al deudor en los Registros Especiales Aduaneros.</a:t>
            </a:r>
          </a:p>
        </p:txBody>
      </p:sp>
      <p:grpSp>
        <p:nvGrpSpPr>
          <p:cNvPr id="7" name="2 Grupo">
            <a:extLst>
              <a:ext uri="{FF2B5EF4-FFF2-40B4-BE49-F238E27FC236}">
                <a16:creationId xmlns:a16="http://schemas.microsoft.com/office/drawing/2014/main" id="{ACDF9FE0-CB9A-5946-A1D1-21F4D6730C67}"/>
              </a:ext>
            </a:extLst>
          </p:cNvPr>
          <p:cNvGrpSpPr/>
          <p:nvPr/>
        </p:nvGrpSpPr>
        <p:grpSpPr>
          <a:xfrm rot="21001055">
            <a:off x="2138432" y="1979045"/>
            <a:ext cx="5315273" cy="1273246"/>
            <a:chOff x="200529" y="1646965"/>
            <a:chExt cx="5315273" cy="1273246"/>
          </a:xfrm>
        </p:grpSpPr>
        <p:grpSp>
          <p:nvGrpSpPr>
            <p:cNvPr id="8" name="Group 20">
              <a:extLst>
                <a:ext uri="{FF2B5EF4-FFF2-40B4-BE49-F238E27FC236}">
                  <a16:creationId xmlns:a16="http://schemas.microsoft.com/office/drawing/2014/main" id="{7E14B19B-9926-BE4F-8377-F51070A436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9144" y="1763510"/>
              <a:ext cx="5114925" cy="1079500"/>
              <a:chOff x="195" y="1614"/>
              <a:chExt cx="3222" cy="680"/>
            </a:xfrm>
          </p:grpSpPr>
          <p:sp>
            <p:nvSpPr>
              <p:cNvPr id="19" name="Freeform 17" descr="© INSCALE GmbH, 26.05.2010&#10;http://www.presentationload.com/">
                <a:extLst>
                  <a:ext uri="{FF2B5EF4-FFF2-40B4-BE49-F238E27FC236}">
                    <a16:creationId xmlns:a16="http://schemas.microsoft.com/office/drawing/2014/main" id="{30ABF74F-EE11-904C-BF83-B3B20F9CFD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" y="1614"/>
                <a:ext cx="3198" cy="680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75" y="2"/>
                  </a:cxn>
                  <a:cxn ang="0">
                    <a:pos x="122" y="0"/>
                  </a:cxn>
                  <a:cxn ang="0">
                    <a:pos x="192" y="6"/>
                  </a:cxn>
                  <a:cxn ang="0">
                    <a:pos x="230" y="12"/>
                  </a:cxn>
                  <a:cxn ang="0">
                    <a:pos x="252" y="10"/>
                  </a:cxn>
                  <a:cxn ang="0">
                    <a:pos x="278" y="12"/>
                  </a:cxn>
                  <a:cxn ang="0">
                    <a:pos x="306" y="14"/>
                  </a:cxn>
                  <a:cxn ang="0">
                    <a:pos x="332" y="30"/>
                  </a:cxn>
                  <a:cxn ang="0">
                    <a:pos x="380" y="38"/>
                  </a:cxn>
                  <a:cxn ang="0">
                    <a:pos x="550" y="56"/>
                  </a:cxn>
                  <a:cxn ang="0">
                    <a:pos x="654" y="50"/>
                  </a:cxn>
                  <a:cxn ang="0">
                    <a:pos x="694" y="40"/>
                  </a:cxn>
                  <a:cxn ang="0">
                    <a:pos x="710" y="24"/>
                  </a:cxn>
                  <a:cxn ang="0">
                    <a:pos x="740" y="16"/>
                  </a:cxn>
                  <a:cxn ang="0">
                    <a:pos x="768" y="20"/>
                  </a:cxn>
                  <a:cxn ang="0">
                    <a:pos x="798" y="22"/>
                  </a:cxn>
                  <a:cxn ang="0">
                    <a:pos x="818" y="26"/>
                  </a:cxn>
                  <a:cxn ang="0">
                    <a:pos x="842" y="18"/>
                  </a:cxn>
                  <a:cxn ang="0">
                    <a:pos x="870" y="22"/>
                  </a:cxn>
                  <a:cxn ang="0">
                    <a:pos x="958" y="30"/>
                  </a:cxn>
                  <a:cxn ang="0">
                    <a:pos x="986" y="30"/>
                  </a:cxn>
                  <a:cxn ang="0">
                    <a:pos x="1030" y="46"/>
                  </a:cxn>
                  <a:cxn ang="0">
                    <a:pos x="1174" y="52"/>
                  </a:cxn>
                  <a:cxn ang="0">
                    <a:pos x="1190" y="30"/>
                  </a:cxn>
                  <a:cxn ang="0">
                    <a:pos x="1258" y="44"/>
                  </a:cxn>
                  <a:cxn ang="0">
                    <a:pos x="1304" y="36"/>
                  </a:cxn>
                  <a:cxn ang="0">
                    <a:pos x="1422" y="42"/>
                  </a:cxn>
                  <a:cxn ang="0">
                    <a:pos x="1480" y="44"/>
                  </a:cxn>
                  <a:cxn ang="0">
                    <a:pos x="1548" y="40"/>
                  </a:cxn>
                  <a:cxn ang="0">
                    <a:pos x="1608" y="34"/>
                  </a:cxn>
                  <a:cxn ang="0">
                    <a:pos x="1652" y="42"/>
                  </a:cxn>
                  <a:cxn ang="0">
                    <a:pos x="1708" y="18"/>
                  </a:cxn>
                  <a:cxn ang="0">
                    <a:pos x="1694" y="302"/>
                  </a:cxn>
                  <a:cxn ang="0">
                    <a:pos x="1364" y="308"/>
                  </a:cxn>
                  <a:cxn ang="0">
                    <a:pos x="1310" y="282"/>
                  </a:cxn>
                  <a:cxn ang="0">
                    <a:pos x="1310" y="300"/>
                  </a:cxn>
                  <a:cxn ang="0">
                    <a:pos x="1178" y="302"/>
                  </a:cxn>
                  <a:cxn ang="0">
                    <a:pos x="1138" y="304"/>
                  </a:cxn>
                  <a:cxn ang="0">
                    <a:pos x="970" y="290"/>
                  </a:cxn>
                  <a:cxn ang="0">
                    <a:pos x="904" y="296"/>
                  </a:cxn>
                  <a:cxn ang="0">
                    <a:pos x="768" y="288"/>
                  </a:cxn>
                  <a:cxn ang="0">
                    <a:pos x="664" y="290"/>
                  </a:cxn>
                  <a:cxn ang="0">
                    <a:pos x="652" y="298"/>
                  </a:cxn>
                  <a:cxn ang="0">
                    <a:pos x="524" y="272"/>
                  </a:cxn>
                  <a:cxn ang="0">
                    <a:pos x="438" y="278"/>
                  </a:cxn>
                  <a:cxn ang="0">
                    <a:pos x="380" y="264"/>
                  </a:cxn>
                  <a:cxn ang="0">
                    <a:pos x="274" y="272"/>
                  </a:cxn>
                  <a:cxn ang="0">
                    <a:pos x="136" y="284"/>
                  </a:cxn>
                  <a:cxn ang="0">
                    <a:pos x="14" y="268"/>
                  </a:cxn>
                  <a:cxn ang="0">
                    <a:pos x="4" y="24"/>
                  </a:cxn>
                </a:cxnLst>
                <a:rect l="0" t="0" r="r" b="b"/>
                <a:pathLst>
                  <a:path w="1708" h="312">
                    <a:moveTo>
                      <a:pt x="4" y="24"/>
                    </a:moveTo>
                    <a:cubicBezTo>
                      <a:pt x="75" y="2"/>
                      <a:pt x="75" y="2"/>
                      <a:pt x="75" y="2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92" y="6"/>
                      <a:pt x="192" y="6"/>
                      <a:pt x="192" y="6"/>
                    </a:cubicBezTo>
                    <a:cubicBezTo>
                      <a:pt x="230" y="12"/>
                      <a:pt x="230" y="12"/>
                      <a:pt x="230" y="12"/>
                    </a:cubicBezTo>
                    <a:cubicBezTo>
                      <a:pt x="252" y="10"/>
                      <a:pt x="252" y="10"/>
                      <a:pt x="252" y="10"/>
                    </a:cubicBezTo>
                    <a:cubicBezTo>
                      <a:pt x="278" y="12"/>
                      <a:pt x="278" y="12"/>
                      <a:pt x="278" y="12"/>
                    </a:cubicBezTo>
                    <a:cubicBezTo>
                      <a:pt x="306" y="14"/>
                      <a:pt x="306" y="14"/>
                      <a:pt x="306" y="14"/>
                    </a:cubicBezTo>
                    <a:cubicBezTo>
                      <a:pt x="332" y="30"/>
                      <a:pt x="332" y="30"/>
                      <a:pt x="332" y="30"/>
                    </a:cubicBezTo>
                    <a:cubicBezTo>
                      <a:pt x="380" y="38"/>
                      <a:pt x="380" y="38"/>
                      <a:pt x="380" y="38"/>
                    </a:cubicBezTo>
                    <a:cubicBezTo>
                      <a:pt x="550" y="56"/>
                      <a:pt x="550" y="56"/>
                      <a:pt x="550" y="56"/>
                    </a:cubicBezTo>
                    <a:cubicBezTo>
                      <a:pt x="654" y="50"/>
                      <a:pt x="654" y="50"/>
                      <a:pt x="654" y="50"/>
                    </a:cubicBezTo>
                    <a:cubicBezTo>
                      <a:pt x="694" y="40"/>
                      <a:pt x="694" y="40"/>
                      <a:pt x="694" y="40"/>
                    </a:cubicBezTo>
                    <a:cubicBezTo>
                      <a:pt x="710" y="24"/>
                      <a:pt x="710" y="24"/>
                      <a:pt x="710" y="24"/>
                    </a:cubicBezTo>
                    <a:cubicBezTo>
                      <a:pt x="740" y="16"/>
                      <a:pt x="740" y="16"/>
                      <a:pt x="740" y="16"/>
                    </a:cubicBezTo>
                    <a:cubicBezTo>
                      <a:pt x="768" y="20"/>
                      <a:pt x="768" y="20"/>
                      <a:pt x="768" y="20"/>
                    </a:cubicBezTo>
                    <a:cubicBezTo>
                      <a:pt x="798" y="22"/>
                      <a:pt x="798" y="22"/>
                      <a:pt x="798" y="22"/>
                    </a:cubicBezTo>
                    <a:cubicBezTo>
                      <a:pt x="818" y="26"/>
                      <a:pt x="818" y="26"/>
                      <a:pt x="818" y="26"/>
                    </a:cubicBezTo>
                    <a:cubicBezTo>
                      <a:pt x="842" y="18"/>
                      <a:pt x="842" y="18"/>
                      <a:pt x="842" y="18"/>
                    </a:cubicBezTo>
                    <a:cubicBezTo>
                      <a:pt x="870" y="22"/>
                      <a:pt x="870" y="22"/>
                      <a:pt x="870" y="22"/>
                    </a:cubicBezTo>
                    <a:cubicBezTo>
                      <a:pt x="870" y="22"/>
                      <a:pt x="942" y="38"/>
                      <a:pt x="958" y="30"/>
                    </a:cubicBezTo>
                    <a:cubicBezTo>
                      <a:pt x="974" y="22"/>
                      <a:pt x="986" y="30"/>
                      <a:pt x="986" y="30"/>
                    </a:cubicBezTo>
                    <a:cubicBezTo>
                      <a:pt x="1030" y="46"/>
                      <a:pt x="1030" y="46"/>
                      <a:pt x="1030" y="46"/>
                    </a:cubicBez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90" y="30"/>
                      <a:pt x="1190" y="30"/>
                      <a:pt x="1190" y="30"/>
                    </a:cubicBezTo>
                    <a:cubicBezTo>
                      <a:pt x="1190" y="30"/>
                      <a:pt x="1240" y="44"/>
                      <a:pt x="1258" y="44"/>
                    </a:cubicBezTo>
                    <a:cubicBezTo>
                      <a:pt x="1276" y="44"/>
                      <a:pt x="1304" y="36"/>
                      <a:pt x="1304" y="36"/>
                    </a:cubicBezTo>
                    <a:cubicBezTo>
                      <a:pt x="1304" y="36"/>
                      <a:pt x="1398" y="42"/>
                      <a:pt x="1422" y="42"/>
                    </a:cubicBezTo>
                    <a:cubicBezTo>
                      <a:pt x="1446" y="42"/>
                      <a:pt x="1480" y="44"/>
                      <a:pt x="1480" y="44"/>
                    </a:cubicBezTo>
                    <a:cubicBezTo>
                      <a:pt x="1548" y="40"/>
                      <a:pt x="1548" y="40"/>
                      <a:pt x="1548" y="40"/>
                    </a:cubicBezTo>
                    <a:cubicBezTo>
                      <a:pt x="1608" y="34"/>
                      <a:pt x="1608" y="34"/>
                      <a:pt x="1608" y="34"/>
                    </a:cubicBezTo>
                    <a:cubicBezTo>
                      <a:pt x="1652" y="42"/>
                      <a:pt x="1652" y="42"/>
                      <a:pt x="1652" y="42"/>
                    </a:cubicBezTo>
                    <a:cubicBezTo>
                      <a:pt x="1708" y="18"/>
                      <a:pt x="1708" y="18"/>
                      <a:pt x="1708" y="18"/>
                    </a:cubicBezTo>
                    <a:cubicBezTo>
                      <a:pt x="1694" y="302"/>
                      <a:pt x="1694" y="302"/>
                      <a:pt x="1694" y="302"/>
                    </a:cubicBezTo>
                    <a:cubicBezTo>
                      <a:pt x="1694" y="302"/>
                      <a:pt x="1384" y="304"/>
                      <a:pt x="1364" y="308"/>
                    </a:cubicBezTo>
                    <a:cubicBezTo>
                      <a:pt x="1344" y="312"/>
                      <a:pt x="1320" y="278"/>
                      <a:pt x="1310" y="282"/>
                    </a:cubicBezTo>
                    <a:cubicBezTo>
                      <a:pt x="1300" y="286"/>
                      <a:pt x="1310" y="300"/>
                      <a:pt x="1310" y="300"/>
                    </a:cubicBezTo>
                    <a:cubicBezTo>
                      <a:pt x="1310" y="300"/>
                      <a:pt x="1202" y="294"/>
                      <a:pt x="1178" y="302"/>
                    </a:cubicBezTo>
                    <a:cubicBezTo>
                      <a:pt x="1154" y="310"/>
                      <a:pt x="1138" y="304"/>
                      <a:pt x="1138" y="304"/>
                    </a:cubicBezTo>
                    <a:cubicBezTo>
                      <a:pt x="1138" y="304"/>
                      <a:pt x="994" y="286"/>
                      <a:pt x="970" y="290"/>
                    </a:cubicBezTo>
                    <a:cubicBezTo>
                      <a:pt x="946" y="294"/>
                      <a:pt x="904" y="296"/>
                      <a:pt x="904" y="296"/>
                    </a:cubicBezTo>
                    <a:cubicBezTo>
                      <a:pt x="768" y="288"/>
                      <a:pt x="768" y="288"/>
                      <a:pt x="768" y="288"/>
                    </a:cubicBezTo>
                    <a:cubicBezTo>
                      <a:pt x="664" y="290"/>
                      <a:pt x="664" y="290"/>
                      <a:pt x="664" y="290"/>
                    </a:cubicBezTo>
                    <a:cubicBezTo>
                      <a:pt x="652" y="298"/>
                      <a:pt x="652" y="298"/>
                      <a:pt x="652" y="298"/>
                    </a:cubicBezTo>
                    <a:cubicBezTo>
                      <a:pt x="652" y="298"/>
                      <a:pt x="552" y="266"/>
                      <a:pt x="524" y="272"/>
                    </a:cubicBezTo>
                    <a:cubicBezTo>
                      <a:pt x="496" y="278"/>
                      <a:pt x="438" y="278"/>
                      <a:pt x="438" y="278"/>
                    </a:cubicBezTo>
                    <a:cubicBezTo>
                      <a:pt x="380" y="264"/>
                      <a:pt x="380" y="264"/>
                      <a:pt x="380" y="264"/>
                    </a:cubicBezTo>
                    <a:cubicBezTo>
                      <a:pt x="274" y="272"/>
                      <a:pt x="274" y="272"/>
                      <a:pt x="274" y="272"/>
                    </a:cubicBezTo>
                    <a:cubicBezTo>
                      <a:pt x="136" y="284"/>
                      <a:pt x="136" y="284"/>
                      <a:pt x="136" y="284"/>
                    </a:cubicBezTo>
                    <a:cubicBezTo>
                      <a:pt x="136" y="284"/>
                      <a:pt x="28" y="258"/>
                      <a:pt x="14" y="268"/>
                    </a:cubicBezTo>
                    <a:cubicBezTo>
                      <a:pt x="0" y="278"/>
                      <a:pt x="4" y="24"/>
                      <a:pt x="4" y="24"/>
                    </a:cubicBezTo>
                    <a:close/>
                  </a:path>
                </a:pathLst>
              </a:custGeom>
              <a:solidFill>
                <a:srgbClr val="DDDDDD"/>
              </a:solidFill>
              <a:ln w="6350" cap="flat">
                <a:noFill/>
                <a:prstDash val="solid"/>
                <a:miter lim="800000"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itchFamily="34" charset="0"/>
                </a:endParaRPr>
              </a:p>
            </p:txBody>
          </p:sp>
          <p:sp>
            <p:nvSpPr>
              <p:cNvPr id="20" name="Freeform 18" descr="textur6">
                <a:extLst>
                  <a:ext uri="{FF2B5EF4-FFF2-40B4-BE49-F238E27FC236}">
                    <a16:creationId xmlns:a16="http://schemas.microsoft.com/office/drawing/2014/main" id="{99FB9E00-B439-864F-980D-92B59E8B70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" y="1618"/>
                <a:ext cx="3222" cy="672"/>
              </a:xfrm>
              <a:custGeom>
                <a:avLst/>
                <a:gdLst>
                  <a:gd name="T0" fmla="*/ 2147483647 w 1720"/>
                  <a:gd name="T1" fmla="*/ 2147483647 h 308"/>
                  <a:gd name="T2" fmla="*/ 2147483647 w 1720"/>
                  <a:gd name="T3" fmla="*/ 2147483647 h 308"/>
                  <a:gd name="T4" fmla="*/ 2147483647 w 1720"/>
                  <a:gd name="T5" fmla="*/ 0 h 308"/>
                  <a:gd name="T6" fmla="*/ 2147483647 w 1720"/>
                  <a:gd name="T7" fmla="*/ 2147483647 h 308"/>
                  <a:gd name="T8" fmla="*/ 2147483647 w 1720"/>
                  <a:gd name="T9" fmla="*/ 2147483647 h 308"/>
                  <a:gd name="T10" fmla="*/ 2147483647 w 1720"/>
                  <a:gd name="T11" fmla="*/ 2147483647 h 308"/>
                  <a:gd name="T12" fmla="*/ 2147483647 w 1720"/>
                  <a:gd name="T13" fmla="*/ 2147483647 h 308"/>
                  <a:gd name="T14" fmla="*/ 2147483647 w 1720"/>
                  <a:gd name="T15" fmla="*/ 2147483647 h 308"/>
                  <a:gd name="T16" fmla="*/ 2147483647 w 1720"/>
                  <a:gd name="T17" fmla="*/ 2147483647 h 308"/>
                  <a:gd name="T18" fmla="*/ 2147483647 w 1720"/>
                  <a:gd name="T19" fmla="*/ 2147483647 h 308"/>
                  <a:gd name="T20" fmla="*/ 2147483647 w 1720"/>
                  <a:gd name="T21" fmla="*/ 2147483647 h 308"/>
                  <a:gd name="T22" fmla="*/ 2147483647 w 1720"/>
                  <a:gd name="T23" fmla="*/ 2147483647 h 308"/>
                  <a:gd name="T24" fmla="*/ 2147483647 w 1720"/>
                  <a:gd name="T25" fmla="*/ 2147483647 h 308"/>
                  <a:gd name="T26" fmla="*/ 2147483647 w 1720"/>
                  <a:gd name="T27" fmla="*/ 2147483647 h 308"/>
                  <a:gd name="T28" fmla="*/ 2147483647 w 1720"/>
                  <a:gd name="T29" fmla="*/ 2147483647 h 308"/>
                  <a:gd name="T30" fmla="*/ 2147483647 w 1720"/>
                  <a:gd name="T31" fmla="*/ 2147483647 h 308"/>
                  <a:gd name="T32" fmla="*/ 2147483647 w 1720"/>
                  <a:gd name="T33" fmla="*/ 2147483647 h 308"/>
                  <a:gd name="T34" fmla="*/ 2147483647 w 1720"/>
                  <a:gd name="T35" fmla="*/ 2147483647 h 308"/>
                  <a:gd name="T36" fmla="*/ 2147483647 w 1720"/>
                  <a:gd name="T37" fmla="*/ 2147483647 h 308"/>
                  <a:gd name="T38" fmla="*/ 2147483647 w 1720"/>
                  <a:gd name="T39" fmla="*/ 2147483647 h 308"/>
                  <a:gd name="T40" fmla="*/ 2147483647 w 1720"/>
                  <a:gd name="T41" fmla="*/ 2147483647 h 308"/>
                  <a:gd name="T42" fmla="*/ 2147483647 w 1720"/>
                  <a:gd name="T43" fmla="*/ 2147483647 h 308"/>
                  <a:gd name="T44" fmla="*/ 2147483647 w 1720"/>
                  <a:gd name="T45" fmla="*/ 2147483647 h 308"/>
                  <a:gd name="T46" fmla="*/ 2147483647 w 1720"/>
                  <a:gd name="T47" fmla="*/ 2147483647 h 308"/>
                  <a:gd name="T48" fmla="*/ 2147483647 w 1720"/>
                  <a:gd name="T49" fmla="*/ 2147483647 h 308"/>
                  <a:gd name="T50" fmla="*/ 2147483647 w 1720"/>
                  <a:gd name="T51" fmla="*/ 2147483647 h 308"/>
                  <a:gd name="T52" fmla="*/ 2147483647 w 1720"/>
                  <a:gd name="T53" fmla="*/ 2147483647 h 308"/>
                  <a:gd name="T54" fmla="*/ 2147483647 w 1720"/>
                  <a:gd name="T55" fmla="*/ 2147483647 h 308"/>
                  <a:gd name="T56" fmla="*/ 2147483647 w 1720"/>
                  <a:gd name="T57" fmla="*/ 2147483647 h 308"/>
                  <a:gd name="T58" fmla="*/ 2147483647 w 1720"/>
                  <a:gd name="T59" fmla="*/ 2147483647 h 308"/>
                  <a:gd name="T60" fmla="*/ 2147483647 w 1720"/>
                  <a:gd name="T61" fmla="*/ 2147483647 h 308"/>
                  <a:gd name="T62" fmla="*/ 2147483647 w 1720"/>
                  <a:gd name="T63" fmla="*/ 2147483647 h 308"/>
                  <a:gd name="T64" fmla="*/ 2147483647 w 1720"/>
                  <a:gd name="T65" fmla="*/ 2147483647 h 308"/>
                  <a:gd name="T66" fmla="*/ 2147483647 w 1720"/>
                  <a:gd name="T67" fmla="*/ 2147483647 h 308"/>
                  <a:gd name="T68" fmla="*/ 2147483647 w 1720"/>
                  <a:gd name="T69" fmla="*/ 2147483647 h 308"/>
                  <a:gd name="T70" fmla="*/ 2147483647 w 1720"/>
                  <a:gd name="T71" fmla="*/ 2147483647 h 308"/>
                  <a:gd name="T72" fmla="*/ 2147483647 w 1720"/>
                  <a:gd name="T73" fmla="*/ 2147483647 h 308"/>
                  <a:gd name="T74" fmla="*/ 2147483647 w 1720"/>
                  <a:gd name="T75" fmla="*/ 2147483647 h 308"/>
                  <a:gd name="T76" fmla="*/ 2147483647 w 1720"/>
                  <a:gd name="T77" fmla="*/ 2147483647 h 308"/>
                  <a:gd name="T78" fmla="*/ 2147483647 w 1720"/>
                  <a:gd name="T79" fmla="*/ 2147483647 h 308"/>
                  <a:gd name="T80" fmla="*/ 2147483647 w 1720"/>
                  <a:gd name="T81" fmla="*/ 2147483647 h 308"/>
                  <a:gd name="T82" fmla="*/ 2147483647 w 1720"/>
                  <a:gd name="T83" fmla="*/ 2147483647 h 308"/>
                  <a:gd name="T84" fmla="*/ 2147483647 w 1720"/>
                  <a:gd name="T85" fmla="*/ 2147483647 h 308"/>
                  <a:gd name="T86" fmla="*/ 2147483647 w 1720"/>
                  <a:gd name="T87" fmla="*/ 2147483647 h 308"/>
                  <a:gd name="T88" fmla="*/ 2147483647 w 1720"/>
                  <a:gd name="T89" fmla="*/ 2147483647 h 308"/>
                  <a:gd name="T90" fmla="*/ 2147483647 w 1720"/>
                  <a:gd name="T91" fmla="*/ 2147483647 h 308"/>
                  <a:gd name="T92" fmla="*/ 2147483647 w 1720"/>
                  <a:gd name="T93" fmla="*/ 2147483647 h 308"/>
                  <a:gd name="T94" fmla="*/ 2147483647 w 1720"/>
                  <a:gd name="T95" fmla="*/ 2147483647 h 308"/>
                  <a:gd name="T96" fmla="*/ 2147483647 w 1720"/>
                  <a:gd name="T97" fmla="*/ 2147483647 h 308"/>
                  <a:gd name="T98" fmla="*/ 2147483647 w 1720"/>
                  <a:gd name="T99" fmla="*/ 2147483647 h 308"/>
                  <a:gd name="T100" fmla="*/ 2147483647 w 1720"/>
                  <a:gd name="T101" fmla="*/ 2147483647 h 308"/>
                  <a:gd name="T102" fmla="*/ 2147483647 w 1720"/>
                  <a:gd name="T103" fmla="*/ 2147483647 h 308"/>
                  <a:gd name="T104" fmla="*/ 2147483647 w 1720"/>
                  <a:gd name="T105" fmla="*/ 2147483647 h 308"/>
                  <a:gd name="T106" fmla="*/ 0 w 1720"/>
                  <a:gd name="T107" fmla="*/ 2147483647 h 308"/>
                  <a:gd name="T108" fmla="*/ 2147483647 w 1720"/>
                  <a:gd name="T109" fmla="*/ 2147483647 h 30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720"/>
                  <a:gd name="T166" fmla="*/ 0 h 308"/>
                  <a:gd name="T167" fmla="*/ 1720 w 1720"/>
                  <a:gd name="T168" fmla="*/ 308 h 30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720" h="308">
                    <a:moveTo>
                      <a:pt x="2" y="15"/>
                    </a:moveTo>
                    <a:cubicBezTo>
                      <a:pt x="54" y="12"/>
                      <a:pt x="54" y="12"/>
                      <a:pt x="54" y="12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216" y="6"/>
                      <a:pt x="234" y="25"/>
                    </a:cubicBezTo>
                    <a:cubicBezTo>
                      <a:pt x="252" y="45"/>
                      <a:pt x="250" y="21"/>
                      <a:pt x="250" y="21"/>
                    </a:cubicBezTo>
                    <a:cubicBezTo>
                      <a:pt x="250" y="21"/>
                      <a:pt x="308" y="4"/>
                      <a:pt x="342" y="24"/>
                    </a:cubicBezTo>
                    <a:cubicBezTo>
                      <a:pt x="376" y="43"/>
                      <a:pt x="374" y="25"/>
                      <a:pt x="374" y="25"/>
                    </a:cubicBezTo>
                    <a:cubicBezTo>
                      <a:pt x="664" y="29"/>
                      <a:pt x="664" y="29"/>
                      <a:pt x="664" y="29"/>
                    </a:cubicBezTo>
                    <a:cubicBezTo>
                      <a:pt x="682" y="41"/>
                      <a:pt x="682" y="41"/>
                      <a:pt x="682" y="41"/>
                    </a:cubicBezTo>
                    <a:cubicBezTo>
                      <a:pt x="702" y="24"/>
                      <a:pt x="702" y="24"/>
                      <a:pt x="702" y="24"/>
                    </a:cubicBezTo>
                    <a:cubicBezTo>
                      <a:pt x="762" y="24"/>
                      <a:pt x="762" y="24"/>
                      <a:pt x="762" y="24"/>
                    </a:cubicBezTo>
                    <a:cubicBezTo>
                      <a:pt x="792" y="23"/>
                      <a:pt x="792" y="23"/>
                      <a:pt x="792" y="23"/>
                    </a:cubicBezTo>
                    <a:cubicBezTo>
                      <a:pt x="834" y="32"/>
                      <a:pt x="834" y="32"/>
                      <a:pt x="834" y="32"/>
                    </a:cubicBezTo>
                    <a:cubicBezTo>
                      <a:pt x="874" y="28"/>
                      <a:pt x="874" y="28"/>
                      <a:pt x="874" y="28"/>
                    </a:cubicBezTo>
                    <a:cubicBezTo>
                      <a:pt x="950" y="45"/>
                      <a:pt x="950" y="45"/>
                      <a:pt x="950" y="45"/>
                    </a:cubicBezTo>
                    <a:cubicBezTo>
                      <a:pt x="968" y="22"/>
                      <a:pt x="968" y="22"/>
                      <a:pt x="968" y="22"/>
                    </a:cubicBezTo>
                    <a:cubicBezTo>
                      <a:pt x="1062" y="47"/>
                      <a:pt x="1062" y="47"/>
                      <a:pt x="1062" y="47"/>
                    </a:cubicBezTo>
                    <a:cubicBezTo>
                      <a:pt x="1106" y="34"/>
                      <a:pt x="1106" y="34"/>
                      <a:pt x="1106" y="34"/>
                    </a:cubicBezTo>
                    <a:cubicBezTo>
                      <a:pt x="1190" y="31"/>
                      <a:pt x="1190" y="31"/>
                      <a:pt x="1190" y="31"/>
                    </a:cubicBezTo>
                    <a:cubicBezTo>
                      <a:pt x="1190" y="31"/>
                      <a:pt x="1228" y="55"/>
                      <a:pt x="1240" y="46"/>
                    </a:cubicBezTo>
                    <a:cubicBezTo>
                      <a:pt x="1252" y="38"/>
                      <a:pt x="1230" y="37"/>
                      <a:pt x="1252" y="38"/>
                    </a:cubicBezTo>
                    <a:cubicBezTo>
                      <a:pt x="1274" y="40"/>
                      <a:pt x="1296" y="24"/>
                      <a:pt x="1320" y="39"/>
                    </a:cubicBezTo>
                    <a:cubicBezTo>
                      <a:pt x="1344" y="55"/>
                      <a:pt x="1352" y="47"/>
                      <a:pt x="1352" y="47"/>
                    </a:cubicBezTo>
                    <a:cubicBezTo>
                      <a:pt x="1352" y="47"/>
                      <a:pt x="1446" y="35"/>
                      <a:pt x="1466" y="39"/>
                    </a:cubicBezTo>
                    <a:cubicBezTo>
                      <a:pt x="1486" y="43"/>
                      <a:pt x="1536" y="28"/>
                      <a:pt x="1568" y="40"/>
                    </a:cubicBezTo>
                    <a:cubicBezTo>
                      <a:pt x="1600" y="51"/>
                      <a:pt x="1596" y="27"/>
                      <a:pt x="1624" y="27"/>
                    </a:cubicBezTo>
                    <a:cubicBezTo>
                      <a:pt x="1624" y="27"/>
                      <a:pt x="1652" y="52"/>
                      <a:pt x="1680" y="32"/>
                    </a:cubicBezTo>
                    <a:cubicBezTo>
                      <a:pt x="1708" y="12"/>
                      <a:pt x="1720" y="8"/>
                      <a:pt x="1720" y="8"/>
                    </a:cubicBezTo>
                    <a:cubicBezTo>
                      <a:pt x="1720" y="306"/>
                      <a:pt x="1720" y="306"/>
                      <a:pt x="1720" y="306"/>
                    </a:cubicBezTo>
                    <a:cubicBezTo>
                      <a:pt x="1720" y="306"/>
                      <a:pt x="1502" y="280"/>
                      <a:pt x="1436" y="294"/>
                    </a:cubicBezTo>
                    <a:cubicBezTo>
                      <a:pt x="1370" y="308"/>
                      <a:pt x="1332" y="304"/>
                      <a:pt x="1332" y="304"/>
                    </a:cubicBezTo>
                    <a:cubicBezTo>
                      <a:pt x="1274" y="288"/>
                      <a:pt x="1274" y="288"/>
                      <a:pt x="1274" y="288"/>
                    </a:cubicBezTo>
                    <a:cubicBezTo>
                      <a:pt x="1254" y="294"/>
                      <a:pt x="1254" y="294"/>
                      <a:pt x="1254" y="294"/>
                    </a:cubicBezTo>
                    <a:cubicBezTo>
                      <a:pt x="1246" y="290"/>
                      <a:pt x="1246" y="290"/>
                      <a:pt x="1246" y="290"/>
                    </a:cubicBezTo>
                    <a:cubicBezTo>
                      <a:pt x="1132" y="304"/>
                      <a:pt x="1132" y="304"/>
                      <a:pt x="1132" y="304"/>
                    </a:cubicBezTo>
                    <a:cubicBezTo>
                      <a:pt x="1132" y="304"/>
                      <a:pt x="1060" y="274"/>
                      <a:pt x="1032" y="284"/>
                    </a:cubicBezTo>
                    <a:cubicBezTo>
                      <a:pt x="1004" y="294"/>
                      <a:pt x="976" y="288"/>
                      <a:pt x="976" y="288"/>
                    </a:cubicBezTo>
                    <a:cubicBezTo>
                      <a:pt x="866" y="302"/>
                      <a:pt x="866" y="302"/>
                      <a:pt x="866" y="302"/>
                    </a:cubicBezTo>
                    <a:cubicBezTo>
                      <a:pt x="866" y="302"/>
                      <a:pt x="766" y="300"/>
                      <a:pt x="730" y="304"/>
                    </a:cubicBezTo>
                    <a:cubicBezTo>
                      <a:pt x="694" y="308"/>
                      <a:pt x="668" y="308"/>
                      <a:pt x="652" y="292"/>
                    </a:cubicBezTo>
                    <a:cubicBezTo>
                      <a:pt x="636" y="276"/>
                      <a:pt x="598" y="274"/>
                      <a:pt x="590" y="276"/>
                    </a:cubicBezTo>
                    <a:cubicBezTo>
                      <a:pt x="582" y="278"/>
                      <a:pt x="528" y="288"/>
                      <a:pt x="528" y="288"/>
                    </a:cubicBezTo>
                    <a:cubicBezTo>
                      <a:pt x="528" y="288"/>
                      <a:pt x="466" y="296"/>
                      <a:pt x="436" y="284"/>
                    </a:cubicBezTo>
                    <a:cubicBezTo>
                      <a:pt x="406" y="272"/>
                      <a:pt x="402" y="282"/>
                      <a:pt x="402" y="282"/>
                    </a:cubicBezTo>
                    <a:cubicBezTo>
                      <a:pt x="364" y="294"/>
                      <a:pt x="364" y="294"/>
                      <a:pt x="364" y="294"/>
                    </a:cubicBezTo>
                    <a:cubicBezTo>
                      <a:pt x="358" y="290"/>
                      <a:pt x="358" y="290"/>
                      <a:pt x="358" y="290"/>
                    </a:cubicBezTo>
                    <a:cubicBezTo>
                      <a:pt x="344" y="290"/>
                      <a:pt x="344" y="290"/>
                      <a:pt x="344" y="290"/>
                    </a:cubicBezTo>
                    <a:cubicBezTo>
                      <a:pt x="330" y="280"/>
                      <a:pt x="330" y="280"/>
                      <a:pt x="330" y="280"/>
                    </a:cubicBezTo>
                    <a:cubicBezTo>
                      <a:pt x="240" y="290"/>
                      <a:pt x="240" y="290"/>
                      <a:pt x="240" y="290"/>
                    </a:cubicBezTo>
                    <a:cubicBezTo>
                      <a:pt x="140" y="290"/>
                      <a:pt x="140" y="290"/>
                      <a:pt x="140" y="290"/>
                    </a:cubicBezTo>
                    <a:cubicBezTo>
                      <a:pt x="140" y="290"/>
                      <a:pt x="136" y="288"/>
                      <a:pt x="114" y="272"/>
                    </a:cubicBezTo>
                    <a:cubicBezTo>
                      <a:pt x="92" y="256"/>
                      <a:pt x="58" y="272"/>
                      <a:pt x="58" y="272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0" y="286"/>
                      <a:pt x="0" y="286"/>
                      <a:pt x="0" y="286"/>
                    </a:cubicBezTo>
                    <a:lnTo>
                      <a:pt x="2" y="15"/>
                    </a:lnTo>
                    <a:close/>
                  </a:path>
                </a:pathLst>
              </a:cu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6350">
                <a:solidFill>
                  <a:srgbClr val="FFFFFF">
                    <a:lumMod val="85000"/>
                    <a:alpha val="75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itchFamily="34" charset="0"/>
                </a:endParaRPr>
              </a:p>
            </p:txBody>
          </p:sp>
        </p:grpSp>
        <p:pic>
          <p:nvPicPr>
            <p:cNvPr id="9" name="Grafik 35" descr="Scrap 1.png">
              <a:extLst>
                <a:ext uri="{FF2B5EF4-FFF2-40B4-BE49-F238E27FC236}">
                  <a16:creationId xmlns:a16="http://schemas.microsoft.com/office/drawing/2014/main" id="{F08A509A-9A21-8A44-862C-925132365E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rgbClr val="FFC0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200529" y="1682825"/>
              <a:ext cx="5315273" cy="1237386"/>
            </a:xfrm>
            <a:prstGeom prst="rect">
              <a:avLst/>
            </a:prstGeom>
          </p:spPr>
        </p:pic>
        <p:sp>
          <p:nvSpPr>
            <p:cNvPr id="12" name="Rectangle 70" descr="© INSCALE GmbH, 26.05.2010&#10;http://www.presentationload.com/">
              <a:extLst>
                <a:ext uri="{FF2B5EF4-FFF2-40B4-BE49-F238E27FC236}">
                  <a16:creationId xmlns:a16="http://schemas.microsoft.com/office/drawing/2014/main" id="{FB866E8B-99BC-0E41-A3B6-8580BB6D37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186" y="1935389"/>
              <a:ext cx="4464539" cy="7078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AR" sz="2000" b="1" kern="0" noProof="1">
                  <a:solidFill>
                    <a:srgbClr val="000000">
                      <a:lumMod val="75000"/>
                      <a:lumOff val="25000"/>
                    </a:srgbClr>
                  </a:solidFill>
                  <a:cs typeface="Calibri" pitchFamily="34" charset="0"/>
                </a:rPr>
                <a:t>“No obtener el certificado MiPyMEs”</a:t>
              </a:r>
              <a:endParaRPr kumimoji="0" lang="es-AR" sz="2000" b="1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Calibri" pitchFamily="34" charset="0"/>
              </a:endParaRPr>
            </a:p>
          </p:txBody>
        </p:sp>
        <p:grpSp>
          <p:nvGrpSpPr>
            <p:cNvPr id="13" name="Group 22" descr="© INSCALE GmbH, 14.06.2010">
              <a:extLst>
                <a:ext uri="{FF2B5EF4-FFF2-40B4-BE49-F238E27FC236}">
                  <a16:creationId xmlns:a16="http://schemas.microsoft.com/office/drawing/2014/main" id="{EA4B34B3-0192-1E46-B63C-F06D9D54F8D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97945" y="1745580"/>
              <a:ext cx="290378" cy="279904"/>
              <a:chOff x="2603" y="538"/>
              <a:chExt cx="804" cy="775"/>
            </a:xfrm>
          </p:grpSpPr>
          <p:sp>
            <p:nvSpPr>
              <p:cNvPr id="17" name="Freeform 23">
                <a:extLst>
                  <a:ext uri="{FF2B5EF4-FFF2-40B4-BE49-F238E27FC236}">
                    <a16:creationId xmlns:a16="http://schemas.microsoft.com/office/drawing/2014/main" id="{CD69B2B0-B466-5B43-921D-FE102E7141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1023"/>
                <a:ext cx="669" cy="290"/>
              </a:xfrm>
              <a:custGeom>
                <a:avLst/>
                <a:gdLst/>
                <a:ahLst/>
                <a:cxnLst>
                  <a:cxn ang="0">
                    <a:pos x="492" y="0"/>
                  </a:cxn>
                  <a:cxn ang="0">
                    <a:pos x="195" y="78"/>
                  </a:cxn>
                  <a:cxn ang="0">
                    <a:pos x="245" y="148"/>
                  </a:cxn>
                  <a:cxn ang="0">
                    <a:pos x="5" y="261"/>
                  </a:cxn>
                  <a:cxn ang="0">
                    <a:pos x="48" y="272"/>
                  </a:cxn>
                  <a:cxn ang="0">
                    <a:pos x="294" y="154"/>
                  </a:cxn>
                  <a:cxn ang="0">
                    <a:pos x="327" y="155"/>
                  </a:cxn>
                  <a:cxn ang="0">
                    <a:pos x="624" y="78"/>
                  </a:cxn>
                  <a:cxn ang="0">
                    <a:pos x="492" y="0"/>
                  </a:cxn>
                </a:cxnLst>
                <a:rect l="0" t="0" r="r" b="b"/>
                <a:pathLst>
                  <a:path w="669" h="290">
                    <a:moveTo>
                      <a:pt x="492" y="0"/>
                    </a:moveTo>
                    <a:cubicBezTo>
                      <a:pt x="373" y="0"/>
                      <a:pt x="240" y="35"/>
                      <a:pt x="195" y="78"/>
                    </a:cubicBezTo>
                    <a:cubicBezTo>
                      <a:pt x="162" y="109"/>
                      <a:pt x="184" y="136"/>
                      <a:pt x="245" y="148"/>
                    </a:cubicBezTo>
                    <a:cubicBezTo>
                      <a:pt x="5" y="261"/>
                      <a:pt x="5" y="261"/>
                      <a:pt x="5" y="261"/>
                    </a:cubicBezTo>
                    <a:cubicBezTo>
                      <a:pt x="9" y="284"/>
                      <a:pt x="0" y="290"/>
                      <a:pt x="48" y="272"/>
                    </a:cubicBezTo>
                    <a:cubicBezTo>
                      <a:pt x="294" y="154"/>
                      <a:pt x="294" y="154"/>
                      <a:pt x="294" y="154"/>
                    </a:cubicBezTo>
                    <a:cubicBezTo>
                      <a:pt x="304" y="155"/>
                      <a:pt x="315" y="155"/>
                      <a:pt x="327" y="155"/>
                    </a:cubicBezTo>
                    <a:cubicBezTo>
                      <a:pt x="445" y="155"/>
                      <a:pt x="578" y="120"/>
                      <a:pt x="624" y="78"/>
                    </a:cubicBezTo>
                    <a:cubicBezTo>
                      <a:pt x="669" y="35"/>
                      <a:pt x="610" y="0"/>
                      <a:pt x="492" y="0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itchFamily="34" charset="0"/>
                </a:endParaRPr>
              </a:p>
            </p:txBody>
          </p:sp>
          <p:pic>
            <p:nvPicPr>
              <p:cNvPr id="18" name="Picture 24" descr="rot">
                <a:extLst>
                  <a:ext uri="{FF2B5EF4-FFF2-40B4-BE49-F238E27FC236}">
                    <a16:creationId xmlns:a16="http://schemas.microsoft.com/office/drawing/2014/main" id="{D6BFAA55-51E0-8048-A7C3-4423D2B7FE5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b="16612"/>
              <a:stretch>
                <a:fillRect/>
              </a:stretch>
            </p:blipFill>
            <p:spPr bwMode="auto">
              <a:xfrm>
                <a:off x="2603" y="538"/>
                <a:ext cx="576" cy="768"/>
              </a:xfrm>
              <a:prstGeom prst="rect">
                <a:avLst/>
              </a:prstGeom>
              <a:noFill/>
            </p:spPr>
          </p:pic>
        </p:grpSp>
        <p:grpSp>
          <p:nvGrpSpPr>
            <p:cNvPr id="14" name="Gruppieren 58">
              <a:extLst>
                <a:ext uri="{FF2B5EF4-FFF2-40B4-BE49-F238E27FC236}">
                  <a16:creationId xmlns:a16="http://schemas.microsoft.com/office/drawing/2014/main" id="{40C9204A-3893-1742-8743-944FC93E8DBB}"/>
                </a:ext>
              </a:extLst>
            </p:cNvPr>
            <p:cNvGrpSpPr/>
            <p:nvPr/>
          </p:nvGrpSpPr>
          <p:grpSpPr>
            <a:xfrm>
              <a:off x="354054" y="1646965"/>
              <a:ext cx="395215" cy="279904"/>
              <a:chOff x="1624070" y="3749299"/>
              <a:chExt cx="642131" cy="454778"/>
            </a:xfrm>
          </p:grpSpPr>
          <p:sp>
            <p:nvSpPr>
              <p:cNvPr id="15" name="Freeform 23">
                <a:extLst>
                  <a:ext uri="{FF2B5EF4-FFF2-40B4-BE49-F238E27FC236}">
                    <a16:creationId xmlns:a16="http://schemas.microsoft.com/office/drawing/2014/main" id="{66D0B550-5645-324A-A79F-E0F441BAC3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3624" y="4033902"/>
                <a:ext cx="392577" cy="170175"/>
              </a:xfrm>
              <a:custGeom>
                <a:avLst/>
                <a:gdLst/>
                <a:ahLst/>
                <a:cxnLst>
                  <a:cxn ang="0">
                    <a:pos x="492" y="0"/>
                  </a:cxn>
                  <a:cxn ang="0">
                    <a:pos x="195" y="78"/>
                  </a:cxn>
                  <a:cxn ang="0">
                    <a:pos x="245" y="148"/>
                  </a:cxn>
                  <a:cxn ang="0">
                    <a:pos x="5" y="261"/>
                  </a:cxn>
                  <a:cxn ang="0">
                    <a:pos x="48" y="272"/>
                  </a:cxn>
                  <a:cxn ang="0">
                    <a:pos x="294" y="154"/>
                  </a:cxn>
                  <a:cxn ang="0">
                    <a:pos x="327" y="155"/>
                  </a:cxn>
                  <a:cxn ang="0">
                    <a:pos x="624" y="78"/>
                  </a:cxn>
                  <a:cxn ang="0">
                    <a:pos x="492" y="0"/>
                  </a:cxn>
                </a:cxnLst>
                <a:rect l="0" t="0" r="r" b="b"/>
                <a:pathLst>
                  <a:path w="669" h="290">
                    <a:moveTo>
                      <a:pt x="492" y="0"/>
                    </a:moveTo>
                    <a:cubicBezTo>
                      <a:pt x="373" y="0"/>
                      <a:pt x="240" y="35"/>
                      <a:pt x="195" y="78"/>
                    </a:cubicBezTo>
                    <a:cubicBezTo>
                      <a:pt x="162" y="109"/>
                      <a:pt x="184" y="136"/>
                      <a:pt x="245" y="148"/>
                    </a:cubicBezTo>
                    <a:cubicBezTo>
                      <a:pt x="5" y="261"/>
                      <a:pt x="5" y="261"/>
                      <a:pt x="5" y="261"/>
                    </a:cubicBezTo>
                    <a:cubicBezTo>
                      <a:pt x="9" y="284"/>
                      <a:pt x="0" y="290"/>
                      <a:pt x="48" y="272"/>
                    </a:cubicBezTo>
                    <a:cubicBezTo>
                      <a:pt x="294" y="154"/>
                      <a:pt x="294" y="154"/>
                      <a:pt x="294" y="154"/>
                    </a:cubicBezTo>
                    <a:cubicBezTo>
                      <a:pt x="304" y="155"/>
                      <a:pt x="315" y="155"/>
                      <a:pt x="327" y="155"/>
                    </a:cubicBezTo>
                    <a:cubicBezTo>
                      <a:pt x="445" y="155"/>
                      <a:pt x="578" y="120"/>
                      <a:pt x="624" y="78"/>
                    </a:cubicBezTo>
                    <a:cubicBezTo>
                      <a:pt x="669" y="35"/>
                      <a:pt x="610" y="0"/>
                      <a:pt x="492" y="0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itchFamily="34" charset="0"/>
                </a:endParaRPr>
              </a:p>
            </p:txBody>
          </p:sp>
          <p:pic>
            <p:nvPicPr>
              <p:cNvPr id="16" name="Picture 24" descr="rot">
                <a:extLst>
                  <a:ext uri="{FF2B5EF4-FFF2-40B4-BE49-F238E27FC236}">
                    <a16:creationId xmlns:a16="http://schemas.microsoft.com/office/drawing/2014/main" id="{FA1E55CC-2FA1-EF4E-8396-3BE7AF111C4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b="16612"/>
              <a:stretch>
                <a:fillRect/>
              </a:stretch>
            </p:blipFill>
            <p:spPr bwMode="auto">
              <a:xfrm flipH="1">
                <a:off x="1624070" y="3749299"/>
                <a:ext cx="338003" cy="450670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156523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37</a:t>
            </a:fld>
            <a:endParaRPr lang="es-A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27268A5-AB0B-1940-8F30-E3155B3F1814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>
              <a:lnSpc>
                <a:spcPct val="105000"/>
              </a:lnSpc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Formas de Extinción : Plan de Pago - Caducidad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356340C-4F3A-0848-836D-2B48957FAAAA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13 de la Ley 27.541 (B.O. 23/12/2019) y Art.47 de la R.G. (AFIP) 4667 (B.O. 31/01/2020). </a:t>
            </a:r>
          </a:p>
        </p:txBody>
      </p:sp>
      <p:grpSp>
        <p:nvGrpSpPr>
          <p:cNvPr id="7" name="Group 5">
            <a:extLst>
              <a:ext uri="{FF2B5EF4-FFF2-40B4-BE49-F238E27FC236}">
                <a16:creationId xmlns:a16="http://schemas.microsoft.com/office/drawing/2014/main" id="{D718DCEB-549A-C247-9C66-35CD494FE26D}"/>
              </a:ext>
            </a:extLst>
          </p:cNvPr>
          <p:cNvGrpSpPr>
            <a:grpSpLocks noChangeAspect="1"/>
          </p:cNvGrpSpPr>
          <p:nvPr/>
        </p:nvGrpSpPr>
        <p:grpSpPr bwMode="gray">
          <a:xfrm>
            <a:off x="9039945" y="1682026"/>
            <a:ext cx="2493955" cy="5174833"/>
            <a:chOff x="3074" y="578"/>
            <a:chExt cx="1521" cy="3156"/>
          </a:xfrm>
        </p:grpSpPr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8094EC45-3EFD-AA41-BBD1-DBDACA9C1290}"/>
                </a:ext>
              </a:extLst>
            </p:cNvPr>
            <p:cNvSpPr>
              <a:spLocks/>
            </p:cNvSpPr>
            <p:nvPr/>
          </p:nvSpPr>
          <p:spPr bwMode="gray">
            <a:xfrm>
              <a:off x="3103" y="1646"/>
              <a:ext cx="420" cy="356"/>
            </a:xfrm>
            <a:custGeom>
              <a:avLst/>
              <a:gdLst>
                <a:gd name="T0" fmla="*/ 319 w 420"/>
                <a:gd name="T1" fmla="*/ 0 h 356"/>
                <a:gd name="T2" fmla="*/ 0 w 420"/>
                <a:gd name="T3" fmla="*/ 231 h 356"/>
                <a:gd name="T4" fmla="*/ 132 w 420"/>
                <a:gd name="T5" fmla="*/ 356 h 356"/>
                <a:gd name="T6" fmla="*/ 420 w 420"/>
                <a:gd name="T7" fmla="*/ 175 h 356"/>
                <a:gd name="T8" fmla="*/ 319 w 420"/>
                <a:gd name="T9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0" h="356">
                  <a:moveTo>
                    <a:pt x="319" y="0"/>
                  </a:moveTo>
                  <a:lnTo>
                    <a:pt x="0" y="231"/>
                  </a:lnTo>
                  <a:lnTo>
                    <a:pt x="132" y="356"/>
                  </a:lnTo>
                  <a:lnTo>
                    <a:pt x="420" y="175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5DF86B72-B121-AD41-A2BA-AC7622052A2C}"/>
                </a:ext>
              </a:extLst>
            </p:cNvPr>
            <p:cNvSpPr>
              <a:spLocks/>
            </p:cNvSpPr>
            <p:nvPr/>
          </p:nvSpPr>
          <p:spPr bwMode="gray">
            <a:xfrm>
              <a:off x="3074" y="1832"/>
              <a:ext cx="208" cy="199"/>
            </a:xfrm>
            <a:custGeom>
              <a:avLst/>
              <a:gdLst>
                <a:gd name="T0" fmla="*/ 79 w 88"/>
                <a:gd name="T1" fmla="*/ 57 h 84"/>
                <a:gd name="T2" fmla="*/ 59 w 88"/>
                <a:gd name="T3" fmla="*/ 6 h 84"/>
                <a:gd name="T4" fmla="*/ 9 w 88"/>
                <a:gd name="T5" fmla="*/ 26 h 84"/>
                <a:gd name="T6" fmla="*/ 29 w 88"/>
                <a:gd name="T7" fmla="*/ 77 h 84"/>
                <a:gd name="T8" fmla="*/ 79 w 88"/>
                <a:gd name="T9" fmla="*/ 5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84">
                  <a:moveTo>
                    <a:pt x="79" y="57"/>
                  </a:moveTo>
                  <a:cubicBezTo>
                    <a:pt x="88" y="38"/>
                    <a:pt x="79" y="15"/>
                    <a:pt x="59" y="6"/>
                  </a:cubicBezTo>
                  <a:cubicBezTo>
                    <a:pt x="39" y="0"/>
                    <a:pt x="16" y="8"/>
                    <a:pt x="9" y="26"/>
                  </a:cubicBezTo>
                  <a:cubicBezTo>
                    <a:pt x="0" y="46"/>
                    <a:pt x="9" y="68"/>
                    <a:pt x="29" y="77"/>
                  </a:cubicBezTo>
                  <a:cubicBezTo>
                    <a:pt x="49" y="84"/>
                    <a:pt x="72" y="75"/>
                    <a:pt x="79" y="57"/>
                  </a:cubicBezTo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42317239-55B1-F04A-BDE6-BA293A9A689D}"/>
                </a:ext>
              </a:extLst>
            </p:cNvPr>
            <p:cNvSpPr>
              <a:spLocks/>
            </p:cNvSpPr>
            <p:nvPr/>
          </p:nvSpPr>
          <p:spPr bwMode="gray">
            <a:xfrm>
              <a:off x="3365" y="1634"/>
              <a:ext cx="205" cy="205"/>
            </a:xfrm>
            <a:custGeom>
              <a:avLst/>
              <a:gdLst>
                <a:gd name="T0" fmla="*/ 86 w 87"/>
                <a:gd name="T1" fmla="*/ 45 h 87"/>
                <a:gd name="T2" fmla="*/ 42 w 87"/>
                <a:gd name="T3" fmla="*/ 86 h 87"/>
                <a:gd name="T4" fmla="*/ 1 w 87"/>
                <a:gd name="T5" fmla="*/ 41 h 87"/>
                <a:gd name="T6" fmla="*/ 46 w 87"/>
                <a:gd name="T7" fmla="*/ 1 h 87"/>
                <a:gd name="T8" fmla="*/ 86 w 87"/>
                <a:gd name="T9" fmla="*/ 4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87">
                  <a:moveTo>
                    <a:pt x="86" y="45"/>
                  </a:moveTo>
                  <a:cubicBezTo>
                    <a:pt x="85" y="69"/>
                    <a:pt x="65" y="87"/>
                    <a:pt x="42" y="86"/>
                  </a:cubicBezTo>
                  <a:cubicBezTo>
                    <a:pt x="18" y="84"/>
                    <a:pt x="0" y="65"/>
                    <a:pt x="1" y="41"/>
                  </a:cubicBezTo>
                  <a:cubicBezTo>
                    <a:pt x="2" y="18"/>
                    <a:pt x="22" y="0"/>
                    <a:pt x="46" y="1"/>
                  </a:cubicBezTo>
                  <a:cubicBezTo>
                    <a:pt x="69" y="2"/>
                    <a:pt x="87" y="22"/>
                    <a:pt x="86" y="45"/>
                  </a:cubicBezTo>
                  <a:close/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B90C7BCA-741F-0B4F-B74F-B2EFF60D4D8F}"/>
                </a:ext>
              </a:extLst>
            </p:cNvPr>
            <p:cNvSpPr>
              <a:spLocks/>
            </p:cNvSpPr>
            <p:nvPr/>
          </p:nvSpPr>
          <p:spPr bwMode="gray">
            <a:xfrm>
              <a:off x="3344" y="2232"/>
              <a:ext cx="101" cy="94"/>
            </a:xfrm>
            <a:custGeom>
              <a:avLst/>
              <a:gdLst>
                <a:gd name="T0" fmla="*/ 41 w 43"/>
                <a:gd name="T1" fmla="*/ 23 h 40"/>
                <a:gd name="T2" fmla="*/ 25 w 43"/>
                <a:gd name="T3" fmla="*/ 1 h 40"/>
                <a:gd name="T4" fmla="*/ 2 w 43"/>
                <a:gd name="T5" fmla="*/ 17 h 40"/>
                <a:gd name="T6" fmla="*/ 19 w 43"/>
                <a:gd name="T7" fmla="*/ 40 h 40"/>
                <a:gd name="T8" fmla="*/ 41 w 43"/>
                <a:gd name="T9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0">
                  <a:moveTo>
                    <a:pt x="41" y="23"/>
                  </a:moveTo>
                  <a:cubicBezTo>
                    <a:pt x="43" y="13"/>
                    <a:pt x="36" y="3"/>
                    <a:pt x="25" y="1"/>
                  </a:cubicBezTo>
                  <a:cubicBezTo>
                    <a:pt x="14" y="0"/>
                    <a:pt x="4" y="7"/>
                    <a:pt x="2" y="17"/>
                  </a:cubicBezTo>
                  <a:cubicBezTo>
                    <a:pt x="0" y="28"/>
                    <a:pt x="8" y="38"/>
                    <a:pt x="19" y="40"/>
                  </a:cubicBezTo>
                  <a:cubicBezTo>
                    <a:pt x="30" y="40"/>
                    <a:pt x="40" y="33"/>
                    <a:pt x="41" y="23"/>
                  </a:cubicBezTo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32F782B9-2F4B-8244-B3C0-A0F796BFCA45}"/>
                </a:ext>
              </a:extLst>
            </p:cNvPr>
            <p:cNvSpPr>
              <a:spLocks/>
            </p:cNvSpPr>
            <p:nvPr/>
          </p:nvSpPr>
          <p:spPr bwMode="gray">
            <a:xfrm>
              <a:off x="3103" y="1868"/>
              <a:ext cx="330" cy="449"/>
            </a:xfrm>
            <a:custGeom>
              <a:avLst/>
              <a:gdLst>
                <a:gd name="T0" fmla="*/ 144 w 330"/>
                <a:gd name="T1" fmla="*/ 0 h 449"/>
                <a:gd name="T2" fmla="*/ 0 w 330"/>
                <a:gd name="T3" fmla="*/ 116 h 449"/>
                <a:gd name="T4" fmla="*/ 262 w 330"/>
                <a:gd name="T5" fmla="*/ 449 h 449"/>
                <a:gd name="T6" fmla="*/ 330 w 330"/>
                <a:gd name="T7" fmla="*/ 385 h 449"/>
                <a:gd name="T8" fmla="*/ 144 w 330"/>
                <a:gd name="T9" fmla="*/ 0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0" h="449">
                  <a:moveTo>
                    <a:pt x="144" y="0"/>
                  </a:moveTo>
                  <a:lnTo>
                    <a:pt x="0" y="116"/>
                  </a:lnTo>
                  <a:lnTo>
                    <a:pt x="262" y="449"/>
                  </a:lnTo>
                  <a:lnTo>
                    <a:pt x="330" y="385"/>
                  </a:lnTo>
                  <a:lnTo>
                    <a:pt x="144" y="0"/>
                  </a:lnTo>
                  <a:close/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5EBF02FB-7D32-9641-B40F-9E114B79D508}"/>
                </a:ext>
              </a:extLst>
            </p:cNvPr>
            <p:cNvSpPr>
              <a:spLocks/>
            </p:cNvSpPr>
            <p:nvPr/>
          </p:nvSpPr>
          <p:spPr bwMode="gray">
            <a:xfrm>
              <a:off x="3348" y="2168"/>
              <a:ext cx="314" cy="314"/>
            </a:xfrm>
            <a:custGeom>
              <a:avLst/>
              <a:gdLst>
                <a:gd name="T0" fmla="*/ 28 w 133"/>
                <a:gd name="T1" fmla="*/ 19 h 133"/>
                <a:gd name="T2" fmla="*/ 50 w 133"/>
                <a:gd name="T3" fmla="*/ 40 h 133"/>
                <a:gd name="T4" fmla="*/ 78 w 133"/>
                <a:gd name="T5" fmla="*/ 15 h 133"/>
                <a:gd name="T6" fmla="*/ 83 w 133"/>
                <a:gd name="T7" fmla="*/ 0 h 133"/>
                <a:gd name="T8" fmla="*/ 86 w 133"/>
                <a:gd name="T9" fmla="*/ 34 h 133"/>
                <a:gd name="T10" fmla="*/ 85 w 133"/>
                <a:gd name="T11" fmla="*/ 44 h 133"/>
                <a:gd name="T12" fmla="*/ 120 w 133"/>
                <a:gd name="T13" fmla="*/ 68 h 133"/>
                <a:gd name="T14" fmla="*/ 129 w 133"/>
                <a:gd name="T15" fmla="*/ 85 h 133"/>
                <a:gd name="T16" fmla="*/ 120 w 133"/>
                <a:gd name="T17" fmla="*/ 92 h 133"/>
                <a:gd name="T18" fmla="*/ 117 w 133"/>
                <a:gd name="T19" fmla="*/ 107 h 133"/>
                <a:gd name="T20" fmla="*/ 101 w 133"/>
                <a:gd name="T21" fmla="*/ 113 h 133"/>
                <a:gd name="T22" fmla="*/ 98 w 133"/>
                <a:gd name="T23" fmla="*/ 122 h 133"/>
                <a:gd name="T24" fmla="*/ 82 w 133"/>
                <a:gd name="T25" fmla="*/ 124 h 133"/>
                <a:gd name="T26" fmla="*/ 77 w 133"/>
                <a:gd name="T27" fmla="*/ 132 h 133"/>
                <a:gd name="T28" fmla="*/ 49 w 133"/>
                <a:gd name="T29" fmla="*/ 116 h 133"/>
                <a:gd name="T30" fmla="*/ 22 w 133"/>
                <a:gd name="T31" fmla="*/ 78 h 133"/>
                <a:gd name="T32" fmla="*/ 1 w 133"/>
                <a:gd name="T33" fmla="*/ 53 h 133"/>
                <a:gd name="T34" fmla="*/ 18 w 133"/>
                <a:gd name="T35" fmla="*/ 29 h 133"/>
                <a:gd name="T36" fmla="*/ 28 w 133"/>
                <a:gd name="T37" fmla="*/ 1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3" h="133">
                  <a:moveTo>
                    <a:pt x="28" y="19"/>
                  </a:moveTo>
                  <a:cubicBezTo>
                    <a:pt x="30" y="24"/>
                    <a:pt x="50" y="40"/>
                    <a:pt x="50" y="40"/>
                  </a:cubicBezTo>
                  <a:cubicBezTo>
                    <a:pt x="58" y="33"/>
                    <a:pt x="74" y="22"/>
                    <a:pt x="78" y="15"/>
                  </a:cubicBezTo>
                  <a:cubicBezTo>
                    <a:pt x="81" y="11"/>
                    <a:pt x="81" y="3"/>
                    <a:pt x="83" y="0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4" y="38"/>
                    <a:pt x="83" y="40"/>
                    <a:pt x="85" y="44"/>
                  </a:cubicBezTo>
                  <a:cubicBezTo>
                    <a:pt x="87" y="51"/>
                    <a:pt x="114" y="64"/>
                    <a:pt x="120" y="68"/>
                  </a:cubicBezTo>
                  <a:cubicBezTo>
                    <a:pt x="127" y="72"/>
                    <a:pt x="133" y="78"/>
                    <a:pt x="129" y="85"/>
                  </a:cubicBezTo>
                  <a:cubicBezTo>
                    <a:pt x="126" y="92"/>
                    <a:pt x="120" y="92"/>
                    <a:pt x="120" y="92"/>
                  </a:cubicBezTo>
                  <a:cubicBezTo>
                    <a:pt x="120" y="92"/>
                    <a:pt x="121" y="102"/>
                    <a:pt x="117" y="107"/>
                  </a:cubicBezTo>
                  <a:cubicBezTo>
                    <a:pt x="111" y="112"/>
                    <a:pt x="101" y="113"/>
                    <a:pt x="101" y="113"/>
                  </a:cubicBezTo>
                  <a:cubicBezTo>
                    <a:pt x="101" y="113"/>
                    <a:pt x="103" y="119"/>
                    <a:pt x="98" y="122"/>
                  </a:cubicBezTo>
                  <a:cubicBezTo>
                    <a:pt x="93" y="127"/>
                    <a:pt x="82" y="124"/>
                    <a:pt x="82" y="124"/>
                  </a:cubicBezTo>
                  <a:cubicBezTo>
                    <a:pt x="82" y="124"/>
                    <a:pt x="79" y="131"/>
                    <a:pt x="77" y="132"/>
                  </a:cubicBezTo>
                  <a:cubicBezTo>
                    <a:pt x="73" y="133"/>
                    <a:pt x="62" y="129"/>
                    <a:pt x="49" y="116"/>
                  </a:cubicBezTo>
                  <a:cubicBezTo>
                    <a:pt x="35" y="103"/>
                    <a:pt x="22" y="78"/>
                    <a:pt x="22" y="78"/>
                  </a:cubicBezTo>
                  <a:cubicBezTo>
                    <a:pt x="17" y="72"/>
                    <a:pt x="1" y="53"/>
                    <a:pt x="1" y="53"/>
                  </a:cubicBezTo>
                  <a:cubicBezTo>
                    <a:pt x="0" y="48"/>
                    <a:pt x="18" y="29"/>
                    <a:pt x="18" y="29"/>
                  </a:cubicBezTo>
                  <a:lnTo>
                    <a:pt x="28" y="19"/>
                  </a:lnTo>
                  <a:close/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490553E2-5658-1240-93E8-8B9352166DEC}"/>
                </a:ext>
              </a:extLst>
            </p:cNvPr>
            <p:cNvSpPr>
              <a:spLocks/>
            </p:cNvSpPr>
            <p:nvPr/>
          </p:nvSpPr>
          <p:spPr bwMode="gray">
            <a:xfrm>
              <a:off x="3318" y="1615"/>
              <a:ext cx="323" cy="276"/>
            </a:xfrm>
            <a:custGeom>
              <a:avLst/>
              <a:gdLst>
                <a:gd name="T0" fmla="*/ 46 w 137"/>
                <a:gd name="T1" fmla="*/ 117 h 117"/>
                <a:gd name="T2" fmla="*/ 137 w 137"/>
                <a:gd name="T3" fmla="*/ 52 h 117"/>
                <a:gd name="T4" fmla="*/ 81 w 137"/>
                <a:gd name="T5" fmla="*/ 9 h 117"/>
                <a:gd name="T6" fmla="*/ 0 w 137"/>
                <a:gd name="T7" fmla="*/ 36 h 117"/>
                <a:gd name="T8" fmla="*/ 46 w 137"/>
                <a:gd name="T9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17">
                  <a:moveTo>
                    <a:pt x="46" y="117"/>
                  </a:moveTo>
                  <a:cubicBezTo>
                    <a:pt x="137" y="52"/>
                    <a:pt x="137" y="52"/>
                    <a:pt x="137" y="52"/>
                  </a:cubicBezTo>
                  <a:cubicBezTo>
                    <a:pt x="137" y="52"/>
                    <a:pt x="93" y="17"/>
                    <a:pt x="81" y="9"/>
                  </a:cubicBezTo>
                  <a:cubicBezTo>
                    <a:pt x="68" y="0"/>
                    <a:pt x="52" y="5"/>
                    <a:pt x="0" y="36"/>
                  </a:cubicBezTo>
                  <a:lnTo>
                    <a:pt x="46" y="117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B657C08F-C88D-0947-ABB2-EE0591C17004}"/>
                </a:ext>
              </a:extLst>
            </p:cNvPr>
            <p:cNvSpPr>
              <a:spLocks/>
            </p:cNvSpPr>
            <p:nvPr/>
          </p:nvSpPr>
          <p:spPr bwMode="gray">
            <a:xfrm>
              <a:off x="4069" y="1282"/>
              <a:ext cx="345" cy="421"/>
            </a:xfrm>
            <a:custGeom>
              <a:avLst/>
              <a:gdLst>
                <a:gd name="T0" fmla="*/ 0 w 345"/>
                <a:gd name="T1" fmla="*/ 328 h 421"/>
                <a:gd name="T2" fmla="*/ 215 w 345"/>
                <a:gd name="T3" fmla="*/ 0 h 421"/>
                <a:gd name="T4" fmla="*/ 345 w 345"/>
                <a:gd name="T5" fmla="*/ 123 h 421"/>
                <a:gd name="T6" fmla="*/ 179 w 345"/>
                <a:gd name="T7" fmla="*/ 421 h 421"/>
                <a:gd name="T8" fmla="*/ 0 w 345"/>
                <a:gd name="T9" fmla="*/ 328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5" h="421">
                  <a:moveTo>
                    <a:pt x="0" y="328"/>
                  </a:moveTo>
                  <a:lnTo>
                    <a:pt x="215" y="0"/>
                  </a:lnTo>
                  <a:lnTo>
                    <a:pt x="345" y="123"/>
                  </a:lnTo>
                  <a:lnTo>
                    <a:pt x="179" y="421"/>
                  </a:lnTo>
                  <a:lnTo>
                    <a:pt x="0" y="328"/>
                  </a:lnTo>
                  <a:close/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EAF76228-CE84-514B-8341-EED7207E8AE2}"/>
                </a:ext>
              </a:extLst>
            </p:cNvPr>
            <p:cNvSpPr>
              <a:spLocks/>
            </p:cNvSpPr>
            <p:nvPr/>
          </p:nvSpPr>
          <p:spPr bwMode="gray">
            <a:xfrm>
              <a:off x="4241" y="1249"/>
              <a:ext cx="198" cy="208"/>
            </a:xfrm>
            <a:custGeom>
              <a:avLst/>
              <a:gdLst>
                <a:gd name="T0" fmla="*/ 59 w 84"/>
                <a:gd name="T1" fmla="*/ 78 h 88"/>
                <a:gd name="T2" fmla="*/ 7 w 84"/>
                <a:gd name="T3" fmla="*/ 61 h 88"/>
                <a:gd name="T4" fmla="*/ 24 w 84"/>
                <a:gd name="T5" fmla="*/ 10 h 88"/>
                <a:gd name="T6" fmla="*/ 76 w 84"/>
                <a:gd name="T7" fmla="*/ 27 h 88"/>
                <a:gd name="T8" fmla="*/ 59 w 84"/>
                <a:gd name="T9" fmla="*/ 78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88">
                  <a:moveTo>
                    <a:pt x="59" y="78"/>
                  </a:moveTo>
                  <a:cubicBezTo>
                    <a:pt x="40" y="88"/>
                    <a:pt x="17" y="81"/>
                    <a:pt x="7" y="61"/>
                  </a:cubicBezTo>
                  <a:cubicBezTo>
                    <a:pt x="0" y="41"/>
                    <a:pt x="7" y="18"/>
                    <a:pt x="24" y="10"/>
                  </a:cubicBezTo>
                  <a:cubicBezTo>
                    <a:pt x="43" y="0"/>
                    <a:pt x="66" y="8"/>
                    <a:pt x="76" y="27"/>
                  </a:cubicBezTo>
                  <a:cubicBezTo>
                    <a:pt x="84" y="47"/>
                    <a:pt x="76" y="70"/>
                    <a:pt x="59" y="78"/>
                  </a:cubicBezTo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63FFB6C4-0326-2C4E-82A9-1581C3C30686}"/>
                </a:ext>
              </a:extLst>
            </p:cNvPr>
            <p:cNvSpPr>
              <a:spLocks/>
            </p:cNvSpPr>
            <p:nvPr/>
          </p:nvSpPr>
          <p:spPr bwMode="gray">
            <a:xfrm>
              <a:off x="4055" y="1547"/>
              <a:ext cx="210" cy="212"/>
            </a:xfrm>
            <a:custGeom>
              <a:avLst/>
              <a:gdLst>
                <a:gd name="T0" fmla="*/ 49 w 89"/>
                <a:gd name="T1" fmla="*/ 87 h 90"/>
                <a:gd name="T2" fmla="*/ 87 w 89"/>
                <a:gd name="T3" fmla="*/ 41 h 90"/>
                <a:gd name="T4" fmla="*/ 41 w 89"/>
                <a:gd name="T5" fmla="*/ 3 h 90"/>
                <a:gd name="T6" fmla="*/ 3 w 89"/>
                <a:gd name="T7" fmla="*/ 49 h 90"/>
                <a:gd name="T8" fmla="*/ 49 w 89"/>
                <a:gd name="T9" fmla="*/ 87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90">
                  <a:moveTo>
                    <a:pt x="49" y="87"/>
                  </a:moveTo>
                  <a:cubicBezTo>
                    <a:pt x="72" y="85"/>
                    <a:pt x="89" y="64"/>
                    <a:pt x="87" y="41"/>
                  </a:cubicBezTo>
                  <a:cubicBezTo>
                    <a:pt x="85" y="18"/>
                    <a:pt x="64" y="0"/>
                    <a:pt x="41" y="3"/>
                  </a:cubicBezTo>
                  <a:cubicBezTo>
                    <a:pt x="17" y="5"/>
                    <a:pt x="0" y="26"/>
                    <a:pt x="3" y="49"/>
                  </a:cubicBezTo>
                  <a:cubicBezTo>
                    <a:pt x="5" y="73"/>
                    <a:pt x="26" y="90"/>
                    <a:pt x="49" y="87"/>
                  </a:cubicBezTo>
                  <a:close/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59C0D267-C021-F24F-AC1B-14B4886C3A48}"/>
                </a:ext>
              </a:extLst>
            </p:cNvPr>
            <p:cNvSpPr>
              <a:spLocks/>
            </p:cNvSpPr>
            <p:nvPr/>
          </p:nvSpPr>
          <p:spPr bwMode="gray">
            <a:xfrm>
              <a:off x="4340" y="892"/>
              <a:ext cx="107" cy="102"/>
            </a:xfrm>
            <a:custGeom>
              <a:avLst/>
              <a:gdLst>
                <a:gd name="T0" fmla="*/ 39 w 45"/>
                <a:gd name="T1" fmla="*/ 11 h 43"/>
                <a:gd name="T2" fmla="*/ 33 w 45"/>
                <a:gd name="T3" fmla="*/ 38 h 43"/>
                <a:gd name="T4" fmla="*/ 6 w 45"/>
                <a:gd name="T5" fmla="*/ 32 h 43"/>
                <a:gd name="T6" fmla="*/ 12 w 45"/>
                <a:gd name="T7" fmla="*/ 5 h 43"/>
                <a:gd name="T8" fmla="*/ 39 w 45"/>
                <a:gd name="T9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3">
                  <a:moveTo>
                    <a:pt x="39" y="11"/>
                  </a:moveTo>
                  <a:cubicBezTo>
                    <a:pt x="45" y="20"/>
                    <a:pt x="43" y="32"/>
                    <a:pt x="33" y="38"/>
                  </a:cubicBezTo>
                  <a:cubicBezTo>
                    <a:pt x="23" y="43"/>
                    <a:pt x="11" y="41"/>
                    <a:pt x="6" y="32"/>
                  </a:cubicBezTo>
                  <a:cubicBezTo>
                    <a:pt x="0" y="23"/>
                    <a:pt x="3" y="11"/>
                    <a:pt x="12" y="5"/>
                  </a:cubicBezTo>
                  <a:cubicBezTo>
                    <a:pt x="22" y="0"/>
                    <a:pt x="34" y="2"/>
                    <a:pt x="39" y="11"/>
                  </a:cubicBezTo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Freeform 17">
              <a:extLst>
                <a:ext uri="{FF2B5EF4-FFF2-40B4-BE49-F238E27FC236}">
                  <a16:creationId xmlns:a16="http://schemas.microsoft.com/office/drawing/2014/main" id="{C34D74C1-CADA-F64A-A82A-CF384414941D}"/>
                </a:ext>
              </a:extLst>
            </p:cNvPr>
            <p:cNvSpPr>
              <a:spLocks/>
            </p:cNvSpPr>
            <p:nvPr/>
          </p:nvSpPr>
          <p:spPr bwMode="gray">
            <a:xfrm>
              <a:off x="4260" y="921"/>
              <a:ext cx="179" cy="448"/>
            </a:xfrm>
            <a:custGeom>
              <a:avLst/>
              <a:gdLst>
                <a:gd name="T0" fmla="*/ 168 w 179"/>
                <a:gd name="T1" fmla="*/ 448 h 448"/>
                <a:gd name="T2" fmla="*/ 0 w 179"/>
                <a:gd name="T3" fmla="*/ 406 h 448"/>
                <a:gd name="T4" fmla="*/ 92 w 179"/>
                <a:gd name="T5" fmla="*/ 0 h 448"/>
                <a:gd name="T6" fmla="*/ 179 w 179"/>
                <a:gd name="T7" fmla="*/ 30 h 448"/>
                <a:gd name="T8" fmla="*/ 168 w 179"/>
                <a:gd name="T9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448">
                  <a:moveTo>
                    <a:pt x="168" y="448"/>
                  </a:moveTo>
                  <a:lnTo>
                    <a:pt x="0" y="406"/>
                  </a:lnTo>
                  <a:lnTo>
                    <a:pt x="92" y="0"/>
                  </a:lnTo>
                  <a:lnTo>
                    <a:pt x="179" y="30"/>
                  </a:lnTo>
                  <a:lnTo>
                    <a:pt x="168" y="448"/>
                  </a:lnTo>
                  <a:close/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Freeform 18">
              <a:extLst>
                <a:ext uri="{FF2B5EF4-FFF2-40B4-BE49-F238E27FC236}">
                  <a16:creationId xmlns:a16="http://schemas.microsoft.com/office/drawing/2014/main" id="{B25C87B8-00F0-6344-9A75-A943115DB3A3}"/>
                </a:ext>
              </a:extLst>
            </p:cNvPr>
            <p:cNvSpPr>
              <a:spLocks/>
            </p:cNvSpPr>
            <p:nvPr/>
          </p:nvSpPr>
          <p:spPr bwMode="gray">
            <a:xfrm>
              <a:off x="4208" y="578"/>
              <a:ext cx="387" cy="423"/>
            </a:xfrm>
            <a:custGeom>
              <a:avLst/>
              <a:gdLst>
                <a:gd name="T0" fmla="*/ 56 w 164"/>
                <a:gd name="T1" fmla="*/ 175 h 179"/>
                <a:gd name="T2" fmla="*/ 63 w 164"/>
                <a:gd name="T3" fmla="*/ 147 h 179"/>
                <a:gd name="T4" fmla="*/ 41 w 164"/>
                <a:gd name="T5" fmla="*/ 133 h 179"/>
                <a:gd name="T6" fmla="*/ 17 w 164"/>
                <a:gd name="T7" fmla="*/ 102 h 179"/>
                <a:gd name="T8" fmla="*/ 3 w 164"/>
                <a:gd name="T9" fmla="*/ 87 h 179"/>
                <a:gd name="T10" fmla="*/ 28 w 164"/>
                <a:gd name="T11" fmla="*/ 85 h 179"/>
                <a:gd name="T12" fmla="*/ 46 w 164"/>
                <a:gd name="T13" fmla="*/ 102 h 179"/>
                <a:gd name="T14" fmla="*/ 52 w 164"/>
                <a:gd name="T15" fmla="*/ 74 h 179"/>
                <a:gd name="T16" fmla="*/ 52 w 164"/>
                <a:gd name="T17" fmla="*/ 6 h 179"/>
                <a:gd name="T18" fmla="*/ 67 w 164"/>
                <a:gd name="T19" fmla="*/ 48 h 179"/>
                <a:gd name="T20" fmla="*/ 73 w 164"/>
                <a:gd name="T21" fmla="*/ 72 h 179"/>
                <a:gd name="T22" fmla="*/ 80 w 164"/>
                <a:gd name="T23" fmla="*/ 43 h 179"/>
                <a:gd name="T24" fmla="*/ 92 w 164"/>
                <a:gd name="T25" fmla="*/ 1 h 179"/>
                <a:gd name="T26" fmla="*/ 99 w 164"/>
                <a:gd name="T27" fmla="*/ 49 h 179"/>
                <a:gd name="T28" fmla="*/ 99 w 164"/>
                <a:gd name="T29" fmla="*/ 74 h 179"/>
                <a:gd name="T30" fmla="*/ 117 w 164"/>
                <a:gd name="T31" fmla="*/ 47 h 179"/>
                <a:gd name="T32" fmla="*/ 136 w 164"/>
                <a:gd name="T33" fmla="*/ 19 h 179"/>
                <a:gd name="T34" fmla="*/ 130 w 164"/>
                <a:gd name="T35" fmla="*/ 62 h 179"/>
                <a:gd name="T36" fmla="*/ 119 w 164"/>
                <a:gd name="T37" fmla="*/ 85 h 179"/>
                <a:gd name="T38" fmla="*/ 138 w 164"/>
                <a:gd name="T39" fmla="*/ 67 h 179"/>
                <a:gd name="T40" fmla="*/ 158 w 164"/>
                <a:gd name="T41" fmla="*/ 50 h 179"/>
                <a:gd name="T42" fmla="*/ 143 w 164"/>
                <a:gd name="T43" fmla="*/ 84 h 179"/>
                <a:gd name="T44" fmla="*/ 120 w 164"/>
                <a:gd name="T45" fmla="*/ 122 h 179"/>
                <a:gd name="T46" fmla="*/ 93 w 164"/>
                <a:gd name="T47" fmla="*/ 151 h 179"/>
                <a:gd name="T48" fmla="*/ 93 w 164"/>
                <a:gd name="T49" fmla="*/ 179 h 179"/>
                <a:gd name="T50" fmla="*/ 56 w 164"/>
                <a:gd name="T51" fmla="*/ 17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4" h="179">
                  <a:moveTo>
                    <a:pt x="56" y="175"/>
                  </a:moveTo>
                  <a:cubicBezTo>
                    <a:pt x="56" y="175"/>
                    <a:pt x="62" y="153"/>
                    <a:pt x="63" y="147"/>
                  </a:cubicBezTo>
                  <a:cubicBezTo>
                    <a:pt x="63" y="147"/>
                    <a:pt x="49" y="143"/>
                    <a:pt x="41" y="133"/>
                  </a:cubicBezTo>
                  <a:cubicBezTo>
                    <a:pt x="33" y="123"/>
                    <a:pt x="30" y="108"/>
                    <a:pt x="17" y="102"/>
                  </a:cubicBezTo>
                  <a:cubicBezTo>
                    <a:pt x="4" y="95"/>
                    <a:pt x="0" y="92"/>
                    <a:pt x="3" y="87"/>
                  </a:cubicBezTo>
                  <a:cubicBezTo>
                    <a:pt x="8" y="83"/>
                    <a:pt x="22" y="80"/>
                    <a:pt x="28" y="85"/>
                  </a:cubicBezTo>
                  <a:cubicBezTo>
                    <a:pt x="36" y="90"/>
                    <a:pt x="40" y="103"/>
                    <a:pt x="46" y="102"/>
                  </a:cubicBezTo>
                  <a:cubicBezTo>
                    <a:pt x="53" y="102"/>
                    <a:pt x="54" y="90"/>
                    <a:pt x="52" y="74"/>
                  </a:cubicBezTo>
                  <a:cubicBezTo>
                    <a:pt x="51" y="58"/>
                    <a:pt x="35" y="10"/>
                    <a:pt x="52" y="6"/>
                  </a:cubicBezTo>
                  <a:cubicBezTo>
                    <a:pt x="66" y="3"/>
                    <a:pt x="68" y="40"/>
                    <a:pt x="67" y="48"/>
                  </a:cubicBezTo>
                  <a:cubicBezTo>
                    <a:pt x="67" y="57"/>
                    <a:pt x="70" y="71"/>
                    <a:pt x="73" y="72"/>
                  </a:cubicBezTo>
                  <a:cubicBezTo>
                    <a:pt x="76" y="72"/>
                    <a:pt x="79" y="52"/>
                    <a:pt x="80" y="43"/>
                  </a:cubicBezTo>
                  <a:cubicBezTo>
                    <a:pt x="81" y="33"/>
                    <a:pt x="77" y="2"/>
                    <a:pt x="92" y="1"/>
                  </a:cubicBezTo>
                  <a:cubicBezTo>
                    <a:pt x="108" y="0"/>
                    <a:pt x="102" y="39"/>
                    <a:pt x="99" y="49"/>
                  </a:cubicBezTo>
                  <a:cubicBezTo>
                    <a:pt x="97" y="59"/>
                    <a:pt x="96" y="73"/>
                    <a:pt x="99" y="74"/>
                  </a:cubicBezTo>
                  <a:cubicBezTo>
                    <a:pt x="103" y="75"/>
                    <a:pt x="114" y="55"/>
                    <a:pt x="117" y="47"/>
                  </a:cubicBezTo>
                  <a:cubicBezTo>
                    <a:pt x="119" y="40"/>
                    <a:pt x="125" y="15"/>
                    <a:pt x="136" y="19"/>
                  </a:cubicBezTo>
                  <a:cubicBezTo>
                    <a:pt x="148" y="23"/>
                    <a:pt x="136" y="51"/>
                    <a:pt x="130" y="62"/>
                  </a:cubicBezTo>
                  <a:cubicBezTo>
                    <a:pt x="122" y="74"/>
                    <a:pt x="118" y="84"/>
                    <a:pt x="119" y="85"/>
                  </a:cubicBezTo>
                  <a:cubicBezTo>
                    <a:pt x="120" y="87"/>
                    <a:pt x="133" y="74"/>
                    <a:pt x="138" y="67"/>
                  </a:cubicBezTo>
                  <a:cubicBezTo>
                    <a:pt x="143" y="59"/>
                    <a:pt x="151" y="48"/>
                    <a:pt x="158" y="50"/>
                  </a:cubicBezTo>
                  <a:cubicBezTo>
                    <a:pt x="164" y="53"/>
                    <a:pt x="159" y="66"/>
                    <a:pt x="143" y="84"/>
                  </a:cubicBezTo>
                  <a:cubicBezTo>
                    <a:pt x="127" y="103"/>
                    <a:pt x="122" y="114"/>
                    <a:pt x="120" y="122"/>
                  </a:cubicBezTo>
                  <a:cubicBezTo>
                    <a:pt x="119" y="129"/>
                    <a:pt x="114" y="153"/>
                    <a:pt x="93" y="151"/>
                  </a:cubicBezTo>
                  <a:cubicBezTo>
                    <a:pt x="93" y="151"/>
                    <a:pt x="92" y="171"/>
                    <a:pt x="93" y="179"/>
                  </a:cubicBezTo>
                  <a:cubicBezTo>
                    <a:pt x="93" y="179"/>
                    <a:pt x="67" y="178"/>
                    <a:pt x="56" y="175"/>
                  </a:cubicBezTo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 19">
              <a:extLst>
                <a:ext uri="{FF2B5EF4-FFF2-40B4-BE49-F238E27FC236}">
                  <a16:creationId xmlns:a16="http://schemas.microsoft.com/office/drawing/2014/main" id="{4D7179BD-589B-9549-B591-FCAA9ECEA20D}"/>
                </a:ext>
              </a:extLst>
            </p:cNvPr>
            <p:cNvSpPr>
              <a:spLocks/>
            </p:cNvSpPr>
            <p:nvPr/>
          </p:nvSpPr>
          <p:spPr bwMode="gray">
            <a:xfrm>
              <a:off x="4040" y="1504"/>
              <a:ext cx="274" cy="324"/>
            </a:xfrm>
            <a:custGeom>
              <a:avLst/>
              <a:gdLst>
                <a:gd name="T0" fmla="*/ 116 w 116"/>
                <a:gd name="T1" fmla="*/ 42 h 137"/>
                <a:gd name="T2" fmla="*/ 56 w 116"/>
                <a:gd name="T3" fmla="*/ 137 h 137"/>
                <a:gd name="T4" fmla="*/ 9 w 116"/>
                <a:gd name="T5" fmla="*/ 82 h 137"/>
                <a:gd name="T6" fmla="*/ 32 w 116"/>
                <a:gd name="T7" fmla="*/ 0 h 137"/>
                <a:gd name="T8" fmla="*/ 116 w 116"/>
                <a:gd name="T9" fmla="*/ 42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137">
                  <a:moveTo>
                    <a:pt x="116" y="42"/>
                  </a:moveTo>
                  <a:cubicBezTo>
                    <a:pt x="56" y="137"/>
                    <a:pt x="56" y="137"/>
                    <a:pt x="56" y="137"/>
                  </a:cubicBezTo>
                  <a:cubicBezTo>
                    <a:pt x="56" y="137"/>
                    <a:pt x="19" y="94"/>
                    <a:pt x="9" y="82"/>
                  </a:cubicBezTo>
                  <a:cubicBezTo>
                    <a:pt x="0" y="71"/>
                    <a:pt x="5" y="54"/>
                    <a:pt x="32" y="0"/>
                  </a:cubicBezTo>
                  <a:lnTo>
                    <a:pt x="116" y="42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 20">
              <a:extLst>
                <a:ext uri="{FF2B5EF4-FFF2-40B4-BE49-F238E27FC236}">
                  <a16:creationId xmlns:a16="http://schemas.microsoft.com/office/drawing/2014/main" id="{48C85908-B08C-F844-9C05-00598B2291D0}"/>
                </a:ext>
              </a:extLst>
            </p:cNvPr>
            <p:cNvSpPr>
              <a:spLocks/>
            </p:cNvSpPr>
            <p:nvPr/>
          </p:nvSpPr>
          <p:spPr bwMode="gray">
            <a:xfrm>
              <a:off x="3613" y="1419"/>
              <a:ext cx="387" cy="255"/>
            </a:xfrm>
            <a:custGeom>
              <a:avLst/>
              <a:gdLst>
                <a:gd name="T0" fmla="*/ 387 w 387"/>
                <a:gd name="T1" fmla="*/ 232 h 255"/>
                <a:gd name="T2" fmla="*/ 0 w 387"/>
                <a:gd name="T3" fmla="*/ 255 h 255"/>
                <a:gd name="T4" fmla="*/ 59 w 387"/>
                <a:gd name="T5" fmla="*/ 12 h 255"/>
                <a:gd name="T6" fmla="*/ 274 w 387"/>
                <a:gd name="T7" fmla="*/ 0 h 255"/>
                <a:gd name="T8" fmla="*/ 387 w 387"/>
                <a:gd name="T9" fmla="*/ 232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7" h="255">
                  <a:moveTo>
                    <a:pt x="387" y="232"/>
                  </a:moveTo>
                  <a:lnTo>
                    <a:pt x="0" y="255"/>
                  </a:lnTo>
                  <a:lnTo>
                    <a:pt x="59" y="12"/>
                  </a:lnTo>
                  <a:lnTo>
                    <a:pt x="274" y="0"/>
                  </a:lnTo>
                  <a:lnTo>
                    <a:pt x="387" y="232"/>
                  </a:lnTo>
                  <a:close/>
                </a:path>
              </a:pathLst>
            </a:custGeom>
            <a:solidFill>
              <a:srgbClr val="E8A9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 21">
              <a:extLst>
                <a:ext uri="{FF2B5EF4-FFF2-40B4-BE49-F238E27FC236}">
                  <a16:creationId xmlns:a16="http://schemas.microsoft.com/office/drawing/2014/main" id="{C0AEBD48-22FE-DC43-991E-6D923197F2DD}"/>
                </a:ext>
              </a:extLst>
            </p:cNvPr>
            <p:cNvSpPr>
              <a:spLocks/>
            </p:cNvSpPr>
            <p:nvPr/>
          </p:nvSpPr>
          <p:spPr bwMode="gray">
            <a:xfrm>
              <a:off x="3393" y="1504"/>
              <a:ext cx="860" cy="983"/>
            </a:xfrm>
            <a:custGeom>
              <a:avLst/>
              <a:gdLst>
                <a:gd name="T0" fmla="*/ 0 w 364"/>
                <a:gd name="T1" fmla="*/ 62 h 416"/>
                <a:gd name="T2" fmla="*/ 67 w 364"/>
                <a:gd name="T3" fmla="*/ 31 h 416"/>
                <a:gd name="T4" fmla="*/ 101 w 364"/>
                <a:gd name="T5" fmla="*/ 18 h 416"/>
                <a:gd name="T6" fmla="*/ 141 w 364"/>
                <a:gd name="T7" fmla="*/ 20 h 416"/>
                <a:gd name="T8" fmla="*/ 197 w 364"/>
                <a:gd name="T9" fmla="*/ 13 h 416"/>
                <a:gd name="T10" fmla="*/ 236 w 364"/>
                <a:gd name="T11" fmla="*/ 0 h 416"/>
                <a:gd name="T12" fmla="*/ 272 w 364"/>
                <a:gd name="T13" fmla="*/ 5 h 416"/>
                <a:gd name="T14" fmla="*/ 344 w 364"/>
                <a:gd name="T15" fmla="*/ 19 h 416"/>
                <a:gd name="T16" fmla="*/ 343 w 364"/>
                <a:gd name="T17" fmla="*/ 124 h 416"/>
                <a:gd name="T18" fmla="*/ 343 w 364"/>
                <a:gd name="T19" fmla="*/ 273 h 416"/>
                <a:gd name="T20" fmla="*/ 364 w 364"/>
                <a:gd name="T21" fmla="*/ 398 h 416"/>
                <a:gd name="T22" fmla="*/ 64 w 364"/>
                <a:gd name="T23" fmla="*/ 416 h 416"/>
                <a:gd name="T24" fmla="*/ 65 w 364"/>
                <a:gd name="T25" fmla="*/ 308 h 416"/>
                <a:gd name="T26" fmla="*/ 28 w 364"/>
                <a:gd name="T27" fmla="*/ 164 h 416"/>
                <a:gd name="T28" fmla="*/ 0 w 364"/>
                <a:gd name="T29" fmla="*/ 62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4" h="416">
                  <a:moveTo>
                    <a:pt x="0" y="62"/>
                  </a:moveTo>
                  <a:cubicBezTo>
                    <a:pt x="67" y="31"/>
                    <a:pt x="67" y="31"/>
                    <a:pt x="67" y="31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97" y="13"/>
                    <a:pt x="197" y="13"/>
                    <a:pt x="197" y="13"/>
                  </a:cubicBezTo>
                  <a:cubicBezTo>
                    <a:pt x="236" y="0"/>
                    <a:pt x="236" y="0"/>
                    <a:pt x="236" y="0"/>
                  </a:cubicBezTo>
                  <a:cubicBezTo>
                    <a:pt x="272" y="5"/>
                    <a:pt x="272" y="5"/>
                    <a:pt x="272" y="5"/>
                  </a:cubicBezTo>
                  <a:cubicBezTo>
                    <a:pt x="344" y="19"/>
                    <a:pt x="344" y="19"/>
                    <a:pt x="344" y="19"/>
                  </a:cubicBezTo>
                  <a:cubicBezTo>
                    <a:pt x="343" y="124"/>
                    <a:pt x="343" y="124"/>
                    <a:pt x="343" y="124"/>
                  </a:cubicBezTo>
                  <a:cubicBezTo>
                    <a:pt x="343" y="124"/>
                    <a:pt x="336" y="230"/>
                    <a:pt x="343" y="273"/>
                  </a:cubicBezTo>
                  <a:cubicBezTo>
                    <a:pt x="349" y="316"/>
                    <a:pt x="364" y="398"/>
                    <a:pt x="364" y="398"/>
                  </a:cubicBezTo>
                  <a:cubicBezTo>
                    <a:pt x="64" y="416"/>
                    <a:pt x="64" y="416"/>
                    <a:pt x="64" y="416"/>
                  </a:cubicBezTo>
                  <a:cubicBezTo>
                    <a:pt x="64" y="416"/>
                    <a:pt x="70" y="351"/>
                    <a:pt x="65" y="308"/>
                  </a:cubicBezTo>
                  <a:cubicBezTo>
                    <a:pt x="61" y="265"/>
                    <a:pt x="28" y="164"/>
                    <a:pt x="28" y="164"/>
                  </a:cubicBezTo>
                  <a:lnTo>
                    <a:pt x="0" y="62"/>
                  </a:ln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Freeform 22">
              <a:extLst>
                <a:ext uri="{FF2B5EF4-FFF2-40B4-BE49-F238E27FC236}">
                  <a16:creationId xmlns:a16="http://schemas.microsoft.com/office/drawing/2014/main" id="{C5C3E8C1-58FE-2646-ABC7-AB1450188F9A}"/>
                </a:ext>
              </a:extLst>
            </p:cNvPr>
            <p:cNvSpPr>
              <a:spLocks/>
            </p:cNvSpPr>
            <p:nvPr/>
          </p:nvSpPr>
          <p:spPr bwMode="gray">
            <a:xfrm>
              <a:off x="3620" y="1497"/>
              <a:ext cx="354" cy="85"/>
            </a:xfrm>
            <a:custGeom>
              <a:avLst/>
              <a:gdLst>
                <a:gd name="T0" fmla="*/ 331 w 354"/>
                <a:gd name="T1" fmla="*/ 0 h 85"/>
                <a:gd name="T2" fmla="*/ 243 w 354"/>
                <a:gd name="T3" fmla="*/ 28 h 85"/>
                <a:gd name="T4" fmla="*/ 111 w 354"/>
                <a:gd name="T5" fmla="*/ 45 h 85"/>
                <a:gd name="T6" fmla="*/ 17 w 354"/>
                <a:gd name="T7" fmla="*/ 40 h 85"/>
                <a:gd name="T8" fmla="*/ 0 w 354"/>
                <a:gd name="T9" fmla="*/ 57 h 85"/>
                <a:gd name="T10" fmla="*/ 116 w 354"/>
                <a:gd name="T11" fmla="*/ 85 h 85"/>
                <a:gd name="T12" fmla="*/ 250 w 354"/>
                <a:gd name="T13" fmla="*/ 69 h 85"/>
                <a:gd name="T14" fmla="*/ 354 w 354"/>
                <a:gd name="T15" fmla="*/ 9 h 85"/>
                <a:gd name="T16" fmla="*/ 331 w 354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4" h="85">
                  <a:moveTo>
                    <a:pt x="331" y="0"/>
                  </a:moveTo>
                  <a:lnTo>
                    <a:pt x="243" y="28"/>
                  </a:lnTo>
                  <a:lnTo>
                    <a:pt x="111" y="45"/>
                  </a:lnTo>
                  <a:lnTo>
                    <a:pt x="17" y="40"/>
                  </a:lnTo>
                  <a:lnTo>
                    <a:pt x="0" y="57"/>
                  </a:lnTo>
                  <a:lnTo>
                    <a:pt x="116" y="85"/>
                  </a:lnTo>
                  <a:lnTo>
                    <a:pt x="250" y="69"/>
                  </a:lnTo>
                  <a:lnTo>
                    <a:pt x="354" y="9"/>
                  </a:lnTo>
                  <a:lnTo>
                    <a:pt x="331" y="0"/>
                  </a:lnTo>
                  <a:close/>
                </a:path>
              </a:pathLst>
            </a:custGeom>
            <a:solidFill>
              <a:srgbClr val="DADA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 23">
              <a:extLst>
                <a:ext uri="{FF2B5EF4-FFF2-40B4-BE49-F238E27FC236}">
                  <a16:creationId xmlns:a16="http://schemas.microsoft.com/office/drawing/2014/main" id="{446C9ED2-1970-094A-889C-D8FA4AA86D52}"/>
                </a:ext>
              </a:extLst>
            </p:cNvPr>
            <p:cNvSpPr>
              <a:spLocks/>
            </p:cNvSpPr>
            <p:nvPr/>
          </p:nvSpPr>
          <p:spPr bwMode="gray">
            <a:xfrm>
              <a:off x="3412" y="711"/>
              <a:ext cx="669" cy="829"/>
            </a:xfrm>
            <a:custGeom>
              <a:avLst/>
              <a:gdLst>
                <a:gd name="T0" fmla="*/ 0 w 283"/>
                <a:gd name="T1" fmla="*/ 102 h 351"/>
                <a:gd name="T2" fmla="*/ 274 w 283"/>
                <a:gd name="T3" fmla="*/ 102 h 351"/>
                <a:gd name="T4" fmla="*/ 276 w 283"/>
                <a:gd name="T5" fmla="*/ 274 h 351"/>
                <a:gd name="T6" fmla="*/ 185 w 283"/>
                <a:gd name="T7" fmla="*/ 343 h 351"/>
                <a:gd name="T8" fmla="*/ 105 w 283"/>
                <a:gd name="T9" fmla="*/ 345 h 351"/>
                <a:gd name="T10" fmla="*/ 22 w 283"/>
                <a:gd name="T11" fmla="*/ 272 h 351"/>
                <a:gd name="T12" fmla="*/ 0 w 283"/>
                <a:gd name="T13" fmla="*/ 102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351">
                  <a:moveTo>
                    <a:pt x="0" y="102"/>
                  </a:moveTo>
                  <a:cubicBezTo>
                    <a:pt x="37" y="0"/>
                    <a:pt x="263" y="46"/>
                    <a:pt x="274" y="102"/>
                  </a:cubicBezTo>
                  <a:cubicBezTo>
                    <a:pt x="283" y="158"/>
                    <a:pt x="277" y="245"/>
                    <a:pt x="276" y="274"/>
                  </a:cubicBezTo>
                  <a:cubicBezTo>
                    <a:pt x="275" y="302"/>
                    <a:pt x="218" y="336"/>
                    <a:pt x="185" y="343"/>
                  </a:cubicBezTo>
                  <a:cubicBezTo>
                    <a:pt x="152" y="350"/>
                    <a:pt x="130" y="351"/>
                    <a:pt x="105" y="345"/>
                  </a:cubicBezTo>
                  <a:cubicBezTo>
                    <a:pt x="79" y="338"/>
                    <a:pt x="39" y="319"/>
                    <a:pt x="22" y="272"/>
                  </a:cubicBezTo>
                  <a:cubicBezTo>
                    <a:pt x="4" y="224"/>
                    <a:pt x="0" y="102"/>
                    <a:pt x="0" y="102"/>
                  </a:cubicBezTo>
                  <a:close/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Freeform 24">
              <a:extLst>
                <a:ext uri="{FF2B5EF4-FFF2-40B4-BE49-F238E27FC236}">
                  <a16:creationId xmlns:a16="http://schemas.microsoft.com/office/drawing/2014/main" id="{5FFF0F25-30BF-9943-B579-F5CD98DC5E28}"/>
                </a:ext>
              </a:extLst>
            </p:cNvPr>
            <p:cNvSpPr>
              <a:spLocks/>
            </p:cNvSpPr>
            <p:nvPr/>
          </p:nvSpPr>
          <p:spPr bwMode="gray">
            <a:xfrm>
              <a:off x="3537" y="2444"/>
              <a:ext cx="716" cy="310"/>
            </a:xfrm>
            <a:custGeom>
              <a:avLst/>
              <a:gdLst>
                <a:gd name="T0" fmla="*/ 303 w 303"/>
                <a:gd name="T1" fmla="*/ 0 h 131"/>
                <a:gd name="T2" fmla="*/ 165 w 303"/>
                <a:gd name="T3" fmla="*/ 0 h 131"/>
                <a:gd name="T4" fmla="*/ 163 w 303"/>
                <a:gd name="T5" fmla="*/ 0 h 131"/>
                <a:gd name="T6" fmla="*/ 2 w 303"/>
                <a:gd name="T7" fmla="*/ 0 h 131"/>
                <a:gd name="T8" fmla="*/ 6 w 303"/>
                <a:gd name="T9" fmla="*/ 62 h 131"/>
                <a:gd name="T10" fmla="*/ 38 w 303"/>
                <a:gd name="T11" fmla="*/ 108 h 131"/>
                <a:gd name="T12" fmla="*/ 156 w 303"/>
                <a:gd name="T13" fmla="*/ 131 h 131"/>
                <a:gd name="T14" fmla="*/ 273 w 303"/>
                <a:gd name="T15" fmla="*/ 108 h 131"/>
                <a:gd name="T16" fmla="*/ 300 w 303"/>
                <a:gd name="T17" fmla="*/ 62 h 131"/>
                <a:gd name="T18" fmla="*/ 303 w 303"/>
                <a:gd name="T1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3" h="131">
                  <a:moveTo>
                    <a:pt x="303" y="0"/>
                  </a:moveTo>
                  <a:cubicBezTo>
                    <a:pt x="165" y="0"/>
                    <a:pt x="165" y="0"/>
                    <a:pt x="165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43"/>
                    <a:pt x="6" y="62"/>
                  </a:cubicBezTo>
                  <a:cubicBezTo>
                    <a:pt x="11" y="78"/>
                    <a:pt x="20" y="102"/>
                    <a:pt x="38" y="108"/>
                  </a:cubicBezTo>
                  <a:cubicBezTo>
                    <a:pt x="55" y="113"/>
                    <a:pt x="88" y="131"/>
                    <a:pt x="156" y="131"/>
                  </a:cubicBezTo>
                  <a:cubicBezTo>
                    <a:pt x="223" y="131"/>
                    <a:pt x="256" y="113"/>
                    <a:pt x="273" y="108"/>
                  </a:cubicBezTo>
                  <a:cubicBezTo>
                    <a:pt x="291" y="102"/>
                    <a:pt x="297" y="78"/>
                    <a:pt x="300" y="62"/>
                  </a:cubicBezTo>
                  <a:cubicBezTo>
                    <a:pt x="303" y="43"/>
                    <a:pt x="303" y="0"/>
                    <a:pt x="303" y="0"/>
                  </a:cubicBezTo>
                  <a:close/>
                </a:path>
              </a:pathLst>
            </a:custGeom>
            <a:solidFill>
              <a:srgbClr val="434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Oval 25">
              <a:extLst>
                <a:ext uri="{FF2B5EF4-FFF2-40B4-BE49-F238E27FC236}">
                  <a16:creationId xmlns:a16="http://schemas.microsoft.com/office/drawing/2014/main" id="{D3B6DABC-D21F-B841-82FC-4A3BB3F26BF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684" y="3046"/>
              <a:ext cx="127" cy="128"/>
            </a:xfrm>
            <a:prstGeom prst="ellipse">
              <a:avLst/>
            </a:prstGeom>
            <a:solidFill>
              <a:srgbClr val="434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 26">
              <a:extLst>
                <a:ext uri="{FF2B5EF4-FFF2-40B4-BE49-F238E27FC236}">
                  <a16:creationId xmlns:a16="http://schemas.microsoft.com/office/drawing/2014/main" id="{F7973E0D-97AA-A54E-9A2E-B3D01AC8280F}"/>
                </a:ext>
              </a:extLst>
            </p:cNvPr>
            <p:cNvSpPr>
              <a:spLocks/>
            </p:cNvSpPr>
            <p:nvPr/>
          </p:nvSpPr>
          <p:spPr bwMode="gray">
            <a:xfrm>
              <a:off x="3684" y="3103"/>
              <a:ext cx="243" cy="555"/>
            </a:xfrm>
            <a:custGeom>
              <a:avLst/>
              <a:gdLst>
                <a:gd name="T0" fmla="*/ 144 w 243"/>
                <a:gd name="T1" fmla="*/ 555 h 555"/>
                <a:gd name="T2" fmla="*/ 0 w 243"/>
                <a:gd name="T3" fmla="*/ 14 h 555"/>
                <a:gd name="T4" fmla="*/ 125 w 243"/>
                <a:gd name="T5" fmla="*/ 0 h 555"/>
                <a:gd name="T6" fmla="*/ 243 w 243"/>
                <a:gd name="T7" fmla="*/ 498 h 555"/>
                <a:gd name="T8" fmla="*/ 144 w 243"/>
                <a:gd name="T9" fmla="*/ 555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555">
                  <a:moveTo>
                    <a:pt x="144" y="555"/>
                  </a:moveTo>
                  <a:lnTo>
                    <a:pt x="0" y="14"/>
                  </a:lnTo>
                  <a:lnTo>
                    <a:pt x="125" y="0"/>
                  </a:lnTo>
                  <a:lnTo>
                    <a:pt x="243" y="498"/>
                  </a:lnTo>
                  <a:lnTo>
                    <a:pt x="144" y="555"/>
                  </a:lnTo>
                  <a:close/>
                </a:path>
              </a:pathLst>
            </a:custGeom>
            <a:solidFill>
              <a:srgbClr val="434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 27">
              <a:extLst>
                <a:ext uri="{FF2B5EF4-FFF2-40B4-BE49-F238E27FC236}">
                  <a16:creationId xmlns:a16="http://schemas.microsoft.com/office/drawing/2014/main" id="{96075392-5066-4F44-9D7B-364ED4113CB8}"/>
                </a:ext>
              </a:extLst>
            </p:cNvPr>
            <p:cNvSpPr>
              <a:spLocks/>
            </p:cNvSpPr>
            <p:nvPr/>
          </p:nvSpPr>
          <p:spPr bwMode="gray">
            <a:xfrm>
              <a:off x="3370" y="3498"/>
              <a:ext cx="578" cy="236"/>
            </a:xfrm>
            <a:custGeom>
              <a:avLst/>
              <a:gdLst>
                <a:gd name="T0" fmla="*/ 153 w 245"/>
                <a:gd name="T1" fmla="*/ 30 h 100"/>
                <a:gd name="T2" fmla="*/ 96 w 245"/>
                <a:gd name="T3" fmla="*/ 40 h 100"/>
                <a:gd name="T4" fmla="*/ 12 w 245"/>
                <a:gd name="T5" fmla="*/ 67 h 100"/>
                <a:gd name="T6" fmla="*/ 0 w 245"/>
                <a:gd name="T7" fmla="*/ 100 h 100"/>
                <a:gd name="T8" fmla="*/ 245 w 245"/>
                <a:gd name="T9" fmla="*/ 100 h 100"/>
                <a:gd name="T10" fmla="*/ 227 w 245"/>
                <a:gd name="T11" fmla="*/ 0 h 100"/>
                <a:gd name="T12" fmla="*/ 178 w 245"/>
                <a:gd name="T13" fmla="*/ 13 h 100"/>
                <a:gd name="T14" fmla="*/ 153 w 245"/>
                <a:gd name="T15" fmla="*/ 3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5" h="100">
                  <a:moveTo>
                    <a:pt x="153" y="30"/>
                  </a:moveTo>
                  <a:cubicBezTo>
                    <a:pt x="145" y="34"/>
                    <a:pt x="96" y="40"/>
                    <a:pt x="96" y="40"/>
                  </a:cubicBezTo>
                  <a:cubicBezTo>
                    <a:pt x="96" y="40"/>
                    <a:pt x="28" y="28"/>
                    <a:pt x="12" y="67"/>
                  </a:cubicBezTo>
                  <a:cubicBezTo>
                    <a:pt x="3" y="92"/>
                    <a:pt x="0" y="100"/>
                    <a:pt x="0" y="100"/>
                  </a:cubicBezTo>
                  <a:cubicBezTo>
                    <a:pt x="69" y="100"/>
                    <a:pt x="245" y="100"/>
                    <a:pt x="245" y="100"/>
                  </a:cubicBezTo>
                  <a:cubicBezTo>
                    <a:pt x="245" y="77"/>
                    <a:pt x="227" y="0"/>
                    <a:pt x="227" y="0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2" y="26"/>
                    <a:pt x="153" y="3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Oval 28">
              <a:extLst>
                <a:ext uri="{FF2B5EF4-FFF2-40B4-BE49-F238E27FC236}">
                  <a16:creationId xmlns:a16="http://schemas.microsoft.com/office/drawing/2014/main" id="{B9F38C1B-C397-9548-A19E-98E53534390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73" y="3561"/>
              <a:ext cx="142" cy="14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Freeform 29">
              <a:extLst>
                <a:ext uri="{FF2B5EF4-FFF2-40B4-BE49-F238E27FC236}">
                  <a16:creationId xmlns:a16="http://schemas.microsoft.com/office/drawing/2014/main" id="{1BF60F83-188E-2145-AFD2-12FD214132F3}"/>
                </a:ext>
              </a:extLst>
            </p:cNvPr>
            <p:cNvSpPr>
              <a:spLocks/>
            </p:cNvSpPr>
            <p:nvPr/>
          </p:nvSpPr>
          <p:spPr bwMode="gray">
            <a:xfrm>
              <a:off x="3518" y="2454"/>
              <a:ext cx="376" cy="663"/>
            </a:xfrm>
            <a:custGeom>
              <a:avLst/>
              <a:gdLst>
                <a:gd name="T0" fmla="*/ 156 w 159"/>
                <a:gd name="T1" fmla="*/ 32 h 281"/>
                <a:gd name="T2" fmla="*/ 17 w 159"/>
                <a:gd name="T3" fmla="*/ 29 h 281"/>
                <a:gd name="T4" fmla="*/ 70 w 159"/>
                <a:gd name="T5" fmla="*/ 281 h 281"/>
                <a:gd name="T6" fmla="*/ 123 w 159"/>
                <a:gd name="T7" fmla="*/ 275 h 281"/>
                <a:gd name="T8" fmla="*/ 156 w 159"/>
                <a:gd name="T9" fmla="*/ 32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81">
                  <a:moveTo>
                    <a:pt x="156" y="32"/>
                  </a:moveTo>
                  <a:cubicBezTo>
                    <a:pt x="159" y="0"/>
                    <a:pt x="33" y="2"/>
                    <a:pt x="17" y="29"/>
                  </a:cubicBezTo>
                  <a:cubicBezTo>
                    <a:pt x="0" y="56"/>
                    <a:pt x="70" y="281"/>
                    <a:pt x="70" y="281"/>
                  </a:cubicBezTo>
                  <a:cubicBezTo>
                    <a:pt x="123" y="275"/>
                    <a:pt x="123" y="275"/>
                    <a:pt x="123" y="275"/>
                  </a:cubicBezTo>
                  <a:cubicBezTo>
                    <a:pt x="118" y="207"/>
                    <a:pt x="153" y="63"/>
                    <a:pt x="156" y="32"/>
                  </a:cubicBezTo>
                  <a:close/>
                </a:path>
              </a:pathLst>
            </a:custGeom>
            <a:solidFill>
              <a:srgbClr val="434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Oval 30">
              <a:extLst>
                <a:ext uri="{FF2B5EF4-FFF2-40B4-BE49-F238E27FC236}">
                  <a16:creationId xmlns:a16="http://schemas.microsoft.com/office/drawing/2014/main" id="{93FA0022-DE5F-1D49-A995-72D15AC0F315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594" y="2510"/>
              <a:ext cx="196" cy="199"/>
            </a:xfrm>
            <a:prstGeom prst="ellipse">
              <a:avLst/>
            </a:prstGeom>
            <a:solidFill>
              <a:srgbClr val="434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Freeform 31">
              <a:extLst>
                <a:ext uri="{FF2B5EF4-FFF2-40B4-BE49-F238E27FC236}">
                  <a16:creationId xmlns:a16="http://schemas.microsoft.com/office/drawing/2014/main" id="{BE246D0F-29DC-414A-B5F1-D8E65496811B}"/>
                </a:ext>
              </a:extLst>
            </p:cNvPr>
            <p:cNvSpPr>
              <a:spLocks/>
            </p:cNvSpPr>
            <p:nvPr/>
          </p:nvSpPr>
          <p:spPr bwMode="gray">
            <a:xfrm>
              <a:off x="4047" y="3030"/>
              <a:ext cx="137" cy="137"/>
            </a:xfrm>
            <a:custGeom>
              <a:avLst/>
              <a:gdLst>
                <a:gd name="T0" fmla="*/ 3 w 58"/>
                <a:gd name="T1" fmla="*/ 34 h 58"/>
                <a:gd name="T2" fmla="*/ 34 w 58"/>
                <a:gd name="T3" fmla="*/ 56 h 58"/>
                <a:gd name="T4" fmla="*/ 56 w 58"/>
                <a:gd name="T5" fmla="*/ 25 h 58"/>
                <a:gd name="T6" fmla="*/ 25 w 58"/>
                <a:gd name="T7" fmla="*/ 3 h 58"/>
                <a:gd name="T8" fmla="*/ 3 w 58"/>
                <a:gd name="T9" fmla="*/ 3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8">
                  <a:moveTo>
                    <a:pt x="3" y="34"/>
                  </a:moveTo>
                  <a:cubicBezTo>
                    <a:pt x="5" y="49"/>
                    <a:pt x="19" y="58"/>
                    <a:pt x="34" y="56"/>
                  </a:cubicBezTo>
                  <a:cubicBezTo>
                    <a:pt x="48" y="54"/>
                    <a:pt x="58" y="40"/>
                    <a:pt x="56" y="25"/>
                  </a:cubicBezTo>
                  <a:cubicBezTo>
                    <a:pt x="53" y="10"/>
                    <a:pt x="39" y="0"/>
                    <a:pt x="25" y="3"/>
                  </a:cubicBezTo>
                  <a:cubicBezTo>
                    <a:pt x="10" y="5"/>
                    <a:pt x="0" y="19"/>
                    <a:pt x="3" y="34"/>
                  </a:cubicBezTo>
                  <a:close/>
                </a:path>
              </a:pathLst>
            </a:custGeom>
            <a:solidFill>
              <a:srgbClr val="434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Freeform 32">
              <a:extLst>
                <a:ext uri="{FF2B5EF4-FFF2-40B4-BE49-F238E27FC236}">
                  <a16:creationId xmlns:a16="http://schemas.microsoft.com/office/drawing/2014/main" id="{698E7729-DACD-1242-BA00-7CF50DFEC8BF}"/>
                </a:ext>
              </a:extLst>
            </p:cNvPr>
            <p:cNvSpPr>
              <a:spLocks/>
            </p:cNvSpPr>
            <p:nvPr/>
          </p:nvSpPr>
          <p:spPr bwMode="gray">
            <a:xfrm>
              <a:off x="4021" y="3096"/>
              <a:ext cx="159" cy="557"/>
            </a:xfrm>
            <a:custGeom>
              <a:avLst/>
              <a:gdLst>
                <a:gd name="T0" fmla="*/ 104 w 159"/>
                <a:gd name="T1" fmla="*/ 557 h 557"/>
                <a:gd name="T2" fmla="*/ 159 w 159"/>
                <a:gd name="T3" fmla="*/ 0 h 557"/>
                <a:gd name="T4" fmla="*/ 31 w 159"/>
                <a:gd name="T5" fmla="*/ 7 h 557"/>
                <a:gd name="T6" fmla="*/ 0 w 159"/>
                <a:gd name="T7" fmla="*/ 517 h 557"/>
                <a:gd name="T8" fmla="*/ 104 w 159"/>
                <a:gd name="T9" fmla="*/ 557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557">
                  <a:moveTo>
                    <a:pt x="104" y="557"/>
                  </a:moveTo>
                  <a:lnTo>
                    <a:pt x="159" y="0"/>
                  </a:lnTo>
                  <a:lnTo>
                    <a:pt x="31" y="7"/>
                  </a:lnTo>
                  <a:lnTo>
                    <a:pt x="0" y="517"/>
                  </a:lnTo>
                  <a:lnTo>
                    <a:pt x="104" y="557"/>
                  </a:lnTo>
                  <a:close/>
                </a:path>
              </a:pathLst>
            </a:custGeom>
            <a:solidFill>
              <a:srgbClr val="434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Freeform 33">
              <a:extLst>
                <a:ext uri="{FF2B5EF4-FFF2-40B4-BE49-F238E27FC236}">
                  <a16:creationId xmlns:a16="http://schemas.microsoft.com/office/drawing/2014/main" id="{33C60612-632B-ED4C-8C77-2637BC0EB889}"/>
                </a:ext>
              </a:extLst>
            </p:cNvPr>
            <p:cNvSpPr>
              <a:spLocks/>
            </p:cNvSpPr>
            <p:nvPr/>
          </p:nvSpPr>
          <p:spPr bwMode="gray">
            <a:xfrm>
              <a:off x="3986" y="3498"/>
              <a:ext cx="579" cy="236"/>
            </a:xfrm>
            <a:custGeom>
              <a:avLst/>
              <a:gdLst>
                <a:gd name="T0" fmla="*/ 91 w 245"/>
                <a:gd name="T1" fmla="*/ 28 h 100"/>
                <a:gd name="T2" fmla="*/ 148 w 245"/>
                <a:gd name="T3" fmla="*/ 38 h 100"/>
                <a:gd name="T4" fmla="*/ 232 w 245"/>
                <a:gd name="T5" fmla="*/ 64 h 100"/>
                <a:gd name="T6" fmla="*/ 245 w 245"/>
                <a:gd name="T7" fmla="*/ 97 h 100"/>
                <a:gd name="T8" fmla="*/ 0 w 245"/>
                <a:gd name="T9" fmla="*/ 100 h 100"/>
                <a:gd name="T10" fmla="*/ 16 w 245"/>
                <a:gd name="T11" fmla="*/ 0 h 100"/>
                <a:gd name="T12" fmla="*/ 66 w 245"/>
                <a:gd name="T13" fmla="*/ 12 h 100"/>
                <a:gd name="T14" fmla="*/ 91 w 245"/>
                <a:gd name="T15" fmla="*/ 2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5" h="100">
                  <a:moveTo>
                    <a:pt x="91" y="28"/>
                  </a:moveTo>
                  <a:cubicBezTo>
                    <a:pt x="99" y="33"/>
                    <a:pt x="148" y="38"/>
                    <a:pt x="148" y="38"/>
                  </a:cubicBezTo>
                  <a:cubicBezTo>
                    <a:pt x="148" y="38"/>
                    <a:pt x="216" y="25"/>
                    <a:pt x="232" y="64"/>
                  </a:cubicBezTo>
                  <a:cubicBezTo>
                    <a:pt x="242" y="89"/>
                    <a:pt x="245" y="97"/>
                    <a:pt x="245" y="97"/>
                  </a:cubicBezTo>
                  <a:cubicBezTo>
                    <a:pt x="176" y="98"/>
                    <a:pt x="0" y="100"/>
                    <a:pt x="0" y="100"/>
                  </a:cubicBezTo>
                  <a:cubicBezTo>
                    <a:pt x="0" y="77"/>
                    <a:pt x="16" y="0"/>
                    <a:pt x="16" y="0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82" y="24"/>
                    <a:pt x="91" y="28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Freeform 34">
              <a:extLst>
                <a:ext uri="{FF2B5EF4-FFF2-40B4-BE49-F238E27FC236}">
                  <a16:creationId xmlns:a16="http://schemas.microsoft.com/office/drawing/2014/main" id="{AA71EC9A-4D97-554A-8D08-A602AD80B467}"/>
                </a:ext>
              </a:extLst>
            </p:cNvPr>
            <p:cNvSpPr>
              <a:spLocks/>
            </p:cNvSpPr>
            <p:nvPr/>
          </p:nvSpPr>
          <p:spPr bwMode="gray">
            <a:xfrm>
              <a:off x="4017" y="3559"/>
              <a:ext cx="141" cy="142"/>
            </a:xfrm>
            <a:custGeom>
              <a:avLst/>
              <a:gdLst>
                <a:gd name="T0" fmla="*/ 0 w 60"/>
                <a:gd name="T1" fmla="*/ 31 h 60"/>
                <a:gd name="T2" fmla="*/ 30 w 60"/>
                <a:gd name="T3" fmla="*/ 60 h 60"/>
                <a:gd name="T4" fmla="*/ 60 w 60"/>
                <a:gd name="T5" fmla="*/ 30 h 60"/>
                <a:gd name="T6" fmla="*/ 30 w 60"/>
                <a:gd name="T7" fmla="*/ 0 h 60"/>
                <a:gd name="T8" fmla="*/ 0 w 60"/>
                <a:gd name="T9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60">
                  <a:moveTo>
                    <a:pt x="0" y="31"/>
                  </a:moveTo>
                  <a:cubicBezTo>
                    <a:pt x="0" y="47"/>
                    <a:pt x="14" y="60"/>
                    <a:pt x="30" y="60"/>
                  </a:cubicBezTo>
                  <a:cubicBezTo>
                    <a:pt x="47" y="60"/>
                    <a:pt x="60" y="46"/>
                    <a:pt x="60" y="30"/>
                  </a:cubicBezTo>
                  <a:cubicBezTo>
                    <a:pt x="60" y="13"/>
                    <a:pt x="46" y="0"/>
                    <a:pt x="30" y="0"/>
                  </a:cubicBezTo>
                  <a:cubicBezTo>
                    <a:pt x="13" y="0"/>
                    <a:pt x="0" y="14"/>
                    <a:pt x="0" y="3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Freeform 35">
              <a:extLst>
                <a:ext uri="{FF2B5EF4-FFF2-40B4-BE49-F238E27FC236}">
                  <a16:creationId xmlns:a16="http://schemas.microsoft.com/office/drawing/2014/main" id="{5B8AA1F8-BE98-714B-96DA-840804E4D61C}"/>
                </a:ext>
              </a:extLst>
            </p:cNvPr>
            <p:cNvSpPr>
              <a:spLocks/>
            </p:cNvSpPr>
            <p:nvPr/>
          </p:nvSpPr>
          <p:spPr bwMode="gray">
            <a:xfrm>
              <a:off x="3901" y="2428"/>
              <a:ext cx="354" cy="675"/>
            </a:xfrm>
            <a:custGeom>
              <a:avLst/>
              <a:gdLst>
                <a:gd name="T0" fmla="*/ 8 w 150"/>
                <a:gd name="T1" fmla="*/ 49 h 286"/>
                <a:gd name="T2" fmla="*/ 129 w 150"/>
                <a:gd name="T3" fmla="*/ 23 h 286"/>
                <a:gd name="T4" fmla="*/ 118 w 150"/>
                <a:gd name="T5" fmla="*/ 283 h 286"/>
                <a:gd name="T6" fmla="*/ 64 w 150"/>
                <a:gd name="T7" fmla="*/ 286 h 286"/>
                <a:gd name="T8" fmla="*/ 8 w 150"/>
                <a:gd name="T9" fmla="*/ 49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86">
                  <a:moveTo>
                    <a:pt x="8" y="49"/>
                  </a:moveTo>
                  <a:cubicBezTo>
                    <a:pt x="0" y="18"/>
                    <a:pt x="108" y="0"/>
                    <a:pt x="129" y="23"/>
                  </a:cubicBezTo>
                  <a:cubicBezTo>
                    <a:pt x="150" y="47"/>
                    <a:pt x="118" y="283"/>
                    <a:pt x="118" y="283"/>
                  </a:cubicBezTo>
                  <a:cubicBezTo>
                    <a:pt x="64" y="286"/>
                    <a:pt x="64" y="286"/>
                    <a:pt x="64" y="286"/>
                  </a:cubicBezTo>
                  <a:cubicBezTo>
                    <a:pt x="58" y="218"/>
                    <a:pt x="16" y="80"/>
                    <a:pt x="8" y="49"/>
                  </a:cubicBezTo>
                  <a:close/>
                </a:path>
              </a:pathLst>
            </a:custGeom>
            <a:solidFill>
              <a:srgbClr val="434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Freeform 36">
              <a:extLst>
                <a:ext uri="{FF2B5EF4-FFF2-40B4-BE49-F238E27FC236}">
                  <a16:creationId xmlns:a16="http://schemas.microsoft.com/office/drawing/2014/main" id="{5BE58549-6F7A-F044-9618-5CD701CE6EAE}"/>
                </a:ext>
              </a:extLst>
            </p:cNvPr>
            <p:cNvSpPr>
              <a:spLocks/>
            </p:cNvSpPr>
            <p:nvPr/>
          </p:nvSpPr>
          <p:spPr bwMode="gray">
            <a:xfrm>
              <a:off x="3981" y="2484"/>
              <a:ext cx="213" cy="213"/>
            </a:xfrm>
            <a:custGeom>
              <a:avLst/>
              <a:gdLst>
                <a:gd name="T0" fmla="*/ 4 w 90"/>
                <a:gd name="T1" fmla="*/ 52 h 90"/>
                <a:gd name="T2" fmla="*/ 52 w 90"/>
                <a:gd name="T3" fmla="*/ 86 h 90"/>
                <a:gd name="T4" fmla="*/ 86 w 90"/>
                <a:gd name="T5" fmla="*/ 38 h 90"/>
                <a:gd name="T6" fmla="*/ 38 w 90"/>
                <a:gd name="T7" fmla="*/ 4 h 90"/>
                <a:gd name="T8" fmla="*/ 4 w 90"/>
                <a:gd name="T9" fmla="*/ 5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90">
                  <a:moveTo>
                    <a:pt x="4" y="52"/>
                  </a:moveTo>
                  <a:cubicBezTo>
                    <a:pt x="8" y="75"/>
                    <a:pt x="29" y="90"/>
                    <a:pt x="52" y="86"/>
                  </a:cubicBezTo>
                  <a:cubicBezTo>
                    <a:pt x="75" y="82"/>
                    <a:pt x="90" y="61"/>
                    <a:pt x="86" y="38"/>
                  </a:cubicBezTo>
                  <a:cubicBezTo>
                    <a:pt x="82" y="15"/>
                    <a:pt x="61" y="0"/>
                    <a:pt x="38" y="4"/>
                  </a:cubicBezTo>
                  <a:cubicBezTo>
                    <a:pt x="15" y="8"/>
                    <a:pt x="0" y="29"/>
                    <a:pt x="4" y="52"/>
                  </a:cubicBezTo>
                  <a:close/>
                </a:path>
              </a:pathLst>
            </a:custGeom>
            <a:solidFill>
              <a:srgbClr val="434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Freeform 37">
              <a:extLst>
                <a:ext uri="{FF2B5EF4-FFF2-40B4-BE49-F238E27FC236}">
                  <a16:creationId xmlns:a16="http://schemas.microsoft.com/office/drawing/2014/main" id="{825D2CB5-4B2E-644E-99C6-B0F046C26A6C}"/>
                </a:ext>
              </a:extLst>
            </p:cNvPr>
            <p:cNvSpPr>
              <a:spLocks/>
            </p:cNvSpPr>
            <p:nvPr/>
          </p:nvSpPr>
          <p:spPr bwMode="gray">
            <a:xfrm>
              <a:off x="3339" y="644"/>
              <a:ext cx="753" cy="803"/>
            </a:xfrm>
            <a:custGeom>
              <a:avLst/>
              <a:gdLst>
                <a:gd name="T0" fmla="*/ 292 w 319"/>
                <a:gd name="T1" fmla="*/ 61 h 340"/>
                <a:gd name="T2" fmla="*/ 273 w 319"/>
                <a:gd name="T3" fmla="*/ 55 h 340"/>
                <a:gd name="T4" fmla="*/ 253 w 319"/>
                <a:gd name="T5" fmla="*/ 63 h 340"/>
                <a:gd name="T6" fmla="*/ 252 w 319"/>
                <a:gd name="T7" fmla="*/ 63 h 340"/>
                <a:gd name="T8" fmla="*/ 243 w 319"/>
                <a:gd name="T9" fmla="*/ 45 h 340"/>
                <a:gd name="T10" fmla="*/ 169 w 319"/>
                <a:gd name="T11" fmla="*/ 42 h 340"/>
                <a:gd name="T12" fmla="*/ 64 w 319"/>
                <a:gd name="T13" fmla="*/ 0 h 340"/>
                <a:gd name="T14" fmla="*/ 53 w 319"/>
                <a:gd name="T15" fmla="*/ 80 h 340"/>
                <a:gd name="T16" fmla="*/ 15 w 319"/>
                <a:gd name="T17" fmla="*/ 40 h 340"/>
                <a:gd name="T18" fmla="*/ 25 w 319"/>
                <a:gd name="T19" fmla="*/ 131 h 340"/>
                <a:gd name="T20" fmla="*/ 16 w 319"/>
                <a:gd name="T21" fmla="*/ 174 h 340"/>
                <a:gd name="T22" fmla="*/ 28 w 319"/>
                <a:gd name="T23" fmla="*/ 212 h 340"/>
                <a:gd name="T24" fmla="*/ 44 w 319"/>
                <a:gd name="T25" fmla="*/ 240 h 340"/>
                <a:gd name="T26" fmla="*/ 191 w 319"/>
                <a:gd name="T27" fmla="*/ 326 h 340"/>
                <a:gd name="T28" fmla="*/ 310 w 319"/>
                <a:gd name="T29" fmla="*/ 181 h 340"/>
                <a:gd name="T30" fmla="*/ 314 w 319"/>
                <a:gd name="T31" fmla="*/ 137 h 340"/>
                <a:gd name="T32" fmla="*/ 292 w 319"/>
                <a:gd name="T33" fmla="*/ 6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19" h="340">
                  <a:moveTo>
                    <a:pt x="292" y="61"/>
                  </a:moveTo>
                  <a:cubicBezTo>
                    <a:pt x="286" y="57"/>
                    <a:pt x="280" y="55"/>
                    <a:pt x="273" y="55"/>
                  </a:cubicBezTo>
                  <a:cubicBezTo>
                    <a:pt x="266" y="55"/>
                    <a:pt x="259" y="58"/>
                    <a:pt x="253" y="63"/>
                  </a:cubicBezTo>
                  <a:cubicBezTo>
                    <a:pt x="253" y="63"/>
                    <a:pt x="252" y="63"/>
                    <a:pt x="252" y="63"/>
                  </a:cubicBezTo>
                  <a:cubicBezTo>
                    <a:pt x="250" y="56"/>
                    <a:pt x="247" y="50"/>
                    <a:pt x="243" y="45"/>
                  </a:cubicBezTo>
                  <a:cubicBezTo>
                    <a:pt x="224" y="22"/>
                    <a:pt x="192" y="34"/>
                    <a:pt x="169" y="42"/>
                  </a:cubicBezTo>
                  <a:cubicBezTo>
                    <a:pt x="127" y="53"/>
                    <a:pt x="41" y="81"/>
                    <a:pt x="64" y="0"/>
                  </a:cubicBezTo>
                  <a:cubicBezTo>
                    <a:pt x="39" y="17"/>
                    <a:pt x="31" y="60"/>
                    <a:pt x="53" y="80"/>
                  </a:cubicBezTo>
                  <a:cubicBezTo>
                    <a:pt x="32" y="70"/>
                    <a:pt x="15" y="68"/>
                    <a:pt x="15" y="40"/>
                  </a:cubicBezTo>
                  <a:cubicBezTo>
                    <a:pt x="0" y="69"/>
                    <a:pt x="7" y="104"/>
                    <a:pt x="25" y="131"/>
                  </a:cubicBezTo>
                  <a:cubicBezTo>
                    <a:pt x="16" y="143"/>
                    <a:pt x="15" y="160"/>
                    <a:pt x="16" y="174"/>
                  </a:cubicBezTo>
                  <a:cubicBezTo>
                    <a:pt x="18" y="187"/>
                    <a:pt x="22" y="200"/>
                    <a:pt x="28" y="212"/>
                  </a:cubicBezTo>
                  <a:cubicBezTo>
                    <a:pt x="31" y="219"/>
                    <a:pt x="37" y="234"/>
                    <a:pt x="44" y="240"/>
                  </a:cubicBezTo>
                  <a:cubicBezTo>
                    <a:pt x="55" y="298"/>
                    <a:pt x="83" y="340"/>
                    <a:pt x="191" y="326"/>
                  </a:cubicBezTo>
                  <a:cubicBezTo>
                    <a:pt x="315" y="310"/>
                    <a:pt x="319" y="252"/>
                    <a:pt x="310" y="181"/>
                  </a:cubicBezTo>
                  <a:cubicBezTo>
                    <a:pt x="317" y="171"/>
                    <a:pt x="315" y="149"/>
                    <a:pt x="314" y="137"/>
                  </a:cubicBezTo>
                  <a:cubicBezTo>
                    <a:pt x="315" y="113"/>
                    <a:pt x="311" y="79"/>
                    <a:pt x="292" y="61"/>
                  </a:cubicBezTo>
                  <a:close/>
                </a:path>
              </a:pathLst>
            </a:custGeom>
            <a:solidFill>
              <a:srgbClr val="5E2C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 38">
              <a:extLst>
                <a:ext uri="{FF2B5EF4-FFF2-40B4-BE49-F238E27FC236}">
                  <a16:creationId xmlns:a16="http://schemas.microsoft.com/office/drawing/2014/main" id="{7600ADFD-7101-AF45-A92D-2A3E8F64C704}"/>
                </a:ext>
              </a:extLst>
            </p:cNvPr>
            <p:cNvSpPr>
              <a:spLocks/>
            </p:cNvSpPr>
            <p:nvPr/>
          </p:nvSpPr>
          <p:spPr bwMode="gray">
            <a:xfrm>
              <a:off x="3540" y="2147"/>
              <a:ext cx="45" cy="111"/>
            </a:xfrm>
            <a:custGeom>
              <a:avLst/>
              <a:gdLst>
                <a:gd name="T0" fmla="*/ 4 w 19"/>
                <a:gd name="T1" fmla="*/ 44 h 47"/>
                <a:gd name="T2" fmla="*/ 10 w 19"/>
                <a:gd name="T3" fmla="*/ 28 h 47"/>
                <a:gd name="T4" fmla="*/ 17 w 19"/>
                <a:gd name="T5" fmla="*/ 13 h 47"/>
                <a:gd name="T6" fmla="*/ 8 w 19"/>
                <a:gd name="T7" fmla="*/ 1 h 47"/>
                <a:gd name="T8" fmla="*/ 0 w 19"/>
                <a:gd name="T9" fmla="*/ 15 h 47"/>
                <a:gd name="T10" fmla="*/ 5 w 19"/>
                <a:gd name="T11" fmla="*/ 47 h 47"/>
                <a:gd name="T12" fmla="*/ 4 w 19"/>
                <a:gd name="T13" fmla="*/ 4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47">
                  <a:moveTo>
                    <a:pt x="4" y="44"/>
                  </a:moveTo>
                  <a:cubicBezTo>
                    <a:pt x="6" y="32"/>
                    <a:pt x="9" y="31"/>
                    <a:pt x="10" y="28"/>
                  </a:cubicBezTo>
                  <a:cubicBezTo>
                    <a:pt x="12" y="26"/>
                    <a:pt x="15" y="22"/>
                    <a:pt x="17" y="13"/>
                  </a:cubicBezTo>
                  <a:cubicBezTo>
                    <a:pt x="19" y="5"/>
                    <a:pt x="16" y="0"/>
                    <a:pt x="8" y="1"/>
                  </a:cubicBezTo>
                  <a:cubicBezTo>
                    <a:pt x="1" y="1"/>
                    <a:pt x="0" y="15"/>
                    <a:pt x="0" y="15"/>
                  </a:cubicBezTo>
                  <a:cubicBezTo>
                    <a:pt x="5" y="47"/>
                    <a:pt x="5" y="47"/>
                    <a:pt x="5" y="47"/>
                  </a:cubicBezTo>
                  <a:lnTo>
                    <a:pt x="4" y="44"/>
                  </a:lnTo>
                  <a:close/>
                </a:path>
              </a:pathLst>
            </a:custGeom>
            <a:solidFill>
              <a:srgbClr val="F5B2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3" name="Rechteck 35">
            <a:extLst>
              <a:ext uri="{FF2B5EF4-FFF2-40B4-BE49-F238E27FC236}">
                <a16:creationId xmlns:a16="http://schemas.microsoft.com/office/drawing/2014/main" id="{1BA03AA1-4E26-0448-87B5-5B649364DF22}"/>
              </a:ext>
            </a:extLst>
          </p:cNvPr>
          <p:cNvSpPr/>
          <p:nvPr/>
        </p:nvSpPr>
        <p:spPr bwMode="gray">
          <a:xfrm>
            <a:off x="3071664" y="2427216"/>
            <a:ext cx="5364878" cy="971550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/>
          <a:lstStyle/>
          <a:p>
            <a:pPr marL="180975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2000" b="1" kern="0" dirty="0">
                <a:solidFill>
                  <a:schemeClr val="accent3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INCUMPLIMIENTO GRAVE</a:t>
            </a:r>
          </a:p>
        </p:txBody>
      </p:sp>
      <p:sp>
        <p:nvSpPr>
          <p:cNvPr id="44" name="Rechteck 35">
            <a:extLst>
              <a:ext uri="{FF2B5EF4-FFF2-40B4-BE49-F238E27FC236}">
                <a16:creationId xmlns:a16="http://schemas.microsoft.com/office/drawing/2014/main" id="{8E74DF1E-D7FF-AE44-BE01-78FB664A1BC2}"/>
              </a:ext>
            </a:extLst>
          </p:cNvPr>
          <p:cNvSpPr/>
          <p:nvPr/>
        </p:nvSpPr>
        <p:spPr bwMode="gray">
          <a:xfrm>
            <a:off x="3082875" y="3547056"/>
            <a:ext cx="2150531" cy="1998986"/>
          </a:xfrm>
          <a:prstGeom prst="rect">
            <a:avLst/>
          </a:prstGeom>
          <a:solidFill>
            <a:schemeClr val="accent1">
              <a:lumMod val="20000"/>
              <a:lumOff val="80000"/>
              <a:alpha val="83000"/>
            </a:schemeClr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vert="vert270" lIns="108000" tIns="0" rIns="0" bIns="0" anchor="ctr" anchorCtr="0"/>
          <a:lstStyle/>
          <a:p>
            <a:pPr marL="11113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2400" b="1" kern="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CONDENA FIRME</a:t>
            </a:r>
          </a:p>
          <a:p>
            <a:pPr marL="11113" algn="ctr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2400" b="1" kern="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TITULAR PLAN</a:t>
            </a:r>
          </a:p>
        </p:txBody>
      </p:sp>
      <p:sp>
        <p:nvSpPr>
          <p:cNvPr id="45" name="Rechteck 35">
            <a:extLst>
              <a:ext uri="{FF2B5EF4-FFF2-40B4-BE49-F238E27FC236}">
                <a16:creationId xmlns:a16="http://schemas.microsoft.com/office/drawing/2014/main" id="{90C5F6EB-15F5-0542-ABE4-9BD578D9612D}"/>
              </a:ext>
            </a:extLst>
          </p:cNvPr>
          <p:cNvSpPr/>
          <p:nvPr/>
        </p:nvSpPr>
        <p:spPr bwMode="gray">
          <a:xfrm>
            <a:off x="5303912" y="3556772"/>
            <a:ext cx="3089999" cy="468367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/>
          <a:lstStyle/>
          <a:p>
            <a:pPr marL="180975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1400" b="1" kern="0" dirty="0">
                <a:solidFill>
                  <a:srgbClr val="C00000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LEY PENAL TRIBUTARIA</a:t>
            </a:r>
          </a:p>
        </p:txBody>
      </p:sp>
      <p:sp>
        <p:nvSpPr>
          <p:cNvPr id="46" name="Rechteck 35">
            <a:extLst>
              <a:ext uri="{FF2B5EF4-FFF2-40B4-BE49-F238E27FC236}">
                <a16:creationId xmlns:a16="http://schemas.microsoft.com/office/drawing/2014/main" id="{45CED5FF-89EB-8842-8E93-9699B51294A3}"/>
              </a:ext>
            </a:extLst>
          </p:cNvPr>
          <p:cNvSpPr/>
          <p:nvPr/>
        </p:nvSpPr>
        <p:spPr bwMode="gray">
          <a:xfrm>
            <a:off x="5303912" y="4111503"/>
            <a:ext cx="3102214" cy="468367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/>
          <a:lstStyle/>
          <a:p>
            <a:pPr marL="180975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1400" b="1" kern="0" dirty="0">
                <a:solidFill>
                  <a:srgbClr val="C00000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CÓDIGO ADUANERO</a:t>
            </a:r>
          </a:p>
        </p:txBody>
      </p:sp>
      <p:sp>
        <p:nvSpPr>
          <p:cNvPr id="47" name="Rechteck 35">
            <a:extLst>
              <a:ext uri="{FF2B5EF4-FFF2-40B4-BE49-F238E27FC236}">
                <a16:creationId xmlns:a16="http://schemas.microsoft.com/office/drawing/2014/main" id="{4CBB9023-4413-784D-AF67-76AE81F54EFA}"/>
              </a:ext>
            </a:extLst>
          </p:cNvPr>
          <p:cNvSpPr/>
          <p:nvPr/>
        </p:nvSpPr>
        <p:spPr bwMode="gray">
          <a:xfrm>
            <a:off x="5286703" y="4688620"/>
            <a:ext cx="3102214" cy="872072"/>
          </a:xfrm>
          <a:prstGeom prst="rect">
            <a:avLst/>
          </a:prstGeom>
          <a:solidFill>
            <a:sysClr val="window" lastClr="FFFFFF"/>
          </a:solidFill>
          <a:ln w="12700">
            <a:solidFill>
              <a:srgbClr val="C0C0C0"/>
            </a:solidFill>
            <a:miter lim="800000"/>
            <a:headEnd/>
            <a:tailEnd/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 anchor="ctr" anchorCtr="0"/>
          <a:lstStyle/>
          <a:p>
            <a:pPr marL="180975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defRPr/>
            </a:pPr>
            <a:r>
              <a:rPr lang="es-ES" sz="1400" kern="0" dirty="0">
                <a:solidFill>
                  <a:srgbClr val="C00000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DEUDAS VTO ANTERIOR AL           30-11-19 Y NO REGULARIZADAS</a:t>
            </a:r>
          </a:p>
        </p:txBody>
      </p:sp>
    </p:spTree>
    <p:extLst>
      <p:ext uri="{BB962C8B-B14F-4D97-AF65-F5344CB8AC3E}">
        <p14:creationId xmlns:p14="http://schemas.microsoft.com/office/powerpoint/2010/main" val="326781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38</a:t>
            </a:fld>
            <a:endParaRPr lang="es-A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27268A5-AB0B-1940-8F30-E3155B3F1814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>
              <a:lnSpc>
                <a:spcPct val="105000"/>
              </a:lnSpc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Formas de Extinción : Cancelación anticipada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356340C-4F3A-0848-836D-2B48957FAAAA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13  de la Ley 27.541 (B.O. 23/12/2019) y Art. 38 de la R.G. (AFIP) 4667 (B.O. 31/01/2020). 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BE5084CD-805E-0640-87F7-F01AC9564B65}"/>
              </a:ext>
            </a:extLst>
          </p:cNvPr>
          <p:cNvGrpSpPr/>
          <p:nvPr/>
        </p:nvGrpSpPr>
        <p:grpSpPr>
          <a:xfrm>
            <a:off x="4231151" y="3922007"/>
            <a:ext cx="5274856" cy="1572558"/>
            <a:chOff x="4231151" y="3922007"/>
            <a:chExt cx="5274856" cy="1572558"/>
          </a:xfrm>
        </p:grpSpPr>
        <p:sp>
          <p:nvSpPr>
            <p:cNvPr id="11" name="Oval 40">
              <a:extLst>
                <a:ext uri="{FF2B5EF4-FFF2-40B4-BE49-F238E27FC236}">
                  <a16:creationId xmlns:a16="http://schemas.microsoft.com/office/drawing/2014/main" id="{85EFDDB7-9B7D-B944-A722-59245C47A076}"/>
                </a:ext>
              </a:extLst>
            </p:cNvPr>
            <p:cNvSpPr/>
            <p:nvPr/>
          </p:nvSpPr>
          <p:spPr>
            <a:xfrm rot="10800000">
              <a:off x="4231151" y="4329180"/>
              <a:ext cx="5274856" cy="1165385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Roboto Bold" charset="0"/>
              </a:endParaRPr>
            </a:p>
          </p:txBody>
        </p:sp>
        <p:sp>
          <p:nvSpPr>
            <p:cNvPr id="12" name="Oval 41">
              <a:extLst>
                <a:ext uri="{FF2B5EF4-FFF2-40B4-BE49-F238E27FC236}">
                  <a16:creationId xmlns:a16="http://schemas.microsoft.com/office/drawing/2014/main" id="{FB6B72C2-3E5F-524E-A962-1C9562375E3B}"/>
                </a:ext>
              </a:extLst>
            </p:cNvPr>
            <p:cNvSpPr/>
            <p:nvPr/>
          </p:nvSpPr>
          <p:spPr>
            <a:xfrm rot="10800000">
              <a:off x="4583832" y="4187605"/>
              <a:ext cx="4569495" cy="1009548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Roboto Bold" charset="0"/>
              </a:endParaRPr>
            </a:p>
          </p:txBody>
        </p:sp>
        <p:sp>
          <p:nvSpPr>
            <p:cNvPr id="13" name="Oval 42">
              <a:extLst>
                <a:ext uri="{FF2B5EF4-FFF2-40B4-BE49-F238E27FC236}">
                  <a16:creationId xmlns:a16="http://schemas.microsoft.com/office/drawing/2014/main" id="{969A17BB-40A0-E84D-85EE-4290AFF32FFD}"/>
                </a:ext>
              </a:extLst>
            </p:cNvPr>
            <p:cNvSpPr/>
            <p:nvPr/>
          </p:nvSpPr>
          <p:spPr>
            <a:xfrm rot="10800000">
              <a:off x="4971620" y="3998914"/>
              <a:ext cx="3793922" cy="838199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Roboto Bold" charset="0"/>
              </a:endParaRPr>
            </a:p>
          </p:txBody>
        </p:sp>
        <p:sp>
          <p:nvSpPr>
            <p:cNvPr id="14" name="Oval 43">
              <a:extLst>
                <a:ext uri="{FF2B5EF4-FFF2-40B4-BE49-F238E27FC236}">
                  <a16:creationId xmlns:a16="http://schemas.microsoft.com/office/drawing/2014/main" id="{9D662EE4-0D7E-FB4E-B0E6-EEEDF91277A4}"/>
                </a:ext>
              </a:extLst>
            </p:cNvPr>
            <p:cNvSpPr/>
            <p:nvPr/>
          </p:nvSpPr>
          <p:spPr>
            <a:xfrm rot="10800000">
              <a:off x="5405403" y="3932853"/>
              <a:ext cx="2926352" cy="646525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Roboto Bold" charset="0"/>
              </a:endParaRPr>
            </a:p>
          </p:txBody>
        </p:sp>
        <p:sp>
          <p:nvSpPr>
            <p:cNvPr id="15" name="Oval 44">
              <a:extLst>
                <a:ext uri="{FF2B5EF4-FFF2-40B4-BE49-F238E27FC236}">
                  <a16:creationId xmlns:a16="http://schemas.microsoft.com/office/drawing/2014/main" id="{61C2FC57-165C-1346-8E80-22F1D097D106}"/>
                </a:ext>
              </a:extLst>
            </p:cNvPr>
            <p:cNvSpPr/>
            <p:nvPr/>
          </p:nvSpPr>
          <p:spPr>
            <a:xfrm rot="10800000">
              <a:off x="5795208" y="3922007"/>
              <a:ext cx="2146739" cy="474283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b="1" dirty="0">
                <a:latin typeface="Roboto Bold" charset="0"/>
              </a:endParaRPr>
            </a:p>
          </p:txBody>
        </p:sp>
      </p:grpSp>
      <p:sp>
        <p:nvSpPr>
          <p:cNvPr id="16" name="Rectangle 56">
            <a:extLst>
              <a:ext uri="{FF2B5EF4-FFF2-40B4-BE49-F238E27FC236}">
                <a16:creationId xmlns:a16="http://schemas.microsoft.com/office/drawing/2014/main" id="{9F784AC7-8B2C-D04C-990B-EA38124C6448}"/>
              </a:ext>
            </a:extLst>
          </p:cNvPr>
          <p:cNvSpPr/>
          <p:nvPr/>
        </p:nvSpPr>
        <p:spPr>
          <a:xfrm>
            <a:off x="2182214" y="2377901"/>
            <a:ext cx="72008" cy="10888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Roboto Bold" charset="0"/>
            </a:endParaRPr>
          </a:p>
        </p:txBody>
      </p:sp>
      <p:sp>
        <p:nvSpPr>
          <p:cNvPr id="17" name="Rectangle 60">
            <a:extLst>
              <a:ext uri="{FF2B5EF4-FFF2-40B4-BE49-F238E27FC236}">
                <a16:creationId xmlns:a16="http://schemas.microsoft.com/office/drawing/2014/main" id="{4D137BF7-5877-014C-9359-E0E0C3A2A88C}"/>
              </a:ext>
            </a:extLst>
          </p:cNvPr>
          <p:cNvSpPr>
            <a:spLocks/>
          </p:cNvSpPr>
          <p:nvPr/>
        </p:nvSpPr>
        <p:spPr bwMode="auto">
          <a:xfrm>
            <a:off x="1858407" y="2592819"/>
            <a:ext cx="32380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000" b="1" spc="300" dirty="0">
                <a:solidFill>
                  <a:schemeClr val="accent1">
                    <a:lumMod val="50000"/>
                  </a:schemeClr>
                </a:solidFill>
                <a:latin typeface="Roboto" charset="0"/>
                <a:ea typeface="Roboto" charset="0"/>
                <a:cs typeface="Roboto" charset="0"/>
                <a:sym typeface="Bebas Neue" charset="0"/>
              </a:rPr>
              <a:t>1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6ECF0DCF-6123-D54B-917A-C2365557534C}"/>
              </a:ext>
            </a:extLst>
          </p:cNvPr>
          <p:cNvSpPr txBox="1"/>
          <p:nvPr/>
        </p:nvSpPr>
        <p:spPr>
          <a:xfrm>
            <a:off x="2298138" y="2592819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>
                <a:solidFill>
                  <a:schemeClr val="accent1">
                    <a:lumMod val="50000"/>
                  </a:schemeClr>
                </a:solidFill>
              </a:rPr>
              <a:t>Cancelación total - por única vez.</a:t>
            </a:r>
          </a:p>
        </p:txBody>
      </p:sp>
      <p:sp>
        <p:nvSpPr>
          <p:cNvPr id="19" name="Rectangle 54">
            <a:extLst>
              <a:ext uri="{FF2B5EF4-FFF2-40B4-BE49-F238E27FC236}">
                <a16:creationId xmlns:a16="http://schemas.microsoft.com/office/drawing/2014/main" id="{E8EC0FE0-CAEB-E54A-AB0C-5CC251FA3397}"/>
              </a:ext>
            </a:extLst>
          </p:cNvPr>
          <p:cNvSpPr/>
          <p:nvPr/>
        </p:nvSpPr>
        <p:spPr>
          <a:xfrm>
            <a:off x="4927039" y="2377901"/>
            <a:ext cx="72008" cy="108886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Roboto Bold" charset="0"/>
            </a:endParaRPr>
          </a:p>
        </p:txBody>
      </p:sp>
      <p:sp>
        <p:nvSpPr>
          <p:cNvPr id="20" name="Rectangle 60">
            <a:extLst>
              <a:ext uri="{FF2B5EF4-FFF2-40B4-BE49-F238E27FC236}">
                <a16:creationId xmlns:a16="http://schemas.microsoft.com/office/drawing/2014/main" id="{21B0EB49-FB91-1E4D-A400-3E1DD9BEB8E5}"/>
              </a:ext>
            </a:extLst>
          </p:cNvPr>
          <p:cNvSpPr>
            <a:spLocks/>
          </p:cNvSpPr>
          <p:nvPr/>
        </p:nvSpPr>
        <p:spPr bwMode="auto">
          <a:xfrm>
            <a:off x="4529274" y="2583720"/>
            <a:ext cx="32380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000" b="1" spc="300" dirty="0">
                <a:solidFill>
                  <a:schemeClr val="accent1">
                    <a:lumMod val="50000"/>
                  </a:schemeClr>
                </a:solidFill>
                <a:latin typeface="Roboto" charset="0"/>
                <a:ea typeface="Roboto" charset="0"/>
                <a:cs typeface="Roboto" charset="0"/>
                <a:sym typeface="Bebas Neue" charset="0"/>
              </a:rPr>
              <a:t>2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24F3AA44-9F35-124A-B9A4-92DAF2BDF280}"/>
              </a:ext>
            </a:extLst>
          </p:cNvPr>
          <p:cNvSpPr txBox="1"/>
          <p:nvPr/>
        </p:nvSpPr>
        <p:spPr>
          <a:xfrm>
            <a:off x="7881619" y="2528820"/>
            <a:ext cx="40244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>
                <a:solidFill>
                  <a:schemeClr val="accent1">
                    <a:lumMod val="50000"/>
                  </a:schemeClr>
                </a:solidFill>
              </a:rPr>
              <a:t>Se puede pagar por VEP o débito, en cuyo caso se calculará el monto de la deuda al día 12 del mes siguiente.</a:t>
            </a:r>
          </a:p>
        </p:txBody>
      </p:sp>
      <p:sp>
        <p:nvSpPr>
          <p:cNvPr id="22" name="Rectangle 55">
            <a:extLst>
              <a:ext uri="{FF2B5EF4-FFF2-40B4-BE49-F238E27FC236}">
                <a16:creationId xmlns:a16="http://schemas.microsoft.com/office/drawing/2014/main" id="{610F1B86-A439-2545-A384-BCE22B19D26E}"/>
              </a:ext>
            </a:extLst>
          </p:cNvPr>
          <p:cNvSpPr/>
          <p:nvPr/>
        </p:nvSpPr>
        <p:spPr>
          <a:xfrm flipH="1">
            <a:off x="7671864" y="2415665"/>
            <a:ext cx="72008" cy="1051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Roboto Bold" charset="0"/>
            </a:endParaRPr>
          </a:p>
        </p:txBody>
      </p:sp>
      <p:sp>
        <p:nvSpPr>
          <p:cNvPr id="23" name="Rectangle 60">
            <a:extLst>
              <a:ext uri="{FF2B5EF4-FFF2-40B4-BE49-F238E27FC236}">
                <a16:creationId xmlns:a16="http://schemas.microsoft.com/office/drawing/2014/main" id="{357F1CA1-5376-7440-8E89-90FDBC2DE5F9}"/>
              </a:ext>
            </a:extLst>
          </p:cNvPr>
          <p:cNvSpPr>
            <a:spLocks/>
          </p:cNvSpPr>
          <p:nvPr/>
        </p:nvSpPr>
        <p:spPr bwMode="auto">
          <a:xfrm>
            <a:off x="7262639" y="2579354"/>
            <a:ext cx="32380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000" b="1" spc="300" dirty="0">
                <a:solidFill>
                  <a:schemeClr val="accent1">
                    <a:lumMod val="50000"/>
                  </a:schemeClr>
                </a:solidFill>
                <a:latin typeface="Roboto" charset="0"/>
                <a:ea typeface="Roboto" charset="0"/>
                <a:cs typeface="Roboto" charset="0"/>
                <a:sym typeface="Bebas Neue" charset="0"/>
              </a:rPr>
              <a:t>3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79D42797-1682-4B46-BE7E-B5A169781028}"/>
              </a:ext>
            </a:extLst>
          </p:cNvPr>
          <p:cNvSpPr txBox="1"/>
          <p:nvPr/>
        </p:nvSpPr>
        <p:spPr>
          <a:xfrm>
            <a:off x="5160998" y="2590006"/>
            <a:ext cx="20162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>
                <a:solidFill>
                  <a:schemeClr val="accent1">
                    <a:lumMod val="50000"/>
                  </a:schemeClr>
                </a:solidFill>
              </a:rPr>
              <a:t>A partir del mes del vencimiento de la segunda cuota.</a:t>
            </a:r>
          </a:p>
        </p:txBody>
      </p:sp>
    </p:spTree>
    <p:extLst>
      <p:ext uri="{BB962C8B-B14F-4D97-AF65-F5344CB8AC3E}">
        <p14:creationId xmlns:p14="http://schemas.microsoft.com/office/powerpoint/2010/main" val="3772872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/>
      <p:bldP spid="19" grpId="0" animBg="1"/>
      <p:bldP spid="20" grpId="0"/>
      <p:bldP spid="21" grpId="0"/>
      <p:bldP spid="22" grpId="0" animBg="1"/>
      <p:bldP spid="23" grpId="0"/>
      <p:bldP spid="2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39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27268A5-AB0B-1940-8F30-E3155B3F1814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>
              <a:lnSpc>
                <a:spcPct val="105000"/>
              </a:lnSpc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Formas de Extinción : Pago al Contado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id="{A676F2D9-C316-8349-B983-4AF580BE5CE2}"/>
              </a:ext>
            </a:extLst>
          </p:cNvPr>
          <p:cNvSpPr/>
          <p:nvPr/>
        </p:nvSpPr>
        <p:spPr>
          <a:xfrm>
            <a:off x="3647728" y="2411334"/>
            <a:ext cx="6888088" cy="971550"/>
          </a:xfrm>
          <a:custGeom>
            <a:avLst/>
            <a:gdLst>
              <a:gd name="connsiteX0" fmla="*/ 0 w 3564157"/>
              <a:gd name="connsiteY0" fmla="*/ 178208 h 1782078"/>
              <a:gd name="connsiteX1" fmla="*/ 178208 w 3564157"/>
              <a:gd name="connsiteY1" fmla="*/ 0 h 1782078"/>
              <a:gd name="connsiteX2" fmla="*/ 3385949 w 3564157"/>
              <a:gd name="connsiteY2" fmla="*/ 0 h 1782078"/>
              <a:gd name="connsiteX3" fmla="*/ 3564157 w 3564157"/>
              <a:gd name="connsiteY3" fmla="*/ 178208 h 1782078"/>
              <a:gd name="connsiteX4" fmla="*/ 3564157 w 3564157"/>
              <a:gd name="connsiteY4" fmla="*/ 1603870 h 1782078"/>
              <a:gd name="connsiteX5" fmla="*/ 3385949 w 3564157"/>
              <a:gd name="connsiteY5" fmla="*/ 1782078 h 1782078"/>
              <a:gd name="connsiteX6" fmla="*/ 178208 w 3564157"/>
              <a:gd name="connsiteY6" fmla="*/ 1782078 h 1782078"/>
              <a:gd name="connsiteX7" fmla="*/ 0 w 3564157"/>
              <a:gd name="connsiteY7" fmla="*/ 1603870 h 1782078"/>
              <a:gd name="connsiteX8" fmla="*/ 0 w 3564157"/>
              <a:gd name="connsiteY8" fmla="*/ 178208 h 1782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157" h="1782078">
                <a:moveTo>
                  <a:pt x="0" y="178208"/>
                </a:moveTo>
                <a:cubicBezTo>
                  <a:pt x="0" y="79786"/>
                  <a:pt x="79786" y="0"/>
                  <a:pt x="178208" y="0"/>
                </a:cubicBezTo>
                <a:lnTo>
                  <a:pt x="3385949" y="0"/>
                </a:lnTo>
                <a:cubicBezTo>
                  <a:pt x="3484371" y="0"/>
                  <a:pt x="3564157" y="79786"/>
                  <a:pt x="3564157" y="178208"/>
                </a:cubicBezTo>
                <a:lnTo>
                  <a:pt x="3564157" y="1603870"/>
                </a:lnTo>
                <a:cubicBezTo>
                  <a:pt x="3564157" y="1702292"/>
                  <a:pt x="3484371" y="1782078"/>
                  <a:pt x="3385949" y="1782078"/>
                </a:cubicBezTo>
                <a:lnTo>
                  <a:pt x="178208" y="1782078"/>
                </a:lnTo>
                <a:cubicBezTo>
                  <a:pt x="79786" y="1782078"/>
                  <a:pt x="0" y="1702292"/>
                  <a:pt x="0" y="1603870"/>
                </a:cubicBezTo>
                <a:lnTo>
                  <a:pt x="0" y="178208"/>
                </a:lnTo>
                <a:close/>
              </a:path>
            </a:pathLst>
          </a:custGeom>
          <a:solidFill>
            <a:srgbClr val="1EA185">
              <a:hueOff val="0"/>
              <a:satOff val="0"/>
              <a:lumOff val="0"/>
              <a:alphaOff val="0"/>
            </a:srgb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20775" tIns="97915" rIns="120775" bIns="97915" numCol="1" spcCol="1270" anchor="ctr" anchorCtr="0">
            <a:noAutofit/>
          </a:bodyPr>
          <a:lstStyle/>
          <a:p>
            <a:pPr marL="0" marR="0" lvl="0" indent="0" defTabSz="1600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s-ES_tradnl" kern="0" dirty="0">
                <a:solidFill>
                  <a:srgbClr val="FFFFFF"/>
                </a:solidFill>
                <a:latin typeface="Trebuchet MS" panose="020B0703020202090204" pitchFamily="34" charset="0"/>
                <a:cs typeface="Lato Light"/>
              </a:rPr>
              <a:t>Exteriorizar obligaciones en el sistema “MIS FACILIDADES”</a:t>
            </a:r>
            <a:endParaRPr kumimoji="0" lang="es-ES_tradnl" b="0" i="0" u="none" strike="noStrike" kern="0" cap="none" spc="0" normalizeH="0" baseline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703020202090204" pitchFamily="34" charset="0"/>
              <a:cs typeface="Lato Light"/>
            </a:endParaRPr>
          </a:p>
        </p:txBody>
      </p:sp>
      <p:sp>
        <p:nvSpPr>
          <p:cNvPr id="16" name="Freeform 13">
            <a:extLst>
              <a:ext uri="{FF2B5EF4-FFF2-40B4-BE49-F238E27FC236}">
                <a16:creationId xmlns:a16="http://schemas.microsoft.com/office/drawing/2014/main" id="{1DF9A1E9-9476-C047-B246-3E988992C8B4}"/>
              </a:ext>
            </a:extLst>
          </p:cNvPr>
          <p:cNvSpPr/>
          <p:nvPr/>
        </p:nvSpPr>
        <p:spPr>
          <a:xfrm>
            <a:off x="3647728" y="3486543"/>
            <a:ext cx="6888088" cy="971550"/>
          </a:xfrm>
          <a:custGeom>
            <a:avLst/>
            <a:gdLst>
              <a:gd name="connsiteX0" fmla="*/ 0 w 3564157"/>
              <a:gd name="connsiteY0" fmla="*/ 178208 h 1782078"/>
              <a:gd name="connsiteX1" fmla="*/ 178208 w 3564157"/>
              <a:gd name="connsiteY1" fmla="*/ 0 h 1782078"/>
              <a:gd name="connsiteX2" fmla="*/ 3385949 w 3564157"/>
              <a:gd name="connsiteY2" fmla="*/ 0 h 1782078"/>
              <a:gd name="connsiteX3" fmla="*/ 3564157 w 3564157"/>
              <a:gd name="connsiteY3" fmla="*/ 178208 h 1782078"/>
              <a:gd name="connsiteX4" fmla="*/ 3564157 w 3564157"/>
              <a:gd name="connsiteY4" fmla="*/ 1603870 h 1782078"/>
              <a:gd name="connsiteX5" fmla="*/ 3385949 w 3564157"/>
              <a:gd name="connsiteY5" fmla="*/ 1782078 h 1782078"/>
              <a:gd name="connsiteX6" fmla="*/ 178208 w 3564157"/>
              <a:gd name="connsiteY6" fmla="*/ 1782078 h 1782078"/>
              <a:gd name="connsiteX7" fmla="*/ 0 w 3564157"/>
              <a:gd name="connsiteY7" fmla="*/ 1603870 h 1782078"/>
              <a:gd name="connsiteX8" fmla="*/ 0 w 3564157"/>
              <a:gd name="connsiteY8" fmla="*/ 178208 h 1782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157" h="1782078">
                <a:moveTo>
                  <a:pt x="0" y="178208"/>
                </a:moveTo>
                <a:cubicBezTo>
                  <a:pt x="0" y="79786"/>
                  <a:pt x="79786" y="0"/>
                  <a:pt x="178208" y="0"/>
                </a:cubicBezTo>
                <a:lnTo>
                  <a:pt x="3385949" y="0"/>
                </a:lnTo>
                <a:cubicBezTo>
                  <a:pt x="3484371" y="0"/>
                  <a:pt x="3564157" y="79786"/>
                  <a:pt x="3564157" y="178208"/>
                </a:cubicBezTo>
                <a:lnTo>
                  <a:pt x="3564157" y="1603870"/>
                </a:lnTo>
                <a:cubicBezTo>
                  <a:pt x="3564157" y="1702292"/>
                  <a:pt x="3484371" y="1782078"/>
                  <a:pt x="3385949" y="1782078"/>
                </a:cubicBezTo>
                <a:lnTo>
                  <a:pt x="178208" y="1782078"/>
                </a:lnTo>
                <a:cubicBezTo>
                  <a:pt x="79786" y="1782078"/>
                  <a:pt x="0" y="1702292"/>
                  <a:pt x="0" y="1603870"/>
                </a:cubicBezTo>
                <a:lnTo>
                  <a:pt x="0" y="178208"/>
                </a:lnTo>
                <a:close/>
              </a:path>
            </a:pathLst>
          </a:custGeom>
          <a:solidFill>
            <a:srgbClr val="9BBB5C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20775" tIns="97915" rIns="120775" bIns="97915" numCol="1" spcCol="1270" anchor="ctr" anchorCtr="0">
            <a:noAutofit/>
          </a:bodyPr>
          <a:lstStyle/>
          <a:p>
            <a:pPr lvl="0" defTabSz="16002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es-ES_tradnl" kern="0" dirty="0">
                <a:solidFill>
                  <a:srgbClr val="FFFFFF"/>
                </a:solidFill>
                <a:latin typeface="Trebuchet MS" panose="020B0703020202090204" pitchFamily="34" charset="0"/>
                <a:cs typeface="Lato Light"/>
              </a:rPr>
              <a:t>No será valido cualquier otro pago al contado posterior al 23/12/2019 que no respete tales requisitos.</a:t>
            </a:r>
          </a:p>
        </p:txBody>
      </p:sp>
      <p:sp>
        <p:nvSpPr>
          <p:cNvPr id="18" name="Freeform 25">
            <a:extLst>
              <a:ext uri="{FF2B5EF4-FFF2-40B4-BE49-F238E27FC236}">
                <a16:creationId xmlns:a16="http://schemas.microsoft.com/office/drawing/2014/main" id="{BBB4FE49-A27D-834D-8BC0-2FD2943A918A}"/>
              </a:ext>
            </a:extLst>
          </p:cNvPr>
          <p:cNvSpPr/>
          <p:nvPr/>
        </p:nvSpPr>
        <p:spPr>
          <a:xfrm>
            <a:off x="3647728" y="4561752"/>
            <a:ext cx="6888088" cy="971550"/>
          </a:xfrm>
          <a:custGeom>
            <a:avLst/>
            <a:gdLst>
              <a:gd name="connsiteX0" fmla="*/ 0 w 3564157"/>
              <a:gd name="connsiteY0" fmla="*/ 178208 h 1782078"/>
              <a:gd name="connsiteX1" fmla="*/ 178208 w 3564157"/>
              <a:gd name="connsiteY1" fmla="*/ 0 h 1782078"/>
              <a:gd name="connsiteX2" fmla="*/ 3385949 w 3564157"/>
              <a:gd name="connsiteY2" fmla="*/ 0 h 1782078"/>
              <a:gd name="connsiteX3" fmla="*/ 3564157 w 3564157"/>
              <a:gd name="connsiteY3" fmla="*/ 178208 h 1782078"/>
              <a:gd name="connsiteX4" fmla="*/ 3564157 w 3564157"/>
              <a:gd name="connsiteY4" fmla="*/ 1603870 h 1782078"/>
              <a:gd name="connsiteX5" fmla="*/ 3385949 w 3564157"/>
              <a:gd name="connsiteY5" fmla="*/ 1782078 h 1782078"/>
              <a:gd name="connsiteX6" fmla="*/ 178208 w 3564157"/>
              <a:gd name="connsiteY6" fmla="*/ 1782078 h 1782078"/>
              <a:gd name="connsiteX7" fmla="*/ 0 w 3564157"/>
              <a:gd name="connsiteY7" fmla="*/ 1603870 h 1782078"/>
              <a:gd name="connsiteX8" fmla="*/ 0 w 3564157"/>
              <a:gd name="connsiteY8" fmla="*/ 178208 h 1782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64157" h="1782078">
                <a:moveTo>
                  <a:pt x="0" y="178208"/>
                </a:moveTo>
                <a:cubicBezTo>
                  <a:pt x="0" y="79786"/>
                  <a:pt x="79786" y="0"/>
                  <a:pt x="178208" y="0"/>
                </a:cubicBezTo>
                <a:lnTo>
                  <a:pt x="3385949" y="0"/>
                </a:lnTo>
                <a:cubicBezTo>
                  <a:pt x="3484371" y="0"/>
                  <a:pt x="3564157" y="79786"/>
                  <a:pt x="3564157" y="178208"/>
                </a:cubicBezTo>
                <a:lnTo>
                  <a:pt x="3564157" y="1603870"/>
                </a:lnTo>
                <a:cubicBezTo>
                  <a:pt x="3564157" y="1702292"/>
                  <a:pt x="3484371" y="1782078"/>
                  <a:pt x="3385949" y="1782078"/>
                </a:cubicBezTo>
                <a:lnTo>
                  <a:pt x="178208" y="1782078"/>
                </a:lnTo>
                <a:cubicBezTo>
                  <a:pt x="79786" y="1782078"/>
                  <a:pt x="0" y="1702292"/>
                  <a:pt x="0" y="1603870"/>
                </a:cubicBezTo>
                <a:lnTo>
                  <a:pt x="0" y="178208"/>
                </a:lnTo>
                <a:close/>
              </a:path>
            </a:pathLst>
          </a:custGeom>
          <a:solidFill>
            <a:srgbClr val="BD392F"/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spcFirstLastPara="0" vert="horz" wrap="square" lIns="120775" tIns="97915" rIns="120775" bIns="97915" numCol="1" spcCol="1270" anchor="ctr" anchorCtr="0">
            <a:noAutofit/>
          </a:bodyPr>
          <a:lstStyle/>
          <a:p>
            <a:pPr marL="0" marR="0" indent="0" defTabSz="16002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lang="es-ES_tradnl" kern="0" dirty="0">
                <a:solidFill>
                  <a:srgbClr val="FFFFFF"/>
                </a:solidFill>
                <a:latin typeface="Trebuchet MS" panose="020B0703020202090204" pitchFamily="34" charset="0"/>
              </a:rPr>
              <a:t>Quedan exceptuados los anticipos y el IVA por        importaciones de servicios. Van por plan y se paga con el anticipo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32A13175-FAD2-BD44-8D19-7FB73BB84B53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13  de la Ley 27.541 (B.O. 23/12/2019) y Art. 32 de la R.G. (AFIP) 4667 (B.O. 31/01/2020). 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25EDEE39-1CE1-D74C-A3F3-F6D4B82C8A08}"/>
              </a:ext>
            </a:extLst>
          </p:cNvPr>
          <p:cNvSpPr/>
          <p:nvPr/>
        </p:nvSpPr>
        <p:spPr>
          <a:xfrm>
            <a:off x="9887744" y="2411333"/>
            <a:ext cx="350632" cy="326471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9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4</a:t>
            </a:fld>
            <a:endParaRPr lang="es-AR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F99C9AB-3CD2-D84E-836E-4A56FAA091A1}"/>
              </a:ext>
            </a:extLst>
          </p:cNvPr>
          <p:cNvSpPr>
            <a:spLocks noChangeArrowheads="1"/>
          </p:cNvSpPr>
          <p:nvPr/>
        </p:nvSpPr>
        <p:spPr bwMode="gray">
          <a:xfrm>
            <a:off x="3287688" y="-1"/>
            <a:ext cx="6840760" cy="6871690"/>
          </a:xfrm>
          <a:prstGeom prst="rect">
            <a:avLst/>
          </a:prstGeom>
          <a:solidFill>
            <a:srgbClr val="EE9024"/>
          </a:solidFill>
          <a:ln w="25400">
            <a:noFill/>
            <a:miter lim="800000"/>
            <a:headEnd/>
            <a:tailEnd type="none" w="lg" len="med"/>
          </a:ln>
          <a:effectLst/>
        </p:spPr>
        <p:txBody>
          <a:bodyPr wrap="none" lIns="0" tIns="0" rIns="0" bIns="0" anchor="ctr"/>
          <a:lstStyle/>
          <a:p>
            <a:endParaRPr lang="es-AR" dirty="0">
              <a:solidFill>
                <a:prstClr val="white"/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1897ECD-A794-3944-94DD-04CB4FEACC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7" t="50716" r="16486"/>
          <a:stretch/>
        </p:blipFill>
        <p:spPr>
          <a:xfrm rot="16200000">
            <a:off x="8060756" y="1923676"/>
            <a:ext cx="6871689" cy="302433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DB0D15F-811C-794D-945D-09D5003957B3}"/>
              </a:ext>
            </a:extLst>
          </p:cNvPr>
          <p:cNvSpPr txBox="1"/>
          <p:nvPr/>
        </p:nvSpPr>
        <p:spPr>
          <a:xfrm>
            <a:off x="3647728" y="3136612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1. Beneficios Generales</a:t>
            </a:r>
          </a:p>
        </p:txBody>
      </p:sp>
    </p:spTree>
    <p:extLst>
      <p:ext uri="{BB962C8B-B14F-4D97-AF65-F5344CB8AC3E}">
        <p14:creationId xmlns:p14="http://schemas.microsoft.com/office/powerpoint/2010/main" val="3283911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40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27268A5-AB0B-1940-8F30-E3155B3F1814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Formas de Extinción : Compensación especial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EB69AA54-4D3A-5D43-A213-AF3A837FA1B1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13  de la Ley 27.541 (B.O. 23/12/2019) y Art. 27 a 31 de la R.G. (AFIP) 4667 (B.O. 31/01/2020). </a:t>
            </a:r>
          </a:p>
        </p:txBody>
      </p:sp>
      <p:sp>
        <p:nvSpPr>
          <p:cNvPr id="6" name="Flussdiagramm: Verzweigung 14">
            <a:extLst>
              <a:ext uri="{FF2B5EF4-FFF2-40B4-BE49-F238E27FC236}">
                <a16:creationId xmlns:a16="http://schemas.microsoft.com/office/drawing/2014/main" id="{D6511FBA-ACDE-8442-8688-FC521A74E256}"/>
              </a:ext>
            </a:extLst>
          </p:cNvPr>
          <p:cNvSpPr/>
          <p:nvPr/>
        </p:nvSpPr>
        <p:spPr bwMode="gray">
          <a:xfrm>
            <a:off x="3294718" y="5088511"/>
            <a:ext cx="5429646" cy="1375738"/>
          </a:xfrm>
          <a:prstGeom prst="flowChartDecision">
            <a:avLst/>
          </a:prstGeom>
          <a:gradFill flip="none" rotWithShape="1">
            <a:gsLst>
              <a:gs pos="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8900000" scaled="1"/>
            <a:tileRect/>
          </a:gradFill>
          <a:ln w="12700">
            <a:noFill/>
            <a:round/>
            <a:headEnd/>
            <a:tailEnd/>
          </a:ln>
          <a:effectLst>
            <a:softEdge rad="190500"/>
          </a:effectLst>
        </p:spPr>
        <p:txBody>
          <a:bodyPr rtlCol="0" anchor="ctr"/>
          <a:lstStyle/>
          <a:p>
            <a:pPr marL="0" marR="0" lvl="0" indent="0" algn="ctr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7" name="Flussdiagramm: Verzweigung 15">
            <a:extLst>
              <a:ext uri="{FF2B5EF4-FFF2-40B4-BE49-F238E27FC236}">
                <a16:creationId xmlns:a16="http://schemas.microsoft.com/office/drawing/2014/main" id="{7624B6AF-5805-8C44-9AF8-5897481FC8EA}"/>
              </a:ext>
            </a:extLst>
          </p:cNvPr>
          <p:cNvSpPr/>
          <p:nvPr/>
        </p:nvSpPr>
        <p:spPr bwMode="gray">
          <a:xfrm>
            <a:off x="4070549" y="5130823"/>
            <a:ext cx="4122058" cy="1044428"/>
          </a:xfrm>
          <a:prstGeom prst="flowChartDecision">
            <a:avLst/>
          </a:prstGeom>
          <a:gradFill flip="none" rotWithShape="1">
            <a:gsLst>
              <a:gs pos="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8900000" scaled="1"/>
            <a:tileRect/>
          </a:gradFill>
          <a:ln w="12700">
            <a:noFill/>
            <a:round/>
            <a:headEnd/>
            <a:tailEnd/>
          </a:ln>
          <a:effectLst>
            <a:softEdge rad="190500"/>
          </a:effectLst>
        </p:spPr>
        <p:txBody>
          <a:bodyPr rtlCol="0" anchor="ctr"/>
          <a:lstStyle/>
          <a:p>
            <a:pPr marL="0" marR="0" lvl="0" indent="0" algn="ctr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8" name="Rechteck 16">
            <a:extLst>
              <a:ext uri="{FF2B5EF4-FFF2-40B4-BE49-F238E27FC236}">
                <a16:creationId xmlns:a16="http://schemas.microsoft.com/office/drawing/2014/main" id="{77769A78-674A-DE4A-B173-EBE0738DD748}"/>
              </a:ext>
            </a:extLst>
          </p:cNvPr>
          <p:cNvSpPr/>
          <p:nvPr/>
        </p:nvSpPr>
        <p:spPr bwMode="gray">
          <a:xfrm>
            <a:off x="5864385" y="3284777"/>
            <a:ext cx="1079500" cy="1079500"/>
          </a:xfrm>
          <a:prstGeom prst="rect">
            <a:avLst/>
          </a:prstGeom>
          <a:solidFill>
            <a:srgbClr val="D7D7D7"/>
          </a:solidFill>
          <a:ln w="12700">
            <a:noFill/>
            <a:round/>
            <a:headEnd/>
            <a:tailEnd/>
          </a:ln>
          <a:scene3d>
            <a:camera prst="perspectiveLeft" fov="0">
              <a:rot lat="19978005" lon="1839267" rev="2245932"/>
            </a:camera>
            <a:lightRig rig="balanced" dir="t">
              <a:rot lat="0" lon="0" rev="16800000"/>
            </a:lightRig>
          </a:scene3d>
          <a:sp3d extrusionH="1016000">
            <a:bevelT w="25400" h="25400"/>
            <a:bevelB w="25400" h="25400"/>
          </a:sp3d>
        </p:spPr>
        <p:txBody>
          <a:bodyPr rtlCol="0" anchor="ctr"/>
          <a:lstStyle/>
          <a:p>
            <a:pPr marL="0" marR="0" lvl="0" indent="0" algn="ctr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9" name="Rechteck 17">
            <a:extLst>
              <a:ext uri="{FF2B5EF4-FFF2-40B4-BE49-F238E27FC236}">
                <a16:creationId xmlns:a16="http://schemas.microsoft.com/office/drawing/2014/main" id="{97611130-D477-0F4E-9C8E-AA6730444D89}"/>
              </a:ext>
            </a:extLst>
          </p:cNvPr>
          <p:cNvSpPr/>
          <p:nvPr/>
        </p:nvSpPr>
        <p:spPr bwMode="gray">
          <a:xfrm>
            <a:off x="2286140" y="3321987"/>
            <a:ext cx="2716713" cy="1305486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 marL="0" marR="0" lvl="0" indent="0" algn="r" defTabSz="91430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D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euda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Tributaria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,</a:t>
            </a:r>
            <a:r>
              <a:rPr kumimoji="0" lang="en-US" sz="2400" b="1" i="0" u="none" strike="noStrike" kern="1200" cap="none" spc="0" normalizeH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 SUSS o Aduanera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ea typeface="Helvetica" charset="0"/>
              <a:cs typeface="Helvetica" charset="0"/>
            </a:endParaRPr>
          </a:p>
          <a:p>
            <a:pPr marR="0" lvl="0" algn="r" defTabSz="91430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tabLst/>
              <a:defRPr/>
            </a:pPr>
            <a:r>
              <a:rPr lang="es-ES_tradnl" sz="1600" noProof="0" dirty="0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703020202090204" pitchFamily="34" charset="0"/>
                <a:cs typeface="+mn-cs"/>
              </a:rPr>
              <a:t>Cualquiera fuera su origen o naturaleza</a:t>
            </a: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10" name="Rechteck 18">
            <a:extLst>
              <a:ext uri="{FF2B5EF4-FFF2-40B4-BE49-F238E27FC236}">
                <a16:creationId xmlns:a16="http://schemas.microsoft.com/office/drawing/2014/main" id="{114A4D47-8912-784F-B76E-524E85094043}"/>
              </a:ext>
            </a:extLst>
          </p:cNvPr>
          <p:cNvSpPr/>
          <p:nvPr/>
        </p:nvSpPr>
        <p:spPr bwMode="gray">
          <a:xfrm>
            <a:off x="9187914" y="3931678"/>
            <a:ext cx="2875280" cy="1281276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/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lang="es-ES_tradnl" sz="2400" b="1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Saldo de libre disponibilidad, devoluciones, reintegros o reembolsos</a:t>
            </a:r>
            <a:endParaRPr kumimoji="0" lang="es-ES_tradnl" sz="2400" b="1" i="0" u="none" strike="noStrike" kern="120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ea typeface="Helvetica" charset="0"/>
              <a:cs typeface="Helvetica" charset="0"/>
            </a:endParaRPr>
          </a:p>
          <a:p>
            <a:pPr marL="0" marR="0" lvl="0" indent="0" algn="l" defTabSz="914309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s-ES_tradnl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Solicitados</a:t>
            </a:r>
            <a:r>
              <a:rPr kumimoji="0" lang="es-ES_tradnl" sz="16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 o exteriorizados al 23/12/2019 y siempre que se </a:t>
            </a:r>
            <a:r>
              <a:rPr kumimoji="0" lang="es-ES_tradnl" sz="16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highlight>
                  <a:srgbClr val="FFFF00"/>
                </a:highlight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encuentren aprobados </a:t>
            </a:r>
            <a:r>
              <a:rPr kumimoji="0" lang="es-ES_tradnl" sz="1600" b="0" i="0" u="none" strike="noStrike" kern="1200" cap="none" spc="0" normalizeH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por la AFIP y acreditados en el sistema cuentas tributarias</a:t>
            </a:r>
            <a:endParaRPr kumimoji="0" lang="es-ES_tradnl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sp>
        <p:nvSpPr>
          <p:cNvPr id="11" name="Rechteck 4">
            <a:extLst>
              <a:ext uri="{FF2B5EF4-FFF2-40B4-BE49-F238E27FC236}">
                <a16:creationId xmlns:a16="http://schemas.microsoft.com/office/drawing/2014/main" id="{5DAEE495-FB8E-8F42-8F2F-D8E360683A89}"/>
              </a:ext>
            </a:extLst>
          </p:cNvPr>
          <p:cNvSpPr/>
          <p:nvPr/>
        </p:nvSpPr>
        <p:spPr bwMode="gray">
          <a:xfrm flipH="1" flipV="1">
            <a:off x="5992490" y="2745027"/>
            <a:ext cx="2159000" cy="2159000"/>
          </a:xfrm>
          <a:custGeom>
            <a:avLst/>
            <a:gdLst/>
            <a:ahLst/>
            <a:cxnLst/>
            <a:rect l="l" t="t" r="r" b="b"/>
            <a:pathLst>
              <a:path w="2159000" h="2159000">
                <a:moveTo>
                  <a:pt x="0" y="0"/>
                </a:moveTo>
                <a:lnTo>
                  <a:pt x="1079500" y="0"/>
                </a:lnTo>
                <a:lnTo>
                  <a:pt x="2159000" y="0"/>
                </a:lnTo>
                <a:lnTo>
                  <a:pt x="2159000" y="1079500"/>
                </a:lnTo>
                <a:lnTo>
                  <a:pt x="1079500" y="1079500"/>
                </a:lnTo>
                <a:lnTo>
                  <a:pt x="1079500" y="2159000"/>
                </a:lnTo>
                <a:lnTo>
                  <a:pt x="0" y="2159000"/>
                </a:lnTo>
                <a:lnTo>
                  <a:pt x="0" y="1079500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  <a:round/>
            <a:headEnd/>
            <a:tailEnd/>
          </a:ln>
          <a:scene3d>
            <a:camera prst="perspectiveLeft" fov="0">
              <a:rot lat="19978005" lon="1839267" rev="2245932"/>
            </a:camera>
            <a:lightRig rig="balanced" dir="t">
              <a:rot lat="0" lon="0" rev="16800000"/>
            </a:lightRig>
          </a:scene3d>
          <a:sp3d extrusionH="1016000">
            <a:bevelT w="25400" h="25400"/>
            <a:bevelB w="25400" h="25400"/>
          </a:sp3d>
        </p:spPr>
        <p:txBody>
          <a:bodyPr rtlCol="0" anchor="ctr"/>
          <a:lstStyle/>
          <a:p>
            <a:pPr marL="0" marR="0" lvl="0" indent="0" algn="ctr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12" name="Rechteck 4">
            <a:extLst>
              <a:ext uri="{FF2B5EF4-FFF2-40B4-BE49-F238E27FC236}">
                <a16:creationId xmlns:a16="http://schemas.microsoft.com/office/drawing/2014/main" id="{FEB344D4-A696-7B4B-9596-9315BC0C38C1}"/>
              </a:ext>
            </a:extLst>
          </p:cNvPr>
          <p:cNvSpPr/>
          <p:nvPr/>
        </p:nvSpPr>
        <p:spPr bwMode="gray">
          <a:xfrm>
            <a:off x="5234628" y="2757727"/>
            <a:ext cx="2159000" cy="2159000"/>
          </a:xfrm>
          <a:custGeom>
            <a:avLst/>
            <a:gdLst/>
            <a:ahLst/>
            <a:cxnLst/>
            <a:rect l="l" t="t" r="r" b="b"/>
            <a:pathLst>
              <a:path w="2159000" h="2159000">
                <a:moveTo>
                  <a:pt x="0" y="0"/>
                </a:moveTo>
                <a:lnTo>
                  <a:pt x="1079500" y="0"/>
                </a:lnTo>
                <a:lnTo>
                  <a:pt x="2159000" y="0"/>
                </a:lnTo>
                <a:lnTo>
                  <a:pt x="2159000" y="1079500"/>
                </a:lnTo>
                <a:lnTo>
                  <a:pt x="1079500" y="1079500"/>
                </a:lnTo>
                <a:lnTo>
                  <a:pt x="1079500" y="2159000"/>
                </a:lnTo>
                <a:lnTo>
                  <a:pt x="0" y="2159000"/>
                </a:lnTo>
                <a:lnTo>
                  <a:pt x="0" y="1079500"/>
                </a:lnTo>
                <a:close/>
              </a:path>
            </a:pathLst>
          </a:custGeom>
          <a:solidFill>
            <a:srgbClr val="D7D7D7"/>
          </a:solidFill>
          <a:ln w="12700">
            <a:noFill/>
            <a:round/>
            <a:headEnd/>
            <a:tailEnd/>
          </a:ln>
          <a:scene3d>
            <a:camera prst="perspectiveLeft" fov="0">
              <a:rot lat="19978005" lon="1839267" rev="2245932"/>
            </a:camera>
            <a:lightRig rig="balanced" dir="t">
              <a:rot lat="0" lon="0" rev="16800000"/>
            </a:lightRig>
          </a:scene3d>
          <a:sp3d extrusionH="1016000">
            <a:bevelT w="25400" h="25400"/>
            <a:bevelB w="25400" h="25400"/>
          </a:sp3d>
        </p:spPr>
        <p:txBody>
          <a:bodyPr rtlCol="0" anchor="ctr"/>
          <a:lstStyle/>
          <a:p>
            <a:pPr marL="0" marR="0" lvl="0" indent="0" algn="ctr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13" name="Rechteck 22">
            <a:extLst>
              <a:ext uri="{FF2B5EF4-FFF2-40B4-BE49-F238E27FC236}">
                <a16:creationId xmlns:a16="http://schemas.microsoft.com/office/drawing/2014/main" id="{0E0771A8-53C6-E44F-86A4-3853671D1AD7}"/>
              </a:ext>
            </a:extLst>
          </p:cNvPr>
          <p:cNvSpPr/>
          <p:nvPr/>
        </p:nvSpPr>
        <p:spPr bwMode="gray">
          <a:xfrm>
            <a:off x="6456040" y="3284777"/>
            <a:ext cx="1079500" cy="1079500"/>
          </a:xfrm>
          <a:prstGeom prst="rect">
            <a:avLst/>
          </a:prstGeom>
          <a:solidFill>
            <a:schemeClr val="accent1"/>
          </a:solidFill>
          <a:ln w="12700">
            <a:noFill/>
            <a:round/>
            <a:headEnd/>
            <a:tailEnd/>
          </a:ln>
          <a:scene3d>
            <a:camera prst="perspectiveLeft" fov="0">
              <a:rot lat="19978005" lon="1839267" rev="2245932"/>
            </a:camera>
            <a:lightRig rig="balanced" dir="t">
              <a:rot lat="0" lon="0" rev="16800000"/>
            </a:lightRig>
          </a:scene3d>
          <a:sp3d extrusionH="1016000">
            <a:bevelT w="25400" h="25400"/>
            <a:bevelB w="25400" h="25400"/>
          </a:sp3d>
        </p:spPr>
        <p:txBody>
          <a:bodyPr rtlCol="0" anchor="ctr"/>
          <a:lstStyle/>
          <a:p>
            <a:pPr marL="0" marR="0" lvl="0" indent="0" algn="ctr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14" name="Flussdiagramm: Verzweigung 23">
            <a:extLst>
              <a:ext uri="{FF2B5EF4-FFF2-40B4-BE49-F238E27FC236}">
                <a16:creationId xmlns:a16="http://schemas.microsoft.com/office/drawing/2014/main" id="{2DA4B9AB-1DBD-F74F-A052-F3BD35ADBC21}"/>
              </a:ext>
            </a:extLst>
          </p:cNvPr>
          <p:cNvSpPr/>
          <p:nvPr/>
        </p:nvSpPr>
        <p:spPr bwMode="gray">
          <a:xfrm>
            <a:off x="3294718" y="5088511"/>
            <a:ext cx="5429646" cy="1375738"/>
          </a:xfrm>
          <a:prstGeom prst="flowChartDecision">
            <a:avLst/>
          </a:prstGeom>
          <a:gradFill flip="none" rotWithShape="1">
            <a:gsLst>
              <a:gs pos="0">
                <a:srgbClr val="000000">
                  <a:alpha val="30000"/>
                </a:srgbClr>
              </a:gs>
              <a:gs pos="100000">
                <a:srgbClr val="000000">
                  <a:alpha val="0"/>
                </a:srgbClr>
              </a:gs>
            </a:gsLst>
            <a:lin ang="18900000" scaled="1"/>
            <a:tileRect/>
          </a:gradFill>
          <a:ln w="12700">
            <a:noFill/>
            <a:round/>
            <a:headEnd/>
            <a:tailEnd/>
          </a:ln>
          <a:effectLst>
            <a:softEdge rad="190500"/>
          </a:effectLst>
        </p:spPr>
        <p:txBody>
          <a:bodyPr rtlCol="0" anchor="ctr"/>
          <a:lstStyle/>
          <a:p>
            <a:pPr marL="0" marR="0" lvl="0" indent="0" algn="ctr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15" name="Flussdiagramm: Verzweigung 25">
            <a:extLst>
              <a:ext uri="{FF2B5EF4-FFF2-40B4-BE49-F238E27FC236}">
                <a16:creationId xmlns:a16="http://schemas.microsoft.com/office/drawing/2014/main" id="{C272940D-8778-744F-9A9E-4022250657AE}"/>
              </a:ext>
            </a:extLst>
          </p:cNvPr>
          <p:cNvSpPr/>
          <p:nvPr/>
        </p:nvSpPr>
        <p:spPr bwMode="gray">
          <a:xfrm>
            <a:off x="4321801" y="5547144"/>
            <a:ext cx="3619554" cy="917106"/>
          </a:xfrm>
          <a:prstGeom prst="flowChartDecision">
            <a:avLst/>
          </a:prstGeom>
          <a:gradFill flip="none" rotWithShape="1">
            <a:gsLst>
              <a:gs pos="0">
                <a:srgbClr val="000000">
                  <a:alpha val="20000"/>
                </a:srgbClr>
              </a:gs>
              <a:gs pos="100000">
                <a:srgbClr val="000000">
                  <a:alpha val="0"/>
                </a:srgbClr>
              </a:gs>
            </a:gsLst>
            <a:lin ang="5400000" scaled="1"/>
            <a:tileRect/>
          </a:gradFill>
          <a:ln w="12700">
            <a:noFill/>
            <a:round/>
            <a:headEnd/>
            <a:tailEnd/>
          </a:ln>
          <a:effectLst>
            <a:softEdge rad="101600"/>
          </a:effectLst>
        </p:spPr>
        <p:txBody>
          <a:bodyPr rtlCol="0" anchor="ctr"/>
          <a:lstStyle/>
          <a:p>
            <a:pPr marL="0" marR="0" lvl="0" indent="0" algn="ctr" defTabSz="91430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9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16" name="Freeform 12">
            <a:extLst>
              <a:ext uri="{FF2B5EF4-FFF2-40B4-BE49-F238E27FC236}">
                <a16:creationId xmlns:a16="http://schemas.microsoft.com/office/drawing/2014/main" id="{4E7533C3-7A80-C04F-B07C-784B6F39FCE8}"/>
              </a:ext>
            </a:extLst>
          </p:cNvPr>
          <p:cNvSpPr>
            <a:spLocks/>
          </p:cNvSpPr>
          <p:nvPr/>
        </p:nvSpPr>
        <p:spPr bwMode="gray">
          <a:xfrm>
            <a:off x="825572" y="5998464"/>
            <a:ext cx="206414" cy="1005840"/>
          </a:xfrm>
          <a:custGeom>
            <a:avLst/>
            <a:gdLst/>
            <a:ahLst/>
            <a:cxnLst>
              <a:cxn ang="0">
                <a:pos x="0" y="85"/>
              </a:cxn>
              <a:cxn ang="0">
                <a:pos x="0" y="456"/>
              </a:cxn>
              <a:cxn ang="0">
                <a:pos x="120" y="456"/>
              </a:cxn>
              <a:cxn ang="0">
                <a:pos x="120" y="0"/>
              </a:cxn>
              <a:cxn ang="0">
                <a:pos x="0" y="85"/>
              </a:cxn>
            </a:cxnLst>
            <a:rect l="0" t="0" r="r" b="b"/>
            <a:pathLst>
              <a:path w="120" h="456">
                <a:moveTo>
                  <a:pt x="0" y="85"/>
                </a:moveTo>
                <a:lnTo>
                  <a:pt x="0" y="456"/>
                </a:lnTo>
                <a:lnTo>
                  <a:pt x="120" y="456"/>
                </a:lnTo>
                <a:lnTo>
                  <a:pt x="120" y="0"/>
                </a:lnTo>
                <a:lnTo>
                  <a:pt x="0" y="85"/>
                </a:lnTo>
                <a:close/>
              </a:path>
            </a:pathLst>
          </a:custGeom>
          <a:solidFill>
            <a:srgbClr val="ED1A3B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A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8004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accel="40000" fill="hold" grpId="1" nodeType="withEffect" p14:presetBounceEnd="40000">
                                      <p:stCondLst>
                                        <p:cond delay="10"/>
                                      </p:stCondLst>
                                      <p:childTnLst>
                                        <p:animMotion origin="layout" path="M -1.94444E-6 -0.4985 L -1.94444E-6 2.89017E-6 " pathEditMode="relative" rAng="0" ptsTypes="AA" p14:bounceEnd="40000">
                                          <p:cBhvr>
                                            <p:cTn id="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49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40000" fill="hold" grpId="1" nodeType="withEffect" p14:presetBounceEnd="40000">
                                      <p:stCondLst>
                                        <p:cond delay="10"/>
                                      </p:stCondLst>
                                      <p:childTnLst>
                                        <p:animMotion origin="layout" path="M 0.06337 -0.08 L -4.72222E-6 -4.50867E-6 " pathEditMode="relative" rAng="0" ptsTypes="AA" p14:bounceEnd="40000">
                                          <p:cBhvr>
                                            <p:cTn id="1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77" y="4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decel="10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37622 0.0037 L 2.77778E-7 3.17919E-6 " pathEditMode="relative" rAng="0" ptsTypes="AA">
                                          <p:cBhvr>
                                            <p:cTn id="2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802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decel="10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37622 0.0037 L 2.77778E-7 3.17919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802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20000" y="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decel="100000" fill="hold" grpId="2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44" presetClass="path" presetSubtype="0" decel="100000" fill="hold" grpId="3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animMotion origin="layout" path="M 0.07431 -0.14752 C 0.20677 -0.14081 0.36858 -0.11977 0.38577 -0.09457 C 0.40295 -0.06937 0.05122 -0.01619 -2.22222E-6 2.89017E-6 " pathEditMode="relative" rAng="0" ptsTypes="fsf">
                                          <p:cBhvr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08" y="73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20000" y="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decel="100000" fill="hold" grpId="2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44" presetClass="path" presetSubtype="0" decel="100000" fill="hold" grpId="3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animMotion origin="layout" path="M 0.07431 -0.14752 C 0.20677 -0.14081 0.36858 -0.11977 0.38577 -0.09457 C 0.40295 -0.06937 0.05122 -0.01619 -2.22222E-6 2.89017E-6 " pathEditMode="relative" rAng="0" ptsTypes="fsf">
                                          <p:cBhvr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08" y="73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grpId="1" nodeType="withEffect">
                                      <p:stCondLst>
                                        <p:cond delay="49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decel="10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20000" y="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44" presetClass="path" presetSubtype="0" decel="100000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15885 0.20323 C 0.0118 0.19792 -0.38872 0.20532 -0.37292 0.12508 C -0.35712 0.04485 -0.05712 0.01271 -0.00035 2.89017E-6 " pathEditMode="relative" rAng="0" ptsTypes="fsf">
                                          <p:cBhvr>
                                            <p:cTn id="5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378" y="-100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grpId="1" nodeType="withEffect">
                                      <p:stCondLst>
                                        <p:cond delay="49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decel="10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20000" y="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44" presetClass="path" presetSubtype="0" decel="100000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15885 0.20323 C 0.0118 0.19792 -0.38872 0.20532 -0.37292 0.12508 C -0.35712 0.04485 -0.05712 0.01271 -0.00035 2.89017E-6 " pathEditMode="relative" rAng="0" ptsTypes="fsf">
                                          <p:cBhvr>
                                            <p:cTn id="6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378" y="-100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grpId="4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6" grpId="1" animBg="1"/>
          <p:bldP spid="7" grpId="0" animBg="1"/>
          <p:bldP spid="7" grpId="1" animBg="1"/>
          <p:bldP spid="7" grpId="2" animBg="1"/>
          <p:bldP spid="8" grpId="0" animBg="1"/>
          <p:bldP spid="8" grpId="1" animBg="1"/>
          <p:bldP spid="9" grpId="0"/>
          <p:bldP spid="10" grpId="0"/>
          <p:bldP spid="11" grpId="0" animBg="1"/>
          <p:bldP spid="11" grpId="1" animBg="1"/>
          <p:bldP spid="11" grpId="2" animBg="1"/>
          <p:bldP spid="11" grpId="3" animBg="1"/>
          <p:bldP spid="12" grpId="0" animBg="1"/>
          <p:bldP spid="12" grpId="1" animBg="1"/>
          <p:bldP spid="13" grpId="0" animBg="1"/>
          <p:bldP spid="13" grpId="1" animBg="1"/>
          <p:bldP spid="13" grpId="2" animBg="1"/>
          <p:bldP spid="13" grpId="3" animBg="1"/>
          <p:bldP spid="14" grpId="0" animBg="1"/>
          <p:bldP spid="14" grpId="1" animBg="1"/>
          <p:bldP spid="14" grpId="2" animBg="1"/>
          <p:bldP spid="14" grpId="3" animBg="1"/>
          <p:bldP spid="15" grpId="0" animBg="1"/>
          <p:bldP spid="15" grpId="1" animBg="1"/>
          <p:bldP spid="15" grpId="2" animBg="1"/>
          <p:bldP spid="15" grpId="3" animBg="1"/>
          <p:bldP spid="15" grpId="4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path" presetSubtype="0" accel="40000" fill="hold" grpId="1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animMotion origin="layout" path="M -1.94444E-6 -0.4985 L -1.94444E-6 2.89017E-6 " pathEditMode="relative" rAng="0" ptsTypes="AA">
                                          <p:cBhvr>
                                            <p:cTn id="9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2492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0" presetID="10" presetClass="entr" presetSubtype="0" fill="hold" grpId="0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42" presetClass="path" presetSubtype="0" accel="40000" fill="hold" grpId="1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animMotion origin="layout" path="M 0.06337 -0.08 L -4.72222E-6 -4.50867E-6 " pathEditMode="relative" rAng="0" ptsTypes="AA">
                                          <p:cBhvr>
                                            <p:cTn id="14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177" y="40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5" presetID="10" presetClass="exit" presetSubtype="0" fill="hold" grpId="2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42" presetClass="path" presetSubtype="0" decel="10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37622 0.0037 L 2.77778E-7 3.17919E-6 " pathEditMode="relative" rAng="0" ptsTypes="AA">
                                          <p:cBhvr>
                                            <p:cTn id="2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802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42" presetClass="path" presetSubtype="0" decel="10000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-0.37622 0.0037 L 2.77778E-7 3.17919E-6 " pathEditMode="relative" rAng="0" ptsTypes="AA">
                                          <p:cBhvr>
                                            <p:cTn id="27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802" y="-1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8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3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36" dur="1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20000" y="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7" presetID="6" presetClass="emph" presetSubtype="0" decel="100000" fill="hold" grpId="2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animScale>
                                          <p:cBhvr>
                                            <p:cTn id="38" dur="100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9" presetID="44" presetClass="path" presetSubtype="0" decel="100000" fill="hold" grpId="3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animMotion origin="layout" path="M 0.07431 -0.14752 C 0.20677 -0.14081 0.36858 -0.11977 0.38577 -0.09457 C 0.40295 -0.06937 0.05122 -0.01619 -2.22222E-6 2.89017E-6 " pathEditMode="relative" rAng="0" ptsTypes="fsf">
                                          <p:cBhvr>
                                            <p:cTn id="40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08" y="73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1" presetID="10" presetClass="entr" presetSubtype="0" fill="hold" grpId="0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45" dur="1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20000" y="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decel="100000" fill="hold" grpId="2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00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44" presetClass="path" presetSubtype="0" decel="100000" fill="hold" grpId="3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animMotion origin="layout" path="M 0.07431 -0.14752 C 0.20677 -0.14081 0.36858 -0.11977 0.38577 -0.09457 C 0.40295 -0.06937 0.05122 -0.01619 -2.22222E-6 2.89017E-6 " pathEditMode="relative" rAng="0" ptsTypes="fsf">
                                          <p:cBhvr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2708" y="737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fill="hold" grpId="1" nodeType="withEffect">
                                      <p:stCondLst>
                                        <p:cond delay="49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decel="10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00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20000" y="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44" presetClass="path" presetSubtype="0" decel="100000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15885 0.20323 C 0.0118 0.19792 -0.38872 0.20532 -0.37292 0.12508 C -0.35712 0.04485 -0.05712 0.01271 -0.00035 2.89017E-6 " pathEditMode="relative" rAng="0" ptsTypes="fsf">
                                          <p:cBhvr>
                                            <p:cTn id="58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378" y="-100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fill="hold" grpId="1" nodeType="withEffect">
                                      <p:stCondLst>
                                        <p:cond delay="49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500000" y="5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6" presetClass="emph" presetSubtype="0" decel="100000" fill="hold" grpId="2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65" dur="100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20000" y="2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6" presetID="44" presetClass="path" presetSubtype="0" decel="100000" fill="hold" grpId="3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0.15885 0.20323 C 0.0118 0.19792 -0.38872 0.20532 -0.37292 0.12508 C -0.35712 0.04485 -0.05712 0.01271 -0.00035 2.89017E-6 " pathEditMode="relative" rAng="0" ptsTypes="fsf">
                                          <p:cBhvr>
                                            <p:cTn id="6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378" y="-1005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10" presetClass="exit" presetSubtype="0" fill="hold" grpId="4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1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6" grpId="1" animBg="1"/>
          <p:bldP spid="7" grpId="0" animBg="1"/>
          <p:bldP spid="7" grpId="1" animBg="1"/>
          <p:bldP spid="7" grpId="2" animBg="1"/>
          <p:bldP spid="8" grpId="0" animBg="1"/>
          <p:bldP spid="8" grpId="1" animBg="1"/>
          <p:bldP spid="9" grpId="0"/>
          <p:bldP spid="10" grpId="0"/>
          <p:bldP spid="11" grpId="0" animBg="1"/>
          <p:bldP spid="11" grpId="1" animBg="1"/>
          <p:bldP spid="11" grpId="2" animBg="1"/>
          <p:bldP spid="11" grpId="3" animBg="1"/>
          <p:bldP spid="12" grpId="0" animBg="1"/>
          <p:bldP spid="12" grpId="1" animBg="1"/>
          <p:bldP spid="13" grpId="0" animBg="1"/>
          <p:bldP spid="13" grpId="1" animBg="1"/>
          <p:bldP spid="13" grpId="2" animBg="1"/>
          <p:bldP spid="13" grpId="3" animBg="1"/>
          <p:bldP spid="14" grpId="0" animBg="1"/>
          <p:bldP spid="14" grpId="1" animBg="1"/>
          <p:bldP spid="14" grpId="2" animBg="1"/>
          <p:bldP spid="14" grpId="3" animBg="1"/>
          <p:bldP spid="15" grpId="0" animBg="1"/>
          <p:bldP spid="15" grpId="1" animBg="1"/>
          <p:bldP spid="15" grpId="2" animBg="1"/>
          <p:bldP spid="15" grpId="3" animBg="1"/>
          <p:bldP spid="15" grpId="4" animBg="1"/>
        </p:bldLst>
      </p:timing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41</a:t>
            </a:fld>
            <a:endParaRPr lang="es-AR"/>
          </a:p>
        </p:txBody>
      </p:sp>
      <p:sp>
        <p:nvSpPr>
          <p:cNvPr id="42" name="Parallelogram 15">
            <a:extLst>
              <a:ext uri="{FF2B5EF4-FFF2-40B4-BE49-F238E27FC236}">
                <a16:creationId xmlns:a16="http://schemas.microsoft.com/office/drawing/2014/main" id="{EBA5139C-0BC9-684D-949C-CDBDC41FE659}"/>
              </a:ext>
            </a:extLst>
          </p:cNvPr>
          <p:cNvSpPr/>
          <p:nvPr/>
        </p:nvSpPr>
        <p:spPr>
          <a:xfrm rot="6829550" flipV="1">
            <a:off x="8353441" y="3426192"/>
            <a:ext cx="2322970" cy="3060432"/>
          </a:xfrm>
          <a:prstGeom prst="parallelogram">
            <a:avLst>
              <a:gd name="adj" fmla="val 58199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Roboto Bold" charset="0"/>
            </a:endParaRPr>
          </a:p>
        </p:txBody>
      </p:sp>
      <p:sp>
        <p:nvSpPr>
          <p:cNvPr id="43" name="Parallelogram 16">
            <a:extLst>
              <a:ext uri="{FF2B5EF4-FFF2-40B4-BE49-F238E27FC236}">
                <a16:creationId xmlns:a16="http://schemas.microsoft.com/office/drawing/2014/main" id="{AA40B109-D4F5-0540-ACA2-85C84561EB9B}"/>
              </a:ext>
            </a:extLst>
          </p:cNvPr>
          <p:cNvSpPr/>
          <p:nvPr/>
        </p:nvSpPr>
        <p:spPr>
          <a:xfrm rot="6773122" flipV="1">
            <a:off x="8232510" y="3243255"/>
            <a:ext cx="2322970" cy="3095917"/>
          </a:xfrm>
          <a:prstGeom prst="parallelogram">
            <a:avLst>
              <a:gd name="adj" fmla="val 58199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Roboto Bold" charset="0"/>
            </a:endParaRPr>
          </a:p>
        </p:txBody>
      </p:sp>
      <p:sp>
        <p:nvSpPr>
          <p:cNvPr id="45" name="Parallelogram 18">
            <a:extLst>
              <a:ext uri="{FF2B5EF4-FFF2-40B4-BE49-F238E27FC236}">
                <a16:creationId xmlns:a16="http://schemas.microsoft.com/office/drawing/2014/main" id="{4CE506D3-B4C8-1F43-8CBC-D8FF32E40911}"/>
              </a:ext>
            </a:extLst>
          </p:cNvPr>
          <p:cNvSpPr/>
          <p:nvPr/>
        </p:nvSpPr>
        <p:spPr>
          <a:xfrm rot="6818990" flipV="1">
            <a:off x="4363191" y="3413242"/>
            <a:ext cx="2324668" cy="3081899"/>
          </a:xfrm>
          <a:prstGeom prst="parallelogram">
            <a:avLst>
              <a:gd name="adj" fmla="val 58199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Roboto Bold" charset="0"/>
            </a:endParaRPr>
          </a:p>
        </p:txBody>
      </p:sp>
      <p:sp>
        <p:nvSpPr>
          <p:cNvPr id="46" name="Parallelogram 19">
            <a:extLst>
              <a:ext uri="{FF2B5EF4-FFF2-40B4-BE49-F238E27FC236}">
                <a16:creationId xmlns:a16="http://schemas.microsoft.com/office/drawing/2014/main" id="{628FF13C-52C3-E44C-8C6F-6C42F63CA5FC}"/>
              </a:ext>
            </a:extLst>
          </p:cNvPr>
          <p:cNvSpPr/>
          <p:nvPr/>
        </p:nvSpPr>
        <p:spPr>
          <a:xfrm rot="6833464" flipV="1">
            <a:off x="4191986" y="3199398"/>
            <a:ext cx="2410346" cy="3148946"/>
          </a:xfrm>
          <a:prstGeom prst="parallelogram">
            <a:avLst>
              <a:gd name="adj" fmla="val 5819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Roboto Bold" charset="0"/>
            </a:endParaRPr>
          </a:p>
        </p:txBody>
      </p:sp>
      <p:sp>
        <p:nvSpPr>
          <p:cNvPr id="11" name="Rectangle 4">
            <a:extLst>
              <a:ext uri="{FF2B5EF4-FFF2-40B4-BE49-F238E27FC236}">
                <a16:creationId xmlns:a16="http://schemas.microsoft.com/office/drawing/2014/main" id="{5E1B80CA-17C6-AE44-AA48-98179C130E3D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>
              <a:lnSpc>
                <a:spcPct val="105000"/>
              </a:lnSpc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Formas de Extinción : Compensación especial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21D41AFE-95C1-7149-B9E5-362FFC44BB68}"/>
              </a:ext>
            </a:extLst>
          </p:cNvPr>
          <p:cNvGrpSpPr/>
          <p:nvPr/>
        </p:nvGrpSpPr>
        <p:grpSpPr>
          <a:xfrm>
            <a:off x="3611478" y="2171778"/>
            <a:ext cx="3528394" cy="2293617"/>
            <a:chOff x="2953422" y="2048567"/>
            <a:chExt cx="3528394" cy="2293617"/>
          </a:xfrm>
        </p:grpSpPr>
        <p:sp>
          <p:nvSpPr>
            <p:cNvPr id="55" name="Parallelogram 28">
              <a:extLst>
                <a:ext uri="{FF2B5EF4-FFF2-40B4-BE49-F238E27FC236}">
                  <a16:creationId xmlns:a16="http://schemas.microsoft.com/office/drawing/2014/main" id="{7B5540E2-94A9-ED4A-8E4A-A4D3762035E9}"/>
                </a:ext>
              </a:extLst>
            </p:cNvPr>
            <p:cNvSpPr/>
            <p:nvPr/>
          </p:nvSpPr>
          <p:spPr>
            <a:xfrm rot="6658876" flipV="1">
              <a:off x="3799302" y="1749053"/>
              <a:ext cx="2099246" cy="3087015"/>
            </a:xfrm>
            <a:prstGeom prst="parallelogram">
              <a:avLst>
                <a:gd name="adj" fmla="val 58199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Trebuchet MS" panose="020B0703020202090204" pitchFamily="34" charset="0"/>
              </a:endParaRPr>
            </a:p>
          </p:txBody>
        </p:sp>
        <p:sp>
          <p:nvSpPr>
            <p:cNvPr id="56" name="Parallelogram 29">
              <a:extLst>
                <a:ext uri="{FF2B5EF4-FFF2-40B4-BE49-F238E27FC236}">
                  <a16:creationId xmlns:a16="http://schemas.microsoft.com/office/drawing/2014/main" id="{04D2EF3E-E77D-3546-84B9-BC95EC912059}"/>
                </a:ext>
              </a:extLst>
            </p:cNvPr>
            <p:cNvSpPr/>
            <p:nvPr/>
          </p:nvSpPr>
          <p:spPr>
            <a:xfrm rot="6693387" flipV="1">
              <a:off x="3694360" y="1559912"/>
              <a:ext cx="2099246" cy="3076555"/>
            </a:xfrm>
            <a:prstGeom prst="parallelogram">
              <a:avLst>
                <a:gd name="adj" fmla="val 5819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Trebuchet MS" panose="020B0703020202090204" pitchFamily="34" charset="0"/>
              </a:endParaRPr>
            </a:p>
          </p:txBody>
        </p:sp>
        <p:sp>
          <p:nvSpPr>
            <p:cNvPr id="2" name="CuadroTexto 1">
              <a:extLst>
                <a:ext uri="{FF2B5EF4-FFF2-40B4-BE49-F238E27FC236}">
                  <a16:creationId xmlns:a16="http://schemas.microsoft.com/office/drawing/2014/main" id="{C49096E5-07D5-A44C-B25A-EBE260F92A9A}"/>
                </a:ext>
              </a:extLst>
            </p:cNvPr>
            <p:cNvSpPr txBox="1"/>
            <p:nvPr/>
          </p:nvSpPr>
          <p:spPr>
            <a:xfrm>
              <a:off x="2953422" y="2980501"/>
              <a:ext cx="3528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Cuentas Tributarias</a:t>
              </a: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ABEA0648-0F2F-7F44-9C2D-C0B181FF0E6E}"/>
              </a:ext>
            </a:extLst>
          </p:cNvPr>
          <p:cNvGrpSpPr/>
          <p:nvPr/>
        </p:nvGrpSpPr>
        <p:grpSpPr>
          <a:xfrm>
            <a:off x="7940999" y="2081238"/>
            <a:ext cx="3528394" cy="2398791"/>
            <a:chOff x="7235500" y="1910786"/>
            <a:chExt cx="3528394" cy="2398791"/>
          </a:xfrm>
        </p:grpSpPr>
        <p:sp>
          <p:nvSpPr>
            <p:cNvPr id="52" name="Parallelogram 25">
              <a:extLst>
                <a:ext uri="{FF2B5EF4-FFF2-40B4-BE49-F238E27FC236}">
                  <a16:creationId xmlns:a16="http://schemas.microsoft.com/office/drawing/2014/main" id="{34C5DAD1-ECBE-7F41-8825-F3AD7CA59E04}"/>
                </a:ext>
              </a:extLst>
            </p:cNvPr>
            <p:cNvSpPr/>
            <p:nvPr/>
          </p:nvSpPr>
          <p:spPr>
            <a:xfrm rot="6685987" flipV="1">
              <a:off x="7937868" y="1627496"/>
              <a:ext cx="2188789" cy="3175373"/>
            </a:xfrm>
            <a:prstGeom prst="parallelogram">
              <a:avLst>
                <a:gd name="adj" fmla="val 58199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Trebuchet MS" panose="020B0703020202090204" pitchFamily="34" charset="0"/>
              </a:endParaRPr>
            </a:p>
          </p:txBody>
        </p:sp>
        <p:sp>
          <p:nvSpPr>
            <p:cNvPr id="53" name="Parallelogram 26">
              <a:extLst>
                <a:ext uri="{FF2B5EF4-FFF2-40B4-BE49-F238E27FC236}">
                  <a16:creationId xmlns:a16="http://schemas.microsoft.com/office/drawing/2014/main" id="{11D4D540-C4B9-6D48-889A-660BDEEE91DD}"/>
                </a:ext>
              </a:extLst>
            </p:cNvPr>
            <p:cNvSpPr/>
            <p:nvPr/>
          </p:nvSpPr>
          <p:spPr>
            <a:xfrm rot="6656693" flipV="1">
              <a:off x="7795656" y="1376939"/>
              <a:ext cx="2188788" cy="3256482"/>
            </a:xfrm>
            <a:prstGeom prst="parallelogram">
              <a:avLst>
                <a:gd name="adj" fmla="val 5819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Trebuchet MS" panose="020B0703020202090204" pitchFamily="34" charset="0"/>
              </a:endParaRPr>
            </a:p>
          </p:txBody>
        </p:sp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020FD43E-4DC8-3748-97B0-BFEA02A1A4A4}"/>
                </a:ext>
              </a:extLst>
            </p:cNvPr>
            <p:cNvSpPr txBox="1"/>
            <p:nvPr/>
          </p:nvSpPr>
          <p:spPr>
            <a:xfrm>
              <a:off x="7235500" y="2811294"/>
              <a:ext cx="35283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_tradnl" dirty="0">
                  <a:solidFill>
                    <a:schemeClr val="bg1"/>
                  </a:solidFill>
                  <a:latin typeface="Trebuchet MS" panose="020B0703020202090204" pitchFamily="34" charset="0"/>
                </a:rPr>
                <a:t>Sistema calcula condonación</a:t>
              </a:r>
            </a:p>
          </p:txBody>
        </p:sp>
      </p:grpSp>
      <p:sp>
        <p:nvSpPr>
          <p:cNvPr id="16" name="CuadroTexto 15">
            <a:extLst>
              <a:ext uri="{FF2B5EF4-FFF2-40B4-BE49-F238E27FC236}">
                <a16:creationId xmlns:a16="http://schemas.microsoft.com/office/drawing/2014/main" id="{C0BA9260-5584-194C-9B4C-61F1D5FBF5B2}"/>
              </a:ext>
            </a:extLst>
          </p:cNvPr>
          <p:cNvSpPr txBox="1"/>
          <p:nvPr/>
        </p:nvSpPr>
        <p:spPr>
          <a:xfrm>
            <a:off x="3510615" y="4446382"/>
            <a:ext cx="35283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dirty="0">
                <a:solidFill>
                  <a:schemeClr val="bg1"/>
                </a:solidFill>
                <a:latin typeface="Trebuchet MS" panose="020B0703020202090204" pitchFamily="34" charset="0"/>
              </a:rPr>
              <a:t>Observaciones y/o Inconsistencias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E56BCC7C-216F-3146-8003-5704DAAF13AF}"/>
              </a:ext>
            </a:extLst>
          </p:cNvPr>
          <p:cNvSpPr txBox="1"/>
          <p:nvPr/>
        </p:nvSpPr>
        <p:spPr>
          <a:xfrm>
            <a:off x="7546144" y="4587076"/>
            <a:ext cx="3528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dirty="0">
                <a:solidFill>
                  <a:schemeClr val="tx2">
                    <a:lumMod val="50000"/>
                  </a:schemeClr>
                </a:solidFill>
                <a:latin typeface="Trebuchet MS" panose="020B0703020202090204" pitchFamily="34" charset="0"/>
              </a:rPr>
              <a:t>Inexactitud saldos</a:t>
            </a:r>
          </a:p>
        </p:txBody>
      </p:sp>
      <p:sp>
        <p:nvSpPr>
          <p:cNvPr id="19" name="Oval 13">
            <a:extLst>
              <a:ext uri="{FF2B5EF4-FFF2-40B4-BE49-F238E27FC236}">
                <a16:creationId xmlns:a16="http://schemas.microsoft.com/office/drawing/2014/main" id="{C2BEFA25-1DE3-864A-BD0D-839102791CB5}"/>
              </a:ext>
            </a:extLst>
          </p:cNvPr>
          <p:cNvSpPr/>
          <p:nvPr/>
        </p:nvSpPr>
        <p:spPr>
          <a:xfrm>
            <a:off x="7645927" y="2513684"/>
            <a:ext cx="688822" cy="648072"/>
          </a:xfrm>
          <a:prstGeom prst="ellipse">
            <a:avLst/>
          </a:prstGeom>
          <a:solidFill>
            <a:srgbClr val="F29B26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182843" tIns="91422" rIns="182843" bIns="91422" rtlCol="0" anchor="ctr"/>
          <a:lstStyle/>
          <a:p>
            <a:pPr marL="0" marR="0" lvl="0" indent="0" algn="ctr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703020202090204" pitchFamily="34" charset="0"/>
                <a:cs typeface="Lato Light"/>
              </a:rPr>
              <a:t>2</a:t>
            </a:r>
          </a:p>
        </p:txBody>
      </p:sp>
      <p:sp>
        <p:nvSpPr>
          <p:cNvPr id="21" name="Oval 11">
            <a:extLst>
              <a:ext uri="{FF2B5EF4-FFF2-40B4-BE49-F238E27FC236}">
                <a16:creationId xmlns:a16="http://schemas.microsoft.com/office/drawing/2014/main" id="{7BBA8784-0AF7-AB45-824A-9320A49322DD}"/>
              </a:ext>
            </a:extLst>
          </p:cNvPr>
          <p:cNvSpPr/>
          <p:nvPr/>
        </p:nvSpPr>
        <p:spPr>
          <a:xfrm>
            <a:off x="3488884" y="4154384"/>
            <a:ext cx="688823" cy="648072"/>
          </a:xfrm>
          <a:prstGeom prst="ellipse">
            <a:avLst/>
          </a:prstGeom>
          <a:solidFill>
            <a:srgbClr val="1EA185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182843" tIns="91422" rIns="182843" bIns="91422" rtlCol="0" anchor="ctr"/>
          <a:lstStyle/>
          <a:p>
            <a:pPr marL="0" marR="0" lvl="0" indent="0" algn="ctr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703020202090204" pitchFamily="34" charset="0"/>
                <a:cs typeface="Lato Light"/>
              </a:rPr>
              <a:t>3</a:t>
            </a:r>
          </a:p>
        </p:txBody>
      </p:sp>
      <p:sp>
        <p:nvSpPr>
          <p:cNvPr id="24" name="Oval 15">
            <a:extLst>
              <a:ext uri="{FF2B5EF4-FFF2-40B4-BE49-F238E27FC236}">
                <a16:creationId xmlns:a16="http://schemas.microsoft.com/office/drawing/2014/main" id="{E2E2D875-E90F-0147-B70A-5386416B7454}"/>
              </a:ext>
            </a:extLst>
          </p:cNvPr>
          <p:cNvSpPr/>
          <p:nvPr/>
        </p:nvSpPr>
        <p:spPr>
          <a:xfrm>
            <a:off x="7567425" y="4194328"/>
            <a:ext cx="688822" cy="648072"/>
          </a:xfrm>
          <a:prstGeom prst="ellipse">
            <a:avLst/>
          </a:prstGeom>
          <a:solidFill>
            <a:srgbClr val="BD392F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lIns="182843" tIns="91422" rIns="182843" bIns="91422" rtlCol="0" anchor="ctr"/>
          <a:lstStyle/>
          <a:p>
            <a:pPr marL="0" marR="0" lvl="0" indent="0" algn="ctr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rebuchet MS" panose="020B0703020202090204" pitchFamily="34" charset="0"/>
                <a:cs typeface="Lato Light"/>
              </a:rPr>
              <a:t>4</a:t>
            </a:r>
          </a:p>
        </p:txBody>
      </p:sp>
      <p:sp>
        <p:nvSpPr>
          <p:cNvPr id="25" name="Oval 16">
            <a:extLst>
              <a:ext uri="{FF2B5EF4-FFF2-40B4-BE49-F238E27FC236}">
                <a16:creationId xmlns:a16="http://schemas.microsoft.com/office/drawing/2014/main" id="{00D82E30-38C2-3743-A613-1652CDE886AB}"/>
              </a:ext>
            </a:extLst>
          </p:cNvPr>
          <p:cNvSpPr/>
          <p:nvPr/>
        </p:nvSpPr>
        <p:spPr>
          <a:xfrm>
            <a:off x="3688970" y="2616107"/>
            <a:ext cx="688822" cy="648072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82843" tIns="91422" rIns="182843" bIns="91422" rtlCol="0" anchor="ctr"/>
          <a:lstStyle/>
          <a:p>
            <a:pPr algn="ctr"/>
            <a:r>
              <a:rPr lang="en-US" sz="3400" dirty="0">
                <a:solidFill>
                  <a:schemeClr val="tx2">
                    <a:lumMod val="50000"/>
                  </a:schemeClr>
                </a:solidFill>
                <a:latin typeface="Trebuchet MS" panose="020B0703020202090204" pitchFamily="34" charset="0"/>
                <a:cs typeface="Lato Light"/>
              </a:rPr>
              <a:t>1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CE9967D5-7CCD-2246-BAD2-FAFC40430F0A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13  de la Ley 27.541 (B.O. 23/12/2019) y Art. 27 a 31 de la R.G. (AFIP) 4667 (B.O. 31/01/2020). </a:t>
            </a:r>
          </a:p>
        </p:txBody>
      </p:sp>
    </p:spTree>
    <p:extLst>
      <p:ext uri="{BB962C8B-B14F-4D97-AF65-F5344CB8AC3E}">
        <p14:creationId xmlns:p14="http://schemas.microsoft.com/office/powerpoint/2010/main" val="3925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5" grpId="0" animBg="1"/>
      <p:bldP spid="46" grpId="0" animBg="1"/>
      <p:bldP spid="17" grpId="0"/>
      <p:bldP spid="19" grpId="0" animBg="1"/>
      <p:bldP spid="21" grpId="0" animBg="1"/>
      <p:bldP spid="24" grpId="0" animBg="1"/>
      <p:bldP spid="25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42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127268A5-AB0B-1940-8F30-E3155B3F1814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>
              <a:lnSpc>
                <a:spcPct val="105000"/>
              </a:lnSpc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Formas de Extinción : Compensación especial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8F00DACC-40E0-284D-A903-5C6A3DFF91E2}"/>
              </a:ext>
            </a:extLst>
          </p:cNvPr>
          <p:cNvSpPr>
            <a:spLocks/>
          </p:cNvSpPr>
          <p:nvPr/>
        </p:nvSpPr>
        <p:spPr bwMode="auto">
          <a:xfrm>
            <a:off x="3503712" y="2405767"/>
            <a:ext cx="705620" cy="3438125"/>
          </a:xfrm>
          <a:custGeom>
            <a:avLst/>
            <a:gdLst>
              <a:gd name="T0" fmla="*/ 1541 w 1541"/>
              <a:gd name="T1" fmla="*/ 59 h 6327"/>
              <a:gd name="T2" fmla="*/ 1541 w 1541"/>
              <a:gd name="T3" fmla="*/ 6268 h 6327"/>
              <a:gd name="T4" fmla="*/ 1482 w 1541"/>
              <a:gd name="T5" fmla="*/ 6327 h 6327"/>
              <a:gd name="T6" fmla="*/ 59 w 1541"/>
              <a:gd name="T7" fmla="*/ 6327 h 6327"/>
              <a:gd name="T8" fmla="*/ 0 w 1541"/>
              <a:gd name="T9" fmla="*/ 6268 h 6327"/>
              <a:gd name="T10" fmla="*/ 0 w 1541"/>
              <a:gd name="T11" fmla="*/ 59 h 6327"/>
              <a:gd name="T12" fmla="*/ 59 w 1541"/>
              <a:gd name="T13" fmla="*/ 0 h 6327"/>
              <a:gd name="T14" fmla="*/ 1482 w 1541"/>
              <a:gd name="T15" fmla="*/ 0 h 6327"/>
              <a:gd name="T16" fmla="*/ 1541 w 1541"/>
              <a:gd name="T17" fmla="*/ 59 h 6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1" h="6327">
                <a:moveTo>
                  <a:pt x="1541" y="59"/>
                </a:moveTo>
                <a:cubicBezTo>
                  <a:pt x="1541" y="6268"/>
                  <a:pt x="1541" y="6268"/>
                  <a:pt x="1541" y="6268"/>
                </a:cubicBezTo>
                <a:cubicBezTo>
                  <a:pt x="1541" y="6301"/>
                  <a:pt x="1514" y="6327"/>
                  <a:pt x="1482" y="6327"/>
                </a:cubicBezTo>
                <a:cubicBezTo>
                  <a:pt x="59" y="6327"/>
                  <a:pt x="59" y="6327"/>
                  <a:pt x="59" y="6327"/>
                </a:cubicBezTo>
                <a:cubicBezTo>
                  <a:pt x="26" y="6327"/>
                  <a:pt x="0" y="6301"/>
                  <a:pt x="0" y="626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7"/>
                  <a:pt x="26" y="0"/>
                  <a:pt x="59" y="0"/>
                </a:cubicBezTo>
                <a:cubicBezTo>
                  <a:pt x="1482" y="0"/>
                  <a:pt x="1482" y="0"/>
                  <a:pt x="1482" y="0"/>
                </a:cubicBezTo>
                <a:cubicBezTo>
                  <a:pt x="1514" y="0"/>
                  <a:pt x="1541" y="27"/>
                  <a:pt x="1541" y="59"/>
                </a:cubicBezTo>
                <a:close/>
              </a:path>
            </a:pathLst>
          </a:custGeom>
          <a:solidFill>
            <a:srgbClr val="ED7D31"/>
          </a:solidFill>
          <a:ln>
            <a:noFill/>
          </a:ln>
        </p:spPr>
        <p:txBody>
          <a:bodyPr vert="horz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599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6" name="Freeform 7">
            <a:extLst>
              <a:ext uri="{FF2B5EF4-FFF2-40B4-BE49-F238E27FC236}">
                <a16:creationId xmlns:a16="http://schemas.microsoft.com/office/drawing/2014/main" id="{B10FCCE5-08E9-3845-9B6C-398A37F0F2A1}"/>
              </a:ext>
            </a:extLst>
          </p:cNvPr>
          <p:cNvSpPr>
            <a:spLocks/>
          </p:cNvSpPr>
          <p:nvPr/>
        </p:nvSpPr>
        <p:spPr bwMode="auto">
          <a:xfrm>
            <a:off x="3640115" y="2243492"/>
            <a:ext cx="705620" cy="3438125"/>
          </a:xfrm>
          <a:custGeom>
            <a:avLst/>
            <a:gdLst>
              <a:gd name="T0" fmla="*/ 1541 w 1541"/>
              <a:gd name="T1" fmla="*/ 59 h 6327"/>
              <a:gd name="T2" fmla="*/ 1541 w 1541"/>
              <a:gd name="T3" fmla="*/ 6268 h 6327"/>
              <a:gd name="T4" fmla="*/ 1482 w 1541"/>
              <a:gd name="T5" fmla="*/ 6327 h 6327"/>
              <a:gd name="T6" fmla="*/ 59 w 1541"/>
              <a:gd name="T7" fmla="*/ 6327 h 6327"/>
              <a:gd name="T8" fmla="*/ 0 w 1541"/>
              <a:gd name="T9" fmla="*/ 6268 h 6327"/>
              <a:gd name="T10" fmla="*/ 0 w 1541"/>
              <a:gd name="T11" fmla="*/ 59 h 6327"/>
              <a:gd name="T12" fmla="*/ 59 w 1541"/>
              <a:gd name="T13" fmla="*/ 0 h 6327"/>
              <a:gd name="T14" fmla="*/ 1482 w 1541"/>
              <a:gd name="T15" fmla="*/ 0 h 6327"/>
              <a:gd name="T16" fmla="*/ 1541 w 1541"/>
              <a:gd name="T17" fmla="*/ 59 h 6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1" h="6327">
                <a:moveTo>
                  <a:pt x="1541" y="59"/>
                </a:moveTo>
                <a:cubicBezTo>
                  <a:pt x="1541" y="6268"/>
                  <a:pt x="1541" y="6268"/>
                  <a:pt x="1541" y="6268"/>
                </a:cubicBezTo>
                <a:cubicBezTo>
                  <a:pt x="1541" y="6301"/>
                  <a:pt x="1514" y="6327"/>
                  <a:pt x="1482" y="6327"/>
                </a:cubicBezTo>
                <a:cubicBezTo>
                  <a:pt x="59" y="6327"/>
                  <a:pt x="59" y="6327"/>
                  <a:pt x="59" y="6327"/>
                </a:cubicBezTo>
                <a:cubicBezTo>
                  <a:pt x="26" y="6327"/>
                  <a:pt x="0" y="6301"/>
                  <a:pt x="0" y="626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7"/>
                  <a:pt x="26" y="0"/>
                  <a:pt x="59" y="0"/>
                </a:cubicBezTo>
                <a:cubicBezTo>
                  <a:pt x="1482" y="0"/>
                  <a:pt x="1482" y="0"/>
                  <a:pt x="1482" y="0"/>
                </a:cubicBezTo>
                <a:cubicBezTo>
                  <a:pt x="1514" y="0"/>
                  <a:pt x="1541" y="27"/>
                  <a:pt x="1541" y="59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vert="vert270" wrap="square" lIns="91416" tIns="45708" rIns="91416" bIns="45708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rPr>
              <a:t>INEXACTITUD</a:t>
            </a:r>
          </a:p>
        </p:txBody>
      </p:sp>
      <p:sp>
        <p:nvSpPr>
          <p:cNvPr id="7" name="Abgerundetes Rechteck 47">
            <a:extLst>
              <a:ext uri="{FF2B5EF4-FFF2-40B4-BE49-F238E27FC236}">
                <a16:creationId xmlns:a16="http://schemas.microsoft.com/office/drawing/2014/main" id="{0D970B31-24FE-C24D-82F3-6D511936D48D}"/>
              </a:ext>
            </a:extLst>
          </p:cNvPr>
          <p:cNvSpPr/>
          <p:nvPr/>
        </p:nvSpPr>
        <p:spPr bwMode="gray">
          <a:xfrm>
            <a:off x="4405695" y="2281212"/>
            <a:ext cx="5936878" cy="818644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1">
                <a:ln>
                  <a:noFill/>
                </a:ln>
                <a:solidFill>
                  <a:srgbClr val="ED7D31">
                    <a:lumMod val="50000"/>
                  </a:srgb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Producirá caducidad compensación</a:t>
            </a:r>
          </a:p>
        </p:txBody>
      </p:sp>
      <p:sp>
        <p:nvSpPr>
          <p:cNvPr id="8" name="Abgerundetes Rechteck 47">
            <a:extLst>
              <a:ext uri="{FF2B5EF4-FFF2-40B4-BE49-F238E27FC236}">
                <a16:creationId xmlns:a16="http://schemas.microsoft.com/office/drawing/2014/main" id="{12BA27AE-AA8D-4840-AAEC-86F63461B675}"/>
              </a:ext>
            </a:extLst>
          </p:cNvPr>
          <p:cNvSpPr/>
          <p:nvPr/>
        </p:nvSpPr>
        <p:spPr bwMode="gray">
          <a:xfrm>
            <a:off x="4405695" y="3185743"/>
            <a:ext cx="5936879" cy="694564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lang="en-US" sz="1600" kern="0" noProof="1">
                <a:solidFill>
                  <a:srgbClr val="ED7D31">
                    <a:lumMod val="50000"/>
                  </a:srgb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Producirá caducidad planes de pago solicitados.</a:t>
            </a:r>
            <a:endParaRPr kumimoji="0" lang="en-US" sz="1600" b="0" i="0" u="none" strike="noStrike" kern="0" cap="none" spc="0" normalizeH="0" baseline="0" noProof="1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sp>
        <p:nvSpPr>
          <p:cNvPr id="9" name="Abgerundetes Rechteck 47">
            <a:extLst>
              <a:ext uri="{FF2B5EF4-FFF2-40B4-BE49-F238E27FC236}">
                <a16:creationId xmlns:a16="http://schemas.microsoft.com/office/drawing/2014/main" id="{BFB3EDB2-5C05-B74D-8E5F-719FAA8E39EF}"/>
              </a:ext>
            </a:extLst>
          </p:cNvPr>
          <p:cNvSpPr/>
          <p:nvPr/>
        </p:nvSpPr>
        <p:spPr bwMode="gray">
          <a:xfrm>
            <a:off x="4405695" y="3978519"/>
            <a:ext cx="5936880" cy="694565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lang="en-US" sz="1600" kern="0" noProof="1">
                <a:solidFill>
                  <a:srgbClr val="ED7D31">
                    <a:lumMod val="50000"/>
                  </a:srgb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Inexactitud sea igual o menor a $30.000 ó 5%, lo que fuera mayor, solo caducará la compensación.</a:t>
            </a:r>
            <a:endParaRPr kumimoji="0" lang="en-US" sz="1600" b="0" i="0" u="none" strike="noStrike" kern="0" cap="none" spc="0" normalizeH="0" baseline="0" noProof="1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sp>
        <p:nvSpPr>
          <p:cNvPr id="11" name="Abgerundetes Rechteck 47">
            <a:extLst>
              <a:ext uri="{FF2B5EF4-FFF2-40B4-BE49-F238E27FC236}">
                <a16:creationId xmlns:a16="http://schemas.microsoft.com/office/drawing/2014/main" id="{1707827F-5F33-8F40-A5EB-17356E3EE986}"/>
              </a:ext>
            </a:extLst>
          </p:cNvPr>
          <p:cNvSpPr/>
          <p:nvPr/>
        </p:nvSpPr>
        <p:spPr bwMode="gray">
          <a:xfrm>
            <a:off x="4405693" y="4771296"/>
            <a:ext cx="5936880" cy="694564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lang="en-US" sz="1600" kern="0" noProof="1">
                <a:solidFill>
                  <a:srgbClr val="ED7D31">
                    <a:lumMod val="50000"/>
                  </a:srgb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Sin sanción alguna, siempre que se cancele dentro 10 días hábiles (K+I) desde la fecha en la que quede firme el acto.</a:t>
            </a:r>
            <a:endParaRPr kumimoji="0" lang="en-US" sz="1600" b="0" i="0" u="none" strike="noStrike" kern="0" cap="none" spc="0" normalizeH="0" baseline="0" noProof="1">
              <a:ln>
                <a:noFill/>
              </a:ln>
              <a:solidFill>
                <a:srgbClr val="ED7D31">
                  <a:lumMod val="50000"/>
                </a:srgbClr>
              </a:solidFill>
              <a:effectLst/>
              <a:uLnTx/>
              <a:uFillTx/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886B901-3BD8-4447-86F0-DBF8B962611A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13  de la Ley 27.541 (B.O. 23/12/2019) y Art. 31 de la R.G. (AFIP) 4667 (B.O. 31/01/2020). </a:t>
            </a:r>
          </a:p>
        </p:txBody>
      </p:sp>
    </p:spTree>
    <p:extLst>
      <p:ext uri="{BB962C8B-B14F-4D97-AF65-F5344CB8AC3E}">
        <p14:creationId xmlns:p14="http://schemas.microsoft.com/office/powerpoint/2010/main" val="1741392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43</a:t>
            </a:fld>
            <a:endParaRPr lang="es-AR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F99C9AB-3CD2-D84E-836E-4A56FAA091A1}"/>
              </a:ext>
            </a:extLst>
          </p:cNvPr>
          <p:cNvSpPr>
            <a:spLocks noChangeArrowheads="1"/>
          </p:cNvSpPr>
          <p:nvPr/>
        </p:nvSpPr>
        <p:spPr bwMode="gray">
          <a:xfrm>
            <a:off x="3287688" y="-1"/>
            <a:ext cx="6840760" cy="6871690"/>
          </a:xfrm>
          <a:prstGeom prst="rect">
            <a:avLst/>
          </a:prstGeom>
          <a:solidFill>
            <a:srgbClr val="EE9024"/>
          </a:solidFill>
          <a:ln w="25400">
            <a:noFill/>
            <a:miter lim="800000"/>
            <a:headEnd/>
            <a:tailEnd type="none" w="lg" len="med"/>
          </a:ln>
          <a:effectLst/>
        </p:spPr>
        <p:txBody>
          <a:bodyPr wrap="none" lIns="0" tIns="0" rIns="0" bIns="0" anchor="ctr"/>
          <a:lstStyle/>
          <a:p>
            <a:endParaRPr lang="es-AR" dirty="0">
              <a:solidFill>
                <a:prstClr val="white"/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1897ECD-A794-3944-94DD-04CB4FEACC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7" t="50716" r="16486"/>
          <a:stretch/>
        </p:blipFill>
        <p:spPr>
          <a:xfrm rot="16200000">
            <a:off x="8060756" y="1923676"/>
            <a:ext cx="6871689" cy="302433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DB0D15F-811C-794D-945D-09D5003957B3}"/>
              </a:ext>
            </a:extLst>
          </p:cNvPr>
          <p:cNvSpPr txBox="1"/>
          <p:nvPr/>
        </p:nvSpPr>
        <p:spPr>
          <a:xfrm>
            <a:off x="3647728" y="3136612"/>
            <a:ext cx="56886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6. Aspectos Particulares</a:t>
            </a:r>
          </a:p>
        </p:txBody>
      </p:sp>
    </p:spTree>
    <p:extLst>
      <p:ext uri="{BB962C8B-B14F-4D97-AF65-F5344CB8AC3E}">
        <p14:creationId xmlns:p14="http://schemas.microsoft.com/office/powerpoint/2010/main" val="1315648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44</a:t>
            </a:fld>
            <a:endParaRPr lang="es-A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15AA313-FED7-8D45-9756-9FF53D6AB720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>
              <a:lnSpc>
                <a:spcPct val="105000"/>
              </a:lnSpc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Refinanciación de Planes de Facilidades de Pago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21" name="Rectangle 48">
            <a:extLst>
              <a:ext uri="{FF2B5EF4-FFF2-40B4-BE49-F238E27FC236}">
                <a16:creationId xmlns:a16="http://schemas.microsoft.com/office/drawing/2014/main" id="{9E7EEC89-FDDA-C34E-98BF-DE047FBD521B}"/>
              </a:ext>
            </a:extLst>
          </p:cNvPr>
          <p:cNvSpPr/>
          <p:nvPr/>
        </p:nvSpPr>
        <p:spPr bwMode="auto">
          <a:xfrm>
            <a:off x="3825004" y="4034347"/>
            <a:ext cx="4187575" cy="257245"/>
          </a:xfrm>
          <a:prstGeom prst="rect">
            <a:avLst/>
          </a:prstGeom>
          <a:solidFill>
            <a:srgbClr val="45BEEF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9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 Bold" charset="0"/>
            </a:endParaRPr>
          </a:p>
        </p:txBody>
      </p:sp>
      <p:sp>
        <p:nvSpPr>
          <p:cNvPr id="22" name="Rectangle 49">
            <a:extLst>
              <a:ext uri="{FF2B5EF4-FFF2-40B4-BE49-F238E27FC236}">
                <a16:creationId xmlns:a16="http://schemas.microsoft.com/office/drawing/2014/main" id="{847115A6-58F5-E142-BA78-154202559AB0}"/>
              </a:ext>
            </a:extLst>
          </p:cNvPr>
          <p:cNvSpPr/>
          <p:nvPr/>
        </p:nvSpPr>
        <p:spPr bwMode="auto">
          <a:xfrm>
            <a:off x="8012583" y="4034347"/>
            <a:ext cx="4266329" cy="257245"/>
          </a:xfrm>
          <a:prstGeom prst="rect">
            <a:avLst/>
          </a:prstGeom>
          <a:solidFill>
            <a:srgbClr val="7CDCE6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399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Roboto Bold" charset="0"/>
            </a:endParaRPr>
          </a:p>
        </p:txBody>
      </p:sp>
      <p:sp>
        <p:nvSpPr>
          <p:cNvPr id="28" name="Rounded Rectangle 61">
            <a:extLst>
              <a:ext uri="{FF2B5EF4-FFF2-40B4-BE49-F238E27FC236}">
                <a16:creationId xmlns:a16="http://schemas.microsoft.com/office/drawing/2014/main" id="{2E799AC0-7DBF-2248-A3EE-A79D2A7CA818}"/>
              </a:ext>
            </a:extLst>
          </p:cNvPr>
          <p:cNvSpPr>
            <a:spLocks noChangeAspect="1"/>
          </p:cNvSpPr>
          <p:nvPr/>
        </p:nvSpPr>
        <p:spPr>
          <a:xfrm>
            <a:off x="5616938" y="2442173"/>
            <a:ext cx="3216760" cy="3239924"/>
          </a:xfrm>
          <a:prstGeom prst="roundRect">
            <a:avLst/>
          </a:prstGeom>
          <a:solidFill>
            <a:srgbClr val="45BEEF"/>
          </a:solidFill>
          <a:ln>
            <a:noFill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es-ES_tradnl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cs typeface="+mn-cs"/>
              </a:rPr>
              <a:t>No se puede refinanciar obligaciones excluida.</a:t>
            </a:r>
          </a:p>
          <a:p>
            <a:pPr lvl="0" algn="ctr">
              <a:defRPr/>
            </a:pPr>
            <a:r>
              <a:rPr lang="es-ES_tradnl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cs typeface="+mn-cs"/>
              </a:rPr>
              <a:t>El contribuyente debe contar con el certificado </a:t>
            </a:r>
            <a:r>
              <a:rPr lang="es-ES_tradnl" dirty="0" err="1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cs typeface="+mn-cs"/>
              </a:rPr>
              <a:t>MiPyMEs</a:t>
            </a:r>
            <a:endParaRPr lang="es-ES_tradnl" dirty="0">
              <a:solidFill>
                <a:schemeClr val="accent1">
                  <a:lumMod val="50000"/>
                </a:schemeClr>
              </a:solidFill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29" name="Rounded Rectangle 62">
            <a:extLst>
              <a:ext uri="{FF2B5EF4-FFF2-40B4-BE49-F238E27FC236}">
                <a16:creationId xmlns:a16="http://schemas.microsoft.com/office/drawing/2014/main" id="{5BECB0BE-DCCB-224C-B2A2-8AF758886A67}"/>
              </a:ext>
            </a:extLst>
          </p:cNvPr>
          <p:cNvSpPr>
            <a:spLocks noChangeAspect="1"/>
          </p:cNvSpPr>
          <p:nvPr/>
        </p:nvSpPr>
        <p:spPr>
          <a:xfrm>
            <a:off x="8878561" y="2442173"/>
            <a:ext cx="3216760" cy="3203108"/>
          </a:xfrm>
          <a:prstGeom prst="roundRect">
            <a:avLst/>
          </a:prstGeom>
          <a:solidFill>
            <a:srgbClr val="7CDCE6"/>
          </a:solidFill>
          <a:ln>
            <a:noFill/>
          </a:ln>
          <a:effectLst/>
        </p:spPr>
        <p:txBody>
          <a:bodyPr anchor="ctr"/>
          <a:lstStyle/>
          <a:p>
            <a:pPr lvl="0" algn="ctr">
              <a:defRPr/>
            </a:pPr>
            <a:r>
              <a:rPr lang="es-ES_tradnl" dirty="0">
                <a:solidFill>
                  <a:srgbClr val="FE8637">
                    <a:lumMod val="50000"/>
                  </a:srgbClr>
                </a:solidFill>
                <a:latin typeface="Trebuchet MS" panose="020B0703020202090204" pitchFamily="34" charset="0"/>
              </a:rPr>
              <a:t>Pago a contado o adhesión a financiación. Se considerarán pagos hasta el mes anterior.  Solicitar suspensión del débito para el mes en curso</a:t>
            </a:r>
          </a:p>
        </p:txBody>
      </p:sp>
      <p:sp>
        <p:nvSpPr>
          <p:cNvPr id="43" name="Rounded Rectangle 60">
            <a:extLst>
              <a:ext uri="{FF2B5EF4-FFF2-40B4-BE49-F238E27FC236}">
                <a16:creationId xmlns:a16="http://schemas.microsoft.com/office/drawing/2014/main" id="{A5AB4A1F-A16B-D345-B7AA-8ED27433EAC8}"/>
              </a:ext>
            </a:extLst>
          </p:cNvPr>
          <p:cNvSpPr>
            <a:spLocks noChangeAspect="1"/>
          </p:cNvSpPr>
          <p:nvPr/>
        </p:nvSpPr>
        <p:spPr>
          <a:xfrm>
            <a:off x="2303176" y="2442173"/>
            <a:ext cx="3216760" cy="3216760"/>
          </a:xfrm>
          <a:prstGeom prst="roundRect">
            <a:avLst/>
          </a:prstGeom>
          <a:solidFill>
            <a:schemeClr val="accent1"/>
          </a:solidFill>
          <a:ln/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s-ES_tradnl" dirty="0">
                <a:solidFill>
                  <a:schemeClr val="bg1"/>
                </a:solidFill>
                <a:latin typeface="Trebuchet MS" panose="020B0703020202090204" pitchFamily="34" charset="0"/>
              </a:rPr>
              <a:t>Planes facilidades de pago presentados por MIS FACILIDADES con anterioridad al 23/12/2019</a:t>
            </a:r>
          </a:p>
          <a:p>
            <a:pPr algn="ctr">
              <a:defRPr/>
            </a:pPr>
            <a:r>
              <a:rPr lang="es-ES_tradnl" sz="1200" dirty="0">
                <a:solidFill>
                  <a:schemeClr val="bg1"/>
                </a:solidFill>
                <a:latin typeface="Trebuchet MS" panose="020B0703020202090204" pitchFamily="34" charset="0"/>
              </a:rPr>
              <a:t>Queda fuera “Jerónimo” - Concursados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87A93D37-B87F-5B4C-AAA3-63B2C1956547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8  de la Ley 27.541 (B.O. 23/12/2019) y Art. 39 de la R.G. (AFIP) 4667 (B.O. 31/01/2020). </a:t>
            </a:r>
          </a:p>
        </p:txBody>
      </p:sp>
      <p:sp>
        <p:nvSpPr>
          <p:cNvPr id="12" name="Redondear rectángulo de esquina diagonal 11">
            <a:extLst>
              <a:ext uri="{FF2B5EF4-FFF2-40B4-BE49-F238E27FC236}">
                <a16:creationId xmlns:a16="http://schemas.microsoft.com/office/drawing/2014/main" id="{A67A0A40-76AB-1147-95F9-E9C0C7E185E3}"/>
              </a:ext>
            </a:extLst>
          </p:cNvPr>
          <p:cNvSpPr/>
          <p:nvPr/>
        </p:nvSpPr>
        <p:spPr>
          <a:xfrm>
            <a:off x="2774509" y="5818186"/>
            <a:ext cx="8722091" cy="504056"/>
          </a:xfrm>
          <a:prstGeom prst="round2DiagRect">
            <a:avLst/>
          </a:prstGeom>
          <a:solidFill>
            <a:schemeClr val="accent1">
              <a:lumMod val="60000"/>
              <a:lumOff val="40000"/>
              <a:alpha val="31000"/>
            </a:schemeClr>
          </a:solidFill>
          <a:ln w="12700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_tradnl" sz="14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No se pueden refinanciar parcialmente los planes de pago. </a:t>
            </a:r>
          </a:p>
          <a:p>
            <a:pPr algn="ctr"/>
            <a:r>
              <a:rPr lang="es-ES_tradnl" sz="1000" dirty="0" err="1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Cfme</a:t>
            </a:r>
            <a:r>
              <a:rPr lang="es-ES_tradnl" sz="10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. </a:t>
            </a:r>
            <a:r>
              <a:rPr lang="es-AR" sz="10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Conferencia 26/02/2020: Régimen de Regularización. CPCECABA y AFIP</a:t>
            </a:r>
          </a:p>
        </p:txBody>
      </p:sp>
      <p:grpSp>
        <p:nvGrpSpPr>
          <p:cNvPr id="13" name="2 Grupo">
            <a:extLst>
              <a:ext uri="{FF2B5EF4-FFF2-40B4-BE49-F238E27FC236}">
                <a16:creationId xmlns:a16="http://schemas.microsoft.com/office/drawing/2014/main" id="{90E0EF66-B838-E042-8F3D-43AD028608AC}"/>
              </a:ext>
            </a:extLst>
          </p:cNvPr>
          <p:cNvGrpSpPr/>
          <p:nvPr/>
        </p:nvGrpSpPr>
        <p:grpSpPr>
          <a:xfrm rot="21242068">
            <a:off x="1735047" y="1791828"/>
            <a:ext cx="5315273" cy="1273246"/>
            <a:chOff x="200529" y="1646965"/>
            <a:chExt cx="5315273" cy="1273246"/>
          </a:xfrm>
        </p:grpSpPr>
        <p:grpSp>
          <p:nvGrpSpPr>
            <p:cNvPr id="14" name="Group 20">
              <a:extLst>
                <a:ext uri="{FF2B5EF4-FFF2-40B4-BE49-F238E27FC236}">
                  <a16:creationId xmlns:a16="http://schemas.microsoft.com/office/drawing/2014/main" id="{085F7B58-3DB7-6149-8A3C-FC5E1222E3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9144" y="1763510"/>
              <a:ext cx="5114925" cy="1079500"/>
              <a:chOff x="195" y="1614"/>
              <a:chExt cx="3222" cy="680"/>
            </a:xfrm>
          </p:grpSpPr>
          <p:sp>
            <p:nvSpPr>
              <p:cNvPr id="25" name="Freeform 17" descr="© INSCALE GmbH, 26.05.2010&#10;http://www.presentationload.com/">
                <a:extLst>
                  <a:ext uri="{FF2B5EF4-FFF2-40B4-BE49-F238E27FC236}">
                    <a16:creationId xmlns:a16="http://schemas.microsoft.com/office/drawing/2014/main" id="{336E239C-E7F9-3944-B2AE-CC92E80B14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" y="1614"/>
                <a:ext cx="3198" cy="680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75" y="2"/>
                  </a:cxn>
                  <a:cxn ang="0">
                    <a:pos x="122" y="0"/>
                  </a:cxn>
                  <a:cxn ang="0">
                    <a:pos x="192" y="6"/>
                  </a:cxn>
                  <a:cxn ang="0">
                    <a:pos x="230" y="12"/>
                  </a:cxn>
                  <a:cxn ang="0">
                    <a:pos x="252" y="10"/>
                  </a:cxn>
                  <a:cxn ang="0">
                    <a:pos x="278" y="12"/>
                  </a:cxn>
                  <a:cxn ang="0">
                    <a:pos x="306" y="14"/>
                  </a:cxn>
                  <a:cxn ang="0">
                    <a:pos x="332" y="30"/>
                  </a:cxn>
                  <a:cxn ang="0">
                    <a:pos x="380" y="38"/>
                  </a:cxn>
                  <a:cxn ang="0">
                    <a:pos x="550" y="56"/>
                  </a:cxn>
                  <a:cxn ang="0">
                    <a:pos x="654" y="50"/>
                  </a:cxn>
                  <a:cxn ang="0">
                    <a:pos x="694" y="40"/>
                  </a:cxn>
                  <a:cxn ang="0">
                    <a:pos x="710" y="24"/>
                  </a:cxn>
                  <a:cxn ang="0">
                    <a:pos x="740" y="16"/>
                  </a:cxn>
                  <a:cxn ang="0">
                    <a:pos x="768" y="20"/>
                  </a:cxn>
                  <a:cxn ang="0">
                    <a:pos x="798" y="22"/>
                  </a:cxn>
                  <a:cxn ang="0">
                    <a:pos x="818" y="26"/>
                  </a:cxn>
                  <a:cxn ang="0">
                    <a:pos x="842" y="18"/>
                  </a:cxn>
                  <a:cxn ang="0">
                    <a:pos x="870" y="22"/>
                  </a:cxn>
                  <a:cxn ang="0">
                    <a:pos x="958" y="30"/>
                  </a:cxn>
                  <a:cxn ang="0">
                    <a:pos x="986" y="30"/>
                  </a:cxn>
                  <a:cxn ang="0">
                    <a:pos x="1030" y="46"/>
                  </a:cxn>
                  <a:cxn ang="0">
                    <a:pos x="1174" y="52"/>
                  </a:cxn>
                  <a:cxn ang="0">
                    <a:pos x="1190" y="30"/>
                  </a:cxn>
                  <a:cxn ang="0">
                    <a:pos x="1258" y="44"/>
                  </a:cxn>
                  <a:cxn ang="0">
                    <a:pos x="1304" y="36"/>
                  </a:cxn>
                  <a:cxn ang="0">
                    <a:pos x="1422" y="42"/>
                  </a:cxn>
                  <a:cxn ang="0">
                    <a:pos x="1480" y="44"/>
                  </a:cxn>
                  <a:cxn ang="0">
                    <a:pos x="1548" y="40"/>
                  </a:cxn>
                  <a:cxn ang="0">
                    <a:pos x="1608" y="34"/>
                  </a:cxn>
                  <a:cxn ang="0">
                    <a:pos x="1652" y="42"/>
                  </a:cxn>
                  <a:cxn ang="0">
                    <a:pos x="1708" y="18"/>
                  </a:cxn>
                  <a:cxn ang="0">
                    <a:pos x="1694" y="302"/>
                  </a:cxn>
                  <a:cxn ang="0">
                    <a:pos x="1364" y="308"/>
                  </a:cxn>
                  <a:cxn ang="0">
                    <a:pos x="1310" y="282"/>
                  </a:cxn>
                  <a:cxn ang="0">
                    <a:pos x="1310" y="300"/>
                  </a:cxn>
                  <a:cxn ang="0">
                    <a:pos x="1178" y="302"/>
                  </a:cxn>
                  <a:cxn ang="0">
                    <a:pos x="1138" y="304"/>
                  </a:cxn>
                  <a:cxn ang="0">
                    <a:pos x="970" y="290"/>
                  </a:cxn>
                  <a:cxn ang="0">
                    <a:pos x="904" y="296"/>
                  </a:cxn>
                  <a:cxn ang="0">
                    <a:pos x="768" y="288"/>
                  </a:cxn>
                  <a:cxn ang="0">
                    <a:pos x="664" y="290"/>
                  </a:cxn>
                  <a:cxn ang="0">
                    <a:pos x="652" y="298"/>
                  </a:cxn>
                  <a:cxn ang="0">
                    <a:pos x="524" y="272"/>
                  </a:cxn>
                  <a:cxn ang="0">
                    <a:pos x="438" y="278"/>
                  </a:cxn>
                  <a:cxn ang="0">
                    <a:pos x="380" y="264"/>
                  </a:cxn>
                  <a:cxn ang="0">
                    <a:pos x="274" y="272"/>
                  </a:cxn>
                  <a:cxn ang="0">
                    <a:pos x="136" y="284"/>
                  </a:cxn>
                  <a:cxn ang="0">
                    <a:pos x="14" y="268"/>
                  </a:cxn>
                  <a:cxn ang="0">
                    <a:pos x="4" y="24"/>
                  </a:cxn>
                </a:cxnLst>
                <a:rect l="0" t="0" r="r" b="b"/>
                <a:pathLst>
                  <a:path w="1708" h="312">
                    <a:moveTo>
                      <a:pt x="4" y="24"/>
                    </a:moveTo>
                    <a:cubicBezTo>
                      <a:pt x="75" y="2"/>
                      <a:pt x="75" y="2"/>
                      <a:pt x="75" y="2"/>
                    </a:cubicBezTo>
                    <a:cubicBezTo>
                      <a:pt x="122" y="0"/>
                      <a:pt x="122" y="0"/>
                      <a:pt x="122" y="0"/>
                    </a:cubicBezTo>
                    <a:cubicBezTo>
                      <a:pt x="192" y="6"/>
                      <a:pt x="192" y="6"/>
                      <a:pt x="192" y="6"/>
                    </a:cubicBezTo>
                    <a:cubicBezTo>
                      <a:pt x="230" y="12"/>
                      <a:pt x="230" y="12"/>
                      <a:pt x="230" y="12"/>
                    </a:cubicBezTo>
                    <a:cubicBezTo>
                      <a:pt x="252" y="10"/>
                      <a:pt x="252" y="10"/>
                      <a:pt x="252" y="10"/>
                    </a:cubicBezTo>
                    <a:cubicBezTo>
                      <a:pt x="278" y="12"/>
                      <a:pt x="278" y="12"/>
                      <a:pt x="278" y="12"/>
                    </a:cubicBezTo>
                    <a:cubicBezTo>
                      <a:pt x="306" y="14"/>
                      <a:pt x="306" y="14"/>
                      <a:pt x="306" y="14"/>
                    </a:cubicBezTo>
                    <a:cubicBezTo>
                      <a:pt x="332" y="30"/>
                      <a:pt x="332" y="30"/>
                      <a:pt x="332" y="30"/>
                    </a:cubicBezTo>
                    <a:cubicBezTo>
                      <a:pt x="380" y="38"/>
                      <a:pt x="380" y="38"/>
                      <a:pt x="380" y="38"/>
                    </a:cubicBezTo>
                    <a:cubicBezTo>
                      <a:pt x="550" y="56"/>
                      <a:pt x="550" y="56"/>
                      <a:pt x="550" y="56"/>
                    </a:cubicBezTo>
                    <a:cubicBezTo>
                      <a:pt x="654" y="50"/>
                      <a:pt x="654" y="50"/>
                      <a:pt x="654" y="50"/>
                    </a:cubicBezTo>
                    <a:cubicBezTo>
                      <a:pt x="694" y="40"/>
                      <a:pt x="694" y="40"/>
                      <a:pt x="694" y="40"/>
                    </a:cubicBezTo>
                    <a:cubicBezTo>
                      <a:pt x="710" y="24"/>
                      <a:pt x="710" y="24"/>
                      <a:pt x="710" y="24"/>
                    </a:cubicBezTo>
                    <a:cubicBezTo>
                      <a:pt x="740" y="16"/>
                      <a:pt x="740" y="16"/>
                      <a:pt x="740" y="16"/>
                    </a:cubicBezTo>
                    <a:cubicBezTo>
                      <a:pt x="768" y="20"/>
                      <a:pt x="768" y="20"/>
                      <a:pt x="768" y="20"/>
                    </a:cubicBezTo>
                    <a:cubicBezTo>
                      <a:pt x="798" y="22"/>
                      <a:pt x="798" y="22"/>
                      <a:pt x="798" y="22"/>
                    </a:cubicBezTo>
                    <a:cubicBezTo>
                      <a:pt x="818" y="26"/>
                      <a:pt x="818" y="26"/>
                      <a:pt x="818" y="26"/>
                    </a:cubicBezTo>
                    <a:cubicBezTo>
                      <a:pt x="842" y="18"/>
                      <a:pt x="842" y="18"/>
                      <a:pt x="842" y="18"/>
                    </a:cubicBezTo>
                    <a:cubicBezTo>
                      <a:pt x="870" y="22"/>
                      <a:pt x="870" y="22"/>
                      <a:pt x="870" y="22"/>
                    </a:cubicBezTo>
                    <a:cubicBezTo>
                      <a:pt x="870" y="22"/>
                      <a:pt x="942" y="38"/>
                      <a:pt x="958" y="30"/>
                    </a:cubicBezTo>
                    <a:cubicBezTo>
                      <a:pt x="974" y="22"/>
                      <a:pt x="986" y="30"/>
                      <a:pt x="986" y="30"/>
                    </a:cubicBezTo>
                    <a:cubicBezTo>
                      <a:pt x="1030" y="46"/>
                      <a:pt x="1030" y="46"/>
                      <a:pt x="1030" y="46"/>
                    </a:cubicBezTo>
                    <a:cubicBezTo>
                      <a:pt x="1174" y="52"/>
                      <a:pt x="1174" y="52"/>
                      <a:pt x="1174" y="52"/>
                    </a:cubicBezTo>
                    <a:cubicBezTo>
                      <a:pt x="1190" y="30"/>
                      <a:pt x="1190" y="30"/>
                      <a:pt x="1190" y="30"/>
                    </a:cubicBezTo>
                    <a:cubicBezTo>
                      <a:pt x="1190" y="30"/>
                      <a:pt x="1240" y="44"/>
                      <a:pt x="1258" y="44"/>
                    </a:cubicBezTo>
                    <a:cubicBezTo>
                      <a:pt x="1276" y="44"/>
                      <a:pt x="1304" y="36"/>
                      <a:pt x="1304" y="36"/>
                    </a:cubicBezTo>
                    <a:cubicBezTo>
                      <a:pt x="1304" y="36"/>
                      <a:pt x="1398" y="42"/>
                      <a:pt x="1422" y="42"/>
                    </a:cubicBezTo>
                    <a:cubicBezTo>
                      <a:pt x="1446" y="42"/>
                      <a:pt x="1480" y="44"/>
                      <a:pt x="1480" y="44"/>
                    </a:cubicBezTo>
                    <a:cubicBezTo>
                      <a:pt x="1548" y="40"/>
                      <a:pt x="1548" y="40"/>
                      <a:pt x="1548" y="40"/>
                    </a:cubicBezTo>
                    <a:cubicBezTo>
                      <a:pt x="1608" y="34"/>
                      <a:pt x="1608" y="34"/>
                      <a:pt x="1608" y="34"/>
                    </a:cubicBezTo>
                    <a:cubicBezTo>
                      <a:pt x="1652" y="42"/>
                      <a:pt x="1652" y="42"/>
                      <a:pt x="1652" y="42"/>
                    </a:cubicBezTo>
                    <a:cubicBezTo>
                      <a:pt x="1708" y="18"/>
                      <a:pt x="1708" y="18"/>
                      <a:pt x="1708" y="18"/>
                    </a:cubicBezTo>
                    <a:cubicBezTo>
                      <a:pt x="1694" y="302"/>
                      <a:pt x="1694" y="302"/>
                      <a:pt x="1694" y="302"/>
                    </a:cubicBezTo>
                    <a:cubicBezTo>
                      <a:pt x="1694" y="302"/>
                      <a:pt x="1384" y="304"/>
                      <a:pt x="1364" y="308"/>
                    </a:cubicBezTo>
                    <a:cubicBezTo>
                      <a:pt x="1344" y="312"/>
                      <a:pt x="1320" y="278"/>
                      <a:pt x="1310" y="282"/>
                    </a:cubicBezTo>
                    <a:cubicBezTo>
                      <a:pt x="1300" y="286"/>
                      <a:pt x="1310" y="300"/>
                      <a:pt x="1310" y="300"/>
                    </a:cubicBezTo>
                    <a:cubicBezTo>
                      <a:pt x="1310" y="300"/>
                      <a:pt x="1202" y="294"/>
                      <a:pt x="1178" y="302"/>
                    </a:cubicBezTo>
                    <a:cubicBezTo>
                      <a:pt x="1154" y="310"/>
                      <a:pt x="1138" y="304"/>
                      <a:pt x="1138" y="304"/>
                    </a:cubicBezTo>
                    <a:cubicBezTo>
                      <a:pt x="1138" y="304"/>
                      <a:pt x="994" y="286"/>
                      <a:pt x="970" y="290"/>
                    </a:cubicBezTo>
                    <a:cubicBezTo>
                      <a:pt x="946" y="294"/>
                      <a:pt x="904" y="296"/>
                      <a:pt x="904" y="296"/>
                    </a:cubicBezTo>
                    <a:cubicBezTo>
                      <a:pt x="768" y="288"/>
                      <a:pt x="768" y="288"/>
                      <a:pt x="768" y="288"/>
                    </a:cubicBezTo>
                    <a:cubicBezTo>
                      <a:pt x="664" y="290"/>
                      <a:pt x="664" y="290"/>
                      <a:pt x="664" y="290"/>
                    </a:cubicBezTo>
                    <a:cubicBezTo>
                      <a:pt x="652" y="298"/>
                      <a:pt x="652" y="298"/>
                      <a:pt x="652" y="298"/>
                    </a:cubicBezTo>
                    <a:cubicBezTo>
                      <a:pt x="652" y="298"/>
                      <a:pt x="552" y="266"/>
                      <a:pt x="524" y="272"/>
                    </a:cubicBezTo>
                    <a:cubicBezTo>
                      <a:pt x="496" y="278"/>
                      <a:pt x="438" y="278"/>
                      <a:pt x="438" y="278"/>
                    </a:cubicBezTo>
                    <a:cubicBezTo>
                      <a:pt x="380" y="264"/>
                      <a:pt x="380" y="264"/>
                      <a:pt x="380" y="264"/>
                    </a:cubicBezTo>
                    <a:cubicBezTo>
                      <a:pt x="274" y="272"/>
                      <a:pt x="274" y="272"/>
                      <a:pt x="274" y="272"/>
                    </a:cubicBezTo>
                    <a:cubicBezTo>
                      <a:pt x="136" y="284"/>
                      <a:pt x="136" y="284"/>
                      <a:pt x="136" y="284"/>
                    </a:cubicBezTo>
                    <a:cubicBezTo>
                      <a:pt x="136" y="284"/>
                      <a:pt x="28" y="258"/>
                      <a:pt x="14" y="268"/>
                    </a:cubicBezTo>
                    <a:cubicBezTo>
                      <a:pt x="0" y="278"/>
                      <a:pt x="4" y="24"/>
                      <a:pt x="4" y="24"/>
                    </a:cubicBezTo>
                    <a:close/>
                  </a:path>
                </a:pathLst>
              </a:custGeom>
              <a:solidFill>
                <a:srgbClr val="DDDDDD"/>
              </a:solidFill>
              <a:ln w="6350" cap="flat">
                <a:noFill/>
                <a:prstDash val="solid"/>
                <a:miter lim="800000"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25000"/>
                  </a:prst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itchFamily="34" charset="0"/>
                </a:endParaRPr>
              </a:p>
            </p:txBody>
          </p:sp>
          <p:sp>
            <p:nvSpPr>
              <p:cNvPr id="26" name="Freeform 18" descr="textur6">
                <a:extLst>
                  <a:ext uri="{FF2B5EF4-FFF2-40B4-BE49-F238E27FC236}">
                    <a16:creationId xmlns:a16="http://schemas.microsoft.com/office/drawing/2014/main" id="{92193C41-483C-314D-9341-83A38FA629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" y="1618"/>
                <a:ext cx="3222" cy="672"/>
              </a:xfrm>
              <a:custGeom>
                <a:avLst/>
                <a:gdLst>
                  <a:gd name="T0" fmla="*/ 2147483647 w 1720"/>
                  <a:gd name="T1" fmla="*/ 2147483647 h 308"/>
                  <a:gd name="T2" fmla="*/ 2147483647 w 1720"/>
                  <a:gd name="T3" fmla="*/ 2147483647 h 308"/>
                  <a:gd name="T4" fmla="*/ 2147483647 w 1720"/>
                  <a:gd name="T5" fmla="*/ 0 h 308"/>
                  <a:gd name="T6" fmla="*/ 2147483647 w 1720"/>
                  <a:gd name="T7" fmla="*/ 2147483647 h 308"/>
                  <a:gd name="T8" fmla="*/ 2147483647 w 1720"/>
                  <a:gd name="T9" fmla="*/ 2147483647 h 308"/>
                  <a:gd name="T10" fmla="*/ 2147483647 w 1720"/>
                  <a:gd name="T11" fmla="*/ 2147483647 h 308"/>
                  <a:gd name="T12" fmla="*/ 2147483647 w 1720"/>
                  <a:gd name="T13" fmla="*/ 2147483647 h 308"/>
                  <a:gd name="T14" fmla="*/ 2147483647 w 1720"/>
                  <a:gd name="T15" fmla="*/ 2147483647 h 308"/>
                  <a:gd name="T16" fmla="*/ 2147483647 w 1720"/>
                  <a:gd name="T17" fmla="*/ 2147483647 h 308"/>
                  <a:gd name="T18" fmla="*/ 2147483647 w 1720"/>
                  <a:gd name="T19" fmla="*/ 2147483647 h 308"/>
                  <a:gd name="T20" fmla="*/ 2147483647 w 1720"/>
                  <a:gd name="T21" fmla="*/ 2147483647 h 308"/>
                  <a:gd name="T22" fmla="*/ 2147483647 w 1720"/>
                  <a:gd name="T23" fmla="*/ 2147483647 h 308"/>
                  <a:gd name="T24" fmla="*/ 2147483647 w 1720"/>
                  <a:gd name="T25" fmla="*/ 2147483647 h 308"/>
                  <a:gd name="T26" fmla="*/ 2147483647 w 1720"/>
                  <a:gd name="T27" fmla="*/ 2147483647 h 308"/>
                  <a:gd name="T28" fmla="*/ 2147483647 w 1720"/>
                  <a:gd name="T29" fmla="*/ 2147483647 h 308"/>
                  <a:gd name="T30" fmla="*/ 2147483647 w 1720"/>
                  <a:gd name="T31" fmla="*/ 2147483647 h 308"/>
                  <a:gd name="T32" fmla="*/ 2147483647 w 1720"/>
                  <a:gd name="T33" fmla="*/ 2147483647 h 308"/>
                  <a:gd name="T34" fmla="*/ 2147483647 w 1720"/>
                  <a:gd name="T35" fmla="*/ 2147483647 h 308"/>
                  <a:gd name="T36" fmla="*/ 2147483647 w 1720"/>
                  <a:gd name="T37" fmla="*/ 2147483647 h 308"/>
                  <a:gd name="T38" fmla="*/ 2147483647 w 1720"/>
                  <a:gd name="T39" fmla="*/ 2147483647 h 308"/>
                  <a:gd name="T40" fmla="*/ 2147483647 w 1720"/>
                  <a:gd name="T41" fmla="*/ 2147483647 h 308"/>
                  <a:gd name="T42" fmla="*/ 2147483647 w 1720"/>
                  <a:gd name="T43" fmla="*/ 2147483647 h 308"/>
                  <a:gd name="T44" fmla="*/ 2147483647 w 1720"/>
                  <a:gd name="T45" fmla="*/ 2147483647 h 308"/>
                  <a:gd name="T46" fmla="*/ 2147483647 w 1720"/>
                  <a:gd name="T47" fmla="*/ 2147483647 h 308"/>
                  <a:gd name="T48" fmla="*/ 2147483647 w 1720"/>
                  <a:gd name="T49" fmla="*/ 2147483647 h 308"/>
                  <a:gd name="T50" fmla="*/ 2147483647 w 1720"/>
                  <a:gd name="T51" fmla="*/ 2147483647 h 308"/>
                  <a:gd name="T52" fmla="*/ 2147483647 w 1720"/>
                  <a:gd name="T53" fmla="*/ 2147483647 h 308"/>
                  <a:gd name="T54" fmla="*/ 2147483647 w 1720"/>
                  <a:gd name="T55" fmla="*/ 2147483647 h 308"/>
                  <a:gd name="T56" fmla="*/ 2147483647 w 1720"/>
                  <a:gd name="T57" fmla="*/ 2147483647 h 308"/>
                  <a:gd name="T58" fmla="*/ 2147483647 w 1720"/>
                  <a:gd name="T59" fmla="*/ 2147483647 h 308"/>
                  <a:gd name="T60" fmla="*/ 2147483647 w 1720"/>
                  <a:gd name="T61" fmla="*/ 2147483647 h 308"/>
                  <a:gd name="T62" fmla="*/ 2147483647 w 1720"/>
                  <a:gd name="T63" fmla="*/ 2147483647 h 308"/>
                  <a:gd name="T64" fmla="*/ 2147483647 w 1720"/>
                  <a:gd name="T65" fmla="*/ 2147483647 h 308"/>
                  <a:gd name="T66" fmla="*/ 2147483647 w 1720"/>
                  <a:gd name="T67" fmla="*/ 2147483647 h 308"/>
                  <a:gd name="T68" fmla="*/ 2147483647 w 1720"/>
                  <a:gd name="T69" fmla="*/ 2147483647 h 308"/>
                  <a:gd name="T70" fmla="*/ 2147483647 w 1720"/>
                  <a:gd name="T71" fmla="*/ 2147483647 h 308"/>
                  <a:gd name="T72" fmla="*/ 2147483647 w 1720"/>
                  <a:gd name="T73" fmla="*/ 2147483647 h 308"/>
                  <a:gd name="T74" fmla="*/ 2147483647 w 1720"/>
                  <a:gd name="T75" fmla="*/ 2147483647 h 308"/>
                  <a:gd name="T76" fmla="*/ 2147483647 w 1720"/>
                  <a:gd name="T77" fmla="*/ 2147483647 h 308"/>
                  <a:gd name="T78" fmla="*/ 2147483647 w 1720"/>
                  <a:gd name="T79" fmla="*/ 2147483647 h 308"/>
                  <a:gd name="T80" fmla="*/ 2147483647 w 1720"/>
                  <a:gd name="T81" fmla="*/ 2147483647 h 308"/>
                  <a:gd name="T82" fmla="*/ 2147483647 w 1720"/>
                  <a:gd name="T83" fmla="*/ 2147483647 h 308"/>
                  <a:gd name="T84" fmla="*/ 2147483647 w 1720"/>
                  <a:gd name="T85" fmla="*/ 2147483647 h 308"/>
                  <a:gd name="T86" fmla="*/ 2147483647 w 1720"/>
                  <a:gd name="T87" fmla="*/ 2147483647 h 308"/>
                  <a:gd name="T88" fmla="*/ 2147483647 w 1720"/>
                  <a:gd name="T89" fmla="*/ 2147483647 h 308"/>
                  <a:gd name="T90" fmla="*/ 2147483647 w 1720"/>
                  <a:gd name="T91" fmla="*/ 2147483647 h 308"/>
                  <a:gd name="T92" fmla="*/ 2147483647 w 1720"/>
                  <a:gd name="T93" fmla="*/ 2147483647 h 308"/>
                  <a:gd name="T94" fmla="*/ 2147483647 w 1720"/>
                  <a:gd name="T95" fmla="*/ 2147483647 h 308"/>
                  <a:gd name="T96" fmla="*/ 2147483647 w 1720"/>
                  <a:gd name="T97" fmla="*/ 2147483647 h 308"/>
                  <a:gd name="T98" fmla="*/ 2147483647 w 1720"/>
                  <a:gd name="T99" fmla="*/ 2147483647 h 308"/>
                  <a:gd name="T100" fmla="*/ 2147483647 w 1720"/>
                  <a:gd name="T101" fmla="*/ 2147483647 h 308"/>
                  <a:gd name="T102" fmla="*/ 2147483647 w 1720"/>
                  <a:gd name="T103" fmla="*/ 2147483647 h 308"/>
                  <a:gd name="T104" fmla="*/ 2147483647 w 1720"/>
                  <a:gd name="T105" fmla="*/ 2147483647 h 308"/>
                  <a:gd name="T106" fmla="*/ 0 w 1720"/>
                  <a:gd name="T107" fmla="*/ 2147483647 h 308"/>
                  <a:gd name="T108" fmla="*/ 2147483647 w 1720"/>
                  <a:gd name="T109" fmla="*/ 2147483647 h 30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720"/>
                  <a:gd name="T166" fmla="*/ 0 h 308"/>
                  <a:gd name="T167" fmla="*/ 1720 w 1720"/>
                  <a:gd name="T168" fmla="*/ 308 h 30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720" h="308">
                    <a:moveTo>
                      <a:pt x="2" y="15"/>
                    </a:moveTo>
                    <a:cubicBezTo>
                      <a:pt x="54" y="12"/>
                      <a:pt x="54" y="12"/>
                      <a:pt x="54" y="12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81" y="0"/>
                      <a:pt x="216" y="6"/>
                      <a:pt x="234" y="25"/>
                    </a:cubicBezTo>
                    <a:cubicBezTo>
                      <a:pt x="252" y="45"/>
                      <a:pt x="250" y="21"/>
                      <a:pt x="250" y="21"/>
                    </a:cubicBezTo>
                    <a:cubicBezTo>
                      <a:pt x="250" y="21"/>
                      <a:pt x="308" y="4"/>
                      <a:pt x="342" y="24"/>
                    </a:cubicBezTo>
                    <a:cubicBezTo>
                      <a:pt x="376" y="43"/>
                      <a:pt x="374" y="25"/>
                      <a:pt x="374" y="25"/>
                    </a:cubicBezTo>
                    <a:cubicBezTo>
                      <a:pt x="664" y="29"/>
                      <a:pt x="664" y="29"/>
                      <a:pt x="664" y="29"/>
                    </a:cubicBezTo>
                    <a:cubicBezTo>
                      <a:pt x="682" y="41"/>
                      <a:pt x="682" y="41"/>
                      <a:pt x="682" y="41"/>
                    </a:cubicBezTo>
                    <a:cubicBezTo>
                      <a:pt x="702" y="24"/>
                      <a:pt x="702" y="24"/>
                      <a:pt x="702" y="24"/>
                    </a:cubicBezTo>
                    <a:cubicBezTo>
                      <a:pt x="762" y="24"/>
                      <a:pt x="762" y="24"/>
                      <a:pt x="762" y="24"/>
                    </a:cubicBezTo>
                    <a:cubicBezTo>
                      <a:pt x="792" y="23"/>
                      <a:pt x="792" y="23"/>
                      <a:pt x="792" y="23"/>
                    </a:cubicBezTo>
                    <a:cubicBezTo>
                      <a:pt x="834" y="32"/>
                      <a:pt x="834" y="32"/>
                      <a:pt x="834" y="32"/>
                    </a:cubicBezTo>
                    <a:cubicBezTo>
                      <a:pt x="874" y="28"/>
                      <a:pt x="874" y="28"/>
                      <a:pt x="874" y="28"/>
                    </a:cubicBezTo>
                    <a:cubicBezTo>
                      <a:pt x="950" y="45"/>
                      <a:pt x="950" y="45"/>
                      <a:pt x="950" y="45"/>
                    </a:cubicBezTo>
                    <a:cubicBezTo>
                      <a:pt x="968" y="22"/>
                      <a:pt x="968" y="22"/>
                      <a:pt x="968" y="22"/>
                    </a:cubicBezTo>
                    <a:cubicBezTo>
                      <a:pt x="1062" y="47"/>
                      <a:pt x="1062" y="47"/>
                      <a:pt x="1062" y="47"/>
                    </a:cubicBezTo>
                    <a:cubicBezTo>
                      <a:pt x="1106" y="34"/>
                      <a:pt x="1106" y="34"/>
                      <a:pt x="1106" y="34"/>
                    </a:cubicBezTo>
                    <a:cubicBezTo>
                      <a:pt x="1190" y="31"/>
                      <a:pt x="1190" y="31"/>
                      <a:pt x="1190" y="31"/>
                    </a:cubicBezTo>
                    <a:cubicBezTo>
                      <a:pt x="1190" y="31"/>
                      <a:pt x="1228" y="55"/>
                      <a:pt x="1240" y="46"/>
                    </a:cubicBezTo>
                    <a:cubicBezTo>
                      <a:pt x="1252" y="38"/>
                      <a:pt x="1230" y="37"/>
                      <a:pt x="1252" y="38"/>
                    </a:cubicBezTo>
                    <a:cubicBezTo>
                      <a:pt x="1274" y="40"/>
                      <a:pt x="1296" y="24"/>
                      <a:pt x="1320" y="39"/>
                    </a:cubicBezTo>
                    <a:cubicBezTo>
                      <a:pt x="1344" y="55"/>
                      <a:pt x="1352" y="47"/>
                      <a:pt x="1352" y="47"/>
                    </a:cubicBezTo>
                    <a:cubicBezTo>
                      <a:pt x="1352" y="47"/>
                      <a:pt x="1446" y="35"/>
                      <a:pt x="1466" y="39"/>
                    </a:cubicBezTo>
                    <a:cubicBezTo>
                      <a:pt x="1486" y="43"/>
                      <a:pt x="1536" y="28"/>
                      <a:pt x="1568" y="40"/>
                    </a:cubicBezTo>
                    <a:cubicBezTo>
                      <a:pt x="1600" y="51"/>
                      <a:pt x="1596" y="27"/>
                      <a:pt x="1624" y="27"/>
                    </a:cubicBezTo>
                    <a:cubicBezTo>
                      <a:pt x="1624" y="27"/>
                      <a:pt x="1652" y="52"/>
                      <a:pt x="1680" y="32"/>
                    </a:cubicBezTo>
                    <a:cubicBezTo>
                      <a:pt x="1708" y="12"/>
                      <a:pt x="1720" y="8"/>
                      <a:pt x="1720" y="8"/>
                    </a:cubicBezTo>
                    <a:cubicBezTo>
                      <a:pt x="1720" y="306"/>
                      <a:pt x="1720" y="306"/>
                      <a:pt x="1720" y="306"/>
                    </a:cubicBezTo>
                    <a:cubicBezTo>
                      <a:pt x="1720" y="306"/>
                      <a:pt x="1502" y="280"/>
                      <a:pt x="1436" y="294"/>
                    </a:cubicBezTo>
                    <a:cubicBezTo>
                      <a:pt x="1370" y="308"/>
                      <a:pt x="1332" y="304"/>
                      <a:pt x="1332" y="304"/>
                    </a:cubicBezTo>
                    <a:cubicBezTo>
                      <a:pt x="1274" y="288"/>
                      <a:pt x="1274" y="288"/>
                      <a:pt x="1274" y="288"/>
                    </a:cubicBezTo>
                    <a:cubicBezTo>
                      <a:pt x="1254" y="294"/>
                      <a:pt x="1254" y="294"/>
                      <a:pt x="1254" y="294"/>
                    </a:cubicBezTo>
                    <a:cubicBezTo>
                      <a:pt x="1246" y="290"/>
                      <a:pt x="1246" y="290"/>
                      <a:pt x="1246" y="290"/>
                    </a:cubicBezTo>
                    <a:cubicBezTo>
                      <a:pt x="1132" y="304"/>
                      <a:pt x="1132" y="304"/>
                      <a:pt x="1132" y="304"/>
                    </a:cubicBezTo>
                    <a:cubicBezTo>
                      <a:pt x="1132" y="304"/>
                      <a:pt x="1060" y="274"/>
                      <a:pt x="1032" y="284"/>
                    </a:cubicBezTo>
                    <a:cubicBezTo>
                      <a:pt x="1004" y="294"/>
                      <a:pt x="976" y="288"/>
                      <a:pt x="976" y="288"/>
                    </a:cubicBezTo>
                    <a:cubicBezTo>
                      <a:pt x="866" y="302"/>
                      <a:pt x="866" y="302"/>
                      <a:pt x="866" y="302"/>
                    </a:cubicBezTo>
                    <a:cubicBezTo>
                      <a:pt x="866" y="302"/>
                      <a:pt x="766" y="300"/>
                      <a:pt x="730" y="304"/>
                    </a:cubicBezTo>
                    <a:cubicBezTo>
                      <a:pt x="694" y="308"/>
                      <a:pt x="668" y="308"/>
                      <a:pt x="652" y="292"/>
                    </a:cubicBezTo>
                    <a:cubicBezTo>
                      <a:pt x="636" y="276"/>
                      <a:pt x="598" y="274"/>
                      <a:pt x="590" y="276"/>
                    </a:cubicBezTo>
                    <a:cubicBezTo>
                      <a:pt x="582" y="278"/>
                      <a:pt x="528" y="288"/>
                      <a:pt x="528" y="288"/>
                    </a:cubicBezTo>
                    <a:cubicBezTo>
                      <a:pt x="528" y="288"/>
                      <a:pt x="466" y="296"/>
                      <a:pt x="436" y="284"/>
                    </a:cubicBezTo>
                    <a:cubicBezTo>
                      <a:pt x="406" y="272"/>
                      <a:pt x="402" y="282"/>
                      <a:pt x="402" y="282"/>
                    </a:cubicBezTo>
                    <a:cubicBezTo>
                      <a:pt x="364" y="294"/>
                      <a:pt x="364" y="294"/>
                      <a:pt x="364" y="294"/>
                    </a:cubicBezTo>
                    <a:cubicBezTo>
                      <a:pt x="358" y="290"/>
                      <a:pt x="358" y="290"/>
                      <a:pt x="358" y="290"/>
                    </a:cubicBezTo>
                    <a:cubicBezTo>
                      <a:pt x="344" y="290"/>
                      <a:pt x="344" y="290"/>
                      <a:pt x="344" y="290"/>
                    </a:cubicBezTo>
                    <a:cubicBezTo>
                      <a:pt x="330" y="280"/>
                      <a:pt x="330" y="280"/>
                      <a:pt x="330" y="280"/>
                    </a:cubicBezTo>
                    <a:cubicBezTo>
                      <a:pt x="240" y="290"/>
                      <a:pt x="240" y="290"/>
                      <a:pt x="240" y="290"/>
                    </a:cubicBezTo>
                    <a:cubicBezTo>
                      <a:pt x="140" y="290"/>
                      <a:pt x="140" y="290"/>
                      <a:pt x="140" y="290"/>
                    </a:cubicBezTo>
                    <a:cubicBezTo>
                      <a:pt x="140" y="290"/>
                      <a:pt x="136" y="288"/>
                      <a:pt x="114" y="272"/>
                    </a:cubicBezTo>
                    <a:cubicBezTo>
                      <a:pt x="92" y="256"/>
                      <a:pt x="58" y="272"/>
                      <a:pt x="58" y="272"/>
                    </a:cubicBezTo>
                    <a:cubicBezTo>
                      <a:pt x="16" y="284"/>
                      <a:pt x="16" y="284"/>
                      <a:pt x="16" y="284"/>
                    </a:cubicBezTo>
                    <a:cubicBezTo>
                      <a:pt x="0" y="286"/>
                      <a:pt x="0" y="286"/>
                      <a:pt x="0" y="286"/>
                    </a:cubicBezTo>
                    <a:lnTo>
                      <a:pt x="2" y="15"/>
                    </a:lnTo>
                    <a:close/>
                  </a:path>
                </a:pathLst>
              </a:custGeom>
              <a:blipFill dpi="0" rotWithShape="1">
                <a:blip r:embed="rId2" cstate="print"/>
                <a:srcRect/>
                <a:tile tx="0" ty="0" sx="100000" sy="100000" flip="none" algn="tl"/>
              </a:blipFill>
              <a:ln w="6350">
                <a:solidFill>
                  <a:srgbClr val="FFFFFF">
                    <a:lumMod val="85000"/>
                    <a:alpha val="75000"/>
                  </a:srgbClr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itchFamily="34" charset="0"/>
                </a:endParaRPr>
              </a:p>
            </p:txBody>
          </p:sp>
        </p:grpSp>
        <p:pic>
          <p:nvPicPr>
            <p:cNvPr id="15" name="Grafik 35" descr="Scrap 1.png">
              <a:extLst>
                <a:ext uri="{FF2B5EF4-FFF2-40B4-BE49-F238E27FC236}">
                  <a16:creationId xmlns:a16="http://schemas.microsoft.com/office/drawing/2014/main" id="{C6E6E129-BC18-A84D-A8B7-DF7B41573B0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duotone>
                <a:prstClr val="black"/>
                <a:srgbClr val="FFC000">
                  <a:tint val="45000"/>
                  <a:satMod val="400000"/>
                </a:srgbClr>
              </a:duotone>
            </a:blip>
            <a:stretch>
              <a:fillRect/>
            </a:stretch>
          </p:blipFill>
          <p:spPr>
            <a:xfrm>
              <a:off x="200529" y="1682825"/>
              <a:ext cx="5315273" cy="1237386"/>
            </a:xfrm>
            <a:prstGeom prst="rect">
              <a:avLst/>
            </a:prstGeom>
          </p:spPr>
        </p:pic>
        <p:sp>
          <p:nvSpPr>
            <p:cNvPr id="16" name="Rectangle 70" descr="© INSCALE GmbH, 26.05.2010&#10;http://www.presentationload.com/">
              <a:extLst>
                <a:ext uri="{FF2B5EF4-FFF2-40B4-BE49-F238E27FC236}">
                  <a16:creationId xmlns:a16="http://schemas.microsoft.com/office/drawing/2014/main" id="{AC935FDB-A55A-B34B-8864-763DA5BB21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186" y="2089277"/>
              <a:ext cx="4464539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anchor="ctr" anchorCtr="0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s-AR" sz="2000" b="1" kern="0" noProof="1">
                  <a:solidFill>
                    <a:srgbClr val="000000">
                      <a:lumMod val="75000"/>
                      <a:lumOff val="25000"/>
                    </a:srgbClr>
                  </a:solidFill>
                  <a:cs typeface="Calibri" pitchFamily="34" charset="0"/>
                </a:rPr>
                <a:t>“Plan por Plan”</a:t>
              </a:r>
              <a:endParaRPr kumimoji="0" lang="es-AR" sz="2000" b="1" i="0" u="none" strike="noStrike" kern="0" cap="none" spc="0" normalizeH="0" baseline="0" noProof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cs typeface="Calibri" pitchFamily="34" charset="0"/>
              </a:endParaRPr>
            </a:p>
          </p:txBody>
        </p:sp>
        <p:grpSp>
          <p:nvGrpSpPr>
            <p:cNvPr id="17" name="Group 22" descr="© INSCALE GmbH, 14.06.2010">
              <a:extLst>
                <a:ext uri="{FF2B5EF4-FFF2-40B4-BE49-F238E27FC236}">
                  <a16:creationId xmlns:a16="http://schemas.microsoft.com/office/drawing/2014/main" id="{212DF4F3-4A71-CA41-894B-AB91686DE1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97945" y="1745580"/>
              <a:ext cx="290378" cy="279904"/>
              <a:chOff x="2603" y="538"/>
              <a:chExt cx="804" cy="775"/>
            </a:xfrm>
          </p:grpSpPr>
          <p:sp>
            <p:nvSpPr>
              <p:cNvPr id="23" name="Freeform 23">
                <a:extLst>
                  <a:ext uri="{FF2B5EF4-FFF2-40B4-BE49-F238E27FC236}">
                    <a16:creationId xmlns:a16="http://schemas.microsoft.com/office/drawing/2014/main" id="{6CD64BC7-7372-8B43-BDA5-05C0230515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38" y="1023"/>
                <a:ext cx="669" cy="290"/>
              </a:xfrm>
              <a:custGeom>
                <a:avLst/>
                <a:gdLst/>
                <a:ahLst/>
                <a:cxnLst>
                  <a:cxn ang="0">
                    <a:pos x="492" y="0"/>
                  </a:cxn>
                  <a:cxn ang="0">
                    <a:pos x="195" y="78"/>
                  </a:cxn>
                  <a:cxn ang="0">
                    <a:pos x="245" y="148"/>
                  </a:cxn>
                  <a:cxn ang="0">
                    <a:pos x="5" y="261"/>
                  </a:cxn>
                  <a:cxn ang="0">
                    <a:pos x="48" y="272"/>
                  </a:cxn>
                  <a:cxn ang="0">
                    <a:pos x="294" y="154"/>
                  </a:cxn>
                  <a:cxn ang="0">
                    <a:pos x="327" y="155"/>
                  </a:cxn>
                  <a:cxn ang="0">
                    <a:pos x="624" y="78"/>
                  </a:cxn>
                  <a:cxn ang="0">
                    <a:pos x="492" y="0"/>
                  </a:cxn>
                </a:cxnLst>
                <a:rect l="0" t="0" r="r" b="b"/>
                <a:pathLst>
                  <a:path w="669" h="290">
                    <a:moveTo>
                      <a:pt x="492" y="0"/>
                    </a:moveTo>
                    <a:cubicBezTo>
                      <a:pt x="373" y="0"/>
                      <a:pt x="240" y="35"/>
                      <a:pt x="195" y="78"/>
                    </a:cubicBezTo>
                    <a:cubicBezTo>
                      <a:pt x="162" y="109"/>
                      <a:pt x="184" y="136"/>
                      <a:pt x="245" y="148"/>
                    </a:cubicBezTo>
                    <a:cubicBezTo>
                      <a:pt x="5" y="261"/>
                      <a:pt x="5" y="261"/>
                      <a:pt x="5" y="261"/>
                    </a:cubicBezTo>
                    <a:cubicBezTo>
                      <a:pt x="9" y="284"/>
                      <a:pt x="0" y="290"/>
                      <a:pt x="48" y="272"/>
                    </a:cubicBezTo>
                    <a:cubicBezTo>
                      <a:pt x="294" y="154"/>
                      <a:pt x="294" y="154"/>
                      <a:pt x="294" y="154"/>
                    </a:cubicBezTo>
                    <a:cubicBezTo>
                      <a:pt x="304" y="155"/>
                      <a:pt x="315" y="155"/>
                      <a:pt x="327" y="155"/>
                    </a:cubicBezTo>
                    <a:cubicBezTo>
                      <a:pt x="445" y="155"/>
                      <a:pt x="578" y="120"/>
                      <a:pt x="624" y="78"/>
                    </a:cubicBezTo>
                    <a:cubicBezTo>
                      <a:pt x="669" y="35"/>
                      <a:pt x="610" y="0"/>
                      <a:pt x="492" y="0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itchFamily="34" charset="0"/>
                </a:endParaRPr>
              </a:p>
            </p:txBody>
          </p:sp>
          <p:pic>
            <p:nvPicPr>
              <p:cNvPr id="24" name="Picture 24" descr="rot">
                <a:extLst>
                  <a:ext uri="{FF2B5EF4-FFF2-40B4-BE49-F238E27FC236}">
                    <a16:creationId xmlns:a16="http://schemas.microsoft.com/office/drawing/2014/main" id="{B5B33002-A1A4-F344-B501-EEBACDCAAA2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b="16612"/>
              <a:stretch>
                <a:fillRect/>
              </a:stretch>
            </p:blipFill>
            <p:spPr bwMode="auto">
              <a:xfrm>
                <a:off x="2603" y="538"/>
                <a:ext cx="576" cy="768"/>
              </a:xfrm>
              <a:prstGeom prst="rect">
                <a:avLst/>
              </a:prstGeom>
              <a:noFill/>
            </p:spPr>
          </p:pic>
        </p:grpSp>
        <p:grpSp>
          <p:nvGrpSpPr>
            <p:cNvPr id="18" name="Gruppieren 58">
              <a:extLst>
                <a:ext uri="{FF2B5EF4-FFF2-40B4-BE49-F238E27FC236}">
                  <a16:creationId xmlns:a16="http://schemas.microsoft.com/office/drawing/2014/main" id="{3333BC2F-80B7-DF4F-BFB5-586A7DEF47D1}"/>
                </a:ext>
              </a:extLst>
            </p:cNvPr>
            <p:cNvGrpSpPr/>
            <p:nvPr/>
          </p:nvGrpSpPr>
          <p:grpSpPr>
            <a:xfrm>
              <a:off x="354054" y="1646965"/>
              <a:ext cx="395215" cy="279904"/>
              <a:chOff x="1624070" y="3749299"/>
              <a:chExt cx="642131" cy="454778"/>
            </a:xfrm>
          </p:grpSpPr>
          <p:sp>
            <p:nvSpPr>
              <p:cNvPr id="19" name="Freeform 23">
                <a:extLst>
                  <a:ext uri="{FF2B5EF4-FFF2-40B4-BE49-F238E27FC236}">
                    <a16:creationId xmlns:a16="http://schemas.microsoft.com/office/drawing/2014/main" id="{DC8A0453-C0D6-7749-92D3-56722874CA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73624" y="4033902"/>
                <a:ext cx="392577" cy="170175"/>
              </a:xfrm>
              <a:custGeom>
                <a:avLst/>
                <a:gdLst/>
                <a:ahLst/>
                <a:cxnLst>
                  <a:cxn ang="0">
                    <a:pos x="492" y="0"/>
                  </a:cxn>
                  <a:cxn ang="0">
                    <a:pos x="195" y="78"/>
                  </a:cxn>
                  <a:cxn ang="0">
                    <a:pos x="245" y="148"/>
                  </a:cxn>
                  <a:cxn ang="0">
                    <a:pos x="5" y="261"/>
                  </a:cxn>
                  <a:cxn ang="0">
                    <a:pos x="48" y="272"/>
                  </a:cxn>
                  <a:cxn ang="0">
                    <a:pos x="294" y="154"/>
                  </a:cxn>
                  <a:cxn ang="0">
                    <a:pos x="327" y="155"/>
                  </a:cxn>
                  <a:cxn ang="0">
                    <a:pos x="624" y="78"/>
                  </a:cxn>
                  <a:cxn ang="0">
                    <a:pos x="492" y="0"/>
                  </a:cxn>
                </a:cxnLst>
                <a:rect l="0" t="0" r="r" b="b"/>
                <a:pathLst>
                  <a:path w="669" h="290">
                    <a:moveTo>
                      <a:pt x="492" y="0"/>
                    </a:moveTo>
                    <a:cubicBezTo>
                      <a:pt x="373" y="0"/>
                      <a:pt x="240" y="35"/>
                      <a:pt x="195" y="78"/>
                    </a:cubicBezTo>
                    <a:cubicBezTo>
                      <a:pt x="162" y="109"/>
                      <a:pt x="184" y="136"/>
                      <a:pt x="245" y="148"/>
                    </a:cubicBezTo>
                    <a:cubicBezTo>
                      <a:pt x="5" y="261"/>
                      <a:pt x="5" y="261"/>
                      <a:pt x="5" y="261"/>
                    </a:cubicBezTo>
                    <a:cubicBezTo>
                      <a:pt x="9" y="284"/>
                      <a:pt x="0" y="290"/>
                      <a:pt x="48" y="272"/>
                    </a:cubicBezTo>
                    <a:cubicBezTo>
                      <a:pt x="294" y="154"/>
                      <a:pt x="294" y="154"/>
                      <a:pt x="294" y="154"/>
                    </a:cubicBezTo>
                    <a:cubicBezTo>
                      <a:pt x="304" y="155"/>
                      <a:pt x="315" y="155"/>
                      <a:pt x="327" y="155"/>
                    </a:cubicBezTo>
                    <a:cubicBezTo>
                      <a:pt x="445" y="155"/>
                      <a:pt x="578" y="120"/>
                      <a:pt x="624" y="78"/>
                    </a:cubicBezTo>
                    <a:cubicBezTo>
                      <a:pt x="669" y="35"/>
                      <a:pt x="610" y="0"/>
                      <a:pt x="492" y="0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400" b="1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rebuchet MS" pitchFamily="34" charset="0"/>
                </a:endParaRPr>
              </a:p>
            </p:txBody>
          </p:sp>
          <p:pic>
            <p:nvPicPr>
              <p:cNvPr id="20" name="Picture 24" descr="rot">
                <a:extLst>
                  <a:ext uri="{FF2B5EF4-FFF2-40B4-BE49-F238E27FC236}">
                    <a16:creationId xmlns:a16="http://schemas.microsoft.com/office/drawing/2014/main" id="{27DDFCE8-1CE9-3C43-BD07-4A7DEB9C294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b="16612"/>
              <a:stretch>
                <a:fillRect/>
              </a:stretch>
            </p:blipFill>
            <p:spPr bwMode="auto">
              <a:xfrm flipH="1">
                <a:off x="1624070" y="3749299"/>
                <a:ext cx="338003" cy="450670"/>
              </a:xfrm>
              <a:prstGeom prst="rect">
                <a:avLst/>
              </a:prstGeom>
              <a:noFill/>
            </p:spPr>
          </p:pic>
        </p:grpSp>
      </p:grpSp>
    </p:spTree>
    <p:extLst>
      <p:ext uri="{BB962C8B-B14F-4D97-AF65-F5344CB8AC3E}">
        <p14:creationId xmlns:p14="http://schemas.microsoft.com/office/powerpoint/2010/main" val="780541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43" grpId="0" animBg="1"/>
      <p:bldP spid="1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45</a:t>
            </a:fld>
            <a:endParaRPr lang="es-AR"/>
          </a:p>
        </p:txBody>
      </p:sp>
      <p:pic>
        <p:nvPicPr>
          <p:cNvPr id="74" name="Picture 2">
            <a:extLst>
              <a:ext uri="{FF2B5EF4-FFF2-40B4-BE49-F238E27FC236}">
                <a16:creationId xmlns:a16="http://schemas.microsoft.com/office/drawing/2014/main" id="{17F1200B-A55B-6F49-8EC9-19692D3DAE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535" t="11130" r="30558" b="13134"/>
          <a:stretch/>
        </p:blipFill>
        <p:spPr bwMode="auto">
          <a:xfrm>
            <a:off x="8184232" y="556760"/>
            <a:ext cx="3770189" cy="3220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5" name="Tabla 74">
            <a:extLst>
              <a:ext uri="{FF2B5EF4-FFF2-40B4-BE49-F238E27FC236}">
                <a16:creationId xmlns:a16="http://schemas.microsoft.com/office/drawing/2014/main" id="{B28133ED-7010-D444-AEC0-56648BFBA4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7246391"/>
              </p:ext>
            </p:extLst>
          </p:nvPr>
        </p:nvGraphicFramePr>
        <p:xfrm>
          <a:off x="2504782" y="1246671"/>
          <a:ext cx="8587656" cy="1350535"/>
        </p:xfrm>
        <a:graphic>
          <a:graphicData uri="http://schemas.openxmlformats.org/drawingml/2006/table">
            <a:tbl>
              <a:tblPr firstRow="1" bandRow="1"/>
              <a:tblGrid>
                <a:gridCol w="2882395">
                  <a:extLst>
                    <a:ext uri="{9D8B030D-6E8A-4147-A177-3AD203B41FA5}">
                      <a16:colId xmlns:a16="http://schemas.microsoft.com/office/drawing/2014/main" val="3827327507"/>
                    </a:ext>
                  </a:extLst>
                </a:gridCol>
                <a:gridCol w="1860888">
                  <a:extLst>
                    <a:ext uri="{9D8B030D-6E8A-4147-A177-3AD203B41FA5}">
                      <a16:colId xmlns:a16="http://schemas.microsoft.com/office/drawing/2014/main" val="2281271350"/>
                    </a:ext>
                  </a:extLst>
                </a:gridCol>
                <a:gridCol w="1860888">
                  <a:extLst>
                    <a:ext uri="{9D8B030D-6E8A-4147-A177-3AD203B41FA5}">
                      <a16:colId xmlns:a16="http://schemas.microsoft.com/office/drawing/2014/main" val="4208575527"/>
                    </a:ext>
                  </a:extLst>
                </a:gridCol>
                <a:gridCol w="1983485">
                  <a:extLst>
                    <a:ext uri="{9D8B030D-6E8A-4147-A177-3AD203B41FA5}">
                      <a16:colId xmlns:a16="http://schemas.microsoft.com/office/drawing/2014/main" val="1614221149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400" dirty="0"/>
                        <a:t>Impuestos, Contribución SS, Autónomos,  Monotributo y Aduana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Vencimiento 1 Cuota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Pago a cuenta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Cantidad Cuotas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138877"/>
                  </a:ext>
                </a:extLst>
              </a:tr>
              <a:tr h="230209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Micro y entidades sin fines de lucro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FF0000"/>
                          </a:solidFill>
                          <a:latin typeface="Trebuchet MS" panose="020B0703020202090204" pitchFamily="34" charset="0"/>
                        </a:rPr>
                        <a:t>Marzo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0%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568154"/>
                  </a:ext>
                </a:extLst>
              </a:tr>
              <a:tr h="23467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Pequeña y Mediana Tramo 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A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Marzo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419637"/>
                  </a:ext>
                </a:extLst>
              </a:tr>
              <a:tr h="28373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Mediana Tramo II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A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Marzo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2%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05535"/>
                  </a:ext>
                </a:extLst>
              </a:tr>
            </a:tbl>
          </a:graphicData>
        </a:graphic>
      </p:graphicFrame>
      <p:grpSp>
        <p:nvGrpSpPr>
          <p:cNvPr id="76" name="Group 559">
            <a:extLst>
              <a:ext uri="{FF2B5EF4-FFF2-40B4-BE49-F238E27FC236}">
                <a16:creationId xmlns:a16="http://schemas.microsoft.com/office/drawing/2014/main" id="{2D89C2E0-438E-5F42-B902-A421AD87060C}"/>
              </a:ext>
            </a:extLst>
          </p:cNvPr>
          <p:cNvGrpSpPr>
            <a:grpSpLocks noChangeAspect="1"/>
          </p:cNvGrpSpPr>
          <p:nvPr/>
        </p:nvGrpSpPr>
        <p:grpSpPr bwMode="gray">
          <a:xfrm>
            <a:off x="8600035" y="3148839"/>
            <a:ext cx="2938582" cy="2576513"/>
            <a:chOff x="3106" y="1736"/>
            <a:chExt cx="1469" cy="1288"/>
          </a:xfrm>
        </p:grpSpPr>
        <p:sp>
          <p:nvSpPr>
            <p:cNvPr id="77" name="Rectangle 560">
              <a:extLst>
                <a:ext uri="{FF2B5EF4-FFF2-40B4-BE49-F238E27FC236}">
                  <a16:creationId xmlns:a16="http://schemas.microsoft.com/office/drawing/2014/main" id="{1C6489BD-9B84-9248-866E-77FCA1AB02C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820" y="1850"/>
              <a:ext cx="9" cy="111"/>
            </a:xfrm>
            <a:prstGeom prst="rect">
              <a:avLst/>
            </a:pr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78" name="Freeform 561">
              <a:extLst>
                <a:ext uri="{FF2B5EF4-FFF2-40B4-BE49-F238E27FC236}">
                  <a16:creationId xmlns:a16="http://schemas.microsoft.com/office/drawing/2014/main" id="{C1F4AE42-9F36-F448-BC21-02043FA0B62A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3" y="1868"/>
              <a:ext cx="38" cy="109"/>
            </a:xfrm>
            <a:custGeom>
              <a:avLst/>
              <a:gdLst>
                <a:gd name="T0" fmla="*/ 28 w 38"/>
                <a:gd name="T1" fmla="*/ 109 h 109"/>
                <a:gd name="T2" fmla="*/ 0 w 38"/>
                <a:gd name="T3" fmla="*/ 3 h 109"/>
                <a:gd name="T4" fmla="*/ 10 w 38"/>
                <a:gd name="T5" fmla="*/ 0 h 109"/>
                <a:gd name="T6" fmla="*/ 38 w 38"/>
                <a:gd name="T7" fmla="*/ 107 h 109"/>
                <a:gd name="T8" fmla="*/ 28 w 38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9">
                  <a:moveTo>
                    <a:pt x="28" y="109"/>
                  </a:moveTo>
                  <a:lnTo>
                    <a:pt x="0" y="3"/>
                  </a:lnTo>
                  <a:lnTo>
                    <a:pt x="10" y="0"/>
                  </a:lnTo>
                  <a:lnTo>
                    <a:pt x="38" y="107"/>
                  </a:lnTo>
                  <a:lnTo>
                    <a:pt x="28" y="109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79" name="Freeform 562">
              <a:extLst>
                <a:ext uri="{FF2B5EF4-FFF2-40B4-BE49-F238E27FC236}">
                  <a16:creationId xmlns:a16="http://schemas.microsoft.com/office/drawing/2014/main" id="{1F05F616-8A75-944F-B049-F55BA19509C0}"/>
                </a:ext>
              </a:extLst>
            </p:cNvPr>
            <p:cNvSpPr>
              <a:spLocks/>
            </p:cNvSpPr>
            <p:nvPr/>
          </p:nvSpPr>
          <p:spPr bwMode="gray">
            <a:xfrm>
              <a:off x="3472" y="1805"/>
              <a:ext cx="130" cy="219"/>
            </a:xfrm>
            <a:custGeom>
              <a:avLst/>
              <a:gdLst>
                <a:gd name="T0" fmla="*/ 123 w 130"/>
                <a:gd name="T1" fmla="*/ 219 h 219"/>
                <a:gd name="T2" fmla="*/ 0 w 130"/>
                <a:gd name="T3" fmla="*/ 4 h 219"/>
                <a:gd name="T4" fmla="*/ 7 w 130"/>
                <a:gd name="T5" fmla="*/ 0 h 219"/>
                <a:gd name="T6" fmla="*/ 130 w 130"/>
                <a:gd name="T7" fmla="*/ 215 h 219"/>
                <a:gd name="T8" fmla="*/ 123 w 130"/>
                <a:gd name="T9" fmla="*/ 21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19">
                  <a:moveTo>
                    <a:pt x="123" y="219"/>
                  </a:moveTo>
                  <a:lnTo>
                    <a:pt x="0" y="4"/>
                  </a:lnTo>
                  <a:lnTo>
                    <a:pt x="7" y="0"/>
                  </a:lnTo>
                  <a:lnTo>
                    <a:pt x="130" y="215"/>
                  </a:lnTo>
                  <a:lnTo>
                    <a:pt x="123" y="2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0" name="Freeform 563">
              <a:extLst>
                <a:ext uri="{FF2B5EF4-FFF2-40B4-BE49-F238E27FC236}">
                  <a16:creationId xmlns:a16="http://schemas.microsoft.com/office/drawing/2014/main" id="{7F9A2614-8740-804A-AF60-BA4354F149FE}"/>
                </a:ext>
              </a:extLst>
            </p:cNvPr>
            <p:cNvSpPr>
              <a:spLocks/>
            </p:cNvSpPr>
            <p:nvPr/>
          </p:nvSpPr>
          <p:spPr bwMode="gray">
            <a:xfrm>
              <a:off x="3425" y="2015"/>
              <a:ext cx="85" cy="83"/>
            </a:xfrm>
            <a:custGeom>
              <a:avLst/>
              <a:gdLst>
                <a:gd name="T0" fmla="*/ 78 w 85"/>
                <a:gd name="T1" fmla="*/ 83 h 83"/>
                <a:gd name="T2" fmla="*/ 0 w 85"/>
                <a:gd name="T3" fmla="*/ 5 h 83"/>
                <a:gd name="T4" fmla="*/ 7 w 85"/>
                <a:gd name="T5" fmla="*/ 0 h 83"/>
                <a:gd name="T6" fmla="*/ 85 w 85"/>
                <a:gd name="T7" fmla="*/ 78 h 83"/>
                <a:gd name="T8" fmla="*/ 78 w 85"/>
                <a:gd name="T9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3">
                  <a:moveTo>
                    <a:pt x="78" y="83"/>
                  </a:moveTo>
                  <a:lnTo>
                    <a:pt x="0" y="5"/>
                  </a:lnTo>
                  <a:lnTo>
                    <a:pt x="7" y="0"/>
                  </a:lnTo>
                  <a:lnTo>
                    <a:pt x="85" y="78"/>
                  </a:lnTo>
                  <a:lnTo>
                    <a:pt x="78" y="83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1" name="Freeform 564">
              <a:extLst>
                <a:ext uri="{FF2B5EF4-FFF2-40B4-BE49-F238E27FC236}">
                  <a16:creationId xmlns:a16="http://schemas.microsoft.com/office/drawing/2014/main" id="{195AD69A-4739-0140-8F42-9C24EE1ED634}"/>
                </a:ext>
              </a:extLst>
            </p:cNvPr>
            <p:cNvSpPr>
              <a:spLocks/>
            </p:cNvSpPr>
            <p:nvPr/>
          </p:nvSpPr>
          <p:spPr bwMode="gray">
            <a:xfrm>
              <a:off x="3338" y="2131"/>
              <a:ext cx="99" cy="63"/>
            </a:xfrm>
            <a:custGeom>
              <a:avLst/>
              <a:gdLst>
                <a:gd name="T0" fmla="*/ 94 w 99"/>
                <a:gd name="T1" fmla="*/ 63 h 63"/>
                <a:gd name="T2" fmla="*/ 0 w 99"/>
                <a:gd name="T3" fmla="*/ 7 h 63"/>
                <a:gd name="T4" fmla="*/ 4 w 99"/>
                <a:gd name="T5" fmla="*/ 0 h 63"/>
                <a:gd name="T6" fmla="*/ 99 w 99"/>
                <a:gd name="T7" fmla="*/ 54 h 63"/>
                <a:gd name="T8" fmla="*/ 94 w 99"/>
                <a:gd name="T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63">
                  <a:moveTo>
                    <a:pt x="94" y="63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99" y="54"/>
                  </a:lnTo>
                  <a:lnTo>
                    <a:pt x="94" y="63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2" name="Freeform 565">
              <a:extLst>
                <a:ext uri="{FF2B5EF4-FFF2-40B4-BE49-F238E27FC236}">
                  <a16:creationId xmlns:a16="http://schemas.microsoft.com/office/drawing/2014/main" id="{F4673ADC-F078-A14F-9356-97C15D4B4305}"/>
                </a:ext>
              </a:extLst>
            </p:cNvPr>
            <p:cNvSpPr>
              <a:spLocks/>
            </p:cNvSpPr>
            <p:nvPr/>
          </p:nvSpPr>
          <p:spPr bwMode="gray">
            <a:xfrm>
              <a:off x="3274" y="2261"/>
              <a:ext cx="127" cy="47"/>
            </a:xfrm>
            <a:custGeom>
              <a:avLst/>
              <a:gdLst>
                <a:gd name="T0" fmla="*/ 50 w 54"/>
                <a:gd name="T1" fmla="*/ 20 h 20"/>
                <a:gd name="T2" fmla="*/ 49 w 54"/>
                <a:gd name="T3" fmla="*/ 20 h 20"/>
                <a:gd name="T4" fmla="*/ 4 w 54"/>
                <a:gd name="T5" fmla="*/ 8 h 20"/>
                <a:gd name="T6" fmla="*/ 1 w 54"/>
                <a:gd name="T7" fmla="*/ 3 h 20"/>
                <a:gd name="T8" fmla="*/ 6 w 54"/>
                <a:gd name="T9" fmla="*/ 0 h 20"/>
                <a:gd name="T10" fmla="*/ 51 w 54"/>
                <a:gd name="T11" fmla="*/ 12 h 20"/>
                <a:gd name="T12" fmla="*/ 54 w 54"/>
                <a:gd name="T13" fmla="*/ 17 h 20"/>
                <a:gd name="T14" fmla="*/ 50 w 54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0">
                  <a:moveTo>
                    <a:pt x="50" y="20"/>
                  </a:moveTo>
                  <a:cubicBezTo>
                    <a:pt x="49" y="20"/>
                    <a:pt x="49" y="20"/>
                    <a:pt x="49" y="2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3" y="13"/>
                    <a:pt x="54" y="15"/>
                    <a:pt x="54" y="17"/>
                  </a:cubicBezTo>
                  <a:cubicBezTo>
                    <a:pt x="53" y="19"/>
                    <a:pt x="51" y="20"/>
                    <a:pt x="50" y="20"/>
                  </a:cubicBez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3" name="Freeform 566">
              <a:extLst>
                <a:ext uri="{FF2B5EF4-FFF2-40B4-BE49-F238E27FC236}">
                  <a16:creationId xmlns:a16="http://schemas.microsoft.com/office/drawing/2014/main" id="{82EF6984-6B81-514C-8F9A-CD434D543FAA}"/>
                </a:ext>
              </a:extLst>
            </p:cNvPr>
            <p:cNvSpPr>
              <a:spLocks/>
            </p:cNvSpPr>
            <p:nvPr/>
          </p:nvSpPr>
          <p:spPr bwMode="gray">
            <a:xfrm>
              <a:off x="3130" y="2407"/>
              <a:ext cx="257" cy="19"/>
            </a:xfrm>
            <a:custGeom>
              <a:avLst/>
              <a:gdLst>
                <a:gd name="T0" fmla="*/ 4 w 109"/>
                <a:gd name="T1" fmla="*/ 8 h 8"/>
                <a:gd name="T2" fmla="*/ 0 w 109"/>
                <a:gd name="T3" fmla="*/ 4 h 8"/>
                <a:gd name="T4" fmla="*/ 4 w 109"/>
                <a:gd name="T5" fmla="*/ 0 h 8"/>
                <a:gd name="T6" fmla="*/ 105 w 109"/>
                <a:gd name="T7" fmla="*/ 0 h 8"/>
                <a:gd name="T8" fmla="*/ 109 w 109"/>
                <a:gd name="T9" fmla="*/ 4 h 8"/>
                <a:gd name="T10" fmla="*/ 105 w 109"/>
                <a:gd name="T11" fmla="*/ 8 h 8"/>
                <a:gd name="T12" fmla="*/ 4 w 109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8">
                  <a:moveTo>
                    <a:pt x="4" y="8"/>
                  </a:moveTo>
                  <a:cubicBezTo>
                    <a:pt x="1" y="8"/>
                    <a:pt x="0" y="6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7" y="0"/>
                    <a:pt x="109" y="1"/>
                    <a:pt x="109" y="4"/>
                  </a:cubicBezTo>
                  <a:cubicBezTo>
                    <a:pt x="109" y="6"/>
                    <a:pt x="107" y="8"/>
                    <a:pt x="105" y="8"/>
                  </a:cubicBezTo>
                  <a:lnTo>
                    <a:pt x="4" y="8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4" name="Freeform 567">
              <a:extLst>
                <a:ext uri="{FF2B5EF4-FFF2-40B4-BE49-F238E27FC236}">
                  <a16:creationId xmlns:a16="http://schemas.microsoft.com/office/drawing/2014/main" id="{2214F67E-AD3E-CF4B-8E03-F51B5420656D}"/>
                </a:ext>
              </a:extLst>
            </p:cNvPr>
            <p:cNvSpPr>
              <a:spLocks/>
            </p:cNvSpPr>
            <p:nvPr/>
          </p:nvSpPr>
          <p:spPr bwMode="gray">
            <a:xfrm>
              <a:off x="3286" y="2528"/>
              <a:ext cx="108" cy="37"/>
            </a:xfrm>
            <a:custGeom>
              <a:avLst/>
              <a:gdLst>
                <a:gd name="T0" fmla="*/ 2 w 108"/>
                <a:gd name="T1" fmla="*/ 37 h 37"/>
                <a:gd name="T2" fmla="*/ 0 w 108"/>
                <a:gd name="T3" fmla="*/ 28 h 37"/>
                <a:gd name="T4" fmla="*/ 106 w 108"/>
                <a:gd name="T5" fmla="*/ 0 h 37"/>
                <a:gd name="T6" fmla="*/ 108 w 108"/>
                <a:gd name="T7" fmla="*/ 9 h 37"/>
                <a:gd name="T8" fmla="*/ 2 w 108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37">
                  <a:moveTo>
                    <a:pt x="2" y="37"/>
                  </a:moveTo>
                  <a:lnTo>
                    <a:pt x="0" y="28"/>
                  </a:lnTo>
                  <a:lnTo>
                    <a:pt x="106" y="0"/>
                  </a:lnTo>
                  <a:lnTo>
                    <a:pt x="108" y="9"/>
                  </a:lnTo>
                  <a:lnTo>
                    <a:pt x="2" y="37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5" name="Freeform 568">
              <a:extLst>
                <a:ext uri="{FF2B5EF4-FFF2-40B4-BE49-F238E27FC236}">
                  <a16:creationId xmlns:a16="http://schemas.microsoft.com/office/drawing/2014/main" id="{3A1D8C9C-2243-4A48-A85E-5D658377AA95}"/>
                </a:ext>
              </a:extLst>
            </p:cNvPr>
            <p:cNvSpPr>
              <a:spLocks/>
            </p:cNvSpPr>
            <p:nvPr/>
          </p:nvSpPr>
          <p:spPr bwMode="gray">
            <a:xfrm>
              <a:off x="3342" y="2636"/>
              <a:ext cx="100" cy="64"/>
            </a:xfrm>
            <a:custGeom>
              <a:avLst/>
              <a:gdLst>
                <a:gd name="T0" fmla="*/ 5 w 100"/>
                <a:gd name="T1" fmla="*/ 64 h 64"/>
                <a:gd name="T2" fmla="*/ 0 w 100"/>
                <a:gd name="T3" fmla="*/ 57 h 64"/>
                <a:gd name="T4" fmla="*/ 95 w 100"/>
                <a:gd name="T5" fmla="*/ 0 h 64"/>
                <a:gd name="T6" fmla="*/ 100 w 100"/>
                <a:gd name="T7" fmla="*/ 10 h 64"/>
                <a:gd name="T8" fmla="*/ 5 w 100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0" h="64">
                  <a:moveTo>
                    <a:pt x="5" y="64"/>
                  </a:moveTo>
                  <a:lnTo>
                    <a:pt x="0" y="57"/>
                  </a:lnTo>
                  <a:lnTo>
                    <a:pt x="95" y="0"/>
                  </a:lnTo>
                  <a:lnTo>
                    <a:pt x="100" y="10"/>
                  </a:lnTo>
                  <a:lnTo>
                    <a:pt x="5" y="64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6" name="Freeform 569">
              <a:extLst>
                <a:ext uri="{FF2B5EF4-FFF2-40B4-BE49-F238E27FC236}">
                  <a16:creationId xmlns:a16="http://schemas.microsoft.com/office/drawing/2014/main" id="{315BC459-1827-3448-B15A-3F263901C603}"/>
                </a:ext>
              </a:extLst>
            </p:cNvPr>
            <p:cNvSpPr>
              <a:spLocks/>
            </p:cNvSpPr>
            <p:nvPr/>
          </p:nvSpPr>
          <p:spPr bwMode="gray">
            <a:xfrm>
              <a:off x="3432" y="2731"/>
              <a:ext cx="85" cy="85"/>
            </a:xfrm>
            <a:custGeom>
              <a:avLst/>
              <a:gdLst>
                <a:gd name="T0" fmla="*/ 7 w 85"/>
                <a:gd name="T1" fmla="*/ 85 h 85"/>
                <a:gd name="T2" fmla="*/ 0 w 85"/>
                <a:gd name="T3" fmla="*/ 78 h 85"/>
                <a:gd name="T4" fmla="*/ 78 w 85"/>
                <a:gd name="T5" fmla="*/ 0 h 85"/>
                <a:gd name="T6" fmla="*/ 85 w 85"/>
                <a:gd name="T7" fmla="*/ 7 h 85"/>
                <a:gd name="T8" fmla="*/ 7 w 85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7" y="85"/>
                  </a:moveTo>
                  <a:lnTo>
                    <a:pt x="0" y="78"/>
                  </a:lnTo>
                  <a:lnTo>
                    <a:pt x="78" y="0"/>
                  </a:lnTo>
                  <a:lnTo>
                    <a:pt x="85" y="7"/>
                  </a:lnTo>
                  <a:lnTo>
                    <a:pt x="7" y="85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7" name="Freeform 570">
              <a:extLst>
                <a:ext uri="{FF2B5EF4-FFF2-40B4-BE49-F238E27FC236}">
                  <a16:creationId xmlns:a16="http://schemas.microsoft.com/office/drawing/2014/main" id="{BBA1300D-9D51-E442-B244-083FE313EA16}"/>
                </a:ext>
              </a:extLst>
            </p:cNvPr>
            <p:cNvSpPr>
              <a:spLocks/>
            </p:cNvSpPr>
            <p:nvPr/>
          </p:nvSpPr>
          <p:spPr bwMode="gray">
            <a:xfrm>
              <a:off x="3548" y="2802"/>
              <a:ext cx="64" cy="101"/>
            </a:xfrm>
            <a:custGeom>
              <a:avLst/>
              <a:gdLst>
                <a:gd name="T0" fmla="*/ 7 w 64"/>
                <a:gd name="T1" fmla="*/ 101 h 101"/>
                <a:gd name="T2" fmla="*/ 0 w 64"/>
                <a:gd name="T3" fmla="*/ 96 h 101"/>
                <a:gd name="T4" fmla="*/ 54 w 64"/>
                <a:gd name="T5" fmla="*/ 0 h 101"/>
                <a:gd name="T6" fmla="*/ 64 w 64"/>
                <a:gd name="T7" fmla="*/ 4 h 101"/>
                <a:gd name="T8" fmla="*/ 7 w 64"/>
                <a:gd name="T9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01">
                  <a:moveTo>
                    <a:pt x="7" y="101"/>
                  </a:moveTo>
                  <a:lnTo>
                    <a:pt x="0" y="96"/>
                  </a:lnTo>
                  <a:lnTo>
                    <a:pt x="54" y="0"/>
                  </a:lnTo>
                  <a:lnTo>
                    <a:pt x="64" y="4"/>
                  </a:lnTo>
                  <a:lnTo>
                    <a:pt x="7" y="101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8" name="Freeform 571">
              <a:extLst>
                <a:ext uri="{FF2B5EF4-FFF2-40B4-BE49-F238E27FC236}">
                  <a16:creationId xmlns:a16="http://schemas.microsoft.com/office/drawing/2014/main" id="{02942CCD-0E54-E242-96B5-43AEAA917B9F}"/>
                </a:ext>
              </a:extLst>
            </p:cNvPr>
            <p:cNvSpPr>
              <a:spLocks/>
            </p:cNvSpPr>
            <p:nvPr/>
          </p:nvSpPr>
          <p:spPr bwMode="gray">
            <a:xfrm>
              <a:off x="3683" y="2846"/>
              <a:ext cx="37" cy="109"/>
            </a:xfrm>
            <a:custGeom>
              <a:avLst/>
              <a:gdLst>
                <a:gd name="T0" fmla="*/ 9 w 37"/>
                <a:gd name="T1" fmla="*/ 109 h 109"/>
                <a:gd name="T2" fmla="*/ 0 w 37"/>
                <a:gd name="T3" fmla="*/ 107 h 109"/>
                <a:gd name="T4" fmla="*/ 28 w 37"/>
                <a:gd name="T5" fmla="*/ 0 h 109"/>
                <a:gd name="T6" fmla="*/ 37 w 37"/>
                <a:gd name="T7" fmla="*/ 3 h 109"/>
                <a:gd name="T8" fmla="*/ 9 w 37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09">
                  <a:moveTo>
                    <a:pt x="9" y="109"/>
                  </a:moveTo>
                  <a:lnTo>
                    <a:pt x="0" y="107"/>
                  </a:lnTo>
                  <a:lnTo>
                    <a:pt x="28" y="0"/>
                  </a:lnTo>
                  <a:lnTo>
                    <a:pt x="37" y="3"/>
                  </a:lnTo>
                  <a:lnTo>
                    <a:pt x="9" y="109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9" name="Rectangle 572">
              <a:extLst>
                <a:ext uri="{FF2B5EF4-FFF2-40B4-BE49-F238E27FC236}">
                  <a16:creationId xmlns:a16="http://schemas.microsoft.com/office/drawing/2014/main" id="{E6551675-9FAC-104E-8F89-FBDDC42C59B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829" y="2863"/>
              <a:ext cx="9" cy="109"/>
            </a:xfrm>
            <a:prstGeom prst="rect">
              <a:avLst/>
            </a:pr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0" name="Freeform 573">
              <a:extLst>
                <a:ext uri="{FF2B5EF4-FFF2-40B4-BE49-F238E27FC236}">
                  <a16:creationId xmlns:a16="http://schemas.microsoft.com/office/drawing/2014/main" id="{349AE3A6-813A-DA49-A511-5ED0A89D9E80}"/>
                </a:ext>
              </a:extLst>
            </p:cNvPr>
            <p:cNvSpPr>
              <a:spLocks/>
            </p:cNvSpPr>
            <p:nvPr/>
          </p:nvSpPr>
          <p:spPr bwMode="gray">
            <a:xfrm>
              <a:off x="3945" y="2844"/>
              <a:ext cx="38" cy="109"/>
            </a:xfrm>
            <a:custGeom>
              <a:avLst/>
              <a:gdLst>
                <a:gd name="T0" fmla="*/ 28 w 38"/>
                <a:gd name="T1" fmla="*/ 109 h 109"/>
                <a:gd name="T2" fmla="*/ 0 w 38"/>
                <a:gd name="T3" fmla="*/ 2 h 109"/>
                <a:gd name="T4" fmla="*/ 9 w 38"/>
                <a:gd name="T5" fmla="*/ 0 h 109"/>
                <a:gd name="T6" fmla="*/ 38 w 38"/>
                <a:gd name="T7" fmla="*/ 106 h 109"/>
                <a:gd name="T8" fmla="*/ 28 w 38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09">
                  <a:moveTo>
                    <a:pt x="28" y="109"/>
                  </a:moveTo>
                  <a:lnTo>
                    <a:pt x="0" y="2"/>
                  </a:lnTo>
                  <a:lnTo>
                    <a:pt x="9" y="0"/>
                  </a:lnTo>
                  <a:lnTo>
                    <a:pt x="38" y="106"/>
                  </a:lnTo>
                  <a:lnTo>
                    <a:pt x="28" y="109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1" name="Freeform 574">
              <a:extLst>
                <a:ext uri="{FF2B5EF4-FFF2-40B4-BE49-F238E27FC236}">
                  <a16:creationId xmlns:a16="http://schemas.microsoft.com/office/drawing/2014/main" id="{D8A95630-ED5B-994F-83B7-1188CD8B24D8}"/>
                </a:ext>
              </a:extLst>
            </p:cNvPr>
            <p:cNvSpPr>
              <a:spLocks/>
            </p:cNvSpPr>
            <p:nvPr/>
          </p:nvSpPr>
          <p:spPr bwMode="gray">
            <a:xfrm>
              <a:off x="4053" y="2797"/>
              <a:ext cx="64" cy="99"/>
            </a:xfrm>
            <a:custGeom>
              <a:avLst/>
              <a:gdLst>
                <a:gd name="T0" fmla="*/ 57 w 64"/>
                <a:gd name="T1" fmla="*/ 99 h 99"/>
                <a:gd name="T2" fmla="*/ 0 w 64"/>
                <a:gd name="T3" fmla="*/ 5 h 99"/>
                <a:gd name="T4" fmla="*/ 10 w 64"/>
                <a:gd name="T5" fmla="*/ 0 h 99"/>
                <a:gd name="T6" fmla="*/ 64 w 64"/>
                <a:gd name="T7" fmla="*/ 94 h 99"/>
                <a:gd name="T8" fmla="*/ 57 w 64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99">
                  <a:moveTo>
                    <a:pt x="57" y="99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64" y="94"/>
                  </a:lnTo>
                  <a:lnTo>
                    <a:pt x="57" y="99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2" name="Freeform 575">
              <a:extLst>
                <a:ext uri="{FF2B5EF4-FFF2-40B4-BE49-F238E27FC236}">
                  <a16:creationId xmlns:a16="http://schemas.microsoft.com/office/drawing/2014/main" id="{E708219E-1621-E341-90B7-0416B32A0515}"/>
                </a:ext>
              </a:extLst>
            </p:cNvPr>
            <p:cNvSpPr>
              <a:spLocks/>
            </p:cNvSpPr>
            <p:nvPr/>
          </p:nvSpPr>
          <p:spPr bwMode="gray">
            <a:xfrm>
              <a:off x="4148" y="2724"/>
              <a:ext cx="85" cy="85"/>
            </a:xfrm>
            <a:custGeom>
              <a:avLst/>
              <a:gdLst>
                <a:gd name="T0" fmla="*/ 78 w 85"/>
                <a:gd name="T1" fmla="*/ 85 h 85"/>
                <a:gd name="T2" fmla="*/ 0 w 85"/>
                <a:gd name="T3" fmla="*/ 7 h 85"/>
                <a:gd name="T4" fmla="*/ 7 w 85"/>
                <a:gd name="T5" fmla="*/ 0 h 85"/>
                <a:gd name="T6" fmla="*/ 85 w 85"/>
                <a:gd name="T7" fmla="*/ 78 h 85"/>
                <a:gd name="T8" fmla="*/ 78 w 85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78" y="85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85" y="78"/>
                  </a:lnTo>
                  <a:lnTo>
                    <a:pt x="78" y="85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3" name="Freeform 576">
              <a:extLst>
                <a:ext uri="{FF2B5EF4-FFF2-40B4-BE49-F238E27FC236}">
                  <a16:creationId xmlns:a16="http://schemas.microsoft.com/office/drawing/2014/main" id="{D4BB9F2A-17C4-E545-A483-9EEF37B2E060}"/>
                </a:ext>
              </a:extLst>
            </p:cNvPr>
            <p:cNvSpPr>
              <a:spLocks/>
            </p:cNvSpPr>
            <p:nvPr/>
          </p:nvSpPr>
          <p:spPr bwMode="gray">
            <a:xfrm>
              <a:off x="4219" y="2629"/>
              <a:ext cx="101" cy="62"/>
            </a:xfrm>
            <a:custGeom>
              <a:avLst/>
              <a:gdLst>
                <a:gd name="T0" fmla="*/ 97 w 101"/>
                <a:gd name="T1" fmla="*/ 62 h 62"/>
                <a:gd name="T2" fmla="*/ 0 w 101"/>
                <a:gd name="T3" fmla="*/ 7 h 62"/>
                <a:gd name="T4" fmla="*/ 4 w 101"/>
                <a:gd name="T5" fmla="*/ 0 h 62"/>
                <a:gd name="T6" fmla="*/ 101 w 101"/>
                <a:gd name="T7" fmla="*/ 54 h 62"/>
                <a:gd name="T8" fmla="*/ 97 w 101"/>
                <a:gd name="T9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62">
                  <a:moveTo>
                    <a:pt x="97" y="62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101" y="54"/>
                  </a:lnTo>
                  <a:lnTo>
                    <a:pt x="97" y="62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4" name="Freeform 577">
              <a:extLst>
                <a:ext uri="{FF2B5EF4-FFF2-40B4-BE49-F238E27FC236}">
                  <a16:creationId xmlns:a16="http://schemas.microsoft.com/office/drawing/2014/main" id="{2E237041-D63B-E548-928D-81C22C6FD938}"/>
                </a:ext>
              </a:extLst>
            </p:cNvPr>
            <p:cNvSpPr>
              <a:spLocks/>
            </p:cNvSpPr>
            <p:nvPr/>
          </p:nvSpPr>
          <p:spPr bwMode="gray">
            <a:xfrm>
              <a:off x="4254" y="2513"/>
              <a:ext cx="128" cy="48"/>
            </a:xfrm>
            <a:custGeom>
              <a:avLst/>
              <a:gdLst>
                <a:gd name="T0" fmla="*/ 50 w 54"/>
                <a:gd name="T1" fmla="*/ 20 h 20"/>
                <a:gd name="T2" fmla="*/ 49 w 54"/>
                <a:gd name="T3" fmla="*/ 20 h 20"/>
                <a:gd name="T4" fmla="*/ 4 w 54"/>
                <a:gd name="T5" fmla="*/ 8 h 20"/>
                <a:gd name="T6" fmla="*/ 1 w 54"/>
                <a:gd name="T7" fmla="*/ 3 h 20"/>
                <a:gd name="T8" fmla="*/ 6 w 54"/>
                <a:gd name="T9" fmla="*/ 0 h 20"/>
                <a:gd name="T10" fmla="*/ 51 w 54"/>
                <a:gd name="T11" fmla="*/ 12 h 20"/>
                <a:gd name="T12" fmla="*/ 54 w 54"/>
                <a:gd name="T13" fmla="*/ 17 h 20"/>
                <a:gd name="T14" fmla="*/ 50 w 54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20">
                  <a:moveTo>
                    <a:pt x="50" y="20"/>
                  </a:moveTo>
                  <a:cubicBezTo>
                    <a:pt x="50" y="20"/>
                    <a:pt x="49" y="20"/>
                    <a:pt x="49" y="2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7"/>
                    <a:pt x="0" y="5"/>
                    <a:pt x="1" y="3"/>
                  </a:cubicBezTo>
                  <a:cubicBezTo>
                    <a:pt x="2" y="1"/>
                    <a:pt x="4" y="0"/>
                    <a:pt x="6" y="0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3" y="13"/>
                    <a:pt x="54" y="15"/>
                    <a:pt x="54" y="17"/>
                  </a:cubicBezTo>
                  <a:cubicBezTo>
                    <a:pt x="53" y="19"/>
                    <a:pt x="52" y="20"/>
                    <a:pt x="50" y="20"/>
                  </a:cubicBez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5" name="Rectangle 578">
              <a:extLst>
                <a:ext uri="{FF2B5EF4-FFF2-40B4-BE49-F238E27FC236}">
                  <a16:creationId xmlns:a16="http://schemas.microsoft.com/office/drawing/2014/main" id="{E5106CD8-2D85-974B-9112-59E795247C7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280" y="2402"/>
              <a:ext cx="109" cy="10"/>
            </a:xfrm>
            <a:prstGeom prst="rect">
              <a:avLst/>
            </a:pr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6" name="Freeform 579">
              <a:extLst>
                <a:ext uri="{FF2B5EF4-FFF2-40B4-BE49-F238E27FC236}">
                  <a16:creationId xmlns:a16="http://schemas.microsoft.com/office/drawing/2014/main" id="{17C565D0-1A5B-3D4C-A267-A5EAE1BF45D2}"/>
                </a:ext>
              </a:extLst>
            </p:cNvPr>
            <p:cNvSpPr>
              <a:spLocks/>
            </p:cNvSpPr>
            <p:nvPr/>
          </p:nvSpPr>
          <p:spPr bwMode="gray">
            <a:xfrm>
              <a:off x="4261" y="2256"/>
              <a:ext cx="109" cy="38"/>
            </a:xfrm>
            <a:custGeom>
              <a:avLst/>
              <a:gdLst>
                <a:gd name="T0" fmla="*/ 3 w 109"/>
                <a:gd name="T1" fmla="*/ 38 h 38"/>
                <a:gd name="T2" fmla="*/ 0 w 109"/>
                <a:gd name="T3" fmla="*/ 28 h 38"/>
                <a:gd name="T4" fmla="*/ 107 w 109"/>
                <a:gd name="T5" fmla="*/ 0 h 38"/>
                <a:gd name="T6" fmla="*/ 109 w 109"/>
                <a:gd name="T7" fmla="*/ 9 h 38"/>
                <a:gd name="T8" fmla="*/ 3 w 109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38">
                  <a:moveTo>
                    <a:pt x="3" y="38"/>
                  </a:moveTo>
                  <a:lnTo>
                    <a:pt x="0" y="28"/>
                  </a:lnTo>
                  <a:lnTo>
                    <a:pt x="107" y="0"/>
                  </a:lnTo>
                  <a:lnTo>
                    <a:pt x="109" y="9"/>
                  </a:lnTo>
                  <a:lnTo>
                    <a:pt x="3" y="38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7" name="Freeform 580">
              <a:extLst>
                <a:ext uri="{FF2B5EF4-FFF2-40B4-BE49-F238E27FC236}">
                  <a16:creationId xmlns:a16="http://schemas.microsoft.com/office/drawing/2014/main" id="{2031695C-E971-C849-A4B9-591A43D59ACB}"/>
                </a:ext>
              </a:extLst>
            </p:cNvPr>
            <p:cNvSpPr>
              <a:spLocks/>
            </p:cNvSpPr>
            <p:nvPr/>
          </p:nvSpPr>
          <p:spPr bwMode="gray">
            <a:xfrm>
              <a:off x="4214" y="2050"/>
              <a:ext cx="229" cy="135"/>
            </a:xfrm>
            <a:custGeom>
              <a:avLst/>
              <a:gdLst>
                <a:gd name="T0" fmla="*/ 5 w 229"/>
                <a:gd name="T1" fmla="*/ 135 h 135"/>
                <a:gd name="T2" fmla="*/ 0 w 229"/>
                <a:gd name="T3" fmla="*/ 128 h 135"/>
                <a:gd name="T4" fmla="*/ 224 w 229"/>
                <a:gd name="T5" fmla="*/ 0 h 135"/>
                <a:gd name="T6" fmla="*/ 229 w 229"/>
                <a:gd name="T7" fmla="*/ 10 h 135"/>
                <a:gd name="T8" fmla="*/ 5 w 229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9" h="135">
                  <a:moveTo>
                    <a:pt x="5" y="135"/>
                  </a:moveTo>
                  <a:lnTo>
                    <a:pt x="0" y="128"/>
                  </a:lnTo>
                  <a:lnTo>
                    <a:pt x="224" y="0"/>
                  </a:lnTo>
                  <a:lnTo>
                    <a:pt x="229" y="10"/>
                  </a:lnTo>
                  <a:lnTo>
                    <a:pt x="5" y="135"/>
                  </a:ln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8" name="Freeform 581">
              <a:extLst>
                <a:ext uri="{FF2B5EF4-FFF2-40B4-BE49-F238E27FC236}">
                  <a16:creationId xmlns:a16="http://schemas.microsoft.com/office/drawing/2014/main" id="{DC76F15C-874D-B345-B5C3-AFD3B1FE79D9}"/>
                </a:ext>
              </a:extLst>
            </p:cNvPr>
            <p:cNvSpPr>
              <a:spLocks/>
            </p:cNvSpPr>
            <p:nvPr/>
          </p:nvSpPr>
          <p:spPr bwMode="gray">
            <a:xfrm>
              <a:off x="4141" y="2008"/>
              <a:ext cx="85" cy="85"/>
            </a:xfrm>
            <a:custGeom>
              <a:avLst/>
              <a:gdLst>
                <a:gd name="T0" fmla="*/ 7 w 85"/>
                <a:gd name="T1" fmla="*/ 85 h 85"/>
                <a:gd name="T2" fmla="*/ 0 w 85"/>
                <a:gd name="T3" fmla="*/ 78 h 85"/>
                <a:gd name="T4" fmla="*/ 78 w 85"/>
                <a:gd name="T5" fmla="*/ 0 h 85"/>
                <a:gd name="T6" fmla="*/ 85 w 85"/>
                <a:gd name="T7" fmla="*/ 7 h 85"/>
                <a:gd name="T8" fmla="*/ 7 w 85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85">
                  <a:moveTo>
                    <a:pt x="7" y="85"/>
                  </a:moveTo>
                  <a:lnTo>
                    <a:pt x="0" y="78"/>
                  </a:lnTo>
                  <a:lnTo>
                    <a:pt x="78" y="0"/>
                  </a:lnTo>
                  <a:lnTo>
                    <a:pt x="85" y="7"/>
                  </a:lnTo>
                  <a:lnTo>
                    <a:pt x="7" y="85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99" name="Freeform 582">
              <a:extLst>
                <a:ext uri="{FF2B5EF4-FFF2-40B4-BE49-F238E27FC236}">
                  <a16:creationId xmlns:a16="http://schemas.microsoft.com/office/drawing/2014/main" id="{D6DEBC8D-5DE9-DD44-80FC-1D264ED8635F}"/>
                </a:ext>
              </a:extLst>
            </p:cNvPr>
            <p:cNvSpPr>
              <a:spLocks/>
            </p:cNvSpPr>
            <p:nvPr/>
          </p:nvSpPr>
          <p:spPr bwMode="gray">
            <a:xfrm>
              <a:off x="4046" y="1920"/>
              <a:ext cx="64" cy="100"/>
            </a:xfrm>
            <a:custGeom>
              <a:avLst/>
              <a:gdLst>
                <a:gd name="T0" fmla="*/ 7 w 64"/>
                <a:gd name="T1" fmla="*/ 100 h 100"/>
                <a:gd name="T2" fmla="*/ 0 w 64"/>
                <a:gd name="T3" fmla="*/ 95 h 100"/>
                <a:gd name="T4" fmla="*/ 55 w 64"/>
                <a:gd name="T5" fmla="*/ 0 h 100"/>
                <a:gd name="T6" fmla="*/ 64 w 64"/>
                <a:gd name="T7" fmla="*/ 5 h 100"/>
                <a:gd name="T8" fmla="*/ 7 w 64"/>
                <a:gd name="T9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00">
                  <a:moveTo>
                    <a:pt x="7" y="100"/>
                  </a:moveTo>
                  <a:lnTo>
                    <a:pt x="0" y="95"/>
                  </a:lnTo>
                  <a:lnTo>
                    <a:pt x="55" y="0"/>
                  </a:lnTo>
                  <a:lnTo>
                    <a:pt x="64" y="5"/>
                  </a:lnTo>
                  <a:lnTo>
                    <a:pt x="7" y="100"/>
                  </a:lnTo>
                  <a:close/>
                </a:path>
              </a:pathLst>
            </a:custGeom>
            <a:solidFill>
              <a:srgbClr val="B7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0" name="Freeform 583">
              <a:extLst>
                <a:ext uri="{FF2B5EF4-FFF2-40B4-BE49-F238E27FC236}">
                  <a16:creationId xmlns:a16="http://schemas.microsoft.com/office/drawing/2014/main" id="{512B6CE3-73C7-1C4B-B766-F315BD3E1D4F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1" y="1857"/>
              <a:ext cx="49" cy="127"/>
            </a:xfrm>
            <a:custGeom>
              <a:avLst/>
              <a:gdLst>
                <a:gd name="T0" fmla="*/ 4 w 21"/>
                <a:gd name="T1" fmla="*/ 54 h 54"/>
                <a:gd name="T2" fmla="*/ 3 w 21"/>
                <a:gd name="T3" fmla="*/ 53 h 54"/>
                <a:gd name="T4" fmla="*/ 0 w 21"/>
                <a:gd name="T5" fmla="*/ 49 h 54"/>
                <a:gd name="T6" fmla="*/ 12 w 21"/>
                <a:gd name="T7" fmla="*/ 3 h 54"/>
                <a:gd name="T8" fmla="*/ 17 w 21"/>
                <a:gd name="T9" fmla="*/ 1 h 54"/>
                <a:gd name="T10" fmla="*/ 20 w 21"/>
                <a:gd name="T11" fmla="*/ 6 h 54"/>
                <a:gd name="T12" fmla="*/ 8 w 21"/>
                <a:gd name="T13" fmla="*/ 51 h 54"/>
                <a:gd name="T14" fmla="*/ 4 w 21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54">
                  <a:moveTo>
                    <a:pt x="4" y="54"/>
                  </a:moveTo>
                  <a:cubicBezTo>
                    <a:pt x="4" y="54"/>
                    <a:pt x="4" y="54"/>
                    <a:pt x="3" y="53"/>
                  </a:cubicBezTo>
                  <a:cubicBezTo>
                    <a:pt x="1" y="53"/>
                    <a:pt x="0" y="51"/>
                    <a:pt x="0" y="49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1"/>
                    <a:pt x="15" y="0"/>
                    <a:pt x="17" y="1"/>
                  </a:cubicBezTo>
                  <a:cubicBezTo>
                    <a:pt x="19" y="1"/>
                    <a:pt x="21" y="3"/>
                    <a:pt x="20" y="6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8" y="52"/>
                    <a:pt x="6" y="54"/>
                    <a:pt x="4" y="54"/>
                  </a:cubicBez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1" name="Freeform 584">
              <a:extLst>
                <a:ext uri="{FF2B5EF4-FFF2-40B4-BE49-F238E27FC236}">
                  <a16:creationId xmlns:a16="http://schemas.microsoft.com/office/drawing/2014/main" id="{5A37E658-488E-694B-A1D6-D327D118499A}"/>
                </a:ext>
              </a:extLst>
            </p:cNvPr>
            <p:cNvSpPr>
              <a:spLocks/>
            </p:cNvSpPr>
            <p:nvPr/>
          </p:nvSpPr>
          <p:spPr bwMode="gray">
            <a:xfrm>
              <a:off x="3690" y="2993"/>
              <a:ext cx="276" cy="31"/>
            </a:xfrm>
            <a:custGeom>
              <a:avLst/>
              <a:gdLst>
                <a:gd name="T0" fmla="*/ 7 w 117"/>
                <a:gd name="T1" fmla="*/ 13 h 13"/>
                <a:gd name="T2" fmla="*/ 111 w 117"/>
                <a:gd name="T3" fmla="*/ 13 h 13"/>
                <a:gd name="T4" fmla="*/ 117 w 117"/>
                <a:gd name="T5" fmla="*/ 7 h 13"/>
                <a:gd name="T6" fmla="*/ 111 w 117"/>
                <a:gd name="T7" fmla="*/ 0 h 13"/>
                <a:gd name="T8" fmla="*/ 7 w 117"/>
                <a:gd name="T9" fmla="*/ 0 h 13"/>
                <a:gd name="T10" fmla="*/ 0 w 117"/>
                <a:gd name="T11" fmla="*/ 7 h 13"/>
                <a:gd name="T12" fmla="*/ 7 w 117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13">
                  <a:moveTo>
                    <a:pt x="7" y="13"/>
                  </a:moveTo>
                  <a:cubicBezTo>
                    <a:pt x="111" y="13"/>
                    <a:pt x="111" y="13"/>
                    <a:pt x="111" y="13"/>
                  </a:cubicBezTo>
                  <a:cubicBezTo>
                    <a:pt x="114" y="13"/>
                    <a:pt x="117" y="11"/>
                    <a:pt x="117" y="7"/>
                  </a:cubicBezTo>
                  <a:cubicBezTo>
                    <a:pt x="117" y="3"/>
                    <a:pt x="114" y="0"/>
                    <a:pt x="11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3"/>
                    <a:pt x="7" y="13"/>
                  </a:cubicBez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2" name="Freeform 585">
              <a:extLst>
                <a:ext uri="{FF2B5EF4-FFF2-40B4-BE49-F238E27FC236}">
                  <a16:creationId xmlns:a16="http://schemas.microsoft.com/office/drawing/2014/main" id="{BC72EAC1-6178-CC45-A08C-25A3665764E6}"/>
                </a:ext>
              </a:extLst>
            </p:cNvPr>
            <p:cNvSpPr>
              <a:spLocks/>
            </p:cNvSpPr>
            <p:nvPr/>
          </p:nvSpPr>
          <p:spPr bwMode="gray">
            <a:xfrm>
              <a:off x="3524" y="2091"/>
              <a:ext cx="610" cy="739"/>
            </a:xfrm>
            <a:custGeom>
              <a:avLst/>
              <a:gdLst>
                <a:gd name="T0" fmla="*/ 0 w 258"/>
                <a:gd name="T1" fmla="*/ 130 h 313"/>
                <a:gd name="T2" fmla="*/ 129 w 258"/>
                <a:gd name="T3" fmla="*/ 0 h 313"/>
                <a:gd name="T4" fmla="*/ 258 w 258"/>
                <a:gd name="T5" fmla="*/ 130 h 313"/>
                <a:gd name="T6" fmla="*/ 206 w 258"/>
                <a:gd name="T7" fmla="*/ 256 h 313"/>
                <a:gd name="T8" fmla="*/ 194 w 258"/>
                <a:gd name="T9" fmla="*/ 313 h 313"/>
                <a:gd name="T10" fmla="*/ 138 w 258"/>
                <a:gd name="T11" fmla="*/ 313 h 313"/>
                <a:gd name="T12" fmla="*/ 120 w 258"/>
                <a:gd name="T13" fmla="*/ 313 h 313"/>
                <a:gd name="T14" fmla="*/ 63 w 258"/>
                <a:gd name="T15" fmla="*/ 313 h 313"/>
                <a:gd name="T16" fmla="*/ 51 w 258"/>
                <a:gd name="T17" fmla="*/ 256 h 313"/>
                <a:gd name="T18" fmla="*/ 0 w 258"/>
                <a:gd name="T19" fmla="*/ 130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313">
                  <a:moveTo>
                    <a:pt x="0" y="130"/>
                  </a:moveTo>
                  <a:cubicBezTo>
                    <a:pt x="0" y="58"/>
                    <a:pt x="57" y="0"/>
                    <a:pt x="129" y="0"/>
                  </a:cubicBezTo>
                  <a:cubicBezTo>
                    <a:pt x="200" y="0"/>
                    <a:pt x="258" y="58"/>
                    <a:pt x="258" y="130"/>
                  </a:cubicBezTo>
                  <a:cubicBezTo>
                    <a:pt x="258" y="134"/>
                    <a:pt x="255" y="194"/>
                    <a:pt x="206" y="256"/>
                  </a:cubicBezTo>
                  <a:cubicBezTo>
                    <a:pt x="192" y="275"/>
                    <a:pt x="194" y="313"/>
                    <a:pt x="194" y="313"/>
                  </a:cubicBezTo>
                  <a:cubicBezTo>
                    <a:pt x="174" y="313"/>
                    <a:pt x="158" y="313"/>
                    <a:pt x="138" y="313"/>
                  </a:cubicBezTo>
                  <a:cubicBezTo>
                    <a:pt x="132" y="313"/>
                    <a:pt x="126" y="313"/>
                    <a:pt x="120" y="313"/>
                  </a:cubicBezTo>
                  <a:cubicBezTo>
                    <a:pt x="100" y="313"/>
                    <a:pt x="83" y="313"/>
                    <a:pt x="63" y="313"/>
                  </a:cubicBezTo>
                  <a:cubicBezTo>
                    <a:pt x="63" y="313"/>
                    <a:pt x="65" y="275"/>
                    <a:pt x="51" y="256"/>
                  </a:cubicBezTo>
                  <a:cubicBezTo>
                    <a:pt x="3" y="193"/>
                    <a:pt x="0" y="134"/>
                    <a:pt x="0" y="130"/>
                  </a:cubicBezTo>
                  <a:close/>
                </a:path>
              </a:pathLst>
            </a:custGeom>
            <a:solidFill>
              <a:srgbClr val="FB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3" name="Freeform 586">
              <a:extLst>
                <a:ext uri="{FF2B5EF4-FFF2-40B4-BE49-F238E27FC236}">
                  <a16:creationId xmlns:a16="http://schemas.microsoft.com/office/drawing/2014/main" id="{2B6275A8-0474-F242-A696-F5292833F079}"/>
                </a:ext>
              </a:extLst>
            </p:cNvPr>
            <p:cNvSpPr>
              <a:spLocks/>
            </p:cNvSpPr>
            <p:nvPr/>
          </p:nvSpPr>
          <p:spPr bwMode="gray">
            <a:xfrm>
              <a:off x="3581" y="2107"/>
              <a:ext cx="531" cy="683"/>
            </a:xfrm>
            <a:custGeom>
              <a:avLst/>
              <a:gdLst>
                <a:gd name="T0" fmla="*/ 63 w 225"/>
                <a:gd name="T1" fmla="*/ 289 h 289"/>
                <a:gd name="T2" fmla="*/ 48 w 225"/>
                <a:gd name="T3" fmla="*/ 229 h 289"/>
                <a:gd name="T4" fmla="*/ 0 w 225"/>
                <a:gd name="T5" fmla="*/ 112 h 289"/>
                <a:gd name="T6" fmla="*/ 112 w 225"/>
                <a:gd name="T7" fmla="*/ 0 h 289"/>
                <a:gd name="T8" fmla="*/ 225 w 225"/>
                <a:gd name="T9" fmla="*/ 112 h 289"/>
                <a:gd name="T10" fmla="*/ 176 w 225"/>
                <a:gd name="T11" fmla="*/ 229 h 289"/>
                <a:gd name="T12" fmla="*/ 161 w 225"/>
                <a:gd name="T13" fmla="*/ 289 h 289"/>
                <a:gd name="T14" fmla="*/ 63 w 225"/>
                <a:gd name="T15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5" h="289">
                  <a:moveTo>
                    <a:pt x="63" y="289"/>
                  </a:moveTo>
                  <a:cubicBezTo>
                    <a:pt x="62" y="273"/>
                    <a:pt x="58" y="242"/>
                    <a:pt x="48" y="229"/>
                  </a:cubicBezTo>
                  <a:cubicBezTo>
                    <a:pt x="2" y="169"/>
                    <a:pt x="0" y="113"/>
                    <a:pt x="0" y="112"/>
                  </a:cubicBezTo>
                  <a:cubicBezTo>
                    <a:pt x="0" y="50"/>
                    <a:pt x="50" y="0"/>
                    <a:pt x="112" y="0"/>
                  </a:cubicBezTo>
                  <a:cubicBezTo>
                    <a:pt x="174" y="0"/>
                    <a:pt x="225" y="50"/>
                    <a:pt x="225" y="112"/>
                  </a:cubicBezTo>
                  <a:cubicBezTo>
                    <a:pt x="225" y="113"/>
                    <a:pt x="223" y="169"/>
                    <a:pt x="176" y="229"/>
                  </a:cubicBezTo>
                  <a:cubicBezTo>
                    <a:pt x="166" y="242"/>
                    <a:pt x="162" y="273"/>
                    <a:pt x="161" y="289"/>
                  </a:cubicBezTo>
                  <a:lnTo>
                    <a:pt x="63" y="289"/>
                  </a:lnTo>
                  <a:close/>
                </a:path>
              </a:pathLst>
            </a:custGeom>
            <a:solidFill>
              <a:srgbClr val="FBBF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4" name="Freeform 587">
              <a:extLst>
                <a:ext uri="{FF2B5EF4-FFF2-40B4-BE49-F238E27FC236}">
                  <a16:creationId xmlns:a16="http://schemas.microsoft.com/office/drawing/2014/main" id="{FBD0EED4-7E30-B141-9379-C40A13C6788C}"/>
                </a:ext>
              </a:extLst>
            </p:cNvPr>
            <p:cNvSpPr>
              <a:spLocks/>
            </p:cNvSpPr>
            <p:nvPr/>
          </p:nvSpPr>
          <p:spPr bwMode="gray">
            <a:xfrm>
              <a:off x="3831" y="2133"/>
              <a:ext cx="263" cy="260"/>
            </a:xfrm>
            <a:custGeom>
              <a:avLst/>
              <a:gdLst>
                <a:gd name="T0" fmla="*/ 102 w 111"/>
                <a:gd name="T1" fmla="*/ 110 h 110"/>
                <a:gd name="T2" fmla="*/ 92 w 111"/>
                <a:gd name="T3" fmla="*/ 101 h 110"/>
                <a:gd name="T4" fmla="*/ 9 w 111"/>
                <a:gd name="T5" fmla="*/ 18 h 110"/>
                <a:gd name="T6" fmla="*/ 0 w 111"/>
                <a:gd name="T7" fmla="*/ 9 h 110"/>
                <a:gd name="T8" fmla="*/ 9 w 111"/>
                <a:gd name="T9" fmla="*/ 0 h 110"/>
                <a:gd name="T10" fmla="*/ 111 w 111"/>
                <a:gd name="T11" fmla="*/ 101 h 110"/>
                <a:gd name="T12" fmla="*/ 102 w 111"/>
                <a:gd name="T13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110">
                  <a:moveTo>
                    <a:pt x="102" y="110"/>
                  </a:moveTo>
                  <a:cubicBezTo>
                    <a:pt x="96" y="110"/>
                    <a:pt x="92" y="106"/>
                    <a:pt x="92" y="101"/>
                  </a:cubicBezTo>
                  <a:cubicBezTo>
                    <a:pt x="92" y="55"/>
                    <a:pt x="55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65" y="0"/>
                    <a:pt x="111" y="45"/>
                    <a:pt x="111" y="101"/>
                  </a:cubicBezTo>
                  <a:cubicBezTo>
                    <a:pt x="111" y="106"/>
                    <a:pt x="107" y="110"/>
                    <a:pt x="102" y="110"/>
                  </a:cubicBezTo>
                  <a:close/>
                </a:path>
              </a:pathLst>
            </a:custGeom>
            <a:solidFill>
              <a:srgbClr val="FFD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5" name="Freeform 588">
              <a:extLst>
                <a:ext uri="{FF2B5EF4-FFF2-40B4-BE49-F238E27FC236}">
                  <a16:creationId xmlns:a16="http://schemas.microsoft.com/office/drawing/2014/main" id="{BFFAAC28-F9E8-3447-A6CA-E67B177FD9E4}"/>
                </a:ext>
              </a:extLst>
            </p:cNvPr>
            <p:cNvSpPr>
              <a:spLocks/>
            </p:cNvSpPr>
            <p:nvPr/>
          </p:nvSpPr>
          <p:spPr bwMode="gray">
            <a:xfrm>
              <a:off x="3673" y="2832"/>
              <a:ext cx="312" cy="180"/>
            </a:xfrm>
            <a:custGeom>
              <a:avLst/>
              <a:gdLst>
                <a:gd name="T0" fmla="*/ 132 w 132"/>
                <a:gd name="T1" fmla="*/ 0 h 76"/>
                <a:gd name="T2" fmla="*/ 132 w 132"/>
                <a:gd name="T3" fmla="*/ 67 h 76"/>
                <a:gd name="T4" fmla="*/ 123 w 132"/>
                <a:gd name="T5" fmla="*/ 76 h 76"/>
                <a:gd name="T6" fmla="*/ 8 w 132"/>
                <a:gd name="T7" fmla="*/ 76 h 76"/>
                <a:gd name="T8" fmla="*/ 0 w 132"/>
                <a:gd name="T9" fmla="*/ 67 h 76"/>
                <a:gd name="T10" fmla="*/ 0 w 132"/>
                <a:gd name="T11" fmla="*/ 0 h 76"/>
                <a:gd name="T12" fmla="*/ 132 w 132"/>
                <a:gd name="T13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76">
                  <a:moveTo>
                    <a:pt x="132" y="0"/>
                  </a:moveTo>
                  <a:cubicBezTo>
                    <a:pt x="132" y="67"/>
                    <a:pt x="132" y="67"/>
                    <a:pt x="132" y="67"/>
                  </a:cubicBezTo>
                  <a:cubicBezTo>
                    <a:pt x="132" y="72"/>
                    <a:pt x="128" y="76"/>
                    <a:pt x="123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4" y="76"/>
                    <a:pt x="0" y="72"/>
                    <a:pt x="0" y="67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32" y="0"/>
                  </a:ln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6" name="Freeform 589">
              <a:extLst>
                <a:ext uri="{FF2B5EF4-FFF2-40B4-BE49-F238E27FC236}">
                  <a16:creationId xmlns:a16="http://schemas.microsoft.com/office/drawing/2014/main" id="{62A1AC8F-795F-8E4F-8BDC-D3D4CFBA3F51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2" y="2832"/>
              <a:ext cx="354" cy="31"/>
            </a:xfrm>
            <a:custGeom>
              <a:avLst/>
              <a:gdLst>
                <a:gd name="T0" fmla="*/ 143 w 150"/>
                <a:gd name="T1" fmla="*/ 13 h 13"/>
                <a:gd name="T2" fmla="*/ 6 w 150"/>
                <a:gd name="T3" fmla="*/ 13 h 13"/>
                <a:gd name="T4" fmla="*/ 0 w 150"/>
                <a:gd name="T5" fmla="*/ 6 h 13"/>
                <a:gd name="T6" fmla="*/ 6 w 150"/>
                <a:gd name="T7" fmla="*/ 0 h 13"/>
                <a:gd name="T8" fmla="*/ 143 w 150"/>
                <a:gd name="T9" fmla="*/ 0 h 13"/>
                <a:gd name="T10" fmla="*/ 150 w 150"/>
                <a:gd name="T11" fmla="*/ 6 h 13"/>
                <a:gd name="T12" fmla="*/ 143 w 15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3">
                  <a:moveTo>
                    <a:pt x="143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7" y="0"/>
                    <a:pt x="150" y="3"/>
                    <a:pt x="150" y="6"/>
                  </a:cubicBezTo>
                  <a:cubicBezTo>
                    <a:pt x="150" y="10"/>
                    <a:pt x="147" y="13"/>
                    <a:pt x="143" y="13"/>
                  </a:cubicBez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7" name="Freeform 590">
              <a:extLst>
                <a:ext uri="{FF2B5EF4-FFF2-40B4-BE49-F238E27FC236}">
                  <a16:creationId xmlns:a16="http://schemas.microsoft.com/office/drawing/2014/main" id="{937164E1-63B6-C445-A3A2-14CD347A7221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9" y="2837"/>
              <a:ext cx="196" cy="19"/>
            </a:xfrm>
            <a:custGeom>
              <a:avLst/>
              <a:gdLst>
                <a:gd name="T0" fmla="*/ 80 w 83"/>
                <a:gd name="T1" fmla="*/ 8 h 8"/>
                <a:gd name="T2" fmla="*/ 4 w 83"/>
                <a:gd name="T3" fmla="*/ 8 h 8"/>
                <a:gd name="T4" fmla="*/ 0 w 83"/>
                <a:gd name="T5" fmla="*/ 4 h 8"/>
                <a:gd name="T6" fmla="*/ 4 w 83"/>
                <a:gd name="T7" fmla="*/ 0 h 8"/>
                <a:gd name="T8" fmla="*/ 80 w 83"/>
                <a:gd name="T9" fmla="*/ 0 h 8"/>
                <a:gd name="T10" fmla="*/ 83 w 83"/>
                <a:gd name="T11" fmla="*/ 4 h 8"/>
                <a:gd name="T12" fmla="*/ 80 w 8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8">
                  <a:moveTo>
                    <a:pt x="8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2"/>
                    <a:pt x="83" y="4"/>
                  </a:cubicBezTo>
                  <a:cubicBezTo>
                    <a:pt x="83" y="6"/>
                    <a:pt x="82" y="8"/>
                    <a:pt x="80" y="8"/>
                  </a:cubicBezTo>
                  <a:close/>
                </a:path>
              </a:pathLst>
            </a:custGeom>
            <a:solidFill>
              <a:srgbClr val="48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8" name="Freeform 591">
              <a:extLst>
                <a:ext uri="{FF2B5EF4-FFF2-40B4-BE49-F238E27FC236}">
                  <a16:creationId xmlns:a16="http://schemas.microsoft.com/office/drawing/2014/main" id="{C6C3988E-5314-C349-A9DB-94ECC5F2137C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2" y="2884"/>
              <a:ext cx="354" cy="31"/>
            </a:xfrm>
            <a:custGeom>
              <a:avLst/>
              <a:gdLst>
                <a:gd name="T0" fmla="*/ 143 w 150"/>
                <a:gd name="T1" fmla="*/ 13 h 13"/>
                <a:gd name="T2" fmla="*/ 6 w 150"/>
                <a:gd name="T3" fmla="*/ 13 h 13"/>
                <a:gd name="T4" fmla="*/ 0 w 150"/>
                <a:gd name="T5" fmla="*/ 6 h 13"/>
                <a:gd name="T6" fmla="*/ 6 w 150"/>
                <a:gd name="T7" fmla="*/ 0 h 13"/>
                <a:gd name="T8" fmla="*/ 143 w 150"/>
                <a:gd name="T9" fmla="*/ 0 h 13"/>
                <a:gd name="T10" fmla="*/ 150 w 150"/>
                <a:gd name="T11" fmla="*/ 6 h 13"/>
                <a:gd name="T12" fmla="*/ 143 w 15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3">
                  <a:moveTo>
                    <a:pt x="143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7" y="0"/>
                    <a:pt x="150" y="3"/>
                    <a:pt x="150" y="6"/>
                  </a:cubicBezTo>
                  <a:cubicBezTo>
                    <a:pt x="150" y="10"/>
                    <a:pt x="147" y="13"/>
                    <a:pt x="143" y="13"/>
                  </a:cubicBez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09" name="Freeform 592">
              <a:extLst>
                <a:ext uri="{FF2B5EF4-FFF2-40B4-BE49-F238E27FC236}">
                  <a16:creationId xmlns:a16="http://schemas.microsoft.com/office/drawing/2014/main" id="{95FC1E71-87F5-7C49-B14B-1105A4645044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2" y="2936"/>
              <a:ext cx="354" cy="31"/>
            </a:xfrm>
            <a:custGeom>
              <a:avLst/>
              <a:gdLst>
                <a:gd name="T0" fmla="*/ 143 w 150"/>
                <a:gd name="T1" fmla="*/ 13 h 13"/>
                <a:gd name="T2" fmla="*/ 6 w 150"/>
                <a:gd name="T3" fmla="*/ 13 h 13"/>
                <a:gd name="T4" fmla="*/ 0 w 150"/>
                <a:gd name="T5" fmla="*/ 7 h 13"/>
                <a:gd name="T6" fmla="*/ 6 w 150"/>
                <a:gd name="T7" fmla="*/ 0 h 13"/>
                <a:gd name="T8" fmla="*/ 143 w 150"/>
                <a:gd name="T9" fmla="*/ 0 h 13"/>
                <a:gd name="T10" fmla="*/ 150 w 150"/>
                <a:gd name="T11" fmla="*/ 7 h 13"/>
                <a:gd name="T12" fmla="*/ 143 w 150"/>
                <a:gd name="T1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13">
                  <a:moveTo>
                    <a:pt x="143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7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3" y="0"/>
                    <a:pt x="143" y="0"/>
                    <a:pt x="143" y="0"/>
                  </a:cubicBezTo>
                  <a:cubicBezTo>
                    <a:pt x="147" y="0"/>
                    <a:pt x="150" y="3"/>
                    <a:pt x="150" y="7"/>
                  </a:cubicBezTo>
                  <a:cubicBezTo>
                    <a:pt x="150" y="10"/>
                    <a:pt x="147" y="13"/>
                    <a:pt x="143" y="13"/>
                  </a:cubicBezTo>
                  <a:close/>
                </a:path>
              </a:pathLst>
            </a:custGeom>
            <a:solidFill>
              <a:srgbClr val="282D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0" name="Freeform 593">
              <a:extLst>
                <a:ext uri="{FF2B5EF4-FFF2-40B4-BE49-F238E27FC236}">
                  <a16:creationId xmlns:a16="http://schemas.microsoft.com/office/drawing/2014/main" id="{11CAD0AD-1B49-4D4F-BCE3-4E715E4CCD7B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9" y="2887"/>
              <a:ext cx="196" cy="19"/>
            </a:xfrm>
            <a:custGeom>
              <a:avLst/>
              <a:gdLst>
                <a:gd name="T0" fmla="*/ 80 w 83"/>
                <a:gd name="T1" fmla="*/ 8 h 8"/>
                <a:gd name="T2" fmla="*/ 4 w 83"/>
                <a:gd name="T3" fmla="*/ 8 h 8"/>
                <a:gd name="T4" fmla="*/ 0 w 83"/>
                <a:gd name="T5" fmla="*/ 4 h 8"/>
                <a:gd name="T6" fmla="*/ 4 w 83"/>
                <a:gd name="T7" fmla="*/ 0 h 8"/>
                <a:gd name="T8" fmla="*/ 80 w 83"/>
                <a:gd name="T9" fmla="*/ 0 h 8"/>
                <a:gd name="T10" fmla="*/ 83 w 83"/>
                <a:gd name="T11" fmla="*/ 4 h 8"/>
                <a:gd name="T12" fmla="*/ 80 w 83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8">
                  <a:moveTo>
                    <a:pt x="80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2"/>
                    <a:pt x="83" y="4"/>
                  </a:cubicBezTo>
                  <a:cubicBezTo>
                    <a:pt x="83" y="6"/>
                    <a:pt x="82" y="8"/>
                    <a:pt x="80" y="8"/>
                  </a:cubicBezTo>
                  <a:close/>
                </a:path>
              </a:pathLst>
            </a:custGeom>
            <a:solidFill>
              <a:srgbClr val="48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1" name="Freeform 594">
              <a:extLst>
                <a:ext uri="{FF2B5EF4-FFF2-40B4-BE49-F238E27FC236}">
                  <a16:creationId xmlns:a16="http://schemas.microsoft.com/office/drawing/2014/main" id="{DBB5F318-8DFE-F347-97B9-32D5BA217B80}"/>
                </a:ext>
              </a:extLst>
            </p:cNvPr>
            <p:cNvSpPr>
              <a:spLocks/>
            </p:cNvSpPr>
            <p:nvPr/>
          </p:nvSpPr>
          <p:spPr bwMode="gray">
            <a:xfrm>
              <a:off x="3659" y="2941"/>
              <a:ext cx="196" cy="17"/>
            </a:xfrm>
            <a:custGeom>
              <a:avLst/>
              <a:gdLst>
                <a:gd name="T0" fmla="*/ 80 w 83"/>
                <a:gd name="T1" fmla="*/ 7 h 7"/>
                <a:gd name="T2" fmla="*/ 4 w 83"/>
                <a:gd name="T3" fmla="*/ 7 h 7"/>
                <a:gd name="T4" fmla="*/ 0 w 83"/>
                <a:gd name="T5" fmla="*/ 3 h 7"/>
                <a:gd name="T6" fmla="*/ 4 w 83"/>
                <a:gd name="T7" fmla="*/ 0 h 7"/>
                <a:gd name="T8" fmla="*/ 80 w 83"/>
                <a:gd name="T9" fmla="*/ 0 h 7"/>
                <a:gd name="T10" fmla="*/ 83 w 83"/>
                <a:gd name="T11" fmla="*/ 3 h 7"/>
                <a:gd name="T12" fmla="*/ 80 w 83"/>
                <a:gd name="T1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7">
                  <a:moveTo>
                    <a:pt x="80" y="7"/>
                  </a:move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3" y="5"/>
                    <a:pt x="82" y="7"/>
                    <a:pt x="80" y="7"/>
                  </a:cubicBezTo>
                  <a:close/>
                </a:path>
              </a:pathLst>
            </a:custGeom>
            <a:solidFill>
              <a:srgbClr val="484F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2" name="Rectangle 595">
              <a:extLst>
                <a:ext uri="{FF2B5EF4-FFF2-40B4-BE49-F238E27FC236}">
                  <a16:creationId xmlns:a16="http://schemas.microsoft.com/office/drawing/2014/main" id="{68CAE14E-D50E-244F-B5E8-C884B50D8E8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16" y="2863"/>
              <a:ext cx="153" cy="17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3" name="Rectangle 596">
              <a:extLst>
                <a:ext uri="{FF2B5EF4-FFF2-40B4-BE49-F238E27FC236}">
                  <a16:creationId xmlns:a16="http://schemas.microsoft.com/office/drawing/2014/main" id="{E2A793B6-8106-A843-95B0-155F107C59D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16" y="2915"/>
              <a:ext cx="153" cy="14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4" name="Rectangle 597">
              <a:extLst>
                <a:ext uri="{FF2B5EF4-FFF2-40B4-BE49-F238E27FC236}">
                  <a16:creationId xmlns:a16="http://schemas.microsoft.com/office/drawing/2014/main" id="{AC80013D-776D-AF4E-93DC-A910DD1B866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3716" y="2965"/>
              <a:ext cx="153" cy="16"/>
            </a:xfrm>
            <a:prstGeom prst="rect">
              <a:avLst/>
            </a:prstGeom>
            <a:solidFill>
              <a:srgbClr val="3036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5" name="Freeform 598">
              <a:extLst>
                <a:ext uri="{FF2B5EF4-FFF2-40B4-BE49-F238E27FC236}">
                  <a16:creationId xmlns:a16="http://schemas.microsoft.com/office/drawing/2014/main" id="{5577619B-E007-0641-9024-82F6808D1272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647" y="2220"/>
              <a:ext cx="373" cy="374"/>
            </a:xfrm>
            <a:custGeom>
              <a:avLst/>
              <a:gdLst>
                <a:gd name="T0" fmla="*/ 0 w 158"/>
                <a:gd name="T1" fmla="*/ 79 h 158"/>
                <a:gd name="T2" fmla="*/ 79 w 158"/>
                <a:gd name="T3" fmla="*/ 158 h 158"/>
                <a:gd name="T4" fmla="*/ 158 w 158"/>
                <a:gd name="T5" fmla="*/ 79 h 158"/>
                <a:gd name="T6" fmla="*/ 79 w 158"/>
                <a:gd name="T7" fmla="*/ 0 h 158"/>
                <a:gd name="T8" fmla="*/ 0 w 158"/>
                <a:gd name="T9" fmla="*/ 79 h 158"/>
                <a:gd name="T10" fmla="*/ 121 w 158"/>
                <a:gd name="T11" fmla="*/ 79 h 158"/>
                <a:gd name="T12" fmla="*/ 79 w 158"/>
                <a:gd name="T13" fmla="*/ 120 h 158"/>
                <a:gd name="T14" fmla="*/ 38 w 158"/>
                <a:gd name="T15" fmla="*/ 79 h 158"/>
                <a:gd name="T16" fmla="*/ 79 w 158"/>
                <a:gd name="T17" fmla="*/ 38 h 158"/>
                <a:gd name="T18" fmla="*/ 121 w 158"/>
                <a:gd name="T19" fmla="*/ 79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8" h="158">
                  <a:moveTo>
                    <a:pt x="0" y="79"/>
                  </a:moveTo>
                  <a:cubicBezTo>
                    <a:pt x="0" y="122"/>
                    <a:pt x="36" y="158"/>
                    <a:pt x="79" y="158"/>
                  </a:cubicBezTo>
                  <a:cubicBezTo>
                    <a:pt x="123" y="158"/>
                    <a:pt x="158" y="122"/>
                    <a:pt x="158" y="79"/>
                  </a:cubicBezTo>
                  <a:cubicBezTo>
                    <a:pt x="158" y="35"/>
                    <a:pt x="123" y="0"/>
                    <a:pt x="79" y="0"/>
                  </a:cubicBezTo>
                  <a:cubicBezTo>
                    <a:pt x="36" y="0"/>
                    <a:pt x="0" y="35"/>
                    <a:pt x="0" y="79"/>
                  </a:cubicBezTo>
                  <a:close/>
                  <a:moveTo>
                    <a:pt x="121" y="79"/>
                  </a:moveTo>
                  <a:cubicBezTo>
                    <a:pt x="121" y="102"/>
                    <a:pt x="102" y="120"/>
                    <a:pt x="79" y="120"/>
                  </a:cubicBezTo>
                  <a:cubicBezTo>
                    <a:pt x="56" y="120"/>
                    <a:pt x="38" y="102"/>
                    <a:pt x="38" y="79"/>
                  </a:cubicBezTo>
                  <a:cubicBezTo>
                    <a:pt x="38" y="56"/>
                    <a:pt x="56" y="38"/>
                    <a:pt x="79" y="38"/>
                  </a:cubicBezTo>
                  <a:cubicBezTo>
                    <a:pt x="102" y="38"/>
                    <a:pt x="121" y="56"/>
                    <a:pt x="121" y="79"/>
                  </a:cubicBez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6" name="Freeform 599">
              <a:extLst>
                <a:ext uri="{FF2B5EF4-FFF2-40B4-BE49-F238E27FC236}">
                  <a16:creationId xmlns:a16="http://schemas.microsoft.com/office/drawing/2014/main" id="{83E6D665-E1BC-7A40-B603-C42D154318ED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690" y="2261"/>
              <a:ext cx="290" cy="290"/>
            </a:xfrm>
            <a:custGeom>
              <a:avLst/>
              <a:gdLst>
                <a:gd name="T0" fmla="*/ 0 w 123"/>
                <a:gd name="T1" fmla="*/ 62 h 123"/>
                <a:gd name="T2" fmla="*/ 61 w 123"/>
                <a:gd name="T3" fmla="*/ 123 h 123"/>
                <a:gd name="T4" fmla="*/ 123 w 123"/>
                <a:gd name="T5" fmla="*/ 62 h 123"/>
                <a:gd name="T6" fmla="*/ 61 w 123"/>
                <a:gd name="T7" fmla="*/ 0 h 123"/>
                <a:gd name="T8" fmla="*/ 0 w 123"/>
                <a:gd name="T9" fmla="*/ 62 h 123"/>
                <a:gd name="T10" fmla="*/ 110 w 123"/>
                <a:gd name="T11" fmla="*/ 62 h 123"/>
                <a:gd name="T12" fmla="*/ 61 w 123"/>
                <a:gd name="T13" fmla="*/ 111 h 123"/>
                <a:gd name="T14" fmla="*/ 12 w 123"/>
                <a:gd name="T15" fmla="*/ 62 h 123"/>
                <a:gd name="T16" fmla="*/ 61 w 123"/>
                <a:gd name="T17" fmla="*/ 13 h 123"/>
                <a:gd name="T18" fmla="*/ 110 w 123"/>
                <a:gd name="T19" fmla="*/ 62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0" y="62"/>
                  </a:moveTo>
                  <a:cubicBezTo>
                    <a:pt x="0" y="96"/>
                    <a:pt x="27" y="123"/>
                    <a:pt x="61" y="123"/>
                  </a:cubicBezTo>
                  <a:cubicBezTo>
                    <a:pt x="95" y="123"/>
                    <a:pt x="123" y="96"/>
                    <a:pt x="123" y="62"/>
                  </a:cubicBezTo>
                  <a:cubicBezTo>
                    <a:pt x="123" y="28"/>
                    <a:pt x="95" y="0"/>
                    <a:pt x="61" y="0"/>
                  </a:cubicBezTo>
                  <a:cubicBezTo>
                    <a:pt x="27" y="0"/>
                    <a:pt x="0" y="28"/>
                    <a:pt x="0" y="62"/>
                  </a:cubicBezTo>
                  <a:close/>
                  <a:moveTo>
                    <a:pt x="110" y="62"/>
                  </a:moveTo>
                  <a:cubicBezTo>
                    <a:pt x="110" y="89"/>
                    <a:pt x="88" y="111"/>
                    <a:pt x="61" y="111"/>
                  </a:cubicBezTo>
                  <a:cubicBezTo>
                    <a:pt x="34" y="111"/>
                    <a:pt x="12" y="89"/>
                    <a:pt x="12" y="62"/>
                  </a:cubicBezTo>
                  <a:cubicBezTo>
                    <a:pt x="12" y="35"/>
                    <a:pt x="34" y="13"/>
                    <a:pt x="61" y="13"/>
                  </a:cubicBezTo>
                  <a:cubicBezTo>
                    <a:pt x="88" y="13"/>
                    <a:pt x="110" y="35"/>
                    <a:pt x="110" y="62"/>
                  </a:cubicBezTo>
                  <a:close/>
                </a:path>
              </a:pathLst>
            </a:custGeom>
            <a:solidFill>
              <a:srgbClr val="EC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7" name="Freeform 600">
              <a:extLst>
                <a:ext uri="{FF2B5EF4-FFF2-40B4-BE49-F238E27FC236}">
                  <a16:creationId xmlns:a16="http://schemas.microsoft.com/office/drawing/2014/main" id="{0BDF9538-0DB8-B746-B44C-974EB61ACE19}"/>
                </a:ext>
              </a:extLst>
            </p:cNvPr>
            <p:cNvSpPr>
              <a:spLocks/>
            </p:cNvSpPr>
            <p:nvPr/>
          </p:nvSpPr>
          <p:spPr bwMode="gray">
            <a:xfrm>
              <a:off x="3616" y="2365"/>
              <a:ext cx="64" cy="85"/>
            </a:xfrm>
            <a:custGeom>
              <a:avLst/>
              <a:gdLst>
                <a:gd name="T0" fmla="*/ 64 w 64"/>
                <a:gd name="T1" fmla="*/ 0 h 85"/>
                <a:gd name="T2" fmla="*/ 64 w 64"/>
                <a:gd name="T3" fmla="*/ 85 h 85"/>
                <a:gd name="T4" fmla="*/ 0 w 64"/>
                <a:gd name="T5" fmla="*/ 70 h 85"/>
                <a:gd name="T6" fmla="*/ 0 w 64"/>
                <a:gd name="T7" fmla="*/ 14 h 85"/>
                <a:gd name="T8" fmla="*/ 64 w 64"/>
                <a:gd name="T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85">
                  <a:moveTo>
                    <a:pt x="64" y="0"/>
                  </a:moveTo>
                  <a:lnTo>
                    <a:pt x="64" y="85"/>
                  </a:lnTo>
                  <a:lnTo>
                    <a:pt x="0" y="70"/>
                  </a:lnTo>
                  <a:lnTo>
                    <a:pt x="0" y="14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8" name="Freeform 601">
              <a:extLst>
                <a:ext uri="{FF2B5EF4-FFF2-40B4-BE49-F238E27FC236}">
                  <a16:creationId xmlns:a16="http://schemas.microsoft.com/office/drawing/2014/main" id="{CBA23067-C3C5-6443-BDAE-74C77A34E2FE}"/>
                </a:ext>
              </a:extLst>
            </p:cNvPr>
            <p:cNvSpPr>
              <a:spLocks/>
            </p:cNvSpPr>
            <p:nvPr/>
          </p:nvSpPr>
          <p:spPr bwMode="gray">
            <a:xfrm>
              <a:off x="3631" y="2443"/>
              <a:ext cx="92" cy="94"/>
            </a:xfrm>
            <a:custGeom>
              <a:avLst/>
              <a:gdLst>
                <a:gd name="T0" fmla="*/ 49 w 92"/>
                <a:gd name="T1" fmla="*/ 0 h 94"/>
                <a:gd name="T2" fmla="*/ 92 w 92"/>
                <a:gd name="T3" fmla="*/ 75 h 94"/>
                <a:gd name="T4" fmla="*/ 28 w 92"/>
                <a:gd name="T5" fmla="*/ 94 h 94"/>
                <a:gd name="T6" fmla="*/ 0 w 92"/>
                <a:gd name="T7" fmla="*/ 44 h 94"/>
                <a:gd name="T8" fmla="*/ 49 w 92"/>
                <a:gd name="T9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4">
                  <a:moveTo>
                    <a:pt x="49" y="0"/>
                  </a:moveTo>
                  <a:lnTo>
                    <a:pt x="92" y="75"/>
                  </a:lnTo>
                  <a:lnTo>
                    <a:pt x="28" y="94"/>
                  </a:lnTo>
                  <a:lnTo>
                    <a:pt x="0" y="44"/>
                  </a:lnTo>
                  <a:lnTo>
                    <a:pt x="49" y="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19" name="Freeform 602">
              <a:extLst>
                <a:ext uri="{FF2B5EF4-FFF2-40B4-BE49-F238E27FC236}">
                  <a16:creationId xmlns:a16="http://schemas.microsoft.com/office/drawing/2014/main" id="{054C7D11-84EA-ED45-A269-33FDA29FC17B}"/>
                </a:ext>
              </a:extLst>
            </p:cNvPr>
            <p:cNvSpPr>
              <a:spLocks/>
            </p:cNvSpPr>
            <p:nvPr/>
          </p:nvSpPr>
          <p:spPr bwMode="gray">
            <a:xfrm>
              <a:off x="3699" y="2511"/>
              <a:ext cx="95" cy="95"/>
            </a:xfrm>
            <a:custGeom>
              <a:avLst/>
              <a:gdLst>
                <a:gd name="T0" fmla="*/ 21 w 95"/>
                <a:gd name="T1" fmla="*/ 0 h 95"/>
                <a:gd name="T2" fmla="*/ 95 w 95"/>
                <a:gd name="T3" fmla="*/ 45 h 95"/>
                <a:gd name="T4" fmla="*/ 50 w 95"/>
                <a:gd name="T5" fmla="*/ 95 h 95"/>
                <a:gd name="T6" fmla="*/ 0 w 95"/>
                <a:gd name="T7" fmla="*/ 64 h 95"/>
                <a:gd name="T8" fmla="*/ 21 w 95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5">
                  <a:moveTo>
                    <a:pt x="21" y="0"/>
                  </a:moveTo>
                  <a:lnTo>
                    <a:pt x="95" y="45"/>
                  </a:lnTo>
                  <a:lnTo>
                    <a:pt x="50" y="95"/>
                  </a:lnTo>
                  <a:lnTo>
                    <a:pt x="0" y="64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0" name="Freeform 603">
              <a:extLst>
                <a:ext uri="{FF2B5EF4-FFF2-40B4-BE49-F238E27FC236}">
                  <a16:creationId xmlns:a16="http://schemas.microsoft.com/office/drawing/2014/main" id="{96C8F4ED-819E-7C4B-8FF3-E249B59B381E}"/>
                </a:ext>
              </a:extLst>
            </p:cNvPr>
            <p:cNvSpPr>
              <a:spLocks/>
            </p:cNvSpPr>
            <p:nvPr/>
          </p:nvSpPr>
          <p:spPr bwMode="gray">
            <a:xfrm>
              <a:off x="3789" y="2551"/>
              <a:ext cx="85" cy="66"/>
            </a:xfrm>
            <a:custGeom>
              <a:avLst/>
              <a:gdLst>
                <a:gd name="T0" fmla="*/ 0 w 85"/>
                <a:gd name="T1" fmla="*/ 0 h 66"/>
                <a:gd name="T2" fmla="*/ 85 w 85"/>
                <a:gd name="T3" fmla="*/ 0 h 66"/>
                <a:gd name="T4" fmla="*/ 71 w 85"/>
                <a:gd name="T5" fmla="*/ 66 h 66"/>
                <a:gd name="T6" fmla="*/ 12 w 85"/>
                <a:gd name="T7" fmla="*/ 66 h 66"/>
                <a:gd name="T8" fmla="*/ 0 w 85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66">
                  <a:moveTo>
                    <a:pt x="0" y="0"/>
                  </a:moveTo>
                  <a:lnTo>
                    <a:pt x="85" y="0"/>
                  </a:lnTo>
                  <a:lnTo>
                    <a:pt x="71" y="66"/>
                  </a:lnTo>
                  <a:lnTo>
                    <a:pt x="12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1" name="Freeform 604">
              <a:extLst>
                <a:ext uri="{FF2B5EF4-FFF2-40B4-BE49-F238E27FC236}">
                  <a16:creationId xmlns:a16="http://schemas.microsoft.com/office/drawing/2014/main" id="{7BC92D1B-3846-5C44-A99E-23F89E13B440}"/>
                </a:ext>
              </a:extLst>
            </p:cNvPr>
            <p:cNvSpPr>
              <a:spLocks/>
            </p:cNvSpPr>
            <p:nvPr/>
          </p:nvSpPr>
          <p:spPr bwMode="gray">
            <a:xfrm>
              <a:off x="3867" y="2509"/>
              <a:ext cx="94" cy="94"/>
            </a:xfrm>
            <a:custGeom>
              <a:avLst/>
              <a:gdLst>
                <a:gd name="T0" fmla="*/ 0 w 94"/>
                <a:gd name="T1" fmla="*/ 45 h 94"/>
                <a:gd name="T2" fmla="*/ 75 w 94"/>
                <a:gd name="T3" fmla="*/ 0 h 94"/>
                <a:gd name="T4" fmla="*/ 94 w 94"/>
                <a:gd name="T5" fmla="*/ 63 h 94"/>
                <a:gd name="T6" fmla="*/ 45 w 94"/>
                <a:gd name="T7" fmla="*/ 94 h 94"/>
                <a:gd name="T8" fmla="*/ 0 w 94"/>
                <a:gd name="T9" fmla="*/ 4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0" y="45"/>
                  </a:moveTo>
                  <a:lnTo>
                    <a:pt x="75" y="0"/>
                  </a:lnTo>
                  <a:lnTo>
                    <a:pt x="94" y="63"/>
                  </a:lnTo>
                  <a:lnTo>
                    <a:pt x="45" y="94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2" name="Freeform 605">
              <a:extLst>
                <a:ext uri="{FF2B5EF4-FFF2-40B4-BE49-F238E27FC236}">
                  <a16:creationId xmlns:a16="http://schemas.microsoft.com/office/drawing/2014/main" id="{5B3D795F-AA19-1F48-9275-6BE6F359EF0D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5" y="2440"/>
              <a:ext cx="92" cy="95"/>
            </a:xfrm>
            <a:custGeom>
              <a:avLst/>
              <a:gdLst>
                <a:gd name="T0" fmla="*/ 0 w 92"/>
                <a:gd name="T1" fmla="*/ 73 h 95"/>
                <a:gd name="T2" fmla="*/ 43 w 92"/>
                <a:gd name="T3" fmla="*/ 0 h 95"/>
                <a:gd name="T4" fmla="*/ 92 w 92"/>
                <a:gd name="T5" fmla="*/ 43 h 95"/>
                <a:gd name="T6" fmla="*/ 64 w 92"/>
                <a:gd name="T7" fmla="*/ 95 h 95"/>
                <a:gd name="T8" fmla="*/ 0 w 92"/>
                <a:gd name="T9" fmla="*/ 7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5">
                  <a:moveTo>
                    <a:pt x="0" y="73"/>
                  </a:moveTo>
                  <a:lnTo>
                    <a:pt x="43" y="0"/>
                  </a:lnTo>
                  <a:lnTo>
                    <a:pt x="92" y="43"/>
                  </a:lnTo>
                  <a:lnTo>
                    <a:pt x="64" y="95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3" name="Freeform 606">
              <a:extLst>
                <a:ext uri="{FF2B5EF4-FFF2-40B4-BE49-F238E27FC236}">
                  <a16:creationId xmlns:a16="http://schemas.microsoft.com/office/drawing/2014/main" id="{16C749DE-7415-4248-972A-8CC5D91E29F4}"/>
                </a:ext>
              </a:extLst>
            </p:cNvPr>
            <p:cNvSpPr>
              <a:spLocks/>
            </p:cNvSpPr>
            <p:nvPr/>
          </p:nvSpPr>
          <p:spPr bwMode="gray">
            <a:xfrm>
              <a:off x="3975" y="2360"/>
              <a:ext cx="67" cy="85"/>
            </a:xfrm>
            <a:custGeom>
              <a:avLst/>
              <a:gdLst>
                <a:gd name="T0" fmla="*/ 0 w 67"/>
                <a:gd name="T1" fmla="*/ 85 h 85"/>
                <a:gd name="T2" fmla="*/ 0 w 67"/>
                <a:gd name="T3" fmla="*/ 0 h 85"/>
                <a:gd name="T4" fmla="*/ 67 w 67"/>
                <a:gd name="T5" fmla="*/ 14 h 85"/>
                <a:gd name="T6" fmla="*/ 67 w 67"/>
                <a:gd name="T7" fmla="*/ 71 h 85"/>
                <a:gd name="T8" fmla="*/ 0 w 67"/>
                <a:gd name="T9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85">
                  <a:moveTo>
                    <a:pt x="0" y="85"/>
                  </a:moveTo>
                  <a:lnTo>
                    <a:pt x="0" y="0"/>
                  </a:lnTo>
                  <a:lnTo>
                    <a:pt x="67" y="14"/>
                  </a:lnTo>
                  <a:lnTo>
                    <a:pt x="67" y="71"/>
                  </a:lnTo>
                  <a:lnTo>
                    <a:pt x="0" y="85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4" name="Freeform 607">
              <a:extLst>
                <a:ext uri="{FF2B5EF4-FFF2-40B4-BE49-F238E27FC236}">
                  <a16:creationId xmlns:a16="http://schemas.microsoft.com/office/drawing/2014/main" id="{7EB9B74D-88CC-CA41-B421-970C99680783}"/>
                </a:ext>
              </a:extLst>
            </p:cNvPr>
            <p:cNvSpPr>
              <a:spLocks/>
            </p:cNvSpPr>
            <p:nvPr/>
          </p:nvSpPr>
          <p:spPr bwMode="gray">
            <a:xfrm>
              <a:off x="3933" y="2270"/>
              <a:ext cx="92" cy="97"/>
            </a:xfrm>
            <a:custGeom>
              <a:avLst/>
              <a:gdLst>
                <a:gd name="T0" fmla="*/ 45 w 92"/>
                <a:gd name="T1" fmla="*/ 97 h 97"/>
                <a:gd name="T2" fmla="*/ 0 w 92"/>
                <a:gd name="T3" fmla="*/ 21 h 97"/>
                <a:gd name="T4" fmla="*/ 64 w 92"/>
                <a:gd name="T5" fmla="*/ 0 h 97"/>
                <a:gd name="T6" fmla="*/ 92 w 92"/>
                <a:gd name="T7" fmla="*/ 52 h 97"/>
                <a:gd name="T8" fmla="*/ 45 w 92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7">
                  <a:moveTo>
                    <a:pt x="45" y="97"/>
                  </a:moveTo>
                  <a:lnTo>
                    <a:pt x="0" y="21"/>
                  </a:lnTo>
                  <a:lnTo>
                    <a:pt x="64" y="0"/>
                  </a:lnTo>
                  <a:lnTo>
                    <a:pt x="92" y="52"/>
                  </a:lnTo>
                  <a:lnTo>
                    <a:pt x="45" y="97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5" name="Freeform 608">
              <a:extLst>
                <a:ext uri="{FF2B5EF4-FFF2-40B4-BE49-F238E27FC236}">
                  <a16:creationId xmlns:a16="http://schemas.microsoft.com/office/drawing/2014/main" id="{4F885944-A2F6-1048-8474-A3AE0D542BC1}"/>
                </a:ext>
              </a:extLst>
            </p:cNvPr>
            <p:cNvSpPr>
              <a:spLocks/>
            </p:cNvSpPr>
            <p:nvPr/>
          </p:nvSpPr>
          <p:spPr bwMode="gray">
            <a:xfrm>
              <a:off x="3862" y="2204"/>
              <a:ext cx="97" cy="92"/>
            </a:xfrm>
            <a:custGeom>
              <a:avLst/>
              <a:gdLst>
                <a:gd name="T0" fmla="*/ 76 w 97"/>
                <a:gd name="T1" fmla="*/ 92 h 92"/>
                <a:gd name="T2" fmla="*/ 0 w 97"/>
                <a:gd name="T3" fmla="*/ 50 h 92"/>
                <a:gd name="T4" fmla="*/ 45 w 97"/>
                <a:gd name="T5" fmla="*/ 0 h 92"/>
                <a:gd name="T6" fmla="*/ 97 w 97"/>
                <a:gd name="T7" fmla="*/ 31 h 92"/>
                <a:gd name="T8" fmla="*/ 76 w 97"/>
                <a:gd name="T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2">
                  <a:moveTo>
                    <a:pt x="76" y="92"/>
                  </a:moveTo>
                  <a:lnTo>
                    <a:pt x="0" y="50"/>
                  </a:lnTo>
                  <a:lnTo>
                    <a:pt x="45" y="0"/>
                  </a:lnTo>
                  <a:lnTo>
                    <a:pt x="97" y="31"/>
                  </a:lnTo>
                  <a:lnTo>
                    <a:pt x="76" y="92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6" name="Freeform 609">
              <a:extLst>
                <a:ext uri="{FF2B5EF4-FFF2-40B4-BE49-F238E27FC236}">
                  <a16:creationId xmlns:a16="http://schemas.microsoft.com/office/drawing/2014/main" id="{CA67028F-59B2-CC4B-A2D6-194AD50835F9}"/>
                </a:ext>
              </a:extLst>
            </p:cNvPr>
            <p:cNvSpPr>
              <a:spLocks/>
            </p:cNvSpPr>
            <p:nvPr/>
          </p:nvSpPr>
          <p:spPr bwMode="gray">
            <a:xfrm>
              <a:off x="3784" y="2192"/>
              <a:ext cx="85" cy="64"/>
            </a:xfrm>
            <a:custGeom>
              <a:avLst/>
              <a:gdLst>
                <a:gd name="T0" fmla="*/ 85 w 85"/>
                <a:gd name="T1" fmla="*/ 64 h 64"/>
                <a:gd name="T2" fmla="*/ 0 w 85"/>
                <a:gd name="T3" fmla="*/ 64 h 64"/>
                <a:gd name="T4" fmla="*/ 12 w 85"/>
                <a:gd name="T5" fmla="*/ 0 h 64"/>
                <a:gd name="T6" fmla="*/ 71 w 85"/>
                <a:gd name="T7" fmla="*/ 0 h 64"/>
                <a:gd name="T8" fmla="*/ 85 w 85"/>
                <a:gd name="T9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64">
                  <a:moveTo>
                    <a:pt x="85" y="64"/>
                  </a:moveTo>
                  <a:lnTo>
                    <a:pt x="0" y="64"/>
                  </a:lnTo>
                  <a:lnTo>
                    <a:pt x="12" y="0"/>
                  </a:lnTo>
                  <a:lnTo>
                    <a:pt x="71" y="0"/>
                  </a:lnTo>
                  <a:lnTo>
                    <a:pt x="85" y="64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7" name="Freeform 610">
              <a:extLst>
                <a:ext uri="{FF2B5EF4-FFF2-40B4-BE49-F238E27FC236}">
                  <a16:creationId xmlns:a16="http://schemas.microsoft.com/office/drawing/2014/main" id="{92D251F5-6D75-3F45-85FF-087FA839B352}"/>
                </a:ext>
              </a:extLst>
            </p:cNvPr>
            <p:cNvSpPr>
              <a:spLocks/>
            </p:cNvSpPr>
            <p:nvPr/>
          </p:nvSpPr>
          <p:spPr bwMode="gray">
            <a:xfrm>
              <a:off x="3694" y="2206"/>
              <a:ext cx="95" cy="92"/>
            </a:xfrm>
            <a:custGeom>
              <a:avLst/>
              <a:gdLst>
                <a:gd name="T0" fmla="*/ 95 w 95"/>
                <a:gd name="T1" fmla="*/ 50 h 92"/>
                <a:gd name="T2" fmla="*/ 22 w 95"/>
                <a:gd name="T3" fmla="*/ 92 h 92"/>
                <a:gd name="T4" fmla="*/ 0 w 95"/>
                <a:gd name="T5" fmla="*/ 31 h 92"/>
                <a:gd name="T6" fmla="*/ 52 w 95"/>
                <a:gd name="T7" fmla="*/ 0 h 92"/>
                <a:gd name="T8" fmla="*/ 95 w 95"/>
                <a:gd name="T9" fmla="*/ 5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2">
                  <a:moveTo>
                    <a:pt x="95" y="50"/>
                  </a:moveTo>
                  <a:lnTo>
                    <a:pt x="22" y="92"/>
                  </a:lnTo>
                  <a:lnTo>
                    <a:pt x="0" y="31"/>
                  </a:lnTo>
                  <a:lnTo>
                    <a:pt x="52" y="0"/>
                  </a:lnTo>
                  <a:lnTo>
                    <a:pt x="95" y="50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8" name="Freeform 611">
              <a:extLst>
                <a:ext uri="{FF2B5EF4-FFF2-40B4-BE49-F238E27FC236}">
                  <a16:creationId xmlns:a16="http://schemas.microsoft.com/office/drawing/2014/main" id="{6B305B86-7D62-4240-80DE-C48748143AE9}"/>
                </a:ext>
              </a:extLst>
            </p:cNvPr>
            <p:cNvSpPr>
              <a:spLocks/>
            </p:cNvSpPr>
            <p:nvPr/>
          </p:nvSpPr>
          <p:spPr bwMode="gray">
            <a:xfrm>
              <a:off x="3628" y="2275"/>
              <a:ext cx="92" cy="94"/>
            </a:xfrm>
            <a:custGeom>
              <a:avLst/>
              <a:gdLst>
                <a:gd name="T0" fmla="*/ 92 w 92"/>
                <a:gd name="T1" fmla="*/ 21 h 94"/>
                <a:gd name="T2" fmla="*/ 50 w 92"/>
                <a:gd name="T3" fmla="*/ 94 h 94"/>
                <a:gd name="T4" fmla="*/ 0 w 92"/>
                <a:gd name="T5" fmla="*/ 49 h 94"/>
                <a:gd name="T6" fmla="*/ 29 w 92"/>
                <a:gd name="T7" fmla="*/ 0 h 94"/>
                <a:gd name="T8" fmla="*/ 92 w 92"/>
                <a:gd name="T9" fmla="*/ 21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4">
                  <a:moveTo>
                    <a:pt x="92" y="21"/>
                  </a:moveTo>
                  <a:lnTo>
                    <a:pt x="50" y="94"/>
                  </a:lnTo>
                  <a:lnTo>
                    <a:pt x="0" y="49"/>
                  </a:lnTo>
                  <a:lnTo>
                    <a:pt x="29" y="0"/>
                  </a:lnTo>
                  <a:lnTo>
                    <a:pt x="92" y="21"/>
                  </a:lnTo>
                  <a:close/>
                </a:path>
              </a:pathLst>
            </a:custGeom>
            <a:solidFill>
              <a:srgbClr val="F7F8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29" name="Freeform 612">
              <a:extLst>
                <a:ext uri="{FF2B5EF4-FFF2-40B4-BE49-F238E27FC236}">
                  <a16:creationId xmlns:a16="http://schemas.microsoft.com/office/drawing/2014/main" id="{7C47C513-9323-3F44-927A-4CD969B56405}"/>
                </a:ext>
              </a:extLst>
            </p:cNvPr>
            <p:cNvSpPr>
              <a:spLocks/>
            </p:cNvSpPr>
            <p:nvPr/>
          </p:nvSpPr>
          <p:spPr bwMode="gray">
            <a:xfrm>
              <a:off x="4356" y="2102"/>
              <a:ext cx="186" cy="83"/>
            </a:xfrm>
            <a:custGeom>
              <a:avLst/>
              <a:gdLst>
                <a:gd name="T0" fmla="*/ 4 w 79"/>
                <a:gd name="T1" fmla="*/ 35 h 35"/>
                <a:gd name="T2" fmla="*/ 1 w 79"/>
                <a:gd name="T3" fmla="*/ 32 h 35"/>
                <a:gd name="T4" fmla="*/ 3 w 79"/>
                <a:gd name="T5" fmla="*/ 27 h 35"/>
                <a:gd name="T6" fmla="*/ 73 w 79"/>
                <a:gd name="T7" fmla="*/ 1 h 35"/>
                <a:gd name="T8" fmla="*/ 78 w 79"/>
                <a:gd name="T9" fmla="*/ 3 h 35"/>
                <a:gd name="T10" fmla="*/ 76 w 79"/>
                <a:gd name="T11" fmla="*/ 9 h 35"/>
                <a:gd name="T12" fmla="*/ 6 w 79"/>
                <a:gd name="T13" fmla="*/ 35 h 35"/>
                <a:gd name="T14" fmla="*/ 4 w 7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35">
                  <a:moveTo>
                    <a:pt x="4" y="35"/>
                  </a:moveTo>
                  <a:cubicBezTo>
                    <a:pt x="3" y="35"/>
                    <a:pt x="1" y="34"/>
                    <a:pt x="1" y="32"/>
                  </a:cubicBezTo>
                  <a:cubicBezTo>
                    <a:pt x="0" y="30"/>
                    <a:pt x="1" y="28"/>
                    <a:pt x="3" y="27"/>
                  </a:cubicBezTo>
                  <a:cubicBezTo>
                    <a:pt x="73" y="1"/>
                    <a:pt x="73" y="1"/>
                    <a:pt x="73" y="1"/>
                  </a:cubicBezTo>
                  <a:cubicBezTo>
                    <a:pt x="75" y="0"/>
                    <a:pt x="77" y="1"/>
                    <a:pt x="78" y="3"/>
                  </a:cubicBezTo>
                  <a:cubicBezTo>
                    <a:pt x="79" y="6"/>
                    <a:pt x="78" y="8"/>
                    <a:pt x="76" y="9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5"/>
                    <a:pt x="5" y="35"/>
                    <a:pt x="4" y="35"/>
                  </a:cubicBez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0" name="Freeform 613">
              <a:extLst>
                <a:ext uri="{FF2B5EF4-FFF2-40B4-BE49-F238E27FC236}">
                  <a16:creationId xmlns:a16="http://schemas.microsoft.com/office/drawing/2014/main" id="{C3242CEF-9711-7340-B2DA-97676A1ABBCE}"/>
                </a:ext>
              </a:extLst>
            </p:cNvPr>
            <p:cNvSpPr>
              <a:spLocks/>
            </p:cNvSpPr>
            <p:nvPr/>
          </p:nvSpPr>
          <p:spPr bwMode="gray">
            <a:xfrm>
              <a:off x="3366" y="1930"/>
              <a:ext cx="24" cy="23"/>
            </a:xfrm>
            <a:custGeom>
              <a:avLst/>
              <a:gdLst>
                <a:gd name="T0" fmla="*/ 4 w 10"/>
                <a:gd name="T1" fmla="*/ 9 h 10"/>
                <a:gd name="T2" fmla="*/ 0 w 10"/>
                <a:gd name="T3" fmla="*/ 4 h 10"/>
                <a:gd name="T4" fmla="*/ 5 w 10"/>
                <a:gd name="T5" fmla="*/ 0 h 10"/>
                <a:gd name="T6" fmla="*/ 9 w 10"/>
                <a:gd name="T7" fmla="*/ 5 h 10"/>
                <a:gd name="T8" fmla="*/ 4 w 10"/>
                <a:gd name="T9" fmla="*/ 9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4" y="9"/>
                  </a:moveTo>
                  <a:cubicBezTo>
                    <a:pt x="1" y="9"/>
                    <a:pt x="0" y="7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8" y="0"/>
                    <a:pt x="10" y="3"/>
                    <a:pt x="9" y="5"/>
                  </a:cubicBezTo>
                  <a:cubicBezTo>
                    <a:pt x="9" y="8"/>
                    <a:pt x="7" y="10"/>
                    <a:pt x="4" y="9"/>
                  </a:cubicBez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1" name="Freeform 614">
              <a:extLst>
                <a:ext uri="{FF2B5EF4-FFF2-40B4-BE49-F238E27FC236}">
                  <a16:creationId xmlns:a16="http://schemas.microsoft.com/office/drawing/2014/main" id="{12402A46-0457-914A-A738-B8C2F47B416A}"/>
                </a:ext>
              </a:extLst>
            </p:cNvPr>
            <p:cNvSpPr>
              <a:spLocks/>
            </p:cNvSpPr>
            <p:nvPr/>
          </p:nvSpPr>
          <p:spPr bwMode="gray">
            <a:xfrm>
              <a:off x="3392" y="1816"/>
              <a:ext cx="130" cy="161"/>
            </a:xfrm>
            <a:custGeom>
              <a:avLst/>
              <a:gdLst>
                <a:gd name="T0" fmla="*/ 50 w 55"/>
                <a:gd name="T1" fmla="*/ 68 h 68"/>
                <a:gd name="T2" fmla="*/ 47 w 55"/>
                <a:gd name="T3" fmla="*/ 66 h 68"/>
                <a:gd name="T4" fmla="*/ 2 w 55"/>
                <a:gd name="T5" fmla="*/ 7 h 68"/>
                <a:gd name="T6" fmla="*/ 2 w 55"/>
                <a:gd name="T7" fmla="*/ 1 h 68"/>
                <a:gd name="T8" fmla="*/ 8 w 55"/>
                <a:gd name="T9" fmla="*/ 2 h 68"/>
                <a:gd name="T10" fmla="*/ 53 w 55"/>
                <a:gd name="T11" fmla="*/ 61 h 68"/>
                <a:gd name="T12" fmla="*/ 53 w 55"/>
                <a:gd name="T13" fmla="*/ 67 h 68"/>
                <a:gd name="T14" fmla="*/ 50 w 55"/>
                <a:gd name="T1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" h="68">
                  <a:moveTo>
                    <a:pt x="50" y="68"/>
                  </a:moveTo>
                  <a:cubicBezTo>
                    <a:pt x="49" y="68"/>
                    <a:pt x="48" y="67"/>
                    <a:pt x="47" y="6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1" y="3"/>
                    <a:pt x="2" y="1"/>
                  </a:cubicBezTo>
                  <a:cubicBezTo>
                    <a:pt x="4" y="0"/>
                    <a:pt x="7" y="0"/>
                    <a:pt x="8" y="2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5" y="63"/>
                    <a:pt x="54" y="66"/>
                    <a:pt x="53" y="67"/>
                  </a:cubicBezTo>
                  <a:cubicBezTo>
                    <a:pt x="52" y="68"/>
                    <a:pt x="51" y="68"/>
                    <a:pt x="50" y="68"/>
                  </a:cubicBez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2" name="Freeform 615">
              <a:extLst>
                <a:ext uri="{FF2B5EF4-FFF2-40B4-BE49-F238E27FC236}">
                  <a16:creationId xmlns:a16="http://schemas.microsoft.com/office/drawing/2014/main" id="{57ECB966-070C-F447-AB46-CDE7A75F4FFB}"/>
                </a:ext>
              </a:extLst>
            </p:cNvPr>
            <p:cNvSpPr>
              <a:spLocks/>
            </p:cNvSpPr>
            <p:nvPr/>
          </p:nvSpPr>
          <p:spPr bwMode="gray">
            <a:xfrm>
              <a:off x="4557" y="2206"/>
              <a:ext cx="18" cy="19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14 h 19"/>
                <a:gd name="T4" fmla="*/ 11 w 18"/>
                <a:gd name="T5" fmla="*/ 0 h 19"/>
                <a:gd name="T6" fmla="*/ 18 w 18"/>
                <a:gd name="T7" fmla="*/ 7 h 19"/>
                <a:gd name="T8" fmla="*/ 7 w 1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lnTo>
                    <a:pt x="0" y="14"/>
                  </a:lnTo>
                  <a:lnTo>
                    <a:pt x="11" y="0"/>
                  </a:lnTo>
                  <a:lnTo>
                    <a:pt x="18" y="7"/>
                  </a:lnTo>
                  <a:lnTo>
                    <a:pt x="7" y="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3" name="Freeform 616">
              <a:extLst>
                <a:ext uri="{FF2B5EF4-FFF2-40B4-BE49-F238E27FC236}">
                  <a16:creationId xmlns:a16="http://schemas.microsoft.com/office/drawing/2014/main" id="{11281090-627F-2741-B883-D80311B30001}"/>
                </a:ext>
              </a:extLst>
            </p:cNvPr>
            <p:cNvSpPr>
              <a:spLocks/>
            </p:cNvSpPr>
            <p:nvPr/>
          </p:nvSpPr>
          <p:spPr bwMode="gray">
            <a:xfrm>
              <a:off x="4524" y="2239"/>
              <a:ext cx="18" cy="19"/>
            </a:xfrm>
            <a:custGeom>
              <a:avLst/>
              <a:gdLst>
                <a:gd name="T0" fmla="*/ 7 w 18"/>
                <a:gd name="T1" fmla="*/ 19 h 19"/>
                <a:gd name="T2" fmla="*/ 0 w 18"/>
                <a:gd name="T3" fmla="*/ 12 h 19"/>
                <a:gd name="T4" fmla="*/ 11 w 18"/>
                <a:gd name="T5" fmla="*/ 0 h 19"/>
                <a:gd name="T6" fmla="*/ 18 w 18"/>
                <a:gd name="T7" fmla="*/ 7 h 19"/>
                <a:gd name="T8" fmla="*/ 7 w 1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7" y="19"/>
                  </a:moveTo>
                  <a:lnTo>
                    <a:pt x="0" y="12"/>
                  </a:lnTo>
                  <a:lnTo>
                    <a:pt x="11" y="0"/>
                  </a:lnTo>
                  <a:lnTo>
                    <a:pt x="18" y="7"/>
                  </a:lnTo>
                  <a:lnTo>
                    <a:pt x="7" y="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4" name="Freeform 617">
              <a:extLst>
                <a:ext uri="{FF2B5EF4-FFF2-40B4-BE49-F238E27FC236}">
                  <a16:creationId xmlns:a16="http://schemas.microsoft.com/office/drawing/2014/main" id="{2D47ED5C-79E0-0A46-9DEF-1043026C1780}"/>
                </a:ext>
              </a:extLst>
            </p:cNvPr>
            <p:cNvSpPr>
              <a:spLocks/>
            </p:cNvSpPr>
            <p:nvPr/>
          </p:nvSpPr>
          <p:spPr bwMode="gray">
            <a:xfrm>
              <a:off x="4557" y="2239"/>
              <a:ext cx="18" cy="19"/>
            </a:xfrm>
            <a:custGeom>
              <a:avLst/>
              <a:gdLst>
                <a:gd name="T0" fmla="*/ 11 w 18"/>
                <a:gd name="T1" fmla="*/ 19 h 19"/>
                <a:gd name="T2" fmla="*/ 0 w 18"/>
                <a:gd name="T3" fmla="*/ 7 h 19"/>
                <a:gd name="T4" fmla="*/ 7 w 18"/>
                <a:gd name="T5" fmla="*/ 0 h 19"/>
                <a:gd name="T6" fmla="*/ 18 w 18"/>
                <a:gd name="T7" fmla="*/ 12 h 19"/>
                <a:gd name="T8" fmla="*/ 11 w 1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1" y="19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8" y="12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5" name="Freeform 618">
              <a:extLst>
                <a:ext uri="{FF2B5EF4-FFF2-40B4-BE49-F238E27FC236}">
                  <a16:creationId xmlns:a16="http://schemas.microsoft.com/office/drawing/2014/main" id="{D8E0397C-4029-EF46-9A70-A9528E160CA4}"/>
                </a:ext>
              </a:extLst>
            </p:cNvPr>
            <p:cNvSpPr>
              <a:spLocks/>
            </p:cNvSpPr>
            <p:nvPr/>
          </p:nvSpPr>
          <p:spPr bwMode="gray">
            <a:xfrm>
              <a:off x="4524" y="2206"/>
              <a:ext cx="18" cy="19"/>
            </a:xfrm>
            <a:custGeom>
              <a:avLst/>
              <a:gdLst>
                <a:gd name="T0" fmla="*/ 11 w 18"/>
                <a:gd name="T1" fmla="*/ 19 h 19"/>
                <a:gd name="T2" fmla="*/ 0 w 18"/>
                <a:gd name="T3" fmla="*/ 7 h 19"/>
                <a:gd name="T4" fmla="*/ 7 w 18"/>
                <a:gd name="T5" fmla="*/ 0 h 19"/>
                <a:gd name="T6" fmla="*/ 18 w 18"/>
                <a:gd name="T7" fmla="*/ 14 h 19"/>
                <a:gd name="T8" fmla="*/ 11 w 18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9">
                  <a:moveTo>
                    <a:pt x="11" y="19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8" y="14"/>
                  </a:lnTo>
                  <a:lnTo>
                    <a:pt x="11" y="19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6" name="Freeform 619">
              <a:extLst>
                <a:ext uri="{FF2B5EF4-FFF2-40B4-BE49-F238E27FC236}">
                  <a16:creationId xmlns:a16="http://schemas.microsoft.com/office/drawing/2014/main" id="{18478B61-3632-BB47-9E61-D9AEFE1DF062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106" y="2494"/>
              <a:ext cx="106" cy="107"/>
            </a:xfrm>
            <a:custGeom>
              <a:avLst/>
              <a:gdLst>
                <a:gd name="T0" fmla="*/ 52 w 106"/>
                <a:gd name="T1" fmla="*/ 107 h 107"/>
                <a:gd name="T2" fmla="*/ 0 w 106"/>
                <a:gd name="T3" fmla="*/ 52 h 107"/>
                <a:gd name="T4" fmla="*/ 52 w 106"/>
                <a:gd name="T5" fmla="*/ 0 h 107"/>
                <a:gd name="T6" fmla="*/ 106 w 106"/>
                <a:gd name="T7" fmla="*/ 52 h 107"/>
                <a:gd name="T8" fmla="*/ 52 w 106"/>
                <a:gd name="T9" fmla="*/ 107 h 107"/>
                <a:gd name="T10" fmla="*/ 12 w 106"/>
                <a:gd name="T11" fmla="*/ 52 h 107"/>
                <a:gd name="T12" fmla="*/ 52 w 106"/>
                <a:gd name="T13" fmla="*/ 93 h 107"/>
                <a:gd name="T14" fmla="*/ 92 w 106"/>
                <a:gd name="T15" fmla="*/ 52 h 107"/>
                <a:gd name="T16" fmla="*/ 52 w 106"/>
                <a:gd name="T17" fmla="*/ 12 h 107"/>
                <a:gd name="T18" fmla="*/ 12 w 106"/>
                <a:gd name="T19" fmla="*/ 52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7">
                  <a:moveTo>
                    <a:pt x="52" y="107"/>
                  </a:moveTo>
                  <a:lnTo>
                    <a:pt x="0" y="52"/>
                  </a:lnTo>
                  <a:lnTo>
                    <a:pt x="52" y="0"/>
                  </a:lnTo>
                  <a:lnTo>
                    <a:pt x="106" y="52"/>
                  </a:lnTo>
                  <a:lnTo>
                    <a:pt x="52" y="107"/>
                  </a:lnTo>
                  <a:close/>
                  <a:moveTo>
                    <a:pt x="12" y="52"/>
                  </a:moveTo>
                  <a:lnTo>
                    <a:pt x="52" y="93"/>
                  </a:lnTo>
                  <a:lnTo>
                    <a:pt x="92" y="52"/>
                  </a:lnTo>
                  <a:lnTo>
                    <a:pt x="52" y="12"/>
                  </a:lnTo>
                  <a:lnTo>
                    <a:pt x="12" y="52"/>
                  </a:lnTo>
                  <a:close/>
                </a:path>
              </a:pathLst>
            </a:custGeom>
            <a:solidFill>
              <a:srgbClr val="C831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137" name="Freeform 620">
              <a:extLst>
                <a:ext uri="{FF2B5EF4-FFF2-40B4-BE49-F238E27FC236}">
                  <a16:creationId xmlns:a16="http://schemas.microsoft.com/office/drawing/2014/main" id="{3D95A4E0-9C7D-E940-8A3E-53E3B251CC16}"/>
                </a:ext>
              </a:extLst>
            </p:cNvPr>
            <p:cNvSpPr>
              <a:spLocks noEditPoints="1"/>
            </p:cNvSpPr>
            <p:nvPr/>
          </p:nvSpPr>
          <p:spPr bwMode="gray">
            <a:xfrm>
              <a:off x="3616" y="1736"/>
              <a:ext cx="71" cy="64"/>
            </a:xfrm>
            <a:custGeom>
              <a:avLst/>
              <a:gdLst>
                <a:gd name="T0" fmla="*/ 71 w 71"/>
                <a:gd name="T1" fmla="*/ 64 h 64"/>
                <a:gd name="T2" fmla="*/ 0 w 71"/>
                <a:gd name="T3" fmla="*/ 64 h 64"/>
                <a:gd name="T4" fmla="*/ 36 w 71"/>
                <a:gd name="T5" fmla="*/ 0 h 64"/>
                <a:gd name="T6" fmla="*/ 71 w 71"/>
                <a:gd name="T7" fmla="*/ 64 h 64"/>
                <a:gd name="T8" fmla="*/ 17 w 71"/>
                <a:gd name="T9" fmla="*/ 54 h 64"/>
                <a:gd name="T10" fmla="*/ 55 w 71"/>
                <a:gd name="T11" fmla="*/ 54 h 64"/>
                <a:gd name="T12" fmla="*/ 36 w 71"/>
                <a:gd name="T13" fmla="*/ 19 h 64"/>
                <a:gd name="T14" fmla="*/ 17 w 71"/>
                <a:gd name="T15" fmla="*/ 5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1" h="64">
                  <a:moveTo>
                    <a:pt x="71" y="64"/>
                  </a:moveTo>
                  <a:lnTo>
                    <a:pt x="0" y="64"/>
                  </a:lnTo>
                  <a:lnTo>
                    <a:pt x="36" y="0"/>
                  </a:lnTo>
                  <a:lnTo>
                    <a:pt x="71" y="64"/>
                  </a:lnTo>
                  <a:close/>
                  <a:moveTo>
                    <a:pt x="17" y="54"/>
                  </a:moveTo>
                  <a:lnTo>
                    <a:pt x="55" y="54"/>
                  </a:lnTo>
                  <a:lnTo>
                    <a:pt x="36" y="19"/>
                  </a:lnTo>
                  <a:lnTo>
                    <a:pt x="17" y="54"/>
                  </a:lnTo>
                  <a:close/>
                </a:path>
              </a:pathLst>
            </a:custGeom>
            <a:solidFill>
              <a:srgbClr val="4096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en-US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</p:grpSp>
      <p:sp>
        <p:nvSpPr>
          <p:cNvPr id="138" name="Abgerundetes Rechteck 47">
            <a:extLst>
              <a:ext uri="{FF2B5EF4-FFF2-40B4-BE49-F238E27FC236}">
                <a16:creationId xmlns:a16="http://schemas.microsoft.com/office/drawing/2014/main" id="{F6DDCCD2-7276-4540-95F7-9895B2D92233}"/>
              </a:ext>
            </a:extLst>
          </p:cNvPr>
          <p:cNvSpPr/>
          <p:nvPr/>
        </p:nvSpPr>
        <p:spPr bwMode="gray">
          <a:xfrm>
            <a:off x="2504782" y="806520"/>
            <a:ext cx="8587655" cy="358461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lang="en-US" sz="1600" b="1" kern="0" noProof="1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C</a:t>
            </a:r>
            <a:r>
              <a:rPr kumimoji="0" lang="en-US" sz="1600" b="1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onsolidación: Febrero 2020</a:t>
            </a:r>
            <a:endParaRPr kumimoji="0" lang="en-US" sz="1600" b="0" i="0" u="none" strike="noStrike" kern="0" cap="none" spc="0" normalizeH="0" baseline="0" noProof="1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graphicFrame>
        <p:nvGraphicFramePr>
          <p:cNvPr id="139" name="Tabla 138">
            <a:extLst>
              <a:ext uri="{FF2B5EF4-FFF2-40B4-BE49-F238E27FC236}">
                <a16:creationId xmlns:a16="http://schemas.microsoft.com/office/drawing/2014/main" id="{055B32BD-D27A-4C49-A1DA-077DE551EA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018662"/>
              </p:ext>
            </p:extLst>
          </p:nvPr>
        </p:nvGraphicFramePr>
        <p:xfrm>
          <a:off x="2511695" y="3168538"/>
          <a:ext cx="8588835" cy="1350535"/>
        </p:xfrm>
        <a:graphic>
          <a:graphicData uri="http://schemas.openxmlformats.org/drawingml/2006/table">
            <a:tbl>
              <a:tblPr firstRow="1" bandRow="1"/>
              <a:tblGrid>
                <a:gridCol w="2882790">
                  <a:extLst>
                    <a:ext uri="{9D8B030D-6E8A-4147-A177-3AD203B41FA5}">
                      <a16:colId xmlns:a16="http://schemas.microsoft.com/office/drawing/2014/main" val="3827327507"/>
                    </a:ext>
                  </a:extLst>
                </a:gridCol>
                <a:gridCol w="1861144">
                  <a:extLst>
                    <a:ext uri="{9D8B030D-6E8A-4147-A177-3AD203B41FA5}">
                      <a16:colId xmlns:a16="http://schemas.microsoft.com/office/drawing/2014/main" val="2281271350"/>
                    </a:ext>
                  </a:extLst>
                </a:gridCol>
                <a:gridCol w="1861144">
                  <a:extLst>
                    <a:ext uri="{9D8B030D-6E8A-4147-A177-3AD203B41FA5}">
                      <a16:colId xmlns:a16="http://schemas.microsoft.com/office/drawing/2014/main" val="4208575527"/>
                    </a:ext>
                  </a:extLst>
                </a:gridCol>
                <a:gridCol w="1983757">
                  <a:extLst>
                    <a:ext uri="{9D8B030D-6E8A-4147-A177-3AD203B41FA5}">
                      <a16:colId xmlns:a16="http://schemas.microsoft.com/office/drawing/2014/main" val="1614221149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400" dirty="0"/>
                        <a:t>Impuestos, Contribución SS, Autónomos y Monotributo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Vencimiento 1 Cuota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Pago a cuenta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Cantidad Cuotas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138877"/>
                  </a:ext>
                </a:extLst>
              </a:tr>
              <a:tr h="230209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Micro y entidades sin fines de lucro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FF0000"/>
                          </a:solidFill>
                          <a:latin typeface="Trebuchet MS" panose="020B0703020202090204" pitchFamily="34" charset="0"/>
                        </a:rPr>
                        <a:t>Abril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0%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568154"/>
                  </a:ext>
                </a:extLst>
              </a:tr>
              <a:tr h="23467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Pequeña y Mediana Tramo 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AR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Abril 2020</a:t>
                      </a:r>
                      <a:endParaRPr kumimoji="0" lang="es-AR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rebuchet MS" panose="020B0703020202090204" pitchFamily="34" charset="0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419637"/>
                  </a:ext>
                </a:extLst>
              </a:tr>
              <a:tr h="28373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Mediana Tramo II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A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Abril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2%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120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05535"/>
                  </a:ext>
                </a:extLst>
              </a:tr>
            </a:tbl>
          </a:graphicData>
        </a:graphic>
      </p:graphicFrame>
      <p:sp>
        <p:nvSpPr>
          <p:cNvPr id="140" name="Abgerundetes Rechteck 47">
            <a:extLst>
              <a:ext uri="{FF2B5EF4-FFF2-40B4-BE49-F238E27FC236}">
                <a16:creationId xmlns:a16="http://schemas.microsoft.com/office/drawing/2014/main" id="{E2C29941-6867-224E-8A4D-92BD56811A70}"/>
              </a:ext>
            </a:extLst>
          </p:cNvPr>
          <p:cNvSpPr/>
          <p:nvPr/>
        </p:nvSpPr>
        <p:spPr bwMode="gray">
          <a:xfrm>
            <a:off x="2511696" y="2792973"/>
            <a:ext cx="8588834" cy="357664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lang="en-US" sz="1600" b="1" kern="0" noProof="1">
                <a:solidFill>
                  <a:prstClr val="black">
                    <a:lumMod val="75000"/>
                    <a:lumOff val="25000"/>
                  </a:prst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C</a:t>
            </a:r>
            <a:r>
              <a:rPr kumimoji="0" lang="en-US" sz="1600" b="1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onsolidación: Marzo 2020</a:t>
            </a:r>
            <a:endParaRPr kumimoji="0" lang="en-US" sz="1600" b="0" i="0" u="none" strike="noStrike" kern="0" cap="none" spc="0" normalizeH="0" baseline="0" noProof="1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graphicFrame>
        <p:nvGraphicFramePr>
          <p:cNvPr id="141" name="Tabla 140">
            <a:extLst>
              <a:ext uri="{FF2B5EF4-FFF2-40B4-BE49-F238E27FC236}">
                <a16:creationId xmlns:a16="http://schemas.microsoft.com/office/drawing/2014/main" id="{C4ADD638-C932-A441-8923-7E222CE206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422086"/>
              </p:ext>
            </p:extLst>
          </p:nvPr>
        </p:nvGraphicFramePr>
        <p:xfrm>
          <a:off x="2540000" y="5083091"/>
          <a:ext cx="8567653" cy="1350535"/>
        </p:xfrm>
        <a:graphic>
          <a:graphicData uri="http://schemas.openxmlformats.org/drawingml/2006/table">
            <a:tbl>
              <a:tblPr firstRow="1" bandRow="1"/>
              <a:tblGrid>
                <a:gridCol w="2875681">
                  <a:extLst>
                    <a:ext uri="{9D8B030D-6E8A-4147-A177-3AD203B41FA5}">
                      <a16:colId xmlns:a16="http://schemas.microsoft.com/office/drawing/2014/main" val="3827327507"/>
                    </a:ext>
                  </a:extLst>
                </a:gridCol>
                <a:gridCol w="1856554">
                  <a:extLst>
                    <a:ext uri="{9D8B030D-6E8A-4147-A177-3AD203B41FA5}">
                      <a16:colId xmlns:a16="http://schemas.microsoft.com/office/drawing/2014/main" val="2281271350"/>
                    </a:ext>
                  </a:extLst>
                </a:gridCol>
                <a:gridCol w="1856554">
                  <a:extLst>
                    <a:ext uri="{9D8B030D-6E8A-4147-A177-3AD203B41FA5}">
                      <a16:colId xmlns:a16="http://schemas.microsoft.com/office/drawing/2014/main" val="4208575527"/>
                    </a:ext>
                  </a:extLst>
                </a:gridCol>
                <a:gridCol w="1978864">
                  <a:extLst>
                    <a:ext uri="{9D8B030D-6E8A-4147-A177-3AD203B41FA5}">
                      <a16:colId xmlns:a16="http://schemas.microsoft.com/office/drawing/2014/main" val="1614221149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400" dirty="0"/>
                        <a:t>Impuestos, Contribución SS, Autónomos y Monotributo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Vencimiento 1 Cuota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Pago a cuenta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400" dirty="0"/>
                        <a:t>Cantidad Cuotas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1138877"/>
                  </a:ext>
                </a:extLst>
              </a:tr>
              <a:tr h="230209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Micro y entidades sin fines de lucro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Mayo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0%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90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568154"/>
                  </a:ext>
                </a:extLst>
              </a:tr>
              <a:tr h="23467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Pequeña y Mediana Tramo 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Mayo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3%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A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90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1419637"/>
                  </a:ext>
                </a:extLst>
              </a:tr>
              <a:tr h="28373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s-AR" sz="1200" dirty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rebuchet MS" panose="020B0703020202090204" pitchFamily="34" charset="0"/>
                        </a:rPr>
                        <a:t>Mediana Tramo II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Mayo 2020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s-AR" sz="1200" dirty="0">
                          <a:solidFill>
                            <a:srgbClr val="C00000"/>
                          </a:solidFill>
                          <a:latin typeface="Trebuchet MS" panose="020B0703020202090204" pitchFamily="34" charset="0"/>
                        </a:rPr>
                        <a:t>5%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3429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6858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0287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3716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17145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0574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24003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2743200" algn="l" rtl="0" eaLnBrk="1" latinLnBrk="0" hangingPunct="1">
                        <a:defRPr kumimoji="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AR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Trebuchet MS" panose="020B0703020202090204" pitchFamily="34" charset="0"/>
                          <a:ea typeface="+mn-ea"/>
                          <a:cs typeface="+mn-cs"/>
                        </a:rPr>
                        <a:t>90</a:t>
                      </a: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605535"/>
                  </a:ext>
                </a:extLst>
              </a:tr>
            </a:tbl>
          </a:graphicData>
        </a:graphic>
      </p:graphicFrame>
      <p:sp>
        <p:nvSpPr>
          <p:cNvPr id="142" name="Abgerundetes Rechteck 47">
            <a:extLst>
              <a:ext uri="{FF2B5EF4-FFF2-40B4-BE49-F238E27FC236}">
                <a16:creationId xmlns:a16="http://schemas.microsoft.com/office/drawing/2014/main" id="{D3938ACA-882F-5445-823E-AB34D023BD76}"/>
              </a:ext>
            </a:extLst>
          </p:cNvPr>
          <p:cNvSpPr/>
          <p:nvPr/>
        </p:nvSpPr>
        <p:spPr bwMode="gray">
          <a:xfrm>
            <a:off x="2540001" y="4690976"/>
            <a:ext cx="8567652" cy="330816"/>
          </a:xfrm>
          <a:prstGeom prst="roundRect">
            <a:avLst/>
          </a:prstGeom>
          <a:solidFill>
            <a:srgbClr val="4472C4">
              <a:lumMod val="60000"/>
              <a:lumOff val="40000"/>
              <a:alpha val="6000"/>
            </a:srgbClr>
          </a:solidFill>
          <a:ln w="6350">
            <a:solidFill>
              <a:srgbClr val="C0C0C0"/>
            </a:solidFill>
            <a:miter lim="800000"/>
            <a:headEnd/>
            <a:tailEnd/>
          </a:ln>
          <a:effectLst>
            <a:innerShdw blurRad="50800">
              <a:prstClr val="black"/>
            </a:innerShdw>
          </a:effectLst>
          <a:scene3d>
            <a:camera prst="orthographicFront"/>
            <a:lightRig rig="threePt" dir="t">
              <a:rot lat="0" lon="0" rev="1800000"/>
            </a:lightRig>
          </a:scene3d>
          <a:sp3d>
            <a:bevelT w="0" h="0"/>
          </a:sp3d>
        </p:spPr>
        <p:txBody>
          <a:bodyPr lIns="72000" tIns="72000" rIns="0" bIns="0" anchor="ctr" anchorCtr="0"/>
          <a:lstStyle/>
          <a:p>
            <a:pPr marL="0" marR="0" lvl="0" indent="0" defTabSz="914400" eaLnBrk="1" fontAlgn="auto" latinLnBrk="0" hangingPunct="1">
              <a:lnSpc>
                <a:spcPct val="95000"/>
              </a:lnSpc>
              <a:spcBef>
                <a:spcPct val="50000"/>
              </a:spcBef>
              <a:spcAft>
                <a:spcPts val="800"/>
              </a:spcAft>
              <a:buClr>
                <a:srgbClr val="969696"/>
              </a:buClr>
              <a:buSzTx/>
              <a:buFontTx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rebuchet MS" panose="020B0703020202090204" pitchFamily="34" charset="0"/>
                <a:ea typeface="Helvetica" charset="0"/>
                <a:cs typeface="Helvetica" charset="0"/>
              </a:rPr>
              <a:t>Consolidación: Abril 2020</a:t>
            </a:r>
            <a:endParaRPr kumimoji="0" lang="en-US" sz="1600" b="0" i="0" u="none" strike="noStrike" kern="0" cap="none" spc="0" normalizeH="0" baseline="0" noProof="1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7598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  <p:bldP spid="140" grpId="0" animBg="1"/>
      <p:bldP spid="142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46</a:t>
            </a:fld>
            <a:endParaRPr lang="es-A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15AA313-FED7-8D45-9756-9FF53D6AB720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>
              <a:lnSpc>
                <a:spcPct val="105000"/>
              </a:lnSpc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Deudas en Discusión Administrativa - Judicial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87A93D37-B87F-5B4C-AAA3-63B2C1956547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7 de la R.G. (AFIP) 4667 (B.O. 31/01/2020). </a:t>
            </a:r>
          </a:p>
        </p:txBody>
      </p:sp>
      <p:sp>
        <p:nvSpPr>
          <p:cNvPr id="5" name="Rechteck 12">
            <a:extLst>
              <a:ext uri="{FF2B5EF4-FFF2-40B4-BE49-F238E27FC236}">
                <a16:creationId xmlns:a16="http://schemas.microsoft.com/office/drawing/2014/main" id="{1692CC8B-6F98-144F-9491-0B7759A1F58F}"/>
              </a:ext>
            </a:extLst>
          </p:cNvPr>
          <p:cNvSpPr/>
          <p:nvPr/>
        </p:nvSpPr>
        <p:spPr bwMode="gray">
          <a:xfrm>
            <a:off x="3215680" y="2984864"/>
            <a:ext cx="2534374" cy="2077594"/>
          </a:xfrm>
          <a:prstGeom prst="rect">
            <a:avLst/>
          </a:prstGeom>
          <a:solidFill>
            <a:schemeClr val="accent1">
              <a:lumMod val="20000"/>
              <a:lumOff val="80000"/>
              <a:alpha val="46000"/>
            </a:scheme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27004" tIns="27004" rIns="27004" bIns="27004" rtlCol="0" anchor="ctr"/>
          <a:lstStyle/>
          <a:p>
            <a:pPr marL="0" marR="0" lvl="0" indent="0" algn="ctr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lang="es-ES_tradnl" b="1" kern="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  <a:cs typeface="+mn-cs"/>
              </a:rPr>
              <a:t>DISCUSIÓN ADMINISTRATIVA, CONTENCIOSO ADMINISTRATIVA o JUDICIAL</a:t>
            </a:r>
            <a:endParaRPr kumimoji="0" lang="es-ES_tradnl" b="1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6" name="Rechteck 12">
            <a:extLst>
              <a:ext uri="{FF2B5EF4-FFF2-40B4-BE49-F238E27FC236}">
                <a16:creationId xmlns:a16="http://schemas.microsoft.com/office/drawing/2014/main" id="{1D9505E2-51A6-6044-953B-0E6AF5776BDE}"/>
              </a:ext>
            </a:extLst>
          </p:cNvPr>
          <p:cNvSpPr/>
          <p:nvPr/>
        </p:nvSpPr>
        <p:spPr bwMode="gray">
          <a:xfrm>
            <a:off x="5814212" y="2986759"/>
            <a:ext cx="4539956" cy="637982"/>
          </a:xfrm>
          <a:prstGeom prst="rect">
            <a:avLst/>
          </a:prstGeom>
          <a:solidFill>
            <a:schemeClr val="accent1">
              <a:lumMod val="20000"/>
              <a:lumOff val="80000"/>
              <a:alpha val="46000"/>
            </a:scheme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144000" tIns="27004" rIns="144000" bIns="27004" rtlCol="0" anchor="ctr"/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kern="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  <a:cs typeface="+mn-cs"/>
              </a:rPr>
              <a:t>Allanarse antes de la adhesión.</a:t>
            </a:r>
            <a:endParaRPr kumimoji="0" lang="es-ES_tradnl" sz="1400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7" name="Rechteck 12">
            <a:extLst>
              <a:ext uri="{FF2B5EF4-FFF2-40B4-BE49-F238E27FC236}">
                <a16:creationId xmlns:a16="http://schemas.microsoft.com/office/drawing/2014/main" id="{A45C67DF-1632-074F-80AC-A549476736FE}"/>
              </a:ext>
            </a:extLst>
          </p:cNvPr>
          <p:cNvSpPr/>
          <p:nvPr/>
        </p:nvSpPr>
        <p:spPr bwMode="gray">
          <a:xfrm>
            <a:off x="5814212" y="3706839"/>
            <a:ext cx="4539956" cy="637982"/>
          </a:xfrm>
          <a:prstGeom prst="rect">
            <a:avLst/>
          </a:prstGeom>
          <a:solidFill>
            <a:schemeClr val="accent1">
              <a:lumMod val="40000"/>
              <a:lumOff val="60000"/>
              <a:alpha val="67000"/>
            </a:scheme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144000" tIns="27004" rIns="144000" bIns="27004" rtlCol="0" anchor="ctr"/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kern="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  <a:cs typeface="+mn-cs"/>
              </a:rPr>
              <a:t>Desistir de toda acción y derecho.</a:t>
            </a:r>
            <a:endParaRPr kumimoji="0" lang="es-ES_tradnl" sz="1400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  <p:sp>
        <p:nvSpPr>
          <p:cNvPr id="8" name="Rechteck 12">
            <a:extLst>
              <a:ext uri="{FF2B5EF4-FFF2-40B4-BE49-F238E27FC236}">
                <a16:creationId xmlns:a16="http://schemas.microsoft.com/office/drawing/2014/main" id="{EEB06EC2-A3DB-2B49-AA5F-09562C9E53D2}"/>
              </a:ext>
            </a:extLst>
          </p:cNvPr>
          <p:cNvSpPr/>
          <p:nvPr/>
        </p:nvSpPr>
        <p:spPr bwMode="gray">
          <a:xfrm>
            <a:off x="5817664" y="4424476"/>
            <a:ext cx="4539956" cy="637982"/>
          </a:xfrm>
          <a:prstGeom prst="rect">
            <a:avLst/>
          </a:prstGeom>
          <a:solidFill>
            <a:schemeClr val="accent1">
              <a:lumMod val="20000"/>
              <a:lumOff val="80000"/>
              <a:alpha val="46000"/>
            </a:schemeClr>
          </a:solidFill>
          <a:ln w="6350" cap="flat" cmpd="sng" algn="ctr">
            <a:solidFill>
              <a:schemeClr val="accent1">
                <a:lumMod val="75000"/>
              </a:schemeClr>
            </a:solidFill>
            <a:prstDash val="solid"/>
          </a:ln>
          <a:effectLst/>
        </p:spPr>
        <p:txBody>
          <a:bodyPr lIns="144000" tIns="27004" rIns="144000" bIns="27004" rtlCol="0" anchor="ctr"/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750"/>
              </a:spcAft>
              <a:buClrTx/>
              <a:buSzTx/>
              <a:buFontTx/>
              <a:buNone/>
              <a:tabLst/>
              <a:defRPr/>
            </a:pPr>
            <a:r>
              <a:rPr lang="es-ES_tradnl" sz="1400" kern="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  <a:cs typeface="+mn-cs"/>
              </a:rPr>
              <a:t>Presentar Formulario 408 – Nuevo Modelo.</a:t>
            </a:r>
            <a:endParaRPr kumimoji="0" lang="es-ES_tradnl" sz="1400" strike="noStrike" kern="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  <a:latin typeface="Trebuchet MS" panose="020B0703020202090204" pitchFamily="34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2709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47</a:t>
            </a:fld>
            <a:endParaRPr lang="es-A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15AA313-FED7-8D45-9756-9FF53D6AB720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>
              <a:lnSpc>
                <a:spcPct val="105000"/>
              </a:lnSpc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Deudas con Ejecución Fiscal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87A93D37-B87F-5B4C-AAA3-63B2C1956547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8 y 9 de la R.G. (AFIP) 4667 (B.O. 31/01/2020). 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231DD3C0-16D4-6E4A-B8BF-D865419AA895}"/>
              </a:ext>
            </a:extLst>
          </p:cNvPr>
          <p:cNvGrpSpPr/>
          <p:nvPr/>
        </p:nvGrpSpPr>
        <p:grpSpPr>
          <a:xfrm>
            <a:off x="7176120" y="2060848"/>
            <a:ext cx="4870307" cy="3266852"/>
            <a:chOff x="7176120" y="2410266"/>
            <a:chExt cx="4870307" cy="3266852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F70C4097-5E37-EE4C-B5CA-DAB265B95F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6120" y="2410266"/>
              <a:ext cx="4870307" cy="3266852"/>
            </a:xfrm>
            <a:prstGeom prst="rect">
              <a:avLst/>
            </a:prstGeom>
          </p:spPr>
        </p:pic>
        <p:sp>
          <p:nvSpPr>
            <p:cNvPr id="6" name="Elipse 5">
              <a:extLst>
                <a:ext uri="{FF2B5EF4-FFF2-40B4-BE49-F238E27FC236}">
                  <a16:creationId xmlns:a16="http://schemas.microsoft.com/office/drawing/2014/main" id="{A982B3BB-95CA-0248-86E5-B37A3D28B400}"/>
                </a:ext>
              </a:extLst>
            </p:cNvPr>
            <p:cNvSpPr/>
            <p:nvPr/>
          </p:nvSpPr>
          <p:spPr>
            <a:xfrm>
              <a:off x="7536160" y="3262332"/>
              <a:ext cx="504056" cy="5040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_tradnl" sz="2400" b="1" dirty="0">
                  <a:solidFill>
                    <a:schemeClr val="accent3">
                      <a:lumMod val="50000"/>
                    </a:schemeClr>
                  </a:solidFill>
                  <a:latin typeface="Trebuchet MS" panose="020B0703020202090204" pitchFamily="34" charset="0"/>
                </a:rPr>
                <a:t>1</a:t>
              </a:r>
            </a:p>
          </p:txBody>
        </p:sp>
        <p:sp>
          <p:nvSpPr>
            <p:cNvPr id="8" name="Elipse 7">
              <a:extLst>
                <a:ext uri="{FF2B5EF4-FFF2-40B4-BE49-F238E27FC236}">
                  <a16:creationId xmlns:a16="http://schemas.microsoft.com/office/drawing/2014/main" id="{22C3B9B7-E4B1-DA48-AD11-BB7137A550AA}"/>
                </a:ext>
              </a:extLst>
            </p:cNvPr>
            <p:cNvSpPr/>
            <p:nvPr/>
          </p:nvSpPr>
          <p:spPr>
            <a:xfrm>
              <a:off x="8328248" y="3791664"/>
              <a:ext cx="504056" cy="5040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_tradnl" sz="2400" b="1" dirty="0">
                  <a:solidFill>
                    <a:schemeClr val="accent3">
                      <a:lumMod val="50000"/>
                    </a:schemeClr>
                  </a:solidFill>
                  <a:latin typeface="Trebuchet MS" panose="020B0703020202090204" pitchFamily="34" charset="0"/>
                </a:rPr>
                <a:t>2</a:t>
              </a:r>
            </a:p>
          </p:txBody>
        </p:sp>
        <p:sp>
          <p:nvSpPr>
            <p:cNvPr id="9" name="Elipse 8">
              <a:extLst>
                <a:ext uri="{FF2B5EF4-FFF2-40B4-BE49-F238E27FC236}">
                  <a16:creationId xmlns:a16="http://schemas.microsoft.com/office/drawing/2014/main" id="{B6F5953C-1A89-5C44-B945-261320AD538E}"/>
                </a:ext>
              </a:extLst>
            </p:cNvPr>
            <p:cNvSpPr/>
            <p:nvPr/>
          </p:nvSpPr>
          <p:spPr>
            <a:xfrm>
              <a:off x="7325320" y="4295720"/>
              <a:ext cx="504056" cy="5040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_tradnl" sz="2400" b="1" dirty="0">
                  <a:solidFill>
                    <a:schemeClr val="accent3">
                      <a:lumMod val="50000"/>
                    </a:schemeClr>
                  </a:solidFill>
                  <a:latin typeface="Trebuchet MS" panose="020B0703020202090204" pitchFamily="34" charset="0"/>
                </a:rPr>
                <a:t>3</a:t>
              </a:r>
            </a:p>
          </p:txBody>
        </p:sp>
        <p:sp>
          <p:nvSpPr>
            <p:cNvPr id="10" name="Elipse 9">
              <a:extLst>
                <a:ext uri="{FF2B5EF4-FFF2-40B4-BE49-F238E27FC236}">
                  <a16:creationId xmlns:a16="http://schemas.microsoft.com/office/drawing/2014/main" id="{3511F8EF-3489-514D-A17D-C3435C528124}"/>
                </a:ext>
              </a:extLst>
            </p:cNvPr>
            <p:cNvSpPr/>
            <p:nvPr/>
          </p:nvSpPr>
          <p:spPr>
            <a:xfrm>
              <a:off x="8256240" y="4861720"/>
              <a:ext cx="504056" cy="50405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_tradnl" sz="2400" b="1" dirty="0">
                  <a:solidFill>
                    <a:schemeClr val="accent3">
                      <a:lumMod val="50000"/>
                    </a:schemeClr>
                  </a:solidFill>
                  <a:latin typeface="Trebuchet MS" panose="020B0703020202090204" pitchFamily="34" charset="0"/>
                </a:rPr>
                <a:t>4</a:t>
              </a:r>
            </a:p>
          </p:txBody>
        </p:sp>
      </p:grpSp>
      <p:sp>
        <p:nvSpPr>
          <p:cNvPr id="16" name="Rectangle 112">
            <a:extLst>
              <a:ext uri="{FF2B5EF4-FFF2-40B4-BE49-F238E27FC236}">
                <a16:creationId xmlns:a16="http://schemas.microsoft.com/office/drawing/2014/main" id="{56F450B5-75DE-8B4E-AB31-1641A2F9636A}"/>
              </a:ext>
            </a:extLst>
          </p:cNvPr>
          <p:cNvSpPr/>
          <p:nvPr/>
        </p:nvSpPr>
        <p:spPr>
          <a:xfrm>
            <a:off x="3560288" y="2275116"/>
            <a:ext cx="529050" cy="553998"/>
          </a:xfrm>
          <a:prstGeom prst="rect">
            <a:avLst/>
          </a:prstGeom>
          <a:solidFill>
            <a:srgbClr val="8B123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 charset="0"/>
              <a:ea typeface="+mn-ea"/>
              <a:cs typeface="+mn-cs"/>
            </a:endParaRPr>
          </a:p>
        </p:txBody>
      </p:sp>
      <p:sp>
        <p:nvSpPr>
          <p:cNvPr id="17" name="Rectangle 113">
            <a:extLst>
              <a:ext uri="{FF2B5EF4-FFF2-40B4-BE49-F238E27FC236}">
                <a16:creationId xmlns:a16="http://schemas.microsoft.com/office/drawing/2014/main" id="{133335C5-E432-444F-9A3D-74303663EADC}"/>
              </a:ext>
            </a:extLst>
          </p:cNvPr>
          <p:cNvSpPr/>
          <p:nvPr/>
        </p:nvSpPr>
        <p:spPr>
          <a:xfrm>
            <a:off x="3560288" y="4604766"/>
            <a:ext cx="529050" cy="553998"/>
          </a:xfrm>
          <a:prstGeom prst="rect">
            <a:avLst/>
          </a:prstGeom>
          <a:solidFill>
            <a:srgbClr val="5CD3D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 charset="0"/>
              <a:ea typeface="+mn-ea"/>
              <a:cs typeface="+mn-cs"/>
            </a:endParaRPr>
          </a:p>
        </p:txBody>
      </p:sp>
      <p:sp>
        <p:nvSpPr>
          <p:cNvPr id="18" name="Rectangle 116">
            <a:extLst>
              <a:ext uri="{FF2B5EF4-FFF2-40B4-BE49-F238E27FC236}">
                <a16:creationId xmlns:a16="http://schemas.microsoft.com/office/drawing/2014/main" id="{9660DE55-D09E-2F4B-A7B1-05774B809D36}"/>
              </a:ext>
            </a:extLst>
          </p:cNvPr>
          <p:cNvSpPr/>
          <p:nvPr/>
        </p:nvSpPr>
        <p:spPr>
          <a:xfrm>
            <a:off x="3560288" y="3828216"/>
            <a:ext cx="529050" cy="553998"/>
          </a:xfrm>
          <a:prstGeom prst="rect">
            <a:avLst/>
          </a:prstGeom>
          <a:solidFill>
            <a:srgbClr val="FFAC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 charset="0"/>
              <a:ea typeface="+mn-ea"/>
              <a:cs typeface="+mn-cs"/>
            </a:endParaRPr>
          </a:p>
        </p:txBody>
      </p:sp>
      <p:sp>
        <p:nvSpPr>
          <p:cNvPr id="19" name="Rectangle 117">
            <a:extLst>
              <a:ext uri="{FF2B5EF4-FFF2-40B4-BE49-F238E27FC236}">
                <a16:creationId xmlns:a16="http://schemas.microsoft.com/office/drawing/2014/main" id="{29A31E9C-2FD8-E943-A56E-175C70A6CAC3}"/>
              </a:ext>
            </a:extLst>
          </p:cNvPr>
          <p:cNvSpPr/>
          <p:nvPr/>
        </p:nvSpPr>
        <p:spPr>
          <a:xfrm>
            <a:off x="3560288" y="3051666"/>
            <a:ext cx="529050" cy="553998"/>
          </a:xfrm>
          <a:prstGeom prst="rect">
            <a:avLst/>
          </a:prstGeom>
          <a:solidFill>
            <a:srgbClr val="E547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 charset="0"/>
              <a:ea typeface="+mn-ea"/>
              <a:cs typeface="+mn-cs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8D35BBC5-F57D-2E4D-BDE5-B76F628F488B}"/>
              </a:ext>
            </a:extLst>
          </p:cNvPr>
          <p:cNvSpPr txBox="1"/>
          <p:nvPr/>
        </p:nvSpPr>
        <p:spPr>
          <a:xfrm>
            <a:off x="4151784" y="2287494"/>
            <a:ext cx="3173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Acreditar en autos la adhesión por el 100% de la deuda.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D9BDA741-E945-3A47-B1F1-5F0FAFB62608}"/>
              </a:ext>
            </a:extLst>
          </p:cNvPr>
          <p:cNvSpPr txBox="1"/>
          <p:nvPr/>
        </p:nvSpPr>
        <p:spPr>
          <a:xfrm>
            <a:off x="4109631" y="3040855"/>
            <a:ext cx="3173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dirty="0">
                <a:solidFill>
                  <a:schemeClr val="accent3">
                    <a:lumMod val="75000"/>
                  </a:schemeClr>
                </a:solidFill>
                <a:latin typeface="Trebuchet MS" panose="020B0703020202090204" pitchFamily="34" charset="0"/>
              </a:rPr>
              <a:t>Obtener la resolución judicial que reconozca el allanamiento.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914F2B7D-9C8A-3C47-B9CA-B98DFF867E27}"/>
              </a:ext>
            </a:extLst>
          </p:cNvPr>
          <p:cNvSpPr txBox="1"/>
          <p:nvPr/>
        </p:nvSpPr>
        <p:spPr>
          <a:xfrm>
            <a:off x="4124877" y="3946302"/>
            <a:ext cx="3173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dirty="0">
                <a:solidFill>
                  <a:schemeClr val="accent4">
                    <a:lumMod val="50000"/>
                  </a:schemeClr>
                </a:solidFill>
                <a:latin typeface="Trebuchet MS" panose="020B0703020202090204" pitchFamily="34" charset="0"/>
              </a:rPr>
              <a:t>Ingresar el pago a cuenta.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582590B6-C638-674D-AC79-C4120D4CC98C}"/>
              </a:ext>
            </a:extLst>
          </p:cNvPr>
          <p:cNvSpPr txBox="1"/>
          <p:nvPr/>
        </p:nvSpPr>
        <p:spPr>
          <a:xfrm>
            <a:off x="4145635" y="4618433"/>
            <a:ext cx="3173536" cy="57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dirty="0">
                <a:solidFill>
                  <a:schemeClr val="accent2">
                    <a:lumMod val="50000"/>
                  </a:schemeClr>
                </a:solidFill>
                <a:latin typeface="Trebuchet MS" panose="020B0703020202090204" pitchFamily="34" charset="0"/>
              </a:rPr>
              <a:t>AFIP deberá solicitar al juez el archivo de las actuaciones.</a:t>
            </a:r>
          </a:p>
        </p:txBody>
      </p:sp>
      <p:sp>
        <p:nvSpPr>
          <p:cNvPr id="20" name="Rectángulo redondeado 19">
            <a:extLst>
              <a:ext uri="{FF2B5EF4-FFF2-40B4-BE49-F238E27FC236}">
                <a16:creationId xmlns:a16="http://schemas.microsoft.com/office/drawing/2014/main" id="{1CDE530D-6CD8-AD47-95C3-41B825E722B7}"/>
              </a:ext>
            </a:extLst>
          </p:cNvPr>
          <p:cNvSpPr/>
          <p:nvPr/>
        </p:nvSpPr>
        <p:spPr>
          <a:xfrm>
            <a:off x="3581372" y="5517232"/>
            <a:ext cx="7776864" cy="576064"/>
          </a:xfrm>
          <a:prstGeom prst="roundRect">
            <a:avLst/>
          </a:prstGeom>
          <a:solidFill>
            <a:schemeClr val="accent1">
              <a:lumMod val="60000"/>
              <a:lumOff val="40000"/>
              <a:alpha val="31000"/>
            </a:schemeClr>
          </a:solidFill>
          <a:ln w="12700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4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Medidas cautelares trabadas serán levantadas sin transferir fondos AFIP</a:t>
            </a:r>
          </a:p>
        </p:txBody>
      </p:sp>
    </p:spTree>
    <p:extLst>
      <p:ext uri="{BB962C8B-B14F-4D97-AF65-F5344CB8AC3E}">
        <p14:creationId xmlns:p14="http://schemas.microsoft.com/office/powerpoint/2010/main" val="36265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11" grpId="0"/>
      <p:bldP spid="21" grpId="0"/>
      <p:bldP spid="22" grpId="0"/>
      <p:bldP spid="23" grpId="0"/>
      <p:bldP spid="20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48</a:t>
            </a:fld>
            <a:endParaRPr lang="es-A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15AA313-FED7-8D45-9756-9FF53D6AB720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>
              <a:lnSpc>
                <a:spcPct val="105000"/>
              </a:lnSpc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Honorarios abogados patrocinan AFIP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87A93D37-B87F-5B4C-AAA3-63B2C1956547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10, 11, 12, 13 y 14 de la R.G. (AFIP) 4667 (B.O. 31/01/2020). </a:t>
            </a:r>
          </a:p>
        </p:txBody>
      </p:sp>
      <p:sp>
        <p:nvSpPr>
          <p:cNvPr id="2" name="Redondear rectángulo de esquina diagonal 1">
            <a:extLst>
              <a:ext uri="{FF2B5EF4-FFF2-40B4-BE49-F238E27FC236}">
                <a16:creationId xmlns:a16="http://schemas.microsoft.com/office/drawing/2014/main" id="{1A67335A-5C90-C447-A2B9-1CCC5754E8D4}"/>
              </a:ext>
            </a:extLst>
          </p:cNvPr>
          <p:cNvSpPr/>
          <p:nvPr/>
        </p:nvSpPr>
        <p:spPr>
          <a:xfrm>
            <a:off x="4326247" y="2636912"/>
            <a:ext cx="2592288" cy="1800200"/>
          </a:xfrm>
          <a:prstGeom prst="round2DiagRect">
            <a:avLst/>
          </a:prstGeom>
          <a:solidFill>
            <a:schemeClr val="accent1">
              <a:lumMod val="60000"/>
              <a:lumOff val="40000"/>
              <a:alpha val="31000"/>
            </a:schemeClr>
          </a:solidFill>
          <a:ln w="12700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_tradnl" sz="2000" b="1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Deudas Condonadas</a:t>
            </a:r>
          </a:p>
          <a:p>
            <a:pPr algn="ctr"/>
            <a:r>
              <a:rPr lang="es-ES_tradnl" sz="14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Sin honorarios</a:t>
            </a:r>
          </a:p>
        </p:txBody>
      </p:sp>
      <p:sp>
        <p:nvSpPr>
          <p:cNvPr id="6" name="Redondear rectángulo de esquina diagonal 5">
            <a:extLst>
              <a:ext uri="{FF2B5EF4-FFF2-40B4-BE49-F238E27FC236}">
                <a16:creationId xmlns:a16="http://schemas.microsoft.com/office/drawing/2014/main" id="{DBC245AC-6C33-4541-8E6E-AA4213D8AFB0}"/>
              </a:ext>
            </a:extLst>
          </p:cNvPr>
          <p:cNvSpPr/>
          <p:nvPr/>
        </p:nvSpPr>
        <p:spPr>
          <a:xfrm>
            <a:off x="7211531" y="2636912"/>
            <a:ext cx="2592288" cy="1800200"/>
          </a:xfrm>
          <a:prstGeom prst="round2DiagRect">
            <a:avLst/>
          </a:prstGeom>
          <a:solidFill>
            <a:schemeClr val="accent1">
              <a:lumMod val="60000"/>
              <a:lumOff val="40000"/>
              <a:alpha val="31000"/>
            </a:schemeClr>
          </a:solidFill>
          <a:ln w="12700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_tradnl" sz="2000" b="1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Deudas no Condonadas</a:t>
            </a:r>
          </a:p>
          <a:p>
            <a:pPr algn="ctr"/>
            <a:r>
              <a:rPr lang="es-ES_tradnl" sz="14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Se dispone plan de pago para los honorarios abogados</a:t>
            </a:r>
          </a:p>
        </p:txBody>
      </p:sp>
      <p:sp>
        <p:nvSpPr>
          <p:cNvPr id="8" name="Rectangle 41">
            <a:extLst>
              <a:ext uri="{FF2B5EF4-FFF2-40B4-BE49-F238E27FC236}">
                <a16:creationId xmlns:a16="http://schemas.microsoft.com/office/drawing/2014/main" id="{F63E4A68-1B83-BF4D-93EA-3C97B38B6E2C}"/>
              </a:ext>
            </a:extLst>
          </p:cNvPr>
          <p:cNvSpPr/>
          <p:nvPr/>
        </p:nvSpPr>
        <p:spPr>
          <a:xfrm>
            <a:off x="7058393" y="2671901"/>
            <a:ext cx="45719" cy="1743968"/>
          </a:xfrm>
          <a:prstGeom prst="rect">
            <a:avLst/>
          </a:prstGeom>
          <a:solidFill>
            <a:srgbClr val="8B123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dondear rectángulo de esquina diagonal 9">
            <a:extLst>
              <a:ext uri="{FF2B5EF4-FFF2-40B4-BE49-F238E27FC236}">
                <a16:creationId xmlns:a16="http://schemas.microsoft.com/office/drawing/2014/main" id="{F67D7F01-AD22-9143-8115-8A041F1DC9BA}"/>
              </a:ext>
            </a:extLst>
          </p:cNvPr>
          <p:cNvSpPr/>
          <p:nvPr/>
        </p:nvSpPr>
        <p:spPr>
          <a:xfrm>
            <a:off x="4312966" y="2060848"/>
            <a:ext cx="5490853" cy="504056"/>
          </a:xfrm>
          <a:prstGeom prst="round2DiagRect">
            <a:avLst/>
          </a:prstGeom>
          <a:solidFill>
            <a:schemeClr val="accent1">
              <a:lumMod val="60000"/>
              <a:lumOff val="40000"/>
              <a:alpha val="31000"/>
            </a:schemeClr>
          </a:solidFill>
          <a:ln w="12700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_tradnl" sz="1600" b="1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PARA EL CASO DE ALLANAMIENTO</a:t>
            </a:r>
          </a:p>
        </p:txBody>
      </p:sp>
      <p:sp>
        <p:nvSpPr>
          <p:cNvPr id="11" name="Redondear rectángulo de esquina diagonal 10">
            <a:extLst>
              <a:ext uri="{FF2B5EF4-FFF2-40B4-BE49-F238E27FC236}">
                <a16:creationId xmlns:a16="http://schemas.microsoft.com/office/drawing/2014/main" id="{70EC5F39-4660-B441-B9D1-BBEE938E6611}"/>
              </a:ext>
            </a:extLst>
          </p:cNvPr>
          <p:cNvSpPr/>
          <p:nvPr/>
        </p:nvSpPr>
        <p:spPr>
          <a:xfrm>
            <a:off x="4312966" y="4493279"/>
            <a:ext cx="5490853" cy="320645"/>
          </a:xfrm>
          <a:prstGeom prst="round2DiagRect">
            <a:avLst/>
          </a:prstGeom>
          <a:solidFill>
            <a:schemeClr val="accent1">
              <a:lumMod val="60000"/>
              <a:lumOff val="40000"/>
              <a:alpha val="31000"/>
            </a:schemeClr>
          </a:solidFill>
          <a:ln w="12700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7800"/>
            <a:r>
              <a:rPr lang="es-ES_tradnl" sz="14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Contado o en 12 cuotas. Reducción al 30% con límite.</a:t>
            </a:r>
          </a:p>
        </p:txBody>
      </p:sp>
      <p:sp>
        <p:nvSpPr>
          <p:cNvPr id="12" name="Redondear rectángulo de esquina diagonal 11">
            <a:extLst>
              <a:ext uri="{FF2B5EF4-FFF2-40B4-BE49-F238E27FC236}">
                <a16:creationId xmlns:a16="http://schemas.microsoft.com/office/drawing/2014/main" id="{EAD6DACC-D522-7F4D-BA1A-543E3EF5EFAA}"/>
              </a:ext>
            </a:extLst>
          </p:cNvPr>
          <p:cNvSpPr/>
          <p:nvPr/>
        </p:nvSpPr>
        <p:spPr>
          <a:xfrm>
            <a:off x="4301095" y="4891060"/>
            <a:ext cx="5490853" cy="320645"/>
          </a:xfrm>
          <a:prstGeom prst="round2DiagRect">
            <a:avLst/>
          </a:prstGeom>
          <a:solidFill>
            <a:schemeClr val="accent1">
              <a:lumMod val="60000"/>
              <a:lumOff val="40000"/>
              <a:alpha val="31000"/>
            </a:schemeClr>
          </a:solidFill>
          <a:ln w="12700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7800"/>
            <a:r>
              <a:rPr lang="es-ES_tradnl" sz="14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Vto. 1* cuota 10 días hábiles desde adhesión o regulación firme</a:t>
            </a:r>
          </a:p>
        </p:txBody>
      </p:sp>
      <p:sp>
        <p:nvSpPr>
          <p:cNvPr id="13" name="Redondear rectángulo de esquina diagonal 12">
            <a:extLst>
              <a:ext uri="{FF2B5EF4-FFF2-40B4-BE49-F238E27FC236}">
                <a16:creationId xmlns:a16="http://schemas.microsoft.com/office/drawing/2014/main" id="{9742D619-3D71-FE48-8F93-58581E2409D5}"/>
              </a:ext>
            </a:extLst>
          </p:cNvPr>
          <p:cNvSpPr/>
          <p:nvPr/>
        </p:nvSpPr>
        <p:spPr>
          <a:xfrm>
            <a:off x="4312966" y="5284555"/>
            <a:ext cx="5490853" cy="320645"/>
          </a:xfrm>
          <a:prstGeom prst="round2DiagRect">
            <a:avLst/>
          </a:prstGeom>
          <a:solidFill>
            <a:schemeClr val="accent1">
              <a:lumMod val="60000"/>
              <a:lumOff val="40000"/>
              <a:alpha val="31000"/>
            </a:schemeClr>
          </a:solidFill>
          <a:ln w="12700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7800"/>
            <a:r>
              <a:rPr lang="es-ES_tradnl" sz="14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Cuota no inferior a $1.000 y vto. siguientes 20 de cada mes.</a:t>
            </a:r>
          </a:p>
        </p:txBody>
      </p:sp>
      <p:sp>
        <p:nvSpPr>
          <p:cNvPr id="16" name="Redondear rectángulo de esquina diagonal 15">
            <a:extLst>
              <a:ext uri="{FF2B5EF4-FFF2-40B4-BE49-F238E27FC236}">
                <a16:creationId xmlns:a16="http://schemas.microsoft.com/office/drawing/2014/main" id="{1B52BE68-241C-4C46-9A33-C262B6F19D88}"/>
              </a:ext>
            </a:extLst>
          </p:cNvPr>
          <p:cNvSpPr/>
          <p:nvPr/>
        </p:nvSpPr>
        <p:spPr>
          <a:xfrm>
            <a:off x="4301094" y="5678050"/>
            <a:ext cx="5490853" cy="320645"/>
          </a:xfrm>
          <a:prstGeom prst="round2DiagRect">
            <a:avLst/>
          </a:prstGeom>
          <a:solidFill>
            <a:schemeClr val="accent1">
              <a:lumMod val="60000"/>
              <a:lumOff val="40000"/>
              <a:alpha val="31000"/>
            </a:schemeClr>
          </a:solidFill>
          <a:ln w="12700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77800"/>
            <a:r>
              <a:rPr lang="es-ES_tradnl" sz="14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Caducidad a falta de pago de 1 cuota a 30 días corridos mora. </a:t>
            </a:r>
          </a:p>
        </p:txBody>
      </p:sp>
    </p:spTree>
    <p:extLst>
      <p:ext uri="{BB962C8B-B14F-4D97-AF65-F5344CB8AC3E}">
        <p14:creationId xmlns:p14="http://schemas.microsoft.com/office/powerpoint/2010/main" val="371358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49</a:t>
            </a:fld>
            <a:endParaRPr lang="es-A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15AA313-FED7-8D45-9756-9FF53D6AB720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>
              <a:lnSpc>
                <a:spcPct val="105000"/>
              </a:lnSpc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Deudores en Concurso Preventivo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87A93D37-B87F-5B4C-AAA3-63B2C1956547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44 de la R.G. (AFIP) 4667 (B.O. 31/01/2020). 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2EEB278A-DCB3-5844-92DF-D4493194C05A}"/>
              </a:ext>
            </a:extLst>
          </p:cNvPr>
          <p:cNvGrpSpPr/>
          <p:nvPr/>
        </p:nvGrpSpPr>
        <p:grpSpPr>
          <a:xfrm>
            <a:off x="2640091" y="2806930"/>
            <a:ext cx="2880320" cy="1304119"/>
            <a:chOff x="3071665" y="2334324"/>
            <a:chExt cx="2880320" cy="1304119"/>
          </a:xfrm>
        </p:grpSpPr>
        <p:sp>
          <p:nvSpPr>
            <p:cNvPr id="22" name="Rectangle 49">
              <a:extLst>
                <a:ext uri="{FF2B5EF4-FFF2-40B4-BE49-F238E27FC236}">
                  <a16:creationId xmlns:a16="http://schemas.microsoft.com/office/drawing/2014/main" id="{847115A6-58F5-E142-BA78-154202559AB0}"/>
                </a:ext>
              </a:extLst>
            </p:cNvPr>
            <p:cNvSpPr/>
            <p:nvPr/>
          </p:nvSpPr>
          <p:spPr bwMode="auto">
            <a:xfrm>
              <a:off x="3071665" y="2334324"/>
              <a:ext cx="2880320" cy="1188308"/>
            </a:xfrm>
            <a:prstGeom prst="rect">
              <a:avLst/>
            </a:prstGeom>
            <a:solidFill>
              <a:srgbClr val="7CDCE6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ES_tradnl" sz="1600" i="0" u="none" strike="noStrike" kern="0" cap="none" spc="0" normalizeH="0" baseline="0" dirty="0">
                  <a:ln>
                    <a:noFill/>
                  </a:ln>
                  <a:solidFill>
                    <a:schemeClr val="accent3">
                      <a:lumMod val="50000"/>
                    </a:schemeClr>
                  </a:solidFill>
                  <a:effectLst/>
                  <a:uLnTx/>
                  <a:uFillTx/>
                  <a:latin typeface="Trebuchet MS" panose="020B0703020202090204" pitchFamily="34" charset="0"/>
                  <a:ea typeface="Roboto" panose="02000000000000000000" pitchFamily="2" charset="0"/>
                  <a:cs typeface="Roboto Bold" charset="0"/>
                </a:rPr>
                <a:t>Haber solicitado concurso hasta el día                         30 de abril 2020</a:t>
              </a:r>
            </a:p>
          </p:txBody>
        </p:sp>
        <p:sp>
          <p:nvSpPr>
            <p:cNvPr id="25" name="Rectangle 49">
              <a:extLst>
                <a:ext uri="{FF2B5EF4-FFF2-40B4-BE49-F238E27FC236}">
                  <a16:creationId xmlns:a16="http://schemas.microsoft.com/office/drawing/2014/main" id="{ADDE7F01-1E8B-A24C-8816-FF7598D4F395}"/>
                </a:ext>
              </a:extLst>
            </p:cNvPr>
            <p:cNvSpPr/>
            <p:nvPr/>
          </p:nvSpPr>
          <p:spPr bwMode="auto">
            <a:xfrm>
              <a:off x="3071665" y="3566473"/>
              <a:ext cx="2880320" cy="71970"/>
            </a:xfrm>
            <a:prstGeom prst="rect">
              <a:avLst/>
            </a:prstGeom>
            <a:solidFill>
              <a:srgbClr val="7CDCE6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_tradnl" sz="2399" i="0" u="none" strike="noStrike" kern="0" cap="none" spc="0" normalizeH="0" baseline="0" dirty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Roboto Bold" charset="0"/>
              </a:endParaRPr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C0157579-CB66-D545-9946-59886BAF21BB}"/>
              </a:ext>
            </a:extLst>
          </p:cNvPr>
          <p:cNvGrpSpPr/>
          <p:nvPr/>
        </p:nvGrpSpPr>
        <p:grpSpPr>
          <a:xfrm>
            <a:off x="5592419" y="2806929"/>
            <a:ext cx="2880320" cy="1284893"/>
            <a:chOff x="6112946" y="2334323"/>
            <a:chExt cx="2880320" cy="1284893"/>
          </a:xfrm>
        </p:grpSpPr>
        <p:sp>
          <p:nvSpPr>
            <p:cNvPr id="21" name="Rectangle 48">
              <a:extLst>
                <a:ext uri="{FF2B5EF4-FFF2-40B4-BE49-F238E27FC236}">
                  <a16:creationId xmlns:a16="http://schemas.microsoft.com/office/drawing/2014/main" id="{9E7EEC89-FDDA-C34E-98BF-DE047FBD521B}"/>
                </a:ext>
              </a:extLst>
            </p:cNvPr>
            <p:cNvSpPr/>
            <p:nvPr/>
          </p:nvSpPr>
          <p:spPr bwMode="auto">
            <a:xfrm>
              <a:off x="6112946" y="2334323"/>
              <a:ext cx="2880320" cy="1188308"/>
            </a:xfrm>
            <a:prstGeom prst="rect">
              <a:avLst/>
            </a:prstGeom>
            <a:solidFill>
              <a:srgbClr val="45BEEF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</a:pPr>
              <a:r>
                <a:rPr lang="es-ES_tradnl" sz="1600" kern="0" dirty="0">
                  <a:solidFill>
                    <a:schemeClr val="accent3">
                      <a:lumMod val="50000"/>
                    </a:schemeClr>
                  </a:solidFill>
                  <a:latin typeface="Trebuchet MS" panose="020B0703020202090204" pitchFamily="34" charset="0"/>
                </a:rPr>
                <a:t>Manifestar la voluntad de acogimiento hasta el día     30 de abril 2020</a:t>
              </a:r>
            </a:p>
          </p:txBody>
        </p:sp>
        <p:sp>
          <p:nvSpPr>
            <p:cNvPr id="27" name="Rectangle 49">
              <a:extLst>
                <a:ext uri="{FF2B5EF4-FFF2-40B4-BE49-F238E27FC236}">
                  <a16:creationId xmlns:a16="http://schemas.microsoft.com/office/drawing/2014/main" id="{98B64DAB-0F1A-F644-ABC9-414F7A435467}"/>
                </a:ext>
              </a:extLst>
            </p:cNvPr>
            <p:cNvSpPr/>
            <p:nvPr/>
          </p:nvSpPr>
          <p:spPr bwMode="auto">
            <a:xfrm>
              <a:off x="6112946" y="3547246"/>
              <a:ext cx="2880320" cy="71970"/>
            </a:xfrm>
            <a:prstGeom prst="rect">
              <a:avLst/>
            </a:prstGeom>
            <a:solidFill>
              <a:srgbClr val="45BEEF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</a:pPr>
              <a:endParaRPr lang="es-ES_tradnl" sz="2399" kern="0" dirty="0">
                <a:solidFill>
                  <a:srgbClr val="FFFFFF"/>
                </a:solidFill>
                <a:latin typeface="Roboto" panose="02000000000000000000" pitchFamily="2" charset="0"/>
              </a:endParaRPr>
            </a:p>
          </p:txBody>
        </p:sp>
      </p:grpSp>
      <p:grpSp>
        <p:nvGrpSpPr>
          <p:cNvPr id="31" name="Grupo 30">
            <a:extLst>
              <a:ext uri="{FF2B5EF4-FFF2-40B4-BE49-F238E27FC236}">
                <a16:creationId xmlns:a16="http://schemas.microsoft.com/office/drawing/2014/main" id="{A64CDBAE-B034-864F-BE02-E44A49506A7D}"/>
              </a:ext>
            </a:extLst>
          </p:cNvPr>
          <p:cNvGrpSpPr/>
          <p:nvPr/>
        </p:nvGrpSpPr>
        <p:grpSpPr>
          <a:xfrm>
            <a:off x="8544747" y="2806929"/>
            <a:ext cx="2880320" cy="1284893"/>
            <a:chOff x="6112946" y="2334323"/>
            <a:chExt cx="2880320" cy="1284893"/>
          </a:xfrm>
        </p:grpSpPr>
        <p:sp>
          <p:nvSpPr>
            <p:cNvPr id="32" name="Rectangle 48">
              <a:extLst>
                <a:ext uri="{FF2B5EF4-FFF2-40B4-BE49-F238E27FC236}">
                  <a16:creationId xmlns:a16="http://schemas.microsoft.com/office/drawing/2014/main" id="{EC5FE855-B623-2E45-901A-5316017F11CD}"/>
                </a:ext>
              </a:extLst>
            </p:cNvPr>
            <p:cNvSpPr/>
            <p:nvPr/>
          </p:nvSpPr>
          <p:spPr bwMode="auto">
            <a:xfrm>
              <a:off x="6112946" y="2334323"/>
              <a:ext cx="2880320" cy="1188308"/>
            </a:xfrm>
            <a:prstGeom prst="rect">
              <a:avLst/>
            </a:prstGeom>
            <a:solidFill>
              <a:schemeClr val="accent5"/>
            </a:solidFill>
            <a:ln/>
            <a:effec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s-ES_tradnl" sz="1600" dirty="0">
                  <a:solidFill>
                    <a:schemeClr val="accent3">
                      <a:lumMod val="50000"/>
                    </a:schemeClr>
                  </a:solidFill>
                  <a:latin typeface="Trebuchet MS" panose="020B0703020202090204" pitchFamily="34" charset="0"/>
                </a:rPr>
                <a:t>Formalizar la adhesión 30 días corridos inmediato siguiente a la resolución judicial homologatoria</a:t>
              </a:r>
            </a:p>
          </p:txBody>
        </p:sp>
        <p:sp>
          <p:nvSpPr>
            <p:cNvPr id="33" name="Rectangle 49">
              <a:extLst>
                <a:ext uri="{FF2B5EF4-FFF2-40B4-BE49-F238E27FC236}">
                  <a16:creationId xmlns:a16="http://schemas.microsoft.com/office/drawing/2014/main" id="{5649DB5A-19CA-B548-A478-7BCBC6413F2C}"/>
                </a:ext>
              </a:extLst>
            </p:cNvPr>
            <p:cNvSpPr/>
            <p:nvPr/>
          </p:nvSpPr>
          <p:spPr bwMode="auto">
            <a:xfrm>
              <a:off x="6112946" y="3547246"/>
              <a:ext cx="2880320" cy="71970"/>
            </a:xfrm>
            <a:prstGeom prst="rect">
              <a:avLst/>
            </a:prstGeom>
            <a:solidFill>
              <a:schemeClr val="accent5"/>
            </a:solidFill>
            <a:ln/>
            <a:effec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s-ES_tradnl" sz="7198" b="1" dirty="0">
                <a:solidFill>
                  <a:schemeClr val="bg1"/>
                </a:solidFill>
                <a:latin typeface="Roboto Bold" charset="0"/>
                <a:cs typeface="+mn-cs"/>
              </a:endParaRPr>
            </a:p>
          </p:txBody>
        </p:sp>
      </p:grpSp>
      <p:sp>
        <p:nvSpPr>
          <p:cNvPr id="6" name="CuadroTexto 5">
            <a:extLst>
              <a:ext uri="{FF2B5EF4-FFF2-40B4-BE49-F238E27FC236}">
                <a16:creationId xmlns:a16="http://schemas.microsoft.com/office/drawing/2014/main" id="{C03E8015-52FC-BF41-A09D-E3CAA45A8DF7}"/>
              </a:ext>
            </a:extLst>
          </p:cNvPr>
          <p:cNvSpPr txBox="1"/>
          <p:nvPr/>
        </p:nvSpPr>
        <p:spPr>
          <a:xfrm>
            <a:off x="2640091" y="4221088"/>
            <a:ext cx="8771238" cy="52322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14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Deudas post-concursales susceptibles de regularizar en el régimen, deberá interponerse antes del vencimiento general.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38F9B328-9D79-AD42-880E-85C64CF91ADB}"/>
              </a:ext>
            </a:extLst>
          </p:cNvPr>
          <p:cNvSpPr txBox="1"/>
          <p:nvPr/>
        </p:nvSpPr>
        <p:spPr>
          <a:xfrm>
            <a:off x="2653829" y="4872870"/>
            <a:ext cx="8771238" cy="738664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s-ES_tradnl" sz="1400" b="1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Trámite aprobación de la propuesta del acuerdo preventivo</a:t>
            </a:r>
            <a:r>
              <a:rPr lang="es-ES_tradnl" sz="14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: El contribuyente deberá manifestar su voluntad judicial y administrativa de adherir al régimen, 15 días antes del vencimiento del período de exclusividad (deberá adjuntar documentación). El fisco deberá expedirse (oponiendo reparo o no).</a:t>
            </a:r>
          </a:p>
        </p:txBody>
      </p:sp>
    </p:spTree>
    <p:extLst>
      <p:ext uri="{BB962C8B-B14F-4D97-AF65-F5344CB8AC3E}">
        <p14:creationId xmlns:p14="http://schemas.microsoft.com/office/powerpoint/2010/main" val="355265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5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E5DED76-CBFD-274B-8A25-BC438B2A2419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Beneficios del acogimiento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grpSp>
        <p:nvGrpSpPr>
          <p:cNvPr id="151" name="Grupo 150">
            <a:extLst>
              <a:ext uri="{FF2B5EF4-FFF2-40B4-BE49-F238E27FC236}">
                <a16:creationId xmlns:a16="http://schemas.microsoft.com/office/drawing/2014/main" id="{393C8FEB-DD82-EE42-ACD5-99FF7DC2EACE}"/>
              </a:ext>
            </a:extLst>
          </p:cNvPr>
          <p:cNvGrpSpPr/>
          <p:nvPr/>
        </p:nvGrpSpPr>
        <p:grpSpPr>
          <a:xfrm>
            <a:off x="3370262" y="1042900"/>
            <a:ext cx="8820151" cy="6082618"/>
            <a:chOff x="3370262" y="1042900"/>
            <a:chExt cx="8820151" cy="6082618"/>
          </a:xfrm>
        </p:grpSpPr>
        <p:grpSp>
          <p:nvGrpSpPr>
            <p:cNvPr id="33" name="Gruppieren 22">
              <a:extLst>
                <a:ext uri="{FF2B5EF4-FFF2-40B4-BE49-F238E27FC236}">
                  <a16:creationId xmlns:a16="http://schemas.microsoft.com/office/drawing/2014/main" id="{AE8422C3-89BD-FE44-80E1-3F9E581B8A7B}"/>
                </a:ext>
              </a:extLst>
            </p:cNvPr>
            <p:cNvGrpSpPr/>
            <p:nvPr/>
          </p:nvGrpSpPr>
          <p:grpSpPr bwMode="gray">
            <a:xfrm>
              <a:off x="3370262" y="3933056"/>
              <a:ext cx="8820151" cy="3192462"/>
              <a:chOff x="2354263" y="3662363"/>
              <a:chExt cx="8820151" cy="3192462"/>
            </a:xfrm>
          </p:grpSpPr>
          <p:grpSp>
            <p:nvGrpSpPr>
              <p:cNvPr id="34" name="Gruppieren 19">
                <a:extLst>
                  <a:ext uri="{FF2B5EF4-FFF2-40B4-BE49-F238E27FC236}">
                    <a16:creationId xmlns:a16="http://schemas.microsoft.com/office/drawing/2014/main" id="{0F533B41-88DA-4348-935E-CD313B5F7930}"/>
                  </a:ext>
                </a:extLst>
              </p:cNvPr>
              <p:cNvGrpSpPr/>
              <p:nvPr/>
            </p:nvGrpSpPr>
            <p:grpSpPr bwMode="gray">
              <a:xfrm>
                <a:off x="8153401" y="5256213"/>
                <a:ext cx="2211388" cy="1598612"/>
                <a:chOff x="8153401" y="5256213"/>
                <a:chExt cx="2211388" cy="1598612"/>
              </a:xfrm>
            </p:grpSpPr>
            <p:sp>
              <p:nvSpPr>
                <p:cNvPr id="47" name="Freeform 10">
                  <a:extLst>
                    <a:ext uri="{FF2B5EF4-FFF2-40B4-BE49-F238E27FC236}">
                      <a16:creationId xmlns:a16="http://schemas.microsoft.com/office/drawing/2014/main" id="{E1E6BDC0-E419-334F-8571-B7000E90C789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8153401" y="5256213"/>
                  <a:ext cx="1139825" cy="1598612"/>
                </a:xfrm>
                <a:custGeom>
                  <a:avLst/>
                  <a:gdLst>
                    <a:gd name="T0" fmla="*/ 670 w 718"/>
                    <a:gd name="T1" fmla="*/ 0 h 1007"/>
                    <a:gd name="T2" fmla="*/ 0 w 718"/>
                    <a:gd name="T3" fmla="*/ 1007 h 1007"/>
                    <a:gd name="T4" fmla="*/ 718 w 718"/>
                    <a:gd name="T5" fmla="*/ 1007 h 1007"/>
                    <a:gd name="T6" fmla="*/ 670 w 718"/>
                    <a:gd name="T7" fmla="*/ 0 h 10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18" h="1007">
                      <a:moveTo>
                        <a:pt x="670" y="0"/>
                      </a:moveTo>
                      <a:lnTo>
                        <a:pt x="0" y="1007"/>
                      </a:lnTo>
                      <a:lnTo>
                        <a:pt x="718" y="1007"/>
                      </a:lnTo>
                      <a:lnTo>
                        <a:pt x="670" y="0"/>
                      </a:lnTo>
                      <a:close/>
                    </a:path>
                  </a:pathLst>
                </a:custGeom>
                <a:solidFill>
                  <a:srgbClr val="8988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8" name="Freeform 11">
                  <a:extLst>
                    <a:ext uri="{FF2B5EF4-FFF2-40B4-BE49-F238E27FC236}">
                      <a16:creationId xmlns:a16="http://schemas.microsoft.com/office/drawing/2014/main" id="{D59E2A76-FD9E-0146-8E7D-16345F172F59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9217026" y="5256213"/>
                  <a:ext cx="1147763" cy="1598612"/>
                </a:xfrm>
                <a:custGeom>
                  <a:avLst/>
                  <a:gdLst>
                    <a:gd name="T0" fmla="*/ 0 w 723"/>
                    <a:gd name="T1" fmla="*/ 0 h 1007"/>
                    <a:gd name="T2" fmla="*/ 723 w 723"/>
                    <a:gd name="T3" fmla="*/ 1007 h 1007"/>
                    <a:gd name="T4" fmla="*/ 48 w 723"/>
                    <a:gd name="T5" fmla="*/ 1007 h 1007"/>
                    <a:gd name="T6" fmla="*/ 0 w 723"/>
                    <a:gd name="T7" fmla="*/ 0 h 10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3" h="1007">
                      <a:moveTo>
                        <a:pt x="0" y="0"/>
                      </a:moveTo>
                      <a:lnTo>
                        <a:pt x="723" y="1007"/>
                      </a:lnTo>
                      <a:lnTo>
                        <a:pt x="48" y="100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A5A2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35" name="Gruppieren 18">
                <a:extLst>
                  <a:ext uri="{FF2B5EF4-FFF2-40B4-BE49-F238E27FC236}">
                    <a16:creationId xmlns:a16="http://schemas.microsoft.com/office/drawing/2014/main" id="{15B3E097-47F6-9945-BD43-401D8EEE4624}"/>
                  </a:ext>
                </a:extLst>
              </p:cNvPr>
              <p:cNvGrpSpPr/>
              <p:nvPr/>
            </p:nvGrpSpPr>
            <p:grpSpPr bwMode="gray">
              <a:xfrm>
                <a:off x="3355976" y="3662363"/>
                <a:ext cx="6430962" cy="3192462"/>
                <a:chOff x="3355976" y="3662363"/>
                <a:chExt cx="6430962" cy="3192462"/>
              </a:xfrm>
            </p:grpSpPr>
            <p:grpSp>
              <p:nvGrpSpPr>
                <p:cNvPr id="42" name="Gruppieren 17">
                  <a:extLst>
                    <a:ext uri="{FF2B5EF4-FFF2-40B4-BE49-F238E27FC236}">
                      <a16:creationId xmlns:a16="http://schemas.microsoft.com/office/drawing/2014/main" id="{3C877C9D-DF27-D742-BE6F-E29A813FA047}"/>
                    </a:ext>
                  </a:extLst>
                </p:cNvPr>
                <p:cNvGrpSpPr/>
                <p:nvPr/>
              </p:nvGrpSpPr>
              <p:grpSpPr bwMode="gray">
                <a:xfrm>
                  <a:off x="3355976" y="3662363"/>
                  <a:ext cx="2581275" cy="3192462"/>
                  <a:chOff x="3336926" y="3662363"/>
                  <a:chExt cx="2581275" cy="3192462"/>
                </a:xfrm>
              </p:grpSpPr>
              <p:sp>
                <p:nvSpPr>
                  <p:cNvPr id="45" name="Freeform 6">
                    <a:extLst>
                      <a:ext uri="{FF2B5EF4-FFF2-40B4-BE49-F238E27FC236}">
                        <a16:creationId xmlns:a16="http://schemas.microsoft.com/office/drawing/2014/main" id="{1CA5D0CA-4115-5641-AC3B-9956DF3543E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3336926" y="3662363"/>
                    <a:ext cx="2581275" cy="3192462"/>
                  </a:xfrm>
                  <a:custGeom>
                    <a:avLst/>
                    <a:gdLst>
                      <a:gd name="T0" fmla="*/ 1375 w 1626"/>
                      <a:gd name="T1" fmla="*/ 0 h 2011"/>
                      <a:gd name="T2" fmla="*/ 1626 w 1626"/>
                      <a:gd name="T3" fmla="*/ 0 h 2011"/>
                      <a:gd name="T4" fmla="*/ 841 w 1626"/>
                      <a:gd name="T5" fmla="*/ 2011 h 2011"/>
                      <a:gd name="T6" fmla="*/ 0 w 1626"/>
                      <a:gd name="T7" fmla="*/ 2011 h 2011"/>
                      <a:gd name="T8" fmla="*/ 1375 w 1626"/>
                      <a:gd name="T9" fmla="*/ 0 h 20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626" h="2011">
                        <a:moveTo>
                          <a:pt x="1375" y="0"/>
                        </a:moveTo>
                        <a:lnTo>
                          <a:pt x="1626" y="0"/>
                        </a:lnTo>
                        <a:lnTo>
                          <a:pt x="841" y="2011"/>
                        </a:lnTo>
                        <a:lnTo>
                          <a:pt x="0" y="2011"/>
                        </a:lnTo>
                        <a:lnTo>
                          <a:pt x="1375" y="0"/>
                        </a:lnTo>
                        <a:close/>
                      </a:path>
                    </a:pathLst>
                  </a:custGeom>
                  <a:solidFill>
                    <a:srgbClr val="89888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  <p:sp>
                <p:nvSpPr>
                  <p:cNvPr id="46" name="Freeform 12">
                    <a:extLst>
                      <a:ext uri="{FF2B5EF4-FFF2-40B4-BE49-F238E27FC236}">
                        <a16:creationId xmlns:a16="http://schemas.microsoft.com/office/drawing/2014/main" id="{E1567DFF-74AF-2246-96CF-80F6900F758F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5043488" y="3662363"/>
                    <a:ext cx="874713" cy="696912"/>
                  </a:xfrm>
                  <a:custGeom>
                    <a:avLst/>
                    <a:gdLst>
                      <a:gd name="T0" fmla="*/ 300 w 551"/>
                      <a:gd name="T1" fmla="*/ 0 h 439"/>
                      <a:gd name="T2" fmla="*/ 551 w 551"/>
                      <a:gd name="T3" fmla="*/ 0 h 439"/>
                      <a:gd name="T4" fmla="*/ 518 w 551"/>
                      <a:gd name="T5" fmla="*/ 87 h 439"/>
                      <a:gd name="T6" fmla="*/ 0 w 551"/>
                      <a:gd name="T7" fmla="*/ 439 h 439"/>
                      <a:gd name="T8" fmla="*/ 300 w 551"/>
                      <a:gd name="T9" fmla="*/ 0 h 43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551" h="439">
                        <a:moveTo>
                          <a:pt x="300" y="0"/>
                        </a:moveTo>
                        <a:lnTo>
                          <a:pt x="551" y="0"/>
                        </a:lnTo>
                        <a:lnTo>
                          <a:pt x="518" y="87"/>
                        </a:lnTo>
                        <a:lnTo>
                          <a:pt x="0" y="439"/>
                        </a:lnTo>
                        <a:lnTo>
                          <a:pt x="300" y="0"/>
                        </a:lnTo>
                        <a:close/>
                      </a:path>
                    </a:pathLst>
                  </a:custGeom>
                  <a:solidFill>
                    <a:srgbClr val="C6C6C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de-DE"/>
                  </a:p>
                </p:txBody>
              </p:sp>
            </p:grpSp>
            <p:sp>
              <p:nvSpPr>
                <p:cNvPr id="43" name="Freeform 7">
                  <a:extLst>
                    <a:ext uri="{FF2B5EF4-FFF2-40B4-BE49-F238E27FC236}">
                      <a16:creationId xmlns:a16="http://schemas.microsoft.com/office/drawing/2014/main" id="{CE9B9561-C840-0C49-B8F0-27F185D9E4B7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4672013" y="3662363"/>
                  <a:ext cx="5114925" cy="3192462"/>
                </a:xfrm>
                <a:custGeom>
                  <a:avLst/>
                  <a:gdLst>
                    <a:gd name="T0" fmla="*/ 1805 w 3222"/>
                    <a:gd name="T1" fmla="*/ 0 h 2011"/>
                    <a:gd name="T2" fmla="*/ 785 w 3222"/>
                    <a:gd name="T3" fmla="*/ 0 h 2011"/>
                    <a:gd name="T4" fmla="*/ 0 w 3222"/>
                    <a:gd name="T5" fmla="*/ 2011 h 2011"/>
                    <a:gd name="T6" fmla="*/ 3222 w 3222"/>
                    <a:gd name="T7" fmla="*/ 2011 h 2011"/>
                    <a:gd name="T8" fmla="*/ 1805 w 3222"/>
                    <a:gd name="T9" fmla="*/ 0 h 20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222" h="2011">
                      <a:moveTo>
                        <a:pt x="1805" y="0"/>
                      </a:moveTo>
                      <a:lnTo>
                        <a:pt x="785" y="0"/>
                      </a:lnTo>
                      <a:lnTo>
                        <a:pt x="0" y="2011"/>
                      </a:lnTo>
                      <a:lnTo>
                        <a:pt x="3222" y="2011"/>
                      </a:lnTo>
                      <a:lnTo>
                        <a:pt x="1805" y="0"/>
                      </a:lnTo>
                      <a:close/>
                    </a:path>
                  </a:pathLst>
                </a:custGeom>
                <a:solidFill>
                  <a:srgbClr val="9F9C97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4" name="Freeform 13">
                  <a:extLst>
                    <a:ext uri="{FF2B5EF4-FFF2-40B4-BE49-F238E27FC236}">
                      <a16:creationId xmlns:a16="http://schemas.microsoft.com/office/drawing/2014/main" id="{6E4B9E41-8747-B541-8E19-44ECB9B594D6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5624513" y="3662363"/>
                  <a:ext cx="2359025" cy="869950"/>
                </a:xfrm>
                <a:custGeom>
                  <a:avLst/>
                  <a:gdLst>
                    <a:gd name="T0" fmla="*/ 0 w 1486"/>
                    <a:gd name="T1" fmla="*/ 470 h 548"/>
                    <a:gd name="T2" fmla="*/ 435 w 1486"/>
                    <a:gd name="T3" fmla="*/ 127 h 548"/>
                    <a:gd name="T4" fmla="*/ 709 w 1486"/>
                    <a:gd name="T5" fmla="*/ 548 h 548"/>
                    <a:gd name="T6" fmla="*/ 837 w 1486"/>
                    <a:gd name="T7" fmla="*/ 127 h 548"/>
                    <a:gd name="T8" fmla="*/ 1486 w 1486"/>
                    <a:gd name="T9" fmla="*/ 399 h 548"/>
                    <a:gd name="T10" fmla="*/ 1205 w 1486"/>
                    <a:gd name="T11" fmla="*/ 0 h 548"/>
                    <a:gd name="T12" fmla="*/ 185 w 1486"/>
                    <a:gd name="T13" fmla="*/ 0 h 548"/>
                    <a:gd name="T14" fmla="*/ 0 w 1486"/>
                    <a:gd name="T15" fmla="*/ 470 h 5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486" h="548">
                      <a:moveTo>
                        <a:pt x="0" y="470"/>
                      </a:moveTo>
                      <a:lnTo>
                        <a:pt x="435" y="127"/>
                      </a:lnTo>
                      <a:lnTo>
                        <a:pt x="709" y="548"/>
                      </a:lnTo>
                      <a:lnTo>
                        <a:pt x="837" y="127"/>
                      </a:lnTo>
                      <a:lnTo>
                        <a:pt x="1486" y="399"/>
                      </a:lnTo>
                      <a:lnTo>
                        <a:pt x="1205" y="0"/>
                      </a:lnTo>
                      <a:lnTo>
                        <a:pt x="185" y="0"/>
                      </a:lnTo>
                      <a:lnTo>
                        <a:pt x="0" y="470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36" name="Gruppieren 21">
                <a:extLst>
                  <a:ext uri="{FF2B5EF4-FFF2-40B4-BE49-F238E27FC236}">
                    <a16:creationId xmlns:a16="http://schemas.microsoft.com/office/drawing/2014/main" id="{FCDEE9D5-AFDC-484C-89B7-91068854BF5A}"/>
                  </a:ext>
                </a:extLst>
              </p:cNvPr>
              <p:cNvGrpSpPr/>
              <p:nvPr/>
            </p:nvGrpSpPr>
            <p:grpSpPr bwMode="gray">
              <a:xfrm>
                <a:off x="2354263" y="5327650"/>
                <a:ext cx="2100263" cy="1527175"/>
                <a:chOff x="2354263" y="5327650"/>
                <a:chExt cx="2100263" cy="1527175"/>
              </a:xfrm>
            </p:grpSpPr>
            <p:sp>
              <p:nvSpPr>
                <p:cNvPr id="40" name="Freeform 8">
                  <a:extLst>
                    <a:ext uri="{FF2B5EF4-FFF2-40B4-BE49-F238E27FC236}">
                      <a16:creationId xmlns:a16="http://schemas.microsoft.com/office/drawing/2014/main" id="{102354E6-3155-0043-81CA-2581AC7ECC70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2354263" y="5327650"/>
                  <a:ext cx="1208088" cy="1527175"/>
                </a:xfrm>
                <a:custGeom>
                  <a:avLst/>
                  <a:gdLst>
                    <a:gd name="T0" fmla="*/ 0 w 761"/>
                    <a:gd name="T1" fmla="*/ 962 h 962"/>
                    <a:gd name="T2" fmla="*/ 761 w 761"/>
                    <a:gd name="T3" fmla="*/ 0 h 962"/>
                    <a:gd name="T4" fmla="*/ 478 w 761"/>
                    <a:gd name="T5" fmla="*/ 962 h 962"/>
                    <a:gd name="T6" fmla="*/ 0 w 761"/>
                    <a:gd name="T7" fmla="*/ 962 h 9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61" h="962">
                      <a:moveTo>
                        <a:pt x="0" y="962"/>
                      </a:moveTo>
                      <a:lnTo>
                        <a:pt x="761" y="0"/>
                      </a:lnTo>
                      <a:lnTo>
                        <a:pt x="478" y="962"/>
                      </a:lnTo>
                      <a:lnTo>
                        <a:pt x="0" y="962"/>
                      </a:lnTo>
                      <a:close/>
                    </a:path>
                  </a:pathLst>
                </a:custGeom>
                <a:solidFill>
                  <a:srgbClr val="8988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41" name="Freeform 9">
                  <a:extLst>
                    <a:ext uri="{FF2B5EF4-FFF2-40B4-BE49-F238E27FC236}">
                      <a16:creationId xmlns:a16="http://schemas.microsoft.com/office/drawing/2014/main" id="{EDFB2188-1387-8A4C-85FA-C25767D83ECB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3113088" y="5327650"/>
                  <a:ext cx="1341438" cy="1527175"/>
                </a:xfrm>
                <a:custGeom>
                  <a:avLst/>
                  <a:gdLst>
                    <a:gd name="T0" fmla="*/ 283 w 845"/>
                    <a:gd name="T1" fmla="*/ 0 h 962"/>
                    <a:gd name="T2" fmla="*/ 845 w 845"/>
                    <a:gd name="T3" fmla="*/ 962 h 962"/>
                    <a:gd name="T4" fmla="*/ 0 w 845"/>
                    <a:gd name="T5" fmla="*/ 962 h 962"/>
                    <a:gd name="T6" fmla="*/ 283 w 845"/>
                    <a:gd name="T7" fmla="*/ 0 h 9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845" h="962">
                      <a:moveTo>
                        <a:pt x="283" y="0"/>
                      </a:moveTo>
                      <a:lnTo>
                        <a:pt x="845" y="962"/>
                      </a:lnTo>
                      <a:lnTo>
                        <a:pt x="0" y="962"/>
                      </a:lnTo>
                      <a:lnTo>
                        <a:pt x="283" y="0"/>
                      </a:lnTo>
                      <a:close/>
                    </a:path>
                  </a:pathLst>
                </a:custGeom>
                <a:solidFill>
                  <a:srgbClr val="A5A2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  <p:grpSp>
            <p:nvGrpSpPr>
              <p:cNvPr id="37" name="Gruppieren 20">
                <a:extLst>
                  <a:ext uri="{FF2B5EF4-FFF2-40B4-BE49-F238E27FC236}">
                    <a16:creationId xmlns:a16="http://schemas.microsoft.com/office/drawing/2014/main" id="{B9BC7BDD-C2D8-6E47-86D7-1064E6655CC8}"/>
                  </a:ext>
                </a:extLst>
              </p:cNvPr>
              <p:cNvGrpSpPr/>
              <p:nvPr/>
            </p:nvGrpSpPr>
            <p:grpSpPr bwMode="gray">
              <a:xfrm>
                <a:off x="9428163" y="5784850"/>
                <a:ext cx="1746251" cy="1069975"/>
                <a:chOff x="9428163" y="5784850"/>
                <a:chExt cx="1746251" cy="1069975"/>
              </a:xfrm>
            </p:grpSpPr>
            <p:sp>
              <p:nvSpPr>
                <p:cNvPr id="38" name="Freeform 14">
                  <a:extLst>
                    <a:ext uri="{FF2B5EF4-FFF2-40B4-BE49-F238E27FC236}">
                      <a16:creationId xmlns:a16="http://schemas.microsoft.com/office/drawing/2014/main" id="{B99AB7FB-9DD5-FB49-B888-B35883420C25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9428163" y="5784850"/>
                  <a:ext cx="801688" cy="1069975"/>
                </a:xfrm>
                <a:custGeom>
                  <a:avLst/>
                  <a:gdLst>
                    <a:gd name="T0" fmla="*/ 505 w 505"/>
                    <a:gd name="T1" fmla="*/ 0 h 674"/>
                    <a:gd name="T2" fmla="*/ 373 w 505"/>
                    <a:gd name="T3" fmla="*/ 674 h 674"/>
                    <a:gd name="T4" fmla="*/ 0 w 505"/>
                    <a:gd name="T5" fmla="*/ 674 h 674"/>
                    <a:gd name="T6" fmla="*/ 505 w 505"/>
                    <a:gd name="T7" fmla="*/ 0 h 6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05" h="674">
                      <a:moveTo>
                        <a:pt x="505" y="0"/>
                      </a:moveTo>
                      <a:lnTo>
                        <a:pt x="373" y="674"/>
                      </a:lnTo>
                      <a:lnTo>
                        <a:pt x="0" y="674"/>
                      </a:lnTo>
                      <a:lnTo>
                        <a:pt x="505" y="0"/>
                      </a:lnTo>
                      <a:close/>
                    </a:path>
                  </a:pathLst>
                </a:custGeom>
                <a:solidFill>
                  <a:srgbClr val="8988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  <p:sp>
              <p:nvSpPr>
                <p:cNvPr id="39" name="Freeform 15">
                  <a:extLst>
                    <a:ext uri="{FF2B5EF4-FFF2-40B4-BE49-F238E27FC236}">
                      <a16:creationId xmlns:a16="http://schemas.microsoft.com/office/drawing/2014/main" id="{12332719-A4AF-E748-B245-86E34FCD8179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10020301" y="5784850"/>
                  <a:ext cx="1154113" cy="1069975"/>
                </a:xfrm>
                <a:custGeom>
                  <a:avLst/>
                  <a:gdLst>
                    <a:gd name="T0" fmla="*/ 727 w 727"/>
                    <a:gd name="T1" fmla="*/ 674 h 674"/>
                    <a:gd name="T2" fmla="*/ 132 w 727"/>
                    <a:gd name="T3" fmla="*/ 0 h 674"/>
                    <a:gd name="T4" fmla="*/ 0 w 727"/>
                    <a:gd name="T5" fmla="*/ 674 h 674"/>
                    <a:gd name="T6" fmla="*/ 727 w 727"/>
                    <a:gd name="T7" fmla="*/ 674 h 6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727" h="674">
                      <a:moveTo>
                        <a:pt x="727" y="674"/>
                      </a:moveTo>
                      <a:lnTo>
                        <a:pt x="132" y="0"/>
                      </a:lnTo>
                      <a:lnTo>
                        <a:pt x="0" y="674"/>
                      </a:lnTo>
                      <a:lnTo>
                        <a:pt x="727" y="674"/>
                      </a:lnTo>
                      <a:close/>
                    </a:path>
                  </a:pathLst>
                </a:custGeom>
                <a:solidFill>
                  <a:srgbClr val="A5A29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de-DE"/>
                </a:p>
              </p:txBody>
            </p:sp>
          </p:grpSp>
        </p:grpSp>
        <p:grpSp>
          <p:nvGrpSpPr>
            <p:cNvPr id="49" name="Group 5">
              <a:extLst>
                <a:ext uri="{FF2B5EF4-FFF2-40B4-BE49-F238E27FC236}">
                  <a16:creationId xmlns:a16="http://schemas.microsoft.com/office/drawing/2014/main" id="{7035567B-7B78-0542-9962-CCF9DE128B58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6515893" y="1094078"/>
              <a:ext cx="1853383" cy="2857854"/>
              <a:chOff x="2722" y="553"/>
              <a:chExt cx="2085" cy="3215"/>
            </a:xfrm>
          </p:grpSpPr>
          <p:sp>
            <p:nvSpPr>
              <p:cNvPr id="50" name="Freeform 6">
                <a:extLst>
                  <a:ext uri="{FF2B5EF4-FFF2-40B4-BE49-F238E27FC236}">
                    <a16:creationId xmlns:a16="http://schemas.microsoft.com/office/drawing/2014/main" id="{F3F2B751-3976-574B-A8C2-B4B7509133E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38" y="1444"/>
                <a:ext cx="387" cy="260"/>
              </a:xfrm>
              <a:custGeom>
                <a:avLst/>
                <a:gdLst>
                  <a:gd name="T0" fmla="*/ 387 w 387"/>
                  <a:gd name="T1" fmla="*/ 260 h 260"/>
                  <a:gd name="T2" fmla="*/ 0 w 387"/>
                  <a:gd name="T3" fmla="*/ 234 h 260"/>
                  <a:gd name="T4" fmla="*/ 90 w 387"/>
                  <a:gd name="T5" fmla="*/ 0 h 260"/>
                  <a:gd name="T6" fmla="*/ 305 w 387"/>
                  <a:gd name="T7" fmla="*/ 16 h 260"/>
                  <a:gd name="T8" fmla="*/ 387 w 387"/>
                  <a:gd name="T9" fmla="*/ 26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7" h="260">
                    <a:moveTo>
                      <a:pt x="387" y="260"/>
                    </a:moveTo>
                    <a:lnTo>
                      <a:pt x="0" y="234"/>
                    </a:lnTo>
                    <a:lnTo>
                      <a:pt x="90" y="0"/>
                    </a:lnTo>
                    <a:lnTo>
                      <a:pt x="305" y="16"/>
                    </a:lnTo>
                    <a:lnTo>
                      <a:pt x="387" y="260"/>
                    </a:lnTo>
                    <a:close/>
                  </a:path>
                </a:pathLst>
              </a:custGeom>
              <a:solidFill>
                <a:srgbClr val="E8A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7">
                <a:extLst>
                  <a:ext uri="{FF2B5EF4-FFF2-40B4-BE49-F238E27FC236}">
                    <a16:creationId xmlns:a16="http://schemas.microsoft.com/office/drawing/2014/main" id="{2E9514F7-75D1-2B4D-AF97-98413228CD3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23" y="1555"/>
                <a:ext cx="820" cy="923"/>
              </a:xfrm>
              <a:custGeom>
                <a:avLst/>
                <a:gdLst>
                  <a:gd name="T0" fmla="*/ 0 w 347"/>
                  <a:gd name="T1" fmla="*/ 31 h 391"/>
                  <a:gd name="T2" fmla="*/ 71 w 347"/>
                  <a:gd name="T3" fmla="*/ 8 h 391"/>
                  <a:gd name="T4" fmla="*/ 105 w 347"/>
                  <a:gd name="T5" fmla="*/ 0 h 391"/>
                  <a:gd name="T6" fmla="*/ 145 w 347"/>
                  <a:gd name="T7" fmla="*/ 37 h 391"/>
                  <a:gd name="T8" fmla="*/ 202 w 347"/>
                  <a:gd name="T9" fmla="*/ 37 h 391"/>
                  <a:gd name="T10" fmla="*/ 242 w 347"/>
                  <a:gd name="T11" fmla="*/ 0 h 391"/>
                  <a:gd name="T12" fmla="*/ 277 w 347"/>
                  <a:gd name="T13" fmla="*/ 8 h 391"/>
                  <a:gd name="T14" fmla="*/ 347 w 347"/>
                  <a:gd name="T15" fmla="*/ 31 h 391"/>
                  <a:gd name="T16" fmla="*/ 332 w 347"/>
                  <a:gd name="T17" fmla="*/ 135 h 391"/>
                  <a:gd name="T18" fmla="*/ 313 w 347"/>
                  <a:gd name="T19" fmla="*/ 283 h 391"/>
                  <a:gd name="T20" fmla="*/ 321 w 347"/>
                  <a:gd name="T21" fmla="*/ 391 h 391"/>
                  <a:gd name="T22" fmla="*/ 19 w 347"/>
                  <a:gd name="T23" fmla="*/ 391 h 391"/>
                  <a:gd name="T24" fmla="*/ 34 w 347"/>
                  <a:gd name="T25" fmla="*/ 283 h 391"/>
                  <a:gd name="T26" fmla="*/ 15 w 347"/>
                  <a:gd name="T27" fmla="*/ 135 h 391"/>
                  <a:gd name="T28" fmla="*/ 0 w 347"/>
                  <a:gd name="T29" fmla="*/ 31 h 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7" h="391">
                    <a:moveTo>
                      <a:pt x="0" y="31"/>
                    </a:moveTo>
                    <a:cubicBezTo>
                      <a:pt x="71" y="8"/>
                      <a:pt x="71" y="8"/>
                      <a:pt x="71" y="8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145" y="37"/>
                      <a:pt x="145" y="37"/>
                      <a:pt x="145" y="37"/>
                    </a:cubicBezTo>
                    <a:cubicBezTo>
                      <a:pt x="202" y="37"/>
                      <a:pt x="202" y="37"/>
                      <a:pt x="202" y="37"/>
                    </a:cubicBezTo>
                    <a:cubicBezTo>
                      <a:pt x="242" y="0"/>
                      <a:pt x="242" y="0"/>
                      <a:pt x="242" y="0"/>
                    </a:cubicBezTo>
                    <a:cubicBezTo>
                      <a:pt x="277" y="8"/>
                      <a:pt x="277" y="8"/>
                      <a:pt x="277" y="8"/>
                    </a:cubicBezTo>
                    <a:cubicBezTo>
                      <a:pt x="347" y="31"/>
                      <a:pt x="347" y="31"/>
                      <a:pt x="347" y="31"/>
                    </a:cubicBezTo>
                    <a:cubicBezTo>
                      <a:pt x="332" y="135"/>
                      <a:pt x="332" y="135"/>
                      <a:pt x="332" y="135"/>
                    </a:cubicBezTo>
                    <a:cubicBezTo>
                      <a:pt x="332" y="135"/>
                      <a:pt x="312" y="240"/>
                      <a:pt x="313" y="283"/>
                    </a:cubicBezTo>
                    <a:cubicBezTo>
                      <a:pt x="314" y="327"/>
                      <a:pt x="321" y="391"/>
                      <a:pt x="321" y="391"/>
                    </a:cubicBezTo>
                    <a:cubicBezTo>
                      <a:pt x="19" y="391"/>
                      <a:pt x="19" y="391"/>
                      <a:pt x="19" y="391"/>
                    </a:cubicBezTo>
                    <a:cubicBezTo>
                      <a:pt x="19" y="391"/>
                      <a:pt x="33" y="327"/>
                      <a:pt x="34" y="283"/>
                    </a:cubicBezTo>
                    <a:cubicBezTo>
                      <a:pt x="35" y="240"/>
                      <a:pt x="15" y="135"/>
                      <a:pt x="15" y="135"/>
                    </a:cubicBez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8">
                <a:extLst>
                  <a:ext uri="{FF2B5EF4-FFF2-40B4-BE49-F238E27FC236}">
                    <a16:creationId xmlns:a16="http://schemas.microsoft.com/office/drawing/2014/main" id="{268E02F9-50DD-8444-8837-B134A9D0A39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77" y="1638"/>
                <a:ext cx="102" cy="44"/>
              </a:xfrm>
              <a:custGeom>
                <a:avLst/>
                <a:gdLst>
                  <a:gd name="T0" fmla="*/ 3 w 102"/>
                  <a:gd name="T1" fmla="*/ 0 h 44"/>
                  <a:gd name="T2" fmla="*/ 0 w 102"/>
                  <a:gd name="T3" fmla="*/ 28 h 44"/>
                  <a:gd name="T4" fmla="*/ 102 w 102"/>
                  <a:gd name="T5" fmla="*/ 44 h 44"/>
                  <a:gd name="T6" fmla="*/ 102 w 102"/>
                  <a:gd name="T7" fmla="*/ 7 h 44"/>
                  <a:gd name="T8" fmla="*/ 3 w 102"/>
                  <a:gd name="T9" fmla="*/ 0 h 44"/>
                  <a:gd name="T10" fmla="*/ 3 w 102"/>
                  <a:gd name="T11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2" h="44">
                    <a:moveTo>
                      <a:pt x="3" y="0"/>
                    </a:moveTo>
                    <a:lnTo>
                      <a:pt x="0" y="28"/>
                    </a:lnTo>
                    <a:lnTo>
                      <a:pt x="102" y="44"/>
                    </a:lnTo>
                    <a:lnTo>
                      <a:pt x="102" y="7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8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9">
                <a:extLst>
                  <a:ext uri="{FF2B5EF4-FFF2-40B4-BE49-F238E27FC236}">
                    <a16:creationId xmlns:a16="http://schemas.microsoft.com/office/drawing/2014/main" id="{F0009209-2C00-9B4C-902A-619172424D5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40" y="1661"/>
                <a:ext cx="177" cy="659"/>
              </a:xfrm>
              <a:custGeom>
                <a:avLst/>
                <a:gdLst>
                  <a:gd name="T0" fmla="*/ 49 w 177"/>
                  <a:gd name="T1" fmla="*/ 0 h 659"/>
                  <a:gd name="T2" fmla="*/ 0 w 177"/>
                  <a:gd name="T3" fmla="*/ 484 h 659"/>
                  <a:gd name="T4" fmla="*/ 85 w 177"/>
                  <a:gd name="T5" fmla="*/ 659 h 659"/>
                  <a:gd name="T6" fmla="*/ 177 w 177"/>
                  <a:gd name="T7" fmla="*/ 491 h 659"/>
                  <a:gd name="T8" fmla="*/ 132 w 177"/>
                  <a:gd name="T9" fmla="*/ 3 h 659"/>
                  <a:gd name="T10" fmla="*/ 49 w 177"/>
                  <a:gd name="T11" fmla="*/ 0 h 659"/>
                  <a:gd name="T12" fmla="*/ 49 w 177"/>
                  <a:gd name="T13" fmla="*/ 0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7" h="659">
                    <a:moveTo>
                      <a:pt x="49" y="0"/>
                    </a:moveTo>
                    <a:lnTo>
                      <a:pt x="0" y="484"/>
                    </a:lnTo>
                    <a:lnTo>
                      <a:pt x="85" y="659"/>
                    </a:lnTo>
                    <a:lnTo>
                      <a:pt x="177" y="491"/>
                    </a:lnTo>
                    <a:lnTo>
                      <a:pt x="132" y="3"/>
                    </a:lnTo>
                    <a:lnTo>
                      <a:pt x="49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C8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10">
                <a:extLst>
                  <a:ext uri="{FF2B5EF4-FFF2-40B4-BE49-F238E27FC236}">
                    <a16:creationId xmlns:a16="http://schemas.microsoft.com/office/drawing/2014/main" id="{AE1D12DB-04F3-C34B-BD6E-CB591B2B2F4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787" y="1668"/>
                <a:ext cx="90" cy="38"/>
              </a:xfrm>
              <a:custGeom>
                <a:avLst/>
                <a:gdLst>
                  <a:gd name="T0" fmla="*/ 87 w 90"/>
                  <a:gd name="T1" fmla="*/ 17 h 38"/>
                  <a:gd name="T2" fmla="*/ 90 w 90"/>
                  <a:gd name="T3" fmla="*/ 38 h 38"/>
                  <a:gd name="T4" fmla="*/ 90 w 90"/>
                  <a:gd name="T5" fmla="*/ 38 h 38"/>
                  <a:gd name="T6" fmla="*/ 87 w 90"/>
                  <a:gd name="T7" fmla="*/ 17 h 38"/>
                  <a:gd name="T8" fmla="*/ 87 w 90"/>
                  <a:gd name="T9" fmla="*/ 17 h 38"/>
                  <a:gd name="T10" fmla="*/ 2 w 90"/>
                  <a:gd name="T11" fmla="*/ 0 h 38"/>
                  <a:gd name="T12" fmla="*/ 0 w 90"/>
                  <a:gd name="T13" fmla="*/ 24 h 38"/>
                  <a:gd name="T14" fmla="*/ 0 w 90"/>
                  <a:gd name="T15" fmla="*/ 24 h 38"/>
                  <a:gd name="T16" fmla="*/ 2 w 90"/>
                  <a:gd name="T17" fmla="*/ 0 h 38"/>
                  <a:gd name="T18" fmla="*/ 2 w 90"/>
                  <a:gd name="T19" fmla="*/ 0 h 38"/>
                  <a:gd name="T20" fmla="*/ 2 w 90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38">
                    <a:moveTo>
                      <a:pt x="87" y="17"/>
                    </a:moveTo>
                    <a:lnTo>
                      <a:pt x="90" y="38"/>
                    </a:lnTo>
                    <a:lnTo>
                      <a:pt x="90" y="38"/>
                    </a:lnTo>
                    <a:lnTo>
                      <a:pt x="87" y="17"/>
                    </a:lnTo>
                    <a:lnTo>
                      <a:pt x="87" y="17"/>
                    </a:lnTo>
                    <a:close/>
                    <a:moveTo>
                      <a:pt x="2" y="0"/>
                    </a:moveTo>
                    <a:lnTo>
                      <a:pt x="0" y="24"/>
                    </a:lnTo>
                    <a:lnTo>
                      <a:pt x="0" y="2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07D8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11">
                <a:extLst>
                  <a:ext uri="{FF2B5EF4-FFF2-40B4-BE49-F238E27FC236}">
                    <a16:creationId xmlns:a16="http://schemas.microsoft.com/office/drawing/2014/main" id="{7BCDFF80-7068-2A41-AED3-582AE6368D2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87" y="1668"/>
                <a:ext cx="90" cy="38"/>
              </a:xfrm>
              <a:custGeom>
                <a:avLst/>
                <a:gdLst>
                  <a:gd name="T0" fmla="*/ 2 w 90"/>
                  <a:gd name="T1" fmla="*/ 0 h 38"/>
                  <a:gd name="T2" fmla="*/ 0 w 90"/>
                  <a:gd name="T3" fmla="*/ 24 h 38"/>
                  <a:gd name="T4" fmla="*/ 90 w 90"/>
                  <a:gd name="T5" fmla="*/ 38 h 38"/>
                  <a:gd name="T6" fmla="*/ 87 w 90"/>
                  <a:gd name="T7" fmla="*/ 17 h 38"/>
                  <a:gd name="T8" fmla="*/ 2 w 90"/>
                  <a:gd name="T9" fmla="*/ 0 h 38"/>
                  <a:gd name="T10" fmla="*/ 2 w 90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38">
                    <a:moveTo>
                      <a:pt x="2" y="0"/>
                    </a:moveTo>
                    <a:lnTo>
                      <a:pt x="0" y="24"/>
                    </a:lnTo>
                    <a:lnTo>
                      <a:pt x="90" y="38"/>
                    </a:lnTo>
                    <a:lnTo>
                      <a:pt x="87" y="17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9624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12">
                <a:extLst>
                  <a:ext uri="{FF2B5EF4-FFF2-40B4-BE49-F238E27FC236}">
                    <a16:creationId xmlns:a16="http://schemas.microsoft.com/office/drawing/2014/main" id="{711E999D-8F43-6F42-8400-CD3FE42413C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87" y="1661"/>
                <a:ext cx="85" cy="21"/>
              </a:xfrm>
              <a:custGeom>
                <a:avLst/>
                <a:gdLst>
                  <a:gd name="T0" fmla="*/ 2 w 85"/>
                  <a:gd name="T1" fmla="*/ 0 h 21"/>
                  <a:gd name="T2" fmla="*/ 0 w 85"/>
                  <a:gd name="T3" fmla="*/ 5 h 21"/>
                  <a:gd name="T4" fmla="*/ 0 w 85"/>
                  <a:gd name="T5" fmla="*/ 5 h 21"/>
                  <a:gd name="T6" fmla="*/ 85 w 85"/>
                  <a:gd name="T7" fmla="*/ 21 h 21"/>
                  <a:gd name="T8" fmla="*/ 83 w 85"/>
                  <a:gd name="T9" fmla="*/ 3 h 21"/>
                  <a:gd name="T10" fmla="*/ 2 w 85"/>
                  <a:gd name="T11" fmla="*/ 0 h 21"/>
                  <a:gd name="T12" fmla="*/ 2 w 85"/>
                  <a:gd name="T13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21">
                    <a:moveTo>
                      <a:pt x="2" y="0"/>
                    </a:moveTo>
                    <a:lnTo>
                      <a:pt x="0" y="5"/>
                    </a:lnTo>
                    <a:lnTo>
                      <a:pt x="0" y="5"/>
                    </a:lnTo>
                    <a:lnTo>
                      <a:pt x="85" y="21"/>
                    </a:lnTo>
                    <a:lnTo>
                      <a:pt x="83" y="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6335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13">
                <a:extLst>
                  <a:ext uri="{FF2B5EF4-FFF2-40B4-BE49-F238E27FC236}">
                    <a16:creationId xmlns:a16="http://schemas.microsoft.com/office/drawing/2014/main" id="{9C8699D2-81AE-5C43-BBA2-1E3F8766B42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73" y="1654"/>
                <a:ext cx="120" cy="45"/>
              </a:xfrm>
              <a:custGeom>
                <a:avLst/>
                <a:gdLst>
                  <a:gd name="T0" fmla="*/ 2 w 120"/>
                  <a:gd name="T1" fmla="*/ 0 h 45"/>
                  <a:gd name="T2" fmla="*/ 0 w 120"/>
                  <a:gd name="T3" fmla="*/ 19 h 45"/>
                  <a:gd name="T4" fmla="*/ 118 w 120"/>
                  <a:gd name="T5" fmla="*/ 45 h 45"/>
                  <a:gd name="T6" fmla="*/ 120 w 120"/>
                  <a:gd name="T7" fmla="*/ 2 h 45"/>
                  <a:gd name="T8" fmla="*/ 2 w 120"/>
                  <a:gd name="T9" fmla="*/ 0 h 45"/>
                  <a:gd name="T10" fmla="*/ 2 w 120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45">
                    <a:moveTo>
                      <a:pt x="2" y="0"/>
                    </a:moveTo>
                    <a:lnTo>
                      <a:pt x="0" y="19"/>
                    </a:lnTo>
                    <a:lnTo>
                      <a:pt x="118" y="45"/>
                    </a:lnTo>
                    <a:lnTo>
                      <a:pt x="120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C830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14">
                <a:extLst>
                  <a:ext uri="{FF2B5EF4-FFF2-40B4-BE49-F238E27FC236}">
                    <a16:creationId xmlns:a16="http://schemas.microsoft.com/office/drawing/2014/main" id="{342CFD94-7BBC-5B44-A1BF-7A5FDA212EC6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3756" y="1763"/>
                <a:ext cx="147" cy="456"/>
              </a:xfrm>
              <a:custGeom>
                <a:avLst/>
                <a:gdLst>
                  <a:gd name="T0" fmla="*/ 135 w 147"/>
                  <a:gd name="T1" fmla="*/ 170 h 456"/>
                  <a:gd name="T2" fmla="*/ 28 w 147"/>
                  <a:gd name="T3" fmla="*/ 0 h 456"/>
                  <a:gd name="T4" fmla="*/ 17 w 147"/>
                  <a:gd name="T5" fmla="*/ 111 h 456"/>
                  <a:gd name="T6" fmla="*/ 147 w 147"/>
                  <a:gd name="T7" fmla="*/ 293 h 456"/>
                  <a:gd name="T8" fmla="*/ 135 w 147"/>
                  <a:gd name="T9" fmla="*/ 170 h 456"/>
                  <a:gd name="T10" fmla="*/ 135 w 147"/>
                  <a:gd name="T11" fmla="*/ 170 h 456"/>
                  <a:gd name="T12" fmla="*/ 0 w 147"/>
                  <a:gd name="T13" fmla="*/ 262 h 456"/>
                  <a:gd name="T14" fmla="*/ 118 w 147"/>
                  <a:gd name="T15" fmla="*/ 456 h 456"/>
                  <a:gd name="T16" fmla="*/ 147 w 147"/>
                  <a:gd name="T17" fmla="*/ 406 h 456"/>
                  <a:gd name="T18" fmla="*/ 10 w 147"/>
                  <a:gd name="T19" fmla="*/ 186 h 456"/>
                  <a:gd name="T20" fmla="*/ 0 w 147"/>
                  <a:gd name="T21" fmla="*/ 262 h 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7" h="456">
                    <a:moveTo>
                      <a:pt x="135" y="170"/>
                    </a:moveTo>
                    <a:lnTo>
                      <a:pt x="28" y="0"/>
                    </a:lnTo>
                    <a:lnTo>
                      <a:pt x="17" y="111"/>
                    </a:lnTo>
                    <a:lnTo>
                      <a:pt x="147" y="293"/>
                    </a:lnTo>
                    <a:lnTo>
                      <a:pt x="135" y="170"/>
                    </a:lnTo>
                    <a:lnTo>
                      <a:pt x="135" y="170"/>
                    </a:lnTo>
                    <a:close/>
                    <a:moveTo>
                      <a:pt x="0" y="262"/>
                    </a:moveTo>
                    <a:lnTo>
                      <a:pt x="118" y="456"/>
                    </a:lnTo>
                    <a:lnTo>
                      <a:pt x="147" y="406"/>
                    </a:lnTo>
                    <a:lnTo>
                      <a:pt x="10" y="186"/>
                    </a:lnTo>
                    <a:lnTo>
                      <a:pt x="0" y="262"/>
                    </a:lnTo>
                    <a:close/>
                  </a:path>
                </a:pathLst>
              </a:custGeom>
              <a:solidFill>
                <a:srgbClr val="9624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15">
                <a:extLst>
                  <a:ext uri="{FF2B5EF4-FFF2-40B4-BE49-F238E27FC236}">
                    <a16:creationId xmlns:a16="http://schemas.microsoft.com/office/drawing/2014/main" id="{82CFCFF0-4156-5D40-9F1D-9FD428E3F79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11" y="704"/>
                <a:ext cx="654" cy="846"/>
              </a:xfrm>
              <a:custGeom>
                <a:avLst/>
                <a:gdLst>
                  <a:gd name="T0" fmla="*/ 4 w 277"/>
                  <a:gd name="T1" fmla="*/ 96 h 358"/>
                  <a:gd name="T2" fmla="*/ 0 w 277"/>
                  <a:gd name="T3" fmla="*/ 261 h 358"/>
                  <a:gd name="T4" fmla="*/ 80 w 277"/>
                  <a:gd name="T5" fmla="*/ 347 h 358"/>
                  <a:gd name="T6" fmla="*/ 159 w 277"/>
                  <a:gd name="T7" fmla="*/ 355 h 358"/>
                  <a:gd name="T8" fmla="*/ 256 w 277"/>
                  <a:gd name="T9" fmla="*/ 298 h 358"/>
                  <a:gd name="T10" fmla="*/ 274 w 277"/>
                  <a:gd name="T11" fmla="*/ 128 h 358"/>
                  <a:gd name="T12" fmla="*/ 4 w 277"/>
                  <a:gd name="T13" fmla="*/ 96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7" h="358">
                    <a:moveTo>
                      <a:pt x="4" y="96"/>
                    </a:moveTo>
                    <a:cubicBezTo>
                      <a:pt x="4" y="96"/>
                      <a:pt x="0" y="235"/>
                      <a:pt x="0" y="261"/>
                    </a:cubicBezTo>
                    <a:cubicBezTo>
                      <a:pt x="0" y="288"/>
                      <a:pt x="56" y="337"/>
                      <a:pt x="80" y="347"/>
                    </a:cubicBezTo>
                    <a:cubicBezTo>
                      <a:pt x="104" y="357"/>
                      <a:pt x="126" y="358"/>
                      <a:pt x="159" y="355"/>
                    </a:cubicBezTo>
                    <a:cubicBezTo>
                      <a:pt x="192" y="353"/>
                      <a:pt x="251" y="326"/>
                      <a:pt x="256" y="298"/>
                    </a:cubicBezTo>
                    <a:cubicBezTo>
                      <a:pt x="260" y="270"/>
                      <a:pt x="277" y="184"/>
                      <a:pt x="274" y="128"/>
                    </a:cubicBezTo>
                    <a:cubicBezTo>
                      <a:pt x="271" y="71"/>
                      <a:pt x="52" y="0"/>
                      <a:pt x="4" y="96"/>
                    </a:cubicBezTo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16">
                <a:extLst>
                  <a:ext uri="{FF2B5EF4-FFF2-40B4-BE49-F238E27FC236}">
                    <a16:creationId xmlns:a16="http://schemas.microsoft.com/office/drawing/2014/main" id="{8ED861D8-9978-2F40-B19F-4348B72E9E2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52" y="1009"/>
                <a:ext cx="182" cy="50"/>
              </a:xfrm>
              <a:custGeom>
                <a:avLst/>
                <a:gdLst>
                  <a:gd name="T0" fmla="*/ 7 w 182"/>
                  <a:gd name="T1" fmla="*/ 43 h 50"/>
                  <a:gd name="T2" fmla="*/ 182 w 182"/>
                  <a:gd name="T3" fmla="*/ 50 h 50"/>
                  <a:gd name="T4" fmla="*/ 182 w 182"/>
                  <a:gd name="T5" fmla="*/ 0 h 50"/>
                  <a:gd name="T6" fmla="*/ 0 w 182"/>
                  <a:gd name="T7" fmla="*/ 7 h 50"/>
                  <a:gd name="T8" fmla="*/ 7 w 182"/>
                  <a:gd name="T9" fmla="*/ 43 h 50"/>
                  <a:gd name="T10" fmla="*/ 7 w 182"/>
                  <a:gd name="T11" fmla="*/ 4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50">
                    <a:moveTo>
                      <a:pt x="7" y="43"/>
                    </a:moveTo>
                    <a:lnTo>
                      <a:pt x="182" y="50"/>
                    </a:lnTo>
                    <a:lnTo>
                      <a:pt x="182" y="0"/>
                    </a:lnTo>
                    <a:lnTo>
                      <a:pt x="0" y="7"/>
                    </a:lnTo>
                    <a:lnTo>
                      <a:pt x="7" y="43"/>
                    </a:lnTo>
                    <a:lnTo>
                      <a:pt x="7" y="43"/>
                    </a:lnTo>
                    <a:close/>
                  </a:path>
                </a:pathLst>
              </a:custGeom>
              <a:solidFill>
                <a:srgbClr val="5E2C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17">
                <a:extLst>
                  <a:ext uri="{FF2B5EF4-FFF2-40B4-BE49-F238E27FC236}">
                    <a16:creationId xmlns:a16="http://schemas.microsoft.com/office/drawing/2014/main" id="{A7E03BC1-763E-5D4E-B552-6F9B50F7E44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05" y="1016"/>
                <a:ext cx="177" cy="90"/>
              </a:xfrm>
              <a:custGeom>
                <a:avLst/>
                <a:gdLst>
                  <a:gd name="T0" fmla="*/ 156 w 177"/>
                  <a:gd name="T1" fmla="*/ 90 h 90"/>
                  <a:gd name="T2" fmla="*/ 0 w 177"/>
                  <a:gd name="T3" fmla="*/ 43 h 90"/>
                  <a:gd name="T4" fmla="*/ 14 w 177"/>
                  <a:gd name="T5" fmla="*/ 0 h 90"/>
                  <a:gd name="T6" fmla="*/ 177 w 177"/>
                  <a:gd name="T7" fmla="*/ 66 h 90"/>
                  <a:gd name="T8" fmla="*/ 156 w 177"/>
                  <a:gd name="T9" fmla="*/ 90 h 90"/>
                  <a:gd name="T10" fmla="*/ 156 w 177"/>
                  <a:gd name="T11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90">
                    <a:moveTo>
                      <a:pt x="156" y="90"/>
                    </a:moveTo>
                    <a:lnTo>
                      <a:pt x="0" y="43"/>
                    </a:lnTo>
                    <a:lnTo>
                      <a:pt x="14" y="0"/>
                    </a:lnTo>
                    <a:lnTo>
                      <a:pt x="177" y="66"/>
                    </a:lnTo>
                    <a:lnTo>
                      <a:pt x="156" y="90"/>
                    </a:lnTo>
                    <a:lnTo>
                      <a:pt x="156" y="90"/>
                    </a:lnTo>
                    <a:close/>
                  </a:path>
                </a:pathLst>
              </a:custGeom>
              <a:solidFill>
                <a:srgbClr val="5E2C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18">
                <a:extLst>
                  <a:ext uri="{FF2B5EF4-FFF2-40B4-BE49-F238E27FC236}">
                    <a16:creationId xmlns:a16="http://schemas.microsoft.com/office/drawing/2014/main" id="{C9503D56-8AC5-604C-AFB7-EFA07B750A5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733" y="1090"/>
                <a:ext cx="42" cy="75"/>
              </a:xfrm>
              <a:custGeom>
                <a:avLst/>
                <a:gdLst>
                  <a:gd name="T0" fmla="*/ 17 w 18"/>
                  <a:gd name="T1" fmla="*/ 17 h 32"/>
                  <a:gd name="T2" fmla="*/ 7 w 18"/>
                  <a:gd name="T3" fmla="*/ 31 h 32"/>
                  <a:gd name="T4" fmla="*/ 1 w 18"/>
                  <a:gd name="T5" fmla="*/ 15 h 32"/>
                  <a:gd name="T6" fmla="*/ 11 w 18"/>
                  <a:gd name="T7" fmla="*/ 0 h 32"/>
                  <a:gd name="T8" fmla="*/ 17 w 18"/>
                  <a:gd name="T9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7" y="17"/>
                    </a:moveTo>
                    <a:cubicBezTo>
                      <a:pt x="16" y="25"/>
                      <a:pt x="12" y="32"/>
                      <a:pt x="7" y="31"/>
                    </a:cubicBezTo>
                    <a:cubicBezTo>
                      <a:pt x="4" y="31"/>
                      <a:pt x="0" y="24"/>
                      <a:pt x="1" y="15"/>
                    </a:cubicBezTo>
                    <a:cubicBezTo>
                      <a:pt x="3" y="7"/>
                      <a:pt x="7" y="0"/>
                      <a:pt x="11" y="0"/>
                    </a:cubicBezTo>
                    <a:cubicBezTo>
                      <a:pt x="16" y="2"/>
                      <a:pt x="18" y="8"/>
                      <a:pt x="17" y="17"/>
                    </a:cubicBezTo>
                  </a:path>
                </a:pathLst>
              </a:custGeom>
              <a:solidFill>
                <a:srgbClr val="0202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19">
                <a:extLst>
                  <a:ext uri="{FF2B5EF4-FFF2-40B4-BE49-F238E27FC236}">
                    <a16:creationId xmlns:a16="http://schemas.microsoft.com/office/drawing/2014/main" id="{FE8F6CB6-C453-E74E-AE03-A228F60B97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21" y="1106"/>
                <a:ext cx="43" cy="76"/>
              </a:xfrm>
              <a:custGeom>
                <a:avLst/>
                <a:gdLst>
                  <a:gd name="T0" fmla="*/ 17 w 18"/>
                  <a:gd name="T1" fmla="*/ 17 h 32"/>
                  <a:gd name="T2" fmla="*/ 7 w 18"/>
                  <a:gd name="T3" fmla="*/ 32 h 32"/>
                  <a:gd name="T4" fmla="*/ 1 w 18"/>
                  <a:gd name="T5" fmla="*/ 16 h 32"/>
                  <a:gd name="T6" fmla="*/ 11 w 18"/>
                  <a:gd name="T7" fmla="*/ 1 h 32"/>
                  <a:gd name="T8" fmla="*/ 17 w 18"/>
                  <a:gd name="T9" fmla="*/ 1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2">
                    <a:moveTo>
                      <a:pt x="17" y="17"/>
                    </a:moveTo>
                    <a:cubicBezTo>
                      <a:pt x="15" y="26"/>
                      <a:pt x="12" y="32"/>
                      <a:pt x="7" y="32"/>
                    </a:cubicBezTo>
                    <a:cubicBezTo>
                      <a:pt x="2" y="32"/>
                      <a:pt x="0" y="24"/>
                      <a:pt x="1" y="16"/>
                    </a:cubicBezTo>
                    <a:cubicBezTo>
                      <a:pt x="2" y="7"/>
                      <a:pt x="7" y="0"/>
                      <a:pt x="11" y="1"/>
                    </a:cubicBezTo>
                    <a:cubicBezTo>
                      <a:pt x="15" y="1"/>
                      <a:pt x="18" y="9"/>
                      <a:pt x="17" y="17"/>
                    </a:cubicBezTo>
                  </a:path>
                </a:pathLst>
              </a:custGeom>
              <a:solidFill>
                <a:srgbClr val="02020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20">
                <a:extLst>
                  <a:ext uri="{FF2B5EF4-FFF2-40B4-BE49-F238E27FC236}">
                    <a16:creationId xmlns:a16="http://schemas.microsoft.com/office/drawing/2014/main" id="{442030A6-7AE7-CA41-A228-CACBA36FB3B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15" y="844"/>
                <a:ext cx="647" cy="283"/>
              </a:xfrm>
              <a:custGeom>
                <a:avLst/>
                <a:gdLst>
                  <a:gd name="T0" fmla="*/ 62 w 277"/>
                  <a:gd name="T1" fmla="*/ 0 h 120"/>
                  <a:gd name="T2" fmla="*/ 43 w 277"/>
                  <a:gd name="T3" fmla="*/ 3 h 120"/>
                  <a:gd name="T4" fmla="*/ 6 w 277"/>
                  <a:gd name="T5" fmla="*/ 72 h 120"/>
                  <a:gd name="T6" fmla="*/ 2 w 277"/>
                  <a:gd name="T7" fmla="*/ 88 h 120"/>
                  <a:gd name="T8" fmla="*/ 0 w 277"/>
                  <a:gd name="T9" fmla="*/ 114 h 120"/>
                  <a:gd name="T10" fmla="*/ 14 w 277"/>
                  <a:gd name="T11" fmla="*/ 75 h 120"/>
                  <a:gd name="T12" fmla="*/ 35 w 277"/>
                  <a:gd name="T13" fmla="*/ 22 h 120"/>
                  <a:gd name="T14" fmla="*/ 58 w 277"/>
                  <a:gd name="T15" fmla="*/ 9 h 120"/>
                  <a:gd name="T16" fmla="*/ 103 w 277"/>
                  <a:gd name="T17" fmla="*/ 38 h 120"/>
                  <a:gd name="T18" fmla="*/ 182 w 277"/>
                  <a:gd name="T19" fmla="*/ 66 h 120"/>
                  <a:gd name="T20" fmla="*/ 185 w 277"/>
                  <a:gd name="T21" fmla="*/ 66 h 120"/>
                  <a:gd name="T22" fmla="*/ 228 w 277"/>
                  <a:gd name="T23" fmla="*/ 58 h 120"/>
                  <a:gd name="T24" fmla="*/ 254 w 277"/>
                  <a:gd name="T25" fmla="*/ 47 h 120"/>
                  <a:gd name="T26" fmla="*/ 258 w 277"/>
                  <a:gd name="T27" fmla="*/ 49 h 120"/>
                  <a:gd name="T28" fmla="*/ 269 w 277"/>
                  <a:gd name="T29" fmla="*/ 85 h 120"/>
                  <a:gd name="T30" fmla="*/ 274 w 277"/>
                  <a:gd name="T31" fmla="*/ 120 h 120"/>
                  <a:gd name="T32" fmla="*/ 275 w 277"/>
                  <a:gd name="T33" fmla="*/ 120 h 120"/>
                  <a:gd name="T34" fmla="*/ 277 w 277"/>
                  <a:gd name="T35" fmla="*/ 50 h 120"/>
                  <a:gd name="T36" fmla="*/ 268 w 277"/>
                  <a:gd name="T37" fmla="*/ 27 h 120"/>
                  <a:gd name="T38" fmla="*/ 222 w 277"/>
                  <a:gd name="T39" fmla="*/ 53 h 120"/>
                  <a:gd name="T40" fmla="*/ 193 w 277"/>
                  <a:gd name="T41" fmla="*/ 56 h 120"/>
                  <a:gd name="T42" fmla="*/ 153 w 277"/>
                  <a:gd name="T43" fmla="*/ 50 h 120"/>
                  <a:gd name="T44" fmla="*/ 115 w 277"/>
                  <a:gd name="T45" fmla="*/ 25 h 120"/>
                  <a:gd name="T46" fmla="*/ 79 w 277"/>
                  <a:gd name="T47" fmla="*/ 3 h 120"/>
                  <a:gd name="T48" fmla="*/ 74 w 277"/>
                  <a:gd name="T49" fmla="*/ 1 h 120"/>
                  <a:gd name="T50" fmla="*/ 69 w 277"/>
                  <a:gd name="T51" fmla="*/ 0 h 120"/>
                  <a:gd name="T52" fmla="*/ 62 w 277"/>
                  <a:gd name="T53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7" h="120">
                    <a:moveTo>
                      <a:pt x="62" y="0"/>
                    </a:moveTo>
                    <a:cubicBezTo>
                      <a:pt x="56" y="0"/>
                      <a:pt x="49" y="0"/>
                      <a:pt x="43" y="3"/>
                    </a:cubicBezTo>
                    <a:cubicBezTo>
                      <a:pt x="19" y="15"/>
                      <a:pt x="11" y="47"/>
                      <a:pt x="6" y="72"/>
                    </a:cubicBezTo>
                    <a:cubicBezTo>
                      <a:pt x="5" y="78"/>
                      <a:pt x="5" y="83"/>
                      <a:pt x="2" y="88"/>
                    </a:cubicBezTo>
                    <a:cubicBezTo>
                      <a:pt x="1" y="96"/>
                      <a:pt x="1" y="104"/>
                      <a:pt x="0" y="114"/>
                    </a:cubicBezTo>
                    <a:cubicBezTo>
                      <a:pt x="8" y="105"/>
                      <a:pt x="13" y="80"/>
                      <a:pt x="14" y="75"/>
                    </a:cubicBezTo>
                    <a:cubicBezTo>
                      <a:pt x="18" y="57"/>
                      <a:pt x="21" y="37"/>
                      <a:pt x="35" y="22"/>
                    </a:cubicBezTo>
                    <a:cubicBezTo>
                      <a:pt x="43" y="13"/>
                      <a:pt x="51" y="9"/>
                      <a:pt x="58" y="9"/>
                    </a:cubicBezTo>
                    <a:cubicBezTo>
                      <a:pt x="73" y="9"/>
                      <a:pt x="87" y="25"/>
                      <a:pt x="103" y="38"/>
                    </a:cubicBezTo>
                    <a:cubicBezTo>
                      <a:pt x="126" y="56"/>
                      <a:pt x="153" y="66"/>
                      <a:pt x="182" y="66"/>
                    </a:cubicBezTo>
                    <a:cubicBezTo>
                      <a:pt x="184" y="66"/>
                      <a:pt x="184" y="66"/>
                      <a:pt x="185" y="66"/>
                    </a:cubicBezTo>
                    <a:cubicBezTo>
                      <a:pt x="199" y="66"/>
                      <a:pt x="214" y="63"/>
                      <a:pt x="228" y="58"/>
                    </a:cubicBezTo>
                    <a:cubicBezTo>
                      <a:pt x="235" y="56"/>
                      <a:pt x="246" y="47"/>
                      <a:pt x="254" y="47"/>
                    </a:cubicBezTo>
                    <a:cubicBezTo>
                      <a:pt x="255" y="47"/>
                      <a:pt x="257" y="47"/>
                      <a:pt x="258" y="49"/>
                    </a:cubicBezTo>
                    <a:cubicBezTo>
                      <a:pt x="269" y="52"/>
                      <a:pt x="269" y="74"/>
                      <a:pt x="269" y="85"/>
                    </a:cubicBezTo>
                    <a:cubicBezTo>
                      <a:pt x="270" y="90"/>
                      <a:pt x="267" y="116"/>
                      <a:pt x="274" y="120"/>
                    </a:cubicBezTo>
                    <a:cubicBezTo>
                      <a:pt x="274" y="120"/>
                      <a:pt x="274" y="120"/>
                      <a:pt x="275" y="120"/>
                    </a:cubicBezTo>
                    <a:cubicBezTo>
                      <a:pt x="276" y="93"/>
                      <a:pt x="277" y="67"/>
                      <a:pt x="277" y="50"/>
                    </a:cubicBezTo>
                    <a:cubicBezTo>
                      <a:pt x="276" y="42"/>
                      <a:pt x="273" y="35"/>
                      <a:pt x="268" y="27"/>
                    </a:cubicBezTo>
                    <a:cubicBezTo>
                      <a:pt x="255" y="40"/>
                      <a:pt x="239" y="50"/>
                      <a:pt x="222" y="53"/>
                    </a:cubicBezTo>
                    <a:cubicBezTo>
                      <a:pt x="212" y="56"/>
                      <a:pt x="202" y="56"/>
                      <a:pt x="193" y="56"/>
                    </a:cubicBezTo>
                    <a:cubicBezTo>
                      <a:pt x="179" y="56"/>
                      <a:pt x="165" y="54"/>
                      <a:pt x="153" y="50"/>
                    </a:cubicBezTo>
                    <a:cubicBezTo>
                      <a:pt x="138" y="45"/>
                      <a:pt x="127" y="35"/>
                      <a:pt x="115" y="25"/>
                    </a:cubicBezTo>
                    <a:cubicBezTo>
                      <a:pt x="103" y="16"/>
                      <a:pt x="92" y="9"/>
                      <a:pt x="79" y="3"/>
                    </a:cubicBezTo>
                    <a:cubicBezTo>
                      <a:pt x="78" y="2"/>
                      <a:pt x="75" y="1"/>
                      <a:pt x="74" y="1"/>
                    </a:cubicBezTo>
                    <a:cubicBezTo>
                      <a:pt x="73" y="1"/>
                      <a:pt x="71" y="0"/>
                      <a:pt x="69" y="0"/>
                    </a:cubicBezTo>
                    <a:cubicBezTo>
                      <a:pt x="66" y="0"/>
                      <a:pt x="64" y="0"/>
                      <a:pt x="62" y="0"/>
                    </a:cubicBezTo>
                  </a:path>
                </a:pathLst>
              </a:custGeom>
              <a:solidFill>
                <a:srgbClr val="D499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21">
                <a:extLst>
                  <a:ext uri="{FF2B5EF4-FFF2-40B4-BE49-F238E27FC236}">
                    <a16:creationId xmlns:a16="http://schemas.microsoft.com/office/drawing/2014/main" id="{5EF36157-446E-DC4A-A64C-FA36B73F06B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78" y="814"/>
                <a:ext cx="130" cy="307"/>
              </a:xfrm>
              <a:custGeom>
                <a:avLst/>
                <a:gdLst>
                  <a:gd name="T0" fmla="*/ 59 w 59"/>
                  <a:gd name="T1" fmla="*/ 57 h 130"/>
                  <a:gd name="T2" fmla="*/ 52 w 59"/>
                  <a:gd name="T3" fmla="*/ 97 h 130"/>
                  <a:gd name="T4" fmla="*/ 36 w 59"/>
                  <a:gd name="T5" fmla="*/ 130 h 130"/>
                  <a:gd name="T6" fmla="*/ 34 w 59"/>
                  <a:gd name="T7" fmla="*/ 100 h 130"/>
                  <a:gd name="T8" fmla="*/ 28 w 59"/>
                  <a:gd name="T9" fmla="*/ 71 h 130"/>
                  <a:gd name="T10" fmla="*/ 10 w 59"/>
                  <a:gd name="T11" fmla="*/ 16 h 130"/>
                  <a:gd name="T12" fmla="*/ 44 w 59"/>
                  <a:gd name="T13" fmla="*/ 14 h 130"/>
                  <a:gd name="T14" fmla="*/ 59 w 59"/>
                  <a:gd name="T15" fmla="*/ 57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130">
                    <a:moveTo>
                      <a:pt x="59" y="57"/>
                    </a:moveTo>
                    <a:cubicBezTo>
                      <a:pt x="59" y="71"/>
                      <a:pt x="57" y="84"/>
                      <a:pt x="52" y="97"/>
                    </a:cubicBezTo>
                    <a:cubicBezTo>
                      <a:pt x="50" y="105"/>
                      <a:pt x="45" y="125"/>
                      <a:pt x="36" y="130"/>
                    </a:cubicBezTo>
                    <a:cubicBezTo>
                      <a:pt x="31" y="121"/>
                      <a:pt x="34" y="109"/>
                      <a:pt x="34" y="100"/>
                    </a:cubicBezTo>
                    <a:cubicBezTo>
                      <a:pt x="33" y="91"/>
                      <a:pt x="33" y="79"/>
                      <a:pt x="28" y="71"/>
                    </a:cubicBezTo>
                    <a:cubicBezTo>
                      <a:pt x="19" y="51"/>
                      <a:pt x="0" y="38"/>
                      <a:pt x="10" y="16"/>
                    </a:cubicBezTo>
                    <a:cubicBezTo>
                      <a:pt x="16" y="0"/>
                      <a:pt x="33" y="4"/>
                      <a:pt x="44" y="14"/>
                    </a:cubicBezTo>
                    <a:cubicBezTo>
                      <a:pt x="56" y="25"/>
                      <a:pt x="59" y="42"/>
                      <a:pt x="59" y="57"/>
                    </a:cubicBezTo>
                  </a:path>
                </a:pathLst>
              </a:custGeom>
              <a:solidFill>
                <a:srgbClr val="5E2C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2">
                <a:extLst>
                  <a:ext uri="{FF2B5EF4-FFF2-40B4-BE49-F238E27FC236}">
                    <a16:creationId xmlns:a16="http://schemas.microsoft.com/office/drawing/2014/main" id="{F9DBE618-13F0-AD46-AE62-5DEB0B41C0F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96" y="830"/>
                <a:ext cx="102" cy="286"/>
              </a:xfrm>
              <a:custGeom>
                <a:avLst/>
                <a:gdLst>
                  <a:gd name="T0" fmla="*/ 46 w 46"/>
                  <a:gd name="T1" fmla="*/ 24 h 121"/>
                  <a:gd name="T2" fmla="*/ 34 w 46"/>
                  <a:gd name="T3" fmla="*/ 7 h 121"/>
                  <a:gd name="T4" fmla="*/ 25 w 46"/>
                  <a:gd name="T5" fmla="*/ 0 h 121"/>
                  <a:gd name="T6" fmla="*/ 0 w 46"/>
                  <a:gd name="T7" fmla="*/ 32 h 121"/>
                  <a:gd name="T8" fmla="*/ 19 w 46"/>
                  <a:gd name="T9" fmla="*/ 63 h 121"/>
                  <a:gd name="T10" fmla="*/ 25 w 46"/>
                  <a:gd name="T11" fmla="*/ 92 h 121"/>
                  <a:gd name="T12" fmla="*/ 26 w 46"/>
                  <a:gd name="T13" fmla="*/ 121 h 121"/>
                  <a:gd name="T14" fmla="*/ 32 w 46"/>
                  <a:gd name="T15" fmla="*/ 64 h 121"/>
                  <a:gd name="T16" fmla="*/ 29 w 46"/>
                  <a:gd name="T17" fmla="*/ 39 h 121"/>
                  <a:gd name="T18" fmla="*/ 46 w 46"/>
                  <a:gd name="T19" fmla="*/ 24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6" h="121">
                    <a:moveTo>
                      <a:pt x="46" y="24"/>
                    </a:moveTo>
                    <a:cubicBezTo>
                      <a:pt x="43" y="17"/>
                      <a:pt x="40" y="12"/>
                      <a:pt x="34" y="7"/>
                    </a:cubicBezTo>
                    <a:cubicBezTo>
                      <a:pt x="32" y="4"/>
                      <a:pt x="28" y="1"/>
                      <a:pt x="25" y="0"/>
                    </a:cubicBezTo>
                    <a:cubicBezTo>
                      <a:pt x="13" y="6"/>
                      <a:pt x="4" y="20"/>
                      <a:pt x="0" y="32"/>
                    </a:cubicBezTo>
                    <a:cubicBezTo>
                      <a:pt x="5" y="43"/>
                      <a:pt x="13" y="52"/>
                      <a:pt x="19" y="63"/>
                    </a:cubicBezTo>
                    <a:cubicBezTo>
                      <a:pt x="24" y="71"/>
                      <a:pt x="24" y="83"/>
                      <a:pt x="25" y="92"/>
                    </a:cubicBezTo>
                    <a:cubicBezTo>
                      <a:pt x="25" y="101"/>
                      <a:pt x="21" y="113"/>
                      <a:pt x="26" y="121"/>
                    </a:cubicBezTo>
                    <a:cubicBezTo>
                      <a:pt x="36" y="107"/>
                      <a:pt x="34" y="77"/>
                      <a:pt x="32" y="64"/>
                    </a:cubicBezTo>
                    <a:cubicBezTo>
                      <a:pt x="29" y="55"/>
                      <a:pt x="25" y="48"/>
                      <a:pt x="29" y="39"/>
                    </a:cubicBezTo>
                    <a:cubicBezTo>
                      <a:pt x="32" y="33"/>
                      <a:pt x="39" y="26"/>
                      <a:pt x="46" y="24"/>
                    </a:cubicBezTo>
                  </a:path>
                </a:pathLst>
              </a:custGeom>
              <a:solidFill>
                <a:srgbClr val="321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3">
                <a:extLst>
                  <a:ext uri="{FF2B5EF4-FFF2-40B4-BE49-F238E27FC236}">
                    <a16:creationId xmlns:a16="http://schemas.microsoft.com/office/drawing/2014/main" id="{930E689B-EBA0-5C44-83B8-4110B78052F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19" y="553"/>
                <a:ext cx="650" cy="435"/>
              </a:xfrm>
              <a:custGeom>
                <a:avLst/>
                <a:gdLst>
                  <a:gd name="T0" fmla="*/ 10 w 275"/>
                  <a:gd name="T1" fmla="*/ 67 h 184"/>
                  <a:gd name="T2" fmla="*/ 5 w 275"/>
                  <a:gd name="T3" fmla="*/ 107 h 184"/>
                  <a:gd name="T4" fmla="*/ 36 w 275"/>
                  <a:gd name="T5" fmla="*/ 130 h 184"/>
                  <a:gd name="T6" fmla="*/ 72 w 275"/>
                  <a:gd name="T7" fmla="*/ 152 h 184"/>
                  <a:gd name="T8" fmla="*/ 110 w 275"/>
                  <a:gd name="T9" fmla="*/ 176 h 184"/>
                  <a:gd name="T10" fmla="*/ 178 w 275"/>
                  <a:gd name="T11" fmla="*/ 179 h 184"/>
                  <a:gd name="T12" fmla="*/ 241 w 275"/>
                  <a:gd name="T13" fmla="*/ 34 h 184"/>
                  <a:gd name="T14" fmla="*/ 207 w 275"/>
                  <a:gd name="T15" fmla="*/ 79 h 184"/>
                  <a:gd name="T16" fmla="*/ 185 w 275"/>
                  <a:gd name="T17" fmla="*/ 0 h 184"/>
                  <a:gd name="T18" fmla="*/ 85 w 275"/>
                  <a:gd name="T19" fmla="*/ 55 h 184"/>
                  <a:gd name="T20" fmla="*/ 10 w 275"/>
                  <a:gd name="T21" fmla="*/ 67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5" h="184">
                    <a:moveTo>
                      <a:pt x="10" y="67"/>
                    </a:moveTo>
                    <a:cubicBezTo>
                      <a:pt x="3" y="78"/>
                      <a:pt x="0" y="94"/>
                      <a:pt x="5" y="107"/>
                    </a:cubicBezTo>
                    <a:cubicBezTo>
                      <a:pt x="10" y="120"/>
                      <a:pt x="23" y="123"/>
                      <a:pt x="36" y="130"/>
                    </a:cubicBezTo>
                    <a:cubicBezTo>
                      <a:pt x="49" y="135"/>
                      <a:pt x="60" y="142"/>
                      <a:pt x="72" y="152"/>
                    </a:cubicBezTo>
                    <a:cubicBezTo>
                      <a:pt x="84" y="161"/>
                      <a:pt x="95" y="171"/>
                      <a:pt x="110" y="176"/>
                    </a:cubicBezTo>
                    <a:cubicBezTo>
                      <a:pt x="132" y="183"/>
                      <a:pt x="156" y="184"/>
                      <a:pt x="178" y="179"/>
                    </a:cubicBezTo>
                    <a:cubicBezTo>
                      <a:pt x="236" y="169"/>
                      <a:pt x="275" y="85"/>
                      <a:pt x="241" y="34"/>
                    </a:cubicBezTo>
                    <a:cubicBezTo>
                      <a:pt x="244" y="62"/>
                      <a:pt x="227" y="66"/>
                      <a:pt x="207" y="79"/>
                    </a:cubicBezTo>
                    <a:cubicBezTo>
                      <a:pt x="227" y="56"/>
                      <a:pt x="213" y="13"/>
                      <a:pt x="185" y="0"/>
                    </a:cubicBezTo>
                    <a:cubicBezTo>
                      <a:pt x="219" y="78"/>
                      <a:pt x="129" y="61"/>
                      <a:pt x="85" y="55"/>
                    </a:cubicBezTo>
                    <a:cubicBezTo>
                      <a:pt x="60" y="50"/>
                      <a:pt x="26" y="42"/>
                      <a:pt x="10" y="67"/>
                    </a:cubicBezTo>
                  </a:path>
                </a:pathLst>
              </a:custGeom>
              <a:solidFill>
                <a:srgbClr val="5E2C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24">
                <a:extLst>
                  <a:ext uri="{FF2B5EF4-FFF2-40B4-BE49-F238E27FC236}">
                    <a16:creationId xmlns:a16="http://schemas.microsoft.com/office/drawing/2014/main" id="{D12B5C09-CF48-364D-BE0E-D125635D20A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85" y="745"/>
                <a:ext cx="226" cy="319"/>
              </a:xfrm>
              <a:custGeom>
                <a:avLst/>
                <a:gdLst>
                  <a:gd name="T0" fmla="*/ 36 w 96"/>
                  <a:gd name="T1" fmla="*/ 2 h 135"/>
                  <a:gd name="T2" fmla="*/ 58 w 96"/>
                  <a:gd name="T3" fmla="*/ 6 h 135"/>
                  <a:gd name="T4" fmla="*/ 81 w 96"/>
                  <a:gd name="T5" fmla="*/ 20 h 135"/>
                  <a:gd name="T6" fmla="*/ 94 w 96"/>
                  <a:gd name="T7" fmla="*/ 43 h 135"/>
                  <a:gd name="T8" fmla="*/ 83 w 96"/>
                  <a:gd name="T9" fmla="*/ 46 h 135"/>
                  <a:gd name="T10" fmla="*/ 58 w 96"/>
                  <a:gd name="T11" fmla="*/ 49 h 135"/>
                  <a:gd name="T12" fmla="*/ 21 w 96"/>
                  <a:gd name="T13" fmla="*/ 117 h 135"/>
                  <a:gd name="T14" fmla="*/ 17 w 96"/>
                  <a:gd name="T15" fmla="*/ 135 h 135"/>
                  <a:gd name="T16" fmla="*/ 5 w 96"/>
                  <a:gd name="T17" fmla="*/ 89 h 135"/>
                  <a:gd name="T18" fmla="*/ 18 w 96"/>
                  <a:gd name="T19" fmla="*/ 10 h 135"/>
                  <a:gd name="T20" fmla="*/ 36 w 96"/>
                  <a:gd name="T21" fmla="*/ 2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135">
                    <a:moveTo>
                      <a:pt x="36" y="2"/>
                    </a:moveTo>
                    <a:cubicBezTo>
                      <a:pt x="44" y="0"/>
                      <a:pt x="51" y="3"/>
                      <a:pt x="58" y="6"/>
                    </a:cubicBezTo>
                    <a:cubicBezTo>
                      <a:pt x="66" y="11"/>
                      <a:pt x="74" y="14"/>
                      <a:pt x="81" y="20"/>
                    </a:cubicBezTo>
                    <a:cubicBezTo>
                      <a:pt x="86" y="25"/>
                      <a:pt x="96" y="36"/>
                      <a:pt x="94" y="43"/>
                    </a:cubicBezTo>
                    <a:cubicBezTo>
                      <a:pt x="92" y="48"/>
                      <a:pt x="88" y="46"/>
                      <a:pt x="83" y="46"/>
                    </a:cubicBezTo>
                    <a:cubicBezTo>
                      <a:pt x="75" y="46"/>
                      <a:pt x="66" y="46"/>
                      <a:pt x="58" y="49"/>
                    </a:cubicBezTo>
                    <a:cubicBezTo>
                      <a:pt x="34" y="61"/>
                      <a:pt x="26" y="93"/>
                      <a:pt x="21" y="117"/>
                    </a:cubicBezTo>
                    <a:cubicBezTo>
                      <a:pt x="20" y="123"/>
                      <a:pt x="20" y="131"/>
                      <a:pt x="17" y="135"/>
                    </a:cubicBezTo>
                    <a:cubicBezTo>
                      <a:pt x="6" y="127"/>
                      <a:pt x="6" y="102"/>
                      <a:pt x="5" y="89"/>
                    </a:cubicBezTo>
                    <a:cubicBezTo>
                      <a:pt x="0" y="65"/>
                      <a:pt x="0" y="31"/>
                      <a:pt x="18" y="10"/>
                    </a:cubicBezTo>
                    <a:cubicBezTo>
                      <a:pt x="23" y="5"/>
                      <a:pt x="29" y="2"/>
                      <a:pt x="36" y="2"/>
                    </a:cubicBezTo>
                  </a:path>
                </a:pathLst>
              </a:custGeom>
              <a:solidFill>
                <a:srgbClr val="5E2C0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25">
                <a:extLst>
                  <a:ext uri="{FF2B5EF4-FFF2-40B4-BE49-F238E27FC236}">
                    <a16:creationId xmlns:a16="http://schemas.microsoft.com/office/drawing/2014/main" id="{FD937FD2-4FB2-3740-A066-A13F7CC92D2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36" y="634"/>
                <a:ext cx="633" cy="354"/>
              </a:xfrm>
              <a:custGeom>
                <a:avLst/>
                <a:gdLst>
                  <a:gd name="T0" fmla="*/ 234 w 268"/>
                  <a:gd name="T1" fmla="*/ 0 h 150"/>
                  <a:gd name="T2" fmla="*/ 234 w 268"/>
                  <a:gd name="T3" fmla="*/ 9 h 150"/>
                  <a:gd name="T4" fmla="*/ 237 w 268"/>
                  <a:gd name="T5" fmla="*/ 40 h 150"/>
                  <a:gd name="T6" fmla="*/ 223 w 268"/>
                  <a:gd name="T7" fmla="*/ 79 h 150"/>
                  <a:gd name="T8" fmla="*/ 184 w 268"/>
                  <a:gd name="T9" fmla="*/ 120 h 150"/>
                  <a:gd name="T10" fmla="*/ 123 w 268"/>
                  <a:gd name="T11" fmla="*/ 126 h 150"/>
                  <a:gd name="T12" fmla="*/ 68 w 268"/>
                  <a:gd name="T13" fmla="*/ 101 h 150"/>
                  <a:gd name="T14" fmla="*/ 8 w 268"/>
                  <a:gd name="T15" fmla="*/ 77 h 150"/>
                  <a:gd name="T16" fmla="*/ 0 w 268"/>
                  <a:gd name="T17" fmla="*/ 78 h 150"/>
                  <a:gd name="T18" fmla="*/ 28 w 268"/>
                  <a:gd name="T19" fmla="*/ 96 h 150"/>
                  <a:gd name="T20" fmla="*/ 64 w 268"/>
                  <a:gd name="T21" fmla="*/ 117 h 150"/>
                  <a:gd name="T22" fmla="*/ 102 w 268"/>
                  <a:gd name="T23" fmla="*/ 142 h 150"/>
                  <a:gd name="T24" fmla="*/ 171 w 268"/>
                  <a:gd name="T25" fmla="*/ 145 h 150"/>
                  <a:gd name="T26" fmla="*/ 234 w 268"/>
                  <a:gd name="T27" fmla="*/ 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8" h="150">
                    <a:moveTo>
                      <a:pt x="234" y="0"/>
                    </a:moveTo>
                    <a:cubicBezTo>
                      <a:pt x="235" y="3"/>
                      <a:pt x="235" y="7"/>
                      <a:pt x="234" y="9"/>
                    </a:cubicBezTo>
                    <a:cubicBezTo>
                      <a:pt x="236" y="19"/>
                      <a:pt x="238" y="29"/>
                      <a:pt x="237" y="40"/>
                    </a:cubicBezTo>
                    <a:cubicBezTo>
                      <a:pt x="235" y="54"/>
                      <a:pt x="230" y="67"/>
                      <a:pt x="223" y="79"/>
                    </a:cubicBezTo>
                    <a:cubicBezTo>
                      <a:pt x="215" y="96"/>
                      <a:pt x="202" y="113"/>
                      <a:pt x="184" y="120"/>
                    </a:cubicBezTo>
                    <a:cubicBezTo>
                      <a:pt x="163" y="128"/>
                      <a:pt x="145" y="131"/>
                      <a:pt x="123" y="126"/>
                    </a:cubicBezTo>
                    <a:cubicBezTo>
                      <a:pt x="104" y="121"/>
                      <a:pt x="86" y="109"/>
                      <a:pt x="68" y="101"/>
                    </a:cubicBezTo>
                    <a:cubicBezTo>
                      <a:pt x="49" y="92"/>
                      <a:pt x="30" y="76"/>
                      <a:pt x="8" y="77"/>
                    </a:cubicBezTo>
                    <a:cubicBezTo>
                      <a:pt x="6" y="77"/>
                      <a:pt x="4" y="78"/>
                      <a:pt x="0" y="78"/>
                    </a:cubicBezTo>
                    <a:cubicBezTo>
                      <a:pt x="7" y="87"/>
                      <a:pt x="18" y="90"/>
                      <a:pt x="28" y="96"/>
                    </a:cubicBezTo>
                    <a:cubicBezTo>
                      <a:pt x="41" y="101"/>
                      <a:pt x="52" y="108"/>
                      <a:pt x="64" y="117"/>
                    </a:cubicBezTo>
                    <a:cubicBezTo>
                      <a:pt x="76" y="127"/>
                      <a:pt x="87" y="137"/>
                      <a:pt x="102" y="142"/>
                    </a:cubicBezTo>
                    <a:cubicBezTo>
                      <a:pt x="124" y="149"/>
                      <a:pt x="149" y="150"/>
                      <a:pt x="171" y="145"/>
                    </a:cubicBezTo>
                    <a:cubicBezTo>
                      <a:pt x="229" y="135"/>
                      <a:pt x="268" y="51"/>
                      <a:pt x="234" y="0"/>
                    </a:cubicBezTo>
                  </a:path>
                </a:pathLst>
              </a:custGeom>
              <a:solidFill>
                <a:srgbClr val="321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26">
                <a:extLst>
                  <a:ext uri="{FF2B5EF4-FFF2-40B4-BE49-F238E27FC236}">
                    <a16:creationId xmlns:a16="http://schemas.microsoft.com/office/drawing/2014/main" id="{9986EB10-6A55-BB4D-8507-15447992FBE2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22" y="816"/>
                <a:ext cx="185" cy="240"/>
              </a:xfrm>
              <a:custGeom>
                <a:avLst/>
                <a:gdLst>
                  <a:gd name="T0" fmla="*/ 57 w 78"/>
                  <a:gd name="T1" fmla="*/ 0 h 102"/>
                  <a:gd name="T2" fmla="*/ 11 w 78"/>
                  <a:gd name="T3" fmla="*/ 31 h 102"/>
                  <a:gd name="T4" fmla="*/ 3 w 78"/>
                  <a:gd name="T5" fmla="*/ 102 h 102"/>
                  <a:gd name="T6" fmla="*/ 5 w 78"/>
                  <a:gd name="T7" fmla="*/ 88 h 102"/>
                  <a:gd name="T8" fmla="*/ 41 w 78"/>
                  <a:gd name="T9" fmla="*/ 19 h 102"/>
                  <a:gd name="T10" fmla="*/ 66 w 78"/>
                  <a:gd name="T11" fmla="*/ 15 h 102"/>
                  <a:gd name="T12" fmla="*/ 76 w 78"/>
                  <a:gd name="T13" fmla="*/ 13 h 102"/>
                  <a:gd name="T14" fmla="*/ 74 w 78"/>
                  <a:gd name="T15" fmla="*/ 2 h 102"/>
                  <a:gd name="T16" fmla="*/ 57 w 78"/>
                  <a:gd name="T17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8" h="102">
                    <a:moveTo>
                      <a:pt x="57" y="0"/>
                    </a:moveTo>
                    <a:cubicBezTo>
                      <a:pt x="41" y="1"/>
                      <a:pt x="18" y="14"/>
                      <a:pt x="11" y="31"/>
                    </a:cubicBezTo>
                    <a:cubicBezTo>
                      <a:pt x="0" y="53"/>
                      <a:pt x="4" y="78"/>
                      <a:pt x="3" y="102"/>
                    </a:cubicBezTo>
                    <a:cubicBezTo>
                      <a:pt x="4" y="98"/>
                      <a:pt x="4" y="93"/>
                      <a:pt x="5" y="88"/>
                    </a:cubicBezTo>
                    <a:cubicBezTo>
                      <a:pt x="9" y="63"/>
                      <a:pt x="17" y="31"/>
                      <a:pt x="41" y="19"/>
                    </a:cubicBezTo>
                    <a:cubicBezTo>
                      <a:pt x="49" y="15"/>
                      <a:pt x="58" y="15"/>
                      <a:pt x="66" y="15"/>
                    </a:cubicBezTo>
                    <a:cubicBezTo>
                      <a:pt x="71" y="15"/>
                      <a:pt x="75" y="18"/>
                      <a:pt x="76" y="13"/>
                    </a:cubicBezTo>
                    <a:cubicBezTo>
                      <a:pt x="78" y="11"/>
                      <a:pt x="76" y="7"/>
                      <a:pt x="74" y="2"/>
                    </a:cubicBezTo>
                    <a:cubicBezTo>
                      <a:pt x="69" y="1"/>
                      <a:pt x="63" y="0"/>
                      <a:pt x="57" y="0"/>
                    </a:cubicBezTo>
                  </a:path>
                </a:pathLst>
              </a:custGeom>
              <a:solidFill>
                <a:srgbClr val="321B1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>
                <a:extLst>
                  <a:ext uri="{FF2B5EF4-FFF2-40B4-BE49-F238E27FC236}">
                    <a16:creationId xmlns:a16="http://schemas.microsoft.com/office/drawing/2014/main" id="{1992DA4D-B937-CD4E-85E7-627FA788AA4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518" y="761"/>
                <a:ext cx="113" cy="97"/>
              </a:xfrm>
              <a:custGeom>
                <a:avLst/>
                <a:gdLst>
                  <a:gd name="T0" fmla="*/ 28 w 48"/>
                  <a:gd name="T1" fmla="*/ 0 h 41"/>
                  <a:gd name="T2" fmla="*/ 7 w 48"/>
                  <a:gd name="T3" fmla="*/ 14 h 41"/>
                  <a:gd name="T4" fmla="*/ 1 w 48"/>
                  <a:gd name="T5" fmla="*/ 41 h 41"/>
                  <a:gd name="T6" fmla="*/ 33 w 48"/>
                  <a:gd name="T7" fmla="*/ 16 h 41"/>
                  <a:gd name="T8" fmla="*/ 38 w 48"/>
                  <a:gd name="T9" fmla="*/ 2 h 41"/>
                  <a:gd name="T10" fmla="*/ 28 w 48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41">
                    <a:moveTo>
                      <a:pt x="28" y="0"/>
                    </a:moveTo>
                    <a:cubicBezTo>
                      <a:pt x="19" y="0"/>
                      <a:pt x="11" y="6"/>
                      <a:pt x="7" y="14"/>
                    </a:cubicBezTo>
                    <a:cubicBezTo>
                      <a:pt x="0" y="23"/>
                      <a:pt x="2" y="31"/>
                      <a:pt x="1" y="41"/>
                    </a:cubicBezTo>
                    <a:cubicBezTo>
                      <a:pt x="3" y="24"/>
                      <a:pt x="18" y="17"/>
                      <a:pt x="33" y="16"/>
                    </a:cubicBezTo>
                    <a:cubicBezTo>
                      <a:pt x="43" y="16"/>
                      <a:pt x="48" y="7"/>
                      <a:pt x="38" y="2"/>
                    </a:cubicBezTo>
                    <a:cubicBezTo>
                      <a:pt x="34" y="1"/>
                      <a:pt x="32" y="0"/>
                      <a:pt x="28" y="0"/>
                    </a:cubicBezTo>
                  </a:path>
                </a:pathLst>
              </a:custGeom>
              <a:solidFill>
                <a:srgbClr val="885B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28">
                <a:extLst>
                  <a:ext uri="{FF2B5EF4-FFF2-40B4-BE49-F238E27FC236}">
                    <a16:creationId xmlns:a16="http://schemas.microsoft.com/office/drawing/2014/main" id="{150007C4-2D99-8342-97BD-35C3B999688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52" y="686"/>
                <a:ext cx="388" cy="156"/>
              </a:xfrm>
              <a:custGeom>
                <a:avLst/>
                <a:gdLst>
                  <a:gd name="T0" fmla="*/ 37 w 164"/>
                  <a:gd name="T1" fmla="*/ 0 h 66"/>
                  <a:gd name="T2" fmla="*/ 15 w 164"/>
                  <a:gd name="T3" fmla="*/ 7 h 66"/>
                  <a:gd name="T4" fmla="*/ 0 w 164"/>
                  <a:gd name="T5" fmla="*/ 34 h 66"/>
                  <a:gd name="T6" fmla="*/ 16 w 164"/>
                  <a:gd name="T7" fmla="*/ 32 h 66"/>
                  <a:gd name="T8" fmla="*/ 54 w 164"/>
                  <a:gd name="T9" fmla="*/ 43 h 66"/>
                  <a:gd name="T10" fmla="*/ 81 w 164"/>
                  <a:gd name="T11" fmla="*/ 55 h 66"/>
                  <a:gd name="T12" fmla="*/ 120 w 164"/>
                  <a:gd name="T13" fmla="*/ 66 h 66"/>
                  <a:gd name="T14" fmla="*/ 142 w 164"/>
                  <a:gd name="T15" fmla="*/ 62 h 66"/>
                  <a:gd name="T16" fmla="*/ 164 w 164"/>
                  <a:gd name="T17" fmla="*/ 42 h 66"/>
                  <a:gd name="T18" fmla="*/ 135 w 164"/>
                  <a:gd name="T19" fmla="*/ 53 h 66"/>
                  <a:gd name="T20" fmla="*/ 94 w 164"/>
                  <a:gd name="T21" fmla="*/ 41 h 66"/>
                  <a:gd name="T22" fmla="*/ 41 w 164"/>
                  <a:gd name="T23" fmla="*/ 15 h 66"/>
                  <a:gd name="T24" fmla="*/ 32 w 164"/>
                  <a:gd name="T25" fmla="*/ 18 h 66"/>
                  <a:gd name="T26" fmla="*/ 44 w 164"/>
                  <a:gd name="T27" fmla="*/ 12 h 66"/>
                  <a:gd name="T28" fmla="*/ 58 w 164"/>
                  <a:gd name="T29" fmla="*/ 14 h 66"/>
                  <a:gd name="T30" fmla="*/ 63 w 164"/>
                  <a:gd name="T31" fmla="*/ 14 h 66"/>
                  <a:gd name="T32" fmla="*/ 84 w 164"/>
                  <a:gd name="T33" fmla="*/ 6 h 66"/>
                  <a:gd name="T34" fmla="*/ 74 w 164"/>
                  <a:gd name="T35" fmla="*/ 8 h 66"/>
                  <a:gd name="T36" fmla="*/ 39 w 164"/>
                  <a:gd name="T37" fmla="*/ 0 h 66"/>
                  <a:gd name="T38" fmla="*/ 37 w 164"/>
                  <a:gd name="T39" fmla="*/ 0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64" h="66">
                    <a:moveTo>
                      <a:pt x="37" y="0"/>
                    </a:moveTo>
                    <a:cubicBezTo>
                      <a:pt x="30" y="0"/>
                      <a:pt x="21" y="3"/>
                      <a:pt x="15" y="7"/>
                    </a:cubicBezTo>
                    <a:cubicBezTo>
                      <a:pt x="6" y="13"/>
                      <a:pt x="0" y="24"/>
                      <a:pt x="0" y="34"/>
                    </a:cubicBezTo>
                    <a:cubicBezTo>
                      <a:pt x="6" y="32"/>
                      <a:pt x="10" y="32"/>
                      <a:pt x="16" y="32"/>
                    </a:cubicBezTo>
                    <a:cubicBezTo>
                      <a:pt x="29" y="32"/>
                      <a:pt x="42" y="37"/>
                      <a:pt x="54" y="43"/>
                    </a:cubicBezTo>
                    <a:cubicBezTo>
                      <a:pt x="64" y="48"/>
                      <a:pt x="73" y="50"/>
                      <a:pt x="81" y="55"/>
                    </a:cubicBezTo>
                    <a:cubicBezTo>
                      <a:pt x="95" y="61"/>
                      <a:pt x="107" y="66"/>
                      <a:pt x="120" y="66"/>
                    </a:cubicBezTo>
                    <a:cubicBezTo>
                      <a:pt x="127" y="66"/>
                      <a:pt x="133" y="65"/>
                      <a:pt x="142" y="62"/>
                    </a:cubicBezTo>
                    <a:cubicBezTo>
                      <a:pt x="152" y="57"/>
                      <a:pt x="155" y="50"/>
                      <a:pt x="164" y="42"/>
                    </a:cubicBezTo>
                    <a:cubicBezTo>
                      <a:pt x="154" y="49"/>
                      <a:pt x="145" y="53"/>
                      <a:pt x="135" y="53"/>
                    </a:cubicBezTo>
                    <a:cubicBezTo>
                      <a:pt x="122" y="53"/>
                      <a:pt x="107" y="47"/>
                      <a:pt x="94" y="41"/>
                    </a:cubicBezTo>
                    <a:cubicBezTo>
                      <a:pt x="81" y="35"/>
                      <a:pt x="58" y="15"/>
                      <a:pt x="41" y="15"/>
                    </a:cubicBezTo>
                    <a:cubicBezTo>
                      <a:pt x="38" y="15"/>
                      <a:pt x="36" y="17"/>
                      <a:pt x="32" y="18"/>
                    </a:cubicBezTo>
                    <a:cubicBezTo>
                      <a:pt x="35" y="13"/>
                      <a:pt x="39" y="12"/>
                      <a:pt x="44" y="12"/>
                    </a:cubicBezTo>
                    <a:cubicBezTo>
                      <a:pt x="49" y="12"/>
                      <a:pt x="54" y="14"/>
                      <a:pt x="58" y="14"/>
                    </a:cubicBezTo>
                    <a:cubicBezTo>
                      <a:pt x="59" y="14"/>
                      <a:pt x="60" y="14"/>
                      <a:pt x="63" y="14"/>
                    </a:cubicBezTo>
                    <a:cubicBezTo>
                      <a:pt x="70" y="14"/>
                      <a:pt x="77" y="12"/>
                      <a:pt x="84" y="6"/>
                    </a:cubicBezTo>
                    <a:cubicBezTo>
                      <a:pt x="80" y="7"/>
                      <a:pt x="78" y="8"/>
                      <a:pt x="74" y="8"/>
                    </a:cubicBezTo>
                    <a:cubicBezTo>
                      <a:pt x="63" y="8"/>
                      <a:pt x="51" y="0"/>
                      <a:pt x="39" y="0"/>
                    </a:cubicBezTo>
                    <a:cubicBezTo>
                      <a:pt x="39" y="0"/>
                      <a:pt x="38" y="0"/>
                      <a:pt x="37" y="0"/>
                    </a:cubicBezTo>
                  </a:path>
                </a:pathLst>
              </a:custGeom>
              <a:solidFill>
                <a:srgbClr val="885B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29">
                <a:extLst>
                  <a:ext uri="{FF2B5EF4-FFF2-40B4-BE49-F238E27FC236}">
                    <a16:creationId xmlns:a16="http://schemas.microsoft.com/office/drawing/2014/main" id="{62BC8EE5-B58F-AA4D-B2A0-D540E5C74CC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26" y="1234"/>
                <a:ext cx="423" cy="200"/>
              </a:xfrm>
              <a:custGeom>
                <a:avLst/>
                <a:gdLst>
                  <a:gd name="T0" fmla="*/ 90 w 179"/>
                  <a:gd name="T1" fmla="*/ 21 h 85"/>
                  <a:gd name="T2" fmla="*/ 4 w 179"/>
                  <a:gd name="T3" fmla="*/ 0 h 85"/>
                  <a:gd name="T4" fmla="*/ 86 w 179"/>
                  <a:gd name="T5" fmla="*/ 80 h 85"/>
                  <a:gd name="T6" fmla="*/ 179 w 179"/>
                  <a:gd name="T7" fmla="*/ 20 h 85"/>
                  <a:gd name="T8" fmla="*/ 90 w 179"/>
                  <a:gd name="T9" fmla="*/ 21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85">
                    <a:moveTo>
                      <a:pt x="90" y="21"/>
                    </a:moveTo>
                    <a:cubicBezTo>
                      <a:pt x="50" y="17"/>
                      <a:pt x="15" y="8"/>
                      <a:pt x="4" y="0"/>
                    </a:cubicBezTo>
                    <a:cubicBezTo>
                      <a:pt x="0" y="44"/>
                      <a:pt x="40" y="77"/>
                      <a:pt x="86" y="80"/>
                    </a:cubicBezTo>
                    <a:cubicBezTo>
                      <a:pt x="132" y="85"/>
                      <a:pt x="174" y="66"/>
                      <a:pt x="179" y="20"/>
                    </a:cubicBezTo>
                    <a:cubicBezTo>
                      <a:pt x="167" y="25"/>
                      <a:pt x="132" y="25"/>
                      <a:pt x="90" y="21"/>
                    </a:cubicBezTo>
                  </a:path>
                </a:pathLst>
              </a:custGeom>
              <a:solidFill>
                <a:srgbClr val="91191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0">
                <a:extLst>
                  <a:ext uri="{FF2B5EF4-FFF2-40B4-BE49-F238E27FC236}">
                    <a16:creationId xmlns:a16="http://schemas.microsoft.com/office/drawing/2014/main" id="{6B935E23-720D-0C4D-84F4-C9258FC9D6A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57" y="1257"/>
                <a:ext cx="375" cy="156"/>
              </a:xfrm>
              <a:custGeom>
                <a:avLst/>
                <a:gdLst>
                  <a:gd name="T0" fmla="*/ 74 w 159"/>
                  <a:gd name="T1" fmla="*/ 63 h 66"/>
                  <a:gd name="T2" fmla="*/ 155 w 159"/>
                  <a:gd name="T3" fmla="*/ 40 h 66"/>
                  <a:gd name="T4" fmla="*/ 153 w 159"/>
                  <a:gd name="T5" fmla="*/ 30 h 66"/>
                  <a:gd name="T6" fmla="*/ 159 w 159"/>
                  <a:gd name="T7" fmla="*/ 15 h 66"/>
                  <a:gd name="T8" fmla="*/ 159 w 159"/>
                  <a:gd name="T9" fmla="*/ 14 h 66"/>
                  <a:gd name="T10" fmla="*/ 79 w 159"/>
                  <a:gd name="T11" fmla="*/ 14 h 66"/>
                  <a:gd name="T12" fmla="*/ 1 w 159"/>
                  <a:gd name="T13" fmla="*/ 0 h 66"/>
                  <a:gd name="T14" fmla="*/ 1 w 159"/>
                  <a:gd name="T15" fmla="*/ 1 h 66"/>
                  <a:gd name="T16" fmla="*/ 2 w 159"/>
                  <a:gd name="T17" fmla="*/ 18 h 66"/>
                  <a:gd name="T18" fmla="*/ 0 w 159"/>
                  <a:gd name="T19" fmla="*/ 26 h 66"/>
                  <a:gd name="T20" fmla="*/ 74 w 159"/>
                  <a:gd name="T21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9" h="66">
                    <a:moveTo>
                      <a:pt x="74" y="63"/>
                    </a:moveTo>
                    <a:cubicBezTo>
                      <a:pt x="106" y="66"/>
                      <a:pt x="137" y="59"/>
                      <a:pt x="155" y="40"/>
                    </a:cubicBezTo>
                    <a:cubicBezTo>
                      <a:pt x="153" y="36"/>
                      <a:pt x="153" y="33"/>
                      <a:pt x="153" y="30"/>
                    </a:cubicBezTo>
                    <a:cubicBezTo>
                      <a:pt x="156" y="26"/>
                      <a:pt x="157" y="20"/>
                      <a:pt x="159" y="15"/>
                    </a:cubicBezTo>
                    <a:cubicBezTo>
                      <a:pt x="159" y="14"/>
                      <a:pt x="159" y="14"/>
                      <a:pt x="159" y="14"/>
                    </a:cubicBezTo>
                    <a:cubicBezTo>
                      <a:pt x="142" y="16"/>
                      <a:pt x="112" y="16"/>
                      <a:pt x="79" y="14"/>
                    </a:cubicBezTo>
                    <a:cubicBezTo>
                      <a:pt x="45" y="11"/>
                      <a:pt x="16" y="5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7"/>
                      <a:pt x="1" y="12"/>
                      <a:pt x="2" y="18"/>
                    </a:cubicBezTo>
                    <a:cubicBezTo>
                      <a:pt x="2" y="19"/>
                      <a:pt x="1" y="23"/>
                      <a:pt x="0" y="26"/>
                    </a:cubicBezTo>
                    <a:cubicBezTo>
                      <a:pt x="13" y="47"/>
                      <a:pt x="42" y="60"/>
                      <a:pt x="74" y="6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>
                <a:extLst>
                  <a:ext uri="{FF2B5EF4-FFF2-40B4-BE49-F238E27FC236}">
                    <a16:creationId xmlns:a16="http://schemas.microsoft.com/office/drawing/2014/main" id="{3750B7AA-B85C-654C-AA9B-443772B5FCC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71" y="1307"/>
                <a:ext cx="210" cy="54"/>
              </a:xfrm>
              <a:custGeom>
                <a:avLst/>
                <a:gdLst>
                  <a:gd name="T0" fmla="*/ 0 w 89"/>
                  <a:gd name="T1" fmla="*/ 0 h 23"/>
                  <a:gd name="T2" fmla="*/ 89 w 89"/>
                  <a:gd name="T3" fmla="*/ 18 h 23"/>
                  <a:gd name="T4" fmla="*/ 0 w 89"/>
                  <a:gd name="T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9" h="23">
                    <a:moveTo>
                      <a:pt x="0" y="0"/>
                    </a:moveTo>
                    <a:cubicBezTo>
                      <a:pt x="0" y="0"/>
                      <a:pt x="29" y="18"/>
                      <a:pt x="89" y="18"/>
                    </a:cubicBezTo>
                    <a:cubicBezTo>
                      <a:pt x="64" y="23"/>
                      <a:pt x="20" y="15"/>
                      <a:pt x="0" y="0"/>
                    </a:cubicBezTo>
                  </a:path>
                </a:pathLst>
              </a:custGeom>
              <a:solidFill>
                <a:srgbClr val="C6C7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32">
                <a:extLst>
                  <a:ext uri="{FF2B5EF4-FFF2-40B4-BE49-F238E27FC236}">
                    <a16:creationId xmlns:a16="http://schemas.microsoft.com/office/drawing/2014/main" id="{E3C6FE76-52EF-DF41-A2E7-45BF30624FD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61" y="2478"/>
                <a:ext cx="739" cy="274"/>
              </a:xfrm>
              <a:custGeom>
                <a:avLst/>
                <a:gdLst>
                  <a:gd name="T0" fmla="*/ 310 w 313"/>
                  <a:gd name="T1" fmla="*/ 0 h 116"/>
                  <a:gd name="T2" fmla="*/ 166 w 313"/>
                  <a:gd name="T3" fmla="*/ 0 h 116"/>
                  <a:gd name="T4" fmla="*/ 164 w 313"/>
                  <a:gd name="T5" fmla="*/ 0 h 116"/>
                  <a:gd name="T6" fmla="*/ 3 w 313"/>
                  <a:gd name="T7" fmla="*/ 0 h 116"/>
                  <a:gd name="T8" fmla="*/ 2 w 313"/>
                  <a:gd name="T9" fmla="*/ 61 h 116"/>
                  <a:gd name="T10" fmla="*/ 40 w 313"/>
                  <a:gd name="T11" fmla="*/ 108 h 116"/>
                  <a:gd name="T12" fmla="*/ 156 w 313"/>
                  <a:gd name="T13" fmla="*/ 116 h 116"/>
                  <a:gd name="T14" fmla="*/ 274 w 313"/>
                  <a:gd name="T15" fmla="*/ 108 h 116"/>
                  <a:gd name="T16" fmla="*/ 312 w 313"/>
                  <a:gd name="T17" fmla="*/ 61 h 116"/>
                  <a:gd name="T18" fmla="*/ 310 w 313"/>
                  <a:gd name="T19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3" h="116">
                    <a:moveTo>
                      <a:pt x="310" y="0"/>
                    </a:moveTo>
                    <a:cubicBezTo>
                      <a:pt x="166" y="0"/>
                      <a:pt x="166" y="0"/>
                      <a:pt x="166" y="0"/>
                    </a:cubicBezTo>
                    <a:cubicBezTo>
                      <a:pt x="164" y="0"/>
                      <a:pt x="164" y="0"/>
                      <a:pt x="16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0" y="45"/>
                      <a:pt x="2" y="61"/>
                    </a:cubicBezTo>
                    <a:cubicBezTo>
                      <a:pt x="4" y="77"/>
                      <a:pt x="21" y="102"/>
                      <a:pt x="40" y="108"/>
                    </a:cubicBezTo>
                    <a:cubicBezTo>
                      <a:pt x="56" y="113"/>
                      <a:pt x="138" y="116"/>
                      <a:pt x="156" y="116"/>
                    </a:cubicBezTo>
                    <a:cubicBezTo>
                      <a:pt x="174" y="116"/>
                      <a:pt x="258" y="113"/>
                      <a:pt x="274" y="108"/>
                    </a:cubicBezTo>
                    <a:cubicBezTo>
                      <a:pt x="292" y="102"/>
                      <a:pt x="310" y="77"/>
                      <a:pt x="312" y="61"/>
                    </a:cubicBezTo>
                    <a:cubicBezTo>
                      <a:pt x="313" y="45"/>
                      <a:pt x="310" y="0"/>
                      <a:pt x="310" y="0"/>
                    </a:cubicBez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Oval 33">
                <a:extLst>
                  <a:ext uri="{FF2B5EF4-FFF2-40B4-BE49-F238E27FC236}">
                    <a16:creationId xmlns:a16="http://schemas.microsoft.com/office/drawing/2014/main" id="{42FB9AF3-EC26-EF4C-97D4-4256963F07CE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610" y="3081"/>
                <a:ext cx="127" cy="127"/>
              </a:xfrm>
              <a:prstGeom prst="ellipse">
                <a:avLst/>
              </a:pr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34">
                <a:extLst>
                  <a:ext uri="{FF2B5EF4-FFF2-40B4-BE49-F238E27FC236}">
                    <a16:creationId xmlns:a16="http://schemas.microsoft.com/office/drawing/2014/main" id="{A22697B1-AFEF-AE46-BE81-61C4C7938EA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10" y="3137"/>
                <a:ext cx="243" cy="556"/>
              </a:xfrm>
              <a:custGeom>
                <a:avLst/>
                <a:gdLst>
                  <a:gd name="T0" fmla="*/ 146 w 243"/>
                  <a:gd name="T1" fmla="*/ 556 h 556"/>
                  <a:gd name="T2" fmla="*/ 0 w 243"/>
                  <a:gd name="T3" fmla="*/ 15 h 556"/>
                  <a:gd name="T4" fmla="*/ 127 w 243"/>
                  <a:gd name="T5" fmla="*/ 0 h 556"/>
                  <a:gd name="T6" fmla="*/ 243 w 243"/>
                  <a:gd name="T7" fmla="*/ 499 h 556"/>
                  <a:gd name="T8" fmla="*/ 146 w 243"/>
                  <a:gd name="T9" fmla="*/ 556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3" h="556">
                    <a:moveTo>
                      <a:pt x="146" y="556"/>
                    </a:moveTo>
                    <a:lnTo>
                      <a:pt x="0" y="15"/>
                    </a:lnTo>
                    <a:lnTo>
                      <a:pt x="127" y="0"/>
                    </a:lnTo>
                    <a:lnTo>
                      <a:pt x="243" y="499"/>
                    </a:lnTo>
                    <a:lnTo>
                      <a:pt x="146" y="556"/>
                    </a:ln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35">
                <a:extLst>
                  <a:ext uri="{FF2B5EF4-FFF2-40B4-BE49-F238E27FC236}">
                    <a16:creationId xmlns:a16="http://schemas.microsoft.com/office/drawing/2014/main" id="{4B97344B-25F5-C24A-8DA7-BDBBB4F8BA3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298" y="3532"/>
                <a:ext cx="576" cy="236"/>
              </a:xfrm>
              <a:custGeom>
                <a:avLst/>
                <a:gdLst>
                  <a:gd name="T0" fmla="*/ 153 w 244"/>
                  <a:gd name="T1" fmla="*/ 30 h 100"/>
                  <a:gd name="T2" fmla="*/ 96 w 244"/>
                  <a:gd name="T3" fmla="*/ 40 h 100"/>
                  <a:gd name="T4" fmla="*/ 12 w 244"/>
                  <a:gd name="T5" fmla="*/ 67 h 100"/>
                  <a:gd name="T6" fmla="*/ 0 w 244"/>
                  <a:gd name="T7" fmla="*/ 100 h 100"/>
                  <a:gd name="T8" fmla="*/ 244 w 244"/>
                  <a:gd name="T9" fmla="*/ 100 h 100"/>
                  <a:gd name="T10" fmla="*/ 226 w 244"/>
                  <a:gd name="T11" fmla="*/ 0 h 100"/>
                  <a:gd name="T12" fmla="*/ 177 w 244"/>
                  <a:gd name="T13" fmla="*/ 13 h 100"/>
                  <a:gd name="T14" fmla="*/ 153 w 244"/>
                  <a:gd name="T15" fmla="*/ 3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4" h="100">
                    <a:moveTo>
                      <a:pt x="153" y="30"/>
                    </a:moveTo>
                    <a:cubicBezTo>
                      <a:pt x="144" y="34"/>
                      <a:pt x="96" y="40"/>
                      <a:pt x="96" y="40"/>
                    </a:cubicBezTo>
                    <a:cubicBezTo>
                      <a:pt x="96" y="40"/>
                      <a:pt x="27" y="28"/>
                      <a:pt x="12" y="67"/>
                    </a:cubicBezTo>
                    <a:cubicBezTo>
                      <a:pt x="2" y="92"/>
                      <a:pt x="0" y="100"/>
                      <a:pt x="0" y="100"/>
                    </a:cubicBezTo>
                    <a:cubicBezTo>
                      <a:pt x="68" y="100"/>
                      <a:pt x="244" y="100"/>
                      <a:pt x="244" y="100"/>
                    </a:cubicBezTo>
                    <a:cubicBezTo>
                      <a:pt x="244" y="77"/>
                      <a:pt x="226" y="0"/>
                      <a:pt x="226" y="0"/>
                    </a:cubicBezTo>
                    <a:cubicBezTo>
                      <a:pt x="177" y="13"/>
                      <a:pt x="177" y="13"/>
                      <a:pt x="177" y="13"/>
                    </a:cubicBezTo>
                    <a:cubicBezTo>
                      <a:pt x="177" y="13"/>
                      <a:pt x="161" y="26"/>
                      <a:pt x="153" y="3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Oval 36">
                <a:extLst>
                  <a:ext uri="{FF2B5EF4-FFF2-40B4-BE49-F238E27FC236}">
                    <a16:creationId xmlns:a16="http://schemas.microsoft.com/office/drawing/2014/main" id="{B2EF2EB4-B051-BF40-BEF4-35B3CBABDDF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702" y="3596"/>
                <a:ext cx="142" cy="14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37">
                <a:extLst>
                  <a:ext uri="{FF2B5EF4-FFF2-40B4-BE49-F238E27FC236}">
                    <a16:creationId xmlns:a16="http://schemas.microsoft.com/office/drawing/2014/main" id="{4985A7DC-2B4B-3441-83EF-EB0F88D50CA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444" y="2488"/>
                <a:ext cx="376" cy="664"/>
              </a:xfrm>
              <a:custGeom>
                <a:avLst/>
                <a:gdLst>
                  <a:gd name="T0" fmla="*/ 156 w 159"/>
                  <a:gd name="T1" fmla="*/ 32 h 281"/>
                  <a:gd name="T2" fmla="*/ 17 w 159"/>
                  <a:gd name="T3" fmla="*/ 29 h 281"/>
                  <a:gd name="T4" fmla="*/ 70 w 159"/>
                  <a:gd name="T5" fmla="*/ 281 h 281"/>
                  <a:gd name="T6" fmla="*/ 124 w 159"/>
                  <a:gd name="T7" fmla="*/ 275 h 281"/>
                  <a:gd name="T8" fmla="*/ 156 w 159"/>
                  <a:gd name="T9" fmla="*/ 3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281">
                    <a:moveTo>
                      <a:pt x="156" y="32"/>
                    </a:moveTo>
                    <a:cubicBezTo>
                      <a:pt x="159" y="0"/>
                      <a:pt x="33" y="2"/>
                      <a:pt x="17" y="29"/>
                    </a:cubicBezTo>
                    <a:cubicBezTo>
                      <a:pt x="0" y="56"/>
                      <a:pt x="70" y="281"/>
                      <a:pt x="70" y="281"/>
                    </a:cubicBezTo>
                    <a:cubicBezTo>
                      <a:pt x="124" y="275"/>
                      <a:pt x="124" y="275"/>
                      <a:pt x="124" y="275"/>
                    </a:cubicBezTo>
                    <a:cubicBezTo>
                      <a:pt x="119" y="207"/>
                      <a:pt x="153" y="63"/>
                      <a:pt x="156" y="32"/>
                    </a:cubicBez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Oval 38">
                <a:extLst>
                  <a:ext uri="{FF2B5EF4-FFF2-40B4-BE49-F238E27FC236}">
                    <a16:creationId xmlns:a16="http://schemas.microsoft.com/office/drawing/2014/main" id="{A0EBE58B-ADCA-5046-94D1-3A8AB8400FD9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3520" y="2545"/>
                <a:ext cx="196" cy="198"/>
              </a:xfrm>
              <a:prstGeom prst="ellipse">
                <a:avLst/>
              </a:pr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39">
                <a:extLst>
                  <a:ext uri="{FF2B5EF4-FFF2-40B4-BE49-F238E27FC236}">
                    <a16:creationId xmlns:a16="http://schemas.microsoft.com/office/drawing/2014/main" id="{7D36612E-FF35-A64C-8B73-E8443D9D3DC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73" y="3064"/>
                <a:ext cx="137" cy="137"/>
              </a:xfrm>
              <a:custGeom>
                <a:avLst/>
                <a:gdLst>
                  <a:gd name="T0" fmla="*/ 3 w 58"/>
                  <a:gd name="T1" fmla="*/ 34 h 58"/>
                  <a:gd name="T2" fmla="*/ 34 w 58"/>
                  <a:gd name="T3" fmla="*/ 56 h 58"/>
                  <a:gd name="T4" fmla="*/ 56 w 58"/>
                  <a:gd name="T5" fmla="*/ 25 h 58"/>
                  <a:gd name="T6" fmla="*/ 25 w 58"/>
                  <a:gd name="T7" fmla="*/ 3 h 58"/>
                  <a:gd name="T8" fmla="*/ 3 w 58"/>
                  <a:gd name="T9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3" y="34"/>
                    </a:moveTo>
                    <a:cubicBezTo>
                      <a:pt x="5" y="49"/>
                      <a:pt x="19" y="58"/>
                      <a:pt x="34" y="56"/>
                    </a:cubicBezTo>
                    <a:cubicBezTo>
                      <a:pt x="49" y="54"/>
                      <a:pt x="58" y="40"/>
                      <a:pt x="56" y="25"/>
                    </a:cubicBezTo>
                    <a:cubicBezTo>
                      <a:pt x="54" y="10"/>
                      <a:pt x="40" y="0"/>
                      <a:pt x="25" y="3"/>
                    </a:cubicBezTo>
                    <a:cubicBezTo>
                      <a:pt x="10" y="5"/>
                      <a:pt x="0" y="19"/>
                      <a:pt x="3" y="34"/>
                    </a:cubicBez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40">
                <a:extLst>
                  <a:ext uri="{FF2B5EF4-FFF2-40B4-BE49-F238E27FC236}">
                    <a16:creationId xmlns:a16="http://schemas.microsoft.com/office/drawing/2014/main" id="{0810FD32-E576-8345-A11A-161A4604D2D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47" y="3130"/>
                <a:ext cx="159" cy="558"/>
              </a:xfrm>
              <a:custGeom>
                <a:avLst/>
                <a:gdLst>
                  <a:gd name="T0" fmla="*/ 107 w 159"/>
                  <a:gd name="T1" fmla="*/ 558 h 558"/>
                  <a:gd name="T2" fmla="*/ 159 w 159"/>
                  <a:gd name="T3" fmla="*/ 0 h 558"/>
                  <a:gd name="T4" fmla="*/ 34 w 159"/>
                  <a:gd name="T5" fmla="*/ 7 h 558"/>
                  <a:gd name="T6" fmla="*/ 0 w 159"/>
                  <a:gd name="T7" fmla="*/ 518 h 558"/>
                  <a:gd name="T8" fmla="*/ 107 w 159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9" h="558">
                    <a:moveTo>
                      <a:pt x="107" y="558"/>
                    </a:moveTo>
                    <a:lnTo>
                      <a:pt x="159" y="0"/>
                    </a:lnTo>
                    <a:lnTo>
                      <a:pt x="34" y="7"/>
                    </a:lnTo>
                    <a:lnTo>
                      <a:pt x="0" y="518"/>
                    </a:lnTo>
                    <a:lnTo>
                      <a:pt x="107" y="558"/>
                    </a:ln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41">
                <a:extLst>
                  <a:ext uri="{FF2B5EF4-FFF2-40B4-BE49-F238E27FC236}">
                    <a16:creationId xmlns:a16="http://schemas.microsoft.com/office/drawing/2014/main" id="{AC6F070D-B3A9-DD43-A70F-7087E782116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12" y="3532"/>
                <a:ext cx="579" cy="236"/>
              </a:xfrm>
              <a:custGeom>
                <a:avLst/>
                <a:gdLst>
                  <a:gd name="T0" fmla="*/ 91 w 245"/>
                  <a:gd name="T1" fmla="*/ 28 h 100"/>
                  <a:gd name="T2" fmla="*/ 148 w 245"/>
                  <a:gd name="T3" fmla="*/ 38 h 100"/>
                  <a:gd name="T4" fmla="*/ 232 w 245"/>
                  <a:gd name="T5" fmla="*/ 64 h 100"/>
                  <a:gd name="T6" fmla="*/ 245 w 245"/>
                  <a:gd name="T7" fmla="*/ 97 h 100"/>
                  <a:gd name="T8" fmla="*/ 0 w 245"/>
                  <a:gd name="T9" fmla="*/ 100 h 100"/>
                  <a:gd name="T10" fmla="*/ 17 w 245"/>
                  <a:gd name="T11" fmla="*/ 0 h 100"/>
                  <a:gd name="T12" fmla="*/ 66 w 245"/>
                  <a:gd name="T13" fmla="*/ 12 h 100"/>
                  <a:gd name="T14" fmla="*/ 91 w 245"/>
                  <a:gd name="T15" fmla="*/ 28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100">
                    <a:moveTo>
                      <a:pt x="91" y="28"/>
                    </a:moveTo>
                    <a:cubicBezTo>
                      <a:pt x="99" y="33"/>
                      <a:pt x="148" y="38"/>
                      <a:pt x="148" y="38"/>
                    </a:cubicBezTo>
                    <a:cubicBezTo>
                      <a:pt x="148" y="38"/>
                      <a:pt x="216" y="25"/>
                      <a:pt x="232" y="64"/>
                    </a:cubicBezTo>
                    <a:cubicBezTo>
                      <a:pt x="242" y="89"/>
                      <a:pt x="245" y="97"/>
                      <a:pt x="245" y="97"/>
                    </a:cubicBezTo>
                    <a:cubicBezTo>
                      <a:pt x="176" y="98"/>
                      <a:pt x="0" y="100"/>
                      <a:pt x="0" y="100"/>
                    </a:cubicBezTo>
                    <a:cubicBezTo>
                      <a:pt x="0" y="77"/>
                      <a:pt x="17" y="0"/>
                      <a:pt x="17" y="0"/>
                    </a:cubicBezTo>
                    <a:cubicBezTo>
                      <a:pt x="66" y="12"/>
                      <a:pt x="66" y="12"/>
                      <a:pt x="66" y="12"/>
                    </a:cubicBezTo>
                    <a:cubicBezTo>
                      <a:pt x="66" y="12"/>
                      <a:pt x="82" y="24"/>
                      <a:pt x="91" y="28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42">
                <a:extLst>
                  <a:ext uri="{FF2B5EF4-FFF2-40B4-BE49-F238E27FC236}">
                    <a16:creationId xmlns:a16="http://schemas.microsoft.com/office/drawing/2014/main" id="{2525AD8A-1AB6-6E4A-8597-F1D49E9C17E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43" y="3593"/>
                <a:ext cx="141" cy="142"/>
              </a:xfrm>
              <a:custGeom>
                <a:avLst/>
                <a:gdLst>
                  <a:gd name="T0" fmla="*/ 0 w 60"/>
                  <a:gd name="T1" fmla="*/ 31 h 60"/>
                  <a:gd name="T2" fmla="*/ 31 w 60"/>
                  <a:gd name="T3" fmla="*/ 60 h 60"/>
                  <a:gd name="T4" fmla="*/ 60 w 60"/>
                  <a:gd name="T5" fmla="*/ 30 h 60"/>
                  <a:gd name="T6" fmla="*/ 30 w 60"/>
                  <a:gd name="T7" fmla="*/ 0 h 60"/>
                  <a:gd name="T8" fmla="*/ 0 w 60"/>
                  <a:gd name="T9" fmla="*/ 3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60">
                    <a:moveTo>
                      <a:pt x="0" y="31"/>
                    </a:moveTo>
                    <a:cubicBezTo>
                      <a:pt x="0" y="47"/>
                      <a:pt x="14" y="60"/>
                      <a:pt x="31" y="60"/>
                    </a:cubicBezTo>
                    <a:cubicBezTo>
                      <a:pt x="47" y="60"/>
                      <a:pt x="60" y="46"/>
                      <a:pt x="60" y="30"/>
                    </a:cubicBezTo>
                    <a:cubicBezTo>
                      <a:pt x="60" y="13"/>
                      <a:pt x="46" y="0"/>
                      <a:pt x="30" y="0"/>
                    </a:cubicBezTo>
                    <a:cubicBezTo>
                      <a:pt x="13" y="0"/>
                      <a:pt x="0" y="14"/>
                      <a:pt x="0" y="3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43">
                <a:extLst>
                  <a:ext uri="{FF2B5EF4-FFF2-40B4-BE49-F238E27FC236}">
                    <a16:creationId xmlns:a16="http://schemas.microsoft.com/office/drawing/2014/main" id="{C478FA49-86C0-2644-8E4B-D6FC3A03C84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27" y="2462"/>
                <a:ext cx="354" cy="675"/>
              </a:xfrm>
              <a:custGeom>
                <a:avLst/>
                <a:gdLst>
                  <a:gd name="T0" fmla="*/ 8 w 150"/>
                  <a:gd name="T1" fmla="*/ 49 h 286"/>
                  <a:gd name="T2" fmla="*/ 129 w 150"/>
                  <a:gd name="T3" fmla="*/ 23 h 286"/>
                  <a:gd name="T4" fmla="*/ 118 w 150"/>
                  <a:gd name="T5" fmla="*/ 283 h 286"/>
                  <a:gd name="T6" fmla="*/ 65 w 150"/>
                  <a:gd name="T7" fmla="*/ 286 h 286"/>
                  <a:gd name="T8" fmla="*/ 8 w 150"/>
                  <a:gd name="T9" fmla="*/ 49 h 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286">
                    <a:moveTo>
                      <a:pt x="8" y="49"/>
                    </a:moveTo>
                    <a:cubicBezTo>
                      <a:pt x="0" y="18"/>
                      <a:pt x="108" y="0"/>
                      <a:pt x="129" y="23"/>
                    </a:cubicBezTo>
                    <a:cubicBezTo>
                      <a:pt x="150" y="47"/>
                      <a:pt x="118" y="283"/>
                      <a:pt x="118" y="283"/>
                    </a:cubicBezTo>
                    <a:cubicBezTo>
                      <a:pt x="65" y="286"/>
                      <a:pt x="65" y="286"/>
                      <a:pt x="65" y="286"/>
                    </a:cubicBezTo>
                    <a:cubicBezTo>
                      <a:pt x="58" y="218"/>
                      <a:pt x="16" y="80"/>
                      <a:pt x="8" y="49"/>
                    </a:cubicBez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44">
                <a:extLst>
                  <a:ext uri="{FF2B5EF4-FFF2-40B4-BE49-F238E27FC236}">
                    <a16:creationId xmlns:a16="http://schemas.microsoft.com/office/drawing/2014/main" id="{C0C9BF84-605F-294A-85F6-84F82E9B76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907" y="2519"/>
                <a:ext cx="213" cy="212"/>
              </a:xfrm>
              <a:custGeom>
                <a:avLst/>
                <a:gdLst>
                  <a:gd name="T0" fmla="*/ 4 w 90"/>
                  <a:gd name="T1" fmla="*/ 52 h 90"/>
                  <a:gd name="T2" fmla="*/ 52 w 90"/>
                  <a:gd name="T3" fmla="*/ 86 h 90"/>
                  <a:gd name="T4" fmla="*/ 86 w 90"/>
                  <a:gd name="T5" fmla="*/ 38 h 90"/>
                  <a:gd name="T6" fmla="*/ 38 w 90"/>
                  <a:gd name="T7" fmla="*/ 4 h 90"/>
                  <a:gd name="T8" fmla="*/ 4 w 90"/>
                  <a:gd name="T9" fmla="*/ 5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0" h="90">
                    <a:moveTo>
                      <a:pt x="4" y="52"/>
                    </a:moveTo>
                    <a:cubicBezTo>
                      <a:pt x="8" y="75"/>
                      <a:pt x="29" y="90"/>
                      <a:pt x="52" y="86"/>
                    </a:cubicBezTo>
                    <a:cubicBezTo>
                      <a:pt x="75" y="82"/>
                      <a:pt x="90" y="61"/>
                      <a:pt x="86" y="38"/>
                    </a:cubicBezTo>
                    <a:cubicBezTo>
                      <a:pt x="83" y="15"/>
                      <a:pt x="61" y="0"/>
                      <a:pt x="38" y="4"/>
                    </a:cubicBezTo>
                    <a:cubicBezTo>
                      <a:pt x="16" y="8"/>
                      <a:pt x="0" y="29"/>
                      <a:pt x="4" y="52"/>
                    </a:cubicBezTo>
                    <a:close/>
                  </a:path>
                </a:pathLst>
              </a:custGeom>
              <a:solidFill>
                <a:srgbClr val="4343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45">
                <a:extLst>
                  <a:ext uri="{FF2B5EF4-FFF2-40B4-BE49-F238E27FC236}">
                    <a16:creationId xmlns:a16="http://schemas.microsoft.com/office/drawing/2014/main" id="{2D230F0F-C689-7E46-85F3-6C59413FC72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638" y="1534"/>
                <a:ext cx="175" cy="146"/>
              </a:xfrm>
              <a:custGeom>
                <a:avLst/>
                <a:gdLst>
                  <a:gd name="T0" fmla="*/ 0 w 175"/>
                  <a:gd name="T1" fmla="*/ 75 h 146"/>
                  <a:gd name="T2" fmla="*/ 47 w 175"/>
                  <a:gd name="T3" fmla="*/ 0 h 146"/>
                  <a:gd name="T4" fmla="*/ 175 w 175"/>
                  <a:gd name="T5" fmla="*/ 106 h 146"/>
                  <a:gd name="T6" fmla="*/ 132 w 175"/>
                  <a:gd name="T7" fmla="*/ 146 h 146"/>
                  <a:gd name="T8" fmla="*/ 0 w 175"/>
                  <a:gd name="T9" fmla="*/ 75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5" h="146">
                    <a:moveTo>
                      <a:pt x="0" y="75"/>
                    </a:moveTo>
                    <a:lnTo>
                      <a:pt x="47" y="0"/>
                    </a:lnTo>
                    <a:lnTo>
                      <a:pt x="175" y="106"/>
                    </a:lnTo>
                    <a:lnTo>
                      <a:pt x="132" y="146"/>
                    </a:lnTo>
                    <a:lnTo>
                      <a:pt x="0" y="75"/>
                    </a:lnTo>
                    <a:close/>
                  </a:path>
                </a:pathLst>
              </a:cu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6">
                <a:extLst>
                  <a:ext uri="{FF2B5EF4-FFF2-40B4-BE49-F238E27FC236}">
                    <a16:creationId xmlns:a16="http://schemas.microsoft.com/office/drawing/2014/main" id="{F83F333C-AD82-2242-A7F1-FE3C7D4D048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851" y="1534"/>
                <a:ext cx="174" cy="160"/>
              </a:xfrm>
              <a:custGeom>
                <a:avLst/>
                <a:gdLst>
                  <a:gd name="T0" fmla="*/ 174 w 174"/>
                  <a:gd name="T1" fmla="*/ 75 h 160"/>
                  <a:gd name="T2" fmla="*/ 130 w 174"/>
                  <a:gd name="T3" fmla="*/ 0 h 160"/>
                  <a:gd name="T4" fmla="*/ 0 w 174"/>
                  <a:gd name="T5" fmla="*/ 106 h 160"/>
                  <a:gd name="T6" fmla="*/ 40 w 174"/>
                  <a:gd name="T7" fmla="*/ 160 h 160"/>
                  <a:gd name="T8" fmla="*/ 174 w 174"/>
                  <a:gd name="T9" fmla="*/ 75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4" h="160">
                    <a:moveTo>
                      <a:pt x="174" y="75"/>
                    </a:moveTo>
                    <a:lnTo>
                      <a:pt x="130" y="0"/>
                    </a:lnTo>
                    <a:lnTo>
                      <a:pt x="0" y="106"/>
                    </a:lnTo>
                    <a:lnTo>
                      <a:pt x="40" y="160"/>
                    </a:lnTo>
                    <a:lnTo>
                      <a:pt x="174" y="75"/>
                    </a:lnTo>
                    <a:close/>
                  </a:path>
                </a:pathLst>
              </a:custGeom>
              <a:solidFill>
                <a:srgbClr val="DADA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47">
                <a:extLst>
                  <a:ext uri="{FF2B5EF4-FFF2-40B4-BE49-F238E27FC236}">
                    <a16:creationId xmlns:a16="http://schemas.microsoft.com/office/drawing/2014/main" id="{E56D7DB4-5B14-2246-A18A-883973E5964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038" y="1626"/>
                <a:ext cx="411" cy="260"/>
              </a:xfrm>
              <a:custGeom>
                <a:avLst/>
                <a:gdLst>
                  <a:gd name="T0" fmla="*/ 383 w 411"/>
                  <a:gd name="T1" fmla="*/ 0 h 260"/>
                  <a:gd name="T2" fmla="*/ 0 w 411"/>
                  <a:gd name="T3" fmla="*/ 97 h 260"/>
                  <a:gd name="T4" fmla="*/ 76 w 411"/>
                  <a:gd name="T5" fmla="*/ 260 h 260"/>
                  <a:gd name="T6" fmla="*/ 411 w 411"/>
                  <a:gd name="T7" fmla="*/ 198 h 260"/>
                  <a:gd name="T8" fmla="*/ 383 w 411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260">
                    <a:moveTo>
                      <a:pt x="383" y="0"/>
                    </a:moveTo>
                    <a:lnTo>
                      <a:pt x="0" y="97"/>
                    </a:lnTo>
                    <a:lnTo>
                      <a:pt x="76" y="260"/>
                    </a:lnTo>
                    <a:lnTo>
                      <a:pt x="411" y="198"/>
                    </a:lnTo>
                    <a:lnTo>
                      <a:pt x="383" y="0"/>
                    </a:ln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48">
                <a:extLst>
                  <a:ext uri="{FF2B5EF4-FFF2-40B4-BE49-F238E27FC236}">
                    <a16:creationId xmlns:a16="http://schemas.microsoft.com/office/drawing/2014/main" id="{631667F7-8CE0-D347-96A2-734C49D23818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989" y="1701"/>
                <a:ext cx="200" cy="196"/>
              </a:xfrm>
              <a:custGeom>
                <a:avLst/>
                <a:gdLst>
                  <a:gd name="T0" fmla="*/ 69 w 85"/>
                  <a:gd name="T1" fmla="*/ 69 h 83"/>
                  <a:gd name="T2" fmla="*/ 69 w 85"/>
                  <a:gd name="T3" fmla="*/ 14 h 83"/>
                  <a:gd name="T4" fmla="*/ 16 w 85"/>
                  <a:gd name="T5" fmla="*/ 14 h 83"/>
                  <a:gd name="T6" fmla="*/ 15 w 85"/>
                  <a:gd name="T7" fmla="*/ 69 h 83"/>
                  <a:gd name="T8" fmla="*/ 69 w 85"/>
                  <a:gd name="T9" fmla="*/ 69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5" h="83">
                    <a:moveTo>
                      <a:pt x="69" y="69"/>
                    </a:moveTo>
                    <a:cubicBezTo>
                      <a:pt x="85" y="54"/>
                      <a:pt x="85" y="30"/>
                      <a:pt x="69" y="14"/>
                    </a:cubicBezTo>
                    <a:cubicBezTo>
                      <a:pt x="53" y="1"/>
                      <a:pt x="29" y="0"/>
                      <a:pt x="16" y="14"/>
                    </a:cubicBezTo>
                    <a:cubicBezTo>
                      <a:pt x="0" y="29"/>
                      <a:pt x="0" y="53"/>
                      <a:pt x="15" y="69"/>
                    </a:cubicBezTo>
                    <a:cubicBezTo>
                      <a:pt x="32" y="82"/>
                      <a:pt x="56" y="83"/>
                      <a:pt x="69" y="69"/>
                    </a:cubicBezTo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49">
                <a:extLst>
                  <a:ext uri="{FF2B5EF4-FFF2-40B4-BE49-F238E27FC236}">
                    <a16:creationId xmlns:a16="http://schemas.microsoft.com/office/drawing/2014/main" id="{128C6DD3-674C-A643-BEBD-19AC6A2FD2D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873" y="1364"/>
                <a:ext cx="104" cy="99"/>
              </a:xfrm>
              <a:custGeom>
                <a:avLst/>
                <a:gdLst>
                  <a:gd name="T0" fmla="*/ 3 w 44"/>
                  <a:gd name="T1" fmla="*/ 15 h 42"/>
                  <a:gd name="T2" fmla="*/ 17 w 44"/>
                  <a:gd name="T3" fmla="*/ 40 h 42"/>
                  <a:gd name="T4" fmla="*/ 41 w 44"/>
                  <a:gd name="T5" fmla="*/ 27 h 42"/>
                  <a:gd name="T6" fmla="*/ 27 w 44"/>
                  <a:gd name="T7" fmla="*/ 2 h 42"/>
                  <a:gd name="T8" fmla="*/ 3 w 44"/>
                  <a:gd name="T9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42">
                    <a:moveTo>
                      <a:pt x="3" y="15"/>
                    </a:moveTo>
                    <a:cubicBezTo>
                      <a:pt x="0" y="26"/>
                      <a:pt x="6" y="37"/>
                      <a:pt x="17" y="40"/>
                    </a:cubicBezTo>
                    <a:cubicBezTo>
                      <a:pt x="27" y="42"/>
                      <a:pt x="38" y="36"/>
                      <a:pt x="41" y="27"/>
                    </a:cubicBezTo>
                    <a:cubicBezTo>
                      <a:pt x="44" y="16"/>
                      <a:pt x="38" y="5"/>
                      <a:pt x="27" y="2"/>
                    </a:cubicBezTo>
                    <a:cubicBezTo>
                      <a:pt x="17" y="0"/>
                      <a:pt x="6" y="6"/>
                      <a:pt x="3" y="15"/>
                    </a:cubicBezTo>
                  </a:path>
                </a:pathLst>
              </a:custGeom>
              <a:solidFill>
                <a:srgbClr val="F4BC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50">
                <a:extLst>
                  <a:ext uri="{FF2B5EF4-FFF2-40B4-BE49-F238E27FC236}">
                    <a16:creationId xmlns:a16="http://schemas.microsoft.com/office/drawing/2014/main" id="{9268EDC5-9DFB-7746-87AC-F3B5DE61765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882" y="1380"/>
                <a:ext cx="295" cy="454"/>
              </a:xfrm>
              <a:custGeom>
                <a:avLst/>
                <a:gdLst>
                  <a:gd name="T0" fmla="*/ 123 w 295"/>
                  <a:gd name="T1" fmla="*/ 454 h 454"/>
                  <a:gd name="T2" fmla="*/ 295 w 295"/>
                  <a:gd name="T3" fmla="*/ 364 h 454"/>
                  <a:gd name="T4" fmla="*/ 76 w 295"/>
                  <a:gd name="T5" fmla="*/ 0 h 454"/>
                  <a:gd name="T6" fmla="*/ 0 w 295"/>
                  <a:gd name="T7" fmla="*/ 54 h 454"/>
                  <a:gd name="T8" fmla="*/ 123 w 295"/>
                  <a:gd name="T9" fmla="*/ 45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454">
                    <a:moveTo>
                      <a:pt x="123" y="454"/>
                    </a:moveTo>
                    <a:lnTo>
                      <a:pt x="295" y="364"/>
                    </a:lnTo>
                    <a:lnTo>
                      <a:pt x="76" y="0"/>
                    </a:lnTo>
                    <a:lnTo>
                      <a:pt x="0" y="54"/>
                    </a:lnTo>
                    <a:lnTo>
                      <a:pt x="123" y="454"/>
                    </a:ln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51">
                <a:extLst>
                  <a:ext uri="{FF2B5EF4-FFF2-40B4-BE49-F238E27FC236}">
                    <a16:creationId xmlns:a16="http://schemas.microsoft.com/office/drawing/2014/main" id="{2EA5E674-1D53-7949-8517-0CF13CA47ED4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17" y="1612"/>
                <a:ext cx="227" cy="229"/>
              </a:xfrm>
              <a:custGeom>
                <a:avLst/>
                <a:gdLst>
                  <a:gd name="T0" fmla="*/ 87 w 96"/>
                  <a:gd name="T1" fmla="*/ 66 h 97"/>
                  <a:gd name="T2" fmla="*/ 30 w 96"/>
                  <a:gd name="T3" fmla="*/ 87 h 97"/>
                  <a:gd name="T4" fmla="*/ 9 w 96"/>
                  <a:gd name="T5" fmla="*/ 31 h 97"/>
                  <a:gd name="T6" fmla="*/ 66 w 96"/>
                  <a:gd name="T7" fmla="*/ 10 h 97"/>
                  <a:gd name="T8" fmla="*/ 87 w 96"/>
                  <a:gd name="T9" fmla="*/ 66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6" h="97">
                    <a:moveTo>
                      <a:pt x="87" y="66"/>
                    </a:moveTo>
                    <a:cubicBezTo>
                      <a:pt x="77" y="87"/>
                      <a:pt x="52" y="97"/>
                      <a:pt x="30" y="87"/>
                    </a:cubicBezTo>
                    <a:cubicBezTo>
                      <a:pt x="9" y="77"/>
                      <a:pt x="0" y="52"/>
                      <a:pt x="9" y="31"/>
                    </a:cubicBezTo>
                    <a:cubicBezTo>
                      <a:pt x="19" y="9"/>
                      <a:pt x="44" y="0"/>
                      <a:pt x="66" y="10"/>
                    </a:cubicBezTo>
                    <a:cubicBezTo>
                      <a:pt x="87" y="19"/>
                      <a:pt x="96" y="45"/>
                      <a:pt x="87" y="66"/>
                    </a:cubicBez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52">
                <a:extLst>
                  <a:ext uri="{FF2B5EF4-FFF2-40B4-BE49-F238E27FC236}">
                    <a16:creationId xmlns:a16="http://schemas.microsoft.com/office/drawing/2014/main" id="{EE9AF416-6911-D94A-B589-76472E68F42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3303" y="1616"/>
                <a:ext cx="288" cy="239"/>
              </a:xfrm>
              <a:custGeom>
                <a:avLst/>
                <a:gdLst>
                  <a:gd name="T0" fmla="*/ 13 w 122"/>
                  <a:gd name="T1" fmla="*/ 101 h 101"/>
                  <a:gd name="T2" fmla="*/ 122 w 122"/>
                  <a:gd name="T3" fmla="*/ 75 h 101"/>
                  <a:gd name="T4" fmla="*/ 85 w 122"/>
                  <a:gd name="T5" fmla="*/ 13 h 101"/>
                  <a:gd name="T6" fmla="*/ 0 w 122"/>
                  <a:gd name="T7" fmla="*/ 8 h 101"/>
                  <a:gd name="T8" fmla="*/ 13 w 122"/>
                  <a:gd name="T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01">
                    <a:moveTo>
                      <a:pt x="13" y="101"/>
                    </a:moveTo>
                    <a:cubicBezTo>
                      <a:pt x="122" y="75"/>
                      <a:pt x="122" y="75"/>
                      <a:pt x="122" y="75"/>
                    </a:cubicBezTo>
                    <a:cubicBezTo>
                      <a:pt x="122" y="75"/>
                      <a:pt x="93" y="26"/>
                      <a:pt x="85" y="13"/>
                    </a:cubicBezTo>
                    <a:cubicBezTo>
                      <a:pt x="77" y="1"/>
                      <a:pt x="60" y="0"/>
                      <a:pt x="0" y="8"/>
                    </a:cubicBezTo>
                    <a:lnTo>
                      <a:pt x="13" y="101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53">
                <a:extLst>
                  <a:ext uri="{FF2B5EF4-FFF2-40B4-BE49-F238E27FC236}">
                    <a16:creationId xmlns:a16="http://schemas.microsoft.com/office/drawing/2014/main" id="{3988E3B0-787E-724F-8D38-A2EEBF6013D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752" y="1158"/>
                <a:ext cx="258" cy="317"/>
              </a:xfrm>
              <a:custGeom>
                <a:avLst/>
                <a:gdLst>
                  <a:gd name="T0" fmla="*/ 100 w 109"/>
                  <a:gd name="T1" fmla="*/ 122 h 134"/>
                  <a:gd name="T2" fmla="*/ 88 w 109"/>
                  <a:gd name="T3" fmla="*/ 85 h 134"/>
                  <a:gd name="T4" fmla="*/ 105 w 109"/>
                  <a:gd name="T5" fmla="*/ 56 h 134"/>
                  <a:gd name="T6" fmla="*/ 76 w 109"/>
                  <a:gd name="T7" fmla="*/ 10 h 134"/>
                  <a:gd name="T8" fmla="*/ 4 w 109"/>
                  <a:gd name="T9" fmla="*/ 41 h 134"/>
                  <a:gd name="T10" fmla="*/ 47 w 109"/>
                  <a:gd name="T11" fmla="*/ 92 h 134"/>
                  <a:gd name="T12" fmla="*/ 61 w 109"/>
                  <a:gd name="T13" fmla="*/ 134 h 134"/>
                  <a:gd name="T14" fmla="*/ 100 w 109"/>
                  <a:gd name="T15" fmla="*/ 12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134">
                    <a:moveTo>
                      <a:pt x="100" y="122"/>
                    </a:moveTo>
                    <a:cubicBezTo>
                      <a:pt x="100" y="122"/>
                      <a:pt x="88" y="91"/>
                      <a:pt x="88" y="85"/>
                    </a:cubicBezTo>
                    <a:cubicBezTo>
                      <a:pt x="88" y="85"/>
                      <a:pt x="100" y="69"/>
                      <a:pt x="105" y="56"/>
                    </a:cubicBezTo>
                    <a:cubicBezTo>
                      <a:pt x="109" y="43"/>
                      <a:pt x="95" y="19"/>
                      <a:pt x="76" y="10"/>
                    </a:cubicBezTo>
                    <a:cubicBezTo>
                      <a:pt x="56" y="0"/>
                      <a:pt x="0" y="29"/>
                      <a:pt x="4" y="41"/>
                    </a:cubicBezTo>
                    <a:cubicBezTo>
                      <a:pt x="7" y="51"/>
                      <a:pt x="15" y="84"/>
                      <a:pt x="47" y="92"/>
                    </a:cubicBezTo>
                    <a:cubicBezTo>
                      <a:pt x="47" y="92"/>
                      <a:pt x="57" y="120"/>
                      <a:pt x="61" y="134"/>
                    </a:cubicBezTo>
                    <a:cubicBezTo>
                      <a:pt x="100" y="122"/>
                      <a:pt x="100" y="122"/>
                      <a:pt x="100" y="122"/>
                    </a:cubicBez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54">
                <a:extLst>
                  <a:ext uri="{FF2B5EF4-FFF2-40B4-BE49-F238E27FC236}">
                    <a16:creationId xmlns:a16="http://schemas.microsoft.com/office/drawing/2014/main" id="{574FE4AA-69A3-2648-A270-FC4D766F68C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837" y="1290"/>
                <a:ext cx="59" cy="57"/>
              </a:xfrm>
              <a:custGeom>
                <a:avLst/>
                <a:gdLst>
                  <a:gd name="T0" fmla="*/ 0 w 25"/>
                  <a:gd name="T1" fmla="*/ 4 h 24"/>
                  <a:gd name="T2" fmla="*/ 25 w 25"/>
                  <a:gd name="T3" fmla="*/ 24 h 24"/>
                  <a:gd name="T4" fmla="*/ 0 w 25"/>
                  <a:gd name="T5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24">
                    <a:moveTo>
                      <a:pt x="0" y="4"/>
                    </a:moveTo>
                    <a:cubicBezTo>
                      <a:pt x="0" y="4"/>
                      <a:pt x="15" y="0"/>
                      <a:pt x="25" y="24"/>
                    </a:cubicBezTo>
                    <a:cubicBezTo>
                      <a:pt x="25" y="24"/>
                      <a:pt x="17" y="5"/>
                      <a:pt x="0" y="4"/>
                    </a:cubicBezTo>
                  </a:path>
                </a:pathLst>
              </a:custGeom>
              <a:solidFill>
                <a:srgbClr val="D89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55">
                <a:extLst>
                  <a:ext uri="{FF2B5EF4-FFF2-40B4-BE49-F238E27FC236}">
                    <a16:creationId xmlns:a16="http://schemas.microsoft.com/office/drawing/2014/main" id="{2DD141C4-DB79-E64B-99A7-E76511BBBA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776" y="1231"/>
                <a:ext cx="189" cy="66"/>
              </a:xfrm>
              <a:custGeom>
                <a:avLst/>
                <a:gdLst>
                  <a:gd name="T0" fmla="*/ 74 w 80"/>
                  <a:gd name="T1" fmla="*/ 2 h 28"/>
                  <a:gd name="T2" fmla="*/ 65 w 80"/>
                  <a:gd name="T3" fmla="*/ 4 h 28"/>
                  <a:gd name="T4" fmla="*/ 61 w 80"/>
                  <a:gd name="T5" fmla="*/ 4 h 28"/>
                  <a:gd name="T6" fmla="*/ 60 w 80"/>
                  <a:gd name="T7" fmla="*/ 4 h 28"/>
                  <a:gd name="T8" fmla="*/ 59 w 80"/>
                  <a:gd name="T9" fmla="*/ 4 h 28"/>
                  <a:gd name="T10" fmla="*/ 58 w 80"/>
                  <a:gd name="T11" fmla="*/ 7 h 28"/>
                  <a:gd name="T12" fmla="*/ 54 w 80"/>
                  <a:gd name="T13" fmla="*/ 11 h 28"/>
                  <a:gd name="T14" fmla="*/ 51 w 80"/>
                  <a:gd name="T15" fmla="*/ 13 h 28"/>
                  <a:gd name="T16" fmla="*/ 50 w 80"/>
                  <a:gd name="T17" fmla="*/ 14 h 28"/>
                  <a:gd name="T18" fmla="*/ 47 w 80"/>
                  <a:gd name="T19" fmla="*/ 14 h 28"/>
                  <a:gd name="T20" fmla="*/ 46 w 80"/>
                  <a:gd name="T21" fmla="*/ 14 h 28"/>
                  <a:gd name="T22" fmla="*/ 43 w 80"/>
                  <a:gd name="T23" fmla="*/ 13 h 28"/>
                  <a:gd name="T24" fmla="*/ 40 w 80"/>
                  <a:gd name="T25" fmla="*/ 12 h 28"/>
                  <a:gd name="T26" fmla="*/ 40 w 80"/>
                  <a:gd name="T27" fmla="*/ 12 h 28"/>
                  <a:gd name="T28" fmla="*/ 33 w 80"/>
                  <a:gd name="T29" fmla="*/ 20 h 28"/>
                  <a:gd name="T30" fmla="*/ 31 w 80"/>
                  <a:gd name="T31" fmla="*/ 21 h 28"/>
                  <a:gd name="T32" fmla="*/ 29 w 80"/>
                  <a:gd name="T33" fmla="*/ 22 h 28"/>
                  <a:gd name="T34" fmla="*/ 25 w 80"/>
                  <a:gd name="T35" fmla="*/ 22 h 28"/>
                  <a:gd name="T36" fmla="*/ 21 w 80"/>
                  <a:gd name="T37" fmla="*/ 21 h 28"/>
                  <a:gd name="T38" fmla="*/ 17 w 80"/>
                  <a:gd name="T39" fmla="*/ 21 h 28"/>
                  <a:gd name="T40" fmla="*/ 15 w 80"/>
                  <a:gd name="T41" fmla="*/ 21 h 28"/>
                  <a:gd name="T42" fmla="*/ 13 w 80"/>
                  <a:gd name="T43" fmla="*/ 25 h 28"/>
                  <a:gd name="T44" fmla="*/ 8 w 80"/>
                  <a:gd name="T45" fmla="*/ 26 h 28"/>
                  <a:gd name="T46" fmla="*/ 6 w 80"/>
                  <a:gd name="T47" fmla="*/ 26 h 28"/>
                  <a:gd name="T48" fmla="*/ 4 w 80"/>
                  <a:gd name="T49" fmla="*/ 26 h 28"/>
                  <a:gd name="T50" fmla="*/ 0 w 80"/>
                  <a:gd name="T51" fmla="*/ 26 h 28"/>
                  <a:gd name="T52" fmla="*/ 2 w 80"/>
                  <a:gd name="T53" fmla="*/ 27 h 28"/>
                  <a:gd name="T54" fmla="*/ 4 w 80"/>
                  <a:gd name="T55" fmla="*/ 28 h 28"/>
                  <a:gd name="T56" fmla="*/ 7 w 80"/>
                  <a:gd name="T57" fmla="*/ 28 h 28"/>
                  <a:gd name="T58" fmla="*/ 11 w 80"/>
                  <a:gd name="T59" fmla="*/ 28 h 28"/>
                  <a:gd name="T60" fmla="*/ 14 w 80"/>
                  <a:gd name="T61" fmla="*/ 26 h 28"/>
                  <a:gd name="T62" fmla="*/ 16 w 80"/>
                  <a:gd name="T63" fmla="*/ 23 h 28"/>
                  <a:gd name="T64" fmla="*/ 15 w 80"/>
                  <a:gd name="T65" fmla="*/ 21 h 28"/>
                  <a:gd name="T66" fmla="*/ 17 w 80"/>
                  <a:gd name="T67" fmla="*/ 22 h 28"/>
                  <a:gd name="T68" fmla="*/ 20 w 80"/>
                  <a:gd name="T69" fmla="*/ 24 h 28"/>
                  <a:gd name="T70" fmla="*/ 24 w 80"/>
                  <a:gd name="T71" fmla="*/ 24 h 28"/>
                  <a:gd name="T72" fmla="*/ 29 w 80"/>
                  <a:gd name="T73" fmla="*/ 24 h 28"/>
                  <a:gd name="T74" fmla="*/ 31 w 80"/>
                  <a:gd name="T75" fmla="*/ 24 h 28"/>
                  <a:gd name="T76" fmla="*/ 34 w 80"/>
                  <a:gd name="T77" fmla="*/ 22 h 28"/>
                  <a:gd name="T78" fmla="*/ 38 w 80"/>
                  <a:gd name="T79" fmla="*/ 18 h 28"/>
                  <a:gd name="T80" fmla="*/ 40 w 80"/>
                  <a:gd name="T81" fmla="*/ 14 h 28"/>
                  <a:gd name="T82" fmla="*/ 40 w 80"/>
                  <a:gd name="T83" fmla="*/ 12 h 28"/>
                  <a:gd name="T84" fmla="*/ 42 w 80"/>
                  <a:gd name="T85" fmla="*/ 13 h 28"/>
                  <a:gd name="T86" fmla="*/ 44 w 80"/>
                  <a:gd name="T87" fmla="*/ 15 h 28"/>
                  <a:gd name="T88" fmla="*/ 47 w 80"/>
                  <a:gd name="T89" fmla="*/ 16 h 28"/>
                  <a:gd name="T90" fmla="*/ 50 w 80"/>
                  <a:gd name="T91" fmla="*/ 15 h 28"/>
                  <a:gd name="T92" fmla="*/ 52 w 80"/>
                  <a:gd name="T93" fmla="*/ 15 h 28"/>
                  <a:gd name="T94" fmla="*/ 55 w 80"/>
                  <a:gd name="T95" fmla="*/ 13 h 28"/>
                  <a:gd name="T96" fmla="*/ 59 w 80"/>
                  <a:gd name="T97" fmla="*/ 8 h 28"/>
                  <a:gd name="T98" fmla="*/ 59 w 80"/>
                  <a:gd name="T99" fmla="*/ 5 h 28"/>
                  <a:gd name="T100" fmla="*/ 64 w 80"/>
                  <a:gd name="T101" fmla="*/ 6 h 28"/>
                  <a:gd name="T102" fmla="*/ 72 w 80"/>
                  <a:gd name="T103" fmla="*/ 4 h 28"/>
                  <a:gd name="T104" fmla="*/ 80 w 80"/>
                  <a:gd name="T10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80" h="28">
                    <a:moveTo>
                      <a:pt x="80" y="0"/>
                    </a:moveTo>
                    <a:cubicBezTo>
                      <a:pt x="78" y="1"/>
                      <a:pt x="76" y="2"/>
                      <a:pt x="74" y="2"/>
                    </a:cubicBezTo>
                    <a:cubicBezTo>
                      <a:pt x="73" y="3"/>
                      <a:pt x="71" y="4"/>
                      <a:pt x="70" y="4"/>
                    </a:cubicBezTo>
                    <a:cubicBezTo>
                      <a:pt x="68" y="4"/>
                      <a:pt x="66" y="4"/>
                      <a:pt x="65" y="4"/>
                    </a:cubicBezTo>
                    <a:cubicBezTo>
                      <a:pt x="64" y="5"/>
                      <a:pt x="63" y="4"/>
                      <a:pt x="63" y="4"/>
                    </a:cubicBezTo>
                    <a:cubicBezTo>
                      <a:pt x="62" y="5"/>
                      <a:pt x="62" y="4"/>
                      <a:pt x="61" y="4"/>
                    </a:cubicBezTo>
                    <a:cubicBezTo>
                      <a:pt x="61" y="4"/>
                      <a:pt x="60" y="5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60" y="4"/>
                      <a:pt x="60" y="4"/>
                      <a:pt x="60" y="4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8" y="6"/>
                      <a:pt x="58" y="6"/>
                      <a:pt x="58" y="7"/>
                    </a:cubicBezTo>
                    <a:cubicBezTo>
                      <a:pt x="57" y="8"/>
                      <a:pt x="57" y="9"/>
                      <a:pt x="56" y="10"/>
                    </a:cubicBezTo>
                    <a:cubicBezTo>
                      <a:pt x="55" y="10"/>
                      <a:pt x="55" y="11"/>
                      <a:pt x="54" y="11"/>
                    </a:cubicBezTo>
                    <a:cubicBezTo>
                      <a:pt x="54" y="12"/>
                      <a:pt x="53" y="12"/>
                      <a:pt x="53" y="12"/>
                    </a:cubicBezTo>
                    <a:cubicBezTo>
                      <a:pt x="52" y="12"/>
                      <a:pt x="52" y="12"/>
                      <a:pt x="51" y="13"/>
                    </a:cubicBezTo>
                    <a:cubicBezTo>
                      <a:pt x="51" y="13"/>
                      <a:pt x="51" y="13"/>
                      <a:pt x="50" y="14"/>
                    </a:cubicBezTo>
                    <a:cubicBezTo>
                      <a:pt x="50" y="14"/>
                      <a:pt x="50" y="14"/>
                      <a:pt x="50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8" y="14"/>
                      <a:pt x="48" y="14"/>
                      <a:pt x="47" y="14"/>
                    </a:cubicBezTo>
                    <a:cubicBezTo>
                      <a:pt x="47" y="14"/>
                      <a:pt x="47" y="14"/>
                      <a:pt x="46" y="14"/>
                    </a:cubicBezTo>
                    <a:cubicBezTo>
                      <a:pt x="46" y="14"/>
                      <a:pt x="46" y="14"/>
                      <a:pt x="46" y="14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4"/>
                      <a:pt x="44" y="14"/>
                      <a:pt x="43" y="13"/>
                    </a:cubicBezTo>
                    <a:cubicBezTo>
                      <a:pt x="43" y="13"/>
                      <a:pt x="42" y="13"/>
                      <a:pt x="42" y="13"/>
                    </a:cubicBezTo>
                    <a:cubicBezTo>
                      <a:pt x="41" y="12"/>
                      <a:pt x="41" y="13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39" y="14"/>
                      <a:pt x="38" y="16"/>
                      <a:pt x="36" y="18"/>
                    </a:cubicBezTo>
                    <a:cubicBezTo>
                      <a:pt x="34" y="19"/>
                      <a:pt x="34" y="19"/>
                      <a:pt x="33" y="20"/>
                    </a:cubicBezTo>
                    <a:cubicBezTo>
                      <a:pt x="32" y="20"/>
                      <a:pt x="31" y="20"/>
                      <a:pt x="31" y="20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29" y="21"/>
                      <a:pt x="29" y="22"/>
                      <a:pt x="29" y="22"/>
                    </a:cubicBezTo>
                    <a:cubicBezTo>
                      <a:pt x="27" y="21"/>
                      <a:pt x="27" y="22"/>
                      <a:pt x="27" y="22"/>
                    </a:cubicBezTo>
                    <a:cubicBezTo>
                      <a:pt x="26" y="22"/>
                      <a:pt x="25" y="22"/>
                      <a:pt x="25" y="22"/>
                    </a:cubicBezTo>
                    <a:cubicBezTo>
                      <a:pt x="24" y="22"/>
                      <a:pt x="23" y="21"/>
                      <a:pt x="23" y="21"/>
                    </a:cubicBezTo>
                    <a:cubicBezTo>
                      <a:pt x="21" y="21"/>
                      <a:pt x="21" y="21"/>
                      <a:pt x="21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7" y="21"/>
                      <a:pt x="16" y="20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4" y="22"/>
                      <a:pt x="14" y="23"/>
                      <a:pt x="13" y="25"/>
                    </a:cubicBezTo>
                    <a:cubicBezTo>
                      <a:pt x="12" y="25"/>
                      <a:pt x="11" y="26"/>
                      <a:pt x="9" y="25"/>
                    </a:cubicBezTo>
                    <a:cubicBezTo>
                      <a:pt x="9" y="25"/>
                      <a:pt x="9" y="25"/>
                      <a:pt x="8" y="26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7" y="25"/>
                      <a:pt x="6" y="26"/>
                      <a:pt x="6" y="26"/>
                    </a:cubicBezTo>
                    <a:cubicBezTo>
                      <a:pt x="5" y="26"/>
                      <a:pt x="5" y="26"/>
                      <a:pt x="4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1" y="26"/>
                      <a:pt x="0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5" y="27"/>
                      <a:pt x="5" y="28"/>
                      <a:pt x="5" y="28"/>
                    </a:cubicBezTo>
                    <a:cubicBezTo>
                      <a:pt x="6" y="28"/>
                      <a:pt x="6" y="28"/>
                      <a:pt x="7" y="28"/>
                    </a:cubicBezTo>
                    <a:cubicBezTo>
                      <a:pt x="8" y="28"/>
                      <a:pt x="9" y="28"/>
                      <a:pt x="10" y="28"/>
                    </a:cubicBezTo>
                    <a:cubicBezTo>
                      <a:pt x="10" y="28"/>
                      <a:pt x="10" y="27"/>
                      <a:pt x="11" y="28"/>
                    </a:cubicBezTo>
                    <a:cubicBezTo>
                      <a:pt x="12" y="28"/>
                      <a:pt x="12" y="28"/>
                      <a:pt x="12" y="27"/>
                    </a:cubicBezTo>
                    <a:cubicBezTo>
                      <a:pt x="13" y="27"/>
                      <a:pt x="13" y="26"/>
                      <a:pt x="14" y="26"/>
                    </a:cubicBezTo>
                    <a:cubicBezTo>
                      <a:pt x="15" y="25"/>
                      <a:pt x="15" y="25"/>
                      <a:pt x="15" y="24"/>
                    </a:cubicBezTo>
                    <a:cubicBezTo>
                      <a:pt x="15" y="24"/>
                      <a:pt x="15" y="24"/>
                      <a:pt x="16" y="23"/>
                    </a:cubicBezTo>
                    <a:cubicBezTo>
                      <a:pt x="15" y="23"/>
                      <a:pt x="16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5" y="21"/>
                      <a:pt x="15" y="21"/>
                      <a:pt x="15" y="21"/>
                    </a:cubicBezTo>
                    <a:cubicBezTo>
                      <a:pt x="17" y="21"/>
                      <a:pt x="17" y="21"/>
                      <a:pt x="17" y="22"/>
                    </a:cubicBezTo>
                    <a:cubicBezTo>
                      <a:pt x="18" y="22"/>
                      <a:pt x="18" y="22"/>
                      <a:pt x="19" y="23"/>
                    </a:cubicBezTo>
                    <a:cubicBezTo>
                      <a:pt x="19" y="23"/>
                      <a:pt x="20" y="23"/>
                      <a:pt x="20" y="24"/>
                    </a:cubicBezTo>
                    <a:cubicBezTo>
                      <a:pt x="21" y="23"/>
                      <a:pt x="22" y="24"/>
                      <a:pt x="22" y="24"/>
                    </a:cubicBezTo>
                    <a:cubicBezTo>
                      <a:pt x="23" y="24"/>
                      <a:pt x="24" y="24"/>
                      <a:pt x="24" y="24"/>
                    </a:cubicBezTo>
                    <a:cubicBezTo>
                      <a:pt x="25" y="24"/>
                      <a:pt x="26" y="24"/>
                      <a:pt x="26" y="24"/>
                    </a:cubicBezTo>
                    <a:cubicBezTo>
                      <a:pt x="27" y="24"/>
                      <a:pt x="28" y="24"/>
                      <a:pt x="29" y="24"/>
                    </a:cubicBezTo>
                    <a:cubicBezTo>
                      <a:pt x="29" y="24"/>
                      <a:pt x="30" y="24"/>
                      <a:pt x="30" y="23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2" y="23"/>
                      <a:pt x="32" y="23"/>
                      <a:pt x="33" y="23"/>
                    </a:cubicBezTo>
                    <a:cubicBezTo>
                      <a:pt x="33" y="23"/>
                      <a:pt x="34" y="23"/>
                      <a:pt x="34" y="22"/>
                    </a:cubicBezTo>
                    <a:cubicBezTo>
                      <a:pt x="35" y="21"/>
                      <a:pt x="36" y="21"/>
                      <a:pt x="37" y="19"/>
                    </a:cubicBezTo>
                    <a:cubicBezTo>
                      <a:pt x="38" y="19"/>
                      <a:pt x="38" y="18"/>
                      <a:pt x="38" y="18"/>
                    </a:cubicBezTo>
                    <a:cubicBezTo>
                      <a:pt x="39" y="17"/>
                      <a:pt x="39" y="17"/>
                      <a:pt x="39" y="16"/>
                    </a:cubicBezTo>
                    <a:cubicBezTo>
                      <a:pt x="40" y="15"/>
                      <a:pt x="40" y="15"/>
                      <a:pt x="40" y="14"/>
                    </a:cubicBezTo>
                    <a:cubicBezTo>
                      <a:pt x="40" y="14"/>
                      <a:pt x="40" y="13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0" y="12"/>
                      <a:pt x="40" y="12"/>
                      <a:pt x="40" y="12"/>
                    </a:cubicBezTo>
                    <a:cubicBezTo>
                      <a:pt x="41" y="13"/>
                      <a:pt x="41" y="13"/>
                      <a:pt x="42" y="13"/>
                    </a:cubicBezTo>
                    <a:cubicBezTo>
                      <a:pt x="42" y="14"/>
                      <a:pt x="42" y="14"/>
                      <a:pt x="43" y="14"/>
                    </a:cubicBezTo>
                    <a:cubicBezTo>
                      <a:pt x="43" y="14"/>
                      <a:pt x="43" y="15"/>
                      <a:pt x="44" y="15"/>
                    </a:cubicBezTo>
                    <a:cubicBezTo>
                      <a:pt x="44" y="15"/>
                      <a:pt x="45" y="15"/>
                      <a:pt x="45" y="16"/>
                    </a:cubicBezTo>
                    <a:cubicBezTo>
                      <a:pt x="46" y="15"/>
                      <a:pt x="47" y="16"/>
                      <a:pt x="47" y="16"/>
                    </a:cubicBezTo>
                    <a:cubicBezTo>
                      <a:pt x="48" y="15"/>
                      <a:pt x="48" y="16"/>
                      <a:pt x="49" y="16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6"/>
                      <a:pt x="51" y="16"/>
                      <a:pt x="51" y="16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3" y="15"/>
                      <a:pt x="54" y="14"/>
                      <a:pt x="54" y="14"/>
                    </a:cubicBezTo>
                    <a:cubicBezTo>
                      <a:pt x="55" y="14"/>
                      <a:pt x="55" y="14"/>
                      <a:pt x="55" y="13"/>
                    </a:cubicBezTo>
                    <a:cubicBezTo>
                      <a:pt x="56" y="12"/>
                      <a:pt x="57" y="11"/>
                      <a:pt x="58" y="11"/>
                    </a:cubicBezTo>
                    <a:cubicBezTo>
                      <a:pt x="58" y="10"/>
                      <a:pt x="58" y="9"/>
                      <a:pt x="59" y="8"/>
                    </a:cubicBezTo>
                    <a:cubicBezTo>
                      <a:pt x="59" y="7"/>
                      <a:pt x="60" y="6"/>
                      <a:pt x="60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59" y="5"/>
                      <a:pt x="59" y="5"/>
                      <a:pt x="59" y="5"/>
                    </a:cubicBezTo>
                    <a:cubicBezTo>
                      <a:pt x="62" y="6"/>
                      <a:pt x="63" y="6"/>
                      <a:pt x="64" y="6"/>
                    </a:cubicBezTo>
                    <a:cubicBezTo>
                      <a:pt x="66" y="6"/>
                      <a:pt x="69" y="6"/>
                      <a:pt x="70" y="5"/>
                    </a:cubicBezTo>
                    <a:cubicBezTo>
                      <a:pt x="71" y="5"/>
                      <a:pt x="72" y="4"/>
                      <a:pt x="72" y="4"/>
                    </a:cubicBezTo>
                    <a:cubicBezTo>
                      <a:pt x="73" y="4"/>
                      <a:pt x="74" y="4"/>
                      <a:pt x="75" y="4"/>
                    </a:cubicBezTo>
                    <a:cubicBezTo>
                      <a:pt x="77" y="2"/>
                      <a:pt x="78" y="1"/>
                      <a:pt x="80" y="0"/>
                    </a:cubicBezTo>
                  </a:path>
                </a:pathLst>
              </a:custGeom>
              <a:solidFill>
                <a:srgbClr val="D89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56">
                <a:extLst>
                  <a:ext uri="{FF2B5EF4-FFF2-40B4-BE49-F238E27FC236}">
                    <a16:creationId xmlns:a16="http://schemas.microsoft.com/office/drawing/2014/main" id="{B36E44AE-D61B-D742-9490-AB2283965B2E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722" y="1090"/>
                <a:ext cx="259" cy="210"/>
              </a:xfrm>
              <a:custGeom>
                <a:avLst/>
                <a:gdLst>
                  <a:gd name="T0" fmla="*/ 83 w 110"/>
                  <a:gd name="T1" fmla="*/ 2 h 89"/>
                  <a:gd name="T2" fmla="*/ 72 w 110"/>
                  <a:gd name="T3" fmla="*/ 15 h 89"/>
                  <a:gd name="T4" fmla="*/ 53 w 110"/>
                  <a:gd name="T5" fmla="*/ 5 h 89"/>
                  <a:gd name="T6" fmla="*/ 41 w 110"/>
                  <a:gd name="T7" fmla="*/ 21 h 89"/>
                  <a:gd name="T8" fmla="*/ 25 w 110"/>
                  <a:gd name="T9" fmla="*/ 18 h 89"/>
                  <a:gd name="T10" fmla="*/ 18 w 110"/>
                  <a:gd name="T11" fmla="*/ 37 h 89"/>
                  <a:gd name="T12" fmla="*/ 6 w 110"/>
                  <a:gd name="T13" fmla="*/ 41 h 89"/>
                  <a:gd name="T14" fmla="*/ 9 w 110"/>
                  <a:gd name="T15" fmla="*/ 68 h 89"/>
                  <a:gd name="T16" fmla="*/ 32 w 110"/>
                  <a:gd name="T17" fmla="*/ 87 h 89"/>
                  <a:gd name="T18" fmla="*/ 38 w 110"/>
                  <a:gd name="T19" fmla="*/ 80 h 89"/>
                  <a:gd name="T20" fmla="*/ 55 w 110"/>
                  <a:gd name="T21" fmla="*/ 81 h 89"/>
                  <a:gd name="T22" fmla="*/ 63 w 110"/>
                  <a:gd name="T23" fmla="*/ 72 h 89"/>
                  <a:gd name="T24" fmla="*/ 73 w 110"/>
                  <a:gd name="T25" fmla="*/ 74 h 89"/>
                  <a:gd name="T26" fmla="*/ 82 w 110"/>
                  <a:gd name="T27" fmla="*/ 65 h 89"/>
                  <a:gd name="T28" fmla="*/ 99 w 110"/>
                  <a:gd name="T29" fmla="*/ 62 h 89"/>
                  <a:gd name="T30" fmla="*/ 108 w 110"/>
                  <a:gd name="T31" fmla="*/ 39 h 89"/>
                  <a:gd name="T32" fmla="*/ 83 w 110"/>
                  <a:gd name="T33" fmla="*/ 2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0" h="89">
                    <a:moveTo>
                      <a:pt x="83" y="2"/>
                    </a:moveTo>
                    <a:cubicBezTo>
                      <a:pt x="75" y="3"/>
                      <a:pt x="71" y="6"/>
                      <a:pt x="72" y="15"/>
                    </a:cubicBezTo>
                    <a:cubicBezTo>
                      <a:pt x="72" y="15"/>
                      <a:pt x="66" y="0"/>
                      <a:pt x="53" y="5"/>
                    </a:cubicBezTo>
                    <a:cubicBezTo>
                      <a:pt x="40" y="8"/>
                      <a:pt x="41" y="21"/>
                      <a:pt x="41" y="21"/>
                    </a:cubicBezTo>
                    <a:cubicBezTo>
                      <a:pt x="41" y="21"/>
                      <a:pt x="34" y="14"/>
                      <a:pt x="25" y="18"/>
                    </a:cubicBezTo>
                    <a:cubicBezTo>
                      <a:pt x="16" y="22"/>
                      <a:pt x="17" y="31"/>
                      <a:pt x="18" y="37"/>
                    </a:cubicBezTo>
                    <a:cubicBezTo>
                      <a:pt x="18" y="37"/>
                      <a:pt x="11" y="36"/>
                      <a:pt x="6" y="41"/>
                    </a:cubicBezTo>
                    <a:cubicBezTo>
                      <a:pt x="0" y="46"/>
                      <a:pt x="2" y="56"/>
                      <a:pt x="9" y="68"/>
                    </a:cubicBezTo>
                    <a:cubicBezTo>
                      <a:pt x="15" y="80"/>
                      <a:pt x="23" y="89"/>
                      <a:pt x="32" y="87"/>
                    </a:cubicBezTo>
                    <a:cubicBezTo>
                      <a:pt x="40" y="85"/>
                      <a:pt x="38" y="80"/>
                      <a:pt x="38" y="80"/>
                    </a:cubicBezTo>
                    <a:cubicBezTo>
                      <a:pt x="38" y="80"/>
                      <a:pt x="47" y="84"/>
                      <a:pt x="55" y="81"/>
                    </a:cubicBezTo>
                    <a:cubicBezTo>
                      <a:pt x="62" y="78"/>
                      <a:pt x="63" y="72"/>
                      <a:pt x="63" y="72"/>
                    </a:cubicBezTo>
                    <a:cubicBezTo>
                      <a:pt x="63" y="72"/>
                      <a:pt x="68" y="76"/>
                      <a:pt x="73" y="74"/>
                    </a:cubicBezTo>
                    <a:cubicBezTo>
                      <a:pt x="78" y="73"/>
                      <a:pt x="82" y="65"/>
                      <a:pt x="82" y="65"/>
                    </a:cubicBezTo>
                    <a:cubicBezTo>
                      <a:pt x="82" y="65"/>
                      <a:pt x="91" y="66"/>
                      <a:pt x="99" y="62"/>
                    </a:cubicBezTo>
                    <a:cubicBezTo>
                      <a:pt x="107" y="58"/>
                      <a:pt x="110" y="46"/>
                      <a:pt x="108" y="39"/>
                    </a:cubicBezTo>
                    <a:cubicBezTo>
                      <a:pt x="107" y="33"/>
                      <a:pt x="103" y="0"/>
                      <a:pt x="83" y="2"/>
                    </a:cubicBezTo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57">
                <a:extLst>
                  <a:ext uri="{FF2B5EF4-FFF2-40B4-BE49-F238E27FC236}">
                    <a16:creationId xmlns:a16="http://schemas.microsoft.com/office/drawing/2014/main" id="{D7F90549-7D28-4841-8B9A-FD90D2E606B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818" y="1149"/>
                <a:ext cx="36" cy="89"/>
              </a:xfrm>
              <a:custGeom>
                <a:avLst/>
                <a:gdLst>
                  <a:gd name="T0" fmla="*/ 0 w 15"/>
                  <a:gd name="T1" fmla="*/ 0 h 38"/>
                  <a:gd name="T2" fmla="*/ 15 w 15"/>
                  <a:gd name="T3" fmla="*/ 38 h 38"/>
                  <a:gd name="T4" fmla="*/ 0 w 15"/>
                  <a:gd name="T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38">
                    <a:moveTo>
                      <a:pt x="0" y="0"/>
                    </a:moveTo>
                    <a:cubicBezTo>
                      <a:pt x="0" y="0"/>
                      <a:pt x="3" y="21"/>
                      <a:pt x="15" y="38"/>
                    </a:cubicBezTo>
                    <a:cubicBezTo>
                      <a:pt x="15" y="38"/>
                      <a:pt x="2" y="9"/>
                      <a:pt x="0" y="0"/>
                    </a:cubicBezTo>
                  </a:path>
                </a:pathLst>
              </a:custGeom>
              <a:solidFill>
                <a:srgbClr val="D89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58">
                <a:extLst>
                  <a:ext uri="{FF2B5EF4-FFF2-40B4-BE49-F238E27FC236}">
                    <a16:creationId xmlns:a16="http://schemas.microsoft.com/office/drawing/2014/main" id="{DCBB50CF-52B2-8545-9F22-D7889ADECEA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894" y="1137"/>
                <a:ext cx="19" cy="80"/>
              </a:xfrm>
              <a:custGeom>
                <a:avLst/>
                <a:gdLst>
                  <a:gd name="T0" fmla="*/ 0 w 8"/>
                  <a:gd name="T1" fmla="*/ 0 h 34"/>
                  <a:gd name="T2" fmla="*/ 8 w 8"/>
                  <a:gd name="T3" fmla="*/ 34 h 34"/>
                  <a:gd name="T4" fmla="*/ 0 w 8"/>
                  <a:gd name="T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34">
                    <a:moveTo>
                      <a:pt x="0" y="0"/>
                    </a:moveTo>
                    <a:cubicBezTo>
                      <a:pt x="0" y="0"/>
                      <a:pt x="3" y="18"/>
                      <a:pt x="8" y="34"/>
                    </a:cubicBezTo>
                    <a:cubicBezTo>
                      <a:pt x="8" y="34"/>
                      <a:pt x="5" y="12"/>
                      <a:pt x="0" y="0"/>
                    </a:cubicBezTo>
                  </a:path>
                </a:pathLst>
              </a:custGeom>
              <a:solidFill>
                <a:srgbClr val="D89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59">
                <a:extLst>
                  <a:ext uri="{FF2B5EF4-FFF2-40B4-BE49-F238E27FC236}">
                    <a16:creationId xmlns:a16="http://schemas.microsoft.com/office/drawing/2014/main" id="{3C823066-746B-5D4A-9A1F-98355F9E605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767" y="1189"/>
                <a:ext cx="40" cy="82"/>
              </a:xfrm>
              <a:custGeom>
                <a:avLst/>
                <a:gdLst>
                  <a:gd name="T0" fmla="*/ 17 w 17"/>
                  <a:gd name="T1" fmla="*/ 35 h 35"/>
                  <a:gd name="T2" fmla="*/ 0 w 17"/>
                  <a:gd name="T3" fmla="*/ 0 h 35"/>
                  <a:gd name="T4" fmla="*/ 17 w 17"/>
                  <a:gd name="T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5">
                    <a:moveTo>
                      <a:pt x="17" y="35"/>
                    </a:moveTo>
                    <a:cubicBezTo>
                      <a:pt x="17" y="35"/>
                      <a:pt x="5" y="16"/>
                      <a:pt x="0" y="0"/>
                    </a:cubicBezTo>
                    <a:cubicBezTo>
                      <a:pt x="0" y="0"/>
                      <a:pt x="4" y="23"/>
                      <a:pt x="17" y="35"/>
                    </a:cubicBezTo>
                  </a:path>
                </a:pathLst>
              </a:custGeom>
              <a:solidFill>
                <a:srgbClr val="D89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60">
                <a:extLst>
                  <a:ext uri="{FF2B5EF4-FFF2-40B4-BE49-F238E27FC236}">
                    <a16:creationId xmlns:a16="http://schemas.microsoft.com/office/drawing/2014/main" id="{F2EBF1DA-5DB3-0644-8F9D-3D0E993ACE2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833" y="1257"/>
                <a:ext cx="28" cy="17"/>
              </a:xfrm>
              <a:custGeom>
                <a:avLst/>
                <a:gdLst>
                  <a:gd name="T0" fmla="*/ 1 w 12"/>
                  <a:gd name="T1" fmla="*/ 6 h 7"/>
                  <a:gd name="T2" fmla="*/ 7 w 12"/>
                  <a:gd name="T3" fmla="*/ 4 h 7"/>
                  <a:gd name="T4" fmla="*/ 11 w 12"/>
                  <a:gd name="T5" fmla="*/ 0 h 7"/>
                  <a:gd name="T6" fmla="*/ 12 w 12"/>
                  <a:gd name="T7" fmla="*/ 1 h 7"/>
                  <a:gd name="T8" fmla="*/ 11 w 12"/>
                  <a:gd name="T9" fmla="*/ 3 h 7"/>
                  <a:gd name="T10" fmla="*/ 8 w 12"/>
                  <a:gd name="T11" fmla="*/ 5 h 7"/>
                  <a:gd name="T12" fmla="*/ 0 w 12"/>
                  <a:gd name="T13" fmla="*/ 6 h 7"/>
                  <a:gd name="T14" fmla="*/ 1 w 12"/>
                  <a:gd name="T15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" h="7">
                    <a:moveTo>
                      <a:pt x="1" y="6"/>
                    </a:moveTo>
                    <a:cubicBezTo>
                      <a:pt x="3" y="5"/>
                      <a:pt x="5" y="5"/>
                      <a:pt x="7" y="4"/>
                    </a:cubicBezTo>
                    <a:cubicBezTo>
                      <a:pt x="8" y="4"/>
                      <a:pt x="10" y="2"/>
                      <a:pt x="11" y="0"/>
                    </a:cubicBezTo>
                    <a:cubicBezTo>
                      <a:pt x="11" y="0"/>
                      <a:pt x="11" y="0"/>
                      <a:pt x="12" y="1"/>
                    </a:cubicBezTo>
                    <a:cubicBezTo>
                      <a:pt x="11" y="1"/>
                      <a:pt x="11" y="2"/>
                      <a:pt x="11" y="3"/>
                    </a:cubicBezTo>
                    <a:cubicBezTo>
                      <a:pt x="10" y="4"/>
                      <a:pt x="9" y="4"/>
                      <a:pt x="8" y="5"/>
                    </a:cubicBezTo>
                    <a:cubicBezTo>
                      <a:pt x="6" y="7"/>
                      <a:pt x="3" y="7"/>
                      <a:pt x="0" y="6"/>
                    </a:cubicBezTo>
                    <a:cubicBezTo>
                      <a:pt x="0" y="6"/>
                      <a:pt x="0" y="6"/>
                      <a:pt x="1" y="6"/>
                    </a:cubicBezTo>
                  </a:path>
                </a:pathLst>
              </a:custGeom>
              <a:solidFill>
                <a:srgbClr val="F8C4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61">
                <a:extLst>
                  <a:ext uri="{FF2B5EF4-FFF2-40B4-BE49-F238E27FC236}">
                    <a16:creationId xmlns:a16="http://schemas.microsoft.com/office/drawing/2014/main" id="{557E6FAA-3E8B-7744-B77E-52436099349A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781" y="1276"/>
                <a:ext cx="23" cy="17"/>
              </a:xfrm>
              <a:custGeom>
                <a:avLst/>
                <a:gdLst>
                  <a:gd name="T0" fmla="*/ 0 w 10"/>
                  <a:gd name="T1" fmla="*/ 3 h 7"/>
                  <a:gd name="T2" fmla="*/ 6 w 10"/>
                  <a:gd name="T3" fmla="*/ 3 h 7"/>
                  <a:gd name="T4" fmla="*/ 10 w 10"/>
                  <a:gd name="T5" fmla="*/ 0 h 7"/>
                  <a:gd name="T6" fmla="*/ 10 w 10"/>
                  <a:gd name="T7" fmla="*/ 0 h 7"/>
                  <a:gd name="T8" fmla="*/ 0 w 10"/>
                  <a:gd name="T9" fmla="*/ 4 h 7"/>
                  <a:gd name="T10" fmla="*/ 0 w 10"/>
                  <a:gd name="T11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7">
                    <a:moveTo>
                      <a:pt x="0" y="3"/>
                    </a:moveTo>
                    <a:cubicBezTo>
                      <a:pt x="2" y="3"/>
                      <a:pt x="4" y="4"/>
                      <a:pt x="6" y="3"/>
                    </a:cubicBezTo>
                    <a:cubicBezTo>
                      <a:pt x="7" y="3"/>
                      <a:pt x="8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5"/>
                      <a:pt x="3" y="7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</a:path>
                </a:pathLst>
              </a:custGeom>
              <a:solidFill>
                <a:srgbClr val="F8C4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Freeform 62">
                <a:extLst>
                  <a:ext uri="{FF2B5EF4-FFF2-40B4-BE49-F238E27FC236}">
                    <a16:creationId xmlns:a16="http://schemas.microsoft.com/office/drawing/2014/main" id="{EC9B70E2-06E4-A548-BD27-62F68EAE8FD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882" y="1179"/>
                <a:ext cx="144" cy="192"/>
              </a:xfrm>
              <a:custGeom>
                <a:avLst/>
                <a:gdLst>
                  <a:gd name="T0" fmla="*/ 17 w 61"/>
                  <a:gd name="T1" fmla="*/ 55 h 81"/>
                  <a:gd name="T2" fmla="*/ 24 w 61"/>
                  <a:gd name="T3" fmla="*/ 26 h 81"/>
                  <a:gd name="T4" fmla="*/ 4 w 61"/>
                  <a:gd name="T5" fmla="*/ 18 h 81"/>
                  <a:gd name="T6" fmla="*/ 7 w 61"/>
                  <a:gd name="T7" fmla="*/ 1 h 81"/>
                  <a:gd name="T8" fmla="*/ 30 w 61"/>
                  <a:gd name="T9" fmla="*/ 4 h 81"/>
                  <a:gd name="T10" fmla="*/ 56 w 61"/>
                  <a:gd name="T11" fmla="*/ 15 h 81"/>
                  <a:gd name="T12" fmla="*/ 39 w 61"/>
                  <a:gd name="T13" fmla="*/ 66 h 81"/>
                  <a:gd name="T14" fmla="*/ 17 w 61"/>
                  <a:gd name="T15" fmla="*/ 55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1" h="81">
                    <a:moveTo>
                      <a:pt x="17" y="55"/>
                    </a:moveTo>
                    <a:cubicBezTo>
                      <a:pt x="17" y="55"/>
                      <a:pt x="2" y="33"/>
                      <a:pt x="24" y="26"/>
                    </a:cubicBezTo>
                    <a:cubicBezTo>
                      <a:pt x="24" y="26"/>
                      <a:pt x="8" y="27"/>
                      <a:pt x="4" y="18"/>
                    </a:cubicBezTo>
                    <a:cubicBezTo>
                      <a:pt x="0" y="10"/>
                      <a:pt x="3" y="1"/>
                      <a:pt x="7" y="1"/>
                    </a:cubicBezTo>
                    <a:cubicBezTo>
                      <a:pt x="11" y="0"/>
                      <a:pt x="20" y="5"/>
                      <a:pt x="30" y="4"/>
                    </a:cubicBezTo>
                    <a:cubicBezTo>
                      <a:pt x="38" y="2"/>
                      <a:pt x="51" y="6"/>
                      <a:pt x="56" y="15"/>
                    </a:cubicBezTo>
                    <a:cubicBezTo>
                      <a:pt x="61" y="25"/>
                      <a:pt x="50" y="52"/>
                      <a:pt x="39" y="66"/>
                    </a:cubicBezTo>
                    <a:cubicBezTo>
                      <a:pt x="28" y="81"/>
                      <a:pt x="20" y="63"/>
                      <a:pt x="17" y="55"/>
                    </a:cubicBezTo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Freeform 63">
                <a:extLst>
                  <a:ext uri="{FF2B5EF4-FFF2-40B4-BE49-F238E27FC236}">
                    <a16:creationId xmlns:a16="http://schemas.microsoft.com/office/drawing/2014/main" id="{DA7FF516-2E66-B047-8B64-A5DC1253B00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913" y="1182"/>
                <a:ext cx="28" cy="40"/>
              </a:xfrm>
              <a:custGeom>
                <a:avLst/>
                <a:gdLst>
                  <a:gd name="T0" fmla="*/ 0 w 12"/>
                  <a:gd name="T1" fmla="*/ 0 h 17"/>
                  <a:gd name="T2" fmla="*/ 1 w 12"/>
                  <a:gd name="T3" fmla="*/ 13 h 17"/>
                  <a:gd name="T4" fmla="*/ 10 w 12"/>
                  <a:gd name="T5" fmla="*/ 14 h 17"/>
                  <a:gd name="T6" fmla="*/ 11 w 12"/>
                  <a:gd name="T7" fmla="*/ 2 h 17"/>
                  <a:gd name="T8" fmla="*/ 0 w 12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" h="17">
                    <a:moveTo>
                      <a:pt x="0" y="0"/>
                    </a:moveTo>
                    <a:cubicBezTo>
                      <a:pt x="0" y="0"/>
                      <a:pt x="2" y="8"/>
                      <a:pt x="1" y="13"/>
                    </a:cubicBezTo>
                    <a:cubicBezTo>
                      <a:pt x="1" y="17"/>
                      <a:pt x="8" y="15"/>
                      <a:pt x="10" y="14"/>
                    </a:cubicBezTo>
                    <a:cubicBezTo>
                      <a:pt x="12" y="12"/>
                      <a:pt x="12" y="3"/>
                      <a:pt x="11" y="2"/>
                    </a:cubicBezTo>
                    <a:cubicBezTo>
                      <a:pt x="9" y="2"/>
                      <a:pt x="0" y="0"/>
                      <a:pt x="0" y="0"/>
                    </a:cubicBezTo>
                  </a:path>
                </a:pathLst>
              </a:custGeom>
              <a:solidFill>
                <a:srgbClr val="F8C4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Freeform 64">
                <a:extLst>
                  <a:ext uri="{FF2B5EF4-FFF2-40B4-BE49-F238E27FC236}">
                    <a16:creationId xmlns:a16="http://schemas.microsoft.com/office/drawing/2014/main" id="{FC01B912-7BDF-9547-A3DE-996B1D369EA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887" y="1179"/>
                <a:ext cx="76" cy="64"/>
              </a:xfrm>
              <a:custGeom>
                <a:avLst/>
                <a:gdLst>
                  <a:gd name="T0" fmla="*/ 29 w 32"/>
                  <a:gd name="T1" fmla="*/ 3 h 27"/>
                  <a:gd name="T2" fmla="*/ 21 w 32"/>
                  <a:gd name="T3" fmla="*/ 3 h 27"/>
                  <a:gd name="T4" fmla="*/ 14 w 32"/>
                  <a:gd name="T5" fmla="*/ 2 h 27"/>
                  <a:gd name="T6" fmla="*/ 13 w 32"/>
                  <a:gd name="T7" fmla="*/ 2 h 27"/>
                  <a:gd name="T8" fmla="*/ 9 w 32"/>
                  <a:gd name="T9" fmla="*/ 0 h 27"/>
                  <a:gd name="T10" fmla="*/ 4 w 32"/>
                  <a:gd name="T11" fmla="*/ 1 h 27"/>
                  <a:gd name="T12" fmla="*/ 1 w 32"/>
                  <a:gd name="T13" fmla="*/ 7 h 27"/>
                  <a:gd name="T14" fmla="*/ 1 w 32"/>
                  <a:gd name="T15" fmla="*/ 17 h 27"/>
                  <a:gd name="T16" fmla="*/ 1 w 32"/>
                  <a:gd name="T17" fmla="*/ 19 h 27"/>
                  <a:gd name="T18" fmla="*/ 1 w 32"/>
                  <a:gd name="T19" fmla="*/ 19 h 27"/>
                  <a:gd name="T20" fmla="*/ 1 w 32"/>
                  <a:gd name="T21" fmla="*/ 19 h 27"/>
                  <a:gd name="T22" fmla="*/ 2 w 32"/>
                  <a:gd name="T23" fmla="*/ 20 h 27"/>
                  <a:gd name="T24" fmla="*/ 7 w 32"/>
                  <a:gd name="T25" fmla="*/ 24 h 27"/>
                  <a:gd name="T26" fmla="*/ 17 w 32"/>
                  <a:gd name="T27" fmla="*/ 26 h 27"/>
                  <a:gd name="T28" fmla="*/ 20 w 32"/>
                  <a:gd name="T29" fmla="*/ 26 h 27"/>
                  <a:gd name="T30" fmla="*/ 23 w 32"/>
                  <a:gd name="T31" fmla="*/ 26 h 27"/>
                  <a:gd name="T32" fmla="*/ 20 w 32"/>
                  <a:gd name="T33" fmla="*/ 26 h 27"/>
                  <a:gd name="T34" fmla="*/ 17 w 32"/>
                  <a:gd name="T35" fmla="*/ 25 h 27"/>
                  <a:gd name="T36" fmla="*/ 12 w 32"/>
                  <a:gd name="T37" fmla="*/ 24 h 27"/>
                  <a:gd name="T38" fmla="*/ 5 w 32"/>
                  <a:gd name="T39" fmla="*/ 21 h 27"/>
                  <a:gd name="T40" fmla="*/ 4 w 32"/>
                  <a:gd name="T41" fmla="*/ 20 h 27"/>
                  <a:gd name="T42" fmla="*/ 3 w 32"/>
                  <a:gd name="T43" fmla="*/ 19 h 27"/>
                  <a:gd name="T44" fmla="*/ 3 w 32"/>
                  <a:gd name="T45" fmla="*/ 18 h 27"/>
                  <a:gd name="T46" fmla="*/ 3 w 32"/>
                  <a:gd name="T47" fmla="*/ 18 h 27"/>
                  <a:gd name="T48" fmla="*/ 3 w 32"/>
                  <a:gd name="T49" fmla="*/ 18 h 27"/>
                  <a:gd name="T50" fmla="*/ 2 w 32"/>
                  <a:gd name="T51" fmla="*/ 16 h 27"/>
                  <a:gd name="T52" fmla="*/ 2 w 32"/>
                  <a:gd name="T53" fmla="*/ 7 h 27"/>
                  <a:gd name="T54" fmla="*/ 7 w 32"/>
                  <a:gd name="T55" fmla="*/ 1 h 27"/>
                  <a:gd name="T56" fmla="*/ 10 w 32"/>
                  <a:gd name="T57" fmla="*/ 2 h 27"/>
                  <a:gd name="T58" fmla="*/ 21 w 32"/>
                  <a:gd name="T59" fmla="*/ 4 h 27"/>
                  <a:gd name="T60" fmla="*/ 28 w 32"/>
                  <a:gd name="T61" fmla="*/ 4 h 27"/>
                  <a:gd name="T62" fmla="*/ 32 w 32"/>
                  <a:gd name="T63" fmla="*/ 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2" h="27">
                    <a:moveTo>
                      <a:pt x="32" y="4"/>
                    </a:moveTo>
                    <a:cubicBezTo>
                      <a:pt x="32" y="4"/>
                      <a:pt x="31" y="4"/>
                      <a:pt x="29" y="3"/>
                    </a:cubicBezTo>
                    <a:cubicBezTo>
                      <a:pt x="28" y="3"/>
                      <a:pt x="27" y="3"/>
                      <a:pt x="25" y="3"/>
                    </a:cubicBezTo>
                    <a:cubicBezTo>
                      <a:pt x="24" y="3"/>
                      <a:pt x="22" y="3"/>
                      <a:pt x="21" y="3"/>
                    </a:cubicBezTo>
                    <a:cubicBezTo>
                      <a:pt x="19" y="2"/>
                      <a:pt x="18" y="2"/>
                      <a:pt x="16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2"/>
                      <a:pt x="14" y="2"/>
                      <a:pt x="14" y="1"/>
                    </a:cubicBezTo>
                    <a:cubicBezTo>
                      <a:pt x="14" y="1"/>
                      <a:pt x="14" y="1"/>
                      <a:pt x="13" y="2"/>
                    </a:cubicBezTo>
                    <a:cubicBezTo>
                      <a:pt x="12" y="1"/>
                      <a:pt x="11" y="1"/>
                      <a:pt x="10" y="0"/>
                    </a:cubicBezTo>
                    <a:cubicBezTo>
                      <a:pt x="10" y="1"/>
                      <a:pt x="9" y="0"/>
                      <a:pt x="9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1"/>
                      <a:pt x="4" y="1"/>
                    </a:cubicBezTo>
                    <a:cubicBezTo>
                      <a:pt x="3" y="2"/>
                      <a:pt x="2" y="3"/>
                      <a:pt x="1" y="4"/>
                    </a:cubicBezTo>
                    <a:cubicBezTo>
                      <a:pt x="1" y="5"/>
                      <a:pt x="1" y="6"/>
                      <a:pt x="1" y="7"/>
                    </a:cubicBezTo>
                    <a:cubicBezTo>
                      <a:pt x="0" y="10"/>
                      <a:pt x="0" y="12"/>
                      <a:pt x="0" y="14"/>
                    </a:cubicBezTo>
                    <a:cubicBezTo>
                      <a:pt x="1" y="15"/>
                      <a:pt x="0" y="16"/>
                      <a:pt x="1" y="17"/>
                    </a:cubicBezTo>
                    <a:cubicBezTo>
                      <a:pt x="1" y="18"/>
                      <a:pt x="1" y="18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4" y="22"/>
                      <a:pt x="6" y="23"/>
                      <a:pt x="7" y="24"/>
                    </a:cubicBezTo>
                    <a:cubicBezTo>
                      <a:pt x="9" y="24"/>
                      <a:pt x="11" y="25"/>
                      <a:pt x="12" y="25"/>
                    </a:cubicBezTo>
                    <a:cubicBezTo>
                      <a:pt x="14" y="25"/>
                      <a:pt x="15" y="26"/>
                      <a:pt x="17" y="26"/>
                    </a:cubicBezTo>
                    <a:cubicBezTo>
                      <a:pt x="17" y="26"/>
                      <a:pt x="18" y="26"/>
                      <a:pt x="19" y="26"/>
                    </a:cubicBezTo>
                    <a:cubicBezTo>
                      <a:pt x="19" y="26"/>
                      <a:pt x="20" y="26"/>
                      <a:pt x="20" y="26"/>
                    </a:cubicBezTo>
                    <a:cubicBezTo>
                      <a:pt x="21" y="27"/>
                      <a:pt x="22" y="26"/>
                      <a:pt x="22" y="27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23" y="26"/>
                      <a:pt x="23" y="26"/>
                      <a:pt x="22" y="27"/>
                    </a:cubicBezTo>
                    <a:cubicBezTo>
                      <a:pt x="22" y="26"/>
                      <a:pt x="21" y="26"/>
                      <a:pt x="20" y="26"/>
                    </a:cubicBezTo>
                    <a:cubicBezTo>
                      <a:pt x="20" y="26"/>
                      <a:pt x="19" y="26"/>
                      <a:pt x="18" y="26"/>
                    </a:cubicBezTo>
                    <a:cubicBezTo>
                      <a:pt x="18" y="26"/>
                      <a:pt x="17" y="26"/>
                      <a:pt x="17" y="25"/>
                    </a:cubicBezTo>
                    <a:cubicBezTo>
                      <a:pt x="16" y="26"/>
                      <a:pt x="16" y="25"/>
                      <a:pt x="15" y="25"/>
                    </a:cubicBezTo>
                    <a:cubicBezTo>
                      <a:pt x="14" y="25"/>
                      <a:pt x="13" y="25"/>
                      <a:pt x="12" y="24"/>
                    </a:cubicBezTo>
                    <a:cubicBezTo>
                      <a:pt x="11" y="24"/>
                      <a:pt x="9" y="23"/>
                      <a:pt x="8" y="22"/>
                    </a:cubicBezTo>
                    <a:cubicBezTo>
                      <a:pt x="7" y="22"/>
                      <a:pt x="6" y="22"/>
                      <a:pt x="5" y="21"/>
                    </a:cubicBezTo>
                    <a:cubicBezTo>
                      <a:pt x="5" y="21"/>
                      <a:pt x="5" y="21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8"/>
                      <a:pt x="2" y="17"/>
                      <a:pt x="2" y="16"/>
                    </a:cubicBezTo>
                    <a:cubicBezTo>
                      <a:pt x="2" y="16"/>
                      <a:pt x="2" y="15"/>
                      <a:pt x="1" y="14"/>
                    </a:cubicBezTo>
                    <a:cubicBezTo>
                      <a:pt x="2" y="12"/>
                      <a:pt x="1" y="10"/>
                      <a:pt x="2" y="7"/>
                    </a:cubicBezTo>
                    <a:cubicBezTo>
                      <a:pt x="2" y="6"/>
                      <a:pt x="3" y="4"/>
                      <a:pt x="4" y="2"/>
                    </a:cubicBezTo>
                    <a:cubicBezTo>
                      <a:pt x="5" y="2"/>
                      <a:pt x="6" y="1"/>
                      <a:pt x="7" y="1"/>
                    </a:cubicBezTo>
                    <a:cubicBezTo>
                      <a:pt x="7" y="1"/>
                      <a:pt x="8" y="2"/>
                      <a:pt x="9" y="1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2" y="2"/>
                      <a:pt x="14" y="3"/>
                      <a:pt x="16" y="3"/>
                    </a:cubicBezTo>
                    <a:cubicBezTo>
                      <a:pt x="18" y="3"/>
                      <a:pt x="19" y="3"/>
                      <a:pt x="21" y="4"/>
                    </a:cubicBezTo>
                    <a:cubicBezTo>
                      <a:pt x="23" y="3"/>
                      <a:pt x="24" y="4"/>
                      <a:pt x="26" y="4"/>
                    </a:cubicBezTo>
                    <a:cubicBezTo>
                      <a:pt x="26" y="4"/>
                      <a:pt x="28" y="4"/>
                      <a:pt x="28" y="4"/>
                    </a:cubicBezTo>
                    <a:cubicBezTo>
                      <a:pt x="30" y="4"/>
                      <a:pt x="31" y="4"/>
                      <a:pt x="31" y="4"/>
                    </a:cubicBezTo>
                    <a:cubicBezTo>
                      <a:pt x="31" y="3"/>
                      <a:pt x="32" y="4"/>
                      <a:pt x="32" y="4"/>
                    </a:cubicBezTo>
                  </a:path>
                </a:pathLst>
              </a:custGeom>
              <a:solidFill>
                <a:srgbClr val="D894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65">
                <a:extLst>
                  <a:ext uri="{FF2B5EF4-FFF2-40B4-BE49-F238E27FC236}">
                    <a16:creationId xmlns:a16="http://schemas.microsoft.com/office/drawing/2014/main" id="{0F32E006-E702-0D4B-A563-EFFF0E4A952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861" y="1264"/>
                <a:ext cx="68" cy="83"/>
              </a:xfrm>
              <a:custGeom>
                <a:avLst/>
                <a:gdLst>
                  <a:gd name="T0" fmla="*/ 29 w 29"/>
                  <a:gd name="T1" fmla="*/ 0 h 35"/>
                  <a:gd name="T2" fmla="*/ 15 w 29"/>
                  <a:gd name="T3" fmla="*/ 35 h 35"/>
                  <a:gd name="T4" fmla="*/ 29 w 29"/>
                  <a:gd name="T5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35">
                    <a:moveTo>
                      <a:pt x="29" y="0"/>
                    </a:moveTo>
                    <a:cubicBezTo>
                      <a:pt x="29" y="0"/>
                      <a:pt x="0" y="4"/>
                      <a:pt x="15" y="35"/>
                    </a:cubicBezTo>
                    <a:cubicBezTo>
                      <a:pt x="15" y="35"/>
                      <a:pt x="7" y="12"/>
                      <a:pt x="29" y="0"/>
                    </a:cubicBezTo>
                  </a:path>
                </a:pathLst>
              </a:custGeom>
              <a:solidFill>
                <a:srgbClr val="D89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66">
                <a:extLst>
                  <a:ext uri="{FF2B5EF4-FFF2-40B4-BE49-F238E27FC236}">
                    <a16:creationId xmlns:a16="http://schemas.microsoft.com/office/drawing/2014/main" id="{F7CB1B74-C108-E34B-B8DB-8E89CA14AF0C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229" y="1626"/>
                <a:ext cx="411" cy="260"/>
              </a:xfrm>
              <a:custGeom>
                <a:avLst/>
                <a:gdLst>
                  <a:gd name="T0" fmla="*/ 30 w 411"/>
                  <a:gd name="T1" fmla="*/ 0 h 260"/>
                  <a:gd name="T2" fmla="*/ 411 w 411"/>
                  <a:gd name="T3" fmla="*/ 97 h 260"/>
                  <a:gd name="T4" fmla="*/ 335 w 411"/>
                  <a:gd name="T5" fmla="*/ 260 h 260"/>
                  <a:gd name="T6" fmla="*/ 0 w 411"/>
                  <a:gd name="T7" fmla="*/ 198 h 260"/>
                  <a:gd name="T8" fmla="*/ 30 w 411"/>
                  <a:gd name="T9" fmla="*/ 0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1" h="260">
                    <a:moveTo>
                      <a:pt x="30" y="0"/>
                    </a:moveTo>
                    <a:lnTo>
                      <a:pt x="411" y="97"/>
                    </a:lnTo>
                    <a:lnTo>
                      <a:pt x="335" y="260"/>
                    </a:lnTo>
                    <a:lnTo>
                      <a:pt x="0" y="198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67">
                <a:extLst>
                  <a:ext uri="{FF2B5EF4-FFF2-40B4-BE49-F238E27FC236}">
                    <a16:creationId xmlns:a16="http://schemas.microsoft.com/office/drawing/2014/main" id="{051E5FBC-7422-E241-AD81-74FF09FC3EF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491" y="1701"/>
                <a:ext cx="198" cy="196"/>
              </a:xfrm>
              <a:custGeom>
                <a:avLst/>
                <a:gdLst>
                  <a:gd name="T0" fmla="*/ 15 w 84"/>
                  <a:gd name="T1" fmla="*/ 69 h 83"/>
                  <a:gd name="T2" fmla="*/ 15 w 84"/>
                  <a:gd name="T3" fmla="*/ 14 h 83"/>
                  <a:gd name="T4" fmla="*/ 69 w 84"/>
                  <a:gd name="T5" fmla="*/ 14 h 83"/>
                  <a:gd name="T6" fmla="*/ 69 w 84"/>
                  <a:gd name="T7" fmla="*/ 69 h 83"/>
                  <a:gd name="T8" fmla="*/ 15 w 84"/>
                  <a:gd name="T9" fmla="*/ 69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83">
                    <a:moveTo>
                      <a:pt x="15" y="69"/>
                    </a:moveTo>
                    <a:cubicBezTo>
                      <a:pt x="0" y="54"/>
                      <a:pt x="0" y="30"/>
                      <a:pt x="15" y="14"/>
                    </a:cubicBezTo>
                    <a:cubicBezTo>
                      <a:pt x="31" y="1"/>
                      <a:pt x="55" y="0"/>
                      <a:pt x="69" y="14"/>
                    </a:cubicBezTo>
                    <a:cubicBezTo>
                      <a:pt x="84" y="29"/>
                      <a:pt x="84" y="53"/>
                      <a:pt x="69" y="69"/>
                    </a:cubicBezTo>
                    <a:cubicBezTo>
                      <a:pt x="53" y="82"/>
                      <a:pt x="28" y="83"/>
                      <a:pt x="15" y="69"/>
                    </a:cubicBezTo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68">
                <a:extLst>
                  <a:ext uri="{FF2B5EF4-FFF2-40B4-BE49-F238E27FC236}">
                    <a16:creationId xmlns:a16="http://schemas.microsoft.com/office/drawing/2014/main" id="{6C72954A-E4CB-A341-BDF2-03E512E12F00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701" y="1364"/>
                <a:ext cx="106" cy="99"/>
              </a:xfrm>
              <a:custGeom>
                <a:avLst/>
                <a:gdLst>
                  <a:gd name="T0" fmla="*/ 41 w 45"/>
                  <a:gd name="T1" fmla="*/ 15 h 42"/>
                  <a:gd name="T2" fmla="*/ 28 w 45"/>
                  <a:gd name="T3" fmla="*/ 40 h 42"/>
                  <a:gd name="T4" fmla="*/ 3 w 45"/>
                  <a:gd name="T5" fmla="*/ 27 h 42"/>
                  <a:gd name="T6" fmla="*/ 17 w 45"/>
                  <a:gd name="T7" fmla="*/ 2 h 42"/>
                  <a:gd name="T8" fmla="*/ 41 w 45"/>
                  <a:gd name="T9" fmla="*/ 1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2">
                    <a:moveTo>
                      <a:pt x="41" y="15"/>
                    </a:moveTo>
                    <a:cubicBezTo>
                      <a:pt x="45" y="26"/>
                      <a:pt x="39" y="37"/>
                      <a:pt x="28" y="40"/>
                    </a:cubicBezTo>
                    <a:cubicBezTo>
                      <a:pt x="17" y="42"/>
                      <a:pt x="6" y="36"/>
                      <a:pt x="3" y="27"/>
                    </a:cubicBezTo>
                    <a:cubicBezTo>
                      <a:pt x="0" y="16"/>
                      <a:pt x="6" y="5"/>
                      <a:pt x="17" y="2"/>
                    </a:cubicBezTo>
                    <a:cubicBezTo>
                      <a:pt x="28" y="0"/>
                      <a:pt x="39" y="6"/>
                      <a:pt x="41" y="15"/>
                    </a:cubicBezTo>
                  </a:path>
                </a:pathLst>
              </a:custGeom>
              <a:solidFill>
                <a:srgbClr val="F4BC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69">
                <a:extLst>
                  <a:ext uri="{FF2B5EF4-FFF2-40B4-BE49-F238E27FC236}">
                    <a16:creationId xmlns:a16="http://schemas.microsoft.com/office/drawing/2014/main" id="{20BF6B06-A586-0845-9752-A1018730308F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500" y="1380"/>
                <a:ext cx="295" cy="454"/>
              </a:xfrm>
              <a:custGeom>
                <a:avLst/>
                <a:gdLst>
                  <a:gd name="T0" fmla="*/ 173 w 295"/>
                  <a:gd name="T1" fmla="*/ 454 h 454"/>
                  <a:gd name="T2" fmla="*/ 0 w 295"/>
                  <a:gd name="T3" fmla="*/ 364 h 454"/>
                  <a:gd name="T4" fmla="*/ 220 w 295"/>
                  <a:gd name="T5" fmla="*/ 0 h 454"/>
                  <a:gd name="T6" fmla="*/ 295 w 295"/>
                  <a:gd name="T7" fmla="*/ 54 h 454"/>
                  <a:gd name="T8" fmla="*/ 173 w 295"/>
                  <a:gd name="T9" fmla="*/ 454 h 4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5" h="454">
                    <a:moveTo>
                      <a:pt x="173" y="454"/>
                    </a:moveTo>
                    <a:lnTo>
                      <a:pt x="0" y="364"/>
                    </a:lnTo>
                    <a:lnTo>
                      <a:pt x="220" y="0"/>
                    </a:lnTo>
                    <a:lnTo>
                      <a:pt x="295" y="54"/>
                    </a:lnTo>
                    <a:lnTo>
                      <a:pt x="173" y="454"/>
                    </a:ln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70">
                <a:extLst>
                  <a:ext uri="{FF2B5EF4-FFF2-40B4-BE49-F238E27FC236}">
                    <a16:creationId xmlns:a16="http://schemas.microsoft.com/office/drawing/2014/main" id="{50F38FB2-8D5D-224F-82E5-5360CE57034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134" y="1612"/>
                <a:ext cx="229" cy="229"/>
              </a:xfrm>
              <a:custGeom>
                <a:avLst/>
                <a:gdLst>
                  <a:gd name="T0" fmla="*/ 10 w 97"/>
                  <a:gd name="T1" fmla="*/ 66 h 97"/>
                  <a:gd name="T2" fmla="*/ 66 w 97"/>
                  <a:gd name="T3" fmla="*/ 87 h 97"/>
                  <a:gd name="T4" fmla="*/ 87 w 97"/>
                  <a:gd name="T5" fmla="*/ 31 h 97"/>
                  <a:gd name="T6" fmla="*/ 31 w 97"/>
                  <a:gd name="T7" fmla="*/ 10 h 97"/>
                  <a:gd name="T8" fmla="*/ 10 w 97"/>
                  <a:gd name="T9" fmla="*/ 66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" h="97">
                    <a:moveTo>
                      <a:pt x="10" y="66"/>
                    </a:moveTo>
                    <a:cubicBezTo>
                      <a:pt x="19" y="87"/>
                      <a:pt x="45" y="97"/>
                      <a:pt x="66" y="87"/>
                    </a:cubicBezTo>
                    <a:cubicBezTo>
                      <a:pt x="87" y="77"/>
                      <a:pt x="97" y="52"/>
                      <a:pt x="87" y="31"/>
                    </a:cubicBezTo>
                    <a:cubicBezTo>
                      <a:pt x="77" y="9"/>
                      <a:pt x="52" y="0"/>
                      <a:pt x="31" y="10"/>
                    </a:cubicBezTo>
                    <a:cubicBezTo>
                      <a:pt x="9" y="19"/>
                      <a:pt x="0" y="45"/>
                      <a:pt x="10" y="66"/>
                    </a:cubicBez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71">
                <a:extLst>
                  <a:ext uri="{FF2B5EF4-FFF2-40B4-BE49-F238E27FC236}">
                    <a16:creationId xmlns:a16="http://schemas.microsoft.com/office/drawing/2014/main" id="{76A0046B-4ADA-C14B-9F21-904DE2F809A5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087" y="1616"/>
                <a:ext cx="288" cy="239"/>
              </a:xfrm>
              <a:custGeom>
                <a:avLst/>
                <a:gdLst>
                  <a:gd name="T0" fmla="*/ 109 w 122"/>
                  <a:gd name="T1" fmla="*/ 101 h 101"/>
                  <a:gd name="T2" fmla="*/ 0 w 122"/>
                  <a:gd name="T3" fmla="*/ 75 h 101"/>
                  <a:gd name="T4" fmla="*/ 37 w 122"/>
                  <a:gd name="T5" fmla="*/ 13 h 101"/>
                  <a:gd name="T6" fmla="*/ 122 w 122"/>
                  <a:gd name="T7" fmla="*/ 8 h 101"/>
                  <a:gd name="T8" fmla="*/ 109 w 122"/>
                  <a:gd name="T9" fmla="*/ 101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2" h="101">
                    <a:moveTo>
                      <a:pt x="109" y="101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29" y="26"/>
                      <a:pt x="37" y="13"/>
                    </a:cubicBezTo>
                    <a:cubicBezTo>
                      <a:pt x="45" y="1"/>
                      <a:pt x="62" y="0"/>
                      <a:pt x="122" y="8"/>
                    </a:cubicBezTo>
                    <a:lnTo>
                      <a:pt x="109" y="101"/>
                    </a:lnTo>
                    <a:close/>
                  </a:path>
                </a:pathLst>
              </a:custGeom>
              <a:solidFill>
                <a:srgbClr val="EDED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16" name="Gruppieren 2068">
              <a:extLst>
                <a:ext uri="{FF2B5EF4-FFF2-40B4-BE49-F238E27FC236}">
                  <a16:creationId xmlns:a16="http://schemas.microsoft.com/office/drawing/2014/main" id="{BA0FD511-1DF9-C644-B4FF-9F090D9FEE2B}"/>
                </a:ext>
              </a:extLst>
            </p:cNvPr>
            <p:cNvGrpSpPr/>
            <p:nvPr/>
          </p:nvGrpSpPr>
          <p:grpSpPr bwMode="gray">
            <a:xfrm rot="21321154">
              <a:off x="8156757" y="1042900"/>
              <a:ext cx="664518" cy="815144"/>
              <a:chOff x="8158967" y="861269"/>
              <a:chExt cx="952499" cy="1168401"/>
            </a:xfrm>
          </p:grpSpPr>
          <p:sp>
            <p:nvSpPr>
              <p:cNvPr id="117" name="Freeform 58">
                <a:extLst>
                  <a:ext uri="{FF2B5EF4-FFF2-40B4-BE49-F238E27FC236}">
                    <a16:creationId xmlns:a16="http://schemas.microsoft.com/office/drawing/2014/main" id="{D7784D59-2954-8347-831A-F31885BC1A0E}"/>
                  </a:ext>
                </a:extLst>
              </p:cNvPr>
              <p:cNvSpPr>
                <a:spLocks/>
              </p:cNvSpPr>
              <p:nvPr/>
            </p:nvSpPr>
            <p:spPr bwMode="gray">
              <a:xfrm rot="18832999">
                <a:off x="8273666" y="1693602"/>
                <a:ext cx="332252" cy="266512"/>
              </a:xfrm>
              <a:custGeom>
                <a:avLst/>
                <a:gdLst>
                  <a:gd name="T0" fmla="*/ 0 w 158"/>
                  <a:gd name="T1" fmla="*/ 50 h 126"/>
                  <a:gd name="T2" fmla="*/ 47 w 158"/>
                  <a:gd name="T3" fmla="*/ 45 h 126"/>
                  <a:gd name="T4" fmla="*/ 71 w 158"/>
                  <a:gd name="T5" fmla="*/ 12 h 126"/>
                  <a:gd name="T6" fmla="*/ 137 w 158"/>
                  <a:gd name="T7" fmla="*/ 20 h 126"/>
                  <a:gd name="T8" fmla="*/ 140 w 158"/>
                  <a:gd name="T9" fmla="*/ 116 h 126"/>
                  <a:gd name="T10" fmla="*/ 61 w 158"/>
                  <a:gd name="T11" fmla="*/ 94 h 126"/>
                  <a:gd name="T12" fmla="*/ 7 w 158"/>
                  <a:gd name="T13" fmla="*/ 110 h 126"/>
                  <a:gd name="T14" fmla="*/ 0 w 158"/>
                  <a:gd name="T15" fmla="*/ 5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8" h="126">
                    <a:moveTo>
                      <a:pt x="0" y="50"/>
                    </a:moveTo>
                    <a:cubicBezTo>
                      <a:pt x="0" y="50"/>
                      <a:pt x="41" y="48"/>
                      <a:pt x="47" y="45"/>
                    </a:cubicBezTo>
                    <a:cubicBezTo>
                      <a:pt x="47" y="45"/>
                      <a:pt x="59" y="23"/>
                      <a:pt x="71" y="12"/>
                    </a:cubicBezTo>
                    <a:cubicBezTo>
                      <a:pt x="83" y="0"/>
                      <a:pt x="117" y="4"/>
                      <a:pt x="137" y="20"/>
                    </a:cubicBezTo>
                    <a:cubicBezTo>
                      <a:pt x="158" y="37"/>
                      <a:pt x="154" y="114"/>
                      <a:pt x="140" y="116"/>
                    </a:cubicBezTo>
                    <a:cubicBezTo>
                      <a:pt x="127" y="118"/>
                      <a:pt x="86" y="126"/>
                      <a:pt x="61" y="94"/>
                    </a:cubicBezTo>
                    <a:cubicBezTo>
                      <a:pt x="61" y="94"/>
                      <a:pt x="21" y="102"/>
                      <a:pt x="7" y="110"/>
                    </a:cubicBez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8" name="Freeform 67">
                <a:extLst>
                  <a:ext uri="{FF2B5EF4-FFF2-40B4-BE49-F238E27FC236}">
                    <a16:creationId xmlns:a16="http://schemas.microsoft.com/office/drawing/2014/main" id="{B71BA2A8-0AFD-E549-964F-14CF7DCC7824}"/>
                  </a:ext>
                </a:extLst>
              </p:cNvPr>
              <p:cNvSpPr>
                <a:spLocks/>
              </p:cNvSpPr>
              <p:nvPr/>
            </p:nvSpPr>
            <p:spPr bwMode="gray">
              <a:xfrm rot="18832999">
                <a:off x="8413827" y="1738816"/>
                <a:ext cx="88837" cy="71070"/>
              </a:xfrm>
              <a:custGeom>
                <a:avLst/>
                <a:gdLst>
                  <a:gd name="T0" fmla="*/ 32 w 42"/>
                  <a:gd name="T1" fmla="*/ 0 h 34"/>
                  <a:gd name="T2" fmla="*/ 0 w 42"/>
                  <a:gd name="T3" fmla="*/ 33 h 34"/>
                  <a:gd name="T4" fmla="*/ 32 w 42"/>
                  <a:gd name="T5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2" h="34">
                    <a:moveTo>
                      <a:pt x="32" y="0"/>
                    </a:moveTo>
                    <a:cubicBezTo>
                      <a:pt x="32" y="0"/>
                      <a:pt x="42" y="34"/>
                      <a:pt x="0" y="33"/>
                    </a:cubicBezTo>
                    <a:cubicBezTo>
                      <a:pt x="0" y="33"/>
                      <a:pt x="30" y="30"/>
                      <a:pt x="32" y="0"/>
                    </a:cubicBezTo>
                    <a:close/>
                  </a:path>
                </a:pathLst>
              </a:custGeom>
              <a:solidFill>
                <a:srgbClr val="D89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19" name="Freeform 70">
                <a:extLst>
                  <a:ext uri="{FF2B5EF4-FFF2-40B4-BE49-F238E27FC236}">
                    <a16:creationId xmlns:a16="http://schemas.microsoft.com/office/drawing/2014/main" id="{1C27F839-266A-B643-BE5A-DE93823C7E90}"/>
                  </a:ext>
                </a:extLst>
              </p:cNvPr>
              <p:cNvSpPr>
                <a:spLocks/>
              </p:cNvSpPr>
              <p:nvPr/>
            </p:nvSpPr>
            <p:spPr bwMode="gray">
              <a:xfrm rot="18832999">
                <a:off x="8453785" y="1795374"/>
                <a:ext cx="74623" cy="40865"/>
              </a:xfrm>
              <a:custGeom>
                <a:avLst/>
                <a:gdLst>
                  <a:gd name="T0" fmla="*/ 35 w 35"/>
                  <a:gd name="T1" fmla="*/ 20 h 20"/>
                  <a:gd name="T2" fmla="*/ 0 w 35"/>
                  <a:gd name="T3" fmla="*/ 1 h 20"/>
                  <a:gd name="T4" fmla="*/ 35 w 35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5" h="20">
                    <a:moveTo>
                      <a:pt x="35" y="20"/>
                    </a:moveTo>
                    <a:cubicBezTo>
                      <a:pt x="35" y="20"/>
                      <a:pt x="32" y="0"/>
                      <a:pt x="0" y="1"/>
                    </a:cubicBezTo>
                    <a:cubicBezTo>
                      <a:pt x="0" y="1"/>
                      <a:pt x="25" y="1"/>
                      <a:pt x="35" y="20"/>
                    </a:cubicBezTo>
                    <a:close/>
                  </a:path>
                </a:pathLst>
              </a:custGeom>
              <a:solidFill>
                <a:srgbClr val="D89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grpSp>
            <p:nvGrpSpPr>
              <p:cNvPr id="120" name="Gruppieren 1389">
                <a:extLst>
                  <a:ext uri="{FF2B5EF4-FFF2-40B4-BE49-F238E27FC236}">
                    <a16:creationId xmlns:a16="http://schemas.microsoft.com/office/drawing/2014/main" id="{87C104F7-B880-5B4D-9BF5-2932EA43124E}"/>
                  </a:ext>
                </a:extLst>
              </p:cNvPr>
              <p:cNvGrpSpPr/>
              <p:nvPr/>
            </p:nvGrpSpPr>
            <p:grpSpPr bwMode="gray">
              <a:xfrm flipH="1">
                <a:off x="8158967" y="861269"/>
                <a:ext cx="952499" cy="1168401"/>
                <a:chOff x="9018588" y="2155825"/>
                <a:chExt cx="952499" cy="1168401"/>
              </a:xfrm>
            </p:grpSpPr>
            <p:sp>
              <p:nvSpPr>
                <p:cNvPr id="133" name="Freeform 28">
                  <a:extLst>
                    <a:ext uri="{FF2B5EF4-FFF2-40B4-BE49-F238E27FC236}">
                      <a16:creationId xmlns:a16="http://schemas.microsoft.com/office/drawing/2014/main" id="{5ADC9314-7023-2449-943C-B2B6039F31B8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>
                  <a:off x="9440863" y="2874963"/>
                  <a:ext cx="338137" cy="449263"/>
                </a:xfrm>
                <a:custGeom>
                  <a:avLst/>
                  <a:gdLst>
                    <a:gd name="T0" fmla="*/ 129 w 179"/>
                    <a:gd name="T1" fmla="*/ 0 h 238"/>
                    <a:gd name="T2" fmla="*/ 36 w 179"/>
                    <a:gd name="T3" fmla="*/ 85 h 238"/>
                    <a:gd name="T4" fmla="*/ 179 w 179"/>
                    <a:gd name="T5" fmla="*/ 1 h 238"/>
                    <a:gd name="T6" fmla="*/ 129 w 179"/>
                    <a:gd name="T7" fmla="*/ 0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179" h="238">
                      <a:moveTo>
                        <a:pt x="129" y="0"/>
                      </a:moveTo>
                      <a:cubicBezTo>
                        <a:pt x="129" y="0"/>
                        <a:pt x="72" y="90"/>
                        <a:pt x="36" y="85"/>
                      </a:cubicBezTo>
                      <a:cubicBezTo>
                        <a:pt x="0" y="80"/>
                        <a:pt x="78" y="238"/>
                        <a:pt x="179" y="1"/>
                      </a:cubicBezTo>
                      <a:lnTo>
                        <a:pt x="129" y="0"/>
                      </a:lnTo>
                      <a:close/>
                    </a:path>
                  </a:pathLst>
                </a:custGeom>
                <a:solidFill>
                  <a:schemeClr val="accent6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grpSp>
              <p:nvGrpSpPr>
                <p:cNvPr id="134" name="Gruppieren 1385">
                  <a:extLst>
                    <a:ext uri="{FF2B5EF4-FFF2-40B4-BE49-F238E27FC236}">
                      <a16:creationId xmlns:a16="http://schemas.microsoft.com/office/drawing/2014/main" id="{5F42C8BC-12CA-A746-9EEB-4AA31F0FFC7B}"/>
                    </a:ext>
                  </a:extLst>
                </p:cNvPr>
                <p:cNvGrpSpPr/>
                <p:nvPr/>
              </p:nvGrpSpPr>
              <p:grpSpPr bwMode="gray">
                <a:xfrm>
                  <a:off x="9018588" y="2155825"/>
                  <a:ext cx="952499" cy="822325"/>
                  <a:chOff x="9018588" y="2155825"/>
                  <a:chExt cx="952499" cy="822325"/>
                </a:xfrm>
              </p:grpSpPr>
              <p:sp>
                <p:nvSpPr>
                  <p:cNvPr id="135" name="Freeform 29">
                    <a:extLst>
                      <a:ext uri="{FF2B5EF4-FFF2-40B4-BE49-F238E27FC236}">
                        <a16:creationId xmlns:a16="http://schemas.microsoft.com/office/drawing/2014/main" id="{78FA48DF-E097-FF4A-970A-628241B9240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9677400" y="2679700"/>
                    <a:ext cx="293687" cy="298450"/>
                  </a:xfrm>
                  <a:custGeom>
                    <a:avLst/>
                    <a:gdLst>
                      <a:gd name="T0" fmla="*/ 66 w 155"/>
                      <a:gd name="T1" fmla="*/ 0 h 158"/>
                      <a:gd name="T2" fmla="*/ 114 w 155"/>
                      <a:gd name="T3" fmla="*/ 93 h 158"/>
                      <a:gd name="T4" fmla="*/ 0 w 155"/>
                      <a:gd name="T5" fmla="*/ 101 h 158"/>
                      <a:gd name="T6" fmla="*/ 66 w 155"/>
                      <a:gd name="T7" fmla="*/ 0 h 1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55" h="158">
                        <a:moveTo>
                          <a:pt x="66" y="0"/>
                        </a:moveTo>
                        <a:cubicBezTo>
                          <a:pt x="155" y="36"/>
                          <a:pt x="122" y="71"/>
                          <a:pt x="114" y="93"/>
                        </a:cubicBezTo>
                        <a:cubicBezTo>
                          <a:pt x="105" y="114"/>
                          <a:pt x="77" y="158"/>
                          <a:pt x="0" y="101"/>
                        </a:cubicBezTo>
                        <a:cubicBezTo>
                          <a:pt x="66" y="0"/>
                          <a:pt x="66" y="0"/>
                          <a:pt x="66" y="0"/>
                        </a:cubicBezTo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136" name="Freeform 30">
                    <a:extLst>
                      <a:ext uri="{FF2B5EF4-FFF2-40B4-BE49-F238E27FC236}">
                        <a16:creationId xmlns:a16="http://schemas.microsoft.com/office/drawing/2014/main" id="{AD8459DF-1A6E-6743-9046-926F759A4EC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9105900" y="2208213"/>
                    <a:ext cx="709612" cy="666750"/>
                  </a:xfrm>
                  <a:custGeom>
                    <a:avLst/>
                    <a:gdLst>
                      <a:gd name="T0" fmla="*/ 372 w 375"/>
                      <a:gd name="T1" fmla="*/ 251 h 352"/>
                      <a:gd name="T2" fmla="*/ 181 w 375"/>
                      <a:gd name="T3" fmla="*/ 0 h 352"/>
                      <a:gd name="T4" fmla="*/ 0 w 375"/>
                      <a:gd name="T5" fmla="*/ 330 h 352"/>
                      <a:gd name="T6" fmla="*/ 306 w 375"/>
                      <a:gd name="T7" fmla="*/ 352 h 352"/>
                      <a:gd name="T8" fmla="*/ 372 w 375"/>
                      <a:gd name="T9" fmla="*/ 251 h 3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75" h="352">
                        <a:moveTo>
                          <a:pt x="372" y="251"/>
                        </a:moveTo>
                        <a:cubicBezTo>
                          <a:pt x="240" y="181"/>
                          <a:pt x="181" y="0"/>
                          <a:pt x="181" y="0"/>
                        </a:cubicBezTo>
                        <a:cubicBezTo>
                          <a:pt x="0" y="330"/>
                          <a:pt x="0" y="330"/>
                          <a:pt x="0" y="330"/>
                        </a:cubicBezTo>
                        <a:cubicBezTo>
                          <a:pt x="0" y="330"/>
                          <a:pt x="178" y="290"/>
                          <a:pt x="306" y="352"/>
                        </a:cubicBezTo>
                        <a:cubicBezTo>
                          <a:pt x="375" y="327"/>
                          <a:pt x="372" y="260"/>
                          <a:pt x="372" y="251"/>
                        </a:cubicBezTo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137" name="Freeform 31">
                    <a:extLst>
                      <a:ext uri="{FF2B5EF4-FFF2-40B4-BE49-F238E27FC236}">
                        <a16:creationId xmlns:a16="http://schemas.microsoft.com/office/drawing/2014/main" id="{318045B7-D6BA-9847-A51F-002AEA6C23A1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gray">
                  <a:xfrm>
                    <a:off x="9245600" y="2809875"/>
                    <a:ext cx="311150" cy="20638"/>
                  </a:xfrm>
                  <a:custGeom>
                    <a:avLst/>
                    <a:gdLst>
                      <a:gd name="T0" fmla="*/ 164 w 164"/>
                      <a:gd name="T1" fmla="*/ 11 h 11"/>
                      <a:gd name="T2" fmla="*/ 164 w 164"/>
                      <a:gd name="T3" fmla="*/ 11 h 11"/>
                      <a:gd name="T4" fmla="*/ 164 w 164"/>
                      <a:gd name="T5" fmla="*/ 11 h 11"/>
                      <a:gd name="T6" fmla="*/ 54 w 164"/>
                      <a:gd name="T7" fmla="*/ 0 h 11"/>
                      <a:gd name="T8" fmla="*/ 0 w 164"/>
                      <a:gd name="T9" fmla="*/ 2 h 11"/>
                      <a:gd name="T10" fmla="*/ 0 w 164"/>
                      <a:gd name="T11" fmla="*/ 2 h 11"/>
                      <a:gd name="T12" fmla="*/ 54 w 164"/>
                      <a:gd name="T13" fmla="*/ 0 h 11"/>
                      <a:gd name="T14" fmla="*/ 164 w 164"/>
                      <a:gd name="T15" fmla="*/ 11 h 11"/>
                      <a:gd name="T16" fmla="*/ 54 w 164"/>
                      <a:gd name="T17" fmla="*/ 0 h 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164" h="11">
                        <a:moveTo>
                          <a:pt x="164" y="11"/>
                        </a:moveTo>
                        <a:cubicBezTo>
                          <a:pt x="164" y="11"/>
                          <a:pt x="164" y="11"/>
                          <a:pt x="164" y="11"/>
                        </a:cubicBezTo>
                        <a:cubicBezTo>
                          <a:pt x="164" y="11"/>
                          <a:pt x="164" y="11"/>
                          <a:pt x="164" y="11"/>
                        </a:cubicBezTo>
                        <a:moveTo>
                          <a:pt x="54" y="0"/>
                        </a:moveTo>
                        <a:cubicBezTo>
                          <a:pt x="34" y="0"/>
                          <a:pt x="16" y="0"/>
                          <a:pt x="0" y="2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6" y="0"/>
                          <a:pt x="35" y="0"/>
                          <a:pt x="54" y="0"/>
                        </a:cubicBezTo>
                        <a:cubicBezTo>
                          <a:pt x="89" y="0"/>
                          <a:pt x="127" y="2"/>
                          <a:pt x="164" y="11"/>
                        </a:cubicBezTo>
                        <a:cubicBezTo>
                          <a:pt x="127" y="2"/>
                          <a:pt x="88" y="0"/>
                          <a:pt x="54" y="0"/>
                        </a:cubicBezTo>
                      </a:path>
                    </a:pathLst>
                  </a:custGeom>
                  <a:solidFill>
                    <a:srgbClr val="BAB7BB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138" name="Freeform 32">
                    <a:extLst>
                      <a:ext uri="{FF2B5EF4-FFF2-40B4-BE49-F238E27FC236}">
                        <a16:creationId xmlns:a16="http://schemas.microsoft.com/office/drawing/2014/main" id="{8E99EA5C-0A88-4E44-BB65-6B3C5474D6D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9245600" y="2568575"/>
                    <a:ext cx="533400" cy="306388"/>
                  </a:xfrm>
                  <a:custGeom>
                    <a:avLst/>
                    <a:gdLst>
                      <a:gd name="T0" fmla="*/ 103 w 282"/>
                      <a:gd name="T1" fmla="*/ 0 h 162"/>
                      <a:gd name="T2" fmla="*/ 0 w 282"/>
                      <a:gd name="T3" fmla="*/ 130 h 162"/>
                      <a:gd name="T4" fmla="*/ 54 w 282"/>
                      <a:gd name="T5" fmla="*/ 128 h 162"/>
                      <a:gd name="T6" fmla="*/ 164 w 282"/>
                      <a:gd name="T7" fmla="*/ 139 h 162"/>
                      <a:gd name="T8" fmla="*/ 164 w 282"/>
                      <a:gd name="T9" fmla="*/ 139 h 162"/>
                      <a:gd name="T10" fmla="*/ 164 w 282"/>
                      <a:gd name="T11" fmla="*/ 139 h 162"/>
                      <a:gd name="T12" fmla="*/ 232 w 282"/>
                      <a:gd name="T13" fmla="*/ 162 h 162"/>
                      <a:gd name="T14" fmla="*/ 282 w 282"/>
                      <a:gd name="T15" fmla="*/ 124 h 162"/>
                      <a:gd name="T16" fmla="*/ 103 w 282"/>
                      <a:gd name="T17" fmla="*/ 0 h 1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282" h="162">
                        <a:moveTo>
                          <a:pt x="103" y="0"/>
                        </a:moveTo>
                        <a:cubicBezTo>
                          <a:pt x="0" y="130"/>
                          <a:pt x="0" y="130"/>
                          <a:pt x="0" y="130"/>
                        </a:cubicBezTo>
                        <a:cubicBezTo>
                          <a:pt x="16" y="128"/>
                          <a:pt x="34" y="128"/>
                          <a:pt x="54" y="128"/>
                        </a:cubicBezTo>
                        <a:cubicBezTo>
                          <a:pt x="88" y="128"/>
                          <a:pt x="127" y="130"/>
                          <a:pt x="164" y="139"/>
                        </a:cubicBezTo>
                        <a:cubicBezTo>
                          <a:pt x="164" y="139"/>
                          <a:pt x="164" y="139"/>
                          <a:pt x="164" y="139"/>
                        </a:cubicBezTo>
                        <a:cubicBezTo>
                          <a:pt x="164" y="139"/>
                          <a:pt x="164" y="139"/>
                          <a:pt x="164" y="139"/>
                        </a:cubicBezTo>
                        <a:cubicBezTo>
                          <a:pt x="188" y="144"/>
                          <a:pt x="211" y="152"/>
                          <a:pt x="232" y="162"/>
                        </a:cubicBezTo>
                        <a:cubicBezTo>
                          <a:pt x="257" y="153"/>
                          <a:pt x="272" y="139"/>
                          <a:pt x="282" y="124"/>
                        </a:cubicBezTo>
                        <a:cubicBezTo>
                          <a:pt x="220" y="108"/>
                          <a:pt x="103" y="0"/>
                          <a:pt x="103" y="0"/>
                        </a:cubicBezTo>
                      </a:path>
                    </a:pathLst>
                  </a:custGeom>
                  <a:solidFill>
                    <a:srgbClr val="184954"/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139" name="Freeform 33">
                    <a:extLst>
                      <a:ext uri="{FF2B5EF4-FFF2-40B4-BE49-F238E27FC236}">
                        <a16:creationId xmlns:a16="http://schemas.microsoft.com/office/drawing/2014/main" id="{8C7809AB-C524-4146-BCE4-59A4091650F7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9099549" y="2198934"/>
                    <a:ext cx="439740" cy="642446"/>
                  </a:xfrm>
                  <a:custGeom>
                    <a:avLst/>
                    <a:gdLst>
                      <a:gd name="T0" fmla="*/ 0 w 226"/>
                      <a:gd name="T1" fmla="*/ 330 h 330"/>
                      <a:gd name="T2" fmla="*/ 103 w 226"/>
                      <a:gd name="T3" fmla="*/ 316 h 330"/>
                      <a:gd name="T4" fmla="*/ 226 w 226"/>
                      <a:gd name="T5" fmla="*/ 97 h 330"/>
                      <a:gd name="T6" fmla="*/ 181 w 226"/>
                      <a:gd name="T7" fmla="*/ 0 h 330"/>
                      <a:gd name="T8" fmla="*/ 0 w 226"/>
                      <a:gd name="T9" fmla="*/ 330 h 3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26" h="330">
                        <a:moveTo>
                          <a:pt x="0" y="330"/>
                        </a:moveTo>
                        <a:cubicBezTo>
                          <a:pt x="0" y="330"/>
                          <a:pt x="44" y="319"/>
                          <a:pt x="103" y="316"/>
                        </a:cubicBezTo>
                        <a:cubicBezTo>
                          <a:pt x="192" y="237"/>
                          <a:pt x="219" y="152"/>
                          <a:pt x="226" y="97"/>
                        </a:cubicBezTo>
                        <a:cubicBezTo>
                          <a:pt x="196" y="44"/>
                          <a:pt x="181" y="0"/>
                          <a:pt x="181" y="0"/>
                        </a:cubicBezTo>
                        <a:lnTo>
                          <a:pt x="0" y="330"/>
                        </a:ln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140" name="Freeform 34">
                    <a:extLst>
                      <a:ext uri="{FF2B5EF4-FFF2-40B4-BE49-F238E27FC236}">
                        <a16:creationId xmlns:a16="http://schemas.microsoft.com/office/drawing/2014/main" id="{9183AE49-E7E7-4B4C-A64F-3E7C037049F0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9018588" y="2155825"/>
                    <a:ext cx="484187" cy="714375"/>
                  </a:xfrm>
                  <a:custGeom>
                    <a:avLst/>
                    <a:gdLst>
                      <a:gd name="T0" fmla="*/ 191 w 256"/>
                      <a:gd name="T1" fmla="*/ 224 h 378"/>
                      <a:gd name="T2" fmla="*/ 35 w 256"/>
                      <a:gd name="T3" fmla="*/ 359 h 378"/>
                      <a:gd name="T4" fmla="*/ 66 w 256"/>
                      <a:gd name="T5" fmla="*/ 155 h 378"/>
                      <a:gd name="T6" fmla="*/ 222 w 256"/>
                      <a:gd name="T7" fmla="*/ 19 h 378"/>
                      <a:gd name="T8" fmla="*/ 191 w 256"/>
                      <a:gd name="T9" fmla="*/ 224 h 37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56" h="378">
                        <a:moveTo>
                          <a:pt x="191" y="224"/>
                        </a:moveTo>
                        <a:cubicBezTo>
                          <a:pt x="139" y="318"/>
                          <a:pt x="69" y="378"/>
                          <a:pt x="35" y="359"/>
                        </a:cubicBezTo>
                        <a:cubicBezTo>
                          <a:pt x="0" y="341"/>
                          <a:pt x="14" y="249"/>
                          <a:pt x="66" y="155"/>
                        </a:cubicBezTo>
                        <a:cubicBezTo>
                          <a:pt x="118" y="61"/>
                          <a:pt x="187" y="0"/>
                          <a:pt x="222" y="19"/>
                        </a:cubicBezTo>
                        <a:cubicBezTo>
                          <a:pt x="256" y="38"/>
                          <a:pt x="242" y="130"/>
                          <a:pt x="191" y="224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8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141" name="Freeform 35">
                    <a:extLst>
                      <a:ext uri="{FF2B5EF4-FFF2-40B4-BE49-F238E27FC236}">
                        <a16:creationId xmlns:a16="http://schemas.microsoft.com/office/drawing/2014/main" id="{D4BF9F36-6BD2-EA42-9D95-5342F8515ACA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9058275" y="2217738"/>
                    <a:ext cx="381000" cy="577850"/>
                  </a:xfrm>
                  <a:custGeom>
                    <a:avLst/>
                    <a:gdLst>
                      <a:gd name="T0" fmla="*/ 145 w 201"/>
                      <a:gd name="T1" fmla="*/ 177 h 305"/>
                      <a:gd name="T2" fmla="*/ 24 w 201"/>
                      <a:gd name="T3" fmla="*/ 292 h 305"/>
                      <a:gd name="T4" fmla="*/ 56 w 201"/>
                      <a:gd name="T5" fmla="*/ 128 h 305"/>
                      <a:gd name="T6" fmla="*/ 177 w 201"/>
                      <a:gd name="T7" fmla="*/ 13 h 305"/>
                      <a:gd name="T8" fmla="*/ 145 w 201"/>
                      <a:gd name="T9" fmla="*/ 177 h 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01" h="305">
                        <a:moveTo>
                          <a:pt x="145" y="177"/>
                        </a:moveTo>
                        <a:cubicBezTo>
                          <a:pt x="102" y="254"/>
                          <a:pt x="48" y="305"/>
                          <a:pt x="24" y="292"/>
                        </a:cubicBezTo>
                        <a:cubicBezTo>
                          <a:pt x="0" y="278"/>
                          <a:pt x="14" y="205"/>
                          <a:pt x="56" y="128"/>
                        </a:cubicBezTo>
                        <a:cubicBezTo>
                          <a:pt x="98" y="51"/>
                          <a:pt x="153" y="0"/>
                          <a:pt x="177" y="13"/>
                        </a:cubicBezTo>
                        <a:cubicBezTo>
                          <a:pt x="201" y="27"/>
                          <a:pt x="187" y="100"/>
                          <a:pt x="145" y="177"/>
                        </a:cubicBezTo>
                        <a:close/>
                      </a:path>
                    </a:pathLst>
                  </a:custGeom>
                  <a:solidFill>
                    <a:schemeClr val="accent6">
                      <a:lumMod val="50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142" name="Freeform 36">
                    <a:extLst>
                      <a:ext uri="{FF2B5EF4-FFF2-40B4-BE49-F238E27FC236}">
                        <a16:creationId xmlns:a16="http://schemas.microsoft.com/office/drawing/2014/main" id="{C642DE08-9AD6-394C-84B2-69EB623A39E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9170988" y="2413000"/>
                    <a:ext cx="201612" cy="209550"/>
                  </a:xfrm>
                  <a:custGeom>
                    <a:avLst/>
                    <a:gdLst>
                      <a:gd name="T0" fmla="*/ 12 w 107"/>
                      <a:gd name="T1" fmla="*/ 31 h 111"/>
                      <a:gd name="T2" fmla="*/ 31 w 107"/>
                      <a:gd name="T3" fmla="*/ 94 h 111"/>
                      <a:gd name="T4" fmla="*/ 63 w 107"/>
                      <a:gd name="T5" fmla="*/ 111 h 111"/>
                      <a:gd name="T6" fmla="*/ 86 w 107"/>
                      <a:gd name="T7" fmla="*/ 74 h 111"/>
                      <a:gd name="T8" fmla="*/ 107 w 107"/>
                      <a:gd name="T9" fmla="*/ 30 h 111"/>
                      <a:gd name="T10" fmla="*/ 75 w 107"/>
                      <a:gd name="T11" fmla="*/ 12 h 111"/>
                      <a:gd name="T12" fmla="*/ 12 w 107"/>
                      <a:gd name="T13" fmla="*/ 31 h 1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07" h="111">
                        <a:moveTo>
                          <a:pt x="12" y="31"/>
                        </a:moveTo>
                        <a:cubicBezTo>
                          <a:pt x="0" y="53"/>
                          <a:pt x="8" y="81"/>
                          <a:pt x="31" y="94"/>
                        </a:cubicBezTo>
                        <a:cubicBezTo>
                          <a:pt x="63" y="111"/>
                          <a:pt x="63" y="111"/>
                          <a:pt x="63" y="111"/>
                        </a:cubicBezTo>
                        <a:cubicBezTo>
                          <a:pt x="71" y="100"/>
                          <a:pt x="78" y="87"/>
                          <a:pt x="86" y="74"/>
                        </a:cubicBezTo>
                        <a:cubicBezTo>
                          <a:pt x="94" y="59"/>
                          <a:pt x="101" y="44"/>
                          <a:pt x="107" y="30"/>
                        </a:cubicBezTo>
                        <a:cubicBezTo>
                          <a:pt x="75" y="12"/>
                          <a:pt x="75" y="12"/>
                          <a:pt x="75" y="12"/>
                        </a:cubicBezTo>
                        <a:cubicBezTo>
                          <a:pt x="53" y="0"/>
                          <a:pt x="24" y="8"/>
                          <a:pt x="12" y="31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143" name="Freeform 37">
                    <a:extLst>
                      <a:ext uri="{FF2B5EF4-FFF2-40B4-BE49-F238E27FC236}">
                        <a16:creationId xmlns:a16="http://schemas.microsoft.com/office/drawing/2014/main" id="{AE128311-C414-8542-A841-642F815ED029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>
                    <a:off x="9234488" y="2443163"/>
                    <a:ext cx="138112" cy="179388"/>
                  </a:xfrm>
                  <a:custGeom>
                    <a:avLst/>
                    <a:gdLst>
                      <a:gd name="T0" fmla="*/ 0 w 73"/>
                      <a:gd name="T1" fmla="*/ 80 h 95"/>
                      <a:gd name="T2" fmla="*/ 29 w 73"/>
                      <a:gd name="T3" fmla="*/ 95 h 95"/>
                      <a:gd name="T4" fmla="*/ 52 w 73"/>
                      <a:gd name="T5" fmla="*/ 58 h 95"/>
                      <a:gd name="T6" fmla="*/ 73 w 73"/>
                      <a:gd name="T7" fmla="*/ 14 h 95"/>
                      <a:gd name="T8" fmla="*/ 48 w 73"/>
                      <a:gd name="T9" fmla="*/ 0 h 95"/>
                      <a:gd name="T10" fmla="*/ 0 w 73"/>
                      <a:gd name="T11" fmla="*/ 80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3" h="95">
                        <a:moveTo>
                          <a:pt x="0" y="80"/>
                        </a:moveTo>
                        <a:cubicBezTo>
                          <a:pt x="29" y="95"/>
                          <a:pt x="29" y="95"/>
                          <a:pt x="29" y="95"/>
                        </a:cubicBezTo>
                        <a:cubicBezTo>
                          <a:pt x="37" y="84"/>
                          <a:pt x="44" y="71"/>
                          <a:pt x="52" y="58"/>
                        </a:cubicBezTo>
                        <a:cubicBezTo>
                          <a:pt x="60" y="43"/>
                          <a:pt x="67" y="28"/>
                          <a:pt x="73" y="14"/>
                        </a:cubicBezTo>
                        <a:cubicBezTo>
                          <a:pt x="48" y="0"/>
                          <a:pt x="48" y="0"/>
                          <a:pt x="48" y="0"/>
                        </a:cubicBezTo>
                        <a:cubicBezTo>
                          <a:pt x="46" y="25"/>
                          <a:pt x="36" y="70"/>
                          <a:pt x="0" y="8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65000"/>
                    </a:schemeClr>
                  </a:solidFill>
                  <a:ln>
                    <a:noFill/>
                  </a:ln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</p:grpSp>
          </p:grpSp>
          <p:sp>
            <p:nvSpPr>
              <p:cNvPr id="121" name="Freeform 63">
                <a:extLst>
                  <a:ext uri="{FF2B5EF4-FFF2-40B4-BE49-F238E27FC236}">
                    <a16:creationId xmlns:a16="http://schemas.microsoft.com/office/drawing/2014/main" id="{B4A9B59B-797B-0A43-9B5E-6F631CA6A9BF}"/>
                  </a:ext>
                </a:extLst>
              </p:cNvPr>
              <p:cNvSpPr>
                <a:spLocks/>
              </p:cNvSpPr>
              <p:nvPr/>
            </p:nvSpPr>
            <p:spPr bwMode="gray">
              <a:xfrm rot="18832999">
                <a:off x="8503069" y="1646841"/>
                <a:ext cx="30205" cy="214986"/>
              </a:xfrm>
              <a:custGeom>
                <a:avLst/>
                <a:gdLst>
                  <a:gd name="T0" fmla="*/ 3 w 15"/>
                  <a:gd name="T1" fmla="*/ 7 h 102"/>
                  <a:gd name="T2" fmla="*/ 6 w 15"/>
                  <a:gd name="T3" fmla="*/ 19 h 102"/>
                  <a:gd name="T4" fmla="*/ 8 w 15"/>
                  <a:gd name="T5" fmla="*/ 23 h 102"/>
                  <a:gd name="T6" fmla="*/ 9 w 15"/>
                  <a:gd name="T7" fmla="*/ 24 h 102"/>
                  <a:gd name="T8" fmla="*/ 9 w 15"/>
                  <a:gd name="T9" fmla="*/ 25 h 102"/>
                  <a:gd name="T10" fmla="*/ 6 w 15"/>
                  <a:gd name="T11" fmla="*/ 28 h 102"/>
                  <a:gd name="T12" fmla="*/ 3 w 15"/>
                  <a:gd name="T13" fmla="*/ 34 h 102"/>
                  <a:gd name="T14" fmla="*/ 3 w 15"/>
                  <a:gd name="T15" fmla="*/ 38 h 102"/>
                  <a:gd name="T16" fmla="*/ 3 w 15"/>
                  <a:gd name="T17" fmla="*/ 40 h 102"/>
                  <a:gd name="T18" fmla="*/ 4 w 15"/>
                  <a:gd name="T19" fmla="*/ 43 h 102"/>
                  <a:gd name="T20" fmla="*/ 5 w 15"/>
                  <a:gd name="T21" fmla="*/ 45 h 102"/>
                  <a:gd name="T22" fmla="*/ 7 w 15"/>
                  <a:gd name="T23" fmla="*/ 48 h 102"/>
                  <a:gd name="T24" fmla="*/ 10 w 15"/>
                  <a:gd name="T25" fmla="*/ 50 h 102"/>
                  <a:gd name="T26" fmla="*/ 10 w 15"/>
                  <a:gd name="T27" fmla="*/ 50 h 102"/>
                  <a:gd name="T28" fmla="*/ 5 w 15"/>
                  <a:gd name="T29" fmla="*/ 62 h 102"/>
                  <a:gd name="T30" fmla="*/ 5 w 15"/>
                  <a:gd name="T31" fmla="*/ 65 h 102"/>
                  <a:gd name="T32" fmla="*/ 5 w 15"/>
                  <a:gd name="T33" fmla="*/ 68 h 102"/>
                  <a:gd name="T34" fmla="*/ 7 w 15"/>
                  <a:gd name="T35" fmla="*/ 72 h 102"/>
                  <a:gd name="T36" fmla="*/ 9 w 15"/>
                  <a:gd name="T37" fmla="*/ 76 h 102"/>
                  <a:gd name="T38" fmla="*/ 12 w 15"/>
                  <a:gd name="T39" fmla="*/ 80 h 102"/>
                  <a:gd name="T40" fmla="*/ 13 w 15"/>
                  <a:gd name="T41" fmla="*/ 82 h 102"/>
                  <a:gd name="T42" fmla="*/ 10 w 15"/>
                  <a:gd name="T43" fmla="*/ 87 h 102"/>
                  <a:gd name="T44" fmla="*/ 11 w 15"/>
                  <a:gd name="T45" fmla="*/ 93 h 102"/>
                  <a:gd name="T46" fmla="*/ 12 w 15"/>
                  <a:gd name="T47" fmla="*/ 95 h 102"/>
                  <a:gd name="T48" fmla="*/ 13 w 15"/>
                  <a:gd name="T49" fmla="*/ 98 h 102"/>
                  <a:gd name="T50" fmla="*/ 15 w 15"/>
                  <a:gd name="T51" fmla="*/ 102 h 102"/>
                  <a:gd name="T52" fmla="*/ 13 w 15"/>
                  <a:gd name="T53" fmla="*/ 100 h 102"/>
                  <a:gd name="T54" fmla="*/ 11 w 15"/>
                  <a:gd name="T55" fmla="*/ 98 h 102"/>
                  <a:gd name="T56" fmla="*/ 9 w 15"/>
                  <a:gd name="T57" fmla="*/ 95 h 102"/>
                  <a:gd name="T58" fmla="*/ 7 w 15"/>
                  <a:gd name="T59" fmla="*/ 91 h 102"/>
                  <a:gd name="T60" fmla="*/ 8 w 15"/>
                  <a:gd name="T61" fmla="*/ 86 h 102"/>
                  <a:gd name="T62" fmla="*/ 10 w 15"/>
                  <a:gd name="T63" fmla="*/ 83 h 102"/>
                  <a:gd name="T64" fmla="*/ 13 w 15"/>
                  <a:gd name="T65" fmla="*/ 82 h 102"/>
                  <a:gd name="T66" fmla="*/ 11 w 15"/>
                  <a:gd name="T67" fmla="*/ 81 h 102"/>
                  <a:gd name="T68" fmla="*/ 7 w 15"/>
                  <a:gd name="T69" fmla="*/ 78 h 102"/>
                  <a:gd name="T70" fmla="*/ 4 w 15"/>
                  <a:gd name="T71" fmla="*/ 74 h 102"/>
                  <a:gd name="T72" fmla="*/ 2 w 15"/>
                  <a:gd name="T73" fmla="*/ 69 h 102"/>
                  <a:gd name="T74" fmla="*/ 1 w 15"/>
                  <a:gd name="T75" fmla="*/ 66 h 102"/>
                  <a:gd name="T76" fmla="*/ 1 w 15"/>
                  <a:gd name="T77" fmla="*/ 62 h 102"/>
                  <a:gd name="T78" fmla="*/ 4 w 15"/>
                  <a:gd name="T79" fmla="*/ 55 h 102"/>
                  <a:gd name="T80" fmla="*/ 7 w 15"/>
                  <a:gd name="T81" fmla="*/ 51 h 102"/>
                  <a:gd name="T82" fmla="*/ 10 w 15"/>
                  <a:gd name="T83" fmla="*/ 50 h 102"/>
                  <a:gd name="T84" fmla="*/ 8 w 15"/>
                  <a:gd name="T85" fmla="*/ 49 h 102"/>
                  <a:gd name="T86" fmla="*/ 5 w 15"/>
                  <a:gd name="T87" fmla="*/ 47 h 102"/>
                  <a:gd name="T88" fmla="*/ 2 w 15"/>
                  <a:gd name="T89" fmla="*/ 44 h 102"/>
                  <a:gd name="T90" fmla="*/ 1 w 15"/>
                  <a:gd name="T91" fmla="*/ 41 h 102"/>
                  <a:gd name="T92" fmla="*/ 0 w 15"/>
                  <a:gd name="T93" fmla="*/ 38 h 102"/>
                  <a:gd name="T94" fmla="*/ 1 w 15"/>
                  <a:gd name="T95" fmla="*/ 34 h 102"/>
                  <a:gd name="T96" fmla="*/ 5 w 15"/>
                  <a:gd name="T97" fmla="*/ 27 h 102"/>
                  <a:gd name="T98" fmla="*/ 8 w 15"/>
                  <a:gd name="T99" fmla="*/ 25 h 102"/>
                  <a:gd name="T100" fmla="*/ 4 w 15"/>
                  <a:gd name="T101" fmla="*/ 20 h 102"/>
                  <a:gd name="T102" fmla="*/ 2 w 15"/>
                  <a:gd name="T103" fmla="*/ 10 h 102"/>
                  <a:gd name="T104" fmla="*/ 3 w 15"/>
                  <a:gd name="T105" fmla="*/ 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5" h="102">
                    <a:moveTo>
                      <a:pt x="3" y="0"/>
                    </a:moveTo>
                    <a:cubicBezTo>
                      <a:pt x="3" y="2"/>
                      <a:pt x="3" y="5"/>
                      <a:pt x="3" y="7"/>
                    </a:cubicBezTo>
                    <a:cubicBezTo>
                      <a:pt x="3" y="9"/>
                      <a:pt x="3" y="11"/>
                      <a:pt x="4" y="13"/>
                    </a:cubicBezTo>
                    <a:cubicBezTo>
                      <a:pt x="4" y="15"/>
                      <a:pt x="5" y="17"/>
                      <a:pt x="6" y="19"/>
                    </a:cubicBezTo>
                    <a:cubicBezTo>
                      <a:pt x="6" y="20"/>
                      <a:pt x="7" y="21"/>
                      <a:pt x="7" y="21"/>
                    </a:cubicBezTo>
                    <a:cubicBezTo>
                      <a:pt x="7" y="22"/>
                      <a:pt x="8" y="22"/>
                      <a:pt x="8" y="23"/>
                    </a:cubicBezTo>
                    <a:cubicBezTo>
                      <a:pt x="8" y="23"/>
                      <a:pt x="8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4"/>
                      <a:pt x="9" y="24"/>
                      <a:pt x="9" y="24"/>
                    </a:cubicBezTo>
                    <a:cubicBezTo>
                      <a:pt x="9" y="25"/>
                      <a:pt x="9" y="25"/>
                      <a:pt x="9" y="25"/>
                    </a:cubicBezTo>
                    <a:cubicBezTo>
                      <a:pt x="8" y="25"/>
                      <a:pt x="8" y="26"/>
                      <a:pt x="8" y="26"/>
                    </a:cubicBezTo>
                    <a:cubicBezTo>
                      <a:pt x="7" y="27"/>
                      <a:pt x="7" y="27"/>
                      <a:pt x="6" y="28"/>
                    </a:cubicBezTo>
                    <a:cubicBezTo>
                      <a:pt x="6" y="29"/>
                      <a:pt x="5" y="30"/>
                      <a:pt x="4" y="31"/>
                    </a:cubicBezTo>
                    <a:cubicBezTo>
                      <a:pt x="4" y="32"/>
                      <a:pt x="3" y="33"/>
                      <a:pt x="3" y="34"/>
                    </a:cubicBezTo>
                    <a:cubicBezTo>
                      <a:pt x="3" y="35"/>
                      <a:pt x="3" y="36"/>
                      <a:pt x="3" y="36"/>
                    </a:cubicBezTo>
                    <a:cubicBezTo>
                      <a:pt x="3" y="37"/>
                      <a:pt x="3" y="37"/>
                      <a:pt x="3" y="38"/>
                    </a:cubicBezTo>
                    <a:cubicBezTo>
                      <a:pt x="3" y="38"/>
                      <a:pt x="3" y="39"/>
                      <a:pt x="3" y="40"/>
                    </a:cubicBezTo>
                    <a:cubicBezTo>
                      <a:pt x="3" y="40"/>
                      <a:pt x="3" y="40"/>
                      <a:pt x="3" y="40"/>
                    </a:cubicBezTo>
                    <a:cubicBezTo>
                      <a:pt x="3" y="41"/>
                      <a:pt x="3" y="41"/>
                      <a:pt x="3" y="41"/>
                    </a:cubicBezTo>
                    <a:cubicBezTo>
                      <a:pt x="3" y="42"/>
                      <a:pt x="3" y="42"/>
                      <a:pt x="4" y="43"/>
                    </a:cubicBezTo>
                    <a:cubicBezTo>
                      <a:pt x="4" y="43"/>
                      <a:pt x="4" y="44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6" y="47"/>
                      <a:pt x="6" y="47"/>
                      <a:pt x="7" y="48"/>
                    </a:cubicBezTo>
                    <a:cubicBezTo>
                      <a:pt x="7" y="48"/>
                      <a:pt x="8" y="48"/>
                      <a:pt x="8" y="49"/>
                    </a:cubicBezTo>
                    <a:cubicBezTo>
                      <a:pt x="9" y="49"/>
                      <a:pt x="9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8" y="53"/>
                      <a:pt x="6" y="55"/>
                      <a:pt x="6" y="58"/>
                    </a:cubicBezTo>
                    <a:cubicBezTo>
                      <a:pt x="5" y="60"/>
                      <a:pt x="5" y="61"/>
                      <a:pt x="5" y="62"/>
                    </a:cubicBezTo>
                    <a:cubicBezTo>
                      <a:pt x="5" y="63"/>
                      <a:pt x="5" y="64"/>
                      <a:pt x="5" y="64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5" y="66"/>
                      <a:pt x="5" y="66"/>
                      <a:pt x="5" y="66"/>
                    </a:cubicBezTo>
                    <a:cubicBezTo>
                      <a:pt x="5" y="67"/>
                      <a:pt x="5" y="68"/>
                      <a:pt x="5" y="68"/>
                    </a:cubicBezTo>
                    <a:cubicBezTo>
                      <a:pt x="6" y="69"/>
                      <a:pt x="6" y="70"/>
                      <a:pt x="6" y="70"/>
                    </a:cubicBezTo>
                    <a:cubicBezTo>
                      <a:pt x="6" y="71"/>
                      <a:pt x="7" y="72"/>
                      <a:pt x="7" y="72"/>
                    </a:cubicBezTo>
                    <a:cubicBezTo>
                      <a:pt x="7" y="73"/>
                      <a:pt x="8" y="74"/>
                      <a:pt x="8" y="74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2" y="80"/>
                      <a:pt x="12" y="80"/>
                      <a:pt x="12" y="80"/>
                    </a:cubicBezTo>
                    <a:cubicBezTo>
                      <a:pt x="12" y="81"/>
                      <a:pt x="13" y="81"/>
                      <a:pt x="13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2" y="84"/>
                      <a:pt x="11" y="85"/>
                      <a:pt x="10" y="87"/>
                    </a:cubicBezTo>
                    <a:cubicBezTo>
                      <a:pt x="10" y="88"/>
                      <a:pt x="10" y="90"/>
                      <a:pt x="11" y="92"/>
                    </a:cubicBezTo>
                    <a:cubicBezTo>
                      <a:pt x="11" y="92"/>
                      <a:pt x="11" y="92"/>
                      <a:pt x="11" y="93"/>
                    </a:cubicBezTo>
                    <a:cubicBezTo>
                      <a:pt x="11" y="93"/>
                      <a:pt x="11" y="94"/>
                      <a:pt x="11" y="94"/>
                    </a:cubicBezTo>
                    <a:cubicBezTo>
                      <a:pt x="12" y="94"/>
                      <a:pt x="12" y="95"/>
                      <a:pt x="12" y="95"/>
                    </a:cubicBezTo>
                    <a:cubicBezTo>
                      <a:pt x="12" y="96"/>
                      <a:pt x="12" y="96"/>
                      <a:pt x="13" y="97"/>
                    </a:cubicBezTo>
                    <a:cubicBezTo>
                      <a:pt x="13" y="97"/>
                      <a:pt x="13" y="97"/>
                      <a:pt x="13" y="98"/>
                    </a:cubicBezTo>
                    <a:cubicBezTo>
                      <a:pt x="14" y="99"/>
                      <a:pt x="14" y="99"/>
                      <a:pt x="14" y="99"/>
                    </a:cubicBezTo>
                    <a:cubicBezTo>
                      <a:pt x="14" y="100"/>
                      <a:pt x="15" y="101"/>
                      <a:pt x="15" y="102"/>
                    </a:cubicBezTo>
                    <a:cubicBezTo>
                      <a:pt x="15" y="101"/>
                      <a:pt x="15" y="101"/>
                      <a:pt x="14" y="101"/>
                    </a:cubicBezTo>
                    <a:cubicBezTo>
                      <a:pt x="14" y="101"/>
                      <a:pt x="13" y="100"/>
                      <a:pt x="13" y="100"/>
                    </a:cubicBezTo>
                    <a:cubicBezTo>
                      <a:pt x="13" y="100"/>
                      <a:pt x="12" y="99"/>
                      <a:pt x="12" y="99"/>
                    </a:cubicBezTo>
                    <a:cubicBezTo>
                      <a:pt x="12" y="99"/>
                      <a:pt x="11" y="98"/>
                      <a:pt x="11" y="98"/>
                    </a:cubicBezTo>
                    <a:cubicBezTo>
                      <a:pt x="11" y="97"/>
                      <a:pt x="10" y="97"/>
                      <a:pt x="10" y="97"/>
                    </a:cubicBezTo>
                    <a:cubicBezTo>
                      <a:pt x="10" y="96"/>
                      <a:pt x="9" y="96"/>
                      <a:pt x="9" y="95"/>
                    </a:cubicBezTo>
                    <a:cubicBezTo>
                      <a:pt x="9" y="94"/>
                      <a:pt x="8" y="93"/>
                      <a:pt x="8" y="92"/>
                    </a:cubicBezTo>
                    <a:cubicBezTo>
                      <a:pt x="8" y="92"/>
                      <a:pt x="8" y="91"/>
                      <a:pt x="7" y="91"/>
                    </a:cubicBezTo>
                    <a:cubicBezTo>
                      <a:pt x="7" y="90"/>
                      <a:pt x="7" y="90"/>
                      <a:pt x="7" y="89"/>
                    </a:cubicBezTo>
                    <a:cubicBezTo>
                      <a:pt x="7" y="88"/>
                      <a:pt x="8" y="87"/>
                      <a:pt x="8" y="86"/>
                    </a:cubicBezTo>
                    <a:cubicBezTo>
                      <a:pt x="8" y="85"/>
                      <a:pt x="9" y="85"/>
                      <a:pt x="9" y="84"/>
                    </a:cubicBezTo>
                    <a:cubicBezTo>
                      <a:pt x="9" y="84"/>
                      <a:pt x="10" y="84"/>
                      <a:pt x="10" y="83"/>
                    </a:cubicBezTo>
                    <a:cubicBezTo>
                      <a:pt x="11" y="83"/>
                      <a:pt x="12" y="82"/>
                      <a:pt x="13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3" y="82"/>
                      <a:pt x="13" y="82"/>
                      <a:pt x="13" y="82"/>
                    </a:cubicBezTo>
                    <a:cubicBezTo>
                      <a:pt x="12" y="81"/>
                      <a:pt x="12" y="81"/>
                      <a:pt x="11" y="81"/>
                    </a:cubicBezTo>
                    <a:cubicBezTo>
                      <a:pt x="10" y="80"/>
                      <a:pt x="10" y="80"/>
                      <a:pt x="9" y="79"/>
                    </a:cubicBezTo>
                    <a:cubicBezTo>
                      <a:pt x="9" y="79"/>
                      <a:pt x="8" y="78"/>
                      <a:pt x="7" y="78"/>
                    </a:cubicBezTo>
                    <a:cubicBezTo>
                      <a:pt x="7" y="77"/>
                      <a:pt x="6" y="76"/>
                      <a:pt x="6" y="76"/>
                    </a:cubicBezTo>
                    <a:cubicBezTo>
                      <a:pt x="5" y="75"/>
                      <a:pt x="5" y="74"/>
                      <a:pt x="4" y="74"/>
                    </a:cubicBezTo>
                    <a:cubicBezTo>
                      <a:pt x="4" y="73"/>
                      <a:pt x="4" y="72"/>
                      <a:pt x="3" y="72"/>
                    </a:cubicBezTo>
                    <a:cubicBezTo>
                      <a:pt x="3" y="71"/>
                      <a:pt x="3" y="70"/>
                      <a:pt x="2" y="69"/>
                    </a:cubicBezTo>
                    <a:cubicBezTo>
                      <a:pt x="2" y="69"/>
                      <a:pt x="2" y="68"/>
                      <a:pt x="2" y="67"/>
                    </a:cubicBezTo>
                    <a:cubicBezTo>
                      <a:pt x="1" y="67"/>
                      <a:pt x="1" y="66"/>
                      <a:pt x="1" y="66"/>
                    </a:cubicBezTo>
                    <a:cubicBezTo>
                      <a:pt x="1" y="65"/>
                      <a:pt x="1" y="65"/>
                      <a:pt x="1" y="64"/>
                    </a:cubicBezTo>
                    <a:cubicBezTo>
                      <a:pt x="1" y="64"/>
                      <a:pt x="1" y="63"/>
                      <a:pt x="1" y="62"/>
                    </a:cubicBezTo>
                    <a:cubicBezTo>
                      <a:pt x="2" y="60"/>
                      <a:pt x="2" y="59"/>
                      <a:pt x="3" y="57"/>
                    </a:cubicBezTo>
                    <a:cubicBezTo>
                      <a:pt x="3" y="56"/>
                      <a:pt x="4" y="56"/>
                      <a:pt x="4" y="55"/>
                    </a:cubicBezTo>
                    <a:cubicBezTo>
                      <a:pt x="5" y="54"/>
                      <a:pt x="5" y="54"/>
                      <a:pt x="6" y="53"/>
                    </a:cubicBezTo>
                    <a:cubicBezTo>
                      <a:pt x="6" y="52"/>
                      <a:pt x="7" y="52"/>
                      <a:pt x="7" y="51"/>
                    </a:cubicBezTo>
                    <a:cubicBezTo>
                      <a:pt x="8" y="51"/>
                      <a:pt x="9" y="51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10" y="50"/>
                      <a:pt x="10" y="50"/>
                      <a:pt x="10" y="50"/>
                    </a:cubicBezTo>
                    <a:cubicBezTo>
                      <a:pt x="9" y="50"/>
                      <a:pt x="8" y="50"/>
                      <a:pt x="8" y="49"/>
                    </a:cubicBezTo>
                    <a:cubicBezTo>
                      <a:pt x="7" y="49"/>
                      <a:pt x="7" y="49"/>
                      <a:pt x="6" y="48"/>
                    </a:cubicBezTo>
                    <a:cubicBezTo>
                      <a:pt x="6" y="48"/>
                      <a:pt x="5" y="48"/>
                      <a:pt x="5" y="47"/>
                    </a:cubicBezTo>
                    <a:cubicBezTo>
                      <a:pt x="4" y="47"/>
                      <a:pt x="4" y="46"/>
                      <a:pt x="3" y="46"/>
                    </a:cubicBezTo>
                    <a:cubicBezTo>
                      <a:pt x="3" y="45"/>
                      <a:pt x="2" y="45"/>
                      <a:pt x="2" y="44"/>
                    </a:cubicBezTo>
                    <a:cubicBezTo>
                      <a:pt x="2" y="43"/>
                      <a:pt x="1" y="43"/>
                      <a:pt x="1" y="42"/>
                    </a:cubicBezTo>
                    <a:cubicBezTo>
                      <a:pt x="1" y="42"/>
                      <a:pt x="1" y="41"/>
                      <a:pt x="1" y="41"/>
                    </a:cubicBezTo>
                    <a:cubicBezTo>
                      <a:pt x="0" y="41"/>
                      <a:pt x="0" y="40"/>
                      <a:pt x="0" y="40"/>
                    </a:cubicBezTo>
                    <a:cubicBezTo>
                      <a:pt x="0" y="39"/>
                      <a:pt x="0" y="39"/>
                      <a:pt x="0" y="38"/>
                    </a:cubicBezTo>
                    <a:cubicBezTo>
                      <a:pt x="0" y="37"/>
                      <a:pt x="0" y="36"/>
                      <a:pt x="0" y="36"/>
                    </a:cubicBezTo>
                    <a:cubicBezTo>
                      <a:pt x="0" y="35"/>
                      <a:pt x="0" y="34"/>
                      <a:pt x="1" y="34"/>
                    </a:cubicBezTo>
                    <a:cubicBezTo>
                      <a:pt x="1" y="32"/>
                      <a:pt x="2" y="31"/>
                      <a:pt x="2" y="30"/>
                    </a:cubicBezTo>
                    <a:cubicBezTo>
                      <a:pt x="3" y="29"/>
                      <a:pt x="4" y="28"/>
                      <a:pt x="5" y="27"/>
                    </a:cubicBezTo>
                    <a:cubicBezTo>
                      <a:pt x="6" y="26"/>
                      <a:pt x="7" y="25"/>
                      <a:pt x="8" y="2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6" y="23"/>
                      <a:pt x="5" y="22"/>
                      <a:pt x="4" y="20"/>
                    </a:cubicBezTo>
                    <a:cubicBezTo>
                      <a:pt x="3" y="18"/>
                      <a:pt x="2" y="15"/>
                      <a:pt x="2" y="13"/>
                    </a:cubicBezTo>
                    <a:cubicBezTo>
                      <a:pt x="2" y="12"/>
                      <a:pt x="2" y="11"/>
                      <a:pt x="2" y="10"/>
                    </a:cubicBezTo>
                    <a:cubicBezTo>
                      <a:pt x="1" y="9"/>
                      <a:pt x="1" y="8"/>
                      <a:pt x="1" y="7"/>
                    </a:cubicBezTo>
                    <a:cubicBezTo>
                      <a:pt x="2" y="4"/>
                      <a:pt x="2" y="2"/>
                      <a:pt x="3" y="0"/>
                    </a:cubicBezTo>
                    <a:close/>
                  </a:path>
                </a:pathLst>
              </a:custGeom>
              <a:solidFill>
                <a:srgbClr val="D896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grpSp>
            <p:nvGrpSpPr>
              <p:cNvPr id="122" name="Gruppieren 2067">
                <a:extLst>
                  <a:ext uri="{FF2B5EF4-FFF2-40B4-BE49-F238E27FC236}">
                    <a16:creationId xmlns:a16="http://schemas.microsoft.com/office/drawing/2014/main" id="{42B7B2D5-5598-1B46-8D69-C142EA886A6D}"/>
                  </a:ext>
                </a:extLst>
              </p:cNvPr>
              <p:cNvGrpSpPr/>
              <p:nvPr/>
            </p:nvGrpSpPr>
            <p:grpSpPr bwMode="gray">
              <a:xfrm>
                <a:off x="8409772" y="1580070"/>
                <a:ext cx="296716" cy="228988"/>
                <a:chOff x="8409772" y="1580070"/>
                <a:chExt cx="296716" cy="228988"/>
              </a:xfrm>
            </p:grpSpPr>
            <p:sp>
              <p:nvSpPr>
                <p:cNvPr id="126" name="Freeform 59">
                  <a:extLst>
                    <a:ext uri="{FF2B5EF4-FFF2-40B4-BE49-F238E27FC236}">
                      <a16:creationId xmlns:a16="http://schemas.microsoft.com/office/drawing/2014/main" id="{44FB21A0-2231-604C-9339-D22F9B319602}"/>
                    </a:ext>
                  </a:extLst>
                </p:cNvPr>
                <p:cNvSpPr>
                  <a:spLocks/>
                </p:cNvSpPr>
                <p:nvPr/>
              </p:nvSpPr>
              <p:spPr bwMode="gray">
                <a:xfrm rot="18832999">
                  <a:off x="8461297" y="1528545"/>
                  <a:ext cx="193666" cy="296716"/>
                </a:xfrm>
                <a:custGeom>
                  <a:avLst/>
                  <a:gdLst>
                    <a:gd name="T0" fmla="*/ 77 w 92"/>
                    <a:gd name="T1" fmla="*/ 23 h 141"/>
                    <a:gd name="T2" fmla="*/ 67 w 92"/>
                    <a:gd name="T3" fmla="*/ 42 h 141"/>
                    <a:gd name="T4" fmla="*/ 89 w 92"/>
                    <a:gd name="T5" fmla="*/ 58 h 141"/>
                    <a:gd name="T6" fmla="*/ 77 w 92"/>
                    <a:gd name="T7" fmla="*/ 79 h 141"/>
                    <a:gd name="T8" fmla="*/ 89 w 92"/>
                    <a:gd name="T9" fmla="*/ 96 h 141"/>
                    <a:gd name="T10" fmla="*/ 71 w 92"/>
                    <a:gd name="T11" fmla="*/ 114 h 141"/>
                    <a:gd name="T12" fmla="*/ 73 w 92"/>
                    <a:gd name="T13" fmla="*/ 129 h 141"/>
                    <a:gd name="T14" fmla="*/ 41 w 92"/>
                    <a:gd name="T15" fmla="*/ 140 h 141"/>
                    <a:gd name="T16" fmla="*/ 8 w 92"/>
                    <a:gd name="T17" fmla="*/ 124 h 141"/>
                    <a:gd name="T18" fmla="*/ 12 w 92"/>
                    <a:gd name="T19" fmla="*/ 113 h 141"/>
                    <a:gd name="T20" fmla="*/ 3 w 92"/>
                    <a:gd name="T21" fmla="*/ 95 h 141"/>
                    <a:gd name="T22" fmla="*/ 9 w 92"/>
                    <a:gd name="T23" fmla="*/ 81 h 141"/>
                    <a:gd name="T24" fmla="*/ 1 w 92"/>
                    <a:gd name="T25" fmla="*/ 71 h 141"/>
                    <a:gd name="T26" fmla="*/ 7 w 92"/>
                    <a:gd name="T27" fmla="*/ 56 h 141"/>
                    <a:gd name="T28" fmla="*/ 1 w 92"/>
                    <a:gd name="T29" fmla="*/ 36 h 141"/>
                    <a:gd name="T30" fmla="*/ 22 w 92"/>
                    <a:gd name="T31" fmla="*/ 14 h 141"/>
                    <a:gd name="T32" fmla="*/ 77 w 92"/>
                    <a:gd name="T33" fmla="*/ 23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92" h="141">
                      <a:moveTo>
                        <a:pt x="77" y="23"/>
                      </a:moveTo>
                      <a:cubicBezTo>
                        <a:pt x="80" y="32"/>
                        <a:pt x="78" y="39"/>
                        <a:pt x="67" y="42"/>
                      </a:cubicBezTo>
                      <a:cubicBezTo>
                        <a:pt x="67" y="42"/>
                        <a:pt x="87" y="41"/>
                        <a:pt x="89" y="58"/>
                      </a:cubicBezTo>
                      <a:cubicBezTo>
                        <a:pt x="92" y="74"/>
                        <a:pt x="77" y="79"/>
                        <a:pt x="77" y="79"/>
                      </a:cubicBezTo>
                      <a:cubicBezTo>
                        <a:pt x="77" y="79"/>
                        <a:pt x="88" y="84"/>
                        <a:pt x="89" y="96"/>
                      </a:cubicBezTo>
                      <a:cubicBezTo>
                        <a:pt x="89" y="108"/>
                        <a:pt x="78" y="112"/>
                        <a:pt x="71" y="114"/>
                      </a:cubicBezTo>
                      <a:cubicBezTo>
                        <a:pt x="71" y="114"/>
                        <a:pt x="76" y="121"/>
                        <a:pt x="73" y="129"/>
                      </a:cubicBezTo>
                      <a:cubicBezTo>
                        <a:pt x="69" y="138"/>
                        <a:pt x="58" y="141"/>
                        <a:pt x="41" y="140"/>
                      </a:cubicBezTo>
                      <a:cubicBezTo>
                        <a:pt x="24" y="139"/>
                        <a:pt x="10" y="134"/>
                        <a:pt x="8" y="124"/>
                      </a:cubicBezTo>
                      <a:cubicBezTo>
                        <a:pt x="6" y="114"/>
                        <a:pt x="12" y="113"/>
                        <a:pt x="12" y="113"/>
                      </a:cubicBezTo>
                      <a:cubicBezTo>
                        <a:pt x="12" y="113"/>
                        <a:pt x="3" y="105"/>
                        <a:pt x="3" y="95"/>
                      </a:cubicBezTo>
                      <a:cubicBezTo>
                        <a:pt x="3" y="85"/>
                        <a:pt x="9" y="81"/>
                        <a:pt x="9" y="81"/>
                      </a:cubicBezTo>
                      <a:cubicBezTo>
                        <a:pt x="9" y="81"/>
                        <a:pt x="2" y="77"/>
                        <a:pt x="1" y="71"/>
                      </a:cubicBezTo>
                      <a:cubicBezTo>
                        <a:pt x="0" y="65"/>
                        <a:pt x="7" y="56"/>
                        <a:pt x="7" y="56"/>
                      </a:cubicBezTo>
                      <a:cubicBezTo>
                        <a:pt x="7" y="56"/>
                        <a:pt x="1" y="47"/>
                        <a:pt x="1" y="36"/>
                      </a:cubicBezTo>
                      <a:cubicBezTo>
                        <a:pt x="2" y="25"/>
                        <a:pt x="14" y="16"/>
                        <a:pt x="22" y="14"/>
                      </a:cubicBezTo>
                      <a:cubicBezTo>
                        <a:pt x="30" y="12"/>
                        <a:pt x="69" y="0"/>
                        <a:pt x="77" y="23"/>
                      </a:cubicBezTo>
                      <a:close/>
                    </a:path>
                  </a:pathLst>
                </a:custGeom>
                <a:solidFill>
                  <a:srgbClr val="F5B28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GB"/>
                </a:p>
              </p:txBody>
            </p:sp>
            <p:grpSp>
              <p:nvGrpSpPr>
                <p:cNvPr id="127" name="Gruppieren 2066">
                  <a:extLst>
                    <a:ext uri="{FF2B5EF4-FFF2-40B4-BE49-F238E27FC236}">
                      <a16:creationId xmlns:a16="http://schemas.microsoft.com/office/drawing/2014/main" id="{8E53503E-28B1-0F41-BCF9-965863DE6096}"/>
                    </a:ext>
                  </a:extLst>
                </p:cNvPr>
                <p:cNvGrpSpPr/>
                <p:nvPr/>
              </p:nvGrpSpPr>
              <p:grpSpPr bwMode="gray">
                <a:xfrm>
                  <a:off x="8505776" y="1607554"/>
                  <a:ext cx="126450" cy="201504"/>
                  <a:chOff x="8505776" y="1607554"/>
                  <a:chExt cx="126450" cy="201504"/>
                </a:xfrm>
              </p:grpSpPr>
              <p:sp>
                <p:nvSpPr>
                  <p:cNvPr id="128" name="Freeform 60">
                    <a:extLst>
                      <a:ext uri="{FF2B5EF4-FFF2-40B4-BE49-F238E27FC236}">
                        <a16:creationId xmlns:a16="http://schemas.microsoft.com/office/drawing/2014/main" id="{6DB406F3-91CE-7947-AA0D-17769249A25C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rot="18832999">
                    <a:off x="8529358" y="1690068"/>
                    <a:ext cx="104829" cy="14214"/>
                  </a:xfrm>
                  <a:custGeom>
                    <a:avLst/>
                    <a:gdLst>
                      <a:gd name="T0" fmla="*/ 50 w 50"/>
                      <a:gd name="T1" fmla="*/ 0 h 6"/>
                      <a:gd name="T2" fmla="*/ 0 w 50"/>
                      <a:gd name="T3" fmla="*/ 2 h 6"/>
                      <a:gd name="T4" fmla="*/ 50 w 50"/>
                      <a:gd name="T5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0" h="6">
                        <a:moveTo>
                          <a:pt x="50" y="0"/>
                        </a:moveTo>
                        <a:cubicBezTo>
                          <a:pt x="50" y="0"/>
                          <a:pt x="26" y="6"/>
                          <a:pt x="0" y="2"/>
                        </a:cubicBezTo>
                        <a:cubicBezTo>
                          <a:pt x="0" y="2"/>
                          <a:pt x="40" y="2"/>
                          <a:pt x="50" y="0"/>
                        </a:cubicBezTo>
                        <a:close/>
                      </a:path>
                    </a:pathLst>
                  </a:custGeom>
                  <a:solidFill>
                    <a:srgbClr val="D896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129" name="Freeform 61">
                    <a:extLst>
                      <a:ext uri="{FF2B5EF4-FFF2-40B4-BE49-F238E27FC236}">
                        <a16:creationId xmlns:a16="http://schemas.microsoft.com/office/drawing/2014/main" id="{760E010F-D223-794D-8ABB-F5180272F7AE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rot="18832999">
                    <a:off x="8471129" y="1642201"/>
                    <a:ext cx="88837" cy="19544"/>
                  </a:xfrm>
                  <a:custGeom>
                    <a:avLst/>
                    <a:gdLst>
                      <a:gd name="T0" fmla="*/ 42 w 42"/>
                      <a:gd name="T1" fmla="*/ 0 h 9"/>
                      <a:gd name="T2" fmla="*/ 0 w 42"/>
                      <a:gd name="T3" fmla="*/ 9 h 9"/>
                      <a:gd name="T4" fmla="*/ 42 w 42"/>
                      <a:gd name="T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2" h="9">
                        <a:moveTo>
                          <a:pt x="42" y="0"/>
                        </a:moveTo>
                        <a:cubicBezTo>
                          <a:pt x="42" y="0"/>
                          <a:pt x="20" y="6"/>
                          <a:pt x="0" y="9"/>
                        </a:cubicBezTo>
                        <a:cubicBezTo>
                          <a:pt x="0" y="9"/>
                          <a:pt x="26" y="1"/>
                          <a:pt x="42" y="0"/>
                        </a:cubicBezTo>
                        <a:close/>
                      </a:path>
                    </a:pathLst>
                  </a:custGeom>
                  <a:solidFill>
                    <a:srgbClr val="D896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130" name="Freeform 62">
                    <a:extLst>
                      <a:ext uri="{FF2B5EF4-FFF2-40B4-BE49-F238E27FC236}">
                        <a16:creationId xmlns:a16="http://schemas.microsoft.com/office/drawing/2014/main" id="{0C92D2FC-26AA-6846-9977-17642CA3E8E4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rot="18832999">
                    <a:off x="8571816" y="1743785"/>
                    <a:ext cx="101275" cy="19544"/>
                  </a:xfrm>
                  <a:custGeom>
                    <a:avLst/>
                    <a:gdLst>
                      <a:gd name="T0" fmla="*/ 0 w 48"/>
                      <a:gd name="T1" fmla="*/ 0 h 9"/>
                      <a:gd name="T2" fmla="*/ 48 w 48"/>
                      <a:gd name="T3" fmla="*/ 2 h 9"/>
                      <a:gd name="T4" fmla="*/ 0 w 48"/>
                      <a:gd name="T5" fmla="*/ 0 h 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8" h="9">
                        <a:moveTo>
                          <a:pt x="0" y="0"/>
                        </a:moveTo>
                        <a:cubicBezTo>
                          <a:pt x="0" y="0"/>
                          <a:pt x="27" y="4"/>
                          <a:pt x="48" y="2"/>
                        </a:cubicBezTo>
                        <a:cubicBezTo>
                          <a:pt x="48" y="2"/>
                          <a:pt x="20" y="9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D89679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131" name="Freeform 64">
                    <a:extLst>
                      <a:ext uri="{FF2B5EF4-FFF2-40B4-BE49-F238E27FC236}">
                        <a16:creationId xmlns:a16="http://schemas.microsoft.com/office/drawing/2014/main" id="{9DAD5A5D-7D87-0E49-86FF-BBD9DB00A086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rot="18832999">
                    <a:off x="8535944" y="1749848"/>
                    <a:ext cx="8884" cy="31981"/>
                  </a:xfrm>
                  <a:custGeom>
                    <a:avLst/>
                    <a:gdLst>
                      <a:gd name="T0" fmla="*/ 3 w 4"/>
                      <a:gd name="T1" fmla="*/ 14 h 15"/>
                      <a:gd name="T2" fmla="*/ 2 w 4"/>
                      <a:gd name="T3" fmla="*/ 7 h 15"/>
                      <a:gd name="T4" fmla="*/ 4 w 4"/>
                      <a:gd name="T5" fmla="*/ 0 h 15"/>
                      <a:gd name="T6" fmla="*/ 3 w 4"/>
                      <a:gd name="T7" fmla="*/ 0 h 15"/>
                      <a:gd name="T8" fmla="*/ 2 w 4"/>
                      <a:gd name="T9" fmla="*/ 2 h 15"/>
                      <a:gd name="T10" fmla="*/ 1 w 4"/>
                      <a:gd name="T11" fmla="*/ 6 h 15"/>
                      <a:gd name="T12" fmla="*/ 3 w 4"/>
                      <a:gd name="T13" fmla="*/ 15 h 15"/>
                      <a:gd name="T14" fmla="*/ 3 w 4"/>
                      <a:gd name="T15" fmla="*/ 14 h 1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4" h="15">
                        <a:moveTo>
                          <a:pt x="3" y="14"/>
                        </a:moveTo>
                        <a:cubicBezTo>
                          <a:pt x="3" y="12"/>
                          <a:pt x="2" y="9"/>
                          <a:pt x="2" y="7"/>
                        </a:cubicBezTo>
                        <a:cubicBezTo>
                          <a:pt x="2" y="5"/>
                          <a:pt x="3" y="2"/>
                          <a:pt x="4" y="0"/>
                        </a:cubicBezTo>
                        <a:cubicBezTo>
                          <a:pt x="4" y="0"/>
                          <a:pt x="4" y="0"/>
                          <a:pt x="3" y="0"/>
                        </a:cubicBezTo>
                        <a:cubicBezTo>
                          <a:pt x="3" y="1"/>
                          <a:pt x="2" y="1"/>
                          <a:pt x="2" y="2"/>
                        </a:cubicBezTo>
                        <a:cubicBezTo>
                          <a:pt x="1" y="3"/>
                          <a:pt x="1" y="4"/>
                          <a:pt x="1" y="6"/>
                        </a:cubicBezTo>
                        <a:cubicBezTo>
                          <a:pt x="0" y="9"/>
                          <a:pt x="1" y="12"/>
                          <a:pt x="3" y="15"/>
                        </a:cubicBezTo>
                        <a:cubicBezTo>
                          <a:pt x="3" y="15"/>
                          <a:pt x="3" y="15"/>
                          <a:pt x="3" y="14"/>
                        </a:cubicBezTo>
                        <a:close/>
                      </a:path>
                    </a:pathLst>
                  </a:custGeom>
                  <a:solidFill>
                    <a:srgbClr val="F8C4A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  <p:sp>
                <p:nvSpPr>
                  <p:cNvPr id="132" name="Freeform 65">
                    <a:extLst>
                      <a:ext uri="{FF2B5EF4-FFF2-40B4-BE49-F238E27FC236}">
                        <a16:creationId xmlns:a16="http://schemas.microsoft.com/office/drawing/2014/main" id="{2BB492C7-28E3-2F45-B785-EBF83289BCC1}"/>
                      </a:ext>
                    </a:extLst>
                  </p:cNvPr>
                  <p:cNvSpPr>
                    <a:spLocks/>
                  </p:cNvSpPr>
                  <p:nvPr/>
                </p:nvSpPr>
                <p:spPr bwMode="gray">
                  <a:xfrm rot="18832999">
                    <a:off x="8582362" y="1787737"/>
                    <a:ext cx="14214" cy="28428"/>
                  </a:xfrm>
                  <a:custGeom>
                    <a:avLst/>
                    <a:gdLst>
                      <a:gd name="T0" fmla="*/ 7 w 7"/>
                      <a:gd name="T1" fmla="*/ 13 h 14"/>
                      <a:gd name="T2" fmla="*/ 4 w 7"/>
                      <a:gd name="T3" fmla="*/ 7 h 14"/>
                      <a:gd name="T4" fmla="*/ 5 w 7"/>
                      <a:gd name="T5" fmla="*/ 0 h 14"/>
                      <a:gd name="T6" fmla="*/ 5 w 7"/>
                      <a:gd name="T7" fmla="*/ 0 h 14"/>
                      <a:gd name="T8" fmla="*/ 6 w 7"/>
                      <a:gd name="T9" fmla="*/ 14 h 14"/>
                      <a:gd name="T10" fmla="*/ 7 w 7"/>
                      <a:gd name="T11" fmla="*/ 13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" h="14">
                        <a:moveTo>
                          <a:pt x="7" y="13"/>
                        </a:moveTo>
                        <a:cubicBezTo>
                          <a:pt x="6" y="11"/>
                          <a:pt x="4" y="10"/>
                          <a:pt x="4" y="7"/>
                        </a:cubicBezTo>
                        <a:cubicBezTo>
                          <a:pt x="3" y="5"/>
                          <a:pt x="5" y="3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0" y="3"/>
                          <a:pt x="1" y="12"/>
                          <a:pt x="6" y="14"/>
                        </a:cubicBezTo>
                        <a:cubicBezTo>
                          <a:pt x="7" y="14"/>
                          <a:pt x="7" y="13"/>
                          <a:pt x="7" y="13"/>
                        </a:cubicBezTo>
                        <a:close/>
                      </a:path>
                    </a:pathLst>
                  </a:custGeom>
                  <a:solidFill>
                    <a:srgbClr val="F8C4AC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n-GB"/>
                  </a:p>
                </p:txBody>
              </p:sp>
            </p:grpSp>
          </p:grpSp>
          <p:sp>
            <p:nvSpPr>
              <p:cNvPr id="123" name="Freeform 66">
                <a:extLst>
                  <a:ext uri="{FF2B5EF4-FFF2-40B4-BE49-F238E27FC236}">
                    <a16:creationId xmlns:a16="http://schemas.microsoft.com/office/drawing/2014/main" id="{FDA85D93-A04E-D844-9160-809DC9A1D6CD}"/>
                  </a:ext>
                </a:extLst>
              </p:cNvPr>
              <p:cNvSpPr>
                <a:spLocks/>
              </p:cNvSpPr>
              <p:nvPr/>
            </p:nvSpPr>
            <p:spPr bwMode="gray">
              <a:xfrm rot="18832999">
                <a:off x="8279052" y="1644659"/>
                <a:ext cx="275396" cy="191888"/>
              </a:xfrm>
              <a:custGeom>
                <a:avLst/>
                <a:gdLst>
                  <a:gd name="T0" fmla="*/ 45 w 131"/>
                  <a:gd name="T1" fmla="*/ 86 h 91"/>
                  <a:gd name="T2" fmla="*/ 80 w 131"/>
                  <a:gd name="T3" fmla="*/ 52 h 91"/>
                  <a:gd name="T4" fmla="*/ 107 w 131"/>
                  <a:gd name="T5" fmla="*/ 75 h 91"/>
                  <a:gd name="T6" fmla="*/ 129 w 131"/>
                  <a:gd name="T7" fmla="*/ 56 h 91"/>
                  <a:gd name="T8" fmla="*/ 107 w 131"/>
                  <a:gd name="T9" fmla="*/ 27 h 91"/>
                  <a:gd name="T10" fmla="*/ 70 w 131"/>
                  <a:gd name="T11" fmla="*/ 0 h 91"/>
                  <a:gd name="T12" fmla="*/ 12 w 131"/>
                  <a:gd name="T13" fmla="*/ 64 h 91"/>
                  <a:gd name="T14" fmla="*/ 45 w 131"/>
                  <a:gd name="T15" fmla="*/ 8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1" h="91">
                    <a:moveTo>
                      <a:pt x="45" y="86"/>
                    </a:moveTo>
                    <a:cubicBezTo>
                      <a:pt x="45" y="86"/>
                      <a:pt x="88" y="89"/>
                      <a:pt x="80" y="52"/>
                    </a:cubicBezTo>
                    <a:cubicBezTo>
                      <a:pt x="80" y="52"/>
                      <a:pt x="92" y="76"/>
                      <a:pt x="107" y="75"/>
                    </a:cubicBezTo>
                    <a:cubicBezTo>
                      <a:pt x="122" y="73"/>
                      <a:pt x="131" y="62"/>
                      <a:pt x="129" y="56"/>
                    </a:cubicBezTo>
                    <a:cubicBezTo>
                      <a:pt x="127" y="50"/>
                      <a:pt x="113" y="41"/>
                      <a:pt x="107" y="27"/>
                    </a:cubicBezTo>
                    <a:cubicBezTo>
                      <a:pt x="102" y="14"/>
                      <a:pt x="87" y="0"/>
                      <a:pt x="70" y="0"/>
                    </a:cubicBezTo>
                    <a:cubicBezTo>
                      <a:pt x="52" y="1"/>
                      <a:pt x="24" y="37"/>
                      <a:pt x="12" y="64"/>
                    </a:cubicBezTo>
                    <a:cubicBezTo>
                      <a:pt x="0" y="91"/>
                      <a:pt x="32" y="87"/>
                      <a:pt x="45" y="86"/>
                    </a:cubicBezTo>
                    <a:close/>
                  </a:path>
                </a:pathLst>
              </a:custGeom>
              <a:solidFill>
                <a:srgbClr val="F5B2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4" name="Freeform 68">
                <a:extLst>
                  <a:ext uri="{FF2B5EF4-FFF2-40B4-BE49-F238E27FC236}">
                    <a16:creationId xmlns:a16="http://schemas.microsoft.com/office/drawing/2014/main" id="{D30469EE-65FA-DB4F-AB2C-F6CFFA3425AE}"/>
                  </a:ext>
                </a:extLst>
              </p:cNvPr>
              <p:cNvSpPr>
                <a:spLocks/>
              </p:cNvSpPr>
              <p:nvPr/>
            </p:nvSpPr>
            <p:spPr bwMode="gray">
              <a:xfrm rot="18832999">
                <a:off x="8456183" y="1648912"/>
                <a:ext cx="56856" cy="55079"/>
              </a:xfrm>
              <a:custGeom>
                <a:avLst/>
                <a:gdLst>
                  <a:gd name="T0" fmla="*/ 27 w 27"/>
                  <a:gd name="T1" fmla="*/ 14 h 26"/>
                  <a:gd name="T2" fmla="*/ 9 w 27"/>
                  <a:gd name="T3" fmla="*/ 22 h 26"/>
                  <a:gd name="T4" fmla="*/ 0 w 27"/>
                  <a:gd name="T5" fmla="*/ 11 h 26"/>
                  <a:gd name="T6" fmla="*/ 16 w 27"/>
                  <a:gd name="T7" fmla="*/ 1 h 26"/>
                  <a:gd name="T8" fmla="*/ 27 w 27"/>
                  <a:gd name="T9" fmla="*/ 14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26">
                    <a:moveTo>
                      <a:pt x="27" y="14"/>
                    </a:moveTo>
                    <a:cubicBezTo>
                      <a:pt x="27" y="14"/>
                      <a:pt x="14" y="17"/>
                      <a:pt x="9" y="22"/>
                    </a:cubicBezTo>
                    <a:cubicBezTo>
                      <a:pt x="4" y="26"/>
                      <a:pt x="0" y="15"/>
                      <a:pt x="0" y="11"/>
                    </a:cubicBezTo>
                    <a:cubicBezTo>
                      <a:pt x="1" y="7"/>
                      <a:pt x="14" y="0"/>
                      <a:pt x="16" y="1"/>
                    </a:cubicBezTo>
                    <a:cubicBezTo>
                      <a:pt x="17" y="3"/>
                      <a:pt x="27" y="14"/>
                      <a:pt x="27" y="14"/>
                    </a:cubicBezTo>
                    <a:close/>
                  </a:path>
                </a:pathLst>
              </a:custGeom>
              <a:solidFill>
                <a:srgbClr val="F8C4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  <p:sp>
            <p:nvSpPr>
              <p:cNvPr id="125" name="Freeform 69">
                <a:extLst>
                  <a:ext uri="{FF2B5EF4-FFF2-40B4-BE49-F238E27FC236}">
                    <a16:creationId xmlns:a16="http://schemas.microsoft.com/office/drawing/2014/main" id="{51D69384-0E3D-0541-A876-7C323B10DD50}"/>
                  </a:ext>
                </a:extLst>
              </p:cNvPr>
              <p:cNvSpPr>
                <a:spLocks/>
              </p:cNvSpPr>
              <p:nvPr/>
            </p:nvSpPr>
            <p:spPr bwMode="gray">
              <a:xfrm rot="18832999">
                <a:off x="8425472" y="1628262"/>
                <a:ext cx="104829" cy="115488"/>
              </a:xfrm>
              <a:custGeom>
                <a:avLst/>
                <a:gdLst>
                  <a:gd name="T0" fmla="*/ 27 w 50"/>
                  <a:gd name="T1" fmla="*/ 4 h 55"/>
                  <a:gd name="T2" fmla="*/ 34 w 50"/>
                  <a:gd name="T3" fmla="*/ 15 h 55"/>
                  <a:gd name="T4" fmla="*/ 41 w 50"/>
                  <a:gd name="T5" fmla="*/ 23 h 55"/>
                  <a:gd name="T6" fmla="*/ 42 w 50"/>
                  <a:gd name="T7" fmla="*/ 25 h 55"/>
                  <a:gd name="T8" fmla="*/ 47 w 50"/>
                  <a:gd name="T9" fmla="*/ 30 h 55"/>
                  <a:gd name="T10" fmla="*/ 50 w 50"/>
                  <a:gd name="T11" fmla="*/ 38 h 55"/>
                  <a:gd name="T12" fmla="*/ 44 w 50"/>
                  <a:gd name="T13" fmla="*/ 47 h 55"/>
                  <a:gd name="T14" fmla="*/ 30 w 50"/>
                  <a:gd name="T15" fmla="*/ 54 h 55"/>
                  <a:gd name="T16" fmla="*/ 27 w 50"/>
                  <a:gd name="T17" fmla="*/ 55 h 55"/>
                  <a:gd name="T18" fmla="*/ 27 w 50"/>
                  <a:gd name="T19" fmla="*/ 55 h 55"/>
                  <a:gd name="T20" fmla="*/ 27 w 50"/>
                  <a:gd name="T21" fmla="*/ 55 h 55"/>
                  <a:gd name="T22" fmla="*/ 26 w 50"/>
                  <a:gd name="T23" fmla="*/ 55 h 55"/>
                  <a:gd name="T24" fmla="*/ 16 w 50"/>
                  <a:gd name="T25" fmla="*/ 51 h 55"/>
                  <a:gd name="T26" fmla="*/ 5 w 50"/>
                  <a:gd name="T27" fmla="*/ 39 h 55"/>
                  <a:gd name="T28" fmla="*/ 2 w 50"/>
                  <a:gd name="T29" fmla="*/ 35 h 55"/>
                  <a:gd name="T30" fmla="*/ 0 w 50"/>
                  <a:gd name="T31" fmla="*/ 31 h 55"/>
                  <a:gd name="T32" fmla="*/ 2 w 50"/>
                  <a:gd name="T33" fmla="*/ 35 h 55"/>
                  <a:gd name="T34" fmla="*/ 6 w 50"/>
                  <a:gd name="T35" fmla="*/ 39 h 55"/>
                  <a:gd name="T36" fmla="*/ 11 w 50"/>
                  <a:gd name="T37" fmla="*/ 44 h 55"/>
                  <a:gd name="T38" fmla="*/ 21 w 50"/>
                  <a:gd name="T39" fmla="*/ 51 h 55"/>
                  <a:gd name="T40" fmla="*/ 24 w 50"/>
                  <a:gd name="T41" fmla="*/ 52 h 55"/>
                  <a:gd name="T42" fmla="*/ 26 w 50"/>
                  <a:gd name="T43" fmla="*/ 53 h 55"/>
                  <a:gd name="T44" fmla="*/ 27 w 50"/>
                  <a:gd name="T45" fmla="*/ 53 h 55"/>
                  <a:gd name="T46" fmla="*/ 27 w 50"/>
                  <a:gd name="T47" fmla="*/ 53 h 55"/>
                  <a:gd name="T48" fmla="*/ 27 w 50"/>
                  <a:gd name="T49" fmla="*/ 53 h 55"/>
                  <a:gd name="T50" fmla="*/ 30 w 50"/>
                  <a:gd name="T51" fmla="*/ 52 h 55"/>
                  <a:gd name="T52" fmla="*/ 43 w 50"/>
                  <a:gd name="T53" fmla="*/ 45 h 55"/>
                  <a:gd name="T54" fmla="*/ 47 w 50"/>
                  <a:gd name="T55" fmla="*/ 33 h 55"/>
                  <a:gd name="T56" fmla="*/ 44 w 50"/>
                  <a:gd name="T57" fmla="*/ 30 h 55"/>
                  <a:gd name="T58" fmla="*/ 33 w 50"/>
                  <a:gd name="T59" fmla="*/ 16 h 55"/>
                  <a:gd name="T60" fmla="*/ 27 w 50"/>
                  <a:gd name="T61" fmla="*/ 5 h 55"/>
                  <a:gd name="T62" fmla="*/ 24 w 50"/>
                  <a:gd name="T6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" h="55">
                    <a:moveTo>
                      <a:pt x="24" y="0"/>
                    </a:moveTo>
                    <a:cubicBezTo>
                      <a:pt x="24" y="0"/>
                      <a:pt x="25" y="2"/>
                      <a:pt x="27" y="4"/>
                    </a:cubicBezTo>
                    <a:cubicBezTo>
                      <a:pt x="28" y="6"/>
                      <a:pt x="29" y="7"/>
                      <a:pt x="30" y="9"/>
                    </a:cubicBezTo>
                    <a:cubicBezTo>
                      <a:pt x="31" y="11"/>
                      <a:pt x="33" y="13"/>
                      <a:pt x="34" y="15"/>
                    </a:cubicBezTo>
                    <a:cubicBezTo>
                      <a:pt x="36" y="17"/>
                      <a:pt x="37" y="19"/>
                      <a:pt x="39" y="21"/>
                    </a:cubicBezTo>
                    <a:cubicBezTo>
                      <a:pt x="40" y="22"/>
                      <a:pt x="40" y="22"/>
                      <a:pt x="41" y="23"/>
                    </a:cubicBezTo>
                    <a:cubicBezTo>
                      <a:pt x="41" y="23"/>
                      <a:pt x="41" y="24"/>
                      <a:pt x="42" y="24"/>
                    </a:cubicBezTo>
                    <a:cubicBezTo>
                      <a:pt x="42" y="24"/>
                      <a:pt x="42" y="24"/>
                      <a:pt x="42" y="25"/>
                    </a:cubicBezTo>
                    <a:cubicBezTo>
                      <a:pt x="43" y="26"/>
                      <a:pt x="44" y="27"/>
                      <a:pt x="46" y="28"/>
                    </a:cubicBezTo>
                    <a:cubicBezTo>
                      <a:pt x="46" y="29"/>
                      <a:pt x="47" y="29"/>
                      <a:pt x="47" y="30"/>
                    </a:cubicBezTo>
                    <a:cubicBezTo>
                      <a:pt x="48" y="31"/>
                      <a:pt x="48" y="31"/>
                      <a:pt x="49" y="32"/>
                    </a:cubicBezTo>
                    <a:cubicBezTo>
                      <a:pt x="50" y="34"/>
                      <a:pt x="50" y="36"/>
                      <a:pt x="50" y="38"/>
                    </a:cubicBezTo>
                    <a:cubicBezTo>
                      <a:pt x="50" y="40"/>
                      <a:pt x="49" y="41"/>
                      <a:pt x="48" y="43"/>
                    </a:cubicBezTo>
                    <a:cubicBezTo>
                      <a:pt x="47" y="45"/>
                      <a:pt x="45" y="46"/>
                      <a:pt x="44" y="47"/>
                    </a:cubicBezTo>
                    <a:cubicBezTo>
                      <a:pt x="41" y="49"/>
                      <a:pt x="38" y="51"/>
                      <a:pt x="35" y="53"/>
                    </a:cubicBezTo>
                    <a:cubicBezTo>
                      <a:pt x="33" y="53"/>
                      <a:pt x="32" y="54"/>
                      <a:pt x="30" y="54"/>
                    </a:cubicBezTo>
                    <a:cubicBezTo>
                      <a:pt x="29" y="55"/>
                      <a:pt x="28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7" y="55"/>
                      <a:pt x="27" y="55"/>
                      <a:pt x="27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5" y="55"/>
                      <a:pt x="25" y="55"/>
                      <a:pt x="25" y="55"/>
                    </a:cubicBezTo>
                    <a:cubicBezTo>
                      <a:pt x="21" y="54"/>
                      <a:pt x="18" y="52"/>
                      <a:pt x="16" y="51"/>
                    </a:cubicBezTo>
                    <a:cubicBezTo>
                      <a:pt x="14" y="49"/>
                      <a:pt x="11" y="47"/>
                      <a:pt x="10" y="45"/>
                    </a:cubicBezTo>
                    <a:cubicBezTo>
                      <a:pt x="8" y="43"/>
                      <a:pt x="6" y="41"/>
                      <a:pt x="5" y="39"/>
                    </a:cubicBezTo>
                    <a:cubicBezTo>
                      <a:pt x="4" y="39"/>
                      <a:pt x="4" y="38"/>
                      <a:pt x="3" y="37"/>
                    </a:cubicBezTo>
                    <a:cubicBezTo>
                      <a:pt x="3" y="36"/>
                      <a:pt x="2" y="35"/>
                      <a:pt x="2" y="35"/>
                    </a:cubicBezTo>
                    <a:cubicBezTo>
                      <a:pt x="1" y="34"/>
                      <a:pt x="1" y="32"/>
                      <a:pt x="0" y="3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0" y="31"/>
                      <a:pt x="0" y="32"/>
                    </a:cubicBezTo>
                    <a:cubicBezTo>
                      <a:pt x="1" y="32"/>
                      <a:pt x="1" y="33"/>
                      <a:pt x="2" y="35"/>
                    </a:cubicBezTo>
                    <a:cubicBezTo>
                      <a:pt x="3" y="35"/>
                      <a:pt x="3" y="36"/>
                      <a:pt x="4" y="37"/>
                    </a:cubicBezTo>
                    <a:cubicBezTo>
                      <a:pt x="4" y="37"/>
                      <a:pt x="5" y="38"/>
                      <a:pt x="6" y="39"/>
                    </a:cubicBezTo>
                    <a:cubicBezTo>
                      <a:pt x="6" y="40"/>
                      <a:pt x="7" y="40"/>
                      <a:pt x="8" y="41"/>
                    </a:cubicBezTo>
                    <a:cubicBezTo>
                      <a:pt x="9" y="42"/>
                      <a:pt x="10" y="43"/>
                      <a:pt x="11" y="44"/>
                    </a:cubicBezTo>
                    <a:cubicBezTo>
                      <a:pt x="12" y="46"/>
                      <a:pt x="15" y="47"/>
                      <a:pt x="17" y="49"/>
                    </a:cubicBezTo>
                    <a:cubicBezTo>
                      <a:pt x="18" y="50"/>
                      <a:pt x="19" y="51"/>
                      <a:pt x="21" y="51"/>
                    </a:cubicBezTo>
                    <a:cubicBezTo>
                      <a:pt x="22" y="52"/>
                      <a:pt x="22" y="52"/>
                      <a:pt x="23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3"/>
                      <a:pt x="25" y="53"/>
                      <a:pt x="25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7" y="53"/>
                      <a:pt x="27" y="53"/>
                      <a:pt x="27" y="53"/>
                    </a:cubicBezTo>
                    <a:cubicBezTo>
                      <a:pt x="28" y="53"/>
                      <a:pt x="29" y="52"/>
                      <a:pt x="30" y="52"/>
                    </a:cubicBezTo>
                    <a:cubicBezTo>
                      <a:pt x="31" y="52"/>
                      <a:pt x="33" y="51"/>
                      <a:pt x="34" y="51"/>
                    </a:cubicBezTo>
                    <a:cubicBezTo>
                      <a:pt x="37" y="49"/>
                      <a:pt x="40" y="48"/>
                      <a:pt x="43" y="45"/>
                    </a:cubicBezTo>
                    <a:cubicBezTo>
                      <a:pt x="45" y="43"/>
                      <a:pt x="47" y="41"/>
                      <a:pt x="48" y="38"/>
                    </a:cubicBezTo>
                    <a:cubicBezTo>
                      <a:pt x="48" y="36"/>
                      <a:pt x="48" y="35"/>
                      <a:pt x="47" y="33"/>
                    </a:cubicBezTo>
                    <a:cubicBezTo>
                      <a:pt x="47" y="33"/>
                      <a:pt x="46" y="32"/>
                      <a:pt x="46" y="31"/>
                    </a:cubicBezTo>
                    <a:cubicBezTo>
                      <a:pt x="45" y="31"/>
                      <a:pt x="45" y="30"/>
                      <a:pt x="44" y="30"/>
                    </a:cubicBezTo>
                    <a:cubicBezTo>
                      <a:pt x="42" y="27"/>
                      <a:pt x="40" y="25"/>
                      <a:pt x="38" y="22"/>
                    </a:cubicBezTo>
                    <a:cubicBezTo>
                      <a:pt x="36" y="20"/>
                      <a:pt x="35" y="18"/>
                      <a:pt x="33" y="16"/>
                    </a:cubicBezTo>
                    <a:cubicBezTo>
                      <a:pt x="32" y="13"/>
                      <a:pt x="30" y="11"/>
                      <a:pt x="29" y="9"/>
                    </a:cubicBezTo>
                    <a:cubicBezTo>
                      <a:pt x="28" y="8"/>
                      <a:pt x="27" y="6"/>
                      <a:pt x="27" y="5"/>
                    </a:cubicBezTo>
                    <a:cubicBezTo>
                      <a:pt x="26" y="3"/>
                      <a:pt x="25" y="2"/>
                      <a:pt x="25" y="2"/>
                    </a:cubicBezTo>
                    <a:cubicBezTo>
                      <a:pt x="25" y="1"/>
                      <a:pt x="24" y="0"/>
                      <a:pt x="24" y="0"/>
                    </a:cubicBezTo>
                    <a:close/>
                  </a:path>
                </a:pathLst>
              </a:custGeom>
              <a:solidFill>
                <a:srgbClr val="D894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/>
              </a:p>
            </p:txBody>
          </p:sp>
        </p:grpSp>
      </p:grpSp>
      <p:sp>
        <p:nvSpPr>
          <p:cNvPr id="32" name="CuadroTexto 31">
            <a:extLst>
              <a:ext uri="{FF2B5EF4-FFF2-40B4-BE49-F238E27FC236}">
                <a16:creationId xmlns:a16="http://schemas.microsoft.com/office/drawing/2014/main" id="{0DBFA339-A3C5-F44C-B945-AD0E8BBB331A}"/>
              </a:ext>
            </a:extLst>
          </p:cNvPr>
          <p:cNvSpPr txBox="1"/>
          <p:nvPr/>
        </p:nvSpPr>
        <p:spPr>
          <a:xfrm>
            <a:off x="2465854" y="6530987"/>
            <a:ext cx="740045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11 y 12 de la Ley 27.541 (B.O. 23/12/2019) y Art. 1 y  49 de la R.G. (AFIP) 4667 (B.O. 31/01/2020). </a:t>
            </a:r>
          </a:p>
        </p:txBody>
      </p:sp>
      <p:sp>
        <p:nvSpPr>
          <p:cNvPr id="145" name="Freeform 5">
            <a:extLst>
              <a:ext uri="{FF2B5EF4-FFF2-40B4-BE49-F238E27FC236}">
                <a16:creationId xmlns:a16="http://schemas.microsoft.com/office/drawing/2014/main" id="{EE94EEDE-B88A-6D4E-88EC-1A8F8318C012}"/>
              </a:ext>
            </a:extLst>
          </p:cNvPr>
          <p:cNvSpPr>
            <a:spLocks/>
          </p:cNvSpPr>
          <p:nvPr/>
        </p:nvSpPr>
        <p:spPr bwMode="auto">
          <a:xfrm>
            <a:off x="3240438" y="3350066"/>
            <a:ext cx="8309177" cy="382985"/>
          </a:xfrm>
          <a:custGeom>
            <a:avLst/>
            <a:gdLst>
              <a:gd name="T0" fmla="*/ 1541 w 1541"/>
              <a:gd name="T1" fmla="*/ 59 h 6327"/>
              <a:gd name="T2" fmla="*/ 1541 w 1541"/>
              <a:gd name="T3" fmla="*/ 6268 h 6327"/>
              <a:gd name="T4" fmla="*/ 1482 w 1541"/>
              <a:gd name="T5" fmla="*/ 6327 h 6327"/>
              <a:gd name="T6" fmla="*/ 59 w 1541"/>
              <a:gd name="T7" fmla="*/ 6327 h 6327"/>
              <a:gd name="T8" fmla="*/ 0 w 1541"/>
              <a:gd name="T9" fmla="*/ 6268 h 6327"/>
              <a:gd name="T10" fmla="*/ 0 w 1541"/>
              <a:gd name="T11" fmla="*/ 59 h 6327"/>
              <a:gd name="T12" fmla="*/ 59 w 1541"/>
              <a:gd name="T13" fmla="*/ 0 h 6327"/>
              <a:gd name="T14" fmla="*/ 1482 w 1541"/>
              <a:gd name="T15" fmla="*/ 0 h 6327"/>
              <a:gd name="T16" fmla="*/ 1541 w 1541"/>
              <a:gd name="T17" fmla="*/ 59 h 6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1" h="6327">
                <a:moveTo>
                  <a:pt x="1541" y="59"/>
                </a:moveTo>
                <a:cubicBezTo>
                  <a:pt x="1541" y="6268"/>
                  <a:pt x="1541" y="6268"/>
                  <a:pt x="1541" y="6268"/>
                </a:cubicBezTo>
                <a:cubicBezTo>
                  <a:pt x="1541" y="6301"/>
                  <a:pt x="1514" y="6327"/>
                  <a:pt x="1482" y="6327"/>
                </a:cubicBezTo>
                <a:cubicBezTo>
                  <a:pt x="59" y="6327"/>
                  <a:pt x="59" y="6327"/>
                  <a:pt x="59" y="6327"/>
                </a:cubicBezTo>
                <a:cubicBezTo>
                  <a:pt x="26" y="6327"/>
                  <a:pt x="0" y="6301"/>
                  <a:pt x="0" y="626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7"/>
                  <a:pt x="26" y="0"/>
                  <a:pt x="59" y="0"/>
                </a:cubicBezTo>
                <a:cubicBezTo>
                  <a:pt x="1482" y="0"/>
                  <a:pt x="1482" y="0"/>
                  <a:pt x="1482" y="0"/>
                </a:cubicBezTo>
                <a:cubicBezTo>
                  <a:pt x="1514" y="0"/>
                  <a:pt x="1541" y="27"/>
                  <a:pt x="1541" y="59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s-ES_tradnl" sz="1600" b="1">
                <a:solidFill>
                  <a:schemeClr val="bg1"/>
                </a:solidFill>
                <a:latin typeface="Trebuchet MS" panose="020B0703020202090204" pitchFamily="34" charset="0"/>
              </a:rPr>
              <a:t>Condonación parcial de intereses resarcitorios y punitorios</a:t>
            </a:r>
          </a:p>
        </p:txBody>
      </p:sp>
      <p:sp>
        <p:nvSpPr>
          <p:cNvPr id="150" name="Freeform 5">
            <a:extLst>
              <a:ext uri="{FF2B5EF4-FFF2-40B4-BE49-F238E27FC236}">
                <a16:creationId xmlns:a16="http://schemas.microsoft.com/office/drawing/2014/main" id="{E39D6365-2DC1-2A4B-8D7F-158EADC35C7C}"/>
              </a:ext>
            </a:extLst>
          </p:cNvPr>
          <p:cNvSpPr>
            <a:spLocks/>
          </p:cNvSpPr>
          <p:nvPr/>
        </p:nvSpPr>
        <p:spPr bwMode="auto">
          <a:xfrm>
            <a:off x="3240438" y="3775961"/>
            <a:ext cx="8309177" cy="382985"/>
          </a:xfrm>
          <a:custGeom>
            <a:avLst/>
            <a:gdLst>
              <a:gd name="T0" fmla="*/ 1541 w 1541"/>
              <a:gd name="T1" fmla="*/ 59 h 6327"/>
              <a:gd name="T2" fmla="*/ 1541 w 1541"/>
              <a:gd name="T3" fmla="*/ 6268 h 6327"/>
              <a:gd name="T4" fmla="*/ 1482 w 1541"/>
              <a:gd name="T5" fmla="*/ 6327 h 6327"/>
              <a:gd name="T6" fmla="*/ 59 w 1541"/>
              <a:gd name="T7" fmla="*/ 6327 h 6327"/>
              <a:gd name="T8" fmla="*/ 0 w 1541"/>
              <a:gd name="T9" fmla="*/ 6268 h 6327"/>
              <a:gd name="T10" fmla="*/ 0 w 1541"/>
              <a:gd name="T11" fmla="*/ 59 h 6327"/>
              <a:gd name="T12" fmla="*/ 59 w 1541"/>
              <a:gd name="T13" fmla="*/ 0 h 6327"/>
              <a:gd name="T14" fmla="*/ 1482 w 1541"/>
              <a:gd name="T15" fmla="*/ 0 h 6327"/>
              <a:gd name="T16" fmla="*/ 1541 w 1541"/>
              <a:gd name="T17" fmla="*/ 59 h 6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1" h="6327">
                <a:moveTo>
                  <a:pt x="1541" y="59"/>
                </a:moveTo>
                <a:cubicBezTo>
                  <a:pt x="1541" y="6268"/>
                  <a:pt x="1541" y="6268"/>
                  <a:pt x="1541" y="6268"/>
                </a:cubicBezTo>
                <a:cubicBezTo>
                  <a:pt x="1541" y="6301"/>
                  <a:pt x="1514" y="6327"/>
                  <a:pt x="1482" y="6327"/>
                </a:cubicBezTo>
                <a:cubicBezTo>
                  <a:pt x="59" y="6327"/>
                  <a:pt x="59" y="6327"/>
                  <a:pt x="59" y="6327"/>
                </a:cubicBezTo>
                <a:cubicBezTo>
                  <a:pt x="26" y="6327"/>
                  <a:pt x="0" y="6301"/>
                  <a:pt x="0" y="626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7"/>
                  <a:pt x="26" y="0"/>
                  <a:pt x="59" y="0"/>
                </a:cubicBezTo>
                <a:cubicBezTo>
                  <a:pt x="1482" y="0"/>
                  <a:pt x="1482" y="0"/>
                  <a:pt x="1482" y="0"/>
                </a:cubicBezTo>
                <a:cubicBezTo>
                  <a:pt x="1514" y="0"/>
                  <a:pt x="1541" y="27"/>
                  <a:pt x="1541" y="59"/>
                </a:cubicBezTo>
                <a:close/>
              </a:path>
            </a:pathLst>
          </a:cu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s-ES_tradnl" sz="1600" b="1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Condonación de sanciones formales y materiales “no” firmes “ni” pagadas</a:t>
            </a:r>
          </a:p>
        </p:txBody>
      </p:sp>
      <p:sp>
        <p:nvSpPr>
          <p:cNvPr id="152" name="Freeform 5">
            <a:extLst>
              <a:ext uri="{FF2B5EF4-FFF2-40B4-BE49-F238E27FC236}">
                <a16:creationId xmlns:a16="http://schemas.microsoft.com/office/drawing/2014/main" id="{708C8C92-BFB8-B446-AEE3-85A5EEB4372D}"/>
              </a:ext>
            </a:extLst>
          </p:cNvPr>
          <p:cNvSpPr>
            <a:spLocks/>
          </p:cNvSpPr>
          <p:nvPr/>
        </p:nvSpPr>
        <p:spPr bwMode="auto">
          <a:xfrm>
            <a:off x="3254661" y="4231063"/>
            <a:ext cx="8309177" cy="382985"/>
          </a:xfrm>
          <a:custGeom>
            <a:avLst/>
            <a:gdLst>
              <a:gd name="T0" fmla="*/ 1541 w 1541"/>
              <a:gd name="T1" fmla="*/ 59 h 6327"/>
              <a:gd name="T2" fmla="*/ 1541 w 1541"/>
              <a:gd name="T3" fmla="*/ 6268 h 6327"/>
              <a:gd name="T4" fmla="*/ 1482 w 1541"/>
              <a:gd name="T5" fmla="*/ 6327 h 6327"/>
              <a:gd name="T6" fmla="*/ 59 w 1541"/>
              <a:gd name="T7" fmla="*/ 6327 h 6327"/>
              <a:gd name="T8" fmla="*/ 0 w 1541"/>
              <a:gd name="T9" fmla="*/ 6268 h 6327"/>
              <a:gd name="T10" fmla="*/ 0 w 1541"/>
              <a:gd name="T11" fmla="*/ 59 h 6327"/>
              <a:gd name="T12" fmla="*/ 59 w 1541"/>
              <a:gd name="T13" fmla="*/ 0 h 6327"/>
              <a:gd name="T14" fmla="*/ 1482 w 1541"/>
              <a:gd name="T15" fmla="*/ 0 h 6327"/>
              <a:gd name="T16" fmla="*/ 1541 w 1541"/>
              <a:gd name="T17" fmla="*/ 59 h 6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1" h="6327">
                <a:moveTo>
                  <a:pt x="1541" y="59"/>
                </a:moveTo>
                <a:cubicBezTo>
                  <a:pt x="1541" y="6268"/>
                  <a:pt x="1541" y="6268"/>
                  <a:pt x="1541" y="6268"/>
                </a:cubicBezTo>
                <a:cubicBezTo>
                  <a:pt x="1541" y="6301"/>
                  <a:pt x="1514" y="6327"/>
                  <a:pt x="1482" y="6327"/>
                </a:cubicBezTo>
                <a:cubicBezTo>
                  <a:pt x="59" y="6327"/>
                  <a:pt x="59" y="6327"/>
                  <a:pt x="59" y="6327"/>
                </a:cubicBezTo>
                <a:cubicBezTo>
                  <a:pt x="26" y="6327"/>
                  <a:pt x="0" y="6301"/>
                  <a:pt x="0" y="626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7"/>
                  <a:pt x="26" y="0"/>
                  <a:pt x="59" y="0"/>
                </a:cubicBezTo>
                <a:cubicBezTo>
                  <a:pt x="1482" y="0"/>
                  <a:pt x="1482" y="0"/>
                  <a:pt x="1482" y="0"/>
                </a:cubicBezTo>
                <a:cubicBezTo>
                  <a:pt x="1514" y="0"/>
                  <a:pt x="1541" y="27"/>
                  <a:pt x="1541" y="59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s-ES_tradnl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Cancelación de la suspensión del “Registros Especiales Aduaneros” </a:t>
            </a:r>
          </a:p>
        </p:txBody>
      </p:sp>
      <p:sp>
        <p:nvSpPr>
          <p:cNvPr id="153" name="Freeform 5">
            <a:extLst>
              <a:ext uri="{FF2B5EF4-FFF2-40B4-BE49-F238E27FC236}">
                <a16:creationId xmlns:a16="http://schemas.microsoft.com/office/drawing/2014/main" id="{4D6AC6F7-DCD8-1543-AAF3-A34FCBF1CBCB}"/>
              </a:ext>
            </a:extLst>
          </p:cNvPr>
          <p:cNvSpPr>
            <a:spLocks/>
          </p:cNvSpPr>
          <p:nvPr/>
        </p:nvSpPr>
        <p:spPr bwMode="auto">
          <a:xfrm>
            <a:off x="3240438" y="4686329"/>
            <a:ext cx="8309177" cy="382985"/>
          </a:xfrm>
          <a:custGeom>
            <a:avLst/>
            <a:gdLst>
              <a:gd name="T0" fmla="*/ 1541 w 1541"/>
              <a:gd name="T1" fmla="*/ 59 h 6327"/>
              <a:gd name="T2" fmla="*/ 1541 w 1541"/>
              <a:gd name="T3" fmla="*/ 6268 h 6327"/>
              <a:gd name="T4" fmla="*/ 1482 w 1541"/>
              <a:gd name="T5" fmla="*/ 6327 h 6327"/>
              <a:gd name="T6" fmla="*/ 59 w 1541"/>
              <a:gd name="T7" fmla="*/ 6327 h 6327"/>
              <a:gd name="T8" fmla="*/ 0 w 1541"/>
              <a:gd name="T9" fmla="*/ 6268 h 6327"/>
              <a:gd name="T10" fmla="*/ 0 w 1541"/>
              <a:gd name="T11" fmla="*/ 59 h 6327"/>
              <a:gd name="T12" fmla="*/ 59 w 1541"/>
              <a:gd name="T13" fmla="*/ 0 h 6327"/>
              <a:gd name="T14" fmla="*/ 1482 w 1541"/>
              <a:gd name="T15" fmla="*/ 0 h 6327"/>
              <a:gd name="T16" fmla="*/ 1541 w 1541"/>
              <a:gd name="T17" fmla="*/ 59 h 6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1" h="6327">
                <a:moveTo>
                  <a:pt x="1541" y="59"/>
                </a:moveTo>
                <a:cubicBezTo>
                  <a:pt x="1541" y="6268"/>
                  <a:pt x="1541" y="6268"/>
                  <a:pt x="1541" y="6268"/>
                </a:cubicBezTo>
                <a:cubicBezTo>
                  <a:pt x="1541" y="6301"/>
                  <a:pt x="1514" y="6327"/>
                  <a:pt x="1482" y="6327"/>
                </a:cubicBezTo>
                <a:cubicBezTo>
                  <a:pt x="59" y="6327"/>
                  <a:pt x="59" y="6327"/>
                  <a:pt x="59" y="6327"/>
                </a:cubicBezTo>
                <a:cubicBezTo>
                  <a:pt x="26" y="6327"/>
                  <a:pt x="0" y="6301"/>
                  <a:pt x="0" y="626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7"/>
                  <a:pt x="26" y="0"/>
                  <a:pt x="59" y="0"/>
                </a:cubicBezTo>
                <a:cubicBezTo>
                  <a:pt x="1482" y="0"/>
                  <a:pt x="1482" y="0"/>
                  <a:pt x="1482" y="0"/>
                </a:cubicBezTo>
                <a:cubicBezTo>
                  <a:pt x="1514" y="0"/>
                  <a:pt x="1541" y="27"/>
                  <a:pt x="1541" y="59"/>
                </a:cubicBezTo>
                <a:close/>
              </a:path>
            </a:pathLst>
          </a:cu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s-ES_tradnl" sz="1600" b="1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La cancelación total produce la extinción acción penal tributaria o aduanera</a:t>
            </a:r>
          </a:p>
        </p:txBody>
      </p:sp>
      <p:sp>
        <p:nvSpPr>
          <p:cNvPr id="154" name="Freeform 5">
            <a:extLst>
              <a:ext uri="{FF2B5EF4-FFF2-40B4-BE49-F238E27FC236}">
                <a16:creationId xmlns:a16="http://schemas.microsoft.com/office/drawing/2014/main" id="{A2914D94-52E4-C342-AAD8-A68974A3CF12}"/>
              </a:ext>
            </a:extLst>
          </p:cNvPr>
          <p:cNvSpPr>
            <a:spLocks/>
          </p:cNvSpPr>
          <p:nvPr/>
        </p:nvSpPr>
        <p:spPr bwMode="auto">
          <a:xfrm>
            <a:off x="3253138" y="5140201"/>
            <a:ext cx="8309177" cy="382985"/>
          </a:xfrm>
          <a:custGeom>
            <a:avLst/>
            <a:gdLst>
              <a:gd name="T0" fmla="*/ 1541 w 1541"/>
              <a:gd name="T1" fmla="*/ 59 h 6327"/>
              <a:gd name="T2" fmla="*/ 1541 w 1541"/>
              <a:gd name="T3" fmla="*/ 6268 h 6327"/>
              <a:gd name="T4" fmla="*/ 1482 w 1541"/>
              <a:gd name="T5" fmla="*/ 6327 h 6327"/>
              <a:gd name="T6" fmla="*/ 59 w 1541"/>
              <a:gd name="T7" fmla="*/ 6327 h 6327"/>
              <a:gd name="T8" fmla="*/ 0 w 1541"/>
              <a:gd name="T9" fmla="*/ 6268 h 6327"/>
              <a:gd name="T10" fmla="*/ 0 w 1541"/>
              <a:gd name="T11" fmla="*/ 59 h 6327"/>
              <a:gd name="T12" fmla="*/ 59 w 1541"/>
              <a:gd name="T13" fmla="*/ 0 h 6327"/>
              <a:gd name="T14" fmla="*/ 1482 w 1541"/>
              <a:gd name="T15" fmla="*/ 0 h 6327"/>
              <a:gd name="T16" fmla="*/ 1541 w 1541"/>
              <a:gd name="T17" fmla="*/ 59 h 6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1" h="6327">
                <a:moveTo>
                  <a:pt x="1541" y="59"/>
                </a:moveTo>
                <a:cubicBezTo>
                  <a:pt x="1541" y="6268"/>
                  <a:pt x="1541" y="6268"/>
                  <a:pt x="1541" y="6268"/>
                </a:cubicBezTo>
                <a:cubicBezTo>
                  <a:pt x="1541" y="6301"/>
                  <a:pt x="1514" y="6327"/>
                  <a:pt x="1482" y="6327"/>
                </a:cubicBezTo>
                <a:cubicBezTo>
                  <a:pt x="59" y="6327"/>
                  <a:pt x="59" y="6327"/>
                  <a:pt x="59" y="6327"/>
                </a:cubicBezTo>
                <a:cubicBezTo>
                  <a:pt x="26" y="6327"/>
                  <a:pt x="0" y="6301"/>
                  <a:pt x="0" y="626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7"/>
                  <a:pt x="26" y="0"/>
                  <a:pt x="59" y="0"/>
                </a:cubicBezTo>
                <a:cubicBezTo>
                  <a:pt x="1482" y="0"/>
                  <a:pt x="1482" y="0"/>
                  <a:pt x="1482" y="0"/>
                </a:cubicBezTo>
                <a:cubicBezTo>
                  <a:pt x="1514" y="0"/>
                  <a:pt x="1541" y="27"/>
                  <a:pt x="1541" y="59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s-ES_tradnl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Considerar regularizado para el régimen </a:t>
            </a:r>
            <a:r>
              <a:rPr lang="es-ES_tradnl" sz="1600" b="1" dirty="0" err="1">
                <a:solidFill>
                  <a:schemeClr val="bg1"/>
                </a:solidFill>
                <a:latin typeface="Trebuchet MS" panose="020B0703020202090204" pitchFamily="34" charset="0"/>
              </a:rPr>
              <a:t>infraccional</a:t>
            </a:r>
            <a:r>
              <a:rPr lang="es-ES_tradnl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 de la Seguridad Social</a:t>
            </a:r>
          </a:p>
        </p:txBody>
      </p:sp>
      <p:sp>
        <p:nvSpPr>
          <p:cNvPr id="156" name="Freeform 5">
            <a:extLst>
              <a:ext uri="{FF2B5EF4-FFF2-40B4-BE49-F238E27FC236}">
                <a16:creationId xmlns:a16="http://schemas.microsoft.com/office/drawing/2014/main" id="{8A67D3B7-7B3A-AA4D-8EE9-952C7D27105A}"/>
              </a:ext>
            </a:extLst>
          </p:cNvPr>
          <p:cNvSpPr>
            <a:spLocks/>
          </p:cNvSpPr>
          <p:nvPr/>
        </p:nvSpPr>
        <p:spPr bwMode="auto">
          <a:xfrm>
            <a:off x="3260951" y="5595969"/>
            <a:ext cx="8309177" cy="382985"/>
          </a:xfrm>
          <a:custGeom>
            <a:avLst/>
            <a:gdLst>
              <a:gd name="T0" fmla="*/ 1541 w 1541"/>
              <a:gd name="T1" fmla="*/ 59 h 6327"/>
              <a:gd name="T2" fmla="*/ 1541 w 1541"/>
              <a:gd name="T3" fmla="*/ 6268 h 6327"/>
              <a:gd name="T4" fmla="*/ 1482 w 1541"/>
              <a:gd name="T5" fmla="*/ 6327 h 6327"/>
              <a:gd name="T6" fmla="*/ 59 w 1541"/>
              <a:gd name="T7" fmla="*/ 6327 h 6327"/>
              <a:gd name="T8" fmla="*/ 0 w 1541"/>
              <a:gd name="T9" fmla="*/ 6268 h 6327"/>
              <a:gd name="T10" fmla="*/ 0 w 1541"/>
              <a:gd name="T11" fmla="*/ 59 h 6327"/>
              <a:gd name="T12" fmla="*/ 59 w 1541"/>
              <a:gd name="T13" fmla="*/ 0 h 6327"/>
              <a:gd name="T14" fmla="*/ 1482 w 1541"/>
              <a:gd name="T15" fmla="*/ 0 h 6327"/>
              <a:gd name="T16" fmla="*/ 1541 w 1541"/>
              <a:gd name="T17" fmla="*/ 59 h 6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1" h="6327">
                <a:moveTo>
                  <a:pt x="1541" y="59"/>
                </a:moveTo>
                <a:cubicBezTo>
                  <a:pt x="1541" y="6268"/>
                  <a:pt x="1541" y="6268"/>
                  <a:pt x="1541" y="6268"/>
                </a:cubicBezTo>
                <a:cubicBezTo>
                  <a:pt x="1541" y="6301"/>
                  <a:pt x="1514" y="6327"/>
                  <a:pt x="1482" y="6327"/>
                </a:cubicBezTo>
                <a:cubicBezTo>
                  <a:pt x="59" y="6327"/>
                  <a:pt x="59" y="6327"/>
                  <a:pt x="59" y="6327"/>
                </a:cubicBezTo>
                <a:cubicBezTo>
                  <a:pt x="26" y="6327"/>
                  <a:pt x="0" y="6301"/>
                  <a:pt x="0" y="626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7"/>
                  <a:pt x="26" y="0"/>
                  <a:pt x="59" y="0"/>
                </a:cubicBezTo>
                <a:cubicBezTo>
                  <a:pt x="1482" y="0"/>
                  <a:pt x="1482" y="0"/>
                  <a:pt x="1482" y="0"/>
                </a:cubicBezTo>
                <a:cubicBezTo>
                  <a:pt x="1514" y="0"/>
                  <a:pt x="1541" y="27"/>
                  <a:pt x="1541" y="59"/>
                </a:cubicBezTo>
                <a:close/>
              </a:path>
            </a:pathLst>
          </a:cu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s-ES_tradnl" sz="1600" b="1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Obtener la baja en el Registro Público de Empleadores con Sanciones Laborales</a:t>
            </a:r>
          </a:p>
        </p:txBody>
      </p:sp>
      <p:sp>
        <p:nvSpPr>
          <p:cNvPr id="144" name="Freeform 5">
            <a:extLst>
              <a:ext uri="{FF2B5EF4-FFF2-40B4-BE49-F238E27FC236}">
                <a16:creationId xmlns:a16="http://schemas.microsoft.com/office/drawing/2014/main" id="{ECC45F12-DF9C-C24A-9128-2E64324A8B40}"/>
              </a:ext>
            </a:extLst>
          </p:cNvPr>
          <p:cNvSpPr>
            <a:spLocks/>
          </p:cNvSpPr>
          <p:nvPr/>
        </p:nvSpPr>
        <p:spPr bwMode="auto">
          <a:xfrm>
            <a:off x="3240906" y="6036519"/>
            <a:ext cx="8309177" cy="382985"/>
          </a:xfrm>
          <a:custGeom>
            <a:avLst/>
            <a:gdLst>
              <a:gd name="T0" fmla="*/ 1541 w 1541"/>
              <a:gd name="T1" fmla="*/ 59 h 6327"/>
              <a:gd name="T2" fmla="*/ 1541 w 1541"/>
              <a:gd name="T3" fmla="*/ 6268 h 6327"/>
              <a:gd name="T4" fmla="*/ 1482 w 1541"/>
              <a:gd name="T5" fmla="*/ 6327 h 6327"/>
              <a:gd name="T6" fmla="*/ 59 w 1541"/>
              <a:gd name="T7" fmla="*/ 6327 h 6327"/>
              <a:gd name="T8" fmla="*/ 0 w 1541"/>
              <a:gd name="T9" fmla="*/ 6268 h 6327"/>
              <a:gd name="T10" fmla="*/ 0 w 1541"/>
              <a:gd name="T11" fmla="*/ 59 h 6327"/>
              <a:gd name="T12" fmla="*/ 59 w 1541"/>
              <a:gd name="T13" fmla="*/ 0 h 6327"/>
              <a:gd name="T14" fmla="*/ 1482 w 1541"/>
              <a:gd name="T15" fmla="*/ 0 h 6327"/>
              <a:gd name="T16" fmla="*/ 1541 w 1541"/>
              <a:gd name="T17" fmla="*/ 59 h 6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41" h="6327">
                <a:moveTo>
                  <a:pt x="1541" y="59"/>
                </a:moveTo>
                <a:cubicBezTo>
                  <a:pt x="1541" y="6268"/>
                  <a:pt x="1541" y="6268"/>
                  <a:pt x="1541" y="6268"/>
                </a:cubicBezTo>
                <a:cubicBezTo>
                  <a:pt x="1541" y="6301"/>
                  <a:pt x="1514" y="6327"/>
                  <a:pt x="1482" y="6327"/>
                </a:cubicBezTo>
                <a:cubicBezTo>
                  <a:pt x="59" y="6327"/>
                  <a:pt x="59" y="6327"/>
                  <a:pt x="59" y="6327"/>
                </a:cubicBezTo>
                <a:cubicBezTo>
                  <a:pt x="26" y="6327"/>
                  <a:pt x="0" y="6301"/>
                  <a:pt x="0" y="6268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27"/>
                  <a:pt x="26" y="0"/>
                  <a:pt x="59" y="0"/>
                </a:cubicBezTo>
                <a:cubicBezTo>
                  <a:pt x="1482" y="0"/>
                  <a:pt x="1482" y="0"/>
                  <a:pt x="1482" y="0"/>
                </a:cubicBezTo>
                <a:cubicBezTo>
                  <a:pt x="1514" y="0"/>
                  <a:pt x="1541" y="27"/>
                  <a:pt x="1541" y="59"/>
                </a:cubicBezTo>
                <a:close/>
              </a:path>
            </a:pathLst>
          </a:custGeom>
          <a:solidFill>
            <a:schemeClr val="accent1">
              <a:lumMod val="75000"/>
              <a:alpha val="70000"/>
            </a:schemeClr>
          </a:solidFill>
          <a:ln>
            <a:noFill/>
          </a:ln>
        </p:spPr>
        <p:txBody>
          <a:bodyPr vert="horz" wrap="square" lIns="91416" tIns="45708" rIns="91416" bIns="45708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s-ES_tradnl" sz="1600" b="1" dirty="0">
                <a:solidFill>
                  <a:schemeClr val="bg1"/>
                </a:solidFill>
                <a:latin typeface="Trebuchet MS" panose="020B0703020202090204" pitchFamily="34" charset="0"/>
              </a:rPr>
              <a:t>Se pueden incluir planes caducos sin importar fecha de caducidad</a:t>
            </a:r>
          </a:p>
        </p:txBody>
      </p:sp>
    </p:spTree>
    <p:extLst>
      <p:ext uri="{BB962C8B-B14F-4D97-AF65-F5344CB8AC3E}">
        <p14:creationId xmlns:p14="http://schemas.microsoft.com/office/powerpoint/2010/main" val="330543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  <p:bldP spid="150" grpId="0" animBg="1"/>
      <p:bldP spid="152" grpId="0" animBg="1"/>
      <p:bldP spid="153" grpId="0" animBg="1"/>
      <p:bldP spid="154" grpId="0" animBg="1"/>
      <p:bldP spid="156" grpId="0" animBg="1"/>
      <p:bldP spid="14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50</a:t>
            </a:fld>
            <a:endParaRPr lang="es-A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15AA313-FED7-8D45-9756-9FF53D6AB720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>
              <a:lnSpc>
                <a:spcPct val="105000"/>
              </a:lnSpc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Deudores en Estado Falencial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87A93D37-B87F-5B4C-AAA3-63B2C1956547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45 de la R.G. (AFIP) 4667 (B.O. 31/01/2020). 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ACB95B3B-F154-324D-9169-655BE4301E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0056" y="2119139"/>
            <a:ext cx="5465448" cy="4290283"/>
          </a:xfrm>
          <a:prstGeom prst="rect">
            <a:avLst/>
          </a:prstGeom>
        </p:spPr>
      </p:pic>
      <p:sp>
        <p:nvSpPr>
          <p:cNvPr id="79" name="Rectangle 68">
            <a:extLst>
              <a:ext uri="{FF2B5EF4-FFF2-40B4-BE49-F238E27FC236}">
                <a16:creationId xmlns:a16="http://schemas.microsoft.com/office/drawing/2014/main" id="{451C19C2-45D1-434A-A5B7-527F7F94C943}"/>
              </a:ext>
            </a:extLst>
          </p:cNvPr>
          <p:cNvSpPr/>
          <p:nvPr/>
        </p:nvSpPr>
        <p:spPr>
          <a:xfrm>
            <a:off x="3139497" y="2480932"/>
            <a:ext cx="529050" cy="553998"/>
          </a:xfrm>
          <a:prstGeom prst="rect">
            <a:avLst/>
          </a:prstGeom>
          <a:solidFill>
            <a:srgbClr val="8B123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 charset="0"/>
              <a:ea typeface="+mn-ea"/>
              <a:cs typeface="+mn-cs"/>
            </a:endParaRPr>
          </a:p>
        </p:txBody>
      </p:sp>
      <p:sp>
        <p:nvSpPr>
          <p:cNvPr id="80" name="Rectangle 69">
            <a:extLst>
              <a:ext uri="{FF2B5EF4-FFF2-40B4-BE49-F238E27FC236}">
                <a16:creationId xmlns:a16="http://schemas.microsoft.com/office/drawing/2014/main" id="{46F8D078-CB28-0749-9E17-573B9B8DD8F2}"/>
              </a:ext>
            </a:extLst>
          </p:cNvPr>
          <p:cNvSpPr/>
          <p:nvPr/>
        </p:nvSpPr>
        <p:spPr>
          <a:xfrm>
            <a:off x="3143672" y="5073889"/>
            <a:ext cx="529050" cy="553998"/>
          </a:xfrm>
          <a:prstGeom prst="rect">
            <a:avLst/>
          </a:prstGeom>
          <a:solidFill>
            <a:srgbClr val="27B2E7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 charset="0"/>
              <a:ea typeface="+mn-ea"/>
              <a:cs typeface="+mn-cs"/>
            </a:endParaRPr>
          </a:p>
        </p:txBody>
      </p:sp>
      <p:sp>
        <p:nvSpPr>
          <p:cNvPr id="81" name="Rectangle 72">
            <a:extLst>
              <a:ext uri="{FF2B5EF4-FFF2-40B4-BE49-F238E27FC236}">
                <a16:creationId xmlns:a16="http://schemas.microsoft.com/office/drawing/2014/main" id="{9C62E324-1CD8-694B-B4FA-AE0D7B1D7B0C}"/>
              </a:ext>
            </a:extLst>
          </p:cNvPr>
          <p:cNvSpPr/>
          <p:nvPr/>
        </p:nvSpPr>
        <p:spPr>
          <a:xfrm>
            <a:off x="3139497" y="3774797"/>
            <a:ext cx="529050" cy="553998"/>
          </a:xfrm>
          <a:prstGeom prst="rect">
            <a:avLst/>
          </a:prstGeom>
          <a:solidFill>
            <a:srgbClr val="FFAC1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 charset="0"/>
              <a:ea typeface="+mn-ea"/>
              <a:cs typeface="+mn-cs"/>
            </a:endParaRPr>
          </a:p>
        </p:txBody>
      </p:sp>
      <p:sp>
        <p:nvSpPr>
          <p:cNvPr id="82" name="Rectangle 73">
            <a:extLst>
              <a:ext uri="{FF2B5EF4-FFF2-40B4-BE49-F238E27FC236}">
                <a16:creationId xmlns:a16="http://schemas.microsoft.com/office/drawing/2014/main" id="{8591265E-7D85-B646-BB70-1249BF71DE9E}"/>
              </a:ext>
            </a:extLst>
          </p:cNvPr>
          <p:cNvSpPr/>
          <p:nvPr/>
        </p:nvSpPr>
        <p:spPr>
          <a:xfrm>
            <a:off x="3139497" y="3124980"/>
            <a:ext cx="529050" cy="553998"/>
          </a:xfrm>
          <a:prstGeom prst="rect">
            <a:avLst/>
          </a:prstGeom>
          <a:solidFill>
            <a:srgbClr val="E547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 charset="0"/>
              <a:ea typeface="+mn-ea"/>
              <a:cs typeface="+mn-cs"/>
            </a:endParaRPr>
          </a:p>
        </p:txBody>
      </p:sp>
      <p:sp>
        <p:nvSpPr>
          <p:cNvPr id="83" name="Rectangle 76">
            <a:extLst>
              <a:ext uri="{FF2B5EF4-FFF2-40B4-BE49-F238E27FC236}">
                <a16:creationId xmlns:a16="http://schemas.microsoft.com/office/drawing/2014/main" id="{DDDE8950-F97E-2843-9F95-4BD8746BFDB4}"/>
              </a:ext>
            </a:extLst>
          </p:cNvPr>
          <p:cNvSpPr/>
          <p:nvPr/>
        </p:nvSpPr>
        <p:spPr>
          <a:xfrm>
            <a:off x="3139497" y="4424343"/>
            <a:ext cx="529050" cy="553998"/>
          </a:xfrm>
          <a:prstGeom prst="rect">
            <a:avLst/>
          </a:prstGeom>
          <a:solidFill>
            <a:srgbClr val="5CD3DD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182843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Bold" charset="0"/>
              <a:ea typeface="+mn-ea"/>
              <a:cs typeface="+mn-cs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B92C99E-DE6B-F14E-85AB-DA9B67A9F9BB}"/>
              </a:ext>
            </a:extLst>
          </p:cNvPr>
          <p:cNvSpPr txBox="1"/>
          <p:nvPr/>
        </p:nvSpPr>
        <p:spPr>
          <a:xfrm>
            <a:off x="3791744" y="2480932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Podrán adherir siempre que se dispusiera continuidad operación.</a:t>
            </a:r>
          </a:p>
        </p:txBody>
      </p:sp>
      <p:sp>
        <p:nvSpPr>
          <p:cNvPr id="84" name="CuadroTexto 83">
            <a:extLst>
              <a:ext uri="{FF2B5EF4-FFF2-40B4-BE49-F238E27FC236}">
                <a16:creationId xmlns:a16="http://schemas.microsoft.com/office/drawing/2014/main" id="{D1156EFE-1AD8-8F47-A528-960A67BEEED2}"/>
              </a:ext>
            </a:extLst>
          </p:cNvPr>
          <p:cNvSpPr txBox="1"/>
          <p:nvPr/>
        </p:nvSpPr>
        <p:spPr>
          <a:xfrm>
            <a:off x="3791744" y="3140369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dirty="0">
                <a:solidFill>
                  <a:srgbClr val="FF0000"/>
                </a:solidFill>
                <a:latin typeface="Trebuchet MS" panose="020B0703020202090204" pitchFamily="34" charset="0"/>
              </a:rPr>
              <a:t>Tener autorizada la continuidad por Resolución judicial hasta el 30/04.</a:t>
            </a:r>
          </a:p>
        </p:txBody>
      </p:sp>
      <p:sp>
        <p:nvSpPr>
          <p:cNvPr id="86" name="CuadroTexto 85">
            <a:extLst>
              <a:ext uri="{FF2B5EF4-FFF2-40B4-BE49-F238E27FC236}">
                <a16:creationId xmlns:a16="http://schemas.microsoft.com/office/drawing/2014/main" id="{55772C88-3BC7-5C4F-B420-12A4BDC7C953}"/>
              </a:ext>
            </a:extLst>
          </p:cNvPr>
          <p:cNvSpPr txBox="1"/>
          <p:nvPr/>
        </p:nvSpPr>
        <p:spPr>
          <a:xfrm>
            <a:off x="3786436" y="3790618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Manifestar voluntad de adhesión hasta el 30/04.</a:t>
            </a:r>
          </a:p>
        </p:txBody>
      </p:sp>
      <p:sp>
        <p:nvSpPr>
          <p:cNvPr id="87" name="CuadroTexto 86">
            <a:extLst>
              <a:ext uri="{FF2B5EF4-FFF2-40B4-BE49-F238E27FC236}">
                <a16:creationId xmlns:a16="http://schemas.microsoft.com/office/drawing/2014/main" id="{FC5FBC0B-152A-C74D-967B-F0AB5306F9BA}"/>
              </a:ext>
            </a:extLst>
          </p:cNvPr>
          <p:cNvSpPr txBox="1"/>
          <p:nvPr/>
        </p:nvSpPr>
        <p:spPr>
          <a:xfrm>
            <a:off x="3786436" y="4423796"/>
            <a:ext cx="2813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dirty="0">
                <a:solidFill>
                  <a:srgbClr val="00B0F0"/>
                </a:solidFill>
                <a:latin typeface="Trebuchet MS" panose="020B0703020202090204" pitchFamily="34" charset="0"/>
              </a:rPr>
              <a:t>Formalizar la adhesión luego de los 30 días corridos notificación.</a:t>
            </a:r>
          </a:p>
        </p:txBody>
      </p:sp>
      <p:sp>
        <p:nvSpPr>
          <p:cNvPr id="88" name="CuadroTexto 87">
            <a:extLst>
              <a:ext uri="{FF2B5EF4-FFF2-40B4-BE49-F238E27FC236}">
                <a16:creationId xmlns:a16="http://schemas.microsoft.com/office/drawing/2014/main" id="{47391BF9-87B2-5943-9B2E-AF2D62681D29}"/>
              </a:ext>
            </a:extLst>
          </p:cNvPr>
          <p:cNvSpPr txBox="1"/>
          <p:nvPr/>
        </p:nvSpPr>
        <p:spPr>
          <a:xfrm>
            <a:off x="3801120" y="5112037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400" dirty="0">
                <a:solidFill>
                  <a:schemeClr val="accent2">
                    <a:lumMod val="50000"/>
                  </a:schemeClr>
                </a:solidFill>
                <a:latin typeface="Trebuchet MS" panose="020B0703020202090204" pitchFamily="34" charset="0"/>
              </a:rPr>
              <a:t>Obligaciones con posterioridad quiebra, adherir al régimen antes del 30/4.</a:t>
            </a:r>
          </a:p>
        </p:txBody>
      </p:sp>
    </p:spTree>
    <p:extLst>
      <p:ext uri="{BB962C8B-B14F-4D97-AF65-F5344CB8AC3E}">
        <p14:creationId xmlns:p14="http://schemas.microsoft.com/office/powerpoint/2010/main" val="21257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80" grpId="0" animBg="1"/>
      <p:bldP spid="81" grpId="0" animBg="1"/>
      <p:bldP spid="82" grpId="0" animBg="1"/>
      <p:bldP spid="83" grpId="0" animBg="1"/>
      <p:bldP spid="9" grpId="0"/>
      <p:bldP spid="84" grpId="0"/>
      <p:bldP spid="86" grpId="0"/>
      <p:bldP spid="87" grpId="0"/>
      <p:bldP spid="88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51</a:t>
            </a:fld>
            <a:endParaRPr lang="es-AR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15AA313-FED7-8D45-9756-9FF53D6AB720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>
              <a:lnSpc>
                <a:spcPct val="105000"/>
              </a:lnSpc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Suspensión de acciones penales e interrupción de la prescripción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2" name="Recortar rectángulo de una esquina 1">
            <a:extLst>
              <a:ext uri="{FF2B5EF4-FFF2-40B4-BE49-F238E27FC236}">
                <a16:creationId xmlns:a16="http://schemas.microsoft.com/office/drawing/2014/main" id="{B1A1AC30-A559-E841-BC2A-53A60F92AE04}"/>
              </a:ext>
            </a:extLst>
          </p:cNvPr>
          <p:cNvSpPr/>
          <p:nvPr/>
        </p:nvSpPr>
        <p:spPr>
          <a:xfrm>
            <a:off x="3852452" y="3040836"/>
            <a:ext cx="2232248" cy="1922074"/>
          </a:xfrm>
          <a:prstGeom prst="snip1Rect">
            <a:avLst/>
          </a:prstGeom>
          <a:solidFill>
            <a:schemeClr val="accent1">
              <a:lumMod val="60000"/>
              <a:lumOff val="40000"/>
              <a:alpha val="31000"/>
            </a:schemeClr>
          </a:solidFill>
          <a:ln w="12700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6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Se producirá a partir de la fecha del acogimiento</a:t>
            </a:r>
          </a:p>
        </p:txBody>
      </p:sp>
      <p:sp>
        <p:nvSpPr>
          <p:cNvPr id="20" name="Recortar rectángulo de una esquina 19">
            <a:extLst>
              <a:ext uri="{FF2B5EF4-FFF2-40B4-BE49-F238E27FC236}">
                <a16:creationId xmlns:a16="http://schemas.microsoft.com/office/drawing/2014/main" id="{9E39CE1B-B881-9A49-B7DE-BDF2FC3D17D8}"/>
              </a:ext>
            </a:extLst>
          </p:cNvPr>
          <p:cNvSpPr/>
          <p:nvPr/>
        </p:nvSpPr>
        <p:spPr>
          <a:xfrm>
            <a:off x="6228716" y="3040836"/>
            <a:ext cx="2232248" cy="1922074"/>
          </a:xfrm>
          <a:prstGeom prst="snip1Rect">
            <a:avLst/>
          </a:prstGeom>
          <a:solidFill>
            <a:schemeClr val="accent1">
              <a:lumMod val="60000"/>
              <a:lumOff val="40000"/>
              <a:alpha val="31000"/>
            </a:schemeClr>
          </a:solidFill>
          <a:ln w="12700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6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El nuevo plazo comenzará a iniciar a partir del día siguiente a la caducidad </a:t>
            </a:r>
          </a:p>
        </p:txBody>
      </p:sp>
      <p:sp>
        <p:nvSpPr>
          <p:cNvPr id="19" name="METRO ICON - gear wheel 1">
            <a:extLst>
              <a:ext uri="{FF2B5EF4-FFF2-40B4-BE49-F238E27FC236}">
                <a16:creationId xmlns:a16="http://schemas.microsoft.com/office/drawing/2014/main" id="{82F7EA46-1484-3648-9F8C-CF9597DD3BDA}"/>
              </a:ext>
            </a:extLst>
          </p:cNvPr>
          <p:cNvSpPr>
            <a:spLocks noChangeAspect="1" noEditPoints="1"/>
          </p:cNvSpPr>
          <p:nvPr/>
        </p:nvSpPr>
        <p:spPr bwMode="gray">
          <a:xfrm rot="20298125">
            <a:off x="3904328" y="4557605"/>
            <a:ext cx="340516" cy="345894"/>
          </a:xfrm>
          <a:custGeom>
            <a:avLst/>
            <a:gdLst>
              <a:gd name="T0" fmla="*/ 51 w 266"/>
              <a:gd name="T1" fmla="*/ 26 h 270"/>
              <a:gd name="T2" fmla="*/ 69 w 266"/>
              <a:gd name="T3" fmla="*/ 35 h 270"/>
              <a:gd name="T4" fmla="*/ 108 w 266"/>
              <a:gd name="T5" fmla="*/ 18 h 270"/>
              <a:gd name="T6" fmla="*/ 113 w 266"/>
              <a:gd name="T7" fmla="*/ 3 h 270"/>
              <a:gd name="T8" fmla="*/ 118 w 266"/>
              <a:gd name="T9" fmla="*/ 0 h 270"/>
              <a:gd name="T10" fmla="*/ 147 w 266"/>
              <a:gd name="T11" fmla="*/ 0 h 270"/>
              <a:gd name="T12" fmla="*/ 152 w 266"/>
              <a:gd name="T13" fmla="*/ 4 h 270"/>
              <a:gd name="T14" fmla="*/ 158 w 266"/>
              <a:gd name="T15" fmla="*/ 21 h 270"/>
              <a:gd name="T16" fmla="*/ 194 w 266"/>
              <a:gd name="T17" fmla="*/ 36 h 270"/>
              <a:gd name="T18" fmla="*/ 210 w 266"/>
              <a:gd name="T19" fmla="*/ 28 h 270"/>
              <a:gd name="T20" fmla="*/ 217 w 266"/>
              <a:gd name="T21" fmla="*/ 29 h 270"/>
              <a:gd name="T22" fmla="*/ 237 w 266"/>
              <a:gd name="T23" fmla="*/ 50 h 270"/>
              <a:gd name="T24" fmla="*/ 238 w 266"/>
              <a:gd name="T25" fmla="*/ 55 h 270"/>
              <a:gd name="T26" fmla="*/ 231 w 266"/>
              <a:gd name="T27" fmla="*/ 70 h 270"/>
              <a:gd name="T28" fmla="*/ 247 w 266"/>
              <a:gd name="T29" fmla="*/ 110 h 270"/>
              <a:gd name="T30" fmla="*/ 262 w 266"/>
              <a:gd name="T31" fmla="*/ 115 h 270"/>
              <a:gd name="T32" fmla="*/ 266 w 266"/>
              <a:gd name="T33" fmla="*/ 121 h 270"/>
              <a:gd name="T34" fmla="*/ 266 w 266"/>
              <a:gd name="T35" fmla="*/ 148 h 270"/>
              <a:gd name="T36" fmla="*/ 261 w 266"/>
              <a:gd name="T37" fmla="*/ 155 h 270"/>
              <a:gd name="T38" fmla="*/ 244 w 266"/>
              <a:gd name="T39" fmla="*/ 161 h 270"/>
              <a:gd name="T40" fmla="*/ 230 w 266"/>
              <a:gd name="T41" fmla="*/ 196 h 270"/>
              <a:gd name="T42" fmla="*/ 239 w 266"/>
              <a:gd name="T43" fmla="*/ 217 h 270"/>
              <a:gd name="T44" fmla="*/ 216 w 266"/>
              <a:gd name="T45" fmla="*/ 241 h 270"/>
              <a:gd name="T46" fmla="*/ 211 w 266"/>
              <a:gd name="T47" fmla="*/ 241 h 270"/>
              <a:gd name="T48" fmla="*/ 195 w 266"/>
              <a:gd name="T49" fmla="*/ 234 h 270"/>
              <a:gd name="T50" fmla="*/ 158 w 266"/>
              <a:gd name="T51" fmla="*/ 249 h 270"/>
              <a:gd name="T52" fmla="*/ 152 w 266"/>
              <a:gd name="T53" fmla="*/ 266 h 270"/>
              <a:gd name="T54" fmla="*/ 147 w 266"/>
              <a:gd name="T55" fmla="*/ 269 h 270"/>
              <a:gd name="T56" fmla="*/ 118 w 266"/>
              <a:gd name="T57" fmla="*/ 269 h 270"/>
              <a:gd name="T58" fmla="*/ 114 w 266"/>
              <a:gd name="T59" fmla="*/ 266 h 270"/>
              <a:gd name="T60" fmla="*/ 108 w 266"/>
              <a:gd name="T61" fmla="*/ 251 h 270"/>
              <a:gd name="T62" fmla="*/ 70 w 266"/>
              <a:gd name="T63" fmla="*/ 234 h 270"/>
              <a:gd name="T64" fmla="*/ 54 w 266"/>
              <a:gd name="T65" fmla="*/ 241 h 270"/>
              <a:gd name="T66" fmla="*/ 49 w 266"/>
              <a:gd name="T67" fmla="*/ 241 h 270"/>
              <a:gd name="T68" fmla="*/ 28 w 266"/>
              <a:gd name="T69" fmla="*/ 220 h 270"/>
              <a:gd name="T70" fmla="*/ 28 w 266"/>
              <a:gd name="T71" fmla="*/ 214 h 270"/>
              <a:gd name="T72" fmla="*/ 36 w 266"/>
              <a:gd name="T73" fmla="*/ 196 h 270"/>
              <a:gd name="T74" fmla="*/ 22 w 266"/>
              <a:gd name="T75" fmla="*/ 161 h 270"/>
              <a:gd name="T76" fmla="*/ 3 w 266"/>
              <a:gd name="T77" fmla="*/ 154 h 270"/>
              <a:gd name="T78" fmla="*/ 0 w 266"/>
              <a:gd name="T79" fmla="*/ 149 h 270"/>
              <a:gd name="T80" fmla="*/ 0 w 266"/>
              <a:gd name="T81" fmla="*/ 120 h 270"/>
              <a:gd name="T82" fmla="*/ 3 w 266"/>
              <a:gd name="T83" fmla="*/ 115 h 270"/>
              <a:gd name="T84" fmla="*/ 19 w 266"/>
              <a:gd name="T85" fmla="*/ 109 h 270"/>
              <a:gd name="T86" fmla="*/ 34 w 266"/>
              <a:gd name="T87" fmla="*/ 70 h 270"/>
              <a:gd name="T88" fmla="*/ 28 w 266"/>
              <a:gd name="T89" fmla="*/ 55 h 270"/>
              <a:gd name="T90" fmla="*/ 28 w 266"/>
              <a:gd name="T91" fmla="*/ 50 h 270"/>
              <a:gd name="T92" fmla="*/ 51 w 266"/>
              <a:gd name="T93" fmla="*/ 26 h 270"/>
              <a:gd name="T94" fmla="*/ 181 w 266"/>
              <a:gd name="T95" fmla="*/ 135 h 270"/>
              <a:gd name="T96" fmla="*/ 133 w 266"/>
              <a:gd name="T97" fmla="*/ 85 h 270"/>
              <a:gd name="T98" fmla="*/ 84 w 266"/>
              <a:gd name="T99" fmla="*/ 135 h 270"/>
              <a:gd name="T100" fmla="*/ 133 w 266"/>
              <a:gd name="T101" fmla="*/ 184 h 270"/>
              <a:gd name="T102" fmla="*/ 181 w 266"/>
              <a:gd name="T103" fmla="*/ 135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6" h="270">
                <a:moveTo>
                  <a:pt x="51" y="26"/>
                </a:moveTo>
                <a:cubicBezTo>
                  <a:pt x="57" y="29"/>
                  <a:pt x="63" y="32"/>
                  <a:pt x="69" y="35"/>
                </a:cubicBezTo>
                <a:cubicBezTo>
                  <a:pt x="86" y="43"/>
                  <a:pt x="102" y="36"/>
                  <a:pt x="108" y="18"/>
                </a:cubicBezTo>
                <a:cubicBezTo>
                  <a:pt x="110" y="13"/>
                  <a:pt x="112" y="8"/>
                  <a:pt x="113" y="3"/>
                </a:cubicBezTo>
                <a:cubicBezTo>
                  <a:pt x="114" y="1"/>
                  <a:pt x="116" y="0"/>
                  <a:pt x="118" y="0"/>
                </a:cubicBezTo>
                <a:cubicBezTo>
                  <a:pt x="128" y="0"/>
                  <a:pt x="137" y="0"/>
                  <a:pt x="147" y="0"/>
                </a:cubicBezTo>
                <a:cubicBezTo>
                  <a:pt x="150" y="0"/>
                  <a:pt x="151" y="1"/>
                  <a:pt x="152" y="4"/>
                </a:cubicBezTo>
                <a:cubicBezTo>
                  <a:pt x="154" y="10"/>
                  <a:pt x="156" y="16"/>
                  <a:pt x="158" y="21"/>
                </a:cubicBezTo>
                <a:cubicBezTo>
                  <a:pt x="165" y="35"/>
                  <a:pt x="179" y="42"/>
                  <a:pt x="194" y="36"/>
                </a:cubicBezTo>
                <a:cubicBezTo>
                  <a:pt x="199" y="34"/>
                  <a:pt x="205" y="31"/>
                  <a:pt x="210" y="28"/>
                </a:cubicBezTo>
                <a:cubicBezTo>
                  <a:pt x="213" y="27"/>
                  <a:pt x="214" y="27"/>
                  <a:pt x="217" y="29"/>
                </a:cubicBezTo>
                <a:cubicBezTo>
                  <a:pt x="223" y="36"/>
                  <a:pt x="230" y="43"/>
                  <a:pt x="237" y="50"/>
                </a:cubicBezTo>
                <a:cubicBezTo>
                  <a:pt x="239" y="52"/>
                  <a:pt x="239" y="53"/>
                  <a:pt x="238" y="55"/>
                </a:cubicBezTo>
                <a:cubicBezTo>
                  <a:pt x="236" y="60"/>
                  <a:pt x="233" y="65"/>
                  <a:pt x="231" y="70"/>
                </a:cubicBezTo>
                <a:cubicBezTo>
                  <a:pt x="223" y="87"/>
                  <a:pt x="230" y="103"/>
                  <a:pt x="247" y="110"/>
                </a:cubicBezTo>
                <a:cubicBezTo>
                  <a:pt x="252" y="112"/>
                  <a:pt x="257" y="114"/>
                  <a:pt x="262" y="115"/>
                </a:cubicBezTo>
                <a:cubicBezTo>
                  <a:pt x="265" y="116"/>
                  <a:pt x="266" y="118"/>
                  <a:pt x="266" y="121"/>
                </a:cubicBezTo>
                <a:cubicBezTo>
                  <a:pt x="265" y="130"/>
                  <a:pt x="265" y="139"/>
                  <a:pt x="266" y="148"/>
                </a:cubicBezTo>
                <a:cubicBezTo>
                  <a:pt x="266" y="152"/>
                  <a:pt x="264" y="154"/>
                  <a:pt x="261" y="155"/>
                </a:cubicBezTo>
                <a:cubicBezTo>
                  <a:pt x="255" y="156"/>
                  <a:pt x="250" y="158"/>
                  <a:pt x="244" y="161"/>
                </a:cubicBezTo>
                <a:cubicBezTo>
                  <a:pt x="231" y="167"/>
                  <a:pt x="224" y="182"/>
                  <a:pt x="230" y="196"/>
                </a:cubicBezTo>
                <a:cubicBezTo>
                  <a:pt x="232" y="203"/>
                  <a:pt x="236" y="210"/>
                  <a:pt x="239" y="217"/>
                </a:cubicBezTo>
                <a:cubicBezTo>
                  <a:pt x="231" y="225"/>
                  <a:pt x="224" y="233"/>
                  <a:pt x="216" y="241"/>
                </a:cubicBezTo>
                <a:cubicBezTo>
                  <a:pt x="215" y="242"/>
                  <a:pt x="212" y="242"/>
                  <a:pt x="211" y="241"/>
                </a:cubicBezTo>
                <a:cubicBezTo>
                  <a:pt x="206" y="239"/>
                  <a:pt x="200" y="236"/>
                  <a:pt x="195" y="234"/>
                </a:cubicBezTo>
                <a:cubicBezTo>
                  <a:pt x="180" y="228"/>
                  <a:pt x="165" y="234"/>
                  <a:pt x="158" y="249"/>
                </a:cubicBezTo>
                <a:cubicBezTo>
                  <a:pt x="156" y="254"/>
                  <a:pt x="154" y="261"/>
                  <a:pt x="152" y="266"/>
                </a:cubicBezTo>
                <a:cubicBezTo>
                  <a:pt x="151" y="268"/>
                  <a:pt x="149" y="269"/>
                  <a:pt x="147" y="269"/>
                </a:cubicBezTo>
                <a:cubicBezTo>
                  <a:pt x="137" y="270"/>
                  <a:pt x="128" y="270"/>
                  <a:pt x="118" y="269"/>
                </a:cubicBezTo>
                <a:cubicBezTo>
                  <a:pt x="116" y="269"/>
                  <a:pt x="114" y="268"/>
                  <a:pt x="114" y="266"/>
                </a:cubicBezTo>
                <a:cubicBezTo>
                  <a:pt x="112" y="261"/>
                  <a:pt x="110" y="256"/>
                  <a:pt x="108" y="251"/>
                </a:cubicBezTo>
                <a:cubicBezTo>
                  <a:pt x="102" y="234"/>
                  <a:pt x="86" y="227"/>
                  <a:pt x="70" y="234"/>
                </a:cubicBezTo>
                <a:cubicBezTo>
                  <a:pt x="65" y="236"/>
                  <a:pt x="59" y="239"/>
                  <a:pt x="54" y="241"/>
                </a:cubicBezTo>
                <a:cubicBezTo>
                  <a:pt x="53" y="242"/>
                  <a:pt x="50" y="242"/>
                  <a:pt x="49" y="241"/>
                </a:cubicBezTo>
                <a:cubicBezTo>
                  <a:pt x="42" y="234"/>
                  <a:pt x="35" y="227"/>
                  <a:pt x="28" y="220"/>
                </a:cubicBezTo>
                <a:cubicBezTo>
                  <a:pt x="26" y="218"/>
                  <a:pt x="26" y="216"/>
                  <a:pt x="28" y="214"/>
                </a:cubicBezTo>
                <a:cubicBezTo>
                  <a:pt x="30" y="208"/>
                  <a:pt x="33" y="202"/>
                  <a:pt x="36" y="196"/>
                </a:cubicBezTo>
                <a:cubicBezTo>
                  <a:pt x="41" y="182"/>
                  <a:pt x="35" y="167"/>
                  <a:pt x="22" y="161"/>
                </a:cubicBezTo>
                <a:cubicBezTo>
                  <a:pt x="16" y="158"/>
                  <a:pt x="9" y="156"/>
                  <a:pt x="3" y="154"/>
                </a:cubicBezTo>
                <a:cubicBezTo>
                  <a:pt x="1" y="153"/>
                  <a:pt x="0" y="152"/>
                  <a:pt x="0" y="149"/>
                </a:cubicBezTo>
                <a:cubicBezTo>
                  <a:pt x="0" y="139"/>
                  <a:pt x="0" y="130"/>
                  <a:pt x="0" y="120"/>
                </a:cubicBezTo>
                <a:cubicBezTo>
                  <a:pt x="0" y="117"/>
                  <a:pt x="0" y="116"/>
                  <a:pt x="3" y="115"/>
                </a:cubicBezTo>
                <a:cubicBezTo>
                  <a:pt x="8" y="113"/>
                  <a:pt x="14" y="112"/>
                  <a:pt x="19" y="109"/>
                </a:cubicBezTo>
                <a:cubicBezTo>
                  <a:pt x="35" y="103"/>
                  <a:pt x="42" y="86"/>
                  <a:pt x="34" y="70"/>
                </a:cubicBezTo>
                <a:cubicBezTo>
                  <a:pt x="32" y="65"/>
                  <a:pt x="30" y="60"/>
                  <a:pt x="28" y="55"/>
                </a:cubicBezTo>
                <a:cubicBezTo>
                  <a:pt x="27" y="54"/>
                  <a:pt x="27" y="51"/>
                  <a:pt x="28" y="50"/>
                </a:cubicBezTo>
                <a:cubicBezTo>
                  <a:pt x="36" y="42"/>
                  <a:pt x="43" y="34"/>
                  <a:pt x="51" y="26"/>
                </a:cubicBezTo>
                <a:close/>
                <a:moveTo>
                  <a:pt x="181" y="135"/>
                </a:moveTo>
                <a:cubicBezTo>
                  <a:pt x="181" y="107"/>
                  <a:pt x="160" y="85"/>
                  <a:pt x="133" y="85"/>
                </a:cubicBezTo>
                <a:cubicBezTo>
                  <a:pt x="106" y="85"/>
                  <a:pt x="84" y="107"/>
                  <a:pt x="84" y="135"/>
                </a:cubicBezTo>
                <a:cubicBezTo>
                  <a:pt x="84" y="162"/>
                  <a:pt x="106" y="185"/>
                  <a:pt x="133" y="184"/>
                </a:cubicBezTo>
                <a:cubicBezTo>
                  <a:pt x="160" y="184"/>
                  <a:pt x="181" y="162"/>
                  <a:pt x="181" y="13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740A1629-162D-EE4E-9F69-73A630D55864}"/>
              </a:ext>
            </a:extLst>
          </p:cNvPr>
          <p:cNvSpPr txBox="1"/>
          <p:nvPr/>
        </p:nvSpPr>
        <p:spPr>
          <a:xfrm>
            <a:off x="2465854" y="6495147"/>
            <a:ext cx="735677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10  de la Ley 27.541 (B.O. 23/12/2019) y Art. 18 y 19 de la R.G. (AFIP) 4667 (B.O. 31/01/2020). </a:t>
            </a:r>
          </a:p>
        </p:txBody>
      </p:sp>
      <p:sp>
        <p:nvSpPr>
          <p:cNvPr id="22" name="Recortar rectángulo de una esquina 21">
            <a:extLst>
              <a:ext uri="{FF2B5EF4-FFF2-40B4-BE49-F238E27FC236}">
                <a16:creationId xmlns:a16="http://schemas.microsoft.com/office/drawing/2014/main" id="{5D627026-2EE2-404A-A7E7-29900A2DA881}"/>
              </a:ext>
            </a:extLst>
          </p:cNvPr>
          <p:cNvSpPr/>
          <p:nvPr/>
        </p:nvSpPr>
        <p:spPr>
          <a:xfrm>
            <a:off x="8706500" y="3075971"/>
            <a:ext cx="2232248" cy="1913356"/>
          </a:xfrm>
          <a:prstGeom prst="snip1Rect">
            <a:avLst/>
          </a:prstGeom>
          <a:solidFill>
            <a:schemeClr val="accent1">
              <a:lumMod val="60000"/>
              <a:lumOff val="40000"/>
              <a:alpha val="31000"/>
            </a:schemeClr>
          </a:solidFill>
          <a:ln w="12700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16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En caso de rechazo, el nuevo plazo comienza a contar a partir de la notificación de la resolución </a:t>
            </a:r>
          </a:p>
        </p:txBody>
      </p:sp>
      <p:sp>
        <p:nvSpPr>
          <p:cNvPr id="24" name="Freeform 8">
            <a:extLst>
              <a:ext uri="{FF2B5EF4-FFF2-40B4-BE49-F238E27FC236}">
                <a16:creationId xmlns:a16="http://schemas.microsoft.com/office/drawing/2014/main" id="{B08983FF-33ED-B148-8273-37BCF93E56B9}"/>
              </a:ext>
            </a:extLst>
          </p:cNvPr>
          <p:cNvSpPr>
            <a:spLocks noEditPoints="1"/>
          </p:cNvSpPr>
          <p:nvPr/>
        </p:nvSpPr>
        <p:spPr bwMode="gray">
          <a:xfrm rot="1190686">
            <a:off x="5355669" y="2676351"/>
            <a:ext cx="1258081" cy="718851"/>
          </a:xfrm>
          <a:custGeom>
            <a:avLst/>
            <a:gdLst>
              <a:gd name="T0" fmla="*/ 508 w 642"/>
              <a:gd name="T1" fmla="*/ 94 h 189"/>
              <a:gd name="T2" fmla="*/ 243 w 642"/>
              <a:gd name="T3" fmla="*/ 72 h 189"/>
              <a:gd name="T4" fmla="*/ 21 w 642"/>
              <a:gd name="T5" fmla="*/ 183 h 189"/>
              <a:gd name="T6" fmla="*/ 4 w 642"/>
              <a:gd name="T7" fmla="*/ 182 h 189"/>
              <a:gd name="T8" fmla="*/ 10 w 642"/>
              <a:gd name="T9" fmla="*/ 164 h 189"/>
              <a:gd name="T10" fmla="*/ 239 w 642"/>
              <a:gd name="T11" fmla="*/ 47 h 189"/>
              <a:gd name="T12" fmla="*/ 522 w 642"/>
              <a:gd name="T13" fmla="*/ 68 h 189"/>
              <a:gd name="T14" fmla="*/ 508 w 642"/>
              <a:gd name="T15" fmla="*/ 94 h 189"/>
              <a:gd name="T16" fmla="*/ 630 w 642"/>
              <a:gd name="T17" fmla="*/ 93 h 189"/>
              <a:gd name="T18" fmla="*/ 515 w 642"/>
              <a:gd name="T19" fmla="*/ 7 h 189"/>
              <a:gd name="T20" fmla="*/ 496 w 642"/>
              <a:gd name="T21" fmla="*/ 30 h 189"/>
              <a:gd name="T22" fmla="*/ 572 w 642"/>
              <a:gd name="T23" fmla="*/ 87 h 189"/>
              <a:gd name="T24" fmla="*/ 541 w 642"/>
              <a:gd name="T25" fmla="*/ 98 h 189"/>
              <a:gd name="T26" fmla="*/ 459 w 642"/>
              <a:gd name="T27" fmla="*/ 162 h 189"/>
              <a:gd name="T28" fmla="*/ 462 w 642"/>
              <a:gd name="T29" fmla="*/ 179 h 189"/>
              <a:gd name="T30" fmla="*/ 479 w 642"/>
              <a:gd name="T31" fmla="*/ 169 h 189"/>
              <a:gd name="T32" fmla="*/ 536 w 642"/>
              <a:gd name="T33" fmla="*/ 125 h 189"/>
              <a:gd name="T34" fmla="*/ 611 w 642"/>
              <a:gd name="T35" fmla="*/ 116 h 189"/>
              <a:gd name="T36" fmla="*/ 630 w 642"/>
              <a:gd name="T37" fmla="*/ 9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42" h="189">
                <a:moveTo>
                  <a:pt x="508" y="94"/>
                </a:moveTo>
                <a:cubicBezTo>
                  <a:pt x="422" y="74"/>
                  <a:pt x="331" y="62"/>
                  <a:pt x="243" y="72"/>
                </a:cubicBezTo>
                <a:cubicBezTo>
                  <a:pt x="160" y="82"/>
                  <a:pt x="79" y="125"/>
                  <a:pt x="21" y="183"/>
                </a:cubicBezTo>
                <a:cubicBezTo>
                  <a:pt x="16" y="187"/>
                  <a:pt x="7" y="189"/>
                  <a:pt x="4" y="182"/>
                </a:cubicBezTo>
                <a:cubicBezTo>
                  <a:pt x="0" y="176"/>
                  <a:pt x="5" y="168"/>
                  <a:pt x="10" y="164"/>
                </a:cubicBezTo>
                <a:cubicBezTo>
                  <a:pt x="70" y="104"/>
                  <a:pt x="155" y="58"/>
                  <a:pt x="239" y="47"/>
                </a:cubicBezTo>
                <a:cubicBezTo>
                  <a:pt x="333" y="34"/>
                  <a:pt x="430" y="47"/>
                  <a:pt x="522" y="68"/>
                </a:cubicBezTo>
                <a:cubicBezTo>
                  <a:pt x="537" y="71"/>
                  <a:pt x="521" y="97"/>
                  <a:pt x="508" y="94"/>
                </a:cubicBezTo>
                <a:close/>
                <a:moveTo>
                  <a:pt x="630" y="93"/>
                </a:moveTo>
                <a:cubicBezTo>
                  <a:pt x="590" y="67"/>
                  <a:pt x="555" y="33"/>
                  <a:pt x="515" y="7"/>
                </a:cubicBezTo>
                <a:cubicBezTo>
                  <a:pt x="503" y="0"/>
                  <a:pt x="484" y="23"/>
                  <a:pt x="496" y="30"/>
                </a:cubicBezTo>
                <a:cubicBezTo>
                  <a:pt x="523" y="47"/>
                  <a:pt x="547" y="68"/>
                  <a:pt x="572" y="87"/>
                </a:cubicBezTo>
                <a:cubicBezTo>
                  <a:pt x="561" y="90"/>
                  <a:pt x="551" y="94"/>
                  <a:pt x="541" y="98"/>
                </a:cubicBezTo>
                <a:cubicBezTo>
                  <a:pt x="509" y="111"/>
                  <a:pt x="478" y="133"/>
                  <a:pt x="459" y="162"/>
                </a:cubicBezTo>
                <a:cubicBezTo>
                  <a:pt x="455" y="167"/>
                  <a:pt x="455" y="176"/>
                  <a:pt x="462" y="179"/>
                </a:cubicBezTo>
                <a:cubicBezTo>
                  <a:pt x="469" y="181"/>
                  <a:pt x="475" y="175"/>
                  <a:pt x="479" y="169"/>
                </a:cubicBezTo>
                <a:cubicBezTo>
                  <a:pt x="493" y="150"/>
                  <a:pt x="515" y="136"/>
                  <a:pt x="536" y="125"/>
                </a:cubicBezTo>
                <a:cubicBezTo>
                  <a:pt x="557" y="115"/>
                  <a:pt x="588" y="103"/>
                  <a:pt x="611" y="116"/>
                </a:cubicBezTo>
                <a:cubicBezTo>
                  <a:pt x="623" y="122"/>
                  <a:pt x="642" y="100"/>
                  <a:pt x="630" y="93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09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900" b="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Freeform 8">
            <a:extLst>
              <a:ext uri="{FF2B5EF4-FFF2-40B4-BE49-F238E27FC236}">
                <a16:creationId xmlns:a16="http://schemas.microsoft.com/office/drawing/2014/main" id="{A7EA8907-A641-564C-ACB0-FA7C94DEE5E5}"/>
              </a:ext>
            </a:extLst>
          </p:cNvPr>
          <p:cNvSpPr>
            <a:spLocks noEditPoints="1"/>
          </p:cNvSpPr>
          <p:nvPr/>
        </p:nvSpPr>
        <p:spPr bwMode="gray">
          <a:xfrm rot="1190686">
            <a:off x="7787230" y="2681411"/>
            <a:ext cx="1258081" cy="718851"/>
          </a:xfrm>
          <a:custGeom>
            <a:avLst/>
            <a:gdLst>
              <a:gd name="T0" fmla="*/ 508 w 642"/>
              <a:gd name="T1" fmla="*/ 94 h 189"/>
              <a:gd name="T2" fmla="*/ 243 w 642"/>
              <a:gd name="T3" fmla="*/ 72 h 189"/>
              <a:gd name="T4" fmla="*/ 21 w 642"/>
              <a:gd name="T5" fmla="*/ 183 h 189"/>
              <a:gd name="T6" fmla="*/ 4 w 642"/>
              <a:gd name="T7" fmla="*/ 182 h 189"/>
              <a:gd name="T8" fmla="*/ 10 w 642"/>
              <a:gd name="T9" fmla="*/ 164 h 189"/>
              <a:gd name="T10" fmla="*/ 239 w 642"/>
              <a:gd name="T11" fmla="*/ 47 h 189"/>
              <a:gd name="T12" fmla="*/ 522 w 642"/>
              <a:gd name="T13" fmla="*/ 68 h 189"/>
              <a:gd name="T14" fmla="*/ 508 w 642"/>
              <a:gd name="T15" fmla="*/ 94 h 189"/>
              <a:gd name="T16" fmla="*/ 630 w 642"/>
              <a:gd name="T17" fmla="*/ 93 h 189"/>
              <a:gd name="T18" fmla="*/ 515 w 642"/>
              <a:gd name="T19" fmla="*/ 7 h 189"/>
              <a:gd name="T20" fmla="*/ 496 w 642"/>
              <a:gd name="T21" fmla="*/ 30 h 189"/>
              <a:gd name="T22" fmla="*/ 572 w 642"/>
              <a:gd name="T23" fmla="*/ 87 h 189"/>
              <a:gd name="T24" fmla="*/ 541 w 642"/>
              <a:gd name="T25" fmla="*/ 98 h 189"/>
              <a:gd name="T26" fmla="*/ 459 w 642"/>
              <a:gd name="T27" fmla="*/ 162 h 189"/>
              <a:gd name="T28" fmla="*/ 462 w 642"/>
              <a:gd name="T29" fmla="*/ 179 h 189"/>
              <a:gd name="T30" fmla="*/ 479 w 642"/>
              <a:gd name="T31" fmla="*/ 169 h 189"/>
              <a:gd name="T32" fmla="*/ 536 w 642"/>
              <a:gd name="T33" fmla="*/ 125 h 189"/>
              <a:gd name="T34" fmla="*/ 611 w 642"/>
              <a:gd name="T35" fmla="*/ 116 h 189"/>
              <a:gd name="T36" fmla="*/ 630 w 642"/>
              <a:gd name="T37" fmla="*/ 93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42" h="189">
                <a:moveTo>
                  <a:pt x="508" y="94"/>
                </a:moveTo>
                <a:cubicBezTo>
                  <a:pt x="422" y="74"/>
                  <a:pt x="331" y="62"/>
                  <a:pt x="243" y="72"/>
                </a:cubicBezTo>
                <a:cubicBezTo>
                  <a:pt x="160" y="82"/>
                  <a:pt x="79" y="125"/>
                  <a:pt x="21" y="183"/>
                </a:cubicBezTo>
                <a:cubicBezTo>
                  <a:pt x="16" y="187"/>
                  <a:pt x="7" y="189"/>
                  <a:pt x="4" y="182"/>
                </a:cubicBezTo>
                <a:cubicBezTo>
                  <a:pt x="0" y="176"/>
                  <a:pt x="5" y="168"/>
                  <a:pt x="10" y="164"/>
                </a:cubicBezTo>
                <a:cubicBezTo>
                  <a:pt x="70" y="104"/>
                  <a:pt x="155" y="58"/>
                  <a:pt x="239" y="47"/>
                </a:cubicBezTo>
                <a:cubicBezTo>
                  <a:pt x="333" y="34"/>
                  <a:pt x="430" y="47"/>
                  <a:pt x="522" y="68"/>
                </a:cubicBezTo>
                <a:cubicBezTo>
                  <a:pt x="537" y="71"/>
                  <a:pt x="521" y="97"/>
                  <a:pt x="508" y="94"/>
                </a:cubicBezTo>
                <a:close/>
                <a:moveTo>
                  <a:pt x="630" y="93"/>
                </a:moveTo>
                <a:cubicBezTo>
                  <a:pt x="590" y="67"/>
                  <a:pt x="555" y="33"/>
                  <a:pt x="515" y="7"/>
                </a:cubicBezTo>
                <a:cubicBezTo>
                  <a:pt x="503" y="0"/>
                  <a:pt x="484" y="23"/>
                  <a:pt x="496" y="30"/>
                </a:cubicBezTo>
                <a:cubicBezTo>
                  <a:pt x="523" y="47"/>
                  <a:pt x="547" y="68"/>
                  <a:pt x="572" y="87"/>
                </a:cubicBezTo>
                <a:cubicBezTo>
                  <a:pt x="561" y="90"/>
                  <a:pt x="551" y="94"/>
                  <a:pt x="541" y="98"/>
                </a:cubicBezTo>
                <a:cubicBezTo>
                  <a:pt x="509" y="111"/>
                  <a:pt x="478" y="133"/>
                  <a:pt x="459" y="162"/>
                </a:cubicBezTo>
                <a:cubicBezTo>
                  <a:pt x="455" y="167"/>
                  <a:pt x="455" y="176"/>
                  <a:pt x="462" y="179"/>
                </a:cubicBezTo>
                <a:cubicBezTo>
                  <a:pt x="469" y="181"/>
                  <a:pt x="475" y="175"/>
                  <a:pt x="479" y="169"/>
                </a:cubicBezTo>
                <a:cubicBezTo>
                  <a:pt x="493" y="150"/>
                  <a:pt x="515" y="136"/>
                  <a:pt x="536" y="125"/>
                </a:cubicBezTo>
                <a:cubicBezTo>
                  <a:pt x="557" y="115"/>
                  <a:pt x="588" y="103"/>
                  <a:pt x="611" y="116"/>
                </a:cubicBezTo>
                <a:cubicBezTo>
                  <a:pt x="623" y="122"/>
                  <a:pt x="642" y="100"/>
                  <a:pt x="630" y="93"/>
                </a:cubicBezTo>
                <a:close/>
              </a:path>
            </a:pathLst>
          </a:custGeom>
          <a:solidFill>
            <a:srgbClr val="3498DB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914309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900" b="0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METRO ICON - gear wheel 1">
            <a:extLst>
              <a:ext uri="{FF2B5EF4-FFF2-40B4-BE49-F238E27FC236}">
                <a16:creationId xmlns:a16="http://schemas.microsoft.com/office/drawing/2014/main" id="{E8A446C0-3201-4A4C-933A-1707591A0003}"/>
              </a:ext>
            </a:extLst>
          </p:cNvPr>
          <p:cNvSpPr>
            <a:spLocks noChangeAspect="1" noEditPoints="1"/>
          </p:cNvSpPr>
          <p:nvPr/>
        </p:nvSpPr>
        <p:spPr bwMode="gray">
          <a:xfrm rot="20298125">
            <a:off x="6285781" y="4576934"/>
            <a:ext cx="340516" cy="345894"/>
          </a:xfrm>
          <a:custGeom>
            <a:avLst/>
            <a:gdLst>
              <a:gd name="T0" fmla="*/ 51 w 266"/>
              <a:gd name="T1" fmla="*/ 26 h 270"/>
              <a:gd name="T2" fmla="*/ 69 w 266"/>
              <a:gd name="T3" fmla="*/ 35 h 270"/>
              <a:gd name="T4" fmla="*/ 108 w 266"/>
              <a:gd name="T5" fmla="*/ 18 h 270"/>
              <a:gd name="T6" fmla="*/ 113 w 266"/>
              <a:gd name="T7" fmla="*/ 3 h 270"/>
              <a:gd name="T8" fmla="*/ 118 w 266"/>
              <a:gd name="T9" fmla="*/ 0 h 270"/>
              <a:gd name="T10" fmla="*/ 147 w 266"/>
              <a:gd name="T11" fmla="*/ 0 h 270"/>
              <a:gd name="T12" fmla="*/ 152 w 266"/>
              <a:gd name="T13" fmla="*/ 4 h 270"/>
              <a:gd name="T14" fmla="*/ 158 w 266"/>
              <a:gd name="T15" fmla="*/ 21 h 270"/>
              <a:gd name="T16" fmla="*/ 194 w 266"/>
              <a:gd name="T17" fmla="*/ 36 h 270"/>
              <a:gd name="T18" fmla="*/ 210 w 266"/>
              <a:gd name="T19" fmla="*/ 28 h 270"/>
              <a:gd name="T20" fmla="*/ 217 w 266"/>
              <a:gd name="T21" fmla="*/ 29 h 270"/>
              <a:gd name="T22" fmla="*/ 237 w 266"/>
              <a:gd name="T23" fmla="*/ 50 h 270"/>
              <a:gd name="T24" fmla="*/ 238 w 266"/>
              <a:gd name="T25" fmla="*/ 55 h 270"/>
              <a:gd name="T26" fmla="*/ 231 w 266"/>
              <a:gd name="T27" fmla="*/ 70 h 270"/>
              <a:gd name="T28" fmla="*/ 247 w 266"/>
              <a:gd name="T29" fmla="*/ 110 h 270"/>
              <a:gd name="T30" fmla="*/ 262 w 266"/>
              <a:gd name="T31" fmla="*/ 115 h 270"/>
              <a:gd name="T32" fmla="*/ 266 w 266"/>
              <a:gd name="T33" fmla="*/ 121 h 270"/>
              <a:gd name="T34" fmla="*/ 266 w 266"/>
              <a:gd name="T35" fmla="*/ 148 h 270"/>
              <a:gd name="T36" fmla="*/ 261 w 266"/>
              <a:gd name="T37" fmla="*/ 155 h 270"/>
              <a:gd name="T38" fmla="*/ 244 w 266"/>
              <a:gd name="T39" fmla="*/ 161 h 270"/>
              <a:gd name="T40" fmla="*/ 230 w 266"/>
              <a:gd name="T41" fmla="*/ 196 h 270"/>
              <a:gd name="T42" fmla="*/ 239 w 266"/>
              <a:gd name="T43" fmla="*/ 217 h 270"/>
              <a:gd name="T44" fmla="*/ 216 w 266"/>
              <a:gd name="T45" fmla="*/ 241 h 270"/>
              <a:gd name="T46" fmla="*/ 211 w 266"/>
              <a:gd name="T47" fmla="*/ 241 h 270"/>
              <a:gd name="T48" fmla="*/ 195 w 266"/>
              <a:gd name="T49" fmla="*/ 234 h 270"/>
              <a:gd name="T50" fmla="*/ 158 w 266"/>
              <a:gd name="T51" fmla="*/ 249 h 270"/>
              <a:gd name="T52" fmla="*/ 152 w 266"/>
              <a:gd name="T53" fmla="*/ 266 h 270"/>
              <a:gd name="T54" fmla="*/ 147 w 266"/>
              <a:gd name="T55" fmla="*/ 269 h 270"/>
              <a:gd name="T56" fmla="*/ 118 w 266"/>
              <a:gd name="T57" fmla="*/ 269 h 270"/>
              <a:gd name="T58" fmla="*/ 114 w 266"/>
              <a:gd name="T59" fmla="*/ 266 h 270"/>
              <a:gd name="T60" fmla="*/ 108 w 266"/>
              <a:gd name="T61" fmla="*/ 251 h 270"/>
              <a:gd name="T62" fmla="*/ 70 w 266"/>
              <a:gd name="T63" fmla="*/ 234 h 270"/>
              <a:gd name="T64" fmla="*/ 54 w 266"/>
              <a:gd name="T65" fmla="*/ 241 h 270"/>
              <a:gd name="T66" fmla="*/ 49 w 266"/>
              <a:gd name="T67" fmla="*/ 241 h 270"/>
              <a:gd name="T68" fmla="*/ 28 w 266"/>
              <a:gd name="T69" fmla="*/ 220 h 270"/>
              <a:gd name="T70" fmla="*/ 28 w 266"/>
              <a:gd name="T71" fmla="*/ 214 h 270"/>
              <a:gd name="T72" fmla="*/ 36 w 266"/>
              <a:gd name="T73" fmla="*/ 196 h 270"/>
              <a:gd name="T74" fmla="*/ 22 w 266"/>
              <a:gd name="T75" fmla="*/ 161 h 270"/>
              <a:gd name="T76" fmla="*/ 3 w 266"/>
              <a:gd name="T77" fmla="*/ 154 h 270"/>
              <a:gd name="T78" fmla="*/ 0 w 266"/>
              <a:gd name="T79" fmla="*/ 149 h 270"/>
              <a:gd name="T80" fmla="*/ 0 w 266"/>
              <a:gd name="T81" fmla="*/ 120 h 270"/>
              <a:gd name="T82" fmla="*/ 3 w 266"/>
              <a:gd name="T83" fmla="*/ 115 h 270"/>
              <a:gd name="T84" fmla="*/ 19 w 266"/>
              <a:gd name="T85" fmla="*/ 109 h 270"/>
              <a:gd name="T86" fmla="*/ 34 w 266"/>
              <a:gd name="T87" fmla="*/ 70 h 270"/>
              <a:gd name="T88" fmla="*/ 28 w 266"/>
              <a:gd name="T89" fmla="*/ 55 h 270"/>
              <a:gd name="T90" fmla="*/ 28 w 266"/>
              <a:gd name="T91" fmla="*/ 50 h 270"/>
              <a:gd name="T92" fmla="*/ 51 w 266"/>
              <a:gd name="T93" fmla="*/ 26 h 270"/>
              <a:gd name="T94" fmla="*/ 181 w 266"/>
              <a:gd name="T95" fmla="*/ 135 h 270"/>
              <a:gd name="T96" fmla="*/ 133 w 266"/>
              <a:gd name="T97" fmla="*/ 85 h 270"/>
              <a:gd name="T98" fmla="*/ 84 w 266"/>
              <a:gd name="T99" fmla="*/ 135 h 270"/>
              <a:gd name="T100" fmla="*/ 133 w 266"/>
              <a:gd name="T101" fmla="*/ 184 h 270"/>
              <a:gd name="T102" fmla="*/ 181 w 266"/>
              <a:gd name="T103" fmla="*/ 135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6" h="270">
                <a:moveTo>
                  <a:pt x="51" y="26"/>
                </a:moveTo>
                <a:cubicBezTo>
                  <a:pt x="57" y="29"/>
                  <a:pt x="63" y="32"/>
                  <a:pt x="69" y="35"/>
                </a:cubicBezTo>
                <a:cubicBezTo>
                  <a:pt x="86" y="43"/>
                  <a:pt x="102" y="36"/>
                  <a:pt x="108" y="18"/>
                </a:cubicBezTo>
                <a:cubicBezTo>
                  <a:pt x="110" y="13"/>
                  <a:pt x="112" y="8"/>
                  <a:pt x="113" y="3"/>
                </a:cubicBezTo>
                <a:cubicBezTo>
                  <a:pt x="114" y="1"/>
                  <a:pt x="116" y="0"/>
                  <a:pt x="118" y="0"/>
                </a:cubicBezTo>
                <a:cubicBezTo>
                  <a:pt x="128" y="0"/>
                  <a:pt x="137" y="0"/>
                  <a:pt x="147" y="0"/>
                </a:cubicBezTo>
                <a:cubicBezTo>
                  <a:pt x="150" y="0"/>
                  <a:pt x="151" y="1"/>
                  <a:pt x="152" y="4"/>
                </a:cubicBezTo>
                <a:cubicBezTo>
                  <a:pt x="154" y="10"/>
                  <a:pt x="156" y="16"/>
                  <a:pt x="158" y="21"/>
                </a:cubicBezTo>
                <a:cubicBezTo>
                  <a:pt x="165" y="35"/>
                  <a:pt x="179" y="42"/>
                  <a:pt x="194" y="36"/>
                </a:cubicBezTo>
                <a:cubicBezTo>
                  <a:pt x="199" y="34"/>
                  <a:pt x="205" y="31"/>
                  <a:pt x="210" y="28"/>
                </a:cubicBezTo>
                <a:cubicBezTo>
                  <a:pt x="213" y="27"/>
                  <a:pt x="214" y="27"/>
                  <a:pt x="217" y="29"/>
                </a:cubicBezTo>
                <a:cubicBezTo>
                  <a:pt x="223" y="36"/>
                  <a:pt x="230" y="43"/>
                  <a:pt x="237" y="50"/>
                </a:cubicBezTo>
                <a:cubicBezTo>
                  <a:pt x="239" y="52"/>
                  <a:pt x="239" y="53"/>
                  <a:pt x="238" y="55"/>
                </a:cubicBezTo>
                <a:cubicBezTo>
                  <a:pt x="236" y="60"/>
                  <a:pt x="233" y="65"/>
                  <a:pt x="231" y="70"/>
                </a:cubicBezTo>
                <a:cubicBezTo>
                  <a:pt x="223" y="87"/>
                  <a:pt x="230" y="103"/>
                  <a:pt x="247" y="110"/>
                </a:cubicBezTo>
                <a:cubicBezTo>
                  <a:pt x="252" y="112"/>
                  <a:pt x="257" y="114"/>
                  <a:pt x="262" y="115"/>
                </a:cubicBezTo>
                <a:cubicBezTo>
                  <a:pt x="265" y="116"/>
                  <a:pt x="266" y="118"/>
                  <a:pt x="266" y="121"/>
                </a:cubicBezTo>
                <a:cubicBezTo>
                  <a:pt x="265" y="130"/>
                  <a:pt x="265" y="139"/>
                  <a:pt x="266" y="148"/>
                </a:cubicBezTo>
                <a:cubicBezTo>
                  <a:pt x="266" y="152"/>
                  <a:pt x="264" y="154"/>
                  <a:pt x="261" y="155"/>
                </a:cubicBezTo>
                <a:cubicBezTo>
                  <a:pt x="255" y="156"/>
                  <a:pt x="250" y="158"/>
                  <a:pt x="244" y="161"/>
                </a:cubicBezTo>
                <a:cubicBezTo>
                  <a:pt x="231" y="167"/>
                  <a:pt x="224" y="182"/>
                  <a:pt x="230" y="196"/>
                </a:cubicBezTo>
                <a:cubicBezTo>
                  <a:pt x="232" y="203"/>
                  <a:pt x="236" y="210"/>
                  <a:pt x="239" y="217"/>
                </a:cubicBezTo>
                <a:cubicBezTo>
                  <a:pt x="231" y="225"/>
                  <a:pt x="224" y="233"/>
                  <a:pt x="216" y="241"/>
                </a:cubicBezTo>
                <a:cubicBezTo>
                  <a:pt x="215" y="242"/>
                  <a:pt x="212" y="242"/>
                  <a:pt x="211" y="241"/>
                </a:cubicBezTo>
                <a:cubicBezTo>
                  <a:pt x="206" y="239"/>
                  <a:pt x="200" y="236"/>
                  <a:pt x="195" y="234"/>
                </a:cubicBezTo>
                <a:cubicBezTo>
                  <a:pt x="180" y="228"/>
                  <a:pt x="165" y="234"/>
                  <a:pt x="158" y="249"/>
                </a:cubicBezTo>
                <a:cubicBezTo>
                  <a:pt x="156" y="254"/>
                  <a:pt x="154" y="261"/>
                  <a:pt x="152" y="266"/>
                </a:cubicBezTo>
                <a:cubicBezTo>
                  <a:pt x="151" y="268"/>
                  <a:pt x="149" y="269"/>
                  <a:pt x="147" y="269"/>
                </a:cubicBezTo>
                <a:cubicBezTo>
                  <a:pt x="137" y="270"/>
                  <a:pt x="128" y="270"/>
                  <a:pt x="118" y="269"/>
                </a:cubicBezTo>
                <a:cubicBezTo>
                  <a:pt x="116" y="269"/>
                  <a:pt x="114" y="268"/>
                  <a:pt x="114" y="266"/>
                </a:cubicBezTo>
                <a:cubicBezTo>
                  <a:pt x="112" y="261"/>
                  <a:pt x="110" y="256"/>
                  <a:pt x="108" y="251"/>
                </a:cubicBezTo>
                <a:cubicBezTo>
                  <a:pt x="102" y="234"/>
                  <a:pt x="86" y="227"/>
                  <a:pt x="70" y="234"/>
                </a:cubicBezTo>
                <a:cubicBezTo>
                  <a:pt x="65" y="236"/>
                  <a:pt x="59" y="239"/>
                  <a:pt x="54" y="241"/>
                </a:cubicBezTo>
                <a:cubicBezTo>
                  <a:pt x="53" y="242"/>
                  <a:pt x="50" y="242"/>
                  <a:pt x="49" y="241"/>
                </a:cubicBezTo>
                <a:cubicBezTo>
                  <a:pt x="42" y="234"/>
                  <a:pt x="35" y="227"/>
                  <a:pt x="28" y="220"/>
                </a:cubicBezTo>
                <a:cubicBezTo>
                  <a:pt x="26" y="218"/>
                  <a:pt x="26" y="216"/>
                  <a:pt x="28" y="214"/>
                </a:cubicBezTo>
                <a:cubicBezTo>
                  <a:pt x="30" y="208"/>
                  <a:pt x="33" y="202"/>
                  <a:pt x="36" y="196"/>
                </a:cubicBezTo>
                <a:cubicBezTo>
                  <a:pt x="41" y="182"/>
                  <a:pt x="35" y="167"/>
                  <a:pt x="22" y="161"/>
                </a:cubicBezTo>
                <a:cubicBezTo>
                  <a:pt x="16" y="158"/>
                  <a:pt x="9" y="156"/>
                  <a:pt x="3" y="154"/>
                </a:cubicBezTo>
                <a:cubicBezTo>
                  <a:pt x="1" y="153"/>
                  <a:pt x="0" y="152"/>
                  <a:pt x="0" y="149"/>
                </a:cubicBezTo>
                <a:cubicBezTo>
                  <a:pt x="0" y="139"/>
                  <a:pt x="0" y="130"/>
                  <a:pt x="0" y="120"/>
                </a:cubicBezTo>
                <a:cubicBezTo>
                  <a:pt x="0" y="117"/>
                  <a:pt x="0" y="116"/>
                  <a:pt x="3" y="115"/>
                </a:cubicBezTo>
                <a:cubicBezTo>
                  <a:pt x="8" y="113"/>
                  <a:pt x="14" y="112"/>
                  <a:pt x="19" y="109"/>
                </a:cubicBezTo>
                <a:cubicBezTo>
                  <a:pt x="35" y="103"/>
                  <a:pt x="42" y="86"/>
                  <a:pt x="34" y="70"/>
                </a:cubicBezTo>
                <a:cubicBezTo>
                  <a:pt x="32" y="65"/>
                  <a:pt x="30" y="60"/>
                  <a:pt x="28" y="55"/>
                </a:cubicBezTo>
                <a:cubicBezTo>
                  <a:pt x="27" y="54"/>
                  <a:pt x="27" y="51"/>
                  <a:pt x="28" y="50"/>
                </a:cubicBezTo>
                <a:cubicBezTo>
                  <a:pt x="36" y="42"/>
                  <a:pt x="43" y="34"/>
                  <a:pt x="51" y="26"/>
                </a:cubicBezTo>
                <a:close/>
                <a:moveTo>
                  <a:pt x="181" y="135"/>
                </a:moveTo>
                <a:cubicBezTo>
                  <a:pt x="181" y="107"/>
                  <a:pt x="160" y="85"/>
                  <a:pt x="133" y="85"/>
                </a:cubicBezTo>
                <a:cubicBezTo>
                  <a:pt x="106" y="85"/>
                  <a:pt x="84" y="107"/>
                  <a:pt x="84" y="135"/>
                </a:cubicBezTo>
                <a:cubicBezTo>
                  <a:pt x="84" y="162"/>
                  <a:pt x="106" y="185"/>
                  <a:pt x="133" y="184"/>
                </a:cubicBezTo>
                <a:cubicBezTo>
                  <a:pt x="160" y="184"/>
                  <a:pt x="181" y="162"/>
                  <a:pt x="181" y="13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METRO ICON - gear wheel 1">
            <a:extLst>
              <a:ext uri="{FF2B5EF4-FFF2-40B4-BE49-F238E27FC236}">
                <a16:creationId xmlns:a16="http://schemas.microsoft.com/office/drawing/2014/main" id="{988CC5F8-FCA6-3246-9F32-A9B183617C73}"/>
              </a:ext>
            </a:extLst>
          </p:cNvPr>
          <p:cNvSpPr>
            <a:spLocks noChangeAspect="1" noEditPoints="1"/>
          </p:cNvSpPr>
          <p:nvPr/>
        </p:nvSpPr>
        <p:spPr bwMode="gray">
          <a:xfrm rot="20298125">
            <a:off x="8663401" y="4526666"/>
            <a:ext cx="374568" cy="380483"/>
          </a:xfrm>
          <a:custGeom>
            <a:avLst/>
            <a:gdLst>
              <a:gd name="T0" fmla="*/ 51 w 266"/>
              <a:gd name="T1" fmla="*/ 26 h 270"/>
              <a:gd name="T2" fmla="*/ 69 w 266"/>
              <a:gd name="T3" fmla="*/ 35 h 270"/>
              <a:gd name="T4" fmla="*/ 108 w 266"/>
              <a:gd name="T5" fmla="*/ 18 h 270"/>
              <a:gd name="T6" fmla="*/ 113 w 266"/>
              <a:gd name="T7" fmla="*/ 3 h 270"/>
              <a:gd name="T8" fmla="*/ 118 w 266"/>
              <a:gd name="T9" fmla="*/ 0 h 270"/>
              <a:gd name="T10" fmla="*/ 147 w 266"/>
              <a:gd name="T11" fmla="*/ 0 h 270"/>
              <a:gd name="T12" fmla="*/ 152 w 266"/>
              <a:gd name="T13" fmla="*/ 4 h 270"/>
              <a:gd name="T14" fmla="*/ 158 w 266"/>
              <a:gd name="T15" fmla="*/ 21 h 270"/>
              <a:gd name="T16" fmla="*/ 194 w 266"/>
              <a:gd name="T17" fmla="*/ 36 h 270"/>
              <a:gd name="T18" fmla="*/ 210 w 266"/>
              <a:gd name="T19" fmla="*/ 28 h 270"/>
              <a:gd name="T20" fmla="*/ 217 w 266"/>
              <a:gd name="T21" fmla="*/ 29 h 270"/>
              <a:gd name="T22" fmla="*/ 237 w 266"/>
              <a:gd name="T23" fmla="*/ 50 h 270"/>
              <a:gd name="T24" fmla="*/ 238 w 266"/>
              <a:gd name="T25" fmla="*/ 55 h 270"/>
              <a:gd name="T26" fmla="*/ 231 w 266"/>
              <a:gd name="T27" fmla="*/ 70 h 270"/>
              <a:gd name="T28" fmla="*/ 247 w 266"/>
              <a:gd name="T29" fmla="*/ 110 h 270"/>
              <a:gd name="T30" fmla="*/ 262 w 266"/>
              <a:gd name="T31" fmla="*/ 115 h 270"/>
              <a:gd name="T32" fmla="*/ 266 w 266"/>
              <a:gd name="T33" fmla="*/ 121 h 270"/>
              <a:gd name="T34" fmla="*/ 266 w 266"/>
              <a:gd name="T35" fmla="*/ 148 h 270"/>
              <a:gd name="T36" fmla="*/ 261 w 266"/>
              <a:gd name="T37" fmla="*/ 155 h 270"/>
              <a:gd name="T38" fmla="*/ 244 w 266"/>
              <a:gd name="T39" fmla="*/ 161 h 270"/>
              <a:gd name="T40" fmla="*/ 230 w 266"/>
              <a:gd name="T41" fmla="*/ 196 h 270"/>
              <a:gd name="T42" fmla="*/ 239 w 266"/>
              <a:gd name="T43" fmla="*/ 217 h 270"/>
              <a:gd name="T44" fmla="*/ 216 w 266"/>
              <a:gd name="T45" fmla="*/ 241 h 270"/>
              <a:gd name="T46" fmla="*/ 211 w 266"/>
              <a:gd name="T47" fmla="*/ 241 h 270"/>
              <a:gd name="T48" fmla="*/ 195 w 266"/>
              <a:gd name="T49" fmla="*/ 234 h 270"/>
              <a:gd name="T50" fmla="*/ 158 w 266"/>
              <a:gd name="T51" fmla="*/ 249 h 270"/>
              <a:gd name="T52" fmla="*/ 152 w 266"/>
              <a:gd name="T53" fmla="*/ 266 h 270"/>
              <a:gd name="T54" fmla="*/ 147 w 266"/>
              <a:gd name="T55" fmla="*/ 269 h 270"/>
              <a:gd name="T56" fmla="*/ 118 w 266"/>
              <a:gd name="T57" fmla="*/ 269 h 270"/>
              <a:gd name="T58" fmla="*/ 114 w 266"/>
              <a:gd name="T59" fmla="*/ 266 h 270"/>
              <a:gd name="T60" fmla="*/ 108 w 266"/>
              <a:gd name="T61" fmla="*/ 251 h 270"/>
              <a:gd name="T62" fmla="*/ 70 w 266"/>
              <a:gd name="T63" fmla="*/ 234 h 270"/>
              <a:gd name="T64" fmla="*/ 54 w 266"/>
              <a:gd name="T65" fmla="*/ 241 h 270"/>
              <a:gd name="T66" fmla="*/ 49 w 266"/>
              <a:gd name="T67" fmla="*/ 241 h 270"/>
              <a:gd name="T68" fmla="*/ 28 w 266"/>
              <a:gd name="T69" fmla="*/ 220 h 270"/>
              <a:gd name="T70" fmla="*/ 28 w 266"/>
              <a:gd name="T71" fmla="*/ 214 h 270"/>
              <a:gd name="T72" fmla="*/ 36 w 266"/>
              <a:gd name="T73" fmla="*/ 196 h 270"/>
              <a:gd name="T74" fmla="*/ 22 w 266"/>
              <a:gd name="T75" fmla="*/ 161 h 270"/>
              <a:gd name="T76" fmla="*/ 3 w 266"/>
              <a:gd name="T77" fmla="*/ 154 h 270"/>
              <a:gd name="T78" fmla="*/ 0 w 266"/>
              <a:gd name="T79" fmla="*/ 149 h 270"/>
              <a:gd name="T80" fmla="*/ 0 w 266"/>
              <a:gd name="T81" fmla="*/ 120 h 270"/>
              <a:gd name="T82" fmla="*/ 3 w 266"/>
              <a:gd name="T83" fmla="*/ 115 h 270"/>
              <a:gd name="T84" fmla="*/ 19 w 266"/>
              <a:gd name="T85" fmla="*/ 109 h 270"/>
              <a:gd name="T86" fmla="*/ 34 w 266"/>
              <a:gd name="T87" fmla="*/ 70 h 270"/>
              <a:gd name="T88" fmla="*/ 28 w 266"/>
              <a:gd name="T89" fmla="*/ 55 h 270"/>
              <a:gd name="T90" fmla="*/ 28 w 266"/>
              <a:gd name="T91" fmla="*/ 50 h 270"/>
              <a:gd name="T92" fmla="*/ 51 w 266"/>
              <a:gd name="T93" fmla="*/ 26 h 270"/>
              <a:gd name="T94" fmla="*/ 181 w 266"/>
              <a:gd name="T95" fmla="*/ 135 h 270"/>
              <a:gd name="T96" fmla="*/ 133 w 266"/>
              <a:gd name="T97" fmla="*/ 85 h 270"/>
              <a:gd name="T98" fmla="*/ 84 w 266"/>
              <a:gd name="T99" fmla="*/ 135 h 270"/>
              <a:gd name="T100" fmla="*/ 133 w 266"/>
              <a:gd name="T101" fmla="*/ 184 h 270"/>
              <a:gd name="T102" fmla="*/ 181 w 266"/>
              <a:gd name="T103" fmla="*/ 135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6" h="270">
                <a:moveTo>
                  <a:pt x="51" y="26"/>
                </a:moveTo>
                <a:cubicBezTo>
                  <a:pt x="57" y="29"/>
                  <a:pt x="63" y="32"/>
                  <a:pt x="69" y="35"/>
                </a:cubicBezTo>
                <a:cubicBezTo>
                  <a:pt x="86" y="43"/>
                  <a:pt x="102" y="36"/>
                  <a:pt x="108" y="18"/>
                </a:cubicBezTo>
                <a:cubicBezTo>
                  <a:pt x="110" y="13"/>
                  <a:pt x="112" y="8"/>
                  <a:pt x="113" y="3"/>
                </a:cubicBezTo>
                <a:cubicBezTo>
                  <a:pt x="114" y="1"/>
                  <a:pt x="116" y="0"/>
                  <a:pt x="118" y="0"/>
                </a:cubicBezTo>
                <a:cubicBezTo>
                  <a:pt x="128" y="0"/>
                  <a:pt x="137" y="0"/>
                  <a:pt x="147" y="0"/>
                </a:cubicBezTo>
                <a:cubicBezTo>
                  <a:pt x="150" y="0"/>
                  <a:pt x="151" y="1"/>
                  <a:pt x="152" y="4"/>
                </a:cubicBezTo>
                <a:cubicBezTo>
                  <a:pt x="154" y="10"/>
                  <a:pt x="156" y="16"/>
                  <a:pt x="158" y="21"/>
                </a:cubicBezTo>
                <a:cubicBezTo>
                  <a:pt x="165" y="35"/>
                  <a:pt x="179" y="42"/>
                  <a:pt x="194" y="36"/>
                </a:cubicBezTo>
                <a:cubicBezTo>
                  <a:pt x="199" y="34"/>
                  <a:pt x="205" y="31"/>
                  <a:pt x="210" y="28"/>
                </a:cubicBezTo>
                <a:cubicBezTo>
                  <a:pt x="213" y="27"/>
                  <a:pt x="214" y="27"/>
                  <a:pt x="217" y="29"/>
                </a:cubicBezTo>
                <a:cubicBezTo>
                  <a:pt x="223" y="36"/>
                  <a:pt x="230" y="43"/>
                  <a:pt x="237" y="50"/>
                </a:cubicBezTo>
                <a:cubicBezTo>
                  <a:pt x="239" y="52"/>
                  <a:pt x="239" y="53"/>
                  <a:pt x="238" y="55"/>
                </a:cubicBezTo>
                <a:cubicBezTo>
                  <a:pt x="236" y="60"/>
                  <a:pt x="233" y="65"/>
                  <a:pt x="231" y="70"/>
                </a:cubicBezTo>
                <a:cubicBezTo>
                  <a:pt x="223" y="87"/>
                  <a:pt x="230" y="103"/>
                  <a:pt x="247" y="110"/>
                </a:cubicBezTo>
                <a:cubicBezTo>
                  <a:pt x="252" y="112"/>
                  <a:pt x="257" y="114"/>
                  <a:pt x="262" y="115"/>
                </a:cubicBezTo>
                <a:cubicBezTo>
                  <a:pt x="265" y="116"/>
                  <a:pt x="266" y="118"/>
                  <a:pt x="266" y="121"/>
                </a:cubicBezTo>
                <a:cubicBezTo>
                  <a:pt x="265" y="130"/>
                  <a:pt x="265" y="139"/>
                  <a:pt x="266" y="148"/>
                </a:cubicBezTo>
                <a:cubicBezTo>
                  <a:pt x="266" y="152"/>
                  <a:pt x="264" y="154"/>
                  <a:pt x="261" y="155"/>
                </a:cubicBezTo>
                <a:cubicBezTo>
                  <a:pt x="255" y="156"/>
                  <a:pt x="250" y="158"/>
                  <a:pt x="244" y="161"/>
                </a:cubicBezTo>
                <a:cubicBezTo>
                  <a:pt x="231" y="167"/>
                  <a:pt x="224" y="182"/>
                  <a:pt x="230" y="196"/>
                </a:cubicBezTo>
                <a:cubicBezTo>
                  <a:pt x="232" y="203"/>
                  <a:pt x="236" y="210"/>
                  <a:pt x="239" y="217"/>
                </a:cubicBezTo>
                <a:cubicBezTo>
                  <a:pt x="231" y="225"/>
                  <a:pt x="224" y="233"/>
                  <a:pt x="216" y="241"/>
                </a:cubicBezTo>
                <a:cubicBezTo>
                  <a:pt x="215" y="242"/>
                  <a:pt x="212" y="242"/>
                  <a:pt x="211" y="241"/>
                </a:cubicBezTo>
                <a:cubicBezTo>
                  <a:pt x="206" y="239"/>
                  <a:pt x="200" y="236"/>
                  <a:pt x="195" y="234"/>
                </a:cubicBezTo>
                <a:cubicBezTo>
                  <a:pt x="180" y="228"/>
                  <a:pt x="165" y="234"/>
                  <a:pt x="158" y="249"/>
                </a:cubicBezTo>
                <a:cubicBezTo>
                  <a:pt x="156" y="254"/>
                  <a:pt x="154" y="261"/>
                  <a:pt x="152" y="266"/>
                </a:cubicBezTo>
                <a:cubicBezTo>
                  <a:pt x="151" y="268"/>
                  <a:pt x="149" y="269"/>
                  <a:pt x="147" y="269"/>
                </a:cubicBezTo>
                <a:cubicBezTo>
                  <a:pt x="137" y="270"/>
                  <a:pt x="128" y="270"/>
                  <a:pt x="118" y="269"/>
                </a:cubicBezTo>
                <a:cubicBezTo>
                  <a:pt x="116" y="269"/>
                  <a:pt x="114" y="268"/>
                  <a:pt x="114" y="266"/>
                </a:cubicBezTo>
                <a:cubicBezTo>
                  <a:pt x="112" y="261"/>
                  <a:pt x="110" y="256"/>
                  <a:pt x="108" y="251"/>
                </a:cubicBezTo>
                <a:cubicBezTo>
                  <a:pt x="102" y="234"/>
                  <a:pt x="86" y="227"/>
                  <a:pt x="70" y="234"/>
                </a:cubicBezTo>
                <a:cubicBezTo>
                  <a:pt x="65" y="236"/>
                  <a:pt x="59" y="239"/>
                  <a:pt x="54" y="241"/>
                </a:cubicBezTo>
                <a:cubicBezTo>
                  <a:pt x="53" y="242"/>
                  <a:pt x="50" y="242"/>
                  <a:pt x="49" y="241"/>
                </a:cubicBezTo>
                <a:cubicBezTo>
                  <a:pt x="42" y="234"/>
                  <a:pt x="35" y="227"/>
                  <a:pt x="28" y="220"/>
                </a:cubicBezTo>
                <a:cubicBezTo>
                  <a:pt x="26" y="218"/>
                  <a:pt x="26" y="216"/>
                  <a:pt x="28" y="214"/>
                </a:cubicBezTo>
                <a:cubicBezTo>
                  <a:pt x="30" y="208"/>
                  <a:pt x="33" y="202"/>
                  <a:pt x="36" y="196"/>
                </a:cubicBezTo>
                <a:cubicBezTo>
                  <a:pt x="41" y="182"/>
                  <a:pt x="35" y="167"/>
                  <a:pt x="22" y="161"/>
                </a:cubicBezTo>
                <a:cubicBezTo>
                  <a:pt x="16" y="158"/>
                  <a:pt x="9" y="156"/>
                  <a:pt x="3" y="154"/>
                </a:cubicBezTo>
                <a:cubicBezTo>
                  <a:pt x="1" y="153"/>
                  <a:pt x="0" y="152"/>
                  <a:pt x="0" y="149"/>
                </a:cubicBezTo>
                <a:cubicBezTo>
                  <a:pt x="0" y="139"/>
                  <a:pt x="0" y="130"/>
                  <a:pt x="0" y="120"/>
                </a:cubicBezTo>
                <a:cubicBezTo>
                  <a:pt x="0" y="117"/>
                  <a:pt x="0" y="116"/>
                  <a:pt x="3" y="115"/>
                </a:cubicBezTo>
                <a:cubicBezTo>
                  <a:pt x="8" y="113"/>
                  <a:pt x="14" y="112"/>
                  <a:pt x="19" y="109"/>
                </a:cubicBezTo>
                <a:cubicBezTo>
                  <a:pt x="35" y="103"/>
                  <a:pt x="42" y="86"/>
                  <a:pt x="34" y="70"/>
                </a:cubicBezTo>
                <a:cubicBezTo>
                  <a:pt x="32" y="65"/>
                  <a:pt x="30" y="60"/>
                  <a:pt x="28" y="55"/>
                </a:cubicBezTo>
                <a:cubicBezTo>
                  <a:pt x="27" y="54"/>
                  <a:pt x="27" y="51"/>
                  <a:pt x="28" y="50"/>
                </a:cubicBezTo>
                <a:cubicBezTo>
                  <a:pt x="36" y="42"/>
                  <a:pt x="43" y="34"/>
                  <a:pt x="51" y="26"/>
                </a:cubicBezTo>
                <a:close/>
                <a:moveTo>
                  <a:pt x="181" y="135"/>
                </a:moveTo>
                <a:cubicBezTo>
                  <a:pt x="181" y="107"/>
                  <a:pt x="160" y="85"/>
                  <a:pt x="133" y="85"/>
                </a:cubicBezTo>
                <a:cubicBezTo>
                  <a:pt x="106" y="85"/>
                  <a:pt x="84" y="107"/>
                  <a:pt x="84" y="135"/>
                </a:cubicBezTo>
                <a:cubicBezTo>
                  <a:pt x="84" y="162"/>
                  <a:pt x="106" y="185"/>
                  <a:pt x="133" y="184"/>
                </a:cubicBezTo>
                <a:cubicBezTo>
                  <a:pt x="160" y="184"/>
                  <a:pt x="181" y="162"/>
                  <a:pt x="181" y="13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120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19" grpId="0" animBg="1"/>
      <p:bldP spid="22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52</a:t>
            </a:fld>
            <a:endParaRPr lang="es-AR"/>
          </a:p>
        </p:txBody>
      </p:sp>
      <p:grpSp>
        <p:nvGrpSpPr>
          <p:cNvPr id="16" name="2 Grupo">
            <a:extLst>
              <a:ext uri="{FF2B5EF4-FFF2-40B4-BE49-F238E27FC236}">
                <a16:creationId xmlns:a16="http://schemas.microsoft.com/office/drawing/2014/main" id="{7A45A9D5-1AC8-F143-B537-3E8005569A96}"/>
              </a:ext>
            </a:extLst>
          </p:cNvPr>
          <p:cNvGrpSpPr/>
          <p:nvPr/>
        </p:nvGrpSpPr>
        <p:grpSpPr>
          <a:xfrm>
            <a:off x="0" y="0"/>
            <a:ext cx="12192000" cy="7652322"/>
            <a:chOff x="-282575" y="126349"/>
            <a:chExt cx="9144000" cy="6858000"/>
          </a:xfrm>
        </p:grpSpPr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8EB62003-536E-3D40-B706-23917C885DA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35" r="31938"/>
            <a:stretch/>
          </p:blipFill>
          <p:spPr bwMode="auto">
            <a:xfrm>
              <a:off x="-282575" y="126349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Rectangle 3">
              <a:extLst>
                <a:ext uri="{FF2B5EF4-FFF2-40B4-BE49-F238E27FC236}">
                  <a16:creationId xmlns:a16="http://schemas.microsoft.com/office/drawing/2014/main" id="{5EC2C6D5-3B40-5C40-B2D2-D91AFD7071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3522" y="1015346"/>
              <a:ext cx="1862453" cy="4738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0" tIns="0" rIns="0" bIns="0"/>
            <a:lstStyle/>
            <a:p>
              <a:pPr algn="l">
                <a:spcBef>
                  <a:spcPct val="20000"/>
                </a:spcBef>
              </a:pPr>
              <a:r>
                <a:rPr lang="es-ES" b="1" dirty="0">
                  <a:solidFill>
                    <a:srgbClr val="ED1A3B"/>
                  </a:solidFill>
                </a:rPr>
                <a:t>MUCHAS GRACIAS!</a:t>
              </a:r>
            </a:p>
            <a:p>
              <a:pPr algn="l">
                <a:spcBef>
                  <a:spcPct val="20000"/>
                </a:spcBef>
              </a:pPr>
              <a:endParaRPr lang="es-ES" sz="2000" b="1" dirty="0">
                <a:solidFill>
                  <a:srgbClr val="ED1A3B"/>
                </a:solidFill>
              </a:endParaRPr>
            </a:p>
          </p:txBody>
        </p:sp>
        <p:sp>
          <p:nvSpPr>
            <p:cNvPr id="19" name="4 CuadroTexto">
              <a:extLst>
                <a:ext uri="{FF2B5EF4-FFF2-40B4-BE49-F238E27FC236}">
                  <a16:creationId xmlns:a16="http://schemas.microsoft.com/office/drawing/2014/main" id="{AB5A0397-BD2F-B540-8AF9-C8FE92E6FF39}"/>
                </a:ext>
              </a:extLst>
            </p:cNvPr>
            <p:cNvSpPr txBox="1"/>
            <p:nvPr/>
          </p:nvSpPr>
          <p:spPr>
            <a:xfrm>
              <a:off x="223522" y="1484256"/>
              <a:ext cx="4584207" cy="1639614"/>
            </a:xfrm>
            <a:prstGeom prst="rect">
              <a:avLst/>
            </a:prstGeom>
            <a:noFill/>
            <a:ln w="12700" cap="rnd">
              <a:noFill/>
              <a:prstDash val="sysDash"/>
            </a:ln>
          </p:spPr>
          <p:txBody>
            <a:bodyPr wrap="square" rtlCol="0">
              <a:noAutofit/>
            </a:bodyPr>
            <a:lstStyle/>
            <a:p>
              <a:r>
                <a:rPr lang="es-AR" sz="1200" dirty="0">
                  <a:solidFill>
                    <a:schemeClr val="tx2">
                      <a:lumMod val="75000"/>
                    </a:schemeClr>
                  </a:solidFill>
                </a:rPr>
                <a:t>ALBERTO F. MASTANDREA</a:t>
              </a:r>
            </a:p>
            <a:p>
              <a:r>
                <a:rPr lang="es-AR" sz="1200" dirty="0">
                  <a:solidFill>
                    <a:schemeClr val="tx2">
                      <a:lumMod val="75000"/>
                    </a:schemeClr>
                  </a:solidFill>
                </a:rPr>
                <a:t>Socio, Impuestos &amp; Legales</a:t>
              </a:r>
            </a:p>
            <a:p>
              <a:r>
                <a:rPr lang="en-US" sz="1200" dirty="0">
                  <a:solidFill>
                    <a:schemeClr val="tx2">
                      <a:lumMod val="75000"/>
                    </a:schemeClr>
                  </a:solidFill>
                </a:rPr>
                <a:t>4106-7000 </a:t>
              </a:r>
              <a:r>
                <a:rPr lang="en-US" sz="1200" dirty="0" err="1">
                  <a:solidFill>
                    <a:schemeClr val="tx2">
                      <a:lumMod val="75000"/>
                    </a:schemeClr>
                  </a:solidFill>
                </a:rPr>
                <a:t>ext</a:t>
              </a:r>
              <a:r>
                <a:rPr lang="en-US" sz="1200" dirty="0">
                  <a:solidFill>
                    <a:schemeClr val="tx2">
                      <a:lumMod val="75000"/>
                    </a:schemeClr>
                  </a:solidFill>
                </a:rPr>
                <a:t> 589</a:t>
              </a:r>
              <a:endParaRPr lang="es-AR" sz="1200" dirty="0">
                <a:solidFill>
                  <a:schemeClr val="tx2">
                    <a:lumMod val="75000"/>
                  </a:schemeClr>
                </a:solidFill>
              </a:endParaRPr>
            </a:p>
            <a:p>
              <a:r>
                <a:rPr lang="en-US" sz="1200" u="sng" dirty="0">
                  <a:solidFill>
                    <a:schemeClr val="tx2">
                      <a:lumMod val="75000"/>
                    </a:schemeClr>
                  </a:solidFill>
                  <a:hlinkClick r:id="rId3"/>
                </a:rPr>
                <a:t>amastandrea@bdoargentina.com</a:t>
              </a:r>
              <a:endParaRPr lang="es-AR" sz="1200" dirty="0">
                <a:solidFill>
                  <a:schemeClr val="tx2">
                    <a:lumMod val="75000"/>
                  </a:schemeClr>
                </a:solidFill>
              </a:endParaRPr>
            </a:p>
            <a:p>
              <a:r>
                <a:rPr lang="en-US" sz="1200" dirty="0">
                  <a:solidFill>
                    <a:schemeClr val="tx2">
                      <a:lumMod val="75000"/>
                    </a:schemeClr>
                  </a:solidFill>
                </a:rPr>
                <a:t> </a:t>
              </a:r>
              <a:endParaRPr lang="es-AR" sz="1200" dirty="0">
                <a:solidFill>
                  <a:schemeClr val="tx2">
                    <a:lumMod val="75000"/>
                  </a:schemeClr>
                </a:solidFill>
              </a:endParaRPr>
            </a:p>
            <a:p>
              <a:r>
                <a:rPr lang="en-US" sz="1200" dirty="0" err="1">
                  <a:solidFill>
                    <a:schemeClr val="tx2">
                      <a:lumMod val="75000"/>
                    </a:schemeClr>
                  </a:solidFill>
                </a:rPr>
                <a:t>Maipú</a:t>
              </a:r>
              <a:r>
                <a:rPr lang="en-US" sz="1200" dirty="0">
                  <a:solidFill>
                    <a:schemeClr val="tx2">
                      <a:lumMod val="75000"/>
                    </a:schemeClr>
                  </a:solidFill>
                </a:rPr>
                <a:t>  942 PB. </a:t>
              </a:r>
              <a:r>
                <a:rPr lang="es-AR" sz="1200" dirty="0">
                  <a:solidFill>
                    <a:schemeClr val="tx2">
                      <a:lumMod val="75000"/>
                    </a:schemeClr>
                  </a:solidFill>
                </a:rPr>
                <a:t>Piso.</a:t>
              </a:r>
            </a:p>
            <a:p>
              <a:r>
                <a:rPr lang="es-AR" sz="1200" dirty="0">
                  <a:solidFill>
                    <a:schemeClr val="tx2">
                      <a:lumMod val="75000"/>
                    </a:schemeClr>
                  </a:solidFill>
                </a:rPr>
                <a:t>C1006ACN, Buenos Aires, </a:t>
              </a:r>
            </a:p>
            <a:p>
              <a:r>
                <a:rPr lang="es-AR" sz="1200" dirty="0">
                  <a:solidFill>
                    <a:schemeClr val="tx2">
                      <a:lumMod val="75000"/>
                    </a:schemeClr>
                  </a:solidFill>
                </a:rPr>
                <a:t>ARGENTINA.</a:t>
              </a:r>
            </a:p>
            <a:p>
              <a:r>
                <a:rPr lang="es-AR" sz="1200" dirty="0">
                  <a:solidFill>
                    <a:schemeClr val="tx2">
                      <a:lumMod val="75000"/>
                    </a:schemeClr>
                  </a:solidFill>
                </a:rPr>
                <a:t>Fax: 54 11 4106 7263</a:t>
              </a:r>
            </a:p>
            <a:p>
              <a:r>
                <a:rPr lang="es-AR" sz="1200" u="sng" dirty="0">
                  <a:solidFill>
                    <a:schemeClr val="tx2">
                      <a:lumMod val="75000"/>
                    </a:schemeClr>
                  </a:solidFill>
                  <a:hlinkClick r:id="rId4"/>
                </a:rPr>
                <a:t>www.bdoargentina.com</a:t>
              </a:r>
              <a:endParaRPr lang="es-AR" sz="1200" dirty="0">
                <a:solidFill>
                  <a:schemeClr val="tx2">
                    <a:lumMod val="75000"/>
                  </a:schemeClr>
                </a:solidFill>
              </a:endParaRPr>
            </a:p>
            <a:p>
              <a:r>
                <a:rPr lang="es-AR" sz="12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 </a:t>
              </a:r>
            </a:p>
            <a:p>
              <a:pPr algn="ctr"/>
              <a:endParaRPr lang="es-AR" sz="12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49862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6</a:t>
            </a:fld>
            <a:endParaRPr lang="es-AR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F99C9AB-3CD2-D84E-836E-4A56FAA091A1}"/>
              </a:ext>
            </a:extLst>
          </p:cNvPr>
          <p:cNvSpPr>
            <a:spLocks noChangeArrowheads="1"/>
          </p:cNvSpPr>
          <p:nvPr/>
        </p:nvSpPr>
        <p:spPr bwMode="gray">
          <a:xfrm>
            <a:off x="3287688" y="-1"/>
            <a:ext cx="6840760" cy="6871690"/>
          </a:xfrm>
          <a:prstGeom prst="rect">
            <a:avLst/>
          </a:prstGeom>
          <a:solidFill>
            <a:srgbClr val="EE9024"/>
          </a:solidFill>
          <a:ln w="25400">
            <a:noFill/>
            <a:miter lim="800000"/>
            <a:headEnd/>
            <a:tailEnd type="none" w="lg" len="med"/>
          </a:ln>
          <a:effectLst/>
        </p:spPr>
        <p:txBody>
          <a:bodyPr wrap="none" lIns="0" tIns="0" rIns="0" bIns="0" anchor="ctr"/>
          <a:lstStyle/>
          <a:p>
            <a:endParaRPr lang="es-AR" dirty="0">
              <a:solidFill>
                <a:prstClr val="white"/>
              </a:solidFill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E1897ECD-A794-3944-94DD-04CB4FEACC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27" t="50716" r="16486"/>
          <a:stretch/>
        </p:blipFill>
        <p:spPr>
          <a:xfrm rot="16200000">
            <a:off x="8060756" y="1923676"/>
            <a:ext cx="6871689" cy="302433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1DB0D15F-811C-794D-945D-09D5003957B3}"/>
              </a:ext>
            </a:extLst>
          </p:cNvPr>
          <p:cNvSpPr txBox="1"/>
          <p:nvPr/>
        </p:nvSpPr>
        <p:spPr>
          <a:xfrm>
            <a:off x="3647728" y="3136612"/>
            <a:ext cx="48965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3200" b="1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2. Sujetos Beneficiarios</a:t>
            </a:r>
          </a:p>
        </p:txBody>
      </p:sp>
    </p:spTree>
    <p:extLst>
      <p:ext uri="{BB962C8B-B14F-4D97-AF65-F5344CB8AC3E}">
        <p14:creationId xmlns:p14="http://schemas.microsoft.com/office/powerpoint/2010/main" val="285039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7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E5DED76-CBFD-274B-8A25-BC438B2A2419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Sujetos beneficiarios : Contribuyentes y Responsables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B903FE91-63D6-C446-AFCC-6CD522646DEA}"/>
              </a:ext>
            </a:extLst>
          </p:cNvPr>
          <p:cNvGrpSpPr/>
          <p:nvPr/>
        </p:nvGrpSpPr>
        <p:grpSpPr>
          <a:xfrm>
            <a:off x="5447928" y="2492896"/>
            <a:ext cx="2167870" cy="5637951"/>
            <a:chOff x="3912576" y="3067050"/>
            <a:chExt cx="2167870" cy="5637951"/>
          </a:xfrm>
        </p:grpSpPr>
        <p:sp>
          <p:nvSpPr>
            <p:cNvPr id="6" name="Freeform 109">
              <a:extLst>
                <a:ext uri="{FF2B5EF4-FFF2-40B4-BE49-F238E27FC236}">
                  <a16:creationId xmlns:a16="http://schemas.microsoft.com/office/drawing/2014/main" id="{B0E354B7-7861-F147-A919-5B4F38F0AE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47231" y="3387348"/>
              <a:ext cx="633215" cy="5317653"/>
            </a:xfrm>
            <a:custGeom>
              <a:avLst/>
              <a:gdLst>
                <a:gd name="T0" fmla="*/ 0 w 1652"/>
                <a:gd name="T1" fmla="*/ 0 h 13262"/>
                <a:gd name="T2" fmla="*/ 0 w 1652"/>
                <a:gd name="T3" fmla="*/ 13261 h 13262"/>
                <a:gd name="T4" fmla="*/ 1651 w 1652"/>
                <a:gd name="T5" fmla="*/ 13261 h 13262"/>
                <a:gd name="T6" fmla="*/ 1651 w 1652"/>
                <a:gd name="T7" fmla="*/ 1652 h 13262"/>
                <a:gd name="T8" fmla="*/ 0 w 1652"/>
                <a:gd name="T9" fmla="*/ 0 h 13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2" h="13262">
                  <a:moveTo>
                    <a:pt x="0" y="0"/>
                  </a:moveTo>
                  <a:lnTo>
                    <a:pt x="0" y="13261"/>
                  </a:lnTo>
                  <a:lnTo>
                    <a:pt x="1651" y="13261"/>
                  </a:lnTo>
                  <a:lnTo>
                    <a:pt x="1651" y="1652"/>
                  </a:lnTo>
                  <a:lnTo>
                    <a:pt x="0" y="0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b="1" dirty="0">
                <a:latin typeface="Roboto Bold" charset="0"/>
              </a:endParaRPr>
            </a:p>
          </p:txBody>
        </p:sp>
        <p:grpSp>
          <p:nvGrpSpPr>
            <p:cNvPr id="7" name="Group 8">
              <a:extLst>
                <a:ext uri="{FF2B5EF4-FFF2-40B4-BE49-F238E27FC236}">
                  <a16:creationId xmlns:a16="http://schemas.microsoft.com/office/drawing/2014/main" id="{84E5954D-E6FC-944C-B9CB-AD720C7FED73}"/>
                </a:ext>
              </a:extLst>
            </p:cNvPr>
            <p:cNvGrpSpPr/>
            <p:nvPr/>
          </p:nvGrpSpPr>
          <p:grpSpPr>
            <a:xfrm>
              <a:off x="3912576" y="3067050"/>
              <a:ext cx="2166172" cy="1302427"/>
              <a:chOff x="8546925" y="5140743"/>
              <a:chExt cx="3433108" cy="1980354"/>
            </a:xfrm>
          </p:grpSpPr>
          <p:sp>
            <p:nvSpPr>
              <p:cNvPr id="8" name="Freeform 110">
                <a:extLst>
                  <a:ext uri="{FF2B5EF4-FFF2-40B4-BE49-F238E27FC236}">
                    <a16:creationId xmlns:a16="http://schemas.microsoft.com/office/drawing/2014/main" id="{0330A5C1-7F95-854A-8173-104DDB004C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18204" y="5627759"/>
                <a:ext cx="2461829" cy="1003631"/>
              </a:xfrm>
              <a:custGeom>
                <a:avLst/>
                <a:gdLst>
                  <a:gd name="T0" fmla="*/ 0 w 4045"/>
                  <a:gd name="T1" fmla="*/ 1652 h 1653"/>
                  <a:gd name="T2" fmla="*/ 4044 w 4045"/>
                  <a:gd name="T3" fmla="*/ 1652 h 1653"/>
                  <a:gd name="T4" fmla="*/ 2393 w 4045"/>
                  <a:gd name="T5" fmla="*/ 0 h 1653"/>
                  <a:gd name="T6" fmla="*/ 0 w 4045"/>
                  <a:gd name="T7" fmla="*/ 0 h 1653"/>
                  <a:gd name="T8" fmla="*/ 0 w 4045"/>
                  <a:gd name="T9" fmla="*/ 1652 h 16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45" h="1653">
                    <a:moveTo>
                      <a:pt x="0" y="1652"/>
                    </a:moveTo>
                    <a:lnTo>
                      <a:pt x="4044" y="1652"/>
                    </a:lnTo>
                    <a:lnTo>
                      <a:pt x="2393" y="0"/>
                    </a:lnTo>
                    <a:lnTo>
                      <a:pt x="0" y="0"/>
                    </a:lnTo>
                    <a:lnTo>
                      <a:pt x="0" y="1652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b="1" dirty="0">
                  <a:latin typeface="Roboto Bold" charset="0"/>
                </a:endParaRPr>
              </a:p>
            </p:txBody>
          </p:sp>
          <p:sp>
            <p:nvSpPr>
              <p:cNvPr id="9" name="Freeform 111">
                <a:extLst>
                  <a:ext uri="{FF2B5EF4-FFF2-40B4-BE49-F238E27FC236}">
                    <a16:creationId xmlns:a16="http://schemas.microsoft.com/office/drawing/2014/main" id="{FC7914A2-885F-D941-8F46-14BB279E82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46925" y="5140743"/>
                <a:ext cx="1081591" cy="1980354"/>
              </a:xfrm>
              <a:custGeom>
                <a:avLst/>
                <a:gdLst>
                  <a:gd name="T0" fmla="*/ 0 w 1780"/>
                  <a:gd name="T1" fmla="*/ 1627 h 3256"/>
                  <a:gd name="T2" fmla="*/ 1779 w 1780"/>
                  <a:gd name="T3" fmla="*/ 0 h 3256"/>
                  <a:gd name="T4" fmla="*/ 1779 w 1780"/>
                  <a:gd name="T5" fmla="*/ 1627 h 3256"/>
                  <a:gd name="T6" fmla="*/ 1779 w 1780"/>
                  <a:gd name="T7" fmla="*/ 3255 h 3256"/>
                  <a:gd name="T8" fmla="*/ 0 w 1780"/>
                  <a:gd name="T9" fmla="*/ 1627 h 3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0" h="3256">
                    <a:moveTo>
                      <a:pt x="0" y="1627"/>
                    </a:moveTo>
                    <a:lnTo>
                      <a:pt x="1779" y="0"/>
                    </a:lnTo>
                    <a:lnTo>
                      <a:pt x="1779" y="1627"/>
                    </a:lnTo>
                    <a:lnTo>
                      <a:pt x="1779" y="3255"/>
                    </a:lnTo>
                    <a:lnTo>
                      <a:pt x="0" y="1627"/>
                    </a:ln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b="1" dirty="0">
                  <a:latin typeface="Roboto Bold" charset="0"/>
                </a:endParaRPr>
              </a:p>
            </p:txBody>
          </p:sp>
        </p:grpSp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id="{157AD7EE-812D-574D-9C97-F556CD3F2603}"/>
              </a:ext>
            </a:extLst>
          </p:cNvPr>
          <p:cNvGrpSpPr/>
          <p:nvPr/>
        </p:nvGrpSpPr>
        <p:grpSpPr>
          <a:xfrm>
            <a:off x="7507860" y="3186304"/>
            <a:ext cx="2040548" cy="4908875"/>
            <a:chOff x="6221349" y="3799665"/>
            <a:chExt cx="2040548" cy="4908875"/>
          </a:xfrm>
        </p:grpSpPr>
        <p:sp>
          <p:nvSpPr>
            <p:cNvPr id="11" name="Freeform 112">
              <a:extLst>
                <a:ext uri="{FF2B5EF4-FFF2-40B4-BE49-F238E27FC236}">
                  <a16:creationId xmlns:a16="http://schemas.microsoft.com/office/drawing/2014/main" id="{DEA25F32-97FC-E74D-94C1-D5ECACC247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21349" y="4121732"/>
              <a:ext cx="634913" cy="4586808"/>
            </a:xfrm>
            <a:custGeom>
              <a:avLst/>
              <a:gdLst>
                <a:gd name="T0" fmla="*/ 1658 w 1659"/>
                <a:gd name="T1" fmla="*/ 0 h 11441"/>
                <a:gd name="T2" fmla="*/ 1658 w 1659"/>
                <a:gd name="T3" fmla="*/ 11440 h 11441"/>
                <a:gd name="T4" fmla="*/ 0 w 1659"/>
                <a:gd name="T5" fmla="*/ 11440 h 11441"/>
                <a:gd name="T6" fmla="*/ 0 w 1659"/>
                <a:gd name="T7" fmla="*/ 1657 h 11441"/>
                <a:gd name="T8" fmla="*/ 1658 w 1659"/>
                <a:gd name="T9" fmla="*/ 0 h 1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9" h="11441">
                  <a:moveTo>
                    <a:pt x="1658" y="0"/>
                  </a:moveTo>
                  <a:lnTo>
                    <a:pt x="1658" y="11440"/>
                  </a:lnTo>
                  <a:lnTo>
                    <a:pt x="0" y="11440"/>
                  </a:lnTo>
                  <a:lnTo>
                    <a:pt x="0" y="1657"/>
                  </a:lnTo>
                  <a:lnTo>
                    <a:pt x="1658" y="0"/>
                  </a:lnTo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b="1" dirty="0">
                <a:latin typeface="Roboto Bold" charset="0"/>
              </a:endParaRPr>
            </a:p>
          </p:txBody>
        </p:sp>
        <p:grpSp>
          <p:nvGrpSpPr>
            <p:cNvPr id="12" name="Group 12">
              <a:extLst>
                <a:ext uri="{FF2B5EF4-FFF2-40B4-BE49-F238E27FC236}">
                  <a16:creationId xmlns:a16="http://schemas.microsoft.com/office/drawing/2014/main" id="{41709022-7268-1E48-9BD7-F4F7B42BD6D9}"/>
                </a:ext>
              </a:extLst>
            </p:cNvPr>
            <p:cNvGrpSpPr/>
            <p:nvPr/>
          </p:nvGrpSpPr>
          <p:grpSpPr>
            <a:xfrm>
              <a:off x="6221349" y="3799665"/>
              <a:ext cx="2040548" cy="1305966"/>
              <a:chOff x="13438297" y="6249311"/>
              <a:chExt cx="3234010" cy="1985736"/>
            </a:xfrm>
            <a:solidFill>
              <a:schemeClr val="accent4"/>
            </a:solidFill>
          </p:grpSpPr>
          <p:sp>
            <p:nvSpPr>
              <p:cNvPr id="13" name="Freeform 113">
                <a:extLst>
                  <a:ext uri="{FF2B5EF4-FFF2-40B4-BE49-F238E27FC236}">
                    <a16:creationId xmlns:a16="http://schemas.microsoft.com/office/drawing/2014/main" id="{A6CABE89-3BAC-1B47-BBD7-614D3FDCA8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438297" y="6739018"/>
                <a:ext cx="2265421" cy="1006321"/>
              </a:xfrm>
              <a:custGeom>
                <a:avLst/>
                <a:gdLst>
                  <a:gd name="T0" fmla="*/ 3719 w 3720"/>
                  <a:gd name="T1" fmla="*/ 1657 h 1658"/>
                  <a:gd name="T2" fmla="*/ 0 w 3720"/>
                  <a:gd name="T3" fmla="*/ 1657 h 1658"/>
                  <a:gd name="T4" fmla="*/ 1658 w 3720"/>
                  <a:gd name="T5" fmla="*/ 0 h 1658"/>
                  <a:gd name="T6" fmla="*/ 3719 w 3720"/>
                  <a:gd name="T7" fmla="*/ 0 h 1658"/>
                  <a:gd name="T8" fmla="*/ 3719 w 3720"/>
                  <a:gd name="T9" fmla="*/ 1657 h 1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20" h="1658">
                    <a:moveTo>
                      <a:pt x="3719" y="1657"/>
                    </a:moveTo>
                    <a:lnTo>
                      <a:pt x="0" y="1657"/>
                    </a:lnTo>
                    <a:lnTo>
                      <a:pt x="1658" y="0"/>
                    </a:lnTo>
                    <a:lnTo>
                      <a:pt x="3719" y="0"/>
                    </a:lnTo>
                    <a:lnTo>
                      <a:pt x="3719" y="1657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b="1" dirty="0">
                  <a:latin typeface="Roboto Bold" charset="0"/>
                </a:endParaRPr>
              </a:p>
            </p:txBody>
          </p:sp>
          <p:sp>
            <p:nvSpPr>
              <p:cNvPr id="14" name="Freeform 114">
                <a:extLst>
                  <a:ext uri="{FF2B5EF4-FFF2-40B4-BE49-F238E27FC236}">
                    <a16:creationId xmlns:a16="http://schemas.microsoft.com/office/drawing/2014/main" id="{FFBF0D93-2DCA-B543-922B-9576F8D120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593407" y="6249311"/>
                <a:ext cx="1078900" cy="1985736"/>
              </a:xfrm>
              <a:custGeom>
                <a:avLst/>
                <a:gdLst>
                  <a:gd name="T0" fmla="*/ 1777 w 1778"/>
                  <a:gd name="T1" fmla="*/ 1633 h 3262"/>
                  <a:gd name="T2" fmla="*/ 0 w 1778"/>
                  <a:gd name="T3" fmla="*/ 0 h 3262"/>
                  <a:gd name="T4" fmla="*/ 0 w 1778"/>
                  <a:gd name="T5" fmla="*/ 1633 h 3262"/>
                  <a:gd name="T6" fmla="*/ 0 w 1778"/>
                  <a:gd name="T7" fmla="*/ 3261 h 3262"/>
                  <a:gd name="T8" fmla="*/ 1777 w 1778"/>
                  <a:gd name="T9" fmla="*/ 1633 h 3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8" h="3262">
                    <a:moveTo>
                      <a:pt x="1777" y="1633"/>
                    </a:moveTo>
                    <a:lnTo>
                      <a:pt x="0" y="0"/>
                    </a:lnTo>
                    <a:lnTo>
                      <a:pt x="0" y="1633"/>
                    </a:lnTo>
                    <a:lnTo>
                      <a:pt x="0" y="3261"/>
                    </a:lnTo>
                    <a:lnTo>
                      <a:pt x="1777" y="1633"/>
                    </a:ln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=""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=""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b="1" dirty="0">
                  <a:latin typeface="Roboto Bold" charset="0"/>
                </a:endParaRPr>
              </a:p>
            </p:txBody>
          </p:sp>
        </p:grp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E986F3B8-1706-E048-B372-6F1FAA4FDB9C}"/>
              </a:ext>
            </a:extLst>
          </p:cNvPr>
          <p:cNvGrpSpPr/>
          <p:nvPr/>
        </p:nvGrpSpPr>
        <p:grpSpPr>
          <a:xfrm>
            <a:off x="5393233" y="4547265"/>
            <a:ext cx="1847019" cy="3601140"/>
            <a:chOff x="3457612" y="5105631"/>
            <a:chExt cx="1847019" cy="3601140"/>
          </a:xfrm>
        </p:grpSpPr>
        <p:sp>
          <p:nvSpPr>
            <p:cNvPr id="16" name="Freeform 115">
              <a:extLst>
                <a:ext uri="{FF2B5EF4-FFF2-40B4-BE49-F238E27FC236}">
                  <a16:creationId xmlns:a16="http://schemas.microsoft.com/office/drawing/2014/main" id="{53AB4003-3F53-7540-8840-437665A1F4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69718" y="5427699"/>
              <a:ext cx="634913" cy="3279072"/>
            </a:xfrm>
            <a:custGeom>
              <a:avLst/>
              <a:gdLst>
                <a:gd name="T0" fmla="*/ 0 w 1659"/>
                <a:gd name="T1" fmla="*/ 0 h 8180"/>
                <a:gd name="T2" fmla="*/ 0 w 1659"/>
                <a:gd name="T3" fmla="*/ 8179 h 8180"/>
                <a:gd name="T4" fmla="*/ 1658 w 1659"/>
                <a:gd name="T5" fmla="*/ 8179 h 8180"/>
                <a:gd name="T6" fmla="*/ 1658 w 1659"/>
                <a:gd name="T7" fmla="*/ 1657 h 8180"/>
                <a:gd name="T8" fmla="*/ 0 w 1659"/>
                <a:gd name="T9" fmla="*/ 0 h 8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9" h="8180">
                  <a:moveTo>
                    <a:pt x="0" y="0"/>
                  </a:moveTo>
                  <a:lnTo>
                    <a:pt x="0" y="8179"/>
                  </a:lnTo>
                  <a:lnTo>
                    <a:pt x="1658" y="8179"/>
                  </a:lnTo>
                  <a:lnTo>
                    <a:pt x="1658" y="1657"/>
                  </a:lnTo>
                  <a:lnTo>
                    <a:pt x="0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b="1" dirty="0">
                <a:latin typeface="Roboto Bold" charset="0"/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3944E42F-9DFB-7B44-AF36-2911F3EDBCBB}"/>
                </a:ext>
              </a:extLst>
            </p:cNvPr>
            <p:cNvGrpSpPr/>
            <p:nvPr/>
          </p:nvGrpSpPr>
          <p:grpSpPr>
            <a:xfrm>
              <a:off x="3457612" y="5105631"/>
              <a:ext cx="1847019" cy="1305966"/>
              <a:chOff x="7825865" y="8240428"/>
              <a:chExt cx="2927290" cy="1985736"/>
            </a:xfrm>
          </p:grpSpPr>
          <p:sp>
            <p:nvSpPr>
              <p:cNvPr id="18" name="Freeform 116">
                <a:extLst>
                  <a:ext uri="{FF2B5EF4-FFF2-40B4-BE49-F238E27FC236}">
                    <a16:creationId xmlns:a16="http://schemas.microsoft.com/office/drawing/2014/main" id="{C0543887-8429-1C48-AC89-15A0986C53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94454" y="8730135"/>
                <a:ext cx="1958701" cy="1006321"/>
              </a:xfrm>
              <a:custGeom>
                <a:avLst/>
                <a:gdLst>
                  <a:gd name="T0" fmla="*/ 0 w 3219"/>
                  <a:gd name="T1" fmla="*/ 1657 h 1658"/>
                  <a:gd name="T2" fmla="*/ 3218 w 3219"/>
                  <a:gd name="T3" fmla="*/ 1657 h 1658"/>
                  <a:gd name="T4" fmla="*/ 1560 w 3219"/>
                  <a:gd name="T5" fmla="*/ 0 h 1658"/>
                  <a:gd name="T6" fmla="*/ 0 w 3219"/>
                  <a:gd name="T7" fmla="*/ 0 h 1658"/>
                  <a:gd name="T8" fmla="*/ 0 w 3219"/>
                  <a:gd name="T9" fmla="*/ 1657 h 16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9" h="1658">
                    <a:moveTo>
                      <a:pt x="0" y="1657"/>
                    </a:moveTo>
                    <a:lnTo>
                      <a:pt x="3218" y="1657"/>
                    </a:lnTo>
                    <a:lnTo>
                      <a:pt x="1560" y="0"/>
                    </a:lnTo>
                    <a:lnTo>
                      <a:pt x="0" y="0"/>
                    </a:lnTo>
                    <a:lnTo>
                      <a:pt x="0" y="1657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b="1" dirty="0">
                  <a:latin typeface="Roboto Bold" charset="0"/>
                </a:endParaRPr>
              </a:p>
            </p:txBody>
          </p:sp>
          <p:sp>
            <p:nvSpPr>
              <p:cNvPr id="19" name="Freeform 117">
                <a:extLst>
                  <a:ext uri="{FF2B5EF4-FFF2-40B4-BE49-F238E27FC236}">
                    <a16:creationId xmlns:a16="http://schemas.microsoft.com/office/drawing/2014/main" id="{8D467FD0-DEB6-214A-9BC6-3404FB7AF8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25865" y="8240428"/>
                <a:ext cx="1078900" cy="1985736"/>
              </a:xfrm>
              <a:custGeom>
                <a:avLst/>
                <a:gdLst>
                  <a:gd name="T0" fmla="*/ 0 w 1779"/>
                  <a:gd name="T1" fmla="*/ 1627 h 3262"/>
                  <a:gd name="T2" fmla="*/ 1778 w 1779"/>
                  <a:gd name="T3" fmla="*/ 0 h 3262"/>
                  <a:gd name="T4" fmla="*/ 1778 w 1779"/>
                  <a:gd name="T5" fmla="*/ 1627 h 3262"/>
                  <a:gd name="T6" fmla="*/ 1778 w 1779"/>
                  <a:gd name="T7" fmla="*/ 3261 h 3262"/>
                  <a:gd name="T8" fmla="*/ 0 w 1779"/>
                  <a:gd name="T9" fmla="*/ 1627 h 3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79" h="3262">
                    <a:moveTo>
                      <a:pt x="0" y="1627"/>
                    </a:moveTo>
                    <a:lnTo>
                      <a:pt x="1778" y="0"/>
                    </a:lnTo>
                    <a:lnTo>
                      <a:pt x="1778" y="1627"/>
                    </a:lnTo>
                    <a:lnTo>
                      <a:pt x="1778" y="3261"/>
                    </a:lnTo>
                    <a:lnTo>
                      <a:pt x="0" y="1627"/>
                    </a:ln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b="1" dirty="0">
                  <a:latin typeface="Roboto Bold" charset="0"/>
                </a:endParaRPr>
              </a:p>
            </p:txBody>
          </p:sp>
        </p:grpSp>
      </p:grpSp>
      <p:grpSp>
        <p:nvGrpSpPr>
          <p:cNvPr id="20" name="Grupo 19">
            <a:extLst>
              <a:ext uri="{FF2B5EF4-FFF2-40B4-BE49-F238E27FC236}">
                <a16:creationId xmlns:a16="http://schemas.microsoft.com/office/drawing/2014/main" id="{A86F61D6-A13E-6A4B-9B76-3637E6E56F9F}"/>
              </a:ext>
            </a:extLst>
          </p:cNvPr>
          <p:cNvGrpSpPr/>
          <p:nvPr/>
        </p:nvGrpSpPr>
        <p:grpSpPr>
          <a:xfrm>
            <a:off x="9775354" y="3259136"/>
            <a:ext cx="615268" cy="2128061"/>
            <a:chOff x="8669826" y="2966274"/>
            <a:chExt cx="615268" cy="971550"/>
          </a:xfrm>
        </p:grpSpPr>
        <p:sp>
          <p:nvSpPr>
            <p:cNvPr id="21" name="Rectangle 11">
              <a:extLst>
                <a:ext uri="{FF2B5EF4-FFF2-40B4-BE49-F238E27FC236}">
                  <a16:creationId xmlns:a16="http://schemas.microsoft.com/office/drawing/2014/main" id="{B256305D-14D8-D94C-A835-969246913752}"/>
                </a:ext>
              </a:extLst>
            </p:cNvPr>
            <p:cNvSpPr/>
            <p:nvPr/>
          </p:nvSpPr>
          <p:spPr>
            <a:xfrm>
              <a:off x="9127765" y="2966274"/>
              <a:ext cx="157329" cy="97155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latin typeface="Trebuchet MS" panose="020B0703020202090204" pitchFamily="34" charset="0"/>
              </a:endParaRPr>
            </a:p>
          </p:txBody>
        </p:sp>
        <p:sp>
          <p:nvSpPr>
            <p:cNvPr id="22" name="Rectangle 15">
              <a:extLst>
                <a:ext uri="{FF2B5EF4-FFF2-40B4-BE49-F238E27FC236}">
                  <a16:creationId xmlns:a16="http://schemas.microsoft.com/office/drawing/2014/main" id="{63B01838-E2AB-124E-A894-9A06447DA56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9826" y="3328065"/>
              <a:ext cx="339837" cy="281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/>
              <a:r>
                <a:rPr lang="en-US" sz="4000" b="1" spc="300" dirty="0">
                  <a:solidFill>
                    <a:schemeClr val="accent1">
                      <a:lumMod val="50000"/>
                    </a:schemeClr>
                  </a:solidFill>
                  <a:latin typeface="Trebuchet MS" panose="020B0703020202090204" pitchFamily="34" charset="0"/>
                  <a:ea typeface="Roboto" charset="0"/>
                  <a:cs typeface="Roboto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23" name="Grupo 22">
            <a:extLst>
              <a:ext uri="{FF2B5EF4-FFF2-40B4-BE49-F238E27FC236}">
                <a16:creationId xmlns:a16="http://schemas.microsoft.com/office/drawing/2014/main" id="{3EE854D9-755B-5D4A-AA85-779B6630FFFE}"/>
              </a:ext>
            </a:extLst>
          </p:cNvPr>
          <p:cNvGrpSpPr/>
          <p:nvPr/>
        </p:nvGrpSpPr>
        <p:grpSpPr>
          <a:xfrm>
            <a:off x="2795863" y="4573742"/>
            <a:ext cx="663167" cy="1014970"/>
            <a:chOff x="1128879" y="4465843"/>
            <a:chExt cx="663167" cy="1014970"/>
          </a:xfrm>
        </p:grpSpPr>
        <p:sp>
          <p:nvSpPr>
            <p:cNvPr id="24" name="Rectangle 12">
              <a:extLst>
                <a:ext uri="{FF2B5EF4-FFF2-40B4-BE49-F238E27FC236}">
                  <a16:creationId xmlns:a16="http://schemas.microsoft.com/office/drawing/2014/main" id="{FA48A428-EC2D-B04C-962E-BEFBF48B812C}"/>
                </a:ext>
              </a:extLst>
            </p:cNvPr>
            <p:cNvSpPr/>
            <p:nvPr/>
          </p:nvSpPr>
          <p:spPr>
            <a:xfrm>
              <a:off x="1589454" y="4465843"/>
              <a:ext cx="202592" cy="101497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25" name="Rectangle 16">
              <a:extLst>
                <a:ext uri="{FF2B5EF4-FFF2-40B4-BE49-F238E27FC236}">
                  <a16:creationId xmlns:a16="http://schemas.microsoft.com/office/drawing/2014/main" id="{3E64CB3D-6CAD-254B-A470-188CA99A3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8879" y="4665898"/>
              <a:ext cx="339837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defTabSz="1828434"/>
              <a:r>
                <a:rPr lang="en-US" sz="4000" b="1" spc="300" dirty="0">
                  <a:solidFill>
                    <a:schemeClr val="accent1">
                      <a:lumMod val="50000"/>
                    </a:schemeClr>
                  </a:solidFill>
                  <a:latin typeface="Trebuchet MS" panose="020B0703020202090204" pitchFamily="34" charset="0"/>
                  <a:ea typeface="Roboto" charset="0"/>
                  <a:cs typeface="Roboto" charset="0"/>
                  <a:sym typeface="Bebas Neue" charset="0"/>
                </a:rPr>
                <a:t>3</a:t>
              </a:r>
            </a:p>
          </p:txBody>
        </p:sp>
      </p:grpSp>
      <p:grpSp>
        <p:nvGrpSpPr>
          <p:cNvPr id="26" name="Grupo 25">
            <a:extLst>
              <a:ext uri="{FF2B5EF4-FFF2-40B4-BE49-F238E27FC236}">
                <a16:creationId xmlns:a16="http://schemas.microsoft.com/office/drawing/2014/main" id="{B73E794C-2837-4049-8C8C-1D3F10A05C12}"/>
              </a:ext>
            </a:extLst>
          </p:cNvPr>
          <p:cNvGrpSpPr/>
          <p:nvPr/>
        </p:nvGrpSpPr>
        <p:grpSpPr>
          <a:xfrm>
            <a:off x="2777406" y="2509576"/>
            <a:ext cx="642573" cy="1014970"/>
            <a:chOff x="1748577" y="2555407"/>
            <a:chExt cx="642573" cy="1014970"/>
          </a:xfrm>
        </p:grpSpPr>
        <p:sp>
          <p:nvSpPr>
            <p:cNvPr id="27" name="Rectangle 12">
              <a:extLst>
                <a:ext uri="{FF2B5EF4-FFF2-40B4-BE49-F238E27FC236}">
                  <a16:creationId xmlns:a16="http://schemas.microsoft.com/office/drawing/2014/main" id="{F589C119-E195-4345-B691-EF7F13F498EF}"/>
                </a:ext>
              </a:extLst>
            </p:cNvPr>
            <p:cNvSpPr/>
            <p:nvPr/>
          </p:nvSpPr>
          <p:spPr>
            <a:xfrm>
              <a:off x="2188558" y="2555407"/>
              <a:ext cx="202592" cy="101497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1828434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28" name="Rectangle 16">
              <a:extLst>
                <a:ext uri="{FF2B5EF4-FFF2-40B4-BE49-F238E27FC236}">
                  <a16:creationId xmlns:a16="http://schemas.microsoft.com/office/drawing/2014/main" id="{EE6711CD-5217-2547-911B-DEBB18904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577" y="2751537"/>
              <a:ext cx="339837" cy="6155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algn="ctr" defTabSz="1828434"/>
              <a:r>
                <a:rPr lang="en-US" sz="4000" b="1" spc="300" dirty="0">
                  <a:solidFill>
                    <a:schemeClr val="accent1">
                      <a:lumMod val="50000"/>
                    </a:schemeClr>
                  </a:solidFill>
                  <a:latin typeface="Trebuchet MS" panose="020B0703020202090204" pitchFamily="34" charset="0"/>
                  <a:ea typeface="Roboto" charset="0"/>
                  <a:cs typeface="Roboto" charset="0"/>
                  <a:sym typeface="Bebas Neue" charset="0"/>
                </a:rPr>
                <a:t>1</a:t>
              </a:r>
            </a:p>
          </p:txBody>
        </p:sp>
      </p:grpSp>
      <p:sp>
        <p:nvSpPr>
          <p:cNvPr id="29" name="CuadroTexto 28">
            <a:extLst>
              <a:ext uri="{FF2B5EF4-FFF2-40B4-BE49-F238E27FC236}">
                <a16:creationId xmlns:a16="http://schemas.microsoft.com/office/drawing/2014/main" id="{6FE3DEE6-BB78-D340-8FC5-BF488DCF1C13}"/>
              </a:ext>
            </a:extLst>
          </p:cNvPr>
          <p:cNvSpPr txBox="1"/>
          <p:nvPr/>
        </p:nvSpPr>
        <p:spPr>
          <a:xfrm>
            <a:off x="3502911" y="2514235"/>
            <a:ext cx="2089033" cy="42777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s-AR" sz="1600" b="1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Sujetos que posean el certificado MiPYMEs vigente al acogimiento</a:t>
            </a:r>
            <a:endParaRPr lang="es-AR" sz="1600" dirty="0">
              <a:solidFill>
                <a:schemeClr val="accent1">
                  <a:lumMod val="50000"/>
                </a:schemeClr>
              </a:solidFill>
              <a:latin typeface="Trebuchet MS" panose="020B0703020202090204" pitchFamily="34" charset="0"/>
            </a:endParaRPr>
          </a:p>
          <a:p>
            <a:endParaRPr lang="es-AR" sz="1200" dirty="0">
              <a:solidFill>
                <a:schemeClr val="accent1">
                  <a:lumMod val="50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341777C9-8B4F-0E42-A17D-68B371B59CE7}"/>
              </a:ext>
            </a:extLst>
          </p:cNvPr>
          <p:cNvSpPr txBox="1"/>
          <p:nvPr/>
        </p:nvSpPr>
        <p:spPr>
          <a:xfrm>
            <a:off x="3517692" y="4861689"/>
            <a:ext cx="1676709" cy="145404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s-AR" sz="1400" b="1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Entidades Civiles sin fines de lucro</a:t>
            </a:r>
            <a:endParaRPr lang="es-AR" sz="1400" dirty="0">
              <a:solidFill>
                <a:schemeClr val="accent1">
                  <a:lumMod val="50000"/>
                </a:schemeClr>
              </a:solidFill>
              <a:latin typeface="Trebuchet MS" panose="020B0703020202090204" pitchFamily="34" charset="0"/>
            </a:endParaRPr>
          </a:p>
          <a:p>
            <a:endParaRPr lang="es-AR" sz="1200" dirty="0">
              <a:solidFill>
                <a:schemeClr val="accent1">
                  <a:lumMod val="50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31" name="CuadroTexto 30">
            <a:extLst>
              <a:ext uri="{FF2B5EF4-FFF2-40B4-BE49-F238E27FC236}">
                <a16:creationId xmlns:a16="http://schemas.microsoft.com/office/drawing/2014/main" id="{02E15114-80DA-8145-AECD-BE300AD2CEF4}"/>
              </a:ext>
            </a:extLst>
          </p:cNvPr>
          <p:cNvSpPr txBox="1"/>
          <p:nvPr/>
        </p:nvSpPr>
        <p:spPr>
          <a:xfrm>
            <a:off x="10433964" y="3206120"/>
            <a:ext cx="1928726" cy="6819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s-AR" sz="1600" b="1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Acreditar inicio trámite y que obtener certificado al 30/04/2020 </a:t>
            </a:r>
          </a:p>
          <a:p>
            <a:endParaRPr lang="es-AR" sz="1600" b="1" dirty="0">
              <a:solidFill>
                <a:schemeClr val="accent1">
                  <a:lumMod val="50000"/>
                </a:schemeClr>
              </a:solidFill>
              <a:latin typeface="Trebuchet MS" panose="020B0703020202090204" pitchFamily="34" charset="0"/>
              <a:ea typeface="Helvetica" charset="0"/>
              <a:cs typeface="Helvetica" charset="0"/>
            </a:endParaRPr>
          </a:p>
          <a:p>
            <a:r>
              <a:rPr lang="es-AR" sz="1600" b="1" i="1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Extensión del Plazo.</a:t>
            </a:r>
            <a:endParaRPr lang="es-AR" sz="1600" b="1" i="1" dirty="0">
              <a:solidFill>
                <a:schemeClr val="accent1">
                  <a:lumMod val="50000"/>
                </a:schemeClr>
              </a:solidFill>
              <a:latin typeface="Trebuchet MS" panose="020B0703020202090204" pitchFamily="34" charset="0"/>
            </a:endParaRPr>
          </a:p>
          <a:p>
            <a:endParaRPr lang="es-AR" sz="1200" dirty="0">
              <a:solidFill>
                <a:schemeClr val="accent1">
                  <a:lumMod val="50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0DBFA339-A3C5-F44C-B945-AD0E8BBB331A}"/>
              </a:ext>
            </a:extLst>
          </p:cNvPr>
          <p:cNvSpPr txBox="1"/>
          <p:nvPr/>
        </p:nvSpPr>
        <p:spPr>
          <a:xfrm>
            <a:off x="2465854" y="6530987"/>
            <a:ext cx="647679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8 de la Ley 27.541 (B.O. 23/12/2019) y Art. 1 y 4  de la R.G. (AFIP) 4667 (B.O. 31/01/2020). </a:t>
            </a:r>
          </a:p>
        </p:txBody>
      </p:sp>
    </p:spTree>
    <p:extLst>
      <p:ext uri="{BB962C8B-B14F-4D97-AF65-F5344CB8AC3E}">
        <p14:creationId xmlns:p14="http://schemas.microsoft.com/office/powerpoint/2010/main" val="2982073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8</a:t>
            </a:fld>
            <a:endParaRPr lang="es-AR">
              <a:latin typeface="Trebuchet MS" panose="020B0703020202090204" pitchFamily="34" charset="0"/>
            </a:endParaRP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5E5DED76-CBFD-274B-8A25-BC438B2A2419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>
              <a:lnSpc>
                <a:spcPct val="105000"/>
              </a:lnSpc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Sujetos beneficiarios : </a:t>
            </a:r>
            <a:r>
              <a:rPr lang="es-ES" sz="2800" b="1" kern="0" dirty="0" err="1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MiPyMEs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32" name="Rechteck 1">
            <a:extLst>
              <a:ext uri="{FF2B5EF4-FFF2-40B4-BE49-F238E27FC236}">
                <a16:creationId xmlns:a16="http://schemas.microsoft.com/office/drawing/2014/main" id="{3B66093B-FCEC-BA4C-9B4C-8303775BC676}"/>
              </a:ext>
            </a:extLst>
          </p:cNvPr>
          <p:cNvSpPr/>
          <p:nvPr/>
        </p:nvSpPr>
        <p:spPr bwMode="auto">
          <a:xfrm>
            <a:off x="4055942" y="3127806"/>
            <a:ext cx="5784474" cy="602387"/>
          </a:xfrm>
          <a:prstGeom prst="rect">
            <a:avLst/>
          </a:prstGeom>
          <a:solidFill>
            <a:srgbClr val="A46E4A"/>
          </a:solidFill>
          <a:ln w="12700">
            <a:noFill/>
            <a:round/>
            <a:headEnd/>
            <a:tailEnd/>
          </a:ln>
        </p:spPr>
        <p:txBody>
          <a:bodyPr lIns="360000" rtlCol="0" anchor="ctr"/>
          <a:lstStyle/>
          <a:p>
            <a:pPr algn="ctr"/>
            <a:r>
              <a:rPr lang="es-ES_tradnl" sz="1600" b="1" dirty="0">
                <a:solidFill>
                  <a:srgbClr val="FFFFFF"/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INSCRIPCIÓN EN EL REGISTRO</a:t>
            </a:r>
          </a:p>
        </p:txBody>
      </p:sp>
      <p:sp>
        <p:nvSpPr>
          <p:cNvPr id="33" name="Rechteck 1">
            <a:extLst>
              <a:ext uri="{FF2B5EF4-FFF2-40B4-BE49-F238E27FC236}">
                <a16:creationId xmlns:a16="http://schemas.microsoft.com/office/drawing/2014/main" id="{1FD23DBC-D9EA-294D-B1EA-28C419941103}"/>
              </a:ext>
            </a:extLst>
          </p:cNvPr>
          <p:cNvSpPr/>
          <p:nvPr/>
        </p:nvSpPr>
        <p:spPr bwMode="auto">
          <a:xfrm>
            <a:off x="4055942" y="3766677"/>
            <a:ext cx="5784474" cy="322770"/>
          </a:xfrm>
          <a:prstGeom prst="rect">
            <a:avLst/>
          </a:prstGeom>
          <a:solidFill>
            <a:schemeClr val="accent4">
              <a:lumMod val="75000"/>
              <a:alpha val="42000"/>
            </a:schemeClr>
          </a:solidFill>
          <a:ln w="12700">
            <a:noFill/>
            <a:round/>
            <a:headEnd/>
            <a:tailEnd/>
          </a:ln>
        </p:spPr>
        <p:txBody>
          <a:bodyPr lIns="360000" rtlCol="0" anchor="ctr"/>
          <a:lstStyle/>
          <a:p>
            <a:r>
              <a:rPr lang="es-ES" sz="14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DIRECTORES </a:t>
            </a:r>
            <a:endParaRPr lang="es-ES_tradnl" sz="1400" dirty="0">
              <a:solidFill>
                <a:schemeClr val="accent1">
                  <a:lumMod val="50000"/>
                </a:schemeClr>
              </a:solidFill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62FCE8DA-217D-254F-9B62-5938CC569250}"/>
              </a:ext>
            </a:extLst>
          </p:cNvPr>
          <p:cNvSpPr txBox="1"/>
          <p:nvPr/>
        </p:nvSpPr>
        <p:spPr>
          <a:xfrm flipV="1">
            <a:off x="5399074" y="4676967"/>
            <a:ext cx="0" cy="68369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endParaRPr lang="es-AR" sz="1400" dirty="0">
              <a:solidFill>
                <a:schemeClr val="accent1">
                  <a:lumMod val="50000"/>
                </a:schemeClr>
              </a:solidFill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sp>
        <p:nvSpPr>
          <p:cNvPr id="35" name="Rechteck 1">
            <a:extLst>
              <a:ext uri="{FF2B5EF4-FFF2-40B4-BE49-F238E27FC236}">
                <a16:creationId xmlns:a16="http://schemas.microsoft.com/office/drawing/2014/main" id="{837DD81F-F809-AD44-9D85-CBEAFD335904}"/>
              </a:ext>
            </a:extLst>
          </p:cNvPr>
          <p:cNvSpPr/>
          <p:nvPr/>
        </p:nvSpPr>
        <p:spPr bwMode="auto">
          <a:xfrm>
            <a:off x="4055942" y="4143394"/>
            <a:ext cx="5784474" cy="322770"/>
          </a:xfrm>
          <a:prstGeom prst="rect">
            <a:avLst/>
          </a:prstGeom>
          <a:solidFill>
            <a:schemeClr val="accent4">
              <a:lumMod val="75000"/>
              <a:alpha val="42000"/>
            </a:schemeClr>
          </a:solidFill>
          <a:ln w="12700">
            <a:noFill/>
            <a:round/>
            <a:headEnd/>
            <a:tailEnd/>
          </a:ln>
        </p:spPr>
        <p:txBody>
          <a:bodyPr lIns="360000" rtlCol="0" anchor="ctr"/>
          <a:lstStyle/>
          <a:p>
            <a:r>
              <a:rPr lang="es-ES" sz="14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EMPLEADOS EN RELACIÓN DE DEPENDENCIA</a:t>
            </a:r>
            <a:endParaRPr lang="es-ES_tradnl" sz="1400" dirty="0">
              <a:solidFill>
                <a:schemeClr val="accent1">
                  <a:lumMod val="50000"/>
                </a:schemeClr>
              </a:solidFill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sp>
        <p:nvSpPr>
          <p:cNvPr id="36" name="Rechteck 1">
            <a:extLst>
              <a:ext uri="{FF2B5EF4-FFF2-40B4-BE49-F238E27FC236}">
                <a16:creationId xmlns:a16="http://schemas.microsoft.com/office/drawing/2014/main" id="{3AEE6E16-2E15-864A-AD9D-CE23B1DAFA6B}"/>
              </a:ext>
            </a:extLst>
          </p:cNvPr>
          <p:cNvSpPr/>
          <p:nvPr/>
        </p:nvSpPr>
        <p:spPr bwMode="auto">
          <a:xfrm>
            <a:off x="4055942" y="4515582"/>
            <a:ext cx="5784474" cy="322770"/>
          </a:xfrm>
          <a:prstGeom prst="rect">
            <a:avLst/>
          </a:prstGeom>
          <a:solidFill>
            <a:schemeClr val="accent4">
              <a:lumMod val="75000"/>
              <a:alpha val="42000"/>
            </a:schemeClr>
          </a:solidFill>
          <a:ln w="12700">
            <a:noFill/>
            <a:round/>
            <a:headEnd/>
            <a:tailEnd/>
          </a:ln>
        </p:spPr>
        <p:txBody>
          <a:bodyPr lIns="360000" rtlCol="0" anchor="ctr"/>
          <a:lstStyle/>
          <a:p>
            <a:r>
              <a:rPr lang="es-ES" sz="14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SUJETOS EXENTOS IVA – EJ. ENTIDAD HOLDING</a:t>
            </a:r>
            <a:endParaRPr lang="es-ES_tradnl" sz="1400" dirty="0">
              <a:solidFill>
                <a:schemeClr val="accent1">
                  <a:lumMod val="50000"/>
                </a:schemeClr>
              </a:solidFill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  <p:grpSp>
        <p:nvGrpSpPr>
          <p:cNvPr id="62" name="Gruppieren 2127">
            <a:extLst>
              <a:ext uri="{FF2B5EF4-FFF2-40B4-BE49-F238E27FC236}">
                <a16:creationId xmlns:a16="http://schemas.microsoft.com/office/drawing/2014/main" id="{B61B168C-5373-B64A-A13B-CD30E8F6819F}"/>
              </a:ext>
            </a:extLst>
          </p:cNvPr>
          <p:cNvGrpSpPr>
            <a:grpSpLocks noChangeAspect="1"/>
          </p:cNvGrpSpPr>
          <p:nvPr/>
        </p:nvGrpSpPr>
        <p:grpSpPr bwMode="gray">
          <a:xfrm rot="819502">
            <a:off x="7940465" y="1940958"/>
            <a:ext cx="3773171" cy="2375209"/>
            <a:chOff x="5989638" y="1608138"/>
            <a:chExt cx="4886326" cy="4394200"/>
          </a:xfrm>
        </p:grpSpPr>
        <p:sp>
          <p:nvSpPr>
            <p:cNvPr id="63" name="Freeform 59">
              <a:extLst>
                <a:ext uri="{FF2B5EF4-FFF2-40B4-BE49-F238E27FC236}">
                  <a16:creationId xmlns:a16="http://schemas.microsoft.com/office/drawing/2014/main" id="{BA5819DF-660D-1E43-94F3-2F914604874F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5989638" y="1685926"/>
              <a:ext cx="4556125" cy="4279900"/>
            </a:xfrm>
            <a:custGeom>
              <a:avLst/>
              <a:gdLst>
                <a:gd name="T0" fmla="*/ 1115 w 1397"/>
                <a:gd name="T1" fmla="*/ 919 h 1312"/>
                <a:gd name="T2" fmla="*/ 1333 w 1397"/>
                <a:gd name="T3" fmla="*/ 939 h 1312"/>
                <a:gd name="T4" fmla="*/ 1397 w 1397"/>
                <a:gd name="T5" fmla="*/ 949 h 1312"/>
                <a:gd name="T6" fmla="*/ 1339 w 1397"/>
                <a:gd name="T7" fmla="*/ 920 h 1312"/>
                <a:gd name="T8" fmla="*/ 1223 w 1397"/>
                <a:gd name="T9" fmla="*/ 855 h 1312"/>
                <a:gd name="T10" fmla="*/ 1115 w 1397"/>
                <a:gd name="T11" fmla="*/ 765 h 1312"/>
                <a:gd name="T12" fmla="*/ 1291 w 1397"/>
                <a:gd name="T13" fmla="*/ 667 h 1312"/>
                <a:gd name="T14" fmla="*/ 1334 w 1397"/>
                <a:gd name="T15" fmla="*/ 652 h 1312"/>
                <a:gd name="T16" fmla="*/ 1289 w 1397"/>
                <a:gd name="T17" fmla="*/ 647 h 1312"/>
                <a:gd name="T18" fmla="*/ 1080 w 1397"/>
                <a:gd name="T19" fmla="*/ 584 h 1312"/>
                <a:gd name="T20" fmla="*/ 1170 w 1397"/>
                <a:gd name="T21" fmla="*/ 424 h 1312"/>
                <a:gd name="T22" fmla="*/ 1196 w 1397"/>
                <a:gd name="T23" fmla="*/ 395 h 1312"/>
                <a:gd name="T24" fmla="*/ 1159 w 1397"/>
                <a:gd name="T25" fmla="*/ 408 h 1312"/>
                <a:gd name="T26" fmla="*/ 979 w 1397"/>
                <a:gd name="T27" fmla="*/ 446 h 1312"/>
                <a:gd name="T28" fmla="*/ 944 w 1397"/>
                <a:gd name="T29" fmla="*/ 439 h 1312"/>
                <a:gd name="T30" fmla="*/ 947 w 1397"/>
                <a:gd name="T31" fmla="*/ 249 h 1312"/>
                <a:gd name="T32" fmla="*/ 980 w 1397"/>
                <a:gd name="T33" fmla="*/ 71 h 1312"/>
                <a:gd name="T34" fmla="*/ 996 w 1397"/>
                <a:gd name="T35" fmla="*/ 0 h 1312"/>
                <a:gd name="T36" fmla="*/ 961 w 1397"/>
                <a:gd name="T37" fmla="*/ 64 h 1312"/>
                <a:gd name="T38" fmla="*/ 871 w 1397"/>
                <a:gd name="T39" fmla="*/ 218 h 1312"/>
                <a:gd name="T40" fmla="*/ 745 w 1397"/>
                <a:gd name="T41" fmla="*/ 368 h 1312"/>
                <a:gd name="T42" fmla="*/ 744 w 1397"/>
                <a:gd name="T43" fmla="*/ 368 h 1312"/>
                <a:gd name="T44" fmla="*/ 619 w 1397"/>
                <a:gd name="T45" fmla="*/ 157 h 1312"/>
                <a:gd name="T46" fmla="*/ 604 w 1397"/>
                <a:gd name="T47" fmla="*/ 115 h 1312"/>
                <a:gd name="T48" fmla="*/ 599 w 1397"/>
                <a:gd name="T49" fmla="*/ 160 h 1312"/>
                <a:gd name="T50" fmla="*/ 533 w 1397"/>
                <a:gd name="T51" fmla="*/ 389 h 1312"/>
                <a:gd name="T52" fmla="*/ 506 w 1397"/>
                <a:gd name="T53" fmla="*/ 392 h 1312"/>
                <a:gd name="T54" fmla="*/ 381 w 1397"/>
                <a:gd name="T55" fmla="*/ 362 h 1312"/>
                <a:gd name="T56" fmla="*/ 361 w 1397"/>
                <a:gd name="T57" fmla="*/ 354 h 1312"/>
                <a:gd name="T58" fmla="*/ 367 w 1397"/>
                <a:gd name="T59" fmla="*/ 375 h 1312"/>
                <a:gd name="T60" fmla="*/ 366 w 1397"/>
                <a:gd name="T61" fmla="*/ 496 h 1312"/>
                <a:gd name="T62" fmla="*/ 336 w 1397"/>
                <a:gd name="T63" fmla="*/ 503 h 1312"/>
                <a:gd name="T64" fmla="*/ 79 w 1397"/>
                <a:gd name="T65" fmla="*/ 445 h 1312"/>
                <a:gd name="T66" fmla="*/ 15 w 1397"/>
                <a:gd name="T67" fmla="*/ 425 h 1312"/>
                <a:gd name="T68" fmla="*/ 70 w 1397"/>
                <a:gd name="T69" fmla="*/ 463 h 1312"/>
                <a:gd name="T70" fmla="*/ 183 w 1397"/>
                <a:gd name="T71" fmla="*/ 550 h 1312"/>
                <a:gd name="T72" fmla="*/ 289 w 1397"/>
                <a:gd name="T73" fmla="*/ 663 h 1312"/>
                <a:gd name="T74" fmla="*/ 57 w 1397"/>
                <a:gd name="T75" fmla="*/ 772 h 1312"/>
                <a:gd name="T76" fmla="*/ 0 w 1397"/>
                <a:gd name="T77" fmla="*/ 789 h 1312"/>
                <a:gd name="T78" fmla="*/ 59 w 1397"/>
                <a:gd name="T79" fmla="*/ 792 h 1312"/>
                <a:gd name="T80" fmla="*/ 323 w 1397"/>
                <a:gd name="T81" fmla="*/ 844 h 1312"/>
                <a:gd name="T82" fmla="*/ 251 w 1397"/>
                <a:gd name="T83" fmla="*/ 1002 h 1312"/>
                <a:gd name="T84" fmla="*/ 229 w 1397"/>
                <a:gd name="T85" fmla="*/ 1030 h 1312"/>
                <a:gd name="T86" fmla="*/ 262 w 1397"/>
                <a:gd name="T87" fmla="*/ 1018 h 1312"/>
                <a:gd name="T88" fmla="*/ 424 w 1397"/>
                <a:gd name="T89" fmla="*/ 982 h 1312"/>
                <a:gd name="T90" fmla="*/ 459 w 1397"/>
                <a:gd name="T91" fmla="*/ 989 h 1312"/>
                <a:gd name="T92" fmla="*/ 456 w 1397"/>
                <a:gd name="T93" fmla="*/ 1130 h 1312"/>
                <a:gd name="T94" fmla="*/ 422 w 1397"/>
                <a:gd name="T95" fmla="*/ 1259 h 1312"/>
                <a:gd name="T96" fmla="*/ 406 w 1397"/>
                <a:gd name="T97" fmla="*/ 1312 h 1312"/>
                <a:gd name="T98" fmla="*/ 440 w 1397"/>
                <a:gd name="T99" fmla="*/ 1268 h 1312"/>
                <a:gd name="T100" fmla="*/ 658 w 1397"/>
                <a:gd name="T101" fmla="*/ 1060 h 1312"/>
                <a:gd name="T102" fmla="*/ 659 w 1397"/>
                <a:gd name="T103" fmla="*/ 1060 h 1312"/>
                <a:gd name="T104" fmla="*/ 794 w 1397"/>
                <a:gd name="T105" fmla="*/ 1177 h 1312"/>
                <a:gd name="T106" fmla="*/ 809 w 1397"/>
                <a:gd name="T107" fmla="*/ 1198 h 1312"/>
                <a:gd name="T108" fmla="*/ 812 w 1397"/>
                <a:gd name="T109" fmla="*/ 1172 h 1312"/>
                <a:gd name="T110" fmla="*/ 871 w 1397"/>
                <a:gd name="T111" fmla="*/ 1039 h 1312"/>
                <a:gd name="T112" fmla="*/ 875 w 1397"/>
                <a:gd name="T113" fmla="*/ 1039 h 1312"/>
                <a:gd name="T114" fmla="*/ 1158 w 1397"/>
                <a:gd name="T115" fmla="*/ 1205 h 1312"/>
                <a:gd name="T116" fmla="*/ 1211 w 1397"/>
                <a:gd name="T117" fmla="*/ 1246 h 1312"/>
                <a:gd name="T118" fmla="*/ 1172 w 1397"/>
                <a:gd name="T119" fmla="*/ 1191 h 1312"/>
                <a:gd name="T120" fmla="*/ 1093 w 1397"/>
                <a:gd name="T121" fmla="*/ 1070 h 1312"/>
                <a:gd name="T122" fmla="*/ 1037 w 1397"/>
                <a:gd name="T123" fmla="*/ 932 h 1312"/>
                <a:gd name="T124" fmla="*/ 1115 w 1397"/>
                <a:gd name="T125" fmla="*/ 919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97" h="1312">
                  <a:moveTo>
                    <a:pt x="1115" y="919"/>
                  </a:moveTo>
                  <a:cubicBezTo>
                    <a:pt x="1204" y="919"/>
                    <a:pt x="1332" y="939"/>
                    <a:pt x="1333" y="939"/>
                  </a:cubicBezTo>
                  <a:cubicBezTo>
                    <a:pt x="1397" y="949"/>
                    <a:pt x="1397" y="949"/>
                    <a:pt x="1397" y="949"/>
                  </a:cubicBezTo>
                  <a:cubicBezTo>
                    <a:pt x="1339" y="920"/>
                    <a:pt x="1339" y="920"/>
                    <a:pt x="1339" y="920"/>
                  </a:cubicBezTo>
                  <a:cubicBezTo>
                    <a:pt x="1338" y="920"/>
                    <a:pt x="1280" y="890"/>
                    <a:pt x="1223" y="855"/>
                  </a:cubicBezTo>
                  <a:cubicBezTo>
                    <a:pt x="1117" y="791"/>
                    <a:pt x="1114" y="769"/>
                    <a:pt x="1115" y="765"/>
                  </a:cubicBezTo>
                  <a:cubicBezTo>
                    <a:pt x="1118" y="737"/>
                    <a:pt x="1220" y="690"/>
                    <a:pt x="1291" y="667"/>
                  </a:cubicBezTo>
                  <a:cubicBezTo>
                    <a:pt x="1334" y="652"/>
                    <a:pt x="1334" y="652"/>
                    <a:pt x="1334" y="652"/>
                  </a:cubicBezTo>
                  <a:cubicBezTo>
                    <a:pt x="1289" y="647"/>
                    <a:pt x="1289" y="647"/>
                    <a:pt x="1289" y="647"/>
                  </a:cubicBezTo>
                  <a:cubicBezTo>
                    <a:pt x="1216" y="638"/>
                    <a:pt x="1095" y="613"/>
                    <a:pt x="1080" y="584"/>
                  </a:cubicBezTo>
                  <a:cubicBezTo>
                    <a:pt x="1066" y="558"/>
                    <a:pt x="1124" y="475"/>
                    <a:pt x="1170" y="424"/>
                  </a:cubicBezTo>
                  <a:cubicBezTo>
                    <a:pt x="1196" y="395"/>
                    <a:pt x="1196" y="395"/>
                    <a:pt x="1196" y="395"/>
                  </a:cubicBezTo>
                  <a:cubicBezTo>
                    <a:pt x="1159" y="408"/>
                    <a:pt x="1159" y="408"/>
                    <a:pt x="1159" y="408"/>
                  </a:cubicBezTo>
                  <a:cubicBezTo>
                    <a:pt x="1158" y="408"/>
                    <a:pt x="1046" y="446"/>
                    <a:pt x="979" y="446"/>
                  </a:cubicBezTo>
                  <a:cubicBezTo>
                    <a:pt x="959" y="446"/>
                    <a:pt x="949" y="442"/>
                    <a:pt x="944" y="439"/>
                  </a:cubicBezTo>
                  <a:cubicBezTo>
                    <a:pt x="941" y="437"/>
                    <a:pt x="922" y="416"/>
                    <a:pt x="947" y="249"/>
                  </a:cubicBezTo>
                  <a:cubicBezTo>
                    <a:pt x="961" y="160"/>
                    <a:pt x="980" y="72"/>
                    <a:pt x="980" y="71"/>
                  </a:cubicBezTo>
                  <a:cubicBezTo>
                    <a:pt x="996" y="0"/>
                    <a:pt x="996" y="0"/>
                    <a:pt x="996" y="0"/>
                  </a:cubicBezTo>
                  <a:cubicBezTo>
                    <a:pt x="961" y="64"/>
                    <a:pt x="961" y="64"/>
                    <a:pt x="961" y="64"/>
                  </a:cubicBezTo>
                  <a:cubicBezTo>
                    <a:pt x="961" y="65"/>
                    <a:pt x="919" y="142"/>
                    <a:pt x="871" y="218"/>
                  </a:cubicBezTo>
                  <a:cubicBezTo>
                    <a:pt x="783" y="357"/>
                    <a:pt x="752" y="368"/>
                    <a:pt x="745" y="368"/>
                  </a:cubicBezTo>
                  <a:cubicBezTo>
                    <a:pt x="745" y="368"/>
                    <a:pt x="744" y="368"/>
                    <a:pt x="744" y="368"/>
                  </a:cubicBezTo>
                  <a:cubicBezTo>
                    <a:pt x="707" y="364"/>
                    <a:pt x="648" y="236"/>
                    <a:pt x="619" y="157"/>
                  </a:cubicBezTo>
                  <a:cubicBezTo>
                    <a:pt x="604" y="115"/>
                    <a:pt x="604" y="115"/>
                    <a:pt x="604" y="115"/>
                  </a:cubicBezTo>
                  <a:cubicBezTo>
                    <a:pt x="599" y="160"/>
                    <a:pt x="599" y="160"/>
                    <a:pt x="599" y="160"/>
                  </a:cubicBezTo>
                  <a:cubicBezTo>
                    <a:pt x="591" y="249"/>
                    <a:pt x="564" y="378"/>
                    <a:pt x="533" y="389"/>
                  </a:cubicBezTo>
                  <a:cubicBezTo>
                    <a:pt x="526" y="391"/>
                    <a:pt x="517" y="392"/>
                    <a:pt x="506" y="392"/>
                  </a:cubicBezTo>
                  <a:cubicBezTo>
                    <a:pt x="454" y="392"/>
                    <a:pt x="382" y="363"/>
                    <a:pt x="381" y="362"/>
                  </a:cubicBezTo>
                  <a:cubicBezTo>
                    <a:pt x="361" y="354"/>
                    <a:pt x="361" y="354"/>
                    <a:pt x="361" y="354"/>
                  </a:cubicBezTo>
                  <a:cubicBezTo>
                    <a:pt x="367" y="375"/>
                    <a:pt x="367" y="375"/>
                    <a:pt x="367" y="375"/>
                  </a:cubicBezTo>
                  <a:cubicBezTo>
                    <a:pt x="375" y="399"/>
                    <a:pt x="390" y="469"/>
                    <a:pt x="366" y="496"/>
                  </a:cubicBezTo>
                  <a:cubicBezTo>
                    <a:pt x="365" y="498"/>
                    <a:pt x="359" y="503"/>
                    <a:pt x="336" y="503"/>
                  </a:cubicBezTo>
                  <a:cubicBezTo>
                    <a:pt x="256" y="503"/>
                    <a:pt x="81" y="446"/>
                    <a:pt x="79" y="445"/>
                  </a:cubicBezTo>
                  <a:cubicBezTo>
                    <a:pt x="15" y="425"/>
                    <a:pt x="15" y="425"/>
                    <a:pt x="15" y="425"/>
                  </a:cubicBezTo>
                  <a:cubicBezTo>
                    <a:pt x="70" y="463"/>
                    <a:pt x="70" y="463"/>
                    <a:pt x="70" y="463"/>
                  </a:cubicBezTo>
                  <a:cubicBezTo>
                    <a:pt x="70" y="464"/>
                    <a:pt x="128" y="504"/>
                    <a:pt x="183" y="550"/>
                  </a:cubicBezTo>
                  <a:cubicBezTo>
                    <a:pt x="286" y="635"/>
                    <a:pt x="289" y="659"/>
                    <a:pt x="289" y="663"/>
                  </a:cubicBezTo>
                  <a:cubicBezTo>
                    <a:pt x="286" y="688"/>
                    <a:pt x="166" y="739"/>
                    <a:pt x="57" y="772"/>
                  </a:cubicBezTo>
                  <a:cubicBezTo>
                    <a:pt x="0" y="789"/>
                    <a:pt x="0" y="789"/>
                    <a:pt x="0" y="789"/>
                  </a:cubicBezTo>
                  <a:cubicBezTo>
                    <a:pt x="59" y="792"/>
                    <a:pt x="59" y="792"/>
                    <a:pt x="59" y="792"/>
                  </a:cubicBezTo>
                  <a:cubicBezTo>
                    <a:pt x="160" y="797"/>
                    <a:pt x="309" y="817"/>
                    <a:pt x="323" y="844"/>
                  </a:cubicBezTo>
                  <a:cubicBezTo>
                    <a:pt x="338" y="872"/>
                    <a:pt x="287" y="956"/>
                    <a:pt x="251" y="1002"/>
                  </a:cubicBezTo>
                  <a:cubicBezTo>
                    <a:pt x="229" y="1030"/>
                    <a:pt x="229" y="1030"/>
                    <a:pt x="229" y="1030"/>
                  </a:cubicBezTo>
                  <a:cubicBezTo>
                    <a:pt x="262" y="1018"/>
                    <a:pt x="262" y="1018"/>
                    <a:pt x="262" y="1018"/>
                  </a:cubicBezTo>
                  <a:cubicBezTo>
                    <a:pt x="263" y="1017"/>
                    <a:pt x="362" y="982"/>
                    <a:pt x="424" y="982"/>
                  </a:cubicBezTo>
                  <a:cubicBezTo>
                    <a:pt x="440" y="982"/>
                    <a:pt x="452" y="984"/>
                    <a:pt x="459" y="989"/>
                  </a:cubicBezTo>
                  <a:cubicBezTo>
                    <a:pt x="464" y="992"/>
                    <a:pt x="480" y="1013"/>
                    <a:pt x="456" y="1130"/>
                  </a:cubicBezTo>
                  <a:cubicBezTo>
                    <a:pt x="442" y="1196"/>
                    <a:pt x="423" y="1258"/>
                    <a:pt x="422" y="1259"/>
                  </a:cubicBezTo>
                  <a:cubicBezTo>
                    <a:pt x="406" y="1312"/>
                    <a:pt x="406" y="1312"/>
                    <a:pt x="406" y="1312"/>
                  </a:cubicBezTo>
                  <a:cubicBezTo>
                    <a:pt x="440" y="1268"/>
                    <a:pt x="440" y="1268"/>
                    <a:pt x="440" y="1268"/>
                  </a:cubicBezTo>
                  <a:cubicBezTo>
                    <a:pt x="503" y="1188"/>
                    <a:pt x="618" y="1060"/>
                    <a:pt x="658" y="1060"/>
                  </a:cubicBezTo>
                  <a:cubicBezTo>
                    <a:pt x="658" y="1060"/>
                    <a:pt x="659" y="1060"/>
                    <a:pt x="659" y="1060"/>
                  </a:cubicBezTo>
                  <a:cubicBezTo>
                    <a:pt x="702" y="1065"/>
                    <a:pt x="771" y="1146"/>
                    <a:pt x="794" y="1177"/>
                  </a:cubicBezTo>
                  <a:cubicBezTo>
                    <a:pt x="809" y="1198"/>
                    <a:pt x="809" y="1198"/>
                    <a:pt x="809" y="1198"/>
                  </a:cubicBezTo>
                  <a:cubicBezTo>
                    <a:pt x="812" y="1172"/>
                    <a:pt x="812" y="1172"/>
                    <a:pt x="812" y="1172"/>
                  </a:cubicBezTo>
                  <a:cubicBezTo>
                    <a:pt x="816" y="1139"/>
                    <a:pt x="833" y="1052"/>
                    <a:pt x="871" y="1039"/>
                  </a:cubicBezTo>
                  <a:cubicBezTo>
                    <a:pt x="872" y="1039"/>
                    <a:pt x="873" y="1039"/>
                    <a:pt x="875" y="1039"/>
                  </a:cubicBezTo>
                  <a:cubicBezTo>
                    <a:pt x="926" y="1039"/>
                    <a:pt x="1096" y="1159"/>
                    <a:pt x="1158" y="1205"/>
                  </a:cubicBezTo>
                  <a:cubicBezTo>
                    <a:pt x="1211" y="1246"/>
                    <a:pt x="1211" y="1246"/>
                    <a:pt x="1211" y="1246"/>
                  </a:cubicBezTo>
                  <a:cubicBezTo>
                    <a:pt x="1172" y="1191"/>
                    <a:pt x="1172" y="1191"/>
                    <a:pt x="1172" y="1191"/>
                  </a:cubicBezTo>
                  <a:cubicBezTo>
                    <a:pt x="1172" y="1191"/>
                    <a:pt x="1130" y="1132"/>
                    <a:pt x="1093" y="1070"/>
                  </a:cubicBezTo>
                  <a:cubicBezTo>
                    <a:pt x="1024" y="953"/>
                    <a:pt x="1036" y="934"/>
                    <a:pt x="1037" y="932"/>
                  </a:cubicBezTo>
                  <a:cubicBezTo>
                    <a:pt x="1040" y="929"/>
                    <a:pt x="1053" y="919"/>
                    <a:pt x="1115" y="919"/>
                  </a:cubicBezTo>
                  <a:close/>
                </a:path>
              </a:pathLst>
            </a:custGeom>
            <a:solidFill>
              <a:srgbClr val="F9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64" name="Freeform 60">
              <a:extLst>
                <a:ext uri="{FF2B5EF4-FFF2-40B4-BE49-F238E27FC236}">
                  <a16:creationId xmlns:a16="http://schemas.microsoft.com/office/drawing/2014/main" id="{9058AE39-04A7-3F4C-8190-AA9DA9FDDAC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537326" y="5389563"/>
              <a:ext cx="466725" cy="612775"/>
            </a:xfrm>
            <a:custGeom>
              <a:avLst/>
              <a:gdLst>
                <a:gd name="T0" fmla="*/ 294 w 294"/>
                <a:gd name="T1" fmla="*/ 0 h 386"/>
                <a:gd name="T2" fmla="*/ 0 w 294"/>
                <a:gd name="T3" fmla="*/ 300 h 386"/>
                <a:gd name="T4" fmla="*/ 93 w 294"/>
                <a:gd name="T5" fmla="*/ 386 h 386"/>
                <a:gd name="T6" fmla="*/ 294 w 294"/>
                <a:gd name="T7" fmla="*/ 0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4" h="386">
                  <a:moveTo>
                    <a:pt x="294" y="0"/>
                  </a:moveTo>
                  <a:lnTo>
                    <a:pt x="0" y="300"/>
                  </a:lnTo>
                  <a:lnTo>
                    <a:pt x="93" y="386"/>
                  </a:lnTo>
                  <a:lnTo>
                    <a:pt x="294" y="0"/>
                  </a:lnTo>
                  <a:close/>
                </a:path>
              </a:pathLst>
            </a:custGeom>
            <a:solidFill>
              <a:srgbClr val="F9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65" name="Freeform 61">
              <a:extLst>
                <a:ext uri="{FF2B5EF4-FFF2-40B4-BE49-F238E27FC236}">
                  <a16:creationId xmlns:a16="http://schemas.microsoft.com/office/drawing/2014/main" id="{F52466EC-CEA6-3741-91D3-0425D137EB81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518276" y="5340351"/>
              <a:ext cx="414338" cy="319088"/>
            </a:xfrm>
            <a:custGeom>
              <a:avLst/>
              <a:gdLst>
                <a:gd name="T0" fmla="*/ 261 w 261"/>
                <a:gd name="T1" fmla="*/ 0 h 201"/>
                <a:gd name="T2" fmla="*/ 0 w 261"/>
                <a:gd name="T3" fmla="*/ 123 h 201"/>
                <a:gd name="T4" fmla="*/ 39 w 261"/>
                <a:gd name="T5" fmla="*/ 201 h 201"/>
                <a:gd name="T6" fmla="*/ 261 w 261"/>
                <a:gd name="T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201">
                  <a:moveTo>
                    <a:pt x="261" y="0"/>
                  </a:moveTo>
                  <a:lnTo>
                    <a:pt x="0" y="123"/>
                  </a:lnTo>
                  <a:lnTo>
                    <a:pt x="39" y="201"/>
                  </a:lnTo>
                  <a:lnTo>
                    <a:pt x="261" y="0"/>
                  </a:lnTo>
                  <a:close/>
                </a:path>
              </a:pathLst>
            </a:custGeom>
            <a:solidFill>
              <a:srgbClr val="F9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66" name="Freeform 62">
              <a:extLst>
                <a:ext uri="{FF2B5EF4-FFF2-40B4-BE49-F238E27FC236}">
                  <a16:creationId xmlns:a16="http://schemas.microsoft.com/office/drawing/2014/main" id="{B7850A39-D4B6-D94A-A4B8-A2E0B52B8E0F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553201" y="1951038"/>
              <a:ext cx="633413" cy="704850"/>
            </a:xfrm>
            <a:custGeom>
              <a:avLst/>
              <a:gdLst>
                <a:gd name="T0" fmla="*/ 399 w 399"/>
                <a:gd name="T1" fmla="*/ 444 h 444"/>
                <a:gd name="T2" fmla="*/ 130 w 399"/>
                <a:gd name="T3" fmla="*/ 0 h 444"/>
                <a:gd name="T4" fmla="*/ 0 w 399"/>
                <a:gd name="T5" fmla="*/ 84 h 444"/>
                <a:gd name="T6" fmla="*/ 399 w 399"/>
                <a:gd name="T7" fmla="*/ 4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444">
                  <a:moveTo>
                    <a:pt x="399" y="444"/>
                  </a:moveTo>
                  <a:lnTo>
                    <a:pt x="130" y="0"/>
                  </a:lnTo>
                  <a:lnTo>
                    <a:pt x="0" y="84"/>
                  </a:lnTo>
                  <a:lnTo>
                    <a:pt x="399" y="444"/>
                  </a:lnTo>
                  <a:close/>
                </a:path>
              </a:pathLst>
            </a:custGeom>
            <a:solidFill>
              <a:srgbClr val="F9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67" name="Freeform 63">
              <a:extLst>
                <a:ext uri="{FF2B5EF4-FFF2-40B4-BE49-F238E27FC236}">
                  <a16:creationId xmlns:a16="http://schemas.microsoft.com/office/drawing/2014/main" id="{D532178E-5348-5345-A96B-4BE3CE545A9A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991351" y="2022476"/>
              <a:ext cx="273050" cy="557213"/>
            </a:xfrm>
            <a:custGeom>
              <a:avLst/>
              <a:gdLst>
                <a:gd name="T0" fmla="*/ 172 w 172"/>
                <a:gd name="T1" fmla="*/ 351 h 351"/>
                <a:gd name="T2" fmla="*/ 105 w 172"/>
                <a:gd name="T3" fmla="*/ 0 h 351"/>
                <a:gd name="T4" fmla="*/ 0 w 172"/>
                <a:gd name="T5" fmla="*/ 25 h 351"/>
                <a:gd name="T6" fmla="*/ 172 w 172"/>
                <a:gd name="T7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351">
                  <a:moveTo>
                    <a:pt x="172" y="351"/>
                  </a:moveTo>
                  <a:lnTo>
                    <a:pt x="105" y="0"/>
                  </a:lnTo>
                  <a:lnTo>
                    <a:pt x="0" y="25"/>
                  </a:lnTo>
                  <a:lnTo>
                    <a:pt x="172" y="351"/>
                  </a:lnTo>
                  <a:close/>
                </a:path>
              </a:pathLst>
            </a:custGeom>
            <a:solidFill>
              <a:srgbClr val="F9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68" name="Freeform 64">
              <a:extLst>
                <a:ext uri="{FF2B5EF4-FFF2-40B4-BE49-F238E27FC236}">
                  <a16:creationId xmlns:a16="http://schemas.microsoft.com/office/drawing/2014/main" id="{8EFBB120-E8BC-6D43-A1A6-C338D4933EEF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9450388" y="2235201"/>
              <a:ext cx="439738" cy="476250"/>
            </a:xfrm>
            <a:custGeom>
              <a:avLst/>
              <a:gdLst>
                <a:gd name="T0" fmla="*/ 0 w 277"/>
                <a:gd name="T1" fmla="*/ 300 h 300"/>
                <a:gd name="T2" fmla="*/ 277 w 277"/>
                <a:gd name="T3" fmla="*/ 61 h 300"/>
                <a:gd name="T4" fmla="*/ 181 w 277"/>
                <a:gd name="T5" fmla="*/ 0 h 300"/>
                <a:gd name="T6" fmla="*/ 0 w 277"/>
                <a:gd name="T7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300">
                  <a:moveTo>
                    <a:pt x="0" y="300"/>
                  </a:moveTo>
                  <a:lnTo>
                    <a:pt x="277" y="61"/>
                  </a:lnTo>
                  <a:lnTo>
                    <a:pt x="181" y="0"/>
                  </a:lnTo>
                  <a:lnTo>
                    <a:pt x="0" y="300"/>
                  </a:lnTo>
                  <a:close/>
                </a:path>
              </a:pathLst>
            </a:custGeom>
            <a:solidFill>
              <a:srgbClr val="F9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69" name="Freeform 65">
              <a:extLst>
                <a:ext uri="{FF2B5EF4-FFF2-40B4-BE49-F238E27FC236}">
                  <a16:creationId xmlns:a16="http://schemas.microsoft.com/office/drawing/2014/main" id="{E20CB41C-DC94-F744-804A-A86C49B7DC1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9528176" y="2489201"/>
              <a:ext cx="401638" cy="254000"/>
            </a:xfrm>
            <a:custGeom>
              <a:avLst/>
              <a:gdLst>
                <a:gd name="T0" fmla="*/ 0 w 253"/>
                <a:gd name="T1" fmla="*/ 160 h 160"/>
                <a:gd name="T2" fmla="*/ 253 w 253"/>
                <a:gd name="T3" fmla="*/ 57 h 160"/>
                <a:gd name="T4" fmla="*/ 210 w 253"/>
                <a:gd name="T5" fmla="*/ 0 h 160"/>
                <a:gd name="T6" fmla="*/ 0 w 253"/>
                <a:gd name="T7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3" h="160">
                  <a:moveTo>
                    <a:pt x="0" y="160"/>
                  </a:moveTo>
                  <a:lnTo>
                    <a:pt x="253" y="57"/>
                  </a:lnTo>
                  <a:lnTo>
                    <a:pt x="210" y="0"/>
                  </a:lnTo>
                  <a:lnTo>
                    <a:pt x="0" y="160"/>
                  </a:lnTo>
                  <a:close/>
                </a:path>
              </a:pathLst>
            </a:custGeom>
            <a:solidFill>
              <a:srgbClr val="F9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70" name="Freeform 66">
              <a:extLst>
                <a:ext uri="{FF2B5EF4-FFF2-40B4-BE49-F238E27FC236}">
                  <a16:creationId xmlns:a16="http://schemas.microsoft.com/office/drawing/2014/main" id="{381B44EB-8860-A24A-800F-6335F20FAB55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9985376" y="5083176"/>
              <a:ext cx="681038" cy="368300"/>
            </a:xfrm>
            <a:custGeom>
              <a:avLst/>
              <a:gdLst>
                <a:gd name="T0" fmla="*/ 0 w 429"/>
                <a:gd name="T1" fmla="*/ 0 h 232"/>
                <a:gd name="T2" fmla="*/ 395 w 429"/>
                <a:gd name="T3" fmla="*/ 232 h 232"/>
                <a:gd name="T4" fmla="*/ 429 w 429"/>
                <a:gd name="T5" fmla="*/ 92 h 232"/>
                <a:gd name="T6" fmla="*/ 0 w 429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9" h="232">
                  <a:moveTo>
                    <a:pt x="0" y="0"/>
                  </a:moveTo>
                  <a:lnTo>
                    <a:pt x="395" y="232"/>
                  </a:lnTo>
                  <a:lnTo>
                    <a:pt x="429" y="9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71" name="Freeform 67">
              <a:extLst>
                <a:ext uri="{FF2B5EF4-FFF2-40B4-BE49-F238E27FC236}">
                  <a16:creationId xmlns:a16="http://schemas.microsoft.com/office/drawing/2014/main" id="{D631A683-572C-DC44-8433-1D28FBDB1BCC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9979026" y="5186363"/>
              <a:ext cx="433388" cy="407988"/>
            </a:xfrm>
            <a:custGeom>
              <a:avLst/>
              <a:gdLst>
                <a:gd name="T0" fmla="*/ 0 w 273"/>
                <a:gd name="T1" fmla="*/ 0 h 257"/>
                <a:gd name="T2" fmla="*/ 224 w 273"/>
                <a:gd name="T3" fmla="*/ 257 h 257"/>
                <a:gd name="T4" fmla="*/ 273 w 273"/>
                <a:gd name="T5" fmla="*/ 183 h 257"/>
                <a:gd name="T6" fmla="*/ 0 w 273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3" h="257">
                  <a:moveTo>
                    <a:pt x="0" y="0"/>
                  </a:moveTo>
                  <a:lnTo>
                    <a:pt x="224" y="257"/>
                  </a:lnTo>
                  <a:lnTo>
                    <a:pt x="273" y="1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9D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72" name="Freeform 68">
              <a:extLst>
                <a:ext uri="{FF2B5EF4-FFF2-40B4-BE49-F238E27FC236}">
                  <a16:creationId xmlns:a16="http://schemas.microsoft.com/office/drawing/2014/main" id="{0D829A29-F09C-0642-907F-E256AA9E86C9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394451" y="1833563"/>
              <a:ext cx="4154488" cy="3890963"/>
            </a:xfrm>
            <a:custGeom>
              <a:avLst/>
              <a:gdLst>
                <a:gd name="T0" fmla="*/ 742 w 1274"/>
                <a:gd name="T1" fmla="*/ 1102 h 1193"/>
                <a:gd name="T2" fmla="*/ 600 w 1274"/>
                <a:gd name="T3" fmla="*/ 981 h 1193"/>
                <a:gd name="T4" fmla="*/ 372 w 1274"/>
                <a:gd name="T5" fmla="*/ 1193 h 1193"/>
                <a:gd name="T6" fmla="*/ 404 w 1274"/>
                <a:gd name="T7" fmla="*/ 911 h 1193"/>
                <a:gd name="T8" fmla="*/ 199 w 1274"/>
                <a:gd name="T9" fmla="*/ 939 h 1193"/>
                <a:gd name="T10" fmla="*/ 272 w 1274"/>
                <a:gd name="T11" fmla="*/ 770 h 1193"/>
                <a:gd name="T12" fmla="*/ 0 w 1274"/>
                <a:gd name="T13" fmla="*/ 712 h 1193"/>
                <a:gd name="T14" fmla="*/ 239 w 1274"/>
                <a:gd name="T15" fmla="*/ 595 h 1193"/>
                <a:gd name="T16" fmla="*/ 16 w 1274"/>
                <a:gd name="T17" fmla="*/ 386 h 1193"/>
                <a:gd name="T18" fmla="*/ 314 w 1274"/>
                <a:gd name="T19" fmla="*/ 434 h 1193"/>
                <a:gd name="T20" fmla="*/ 317 w 1274"/>
                <a:gd name="T21" fmla="*/ 303 h 1193"/>
                <a:gd name="T22" fmla="*/ 476 w 1274"/>
                <a:gd name="T23" fmla="*/ 329 h 1193"/>
                <a:gd name="T24" fmla="*/ 550 w 1274"/>
                <a:gd name="T25" fmla="*/ 92 h 1193"/>
                <a:gd name="T26" fmla="*/ 683 w 1274"/>
                <a:gd name="T27" fmla="*/ 309 h 1193"/>
                <a:gd name="T28" fmla="*/ 910 w 1274"/>
                <a:gd name="T29" fmla="*/ 0 h 1193"/>
                <a:gd name="T30" fmla="*/ 879 w 1274"/>
                <a:gd name="T31" fmla="*/ 379 h 1193"/>
                <a:gd name="T32" fmla="*/ 1102 w 1274"/>
                <a:gd name="T33" fmla="*/ 348 h 1193"/>
                <a:gd name="T34" fmla="*/ 1011 w 1274"/>
                <a:gd name="T35" fmla="*/ 520 h 1193"/>
                <a:gd name="T36" fmla="*/ 1228 w 1274"/>
                <a:gd name="T37" fmla="*/ 588 h 1193"/>
                <a:gd name="T38" fmla="*/ 1044 w 1274"/>
                <a:gd name="T39" fmla="*/ 695 h 1193"/>
                <a:gd name="T40" fmla="*/ 1274 w 1274"/>
                <a:gd name="T41" fmla="*/ 860 h 1193"/>
                <a:gd name="T42" fmla="*/ 970 w 1274"/>
                <a:gd name="T43" fmla="*/ 856 h 1193"/>
                <a:gd name="T44" fmla="*/ 1104 w 1274"/>
                <a:gd name="T45" fmla="*/ 1128 h 1193"/>
                <a:gd name="T46" fmla="*/ 807 w 1274"/>
                <a:gd name="T47" fmla="*/ 961 h 1193"/>
                <a:gd name="T48" fmla="*/ 742 w 1274"/>
                <a:gd name="T49" fmla="*/ 1102 h 1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74" h="1193">
                  <a:moveTo>
                    <a:pt x="742" y="1102"/>
                  </a:moveTo>
                  <a:cubicBezTo>
                    <a:pt x="742" y="1102"/>
                    <a:pt x="657" y="988"/>
                    <a:pt x="600" y="981"/>
                  </a:cubicBezTo>
                  <a:cubicBezTo>
                    <a:pt x="544" y="974"/>
                    <a:pt x="372" y="1193"/>
                    <a:pt x="372" y="1193"/>
                  </a:cubicBezTo>
                  <a:cubicBezTo>
                    <a:pt x="372" y="1193"/>
                    <a:pt x="451" y="941"/>
                    <a:pt x="404" y="911"/>
                  </a:cubicBezTo>
                  <a:cubicBezTo>
                    <a:pt x="358" y="881"/>
                    <a:pt x="199" y="939"/>
                    <a:pt x="199" y="939"/>
                  </a:cubicBezTo>
                  <a:cubicBezTo>
                    <a:pt x="199" y="939"/>
                    <a:pt x="296" y="814"/>
                    <a:pt x="272" y="770"/>
                  </a:cubicBezTo>
                  <a:cubicBezTo>
                    <a:pt x="249" y="726"/>
                    <a:pt x="0" y="712"/>
                    <a:pt x="0" y="712"/>
                  </a:cubicBezTo>
                  <a:cubicBezTo>
                    <a:pt x="0" y="712"/>
                    <a:pt x="233" y="643"/>
                    <a:pt x="239" y="595"/>
                  </a:cubicBezTo>
                  <a:cubicBezTo>
                    <a:pt x="245" y="548"/>
                    <a:pt x="16" y="386"/>
                    <a:pt x="16" y="386"/>
                  </a:cubicBezTo>
                  <a:cubicBezTo>
                    <a:pt x="16" y="386"/>
                    <a:pt x="280" y="472"/>
                    <a:pt x="314" y="434"/>
                  </a:cubicBezTo>
                  <a:cubicBezTo>
                    <a:pt x="347" y="397"/>
                    <a:pt x="317" y="303"/>
                    <a:pt x="317" y="303"/>
                  </a:cubicBezTo>
                  <a:cubicBezTo>
                    <a:pt x="317" y="303"/>
                    <a:pt x="424" y="347"/>
                    <a:pt x="476" y="329"/>
                  </a:cubicBezTo>
                  <a:cubicBezTo>
                    <a:pt x="528" y="312"/>
                    <a:pt x="550" y="92"/>
                    <a:pt x="550" y="92"/>
                  </a:cubicBezTo>
                  <a:cubicBezTo>
                    <a:pt x="550" y="92"/>
                    <a:pt x="626" y="302"/>
                    <a:pt x="683" y="309"/>
                  </a:cubicBezTo>
                  <a:cubicBezTo>
                    <a:pt x="740" y="316"/>
                    <a:pt x="910" y="0"/>
                    <a:pt x="910" y="0"/>
                  </a:cubicBezTo>
                  <a:cubicBezTo>
                    <a:pt x="910" y="0"/>
                    <a:pt x="833" y="349"/>
                    <a:pt x="879" y="379"/>
                  </a:cubicBezTo>
                  <a:cubicBezTo>
                    <a:pt x="925" y="409"/>
                    <a:pt x="1102" y="348"/>
                    <a:pt x="1102" y="348"/>
                  </a:cubicBezTo>
                  <a:cubicBezTo>
                    <a:pt x="1102" y="348"/>
                    <a:pt x="988" y="476"/>
                    <a:pt x="1011" y="520"/>
                  </a:cubicBezTo>
                  <a:cubicBezTo>
                    <a:pt x="1035" y="565"/>
                    <a:pt x="1228" y="588"/>
                    <a:pt x="1228" y="588"/>
                  </a:cubicBezTo>
                  <a:cubicBezTo>
                    <a:pt x="1228" y="588"/>
                    <a:pt x="1050" y="647"/>
                    <a:pt x="1044" y="695"/>
                  </a:cubicBezTo>
                  <a:cubicBezTo>
                    <a:pt x="1039" y="742"/>
                    <a:pt x="1274" y="860"/>
                    <a:pt x="1274" y="860"/>
                  </a:cubicBezTo>
                  <a:cubicBezTo>
                    <a:pt x="1274" y="860"/>
                    <a:pt x="1003" y="818"/>
                    <a:pt x="970" y="856"/>
                  </a:cubicBezTo>
                  <a:cubicBezTo>
                    <a:pt x="936" y="893"/>
                    <a:pt x="1104" y="1128"/>
                    <a:pt x="1104" y="1128"/>
                  </a:cubicBezTo>
                  <a:cubicBezTo>
                    <a:pt x="1104" y="1128"/>
                    <a:pt x="859" y="943"/>
                    <a:pt x="807" y="961"/>
                  </a:cubicBezTo>
                  <a:cubicBezTo>
                    <a:pt x="755" y="978"/>
                    <a:pt x="742" y="1102"/>
                    <a:pt x="742" y="110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73" name="Freeform 69">
              <a:extLst>
                <a:ext uri="{FF2B5EF4-FFF2-40B4-BE49-F238E27FC236}">
                  <a16:creationId xmlns:a16="http://schemas.microsoft.com/office/drawing/2014/main" id="{1DD32369-FD24-DF4D-867C-9F4BC98070B6}"/>
                </a:ext>
              </a:extLst>
            </p:cNvPr>
            <p:cNvSpPr>
              <a:spLocks noChangeAspect="1" noEditPoints="1"/>
            </p:cNvSpPr>
            <p:nvPr/>
          </p:nvSpPr>
          <p:spPr bwMode="gray">
            <a:xfrm>
              <a:off x="6197601" y="1608138"/>
              <a:ext cx="4557713" cy="4279900"/>
            </a:xfrm>
            <a:custGeom>
              <a:avLst/>
              <a:gdLst>
                <a:gd name="T0" fmla="*/ 422 w 1397"/>
                <a:gd name="T1" fmla="*/ 1259 h 1312"/>
                <a:gd name="T2" fmla="*/ 459 w 1397"/>
                <a:gd name="T3" fmla="*/ 989 h 1312"/>
                <a:gd name="T4" fmla="*/ 262 w 1397"/>
                <a:gd name="T5" fmla="*/ 1018 h 1312"/>
                <a:gd name="T6" fmla="*/ 251 w 1397"/>
                <a:gd name="T7" fmla="*/ 1002 h 1312"/>
                <a:gd name="T8" fmla="*/ 59 w 1397"/>
                <a:gd name="T9" fmla="*/ 792 h 1312"/>
                <a:gd name="T10" fmla="*/ 57 w 1397"/>
                <a:gd name="T11" fmla="*/ 772 h 1312"/>
                <a:gd name="T12" fmla="*/ 183 w 1397"/>
                <a:gd name="T13" fmla="*/ 550 h 1312"/>
                <a:gd name="T14" fmla="*/ 15 w 1397"/>
                <a:gd name="T15" fmla="*/ 425 h 1312"/>
                <a:gd name="T16" fmla="*/ 336 w 1397"/>
                <a:gd name="T17" fmla="*/ 503 h 1312"/>
                <a:gd name="T18" fmla="*/ 367 w 1397"/>
                <a:gd name="T19" fmla="*/ 375 h 1312"/>
                <a:gd name="T20" fmla="*/ 381 w 1397"/>
                <a:gd name="T21" fmla="*/ 362 h 1312"/>
                <a:gd name="T22" fmla="*/ 533 w 1397"/>
                <a:gd name="T23" fmla="*/ 389 h 1312"/>
                <a:gd name="T24" fmla="*/ 604 w 1397"/>
                <a:gd name="T25" fmla="*/ 115 h 1312"/>
                <a:gd name="T26" fmla="*/ 744 w 1397"/>
                <a:gd name="T27" fmla="*/ 368 h 1312"/>
                <a:gd name="T28" fmla="*/ 871 w 1397"/>
                <a:gd name="T29" fmla="*/ 218 h 1312"/>
                <a:gd name="T30" fmla="*/ 996 w 1397"/>
                <a:gd name="T31" fmla="*/ 0 h 1312"/>
                <a:gd name="T32" fmla="*/ 947 w 1397"/>
                <a:gd name="T33" fmla="*/ 249 h 1312"/>
                <a:gd name="T34" fmla="*/ 979 w 1397"/>
                <a:gd name="T35" fmla="*/ 446 h 1312"/>
                <a:gd name="T36" fmla="*/ 1196 w 1397"/>
                <a:gd name="T37" fmla="*/ 395 h 1312"/>
                <a:gd name="T38" fmla="*/ 1080 w 1397"/>
                <a:gd name="T39" fmla="*/ 584 h 1312"/>
                <a:gd name="T40" fmla="*/ 1334 w 1397"/>
                <a:gd name="T41" fmla="*/ 652 h 1312"/>
                <a:gd name="T42" fmla="*/ 1115 w 1397"/>
                <a:gd name="T43" fmla="*/ 765 h 1312"/>
                <a:gd name="T44" fmla="*/ 1339 w 1397"/>
                <a:gd name="T45" fmla="*/ 920 h 1312"/>
                <a:gd name="T46" fmla="*/ 1333 w 1397"/>
                <a:gd name="T47" fmla="*/ 939 h 1312"/>
                <a:gd name="T48" fmla="*/ 1037 w 1397"/>
                <a:gd name="T49" fmla="*/ 932 h 1312"/>
                <a:gd name="T50" fmla="*/ 1172 w 1397"/>
                <a:gd name="T51" fmla="*/ 1191 h 1312"/>
                <a:gd name="T52" fmla="*/ 1158 w 1397"/>
                <a:gd name="T53" fmla="*/ 1205 h 1312"/>
                <a:gd name="T54" fmla="*/ 871 w 1397"/>
                <a:gd name="T55" fmla="*/ 1039 h 1312"/>
                <a:gd name="T56" fmla="*/ 809 w 1397"/>
                <a:gd name="T57" fmla="*/ 1198 h 1312"/>
                <a:gd name="T58" fmla="*/ 659 w 1397"/>
                <a:gd name="T59" fmla="*/ 1060 h 1312"/>
                <a:gd name="T60" fmla="*/ 440 w 1397"/>
                <a:gd name="T61" fmla="*/ 1268 h 1312"/>
                <a:gd name="T62" fmla="*/ 424 w 1397"/>
                <a:gd name="T63" fmla="*/ 961 h 1312"/>
                <a:gd name="T64" fmla="*/ 476 w 1397"/>
                <a:gd name="T65" fmla="*/ 1134 h 1312"/>
                <a:gd name="T66" fmla="*/ 658 w 1397"/>
                <a:gd name="T67" fmla="*/ 1040 h 1312"/>
                <a:gd name="T68" fmla="*/ 795 w 1397"/>
                <a:gd name="T69" fmla="*/ 1146 h 1312"/>
                <a:gd name="T70" fmla="*/ 875 w 1397"/>
                <a:gd name="T71" fmla="*/ 1018 h 1312"/>
                <a:gd name="T72" fmla="*/ 1075 w 1397"/>
                <a:gd name="T73" fmla="*/ 1080 h 1312"/>
                <a:gd name="T74" fmla="*/ 1115 w 1397"/>
                <a:gd name="T75" fmla="*/ 899 h 1312"/>
                <a:gd name="T76" fmla="*/ 1212 w 1397"/>
                <a:gd name="T77" fmla="*/ 873 h 1312"/>
                <a:gd name="T78" fmla="*/ 1246 w 1397"/>
                <a:gd name="T79" fmla="*/ 661 h 1312"/>
                <a:gd name="T80" fmla="*/ 1132 w 1397"/>
                <a:gd name="T81" fmla="*/ 438 h 1312"/>
                <a:gd name="T82" fmla="*/ 933 w 1397"/>
                <a:gd name="T83" fmla="*/ 457 h 1312"/>
                <a:gd name="T84" fmla="*/ 947 w 1397"/>
                <a:gd name="T85" fmla="*/ 131 h 1312"/>
                <a:gd name="T86" fmla="*/ 745 w 1397"/>
                <a:gd name="T87" fmla="*/ 389 h 1312"/>
                <a:gd name="T88" fmla="*/ 646 w 1397"/>
                <a:gd name="T89" fmla="*/ 271 h 1312"/>
                <a:gd name="T90" fmla="*/ 602 w 1397"/>
                <a:gd name="T91" fmla="*/ 275 h 1312"/>
                <a:gd name="T92" fmla="*/ 506 w 1397"/>
                <a:gd name="T93" fmla="*/ 413 h 1312"/>
                <a:gd name="T94" fmla="*/ 381 w 1397"/>
                <a:gd name="T95" fmla="*/ 510 h 1312"/>
                <a:gd name="T96" fmla="*/ 130 w 1397"/>
                <a:gd name="T97" fmla="*/ 482 h 1312"/>
                <a:gd name="T98" fmla="*/ 309 w 1397"/>
                <a:gd name="T99" fmla="*/ 666 h 1312"/>
                <a:gd name="T100" fmla="*/ 112 w 1397"/>
                <a:gd name="T101" fmla="*/ 775 h 1312"/>
                <a:gd name="T102" fmla="*/ 341 w 1397"/>
                <a:gd name="T103" fmla="*/ 834 h 1312"/>
                <a:gd name="T104" fmla="*/ 424 w 1397"/>
                <a:gd name="T105" fmla="*/ 961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97" h="1312">
                  <a:moveTo>
                    <a:pt x="406" y="1312"/>
                  </a:moveTo>
                  <a:cubicBezTo>
                    <a:pt x="422" y="1259"/>
                    <a:pt x="422" y="1259"/>
                    <a:pt x="422" y="1259"/>
                  </a:cubicBezTo>
                  <a:cubicBezTo>
                    <a:pt x="423" y="1258"/>
                    <a:pt x="442" y="1196"/>
                    <a:pt x="456" y="1130"/>
                  </a:cubicBezTo>
                  <a:cubicBezTo>
                    <a:pt x="480" y="1013"/>
                    <a:pt x="464" y="992"/>
                    <a:pt x="459" y="989"/>
                  </a:cubicBezTo>
                  <a:cubicBezTo>
                    <a:pt x="452" y="984"/>
                    <a:pt x="440" y="982"/>
                    <a:pt x="424" y="982"/>
                  </a:cubicBezTo>
                  <a:cubicBezTo>
                    <a:pt x="362" y="982"/>
                    <a:pt x="263" y="1017"/>
                    <a:pt x="262" y="1018"/>
                  </a:cubicBezTo>
                  <a:cubicBezTo>
                    <a:pt x="229" y="1030"/>
                    <a:pt x="229" y="1030"/>
                    <a:pt x="229" y="1030"/>
                  </a:cubicBezTo>
                  <a:cubicBezTo>
                    <a:pt x="251" y="1002"/>
                    <a:pt x="251" y="1002"/>
                    <a:pt x="251" y="1002"/>
                  </a:cubicBezTo>
                  <a:cubicBezTo>
                    <a:pt x="287" y="956"/>
                    <a:pt x="338" y="872"/>
                    <a:pt x="323" y="844"/>
                  </a:cubicBezTo>
                  <a:cubicBezTo>
                    <a:pt x="309" y="817"/>
                    <a:pt x="160" y="797"/>
                    <a:pt x="59" y="792"/>
                  </a:cubicBezTo>
                  <a:cubicBezTo>
                    <a:pt x="0" y="789"/>
                    <a:pt x="0" y="789"/>
                    <a:pt x="0" y="789"/>
                  </a:cubicBezTo>
                  <a:cubicBezTo>
                    <a:pt x="57" y="772"/>
                    <a:pt x="57" y="772"/>
                    <a:pt x="57" y="772"/>
                  </a:cubicBezTo>
                  <a:cubicBezTo>
                    <a:pt x="166" y="739"/>
                    <a:pt x="286" y="688"/>
                    <a:pt x="289" y="663"/>
                  </a:cubicBezTo>
                  <a:cubicBezTo>
                    <a:pt x="289" y="659"/>
                    <a:pt x="286" y="635"/>
                    <a:pt x="183" y="550"/>
                  </a:cubicBezTo>
                  <a:cubicBezTo>
                    <a:pt x="128" y="504"/>
                    <a:pt x="70" y="464"/>
                    <a:pt x="70" y="463"/>
                  </a:cubicBezTo>
                  <a:cubicBezTo>
                    <a:pt x="15" y="425"/>
                    <a:pt x="15" y="425"/>
                    <a:pt x="15" y="425"/>
                  </a:cubicBezTo>
                  <a:cubicBezTo>
                    <a:pt x="79" y="445"/>
                    <a:pt x="79" y="445"/>
                    <a:pt x="79" y="445"/>
                  </a:cubicBezTo>
                  <a:cubicBezTo>
                    <a:pt x="81" y="446"/>
                    <a:pt x="256" y="503"/>
                    <a:pt x="336" y="503"/>
                  </a:cubicBezTo>
                  <a:cubicBezTo>
                    <a:pt x="359" y="503"/>
                    <a:pt x="365" y="498"/>
                    <a:pt x="366" y="496"/>
                  </a:cubicBezTo>
                  <a:cubicBezTo>
                    <a:pt x="390" y="469"/>
                    <a:pt x="375" y="399"/>
                    <a:pt x="367" y="375"/>
                  </a:cubicBezTo>
                  <a:cubicBezTo>
                    <a:pt x="361" y="354"/>
                    <a:pt x="361" y="354"/>
                    <a:pt x="361" y="354"/>
                  </a:cubicBezTo>
                  <a:cubicBezTo>
                    <a:pt x="381" y="362"/>
                    <a:pt x="381" y="362"/>
                    <a:pt x="381" y="362"/>
                  </a:cubicBezTo>
                  <a:cubicBezTo>
                    <a:pt x="382" y="363"/>
                    <a:pt x="454" y="392"/>
                    <a:pt x="506" y="392"/>
                  </a:cubicBezTo>
                  <a:cubicBezTo>
                    <a:pt x="517" y="392"/>
                    <a:pt x="526" y="391"/>
                    <a:pt x="533" y="389"/>
                  </a:cubicBezTo>
                  <a:cubicBezTo>
                    <a:pt x="564" y="378"/>
                    <a:pt x="591" y="249"/>
                    <a:pt x="599" y="160"/>
                  </a:cubicBezTo>
                  <a:cubicBezTo>
                    <a:pt x="604" y="115"/>
                    <a:pt x="604" y="115"/>
                    <a:pt x="604" y="115"/>
                  </a:cubicBezTo>
                  <a:cubicBezTo>
                    <a:pt x="619" y="157"/>
                    <a:pt x="619" y="157"/>
                    <a:pt x="619" y="157"/>
                  </a:cubicBezTo>
                  <a:cubicBezTo>
                    <a:pt x="648" y="236"/>
                    <a:pt x="707" y="364"/>
                    <a:pt x="744" y="368"/>
                  </a:cubicBezTo>
                  <a:cubicBezTo>
                    <a:pt x="744" y="368"/>
                    <a:pt x="745" y="368"/>
                    <a:pt x="745" y="368"/>
                  </a:cubicBezTo>
                  <a:cubicBezTo>
                    <a:pt x="752" y="368"/>
                    <a:pt x="783" y="357"/>
                    <a:pt x="871" y="218"/>
                  </a:cubicBezTo>
                  <a:cubicBezTo>
                    <a:pt x="919" y="142"/>
                    <a:pt x="961" y="65"/>
                    <a:pt x="961" y="64"/>
                  </a:cubicBezTo>
                  <a:cubicBezTo>
                    <a:pt x="996" y="0"/>
                    <a:pt x="996" y="0"/>
                    <a:pt x="996" y="0"/>
                  </a:cubicBezTo>
                  <a:cubicBezTo>
                    <a:pt x="980" y="71"/>
                    <a:pt x="980" y="71"/>
                    <a:pt x="980" y="71"/>
                  </a:cubicBezTo>
                  <a:cubicBezTo>
                    <a:pt x="980" y="72"/>
                    <a:pt x="961" y="160"/>
                    <a:pt x="947" y="249"/>
                  </a:cubicBezTo>
                  <a:cubicBezTo>
                    <a:pt x="922" y="416"/>
                    <a:pt x="941" y="437"/>
                    <a:pt x="944" y="439"/>
                  </a:cubicBezTo>
                  <a:cubicBezTo>
                    <a:pt x="949" y="442"/>
                    <a:pt x="959" y="446"/>
                    <a:pt x="979" y="446"/>
                  </a:cubicBezTo>
                  <a:cubicBezTo>
                    <a:pt x="1046" y="446"/>
                    <a:pt x="1158" y="408"/>
                    <a:pt x="1159" y="408"/>
                  </a:cubicBezTo>
                  <a:cubicBezTo>
                    <a:pt x="1196" y="395"/>
                    <a:pt x="1196" y="395"/>
                    <a:pt x="1196" y="395"/>
                  </a:cubicBezTo>
                  <a:cubicBezTo>
                    <a:pt x="1170" y="424"/>
                    <a:pt x="1170" y="424"/>
                    <a:pt x="1170" y="424"/>
                  </a:cubicBezTo>
                  <a:cubicBezTo>
                    <a:pt x="1124" y="475"/>
                    <a:pt x="1066" y="558"/>
                    <a:pt x="1080" y="584"/>
                  </a:cubicBezTo>
                  <a:cubicBezTo>
                    <a:pt x="1095" y="613"/>
                    <a:pt x="1216" y="638"/>
                    <a:pt x="1289" y="647"/>
                  </a:cubicBezTo>
                  <a:cubicBezTo>
                    <a:pt x="1334" y="652"/>
                    <a:pt x="1334" y="652"/>
                    <a:pt x="1334" y="652"/>
                  </a:cubicBezTo>
                  <a:cubicBezTo>
                    <a:pt x="1291" y="667"/>
                    <a:pt x="1291" y="667"/>
                    <a:pt x="1291" y="667"/>
                  </a:cubicBezTo>
                  <a:cubicBezTo>
                    <a:pt x="1220" y="690"/>
                    <a:pt x="1118" y="737"/>
                    <a:pt x="1115" y="765"/>
                  </a:cubicBezTo>
                  <a:cubicBezTo>
                    <a:pt x="1114" y="769"/>
                    <a:pt x="1117" y="791"/>
                    <a:pt x="1223" y="855"/>
                  </a:cubicBezTo>
                  <a:cubicBezTo>
                    <a:pt x="1280" y="890"/>
                    <a:pt x="1338" y="920"/>
                    <a:pt x="1339" y="920"/>
                  </a:cubicBezTo>
                  <a:cubicBezTo>
                    <a:pt x="1397" y="949"/>
                    <a:pt x="1397" y="949"/>
                    <a:pt x="1397" y="949"/>
                  </a:cubicBezTo>
                  <a:cubicBezTo>
                    <a:pt x="1333" y="939"/>
                    <a:pt x="1333" y="939"/>
                    <a:pt x="1333" y="939"/>
                  </a:cubicBezTo>
                  <a:cubicBezTo>
                    <a:pt x="1332" y="939"/>
                    <a:pt x="1204" y="919"/>
                    <a:pt x="1115" y="919"/>
                  </a:cubicBezTo>
                  <a:cubicBezTo>
                    <a:pt x="1053" y="919"/>
                    <a:pt x="1040" y="929"/>
                    <a:pt x="1037" y="932"/>
                  </a:cubicBezTo>
                  <a:cubicBezTo>
                    <a:pt x="1036" y="934"/>
                    <a:pt x="1024" y="953"/>
                    <a:pt x="1093" y="1070"/>
                  </a:cubicBezTo>
                  <a:cubicBezTo>
                    <a:pt x="1130" y="1132"/>
                    <a:pt x="1172" y="1191"/>
                    <a:pt x="1172" y="1191"/>
                  </a:cubicBezTo>
                  <a:cubicBezTo>
                    <a:pt x="1211" y="1246"/>
                    <a:pt x="1211" y="1246"/>
                    <a:pt x="1211" y="1246"/>
                  </a:cubicBezTo>
                  <a:cubicBezTo>
                    <a:pt x="1158" y="1205"/>
                    <a:pt x="1158" y="1205"/>
                    <a:pt x="1158" y="1205"/>
                  </a:cubicBezTo>
                  <a:cubicBezTo>
                    <a:pt x="1096" y="1159"/>
                    <a:pt x="926" y="1039"/>
                    <a:pt x="875" y="1039"/>
                  </a:cubicBezTo>
                  <a:cubicBezTo>
                    <a:pt x="873" y="1039"/>
                    <a:pt x="872" y="1039"/>
                    <a:pt x="871" y="1039"/>
                  </a:cubicBezTo>
                  <a:cubicBezTo>
                    <a:pt x="833" y="1052"/>
                    <a:pt x="816" y="1139"/>
                    <a:pt x="812" y="1172"/>
                  </a:cubicBezTo>
                  <a:cubicBezTo>
                    <a:pt x="809" y="1198"/>
                    <a:pt x="809" y="1198"/>
                    <a:pt x="809" y="1198"/>
                  </a:cubicBezTo>
                  <a:cubicBezTo>
                    <a:pt x="794" y="1177"/>
                    <a:pt x="794" y="1177"/>
                    <a:pt x="794" y="1177"/>
                  </a:cubicBezTo>
                  <a:cubicBezTo>
                    <a:pt x="771" y="1146"/>
                    <a:pt x="702" y="1065"/>
                    <a:pt x="659" y="1060"/>
                  </a:cubicBezTo>
                  <a:cubicBezTo>
                    <a:pt x="659" y="1060"/>
                    <a:pt x="658" y="1060"/>
                    <a:pt x="658" y="1060"/>
                  </a:cubicBezTo>
                  <a:cubicBezTo>
                    <a:pt x="618" y="1060"/>
                    <a:pt x="503" y="1188"/>
                    <a:pt x="440" y="1268"/>
                  </a:cubicBezTo>
                  <a:lnTo>
                    <a:pt x="406" y="1312"/>
                  </a:lnTo>
                  <a:close/>
                  <a:moveTo>
                    <a:pt x="424" y="961"/>
                  </a:moveTo>
                  <a:cubicBezTo>
                    <a:pt x="444" y="961"/>
                    <a:pt x="459" y="965"/>
                    <a:pt x="470" y="972"/>
                  </a:cubicBezTo>
                  <a:cubicBezTo>
                    <a:pt x="485" y="981"/>
                    <a:pt x="502" y="1008"/>
                    <a:pt x="476" y="1134"/>
                  </a:cubicBezTo>
                  <a:cubicBezTo>
                    <a:pt x="469" y="1164"/>
                    <a:pt x="462" y="1193"/>
                    <a:pt x="456" y="1217"/>
                  </a:cubicBezTo>
                  <a:cubicBezTo>
                    <a:pt x="508" y="1153"/>
                    <a:pt x="610" y="1040"/>
                    <a:pt x="658" y="1040"/>
                  </a:cubicBezTo>
                  <a:cubicBezTo>
                    <a:pt x="659" y="1040"/>
                    <a:pt x="660" y="1040"/>
                    <a:pt x="662" y="1040"/>
                  </a:cubicBezTo>
                  <a:cubicBezTo>
                    <a:pt x="708" y="1045"/>
                    <a:pt x="768" y="1112"/>
                    <a:pt x="795" y="1146"/>
                  </a:cubicBezTo>
                  <a:cubicBezTo>
                    <a:pt x="802" y="1107"/>
                    <a:pt x="821" y="1035"/>
                    <a:pt x="864" y="1020"/>
                  </a:cubicBezTo>
                  <a:cubicBezTo>
                    <a:pt x="867" y="1019"/>
                    <a:pt x="871" y="1018"/>
                    <a:pt x="875" y="1018"/>
                  </a:cubicBezTo>
                  <a:cubicBezTo>
                    <a:pt x="925" y="1018"/>
                    <a:pt x="1051" y="1103"/>
                    <a:pt x="1122" y="1154"/>
                  </a:cubicBezTo>
                  <a:cubicBezTo>
                    <a:pt x="1108" y="1133"/>
                    <a:pt x="1091" y="1107"/>
                    <a:pt x="1075" y="1080"/>
                  </a:cubicBezTo>
                  <a:cubicBezTo>
                    <a:pt x="1005" y="962"/>
                    <a:pt x="1010" y="932"/>
                    <a:pt x="1022" y="918"/>
                  </a:cubicBezTo>
                  <a:cubicBezTo>
                    <a:pt x="1029" y="910"/>
                    <a:pt x="1047" y="899"/>
                    <a:pt x="1115" y="899"/>
                  </a:cubicBezTo>
                  <a:cubicBezTo>
                    <a:pt x="1167" y="899"/>
                    <a:pt x="1233" y="906"/>
                    <a:pt x="1279" y="911"/>
                  </a:cubicBezTo>
                  <a:cubicBezTo>
                    <a:pt x="1259" y="900"/>
                    <a:pt x="1235" y="887"/>
                    <a:pt x="1212" y="873"/>
                  </a:cubicBezTo>
                  <a:cubicBezTo>
                    <a:pt x="1104" y="807"/>
                    <a:pt x="1092" y="779"/>
                    <a:pt x="1094" y="762"/>
                  </a:cubicBezTo>
                  <a:cubicBezTo>
                    <a:pt x="1099" y="723"/>
                    <a:pt x="1190" y="683"/>
                    <a:pt x="1246" y="661"/>
                  </a:cubicBezTo>
                  <a:cubicBezTo>
                    <a:pt x="1186" y="651"/>
                    <a:pt x="1081" y="630"/>
                    <a:pt x="1062" y="594"/>
                  </a:cubicBezTo>
                  <a:cubicBezTo>
                    <a:pt x="1043" y="557"/>
                    <a:pt x="1097" y="480"/>
                    <a:pt x="1132" y="438"/>
                  </a:cubicBezTo>
                  <a:cubicBezTo>
                    <a:pt x="1092" y="449"/>
                    <a:pt x="1026" y="466"/>
                    <a:pt x="979" y="466"/>
                  </a:cubicBezTo>
                  <a:cubicBezTo>
                    <a:pt x="959" y="466"/>
                    <a:pt x="944" y="463"/>
                    <a:pt x="933" y="457"/>
                  </a:cubicBezTo>
                  <a:cubicBezTo>
                    <a:pt x="917" y="446"/>
                    <a:pt x="902" y="413"/>
                    <a:pt x="927" y="246"/>
                  </a:cubicBezTo>
                  <a:cubicBezTo>
                    <a:pt x="933" y="205"/>
                    <a:pt x="941" y="164"/>
                    <a:pt x="947" y="131"/>
                  </a:cubicBezTo>
                  <a:cubicBezTo>
                    <a:pt x="931" y="159"/>
                    <a:pt x="910" y="194"/>
                    <a:pt x="888" y="229"/>
                  </a:cubicBezTo>
                  <a:cubicBezTo>
                    <a:pt x="798" y="372"/>
                    <a:pt x="763" y="389"/>
                    <a:pt x="745" y="389"/>
                  </a:cubicBezTo>
                  <a:cubicBezTo>
                    <a:pt x="744" y="389"/>
                    <a:pt x="743" y="389"/>
                    <a:pt x="742" y="388"/>
                  </a:cubicBezTo>
                  <a:cubicBezTo>
                    <a:pt x="714" y="385"/>
                    <a:pt x="683" y="347"/>
                    <a:pt x="646" y="271"/>
                  </a:cubicBezTo>
                  <a:cubicBezTo>
                    <a:pt x="634" y="247"/>
                    <a:pt x="623" y="222"/>
                    <a:pt x="615" y="202"/>
                  </a:cubicBezTo>
                  <a:cubicBezTo>
                    <a:pt x="612" y="223"/>
                    <a:pt x="608" y="249"/>
                    <a:pt x="602" y="275"/>
                  </a:cubicBezTo>
                  <a:cubicBezTo>
                    <a:pt x="586" y="356"/>
                    <a:pt x="565" y="399"/>
                    <a:pt x="539" y="408"/>
                  </a:cubicBezTo>
                  <a:cubicBezTo>
                    <a:pt x="530" y="411"/>
                    <a:pt x="519" y="413"/>
                    <a:pt x="506" y="413"/>
                  </a:cubicBezTo>
                  <a:cubicBezTo>
                    <a:pt x="467" y="413"/>
                    <a:pt x="418" y="398"/>
                    <a:pt x="392" y="388"/>
                  </a:cubicBezTo>
                  <a:cubicBezTo>
                    <a:pt x="399" y="420"/>
                    <a:pt x="408" y="480"/>
                    <a:pt x="381" y="510"/>
                  </a:cubicBezTo>
                  <a:cubicBezTo>
                    <a:pt x="373" y="519"/>
                    <a:pt x="359" y="523"/>
                    <a:pt x="336" y="523"/>
                  </a:cubicBezTo>
                  <a:cubicBezTo>
                    <a:pt x="282" y="523"/>
                    <a:pt x="189" y="499"/>
                    <a:pt x="130" y="482"/>
                  </a:cubicBezTo>
                  <a:cubicBezTo>
                    <a:pt x="149" y="497"/>
                    <a:pt x="173" y="515"/>
                    <a:pt x="196" y="534"/>
                  </a:cubicBezTo>
                  <a:cubicBezTo>
                    <a:pt x="301" y="621"/>
                    <a:pt x="311" y="651"/>
                    <a:pt x="309" y="666"/>
                  </a:cubicBezTo>
                  <a:cubicBezTo>
                    <a:pt x="307" y="681"/>
                    <a:pt x="292" y="706"/>
                    <a:pt x="181" y="750"/>
                  </a:cubicBezTo>
                  <a:cubicBezTo>
                    <a:pt x="157" y="760"/>
                    <a:pt x="133" y="768"/>
                    <a:pt x="112" y="775"/>
                  </a:cubicBezTo>
                  <a:cubicBezTo>
                    <a:pt x="134" y="777"/>
                    <a:pt x="161" y="780"/>
                    <a:pt x="188" y="783"/>
                  </a:cubicBezTo>
                  <a:cubicBezTo>
                    <a:pt x="310" y="800"/>
                    <a:pt x="334" y="820"/>
                    <a:pt x="341" y="834"/>
                  </a:cubicBezTo>
                  <a:cubicBezTo>
                    <a:pt x="361" y="871"/>
                    <a:pt x="314" y="948"/>
                    <a:pt x="286" y="988"/>
                  </a:cubicBezTo>
                  <a:cubicBezTo>
                    <a:pt x="321" y="977"/>
                    <a:pt x="380" y="961"/>
                    <a:pt x="424" y="961"/>
                  </a:cubicBez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74" name="Freeform 70">
              <a:extLst>
                <a:ext uri="{FF2B5EF4-FFF2-40B4-BE49-F238E27FC236}">
                  <a16:creationId xmlns:a16="http://schemas.microsoft.com/office/drawing/2014/main" id="{AE0522F8-812E-264D-9B50-825F66772244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746876" y="5310188"/>
              <a:ext cx="465138" cy="614363"/>
            </a:xfrm>
            <a:custGeom>
              <a:avLst/>
              <a:gdLst>
                <a:gd name="T0" fmla="*/ 293 w 293"/>
                <a:gd name="T1" fmla="*/ 0 h 387"/>
                <a:gd name="T2" fmla="*/ 0 w 293"/>
                <a:gd name="T3" fmla="*/ 300 h 387"/>
                <a:gd name="T4" fmla="*/ 92 w 293"/>
                <a:gd name="T5" fmla="*/ 387 h 387"/>
                <a:gd name="T6" fmla="*/ 293 w 293"/>
                <a:gd name="T7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3" h="387">
                  <a:moveTo>
                    <a:pt x="293" y="0"/>
                  </a:moveTo>
                  <a:lnTo>
                    <a:pt x="0" y="300"/>
                  </a:lnTo>
                  <a:lnTo>
                    <a:pt x="92" y="387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75" name="Freeform 71">
              <a:extLst>
                <a:ext uri="{FF2B5EF4-FFF2-40B4-BE49-F238E27FC236}">
                  <a16:creationId xmlns:a16="http://schemas.microsoft.com/office/drawing/2014/main" id="{84226DE6-ECCE-3D43-9F1E-630317F4ECE6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726238" y="5262563"/>
              <a:ext cx="414338" cy="319088"/>
            </a:xfrm>
            <a:custGeom>
              <a:avLst/>
              <a:gdLst>
                <a:gd name="T0" fmla="*/ 261 w 261"/>
                <a:gd name="T1" fmla="*/ 0 h 201"/>
                <a:gd name="T2" fmla="*/ 0 w 261"/>
                <a:gd name="T3" fmla="*/ 123 h 201"/>
                <a:gd name="T4" fmla="*/ 39 w 261"/>
                <a:gd name="T5" fmla="*/ 201 h 201"/>
                <a:gd name="T6" fmla="*/ 261 w 261"/>
                <a:gd name="T7" fmla="*/ 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1" h="201">
                  <a:moveTo>
                    <a:pt x="261" y="0"/>
                  </a:moveTo>
                  <a:lnTo>
                    <a:pt x="0" y="123"/>
                  </a:lnTo>
                  <a:lnTo>
                    <a:pt x="39" y="201"/>
                  </a:lnTo>
                  <a:lnTo>
                    <a:pt x="261" y="0"/>
                  </a:ln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76" name="Freeform 72">
              <a:extLst>
                <a:ext uri="{FF2B5EF4-FFF2-40B4-BE49-F238E27FC236}">
                  <a16:creationId xmlns:a16="http://schemas.microsoft.com/office/drawing/2014/main" id="{416C8321-54E9-EF46-A55D-68D56E2C4635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6762751" y="1871663"/>
              <a:ext cx="633413" cy="704850"/>
            </a:xfrm>
            <a:custGeom>
              <a:avLst/>
              <a:gdLst>
                <a:gd name="T0" fmla="*/ 399 w 399"/>
                <a:gd name="T1" fmla="*/ 444 h 444"/>
                <a:gd name="T2" fmla="*/ 129 w 399"/>
                <a:gd name="T3" fmla="*/ 0 h 444"/>
                <a:gd name="T4" fmla="*/ 0 w 399"/>
                <a:gd name="T5" fmla="*/ 85 h 444"/>
                <a:gd name="T6" fmla="*/ 399 w 399"/>
                <a:gd name="T7" fmla="*/ 444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9" h="444">
                  <a:moveTo>
                    <a:pt x="399" y="444"/>
                  </a:moveTo>
                  <a:lnTo>
                    <a:pt x="129" y="0"/>
                  </a:lnTo>
                  <a:lnTo>
                    <a:pt x="0" y="85"/>
                  </a:lnTo>
                  <a:lnTo>
                    <a:pt x="399" y="444"/>
                  </a:ln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77" name="Freeform 73">
              <a:extLst>
                <a:ext uri="{FF2B5EF4-FFF2-40B4-BE49-F238E27FC236}">
                  <a16:creationId xmlns:a16="http://schemas.microsoft.com/office/drawing/2014/main" id="{FF750FED-E558-684C-97B8-322FC305665F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7199313" y="1944688"/>
              <a:ext cx="274638" cy="557213"/>
            </a:xfrm>
            <a:custGeom>
              <a:avLst/>
              <a:gdLst>
                <a:gd name="T0" fmla="*/ 173 w 173"/>
                <a:gd name="T1" fmla="*/ 351 h 351"/>
                <a:gd name="T2" fmla="*/ 105 w 173"/>
                <a:gd name="T3" fmla="*/ 0 h 351"/>
                <a:gd name="T4" fmla="*/ 0 w 173"/>
                <a:gd name="T5" fmla="*/ 24 h 351"/>
                <a:gd name="T6" fmla="*/ 173 w 173"/>
                <a:gd name="T7" fmla="*/ 351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3" h="351">
                  <a:moveTo>
                    <a:pt x="173" y="351"/>
                  </a:moveTo>
                  <a:lnTo>
                    <a:pt x="105" y="0"/>
                  </a:lnTo>
                  <a:lnTo>
                    <a:pt x="0" y="24"/>
                  </a:lnTo>
                  <a:lnTo>
                    <a:pt x="173" y="351"/>
                  </a:ln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78" name="Freeform 74">
              <a:extLst>
                <a:ext uri="{FF2B5EF4-FFF2-40B4-BE49-F238E27FC236}">
                  <a16:creationId xmlns:a16="http://schemas.microsoft.com/office/drawing/2014/main" id="{EDC25DD4-8D15-B347-8052-D7AC2A6D598E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9659938" y="2155826"/>
              <a:ext cx="439738" cy="476250"/>
            </a:xfrm>
            <a:custGeom>
              <a:avLst/>
              <a:gdLst>
                <a:gd name="T0" fmla="*/ 0 w 277"/>
                <a:gd name="T1" fmla="*/ 300 h 300"/>
                <a:gd name="T2" fmla="*/ 277 w 277"/>
                <a:gd name="T3" fmla="*/ 62 h 300"/>
                <a:gd name="T4" fmla="*/ 180 w 277"/>
                <a:gd name="T5" fmla="*/ 0 h 300"/>
                <a:gd name="T6" fmla="*/ 0 w 277"/>
                <a:gd name="T7" fmla="*/ 300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7" h="300">
                  <a:moveTo>
                    <a:pt x="0" y="300"/>
                  </a:moveTo>
                  <a:lnTo>
                    <a:pt x="277" y="62"/>
                  </a:lnTo>
                  <a:lnTo>
                    <a:pt x="180" y="0"/>
                  </a:lnTo>
                  <a:lnTo>
                    <a:pt x="0" y="300"/>
                  </a:ln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79" name="Freeform 75">
              <a:extLst>
                <a:ext uri="{FF2B5EF4-FFF2-40B4-BE49-F238E27FC236}">
                  <a16:creationId xmlns:a16="http://schemas.microsoft.com/office/drawing/2014/main" id="{0CEC8DE7-57D9-9C4A-BF23-AC02E9D9E97B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9737726" y="2409826"/>
              <a:ext cx="401638" cy="255588"/>
            </a:xfrm>
            <a:custGeom>
              <a:avLst/>
              <a:gdLst>
                <a:gd name="T0" fmla="*/ 0 w 253"/>
                <a:gd name="T1" fmla="*/ 161 h 161"/>
                <a:gd name="T2" fmla="*/ 253 w 253"/>
                <a:gd name="T3" fmla="*/ 58 h 161"/>
                <a:gd name="T4" fmla="*/ 209 w 253"/>
                <a:gd name="T5" fmla="*/ 0 h 161"/>
                <a:gd name="T6" fmla="*/ 0 w 253"/>
                <a:gd name="T7" fmla="*/ 16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3" h="161">
                  <a:moveTo>
                    <a:pt x="0" y="161"/>
                  </a:moveTo>
                  <a:lnTo>
                    <a:pt x="253" y="58"/>
                  </a:lnTo>
                  <a:lnTo>
                    <a:pt x="209" y="0"/>
                  </a:lnTo>
                  <a:lnTo>
                    <a:pt x="0" y="161"/>
                  </a:ln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0" name="Freeform 76">
              <a:extLst>
                <a:ext uri="{FF2B5EF4-FFF2-40B4-BE49-F238E27FC236}">
                  <a16:creationId xmlns:a16="http://schemas.microsoft.com/office/drawing/2014/main" id="{F1D81410-FA53-494E-87E2-CB66CDF75003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10194926" y="5003801"/>
              <a:ext cx="681038" cy="368300"/>
            </a:xfrm>
            <a:custGeom>
              <a:avLst/>
              <a:gdLst>
                <a:gd name="T0" fmla="*/ 0 w 429"/>
                <a:gd name="T1" fmla="*/ 0 h 232"/>
                <a:gd name="T2" fmla="*/ 394 w 429"/>
                <a:gd name="T3" fmla="*/ 232 h 232"/>
                <a:gd name="T4" fmla="*/ 429 w 429"/>
                <a:gd name="T5" fmla="*/ 93 h 232"/>
                <a:gd name="T6" fmla="*/ 0 w 429"/>
                <a:gd name="T7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9" h="232">
                  <a:moveTo>
                    <a:pt x="0" y="0"/>
                  </a:moveTo>
                  <a:lnTo>
                    <a:pt x="394" y="232"/>
                  </a:lnTo>
                  <a:lnTo>
                    <a:pt x="429" y="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  <p:sp>
          <p:nvSpPr>
            <p:cNvPr id="81" name="Freeform 77">
              <a:extLst>
                <a:ext uri="{FF2B5EF4-FFF2-40B4-BE49-F238E27FC236}">
                  <a16:creationId xmlns:a16="http://schemas.microsoft.com/office/drawing/2014/main" id="{28811063-27EE-574D-8BA7-D7A7187A229D}"/>
                </a:ext>
              </a:extLst>
            </p:cNvPr>
            <p:cNvSpPr>
              <a:spLocks noChangeAspect="1"/>
            </p:cNvSpPr>
            <p:nvPr/>
          </p:nvSpPr>
          <p:spPr bwMode="gray">
            <a:xfrm>
              <a:off x="10186988" y="5108576"/>
              <a:ext cx="434975" cy="407988"/>
            </a:xfrm>
            <a:custGeom>
              <a:avLst/>
              <a:gdLst>
                <a:gd name="T0" fmla="*/ 0 w 274"/>
                <a:gd name="T1" fmla="*/ 0 h 257"/>
                <a:gd name="T2" fmla="*/ 224 w 274"/>
                <a:gd name="T3" fmla="*/ 257 h 257"/>
                <a:gd name="T4" fmla="*/ 274 w 274"/>
                <a:gd name="T5" fmla="*/ 183 h 257"/>
                <a:gd name="T6" fmla="*/ 0 w 274"/>
                <a:gd name="T7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4" h="257">
                  <a:moveTo>
                    <a:pt x="0" y="0"/>
                  </a:moveTo>
                  <a:lnTo>
                    <a:pt x="224" y="257"/>
                  </a:lnTo>
                  <a:lnTo>
                    <a:pt x="274" y="1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ysClr val="windowText" lastClr="000000"/>
            </a:solidFill>
            <a:ln>
              <a:noFill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 dirty="0">
                <a:solidFill>
                  <a:prstClr val="black"/>
                </a:solidFill>
                <a:latin typeface="Trebuchet MS" panose="020B0703020202090204" pitchFamily="34" charset="0"/>
                <a:cs typeface="+mn-cs"/>
              </a:endParaRPr>
            </a:p>
          </p:txBody>
        </p:sp>
      </p:grpSp>
      <p:sp>
        <p:nvSpPr>
          <p:cNvPr id="82" name="Rectángulo 81">
            <a:extLst>
              <a:ext uri="{FF2B5EF4-FFF2-40B4-BE49-F238E27FC236}">
                <a16:creationId xmlns:a16="http://schemas.microsoft.com/office/drawing/2014/main" id="{AE91B58C-B36F-014B-A200-A1174BF69FB9}"/>
              </a:ext>
            </a:extLst>
          </p:cNvPr>
          <p:cNvSpPr/>
          <p:nvPr/>
        </p:nvSpPr>
        <p:spPr>
          <a:xfrm rot="1309173">
            <a:off x="8735591" y="2901347"/>
            <a:ext cx="2222397" cy="57162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b="1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Situaciones controvertidas</a:t>
            </a:r>
          </a:p>
        </p:txBody>
      </p:sp>
      <p:sp>
        <p:nvSpPr>
          <p:cNvPr id="39" name="Rechteck 1">
            <a:extLst>
              <a:ext uri="{FF2B5EF4-FFF2-40B4-BE49-F238E27FC236}">
                <a16:creationId xmlns:a16="http://schemas.microsoft.com/office/drawing/2014/main" id="{5F91E143-5822-EB49-A2C2-34DD6998DF52}"/>
              </a:ext>
            </a:extLst>
          </p:cNvPr>
          <p:cNvSpPr/>
          <p:nvPr/>
        </p:nvSpPr>
        <p:spPr bwMode="auto">
          <a:xfrm>
            <a:off x="4055942" y="4887770"/>
            <a:ext cx="5784474" cy="322770"/>
          </a:xfrm>
          <a:prstGeom prst="rect">
            <a:avLst/>
          </a:prstGeom>
          <a:solidFill>
            <a:schemeClr val="accent4">
              <a:lumMod val="75000"/>
              <a:alpha val="42000"/>
            </a:schemeClr>
          </a:solidFill>
          <a:ln w="12700">
            <a:noFill/>
            <a:round/>
            <a:headEnd/>
            <a:tailEnd/>
          </a:ln>
        </p:spPr>
        <p:txBody>
          <a:bodyPr lIns="360000" rtlCol="0" anchor="ctr"/>
          <a:lstStyle/>
          <a:p>
            <a:r>
              <a:rPr lang="es-ES" sz="14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ea typeface="Helvetica" charset="0"/>
                <a:cs typeface="Helvetica" charset="0"/>
              </a:rPr>
              <a:t>MONOTRIBUTISTAS CON BAJA DE OFICIO POR FALTA DE PAGO</a:t>
            </a:r>
            <a:endParaRPr lang="es-ES_tradnl" sz="1400" dirty="0">
              <a:solidFill>
                <a:schemeClr val="accent1">
                  <a:lumMod val="50000"/>
                </a:schemeClr>
              </a:solidFill>
              <a:latin typeface="Trebuchet MS" panose="020B0703020202090204" pitchFamily="34" charset="0"/>
              <a:ea typeface="Helvetica" charset="0"/>
              <a:cs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27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5" grpId="0" animBg="1"/>
      <p:bldP spid="36" grpId="0" animBg="1"/>
      <p:bldP spid="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>
                <a:latin typeface="Trebuchet MS" panose="020B0703020202090204" pitchFamily="34" charset="0"/>
              </a:rPr>
              <a:pPr>
                <a:defRPr/>
              </a:pPr>
              <a:t>9</a:t>
            </a:fld>
            <a:endParaRPr lang="es-AR" dirty="0">
              <a:latin typeface="Trebuchet MS" panose="020B070302020209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6BA55D43-C959-8747-A205-7CE55BB4B5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4181" y="1996070"/>
            <a:ext cx="5902003" cy="4861930"/>
          </a:xfrm>
          <a:prstGeom prst="rect">
            <a:avLst/>
          </a:prstGeom>
        </p:spPr>
      </p:pic>
      <p:grpSp>
        <p:nvGrpSpPr>
          <p:cNvPr id="5" name="Grupo 4">
            <a:extLst>
              <a:ext uri="{FF2B5EF4-FFF2-40B4-BE49-F238E27FC236}">
                <a16:creationId xmlns:a16="http://schemas.microsoft.com/office/drawing/2014/main" id="{0A329CE8-9F76-D041-B462-88FFF4A9D376}"/>
              </a:ext>
            </a:extLst>
          </p:cNvPr>
          <p:cNvGrpSpPr/>
          <p:nvPr/>
        </p:nvGrpSpPr>
        <p:grpSpPr>
          <a:xfrm>
            <a:off x="2463014" y="2104869"/>
            <a:ext cx="2958221" cy="1522570"/>
            <a:chOff x="4469463" y="2440038"/>
            <a:chExt cx="2958221" cy="1522570"/>
          </a:xfrm>
        </p:grpSpPr>
        <p:sp>
          <p:nvSpPr>
            <p:cNvPr id="6" name="Freeform: Shape 1157">
              <a:extLst>
                <a:ext uri="{FF2B5EF4-FFF2-40B4-BE49-F238E27FC236}">
                  <a16:creationId xmlns:a16="http://schemas.microsoft.com/office/drawing/2014/main" id="{14B608E8-4AC8-B440-8930-2357C743A291}"/>
                </a:ext>
              </a:extLst>
            </p:cNvPr>
            <p:cNvSpPr/>
            <p:nvPr/>
          </p:nvSpPr>
          <p:spPr>
            <a:xfrm>
              <a:off x="4469463" y="2440038"/>
              <a:ext cx="2636933" cy="152257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660" h="729">
                  <a:moveTo>
                    <a:pt x="1660" y="729"/>
                  </a:moveTo>
                  <a:lnTo>
                    <a:pt x="0" y="729"/>
                  </a:lnTo>
                  <a:lnTo>
                    <a:pt x="0" y="0"/>
                  </a:lnTo>
                  <a:lnTo>
                    <a:pt x="1660" y="0"/>
                  </a:lnTo>
                  <a:close/>
                </a:path>
              </a:pathLst>
            </a:custGeom>
            <a:solidFill>
              <a:schemeClr val="tx1">
                <a:alpha val="6000"/>
              </a:schemeClr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Trebuchet MS" panose="020B0703020202090204" pitchFamily="34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8" name="Text Placeholder 33">
              <a:extLst>
                <a:ext uri="{FF2B5EF4-FFF2-40B4-BE49-F238E27FC236}">
                  <a16:creationId xmlns:a16="http://schemas.microsoft.com/office/drawing/2014/main" id="{B5EF9211-D07C-F14A-AED3-01718E9FCD96}"/>
                </a:ext>
              </a:extLst>
            </p:cNvPr>
            <p:cNvSpPr txBox="1">
              <a:spLocks/>
            </p:cNvSpPr>
            <p:nvPr/>
          </p:nvSpPr>
          <p:spPr>
            <a:xfrm>
              <a:off x="5057179" y="2924980"/>
              <a:ext cx="2370505" cy="797079"/>
            </a:xfrm>
            <a:prstGeom prst="rect">
              <a:avLst/>
            </a:prstGeom>
          </p:spPr>
          <p:txBody>
            <a:bodyPr wrap="square"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00000"/>
                </a:lnSpc>
                <a:buNone/>
              </a:pPr>
              <a:r>
                <a:rPr lang="es-ES_tradnl" sz="2000" b="1" dirty="0">
                  <a:solidFill>
                    <a:schemeClr val="accent1">
                      <a:lumMod val="50000"/>
                    </a:schemeClr>
                  </a:solidFill>
                  <a:latin typeface="Trebuchet MS" panose="020B0703020202090204" pitchFamily="34" charset="0"/>
                  <a:cs typeface="Roboto Regular"/>
                </a:rPr>
                <a:t>Contribuyentes </a:t>
              </a:r>
              <a:r>
                <a:rPr lang="es-ES_tradnl" sz="2000" b="1" dirty="0" err="1">
                  <a:solidFill>
                    <a:schemeClr val="accent1">
                      <a:lumMod val="50000"/>
                    </a:schemeClr>
                  </a:solidFill>
                  <a:latin typeface="Trebuchet MS" panose="020B0703020202090204" pitchFamily="34" charset="0"/>
                  <a:cs typeface="Roboto Regular"/>
                </a:rPr>
                <a:t>MiPyMEs</a:t>
              </a:r>
              <a:endParaRPr lang="es-ES_tradnl" sz="200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cs typeface="Roboto Regular"/>
              </a:endParaRPr>
            </a:p>
          </p:txBody>
        </p:sp>
      </p:grpSp>
      <p:grpSp>
        <p:nvGrpSpPr>
          <p:cNvPr id="15" name="Grupo 14">
            <a:extLst>
              <a:ext uri="{FF2B5EF4-FFF2-40B4-BE49-F238E27FC236}">
                <a16:creationId xmlns:a16="http://schemas.microsoft.com/office/drawing/2014/main" id="{636996E5-30A7-FF4B-9BBD-C354D0FE87F1}"/>
              </a:ext>
            </a:extLst>
          </p:cNvPr>
          <p:cNvGrpSpPr/>
          <p:nvPr/>
        </p:nvGrpSpPr>
        <p:grpSpPr>
          <a:xfrm>
            <a:off x="8976320" y="3200187"/>
            <a:ext cx="2946019" cy="1514607"/>
            <a:chOff x="4917058" y="5092043"/>
            <a:chExt cx="2369628" cy="1613594"/>
          </a:xfrm>
        </p:grpSpPr>
        <p:sp>
          <p:nvSpPr>
            <p:cNvPr id="16" name="Freeform: Shape 1151">
              <a:extLst>
                <a:ext uri="{FF2B5EF4-FFF2-40B4-BE49-F238E27FC236}">
                  <a16:creationId xmlns:a16="http://schemas.microsoft.com/office/drawing/2014/main" id="{58258DBC-EC88-D748-BB12-B4AFB5A26F30}"/>
                </a:ext>
              </a:extLst>
            </p:cNvPr>
            <p:cNvSpPr/>
            <p:nvPr/>
          </p:nvSpPr>
          <p:spPr>
            <a:xfrm>
              <a:off x="5165671" y="5092043"/>
              <a:ext cx="2121015" cy="161359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659" h="730">
                  <a:moveTo>
                    <a:pt x="0" y="730"/>
                  </a:moveTo>
                  <a:lnTo>
                    <a:pt x="1659" y="730"/>
                  </a:lnTo>
                  <a:lnTo>
                    <a:pt x="1659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alpha val="6000"/>
              </a:schemeClr>
            </a:solidFill>
            <a:ln cap="flat">
              <a:noFill/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rtl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tabLst/>
              </a:pPr>
              <a:endParaRPr lang="en-US" sz="1800" b="0" i="0" u="none" strike="noStrike" kern="1200">
                <a:ln>
                  <a:noFill/>
                </a:ln>
                <a:latin typeface="Trebuchet MS" panose="020B0703020202090204" pitchFamily="34" charset="0"/>
                <a:ea typeface="Arial Unicode MS" pitchFamily="2"/>
                <a:cs typeface="Arial Unicode MS" pitchFamily="2"/>
              </a:endParaRPr>
            </a:p>
          </p:txBody>
        </p:sp>
        <p:sp>
          <p:nvSpPr>
            <p:cNvPr id="18" name="Text Placeholder 33">
              <a:extLst>
                <a:ext uri="{FF2B5EF4-FFF2-40B4-BE49-F238E27FC236}">
                  <a16:creationId xmlns:a16="http://schemas.microsoft.com/office/drawing/2014/main" id="{B179807B-40DB-8045-B648-0D59436AD134}"/>
                </a:ext>
              </a:extLst>
            </p:cNvPr>
            <p:cNvSpPr txBox="1">
              <a:spLocks/>
            </p:cNvSpPr>
            <p:nvPr/>
          </p:nvSpPr>
          <p:spPr>
            <a:xfrm>
              <a:off x="4917058" y="5574251"/>
              <a:ext cx="1957954" cy="447235"/>
            </a:xfrm>
            <a:prstGeom prst="rect">
              <a:avLst/>
            </a:prstGeom>
          </p:spPr>
          <p:txBody>
            <a:bodyPr wrap="square" lIns="0" tIns="0" rIns="0" bIns="0"/>
            <a:lstStyle>
              <a:lvl1pPr marL="171450" indent="-171450" algn="l" defTabSz="685800" rtl="0" eaLnBrk="1" latinLnBrk="0" hangingPunct="1"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1pPr>
              <a:lvl2pPr marL="5143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2pPr>
              <a:lvl3pPr marL="8572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3pPr>
              <a:lvl4pPr marL="12001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4pPr>
              <a:lvl5pPr marL="15430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Neris Thin" panose="00000300000000000000" pitchFamily="50" charset="0"/>
                  <a:ea typeface="+mn-ea"/>
                  <a:cs typeface="+mn-cs"/>
                </a:defRPr>
              </a:lvl5pPr>
              <a:lvl6pPr marL="18859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2288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717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14650" indent="-171450" algn="l" defTabSz="685800" rtl="0" eaLnBrk="1" latinLnBrk="0" hangingPunct="1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lnSpc>
                  <a:spcPct val="100000"/>
                </a:lnSpc>
                <a:buNone/>
              </a:pPr>
              <a:r>
                <a:rPr lang="es-ES_tradnl" sz="2000" b="1" dirty="0" err="1">
                  <a:solidFill>
                    <a:schemeClr val="accent1">
                      <a:lumMod val="50000"/>
                    </a:schemeClr>
                  </a:solidFill>
                  <a:latin typeface="Trebuchet MS" panose="020B0703020202090204" pitchFamily="34" charset="0"/>
                  <a:cs typeface="Roboto Regular"/>
                </a:rPr>
                <a:t>MiPyMEs</a:t>
              </a:r>
              <a:r>
                <a:rPr lang="es-ES_tradnl" sz="2000" b="1" dirty="0">
                  <a:solidFill>
                    <a:schemeClr val="accent1">
                      <a:lumMod val="50000"/>
                    </a:schemeClr>
                  </a:solidFill>
                  <a:latin typeface="Trebuchet MS" panose="020B0703020202090204" pitchFamily="34" charset="0"/>
                  <a:cs typeface="Roboto Regular"/>
                </a:rPr>
                <a:t> </a:t>
              </a:r>
              <a:r>
                <a:rPr lang="es-ES_tradnl" sz="2000" b="1" i="1" dirty="0">
                  <a:solidFill>
                    <a:schemeClr val="accent1">
                      <a:lumMod val="50000"/>
                    </a:schemeClr>
                  </a:solidFill>
                  <a:latin typeface="Trebuchet MS" panose="020B0703020202090204" pitchFamily="34" charset="0"/>
                  <a:cs typeface="Roboto Regular"/>
                </a:rPr>
                <a:t>Condicionales</a:t>
              </a:r>
              <a:endParaRPr lang="es-ES_tradnl" sz="2000" i="1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  <a:cs typeface="Roboto Regular"/>
              </a:endParaRPr>
            </a:p>
          </p:txBody>
        </p:sp>
      </p:grpSp>
      <p:sp>
        <p:nvSpPr>
          <p:cNvPr id="24" name="Rectangle 4">
            <a:extLst>
              <a:ext uri="{FF2B5EF4-FFF2-40B4-BE49-F238E27FC236}">
                <a16:creationId xmlns:a16="http://schemas.microsoft.com/office/drawing/2014/main" id="{7F021E4F-96A6-8846-90CD-D5131EFB284C}"/>
              </a:ext>
            </a:extLst>
          </p:cNvPr>
          <p:cNvSpPr txBox="1">
            <a:spLocks noChangeArrowheads="1"/>
          </p:cNvSpPr>
          <p:nvPr/>
        </p:nvSpPr>
        <p:spPr>
          <a:xfrm>
            <a:off x="2351584" y="620688"/>
            <a:ext cx="9289032" cy="971550"/>
          </a:xfrm>
          <a:prstGeom prst="rect">
            <a:avLst/>
          </a:prstGeom>
        </p:spPr>
        <p:txBody>
          <a:bodyPr/>
          <a:lstStyle/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AR" sz="3200" b="1" kern="0" dirty="0">
                <a:solidFill>
                  <a:schemeClr val="accent1">
                    <a:lumMod val="50000"/>
                  </a:schemeClr>
                </a:solidFill>
                <a:latin typeface="Trebuchet MS" panose="020B0703020202090204" pitchFamily="34" charset="0"/>
              </a:rPr>
              <a:t>MORATORIA MiPyMEs</a:t>
            </a:r>
          </a:p>
          <a:p>
            <a:pPr fontAlgn="base">
              <a:lnSpc>
                <a:spcPct val="10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s-ES" sz="2800" b="1" kern="0" dirty="0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Sujetos beneficiarios : Tipos de </a:t>
            </a:r>
            <a:r>
              <a:rPr lang="es-ES" sz="2800" b="1" kern="0" dirty="0" err="1">
                <a:solidFill>
                  <a:schemeClr val="accent1">
                    <a:lumMod val="75000"/>
                  </a:schemeClr>
                </a:solidFill>
                <a:latin typeface="Trebuchet MS" panose="020B0703020202090204" pitchFamily="34" charset="0"/>
              </a:rPr>
              <a:t>MiPyMEs</a:t>
            </a:r>
            <a:endParaRPr lang="es-AR" sz="2800" b="1" kern="0" dirty="0">
              <a:solidFill>
                <a:schemeClr val="accent1">
                  <a:lumMod val="75000"/>
                </a:schemeClr>
              </a:solidFill>
              <a:latin typeface="Trebuchet MS" panose="020B0703020202090204" pitchFamily="34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FFC74BBF-262A-CC4A-A59B-4344BD42AB1E}"/>
              </a:ext>
            </a:extLst>
          </p:cNvPr>
          <p:cNvSpPr txBox="1"/>
          <p:nvPr/>
        </p:nvSpPr>
        <p:spPr>
          <a:xfrm>
            <a:off x="1830742" y="6348734"/>
            <a:ext cx="35244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sz="1000" dirty="0">
                <a:solidFill>
                  <a:schemeClr val="accent3">
                    <a:lumMod val="50000"/>
                  </a:schemeClr>
                </a:solidFill>
                <a:latin typeface="Trebuchet MS" panose="020B0703020202090204" pitchFamily="34" charset="0"/>
              </a:rPr>
              <a:t>Fuente: Art. 8 de la Ley 27.541 (B.O. 23/12/2019) y Art. 1 y 4 de la R.G. (AFIP) 4667 (B.O. 31/01/2020). </a:t>
            </a:r>
          </a:p>
        </p:txBody>
      </p:sp>
    </p:spTree>
    <p:extLst>
      <p:ext uri="{BB962C8B-B14F-4D97-AF65-F5344CB8AC3E}">
        <p14:creationId xmlns:p14="http://schemas.microsoft.com/office/powerpoint/2010/main" val="392547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dor">
  <a:themeElements>
    <a:clrScheme name="Mirador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Mirador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irador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>
    <a:spDef>
      <a:spPr>
        <a:solidFill>
          <a:schemeClr val="accent1">
            <a:lumMod val="60000"/>
            <a:lumOff val="40000"/>
            <a:alpha val="31000"/>
          </a:schemeClr>
        </a:solidFill>
        <a:ln w="12700">
          <a:solidFill>
            <a:schemeClr val="accent1">
              <a:shade val="50000"/>
            </a:schemeClr>
          </a:solidFill>
          <a:prstDash val="solid"/>
        </a:ln>
      </a:spPr>
      <a:bodyPr rtlCol="0" anchor="ctr"/>
      <a:lstStyle>
        <a:defPPr algn="ctr">
          <a:defRPr sz="1600" dirty="0" smtClean="0">
            <a:solidFill>
              <a:schemeClr val="accent1">
                <a:lumMod val="50000"/>
              </a:schemeClr>
            </a:solidFill>
            <a:latin typeface="Trebuchet MS" panose="020B070302020209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1FBFA85FE7723479E0F283DFE2E3C08" ma:contentTypeVersion="9" ma:contentTypeDescription="Crear nuevo documento." ma:contentTypeScope="" ma:versionID="05644ce08b5c3206377111cd73c546af">
  <xsd:schema xmlns:xsd="http://www.w3.org/2001/XMLSchema" xmlns:xs="http://www.w3.org/2001/XMLSchema" xmlns:p="http://schemas.microsoft.com/office/2006/metadata/properties" xmlns:ns2="ec30b9d9-4362-484b-8b30-be2630269b67" targetNamespace="http://schemas.microsoft.com/office/2006/metadata/properties" ma:root="true" ma:fieldsID="1240a5843d110f5afdebc038894e4dc0" ns2:_="">
    <xsd:import namespace="ec30b9d9-4362-484b-8b30-be2630269b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30b9d9-4362-484b-8b30-be2630269b6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8D5F8C5-747D-48AA-9856-173DB8B71935}">
  <ds:schemaRefs>
    <ds:schemaRef ds:uri="http://purl.org/dc/elements/1.1/"/>
    <ds:schemaRef ds:uri="http://purl.org/dc/terms/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ec30b9d9-4362-484b-8b30-be2630269b67"/>
  </ds:schemaRefs>
</ds:datastoreItem>
</file>

<file path=customXml/itemProps2.xml><?xml version="1.0" encoding="utf-8"?>
<ds:datastoreItem xmlns:ds="http://schemas.openxmlformats.org/officeDocument/2006/customXml" ds:itemID="{692C4186-E866-40D5-8936-F3C6E14B08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c30b9d9-4362-484b-8b30-be2630269b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D6D0FFE-3C2F-4D85-8C4D-30FC7735BDD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5804</TotalTime>
  <Words>4041</Words>
  <Application>Microsoft Macintosh PowerPoint</Application>
  <PresentationFormat>Panorámica</PresentationFormat>
  <Paragraphs>643</Paragraphs>
  <Slides>52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11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52</vt:i4>
      </vt:variant>
    </vt:vector>
  </HeadingPairs>
  <TitlesOfParts>
    <vt:vector size="64" baseType="lpstr">
      <vt:lpstr>Arial</vt:lpstr>
      <vt:lpstr>Book Antiqua</vt:lpstr>
      <vt:lpstr>Calibri</vt:lpstr>
      <vt:lpstr>Calibri Light</vt:lpstr>
      <vt:lpstr>Century Schoolbook</vt:lpstr>
      <vt:lpstr>Lato Light</vt:lpstr>
      <vt:lpstr>Roboto</vt:lpstr>
      <vt:lpstr>Roboto Bold</vt:lpstr>
      <vt:lpstr>Trebuchet MS</vt:lpstr>
      <vt:lpstr>Wingdings</vt:lpstr>
      <vt:lpstr>Wingdings 2</vt:lpstr>
      <vt:lpstr>Mirador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Windows XP Titan Ultimate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Juan Carlos</dc:creator>
  <cp:lastModifiedBy>Alberto Mastandrea</cp:lastModifiedBy>
  <cp:revision>296</cp:revision>
  <cp:lastPrinted>2020-03-09T10:52:37Z</cp:lastPrinted>
  <dcterms:created xsi:type="dcterms:W3CDTF">2020-01-03T20:33:55Z</dcterms:created>
  <dcterms:modified xsi:type="dcterms:W3CDTF">2020-03-09T11:00:20Z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0x01010061FBFA85FE7723479E0F283DFE2E3C08</vt:lpwstr>
  </property>
</Properties>
</file>