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5" r:id="rId6"/>
    <p:sldId id="287" r:id="rId7"/>
    <p:sldId id="261" r:id="rId8"/>
    <p:sldId id="277" r:id="rId9"/>
    <p:sldId id="288" r:id="rId10"/>
    <p:sldId id="285" r:id="rId11"/>
    <p:sldId id="289" r:id="rId12"/>
    <p:sldId id="290" r:id="rId13"/>
    <p:sldId id="284" r:id="rId14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DCFF"/>
    <a:srgbClr val="CCFFFF"/>
    <a:srgbClr val="CCEC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346" y="-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EC26A-C085-3D49-8FFD-E3AA5F77ADE3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81FAB-42B2-2A40-A2E7-57F2AE4D968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2971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C81FAB-42B2-2A40-A2E7-57F2AE4D9689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98300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Rectángulo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Marcador de contenido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Rectángulo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s-E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Marcador de contenido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6" name="25 Marcador de contenido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5" name="24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  <p:sp>
        <p:nvSpPr>
          <p:cNvPr id="23" name="22 Título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Rectángulo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Rectángulo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Marcador de contenido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  <p:sp>
        <p:nvSpPr>
          <p:cNvPr id="21" name="20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Conector recto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Rectángulo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Elipse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22" name="21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Rectángulo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Rectángulo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Rectángulo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Rectángulo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1689376-28C9-544A-B202-4032DE467262}" type="datetimeFigureOut">
              <a:rPr lang="es-ES" smtClean="0"/>
              <a:t>15/10/2019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s-ES"/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Elipse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F7D5E2-5A33-9345-A893-65AB07764057}" type="slidenum">
              <a:rPr lang="es-ES" smtClean="0"/>
              <a:t>‹Nº›</a:t>
            </a:fld>
            <a:endParaRPr lang="es-ES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package" Target="../embeddings/Hoja_de_c_lculo_de_Microsoft_Excel1.xls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284053" y="685627"/>
            <a:ext cx="8480293" cy="1738313"/>
          </a:xfrm>
          <a:noFill/>
        </p:spPr>
        <p:txBody>
          <a:bodyPr>
            <a:normAutofit fontScale="90000"/>
          </a:bodyPr>
          <a:lstStyle/>
          <a:p>
            <a:r>
              <a:rPr lang="es-AR" b="1" dirty="0" smtClean="0"/>
              <a:t>CICLO DE ACTUALIDAD TRIBUTARIA</a:t>
            </a:r>
            <a:br>
              <a:rPr lang="es-AR" b="1" dirty="0" smtClean="0"/>
            </a:br>
            <a:r>
              <a:rPr lang="es-AR" b="1" dirty="0" smtClean="0"/>
              <a:t/>
            </a:r>
            <a:br>
              <a:rPr lang="es-AR" b="1" dirty="0" smtClean="0"/>
            </a:br>
            <a:r>
              <a:rPr lang="es-AR" b="1" dirty="0" smtClean="0"/>
              <a:t>OCTUBRE 2019 </a:t>
            </a:r>
            <a:endParaRPr lang="es-ES" b="1" dirty="0"/>
          </a:p>
        </p:txBody>
      </p:sp>
      <p:sp>
        <p:nvSpPr>
          <p:cNvPr id="3" name="Subtítulo 2"/>
          <p:cNvSpPr>
            <a:spLocks noGrp="1"/>
          </p:cNvSpPr>
          <p:nvPr>
            <p:ph idx="4294967295"/>
          </p:nvPr>
        </p:nvSpPr>
        <p:spPr>
          <a:xfrm>
            <a:off x="688038" y="2736909"/>
            <a:ext cx="7737475" cy="20669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AR" sz="5100" b="1" dirty="0" smtClean="0">
                <a:solidFill>
                  <a:schemeClr val="accent3">
                    <a:lumMod val="50000"/>
                  </a:schemeClr>
                </a:solidFill>
              </a:rPr>
              <a:t>JURISPRUDENCIA DE ACTUALIDAD</a:t>
            </a:r>
            <a:endParaRPr lang="es-AR" sz="19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s-AR" sz="1900" b="1" dirty="0"/>
          </a:p>
        </p:txBody>
      </p:sp>
      <p:sp>
        <p:nvSpPr>
          <p:cNvPr id="5" name="4 Rectángulo"/>
          <p:cNvSpPr/>
          <p:nvPr/>
        </p:nvSpPr>
        <p:spPr>
          <a:xfrm>
            <a:off x="4358143" y="5044056"/>
            <a:ext cx="44062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spcBef>
                <a:spcPct val="20000"/>
              </a:spcBef>
              <a:buClr>
                <a:srgbClr val="D16349"/>
              </a:buClr>
              <a:buSzPct val="85000"/>
            </a:pPr>
            <a:r>
              <a:rPr lang="es-AR" sz="2000" b="1" dirty="0" smtClean="0">
                <a:solidFill>
                  <a:prstClr val="black"/>
                </a:solidFill>
              </a:rPr>
              <a:t>C.P</a:t>
            </a:r>
            <a:r>
              <a:rPr lang="es-AR" sz="2000" b="1" dirty="0">
                <a:solidFill>
                  <a:prstClr val="black"/>
                </a:solidFill>
              </a:rPr>
              <a:t>. Carolina Calello </a:t>
            </a:r>
            <a:endParaRPr lang="es-E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62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7095" y="217096"/>
            <a:ext cx="8361123" cy="952711"/>
          </a:xfrm>
        </p:spPr>
        <p:txBody>
          <a:bodyPr>
            <a:noAutofit/>
          </a:bodyPr>
          <a:lstStyle/>
          <a:p>
            <a:pPr algn="ctr"/>
            <a:r>
              <a:rPr lang="es-ES" sz="3500" dirty="0" smtClean="0"/>
              <a:t>		</a:t>
            </a:r>
            <a:br>
              <a:rPr lang="es-ES" sz="3500" dirty="0" smtClean="0"/>
            </a:br>
            <a:r>
              <a:rPr lang="es-ES" sz="3500" b="1" dirty="0" smtClean="0"/>
              <a:t>   </a:t>
            </a:r>
            <a:r>
              <a:rPr lang="es-ES" sz="3200" b="1" dirty="0" smtClean="0"/>
              <a:t>PRESCRIPCION DE MULTAS. SUSPENSION LEY 26.476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150381" y="1420487"/>
            <a:ext cx="8866263" cy="54859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800" dirty="0" smtClean="0"/>
              <a:t>    Dos Santos Gustavo – TFN Sala B – 4/06/2019</a:t>
            </a:r>
          </a:p>
          <a:p>
            <a:endParaRPr lang="es-ES" sz="2800" dirty="0" smtClean="0"/>
          </a:p>
          <a:p>
            <a:r>
              <a:rPr lang="es-ES" sz="2800" dirty="0" smtClean="0"/>
              <a:t>Plazo de prescripción: 5 años. Suspensión por un año art. 44 de la ley 26.476</a:t>
            </a:r>
          </a:p>
          <a:p>
            <a:endParaRPr lang="es-ES" sz="2800" dirty="0" smtClean="0"/>
          </a:p>
          <a:p>
            <a:r>
              <a:rPr lang="es-ES" sz="2800" dirty="0" smtClean="0"/>
              <a:t>El contribuyente plantea la inaplicabilidad de la suspensión especial en materia de multas.</a:t>
            </a:r>
          </a:p>
          <a:p>
            <a:endParaRPr lang="es-ES" sz="2800" dirty="0"/>
          </a:p>
          <a:p>
            <a:r>
              <a:rPr lang="es-ES" sz="2800" dirty="0" smtClean="0"/>
              <a:t>Discusión: ¿La suspensión implica la aplicación retroactiva de una norma penal?</a:t>
            </a:r>
            <a:endParaRPr lang="is-IS" sz="2800" dirty="0" smtClean="0"/>
          </a:p>
        </p:txBody>
      </p:sp>
    </p:spTree>
    <p:extLst>
      <p:ext uri="{BB962C8B-B14F-4D97-AF65-F5344CB8AC3E}">
        <p14:creationId xmlns:p14="http://schemas.microsoft.com/office/powerpoint/2010/main" val="2762898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7095" y="217096"/>
            <a:ext cx="8361123" cy="952711"/>
          </a:xfrm>
        </p:spPr>
        <p:txBody>
          <a:bodyPr>
            <a:noAutofit/>
          </a:bodyPr>
          <a:lstStyle/>
          <a:p>
            <a:pPr algn="ctr"/>
            <a:r>
              <a:rPr lang="es-ES" sz="3500" dirty="0" smtClean="0"/>
              <a:t>		</a:t>
            </a:r>
            <a:br>
              <a:rPr lang="es-ES" sz="3500" dirty="0" smtClean="0"/>
            </a:br>
            <a:r>
              <a:rPr lang="es-ES" sz="3500" b="1" dirty="0" smtClean="0"/>
              <a:t>   </a:t>
            </a:r>
            <a:r>
              <a:rPr lang="es-ES" sz="3200" b="1" dirty="0" smtClean="0"/>
              <a:t>PRESCRIPCION DE MULTAS. SUSPENSION LEY 26.476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150381" y="1370351"/>
            <a:ext cx="8866263" cy="5485951"/>
          </a:xfrm>
        </p:spPr>
        <p:txBody>
          <a:bodyPr>
            <a:normAutofit/>
          </a:bodyPr>
          <a:lstStyle/>
          <a:p>
            <a:endParaRPr lang="is-IS" sz="2800" dirty="0" smtClean="0"/>
          </a:p>
          <a:p>
            <a:r>
              <a:rPr lang="is-IS" sz="2800" dirty="0" smtClean="0"/>
              <a:t>Mayoría rechaza: </a:t>
            </a:r>
          </a:p>
          <a:p>
            <a:pPr lvl="1"/>
            <a:r>
              <a:rPr lang="is-IS" sz="2500" dirty="0">
                <a:solidFill>
                  <a:srgbClr val="000000"/>
                </a:solidFill>
              </a:rPr>
              <a:t>S</a:t>
            </a:r>
            <a:r>
              <a:rPr lang="is-IS" sz="2500" dirty="0" smtClean="0">
                <a:solidFill>
                  <a:srgbClr val="000000"/>
                </a:solidFill>
              </a:rPr>
              <a:t>e trata de una norma procesal que entra en vigencia en forma inmediata</a:t>
            </a:r>
          </a:p>
          <a:p>
            <a:pPr lvl="1"/>
            <a:r>
              <a:rPr lang="is-IS" sz="2500" dirty="0" smtClean="0">
                <a:solidFill>
                  <a:srgbClr val="000000"/>
                </a:solidFill>
              </a:rPr>
              <a:t>Es un derecho en expectativa</a:t>
            </a:r>
          </a:p>
          <a:p>
            <a:pPr lvl="1"/>
            <a:endParaRPr lang="is-IS" sz="2500" dirty="0" smtClean="0">
              <a:solidFill>
                <a:srgbClr val="000000"/>
              </a:solidFill>
            </a:endParaRPr>
          </a:p>
          <a:p>
            <a:r>
              <a:rPr lang="is-IS" sz="2800" dirty="0" smtClean="0"/>
              <a:t>Magallón en disidencia: es inaplicable la suspensión, la prescripción forma parte del concepto de ley penal</a:t>
            </a:r>
          </a:p>
          <a:p>
            <a:endParaRPr lang="is-IS" sz="2800" dirty="0" smtClean="0"/>
          </a:p>
          <a:p>
            <a:endParaRPr lang="es-AR" sz="2800" dirty="0"/>
          </a:p>
          <a:p>
            <a:pPr marL="0" indent="0">
              <a:buNone/>
            </a:pPr>
            <a:endParaRPr lang="es-ES" sz="2600" dirty="0" smtClean="0"/>
          </a:p>
        </p:txBody>
      </p:sp>
    </p:spTree>
    <p:extLst>
      <p:ext uri="{BB962C8B-B14F-4D97-AF65-F5344CB8AC3E}">
        <p14:creationId xmlns:p14="http://schemas.microsoft.com/office/powerpoint/2010/main" val="235332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7095" y="217096"/>
            <a:ext cx="8361123" cy="952711"/>
          </a:xfrm>
        </p:spPr>
        <p:txBody>
          <a:bodyPr>
            <a:noAutofit/>
          </a:bodyPr>
          <a:lstStyle/>
          <a:p>
            <a:pPr algn="ctr"/>
            <a:r>
              <a:rPr lang="es-ES" sz="3500" dirty="0" smtClean="0"/>
              <a:t>		</a:t>
            </a:r>
            <a:br>
              <a:rPr lang="es-ES" sz="3500" dirty="0" smtClean="0"/>
            </a:br>
            <a:r>
              <a:rPr lang="es-ES" sz="3500" b="1" dirty="0" smtClean="0"/>
              <a:t>   </a:t>
            </a:r>
            <a:r>
              <a:rPr lang="es-ES" sz="3200" b="1" dirty="0" smtClean="0"/>
              <a:t>PRESCRIPCION DE MULTAS. SUSPENSION LEY 26.476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150381" y="1370351"/>
            <a:ext cx="8866263" cy="5485951"/>
          </a:xfrm>
        </p:spPr>
        <p:txBody>
          <a:bodyPr>
            <a:normAutofit/>
          </a:bodyPr>
          <a:lstStyle/>
          <a:p>
            <a:endParaRPr lang="is-IS" sz="2800" dirty="0" smtClean="0"/>
          </a:p>
          <a:p>
            <a:r>
              <a:rPr lang="is-IS" sz="2800" dirty="0" smtClean="0"/>
              <a:t>Antecedentes favorables al contribuyente:</a:t>
            </a:r>
          </a:p>
          <a:p>
            <a:pPr marL="0" indent="0">
              <a:buNone/>
            </a:pPr>
            <a:endParaRPr lang="is-IS" sz="2800" dirty="0" smtClean="0"/>
          </a:p>
          <a:p>
            <a:pPr lvl="1"/>
            <a:r>
              <a:rPr lang="is-IS" sz="2300" dirty="0" smtClean="0">
                <a:solidFill>
                  <a:schemeClr val="tx1"/>
                </a:solidFill>
              </a:rPr>
              <a:t>CSJN </a:t>
            </a:r>
            <a:r>
              <a:rPr lang="es-ES" sz="2300" dirty="0">
                <a:solidFill>
                  <a:schemeClr val="tx1"/>
                </a:solidFill>
              </a:rPr>
              <a:t>Guillermo </a:t>
            </a:r>
            <a:r>
              <a:rPr lang="es-ES" sz="2300" dirty="0" err="1">
                <a:solidFill>
                  <a:schemeClr val="tx1"/>
                </a:solidFill>
              </a:rPr>
              <a:t>Mirás</a:t>
            </a:r>
            <a:r>
              <a:rPr lang="es-ES" sz="2300" dirty="0">
                <a:solidFill>
                  <a:schemeClr val="tx1"/>
                </a:solidFill>
              </a:rPr>
              <a:t> S.A.C.I.F. v. Administración Nacional de Aduanas </a:t>
            </a:r>
            <a:r>
              <a:rPr lang="es-ES" sz="2300" dirty="0" smtClean="0">
                <a:solidFill>
                  <a:schemeClr val="tx1"/>
                </a:solidFill>
              </a:rPr>
              <a:t>- </a:t>
            </a:r>
            <a:r>
              <a:rPr lang="es-ES" sz="2300" dirty="0">
                <a:solidFill>
                  <a:schemeClr val="tx1"/>
                </a:solidFill>
              </a:rPr>
              <a:t>18/10/</a:t>
            </a:r>
            <a:r>
              <a:rPr lang="es-ES" sz="2300" dirty="0" smtClean="0">
                <a:solidFill>
                  <a:schemeClr val="tx1"/>
                </a:solidFill>
              </a:rPr>
              <a:t>1973</a:t>
            </a:r>
          </a:p>
          <a:p>
            <a:pPr lvl="1"/>
            <a:endParaRPr lang="es-ES" sz="2300" dirty="0" smtClean="0">
              <a:solidFill>
                <a:schemeClr val="tx1"/>
              </a:solidFill>
            </a:endParaRPr>
          </a:p>
          <a:p>
            <a:pPr lvl="1"/>
            <a:r>
              <a:rPr lang="es-ES" sz="2400" dirty="0" err="1">
                <a:solidFill>
                  <a:srgbClr val="000000"/>
                </a:solidFill>
              </a:rPr>
              <a:t>CNCont</a:t>
            </a:r>
            <a:r>
              <a:rPr lang="es-ES" sz="2400" dirty="0">
                <a:solidFill>
                  <a:srgbClr val="000000"/>
                </a:solidFill>
              </a:rPr>
              <a:t>. </a:t>
            </a:r>
            <a:r>
              <a:rPr lang="es-ES" sz="2400" dirty="0" err="1">
                <a:solidFill>
                  <a:srgbClr val="000000"/>
                </a:solidFill>
              </a:rPr>
              <a:t>Adm</a:t>
            </a:r>
            <a:r>
              <a:rPr lang="es-ES" sz="2400" dirty="0">
                <a:solidFill>
                  <a:srgbClr val="000000"/>
                </a:solidFill>
              </a:rPr>
              <a:t>. Fed. </a:t>
            </a:r>
            <a:r>
              <a:rPr lang="es-ES" sz="2300" dirty="0" smtClean="0">
                <a:solidFill>
                  <a:srgbClr val="000000"/>
                </a:solidFill>
              </a:rPr>
              <a:t>sala </a:t>
            </a:r>
            <a:r>
              <a:rPr lang="es-ES" sz="2300" dirty="0">
                <a:solidFill>
                  <a:schemeClr val="tx1"/>
                </a:solidFill>
              </a:rPr>
              <a:t>IV,  Banco Central de la República Argentina c. </a:t>
            </a:r>
            <a:r>
              <a:rPr lang="es-ES" sz="2300" dirty="0" err="1">
                <a:solidFill>
                  <a:schemeClr val="tx1"/>
                </a:solidFill>
              </a:rPr>
              <a:t>Pacek</a:t>
            </a:r>
            <a:r>
              <a:rPr lang="es-ES" sz="2300" dirty="0">
                <a:solidFill>
                  <a:schemeClr val="tx1"/>
                </a:solidFill>
              </a:rPr>
              <a:t>, Julio J., 13/02/</a:t>
            </a:r>
            <a:r>
              <a:rPr lang="es-ES" sz="2300" dirty="0" smtClean="0">
                <a:solidFill>
                  <a:schemeClr val="tx1"/>
                </a:solidFill>
              </a:rPr>
              <a:t>2003</a:t>
            </a:r>
          </a:p>
          <a:p>
            <a:pPr lvl="1"/>
            <a:endParaRPr lang="es-ES" sz="2300" dirty="0">
              <a:solidFill>
                <a:schemeClr val="tx1"/>
              </a:solidFill>
            </a:endParaRPr>
          </a:p>
          <a:p>
            <a:pPr lvl="1"/>
            <a:r>
              <a:rPr lang="es-ES" sz="2400" dirty="0" err="1">
                <a:solidFill>
                  <a:srgbClr val="000000"/>
                </a:solidFill>
              </a:rPr>
              <a:t>CNCont</a:t>
            </a:r>
            <a:r>
              <a:rPr lang="es-ES" sz="2400" dirty="0">
                <a:solidFill>
                  <a:srgbClr val="000000"/>
                </a:solidFill>
              </a:rPr>
              <a:t>. </a:t>
            </a:r>
            <a:r>
              <a:rPr lang="es-ES" sz="2400" dirty="0" err="1">
                <a:solidFill>
                  <a:srgbClr val="000000"/>
                </a:solidFill>
              </a:rPr>
              <a:t>Adm</a:t>
            </a:r>
            <a:r>
              <a:rPr lang="es-ES" sz="2400" dirty="0">
                <a:solidFill>
                  <a:srgbClr val="000000"/>
                </a:solidFill>
              </a:rPr>
              <a:t>. Fed. </a:t>
            </a:r>
            <a:r>
              <a:rPr lang="es-ES" sz="2400" dirty="0" smtClean="0">
                <a:solidFill>
                  <a:schemeClr val="tx1"/>
                </a:solidFill>
              </a:rPr>
              <a:t>sala </a:t>
            </a:r>
            <a:r>
              <a:rPr lang="es-ES" sz="2400" dirty="0">
                <a:solidFill>
                  <a:schemeClr val="tx1"/>
                </a:solidFill>
              </a:rPr>
              <a:t>III, Dante S. R. L. c. Estado Nacional A.N.A., 03/09/1991 </a:t>
            </a:r>
            <a:endParaRPr lang="es-AR" sz="2800" dirty="0">
              <a:solidFill>
                <a:schemeClr val="tx1"/>
              </a:solidFill>
            </a:endParaRPr>
          </a:p>
          <a:p>
            <a:endParaRPr lang="es-AR" sz="2800" dirty="0"/>
          </a:p>
          <a:p>
            <a:pPr marL="0" indent="0">
              <a:buNone/>
            </a:pPr>
            <a:endParaRPr lang="es-ES" sz="2600" dirty="0" smtClean="0"/>
          </a:p>
        </p:txBody>
      </p:sp>
    </p:spTree>
    <p:extLst>
      <p:ext uri="{BB962C8B-B14F-4D97-AF65-F5344CB8AC3E}">
        <p14:creationId xmlns:p14="http://schemas.microsoft.com/office/powerpoint/2010/main" val="101423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</a:pPr>
            <a:endParaRPr lang="es-AR" dirty="0"/>
          </a:p>
          <a:p>
            <a:pPr marL="0" indent="0">
              <a:buNone/>
            </a:pPr>
            <a:endParaRPr lang="es-AR" dirty="0" smtClean="0"/>
          </a:p>
          <a:p>
            <a:pPr marL="0" indent="0">
              <a:buNone/>
            </a:pPr>
            <a:endParaRPr lang="es-AR" dirty="0"/>
          </a:p>
          <a:p>
            <a:pPr marL="0" indent="0" algn="ctr">
              <a:buNone/>
            </a:pPr>
            <a:r>
              <a:rPr lang="es-AR" sz="3200" dirty="0" smtClean="0"/>
              <a:t>MUCHAS GRACIAS</a:t>
            </a:r>
            <a:endParaRPr lang="es-AR" sz="3200" dirty="0"/>
          </a:p>
        </p:txBody>
      </p:sp>
    </p:spTree>
    <p:extLst>
      <p:ext uri="{BB962C8B-B14F-4D97-AF65-F5344CB8AC3E}">
        <p14:creationId xmlns:p14="http://schemas.microsoft.com/office/powerpoint/2010/main" val="1732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752" y="150391"/>
            <a:ext cx="8534400" cy="952557"/>
          </a:xfrm>
        </p:spPr>
        <p:txBody>
          <a:bodyPr>
            <a:noAutofit/>
          </a:bodyPr>
          <a:lstStyle/>
          <a:p>
            <a:pPr algn="ctr"/>
            <a:r>
              <a:rPr lang="es-ES" sz="2700" b="1" dirty="0" smtClean="0"/>
              <a:t>APLICACIÓN DE MULTAS MATERIALES. LEY PENAL MAS BENIGNA REFORMA LEY 27.430</a:t>
            </a:r>
            <a:endParaRPr lang="es-ES" sz="27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301752" y="1402852"/>
            <a:ext cx="8385048" cy="4579878"/>
          </a:xfrm>
        </p:spPr>
        <p:txBody>
          <a:bodyPr>
            <a:normAutofit fontScale="85000" lnSpcReduction="10000"/>
          </a:bodyPr>
          <a:lstStyle/>
          <a:p>
            <a:endParaRPr lang="es-ES" dirty="0" smtClean="0"/>
          </a:p>
          <a:p>
            <a:r>
              <a:rPr lang="es-ES" sz="3800" dirty="0" err="1" smtClean="0"/>
              <a:t>Inconar</a:t>
            </a:r>
            <a:r>
              <a:rPr lang="es-ES" sz="3800" dirty="0" smtClean="0"/>
              <a:t> SRL - </a:t>
            </a:r>
            <a:r>
              <a:rPr lang="es-ES" sz="4000" dirty="0" err="1"/>
              <a:t>CNCont</a:t>
            </a:r>
            <a:r>
              <a:rPr lang="es-ES" sz="4000" dirty="0"/>
              <a:t>. </a:t>
            </a:r>
            <a:r>
              <a:rPr lang="es-ES" sz="4000" dirty="0" err="1"/>
              <a:t>Adm</a:t>
            </a:r>
            <a:r>
              <a:rPr lang="es-ES" sz="4000" dirty="0"/>
              <a:t>. Fed</a:t>
            </a:r>
            <a:r>
              <a:rPr lang="es-ES" sz="4000" dirty="0" smtClean="0"/>
              <a:t>.</a:t>
            </a:r>
            <a:r>
              <a:rPr lang="es-ES" sz="3800" dirty="0" smtClean="0"/>
              <a:t> Sala I - 8/8/2019</a:t>
            </a:r>
            <a:endParaRPr lang="is-IS" sz="3800" dirty="0" smtClean="0"/>
          </a:p>
          <a:p>
            <a:pPr marL="274320" lvl="1" indent="0">
              <a:buClr>
                <a:schemeClr val="accent1"/>
              </a:buClr>
              <a:buNone/>
            </a:pPr>
            <a:endParaRPr lang="es-AR" sz="3800" dirty="0" smtClean="0">
              <a:solidFill>
                <a:schemeClr val="tx1"/>
              </a:solidFill>
            </a:endParaRPr>
          </a:p>
          <a:p>
            <a:pPr lvl="1">
              <a:buClr>
                <a:schemeClr val="accent1"/>
              </a:buClr>
            </a:pPr>
            <a:r>
              <a:rPr lang="es-AR" sz="3800" dirty="0" smtClean="0">
                <a:solidFill>
                  <a:schemeClr val="tx1"/>
                </a:solidFill>
              </a:rPr>
              <a:t>Multa por omisión artículo 45 Ley 11.683 como consecuencia de DDJJ rectificativas a instancias de la inspección</a:t>
            </a:r>
          </a:p>
          <a:p>
            <a:pPr lvl="1">
              <a:buClr>
                <a:schemeClr val="accent1"/>
              </a:buClr>
            </a:pPr>
            <a:r>
              <a:rPr lang="es-AR" sz="3800" dirty="0" smtClean="0">
                <a:solidFill>
                  <a:schemeClr val="tx1"/>
                </a:solidFill>
              </a:rPr>
              <a:t>Infracción cometida antes de la reforma </a:t>
            </a:r>
          </a:p>
          <a:p>
            <a:pPr lvl="1">
              <a:buClr>
                <a:schemeClr val="accent1"/>
              </a:buClr>
            </a:pPr>
            <a:r>
              <a:rPr lang="es-AR" sz="3800" dirty="0" smtClean="0">
                <a:solidFill>
                  <a:schemeClr val="tx1"/>
                </a:solidFill>
              </a:rPr>
              <a:t>Resolución dictada antes de la reforma</a:t>
            </a:r>
          </a:p>
          <a:p>
            <a:pPr lvl="1">
              <a:buClr>
                <a:schemeClr val="accent1"/>
              </a:buClr>
            </a:pPr>
            <a:endParaRPr lang="es-AR" sz="3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64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01752" y="291230"/>
            <a:ext cx="8534400" cy="758952"/>
          </a:xfrm>
        </p:spPr>
        <p:txBody>
          <a:bodyPr>
            <a:noAutofit/>
          </a:bodyPr>
          <a:lstStyle/>
          <a:p>
            <a:r>
              <a:rPr lang="es-ES" sz="2400" b="1" dirty="0"/>
              <a:t>APLICACIÓN DE MULTAS MATERIALES. LEY PENAL MAS BENIGNA REFORMA LEY 27.430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372626" y="1236641"/>
            <a:ext cx="8229600" cy="529757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s-ES" dirty="0" smtClean="0"/>
          </a:p>
          <a:p>
            <a:pPr marL="228600" lvl="2"/>
            <a:r>
              <a:rPr lang="es-ES" sz="2800" dirty="0" smtClean="0"/>
              <a:t>Art. 2 Código Penal </a:t>
            </a:r>
          </a:p>
          <a:p>
            <a:pPr marL="228600" lvl="2"/>
            <a:endParaRPr lang="es-ES" sz="2800" dirty="0" smtClean="0"/>
          </a:p>
          <a:p>
            <a:pPr marL="228600" lvl="2" algn="just"/>
            <a:r>
              <a:rPr lang="es-ES" sz="2800" dirty="0" smtClean="0"/>
              <a:t>Pactos internacionales art. 75 inciso 22) CN</a:t>
            </a:r>
          </a:p>
          <a:p>
            <a:pPr marL="228600" lvl="2" algn="just"/>
            <a:endParaRPr lang="es-ES" sz="2800" dirty="0" smtClean="0"/>
          </a:p>
          <a:p>
            <a:pPr marL="228600" lvl="2" algn="just"/>
            <a:r>
              <a:rPr lang="es-ES" sz="2800" dirty="0" smtClean="0"/>
              <a:t>Se debe declarar aún de oficio (CSJN </a:t>
            </a:r>
            <a:r>
              <a:rPr lang="es-ES" sz="2800" dirty="0" err="1" smtClean="0"/>
              <a:t>Pelesur</a:t>
            </a:r>
            <a:r>
              <a:rPr lang="es-ES" sz="2800" dirty="0" smtClean="0"/>
              <a:t> c. Subsecretaría de Marina Mercante, 24/11/1998 entre otros)</a:t>
            </a:r>
          </a:p>
          <a:p>
            <a:pPr marL="228600" lvl="2" algn="just"/>
            <a:endParaRPr lang="es-ES" sz="2800" dirty="0" smtClean="0"/>
          </a:p>
          <a:p>
            <a:pPr marL="228600" lvl="2" algn="just"/>
            <a:r>
              <a:rPr lang="es-ES" sz="2800" dirty="0" smtClean="0"/>
              <a:t>La comparación debe hacerse en forma completa, no se pueden tomar normas en forma parcial (CSJN </a:t>
            </a:r>
            <a:r>
              <a:rPr lang="es-ES" sz="2800" dirty="0" err="1" smtClean="0"/>
              <a:t>Revello</a:t>
            </a:r>
            <a:r>
              <a:rPr lang="es-ES" sz="2800" dirty="0" smtClean="0"/>
              <a:t>, Carlos Agustín, 21/11/2006)</a:t>
            </a:r>
          </a:p>
          <a:p>
            <a:pPr lvl="1"/>
            <a:endParaRPr lang="es-ES" sz="2400" dirty="0" smtClean="0"/>
          </a:p>
          <a:p>
            <a:endParaRPr lang="es-ES" sz="2600" dirty="0" smtClean="0"/>
          </a:p>
        </p:txBody>
      </p:sp>
    </p:spTree>
    <p:extLst>
      <p:ext uri="{BB962C8B-B14F-4D97-AF65-F5344CB8AC3E}">
        <p14:creationId xmlns:p14="http://schemas.microsoft.com/office/powerpoint/2010/main" val="344388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41715" y="321522"/>
            <a:ext cx="8410401" cy="669643"/>
          </a:xfrm>
        </p:spPr>
        <p:txBody>
          <a:bodyPr>
            <a:normAutofit fontScale="90000"/>
          </a:bodyPr>
          <a:lstStyle/>
          <a:p>
            <a:r>
              <a:rPr lang="es-ES" sz="2800" b="1" dirty="0"/>
              <a:t>APLICACIÓN DE MULTAS MATERIALES. LEY PENAL MAS BENIGNA REFORMA LEY </a:t>
            </a:r>
            <a:r>
              <a:rPr lang="es-ES" sz="2800" b="1" dirty="0" smtClean="0"/>
              <a:t>27.430</a:t>
            </a:r>
            <a:endParaRPr lang="es-ES" sz="2800" b="1" dirty="0"/>
          </a:p>
        </p:txBody>
      </p:sp>
      <p:sp>
        <p:nvSpPr>
          <p:cNvPr id="11" name="Marcador de contenido 10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ES" dirty="0"/>
          </a:p>
        </p:txBody>
      </p:sp>
      <p:graphicFrame>
        <p:nvGraphicFramePr>
          <p:cNvPr id="12" name="Objeto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177912"/>
              </p:ext>
            </p:extLst>
          </p:nvPr>
        </p:nvGraphicFramePr>
        <p:xfrm>
          <a:off x="220371" y="1527048"/>
          <a:ext cx="8654615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Hoja de cálculo" r:id="rId4" imgW="4495800" imgH="2108200" progId="Excel.Sheet.12">
                  <p:embed/>
                </p:oleObj>
              </mc:Choice>
              <mc:Fallback>
                <p:oleObj name="Hoja de cálculo" r:id="rId4" imgW="4495800" imgH="21082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0371" y="1527048"/>
                        <a:ext cx="8654615" cy="457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020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9906" y="175364"/>
            <a:ext cx="8769664" cy="886643"/>
          </a:xfrm>
        </p:spPr>
        <p:txBody>
          <a:bodyPr>
            <a:noAutofit/>
          </a:bodyPr>
          <a:lstStyle/>
          <a:p>
            <a:r>
              <a:rPr lang="es-ES" sz="2400" b="1" dirty="0"/>
              <a:t>APLICACIÓN DE MULTAS MATERIALES. LEY PENAL MAS BENIGNA REFORMA LEY </a:t>
            </a:r>
            <a:r>
              <a:rPr lang="es-ES" sz="2400" b="1" dirty="0" smtClean="0"/>
              <a:t>27.430</a:t>
            </a:r>
            <a:endParaRPr lang="es-ES" sz="25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229906" y="1362632"/>
            <a:ext cx="8769664" cy="5117354"/>
          </a:xfrm>
        </p:spPr>
        <p:txBody>
          <a:bodyPr>
            <a:normAutofit lnSpcReduction="10000"/>
          </a:bodyPr>
          <a:lstStyle/>
          <a:p>
            <a:r>
              <a:rPr lang="es-ES" sz="3200" dirty="0"/>
              <a:t>Conclusión: </a:t>
            </a:r>
            <a:r>
              <a:rPr lang="es-ES" sz="3200" dirty="0" smtClean="0"/>
              <a:t>se aplica la anterior</a:t>
            </a:r>
          </a:p>
          <a:p>
            <a:endParaRPr lang="es-ES" sz="3200" dirty="0" smtClean="0"/>
          </a:p>
          <a:p>
            <a:pPr lvl="1"/>
            <a:r>
              <a:rPr lang="es-ES" sz="2800" dirty="0" smtClean="0">
                <a:solidFill>
                  <a:schemeClr val="tx1"/>
                </a:solidFill>
              </a:rPr>
              <a:t>Antes </a:t>
            </a:r>
            <a:r>
              <a:rPr lang="es-ES" sz="2800" dirty="0">
                <a:solidFill>
                  <a:schemeClr val="tx1"/>
                </a:solidFill>
              </a:rPr>
              <a:t>de la reforma 1/3 del </a:t>
            </a:r>
            <a:r>
              <a:rPr lang="es-ES" sz="2800" dirty="0" smtClean="0">
                <a:solidFill>
                  <a:schemeClr val="tx1"/>
                </a:solidFill>
              </a:rPr>
              <a:t>mínimo del 50%:  </a:t>
            </a:r>
            <a:r>
              <a:rPr lang="es-ES" sz="2800" dirty="0">
                <a:solidFill>
                  <a:schemeClr val="tx1"/>
                </a:solidFill>
              </a:rPr>
              <a:t>16,66</a:t>
            </a:r>
            <a:r>
              <a:rPr lang="es-ES" sz="2800" dirty="0" smtClean="0">
                <a:solidFill>
                  <a:schemeClr val="tx1"/>
                </a:solidFill>
              </a:rPr>
              <a:t>%</a:t>
            </a:r>
          </a:p>
          <a:p>
            <a:pPr lvl="1"/>
            <a:endParaRPr lang="es-ES" sz="2800" dirty="0" smtClean="0">
              <a:solidFill>
                <a:schemeClr val="tx1"/>
              </a:solidFill>
            </a:endParaRPr>
          </a:p>
          <a:p>
            <a:pPr lvl="1"/>
            <a:r>
              <a:rPr lang="es-ES" sz="2800" dirty="0" smtClean="0">
                <a:solidFill>
                  <a:schemeClr val="tx1"/>
                </a:solidFill>
              </a:rPr>
              <a:t>Después </a:t>
            </a:r>
            <a:r>
              <a:rPr lang="es-ES" sz="2800" dirty="0">
                <a:solidFill>
                  <a:schemeClr val="tx1"/>
                </a:solidFill>
              </a:rPr>
              <a:t>de la reforma 1/4 del </a:t>
            </a:r>
            <a:r>
              <a:rPr lang="es-ES" sz="2800" i="1" dirty="0" smtClean="0">
                <a:solidFill>
                  <a:schemeClr val="tx1"/>
                </a:solidFill>
              </a:rPr>
              <a:t>mínimo</a:t>
            </a:r>
            <a:r>
              <a:rPr lang="es-ES" sz="2800" dirty="0" smtClean="0">
                <a:solidFill>
                  <a:schemeClr val="tx1"/>
                </a:solidFill>
              </a:rPr>
              <a:t> (fijo) del 100%: </a:t>
            </a:r>
            <a:r>
              <a:rPr lang="es-ES" sz="2800" dirty="0">
                <a:solidFill>
                  <a:schemeClr val="tx1"/>
                </a:solidFill>
              </a:rPr>
              <a:t>25% </a:t>
            </a:r>
            <a:endParaRPr lang="es-ES" sz="2800" dirty="0" smtClean="0">
              <a:solidFill>
                <a:schemeClr val="tx1"/>
              </a:solidFill>
            </a:endParaRPr>
          </a:p>
          <a:p>
            <a:pPr lvl="1"/>
            <a:endParaRPr lang="es-ES" sz="2800" dirty="0">
              <a:solidFill>
                <a:schemeClr val="tx1"/>
              </a:solidFill>
            </a:endParaRPr>
          </a:p>
          <a:p>
            <a:pPr lvl="1"/>
            <a:r>
              <a:rPr lang="es-ES" sz="2800" dirty="0" smtClean="0">
                <a:solidFill>
                  <a:schemeClr val="tx1"/>
                </a:solidFill>
              </a:rPr>
              <a:t>Además: no se aplica la instrucción AFIP 6/2007 porque eran rectificativas </a:t>
            </a:r>
          </a:p>
          <a:p>
            <a:pPr marL="274320" lvl="1" indent="0">
              <a:buNone/>
            </a:pPr>
            <a:r>
              <a:rPr lang="es-ES" sz="2800" dirty="0" smtClean="0">
                <a:solidFill>
                  <a:schemeClr val="tx1"/>
                </a:solidFill>
              </a:rPr>
              <a:t> </a:t>
            </a:r>
          </a:p>
          <a:p>
            <a:pPr lvl="1"/>
            <a:endParaRPr lang="es-ES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70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2148" y="175364"/>
            <a:ext cx="8229600" cy="886643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/>
              <a:t>SUSPENSION DE CUIT</a:t>
            </a:r>
            <a:endParaRPr lang="es-ES" sz="40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229906" y="1529752"/>
            <a:ext cx="8769664" cy="5117354"/>
          </a:xfrm>
        </p:spPr>
        <p:txBody>
          <a:bodyPr>
            <a:normAutofit fontScale="85000" lnSpcReduction="20000"/>
          </a:bodyPr>
          <a:lstStyle/>
          <a:p>
            <a:pPr marL="274320" lvl="2" indent="-274320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s-ES" sz="3500" dirty="0" err="1"/>
              <a:t>Equus</a:t>
            </a:r>
            <a:r>
              <a:rPr lang="es-ES" sz="3500" dirty="0"/>
              <a:t> SA - </a:t>
            </a:r>
            <a:r>
              <a:rPr lang="es-ES" sz="3500" dirty="0" err="1"/>
              <a:t>CNCont</a:t>
            </a:r>
            <a:r>
              <a:rPr lang="es-ES" sz="3500" dirty="0"/>
              <a:t>. </a:t>
            </a:r>
            <a:r>
              <a:rPr lang="es-ES" sz="3500" dirty="0" err="1"/>
              <a:t>Adm</a:t>
            </a:r>
            <a:r>
              <a:rPr lang="es-ES" sz="3500" dirty="0"/>
              <a:t>. Fed. </a:t>
            </a:r>
            <a:r>
              <a:rPr lang="es-ES" sz="3500" dirty="0" smtClean="0"/>
              <a:t>Sala </a:t>
            </a:r>
            <a:r>
              <a:rPr lang="es-ES" sz="3500" dirty="0"/>
              <a:t>IV- 24/09/</a:t>
            </a:r>
            <a:r>
              <a:rPr lang="es-ES" sz="3500" dirty="0" smtClean="0"/>
              <a:t>2019</a:t>
            </a:r>
            <a:endParaRPr lang="es-ES" sz="3200" dirty="0" smtClean="0"/>
          </a:p>
          <a:p>
            <a:pPr marL="548640" lvl="3" indent="-274320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s-ES" sz="3200" dirty="0" smtClean="0">
                <a:solidFill>
                  <a:srgbClr val="000000"/>
                </a:solidFill>
              </a:rPr>
              <a:t>Amparo con cautelar</a:t>
            </a:r>
          </a:p>
          <a:p>
            <a:pPr marL="274320" lvl="2" indent="-274320">
              <a:buClr>
                <a:schemeClr val="accent1"/>
              </a:buClr>
              <a:buSzPct val="85000"/>
              <a:buFont typeface="Wingdings 2"/>
              <a:buChar char=""/>
            </a:pPr>
            <a:endParaRPr lang="es-ES" sz="3200" dirty="0">
              <a:solidFill>
                <a:srgbClr val="000000"/>
              </a:solidFill>
            </a:endParaRPr>
          </a:p>
          <a:p>
            <a:pPr marL="548640" lvl="3" indent="-274320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s-ES" sz="3200" dirty="0" smtClean="0">
                <a:solidFill>
                  <a:srgbClr val="000000"/>
                </a:solidFill>
              </a:rPr>
              <a:t>RG 3832/2016: contribuyente no confiable. Cuestionamientos.</a:t>
            </a:r>
            <a:endParaRPr lang="es-ES" sz="3200" dirty="0">
              <a:solidFill>
                <a:srgbClr val="000000"/>
              </a:solidFill>
            </a:endParaRPr>
          </a:p>
          <a:p>
            <a:pPr marL="274320" lvl="2" indent="-274320">
              <a:buClr>
                <a:schemeClr val="accent1"/>
              </a:buClr>
              <a:buSzPct val="85000"/>
              <a:buFont typeface="Wingdings 2"/>
              <a:buChar char=""/>
            </a:pPr>
            <a:endParaRPr lang="es-ES" sz="3200" dirty="0" smtClean="0">
              <a:solidFill>
                <a:srgbClr val="000000"/>
              </a:solidFill>
            </a:endParaRPr>
          </a:p>
          <a:p>
            <a:pPr marL="548640" lvl="3" indent="-274320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s-ES" sz="3200" dirty="0" smtClean="0">
                <a:solidFill>
                  <a:srgbClr val="000000"/>
                </a:solidFill>
              </a:rPr>
              <a:t>Artículo 35 inciso h) reforma ley 27.430. </a:t>
            </a:r>
            <a:r>
              <a:rPr lang="es-ES" sz="3200" dirty="0">
                <a:solidFill>
                  <a:srgbClr val="000000"/>
                </a:solidFill>
              </a:rPr>
              <a:t>R</a:t>
            </a:r>
            <a:r>
              <a:rPr lang="es-ES" sz="3200" dirty="0" smtClean="0">
                <a:solidFill>
                  <a:srgbClr val="000000"/>
                </a:solidFill>
              </a:rPr>
              <a:t>eclamo con efecto suspensivo en casos de suspensión de condición de inscripto. </a:t>
            </a:r>
          </a:p>
          <a:p>
            <a:pPr marL="548640" lvl="3" indent="-274320">
              <a:buClr>
                <a:schemeClr val="accent1"/>
              </a:buClr>
              <a:buSzPct val="85000"/>
              <a:buFont typeface="Wingdings 2"/>
              <a:buChar char=""/>
            </a:pPr>
            <a:endParaRPr lang="es-ES" sz="3200" dirty="0" smtClean="0">
              <a:solidFill>
                <a:srgbClr val="000000"/>
              </a:solidFill>
            </a:endParaRPr>
          </a:p>
          <a:p>
            <a:pPr marL="548640" lvl="3" indent="-274320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s-ES" sz="3200" dirty="0" smtClean="0">
                <a:solidFill>
                  <a:srgbClr val="000000"/>
                </a:solidFill>
              </a:rPr>
              <a:t>Se otorga la medida cautelar</a:t>
            </a:r>
          </a:p>
          <a:p>
            <a:pPr lvl="2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537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3799" y="200352"/>
            <a:ext cx="8722098" cy="902607"/>
          </a:xfrm>
        </p:spPr>
        <p:txBody>
          <a:bodyPr>
            <a:noAutofit/>
          </a:bodyPr>
          <a:lstStyle/>
          <a:p>
            <a:pPr algn="ctr"/>
            <a:r>
              <a:rPr lang="es-ES" sz="2800" b="1" dirty="0" smtClean="0"/>
              <a:t>RESPONSABILIDAD SOLIDARIA DE DIRECTOR DE SA. RENUNCIA AL CARGO</a:t>
            </a:r>
            <a:endParaRPr lang="es-ES" sz="28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457200" y="1659939"/>
            <a:ext cx="8229600" cy="4807431"/>
          </a:xfrm>
        </p:spPr>
        <p:txBody>
          <a:bodyPr>
            <a:normAutofit fontScale="92500"/>
          </a:bodyPr>
          <a:lstStyle/>
          <a:p>
            <a:r>
              <a:rPr lang="es-ES" sz="2900" dirty="0" smtClean="0"/>
              <a:t>Castro </a:t>
            </a:r>
            <a:r>
              <a:rPr lang="es-ES" sz="2900" dirty="0"/>
              <a:t>Héctor - TFN </a:t>
            </a:r>
            <a:r>
              <a:rPr lang="es-ES" sz="2900" dirty="0" smtClean="0"/>
              <a:t>Sala B - </a:t>
            </a:r>
            <a:r>
              <a:rPr lang="es-ES" sz="2900" dirty="0"/>
              <a:t>14/06/</a:t>
            </a:r>
            <a:r>
              <a:rPr lang="es-ES" sz="2900" dirty="0" smtClean="0"/>
              <a:t>2019</a:t>
            </a:r>
          </a:p>
          <a:p>
            <a:endParaRPr lang="es-ES" sz="2900" dirty="0"/>
          </a:p>
          <a:p>
            <a:pPr marL="725488" indent="-273050"/>
            <a:r>
              <a:rPr lang="es-ES" sz="2900" dirty="0" smtClean="0"/>
              <a:t>Prueba sobre la renuncia: Acta con certificación posterior. No tiene fecha cierta</a:t>
            </a:r>
          </a:p>
          <a:p>
            <a:pPr marL="725488" indent="-273050"/>
            <a:endParaRPr lang="es-ES" sz="2900" dirty="0" smtClean="0"/>
          </a:p>
          <a:p>
            <a:pPr marL="725488" indent="-273050"/>
            <a:r>
              <a:rPr lang="es-ES" sz="2900" dirty="0" smtClean="0"/>
              <a:t>La renuncia no se encontraba inscripta en la IGJ (arts. 60 y 12 de la ley General de Sociedades)</a:t>
            </a:r>
          </a:p>
          <a:p>
            <a:pPr marL="725488" indent="-273050"/>
            <a:endParaRPr lang="es-ES" sz="2900" dirty="0"/>
          </a:p>
          <a:p>
            <a:pPr marL="725488" indent="-273050"/>
            <a:r>
              <a:rPr lang="es-ES" sz="2900" dirty="0" smtClean="0"/>
              <a:t>No se admite la defensa basada en la renuncia</a:t>
            </a:r>
          </a:p>
          <a:p>
            <a:endParaRPr lang="es-ES" sz="2900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173775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0110" y="150406"/>
            <a:ext cx="8699332" cy="1052254"/>
          </a:xfrm>
        </p:spPr>
        <p:txBody>
          <a:bodyPr>
            <a:noAutofit/>
          </a:bodyPr>
          <a:lstStyle/>
          <a:p>
            <a:pPr algn="ctr"/>
            <a:r>
              <a:rPr lang="es-ES" sz="3500" b="1" dirty="0" smtClean="0"/>
              <a:t>IMPUESTO AL VALOR AGREGADO. CREDITO FISCAL</a:t>
            </a:r>
            <a:endParaRPr lang="es-ES" sz="35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290110" y="1537461"/>
            <a:ext cx="8526026" cy="48129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800" dirty="0" err="1" smtClean="0"/>
              <a:t>Quilsa</a:t>
            </a:r>
            <a:r>
              <a:rPr lang="es-ES" sz="2800" dirty="0" smtClean="0"/>
              <a:t> </a:t>
            </a:r>
            <a:r>
              <a:rPr lang="es-ES" sz="2800" dirty="0" err="1" smtClean="0"/>
              <a:t>Com</a:t>
            </a:r>
            <a:r>
              <a:rPr lang="es-ES" sz="2800" dirty="0" smtClean="0"/>
              <a:t> Ar SH - TFN Sala D - 6/8/2019 </a:t>
            </a:r>
          </a:p>
          <a:p>
            <a:pPr marL="0" indent="0">
              <a:buNone/>
            </a:pPr>
            <a:endParaRPr lang="es-ES" sz="2800" dirty="0" smtClean="0"/>
          </a:p>
          <a:p>
            <a:r>
              <a:rPr lang="es-ES" sz="2800" dirty="0" smtClean="0"/>
              <a:t>Facturas a nombre de la SH antecesora </a:t>
            </a:r>
          </a:p>
          <a:p>
            <a:r>
              <a:rPr lang="es-ES" sz="2800" dirty="0" smtClean="0"/>
              <a:t>Las computa la SH continuadora de la actividad</a:t>
            </a:r>
          </a:p>
          <a:p>
            <a:r>
              <a:rPr lang="es-ES" sz="2800" dirty="0" smtClean="0"/>
              <a:t>No se cumple art. 12 de la Ley del impuesto </a:t>
            </a:r>
          </a:p>
          <a:p>
            <a:r>
              <a:rPr lang="es-ES" sz="2800" dirty="0" smtClean="0"/>
              <a:t>Importancia de la prueba </a:t>
            </a:r>
          </a:p>
          <a:p>
            <a:r>
              <a:rPr lang="es-ES" sz="2800" dirty="0" smtClean="0"/>
              <a:t>Por mayoría </a:t>
            </a:r>
            <a:r>
              <a:rPr lang="es-ES" sz="2800" dirty="0"/>
              <a:t>s</a:t>
            </a:r>
            <a:r>
              <a:rPr lang="es-ES" sz="2800" dirty="0" smtClean="0"/>
              <a:t>e admite </a:t>
            </a:r>
            <a:r>
              <a:rPr lang="es-ES" sz="2800" i="1" dirty="0" smtClean="0"/>
              <a:t>excepcionalmente</a:t>
            </a:r>
            <a:r>
              <a:rPr lang="es-ES" sz="2800" dirty="0" smtClean="0"/>
              <a:t> el cómputo de créditos fiscales</a:t>
            </a:r>
          </a:p>
          <a:p>
            <a:r>
              <a:rPr lang="es-ES" sz="2800" dirty="0" smtClean="0"/>
              <a:t>Gómez en disidencia</a:t>
            </a:r>
          </a:p>
          <a:p>
            <a:pPr marL="0" indent="0">
              <a:buNone/>
            </a:pPr>
            <a:r>
              <a:rPr lang="es-ES" sz="2800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62055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0386" y="183828"/>
            <a:ext cx="8361123" cy="1069538"/>
          </a:xfrm>
        </p:spPr>
        <p:txBody>
          <a:bodyPr>
            <a:noAutofit/>
          </a:bodyPr>
          <a:lstStyle/>
          <a:p>
            <a:r>
              <a:rPr lang="es-ES" sz="3200" b="1" dirty="0"/>
              <a:t>IMPUESTO AL VALOR AGREGADO. CREDITO </a:t>
            </a:r>
            <a:r>
              <a:rPr lang="es-ES" sz="3200" b="1" dirty="0" smtClean="0"/>
              <a:t>FISCAL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>
          <a:xfrm>
            <a:off x="290110" y="1621021"/>
            <a:ext cx="8526026" cy="48129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800" dirty="0" smtClean="0"/>
              <a:t>Otros antecedentes en el mismo sentido: </a:t>
            </a:r>
          </a:p>
          <a:p>
            <a:pPr marL="0" indent="0">
              <a:buNone/>
            </a:pPr>
            <a:endParaRPr lang="es-ES" sz="2800" dirty="0" smtClean="0"/>
          </a:p>
          <a:p>
            <a:r>
              <a:rPr lang="es-ES" sz="2800" dirty="0" smtClean="0"/>
              <a:t>Distribuidora </a:t>
            </a:r>
            <a:r>
              <a:rPr lang="es-ES" sz="2800" dirty="0"/>
              <a:t>Senderos – TFN 9/6/2008, confirmada </a:t>
            </a:r>
            <a:r>
              <a:rPr lang="es-ES" sz="2800" dirty="0" err="1"/>
              <a:t>CNCont</a:t>
            </a:r>
            <a:r>
              <a:rPr lang="es-ES" sz="2800" dirty="0"/>
              <a:t>. </a:t>
            </a:r>
            <a:r>
              <a:rPr lang="es-ES" sz="2800" dirty="0" err="1"/>
              <a:t>Adm</a:t>
            </a:r>
            <a:r>
              <a:rPr lang="es-ES" sz="2800" dirty="0"/>
              <a:t>. Fed. </a:t>
            </a:r>
            <a:r>
              <a:rPr lang="es-ES" sz="2800" dirty="0" smtClean="0"/>
              <a:t>Sala </a:t>
            </a:r>
            <a:r>
              <a:rPr lang="es-ES" sz="2800" dirty="0"/>
              <a:t>V - 8/7/</a:t>
            </a:r>
            <a:r>
              <a:rPr lang="es-ES" sz="2800" dirty="0" smtClean="0"/>
              <a:t>2010. A nombre de otro sujeto </a:t>
            </a:r>
            <a:endParaRPr lang="es-ES" sz="2800" dirty="0"/>
          </a:p>
          <a:p>
            <a:r>
              <a:rPr lang="es-ES" sz="2800" dirty="0" smtClean="0"/>
              <a:t>Arrieta </a:t>
            </a:r>
            <a:r>
              <a:rPr lang="es-ES" sz="2800" dirty="0"/>
              <a:t>Distribuciones </a:t>
            </a:r>
            <a:r>
              <a:rPr lang="es-ES" sz="2800" dirty="0" smtClean="0"/>
              <a:t>SA – </a:t>
            </a:r>
            <a:r>
              <a:rPr lang="es-ES" sz="2800" dirty="0" err="1"/>
              <a:t>CNCont</a:t>
            </a:r>
            <a:r>
              <a:rPr lang="es-ES" sz="2800" dirty="0"/>
              <a:t>. </a:t>
            </a:r>
            <a:r>
              <a:rPr lang="es-ES" sz="2800" dirty="0" err="1"/>
              <a:t>Adm</a:t>
            </a:r>
            <a:r>
              <a:rPr lang="es-ES" sz="2800" dirty="0"/>
              <a:t>. Fed. </a:t>
            </a:r>
            <a:r>
              <a:rPr lang="es-ES" sz="2800" dirty="0" smtClean="0"/>
              <a:t>Sala </a:t>
            </a:r>
            <a:r>
              <a:rPr lang="es-ES" sz="2800" dirty="0"/>
              <a:t>I </a:t>
            </a:r>
            <a:r>
              <a:rPr lang="es-ES" sz="2800" dirty="0" smtClean="0"/>
              <a:t>- 20</a:t>
            </a:r>
            <a:r>
              <a:rPr lang="es-ES" sz="2800" dirty="0"/>
              <a:t>/5/</a:t>
            </a:r>
            <a:r>
              <a:rPr lang="es-ES" sz="2800" dirty="0" smtClean="0"/>
              <a:t>2015. A nombre de la antecesora</a:t>
            </a:r>
          </a:p>
          <a:p>
            <a:r>
              <a:rPr lang="es-ES" sz="2800" dirty="0" smtClean="0"/>
              <a:t>Riso</a:t>
            </a:r>
            <a:r>
              <a:rPr lang="es-ES" sz="2800" dirty="0"/>
              <a:t>, María de los </a:t>
            </a:r>
            <a:r>
              <a:rPr lang="es-ES" sz="2800" dirty="0" smtClean="0"/>
              <a:t>Ángeles, </a:t>
            </a:r>
            <a:r>
              <a:rPr lang="es-ES" sz="2800" dirty="0" err="1"/>
              <a:t>CNCont</a:t>
            </a:r>
            <a:r>
              <a:rPr lang="es-ES" sz="2800" dirty="0"/>
              <a:t>. </a:t>
            </a:r>
            <a:r>
              <a:rPr lang="es-ES" sz="2800" dirty="0" err="1"/>
              <a:t>Adm</a:t>
            </a:r>
            <a:r>
              <a:rPr lang="es-ES" sz="2800" dirty="0"/>
              <a:t>. Fed. </a:t>
            </a:r>
            <a:r>
              <a:rPr lang="es-ES" sz="2800" dirty="0" smtClean="0"/>
              <a:t>Sala </a:t>
            </a:r>
            <a:r>
              <a:rPr lang="es-ES" sz="2800" dirty="0"/>
              <a:t>I - 25/04/2017</a:t>
            </a:r>
            <a:r>
              <a:rPr lang="es-AR" sz="2800" dirty="0"/>
              <a:t> </a:t>
            </a:r>
            <a:r>
              <a:rPr lang="es-AR" sz="2800" dirty="0" smtClean="0"/>
              <a:t>Monotributista excluida en forma retroactiva</a:t>
            </a:r>
            <a:endParaRPr lang="es-ES" sz="2800" dirty="0" smtClean="0"/>
          </a:p>
        </p:txBody>
      </p:sp>
    </p:spTree>
    <p:extLst>
      <p:ext uri="{BB962C8B-B14F-4D97-AF65-F5344CB8AC3E}">
        <p14:creationId xmlns:p14="http://schemas.microsoft.com/office/powerpoint/2010/main" val="384311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Civi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3712</TotalTime>
  <Words>624</Words>
  <Application>Microsoft Office PowerPoint</Application>
  <PresentationFormat>Presentación en pantalla (4:3)</PresentationFormat>
  <Paragraphs>95</Paragraphs>
  <Slides>13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5" baseType="lpstr">
      <vt:lpstr>Civil</vt:lpstr>
      <vt:lpstr>Hoja de cálculo</vt:lpstr>
      <vt:lpstr>CICLO DE ACTUALIDAD TRIBUTARIA  OCTUBRE 2019 </vt:lpstr>
      <vt:lpstr>APLICACIÓN DE MULTAS MATERIALES. LEY PENAL MAS BENIGNA REFORMA LEY 27.430</vt:lpstr>
      <vt:lpstr>APLICACIÓN DE MULTAS MATERIALES. LEY PENAL MAS BENIGNA REFORMA LEY 27.430</vt:lpstr>
      <vt:lpstr>APLICACIÓN DE MULTAS MATERIALES. LEY PENAL MAS BENIGNA REFORMA LEY 27.430</vt:lpstr>
      <vt:lpstr>APLICACIÓN DE MULTAS MATERIALES. LEY PENAL MAS BENIGNA REFORMA LEY 27.430</vt:lpstr>
      <vt:lpstr>SUSPENSION DE CUIT</vt:lpstr>
      <vt:lpstr>RESPONSABILIDAD SOLIDARIA DE DIRECTOR DE SA. RENUNCIA AL CARGO</vt:lpstr>
      <vt:lpstr>IMPUESTO AL VALOR AGREGADO. CREDITO FISCAL</vt:lpstr>
      <vt:lpstr>IMPUESTO AL VALOR AGREGADO. CREDITO FISCAL</vt:lpstr>
      <vt:lpstr>      PRESCRIPCION DE MULTAS. SUSPENSION LEY 26.476</vt:lpstr>
      <vt:lpstr>      PRESCRIPCION DE MULTAS. SUSPENSION LEY 26.476</vt:lpstr>
      <vt:lpstr>      PRESCRIPCION DE MULTAS. SUSPENSION LEY 26.476</vt:lpstr>
      <vt:lpstr>Presentación de PowerPoint</vt:lpstr>
    </vt:vector>
  </TitlesOfParts>
  <Company>Calello Consultores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IMPUESTOS A LOS CONSUMOS</dc:title>
  <dc:creator>Carolina Calello</dc:creator>
  <cp:lastModifiedBy>Ana Karina Januszewski</cp:lastModifiedBy>
  <cp:revision>102</cp:revision>
  <dcterms:created xsi:type="dcterms:W3CDTF">2016-05-31T00:11:21Z</dcterms:created>
  <dcterms:modified xsi:type="dcterms:W3CDTF">2019-10-15T12:00:00Z</dcterms:modified>
</cp:coreProperties>
</file>