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autoCompressPictures="0">
  <p:sldMasterIdLst>
    <p:sldMasterId id="2147483684" r:id="rId1"/>
  </p:sldMasterIdLst>
  <p:notesMasterIdLst>
    <p:notesMasterId r:id="rId19"/>
  </p:notesMasterIdLst>
  <p:sldIdLst>
    <p:sldId id="256" r:id="rId2"/>
    <p:sldId id="257" r:id="rId3"/>
    <p:sldId id="258" r:id="rId4"/>
    <p:sldId id="259" r:id="rId5"/>
    <p:sldId id="272"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987" autoAdjust="0"/>
    <p:restoredTop sz="94660"/>
  </p:normalViewPr>
  <p:slideViewPr>
    <p:cSldViewPr snapToGrid="0">
      <p:cViewPr varScale="1">
        <p:scale>
          <a:sx n="113" d="100"/>
          <a:sy n="113" d="100"/>
        </p:scale>
        <p:origin x="372" y="9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AR"/>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F60C42-9F37-411F-BE10-C4306421DA8B}" type="datetimeFigureOut">
              <a:rPr lang="es-AR" smtClean="0"/>
              <a:t>15/05/2019</a:t>
            </a:fld>
            <a:endParaRPr lang="es-AR"/>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AR"/>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AR"/>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1F477D-D5EA-4AC8-B6D4-92704D3EF023}" type="slidenum">
              <a:rPr lang="es-AR" smtClean="0"/>
              <a:t>‹Nº›</a:t>
            </a:fld>
            <a:endParaRPr lang="es-AR"/>
          </a:p>
        </p:txBody>
      </p:sp>
    </p:spTree>
    <p:extLst>
      <p:ext uri="{BB962C8B-B14F-4D97-AF65-F5344CB8AC3E}">
        <p14:creationId xmlns:p14="http://schemas.microsoft.com/office/powerpoint/2010/main" val="14363149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a:p>
        </p:txBody>
      </p:sp>
      <p:sp>
        <p:nvSpPr>
          <p:cNvPr id="4" name="Marcador de número de diapositiva 3"/>
          <p:cNvSpPr>
            <a:spLocks noGrp="1"/>
          </p:cNvSpPr>
          <p:nvPr>
            <p:ph type="sldNum" sz="quarter" idx="10"/>
          </p:nvPr>
        </p:nvSpPr>
        <p:spPr/>
        <p:txBody>
          <a:bodyPr/>
          <a:lstStyle/>
          <a:p>
            <a:fld id="{1C1F477D-D5EA-4AC8-B6D4-92704D3EF023}" type="slidenum">
              <a:rPr lang="es-AR" smtClean="0"/>
              <a:t>2</a:t>
            </a:fld>
            <a:endParaRPr lang="es-AR"/>
          </a:p>
        </p:txBody>
      </p:sp>
    </p:spTree>
    <p:extLst>
      <p:ext uri="{BB962C8B-B14F-4D97-AF65-F5344CB8AC3E}">
        <p14:creationId xmlns:p14="http://schemas.microsoft.com/office/powerpoint/2010/main" val="35253644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a:p>
        </p:txBody>
      </p:sp>
      <p:sp>
        <p:nvSpPr>
          <p:cNvPr id="4" name="Marcador de número de diapositiva 3"/>
          <p:cNvSpPr>
            <a:spLocks noGrp="1"/>
          </p:cNvSpPr>
          <p:nvPr>
            <p:ph type="sldNum" sz="quarter" idx="10"/>
          </p:nvPr>
        </p:nvSpPr>
        <p:spPr/>
        <p:txBody>
          <a:bodyPr/>
          <a:lstStyle/>
          <a:p>
            <a:fld id="{1C1F477D-D5EA-4AC8-B6D4-92704D3EF023}" type="slidenum">
              <a:rPr lang="es-AR" smtClean="0">
                <a:solidFill>
                  <a:prstClr val="black"/>
                </a:solidFill>
              </a:rPr>
              <a:pPr/>
              <a:t>11</a:t>
            </a:fld>
            <a:endParaRPr lang="es-AR">
              <a:solidFill>
                <a:prstClr val="black"/>
              </a:solidFill>
            </a:endParaRPr>
          </a:p>
        </p:txBody>
      </p:sp>
    </p:spTree>
    <p:extLst>
      <p:ext uri="{BB962C8B-B14F-4D97-AF65-F5344CB8AC3E}">
        <p14:creationId xmlns:p14="http://schemas.microsoft.com/office/powerpoint/2010/main" val="15357375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a:p>
        </p:txBody>
      </p:sp>
      <p:sp>
        <p:nvSpPr>
          <p:cNvPr id="4" name="Marcador de número de diapositiva 3"/>
          <p:cNvSpPr>
            <a:spLocks noGrp="1"/>
          </p:cNvSpPr>
          <p:nvPr>
            <p:ph type="sldNum" sz="quarter" idx="10"/>
          </p:nvPr>
        </p:nvSpPr>
        <p:spPr/>
        <p:txBody>
          <a:bodyPr/>
          <a:lstStyle/>
          <a:p>
            <a:fld id="{1C1F477D-D5EA-4AC8-B6D4-92704D3EF023}" type="slidenum">
              <a:rPr lang="es-AR" smtClean="0">
                <a:solidFill>
                  <a:prstClr val="black"/>
                </a:solidFill>
              </a:rPr>
              <a:pPr/>
              <a:t>12</a:t>
            </a:fld>
            <a:endParaRPr lang="es-AR">
              <a:solidFill>
                <a:prstClr val="black"/>
              </a:solidFill>
            </a:endParaRPr>
          </a:p>
        </p:txBody>
      </p:sp>
    </p:spTree>
    <p:extLst>
      <p:ext uri="{BB962C8B-B14F-4D97-AF65-F5344CB8AC3E}">
        <p14:creationId xmlns:p14="http://schemas.microsoft.com/office/powerpoint/2010/main" val="13436500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a:p>
        </p:txBody>
      </p:sp>
      <p:sp>
        <p:nvSpPr>
          <p:cNvPr id="4" name="Marcador de número de diapositiva 3"/>
          <p:cNvSpPr>
            <a:spLocks noGrp="1"/>
          </p:cNvSpPr>
          <p:nvPr>
            <p:ph type="sldNum" sz="quarter" idx="10"/>
          </p:nvPr>
        </p:nvSpPr>
        <p:spPr/>
        <p:txBody>
          <a:bodyPr/>
          <a:lstStyle/>
          <a:p>
            <a:fld id="{1C1F477D-D5EA-4AC8-B6D4-92704D3EF023}" type="slidenum">
              <a:rPr lang="es-AR" smtClean="0">
                <a:solidFill>
                  <a:prstClr val="black"/>
                </a:solidFill>
              </a:rPr>
              <a:pPr/>
              <a:t>13</a:t>
            </a:fld>
            <a:endParaRPr lang="es-AR">
              <a:solidFill>
                <a:prstClr val="black"/>
              </a:solidFill>
            </a:endParaRPr>
          </a:p>
        </p:txBody>
      </p:sp>
    </p:spTree>
    <p:extLst>
      <p:ext uri="{BB962C8B-B14F-4D97-AF65-F5344CB8AC3E}">
        <p14:creationId xmlns:p14="http://schemas.microsoft.com/office/powerpoint/2010/main" val="14246201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a:p>
        </p:txBody>
      </p:sp>
      <p:sp>
        <p:nvSpPr>
          <p:cNvPr id="4" name="Marcador de número de diapositiva 3"/>
          <p:cNvSpPr>
            <a:spLocks noGrp="1"/>
          </p:cNvSpPr>
          <p:nvPr>
            <p:ph type="sldNum" sz="quarter" idx="10"/>
          </p:nvPr>
        </p:nvSpPr>
        <p:spPr/>
        <p:txBody>
          <a:bodyPr/>
          <a:lstStyle/>
          <a:p>
            <a:fld id="{1C1F477D-D5EA-4AC8-B6D4-92704D3EF023}" type="slidenum">
              <a:rPr lang="es-AR" smtClean="0">
                <a:solidFill>
                  <a:prstClr val="black"/>
                </a:solidFill>
              </a:rPr>
              <a:pPr/>
              <a:t>14</a:t>
            </a:fld>
            <a:endParaRPr lang="es-AR">
              <a:solidFill>
                <a:prstClr val="black"/>
              </a:solidFill>
            </a:endParaRPr>
          </a:p>
        </p:txBody>
      </p:sp>
    </p:spTree>
    <p:extLst>
      <p:ext uri="{BB962C8B-B14F-4D97-AF65-F5344CB8AC3E}">
        <p14:creationId xmlns:p14="http://schemas.microsoft.com/office/powerpoint/2010/main" val="40137899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a:p>
        </p:txBody>
      </p:sp>
      <p:sp>
        <p:nvSpPr>
          <p:cNvPr id="4" name="Marcador de número de diapositiva 3"/>
          <p:cNvSpPr>
            <a:spLocks noGrp="1"/>
          </p:cNvSpPr>
          <p:nvPr>
            <p:ph type="sldNum" sz="quarter" idx="10"/>
          </p:nvPr>
        </p:nvSpPr>
        <p:spPr/>
        <p:txBody>
          <a:bodyPr/>
          <a:lstStyle/>
          <a:p>
            <a:fld id="{1C1F477D-D5EA-4AC8-B6D4-92704D3EF023}" type="slidenum">
              <a:rPr lang="es-AR" smtClean="0">
                <a:solidFill>
                  <a:prstClr val="black"/>
                </a:solidFill>
              </a:rPr>
              <a:pPr/>
              <a:t>15</a:t>
            </a:fld>
            <a:endParaRPr lang="es-AR">
              <a:solidFill>
                <a:prstClr val="black"/>
              </a:solidFill>
            </a:endParaRPr>
          </a:p>
        </p:txBody>
      </p:sp>
    </p:spTree>
    <p:extLst>
      <p:ext uri="{BB962C8B-B14F-4D97-AF65-F5344CB8AC3E}">
        <p14:creationId xmlns:p14="http://schemas.microsoft.com/office/powerpoint/2010/main" val="30434933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a:p>
        </p:txBody>
      </p:sp>
      <p:sp>
        <p:nvSpPr>
          <p:cNvPr id="4" name="Marcador de número de diapositiva 3"/>
          <p:cNvSpPr>
            <a:spLocks noGrp="1"/>
          </p:cNvSpPr>
          <p:nvPr>
            <p:ph type="sldNum" sz="quarter" idx="10"/>
          </p:nvPr>
        </p:nvSpPr>
        <p:spPr/>
        <p:txBody>
          <a:bodyPr/>
          <a:lstStyle/>
          <a:p>
            <a:fld id="{1C1F477D-D5EA-4AC8-B6D4-92704D3EF023}" type="slidenum">
              <a:rPr lang="es-AR" smtClean="0">
                <a:solidFill>
                  <a:prstClr val="black"/>
                </a:solidFill>
              </a:rPr>
              <a:pPr/>
              <a:t>16</a:t>
            </a:fld>
            <a:endParaRPr lang="es-AR">
              <a:solidFill>
                <a:prstClr val="black"/>
              </a:solidFill>
            </a:endParaRPr>
          </a:p>
        </p:txBody>
      </p:sp>
    </p:spTree>
    <p:extLst>
      <p:ext uri="{BB962C8B-B14F-4D97-AF65-F5344CB8AC3E}">
        <p14:creationId xmlns:p14="http://schemas.microsoft.com/office/powerpoint/2010/main" val="1690499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a:p>
        </p:txBody>
      </p:sp>
      <p:sp>
        <p:nvSpPr>
          <p:cNvPr id="4" name="Marcador de número de diapositiva 3"/>
          <p:cNvSpPr>
            <a:spLocks noGrp="1"/>
          </p:cNvSpPr>
          <p:nvPr>
            <p:ph type="sldNum" sz="quarter" idx="10"/>
          </p:nvPr>
        </p:nvSpPr>
        <p:spPr/>
        <p:txBody>
          <a:bodyPr/>
          <a:lstStyle/>
          <a:p>
            <a:fld id="{1C1F477D-D5EA-4AC8-B6D4-92704D3EF023}" type="slidenum">
              <a:rPr lang="es-AR" smtClean="0">
                <a:solidFill>
                  <a:prstClr val="black"/>
                </a:solidFill>
              </a:rPr>
              <a:pPr/>
              <a:t>3</a:t>
            </a:fld>
            <a:endParaRPr lang="es-AR">
              <a:solidFill>
                <a:prstClr val="black"/>
              </a:solidFill>
            </a:endParaRPr>
          </a:p>
        </p:txBody>
      </p:sp>
    </p:spTree>
    <p:extLst>
      <p:ext uri="{BB962C8B-B14F-4D97-AF65-F5344CB8AC3E}">
        <p14:creationId xmlns:p14="http://schemas.microsoft.com/office/powerpoint/2010/main" val="28008802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rtl="0"/>
            <a:fld id="{F93199CD-3E1B-4AE6-990F-76F925F5EA9F}" type="slidenum">
              <a:rPr lang="es-ES" smtClean="0"/>
              <a:t>4</a:t>
            </a:fld>
            <a:endParaRPr lang="es-ES" dirty="0"/>
          </a:p>
        </p:txBody>
      </p:sp>
    </p:spTree>
    <p:extLst>
      <p:ext uri="{BB962C8B-B14F-4D97-AF65-F5344CB8AC3E}">
        <p14:creationId xmlns:p14="http://schemas.microsoft.com/office/powerpoint/2010/main" val="17097499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a:p>
        </p:txBody>
      </p:sp>
      <p:sp>
        <p:nvSpPr>
          <p:cNvPr id="4" name="Marcador de número de diapositiva 3"/>
          <p:cNvSpPr>
            <a:spLocks noGrp="1"/>
          </p:cNvSpPr>
          <p:nvPr>
            <p:ph type="sldNum" sz="quarter" idx="10"/>
          </p:nvPr>
        </p:nvSpPr>
        <p:spPr/>
        <p:txBody>
          <a:bodyPr/>
          <a:lstStyle/>
          <a:p>
            <a:fld id="{1C1F477D-D5EA-4AC8-B6D4-92704D3EF023}" type="slidenum">
              <a:rPr lang="es-AR" smtClean="0">
                <a:solidFill>
                  <a:prstClr val="black"/>
                </a:solidFill>
              </a:rPr>
              <a:pPr/>
              <a:t>5</a:t>
            </a:fld>
            <a:endParaRPr lang="es-AR">
              <a:solidFill>
                <a:prstClr val="black"/>
              </a:solidFill>
            </a:endParaRPr>
          </a:p>
        </p:txBody>
      </p:sp>
    </p:spTree>
    <p:extLst>
      <p:ext uri="{BB962C8B-B14F-4D97-AF65-F5344CB8AC3E}">
        <p14:creationId xmlns:p14="http://schemas.microsoft.com/office/powerpoint/2010/main" val="10057987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a:p>
        </p:txBody>
      </p:sp>
      <p:sp>
        <p:nvSpPr>
          <p:cNvPr id="4" name="Marcador de número de diapositiva 3"/>
          <p:cNvSpPr>
            <a:spLocks noGrp="1"/>
          </p:cNvSpPr>
          <p:nvPr>
            <p:ph type="sldNum" sz="quarter" idx="10"/>
          </p:nvPr>
        </p:nvSpPr>
        <p:spPr/>
        <p:txBody>
          <a:bodyPr/>
          <a:lstStyle/>
          <a:p>
            <a:fld id="{1C1F477D-D5EA-4AC8-B6D4-92704D3EF023}" type="slidenum">
              <a:rPr lang="es-AR" smtClean="0">
                <a:solidFill>
                  <a:prstClr val="black"/>
                </a:solidFill>
              </a:rPr>
              <a:pPr/>
              <a:t>6</a:t>
            </a:fld>
            <a:endParaRPr lang="es-AR">
              <a:solidFill>
                <a:prstClr val="black"/>
              </a:solidFill>
            </a:endParaRPr>
          </a:p>
        </p:txBody>
      </p:sp>
    </p:spTree>
    <p:extLst>
      <p:ext uri="{BB962C8B-B14F-4D97-AF65-F5344CB8AC3E}">
        <p14:creationId xmlns:p14="http://schemas.microsoft.com/office/powerpoint/2010/main" val="7661931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a:p>
        </p:txBody>
      </p:sp>
      <p:sp>
        <p:nvSpPr>
          <p:cNvPr id="4" name="Marcador de número de diapositiva 3"/>
          <p:cNvSpPr>
            <a:spLocks noGrp="1"/>
          </p:cNvSpPr>
          <p:nvPr>
            <p:ph type="sldNum" sz="quarter" idx="10"/>
          </p:nvPr>
        </p:nvSpPr>
        <p:spPr/>
        <p:txBody>
          <a:bodyPr/>
          <a:lstStyle/>
          <a:p>
            <a:fld id="{1C1F477D-D5EA-4AC8-B6D4-92704D3EF023}" type="slidenum">
              <a:rPr lang="es-AR" smtClean="0">
                <a:solidFill>
                  <a:prstClr val="black"/>
                </a:solidFill>
              </a:rPr>
              <a:pPr/>
              <a:t>7</a:t>
            </a:fld>
            <a:endParaRPr lang="es-AR">
              <a:solidFill>
                <a:prstClr val="black"/>
              </a:solidFill>
            </a:endParaRPr>
          </a:p>
        </p:txBody>
      </p:sp>
    </p:spTree>
    <p:extLst>
      <p:ext uri="{BB962C8B-B14F-4D97-AF65-F5344CB8AC3E}">
        <p14:creationId xmlns:p14="http://schemas.microsoft.com/office/powerpoint/2010/main" val="39502807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a:p>
        </p:txBody>
      </p:sp>
      <p:sp>
        <p:nvSpPr>
          <p:cNvPr id="4" name="Marcador de número de diapositiva 3"/>
          <p:cNvSpPr>
            <a:spLocks noGrp="1"/>
          </p:cNvSpPr>
          <p:nvPr>
            <p:ph type="sldNum" sz="quarter" idx="10"/>
          </p:nvPr>
        </p:nvSpPr>
        <p:spPr/>
        <p:txBody>
          <a:bodyPr/>
          <a:lstStyle/>
          <a:p>
            <a:fld id="{1C1F477D-D5EA-4AC8-B6D4-92704D3EF023}" type="slidenum">
              <a:rPr lang="es-AR" smtClean="0">
                <a:solidFill>
                  <a:prstClr val="black"/>
                </a:solidFill>
              </a:rPr>
              <a:pPr/>
              <a:t>8</a:t>
            </a:fld>
            <a:endParaRPr lang="es-AR">
              <a:solidFill>
                <a:prstClr val="black"/>
              </a:solidFill>
            </a:endParaRPr>
          </a:p>
        </p:txBody>
      </p:sp>
    </p:spTree>
    <p:extLst>
      <p:ext uri="{BB962C8B-B14F-4D97-AF65-F5344CB8AC3E}">
        <p14:creationId xmlns:p14="http://schemas.microsoft.com/office/powerpoint/2010/main" val="35168152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a:p>
        </p:txBody>
      </p:sp>
      <p:sp>
        <p:nvSpPr>
          <p:cNvPr id="4" name="Marcador de número de diapositiva 3"/>
          <p:cNvSpPr>
            <a:spLocks noGrp="1"/>
          </p:cNvSpPr>
          <p:nvPr>
            <p:ph type="sldNum" sz="quarter" idx="10"/>
          </p:nvPr>
        </p:nvSpPr>
        <p:spPr/>
        <p:txBody>
          <a:bodyPr/>
          <a:lstStyle/>
          <a:p>
            <a:fld id="{1C1F477D-D5EA-4AC8-B6D4-92704D3EF023}" type="slidenum">
              <a:rPr lang="es-AR" smtClean="0">
                <a:solidFill>
                  <a:prstClr val="black"/>
                </a:solidFill>
              </a:rPr>
              <a:pPr/>
              <a:t>9</a:t>
            </a:fld>
            <a:endParaRPr lang="es-AR">
              <a:solidFill>
                <a:prstClr val="black"/>
              </a:solidFill>
            </a:endParaRPr>
          </a:p>
        </p:txBody>
      </p:sp>
    </p:spTree>
    <p:extLst>
      <p:ext uri="{BB962C8B-B14F-4D97-AF65-F5344CB8AC3E}">
        <p14:creationId xmlns:p14="http://schemas.microsoft.com/office/powerpoint/2010/main" val="4164976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a:p>
        </p:txBody>
      </p:sp>
      <p:sp>
        <p:nvSpPr>
          <p:cNvPr id="4" name="Marcador de número de diapositiva 3"/>
          <p:cNvSpPr>
            <a:spLocks noGrp="1"/>
          </p:cNvSpPr>
          <p:nvPr>
            <p:ph type="sldNum" sz="quarter" idx="10"/>
          </p:nvPr>
        </p:nvSpPr>
        <p:spPr/>
        <p:txBody>
          <a:bodyPr/>
          <a:lstStyle/>
          <a:p>
            <a:fld id="{1C1F477D-D5EA-4AC8-B6D4-92704D3EF023}" type="slidenum">
              <a:rPr lang="es-AR" smtClean="0">
                <a:solidFill>
                  <a:prstClr val="black"/>
                </a:solidFill>
              </a:rPr>
              <a:pPr/>
              <a:t>10</a:t>
            </a:fld>
            <a:endParaRPr lang="es-AR">
              <a:solidFill>
                <a:prstClr val="black"/>
              </a:solidFill>
            </a:endParaRPr>
          </a:p>
        </p:txBody>
      </p:sp>
    </p:spTree>
    <p:extLst>
      <p:ext uri="{BB962C8B-B14F-4D97-AF65-F5344CB8AC3E}">
        <p14:creationId xmlns:p14="http://schemas.microsoft.com/office/powerpoint/2010/main" val="13668511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kumimoji="0" lang="en-US" sz="7200" b="1" i="0" u="none" strike="noStrike" kern="1200" cap="all" spc="0" normalizeH="0" baseline="0" dirty="0">
                <a:ln w="15875">
                  <a:solidFill>
                    <a:sysClr val="window" lastClr="FFFFFF"/>
                  </a:solidFill>
                </a:ln>
                <a:solidFill>
                  <a:srgbClr val="DF5327"/>
                </a:solidFill>
                <a:effectLst>
                  <a:outerShdw dist="38100" dir="2700000" algn="tl" rotWithShape="0">
                    <a:srgbClr val="DF5327"/>
                  </a:outerShdw>
                </a:effectLst>
                <a:uLnTx/>
                <a:uFillTx/>
                <a:latin typeface="+mj-lt"/>
                <a:ea typeface="+mn-ea"/>
                <a:cs typeface="+mn-cs"/>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chemeClr val="accent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lvl1pPr>
              <a:defRPr>
                <a:solidFill>
                  <a:schemeClr val="accent1"/>
                </a:solidFill>
              </a:defRPr>
            </a:lvl1pPr>
          </a:lstStyle>
          <a:p>
            <a:fld id="{962A7892-5212-433C-AB5C-A8D3DEF8FB79}" type="datetime1">
              <a:rPr lang="en-US" smtClean="0"/>
              <a:t>5/15/2019</a:t>
            </a:fld>
            <a:endParaRPr lang="en-US" dirty="0"/>
          </a:p>
        </p:txBody>
      </p:sp>
      <p:sp>
        <p:nvSpPr>
          <p:cNvPr id="5" name="Footer Placeholder 4"/>
          <p:cNvSpPr>
            <a:spLocks noGrp="1"/>
          </p:cNvSpPr>
          <p:nvPr>
            <p:ph type="ftr" sz="quarter" idx="11"/>
          </p:nvPr>
        </p:nvSpPr>
        <p:spPr/>
        <p:txBody>
          <a:bodyPr/>
          <a:lstStyle>
            <a:lvl1pPr>
              <a:defRPr>
                <a:solidFill>
                  <a:schemeClr val="accent1"/>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solidFill>
              </a:defRPr>
            </a:lvl1pPr>
          </a:lstStyle>
          <a:p>
            <a:fld id="{4FAB73BC-B049-4115-A692-8D63A059BFB8}" type="slidenum">
              <a:rPr lang="en-US" dirty="0"/>
              <a:pPr/>
              <a:t>‹Nº›</a:t>
            </a:fld>
            <a:endParaRPr lang="en-US" dirty="0"/>
          </a:p>
        </p:txBody>
      </p:sp>
      <p:cxnSp>
        <p:nvCxnSpPr>
          <p:cNvPr id="8" name="Straight Connector 7"/>
          <p:cNvCxnSpPr/>
          <p:nvPr/>
        </p:nvCxnSpPr>
        <p:spPr>
          <a:xfrm>
            <a:off x="1978660" y="3733800"/>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1E0970C-D285-4C51-9340-7E9F46F49620}" type="datetime1">
              <a:rPr lang="en-US" smtClean="0"/>
              <a:t>5/15/2019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16E88B11-528C-4BCD-BCB4-85B655118030}" type="datetime1">
              <a:rPr lang="en-US" smtClean="0"/>
              <a:t>5/15/2019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1142996" y="2017588"/>
            <a:ext cx="9872871" cy="40386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6D2571A6-B437-4D55-B53C-94B0A0A0CE29}" type="datetime1">
              <a:rPr lang="en-US" smtClean="0"/>
              <a:t>5/15/2019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269330" y="6308494"/>
            <a:ext cx="1706217" cy="365125"/>
          </a:xfrm>
        </p:spPr>
        <p:txBody>
          <a:bodyPr/>
          <a:lstStyle>
            <a:lvl1pPr>
              <a:defRPr sz="1000" b="0">
                <a:solidFill>
                  <a:schemeClr val="tx1"/>
                </a:solidFill>
              </a:defRPr>
            </a:lvl1pPr>
          </a:lstStyle>
          <a:p>
            <a:fld id="{4FAB73BC-B049-4115-A692-8D63A059BFB8}" type="slidenum">
              <a:rPr lang="en-US" smtClean="0"/>
              <a:pPr/>
              <a:t>‹Nº›</a:t>
            </a:fld>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marL="0" algn="ctr" defTabSz="914400" rtl="0" eaLnBrk="1" latinLnBrk="0" hangingPunct="1">
              <a:lnSpc>
                <a:spcPct val="85000"/>
              </a:lnSpc>
              <a:spcBef>
                <a:spcPct val="0"/>
              </a:spcBef>
              <a:buNone/>
              <a:defRPr kumimoji="0" lang="en-US" sz="7200" b="1" i="0" u="none" strike="noStrike" kern="1200" cap="all" spc="0" normalizeH="0" baseline="0" dirty="0">
                <a:ln w="15875">
                  <a:solidFill>
                    <a:sysClr val="window" lastClr="FFFFFF"/>
                  </a:solidFill>
                </a:ln>
                <a:solidFill>
                  <a:srgbClr val="DF5327"/>
                </a:solidFill>
                <a:effectLst>
                  <a:outerShdw dist="38100" dir="2700000" algn="tl" rotWithShape="0">
                    <a:srgbClr val="DF5327"/>
                  </a:outerShdw>
                </a:effectLst>
                <a:uLnTx/>
                <a:uFillTx/>
                <a:latin typeface="Corbel" pitchFamily="34" charset="0"/>
                <a:ea typeface="+mn-ea"/>
                <a:cs typeface="+mn-cs"/>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1561D88-F3B4-4AC0-9C07-71B5E9A99B35}" type="datetime1">
              <a:rPr lang="en-US" smtClean="0"/>
              <a:t>5/15/2019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‹Nº›</a:t>
            </a:fld>
            <a:endParaRPr lang="en-US" dirty="0"/>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9039B126-F9A3-4A2B-9D9A-D29124105256}" type="datetime1">
              <a:rPr lang="en-US" smtClean="0"/>
              <a:t>5/15/2019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A92D3D56-66B8-4EFB-8169-81E6B6917DB5}" type="datetime1">
              <a:rPr lang="en-US" smtClean="0"/>
              <a:t>5/15/2019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344AAD4E-37F5-4811-8681-B5529663F8F2}" type="datetime1">
              <a:rPr lang="en-US" smtClean="0"/>
              <a:t>5/15/2019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A0A4BA-0418-48B2-825A-3F03B6F56585}" type="datetime1">
              <a:rPr lang="en-US" smtClean="0"/>
              <a:t>5/15/2019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F4CF243A-0E35-48DE-8E49-4D40486FC7A9}" type="datetime1">
              <a:rPr lang="en-US" smtClean="0"/>
              <a:t>5/15/2019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F00A60CC-952D-4CB5-9917-1FC4F97BC0D8}" type="datetime1">
              <a:rPr lang="en-US" smtClean="0"/>
              <a:t>5/15/2019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FCD742F8-3A52-4860-B189-20692176111E}" type="datetime1">
              <a:rPr lang="en-US" smtClean="0"/>
              <a:t>5/15/2019</a:t>
            </a:fld>
            <a:endParaRPr lang="en-US" dirty="0"/>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en-US" dirty="0"/>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4FAB73BC-B049-4115-A692-8D63A059BFB8}" type="slidenum">
              <a:rPr lang="en-US" dirty="0"/>
              <a:pPr/>
              <a:t>‹Nº›</a:t>
            </a:fld>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244601" y="1034776"/>
            <a:ext cx="9872132" cy="2377291"/>
          </a:xfrm>
          <a:ln>
            <a:solidFill>
              <a:schemeClr val="tx2"/>
            </a:solidFill>
          </a:ln>
        </p:spPr>
        <p:txBody>
          <a:bodyPr anchor="ctr">
            <a:noAutofit/>
          </a:bodyPr>
          <a:lstStyle/>
          <a:p>
            <a:r>
              <a:rPr lang="es-ES" sz="4400" cap="none" dirty="0" smtClean="0">
                <a:solidFill>
                  <a:schemeClr val="tx1"/>
                </a:solidFill>
                <a:effectLst>
                  <a:outerShdw blurRad="38100" dist="38100" dir="2700000" algn="tl">
                    <a:srgbClr val="000000">
                      <a:alpha val="43137"/>
                    </a:srgbClr>
                  </a:outerShdw>
                </a:effectLst>
                <a:ea typeface="Batang" panose="02030600000101010101" pitchFamily="18" charset="-127"/>
              </a:rPr>
              <a:t>LA PRESENTACIÓN ESPONTÁNEA</a:t>
            </a:r>
            <a:br>
              <a:rPr lang="es-ES" sz="4400" cap="none" dirty="0" smtClean="0">
                <a:solidFill>
                  <a:schemeClr val="tx1"/>
                </a:solidFill>
                <a:effectLst>
                  <a:outerShdw blurRad="38100" dist="38100" dir="2700000" algn="tl">
                    <a:srgbClr val="000000">
                      <a:alpha val="43137"/>
                    </a:srgbClr>
                  </a:outerShdw>
                </a:effectLst>
                <a:ea typeface="Batang" panose="02030600000101010101" pitchFamily="18" charset="-127"/>
              </a:rPr>
            </a:br>
            <a:r>
              <a:rPr lang="es-ES" sz="4400" cap="none" dirty="0" smtClean="0">
                <a:solidFill>
                  <a:schemeClr val="tx1"/>
                </a:solidFill>
                <a:effectLst>
                  <a:outerShdw blurRad="38100" dist="38100" dir="2700000" algn="tl">
                    <a:srgbClr val="000000">
                      <a:alpha val="43137"/>
                    </a:srgbClr>
                  </a:outerShdw>
                </a:effectLst>
                <a:ea typeface="Batang" panose="02030600000101010101" pitchFamily="18" charset="-127"/>
              </a:rPr>
              <a:t>Y SUS EFECTOS TRIBUTARIOS Y SANCIONATORIOS</a:t>
            </a:r>
            <a:endParaRPr lang="es-AR" sz="4400" cap="none" dirty="0">
              <a:solidFill>
                <a:schemeClr val="tx1"/>
              </a:solidFill>
              <a:effectLst>
                <a:outerShdw blurRad="38100" dist="38100" dir="2700000" algn="tl">
                  <a:srgbClr val="000000">
                    <a:alpha val="43137"/>
                  </a:srgbClr>
                </a:outerShdw>
              </a:effectLst>
              <a:ea typeface="Batang" panose="02030600000101010101" pitchFamily="18" charset="-127"/>
            </a:endParaRPr>
          </a:p>
        </p:txBody>
      </p:sp>
      <p:sp>
        <p:nvSpPr>
          <p:cNvPr id="3" name="Subtítulo 2"/>
          <p:cNvSpPr>
            <a:spLocks noGrp="1"/>
          </p:cNvSpPr>
          <p:nvPr>
            <p:ph type="subTitle" idx="1"/>
          </p:nvPr>
        </p:nvSpPr>
        <p:spPr>
          <a:xfrm>
            <a:off x="1260797" y="4419600"/>
            <a:ext cx="9855935" cy="499533"/>
          </a:xfrm>
        </p:spPr>
        <p:txBody>
          <a:bodyPr>
            <a:noAutofit/>
          </a:bodyPr>
          <a:lstStyle/>
          <a:p>
            <a:r>
              <a:rPr lang="es-ES" sz="3200" b="1" dirty="0" smtClean="0">
                <a:solidFill>
                  <a:schemeClr val="tx1"/>
                </a:solidFill>
                <a:latin typeface="Arial Narrow" panose="020B0606020202030204" pitchFamily="34" charset="0"/>
              </a:rPr>
              <a:t>Humberto J. Bertazza</a:t>
            </a:r>
            <a:endParaRPr lang="es-AR" sz="3200" b="1" dirty="0">
              <a:solidFill>
                <a:schemeClr val="tx1"/>
              </a:solidFill>
              <a:latin typeface="Arial Narrow" panose="020B0606020202030204" pitchFamily="34" charset="0"/>
            </a:endParaRPr>
          </a:p>
        </p:txBody>
      </p:sp>
      <p:sp>
        <p:nvSpPr>
          <p:cNvPr id="4" name="Subtítulo 2"/>
          <p:cNvSpPr txBox="1">
            <a:spLocks/>
          </p:cNvSpPr>
          <p:nvPr/>
        </p:nvSpPr>
        <p:spPr>
          <a:xfrm>
            <a:off x="1260797" y="5452533"/>
            <a:ext cx="1507803" cy="702734"/>
          </a:xfrm>
          <a:prstGeom prst="rect">
            <a:avLst/>
          </a:prstGeom>
          <a:ln>
            <a:solidFill>
              <a:schemeClr val="tx1"/>
            </a:solidFill>
          </a:ln>
        </p:spPr>
        <p:txBody>
          <a:bodyPr vert="horz" lIns="91440" tIns="45720" rIns="91440" bIns="45720" rtlCol="0">
            <a:noAutofit/>
          </a:bodyPr>
          <a:lstStyle>
            <a:lvl1pPr marL="0" indent="0" algn="ctr" defTabSz="914400" rtl="0" eaLnBrk="1" latinLnBrk="0" hangingPunct="1">
              <a:lnSpc>
                <a:spcPct val="90000"/>
              </a:lnSpc>
              <a:spcBef>
                <a:spcPts val="1400"/>
              </a:spcBef>
              <a:buClr>
                <a:schemeClr val="accent1"/>
              </a:buClr>
              <a:buSzPct val="80000"/>
              <a:buFont typeface="Corbel" pitchFamily="34" charset="0"/>
              <a:buNone/>
              <a:defRPr sz="2200" kern="1200">
                <a:solidFill>
                  <a:schemeClr val="accent1"/>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accent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accent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a:lnSpc>
                <a:spcPct val="100000"/>
              </a:lnSpc>
              <a:spcBef>
                <a:spcPts val="0"/>
              </a:spcBef>
              <a:spcAft>
                <a:spcPts val="600"/>
              </a:spcAft>
            </a:pPr>
            <a:r>
              <a:rPr lang="es-ES" sz="1600" b="1" dirty="0" smtClean="0">
                <a:solidFill>
                  <a:schemeClr val="tx1"/>
                </a:solidFill>
                <a:latin typeface="Arial Narrow" panose="020B0606020202030204" pitchFamily="34" charset="0"/>
              </a:rPr>
              <a:t>CAT </a:t>
            </a:r>
          </a:p>
          <a:p>
            <a:pPr>
              <a:lnSpc>
                <a:spcPct val="100000"/>
              </a:lnSpc>
              <a:spcBef>
                <a:spcPts val="0"/>
              </a:spcBef>
              <a:spcAft>
                <a:spcPts val="600"/>
              </a:spcAft>
            </a:pPr>
            <a:r>
              <a:rPr lang="es-ES" sz="1600" b="1" dirty="0" smtClean="0">
                <a:solidFill>
                  <a:schemeClr val="tx1"/>
                </a:solidFill>
                <a:latin typeface="Arial Narrow" panose="020B0606020202030204" pitchFamily="34" charset="0"/>
              </a:rPr>
              <a:t>12/6/19</a:t>
            </a:r>
            <a:endParaRPr lang="es-AR" sz="1600" b="1" dirty="0">
              <a:solidFill>
                <a:schemeClr val="tx1"/>
              </a:solidFill>
              <a:latin typeface="Arial Narrow" panose="020B0606020202030204" pitchFamily="34" charset="0"/>
            </a:endParaRPr>
          </a:p>
        </p:txBody>
      </p:sp>
    </p:spTree>
    <p:extLst>
      <p:ext uri="{BB962C8B-B14F-4D97-AF65-F5344CB8AC3E}">
        <p14:creationId xmlns:p14="http://schemas.microsoft.com/office/powerpoint/2010/main" val="8639886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9465" y="355600"/>
            <a:ext cx="11336867" cy="972837"/>
          </a:xfrm>
          <a:solidFill>
            <a:schemeClr val="bg1">
              <a:lumMod val="85000"/>
            </a:schemeClr>
          </a:solidFill>
        </p:spPr>
        <p:txBody>
          <a:bodyPr>
            <a:noAutofit/>
          </a:bodyPr>
          <a:lstStyle/>
          <a:p>
            <a:r>
              <a:rPr lang="es-ES" sz="3600" b="1" dirty="0" smtClean="0">
                <a:solidFill>
                  <a:schemeClr val="tx1"/>
                </a:solidFill>
                <a:latin typeface="Arial Narrow" panose="020B0606020202030204" pitchFamily="34" charset="0"/>
              </a:rPr>
              <a:t>CAUSA “Servicios Paraná SRL” CCAF Sala III del 7/5/2015</a:t>
            </a:r>
            <a:endParaRPr lang="es-AR" sz="3600" b="1" dirty="0">
              <a:solidFill>
                <a:schemeClr val="tx1"/>
              </a:solidFill>
              <a:latin typeface="Arial Narrow" panose="020B0606020202030204" pitchFamily="34" charset="0"/>
            </a:endParaRPr>
          </a:p>
        </p:txBody>
      </p:sp>
      <p:sp>
        <p:nvSpPr>
          <p:cNvPr id="3" name="Marcador de contenido 2"/>
          <p:cNvSpPr>
            <a:spLocks noGrp="1"/>
          </p:cNvSpPr>
          <p:nvPr>
            <p:ph idx="1"/>
          </p:nvPr>
        </p:nvSpPr>
        <p:spPr>
          <a:xfrm>
            <a:off x="296330" y="1328437"/>
            <a:ext cx="11333826" cy="4605867"/>
          </a:xfrm>
        </p:spPr>
        <p:txBody>
          <a:bodyPr>
            <a:noAutofit/>
          </a:bodyPr>
          <a:lstStyle/>
          <a:p>
            <a:pPr marL="355600" indent="-309563" algn="just">
              <a:lnSpc>
                <a:spcPct val="120000"/>
              </a:lnSpc>
              <a:spcBef>
                <a:spcPts val="0"/>
              </a:spcBef>
              <a:spcAft>
                <a:spcPts val="600"/>
              </a:spcAft>
              <a:buClr>
                <a:schemeClr val="accent1">
                  <a:lumMod val="75000"/>
                </a:schemeClr>
              </a:buClr>
              <a:buSzPct val="120000"/>
              <a:buFont typeface="Arial" panose="020B0604020202020204" pitchFamily="34" charset="0"/>
              <a:buChar char="•"/>
            </a:pPr>
            <a:r>
              <a:rPr lang="es-ES" sz="2600" dirty="0" smtClean="0">
                <a:solidFill>
                  <a:schemeClr val="tx1"/>
                </a:solidFill>
                <a:latin typeface="Arial Narrow" panose="020B0606020202030204" pitchFamily="34" charset="0"/>
              </a:rPr>
              <a:t>No </a:t>
            </a:r>
            <a:r>
              <a:rPr lang="es-ES" sz="2600" dirty="0">
                <a:solidFill>
                  <a:schemeClr val="tx1"/>
                </a:solidFill>
                <a:latin typeface="Arial Narrow" panose="020B0606020202030204" pitchFamily="34" charset="0"/>
              </a:rPr>
              <a:t>sólo en la determinación de oficio sino también en una sanción administrativa –e incluso dar lugar a una acción penal-, es de hacer notar que el trámite toma claros tintes inquisitivos que conduce a exigir mayor definición de límites del actuar del organismo fiscal, a fin de resguardar el derecho de defensa y el debido proceso del contribuyente….es preciso recordar que es importante que la actuación de la administración se encuentre regulada, y ésta no puede invocar el orden público para reducir discrecionalmente las garantías de los administrados...las garantías mínimas deben respetarse en el procedimiento administrativo y en cualquier otro procedimiento cuya decisión pueda afectar los derechos de las </a:t>
            </a:r>
            <a:r>
              <a:rPr lang="es-ES" sz="2600" dirty="0" smtClean="0">
                <a:solidFill>
                  <a:schemeClr val="tx1"/>
                </a:solidFill>
                <a:latin typeface="Arial Narrow" panose="020B0606020202030204" pitchFamily="34" charset="0"/>
              </a:rPr>
              <a:t>personas.</a:t>
            </a:r>
            <a:endParaRPr lang="es-AR" sz="2600" dirty="0">
              <a:solidFill>
                <a:schemeClr val="tx1"/>
              </a:solidFill>
              <a:latin typeface="Arial Narrow" panose="020B0606020202030204" pitchFamily="34" charset="0"/>
            </a:endParaRPr>
          </a:p>
        </p:txBody>
      </p:sp>
      <p:sp>
        <p:nvSpPr>
          <p:cNvPr id="4" name="Marcador de número de diapositiva 3"/>
          <p:cNvSpPr>
            <a:spLocks noGrp="1"/>
          </p:cNvSpPr>
          <p:nvPr>
            <p:ph type="sldNum" sz="quarter" idx="12"/>
          </p:nvPr>
        </p:nvSpPr>
        <p:spPr/>
        <p:txBody>
          <a:bodyPr/>
          <a:lstStyle/>
          <a:p>
            <a:fld id="{4FAB73BC-B049-4115-A692-8D63A059BFB8}"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1618148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9465" y="355600"/>
            <a:ext cx="11336867" cy="1159932"/>
          </a:xfrm>
          <a:solidFill>
            <a:schemeClr val="bg1">
              <a:lumMod val="85000"/>
            </a:schemeClr>
          </a:solidFill>
        </p:spPr>
        <p:txBody>
          <a:bodyPr>
            <a:noAutofit/>
          </a:bodyPr>
          <a:lstStyle/>
          <a:p>
            <a:r>
              <a:rPr lang="es-ES" sz="2800" b="1" dirty="0" smtClean="0">
                <a:solidFill>
                  <a:schemeClr val="tx1"/>
                </a:solidFill>
                <a:latin typeface="Arial Narrow" panose="020B0606020202030204" pitchFamily="34" charset="0"/>
              </a:rPr>
              <a:t>CAUSA “</a:t>
            </a:r>
            <a:r>
              <a:rPr lang="es-ES" sz="2800" b="1" dirty="0" err="1" smtClean="0">
                <a:solidFill>
                  <a:schemeClr val="tx1"/>
                </a:solidFill>
                <a:latin typeface="Arial Narrow" panose="020B0606020202030204" pitchFamily="34" charset="0"/>
              </a:rPr>
              <a:t>Rodriguez</a:t>
            </a:r>
            <a:r>
              <a:rPr lang="es-ES" sz="2800" b="1" dirty="0" smtClean="0">
                <a:solidFill>
                  <a:schemeClr val="tx1"/>
                </a:solidFill>
                <a:latin typeface="Arial Narrow" panose="020B0606020202030204" pitchFamily="34" charset="0"/>
              </a:rPr>
              <a:t>, Gerardo” TFN, Sala “B” del 11/2/2009, “Perez, Alonso M.” CCAF Sala I del 2/7/2015 y “Sociedad de Bolsa Libra SA” TFN, Sala “D” del 7/9/2016</a:t>
            </a:r>
            <a:endParaRPr lang="es-AR" sz="2800" b="1" dirty="0">
              <a:solidFill>
                <a:schemeClr val="tx1"/>
              </a:solidFill>
              <a:latin typeface="Arial Narrow" panose="020B0606020202030204" pitchFamily="34" charset="0"/>
            </a:endParaRPr>
          </a:p>
        </p:txBody>
      </p:sp>
      <p:sp>
        <p:nvSpPr>
          <p:cNvPr id="3" name="Marcador de contenido 2"/>
          <p:cNvSpPr>
            <a:spLocks noGrp="1"/>
          </p:cNvSpPr>
          <p:nvPr>
            <p:ph idx="1"/>
          </p:nvPr>
        </p:nvSpPr>
        <p:spPr>
          <a:xfrm>
            <a:off x="364063" y="1515532"/>
            <a:ext cx="11333826" cy="4605867"/>
          </a:xfrm>
        </p:spPr>
        <p:txBody>
          <a:bodyPr>
            <a:noAutofit/>
          </a:bodyPr>
          <a:lstStyle/>
          <a:p>
            <a:pPr marL="355600" indent="-309563" algn="just">
              <a:lnSpc>
                <a:spcPct val="120000"/>
              </a:lnSpc>
              <a:spcBef>
                <a:spcPts val="0"/>
              </a:spcBef>
              <a:spcAft>
                <a:spcPts val="600"/>
              </a:spcAft>
              <a:buClr>
                <a:schemeClr val="accent1">
                  <a:lumMod val="75000"/>
                </a:schemeClr>
              </a:buClr>
              <a:buSzPct val="120000"/>
              <a:buFont typeface="Arial" panose="020B0604020202020204" pitchFamily="34" charset="0"/>
              <a:buChar char="•"/>
            </a:pPr>
            <a:r>
              <a:rPr lang="es-ES" sz="2600" dirty="0" smtClean="0">
                <a:solidFill>
                  <a:schemeClr val="tx1"/>
                </a:solidFill>
                <a:latin typeface="Arial Narrow" panose="020B0606020202030204" pitchFamily="34" charset="0"/>
              </a:rPr>
              <a:t>La </a:t>
            </a:r>
            <a:r>
              <a:rPr lang="es-ES" sz="2600" dirty="0">
                <a:solidFill>
                  <a:schemeClr val="tx1"/>
                </a:solidFill>
                <a:latin typeface="Arial Narrow" panose="020B0606020202030204" pitchFamily="34" charset="0"/>
              </a:rPr>
              <a:t>orden de intervención es un acto interno de la repartición fiscal, mediante la cual el superior jerárquico de la Dirección Regional instruye a determinado agente para que verifique el cumplimiento que el contribuyente ha dado a las disposiciones de la materia. Por lo tanto, siendo la Orden de Intervención un acto interno del Organismo Recaudador, no crea derecho alguno a favor de los contribuyentes más cuando, en el caso, la recurrente fue debidamente notificada y, a su vez, tomó pleno conocimiento de lo requerido por el Fisco </a:t>
            </a:r>
            <a:r>
              <a:rPr lang="es-ES" sz="2600" dirty="0" smtClean="0">
                <a:solidFill>
                  <a:schemeClr val="tx1"/>
                </a:solidFill>
                <a:latin typeface="Arial Narrow" panose="020B0606020202030204" pitchFamily="34" charset="0"/>
              </a:rPr>
              <a:t>Nacional.</a:t>
            </a:r>
            <a:endParaRPr lang="es-AR" sz="2600" dirty="0">
              <a:solidFill>
                <a:schemeClr val="tx1"/>
              </a:solidFill>
              <a:latin typeface="Arial Narrow" panose="020B0606020202030204" pitchFamily="34" charset="0"/>
            </a:endParaRPr>
          </a:p>
        </p:txBody>
      </p:sp>
      <p:sp>
        <p:nvSpPr>
          <p:cNvPr id="4" name="Marcador de número de diapositiva 3"/>
          <p:cNvSpPr>
            <a:spLocks noGrp="1"/>
          </p:cNvSpPr>
          <p:nvPr>
            <p:ph type="sldNum" sz="quarter" idx="12"/>
          </p:nvPr>
        </p:nvSpPr>
        <p:spPr/>
        <p:txBody>
          <a:bodyPr/>
          <a:lstStyle/>
          <a:p>
            <a:fld id="{4FAB73BC-B049-4115-A692-8D63A059BFB8}"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40127834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9465" y="287866"/>
            <a:ext cx="11336867" cy="812800"/>
          </a:xfrm>
          <a:solidFill>
            <a:schemeClr val="bg1">
              <a:lumMod val="85000"/>
            </a:schemeClr>
          </a:solidFill>
        </p:spPr>
        <p:txBody>
          <a:bodyPr>
            <a:noAutofit/>
          </a:bodyPr>
          <a:lstStyle/>
          <a:p>
            <a:r>
              <a:rPr lang="es-ES" b="1" dirty="0" smtClean="0">
                <a:solidFill>
                  <a:schemeClr val="tx1"/>
                </a:solidFill>
                <a:latin typeface="Arial Narrow" panose="020B0606020202030204" pitchFamily="34" charset="0"/>
              </a:rPr>
              <a:t>DISPOSICIÓN 907/2011 AFIP</a:t>
            </a:r>
            <a:endParaRPr lang="es-AR" b="1" dirty="0">
              <a:solidFill>
                <a:schemeClr val="tx1"/>
              </a:solidFill>
              <a:latin typeface="Arial Narrow" panose="020B0606020202030204" pitchFamily="34" charset="0"/>
            </a:endParaRPr>
          </a:p>
        </p:txBody>
      </p:sp>
      <p:sp>
        <p:nvSpPr>
          <p:cNvPr id="3" name="Marcador de contenido 2"/>
          <p:cNvSpPr>
            <a:spLocks noGrp="1"/>
          </p:cNvSpPr>
          <p:nvPr>
            <p:ph idx="1"/>
          </p:nvPr>
        </p:nvSpPr>
        <p:spPr>
          <a:xfrm>
            <a:off x="321731" y="1041399"/>
            <a:ext cx="11653816" cy="4605867"/>
          </a:xfrm>
        </p:spPr>
        <p:txBody>
          <a:bodyPr>
            <a:noAutofit/>
          </a:bodyPr>
          <a:lstStyle/>
          <a:p>
            <a:pPr marL="355600" indent="-355600">
              <a:lnSpc>
                <a:spcPct val="100000"/>
              </a:lnSpc>
              <a:spcBef>
                <a:spcPts val="0"/>
              </a:spcBef>
              <a:spcAft>
                <a:spcPts val="300"/>
              </a:spcAft>
              <a:buClr>
                <a:schemeClr val="accent1">
                  <a:lumMod val="75000"/>
                </a:schemeClr>
              </a:buClr>
              <a:buSzPct val="100000"/>
              <a:buFont typeface="+mj-lt"/>
              <a:buAutoNum type="arabicPeriod"/>
            </a:pPr>
            <a:r>
              <a:rPr lang="es-ES" sz="2800" b="1" u="sng" dirty="0" smtClean="0">
                <a:solidFill>
                  <a:schemeClr val="tx1"/>
                </a:solidFill>
                <a:latin typeface="Arial Narrow" panose="020B0606020202030204" pitchFamily="34" charset="0"/>
              </a:rPr>
              <a:t>Comunicación </a:t>
            </a:r>
            <a:r>
              <a:rPr lang="es-ES" sz="2800" b="1" u="sng" dirty="0">
                <a:solidFill>
                  <a:schemeClr val="tx1"/>
                </a:solidFill>
                <a:latin typeface="Arial Narrow" panose="020B0606020202030204" pitchFamily="34" charset="0"/>
              </a:rPr>
              <a:t>de inicio de la fiscalización</a:t>
            </a:r>
          </a:p>
          <a:p>
            <a:pPr marL="355600" lvl="1" indent="0">
              <a:lnSpc>
                <a:spcPct val="100000"/>
              </a:lnSpc>
              <a:spcBef>
                <a:spcPts val="0"/>
              </a:spcBef>
              <a:spcAft>
                <a:spcPts val="300"/>
              </a:spcAft>
              <a:buClr>
                <a:schemeClr val="accent1">
                  <a:lumMod val="75000"/>
                </a:schemeClr>
              </a:buClr>
              <a:buSzPct val="120000"/>
              <a:buNone/>
            </a:pPr>
            <a:r>
              <a:rPr lang="es-ES" sz="2400" dirty="0">
                <a:solidFill>
                  <a:schemeClr val="tx1"/>
                </a:solidFill>
                <a:latin typeface="Arial Narrow" panose="020B0606020202030204" pitchFamily="34" charset="0"/>
              </a:rPr>
              <a:t>El inicio de la fiscalización deberá notificarse al contribuyente en forma </a:t>
            </a:r>
            <a:r>
              <a:rPr lang="es-ES" sz="2400" dirty="0" smtClean="0">
                <a:solidFill>
                  <a:schemeClr val="tx1"/>
                </a:solidFill>
                <a:latin typeface="Arial Narrow" panose="020B0606020202030204" pitchFamily="34" charset="0"/>
              </a:rPr>
              <a:t>fehaciente mediante </a:t>
            </a:r>
            <a:r>
              <a:rPr lang="es-ES" sz="2400" dirty="0">
                <a:solidFill>
                  <a:schemeClr val="tx1"/>
                </a:solidFill>
                <a:latin typeface="Arial Narrow" panose="020B0606020202030204" pitchFamily="34" charset="0"/>
              </a:rPr>
              <a:t>el formulario F. 8000. Deberá ser confeccionado por duplicado, </a:t>
            </a:r>
            <a:r>
              <a:rPr lang="es-ES" sz="2400" dirty="0" smtClean="0">
                <a:solidFill>
                  <a:schemeClr val="tx1"/>
                </a:solidFill>
                <a:latin typeface="Arial Narrow" panose="020B0606020202030204" pitchFamily="34" charset="0"/>
              </a:rPr>
              <a:t>entregando el </a:t>
            </a:r>
            <a:r>
              <a:rPr lang="es-ES" sz="2400" dirty="0">
                <a:solidFill>
                  <a:schemeClr val="tx1"/>
                </a:solidFill>
                <a:latin typeface="Arial Narrow" panose="020B0606020202030204" pitchFamily="34" charset="0"/>
              </a:rPr>
              <a:t>original al contribuyente y reservando el duplicado para su incorporación a </a:t>
            </a:r>
            <a:r>
              <a:rPr lang="es-ES" sz="2400" dirty="0" smtClean="0">
                <a:solidFill>
                  <a:schemeClr val="tx1"/>
                </a:solidFill>
                <a:latin typeface="Arial Narrow" panose="020B0606020202030204" pitchFamily="34" charset="0"/>
              </a:rPr>
              <a:t>las actuaciones</a:t>
            </a:r>
            <a:r>
              <a:rPr lang="es-ES" sz="2400" dirty="0">
                <a:solidFill>
                  <a:schemeClr val="tx1"/>
                </a:solidFill>
                <a:latin typeface="Arial Narrow" panose="020B0606020202030204" pitchFamily="34" charset="0"/>
              </a:rPr>
              <a:t>.</a:t>
            </a:r>
          </a:p>
          <a:p>
            <a:pPr marL="355600" lvl="1" indent="0">
              <a:lnSpc>
                <a:spcPct val="100000"/>
              </a:lnSpc>
              <a:spcBef>
                <a:spcPts val="0"/>
              </a:spcBef>
              <a:spcAft>
                <a:spcPts val="300"/>
              </a:spcAft>
              <a:buClr>
                <a:schemeClr val="accent1">
                  <a:lumMod val="75000"/>
                </a:schemeClr>
              </a:buClr>
              <a:buSzPct val="120000"/>
              <a:buNone/>
            </a:pPr>
            <a:r>
              <a:rPr lang="es-ES" sz="2400" dirty="0">
                <a:solidFill>
                  <a:schemeClr val="tx1"/>
                </a:solidFill>
                <a:latin typeface="Arial Narrow" panose="020B0606020202030204" pitchFamily="34" charset="0"/>
              </a:rPr>
              <a:t>Deberá completarse en su totalidad con las siguientes aclaraciones:</a:t>
            </a:r>
          </a:p>
          <a:p>
            <a:pPr marL="627063" lvl="1" indent="-354013">
              <a:lnSpc>
                <a:spcPct val="100000"/>
              </a:lnSpc>
              <a:spcBef>
                <a:spcPts val="0"/>
              </a:spcBef>
              <a:spcAft>
                <a:spcPts val="300"/>
              </a:spcAft>
              <a:buClr>
                <a:schemeClr val="accent1">
                  <a:lumMod val="75000"/>
                </a:schemeClr>
              </a:buClr>
              <a:buSzPct val="100000"/>
              <a:buFont typeface="+mj-lt"/>
              <a:buAutoNum type="arabicPeriod"/>
            </a:pPr>
            <a:r>
              <a:rPr lang="es-ES" sz="2200" dirty="0" smtClean="0">
                <a:solidFill>
                  <a:schemeClr val="tx1"/>
                </a:solidFill>
                <a:latin typeface="Arial Narrow" panose="020B0606020202030204" pitchFamily="34" charset="0"/>
              </a:rPr>
              <a:t>Fecha </a:t>
            </a:r>
            <a:r>
              <a:rPr lang="es-ES" sz="2200" dirty="0">
                <a:solidFill>
                  <a:schemeClr val="tx1"/>
                </a:solidFill>
                <a:latin typeface="Arial Narrow" panose="020B0606020202030204" pitchFamily="34" charset="0"/>
              </a:rPr>
              <a:t>en la que se dispone la fiscalización: la fecha de generación del cargo </a:t>
            </a:r>
            <a:r>
              <a:rPr lang="es-ES" sz="2200" dirty="0" smtClean="0">
                <a:solidFill>
                  <a:schemeClr val="tx1"/>
                </a:solidFill>
                <a:latin typeface="Arial Narrow" panose="020B0606020202030204" pitchFamily="34" charset="0"/>
              </a:rPr>
              <a:t>en el </a:t>
            </a:r>
            <a:r>
              <a:rPr lang="es-ES" sz="2200" dirty="0">
                <a:solidFill>
                  <a:schemeClr val="tx1"/>
                </a:solidFill>
                <a:latin typeface="Arial Narrow" panose="020B0606020202030204" pitchFamily="34" charset="0"/>
              </a:rPr>
              <a:t>sistema SEFI</a:t>
            </a:r>
            <a:r>
              <a:rPr lang="es-ES" sz="2200" dirty="0" smtClean="0">
                <a:solidFill>
                  <a:schemeClr val="tx1"/>
                </a:solidFill>
                <a:latin typeface="Arial Narrow" panose="020B0606020202030204" pitchFamily="34" charset="0"/>
              </a:rPr>
              <a:t>.</a:t>
            </a:r>
          </a:p>
          <a:p>
            <a:pPr marL="627063" lvl="1" indent="-354013">
              <a:lnSpc>
                <a:spcPct val="100000"/>
              </a:lnSpc>
              <a:spcBef>
                <a:spcPts val="0"/>
              </a:spcBef>
              <a:spcAft>
                <a:spcPts val="300"/>
              </a:spcAft>
              <a:buClr>
                <a:schemeClr val="accent1">
                  <a:lumMod val="75000"/>
                </a:schemeClr>
              </a:buClr>
              <a:buSzPct val="100000"/>
              <a:buFont typeface="+mj-lt"/>
              <a:buAutoNum type="arabicPeriod"/>
            </a:pPr>
            <a:r>
              <a:rPr lang="es-ES" sz="2200" dirty="0" smtClean="0">
                <a:solidFill>
                  <a:schemeClr val="tx1"/>
                </a:solidFill>
                <a:latin typeface="Arial Narrow" panose="020B0606020202030204" pitchFamily="34" charset="0"/>
              </a:rPr>
              <a:t>Indicar </a:t>
            </a:r>
            <a:r>
              <a:rPr lang="es-ES" sz="2200" dirty="0">
                <a:solidFill>
                  <a:schemeClr val="tx1"/>
                </a:solidFill>
                <a:latin typeface="Arial Narrow" panose="020B0606020202030204" pitchFamily="34" charset="0"/>
              </a:rPr>
              <a:t>apellido y nombres del supervisor e inspector responsables de </a:t>
            </a:r>
            <a:r>
              <a:rPr lang="es-ES" sz="2200" dirty="0" smtClean="0">
                <a:solidFill>
                  <a:schemeClr val="tx1"/>
                </a:solidFill>
                <a:latin typeface="Arial Narrow" panose="020B0606020202030204" pitchFamily="34" charset="0"/>
              </a:rPr>
              <a:t>la actuación</a:t>
            </a:r>
            <a:r>
              <a:rPr lang="es-ES" sz="2200" dirty="0">
                <a:solidFill>
                  <a:schemeClr val="tx1"/>
                </a:solidFill>
                <a:latin typeface="Arial Narrow" panose="020B0606020202030204" pitchFamily="34" charset="0"/>
              </a:rPr>
              <a:t>, la División de Fiscalización interviniente y la Dirección Regional, </a:t>
            </a:r>
            <a:r>
              <a:rPr lang="es-ES" sz="2200" dirty="0" smtClean="0">
                <a:solidFill>
                  <a:schemeClr val="tx1"/>
                </a:solidFill>
                <a:latin typeface="Arial Narrow" panose="020B0606020202030204" pitchFamily="34" charset="0"/>
              </a:rPr>
              <a:t>Dirección y/o </a:t>
            </a:r>
            <a:r>
              <a:rPr lang="es-ES" sz="2200" dirty="0">
                <a:solidFill>
                  <a:schemeClr val="tx1"/>
                </a:solidFill>
                <a:latin typeface="Arial Narrow" panose="020B0606020202030204" pitchFamily="34" charset="0"/>
              </a:rPr>
              <a:t>Sede de la que dependen los actuantes, indicando su ubicación.</a:t>
            </a:r>
          </a:p>
          <a:p>
            <a:pPr marL="627063" lvl="1" indent="-354013">
              <a:lnSpc>
                <a:spcPct val="100000"/>
              </a:lnSpc>
              <a:spcBef>
                <a:spcPts val="0"/>
              </a:spcBef>
              <a:spcAft>
                <a:spcPts val="300"/>
              </a:spcAft>
              <a:buClr>
                <a:schemeClr val="accent1">
                  <a:lumMod val="75000"/>
                </a:schemeClr>
              </a:buClr>
              <a:buSzPct val="100000"/>
              <a:buFont typeface="+mj-lt"/>
              <a:buAutoNum type="arabicPeriod"/>
            </a:pPr>
            <a:r>
              <a:rPr lang="es-ES" sz="2200" dirty="0" smtClean="0">
                <a:solidFill>
                  <a:schemeClr val="tx1"/>
                </a:solidFill>
                <a:latin typeface="Arial Narrow" panose="020B0606020202030204" pitchFamily="34" charset="0"/>
              </a:rPr>
              <a:t>Se </a:t>
            </a:r>
            <a:r>
              <a:rPr lang="es-ES" sz="2200" dirty="0">
                <a:solidFill>
                  <a:schemeClr val="tx1"/>
                </a:solidFill>
                <a:latin typeface="Arial Narrow" panose="020B0606020202030204" pitchFamily="34" charset="0"/>
              </a:rPr>
              <a:t>deberán consignar los impuestos y períodos comprendidos en el cargo de </a:t>
            </a:r>
            <a:r>
              <a:rPr lang="es-ES" sz="2200" dirty="0" smtClean="0">
                <a:solidFill>
                  <a:schemeClr val="tx1"/>
                </a:solidFill>
                <a:latin typeface="Arial Narrow" panose="020B0606020202030204" pitchFamily="34" charset="0"/>
              </a:rPr>
              <a:t>la fiscalización</a:t>
            </a:r>
            <a:r>
              <a:rPr lang="es-ES" sz="2200" dirty="0">
                <a:solidFill>
                  <a:schemeClr val="tx1"/>
                </a:solidFill>
                <a:latin typeface="Arial Narrow" panose="020B0606020202030204" pitchFamily="34" charset="0"/>
              </a:rPr>
              <a:t>, los cuales delimitarán el alcance de las actuaciones.</a:t>
            </a:r>
          </a:p>
          <a:p>
            <a:pPr marL="627063" lvl="1" indent="-354013">
              <a:lnSpc>
                <a:spcPct val="100000"/>
              </a:lnSpc>
              <a:spcBef>
                <a:spcPts val="0"/>
              </a:spcBef>
              <a:spcAft>
                <a:spcPts val="300"/>
              </a:spcAft>
              <a:buClr>
                <a:schemeClr val="accent1">
                  <a:lumMod val="75000"/>
                </a:schemeClr>
              </a:buClr>
              <a:buSzPct val="100000"/>
              <a:buFont typeface="+mj-lt"/>
              <a:buAutoNum type="arabicPeriod"/>
            </a:pPr>
            <a:r>
              <a:rPr lang="es-ES" sz="2200" dirty="0" smtClean="0">
                <a:solidFill>
                  <a:schemeClr val="tx1"/>
                </a:solidFill>
                <a:latin typeface="Arial Narrow" panose="020B0606020202030204" pitchFamily="34" charset="0"/>
              </a:rPr>
              <a:t>El </a:t>
            </a:r>
            <a:r>
              <a:rPr lang="es-ES" sz="2200" dirty="0">
                <a:solidFill>
                  <a:schemeClr val="tx1"/>
                </a:solidFill>
                <a:latin typeface="Arial Narrow" panose="020B0606020202030204" pitchFamily="34" charset="0"/>
              </a:rPr>
              <a:t>formulario será suscripto por el Jefe de la División de Fiscalización </a:t>
            </a:r>
            <a:r>
              <a:rPr lang="es-ES" sz="2200" dirty="0" smtClean="0">
                <a:solidFill>
                  <a:schemeClr val="tx1"/>
                </a:solidFill>
                <a:latin typeface="Arial Narrow" panose="020B0606020202030204" pitchFamily="34" charset="0"/>
              </a:rPr>
              <a:t>actuante en </a:t>
            </a:r>
            <a:r>
              <a:rPr lang="es-ES" sz="2200" dirty="0">
                <a:solidFill>
                  <a:schemeClr val="tx1"/>
                </a:solidFill>
                <a:latin typeface="Arial Narrow" panose="020B0606020202030204" pitchFamily="34" charset="0"/>
              </a:rPr>
              <a:t>forma previa al inicio del procedimiento.</a:t>
            </a:r>
          </a:p>
          <a:p>
            <a:pPr marL="273050" lvl="1" indent="0">
              <a:lnSpc>
                <a:spcPct val="100000"/>
              </a:lnSpc>
              <a:spcBef>
                <a:spcPts val="0"/>
              </a:spcBef>
              <a:spcAft>
                <a:spcPts val="300"/>
              </a:spcAft>
              <a:buClr>
                <a:schemeClr val="accent1">
                  <a:lumMod val="75000"/>
                </a:schemeClr>
              </a:buClr>
              <a:buSzPct val="100000"/>
              <a:buNone/>
            </a:pPr>
            <a:r>
              <a:rPr lang="es-ES" sz="2400" dirty="0">
                <a:solidFill>
                  <a:schemeClr val="tx1"/>
                </a:solidFill>
                <a:latin typeface="Arial Narrow" panose="020B0606020202030204" pitchFamily="34" charset="0"/>
              </a:rPr>
              <a:t>La orden de intervención deberá notificarse dentro de los 5 (cinco) días hábiles en </a:t>
            </a:r>
            <a:r>
              <a:rPr lang="es-ES" sz="2400" dirty="0" smtClean="0">
                <a:solidFill>
                  <a:schemeClr val="tx1"/>
                </a:solidFill>
                <a:latin typeface="Arial Narrow" panose="020B0606020202030204" pitchFamily="34" charset="0"/>
              </a:rPr>
              <a:t>que fue </a:t>
            </a:r>
            <a:r>
              <a:rPr lang="es-ES" sz="2400" dirty="0">
                <a:solidFill>
                  <a:schemeClr val="tx1"/>
                </a:solidFill>
                <a:latin typeface="Arial Narrow" panose="020B0606020202030204" pitchFamily="34" charset="0"/>
              </a:rPr>
              <a:t>generada.</a:t>
            </a:r>
            <a:endParaRPr lang="es-AR" sz="2400" dirty="0">
              <a:solidFill>
                <a:schemeClr val="tx1"/>
              </a:solidFill>
              <a:latin typeface="Arial Narrow" panose="020B0606020202030204" pitchFamily="34" charset="0"/>
            </a:endParaRPr>
          </a:p>
        </p:txBody>
      </p:sp>
      <p:sp>
        <p:nvSpPr>
          <p:cNvPr id="4" name="Marcador de número de diapositiva 3"/>
          <p:cNvSpPr>
            <a:spLocks noGrp="1"/>
          </p:cNvSpPr>
          <p:nvPr>
            <p:ph type="sldNum" sz="quarter" idx="12"/>
          </p:nvPr>
        </p:nvSpPr>
        <p:spPr/>
        <p:txBody>
          <a:bodyPr/>
          <a:lstStyle/>
          <a:p>
            <a:fld id="{4FAB73BC-B049-4115-A692-8D63A059BFB8}"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2602400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9465" y="287866"/>
            <a:ext cx="11336867" cy="812800"/>
          </a:xfrm>
          <a:solidFill>
            <a:schemeClr val="bg1">
              <a:lumMod val="85000"/>
            </a:schemeClr>
          </a:solidFill>
        </p:spPr>
        <p:txBody>
          <a:bodyPr>
            <a:noAutofit/>
          </a:bodyPr>
          <a:lstStyle/>
          <a:p>
            <a:r>
              <a:rPr lang="es-ES" sz="4000" b="1" dirty="0" smtClean="0">
                <a:solidFill>
                  <a:schemeClr val="tx1"/>
                </a:solidFill>
                <a:latin typeface="Arial Narrow" panose="020B0606020202030204" pitchFamily="34" charset="0"/>
              </a:rPr>
              <a:t>ACTA DE INICIO DE FISCALIZACIÓN</a:t>
            </a:r>
            <a:endParaRPr lang="es-AR" sz="4000" b="1" dirty="0">
              <a:solidFill>
                <a:schemeClr val="tx1"/>
              </a:solidFill>
              <a:latin typeface="Arial Narrow" panose="020B0606020202030204" pitchFamily="34" charset="0"/>
            </a:endParaRPr>
          </a:p>
        </p:txBody>
      </p:sp>
      <p:sp>
        <p:nvSpPr>
          <p:cNvPr id="3" name="Marcador de contenido 2"/>
          <p:cNvSpPr>
            <a:spLocks noGrp="1"/>
          </p:cNvSpPr>
          <p:nvPr>
            <p:ph idx="1"/>
          </p:nvPr>
        </p:nvSpPr>
        <p:spPr>
          <a:xfrm>
            <a:off x="321731" y="1041399"/>
            <a:ext cx="11653816" cy="5503334"/>
          </a:xfrm>
        </p:spPr>
        <p:txBody>
          <a:bodyPr>
            <a:noAutofit/>
          </a:bodyPr>
          <a:lstStyle/>
          <a:p>
            <a:pPr marL="0" indent="0" algn="just">
              <a:lnSpc>
                <a:spcPct val="100000"/>
              </a:lnSpc>
              <a:spcBef>
                <a:spcPts val="0"/>
              </a:spcBef>
              <a:spcAft>
                <a:spcPts val="300"/>
              </a:spcAft>
              <a:buClr>
                <a:schemeClr val="accent1">
                  <a:lumMod val="75000"/>
                </a:schemeClr>
              </a:buClr>
              <a:buSzPct val="100000"/>
              <a:buNone/>
            </a:pPr>
            <a:r>
              <a:rPr lang="es-ES" sz="2000" dirty="0" smtClean="0">
                <a:solidFill>
                  <a:schemeClr val="tx1"/>
                </a:solidFill>
                <a:latin typeface="Arial Narrow" panose="020B0606020202030204" pitchFamily="34" charset="0"/>
              </a:rPr>
              <a:t>El </a:t>
            </a:r>
            <a:r>
              <a:rPr lang="es-ES" sz="2000" dirty="0">
                <a:solidFill>
                  <a:schemeClr val="tx1"/>
                </a:solidFill>
                <a:latin typeface="Arial Narrow" panose="020B0606020202030204" pitchFamily="34" charset="0"/>
              </a:rPr>
              <a:t>acta de inicio de fiscalización por la cual se notificará al contribuyente el </a:t>
            </a:r>
            <a:r>
              <a:rPr lang="es-ES" sz="2000" dirty="0" smtClean="0">
                <a:solidFill>
                  <a:schemeClr val="tx1"/>
                </a:solidFill>
                <a:latin typeface="Arial Narrow" panose="020B0606020202030204" pitchFamily="34" charset="0"/>
              </a:rPr>
              <a:t>Formulario 8000 </a:t>
            </a:r>
            <a:r>
              <a:rPr lang="es-ES" sz="2000" dirty="0">
                <a:solidFill>
                  <a:schemeClr val="tx1"/>
                </a:solidFill>
                <a:latin typeface="Arial Narrow" panose="020B0606020202030204" pitchFamily="34" charset="0"/>
              </a:rPr>
              <a:t>deberá contener, sin perjuicio de otras solicitudes que en función de </a:t>
            </a:r>
            <a:r>
              <a:rPr lang="es-ES" sz="2000" dirty="0" smtClean="0">
                <a:solidFill>
                  <a:schemeClr val="tx1"/>
                </a:solidFill>
                <a:latin typeface="Arial Narrow" panose="020B0606020202030204" pitchFamily="34" charset="0"/>
              </a:rPr>
              <a:t>las características </a:t>
            </a:r>
            <a:r>
              <a:rPr lang="es-ES" sz="2000" dirty="0">
                <a:solidFill>
                  <a:schemeClr val="tx1"/>
                </a:solidFill>
                <a:latin typeface="Arial Narrow" panose="020B0606020202030204" pitchFamily="34" charset="0"/>
              </a:rPr>
              <a:t>del contribuyente consideren de mérito los fiscalizadores, los </a:t>
            </a:r>
            <a:r>
              <a:rPr lang="es-ES" sz="2000" dirty="0" smtClean="0">
                <a:solidFill>
                  <a:schemeClr val="tx1"/>
                </a:solidFill>
                <a:latin typeface="Arial Narrow" panose="020B0606020202030204" pitchFamily="34" charset="0"/>
              </a:rPr>
              <a:t>siguientes datos</a:t>
            </a:r>
            <a:r>
              <a:rPr lang="es-ES" sz="2000" dirty="0">
                <a:solidFill>
                  <a:schemeClr val="tx1"/>
                </a:solidFill>
                <a:latin typeface="Arial Narrow" panose="020B0606020202030204" pitchFamily="34" charset="0"/>
              </a:rPr>
              <a:t>:</a:t>
            </a:r>
          </a:p>
          <a:p>
            <a:pPr marL="355600" indent="-355600" algn="just">
              <a:lnSpc>
                <a:spcPct val="100000"/>
              </a:lnSpc>
              <a:spcBef>
                <a:spcPts val="0"/>
              </a:spcBef>
              <a:spcAft>
                <a:spcPts val="300"/>
              </a:spcAft>
              <a:buClr>
                <a:schemeClr val="accent1">
                  <a:lumMod val="75000"/>
                </a:schemeClr>
              </a:buClr>
              <a:buSzPct val="100000"/>
              <a:buFont typeface="+mj-lt"/>
              <a:buAutoNum type="alphaLcParenR"/>
              <a:tabLst>
                <a:tab pos="271463" algn="l"/>
              </a:tabLst>
            </a:pPr>
            <a:r>
              <a:rPr lang="es-ES" sz="2000" dirty="0" smtClean="0">
                <a:solidFill>
                  <a:schemeClr val="tx1"/>
                </a:solidFill>
                <a:latin typeface="Arial Narrow" panose="020B0606020202030204" pitchFamily="34" charset="0"/>
              </a:rPr>
              <a:t>Lugar</a:t>
            </a:r>
            <a:r>
              <a:rPr lang="es-ES" sz="2000" dirty="0">
                <a:solidFill>
                  <a:schemeClr val="tx1"/>
                </a:solidFill>
                <a:latin typeface="Arial Narrow" panose="020B0606020202030204" pitchFamily="34" charset="0"/>
              </a:rPr>
              <a:t>, fecha y hora de inicio.</a:t>
            </a:r>
          </a:p>
          <a:p>
            <a:pPr marL="355600" indent="-355600" algn="just">
              <a:lnSpc>
                <a:spcPct val="100000"/>
              </a:lnSpc>
              <a:spcBef>
                <a:spcPts val="0"/>
              </a:spcBef>
              <a:spcAft>
                <a:spcPts val="300"/>
              </a:spcAft>
              <a:buClr>
                <a:schemeClr val="accent1">
                  <a:lumMod val="75000"/>
                </a:schemeClr>
              </a:buClr>
              <a:buSzPct val="100000"/>
              <a:buFont typeface="+mj-lt"/>
              <a:buAutoNum type="alphaLcParenR"/>
              <a:tabLst>
                <a:tab pos="271463" algn="l"/>
              </a:tabLst>
            </a:pPr>
            <a:r>
              <a:rPr lang="es-ES" sz="2000" dirty="0" smtClean="0">
                <a:solidFill>
                  <a:schemeClr val="tx1"/>
                </a:solidFill>
                <a:latin typeface="Arial Narrow" panose="020B0606020202030204" pitchFamily="34" charset="0"/>
              </a:rPr>
              <a:t>Razón </a:t>
            </a:r>
            <a:r>
              <a:rPr lang="es-ES" sz="2000" dirty="0">
                <a:solidFill>
                  <a:schemeClr val="tx1"/>
                </a:solidFill>
                <a:latin typeface="Arial Narrow" panose="020B0606020202030204" pitchFamily="34" charset="0"/>
              </a:rPr>
              <a:t>Social o apellido y nombres del fiscalizado.</a:t>
            </a:r>
          </a:p>
          <a:p>
            <a:pPr marL="355600" indent="-355600" algn="just">
              <a:lnSpc>
                <a:spcPct val="100000"/>
              </a:lnSpc>
              <a:spcBef>
                <a:spcPts val="0"/>
              </a:spcBef>
              <a:spcAft>
                <a:spcPts val="300"/>
              </a:spcAft>
              <a:buClr>
                <a:schemeClr val="accent1">
                  <a:lumMod val="75000"/>
                </a:schemeClr>
              </a:buClr>
              <a:buSzPct val="100000"/>
              <a:buFont typeface="+mj-lt"/>
              <a:buAutoNum type="alphaLcParenR"/>
              <a:tabLst>
                <a:tab pos="271463" algn="l"/>
              </a:tabLst>
            </a:pPr>
            <a:r>
              <a:rPr lang="es-ES" sz="2000" dirty="0" smtClean="0">
                <a:solidFill>
                  <a:schemeClr val="tx1"/>
                </a:solidFill>
                <a:latin typeface="Arial Narrow" panose="020B0606020202030204" pitchFamily="34" charset="0"/>
              </a:rPr>
              <a:t>CUIT</a:t>
            </a:r>
            <a:r>
              <a:rPr lang="es-ES" sz="2000" dirty="0">
                <a:solidFill>
                  <a:schemeClr val="tx1"/>
                </a:solidFill>
                <a:latin typeface="Arial Narrow" panose="020B0606020202030204" pitchFamily="34" charset="0"/>
              </a:rPr>
              <a:t>.</a:t>
            </a:r>
          </a:p>
          <a:p>
            <a:pPr marL="355600" indent="-355600" algn="just">
              <a:lnSpc>
                <a:spcPct val="100000"/>
              </a:lnSpc>
              <a:spcBef>
                <a:spcPts val="0"/>
              </a:spcBef>
              <a:spcAft>
                <a:spcPts val="300"/>
              </a:spcAft>
              <a:buClr>
                <a:schemeClr val="accent1">
                  <a:lumMod val="75000"/>
                </a:schemeClr>
              </a:buClr>
              <a:buSzPct val="100000"/>
              <a:buFont typeface="+mj-lt"/>
              <a:buAutoNum type="alphaLcParenR"/>
              <a:tabLst>
                <a:tab pos="271463" algn="l"/>
              </a:tabLst>
            </a:pPr>
            <a:r>
              <a:rPr lang="es-ES" sz="2000" dirty="0" smtClean="0">
                <a:solidFill>
                  <a:schemeClr val="tx1"/>
                </a:solidFill>
                <a:latin typeface="Arial Narrow" panose="020B0606020202030204" pitchFamily="34" charset="0"/>
              </a:rPr>
              <a:t>Domicilio </a:t>
            </a:r>
            <a:r>
              <a:rPr lang="es-ES" sz="2000" dirty="0">
                <a:solidFill>
                  <a:schemeClr val="tx1"/>
                </a:solidFill>
                <a:latin typeface="Arial Narrow" panose="020B0606020202030204" pitchFamily="34" charset="0"/>
              </a:rPr>
              <a:t>donde se practica la notificación</a:t>
            </a:r>
          </a:p>
          <a:p>
            <a:pPr marL="355600" indent="-355600" algn="just">
              <a:lnSpc>
                <a:spcPct val="100000"/>
              </a:lnSpc>
              <a:spcBef>
                <a:spcPts val="0"/>
              </a:spcBef>
              <a:spcAft>
                <a:spcPts val="300"/>
              </a:spcAft>
              <a:buClr>
                <a:schemeClr val="accent1">
                  <a:lumMod val="75000"/>
                </a:schemeClr>
              </a:buClr>
              <a:buSzPct val="100000"/>
              <a:buFont typeface="+mj-lt"/>
              <a:buAutoNum type="alphaLcParenR"/>
            </a:pPr>
            <a:r>
              <a:rPr lang="es-ES" sz="2000" dirty="0" smtClean="0">
                <a:solidFill>
                  <a:schemeClr val="tx1"/>
                </a:solidFill>
                <a:latin typeface="Arial Narrow" panose="020B0606020202030204" pitchFamily="34" charset="0"/>
              </a:rPr>
              <a:t>Datos </a:t>
            </a:r>
            <a:r>
              <a:rPr lang="es-ES" sz="2000" dirty="0" err="1">
                <a:solidFill>
                  <a:schemeClr val="tx1"/>
                </a:solidFill>
                <a:latin typeface="Arial Narrow" panose="020B0606020202030204" pitchFamily="34" charset="0"/>
              </a:rPr>
              <a:t>identificatorios</a:t>
            </a:r>
            <a:r>
              <a:rPr lang="es-ES" sz="2000" dirty="0">
                <a:solidFill>
                  <a:schemeClr val="tx1"/>
                </a:solidFill>
                <a:latin typeface="Arial Narrow" panose="020B0606020202030204" pitchFamily="34" charset="0"/>
              </a:rPr>
              <a:t> del inspector y supervisor responsables del cargo, como </a:t>
            </a:r>
            <a:r>
              <a:rPr lang="es-ES" sz="2000" dirty="0" smtClean="0">
                <a:solidFill>
                  <a:schemeClr val="tx1"/>
                </a:solidFill>
                <a:latin typeface="Arial Narrow" panose="020B0606020202030204" pitchFamily="34" charset="0"/>
              </a:rPr>
              <a:t>así también </a:t>
            </a:r>
            <a:r>
              <a:rPr lang="es-ES" sz="2000" dirty="0">
                <a:solidFill>
                  <a:schemeClr val="tx1"/>
                </a:solidFill>
                <a:latin typeface="Arial Narrow" panose="020B0606020202030204" pitchFamily="34" charset="0"/>
              </a:rPr>
              <a:t>de cualquier otro agente fiscal que participe de la actuación.</a:t>
            </a:r>
          </a:p>
          <a:p>
            <a:pPr marL="355600" indent="-355600" algn="just">
              <a:lnSpc>
                <a:spcPct val="100000"/>
              </a:lnSpc>
              <a:spcBef>
                <a:spcPts val="0"/>
              </a:spcBef>
              <a:spcAft>
                <a:spcPts val="300"/>
              </a:spcAft>
              <a:buClr>
                <a:schemeClr val="accent1">
                  <a:lumMod val="75000"/>
                </a:schemeClr>
              </a:buClr>
              <a:buSzPct val="100000"/>
              <a:buFont typeface="+mj-lt"/>
              <a:buAutoNum type="alphaLcParenR"/>
            </a:pPr>
            <a:r>
              <a:rPr lang="es-ES" sz="2000" dirty="0" smtClean="0">
                <a:solidFill>
                  <a:schemeClr val="tx1"/>
                </a:solidFill>
                <a:latin typeface="Arial Narrow" panose="020B0606020202030204" pitchFamily="34" charset="0"/>
              </a:rPr>
              <a:t>Apellido </a:t>
            </a:r>
            <a:r>
              <a:rPr lang="es-ES" sz="2000" dirty="0">
                <a:solidFill>
                  <a:schemeClr val="tx1"/>
                </a:solidFill>
                <a:latin typeface="Arial Narrow" panose="020B0606020202030204" pitchFamily="34" charset="0"/>
              </a:rPr>
              <a:t>y nombres de la persona a quien se notifica del acto de inicio </a:t>
            </a:r>
            <a:r>
              <a:rPr lang="es-ES" sz="2000" dirty="0" smtClean="0">
                <a:solidFill>
                  <a:schemeClr val="tx1"/>
                </a:solidFill>
                <a:latin typeface="Arial Narrow" panose="020B0606020202030204" pitchFamily="34" charset="0"/>
              </a:rPr>
              <a:t>de fiscalización</a:t>
            </a:r>
            <a:r>
              <a:rPr lang="es-ES" sz="2000" dirty="0">
                <a:solidFill>
                  <a:schemeClr val="tx1"/>
                </a:solidFill>
                <a:latin typeface="Arial Narrow" panose="020B0606020202030204" pitchFamily="34" charset="0"/>
              </a:rPr>
              <a:t>, indicando el carácter que inviste, titular, autoridad societaria, apoderado</a:t>
            </a:r>
            <a:r>
              <a:rPr lang="es-ES" sz="2000" dirty="0" smtClean="0">
                <a:solidFill>
                  <a:schemeClr val="tx1"/>
                </a:solidFill>
                <a:latin typeface="Arial Narrow" panose="020B0606020202030204" pitchFamily="34" charset="0"/>
              </a:rPr>
              <a:t>, representante </a:t>
            </a:r>
            <a:r>
              <a:rPr lang="es-ES" sz="2000" dirty="0">
                <a:solidFill>
                  <a:schemeClr val="tx1"/>
                </a:solidFill>
                <a:latin typeface="Arial Narrow" panose="020B0606020202030204" pitchFamily="34" charset="0"/>
              </a:rPr>
              <a:t>legal, autorizado, etc.</a:t>
            </a:r>
          </a:p>
          <a:p>
            <a:pPr marL="0" indent="0" algn="just">
              <a:lnSpc>
                <a:spcPct val="100000"/>
              </a:lnSpc>
              <a:spcBef>
                <a:spcPts val="0"/>
              </a:spcBef>
              <a:spcAft>
                <a:spcPts val="300"/>
              </a:spcAft>
              <a:buClr>
                <a:schemeClr val="accent1">
                  <a:lumMod val="75000"/>
                </a:schemeClr>
              </a:buClr>
              <a:buSzPct val="100000"/>
              <a:buNone/>
            </a:pPr>
            <a:r>
              <a:rPr lang="es-ES" sz="2000" dirty="0">
                <a:solidFill>
                  <a:schemeClr val="tx1"/>
                </a:solidFill>
                <a:latin typeface="Arial Narrow" panose="020B0606020202030204" pitchFamily="34" charset="0"/>
              </a:rPr>
              <a:t>Acreditación documental de la personería invocada, indicando si se tuvo a la vista o </a:t>
            </a:r>
            <a:r>
              <a:rPr lang="es-ES" sz="2000" dirty="0" smtClean="0">
                <a:solidFill>
                  <a:schemeClr val="tx1"/>
                </a:solidFill>
                <a:latin typeface="Arial Narrow" panose="020B0606020202030204" pitchFamily="34" charset="0"/>
              </a:rPr>
              <a:t>si se </a:t>
            </a:r>
            <a:r>
              <a:rPr lang="es-ES" sz="2000" dirty="0">
                <a:solidFill>
                  <a:schemeClr val="tx1"/>
                </a:solidFill>
                <a:latin typeface="Arial Narrow" panose="020B0606020202030204" pitchFamily="34" charset="0"/>
              </a:rPr>
              <a:t>recibe copia, en este supuesto aclarando si se confronta con el original </a:t>
            </a:r>
            <a:r>
              <a:rPr lang="es-ES" sz="2000" dirty="0" smtClean="0">
                <a:solidFill>
                  <a:schemeClr val="tx1"/>
                </a:solidFill>
                <a:latin typeface="Arial Narrow" panose="020B0606020202030204" pitchFamily="34" charset="0"/>
              </a:rPr>
              <a:t>de conformidad </a:t>
            </a:r>
            <a:r>
              <a:rPr lang="es-ES" sz="2000" dirty="0">
                <a:solidFill>
                  <a:schemeClr val="tx1"/>
                </a:solidFill>
                <a:latin typeface="Arial Narrow" panose="020B0606020202030204" pitchFamily="34" charset="0"/>
              </a:rPr>
              <a:t>o si se trata de una copia protocolizada por escribano. En el caso </a:t>
            </a:r>
            <a:r>
              <a:rPr lang="es-ES" sz="2000" dirty="0" smtClean="0">
                <a:solidFill>
                  <a:schemeClr val="tx1"/>
                </a:solidFill>
                <a:latin typeface="Arial Narrow" panose="020B0606020202030204" pitchFamily="34" charset="0"/>
              </a:rPr>
              <a:t>de sociedades </a:t>
            </a:r>
            <a:r>
              <a:rPr lang="es-ES" sz="2000" dirty="0">
                <a:solidFill>
                  <a:schemeClr val="tx1"/>
                </a:solidFill>
                <a:latin typeface="Arial Narrow" panose="020B0606020202030204" pitchFamily="34" charset="0"/>
              </a:rPr>
              <a:t>deberá acreditar mediante estatuto o contrato social que el firmante </a:t>
            </a:r>
            <a:r>
              <a:rPr lang="es-ES" sz="2000" dirty="0" smtClean="0">
                <a:solidFill>
                  <a:schemeClr val="tx1"/>
                </a:solidFill>
                <a:latin typeface="Arial Narrow" panose="020B0606020202030204" pitchFamily="34" charset="0"/>
              </a:rPr>
              <a:t>tiene la </a:t>
            </a:r>
            <a:r>
              <a:rPr lang="es-ES" sz="2000" dirty="0">
                <a:solidFill>
                  <a:schemeClr val="tx1"/>
                </a:solidFill>
                <a:latin typeface="Arial Narrow" panose="020B0606020202030204" pitchFamily="34" charset="0"/>
              </a:rPr>
              <a:t>representación legal de la empresa y que la misma se encuentra en plena vigencia. </a:t>
            </a:r>
            <a:r>
              <a:rPr lang="es-ES" sz="2000" dirty="0" smtClean="0">
                <a:solidFill>
                  <a:schemeClr val="tx1"/>
                </a:solidFill>
                <a:latin typeface="Arial Narrow" panose="020B0606020202030204" pitchFamily="34" charset="0"/>
              </a:rPr>
              <a:t>A tal </a:t>
            </a:r>
            <a:r>
              <a:rPr lang="es-ES" sz="2000" dirty="0">
                <a:solidFill>
                  <a:schemeClr val="tx1"/>
                </a:solidFill>
                <a:latin typeface="Arial Narrow" panose="020B0606020202030204" pitchFamily="34" charset="0"/>
              </a:rPr>
              <a:t>fin y sin perjuicio de otra documental probatoria que pudiera exhibirse, se requerirá la presentación de los libros societarios (Actas de Directorio y/o </a:t>
            </a:r>
            <a:r>
              <a:rPr lang="es-ES" sz="2000" dirty="0" smtClean="0">
                <a:solidFill>
                  <a:schemeClr val="tx1"/>
                </a:solidFill>
                <a:latin typeface="Arial Narrow" panose="020B0606020202030204" pitchFamily="34" charset="0"/>
              </a:rPr>
              <a:t>Asambleas en </a:t>
            </a:r>
            <a:r>
              <a:rPr lang="es-ES" sz="2000" dirty="0">
                <a:solidFill>
                  <a:schemeClr val="tx1"/>
                </a:solidFill>
                <a:latin typeface="Arial Narrow" panose="020B0606020202030204" pitchFamily="34" charset="0"/>
              </a:rPr>
              <a:t>su caso) de los cuales surja la representación y vigencia del mandato que se invoca.</a:t>
            </a:r>
          </a:p>
          <a:p>
            <a:pPr marL="0" indent="0" algn="just">
              <a:lnSpc>
                <a:spcPct val="100000"/>
              </a:lnSpc>
              <a:spcBef>
                <a:spcPts val="0"/>
              </a:spcBef>
              <a:spcAft>
                <a:spcPts val="300"/>
              </a:spcAft>
              <a:buClr>
                <a:schemeClr val="accent1">
                  <a:lumMod val="75000"/>
                </a:schemeClr>
              </a:buClr>
              <a:buSzPct val="100000"/>
              <a:buNone/>
            </a:pPr>
            <a:endParaRPr lang="es-AR" sz="1800" dirty="0">
              <a:solidFill>
                <a:schemeClr val="tx1"/>
              </a:solidFill>
              <a:latin typeface="Arial Narrow" panose="020B0606020202030204" pitchFamily="34" charset="0"/>
            </a:endParaRPr>
          </a:p>
        </p:txBody>
      </p:sp>
      <p:sp>
        <p:nvSpPr>
          <p:cNvPr id="4" name="Marcador de número de diapositiva 3"/>
          <p:cNvSpPr>
            <a:spLocks noGrp="1"/>
          </p:cNvSpPr>
          <p:nvPr>
            <p:ph type="sldNum" sz="quarter" idx="12"/>
          </p:nvPr>
        </p:nvSpPr>
        <p:spPr/>
        <p:txBody>
          <a:bodyPr/>
          <a:lstStyle/>
          <a:p>
            <a:fld id="{4FAB73BC-B049-4115-A692-8D63A059BFB8}"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147028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9465" y="287866"/>
            <a:ext cx="11336867" cy="812800"/>
          </a:xfrm>
          <a:solidFill>
            <a:schemeClr val="bg1">
              <a:lumMod val="85000"/>
            </a:schemeClr>
          </a:solidFill>
        </p:spPr>
        <p:txBody>
          <a:bodyPr>
            <a:noAutofit/>
          </a:bodyPr>
          <a:lstStyle/>
          <a:p>
            <a:r>
              <a:rPr lang="es-ES" sz="4000" b="1" dirty="0" smtClean="0">
                <a:solidFill>
                  <a:schemeClr val="tx1"/>
                </a:solidFill>
                <a:latin typeface="Arial Narrow" panose="020B0606020202030204" pitchFamily="34" charset="0"/>
              </a:rPr>
              <a:t>ACTA DE INICIO DE FISCALIZACIÓN </a:t>
            </a:r>
            <a:r>
              <a:rPr lang="es-ES" sz="3600" b="1" dirty="0" smtClean="0">
                <a:solidFill>
                  <a:schemeClr val="tx1"/>
                </a:solidFill>
                <a:latin typeface="Arial Narrow" panose="020B0606020202030204" pitchFamily="34" charset="0"/>
              </a:rPr>
              <a:t>(cont.)</a:t>
            </a:r>
            <a:endParaRPr lang="es-AR" sz="3600" b="1" dirty="0">
              <a:solidFill>
                <a:schemeClr val="tx1"/>
              </a:solidFill>
              <a:latin typeface="Arial Narrow" panose="020B0606020202030204" pitchFamily="34" charset="0"/>
            </a:endParaRPr>
          </a:p>
        </p:txBody>
      </p:sp>
      <p:sp>
        <p:nvSpPr>
          <p:cNvPr id="3" name="Marcador de contenido 2"/>
          <p:cNvSpPr>
            <a:spLocks noGrp="1"/>
          </p:cNvSpPr>
          <p:nvPr>
            <p:ph idx="1"/>
          </p:nvPr>
        </p:nvSpPr>
        <p:spPr>
          <a:xfrm>
            <a:off x="321731" y="1041399"/>
            <a:ext cx="11404601" cy="5503334"/>
          </a:xfrm>
        </p:spPr>
        <p:txBody>
          <a:bodyPr>
            <a:noAutofit/>
          </a:bodyPr>
          <a:lstStyle/>
          <a:p>
            <a:pPr marL="355600" indent="-355600" algn="just">
              <a:lnSpc>
                <a:spcPct val="100000"/>
              </a:lnSpc>
              <a:spcBef>
                <a:spcPts val="0"/>
              </a:spcBef>
              <a:spcAft>
                <a:spcPts val="300"/>
              </a:spcAft>
              <a:buClr>
                <a:schemeClr val="accent1">
                  <a:lumMod val="75000"/>
                </a:schemeClr>
              </a:buClr>
              <a:buSzPct val="100000"/>
              <a:buFont typeface="+mj-lt"/>
              <a:buAutoNum type="alphaLcParenR" startAt="7"/>
            </a:pPr>
            <a:r>
              <a:rPr lang="es-ES" sz="2400" dirty="0" smtClean="0">
                <a:solidFill>
                  <a:schemeClr val="tx1"/>
                </a:solidFill>
                <a:latin typeface="Arial Narrow" panose="020B0606020202030204" pitchFamily="34" charset="0"/>
              </a:rPr>
              <a:t>Tipo </a:t>
            </a:r>
            <a:r>
              <a:rPr lang="es-ES" sz="2400" dirty="0">
                <a:solidFill>
                  <a:schemeClr val="tx1"/>
                </a:solidFill>
                <a:latin typeface="Arial Narrow" panose="020B0606020202030204" pitchFamily="34" charset="0"/>
              </a:rPr>
              <a:t>y número de documento de identidad del firmante.</a:t>
            </a:r>
          </a:p>
          <a:p>
            <a:pPr marL="355600" indent="-355600" algn="just">
              <a:lnSpc>
                <a:spcPct val="100000"/>
              </a:lnSpc>
              <a:spcBef>
                <a:spcPts val="0"/>
              </a:spcBef>
              <a:spcAft>
                <a:spcPts val="300"/>
              </a:spcAft>
              <a:buClr>
                <a:schemeClr val="accent1">
                  <a:lumMod val="75000"/>
                </a:schemeClr>
              </a:buClr>
              <a:buSzPct val="100000"/>
              <a:buFont typeface="+mj-lt"/>
              <a:buAutoNum type="alphaLcParenR" startAt="7"/>
            </a:pPr>
            <a:r>
              <a:rPr lang="es-ES" sz="2400" dirty="0" smtClean="0">
                <a:solidFill>
                  <a:schemeClr val="tx1"/>
                </a:solidFill>
                <a:latin typeface="Arial Narrow" panose="020B0606020202030204" pitchFamily="34" charset="0"/>
              </a:rPr>
              <a:t>Identificación </a:t>
            </a:r>
            <a:r>
              <a:rPr lang="es-ES" sz="2400" dirty="0">
                <a:solidFill>
                  <a:schemeClr val="tx1"/>
                </a:solidFill>
                <a:latin typeface="Arial Narrow" panose="020B0606020202030204" pitchFamily="34" charset="0"/>
              </a:rPr>
              <a:t>del domicilio fiscal para el caso de haberse iniciado la fiscalización </a:t>
            </a:r>
            <a:r>
              <a:rPr lang="es-ES" sz="2400" dirty="0" smtClean="0">
                <a:solidFill>
                  <a:schemeClr val="tx1"/>
                </a:solidFill>
                <a:latin typeface="Arial Narrow" panose="020B0606020202030204" pitchFamily="34" charset="0"/>
              </a:rPr>
              <a:t>en un </a:t>
            </a:r>
            <a:r>
              <a:rPr lang="es-ES" sz="2400" dirty="0">
                <a:solidFill>
                  <a:schemeClr val="tx1"/>
                </a:solidFill>
                <a:latin typeface="Arial Narrow" panose="020B0606020202030204" pitchFamily="34" charset="0"/>
              </a:rPr>
              <a:t>domicilio distinto de éste.</a:t>
            </a:r>
          </a:p>
          <a:p>
            <a:pPr marL="355600" indent="-355600" algn="just">
              <a:lnSpc>
                <a:spcPct val="100000"/>
              </a:lnSpc>
              <a:spcBef>
                <a:spcPts val="0"/>
              </a:spcBef>
              <a:spcAft>
                <a:spcPts val="300"/>
              </a:spcAft>
              <a:buClr>
                <a:schemeClr val="accent1">
                  <a:lumMod val="75000"/>
                </a:schemeClr>
              </a:buClr>
              <a:buSzPct val="100000"/>
              <a:buFont typeface="+mj-lt"/>
              <a:buAutoNum type="alphaLcParenR" startAt="7"/>
            </a:pPr>
            <a:r>
              <a:rPr lang="es-ES" sz="2400" dirty="0" smtClean="0">
                <a:solidFill>
                  <a:schemeClr val="tx1"/>
                </a:solidFill>
                <a:latin typeface="Arial Narrow" panose="020B0606020202030204" pitchFamily="34" charset="0"/>
              </a:rPr>
              <a:t>Individualización </a:t>
            </a:r>
            <a:r>
              <a:rPr lang="es-ES" sz="2400" dirty="0">
                <a:solidFill>
                  <a:schemeClr val="tx1"/>
                </a:solidFill>
                <a:latin typeface="Arial Narrow" panose="020B0606020202030204" pitchFamily="34" charset="0"/>
              </a:rPr>
              <a:t>de todos los domicilios donde el contribuyente realiza </a:t>
            </a:r>
            <a:r>
              <a:rPr lang="es-ES" sz="2400" dirty="0" smtClean="0">
                <a:solidFill>
                  <a:schemeClr val="tx1"/>
                </a:solidFill>
                <a:latin typeface="Arial Narrow" panose="020B0606020202030204" pitchFamily="34" charset="0"/>
              </a:rPr>
              <a:t>su actividad</a:t>
            </a:r>
            <a:r>
              <a:rPr lang="es-ES" sz="2400" dirty="0">
                <a:solidFill>
                  <a:schemeClr val="tx1"/>
                </a:solidFill>
                <a:latin typeface="Arial Narrow" panose="020B0606020202030204" pitchFamily="34" charset="0"/>
              </a:rPr>
              <a:t>.</a:t>
            </a:r>
          </a:p>
          <a:p>
            <a:pPr marL="355600" indent="-355600" algn="just">
              <a:lnSpc>
                <a:spcPct val="100000"/>
              </a:lnSpc>
              <a:spcBef>
                <a:spcPts val="0"/>
              </a:spcBef>
              <a:spcAft>
                <a:spcPts val="300"/>
              </a:spcAft>
              <a:buClr>
                <a:schemeClr val="accent1">
                  <a:lumMod val="75000"/>
                </a:schemeClr>
              </a:buClr>
              <a:buSzPct val="100000"/>
              <a:buFont typeface="+mj-lt"/>
              <a:buAutoNum type="alphaLcParenR" startAt="7"/>
            </a:pPr>
            <a:r>
              <a:rPr lang="es-ES" sz="2400" dirty="0" smtClean="0">
                <a:solidFill>
                  <a:schemeClr val="tx1"/>
                </a:solidFill>
                <a:latin typeface="Arial Narrow" panose="020B0606020202030204" pitchFamily="34" charset="0"/>
              </a:rPr>
              <a:t>Descripción </a:t>
            </a:r>
            <a:r>
              <a:rPr lang="es-ES" sz="2400" dirty="0">
                <a:solidFill>
                  <a:schemeClr val="tx1"/>
                </a:solidFill>
                <a:latin typeface="Arial Narrow" panose="020B0606020202030204" pitchFamily="34" charset="0"/>
              </a:rPr>
              <a:t>de las tareas realizadas durante el operativo de inicio</a:t>
            </a:r>
            <a:r>
              <a:rPr lang="es-ES" sz="2400" dirty="0" smtClean="0">
                <a:solidFill>
                  <a:schemeClr val="tx1"/>
                </a:solidFill>
                <a:latin typeface="Arial Narrow" panose="020B0606020202030204" pitchFamily="34" charset="0"/>
              </a:rPr>
              <a:t>, individualizando </a:t>
            </a:r>
            <a:r>
              <a:rPr lang="es-ES" sz="2400" dirty="0">
                <a:solidFill>
                  <a:schemeClr val="tx1"/>
                </a:solidFill>
                <a:latin typeface="Arial Narrow" panose="020B0606020202030204" pitchFamily="34" charset="0"/>
              </a:rPr>
              <a:t>todos los formularios que se hayan confeccionado y de corresponder</a:t>
            </a:r>
            <a:r>
              <a:rPr lang="es-ES" sz="2400" dirty="0" smtClean="0">
                <a:solidFill>
                  <a:schemeClr val="tx1"/>
                </a:solidFill>
                <a:latin typeface="Arial Narrow" panose="020B0606020202030204" pitchFamily="34" charset="0"/>
              </a:rPr>
              <a:t>, toda </a:t>
            </a:r>
            <a:r>
              <a:rPr lang="es-ES" sz="2400" dirty="0">
                <a:solidFill>
                  <a:schemeClr val="tx1"/>
                </a:solidFill>
                <a:latin typeface="Arial Narrow" panose="020B0606020202030204" pitchFamily="34" charset="0"/>
              </a:rPr>
              <a:t>la documentación relevada y/o aportada, indicando en éste último caso que </a:t>
            </a:r>
            <a:r>
              <a:rPr lang="es-ES" sz="2400" dirty="0" smtClean="0">
                <a:solidFill>
                  <a:schemeClr val="tx1"/>
                </a:solidFill>
                <a:latin typeface="Arial Narrow" panose="020B0606020202030204" pitchFamily="34" charset="0"/>
              </a:rPr>
              <a:t>dicho aporte </a:t>
            </a:r>
            <a:r>
              <a:rPr lang="es-ES" sz="2400" dirty="0">
                <a:solidFill>
                  <a:schemeClr val="tx1"/>
                </a:solidFill>
                <a:latin typeface="Arial Narrow" panose="020B0606020202030204" pitchFamily="34" charset="0"/>
              </a:rPr>
              <a:t>se hizo de plena conformidad por parte del informante.</a:t>
            </a:r>
          </a:p>
          <a:p>
            <a:pPr marL="0" indent="0" algn="just">
              <a:lnSpc>
                <a:spcPct val="100000"/>
              </a:lnSpc>
              <a:spcBef>
                <a:spcPts val="0"/>
              </a:spcBef>
              <a:spcAft>
                <a:spcPts val="300"/>
              </a:spcAft>
              <a:buClr>
                <a:schemeClr val="accent1">
                  <a:lumMod val="75000"/>
                </a:schemeClr>
              </a:buClr>
              <a:buSzPct val="100000"/>
              <a:buNone/>
            </a:pPr>
            <a:r>
              <a:rPr lang="es-ES" sz="2400" dirty="0">
                <a:solidFill>
                  <a:schemeClr val="tx1"/>
                </a:solidFill>
                <a:latin typeface="Arial Narrow" panose="020B0606020202030204" pitchFamily="34" charset="0"/>
              </a:rPr>
              <a:t>Cuando la comunicación de inicio no pueda llevarse a cabo por no haberse localizado</a:t>
            </a:r>
          </a:p>
          <a:p>
            <a:pPr marL="0" indent="0" algn="just">
              <a:lnSpc>
                <a:spcPct val="100000"/>
              </a:lnSpc>
              <a:spcBef>
                <a:spcPts val="0"/>
              </a:spcBef>
              <a:spcAft>
                <a:spcPts val="300"/>
              </a:spcAft>
              <a:buClr>
                <a:schemeClr val="accent1">
                  <a:lumMod val="75000"/>
                </a:schemeClr>
              </a:buClr>
              <a:buSzPct val="100000"/>
              <a:buNone/>
            </a:pPr>
            <a:r>
              <a:rPr lang="es-ES" sz="2400" dirty="0">
                <a:solidFill>
                  <a:schemeClr val="tx1"/>
                </a:solidFill>
                <a:latin typeface="Arial Narrow" panose="020B0606020202030204" pitchFamily="34" charset="0"/>
              </a:rPr>
              <a:t>al titular, representante legal o autoridad societaria o a persona alguna debidamente</a:t>
            </a:r>
          </a:p>
          <a:p>
            <a:pPr marL="0" indent="0" algn="just">
              <a:lnSpc>
                <a:spcPct val="100000"/>
              </a:lnSpc>
              <a:spcBef>
                <a:spcPts val="0"/>
              </a:spcBef>
              <a:spcAft>
                <a:spcPts val="300"/>
              </a:spcAft>
              <a:buClr>
                <a:schemeClr val="accent1">
                  <a:lumMod val="75000"/>
                </a:schemeClr>
              </a:buClr>
              <a:buSzPct val="100000"/>
              <a:buNone/>
            </a:pPr>
            <a:r>
              <a:rPr lang="es-ES" sz="2400" dirty="0">
                <a:solidFill>
                  <a:schemeClr val="tx1"/>
                </a:solidFill>
                <a:latin typeface="Arial Narrow" panose="020B0606020202030204" pitchFamily="34" charset="0"/>
              </a:rPr>
              <a:t>autorizada, se procederá a notificar de acuerdo al procedimiento previsto en el artículo</a:t>
            </a:r>
          </a:p>
          <a:p>
            <a:pPr marL="0" indent="0" algn="just">
              <a:lnSpc>
                <a:spcPct val="100000"/>
              </a:lnSpc>
              <a:spcBef>
                <a:spcPts val="0"/>
              </a:spcBef>
              <a:spcAft>
                <a:spcPts val="300"/>
              </a:spcAft>
              <a:buClr>
                <a:schemeClr val="accent1">
                  <a:lumMod val="75000"/>
                </a:schemeClr>
              </a:buClr>
              <a:buSzPct val="100000"/>
              <a:buNone/>
            </a:pPr>
            <a:r>
              <a:rPr lang="es-ES" sz="2400" dirty="0">
                <a:solidFill>
                  <a:schemeClr val="tx1"/>
                </a:solidFill>
                <a:latin typeface="Arial Narrow" panose="020B0606020202030204" pitchFamily="34" charset="0"/>
              </a:rPr>
              <a:t>100 inc. b) de la Ley 11.683 (</a:t>
            </a:r>
            <a:r>
              <a:rPr lang="es-ES" sz="2400" dirty="0" err="1">
                <a:solidFill>
                  <a:schemeClr val="tx1"/>
                </a:solidFill>
                <a:latin typeface="Arial Narrow" panose="020B0606020202030204" pitchFamily="34" charset="0"/>
              </a:rPr>
              <a:t>t.o</a:t>
            </a:r>
            <a:r>
              <a:rPr lang="es-ES" sz="2400" dirty="0">
                <a:solidFill>
                  <a:schemeClr val="tx1"/>
                </a:solidFill>
                <a:latin typeface="Arial Narrow" panose="020B0606020202030204" pitchFamily="34" charset="0"/>
              </a:rPr>
              <a:t>. en 1998 y sus modificaciones), acompañándose el</a:t>
            </a:r>
          </a:p>
          <a:p>
            <a:pPr marL="0" indent="0" algn="just">
              <a:lnSpc>
                <a:spcPct val="100000"/>
              </a:lnSpc>
              <a:spcBef>
                <a:spcPts val="0"/>
              </a:spcBef>
              <a:spcAft>
                <a:spcPts val="300"/>
              </a:spcAft>
              <a:buClr>
                <a:schemeClr val="accent1">
                  <a:lumMod val="75000"/>
                </a:schemeClr>
              </a:buClr>
              <a:buSzPct val="100000"/>
              <a:buNone/>
            </a:pPr>
            <a:r>
              <a:rPr lang="es-ES" sz="2400" dirty="0">
                <a:solidFill>
                  <a:schemeClr val="tx1"/>
                </a:solidFill>
                <a:latin typeface="Arial Narrow" panose="020B0606020202030204" pitchFamily="34" charset="0"/>
              </a:rPr>
              <a:t>original del Formulario 8000 y el duplicado del requerimiento de inicio.</a:t>
            </a:r>
          </a:p>
          <a:p>
            <a:pPr marL="0" indent="0" algn="just">
              <a:lnSpc>
                <a:spcPct val="100000"/>
              </a:lnSpc>
              <a:spcBef>
                <a:spcPts val="0"/>
              </a:spcBef>
              <a:spcAft>
                <a:spcPts val="300"/>
              </a:spcAft>
              <a:buClr>
                <a:schemeClr val="accent1">
                  <a:lumMod val="75000"/>
                </a:schemeClr>
              </a:buClr>
              <a:buSzPct val="100000"/>
              <a:buNone/>
            </a:pPr>
            <a:endParaRPr lang="es-AR" sz="2000" dirty="0">
              <a:solidFill>
                <a:schemeClr val="tx1"/>
              </a:solidFill>
              <a:latin typeface="Arial Narrow" panose="020B0606020202030204" pitchFamily="34" charset="0"/>
            </a:endParaRPr>
          </a:p>
        </p:txBody>
      </p:sp>
      <p:sp>
        <p:nvSpPr>
          <p:cNvPr id="4" name="Marcador de número de diapositiva 3"/>
          <p:cNvSpPr>
            <a:spLocks noGrp="1"/>
          </p:cNvSpPr>
          <p:nvPr>
            <p:ph type="sldNum" sz="quarter" idx="12"/>
          </p:nvPr>
        </p:nvSpPr>
        <p:spPr/>
        <p:txBody>
          <a:bodyPr/>
          <a:lstStyle/>
          <a:p>
            <a:fld id="{4FAB73BC-B049-4115-A692-8D63A059BFB8}"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8076441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9465" y="287865"/>
            <a:ext cx="11336867" cy="990599"/>
          </a:xfrm>
          <a:solidFill>
            <a:schemeClr val="bg1">
              <a:lumMod val="85000"/>
            </a:schemeClr>
          </a:solidFill>
        </p:spPr>
        <p:txBody>
          <a:bodyPr>
            <a:noAutofit/>
          </a:bodyPr>
          <a:lstStyle/>
          <a:p>
            <a:r>
              <a:rPr lang="es-ES" sz="3600" b="1" dirty="0" smtClean="0">
                <a:solidFill>
                  <a:schemeClr val="tx1"/>
                </a:solidFill>
                <a:latin typeface="Arial Narrow" panose="020B0606020202030204" pitchFamily="34" charset="0"/>
              </a:rPr>
              <a:t>COMUNICACIÓN DE FINALIZACIÓN DE LA FISCALIZACIÓN</a:t>
            </a:r>
            <a:endParaRPr lang="es-AR" sz="3600" b="1" dirty="0">
              <a:solidFill>
                <a:schemeClr val="tx1"/>
              </a:solidFill>
              <a:latin typeface="Arial Narrow" panose="020B0606020202030204" pitchFamily="34" charset="0"/>
            </a:endParaRPr>
          </a:p>
        </p:txBody>
      </p:sp>
      <p:sp>
        <p:nvSpPr>
          <p:cNvPr id="3" name="Marcador de contenido 2"/>
          <p:cNvSpPr>
            <a:spLocks noGrp="1"/>
          </p:cNvSpPr>
          <p:nvPr>
            <p:ph idx="1"/>
          </p:nvPr>
        </p:nvSpPr>
        <p:spPr>
          <a:xfrm>
            <a:off x="389463" y="1278465"/>
            <a:ext cx="11336869" cy="5503334"/>
          </a:xfrm>
        </p:spPr>
        <p:txBody>
          <a:bodyPr>
            <a:noAutofit/>
          </a:bodyPr>
          <a:lstStyle/>
          <a:p>
            <a:pPr marL="0" indent="0" algn="just">
              <a:lnSpc>
                <a:spcPct val="100000"/>
              </a:lnSpc>
              <a:spcBef>
                <a:spcPts val="0"/>
              </a:spcBef>
              <a:spcAft>
                <a:spcPts val="1200"/>
              </a:spcAft>
              <a:buClr>
                <a:schemeClr val="accent1">
                  <a:lumMod val="75000"/>
                </a:schemeClr>
              </a:buClr>
              <a:buSzPct val="100000"/>
              <a:buNone/>
            </a:pPr>
            <a:r>
              <a:rPr lang="es-ES" sz="3000" dirty="0">
                <a:solidFill>
                  <a:schemeClr val="tx1"/>
                </a:solidFill>
                <a:latin typeface="Arial Narrow" panose="020B0606020202030204" pitchFamily="34" charset="0"/>
              </a:rPr>
              <a:t>En mérito a razones de buen orden administrativo y una correcta relación </a:t>
            </a:r>
            <a:r>
              <a:rPr lang="es-ES" sz="3000" dirty="0" smtClean="0">
                <a:solidFill>
                  <a:schemeClr val="tx1"/>
                </a:solidFill>
                <a:latin typeface="Arial Narrow" panose="020B0606020202030204" pitchFamily="34" charset="0"/>
              </a:rPr>
              <a:t>fisco contribuyente</a:t>
            </a:r>
            <a:r>
              <a:rPr lang="es-ES" sz="3000" dirty="0">
                <a:solidFill>
                  <a:schemeClr val="tx1"/>
                </a:solidFill>
                <a:latin typeface="Arial Narrow" panose="020B0606020202030204" pitchFamily="34" charset="0"/>
              </a:rPr>
              <a:t>, se torna necesaria la comunicación fehaciente al inspeccionado sobre </a:t>
            </a:r>
            <a:r>
              <a:rPr lang="es-ES" sz="3000" dirty="0" smtClean="0">
                <a:solidFill>
                  <a:schemeClr val="tx1"/>
                </a:solidFill>
                <a:latin typeface="Arial Narrow" panose="020B0606020202030204" pitchFamily="34" charset="0"/>
              </a:rPr>
              <a:t>la finalización </a:t>
            </a:r>
            <a:r>
              <a:rPr lang="es-ES" sz="3000" dirty="0">
                <a:solidFill>
                  <a:schemeClr val="tx1"/>
                </a:solidFill>
                <a:latin typeface="Arial Narrow" panose="020B0606020202030204" pitchFamily="34" charset="0"/>
              </a:rPr>
              <a:t>de la fiscalización oportunamente dispuesta.</a:t>
            </a:r>
          </a:p>
          <a:p>
            <a:pPr marL="0" indent="0" algn="just">
              <a:lnSpc>
                <a:spcPct val="100000"/>
              </a:lnSpc>
              <a:spcBef>
                <a:spcPts val="0"/>
              </a:spcBef>
              <a:spcAft>
                <a:spcPts val="1200"/>
              </a:spcAft>
              <a:buClr>
                <a:schemeClr val="accent1">
                  <a:lumMod val="75000"/>
                </a:schemeClr>
              </a:buClr>
              <a:buSzPct val="100000"/>
              <a:buNone/>
            </a:pPr>
            <a:r>
              <a:rPr lang="es-ES" sz="3000" dirty="0">
                <a:solidFill>
                  <a:schemeClr val="tx1"/>
                </a:solidFill>
                <a:latin typeface="Arial Narrow" panose="020B0606020202030204" pitchFamily="34" charset="0"/>
              </a:rPr>
              <a:t>A tal efecto, se deberá confeccionar el formulario F. 8900 por duplicado, entregando </a:t>
            </a:r>
            <a:r>
              <a:rPr lang="es-ES" sz="3000" dirty="0" smtClean="0">
                <a:solidFill>
                  <a:schemeClr val="tx1"/>
                </a:solidFill>
                <a:latin typeface="Arial Narrow" panose="020B0606020202030204" pitchFamily="34" charset="0"/>
              </a:rPr>
              <a:t>el original </a:t>
            </a:r>
            <a:r>
              <a:rPr lang="es-ES" sz="3000" dirty="0">
                <a:solidFill>
                  <a:schemeClr val="tx1"/>
                </a:solidFill>
                <a:latin typeface="Arial Narrow" panose="020B0606020202030204" pitchFamily="34" charset="0"/>
              </a:rPr>
              <a:t>al contribuyente y reservando el duplicado para el expediente.</a:t>
            </a:r>
          </a:p>
          <a:p>
            <a:pPr marL="0" indent="0" algn="just">
              <a:lnSpc>
                <a:spcPct val="100000"/>
              </a:lnSpc>
              <a:spcBef>
                <a:spcPts val="0"/>
              </a:spcBef>
              <a:spcAft>
                <a:spcPts val="1200"/>
              </a:spcAft>
              <a:buClr>
                <a:schemeClr val="accent1">
                  <a:lumMod val="75000"/>
                </a:schemeClr>
              </a:buClr>
              <a:buSzPct val="100000"/>
              <a:buNone/>
            </a:pPr>
            <a:r>
              <a:rPr lang="es-ES" sz="3000" dirty="0">
                <a:solidFill>
                  <a:schemeClr val="tx1"/>
                </a:solidFill>
                <a:latin typeface="Arial Narrow" panose="020B0606020202030204" pitchFamily="34" charset="0"/>
              </a:rPr>
              <a:t>En todos los casos la comunicación del cierre de inspección deberá notificarse </a:t>
            </a:r>
            <a:r>
              <a:rPr lang="es-ES" sz="3000" dirty="0" smtClean="0">
                <a:solidFill>
                  <a:schemeClr val="tx1"/>
                </a:solidFill>
                <a:latin typeface="Arial Narrow" panose="020B0606020202030204" pitchFamily="34" charset="0"/>
              </a:rPr>
              <a:t>de acuerdo </a:t>
            </a:r>
            <a:r>
              <a:rPr lang="es-ES" sz="3000" dirty="0">
                <a:solidFill>
                  <a:schemeClr val="tx1"/>
                </a:solidFill>
                <a:latin typeface="Arial Narrow" panose="020B0606020202030204" pitchFamily="34" charset="0"/>
              </a:rPr>
              <a:t>al procedimiento previsto en el artículo 100 inc. a) de la Ley 11.683 (</a:t>
            </a:r>
            <a:r>
              <a:rPr lang="es-ES" sz="3000" dirty="0" err="1">
                <a:solidFill>
                  <a:schemeClr val="tx1"/>
                </a:solidFill>
                <a:latin typeface="Arial Narrow" panose="020B0606020202030204" pitchFamily="34" charset="0"/>
              </a:rPr>
              <a:t>t.o</a:t>
            </a:r>
            <a:r>
              <a:rPr lang="es-ES" sz="3000" dirty="0">
                <a:solidFill>
                  <a:schemeClr val="tx1"/>
                </a:solidFill>
                <a:latin typeface="Arial Narrow" panose="020B0606020202030204" pitchFamily="34" charset="0"/>
              </a:rPr>
              <a:t>. </a:t>
            </a:r>
            <a:r>
              <a:rPr lang="es-ES" sz="3000" dirty="0" smtClean="0">
                <a:solidFill>
                  <a:schemeClr val="tx1"/>
                </a:solidFill>
                <a:latin typeface="Arial Narrow" panose="020B0606020202030204" pitchFamily="34" charset="0"/>
              </a:rPr>
              <a:t>en 1998 </a:t>
            </a:r>
            <a:r>
              <a:rPr lang="es-ES" sz="3000" dirty="0">
                <a:solidFill>
                  <a:schemeClr val="tx1"/>
                </a:solidFill>
                <a:latin typeface="Arial Narrow" panose="020B0606020202030204" pitchFamily="34" charset="0"/>
              </a:rPr>
              <a:t>y sus modificaciones).</a:t>
            </a:r>
            <a:endParaRPr lang="es-AR" sz="3000" dirty="0">
              <a:solidFill>
                <a:schemeClr val="tx1"/>
              </a:solidFill>
              <a:latin typeface="Arial Narrow" panose="020B0606020202030204" pitchFamily="34" charset="0"/>
            </a:endParaRPr>
          </a:p>
        </p:txBody>
      </p:sp>
      <p:sp>
        <p:nvSpPr>
          <p:cNvPr id="4" name="Marcador de número de diapositiva 3"/>
          <p:cNvSpPr>
            <a:spLocks noGrp="1"/>
          </p:cNvSpPr>
          <p:nvPr>
            <p:ph type="sldNum" sz="quarter" idx="12"/>
          </p:nvPr>
        </p:nvSpPr>
        <p:spPr/>
        <p:txBody>
          <a:bodyPr/>
          <a:lstStyle/>
          <a:p>
            <a:fld id="{4FAB73BC-B049-4115-A692-8D63A059BFB8}"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18251714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9465" y="287865"/>
            <a:ext cx="11336867" cy="990599"/>
          </a:xfrm>
          <a:solidFill>
            <a:schemeClr val="bg1">
              <a:lumMod val="85000"/>
            </a:schemeClr>
          </a:solidFill>
        </p:spPr>
        <p:txBody>
          <a:bodyPr>
            <a:noAutofit/>
          </a:bodyPr>
          <a:lstStyle/>
          <a:p>
            <a:r>
              <a:rPr lang="es-ES" sz="3600" b="1" dirty="0" smtClean="0">
                <a:solidFill>
                  <a:schemeClr val="tx1"/>
                </a:solidFill>
                <a:latin typeface="Arial Narrow" panose="020B0606020202030204" pitchFamily="34" charset="0"/>
              </a:rPr>
              <a:t>CASOS CON AJUSTES CONFORMADOS</a:t>
            </a:r>
            <a:endParaRPr lang="es-AR" sz="3600" b="1" dirty="0">
              <a:solidFill>
                <a:schemeClr val="tx1"/>
              </a:solidFill>
              <a:latin typeface="Arial Narrow" panose="020B0606020202030204" pitchFamily="34" charset="0"/>
            </a:endParaRPr>
          </a:p>
        </p:txBody>
      </p:sp>
      <p:sp>
        <p:nvSpPr>
          <p:cNvPr id="3" name="Marcador de contenido 2"/>
          <p:cNvSpPr>
            <a:spLocks noGrp="1"/>
          </p:cNvSpPr>
          <p:nvPr>
            <p:ph idx="1"/>
          </p:nvPr>
        </p:nvSpPr>
        <p:spPr>
          <a:xfrm>
            <a:off x="389463" y="1278465"/>
            <a:ext cx="11336869" cy="5503334"/>
          </a:xfrm>
        </p:spPr>
        <p:txBody>
          <a:bodyPr>
            <a:noAutofit/>
          </a:bodyPr>
          <a:lstStyle/>
          <a:p>
            <a:pPr marL="0" indent="0" algn="just">
              <a:lnSpc>
                <a:spcPct val="100000"/>
              </a:lnSpc>
              <a:spcBef>
                <a:spcPts val="0"/>
              </a:spcBef>
              <a:spcAft>
                <a:spcPts val="1200"/>
              </a:spcAft>
              <a:buClr>
                <a:schemeClr val="accent1">
                  <a:lumMod val="75000"/>
                </a:schemeClr>
              </a:buClr>
              <a:buSzPct val="100000"/>
              <a:buNone/>
            </a:pPr>
            <a:r>
              <a:rPr lang="es-ES" sz="2800" dirty="0">
                <a:solidFill>
                  <a:schemeClr val="tx1"/>
                </a:solidFill>
                <a:latin typeface="Arial Narrow" panose="020B0606020202030204" pitchFamily="34" charset="0"/>
              </a:rPr>
              <a:t>En estos supuestos y sin perjuicio que se hayan verificado o no las </a:t>
            </a:r>
            <a:r>
              <a:rPr lang="es-ES" sz="2800" dirty="0" smtClean="0">
                <a:solidFill>
                  <a:schemeClr val="tx1"/>
                </a:solidFill>
                <a:latin typeface="Arial Narrow" panose="020B0606020202030204" pitchFamily="34" charset="0"/>
              </a:rPr>
              <a:t>condiciones objetivas </a:t>
            </a:r>
            <a:r>
              <a:rPr lang="es-ES" sz="2800" dirty="0">
                <a:solidFill>
                  <a:schemeClr val="tx1"/>
                </a:solidFill>
                <a:latin typeface="Arial Narrow" panose="020B0606020202030204" pitchFamily="34" charset="0"/>
              </a:rPr>
              <a:t>de punibilidad requeridas para la formulación de denuncia penal, </a:t>
            </a:r>
            <a:r>
              <a:rPr lang="es-ES" sz="2800" dirty="0" smtClean="0">
                <a:solidFill>
                  <a:schemeClr val="tx1"/>
                </a:solidFill>
                <a:latin typeface="Arial Narrow" panose="020B0606020202030204" pitchFamily="34" charset="0"/>
              </a:rPr>
              <a:t>la comunicación </a:t>
            </a:r>
            <a:r>
              <a:rPr lang="es-ES" sz="2800" dirty="0">
                <a:solidFill>
                  <a:schemeClr val="tx1"/>
                </a:solidFill>
                <a:latin typeface="Arial Narrow" panose="020B0606020202030204" pitchFamily="34" charset="0"/>
              </a:rPr>
              <a:t>del cierre de inspección mediante formulario F. 8900, deberá </a:t>
            </a:r>
            <a:r>
              <a:rPr lang="es-ES" sz="2800" dirty="0" smtClean="0">
                <a:solidFill>
                  <a:schemeClr val="tx1"/>
                </a:solidFill>
                <a:latin typeface="Arial Narrow" panose="020B0606020202030204" pitchFamily="34" charset="0"/>
              </a:rPr>
              <a:t>ser suscripta </a:t>
            </a:r>
            <a:r>
              <a:rPr lang="es-ES" sz="2800" dirty="0">
                <a:solidFill>
                  <a:schemeClr val="tx1"/>
                </a:solidFill>
                <a:latin typeface="Arial Narrow" panose="020B0606020202030204" pitchFamily="34" charset="0"/>
              </a:rPr>
              <a:t>por el Jefe de la División de Fiscalización, en la medida en que no </a:t>
            </a:r>
            <a:r>
              <a:rPr lang="es-ES" sz="2800" dirty="0" smtClean="0">
                <a:solidFill>
                  <a:schemeClr val="tx1"/>
                </a:solidFill>
                <a:latin typeface="Arial Narrow" panose="020B0606020202030204" pitchFamily="34" charset="0"/>
              </a:rPr>
              <a:t>se haya procedido </a:t>
            </a:r>
            <a:r>
              <a:rPr lang="es-ES" sz="2800" dirty="0">
                <a:solidFill>
                  <a:schemeClr val="tx1"/>
                </a:solidFill>
                <a:latin typeface="Arial Narrow" panose="020B0606020202030204" pitchFamily="34" charset="0"/>
              </a:rPr>
              <a:t>a su reapertura.</a:t>
            </a:r>
          </a:p>
          <a:p>
            <a:pPr marL="0" indent="0" algn="just">
              <a:lnSpc>
                <a:spcPct val="100000"/>
              </a:lnSpc>
              <a:spcBef>
                <a:spcPts val="0"/>
              </a:spcBef>
              <a:spcAft>
                <a:spcPts val="1200"/>
              </a:spcAft>
              <a:buClr>
                <a:schemeClr val="accent1">
                  <a:lumMod val="75000"/>
                </a:schemeClr>
              </a:buClr>
              <a:buSzPct val="100000"/>
              <a:buNone/>
            </a:pPr>
            <a:r>
              <a:rPr lang="es-ES" sz="2800" dirty="0">
                <a:solidFill>
                  <a:schemeClr val="tx1"/>
                </a:solidFill>
                <a:latin typeface="Arial Narrow" panose="020B0606020202030204" pitchFamily="34" charset="0"/>
              </a:rPr>
              <a:t>La comunicación deberá ser notificada dentro de los quince (15) días </a:t>
            </a:r>
            <a:r>
              <a:rPr lang="es-ES" sz="2800" dirty="0" smtClean="0">
                <a:solidFill>
                  <a:schemeClr val="tx1"/>
                </a:solidFill>
                <a:latin typeface="Arial Narrow" panose="020B0606020202030204" pitchFamily="34" charset="0"/>
              </a:rPr>
              <a:t>corridos posteriores </a:t>
            </a:r>
            <a:r>
              <a:rPr lang="es-ES" sz="2800" dirty="0">
                <a:solidFill>
                  <a:schemeClr val="tx1"/>
                </a:solidFill>
                <a:latin typeface="Arial Narrow" panose="020B0606020202030204" pitchFamily="34" charset="0"/>
              </a:rPr>
              <a:t>al cumplimiento del plazo previsto en el Capítulo D </a:t>
            </a:r>
            <a:r>
              <a:rPr lang="es-ES" sz="2800" dirty="0" smtClean="0">
                <a:solidFill>
                  <a:schemeClr val="tx1"/>
                </a:solidFill>
                <a:latin typeface="Arial Narrow" panose="020B0606020202030204" pitchFamily="34" charset="0"/>
              </a:rPr>
              <a:t>– Procedimiento Operativo </a:t>
            </a:r>
            <a:r>
              <a:rPr lang="es-ES" sz="2800" dirty="0">
                <a:solidFill>
                  <a:schemeClr val="tx1"/>
                </a:solidFill>
                <a:latin typeface="Arial Narrow" panose="020B0606020202030204" pitchFamily="34" charset="0"/>
              </a:rPr>
              <a:t>- Punto 2.9 de la Instrucción General 764/2006 (DI PYNF).</a:t>
            </a:r>
          </a:p>
          <a:p>
            <a:pPr marL="0" indent="0" algn="just">
              <a:lnSpc>
                <a:spcPct val="100000"/>
              </a:lnSpc>
              <a:spcBef>
                <a:spcPts val="0"/>
              </a:spcBef>
              <a:spcAft>
                <a:spcPts val="1200"/>
              </a:spcAft>
              <a:buClr>
                <a:schemeClr val="accent1">
                  <a:lumMod val="75000"/>
                </a:schemeClr>
              </a:buClr>
              <a:buSzPct val="100000"/>
              <a:buNone/>
            </a:pPr>
            <a:r>
              <a:rPr lang="es-ES" sz="2800" dirty="0">
                <a:solidFill>
                  <a:schemeClr val="tx1"/>
                </a:solidFill>
                <a:latin typeface="Arial Narrow" panose="020B0606020202030204" pitchFamily="34" charset="0"/>
              </a:rPr>
              <a:t>Una vez notificada la comunicación, el duplicado será incorporado a las </a:t>
            </a:r>
            <a:r>
              <a:rPr lang="es-ES" sz="2800" dirty="0" smtClean="0">
                <a:solidFill>
                  <a:schemeClr val="tx1"/>
                </a:solidFill>
                <a:latin typeface="Arial Narrow" panose="020B0606020202030204" pitchFamily="34" charset="0"/>
              </a:rPr>
              <a:t>actuaciones junto </a:t>
            </a:r>
            <a:r>
              <a:rPr lang="es-ES" sz="2800" dirty="0">
                <a:solidFill>
                  <a:schemeClr val="tx1"/>
                </a:solidFill>
                <a:latin typeface="Arial Narrow" panose="020B0606020202030204" pitchFamily="34" charset="0"/>
              </a:rPr>
              <a:t>con el aviso de recibo y se remitirá a la dependencia correspondiente para </a:t>
            </a:r>
            <a:r>
              <a:rPr lang="es-ES" sz="2800" dirty="0" smtClean="0">
                <a:solidFill>
                  <a:schemeClr val="tx1"/>
                </a:solidFill>
                <a:latin typeface="Arial Narrow" panose="020B0606020202030204" pitchFamily="34" charset="0"/>
              </a:rPr>
              <a:t>su archivo</a:t>
            </a:r>
            <a:r>
              <a:rPr lang="es-ES" sz="2800" dirty="0">
                <a:solidFill>
                  <a:schemeClr val="tx1"/>
                </a:solidFill>
                <a:latin typeface="Arial Narrow" panose="020B0606020202030204" pitchFamily="34" charset="0"/>
              </a:rPr>
              <a:t>.</a:t>
            </a:r>
            <a:endParaRPr lang="es-AR" sz="2800" dirty="0">
              <a:solidFill>
                <a:schemeClr val="tx1"/>
              </a:solidFill>
              <a:latin typeface="Arial Narrow" panose="020B0606020202030204" pitchFamily="34" charset="0"/>
            </a:endParaRPr>
          </a:p>
        </p:txBody>
      </p:sp>
      <p:sp>
        <p:nvSpPr>
          <p:cNvPr id="4" name="Marcador de número de diapositiva 3"/>
          <p:cNvSpPr>
            <a:spLocks noGrp="1"/>
          </p:cNvSpPr>
          <p:nvPr>
            <p:ph type="sldNum" sz="quarter" idx="12"/>
          </p:nvPr>
        </p:nvSpPr>
        <p:spPr/>
        <p:txBody>
          <a:bodyPr/>
          <a:lstStyle/>
          <a:p>
            <a:fld id="{4FAB73BC-B049-4115-A692-8D63A059BFB8}"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885064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9465" y="287865"/>
            <a:ext cx="11336867" cy="990599"/>
          </a:xfrm>
          <a:solidFill>
            <a:schemeClr val="bg1">
              <a:lumMod val="85000"/>
            </a:schemeClr>
          </a:solidFill>
        </p:spPr>
        <p:txBody>
          <a:bodyPr>
            <a:noAutofit/>
          </a:bodyPr>
          <a:lstStyle/>
          <a:p>
            <a:r>
              <a:rPr lang="es-ES" sz="3600" b="1" dirty="0" smtClean="0">
                <a:solidFill>
                  <a:schemeClr val="tx1"/>
                </a:solidFill>
                <a:latin typeface="Arial Narrow" panose="020B0606020202030204" pitchFamily="34" charset="0"/>
              </a:rPr>
              <a:t>CASOS CON AJUSTES NO CONFORMADOS</a:t>
            </a:r>
            <a:endParaRPr lang="es-AR" sz="3600" b="1" dirty="0">
              <a:solidFill>
                <a:schemeClr val="tx1"/>
              </a:solidFill>
              <a:latin typeface="Arial Narrow" panose="020B0606020202030204" pitchFamily="34" charset="0"/>
            </a:endParaRPr>
          </a:p>
        </p:txBody>
      </p:sp>
      <p:sp>
        <p:nvSpPr>
          <p:cNvPr id="3" name="Marcador de contenido 2"/>
          <p:cNvSpPr>
            <a:spLocks noGrp="1"/>
          </p:cNvSpPr>
          <p:nvPr>
            <p:ph idx="1"/>
          </p:nvPr>
        </p:nvSpPr>
        <p:spPr>
          <a:xfrm>
            <a:off x="389463" y="1278465"/>
            <a:ext cx="11336869" cy="5503334"/>
          </a:xfrm>
        </p:spPr>
        <p:txBody>
          <a:bodyPr>
            <a:noAutofit/>
          </a:bodyPr>
          <a:lstStyle/>
          <a:p>
            <a:pPr marL="0" indent="0" algn="just">
              <a:lnSpc>
                <a:spcPct val="100000"/>
              </a:lnSpc>
              <a:spcBef>
                <a:spcPts val="0"/>
              </a:spcBef>
              <a:spcAft>
                <a:spcPts val="1200"/>
              </a:spcAft>
              <a:buClr>
                <a:schemeClr val="accent1">
                  <a:lumMod val="75000"/>
                </a:schemeClr>
              </a:buClr>
              <a:buSzPct val="100000"/>
              <a:buNone/>
            </a:pPr>
            <a:r>
              <a:rPr lang="es-ES" sz="2800" dirty="0">
                <a:solidFill>
                  <a:schemeClr val="tx1"/>
                </a:solidFill>
                <a:latin typeface="Arial Narrow" panose="020B0606020202030204" pitchFamily="34" charset="0"/>
              </a:rPr>
              <a:t>Al momento de ser puestos a consideración del contribuyente los ajustes </a:t>
            </a:r>
            <a:r>
              <a:rPr lang="es-ES" sz="2800" dirty="0" smtClean="0">
                <a:solidFill>
                  <a:schemeClr val="tx1"/>
                </a:solidFill>
                <a:latin typeface="Arial Narrow" panose="020B0606020202030204" pitchFamily="34" charset="0"/>
              </a:rPr>
              <a:t>mediante acta </a:t>
            </a:r>
            <a:r>
              <a:rPr lang="es-ES" sz="2800" dirty="0">
                <a:solidFill>
                  <a:schemeClr val="tx1"/>
                </a:solidFill>
                <a:latin typeface="Arial Narrow" panose="020B0606020202030204" pitchFamily="34" charset="0"/>
              </a:rPr>
              <a:t>de prevista, deberá comunicarse en dicho acto la dependencia que proseguirá </a:t>
            </a:r>
            <a:r>
              <a:rPr lang="es-ES" sz="2800" dirty="0" smtClean="0">
                <a:solidFill>
                  <a:schemeClr val="tx1"/>
                </a:solidFill>
                <a:latin typeface="Arial Narrow" panose="020B0606020202030204" pitchFamily="34" charset="0"/>
              </a:rPr>
              <a:t>las actuaciones</a:t>
            </a:r>
            <a:r>
              <a:rPr lang="es-ES" sz="2800" dirty="0">
                <a:solidFill>
                  <a:schemeClr val="tx1"/>
                </a:solidFill>
                <a:latin typeface="Arial Narrow" panose="020B0606020202030204" pitchFamily="34" charset="0"/>
              </a:rPr>
              <a:t>, indicando el nombre de la misma, el domicilio y la Dirección Regional </a:t>
            </a:r>
            <a:r>
              <a:rPr lang="es-ES" sz="2800" dirty="0" smtClean="0">
                <a:solidFill>
                  <a:schemeClr val="tx1"/>
                </a:solidFill>
                <a:latin typeface="Arial Narrow" panose="020B0606020202030204" pitchFamily="34" charset="0"/>
              </a:rPr>
              <a:t>o Dirección </a:t>
            </a:r>
            <a:r>
              <a:rPr lang="es-ES" sz="2800" dirty="0">
                <a:solidFill>
                  <a:schemeClr val="tx1"/>
                </a:solidFill>
                <a:latin typeface="Arial Narrow" panose="020B0606020202030204" pitchFamily="34" charset="0"/>
              </a:rPr>
              <a:t>de la que depende.</a:t>
            </a:r>
          </a:p>
          <a:p>
            <a:pPr marL="0" indent="0" algn="just">
              <a:lnSpc>
                <a:spcPct val="100000"/>
              </a:lnSpc>
              <a:spcBef>
                <a:spcPts val="0"/>
              </a:spcBef>
              <a:spcAft>
                <a:spcPts val="1200"/>
              </a:spcAft>
              <a:buClr>
                <a:schemeClr val="accent1">
                  <a:lumMod val="75000"/>
                </a:schemeClr>
              </a:buClr>
              <a:buSzPct val="100000"/>
              <a:buNone/>
            </a:pPr>
            <a:r>
              <a:rPr lang="es-ES" sz="2800" dirty="0">
                <a:solidFill>
                  <a:schemeClr val="tx1"/>
                </a:solidFill>
                <a:latin typeface="Arial Narrow" panose="020B0606020202030204" pitchFamily="34" charset="0"/>
              </a:rPr>
              <a:t>El Jefe de la División Fiscalización procederá a notificar el cierre de inspección </a:t>
            </a:r>
            <a:r>
              <a:rPr lang="es-ES" sz="2800" dirty="0" smtClean="0">
                <a:solidFill>
                  <a:schemeClr val="tx1"/>
                </a:solidFill>
                <a:latin typeface="Arial Narrow" panose="020B0606020202030204" pitchFamily="34" charset="0"/>
              </a:rPr>
              <a:t>al contribuyente </a:t>
            </a:r>
            <a:r>
              <a:rPr lang="es-ES" sz="2800" dirty="0">
                <a:solidFill>
                  <a:schemeClr val="tx1"/>
                </a:solidFill>
                <a:latin typeface="Arial Narrow" panose="020B0606020202030204" pitchFamily="34" charset="0"/>
              </a:rPr>
              <a:t>mediante el formulario F. 8900 dentro de los quince (15) días </a:t>
            </a:r>
            <a:r>
              <a:rPr lang="es-ES" sz="2800" dirty="0" smtClean="0">
                <a:solidFill>
                  <a:schemeClr val="tx1"/>
                </a:solidFill>
                <a:latin typeface="Arial Narrow" panose="020B0606020202030204" pitchFamily="34" charset="0"/>
              </a:rPr>
              <a:t>corridos posteriores </a:t>
            </a:r>
            <a:r>
              <a:rPr lang="es-ES" sz="2800" dirty="0">
                <a:solidFill>
                  <a:schemeClr val="tx1"/>
                </a:solidFill>
                <a:latin typeface="Arial Narrow" panose="020B0606020202030204" pitchFamily="34" charset="0"/>
              </a:rPr>
              <a:t>a haber recibido el Informe de Viabilidad del ajuste por parte del Jefe de </a:t>
            </a:r>
            <a:r>
              <a:rPr lang="es-ES" sz="2800" dirty="0" smtClean="0">
                <a:solidFill>
                  <a:schemeClr val="tx1"/>
                </a:solidFill>
                <a:latin typeface="Arial Narrow" panose="020B0606020202030204" pitchFamily="34" charset="0"/>
              </a:rPr>
              <a:t>la División </a:t>
            </a:r>
            <a:r>
              <a:rPr lang="es-ES" sz="2800" dirty="0">
                <a:solidFill>
                  <a:schemeClr val="tx1"/>
                </a:solidFill>
                <a:latin typeface="Arial Narrow" panose="020B0606020202030204" pitchFamily="34" charset="0"/>
              </a:rPr>
              <a:t>Revisión y Recursos / Determinaciones de Oficio.</a:t>
            </a:r>
          </a:p>
          <a:p>
            <a:pPr marL="0" indent="0" algn="just">
              <a:lnSpc>
                <a:spcPct val="100000"/>
              </a:lnSpc>
              <a:spcBef>
                <a:spcPts val="0"/>
              </a:spcBef>
              <a:spcAft>
                <a:spcPts val="1200"/>
              </a:spcAft>
              <a:buClr>
                <a:schemeClr val="accent1">
                  <a:lumMod val="75000"/>
                </a:schemeClr>
              </a:buClr>
              <a:buSzPct val="100000"/>
              <a:buNone/>
            </a:pPr>
            <a:r>
              <a:rPr lang="es-ES" sz="2800" dirty="0">
                <a:solidFill>
                  <a:schemeClr val="tx1"/>
                </a:solidFill>
                <a:latin typeface="Arial Narrow" panose="020B0606020202030204" pitchFamily="34" charset="0"/>
              </a:rPr>
              <a:t>El duplicado del formulario F. 8900 y el aviso de recibo serán remitidos por la </a:t>
            </a:r>
            <a:r>
              <a:rPr lang="es-ES" sz="2800" dirty="0" smtClean="0">
                <a:solidFill>
                  <a:schemeClr val="tx1"/>
                </a:solidFill>
                <a:latin typeface="Arial Narrow" panose="020B0606020202030204" pitchFamily="34" charset="0"/>
              </a:rPr>
              <a:t>División de </a:t>
            </a:r>
            <a:r>
              <a:rPr lang="es-ES" sz="2800" dirty="0">
                <a:solidFill>
                  <a:schemeClr val="tx1"/>
                </a:solidFill>
                <a:latin typeface="Arial Narrow" panose="020B0606020202030204" pitchFamily="34" charset="0"/>
              </a:rPr>
              <a:t>Fiscalización al área de Revisión y Recursos / Determinaciones de </a:t>
            </a:r>
            <a:r>
              <a:rPr lang="es-ES" sz="2800" dirty="0" smtClean="0">
                <a:solidFill>
                  <a:schemeClr val="tx1"/>
                </a:solidFill>
                <a:latin typeface="Arial Narrow" panose="020B0606020202030204" pitchFamily="34" charset="0"/>
              </a:rPr>
              <a:t>Oficio correspondiente</a:t>
            </a:r>
            <a:r>
              <a:rPr lang="es-ES" sz="2800" dirty="0">
                <a:solidFill>
                  <a:schemeClr val="tx1"/>
                </a:solidFill>
                <a:latin typeface="Arial Narrow" panose="020B0606020202030204" pitchFamily="34" charset="0"/>
              </a:rPr>
              <a:t>, para ser agregados a las actuaciones.</a:t>
            </a:r>
          </a:p>
        </p:txBody>
      </p:sp>
      <p:sp>
        <p:nvSpPr>
          <p:cNvPr id="4" name="Marcador de número de diapositiva 3"/>
          <p:cNvSpPr>
            <a:spLocks noGrp="1"/>
          </p:cNvSpPr>
          <p:nvPr>
            <p:ph type="sldNum" sz="quarter" idx="12"/>
          </p:nvPr>
        </p:nvSpPr>
        <p:spPr/>
        <p:txBody>
          <a:bodyPr/>
          <a:lstStyle/>
          <a:p>
            <a:fld id="{4FAB73BC-B049-4115-A692-8D63A059BFB8}"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327326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30200" y="321733"/>
            <a:ext cx="11489267" cy="762000"/>
          </a:xfrm>
          <a:solidFill>
            <a:schemeClr val="bg1">
              <a:lumMod val="85000"/>
            </a:schemeClr>
          </a:solidFill>
        </p:spPr>
        <p:txBody>
          <a:bodyPr/>
          <a:lstStyle/>
          <a:p>
            <a:r>
              <a:rPr lang="es-ES" sz="3600" b="1" dirty="0" smtClean="0">
                <a:solidFill>
                  <a:schemeClr val="tx1"/>
                </a:solidFill>
                <a:latin typeface="Arial Narrow" panose="020B0606020202030204" pitchFamily="34" charset="0"/>
              </a:rPr>
              <a:t>EXENCIÓN DE RESPONSABILIDAD INFRACCIONAL (L, 49)</a:t>
            </a:r>
            <a:endParaRPr lang="es-AR" sz="3600" b="1" dirty="0">
              <a:solidFill>
                <a:schemeClr val="tx1"/>
              </a:solidFill>
              <a:latin typeface="Arial Narrow" panose="020B0606020202030204" pitchFamily="34" charset="0"/>
            </a:endParaRPr>
          </a:p>
        </p:txBody>
      </p:sp>
      <p:sp>
        <p:nvSpPr>
          <p:cNvPr id="5" name="Rectángulo redondeado 4"/>
          <p:cNvSpPr/>
          <p:nvPr/>
        </p:nvSpPr>
        <p:spPr>
          <a:xfrm>
            <a:off x="397933" y="1320800"/>
            <a:ext cx="7916334" cy="6350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s-ES" sz="2400" b="1" dirty="0" smtClean="0">
                <a:solidFill>
                  <a:schemeClr val="tx1"/>
                </a:solidFill>
                <a:latin typeface="Arial Narrow" panose="020B0606020202030204" pitchFamily="34" charset="0"/>
              </a:rPr>
              <a:t>CONTRIBUYENTE O RESPONSABLE</a:t>
            </a:r>
            <a:endParaRPr lang="es-AR" sz="2400" b="1" dirty="0">
              <a:solidFill>
                <a:schemeClr val="tx1"/>
              </a:solidFill>
              <a:latin typeface="Arial Narrow" panose="020B0606020202030204" pitchFamily="34" charset="0"/>
            </a:endParaRPr>
          </a:p>
        </p:txBody>
      </p:sp>
      <p:sp>
        <p:nvSpPr>
          <p:cNvPr id="6" name="Rectángulo redondeado 5"/>
          <p:cNvSpPr/>
          <p:nvPr/>
        </p:nvSpPr>
        <p:spPr>
          <a:xfrm>
            <a:off x="397933" y="2192867"/>
            <a:ext cx="7916334" cy="6350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s-ES" sz="2400" b="1" dirty="0" smtClean="0">
                <a:solidFill>
                  <a:schemeClr val="tx1"/>
                </a:solidFill>
                <a:latin typeface="Arial Narrow" panose="020B0606020202030204" pitchFamily="34" charset="0"/>
              </a:rPr>
              <a:t>NO REINCIDENTE EN INFRACCIONES MATERIALES</a:t>
            </a:r>
            <a:endParaRPr lang="es-AR" sz="2400" b="1" dirty="0">
              <a:solidFill>
                <a:schemeClr val="tx1"/>
              </a:solidFill>
              <a:latin typeface="Arial Narrow" panose="020B0606020202030204" pitchFamily="34" charset="0"/>
            </a:endParaRPr>
          </a:p>
        </p:txBody>
      </p:sp>
      <p:sp>
        <p:nvSpPr>
          <p:cNvPr id="7" name="Rectángulo redondeado 6"/>
          <p:cNvSpPr/>
          <p:nvPr/>
        </p:nvSpPr>
        <p:spPr>
          <a:xfrm>
            <a:off x="397933" y="3064934"/>
            <a:ext cx="7916334" cy="6350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s-ES" sz="2400" b="1" dirty="0" smtClean="0">
                <a:solidFill>
                  <a:schemeClr val="tx1"/>
                </a:solidFill>
                <a:latin typeface="Arial Narrow" panose="020B0606020202030204" pitchFamily="34" charset="0"/>
              </a:rPr>
              <a:t>REGULARIZA SU SITUACIÓN FISCAL</a:t>
            </a:r>
            <a:endParaRPr lang="es-AR" sz="2400" b="1" dirty="0">
              <a:solidFill>
                <a:schemeClr val="tx1"/>
              </a:solidFill>
              <a:latin typeface="Arial Narrow" panose="020B0606020202030204" pitchFamily="34" charset="0"/>
            </a:endParaRPr>
          </a:p>
        </p:txBody>
      </p:sp>
      <p:sp>
        <p:nvSpPr>
          <p:cNvPr id="8" name="Rectángulo redondeado 7"/>
          <p:cNvSpPr/>
          <p:nvPr/>
        </p:nvSpPr>
        <p:spPr>
          <a:xfrm>
            <a:off x="397933" y="3937001"/>
            <a:ext cx="7916334" cy="6350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s-ES" sz="2400" b="1" dirty="0" smtClean="0">
                <a:solidFill>
                  <a:schemeClr val="tx1"/>
                </a:solidFill>
                <a:latin typeface="Arial Narrow" panose="020B0606020202030204" pitchFamily="34" charset="0"/>
              </a:rPr>
              <a:t>ANTES NOTIFICACIÓN ORDEN DE INTERVENCIÓN</a:t>
            </a:r>
            <a:endParaRPr lang="es-AR" sz="2400" b="1" dirty="0">
              <a:solidFill>
                <a:schemeClr val="tx1"/>
              </a:solidFill>
              <a:latin typeface="Arial Narrow" panose="020B0606020202030204" pitchFamily="34" charset="0"/>
            </a:endParaRPr>
          </a:p>
        </p:txBody>
      </p:sp>
      <p:sp>
        <p:nvSpPr>
          <p:cNvPr id="9" name="Rectángulo redondeado 8"/>
          <p:cNvSpPr/>
          <p:nvPr/>
        </p:nvSpPr>
        <p:spPr>
          <a:xfrm>
            <a:off x="397933" y="4893733"/>
            <a:ext cx="7916334" cy="6350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s-ES" sz="2400" b="1" dirty="0" smtClean="0">
                <a:solidFill>
                  <a:schemeClr val="tx1"/>
                </a:solidFill>
                <a:latin typeface="Arial Narrow" panose="020B0606020202030204" pitchFamily="34" charset="0"/>
              </a:rPr>
              <a:t>MEDIANTE PRESENTACIÓN DJ ORIGINAL O RECTIFICATIVA</a:t>
            </a:r>
            <a:endParaRPr lang="es-AR" sz="2400" b="1" dirty="0">
              <a:solidFill>
                <a:schemeClr val="tx1"/>
              </a:solidFill>
              <a:latin typeface="Arial Narrow" panose="020B0606020202030204" pitchFamily="34" charset="0"/>
            </a:endParaRPr>
          </a:p>
        </p:txBody>
      </p:sp>
      <p:sp>
        <p:nvSpPr>
          <p:cNvPr id="10" name="Rectángulo redondeado 9"/>
          <p:cNvSpPr/>
          <p:nvPr/>
        </p:nvSpPr>
        <p:spPr>
          <a:xfrm>
            <a:off x="397933" y="5765800"/>
            <a:ext cx="7916334" cy="6350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s-ES" sz="2400" b="1" dirty="0" smtClean="0">
                <a:solidFill>
                  <a:schemeClr val="tx1"/>
                </a:solidFill>
                <a:latin typeface="Arial Narrow" panose="020B0606020202030204" pitchFamily="34" charset="0"/>
              </a:rPr>
              <a:t>EXENCIÓN RESPONSABILIDAD INFRACCIONAL</a:t>
            </a:r>
            <a:endParaRPr lang="es-AR" sz="2400" b="1" dirty="0">
              <a:solidFill>
                <a:schemeClr val="tx1"/>
              </a:solidFill>
              <a:latin typeface="Arial Narrow" panose="020B0606020202030204" pitchFamily="34" charset="0"/>
            </a:endParaRPr>
          </a:p>
        </p:txBody>
      </p:sp>
      <p:sp>
        <p:nvSpPr>
          <p:cNvPr id="11" name="Marcador de número de diapositiva 10"/>
          <p:cNvSpPr>
            <a:spLocks noGrp="1"/>
          </p:cNvSpPr>
          <p:nvPr>
            <p:ph type="sldNum" sz="quarter" idx="12"/>
          </p:nvPr>
        </p:nvSpPr>
        <p:spPr/>
        <p:txBody>
          <a:bodyPr/>
          <a:lstStyle/>
          <a:p>
            <a:fld id="{4FAB73BC-B049-4115-A692-8D63A059BFB8}" type="slidenum">
              <a:rPr lang="en-US" smtClean="0"/>
              <a:t>1</a:t>
            </a:fld>
            <a:endParaRPr lang="en-US" dirty="0"/>
          </a:p>
        </p:txBody>
      </p:sp>
    </p:spTree>
    <p:extLst>
      <p:ext uri="{BB962C8B-B14F-4D97-AF65-F5344CB8AC3E}">
        <p14:creationId xmlns:p14="http://schemas.microsoft.com/office/powerpoint/2010/main" val="26652390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9465" y="355600"/>
            <a:ext cx="11336867" cy="1159932"/>
          </a:xfrm>
          <a:solidFill>
            <a:schemeClr val="bg1">
              <a:lumMod val="85000"/>
            </a:schemeClr>
          </a:solidFill>
        </p:spPr>
        <p:txBody>
          <a:bodyPr>
            <a:noAutofit/>
          </a:bodyPr>
          <a:lstStyle/>
          <a:p>
            <a:r>
              <a:rPr lang="es-ES" sz="3600" b="1" dirty="0" smtClean="0">
                <a:solidFill>
                  <a:schemeClr val="tx1"/>
                </a:solidFill>
                <a:latin typeface="Arial Narrow" panose="020B0606020202030204" pitchFamily="34" charset="0"/>
              </a:rPr>
              <a:t>INEXISTENCIA DE EFECTOS EN EL RÉGIMEN PENAL TRIBUTARIO</a:t>
            </a:r>
            <a:endParaRPr lang="es-AR" sz="3600" b="1" dirty="0">
              <a:solidFill>
                <a:schemeClr val="tx1"/>
              </a:solidFill>
              <a:latin typeface="Arial Narrow" panose="020B0606020202030204" pitchFamily="34" charset="0"/>
            </a:endParaRPr>
          </a:p>
        </p:txBody>
      </p:sp>
      <p:sp>
        <p:nvSpPr>
          <p:cNvPr id="3" name="Marcador de contenido 2"/>
          <p:cNvSpPr>
            <a:spLocks noGrp="1"/>
          </p:cNvSpPr>
          <p:nvPr>
            <p:ph idx="1"/>
          </p:nvPr>
        </p:nvSpPr>
        <p:spPr>
          <a:xfrm>
            <a:off x="397930" y="1634066"/>
            <a:ext cx="11333826" cy="4605867"/>
          </a:xfrm>
        </p:spPr>
        <p:txBody>
          <a:bodyPr>
            <a:normAutofit/>
          </a:bodyPr>
          <a:lstStyle/>
          <a:p>
            <a:pPr marL="355600" indent="-309563">
              <a:buClr>
                <a:schemeClr val="accent1">
                  <a:lumMod val="75000"/>
                </a:schemeClr>
              </a:buClr>
              <a:buSzPct val="120000"/>
              <a:buFont typeface="Arial" panose="020B0604020202020204" pitchFamily="34" charset="0"/>
              <a:buChar char="•"/>
            </a:pPr>
            <a:r>
              <a:rPr lang="es-ES" sz="3200" dirty="0" smtClean="0">
                <a:solidFill>
                  <a:schemeClr val="tx1"/>
                </a:solidFill>
                <a:latin typeface="Arial Narrow" panose="020B0606020202030204" pitchFamily="34" charset="0"/>
              </a:rPr>
              <a:t>La presentación espontánea no tiene efecto alguno en el régimen penal tributario (ley 27430).</a:t>
            </a:r>
          </a:p>
          <a:p>
            <a:pPr marL="355600" indent="-309563">
              <a:buClr>
                <a:schemeClr val="accent1">
                  <a:lumMod val="75000"/>
                </a:schemeClr>
              </a:buClr>
              <a:buSzPct val="120000"/>
              <a:buFont typeface="Arial" panose="020B0604020202020204" pitchFamily="34" charset="0"/>
              <a:buChar char="•"/>
            </a:pPr>
            <a:r>
              <a:rPr lang="es-ES" sz="3200" dirty="0" smtClean="0">
                <a:solidFill>
                  <a:schemeClr val="tx1"/>
                </a:solidFill>
                <a:latin typeface="Arial Narrow" panose="020B0606020202030204" pitchFamily="34" charset="0"/>
              </a:rPr>
              <a:t>Con anterioridad, </a:t>
            </a:r>
            <a:r>
              <a:rPr lang="es-ES" sz="3200" dirty="0" smtClean="0">
                <a:solidFill>
                  <a:schemeClr val="tx1"/>
                </a:solidFill>
                <a:latin typeface="Arial Narrow" panose="020B0606020202030204" pitchFamily="34" charset="0"/>
              </a:rPr>
              <a:t>regía </a:t>
            </a:r>
            <a:r>
              <a:rPr lang="es-ES" sz="3200" dirty="0" smtClean="0">
                <a:solidFill>
                  <a:schemeClr val="tx1"/>
                </a:solidFill>
                <a:latin typeface="Arial Narrow" panose="020B0606020202030204" pitchFamily="34" charset="0"/>
              </a:rPr>
              <a:t>la presentación espontánea como forma de extinción de la acción penal (ley 24769 modificada por la ley </a:t>
            </a:r>
            <a:r>
              <a:rPr lang="es-ES" sz="3200" dirty="0" smtClean="0">
                <a:solidFill>
                  <a:schemeClr val="tx1"/>
                </a:solidFill>
                <a:latin typeface="Arial Narrow" panose="020B0606020202030204" pitchFamily="34" charset="0"/>
              </a:rPr>
              <a:t>26735).</a:t>
            </a:r>
            <a:endParaRPr lang="es-AR" sz="3200" dirty="0">
              <a:solidFill>
                <a:schemeClr val="tx1"/>
              </a:solidFill>
              <a:latin typeface="Arial Narrow" panose="020B0606020202030204" pitchFamily="34" charset="0"/>
            </a:endParaRPr>
          </a:p>
        </p:txBody>
      </p:sp>
      <p:sp>
        <p:nvSpPr>
          <p:cNvPr id="4" name="Marcador de número de diapositiva 3"/>
          <p:cNvSpPr>
            <a:spLocks noGrp="1"/>
          </p:cNvSpPr>
          <p:nvPr>
            <p:ph type="sldNum" sz="quarter" idx="12"/>
          </p:nvPr>
        </p:nvSpPr>
        <p:spPr/>
        <p:txBody>
          <a:bodyPr/>
          <a:lstStyle/>
          <a:p>
            <a:fld id="{4FAB73BC-B049-4115-A692-8D63A059BFB8}" type="slidenum">
              <a:rPr lang="en-US" smtClean="0"/>
              <a:t>2</a:t>
            </a:fld>
            <a:endParaRPr lang="en-US" dirty="0"/>
          </a:p>
        </p:txBody>
      </p:sp>
    </p:spTree>
    <p:extLst>
      <p:ext uri="{BB962C8B-B14F-4D97-AF65-F5344CB8AC3E}">
        <p14:creationId xmlns:p14="http://schemas.microsoft.com/office/powerpoint/2010/main" val="9840781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9465" y="355600"/>
            <a:ext cx="11336867" cy="753533"/>
          </a:xfrm>
          <a:solidFill>
            <a:schemeClr val="bg1">
              <a:lumMod val="85000"/>
            </a:schemeClr>
          </a:solidFill>
        </p:spPr>
        <p:txBody>
          <a:bodyPr>
            <a:noAutofit/>
          </a:bodyPr>
          <a:lstStyle/>
          <a:p>
            <a:r>
              <a:rPr lang="es-ES" sz="3600" b="1" dirty="0" smtClean="0">
                <a:solidFill>
                  <a:schemeClr val="tx1"/>
                </a:solidFill>
                <a:latin typeface="Arial Narrow" panose="020B0606020202030204" pitchFamily="34" charset="0"/>
              </a:rPr>
              <a:t>ORDEN DE INTERVENCIÓN (L. 36.1)</a:t>
            </a:r>
            <a:endParaRPr lang="es-AR" sz="3600" b="1" dirty="0">
              <a:solidFill>
                <a:schemeClr val="tx1"/>
              </a:solidFill>
              <a:latin typeface="Arial Narrow" panose="020B0606020202030204" pitchFamily="34" charset="0"/>
            </a:endParaRPr>
          </a:p>
        </p:txBody>
      </p:sp>
      <p:sp>
        <p:nvSpPr>
          <p:cNvPr id="3" name="Marcador de contenido 2"/>
          <p:cNvSpPr>
            <a:spLocks noGrp="1"/>
          </p:cNvSpPr>
          <p:nvPr>
            <p:ph idx="1"/>
          </p:nvPr>
        </p:nvSpPr>
        <p:spPr>
          <a:xfrm>
            <a:off x="389464" y="1176866"/>
            <a:ext cx="11421535" cy="5571067"/>
          </a:xfrm>
        </p:spPr>
        <p:txBody>
          <a:bodyPr>
            <a:normAutofit/>
          </a:bodyPr>
          <a:lstStyle/>
          <a:p>
            <a:pPr marL="355600" indent="-309563">
              <a:buClr>
                <a:schemeClr val="accent1">
                  <a:lumMod val="75000"/>
                </a:schemeClr>
              </a:buClr>
              <a:buSzPct val="120000"/>
              <a:buFont typeface="Arial" panose="020B0604020202020204" pitchFamily="34" charset="0"/>
              <a:buChar char="•"/>
            </a:pPr>
            <a:r>
              <a:rPr lang="es-ES" sz="2800" dirty="0" smtClean="0">
                <a:solidFill>
                  <a:schemeClr val="tx1"/>
                </a:solidFill>
                <a:latin typeface="Arial Narrow" panose="020B0606020202030204" pitchFamily="34" charset="0"/>
              </a:rPr>
              <a:t>Para verificar y fiscalizar la situación fiscal de los contribuyentes y responsable</a:t>
            </a:r>
            <a:r>
              <a:rPr lang="es-AR" sz="2800" dirty="0" smtClean="0">
                <a:solidFill>
                  <a:schemeClr val="tx1"/>
                </a:solidFill>
                <a:latin typeface="Arial Narrow" panose="020B0606020202030204" pitchFamily="34" charset="0"/>
              </a:rPr>
              <a:t>s</a:t>
            </a:r>
          </a:p>
          <a:p>
            <a:pPr marL="355600" indent="-309563">
              <a:buClr>
                <a:schemeClr val="accent1">
                  <a:lumMod val="75000"/>
                </a:schemeClr>
              </a:buClr>
              <a:buSzPct val="120000"/>
              <a:buFont typeface="Arial" panose="020B0604020202020204" pitchFamily="34" charset="0"/>
              <a:buChar char="•"/>
            </a:pPr>
            <a:r>
              <a:rPr lang="es-ES" sz="2800" dirty="0" smtClean="0">
                <a:solidFill>
                  <a:schemeClr val="tx1"/>
                </a:solidFill>
                <a:latin typeface="Arial Narrow" panose="020B0606020202030204" pitchFamily="34" charset="0"/>
              </a:rPr>
              <a:t>Datos (incluso para la ampliación)</a:t>
            </a:r>
          </a:p>
          <a:p>
            <a:pPr marL="627063" lvl="2" indent="-271463">
              <a:buClr>
                <a:schemeClr val="accent1">
                  <a:lumMod val="75000"/>
                </a:schemeClr>
              </a:buClr>
              <a:buFont typeface="Arial Narrow" panose="020B0606020202030204" pitchFamily="34" charset="0"/>
              <a:buChar char="–"/>
            </a:pPr>
            <a:r>
              <a:rPr lang="es-ES" sz="2400" dirty="0" smtClean="0">
                <a:solidFill>
                  <a:schemeClr val="tx1"/>
                </a:solidFill>
                <a:latin typeface="Arial Narrow" panose="020B0606020202030204" pitchFamily="34" charset="0"/>
              </a:rPr>
              <a:t>Fecha</a:t>
            </a:r>
          </a:p>
          <a:p>
            <a:pPr marL="627063" lvl="2" indent="-271463">
              <a:buClr>
                <a:schemeClr val="accent1">
                  <a:lumMod val="75000"/>
                </a:schemeClr>
              </a:buClr>
              <a:buFont typeface="Arial Narrow" panose="020B0606020202030204" pitchFamily="34" charset="0"/>
              <a:buChar char="–"/>
            </a:pPr>
            <a:r>
              <a:rPr lang="es-ES" sz="2400" dirty="0" smtClean="0">
                <a:solidFill>
                  <a:schemeClr val="tx1"/>
                </a:solidFill>
                <a:latin typeface="Arial Narrow" panose="020B0606020202030204" pitchFamily="34" charset="0"/>
              </a:rPr>
              <a:t>Funcionarios responsables</a:t>
            </a:r>
          </a:p>
          <a:p>
            <a:pPr marL="627063" lvl="2" indent="-271463">
              <a:buClr>
                <a:schemeClr val="accent1">
                  <a:lumMod val="75000"/>
                </a:schemeClr>
              </a:buClr>
              <a:buFont typeface="Arial Narrow" panose="020B0606020202030204" pitchFamily="34" charset="0"/>
              <a:buChar char="–"/>
            </a:pPr>
            <a:r>
              <a:rPr lang="es-ES" sz="2400" dirty="0" smtClean="0">
                <a:solidFill>
                  <a:schemeClr val="tx1"/>
                </a:solidFill>
                <a:latin typeface="Arial Narrow" panose="020B0606020202030204" pitchFamily="34" charset="0"/>
              </a:rPr>
              <a:t>Datos del fiscalizado (Nombre y apellido o razón social, CUIT y domicilio fiscal)</a:t>
            </a:r>
          </a:p>
          <a:p>
            <a:pPr marL="627063" lvl="2" indent="-271463">
              <a:buClr>
                <a:schemeClr val="accent1">
                  <a:lumMod val="75000"/>
                </a:schemeClr>
              </a:buClr>
              <a:buFont typeface="Arial Narrow" panose="020B0606020202030204" pitchFamily="34" charset="0"/>
              <a:buChar char="–"/>
            </a:pPr>
            <a:r>
              <a:rPr lang="es-ES" sz="2400" dirty="0" smtClean="0">
                <a:solidFill>
                  <a:schemeClr val="tx1"/>
                </a:solidFill>
                <a:latin typeface="Arial Narrow" panose="020B0606020202030204" pitchFamily="34" charset="0"/>
              </a:rPr>
              <a:t>Impuestos y períodos fiscales comprendidos.</a:t>
            </a:r>
          </a:p>
          <a:p>
            <a:pPr marL="627063" lvl="2" indent="-271463">
              <a:buClr>
                <a:schemeClr val="accent1">
                  <a:lumMod val="75000"/>
                </a:schemeClr>
              </a:buClr>
              <a:buFont typeface="Arial Narrow" panose="020B0606020202030204" pitchFamily="34" charset="0"/>
              <a:buChar char="–"/>
            </a:pPr>
            <a:r>
              <a:rPr lang="es-ES" sz="2400" dirty="0" smtClean="0">
                <a:solidFill>
                  <a:schemeClr val="tx1"/>
                </a:solidFill>
                <a:latin typeface="Arial Narrow" panose="020B0606020202030204" pitchFamily="34" charset="0"/>
              </a:rPr>
              <a:t>La OI será suscripta por el funcionario competente.</a:t>
            </a:r>
          </a:p>
          <a:p>
            <a:pPr marL="627063" lvl="2" indent="-271463">
              <a:buClr>
                <a:schemeClr val="accent1">
                  <a:lumMod val="75000"/>
                </a:schemeClr>
              </a:buClr>
              <a:buFont typeface="Arial Narrow" panose="020B0606020202030204" pitchFamily="34" charset="0"/>
              <a:buChar char="–"/>
            </a:pPr>
            <a:r>
              <a:rPr lang="es-ES" sz="2400" dirty="0" smtClean="0">
                <a:solidFill>
                  <a:schemeClr val="tx1"/>
                </a:solidFill>
                <a:latin typeface="Arial Narrow" panose="020B0606020202030204" pitchFamily="34" charset="0"/>
              </a:rPr>
              <a:t>Con carácter previo al inicio del procedimiento.</a:t>
            </a:r>
          </a:p>
          <a:p>
            <a:pPr marL="627063" lvl="2" indent="-271463">
              <a:buClr>
                <a:schemeClr val="accent1">
                  <a:lumMod val="75000"/>
                </a:schemeClr>
              </a:buClr>
              <a:buFont typeface="Arial Narrow" panose="020B0606020202030204" pitchFamily="34" charset="0"/>
              <a:buChar char="–"/>
            </a:pPr>
            <a:r>
              <a:rPr lang="es-ES" sz="2400" dirty="0" smtClean="0">
                <a:solidFill>
                  <a:schemeClr val="tx1"/>
                </a:solidFill>
                <a:latin typeface="Arial Narrow" panose="020B0606020202030204" pitchFamily="34" charset="0"/>
              </a:rPr>
              <a:t>Será notificada en forma fehaciente al contribuyente o responsable.</a:t>
            </a:r>
          </a:p>
          <a:p>
            <a:pPr marL="627063" lvl="2" indent="-271463">
              <a:buClr>
                <a:schemeClr val="accent1">
                  <a:lumMod val="75000"/>
                </a:schemeClr>
              </a:buClr>
              <a:buFont typeface="Arial Narrow" panose="020B0606020202030204" pitchFamily="34" charset="0"/>
              <a:buChar char="–"/>
            </a:pPr>
            <a:r>
              <a:rPr lang="es-ES" sz="2400" dirty="0" smtClean="0">
                <a:solidFill>
                  <a:schemeClr val="tx1"/>
                </a:solidFill>
                <a:latin typeface="Arial Narrow" panose="020B0606020202030204" pitchFamily="34" charset="0"/>
              </a:rPr>
              <a:t>En el transcurso de la verificación y fiscalización y a instancia de la inspección actuante.</a:t>
            </a:r>
          </a:p>
          <a:p>
            <a:pPr marL="627063" lvl="2" indent="-271463">
              <a:buClr>
                <a:schemeClr val="accent1">
                  <a:lumMod val="75000"/>
                </a:schemeClr>
              </a:buClr>
              <a:buFont typeface="Arial Narrow" panose="020B0606020202030204" pitchFamily="34" charset="0"/>
              <a:buChar char="–"/>
            </a:pPr>
            <a:r>
              <a:rPr lang="es-ES" sz="2400" dirty="0" smtClean="0">
                <a:solidFill>
                  <a:schemeClr val="tx1"/>
                </a:solidFill>
                <a:latin typeface="Arial Narrow" panose="020B0606020202030204" pitchFamily="34" charset="0"/>
              </a:rPr>
              <a:t>Los contribuyentes o responsables podrán rectificar las DJ oportunamente presentadas </a:t>
            </a:r>
          </a:p>
          <a:p>
            <a:pPr marL="627063" lvl="2" indent="-271463">
              <a:buClr>
                <a:schemeClr val="accent1">
                  <a:lumMod val="75000"/>
                </a:schemeClr>
              </a:buClr>
              <a:buFont typeface="Arial Narrow" panose="020B0606020202030204" pitchFamily="34" charset="0"/>
              <a:buChar char="–"/>
            </a:pPr>
            <a:r>
              <a:rPr lang="es-ES" sz="2400" dirty="0" smtClean="0">
                <a:solidFill>
                  <a:schemeClr val="tx1"/>
                </a:solidFill>
                <a:latin typeface="Arial Narrow" panose="020B0606020202030204" pitchFamily="34" charset="0"/>
              </a:rPr>
              <a:t>De acuerdo con los cargos y créditos que surgieran de ella</a:t>
            </a:r>
          </a:p>
          <a:p>
            <a:pPr marL="627063" lvl="2" indent="-271463">
              <a:buClr>
                <a:schemeClr val="accent1">
                  <a:lumMod val="75000"/>
                </a:schemeClr>
              </a:buClr>
              <a:buFont typeface="Arial Narrow" panose="020B0606020202030204" pitchFamily="34" charset="0"/>
              <a:buChar char="–"/>
            </a:pPr>
            <a:r>
              <a:rPr lang="es-ES" sz="2400" dirty="0" smtClean="0">
                <a:solidFill>
                  <a:schemeClr val="tx1"/>
                </a:solidFill>
                <a:latin typeface="Arial Narrow" panose="020B0606020202030204" pitchFamily="34" charset="0"/>
              </a:rPr>
              <a:t>No quedarán inhibidas las facultades de la AFIP para determinar la materia imponible.</a:t>
            </a:r>
          </a:p>
        </p:txBody>
      </p:sp>
      <p:sp>
        <p:nvSpPr>
          <p:cNvPr id="4" name="Marcador de número de diapositiva 3"/>
          <p:cNvSpPr>
            <a:spLocks noGrp="1"/>
          </p:cNvSpPr>
          <p:nvPr>
            <p:ph type="sldNum" sz="quarter" idx="12"/>
          </p:nvPr>
        </p:nvSpPr>
        <p:spPr/>
        <p:txBody>
          <a:bodyPr/>
          <a:lstStyle/>
          <a:p>
            <a:fld id="{4FAB73BC-B049-4115-A692-8D63A059BFB8}" type="slidenum">
              <a:rPr lang="en-US" smtClean="0">
                <a:solidFill>
                  <a:prstClr val="black"/>
                </a:solidFill>
              </a:rPr>
              <a:pPr/>
              <a:t>3</a:t>
            </a:fld>
            <a:endParaRPr lang="en-US" dirty="0">
              <a:solidFill>
                <a:prstClr val="black"/>
              </a:solidFill>
            </a:endParaRPr>
          </a:p>
        </p:txBody>
      </p:sp>
      <p:sp>
        <p:nvSpPr>
          <p:cNvPr id="5" name="Rectángulo redondeado 4"/>
          <p:cNvSpPr/>
          <p:nvPr/>
        </p:nvSpPr>
        <p:spPr>
          <a:xfrm>
            <a:off x="389465" y="1168400"/>
            <a:ext cx="11142135" cy="47413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6" name="Rectángulo redondeado 5"/>
          <p:cNvSpPr/>
          <p:nvPr/>
        </p:nvSpPr>
        <p:spPr>
          <a:xfrm>
            <a:off x="389465" y="1710266"/>
            <a:ext cx="11142135" cy="203200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7" name="Rectángulo redondeado 6"/>
          <p:cNvSpPr/>
          <p:nvPr/>
        </p:nvSpPr>
        <p:spPr>
          <a:xfrm>
            <a:off x="389465" y="3810000"/>
            <a:ext cx="11142135" cy="115146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8" name="Rectángulo redondeado 7"/>
          <p:cNvSpPr/>
          <p:nvPr/>
        </p:nvSpPr>
        <p:spPr>
          <a:xfrm>
            <a:off x="389465" y="5046960"/>
            <a:ext cx="11142135" cy="152317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Tree>
    <p:extLst>
      <p:ext uri="{BB962C8B-B14F-4D97-AF65-F5344CB8AC3E}">
        <p14:creationId xmlns:p14="http://schemas.microsoft.com/office/powerpoint/2010/main" val="1491370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07118" y="355600"/>
            <a:ext cx="11580082" cy="829733"/>
          </a:xfrm>
          <a:solidFill>
            <a:schemeClr val="bg1">
              <a:lumMod val="85000"/>
            </a:schemeClr>
          </a:solidFill>
        </p:spPr>
        <p:txBody>
          <a:bodyPr vert="horz" lIns="91440" tIns="45720" rIns="91440" bIns="45720" rtlCol="0" anchor="ctr">
            <a:noAutofit/>
          </a:bodyPr>
          <a:lstStyle/>
          <a:p>
            <a:r>
              <a:rPr lang="es-ES" sz="3600" b="1" dirty="0">
                <a:solidFill>
                  <a:schemeClr val="tx1"/>
                </a:solidFill>
                <a:latin typeface="Arial Narrow" panose="020B0606020202030204" pitchFamily="34" charset="0"/>
              </a:rPr>
              <a:t>DISTINTOS </a:t>
            </a:r>
            <a:r>
              <a:rPr lang="es-ES" sz="3600" b="1" dirty="0" smtClean="0">
                <a:solidFill>
                  <a:schemeClr val="tx1"/>
                </a:solidFill>
                <a:latin typeface="Arial Narrow" panose="020B0606020202030204" pitchFamily="34" charset="0"/>
              </a:rPr>
              <a:t>TIPOS DE VERIFICACIONES Y FISCALIZACIONES</a:t>
            </a:r>
            <a:endParaRPr lang="es-ES" sz="3600" b="1" dirty="0">
              <a:solidFill>
                <a:schemeClr val="tx1"/>
              </a:solidFill>
              <a:latin typeface="Arial Narrow" panose="020B0606020202030204" pitchFamily="34" charset="0"/>
            </a:endParaRPr>
          </a:p>
        </p:txBody>
      </p:sp>
      <p:sp>
        <p:nvSpPr>
          <p:cNvPr id="7" name="Rectángulo redondeado 6"/>
          <p:cNvSpPr/>
          <p:nvPr/>
        </p:nvSpPr>
        <p:spPr>
          <a:xfrm>
            <a:off x="750971" y="1507066"/>
            <a:ext cx="2664296" cy="66303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latin typeface="Arial Narrow" panose="020B0606020202030204" pitchFamily="34" charset="0"/>
              </a:rPr>
              <a:t>INVESTIGACIONES</a:t>
            </a:r>
            <a:endParaRPr lang="es-AR" sz="2400" b="1" dirty="0">
              <a:solidFill>
                <a:schemeClr val="tx1"/>
              </a:solidFill>
              <a:latin typeface="Arial Narrow" panose="020B0606020202030204" pitchFamily="34" charset="0"/>
            </a:endParaRPr>
          </a:p>
        </p:txBody>
      </p:sp>
      <p:sp>
        <p:nvSpPr>
          <p:cNvPr id="9" name="Rectángulo redondeado 8"/>
          <p:cNvSpPr/>
          <p:nvPr/>
        </p:nvSpPr>
        <p:spPr>
          <a:xfrm>
            <a:off x="4135347" y="1507066"/>
            <a:ext cx="2664296" cy="66303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latin typeface="Arial Narrow" panose="020B0606020202030204" pitchFamily="34" charset="0"/>
              </a:rPr>
              <a:t>VERIFICACIONES</a:t>
            </a:r>
            <a:endParaRPr lang="es-AR" sz="2400" b="1" dirty="0">
              <a:solidFill>
                <a:schemeClr val="tx1"/>
              </a:solidFill>
              <a:latin typeface="Arial Narrow" panose="020B0606020202030204" pitchFamily="34" charset="0"/>
            </a:endParaRPr>
          </a:p>
        </p:txBody>
      </p:sp>
      <p:sp>
        <p:nvSpPr>
          <p:cNvPr id="10" name="Rectángulo redondeado 9"/>
          <p:cNvSpPr/>
          <p:nvPr/>
        </p:nvSpPr>
        <p:spPr>
          <a:xfrm>
            <a:off x="7663739" y="1507066"/>
            <a:ext cx="2664296" cy="66303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latin typeface="Arial Narrow" panose="020B0606020202030204" pitchFamily="34" charset="0"/>
              </a:rPr>
              <a:t>FISCALIZACIONES</a:t>
            </a:r>
            <a:endParaRPr lang="es-AR" sz="2400" b="1" dirty="0">
              <a:solidFill>
                <a:schemeClr val="tx1"/>
              </a:solidFill>
              <a:latin typeface="Arial Narrow" panose="020B0606020202030204" pitchFamily="34" charset="0"/>
            </a:endParaRPr>
          </a:p>
        </p:txBody>
      </p:sp>
      <p:sp>
        <p:nvSpPr>
          <p:cNvPr id="11" name="CuadroTexto 10"/>
          <p:cNvSpPr txBox="1"/>
          <p:nvPr/>
        </p:nvSpPr>
        <p:spPr>
          <a:xfrm>
            <a:off x="498943" y="2317504"/>
            <a:ext cx="3168352" cy="707886"/>
          </a:xfrm>
          <a:prstGeom prst="rect">
            <a:avLst/>
          </a:prstGeom>
          <a:noFill/>
        </p:spPr>
        <p:txBody>
          <a:bodyPr wrap="square" rtlCol="0">
            <a:spAutoFit/>
          </a:bodyPr>
          <a:lstStyle/>
          <a:p>
            <a:pPr marL="285750" indent="-285750">
              <a:buFont typeface="Arial" panose="020B0604020202020204" pitchFamily="34" charset="0"/>
              <a:buChar char="•"/>
            </a:pPr>
            <a:r>
              <a:rPr lang="es-ES" sz="2000" dirty="0">
                <a:latin typeface="Arial Narrow" panose="020B0606020202030204" pitchFamily="34" charset="0"/>
              </a:rPr>
              <a:t>Análisis contribuyentes para casos de interés fiscal</a:t>
            </a:r>
            <a:endParaRPr lang="es-AR" sz="2000" dirty="0">
              <a:latin typeface="Arial Narrow" panose="020B0606020202030204" pitchFamily="34" charset="0"/>
            </a:endParaRPr>
          </a:p>
        </p:txBody>
      </p:sp>
      <p:sp>
        <p:nvSpPr>
          <p:cNvPr id="12" name="CuadroTexto 11"/>
          <p:cNvSpPr txBox="1"/>
          <p:nvPr/>
        </p:nvSpPr>
        <p:spPr>
          <a:xfrm>
            <a:off x="3916250" y="2317505"/>
            <a:ext cx="3168352" cy="1323439"/>
          </a:xfrm>
          <a:prstGeom prst="rect">
            <a:avLst/>
          </a:prstGeom>
          <a:noFill/>
        </p:spPr>
        <p:txBody>
          <a:bodyPr wrap="square" rtlCol="0">
            <a:spAutoFit/>
          </a:bodyPr>
          <a:lstStyle/>
          <a:p>
            <a:pPr marL="285750" indent="-285750">
              <a:buFont typeface="Arial" panose="020B0604020202020204" pitchFamily="34" charset="0"/>
              <a:buChar char="•"/>
            </a:pPr>
            <a:r>
              <a:rPr lang="es-ES" sz="2000" dirty="0">
                <a:latin typeface="Arial Narrow" panose="020B0606020202030204" pitchFamily="34" charset="0"/>
              </a:rPr>
              <a:t>Fiscalizaciones en el ámbito interno (interna u oficina) con control de aspectos específicos y concretos</a:t>
            </a:r>
            <a:endParaRPr lang="es-AR" sz="2000" dirty="0">
              <a:latin typeface="Arial Narrow" panose="020B0606020202030204" pitchFamily="34" charset="0"/>
            </a:endParaRPr>
          </a:p>
        </p:txBody>
      </p:sp>
      <p:sp>
        <p:nvSpPr>
          <p:cNvPr id="13" name="CuadroTexto 12"/>
          <p:cNvSpPr txBox="1"/>
          <p:nvPr/>
        </p:nvSpPr>
        <p:spPr>
          <a:xfrm>
            <a:off x="7333557" y="2317504"/>
            <a:ext cx="3894200" cy="3785652"/>
          </a:xfrm>
          <a:prstGeom prst="rect">
            <a:avLst/>
          </a:prstGeom>
          <a:noFill/>
        </p:spPr>
        <p:txBody>
          <a:bodyPr wrap="square" rtlCol="0">
            <a:spAutoFit/>
          </a:bodyPr>
          <a:lstStyle/>
          <a:p>
            <a:r>
              <a:rPr lang="es-ES" sz="2000" b="1" dirty="0">
                <a:latin typeface="Arial Narrow" panose="020B0606020202030204" pitchFamily="34" charset="0"/>
              </a:rPr>
              <a:t>Inspecciones de mayor profundidad</a:t>
            </a:r>
          </a:p>
          <a:p>
            <a:pPr marL="342900" indent="-342900">
              <a:buFont typeface="Wingdings" panose="05000000000000000000" pitchFamily="2" charset="2"/>
              <a:buChar char="ð"/>
            </a:pPr>
            <a:r>
              <a:rPr lang="es-ES" sz="2000" u="sng" dirty="0">
                <a:latin typeface="Arial Narrow" panose="020B0606020202030204" pitchFamily="34" charset="0"/>
              </a:rPr>
              <a:t>Ordinarias</a:t>
            </a:r>
          </a:p>
          <a:p>
            <a:pPr marL="541338" lvl="1" indent="-185738">
              <a:buFont typeface="Arial" panose="020B0604020202020204" pitchFamily="34" charset="0"/>
              <a:buChar char="•"/>
            </a:pPr>
            <a:r>
              <a:rPr lang="es-ES" sz="2000" dirty="0">
                <a:latin typeface="Arial Narrow" panose="020B0606020202030204" pitchFamily="34" charset="0"/>
              </a:rPr>
              <a:t>Relevantes</a:t>
            </a:r>
          </a:p>
          <a:p>
            <a:pPr marL="541338" lvl="1" indent="-185738">
              <a:buFont typeface="Arial" panose="020B0604020202020204" pitchFamily="34" charset="0"/>
              <a:buChar char="•"/>
            </a:pPr>
            <a:r>
              <a:rPr lang="es-ES" sz="2000" dirty="0">
                <a:latin typeface="Arial Narrow" panose="020B0606020202030204" pitchFamily="34" charset="0"/>
              </a:rPr>
              <a:t>Profundas</a:t>
            </a:r>
          </a:p>
          <a:p>
            <a:pPr marL="541338" lvl="1" indent="-185738">
              <a:buFont typeface="Arial" panose="020B0604020202020204" pitchFamily="34" charset="0"/>
              <a:buChar char="•"/>
            </a:pPr>
            <a:r>
              <a:rPr lang="es-ES" sz="2000" dirty="0">
                <a:latin typeface="Arial Narrow" panose="020B0606020202030204" pitchFamily="34" charset="0"/>
              </a:rPr>
              <a:t>Modulares  </a:t>
            </a:r>
          </a:p>
          <a:p>
            <a:pPr marL="342900" indent="-342900">
              <a:buFont typeface="Wingdings" panose="05000000000000000000" pitchFamily="2" charset="2"/>
              <a:buChar char="ð"/>
            </a:pPr>
            <a:r>
              <a:rPr lang="es-ES" sz="2000" u="sng" dirty="0">
                <a:latin typeface="Arial Narrow" panose="020B0606020202030204" pitchFamily="34" charset="0"/>
              </a:rPr>
              <a:t>Preventivas</a:t>
            </a:r>
          </a:p>
          <a:p>
            <a:pPr marL="541338" lvl="1" indent="-185738">
              <a:buFont typeface="Arial" panose="020B0604020202020204" pitchFamily="34" charset="0"/>
              <a:buChar char="•"/>
            </a:pPr>
            <a:r>
              <a:rPr lang="es-ES" sz="2000" dirty="0">
                <a:latin typeface="Arial Narrow" panose="020B0606020202030204" pitchFamily="34" charset="0"/>
              </a:rPr>
              <a:t>Genéricas</a:t>
            </a:r>
          </a:p>
          <a:p>
            <a:pPr marL="541338" lvl="1" indent="-185738">
              <a:buFont typeface="Arial" panose="020B0604020202020204" pitchFamily="34" charset="0"/>
              <a:buChar char="•"/>
            </a:pPr>
            <a:r>
              <a:rPr lang="es-ES" sz="2000" dirty="0">
                <a:latin typeface="Arial Narrow" panose="020B0606020202030204" pitchFamily="34" charset="0"/>
              </a:rPr>
              <a:t>Puntuales</a:t>
            </a:r>
          </a:p>
          <a:p>
            <a:pPr marL="541338" lvl="1" indent="-185738">
              <a:buFont typeface="Arial" panose="020B0604020202020204" pitchFamily="34" charset="0"/>
              <a:buChar char="•"/>
            </a:pPr>
            <a:r>
              <a:rPr lang="es-ES" sz="2000" dirty="0">
                <a:latin typeface="Arial Narrow" panose="020B0606020202030204" pitchFamily="34" charset="0"/>
              </a:rPr>
              <a:t>Acción preventiva</a:t>
            </a:r>
          </a:p>
          <a:p>
            <a:pPr marL="342900" indent="-342900">
              <a:buFont typeface="Wingdings" panose="05000000000000000000" pitchFamily="2" charset="2"/>
              <a:buChar char="ð"/>
            </a:pPr>
            <a:r>
              <a:rPr lang="es-ES" sz="2000" u="sng" dirty="0">
                <a:latin typeface="Arial Narrow" panose="020B0606020202030204" pitchFamily="34" charset="0"/>
              </a:rPr>
              <a:t>Asuntos sin OI</a:t>
            </a:r>
          </a:p>
          <a:p>
            <a:pPr marL="541338" lvl="1" indent="-185738">
              <a:buFont typeface="Arial" panose="020B0604020202020204" pitchFamily="34" charset="0"/>
              <a:buChar char="•"/>
            </a:pPr>
            <a:r>
              <a:rPr lang="es-ES" sz="2000" dirty="0">
                <a:latin typeface="Arial Narrow" panose="020B0606020202030204" pitchFamily="34" charset="0"/>
              </a:rPr>
              <a:t>Operativos</a:t>
            </a:r>
          </a:p>
          <a:p>
            <a:pPr marL="541338" lvl="1" indent="-185738">
              <a:buFont typeface="Arial" panose="020B0604020202020204" pitchFamily="34" charset="0"/>
              <a:buChar char="•"/>
            </a:pPr>
            <a:r>
              <a:rPr lang="es-ES" sz="2000" dirty="0">
                <a:latin typeface="Arial Narrow" panose="020B0606020202030204" pitchFamily="34" charset="0"/>
              </a:rPr>
              <a:t>Tareas complementarias</a:t>
            </a:r>
            <a:endParaRPr lang="es-AR" sz="2000" dirty="0">
              <a:latin typeface="Arial Narrow" panose="020B0606020202030204" pitchFamily="34" charset="0"/>
            </a:endParaRPr>
          </a:p>
        </p:txBody>
      </p:sp>
      <p:sp>
        <p:nvSpPr>
          <p:cNvPr id="14" name="Marcador de número de diapositiva 13"/>
          <p:cNvSpPr>
            <a:spLocks noGrp="1"/>
          </p:cNvSpPr>
          <p:nvPr>
            <p:ph type="sldNum" sz="quarter" idx="12"/>
          </p:nvPr>
        </p:nvSpPr>
        <p:spPr>
          <a:xfrm>
            <a:off x="10260863" y="6316961"/>
            <a:ext cx="1706217" cy="365125"/>
          </a:xfrm>
        </p:spPr>
        <p:txBody>
          <a:bodyPr vert="horz" lIns="91440" tIns="45720" rIns="91440" bIns="45720" rtlCol="0" anchor="ctr"/>
          <a:lstStyle/>
          <a:p>
            <a:fld id="{2A013F82-EE5E-44EE-A61D-E31C6657F26F}" type="slidenum">
              <a:rPr lang="es-ES" sz="1000">
                <a:solidFill>
                  <a:prstClr val="black"/>
                </a:solidFill>
              </a:rPr>
              <a:pPr/>
              <a:t>4</a:t>
            </a:fld>
            <a:endParaRPr lang="es-ES" sz="1000" dirty="0">
              <a:solidFill>
                <a:prstClr val="black"/>
              </a:solidFill>
            </a:endParaRPr>
          </a:p>
        </p:txBody>
      </p:sp>
    </p:spTree>
    <p:extLst>
      <p:ext uri="{BB962C8B-B14F-4D97-AF65-F5344CB8AC3E}">
        <p14:creationId xmlns:p14="http://schemas.microsoft.com/office/powerpoint/2010/main" val="4068639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9465" y="355600"/>
            <a:ext cx="11336867" cy="609600"/>
          </a:xfrm>
          <a:solidFill>
            <a:schemeClr val="bg1">
              <a:lumMod val="85000"/>
            </a:schemeClr>
          </a:solidFill>
        </p:spPr>
        <p:txBody>
          <a:bodyPr>
            <a:noAutofit/>
          </a:bodyPr>
          <a:lstStyle/>
          <a:p>
            <a:r>
              <a:rPr lang="es-ES" sz="3400" b="1" dirty="0" smtClean="0">
                <a:solidFill>
                  <a:schemeClr val="tx1"/>
                </a:solidFill>
                <a:latin typeface="Arial Narrow" panose="020B0606020202030204" pitchFamily="34" charset="0"/>
              </a:rPr>
              <a:t>CASOS EN QUE NO RESULTA DE APLICACIÓN LA O.I. (L, 36.2)</a:t>
            </a:r>
            <a:endParaRPr lang="es-AR" sz="3400" b="1" dirty="0">
              <a:solidFill>
                <a:schemeClr val="tx1"/>
              </a:solidFill>
              <a:latin typeface="Arial Narrow" panose="020B0606020202030204" pitchFamily="34" charset="0"/>
            </a:endParaRPr>
          </a:p>
        </p:txBody>
      </p:sp>
      <p:sp>
        <p:nvSpPr>
          <p:cNvPr id="3" name="Marcador de contenido 2"/>
          <p:cNvSpPr>
            <a:spLocks noGrp="1"/>
          </p:cNvSpPr>
          <p:nvPr>
            <p:ph idx="1"/>
          </p:nvPr>
        </p:nvSpPr>
        <p:spPr>
          <a:xfrm>
            <a:off x="392506" y="1134532"/>
            <a:ext cx="11333826" cy="4605867"/>
          </a:xfrm>
        </p:spPr>
        <p:txBody>
          <a:bodyPr>
            <a:normAutofit/>
          </a:bodyPr>
          <a:lstStyle/>
          <a:p>
            <a:pPr marL="355600" indent="-309563">
              <a:buClr>
                <a:schemeClr val="accent1">
                  <a:lumMod val="75000"/>
                </a:schemeClr>
              </a:buClr>
              <a:buSzPct val="120000"/>
              <a:buFont typeface="Arial" panose="020B0604020202020204" pitchFamily="34" charset="0"/>
              <a:buChar char="•"/>
            </a:pPr>
            <a:r>
              <a:rPr lang="es-ES" sz="3200" dirty="0" smtClean="0">
                <a:solidFill>
                  <a:schemeClr val="tx1"/>
                </a:solidFill>
                <a:latin typeface="Arial Narrow" panose="020B0606020202030204" pitchFamily="34" charset="0"/>
              </a:rPr>
              <a:t>No resultará de aplicación la O.I.</a:t>
            </a:r>
          </a:p>
          <a:p>
            <a:pPr marL="627063" lvl="1" indent="-354013">
              <a:buClr>
                <a:schemeClr val="accent1">
                  <a:lumMod val="75000"/>
                </a:schemeClr>
              </a:buClr>
              <a:buFont typeface="Arial Narrow" panose="020B0606020202030204" pitchFamily="34" charset="0"/>
              <a:buChar char="–"/>
            </a:pPr>
            <a:r>
              <a:rPr lang="es-ES" sz="3000" dirty="0" smtClean="0">
                <a:solidFill>
                  <a:schemeClr val="tx1"/>
                </a:solidFill>
                <a:latin typeface="Arial Narrow" panose="020B0606020202030204" pitchFamily="34" charset="0"/>
              </a:rPr>
              <a:t>Medidas de urgencia y diligencias (LPT, 21)</a:t>
            </a:r>
          </a:p>
          <a:p>
            <a:pPr marL="627063" lvl="1" indent="-354013">
              <a:buClr>
                <a:schemeClr val="accent1">
                  <a:lumMod val="75000"/>
                </a:schemeClr>
              </a:buClr>
              <a:buFont typeface="Arial Narrow" panose="020B0606020202030204" pitchFamily="34" charset="0"/>
              <a:buChar char="–"/>
            </a:pPr>
            <a:r>
              <a:rPr lang="es-ES" sz="3000" dirty="0" smtClean="0">
                <a:solidFill>
                  <a:schemeClr val="tx1"/>
                </a:solidFill>
                <a:latin typeface="Arial Narrow" panose="020B0606020202030204" pitchFamily="34" charset="0"/>
              </a:rPr>
              <a:t>Requerimientos individuales</a:t>
            </a:r>
          </a:p>
          <a:p>
            <a:pPr marL="627063" lvl="1" indent="-354013">
              <a:buClr>
                <a:schemeClr val="accent1">
                  <a:lumMod val="75000"/>
                </a:schemeClr>
              </a:buClr>
              <a:buFont typeface="Arial Narrow" panose="020B0606020202030204" pitchFamily="34" charset="0"/>
              <a:buChar char="–"/>
            </a:pPr>
            <a:r>
              <a:rPr lang="es-ES" sz="3000" dirty="0" smtClean="0">
                <a:solidFill>
                  <a:schemeClr val="tx1"/>
                </a:solidFill>
                <a:latin typeface="Arial Narrow" panose="020B0606020202030204" pitchFamily="34" charset="0"/>
              </a:rPr>
              <a:t>Actos de naturaleza análoga</a:t>
            </a:r>
          </a:p>
          <a:p>
            <a:pPr marL="273050" lvl="1" indent="0">
              <a:buClr>
                <a:schemeClr val="accent1">
                  <a:lumMod val="75000"/>
                </a:schemeClr>
              </a:buClr>
              <a:buNone/>
            </a:pPr>
            <a:endParaRPr lang="es-ES" sz="3000" dirty="0" smtClean="0">
              <a:solidFill>
                <a:schemeClr val="tx1"/>
              </a:solidFill>
              <a:latin typeface="Arial Narrow" panose="020B0606020202030204" pitchFamily="34" charset="0"/>
            </a:endParaRPr>
          </a:p>
          <a:p>
            <a:pPr marL="273050" lvl="1" indent="0" algn="ctr">
              <a:buClr>
                <a:schemeClr val="accent1">
                  <a:lumMod val="75000"/>
                </a:schemeClr>
              </a:buClr>
              <a:buNone/>
            </a:pPr>
            <a:r>
              <a:rPr lang="es-ES" sz="3000" u="sng" dirty="0" smtClean="0">
                <a:solidFill>
                  <a:schemeClr val="tx1"/>
                </a:solidFill>
                <a:latin typeface="Arial Narrow" panose="020B0606020202030204" pitchFamily="34" charset="0"/>
              </a:rPr>
              <a:t>EN ESTOS CASOS</a:t>
            </a:r>
          </a:p>
          <a:p>
            <a:pPr marL="273050" lvl="1" indent="0" algn="ctr">
              <a:buClr>
                <a:schemeClr val="accent1">
                  <a:lumMod val="75000"/>
                </a:schemeClr>
              </a:buClr>
              <a:buNone/>
            </a:pPr>
            <a:r>
              <a:rPr lang="es-ES" sz="3000" u="sng" dirty="0" smtClean="0">
                <a:solidFill>
                  <a:schemeClr val="tx1"/>
                </a:solidFill>
                <a:latin typeface="Arial Narrow" panose="020B0606020202030204" pitchFamily="34" charset="0"/>
              </a:rPr>
              <a:t>SE REQUIERE</a:t>
            </a:r>
          </a:p>
          <a:p>
            <a:pPr marL="541338" lvl="1" indent="-268288">
              <a:buClr>
                <a:schemeClr val="accent1">
                  <a:lumMod val="75000"/>
                </a:schemeClr>
              </a:buClr>
            </a:pPr>
            <a:r>
              <a:rPr lang="es-ES" sz="3000" dirty="0" smtClean="0">
                <a:solidFill>
                  <a:schemeClr val="tx1"/>
                </a:solidFill>
                <a:latin typeface="Arial Narrow" panose="020B0606020202030204" pitchFamily="34" charset="0"/>
              </a:rPr>
              <a:t>Mención del nombre y cargo del funcionario a cargo de la requisitoria</a:t>
            </a:r>
            <a:endParaRPr lang="es-AR" sz="3000" dirty="0">
              <a:solidFill>
                <a:schemeClr val="tx1"/>
              </a:solidFill>
              <a:latin typeface="Arial Narrow" panose="020B0606020202030204" pitchFamily="34" charset="0"/>
            </a:endParaRPr>
          </a:p>
        </p:txBody>
      </p:sp>
      <p:sp>
        <p:nvSpPr>
          <p:cNvPr id="4" name="Marcador de número de diapositiva 3"/>
          <p:cNvSpPr>
            <a:spLocks noGrp="1"/>
          </p:cNvSpPr>
          <p:nvPr>
            <p:ph type="sldNum" sz="quarter" idx="12"/>
          </p:nvPr>
        </p:nvSpPr>
        <p:spPr/>
        <p:txBody>
          <a:bodyPr/>
          <a:lstStyle/>
          <a:p>
            <a:fld id="{4FAB73BC-B049-4115-A692-8D63A059BFB8}" type="slidenum">
              <a:rPr lang="en-US" smtClean="0">
                <a:solidFill>
                  <a:prstClr val="black"/>
                </a:solidFill>
              </a:rPr>
              <a:pPr/>
              <a:t>5</a:t>
            </a:fld>
            <a:endParaRPr lang="en-US" dirty="0">
              <a:solidFill>
                <a:prstClr val="black"/>
              </a:solidFill>
            </a:endParaRPr>
          </a:p>
        </p:txBody>
      </p:sp>
      <p:sp>
        <p:nvSpPr>
          <p:cNvPr id="5" name="Rectángulo redondeado 4"/>
          <p:cNvSpPr/>
          <p:nvPr/>
        </p:nvSpPr>
        <p:spPr>
          <a:xfrm>
            <a:off x="685800" y="3344333"/>
            <a:ext cx="10879667" cy="197273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Tree>
    <p:extLst>
      <p:ext uri="{BB962C8B-B14F-4D97-AF65-F5344CB8AC3E}">
        <p14:creationId xmlns:p14="http://schemas.microsoft.com/office/powerpoint/2010/main" val="37607420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9465" y="355600"/>
            <a:ext cx="11336867" cy="1159932"/>
          </a:xfrm>
          <a:solidFill>
            <a:schemeClr val="bg1">
              <a:lumMod val="85000"/>
            </a:schemeClr>
          </a:solidFill>
        </p:spPr>
        <p:txBody>
          <a:bodyPr>
            <a:noAutofit/>
          </a:bodyPr>
          <a:lstStyle/>
          <a:p>
            <a:r>
              <a:rPr lang="es-ES" sz="3600" b="1" dirty="0" smtClean="0">
                <a:solidFill>
                  <a:schemeClr val="tx1"/>
                </a:solidFill>
                <a:latin typeface="Arial Narrow" panose="020B0606020202030204" pitchFamily="34" charset="0"/>
              </a:rPr>
              <a:t>ELEMENTOS REGLADOS EN LA INSPECCIÓN</a:t>
            </a:r>
            <a:endParaRPr lang="es-AR" sz="3600" b="1" dirty="0">
              <a:solidFill>
                <a:schemeClr val="tx1"/>
              </a:solidFill>
              <a:latin typeface="Arial Narrow" panose="020B0606020202030204" pitchFamily="34" charset="0"/>
            </a:endParaRPr>
          </a:p>
        </p:txBody>
      </p:sp>
      <p:sp>
        <p:nvSpPr>
          <p:cNvPr id="3" name="Marcador de contenido 2"/>
          <p:cNvSpPr>
            <a:spLocks noGrp="1"/>
          </p:cNvSpPr>
          <p:nvPr>
            <p:ph idx="1"/>
          </p:nvPr>
        </p:nvSpPr>
        <p:spPr>
          <a:xfrm>
            <a:off x="397930" y="1634066"/>
            <a:ext cx="11333826" cy="4605867"/>
          </a:xfrm>
        </p:spPr>
        <p:txBody>
          <a:bodyPr>
            <a:normAutofit/>
          </a:bodyPr>
          <a:lstStyle/>
          <a:p>
            <a:pPr marL="355600" indent="-309563">
              <a:buClr>
                <a:schemeClr val="accent1">
                  <a:lumMod val="75000"/>
                </a:schemeClr>
              </a:buClr>
              <a:buSzPct val="120000"/>
              <a:buFont typeface="Arial" panose="020B0604020202020204" pitchFamily="34" charset="0"/>
              <a:buChar char="•"/>
            </a:pPr>
            <a:r>
              <a:rPr lang="es-ES" sz="3600" dirty="0" smtClean="0">
                <a:solidFill>
                  <a:schemeClr val="tx1"/>
                </a:solidFill>
                <a:latin typeface="Arial Narrow" panose="020B0606020202030204" pitchFamily="34" charset="0"/>
              </a:rPr>
              <a:t>Potestad de la función de la inspección</a:t>
            </a:r>
          </a:p>
          <a:p>
            <a:pPr marL="355600" indent="-309563">
              <a:buClr>
                <a:schemeClr val="accent1">
                  <a:lumMod val="75000"/>
                </a:schemeClr>
              </a:buClr>
              <a:buSzPct val="120000"/>
              <a:buFont typeface="Arial" panose="020B0604020202020204" pitchFamily="34" charset="0"/>
              <a:buChar char="•"/>
            </a:pPr>
            <a:r>
              <a:rPr lang="es-ES" sz="3600" dirty="0" smtClean="0">
                <a:solidFill>
                  <a:schemeClr val="tx1"/>
                </a:solidFill>
                <a:latin typeface="Arial Narrow" panose="020B0606020202030204" pitchFamily="34" charset="0"/>
              </a:rPr>
              <a:t>Alcance</a:t>
            </a:r>
          </a:p>
          <a:p>
            <a:pPr marL="355600" indent="-309563">
              <a:buClr>
                <a:schemeClr val="accent1">
                  <a:lumMod val="75000"/>
                </a:schemeClr>
              </a:buClr>
              <a:buSzPct val="120000"/>
              <a:buFont typeface="Arial" panose="020B0604020202020204" pitchFamily="34" charset="0"/>
              <a:buChar char="•"/>
            </a:pPr>
            <a:r>
              <a:rPr lang="es-ES" sz="3600" dirty="0" smtClean="0">
                <a:solidFill>
                  <a:schemeClr val="tx1"/>
                </a:solidFill>
                <a:latin typeface="Arial Narrow" panose="020B0606020202030204" pitchFamily="34" charset="0"/>
              </a:rPr>
              <a:t>Extensión</a:t>
            </a:r>
          </a:p>
          <a:p>
            <a:pPr marL="355600" indent="-309563">
              <a:buClr>
                <a:schemeClr val="accent1">
                  <a:lumMod val="75000"/>
                </a:schemeClr>
              </a:buClr>
              <a:buSzPct val="120000"/>
              <a:buFont typeface="Arial" panose="020B0604020202020204" pitchFamily="34" charset="0"/>
              <a:buChar char="•"/>
            </a:pPr>
            <a:r>
              <a:rPr lang="es-ES" sz="3600" dirty="0" smtClean="0">
                <a:solidFill>
                  <a:schemeClr val="tx1"/>
                </a:solidFill>
                <a:latin typeface="Arial Narrow" panose="020B0606020202030204" pitchFamily="34" charset="0"/>
              </a:rPr>
              <a:t>Competencia</a:t>
            </a:r>
          </a:p>
          <a:p>
            <a:pPr marL="355600" indent="-309563">
              <a:buClr>
                <a:schemeClr val="accent1">
                  <a:lumMod val="75000"/>
                </a:schemeClr>
              </a:buClr>
              <a:buSzPct val="120000"/>
              <a:buFont typeface="Arial" panose="020B0604020202020204" pitchFamily="34" charset="0"/>
              <a:buChar char="•"/>
            </a:pPr>
            <a:r>
              <a:rPr lang="es-ES" sz="3600" dirty="0" smtClean="0">
                <a:solidFill>
                  <a:schemeClr val="tx1"/>
                </a:solidFill>
                <a:latin typeface="Arial Narrow" panose="020B0606020202030204" pitchFamily="34" charset="0"/>
              </a:rPr>
              <a:t>Finalización </a:t>
            </a:r>
            <a:endParaRPr lang="es-AR" sz="3600" dirty="0">
              <a:solidFill>
                <a:schemeClr val="tx1"/>
              </a:solidFill>
              <a:latin typeface="Arial Narrow" panose="020B0606020202030204" pitchFamily="34" charset="0"/>
            </a:endParaRPr>
          </a:p>
        </p:txBody>
      </p:sp>
      <p:sp>
        <p:nvSpPr>
          <p:cNvPr id="4" name="Marcador de número de diapositiva 3"/>
          <p:cNvSpPr>
            <a:spLocks noGrp="1"/>
          </p:cNvSpPr>
          <p:nvPr>
            <p:ph type="sldNum" sz="quarter" idx="12"/>
          </p:nvPr>
        </p:nvSpPr>
        <p:spPr/>
        <p:txBody>
          <a:bodyPr/>
          <a:lstStyle/>
          <a:p>
            <a:fld id="{4FAB73BC-B049-4115-A692-8D63A059BFB8}"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9629020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9465" y="355600"/>
            <a:ext cx="11336867" cy="1159932"/>
          </a:xfrm>
          <a:solidFill>
            <a:schemeClr val="bg1">
              <a:lumMod val="85000"/>
            </a:schemeClr>
          </a:solidFill>
        </p:spPr>
        <p:txBody>
          <a:bodyPr>
            <a:noAutofit/>
          </a:bodyPr>
          <a:lstStyle/>
          <a:p>
            <a:r>
              <a:rPr lang="es-ES" sz="3200" b="1" dirty="0" smtClean="0">
                <a:solidFill>
                  <a:schemeClr val="tx1"/>
                </a:solidFill>
                <a:latin typeface="Arial Narrow" panose="020B0606020202030204" pitchFamily="34" charset="0"/>
              </a:rPr>
              <a:t>CAUSA “</a:t>
            </a:r>
            <a:r>
              <a:rPr lang="es-ES" sz="3200" b="1" dirty="0" err="1" smtClean="0">
                <a:solidFill>
                  <a:schemeClr val="tx1"/>
                </a:solidFill>
                <a:latin typeface="Arial Narrow" panose="020B0606020202030204" pitchFamily="34" charset="0"/>
              </a:rPr>
              <a:t>Canevari</a:t>
            </a:r>
            <a:r>
              <a:rPr lang="es-ES" sz="3200" b="1" dirty="0" smtClean="0">
                <a:solidFill>
                  <a:schemeClr val="tx1"/>
                </a:solidFill>
                <a:latin typeface="Arial Narrow" panose="020B0606020202030204" pitchFamily="34" charset="0"/>
              </a:rPr>
              <a:t>, Norberto” TFN, Sala “A” del 31/5/2012, “</a:t>
            </a:r>
            <a:r>
              <a:rPr lang="es-ES" sz="3200" b="1" dirty="0" err="1" smtClean="0">
                <a:solidFill>
                  <a:schemeClr val="tx1"/>
                </a:solidFill>
                <a:latin typeface="Arial Narrow" panose="020B0606020202030204" pitchFamily="34" charset="0"/>
              </a:rPr>
              <a:t>Paravatti</a:t>
            </a:r>
            <a:r>
              <a:rPr lang="es-ES" sz="3200" b="1" dirty="0" smtClean="0">
                <a:solidFill>
                  <a:schemeClr val="tx1"/>
                </a:solidFill>
                <a:latin typeface="Arial Narrow" panose="020B0606020202030204" pitchFamily="34" charset="0"/>
              </a:rPr>
              <a:t>, Norberto” Sala “C” del 22/2/2005 y “</a:t>
            </a:r>
            <a:r>
              <a:rPr lang="es-ES" sz="3200" b="1" dirty="0" err="1" smtClean="0">
                <a:solidFill>
                  <a:schemeClr val="tx1"/>
                </a:solidFill>
                <a:latin typeface="Arial Narrow" panose="020B0606020202030204" pitchFamily="34" charset="0"/>
              </a:rPr>
              <a:t>Baum</a:t>
            </a:r>
            <a:r>
              <a:rPr lang="es-ES" sz="3200" b="1" dirty="0" smtClean="0">
                <a:solidFill>
                  <a:schemeClr val="tx1"/>
                </a:solidFill>
                <a:latin typeface="Arial Narrow" panose="020B0606020202030204" pitchFamily="34" charset="0"/>
              </a:rPr>
              <a:t> </a:t>
            </a:r>
            <a:r>
              <a:rPr lang="es-ES" sz="3200" b="1" dirty="0" err="1" smtClean="0">
                <a:solidFill>
                  <a:schemeClr val="tx1"/>
                </a:solidFill>
                <a:latin typeface="Arial Narrow" panose="020B0606020202030204" pitchFamily="34" charset="0"/>
              </a:rPr>
              <a:t>Gartner</a:t>
            </a:r>
            <a:r>
              <a:rPr lang="es-ES" sz="3200" b="1" dirty="0" smtClean="0">
                <a:solidFill>
                  <a:schemeClr val="tx1"/>
                </a:solidFill>
                <a:latin typeface="Arial Narrow" panose="020B0606020202030204" pitchFamily="34" charset="0"/>
              </a:rPr>
              <a:t>, Mario” del 9/5/2016</a:t>
            </a:r>
            <a:endParaRPr lang="es-AR" sz="3200" b="1" dirty="0">
              <a:solidFill>
                <a:schemeClr val="tx1"/>
              </a:solidFill>
              <a:latin typeface="Arial Narrow" panose="020B0606020202030204" pitchFamily="34" charset="0"/>
            </a:endParaRPr>
          </a:p>
        </p:txBody>
      </p:sp>
      <p:sp>
        <p:nvSpPr>
          <p:cNvPr id="3" name="Marcador de contenido 2"/>
          <p:cNvSpPr>
            <a:spLocks noGrp="1"/>
          </p:cNvSpPr>
          <p:nvPr>
            <p:ph idx="1"/>
          </p:nvPr>
        </p:nvSpPr>
        <p:spPr>
          <a:xfrm>
            <a:off x="364063" y="1515532"/>
            <a:ext cx="11333826" cy="4605867"/>
          </a:xfrm>
        </p:spPr>
        <p:txBody>
          <a:bodyPr>
            <a:noAutofit/>
          </a:bodyPr>
          <a:lstStyle/>
          <a:p>
            <a:pPr marL="355600" indent="-309563" algn="just">
              <a:lnSpc>
                <a:spcPct val="120000"/>
              </a:lnSpc>
              <a:spcBef>
                <a:spcPts val="0"/>
              </a:spcBef>
              <a:spcAft>
                <a:spcPts val="600"/>
              </a:spcAft>
              <a:buClr>
                <a:schemeClr val="accent1">
                  <a:lumMod val="75000"/>
                </a:schemeClr>
              </a:buClr>
              <a:buSzPct val="120000"/>
              <a:buFont typeface="Arial" panose="020B0604020202020204" pitchFamily="34" charset="0"/>
              <a:buChar char="•"/>
            </a:pPr>
            <a:r>
              <a:rPr lang="es-ES" sz="2600" dirty="0" smtClean="0">
                <a:solidFill>
                  <a:schemeClr val="tx1"/>
                </a:solidFill>
                <a:latin typeface="Arial Narrow" panose="020B0606020202030204" pitchFamily="34" charset="0"/>
              </a:rPr>
              <a:t>La </a:t>
            </a:r>
            <a:r>
              <a:rPr lang="es-ES" sz="2600" dirty="0">
                <a:solidFill>
                  <a:schemeClr val="tx1"/>
                </a:solidFill>
                <a:latin typeface="Arial Narrow" panose="020B0606020202030204" pitchFamily="34" charset="0"/>
              </a:rPr>
              <a:t>comunicación del inicio de la inspección tiene por objeto acotar el marco de las facultades de verificación y fiscalización del Fisco y otorgar certeza al contribuyente respecto de la información que debe brindar al organismo fiscalizador. Es en función de tal finalidad que la Orden de Intervención debe ser notificada fehacientemente al inspeccionado mediante los medios previstos en el art. 100 de la ley 11.683….resulta sustancial poner en conocimiento del responsable que se encuentra bajo fiscalización tributaria, a efectos de que adquiera certeza sobre la posibilidad de que la misma concluya en un procedimiento de determinación de oficio, lo que se encuentra íntimamente vinculado con el ejercicio de su derecho de </a:t>
            </a:r>
            <a:r>
              <a:rPr lang="es-ES" sz="2600" dirty="0" smtClean="0">
                <a:solidFill>
                  <a:schemeClr val="tx1"/>
                </a:solidFill>
                <a:latin typeface="Arial Narrow" panose="020B0606020202030204" pitchFamily="34" charset="0"/>
              </a:rPr>
              <a:t>defensa.</a:t>
            </a:r>
            <a:endParaRPr lang="es-AR" sz="2600" dirty="0">
              <a:solidFill>
                <a:schemeClr val="tx1"/>
              </a:solidFill>
              <a:latin typeface="Arial Narrow" panose="020B0606020202030204" pitchFamily="34" charset="0"/>
            </a:endParaRPr>
          </a:p>
        </p:txBody>
      </p:sp>
      <p:sp>
        <p:nvSpPr>
          <p:cNvPr id="4" name="Marcador de número de diapositiva 3"/>
          <p:cNvSpPr>
            <a:spLocks noGrp="1"/>
          </p:cNvSpPr>
          <p:nvPr>
            <p:ph type="sldNum" sz="quarter" idx="12"/>
          </p:nvPr>
        </p:nvSpPr>
        <p:spPr/>
        <p:txBody>
          <a:bodyPr/>
          <a:lstStyle/>
          <a:p>
            <a:fld id="{4FAB73BC-B049-4115-A692-8D63A059BFB8}"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9355993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9465" y="355600"/>
            <a:ext cx="11336867" cy="1159932"/>
          </a:xfrm>
          <a:solidFill>
            <a:schemeClr val="bg1">
              <a:lumMod val="85000"/>
            </a:schemeClr>
          </a:solidFill>
        </p:spPr>
        <p:txBody>
          <a:bodyPr>
            <a:noAutofit/>
          </a:bodyPr>
          <a:lstStyle/>
          <a:p>
            <a:r>
              <a:rPr lang="es-ES" sz="4000" b="1" dirty="0" smtClean="0">
                <a:solidFill>
                  <a:schemeClr val="tx1"/>
                </a:solidFill>
                <a:latin typeface="Arial Narrow" panose="020B0606020202030204" pitchFamily="34" charset="0"/>
              </a:rPr>
              <a:t>CAUSA “Otto, Héctor” CCAF Sala III del 24/11/2016</a:t>
            </a:r>
            <a:endParaRPr lang="es-AR" sz="4000" b="1" dirty="0">
              <a:solidFill>
                <a:schemeClr val="tx1"/>
              </a:solidFill>
              <a:latin typeface="Arial Narrow" panose="020B0606020202030204" pitchFamily="34" charset="0"/>
            </a:endParaRPr>
          </a:p>
        </p:txBody>
      </p:sp>
      <p:sp>
        <p:nvSpPr>
          <p:cNvPr id="3" name="Marcador de contenido 2"/>
          <p:cNvSpPr>
            <a:spLocks noGrp="1"/>
          </p:cNvSpPr>
          <p:nvPr>
            <p:ph idx="1"/>
          </p:nvPr>
        </p:nvSpPr>
        <p:spPr>
          <a:xfrm>
            <a:off x="364063" y="1515532"/>
            <a:ext cx="11333826" cy="4605867"/>
          </a:xfrm>
        </p:spPr>
        <p:txBody>
          <a:bodyPr>
            <a:noAutofit/>
          </a:bodyPr>
          <a:lstStyle/>
          <a:p>
            <a:pPr marL="355600" indent="-309563" algn="just">
              <a:lnSpc>
                <a:spcPct val="120000"/>
              </a:lnSpc>
              <a:spcBef>
                <a:spcPts val="0"/>
              </a:spcBef>
              <a:spcAft>
                <a:spcPts val="600"/>
              </a:spcAft>
              <a:buClr>
                <a:schemeClr val="accent1">
                  <a:lumMod val="75000"/>
                </a:schemeClr>
              </a:buClr>
              <a:buSzPct val="120000"/>
              <a:buFont typeface="Arial" panose="020B0604020202020204" pitchFamily="34" charset="0"/>
              <a:buChar char="•"/>
            </a:pPr>
            <a:r>
              <a:rPr lang="es-ES" sz="3200" dirty="0" smtClean="0">
                <a:solidFill>
                  <a:schemeClr val="tx1"/>
                </a:solidFill>
                <a:latin typeface="Arial Narrow" panose="020B0606020202030204" pitchFamily="34" charset="0"/>
              </a:rPr>
              <a:t>La </a:t>
            </a:r>
            <a:r>
              <a:rPr lang="es-ES" sz="3200" dirty="0">
                <a:solidFill>
                  <a:schemeClr val="tx1"/>
                </a:solidFill>
                <a:latin typeface="Arial Narrow" panose="020B0606020202030204" pitchFamily="34" charset="0"/>
              </a:rPr>
              <a:t>exigencia de que la Orden de Intervención determine con exactitud qué períodos comprenderá la investigación a la que se someterá el contribuyente, más allá de que una norma interna de la AFIP (como la IG 320/97 u otra que la reemplace) así lo </a:t>
            </a:r>
            <a:r>
              <a:rPr lang="es-ES" sz="3200" dirty="0" smtClean="0">
                <a:solidFill>
                  <a:schemeClr val="tx1"/>
                </a:solidFill>
                <a:latin typeface="Arial Narrow" panose="020B0606020202030204" pitchFamily="34" charset="0"/>
              </a:rPr>
              <a:t>disponga.</a:t>
            </a:r>
            <a:endParaRPr lang="es-AR" sz="3200" dirty="0">
              <a:solidFill>
                <a:schemeClr val="tx1"/>
              </a:solidFill>
              <a:latin typeface="Arial Narrow" panose="020B0606020202030204" pitchFamily="34" charset="0"/>
            </a:endParaRPr>
          </a:p>
        </p:txBody>
      </p:sp>
      <p:sp>
        <p:nvSpPr>
          <p:cNvPr id="4" name="Marcador de número de diapositiva 3"/>
          <p:cNvSpPr>
            <a:spLocks noGrp="1"/>
          </p:cNvSpPr>
          <p:nvPr>
            <p:ph type="sldNum" sz="quarter" idx="12"/>
          </p:nvPr>
        </p:nvSpPr>
        <p:spPr/>
        <p:txBody>
          <a:bodyPr/>
          <a:lstStyle/>
          <a:p>
            <a:fld id="{4FAB73BC-B049-4115-A692-8D63A059BFB8}"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828637450"/>
      </p:ext>
    </p:extLst>
  </p:cSld>
  <p:clrMapOvr>
    <a:masterClrMapping/>
  </p:clrMapOvr>
  <p:timing>
    <p:tnLst>
      <p:par>
        <p:cTn id="1" dur="indefinite" restart="never" nodeType="tmRoot"/>
      </p:par>
    </p:tnLst>
  </p:timing>
</p:sld>
</file>

<file path=ppt/theme/theme1.xml><?xml version="1.0" encoding="utf-8"?>
<a:theme xmlns:a="http://schemas.openxmlformats.org/drawingml/2006/main" name="Base">
  <a:themeElements>
    <a:clrScheme name="Intermedio">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63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446C221D-F63F-4DD8-B509-CFE168687BF2}"/>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Base</Template>
  <TotalTime>155</TotalTime>
  <Words>1854</Words>
  <Application>Microsoft Office PowerPoint</Application>
  <PresentationFormat>Panorámica</PresentationFormat>
  <Paragraphs>140</Paragraphs>
  <Slides>17</Slides>
  <Notes>15</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17</vt:i4>
      </vt:variant>
    </vt:vector>
  </HeadingPairs>
  <TitlesOfParts>
    <vt:vector size="24" baseType="lpstr">
      <vt:lpstr>Batang</vt:lpstr>
      <vt:lpstr>Arial</vt:lpstr>
      <vt:lpstr>Arial Narrow</vt:lpstr>
      <vt:lpstr>Calibri</vt:lpstr>
      <vt:lpstr>Corbel</vt:lpstr>
      <vt:lpstr>Wingdings</vt:lpstr>
      <vt:lpstr>Base</vt:lpstr>
      <vt:lpstr>LA PRESENTACIÓN ESPONTÁNEA Y SUS EFECTOS TRIBUTARIOS Y SANCIONATORIOS</vt:lpstr>
      <vt:lpstr>EXENCIÓN DE RESPONSABILIDAD INFRACCIONAL (L, 49)</vt:lpstr>
      <vt:lpstr>INEXISTENCIA DE EFECTOS EN EL RÉGIMEN PENAL TRIBUTARIO</vt:lpstr>
      <vt:lpstr>ORDEN DE INTERVENCIÓN (L. 36.1)</vt:lpstr>
      <vt:lpstr>DISTINTOS TIPOS DE VERIFICACIONES Y FISCALIZACIONES</vt:lpstr>
      <vt:lpstr>CASOS EN QUE NO RESULTA DE APLICACIÓN LA O.I. (L, 36.2)</vt:lpstr>
      <vt:lpstr>ELEMENTOS REGLADOS EN LA INSPECCIÓN</vt:lpstr>
      <vt:lpstr>CAUSA “Canevari, Norberto” TFN, Sala “A” del 31/5/2012, “Paravatti, Norberto” Sala “C” del 22/2/2005 y “Baum Gartner, Mario” del 9/5/2016</vt:lpstr>
      <vt:lpstr>CAUSA “Otto, Héctor” CCAF Sala III del 24/11/2016</vt:lpstr>
      <vt:lpstr>CAUSA “Servicios Paraná SRL” CCAF Sala III del 7/5/2015</vt:lpstr>
      <vt:lpstr>CAUSA “Rodriguez, Gerardo” TFN, Sala “B” del 11/2/2009, “Perez, Alonso M.” CCAF Sala I del 2/7/2015 y “Sociedad de Bolsa Libra SA” TFN, Sala “D” del 7/9/2016</vt:lpstr>
      <vt:lpstr>DISPOSICIÓN 907/2011 AFIP</vt:lpstr>
      <vt:lpstr>ACTA DE INICIO DE FISCALIZACIÓN</vt:lpstr>
      <vt:lpstr>ACTA DE INICIO DE FISCALIZACIÓN (cont.)</vt:lpstr>
      <vt:lpstr>COMUNICACIÓN DE FINALIZACIÓN DE LA FISCALIZACIÓN</vt:lpstr>
      <vt:lpstr>CASOS CON AJUSTES CONFORMADOS</vt:lpstr>
      <vt:lpstr>CASOS CON AJUSTES NO CONFORMADOS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PRESENTACIÓN ESPONTÁNEA Y SUS EFECTOS TRIBUTARIOS Y SANCIONATORIOS</dc:title>
  <dc:creator>Nancy Rocha</dc:creator>
  <cp:lastModifiedBy>Nancy Rocha</cp:lastModifiedBy>
  <cp:revision>17</cp:revision>
  <dcterms:created xsi:type="dcterms:W3CDTF">2019-05-13T18:26:38Z</dcterms:created>
  <dcterms:modified xsi:type="dcterms:W3CDTF">2019-05-15T20:50:55Z</dcterms:modified>
</cp:coreProperties>
</file>