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08" r:id="rId1"/>
  </p:sldMasterIdLst>
  <p:notesMasterIdLst>
    <p:notesMasterId r:id="rId7"/>
  </p:notesMasterIdLst>
  <p:sldIdLst>
    <p:sldId id="274" r:id="rId2"/>
    <p:sldId id="265" r:id="rId3"/>
    <p:sldId id="266" r:id="rId4"/>
    <p:sldId id="267" r:id="rId5"/>
    <p:sldId id="268" r:id="rId6"/>
  </p:sldIdLst>
  <p:sldSz cx="12192000" cy="6858000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7F2A99-C8D0-48F8-BF8B-D556F72F7083}" type="datetimeFigureOut">
              <a:rPr lang="es-ES"/>
              <a:pPr/>
              <a:t>11/12/2018</a:t>
            </a:fld>
            <a:endParaRPr lang="es-E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F96619-916F-4B65-AEDC-84F5B0D8B67A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4227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4D440A-3173-4EE6-B278-138C8244348D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73776A-B56E-475E-87FB-3E165AD964A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45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A13104-AD66-4F69-8404-F1273287A69B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5474F7-0B6F-40C3-A52F-E532D57EC16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890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430EA-7138-467F-816F-9FB0E6A0C2D0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96D79-8F7B-4470-A062-B163E93A5B9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85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E56786-332D-42F7-81E1-4A65605E4433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734B4-1365-44BA-9868-FF3E94D25F1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904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089ACD-3198-4DF1-A7B0-4CAB4F9EA235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A5FDD-2162-4A67-A9E5-C5A63C0B2611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30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402707-AD88-4B3C-8D0F-F4E74B640180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99D908-2EB6-4FE0-8DFA-F5E7EFBA1A63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300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5401FB-5531-4646-98EA-2BBE8234819F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EC8C6-3970-4AD8-9D24-BC9A6031C78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9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7E4C7E-26EC-4823-8022-B3906671ED55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1D524D-659D-45F6-8E4E-B65B1A6ACC9C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019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FA8663-44EB-4264-B0B9-77EF61CDA8D4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876815" y="6492875"/>
            <a:ext cx="1312025" cy="365125"/>
          </a:xfrm>
        </p:spPr>
        <p:txBody>
          <a:bodyPr/>
          <a:lstStyle/>
          <a:p>
            <a:pPr>
              <a:defRPr/>
            </a:pPr>
            <a:fld id="{84A1D753-FB4A-4F6E-AD5C-A7B35159AF3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472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58BB56BE-9EFE-4373-A1A4-86226230B1E2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CF088F5-673C-4953-8FBC-C039731BA3E0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4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2C2522-1E16-436F-A1F4-43403251999A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3AAE2-1684-4151-A6F3-DBCBE0D8F87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60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F637288-4736-45E7-8820-BE6D20F97E58}" type="datetime1">
              <a:rPr lang="es-ES" smtClean="0"/>
              <a:pPr>
                <a:defRPr/>
              </a:pPr>
              <a:t>11/12/2018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994413F-70B6-4D92-9BED-187D9BEC91A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902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ítulo 1"/>
          <p:cNvSpPr>
            <a:spLocks noGrp="1"/>
          </p:cNvSpPr>
          <p:nvPr>
            <p:ph type="ctrTitle"/>
          </p:nvPr>
        </p:nvSpPr>
        <p:spPr>
          <a:xfrm>
            <a:off x="-13446" y="844719"/>
            <a:ext cx="12205446" cy="2382575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algn="ctr" eaLnBrk="1" hangingPunct="1"/>
            <a:r>
              <a:rPr lang="es-ES" sz="7200" b="1" spc="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IMPUESTO A LOS BIENES PERSONALES</a:t>
            </a:r>
          </a:p>
        </p:txBody>
      </p:sp>
      <p:sp>
        <p:nvSpPr>
          <p:cNvPr id="33795" name="Subtítulo 2"/>
          <p:cNvSpPr>
            <a:spLocks noGrp="1"/>
          </p:cNvSpPr>
          <p:nvPr>
            <p:ph type="subTitle" idx="1"/>
          </p:nvPr>
        </p:nvSpPr>
        <p:spPr>
          <a:xfrm>
            <a:off x="1301757" y="3509683"/>
            <a:ext cx="10058400" cy="753035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Arial" charset="0"/>
              <a:buNone/>
            </a:pPr>
            <a:r>
              <a:rPr lang="es-ES" sz="4800" b="1" dirty="0" smtClean="0">
                <a:solidFill>
                  <a:schemeClr val="tx1"/>
                </a:solidFill>
              </a:rPr>
              <a:t>LEY Nº 27.469 (BO 4/12/18)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10044954" y="5405718"/>
            <a:ext cx="1855694" cy="64633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CAT</a:t>
            </a:r>
          </a:p>
          <a:p>
            <a:pPr algn="ctr"/>
            <a:r>
              <a:rPr lang="es-ES" b="1" dirty="0" smtClean="0"/>
              <a:t>12-12-18</a:t>
            </a:r>
            <a:endParaRPr lang="es-AR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0" y="5467274"/>
            <a:ext cx="342451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/>
              <a:t>Marcelo Corti</a:t>
            </a:r>
            <a:endParaRPr lang="es-AR" sz="3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953313-C775-46A0-88C6-1A5CE40A50B9}" type="slidenum">
              <a:rPr lang="es-ES"/>
              <a:pPr>
                <a:defRPr/>
              </a:pPr>
              <a:t>1</a:t>
            </a:fld>
            <a:endParaRPr lang="es-ES"/>
          </a:p>
        </p:txBody>
      </p:sp>
      <p:sp>
        <p:nvSpPr>
          <p:cNvPr id="22529" name="Título 1"/>
          <p:cNvSpPr>
            <a:spLocks noGrp="1"/>
          </p:cNvSpPr>
          <p:nvPr>
            <p:ph type="title" idx="4294967295"/>
          </p:nvPr>
        </p:nvSpPr>
        <p:spPr>
          <a:xfrm>
            <a:off x="0" y="184523"/>
            <a:ext cx="12188840" cy="1832536"/>
          </a:xfrm>
          <a:ln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pPr algn="ctr" eaLnBrk="1" hangingPunct="1"/>
            <a:r>
              <a:rPr lang="es-ES" sz="4000" b="1" dirty="0" smtClean="0"/>
              <a:t>REFORMA IMPUESTO A LOS BIENES PERSONALES</a:t>
            </a:r>
            <a:br>
              <a:rPr lang="es-ES" sz="4000" b="1" dirty="0" smtClean="0"/>
            </a:br>
            <a:r>
              <a:rPr lang="es-ES" sz="4000" b="1" dirty="0" smtClean="0"/>
              <a:t>CONSENSO FISCAL. LEY Nº 27.469 (BO 4/12/18)</a:t>
            </a:r>
          </a:p>
        </p:txBody>
      </p:sp>
      <p:sp>
        <p:nvSpPr>
          <p:cNvPr id="22530" name="Marcador de contenido 2"/>
          <p:cNvSpPr>
            <a:spLocks noGrp="1"/>
          </p:cNvSpPr>
          <p:nvPr>
            <p:ph idx="4294967295"/>
          </p:nvPr>
        </p:nvSpPr>
        <p:spPr>
          <a:xfrm>
            <a:off x="0" y="2340675"/>
            <a:ext cx="11865055" cy="3721006"/>
          </a:xfrm>
        </p:spPr>
        <p:txBody>
          <a:bodyPr>
            <a:normAutofit/>
          </a:bodyPr>
          <a:lstStyle/>
          <a:p>
            <a:pPr marL="444500" indent="-350838" algn="just" eaLnBrk="1" hangingPunct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s-ES" sz="4000" b="1" dirty="0" smtClean="0"/>
              <a:t>Se suspende la cláusula </a:t>
            </a:r>
            <a:r>
              <a:rPr lang="es-ES" sz="4000" b="1" dirty="0" err="1" smtClean="0"/>
              <a:t>II.q</a:t>
            </a:r>
            <a:r>
              <a:rPr lang="es-ES" sz="4000" b="1" dirty="0" smtClean="0"/>
              <a:t> del consenso fiscal Ley 27.429 que establecía : </a:t>
            </a:r>
          </a:p>
          <a:p>
            <a:pPr marL="979487" lvl="1" indent="-571500" algn="just" eaLnBrk="1" hangingPunct="1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ES" sz="3600" dirty="0" smtClean="0"/>
              <a:t>“No crear nuevos impuestos nacionales sobre el patrimonio ni incrementar la alícuota del impuesto sobre los bienes personales”.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FCB75-D014-49ED-8CDD-8EC676DCF901}" type="slidenum">
              <a:rPr lang="es-ES"/>
              <a:pPr>
                <a:defRPr/>
              </a:pPr>
              <a:t>2</a:t>
            </a:fld>
            <a:endParaRPr lang="es-ES"/>
          </a:p>
        </p:txBody>
      </p:sp>
      <p:sp>
        <p:nvSpPr>
          <p:cNvPr id="23553" name="Título 1"/>
          <p:cNvSpPr>
            <a:spLocks noGrp="1"/>
          </p:cNvSpPr>
          <p:nvPr>
            <p:ph type="title" idx="4294967295"/>
          </p:nvPr>
        </p:nvSpPr>
        <p:spPr>
          <a:xfrm>
            <a:off x="0" y="288925"/>
            <a:ext cx="12192000" cy="1822263"/>
          </a:xfr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s-ES" sz="4000" b="1" dirty="0"/>
              <a:t>REFORMA IMPUESTO A LOS BIENES PERSONALES</a:t>
            </a:r>
            <a:br>
              <a:rPr lang="es-ES" sz="4000" b="1" dirty="0"/>
            </a:br>
            <a:r>
              <a:rPr lang="es-ES" sz="4000" b="1" dirty="0"/>
              <a:t>ART 75. LEY Nº 24.467 (BO 4/12/18)</a:t>
            </a:r>
          </a:p>
        </p:txBody>
      </p:sp>
      <p:sp>
        <p:nvSpPr>
          <p:cNvPr id="23554" name="Marcador de contenido 2"/>
          <p:cNvSpPr>
            <a:spLocks noGrp="1"/>
          </p:cNvSpPr>
          <p:nvPr>
            <p:ph idx="4294967295"/>
          </p:nvPr>
        </p:nvSpPr>
        <p:spPr>
          <a:xfrm>
            <a:off x="-1" y="2141538"/>
            <a:ext cx="12048565" cy="4351337"/>
          </a:xfrm>
        </p:spPr>
        <p:txBody>
          <a:bodyPr/>
          <a:lstStyle/>
          <a:p>
            <a:pPr marL="363538" indent="-363538" algn="just" eaLnBrk="1" hangingPunct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s-ES" sz="3600" b="1" u="sng" dirty="0" smtClean="0"/>
              <a:t>Valuación automotores</a:t>
            </a:r>
            <a:r>
              <a:rPr lang="es-ES" sz="3600" b="1" dirty="0" smtClean="0"/>
              <a:t> : </a:t>
            </a:r>
          </a:p>
          <a:p>
            <a:pPr marL="865187" lvl="1" indent="-457200" algn="just" eaLnBrk="1" hangingPunct="1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ES" sz="3200" dirty="0" smtClean="0"/>
              <a:t>Tabla de valores que elabora la Dirección Nacional de los Registros Nacionales de la Propiedad de Automotor y de Créditos Prendarios a los fines del cálculo de los aranceles que perciben los registros seccionales por los trámites de transferencia e inscripción inicial de dichos bienes, vigentes al 31/12 de cada año.</a:t>
            </a:r>
          </a:p>
          <a:p>
            <a:pPr marL="865187" lvl="1" indent="-457200" algn="just" eaLnBrk="1" hangingPunct="1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ES" sz="3200" dirty="0" smtClean="0"/>
              <a:t>Vigencia: PF 2018.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F1211-9201-48FE-93A0-61559DA2C582}" type="slidenum">
              <a:rPr lang="es-ES"/>
              <a:pPr>
                <a:defRPr/>
              </a:pPr>
              <a:t>3</a:t>
            </a:fld>
            <a:endParaRPr lang="es-ES"/>
          </a:p>
        </p:txBody>
      </p:sp>
      <p:sp>
        <p:nvSpPr>
          <p:cNvPr id="24577" name="Título 1"/>
          <p:cNvSpPr>
            <a:spLocks noGrp="1"/>
          </p:cNvSpPr>
          <p:nvPr>
            <p:ph type="title" idx="4294967295"/>
          </p:nvPr>
        </p:nvSpPr>
        <p:spPr>
          <a:xfrm>
            <a:off x="0" y="221690"/>
            <a:ext cx="12188840" cy="1325563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s-ES" b="1" smtClean="0"/>
              <a:t>REFORMA LEY DEL IMPUESTO A LOS BIENES PERSONALES</a:t>
            </a:r>
          </a:p>
        </p:txBody>
      </p:sp>
      <p:sp>
        <p:nvSpPr>
          <p:cNvPr id="24578" name="Marcador de contenido 2"/>
          <p:cNvSpPr>
            <a:spLocks noGrp="1"/>
          </p:cNvSpPr>
          <p:nvPr>
            <p:ph idx="4294967295"/>
          </p:nvPr>
        </p:nvSpPr>
        <p:spPr>
          <a:xfrm>
            <a:off x="63414" y="1722064"/>
            <a:ext cx="12062012" cy="4351337"/>
          </a:xfrm>
        </p:spPr>
        <p:txBody>
          <a:bodyPr>
            <a:normAutofit fontScale="92500" lnSpcReduction="10000"/>
          </a:bodyPr>
          <a:lstStyle/>
          <a:p>
            <a:pPr marL="363538" indent="-363538" algn="just" eaLnBrk="1" hangingPunct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s-ES" sz="3200" b="1" dirty="0" smtClean="0"/>
              <a:t>Exención inmuebles rurales propiedad de P.H. y S.I., cualquiera sea su destino o afectación.</a:t>
            </a:r>
          </a:p>
          <a:p>
            <a:pPr marL="363538" indent="-363538" algn="just" eaLnBrk="1" hangingPunct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s-ES" sz="3200" b="1" dirty="0" smtClean="0"/>
              <a:t>Valuación fiscal inmuebles: </a:t>
            </a:r>
          </a:p>
          <a:p>
            <a:pPr marL="865187" lvl="1" indent="-457200" algn="just" eaLnBrk="1" hangingPunct="1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ES" sz="2800" dirty="0" smtClean="0"/>
              <a:t>Según metodología que establecerá el organismo federal creado por el Dto. 938/18, a partir del año siguiente al de la determinación de los procedimientos que fije el citado organismo.</a:t>
            </a:r>
          </a:p>
          <a:p>
            <a:pPr marL="865187" lvl="1" indent="-457200" algn="just" eaLnBrk="1" hangingPunct="1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ES_tradnl" sz="2800" dirty="0" smtClean="0"/>
              <a:t>Desde el PF 2018 hasta operatividad del nuevo esquema:</a:t>
            </a:r>
          </a:p>
          <a:p>
            <a:pPr marL="1250950" lvl="2" indent="-349250" algn="just" eaLnBrk="1" hangingPunct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_tradnl" sz="2400" dirty="0" smtClean="0"/>
              <a:t>VF 2017 actualizada por IPC hasta 31/12 del ejercicio que se trate.</a:t>
            </a:r>
          </a:p>
          <a:p>
            <a:pPr marL="363538" indent="-363538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s-ES_tradnl" sz="3200" b="1" dirty="0"/>
              <a:t>MNI: 2.000.000, excepto casa habitación que no tributará cuando su valor sea ≤ 18.000.000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AA029-9128-4359-8FA6-16B1804F3AEA}" type="slidenum">
              <a:rPr lang="es-ES"/>
              <a:pPr>
                <a:defRPr/>
              </a:pPr>
              <a:t>4</a:t>
            </a:fld>
            <a:endParaRPr lang="es-ES"/>
          </a:p>
        </p:txBody>
      </p:sp>
      <p:sp>
        <p:nvSpPr>
          <p:cNvPr id="25601" name="Título 1"/>
          <p:cNvSpPr>
            <a:spLocks noGrp="1"/>
          </p:cNvSpPr>
          <p:nvPr>
            <p:ph type="title" idx="4294967295"/>
          </p:nvPr>
        </p:nvSpPr>
        <p:spPr>
          <a:xfrm>
            <a:off x="0" y="117475"/>
            <a:ext cx="12188840" cy="1325563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es-ES" b="1" smtClean="0"/>
              <a:t>REFORMA LEY DEL IMPUESTO A LOS BIENES PERSONALES</a:t>
            </a:r>
          </a:p>
        </p:txBody>
      </p:sp>
      <p:sp>
        <p:nvSpPr>
          <p:cNvPr id="25602" name="Marcador de contenido 2"/>
          <p:cNvSpPr>
            <a:spLocks noGrp="1"/>
          </p:cNvSpPr>
          <p:nvPr>
            <p:ph idx="4294967295"/>
          </p:nvPr>
        </p:nvSpPr>
        <p:spPr>
          <a:xfrm>
            <a:off x="143528" y="1563277"/>
            <a:ext cx="11743671" cy="4351337"/>
          </a:xfrm>
        </p:spPr>
        <p:txBody>
          <a:bodyPr>
            <a:normAutofit fontScale="92500" lnSpcReduction="10000"/>
          </a:bodyPr>
          <a:lstStyle/>
          <a:p>
            <a:pPr marL="363538" indent="-363538" algn="just" eaLnBrk="1" hangingPunct="1">
              <a:buFont typeface="Wingdings" pitchFamily="2" charset="2"/>
              <a:buChar char="§"/>
            </a:pPr>
            <a:r>
              <a:rPr lang="es-ES" sz="3200" b="1" dirty="0" smtClean="0"/>
              <a:t>Nueva tabla aplicable: </a:t>
            </a:r>
          </a:p>
          <a:p>
            <a:pPr algn="just" eaLnBrk="1" hangingPunct="1">
              <a:buFont typeface="Wingdings" pitchFamily="2" charset="2"/>
              <a:buChar char="§"/>
            </a:pPr>
            <a:endParaRPr lang="es-ES_tradnl" sz="3200" b="1" dirty="0" smtClean="0"/>
          </a:p>
          <a:p>
            <a:pPr algn="just" eaLnBrk="1" hangingPunct="1">
              <a:buFont typeface="Wingdings" pitchFamily="2" charset="2"/>
              <a:buChar char="§"/>
            </a:pPr>
            <a:endParaRPr lang="es-ES_tradnl" sz="3200" b="1" dirty="0" smtClean="0"/>
          </a:p>
          <a:p>
            <a:pPr algn="just" eaLnBrk="1" hangingPunct="1">
              <a:buFont typeface="Wingdings" pitchFamily="2" charset="2"/>
              <a:buChar char="§"/>
            </a:pPr>
            <a:endParaRPr lang="es-ES_tradnl" sz="3200" b="1" dirty="0" smtClean="0"/>
          </a:p>
          <a:p>
            <a:pPr algn="just" eaLnBrk="1" hangingPunct="1">
              <a:buFont typeface="Wingdings" pitchFamily="2" charset="2"/>
              <a:buChar char="§"/>
            </a:pPr>
            <a:endParaRPr lang="es-ES_tradnl" sz="3200" b="1" dirty="0" smtClean="0"/>
          </a:p>
          <a:p>
            <a:pPr algn="just" eaLnBrk="1" hangingPunct="1">
              <a:buFont typeface="Wingdings" pitchFamily="2" charset="2"/>
              <a:buChar char="§"/>
            </a:pPr>
            <a:endParaRPr lang="es-ES_tradnl" sz="3200" b="1" dirty="0" smtClean="0"/>
          </a:p>
          <a:p>
            <a:pPr algn="just" eaLnBrk="1" hangingPunct="1">
              <a:buFont typeface="Wingdings" pitchFamily="2" charset="2"/>
              <a:buNone/>
            </a:pPr>
            <a:endParaRPr lang="es-ES" sz="3200" b="1" dirty="0" smtClean="0"/>
          </a:p>
          <a:p>
            <a:pPr marL="363538" indent="-363538" algn="just" eaLnBrk="1" hangingPunct="1">
              <a:buFont typeface="Wingdings" pitchFamily="2" charset="2"/>
              <a:buChar char="§"/>
            </a:pPr>
            <a:r>
              <a:rPr lang="es-ES_tradnl" sz="3200" b="1" dirty="0" smtClean="0"/>
              <a:t>Vigencia: PF 2019</a:t>
            </a:r>
            <a:endParaRPr lang="es-ES_tradnl" sz="3200" b="1" dirty="0" smtClean="0">
              <a:cs typeface="Calibri" pitchFamily="34" charset="0"/>
            </a:endParaRPr>
          </a:p>
        </p:txBody>
      </p:sp>
      <p:graphicFrame>
        <p:nvGraphicFramePr>
          <p:cNvPr id="25651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532542"/>
              </p:ext>
            </p:extLst>
          </p:nvPr>
        </p:nvGraphicFramePr>
        <p:xfrm>
          <a:off x="618656" y="2151529"/>
          <a:ext cx="10793413" cy="2848740"/>
        </p:xfrm>
        <a:graphic>
          <a:graphicData uri="http://schemas.openxmlformats.org/drawingml/2006/table">
            <a:tbl>
              <a:tblPr/>
              <a:tblGrid>
                <a:gridCol w="2159000"/>
                <a:gridCol w="2159000"/>
                <a:gridCol w="2157413"/>
                <a:gridCol w="2159000"/>
                <a:gridCol w="2159000"/>
              </a:tblGrid>
              <a:tr h="1003126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VALOR TOTAL DE LOS BIENES QUE EXCEDA EL MNI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MAS DE                         A</a:t>
                      </a:r>
                      <a:endParaRPr kumimoji="0" lang="es-E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PAGARÁN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MAS EL %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SOBRE EL EXCEDENTE DE</a:t>
                      </a:r>
                      <a:endParaRPr kumimoji="0" lang="es-E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3.000.000, inclusive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0,25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3.000.000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18.000.000, inclusive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7.500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3.000.000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18.000.000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 adelante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82.500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0,75</a:t>
                      </a:r>
                      <a:endParaRPr kumimoji="0" lang="es-E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18.000.000</a:t>
                      </a: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ció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341</TotalTime>
  <Words>283</Words>
  <Application>Microsoft Office PowerPoint</Application>
  <PresentationFormat>Panorámica</PresentationFormat>
  <Paragraphs>52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Gothic</vt:lpstr>
      <vt:lpstr>Courier New</vt:lpstr>
      <vt:lpstr>Wingdings</vt:lpstr>
      <vt:lpstr>Retrospección</vt:lpstr>
      <vt:lpstr> IMPUESTO A LOS BIENES PERSONALES</vt:lpstr>
      <vt:lpstr>REFORMA IMPUESTO A LOS BIENES PERSONALES CONSENSO FISCAL. LEY Nº 27.469 (BO 4/12/18)</vt:lpstr>
      <vt:lpstr>REFORMA IMPUESTO A LOS BIENES PERSONALES ART 75. LEY Nº 24.467 (BO 4/12/18)</vt:lpstr>
      <vt:lpstr>REFORMA LEY DEL IMPUESTO A LOS BIENES PERSONALES</vt:lpstr>
      <vt:lpstr>REFORMA LEY DEL IMPUESTO A LOS BIENES PERSONALES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AJUSTE POR INFLACIÓN IMPOSITIVO</dc:title>
  <dc:creator>Mónica Callari</dc:creator>
  <cp:lastModifiedBy>Nancy Rocha</cp:lastModifiedBy>
  <cp:revision>49</cp:revision>
  <cp:lastPrinted>2018-12-11T14:07:05Z</cp:lastPrinted>
  <dcterms:created xsi:type="dcterms:W3CDTF">2018-12-06T18:55:11Z</dcterms:created>
  <dcterms:modified xsi:type="dcterms:W3CDTF">2018-12-11T14:09:21Z</dcterms:modified>
</cp:coreProperties>
</file>