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720" r:id="rId1"/>
  </p:sldMasterIdLst>
  <p:notesMasterIdLst>
    <p:notesMasterId r:id="rId9"/>
  </p:notesMasterIdLst>
  <p:sldIdLst>
    <p:sldId id="275" r:id="rId2"/>
    <p:sldId id="269" r:id="rId3"/>
    <p:sldId id="276" r:id="rId4"/>
    <p:sldId id="270" r:id="rId5"/>
    <p:sldId id="271" r:id="rId6"/>
    <p:sldId id="272" r:id="rId7"/>
    <p:sldId id="277" r:id="rId8"/>
  </p:sldIdLst>
  <p:sldSz cx="12192000" cy="6858000"/>
  <p:notesSz cx="6797675" cy="9928225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7015" autoAdjust="0"/>
    <p:restoredTop sz="94660"/>
  </p:normalViewPr>
  <p:slideViewPr>
    <p:cSldViewPr snapToGrid="0">
      <p:cViewPr varScale="1">
        <p:scale>
          <a:sx n="71" d="100"/>
          <a:sy n="71" d="100"/>
        </p:scale>
        <p:origin x="534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s-E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A7F2A99-C8D0-48F8-BF8B-D556F72F7083}" type="datetimeFigureOut">
              <a:rPr lang="es-ES"/>
              <a:pPr/>
              <a:t>11/12/2018</a:t>
            </a:fld>
            <a:endParaRPr lang="es-ES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4538"/>
            <a:ext cx="6616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s-ES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EF96619-916F-4B65-AEDC-84F5B0D8B67A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842272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454D440A-3173-4EE6-B278-138C8244348D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73776A-B56E-475E-87FB-3E165AD964AF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600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A13104-AD66-4F69-8404-F1273287A69B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5474F7-0B6F-40C3-A52F-E532D57EC16C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1262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0430EA-7138-467F-816F-9FB0E6A0C2D0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696D79-8F7B-4470-A062-B163E93A5B9F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0716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E56786-332D-42F7-81E1-4A65605E4433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5734B4-1365-44BA-9868-FF3E94D25F12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57560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089ACD-3198-4DF1-A7B0-4CAB4F9EA235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AA5FDD-2162-4A67-A9E5-C5A63C0B2611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3031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9402707-AD88-4B3C-8D0F-F4E74B640180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99D908-2EB6-4FE0-8DFA-F5E7EFBA1A63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96178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95401FB-5531-4646-98EA-2BBE8234819F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AEC8C6-3970-4AD8-9D24-BC9A6031C780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7650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7E4C7E-26EC-4823-8022-B3906671ED55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1D524D-659D-45F6-8E4E-B65B1A6ACC9C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7935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FA8663-44EB-4264-B0B9-77EF61CDA8D4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218333" y="6585003"/>
            <a:ext cx="973667" cy="274320"/>
          </a:xfrm>
        </p:spPr>
        <p:txBody>
          <a:bodyPr/>
          <a:lstStyle>
            <a:lvl1pPr algn="r">
              <a:defRPr b="1"/>
            </a:lvl1pPr>
          </a:lstStyle>
          <a:p>
            <a:pPr>
              <a:defRPr/>
            </a:pPr>
            <a:fld id="{84A1D753-FB4A-4F6E-AD5C-A7B35159AF3A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41709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BB56BE-9EFE-4373-A1A4-86226230B1E2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F088F5-673C-4953-8FBC-C039731BA3E0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3498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2C2522-1E16-436F-A1F4-43403251999A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03AAE2-1684-4151-A6F3-DBCBE0D8F879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7254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2F637288-4736-45E7-8820-BE6D20F97E58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7994413F-70B6-4D92-9BED-187D9BEC91AD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473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ítulo 1"/>
          <p:cNvSpPr>
            <a:spLocks noGrp="1"/>
          </p:cNvSpPr>
          <p:nvPr>
            <p:ph type="ctrTitle"/>
          </p:nvPr>
        </p:nvSpPr>
        <p:spPr>
          <a:xfrm>
            <a:off x="838199" y="591671"/>
            <a:ext cx="10538013" cy="3428999"/>
          </a:xfrm>
          <a:solidFill>
            <a:schemeClr val="bg2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 eaLnBrk="1" hangingPunct="1"/>
            <a:r>
              <a:rPr lang="es-ES" sz="6600" spc="0" dirty="0" smtClean="0">
                <a:latin typeface="Impact" panose="020B0806030902050204" pitchFamily="34" charset="0"/>
              </a:rPr>
              <a:t> PROYECTO DE CONTRIBUCIÓN ESPECIAL COOPERATIVAS Y MUTUALES</a:t>
            </a:r>
          </a:p>
        </p:txBody>
      </p:sp>
      <p:sp>
        <p:nvSpPr>
          <p:cNvPr id="2" name="Subtítulo 1"/>
          <p:cNvSpPr>
            <a:spLocks noGrp="1"/>
          </p:cNvSpPr>
          <p:nvPr>
            <p:ph type="subTitle" idx="1"/>
          </p:nvPr>
        </p:nvSpPr>
        <p:spPr>
          <a:xfrm>
            <a:off x="8637494" y="5257800"/>
            <a:ext cx="3200400" cy="896436"/>
          </a:xfrm>
          <a:ln>
            <a:solidFill>
              <a:schemeClr val="bg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es-ES" sz="2400" b="1" dirty="0" smtClean="0">
                <a:latin typeface="Arial Narrow" panose="020B0606020202030204" pitchFamily="34" charset="0"/>
              </a:rPr>
              <a:t>CAT</a:t>
            </a:r>
          </a:p>
          <a:p>
            <a:pPr algn="ctr"/>
            <a:r>
              <a:rPr lang="es-ES" sz="2400" b="1" dirty="0" smtClean="0">
                <a:latin typeface="Arial Narrow" panose="020B0606020202030204" pitchFamily="34" charset="0"/>
              </a:rPr>
              <a:t>12-12-18</a:t>
            </a:r>
            <a:endParaRPr lang="es-AR" sz="2400" b="1" dirty="0">
              <a:latin typeface="Arial Narrow" panose="020B0606020202030204" pitchFamily="34" charset="0"/>
            </a:endParaRPr>
          </a:p>
        </p:txBody>
      </p:sp>
      <p:sp>
        <p:nvSpPr>
          <p:cNvPr id="5" name="Subtítulo 1"/>
          <p:cNvSpPr txBox="1">
            <a:spLocks/>
          </p:cNvSpPr>
          <p:nvPr/>
        </p:nvSpPr>
        <p:spPr>
          <a:xfrm>
            <a:off x="551329" y="5257800"/>
            <a:ext cx="7342094" cy="896436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None/>
              <a:defRPr sz="180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/>
            <a:r>
              <a:rPr lang="es-ES" sz="4000" b="1" dirty="0" smtClean="0">
                <a:latin typeface="Arial Narrow" panose="020B0606020202030204" pitchFamily="34" charset="0"/>
              </a:rPr>
              <a:t>Marcelo Corti</a:t>
            </a:r>
            <a:endParaRPr lang="es-AR" sz="4000" b="1" dirty="0">
              <a:latin typeface="Arial Narrow" panose="020B0606020202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11218333" y="6583680"/>
            <a:ext cx="973667" cy="274320"/>
          </a:xfrm>
        </p:spPr>
        <p:txBody>
          <a:bodyPr/>
          <a:lstStyle/>
          <a:p>
            <a:pPr algn="r">
              <a:defRPr/>
            </a:pPr>
            <a:fld id="{E01DE7ED-43BB-4991-8C2D-DD6717C8461E}" type="slidenum">
              <a:rPr lang="es-ES" b="1"/>
              <a:pPr algn="r">
                <a:defRPr/>
              </a:pPr>
              <a:t>1</a:t>
            </a:fld>
            <a:endParaRPr lang="es-ES" b="1"/>
          </a:p>
        </p:txBody>
      </p:sp>
      <p:sp>
        <p:nvSpPr>
          <p:cNvPr id="26625" name="Título 1"/>
          <p:cNvSpPr>
            <a:spLocks noGrp="1"/>
          </p:cNvSpPr>
          <p:nvPr>
            <p:ph type="title" idx="4294967295"/>
          </p:nvPr>
        </p:nvSpPr>
        <p:spPr>
          <a:xfrm>
            <a:off x="0" y="221690"/>
            <a:ext cx="12192000" cy="1478523"/>
          </a:xfrm>
          <a:solidFill>
            <a:schemeClr val="bg2"/>
          </a:solidFill>
          <a:ln>
            <a:noFill/>
          </a:ln>
        </p:spPr>
        <p:txBody>
          <a:bodyPr>
            <a:normAutofit/>
          </a:bodyPr>
          <a:lstStyle/>
          <a:p>
            <a:pPr algn="ctr" eaLnBrk="1" hangingPunct="1"/>
            <a:r>
              <a:rPr lang="es-ES" sz="4800" b="1" smtClean="0">
                <a:latin typeface="Arial Narrow" panose="020B0606020202030204" pitchFamily="34" charset="0"/>
              </a:rPr>
              <a:t>PROYECTO CONTRIBUCIÓN ESPECIAL COOPERATIVAS Y MUTUALES</a:t>
            </a:r>
          </a:p>
        </p:txBody>
      </p:sp>
      <p:sp>
        <p:nvSpPr>
          <p:cNvPr id="26626" name="Marcador de contenido 2"/>
          <p:cNvSpPr>
            <a:spLocks noGrp="1"/>
          </p:cNvSpPr>
          <p:nvPr>
            <p:ph idx="4294967295"/>
          </p:nvPr>
        </p:nvSpPr>
        <p:spPr>
          <a:xfrm>
            <a:off x="149754" y="1952362"/>
            <a:ext cx="11661246" cy="4792662"/>
          </a:xfrm>
        </p:spPr>
        <p:txBody>
          <a:bodyPr>
            <a:normAutofit/>
          </a:bodyPr>
          <a:lstStyle/>
          <a:p>
            <a:pPr marL="444500" indent="-444500" algn="just" eaLnBrk="1" hangingPunct="1">
              <a:buClr>
                <a:schemeClr val="tx2"/>
              </a:buClr>
              <a:buFont typeface="Wingdings" panose="05000000000000000000" pitchFamily="2" charset="2"/>
              <a:buChar char="v"/>
            </a:pPr>
            <a:r>
              <a:rPr lang="es-ES" sz="3200" b="1" u="sng" dirty="0" smtClean="0"/>
              <a:t>Sujetos alcanzados</a:t>
            </a:r>
            <a:r>
              <a:rPr lang="es-ES" sz="3200" b="1" dirty="0" smtClean="0"/>
              <a:t> </a:t>
            </a:r>
          </a:p>
          <a:p>
            <a:pPr marL="865187" lvl="1" indent="-457200" algn="just" eaLnBrk="1" hangingPunct="1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s-ES" sz="2800" dirty="0" smtClean="0"/>
              <a:t>Cooperativas y mutuales que desarrollen actividades de ahorro, de crédito y/o financieras y de seguros y/o reaseguros.</a:t>
            </a:r>
            <a:endParaRPr lang="es-ES_tradnl" sz="2800" dirty="0" smtClean="0"/>
          </a:p>
          <a:p>
            <a:pPr marL="444500" indent="-444500" algn="just">
              <a:buClr>
                <a:schemeClr val="tx2"/>
              </a:buClr>
              <a:buFont typeface="Wingdings" panose="05000000000000000000" pitchFamily="2" charset="2"/>
              <a:buChar char="v"/>
            </a:pPr>
            <a:r>
              <a:rPr lang="es-ES_tradnl" sz="3200" b="1" u="sng" dirty="0"/>
              <a:t>Vigencia</a:t>
            </a:r>
          </a:p>
          <a:p>
            <a:pPr marL="865187" lvl="1" indent="-457200" algn="just" eaLnBrk="1" hangingPunct="1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s-ES_tradnl" sz="2800" dirty="0"/>
              <a:t>4 primeros ejercicios fiscales que se inicien a partir del 1/1/19</a:t>
            </a:r>
          </a:p>
          <a:p>
            <a:pPr marL="444500" indent="-444500" algn="just">
              <a:buClr>
                <a:schemeClr val="tx2"/>
              </a:buClr>
              <a:buFont typeface="Wingdings" panose="05000000000000000000" pitchFamily="2" charset="2"/>
              <a:buChar char="v"/>
            </a:pPr>
            <a:r>
              <a:rPr lang="es-ES_tradnl" sz="3200" b="1" u="sng" dirty="0"/>
              <a:t>Capital imponible</a:t>
            </a:r>
          </a:p>
          <a:p>
            <a:pPr marL="865187" lvl="1" indent="-457200" algn="just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s-ES_tradnl" sz="2800" dirty="0"/>
              <a:t>Diferencia entre el activo y pasivo computable, del país y del exterior, al cierre de cada período fiscal, valuados conforme lo dispuesto por la ley 23.427.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1DE7ED-43BB-4991-8C2D-DD6717C8461E}" type="slidenum">
              <a:rPr lang="es-ES">
                <a:solidFill>
                  <a:schemeClr val="tx1"/>
                </a:solidFill>
              </a:rPr>
              <a:pPr>
                <a:defRPr/>
              </a:pPr>
              <a:t>2</a:t>
            </a:fld>
            <a:endParaRPr lang="es-ES">
              <a:solidFill>
                <a:schemeClr val="tx1"/>
              </a:solidFill>
            </a:endParaRPr>
          </a:p>
        </p:txBody>
      </p:sp>
      <p:sp>
        <p:nvSpPr>
          <p:cNvPr id="26625" name="Título 1"/>
          <p:cNvSpPr>
            <a:spLocks noGrp="1"/>
          </p:cNvSpPr>
          <p:nvPr>
            <p:ph type="title" idx="4294967295"/>
          </p:nvPr>
        </p:nvSpPr>
        <p:spPr>
          <a:xfrm>
            <a:off x="0" y="288925"/>
            <a:ext cx="12192000" cy="1325563"/>
          </a:xfrm>
          <a:solidFill>
            <a:schemeClr val="bg2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ES" sz="4800" b="1" dirty="0">
                <a:latin typeface="Arial Narrow" panose="020B0606020202030204" pitchFamily="34" charset="0"/>
              </a:rPr>
              <a:t>PROYECTO CONTRIBUCIÓN ESPECIAL COOPERATIVAS Y MUTUALES</a:t>
            </a:r>
          </a:p>
        </p:txBody>
      </p:sp>
      <p:sp>
        <p:nvSpPr>
          <p:cNvPr id="26626" name="Marcador de contenido 2"/>
          <p:cNvSpPr>
            <a:spLocks noGrp="1"/>
          </p:cNvSpPr>
          <p:nvPr>
            <p:ph idx="4294967295"/>
          </p:nvPr>
        </p:nvSpPr>
        <p:spPr>
          <a:xfrm>
            <a:off x="201705" y="1813189"/>
            <a:ext cx="11779623" cy="5044811"/>
          </a:xfrm>
        </p:spPr>
        <p:txBody>
          <a:bodyPr>
            <a:normAutofit fontScale="92500" lnSpcReduction="10000"/>
          </a:bodyPr>
          <a:lstStyle/>
          <a:p>
            <a:pPr marL="444500" indent="-444500" algn="just">
              <a:buClr>
                <a:schemeClr val="tx2"/>
              </a:buClr>
              <a:buFont typeface="Wingdings" panose="05000000000000000000" pitchFamily="2" charset="2"/>
              <a:buChar char="v"/>
            </a:pPr>
            <a:r>
              <a:rPr lang="es-ES_tradnl" sz="3200" b="1" u="sng" dirty="0"/>
              <a:t>Activos exentos</a:t>
            </a:r>
          </a:p>
          <a:p>
            <a:pPr marL="742950" lvl="1" indent="-334963" algn="just" eaLnBrk="1" hangingPunct="1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s-ES_tradnl" sz="2800" dirty="0" smtClean="0">
                <a:cs typeface="Calibri" pitchFamily="34" charset="0"/>
              </a:rPr>
              <a:t>Bienes situados en Tierra del Fuego</a:t>
            </a:r>
          </a:p>
          <a:p>
            <a:pPr marL="742950" lvl="1" indent="-334963" algn="just" eaLnBrk="1" hangingPunct="1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s-ES_tradnl" sz="2800" dirty="0" smtClean="0">
                <a:cs typeface="Calibri" pitchFamily="34" charset="0"/>
              </a:rPr>
              <a:t>Cuotas sociales de cooperativas y mutuales alcanzadas por el impuesto.</a:t>
            </a:r>
          </a:p>
          <a:p>
            <a:pPr marL="742950" lvl="1" indent="-334963" algn="just" eaLnBrk="1" hangingPunct="1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s-ES_tradnl" sz="2800" dirty="0" smtClean="0">
                <a:cs typeface="Calibri" pitchFamily="34" charset="0"/>
              </a:rPr>
              <a:t>Participaciones sociales y acciones de sociedades controladas / vinculadas.</a:t>
            </a:r>
          </a:p>
          <a:p>
            <a:pPr marL="742950" lvl="1" indent="-334963" algn="just" eaLnBrk="1" hangingPunct="1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s-ES_tradnl" sz="2800" dirty="0" smtClean="0">
                <a:cs typeface="Calibri" pitchFamily="34" charset="0"/>
              </a:rPr>
              <a:t>Aportes con destino al Fondo para el Desarrollo Económico (FONDEP). Ley 27.431</a:t>
            </a:r>
          </a:p>
          <a:p>
            <a:pPr marL="742950" lvl="1" indent="-334963" algn="just" eaLnBrk="1" hangingPunct="1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s-ES_tradnl" sz="2800" dirty="0" smtClean="0">
                <a:cs typeface="Calibri" pitchFamily="34" charset="0"/>
              </a:rPr>
              <a:t>Títulos certificados u otros valores negociables creados en el marco del régimen de PPP.</a:t>
            </a:r>
          </a:p>
          <a:p>
            <a:pPr marL="742950" lvl="1" indent="-334963" algn="just" eaLnBrk="1" hangingPunct="1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s-ES_tradnl" sz="2800" dirty="0" smtClean="0">
                <a:cs typeface="Calibri" pitchFamily="34" charset="0"/>
              </a:rPr>
              <a:t>Aportes en entidades de capital emprendedor inscriptas en el registro de instituciones de capital emprendedor. Ley 27.349.</a:t>
            </a:r>
          </a:p>
          <a:p>
            <a:pPr marL="742950" lvl="1" indent="-334963" algn="just" eaLnBrk="1" hangingPunct="1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s-ES_tradnl" sz="2800" dirty="0" err="1" smtClean="0">
                <a:cs typeface="Calibri" pitchFamily="34" charset="0"/>
              </a:rPr>
              <a:t>Securitización</a:t>
            </a:r>
            <a:r>
              <a:rPr lang="es-ES_tradnl" sz="2800" dirty="0" smtClean="0">
                <a:cs typeface="Calibri" pitchFamily="34" charset="0"/>
              </a:rPr>
              <a:t> de hipotecas.</a:t>
            </a:r>
          </a:p>
          <a:p>
            <a:pPr marL="742950" lvl="1" indent="-334963" algn="just" eaLnBrk="1" hangingPunct="1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s-ES_tradnl" sz="2800" dirty="0" smtClean="0">
                <a:cs typeface="Calibri" pitchFamily="34" charset="0"/>
              </a:rPr>
              <a:t>Títulos, certificados u otros valores negociables emitidos por fondos de infraestructura.</a:t>
            </a:r>
          </a:p>
          <a:p>
            <a:pPr marL="742950" lvl="1" indent="-334963" algn="just" eaLnBrk="1" hangingPunct="1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s-ES_tradnl" sz="2800" dirty="0" smtClean="0">
                <a:cs typeface="Calibri" pitchFamily="34" charset="0"/>
              </a:rPr>
              <a:t>Saldos por depósitos en cuentas de corresponsalía en el exterior.</a:t>
            </a:r>
          </a:p>
          <a:p>
            <a:pPr marL="742950" lvl="1" indent="-334963" algn="just" eaLnBrk="1" hangingPunct="1"/>
            <a:endParaRPr lang="es-ES_tradnl" dirty="0" smtClean="0"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789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11D7D-373D-4F30-927B-FEB9E318D2C7}" type="slidenum">
              <a:rPr lang="es-ES"/>
              <a:pPr>
                <a:defRPr/>
              </a:pPr>
              <a:t>3</a:t>
            </a:fld>
            <a:endParaRPr lang="es-ES"/>
          </a:p>
        </p:txBody>
      </p:sp>
      <p:sp>
        <p:nvSpPr>
          <p:cNvPr id="27649" name="Título 1"/>
          <p:cNvSpPr>
            <a:spLocks noGrp="1"/>
          </p:cNvSpPr>
          <p:nvPr>
            <p:ph type="title" idx="4294967295"/>
          </p:nvPr>
        </p:nvSpPr>
        <p:spPr>
          <a:xfrm>
            <a:off x="0" y="288925"/>
            <a:ext cx="12192000" cy="1325563"/>
          </a:xfrm>
          <a:solidFill>
            <a:schemeClr val="bg2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ES" sz="4800" b="1">
                <a:latin typeface="Arial Narrow" panose="020B0606020202030204" pitchFamily="34" charset="0"/>
              </a:rPr>
              <a:t>PROYECTO CONTRIBUCIÓN ESPECIAL COOPERATIVAS Y MUTUALES</a:t>
            </a:r>
          </a:p>
        </p:txBody>
      </p:sp>
      <p:sp>
        <p:nvSpPr>
          <p:cNvPr id="27650" name="Marcador de contenido 2"/>
          <p:cNvSpPr>
            <a:spLocks noGrp="1"/>
          </p:cNvSpPr>
          <p:nvPr>
            <p:ph idx="4294967295"/>
          </p:nvPr>
        </p:nvSpPr>
        <p:spPr>
          <a:xfrm>
            <a:off x="0" y="1700213"/>
            <a:ext cx="11981329" cy="4351337"/>
          </a:xfrm>
        </p:spPr>
        <p:txBody>
          <a:bodyPr>
            <a:noAutofit/>
          </a:bodyPr>
          <a:lstStyle/>
          <a:p>
            <a:pPr marL="444500" indent="-444500" algn="just">
              <a:lnSpc>
                <a:spcPct val="100000"/>
              </a:lnSpc>
              <a:buClr>
                <a:schemeClr val="tx2"/>
              </a:buClr>
              <a:buFont typeface="Wingdings" panose="05000000000000000000" pitchFamily="2" charset="2"/>
              <a:buChar char="v"/>
            </a:pPr>
            <a:r>
              <a:rPr lang="es-ES" sz="3200" b="1" u="sng" dirty="0"/>
              <a:t>Deducciones  </a:t>
            </a:r>
          </a:p>
          <a:p>
            <a:pPr marL="865187" lvl="1" indent="-457200" algn="just">
              <a:lnSpc>
                <a:spcPct val="100000"/>
              </a:lnSpc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s-ES" sz="2800" dirty="0"/>
              <a:t>Reembolso Gs. y remuneraciones de los miembros del consejo de administración y sindicatura.</a:t>
            </a:r>
          </a:p>
          <a:p>
            <a:pPr marL="865187" lvl="1" indent="-457200" algn="just">
              <a:lnSpc>
                <a:spcPct val="100000"/>
              </a:lnSpc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s-ES_tradnl" sz="2800" dirty="0"/>
              <a:t>Gratificaciones al personal abonadas dentro de los 5 meses de cerrado el ejercicio.</a:t>
            </a:r>
          </a:p>
          <a:p>
            <a:pPr marL="865187" lvl="1" indent="-457200" algn="just">
              <a:lnSpc>
                <a:spcPct val="100000"/>
              </a:lnSpc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s-ES_tradnl" sz="2800" dirty="0"/>
              <a:t>Retorno en dinero en efectivo de los excedentes repartibles que vote la asamblea que trate el balance.</a:t>
            </a:r>
          </a:p>
          <a:p>
            <a:pPr marL="865187" lvl="1" indent="-457200" algn="just">
              <a:lnSpc>
                <a:spcPct val="100000"/>
              </a:lnSpc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s-ES_tradnl" sz="2800" dirty="0"/>
              <a:t>Capital no imponible de 50.000.000, actualizable por IPC a partir del PF 2020 inclusive (no aplicable si se desarrollan actividades de ahorro, crédito y/o financieras y no se cuenta con el certificado de exención de IG).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02E60D-C3D1-4E90-A3EE-6BC8CE65DD99}" type="slidenum">
              <a:rPr lang="es-ES"/>
              <a:pPr>
                <a:defRPr/>
              </a:pPr>
              <a:t>4</a:t>
            </a:fld>
            <a:endParaRPr lang="es-ES"/>
          </a:p>
        </p:txBody>
      </p:sp>
      <p:sp>
        <p:nvSpPr>
          <p:cNvPr id="28674" name="Título 1"/>
          <p:cNvSpPr>
            <a:spLocks noGrp="1"/>
          </p:cNvSpPr>
          <p:nvPr>
            <p:ph type="title" idx="4294967295"/>
          </p:nvPr>
        </p:nvSpPr>
        <p:spPr>
          <a:xfrm>
            <a:off x="1" y="134938"/>
            <a:ext cx="12192000" cy="1414462"/>
          </a:xfrm>
          <a:solidFill>
            <a:schemeClr val="bg2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ES" sz="4800" b="1">
                <a:latin typeface="Arial Narrow" panose="020B0606020202030204" pitchFamily="34" charset="0"/>
              </a:rPr>
              <a:t>PROYECTO CONTRIBUCIÓN ESPECIAL COOPERATIVAS Y MUTUALES</a:t>
            </a:r>
          </a:p>
        </p:txBody>
      </p:sp>
      <p:sp>
        <p:nvSpPr>
          <p:cNvPr id="28675" name="Marcador de contenido 2"/>
          <p:cNvSpPr>
            <a:spLocks noGrp="1"/>
          </p:cNvSpPr>
          <p:nvPr>
            <p:ph idx="4294967295"/>
          </p:nvPr>
        </p:nvSpPr>
        <p:spPr>
          <a:xfrm>
            <a:off x="43391" y="1641528"/>
            <a:ext cx="11901729" cy="5216472"/>
          </a:xfrm>
        </p:spPr>
        <p:txBody>
          <a:bodyPr/>
          <a:lstStyle/>
          <a:p>
            <a:pPr marL="444500" indent="-444500" algn="just">
              <a:lnSpc>
                <a:spcPct val="100000"/>
              </a:lnSpc>
              <a:buClr>
                <a:schemeClr val="tx2"/>
              </a:buClr>
              <a:buFont typeface="Wingdings" panose="05000000000000000000" pitchFamily="2" charset="2"/>
              <a:buChar char="v"/>
            </a:pPr>
            <a:r>
              <a:rPr lang="es-ES" sz="3600" b="1" u="sng" dirty="0"/>
              <a:t>Alícuotas </a:t>
            </a:r>
          </a:p>
          <a:p>
            <a:pPr marL="742950" lvl="1" indent="-334963" algn="just" eaLnBrk="1" hangingPunct="1"/>
            <a:endParaRPr lang="es-ES" dirty="0" smtClean="0"/>
          </a:p>
          <a:p>
            <a:pPr marL="742950" lvl="1" indent="-334963" algn="just" eaLnBrk="1" hangingPunct="1"/>
            <a:endParaRPr lang="es-ES" dirty="0" smtClean="0"/>
          </a:p>
          <a:p>
            <a:pPr marL="742950" lvl="1" indent="-334963" algn="just" eaLnBrk="1" hangingPunct="1"/>
            <a:endParaRPr lang="es-ES" dirty="0" smtClean="0"/>
          </a:p>
          <a:p>
            <a:pPr marL="742950" lvl="1" indent="-334963" algn="just" eaLnBrk="1" hangingPunct="1"/>
            <a:endParaRPr lang="es-ES" dirty="0" smtClean="0"/>
          </a:p>
          <a:p>
            <a:pPr marL="742950" lvl="1" indent="-334963" algn="just" eaLnBrk="1" hangingPunct="1"/>
            <a:endParaRPr lang="es-ES_tradnl" dirty="0" smtClean="0"/>
          </a:p>
          <a:p>
            <a:pPr marL="742950" lvl="1" indent="-334963" algn="just" eaLnBrk="1" hangingPunct="1"/>
            <a:endParaRPr lang="es-ES_tradnl" dirty="0" smtClean="0"/>
          </a:p>
          <a:p>
            <a:pPr marL="742950" lvl="1" indent="-334963" algn="just" eaLnBrk="1" hangingPunct="1"/>
            <a:endParaRPr lang="es-ES_tradnl" sz="1800" dirty="0" smtClean="0"/>
          </a:p>
          <a:p>
            <a:pPr marL="742950" lvl="1" indent="-334963" algn="just">
              <a:lnSpc>
                <a:spcPct val="80000"/>
              </a:lnSpc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s-ES_tradnl" sz="3200" dirty="0">
                <a:cs typeface="Calibri" pitchFamily="34" charset="0"/>
              </a:rPr>
              <a:t>Montos actualizables a partir del PF 2020 inclusive, por aplicación del IPC correspondiente al mes de octubre del año anterior al del ajuste respecto al mismo mes del año anterior. </a:t>
            </a:r>
          </a:p>
        </p:txBody>
      </p:sp>
      <p:graphicFrame>
        <p:nvGraphicFramePr>
          <p:cNvPr id="28907" name="Group 2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044091"/>
              </p:ext>
            </p:extLst>
          </p:nvPr>
        </p:nvGraphicFramePr>
        <p:xfrm>
          <a:off x="486568" y="2342136"/>
          <a:ext cx="11458552" cy="1907628"/>
        </p:xfrm>
        <a:graphic>
          <a:graphicData uri="http://schemas.openxmlformats.org/drawingml/2006/table">
            <a:tbl>
              <a:tblPr/>
              <a:tblGrid>
                <a:gridCol w="2968625"/>
                <a:gridCol w="3049587"/>
                <a:gridCol w="1503340"/>
                <a:gridCol w="1290637"/>
                <a:gridCol w="2646363"/>
              </a:tblGrid>
              <a:tr h="476907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CAPITAL IMPONIBLE QUE EXCEDE MNI</a:t>
                      </a:r>
                      <a:endParaRPr kumimoji="0" lang="es-E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PAGARÁN</a:t>
                      </a:r>
                      <a:endParaRPr kumimoji="0" lang="es-E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MAS EL %</a:t>
                      </a:r>
                      <a:endParaRPr kumimoji="0" lang="es-E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SOBRE EXCEDENTE DE</a:t>
                      </a:r>
                      <a:endParaRPr kumimoji="0" lang="es-E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90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MAS DE</a:t>
                      </a:r>
                      <a:endParaRPr kumimoji="0" lang="es-E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</a:t>
                      </a:r>
                      <a:endParaRPr kumimoji="0" lang="es-E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47690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  <a:endParaRPr kumimoji="0" lang="es-E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100.000.000, inclusive</a:t>
                      </a:r>
                      <a:endParaRPr kumimoji="0" lang="es-E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  <a:endParaRPr kumimoji="0" lang="es-E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  <a:endParaRPr kumimoji="0" lang="es-E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  <a:endParaRPr kumimoji="0" lang="es-E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90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100.000.000</a:t>
                      </a:r>
                      <a:endParaRPr kumimoji="0" lang="es-E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En adelante</a:t>
                      </a:r>
                      <a:endParaRPr kumimoji="0" lang="es-E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3.000.000</a:t>
                      </a:r>
                      <a:endParaRPr kumimoji="0" lang="es-E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  <a:endParaRPr kumimoji="0" lang="es-E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100.000.000</a:t>
                      </a:r>
                      <a:endParaRPr kumimoji="0" lang="es-E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E5642D-9669-431A-8893-29014BF9CC36}" type="slidenum">
              <a:rPr lang="es-ES"/>
              <a:pPr>
                <a:defRPr/>
              </a:pPr>
              <a:t>5</a:t>
            </a:fld>
            <a:endParaRPr lang="es-ES"/>
          </a:p>
        </p:txBody>
      </p:sp>
      <p:sp>
        <p:nvSpPr>
          <p:cNvPr id="29698" name="Título 1"/>
          <p:cNvSpPr>
            <a:spLocks noGrp="1"/>
          </p:cNvSpPr>
          <p:nvPr>
            <p:ph type="title" idx="4294967295"/>
          </p:nvPr>
        </p:nvSpPr>
        <p:spPr>
          <a:xfrm>
            <a:off x="0" y="288925"/>
            <a:ext cx="12192000" cy="1325563"/>
          </a:xfrm>
          <a:solidFill>
            <a:schemeClr val="bg2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ES" sz="4800" b="1">
                <a:latin typeface="Arial Narrow" panose="020B0606020202030204" pitchFamily="34" charset="0"/>
              </a:rPr>
              <a:t>PROYECTO CONTRIBUCIÓN ESPECIAL COOPERATIVAS Y MUTUALES</a:t>
            </a:r>
          </a:p>
        </p:txBody>
      </p:sp>
      <p:sp>
        <p:nvSpPr>
          <p:cNvPr id="29699" name="Marcador de contenido 2"/>
          <p:cNvSpPr>
            <a:spLocks noGrp="1"/>
          </p:cNvSpPr>
          <p:nvPr>
            <p:ph idx="4294967295"/>
          </p:nvPr>
        </p:nvSpPr>
        <p:spPr>
          <a:xfrm>
            <a:off x="0" y="1700213"/>
            <a:ext cx="11887200" cy="4660246"/>
          </a:xfrm>
        </p:spPr>
        <p:txBody>
          <a:bodyPr>
            <a:normAutofit/>
          </a:bodyPr>
          <a:lstStyle/>
          <a:p>
            <a:pPr marL="444500" indent="-444500" algn="just">
              <a:lnSpc>
                <a:spcPct val="110000"/>
              </a:lnSpc>
              <a:buClr>
                <a:schemeClr val="tx2"/>
              </a:buClr>
              <a:buFont typeface="Wingdings" panose="05000000000000000000" pitchFamily="2" charset="2"/>
              <a:buChar char="v"/>
            </a:pPr>
            <a:r>
              <a:rPr lang="es-ES" sz="3600" b="1" u="sng" dirty="0"/>
              <a:t>Pago a cuenta</a:t>
            </a:r>
          </a:p>
          <a:p>
            <a:pPr marL="865187" lvl="1" indent="-457200" algn="just">
              <a:lnSpc>
                <a:spcPct val="110000"/>
              </a:lnSpc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s-ES" sz="2800" dirty="0"/>
              <a:t>Las cooperativas podrán computar como pago a cuenta el importe que hubieran ingresado, por el mismo ejercicio, en concepto de contribución especial sobre el capital de las cooperativas creada por la ley 23.427 y sus modificaciones.</a:t>
            </a:r>
          </a:p>
          <a:p>
            <a:pPr marL="444500" indent="-444500" algn="just">
              <a:lnSpc>
                <a:spcPct val="120000"/>
              </a:lnSpc>
              <a:buClr>
                <a:schemeClr val="tx2"/>
              </a:buClr>
              <a:buFont typeface="Wingdings" panose="05000000000000000000" pitchFamily="2" charset="2"/>
              <a:buChar char="v"/>
            </a:pPr>
            <a:r>
              <a:rPr lang="es-ES_tradnl" sz="3600" b="1" u="sng" dirty="0"/>
              <a:t>Aplicación supletoria</a:t>
            </a:r>
          </a:p>
          <a:p>
            <a:pPr marL="865187" lvl="1" indent="-457200" algn="just">
              <a:lnSpc>
                <a:spcPct val="110000"/>
              </a:lnSpc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s-ES_tradnl" sz="2800" dirty="0"/>
              <a:t>Título III de la ley de la contribución especial sobre el capital de las cooperativas creada por la ley 23.427 y sus modificaciones.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E5642D-9669-431A-8893-29014BF9CC36}" type="slidenum">
              <a:rPr lang="es-ES">
                <a:solidFill>
                  <a:schemeClr val="tx1"/>
                </a:solidFill>
              </a:rPr>
              <a:pPr>
                <a:defRPr/>
              </a:pPr>
              <a:t>6</a:t>
            </a:fld>
            <a:endParaRPr lang="es-ES">
              <a:solidFill>
                <a:schemeClr val="tx1"/>
              </a:solidFill>
            </a:endParaRPr>
          </a:p>
        </p:txBody>
      </p:sp>
      <p:sp>
        <p:nvSpPr>
          <p:cNvPr id="29698" name="Título 1"/>
          <p:cNvSpPr>
            <a:spLocks noGrp="1"/>
          </p:cNvSpPr>
          <p:nvPr>
            <p:ph type="title" idx="4294967295"/>
          </p:nvPr>
        </p:nvSpPr>
        <p:spPr>
          <a:xfrm>
            <a:off x="0" y="288925"/>
            <a:ext cx="12192000" cy="1325563"/>
          </a:xfrm>
          <a:solidFill>
            <a:schemeClr val="bg2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ES" sz="4800" b="1">
                <a:latin typeface="Arial Narrow" panose="020B0606020202030204" pitchFamily="34" charset="0"/>
              </a:rPr>
              <a:t>PROYECTO CONTRIBUCIÓN ESPECIAL COOPERATIVAS Y MUTUALES</a:t>
            </a:r>
          </a:p>
        </p:txBody>
      </p:sp>
      <p:sp>
        <p:nvSpPr>
          <p:cNvPr id="29699" name="Marcador de contenido 2"/>
          <p:cNvSpPr>
            <a:spLocks noGrp="1"/>
          </p:cNvSpPr>
          <p:nvPr>
            <p:ph idx="4294967295"/>
          </p:nvPr>
        </p:nvSpPr>
        <p:spPr>
          <a:xfrm>
            <a:off x="363071" y="1765327"/>
            <a:ext cx="11497235" cy="4668837"/>
          </a:xfrm>
        </p:spPr>
        <p:txBody>
          <a:bodyPr>
            <a:normAutofit/>
          </a:bodyPr>
          <a:lstStyle/>
          <a:p>
            <a:pPr marL="444500" indent="-444500" algn="just">
              <a:lnSpc>
                <a:spcPct val="110000"/>
              </a:lnSpc>
              <a:buClr>
                <a:schemeClr val="tx2"/>
              </a:buClr>
              <a:buFont typeface="Wingdings" panose="05000000000000000000" pitchFamily="2" charset="2"/>
              <a:buChar char="v"/>
            </a:pPr>
            <a:r>
              <a:rPr lang="es-ES" sz="4000" b="1" u="sng" dirty="0"/>
              <a:t>Tope contribución especial</a:t>
            </a:r>
          </a:p>
          <a:p>
            <a:pPr marL="865187" lvl="1" indent="-457200" algn="just">
              <a:lnSpc>
                <a:spcPct val="110000"/>
              </a:lnSpc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s-ES" sz="3200" dirty="0"/>
              <a:t>25% de los excedentes  contables, previa deducción del:</a:t>
            </a:r>
          </a:p>
          <a:p>
            <a:pPr marL="1169988" lvl="2" indent="-306388" algn="just" eaLnBrk="1" hangingPunct="1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es-ES" sz="3200" dirty="0" smtClean="0">
                <a:cs typeface="Calibri" pitchFamily="34" charset="0"/>
              </a:rPr>
              <a:t>50% de las sumas destinadas al Fondo de acción asistencial y laboral o para estímulo del personal (Inciso 2, Art. 42, L. 20.337)</a:t>
            </a:r>
            <a:r>
              <a:rPr lang="es-ES_tradnl" sz="3200" dirty="0">
                <a:cs typeface="Calibri" pitchFamily="34" charset="0"/>
              </a:rPr>
              <a:t> </a:t>
            </a:r>
            <a:r>
              <a:rPr lang="es-ES_tradnl" sz="3200" dirty="0" smtClean="0">
                <a:cs typeface="Calibri" pitchFamily="34" charset="0"/>
              </a:rPr>
              <a:t>y al Fondo de educación y capacitación cooperativa (Inciso 3, Art. 42, L. 20.337)</a:t>
            </a:r>
          </a:p>
          <a:p>
            <a:pPr marL="1169988" lvl="2" indent="-306388" algn="just" eaLnBrk="1" hangingPunct="1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es-ES_tradnl" sz="3200" dirty="0" smtClean="0">
                <a:cs typeface="Calibri" pitchFamily="34" charset="0"/>
              </a:rPr>
              <a:t>Contribución especial con destino al Instituto Nacional de Acción Social establecida por el Art. 9 de la ley 20.321.</a:t>
            </a:r>
          </a:p>
          <a:p>
            <a:pPr marL="1169988" lvl="2" indent="-306388" algn="just" eaLnBrk="1" hangingPunct="1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es-ES_tradnl" sz="3200" dirty="0" smtClean="0">
                <a:cs typeface="Calibri" pitchFamily="34" charset="0"/>
              </a:rPr>
              <a:t>Resultado por tenencia en entidades sujetas al IG. </a:t>
            </a:r>
            <a:endParaRPr lang="es-ES" sz="3200" dirty="0" smtClean="0"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763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Personalizado 1">
      <a:dk1>
        <a:sysClr val="windowText" lastClr="000000"/>
      </a:dk1>
      <a:lt1>
        <a:sysClr val="window" lastClr="FFFFFF"/>
      </a:lt1>
      <a:dk2>
        <a:srgbClr val="1F8094"/>
      </a:dk2>
      <a:lt2>
        <a:srgbClr val="E7E6E6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329</TotalTime>
  <Words>535</Words>
  <Application>Microsoft Office PowerPoint</Application>
  <PresentationFormat>Panorámica</PresentationFormat>
  <Paragraphs>71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7" baseType="lpstr">
      <vt:lpstr>Arial</vt:lpstr>
      <vt:lpstr>Arial Narrow</vt:lpstr>
      <vt:lpstr>Calibri</vt:lpstr>
      <vt:lpstr>Calibri Light</vt:lpstr>
      <vt:lpstr>Courier New</vt:lpstr>
      <vt:lpstr>Impact</vt:lpstr>
      <vt:lpstr>Tw Cen MT</vt:lpstr>
      <vt:lpstr>Wingdings</vt:lpstr>
      <vt:lpstr>Wingdings 3</vt:lpstr>
      <vt:lpstr>Integral</vt:lpstr>
      <vt:lpstr> PROYECTO DE CONTRIBUCIÓN ESPECIAL COOPERATIVAS Y MUTUALES</vt:lpstr>
      <vt:lpstr>PROYECTO CONTRIBUCIÓN ESPECIAL COOPERATIVAS Y MUTUALES</vt:lpstr>
      <vt:lpstr>PROYECTO CONTRIBUCIÓN ESPECIAL COOPERATIVAS Y MUTUALES</vt:lpstr>
      <vt:lpstr>PROYECTO CONTRIBUCIÓN ESPECIAL COOPERATIVAS Y MUTUALES</vt:lpstr>
      <vt:lpstr>PROYECTO CONTRIBUCIÓN ESPECIAL COOPERATIVAS Y MUTUALES</vt:lpstr>
      <vt:lpstr>PROYECTO CONTRIBUCIÓN ESPECIAL COOPERATIVAS Y MUTUALES</vt:lpstr>
      <vt:lpstr>PROYECTO CONTRIBUCIÓN ESPECIAL COOPERATIVAS Y MUTUALES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AJUSTE POR INFLACIÓN IMPOSITIVO</dc:title>
  <dc:creator>Mónica Callari</dc:creator>
  <cp:lastModifiedBy>Nancy Rocha</cp:lastModifiedBy>
  <cp:revision>46</cp:revision>
  <cp:lastPrinted>2018-12-11T13:54:28Z</cp:lastPrinted>
  <dcterms:created xsi:type="dcterms:W3CDTF">2018-12-06T18:55:11Z</dcterms:created>
  <dcterms:modified xsi:type="dcterms:W3CDTF">2018-12-11T13:54:45Z</dcterms:modified>
</cp:coreProperties>
</file>