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bookmarkIdSeed="2">
  <p:sldMasterIdLst>
    <p:sldMasterId id="2147483659" r:id="rId1"/>
  </p:sldMasterIdLst>
  <p:notesMasterIdLst>
    <p:notesMasterId r:id="rId48"/>
  </p:notesMasterIdLst>
  <p:handoutMasterIdLst>
    <p:handoutMasterId r:id="rId49"/>
  </p:handoutMasterIdLst>
  <p:sldIdLst>
    <p:sldId id="658" r:id="rId2"/>
    <p:sldId id="669" r:id="rId3"/>
    <p:sldId id="670" r:id="rId4"/>
    <p:sldId id="698" r:id="rId5"/>
    <p:sldId id="671" r:id="rId6"/>
    <p:sldId id="697" r:id="rId7"/>
    <p:sldId id="699" r:id="rId8"/>
    <p:sldId id="672" r:id="rId9"/>
    <p:sldId id="700" r:id="rId10"/>
    <p:sldId id="701" r:id="rId11"/>
    <p:sldId id="702" r:id="rId12"/>
    <p:sldId id="703" r:id="rId13"/>
    <p:sldId id="683" r:id="rId14"/>
    <p:sldId id="678" r:id="rId15"/>
    <p:sldId id="705" r:id="rId16"/>
    <p:sldId id="680" r:id="rId17"/>
    <p:sldId id="681" r:id="rId18"/>
    <p:sldId id="704" r:id="rId19"/>
    <p:sldId id="706" r:id="rId20"/>
    <p:sldId id="707" r:id="rId21"/>
    <p:sldId id="685" r:id="rId22"/>
    <p:sldId id="708" r:id="rId23"/>
    <p:sldId id="709" r:id="rId24"/>
    <p:sldId id="721" r:id="rId25"/>
    <p:sldId id="714" r:id="rId26"/>
    <p:sldId id="710" r:id="rId27"/>
    <p:sldId id="711" r:id="rId28"/>
    <p:sldId id="712" r:id="rId29"/>
    <p:sldId id="713" r:id="rId30"/>
    <p:sldId id="687" r:id="rId31"/>
    <p:sldId id="688" r:id="rId32"/>
    <p:sldId id="689" r:id="rId33"/>
    <p:sldId id="715" r:id="rId34"/>
    <p:sldId id="690" r:id="rId35"/>
    <p:sldId id="691" r:id="rId36"/>
    <p:sldId id="716" r:id="rId37"/>
    <p:sldId id="717" r:id="rId38"/>
    <p:sldId id="718" r:id="rId39"/>
    <p:sldId id="719" r:id="rId40"/>
    <p:sldId id="720" r:id="rId41"/>
    <p:sldId id="692" r:id="rId42"/>
    <p:sldId id="694" r:id="rId43"/>
    <p:sldId id="695" r:id="rId44"/>
    <p:sldId id="696" r:id="rId45"/>
    <p:sldId id="574" r:id="rId46"/>
    <p:sldId id="592" r:id="rId47"/>
  </p:sldIdLst>
  <p:sldSz cx="12192000" cy="6858000"/>
  <p:notesSz cx="7023100" cy="93091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ustavo de dios" initials="" lastIdx="2" clrIdx="0"/>
  <p:cmAuthor id="1" name="Fiorella Benedetti" initials="FB" lastIdx="8" clrIdx="1">
    <p:extLst/>
  </p:cmAuthor>
  <p:cmAuthor id="2" name="Florencia Linares" initials="FL" lastIdx="4" clrIdx="2">
    <p:extLst/>
  </p:cmAuthor>
  <p:cmAuthor id="3" name="Oscar Ghillione" initials="OG" lastIdx="12" clrIdx="3">
    <p:extLst/>
  </p:cmAuthor>
  <p:cmAuthor id="4" name="Mercedes Sidders" initials="MS" lastIdx="2" clrIdx="4">
    <p:extLst/>
  </p:cmAuthor>
  <p:cmAuthor id="5" name="Usuario de Microsoft Office" initials="Office" lastIdx="1" clrIdx="5">
    <p:extLst/>
  </p:cmAuthor>
  <p:cmAuthor id="6" name="Laila Brandy" initials="LB" lastIdx="4" clrIdx="6">
    <p:extLst>
      <p:ext uri="{19B8F6BF-5375-455C-9EA6-DF929625EA0E}">
        <p15:presenceInfo xmlns:p15="http://schemas.microsoft.com/office/powerpoint/2012/main" userId="S-1-5-21-3911051291-3937729650-1302329207-112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5D5"/>
    <a:srgbClr val="2294D2"/>
    <a:srgbClr val="20486D"/>
    <a:srgbClr val="EF402D"/>
    <a:srgbClr val="F2F2F2"/>
    <a:srgbClr val="06639C"/>
    <a:srgbClr val="5EAF33"/>
    <a:srgbClr val="407E3C"/>
    <a:srgbClr val="CEA03E"/>
    <a:srgbClr val="FDA2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47" autoAdjust="0"/>
    <p:restoredTop sz="80201" autoAdjust="0"/>
  </p:normalViewPr>
  <p:slideViewPr>
    <p:cSldViewPr snapToGrid="0">
      <p:cViewPr varScale="1">
        <p:scale>
          <a:sx n="59" d="100"/>
          <a:sy n="59" d="100"/>
        </p:scale>
        <p:origin x="846" y="60"/>
      </p:cViewPr>
      <p:guideLst/>
    </p:cSldViewPr>
  </p:slideViewPr>
  <p:outlineViewPr>
    <p:cViewPr>
      <p:scale>
        <a:sx n="33" d="100"/>
        <a:sy n="33" d="100"/>
      </p:scale>
      <p:origin x="0" y="-2316"/>
    </p:cViewPr>
  </p:outlineViewPr>
  <p:notesTextViewPr>
    <p:cViewPr>
      <p:scale>
        <a:sx n="60" d="100"/>
        <a:sy n="60" d="100"/>
      </p:scale>
      <p:origin x="0" y="0"/>
    </p:cViewPr>
  </p:notesTextViewPr>
  <p:sorterViewPr>
    <p:cViewPr varScale="1">
      <p:scale>
        <a:sx n="1" d="1"/>
        <a:sy n="1" d="1"/>
      </p:scale>
      <p:origin x="0" y="-15284"/>
    </p:cViewPr>
  </p:sorterViewPr>
  <p:notesViewPr>
    <p:cSldViewPr snapToGrid="0">
      <p:cViewPr varScale="1">
        <p:scale>
          <a:sx n="60" d="100"/>
          <a:sy n="60" d="100"/>
        </p:scale>
        <p:origin x="2718"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C1C6732-87B0-4490-A4FE-38FAF01858B4}" type="doc">
      <dgm:prSet loTypeId="urn:microsoft.com/office/officeart/2005/8/layout/matrix1" loCatId="matrix" qsTypeId="urn:microsoft.com/office/officeart/2005/8/quickstyle/simple1" qsCatId="simple" csTypeId="urn:microsoft.com/office/officeart/2005/8/colors/accent1_4" csCatId="accent1" phldr="1"/>
      <dgm:spPr/>
      <dgm:t>
        <a:bodyPr/>
        <a:lstStyle/>
        <a:p>
          <a:endParaRPr lang="es-AR"/>
        </a:p>
      </dgm:t>
    </dgm:pt>
    <dgm:pt modelId="{2195888E-8EA0-4841-B32F-765CCC7CDF19}">
      <dgm:prSet phldrT="[Texto]"/>
      <dgm:spPr>
        <a:xfrm>
          <a:off x="1434253" y="1241434"/>
          <a:ext cx="1229360" cy="827623"/>
        </a:xfrm>
        <a:solidFill>
          <a:srgbClr val="3A81BA">
            <a:tint val="55000"/>
            <a:hueOff val="0"/>
            <a:satOff val="0"/>
            <a:lumOff val="0"/>
            <a:alphaOff val="0"/>
          </a:srgbClr>
        </a:solidFill>
        <a:ln w="25400" cap="flat" cmpd="sng" algn="ctr">
          <a:solidFill>
            <a:srgbClr val="FFFFFF">
              <a:lumMod val="85000"/>
            </a:srgbClr>
          </a:solidFill>
          <a:prstDash val="solid"/>
        </a:ln>
        <a:effectLst/>
      </dgm:spPr>
      <dgm:t>
        <a:bodyPr/>
        <a:lstStyle/>
        <a:p>
          <a:r>
            <a:rPr lang="es-AR" b="1" dirty="0" smtClean="0">
              <a:solidFill>
                <a:srgbClr val="000000"/>
              </a:solidFill>
              <a:latin typeface="Cambria" panose="02040503050406030204" pitchFamily="18" charset="0"/>
              <a:ea typeface="+mn-ea"/>
              <a:cs typeface="+mn-cs"/>
            </a:rPr>
            <a:t>AGENDA 2030 para el Desarrollo Sostenible</a:t>
          </a:r>
          <a:endParaRPr lang="es-AR" b="1" dirty="0">
            <a:solidFill>
              <a:srgbClr val="000000"/>
            </a:solidFill>
            <a:latin typeface="Cambria" panose="02040503050406030204" pitchFamily="18" charset="0"/>
            <a:ea typeface="+mn-ea"/>
            <a:cs typeface="+mn-cs"/>
          </a:endParaRPr>
        </a:p>
      </dgm:t>
    </dgm:pt>
    <dgm:pt modelId="{5DD3322A-F947-4874-A27A-9E662079C77B}" type="parTrans" cxnId="{B1BFAAFC-259D-4BE3-9647-83DD56C677CC}">
      <dgm:prSet/>
      <dgm:spPr/>
      <dgm:t>
        <a:bodyPr/>
        <a:lstStyle/>
        <a:p>
          <a:endParaRPr lang="es-AR">
            <a:solidFill>
              <a:schemeClr val="tx1"/>
            </a:solidFill>
            <a:latin typeface="Cambria" panose="02040503050406030204" pitchFamily="18" charset="0"/>
          </a:endParaRPr>
        </a:p>
      </dgm:t>
    </dgm:pt>
    <dgm:pt modelId="{EB17B5EC-F397-4471-A150-087659C53C6D}" type="sibTrans" cxnId="{B1BFAAFC-259D-4BE3-9647-83DD56C677CC}">
      <dgm:prSet/>
      <dgm:spPr/>
      <dgm:t>
        <a:bodyPr/>
        <a:lstStyle/>
        <a:p>
          <a:endParaRPr lang="es-AR">
            <a:solidFill>
              <a:schemeClr val="tx1"/>
            </a:solidFill>
            <a:latin typeface="Cambria" panose="02040503050406030204" pitchFamily="18" charset="0"/>
          </a:endParaRPr>
        </a:p>
      </dgm:t>
    </dgm:pt>
    <dgm:pt modelId="{62B21ED2-342F-418A-8534-C8E7E5AB8C2D}">
      <dgm:prSet phldrT="[Texto]"/>
      <dgm:spPr>
        <a:xfrm rot="16200000">
          <a:off x="196843" y="-196843"/>
          <a:ext cx="1655246" cy="2048933"/>
        </a:xfrm>
        <a:solidFill>
          <a:srgbClr val="CCCCCC">
            <a:lumMod val="90000"/>
          </a:srgbClr>
        </a:solidFill>
        <a:ln w="25400" cap="flat" cmpd="sng" algn="ctr">
          <a:solidFill>
            <a:srgbClr val="FFFFFF">
              <a:hueOff val="0"/>
              <a:satOff val="0"/>
              <a:lumOff val="0"/>
              <a:alphaOff val="0"/>
            </a:srgbClr>
          </a:solidFill>
          <a:prstDash val="solid"/>
        </a:ln>
        <a:effectLst/>
      </dgm:spPr>
      <dgm:t>
        <a:bodyPr/>
        <a:lstStyle/>
        <a:p>
          <a:r>
            <a:rPr lang="es-AR" b="1" dirty="0" smtClean="0">
              <a:solidFill>
                <a:srgbClr val="000000"/>
              </a:solidFill>
              <a:latin typeface="Cambria" panose="02040503050406030204" pitchFamily="18" charset="0"/>
              <a:ea typeface="+mn-ea"/>
              <a:cs typeface="+mn-cs"/>
            </a:rPr>
            <a:t>DECLARACIÓN</a:t>
          </a:r>
        </a:p>
        <a:p>
          <a:r>
            <a:rPr lang="es-AR" dirty="0" smtClean="0">
              <a:solidFill>
                <a:srgbClr val="000000"/>
              </a:solidFill>
              <a:latin typeface="Cambria" panose="02040503050406030204" pitchFamily="18" charset="0"/>
              <a:ea typeface="+mn-ea"/>
              <a:cs typeface="+mn-cs"/>
            </a:rPr>
            <a:t>Visión, principios y compromisos compartidos, es un llamado a la acción para cambiar nuestro mundo</a:t>
          </a:r>
          <a:endParaRPr lang="es-AR" dirty="0">
            <a:solidFill>
              <a:srgbClr val="000000"/>
            </a:solidFill>
            <a:latin typeface="Cambria" panose="02040503050406030204" pitchFamily="18" charset="0"/>
            <a:ea typeface="+mn-ea"/>
            <a:cs typeface="+mn-cs"/>
          </a:endParaRPr>
        </a:p>
      </dgm:t>
    </dgm:pt>
    <dgm:pt modelId="{B11D8AEB-4A17-4948-B470-7F378EE70FE0}" type="parTrans" cxnId="{A700F58C-CA20-417F-A1C0-DA808BD0D851}">
      <dgm:prSet/>
      <dgm:spPr/>
      <dgm:t>
        <a:bodyPr/>
        <a:lstStyle/>
        <a:p>
          <a:endParaRPr lang="es-AR">
            <a:solidFill>
              <a:schemeClr val="tx1"/>
            </a:solidFill>
            <a:latin typeface="Cambria" panose="02040503050406030204" pitchFamily="18" charset="0"/>
          </a:endParaRPr>
        </a:p>
      </dgm:t>
    </dgm:pt>
    <dgm:pt modelId="{55CD325A-DDD4-4516-A7F0-921AA52CA382}" type="sibTrans" cxnId="{A700F58C-CA20-417F-A1C0-DA808BD0D851}">
      <dgm:prSet/>
      <dgm:spPr/>
      <dgm:t>
        <a:bodyPr/>
        <a:lstStyle/>
        <a:p>
          <a:endParaRPr lang="es-AR">
            <a:solidFill>
              <a:schemeClr val="tx1"/>
            </a:solidFill>
            <a:latin typeface="Cambria" panose="02040503050406030204" pitchFamily="18" charset="0"/>
          </a:endParaRPr>
        </a:p>
      </dgm:t>
    </dgm:pt>
    <dgm:pt modelId="{F88D7CC4-39B2-4AF6-B654-0E0F262CD5DB}">
      <dgm:prSet phldrT="[Texto]"/>
      <dgm:spPr>
        <a:xfrm>
          <a:off x="2048933" y="0"/>
          <a:ext cx="2048933" cy="1655246"/>
        </a:xfrm>
        <a:solidFill>
          <a:srgbClr val="666666">
            <a:lumMod val="20000"/>
            <a:lumOff val="80000"/>
          </a:srgbClr>
        </a:solidFill>
        <a:ln w="25400" cap="flat" cmpd="sng" algn="ctr">
          <a:solidFill>
            <a:srgbClr val="FFFFFF">
              <a:hueOff val="0"/>
              <a:satOff val="0"/>
              <a:lumOff val="0"/>
              <a:alphaOff val="0"/>
            </a:srgbClr>
          </a:solidFill>
          <a:prstDash val="solid"/>
        </a:ln>
        <a:effectLst/>
      </dgm:spPr>
      <dgm:t>
        <a:bodyPr/>
        <a:lstStyle/>
        <a:p>
          <a:r>
            <a:rPr lang="es-AR" b="1" dirty="0" smtClean="0">
              <a:solidFill>
                <a:srgbClr val="000000"/>
              </a:solidFill>
              <a:latin typeface="Cambria" panose="02040503050406030204" pitchFamily="18" charset="0"/>
              <a:ea typeface="+mn-ea"/>
              <a:cs typeface="+mn-cs"/>
            </a:rPr>
            <a:t>OBJETIVOS DE DESARROLLO SOSTENIBLES </a:t>
          </a:r>
        </a:p>
        <a:p>
          <a:r>
            <a:rPr lang="es-AR" dirty="0" smtClean="0">
              <a:solidFill>
                <a:srgbClr val="000000"/>
              </a:solidFill>
              <a:latin typeface="Cambria" panose="02040503050406030204" pitchFamily="18" charset="0"/>
              <a:ea typeface="+mn-ea"/>
              <a:cs typeface="+mn-cs"/>
            </a:rPr>
            <a:t>17 ODS y 169 metas</a:t>
          </a:r>
          <a:endParaRPr lang="es-AR" dirty="0">
            <a:solidFill>
              <a:srgbClr val="000000"/>
            </a:solidFill>
            <a:latin typeface="Cambria" panose="02040503050406030204" pitchFamily="18" charset="0"/>
            <a:ea typeface="+mn-ea"/>
            <a:cs typeface="+mn-cs"/>
          </a:endParaRPr>
        </a:p>
      </dgm:t>
    </dgm:pt>
    <dgm:pt modelId="{C936CD5F-EDF2-4ADC-86B2-09B189C35027}" type="parTrans" cxnId="{9CD51992-1617-44E0-87D4-C53B0F51307B}">
      <dgm:prSet/>
      <dgm:spPr/>
      <dgm:t>
        <a:bodyPr/>
        <a:lstStyle/>
        <a:p>
          <a:endParaRPr lang="es-AR">
            <a:solidFill>
              <a:schemeClr val="tx1"/>
            </a:solidFill>
            <a:latin typeface="Cambria" panose="02040503050406030204" pitchFamily="18" charset="0"/>
          </a:endParaRPr>
        </a:p>
      </dgm:t>
    </dgm:pt>
    <dgm:pt modelId="{44AD6032-C233-41AA-8EEF-2DF14CE5B1D3}" type="sibTrans" cxnId="{9CD51992-1617-44E0-87D4-C53B0F51307B}">
      <dgm:prSet/>
      <dgm:spPr/>
      <dgm:t>
        <a:bodyPr/>
        <a:lstStyle/>
        <a:p>
          <a:endParaRPr lang="es-AR">
            <a:solidFill>
              <a:schemeClr val="tx1"/>
            </a:solidFill>
            <a:latin typeface="Cambria" panose="02040503050406030204" pitchFamily="18" charset="0"/>
          </a:endParaRPr>
        </a:p>
      </dgm:t>
    </dgm:pt>
    <dgm:pt modelId="{C9793E4B-D28B-4E12-B173-932D35D35A74}">
      <dgm:prSet phldrT="[Texto]"/>
      <dgm:spPr>
        <a:xfrm rot="10800000">
          <a:off x="17026" y="1655246"/>
          <a:ext cx="2048933" cy="1655246"/>
        </a:xfrm>
        <a:solidFill>
          <a:srgbClr val="666666">
            <a:lumMod val="20000"/>
            <a:lumOff val="80000"/>
          </a:srgbClr>
        </a:solidFill>
        <a:ln w="25400" cap="flat" cmpd="sng" algn="ctr">
          <a:solidFill>
            <a:srgbClr val="FFFFFF">
              <a:hueOff val="0"/>
              <a:satOff val="0"/>
              <a:lumOff val="0"/>
              <a:alphaOff val="0"/>
            </a:srgbClr>
          </a:solidFill>
          <a:prstDash val="solid"/>
        </a:ln>
        <a:effectLst/>
      </dgm:spPr>
      <dgm:t>
        <a:bodyPr/>
        <a:lstStyle/>
        <a:p>
          <a:r>
            <a:rPr lang="es-ES_tradnl" b="1" dirty="0" smtClean="0">
              <a:solidFill>
                <a:srgbClr val="000000"/>
              </a:solidFill>
              <a:latin typeface="Cambria" panose="02040503050406030204" pitchFamily="18" charset="0"/>
              <a:ea typeface="+mn-ea"/>
              <a:cs typeface="+mn-cs"/>
            </a:rPr>
            <a:t>IMPLEMENTACIÓN</a:t>
          </a:r>
        </a:p>
        <a:p>
          <a:r>
            <a:rPr lang="es-ES_tradnl" b="0" dirty="0" smtClean="0">
              <a:solidFill>
                <a:srgbClr val="000000"/>
              </a:solidFill>
              <a:latin typeface="Cambria" panose="02040503050406030204" pitchFamily="18" charset="0"/>
              <a:ea typeface="+mn-ea"/>
              <a:cs typeface="+mn-cs"/>
            </a:rPr>
            <a:t>Modos de implementación de los ODS y Asociación Mundial </a:t>
          </a:r>
        </a:p>
      </dgm:t>
    </dgm:pt>
    <dgm:pt modelId="{BBCDBF13-9802-475D-BDAC-0854D09A605A}" type="parTrans" cxnId="{DBBC4E44-8D7D-46CA-84D1-49AEF8BE24A9}">
      <dgm:prSet/>
      <dgm:spPr/>
      <dgm:t>
        <a:bodyPr/>
        <a:lstStyle/>
        <a:p>
          <a:endParaRPr lang="es-AR">
            <a:solidFill>
              <a:schemeClr val="tx1"/>
            </a:solidFill>
            <a:latin typeface="Cambria" panose="02040503050406030204" pitchFamily="18" charset="0"/>
          </a:endParaRPr>
        </a:p>
      </dgm:t>
    </dgm:pt>
    <dgm:pt modelId="{BE4D933A-5C19-4AA9-A4EC-0E6E5F790FAE}" type="sibTrans" cxnId="{DBBC4E44-8D7D-46CA-84D1-49AEF8BE24A9}">
      <dgm:prSet/>
      <dgm:spPr/>
      <dgm:t>
        <a:bodyPr/>
        <a:lstStyle/>
        <a:p>
          <a:endParaRPr lang="es-AR">
            <a:solidFill>
              <a:schemeClr val="tx1"/>
            </a:solidFill>
            <a:latin typeface="Cambria" panose="02040503050406030204" pitchFamily="18" charset="0"/>
          </a:endParaRPr>
        </a:p>
      </dgm:t>
    </dgm:pt>
    <dgm:pt modelId="{88FF55F3-AFD4-4A11-A969-5546A2640129}">
      <dgm:prSet phldrT="[Texto]"/>
      <dgm:spPr>
        <a:xfrm rot="5400000">
          <a:off x="2245777" y="1458402"/>
          <a:ext cx="1655246" cy="2048933"/>
        </a:xfrm>
        <a:solidFill>
          <a:srgbClr val="CCCCCC"/>
        </a:solidFill>
        <a:ln w="25400" cap="flat" cmpd="sng" algn="ctr">
          <a:solidFill>
            <a:srgbClr val="FFFFFF">
              <a:hueOff val="0"/>
              <a:satOff val="0"/>
              <a:lumOff val="0"/>
              <a:alphaOff val="0"/>
            </a:srgbClr>
          </a:solidFill>
          <a:prstDash val="solid"/>
        </a:ln>
        <a:effectLst/>
      </dgm:spPr>
      <dgm:t>
        <a:bodyPr/>
        <a:lstStyle/>
        <a:p>
          <a:r>
            <a:rPr lang="es-AR" b="1" dirty="0" smtClean="0">
              <a:solidFill>
                <a:srgbClr val="000000"/>
              </a:solidFill>
              <a:latin typeface="Cambria" panose="02040503050406030204" pitchFamily="18" charset="0"/>
              <a:ea typeface="+mn-ea"/>
              <a:cs typeface="+mn-cs"/>
            </a:rPr>
            <a:t>SEGUIMIENTO y REVISIÓN</a:t>
          </a:r>
        </a:p>
        <a:p>
          <a:r>
            <a:rPr lang="es-AR" dirty="0" smtClean="0">
              <a:solidFill>
                <a:srgbClr val="000000"/>
              </a:solidFill>
              <a:latin typeface="Cambria" panose="02040503050406030204" pitchFamily="18" charset="0"/>
              <a:ea typeface="+mn-ea"/>
              <a:cs typeface="+mn-cs"/>
            </a:rPr>
            <a:t>Local, nacional, regional, global y temática</a:t>
          </a:r>
        </a:p>
        <a:p>
          <a:endParaRPr lang="es-AR" dirty="0">
            <a:solidFill>
              <a:srgbClr val="000000"/>
            </a:solidFill>
            <a:latin typeface="Cambria" panose="02040503050406030204" pitchFamily="18" charset="0"/>
            <a:ea typeface="+mn-ea"/>
            <a:cs typeface="+mn-cs"/>
          </a:endParaRPr>
        </a:p>
      </dgm:t>
    </dgm:pt>
    <dgm:pt modelId="{C282617A-7D0E-4EE7-8AB9-1B8617E46984}" type="parTrans" cxnId="{59D6B3EA-E4D8-4383-9DA4-A70D40D9CD1E}">
      <dgm:prSet/>
      <dgm:spPr/>
      <dgm:t>
        <a:bodyPr/>
        <a:lstStyle/>
        <a:p>
          <a:endParaRPr lang="es-AR">
            <a:solidFill>
              <a:schemeClr val="tx1"/>
            </a:solidFill>
            <a:latin typeface="Cambria" panose="02040503050406030204" pitchFamily="18" charset="0"/>
          </a:endParaRPr>
        </a:p>
      </dgm:t>
    </dgm:pt>
    <dgm:pt modelId="{8763CDCC-B783-48E6-A6B8-3AC8C0B3F413}" type="sibTrans" cxnId="{59D6B3EA-E4D8-4383-9DA4-A70D40D9CD1E}">
      <dgm:prSet/>
      <dgm:spPr/>
      <dgm:t>
        <a:bodyPr/>
        <a:lstStyle/>
        <a:p>
          <a:endParaRPr lang="es-AR">
            <a:solidFill>
              <a:schemeClr val="tx1"/>
            </a:solidFill>
            <a:latin typeface="Cambria" panose="02040503050406030204" pitchFamily="18" charset="0"/>
          </a:endParaRPr>
        </a:p>
      </dgm:t>
    </dgm:pt>
    <dgm:pt modelId="{88EC189E-1D25-49A5-89DF-A0C127F3F73C}" type="pres">
      <dgm:prSet presAssocID="{4C1C6732-87B0-4490-A4FE-38FAF01858B4}" presName="diagram" presStyleCnt="0">
        <dgm:presLayoutVars>
          <dgm:chMax val="1"/>
          <dgm:dir/>
          <dgm:animLvl val="ctr"/>
          <dgm:resizeHandles val="exact"/>
        </dgm:presLayoutVars>
      </dgm:prSet>
      <dgm:spPr/>
      <dgm:t>
        <a:bodyPr/>
        <a:lstStyle/>
        <a:p>
          <a:endParaRPr lang="es-AR"/>
        </a:p>
      </dgm:t>
    </dgm:pt>
    <dgm:pt modelId="{E4283215-BBD7-4E8D-AE61-29DD94FD8EEC}" type="pres">
      <dgm:prSet presAssocID="{4C1C6732-87B0-4490-A4FE-38FAF01858B4}" presName="matrix" presStyleCnt="0"/>
      <dgm:spPr/>
      <dgm:t>
        <a:bodyPr/>
        <a:lstStyle/>
        <a:p>
          <a:endParaRPr lang="es-AR"/>
        </a:p>
      </dgm:t>
    </dgm:pt>
    <dgm:pt modelId="{11F366E2-C6D9-40FD-9575-CBEF587DB0AB}" type="pres">
      <dgm:prSet presAssocID="{4C1C6732-87B0-4490-A4FE-38FAF01858B4}" presName="tile1" presStyleLbl="node1" presStyleIdx="0" presStyleCnt="4"/>
      <dgm:spPr>
        <a:prstGeom prst="round1Rect">
          <a:avLst/>
        </a:prstGeom>
      </dgm:spPr>
      <dgm:t>
        <a:bodyPr/>
        <a:lstStyle/>
        <a:p>
          <a:endParaRPr lang="es-AR"/>
        </a:p>
      </dgm:t>
    </dgm:pt>
    <dgm:pt modelId="{8F95BF7F-903E-481A-BF52-08A56D30FA6F}" type="pres">
      <dgm:prSet presAssocID="{4C1C6732-87B0-4490-A4FE-38FAF01858B4}" presName="tile1text" presStyleLbl="node1" presStyleIdx="0" presStyleCnt="4">
        <dgm:presLayoutVars>
          <dgm:chMax val="0"/>
          <dgm:chPref val="0"/>
          <dgm:bulletEnabled val="1"/>
        </dgm:presLayoutVars>
      </dgm:prSet>
      <dgm:spPr/>
      <dgm:t>
        <a:bodyPr/>
        <a:lstStyle/>
        <a:p>
          <a:endParaRPr lang="es-AR"/>
        </a:p>
      </dgm:t>
    </dgm:pt>
    <dgm:pt modelId="{A887DF7D-7C6F-46FC-8357-C890921393F5}" type="pres">
      <dgm:prSet presAssocID="{4C1C6732-87B0-4490-A4FE-38FAF01858B4}" presName="tile2" presStyleLbl="node1" presStyleIdx="1" presStyleCnt="4"/>
      <dgm:spPr>
        <a:prstGeom prst="round1Rect">
          <a:avLst/>
        </a:prstGeom>
      </dgm:spPr>
      <dgm:t>
        <a:bodyPr/>
        <a:lstStyle/>
        <a:p>
          <a:endParaRPr lang="es-AR"/>
        </a:p>
      </dgm:t>
    </dgm:pt>
    <dgm:pt modelId="{12A0FEB7-EA72-4A32-AF31-CDAE9FB763B0}" type="pres">
      <dgm:prSet presAssocID="{4C1C6732-87B0-4490-A4FE-38FAF01858B4}" presName="tile2text" presStyleLbl="node1" presStyleIdx="1" presStyleCnt="4">
        <dgm:presLayoutVars>
          <dgm:chMax val="0"/>
          <dgm:chPref val="0"/>
          <dgm:bulletEnabled val="1"/>
        </dgm:presLayoutVars>
      </dgm:prSet>
      <dgm:spPr/>
      <dgm:t>
        <a:bodyPr/>
        <a:lstStyle/>
        <a:p>
          <a:endParaRPr lang="es-AR"/>
        </a:p>
      </dgm:t>
    </dgm:pt>
    <dgm:pt modelId="{709C4D65-31BF-4B21-A7B3-76829FE8D2CD}" type="pres">
      <dgm:prSet presAssocID="{4C1C6732-87B0-4490-A4FE-38FAF01858B4}" presName="tile3" presStyleLbl="node1" presStyleIdx="2" presStyleCnt="4" custLinFactNeighborX="831"/>
      <dgm:spPr>
        <a:prstGeom prst="round1Rect">
          <a:avLst/>
        </a:prstGeom>
      </dgm:spPr>
      <dgm:t>
        <a:bodyPr/>
        <a:lstStyle/>
        <a:p>
          <a:endParaRPr lang="es-AR"/>
        </a:p>
      </dgm:t>
    </dgm:pt>
    <dgm:pt modelId="{B467542B-356C-4050-B3C8-819E745ADFA0}" type="pres">
      <dgm:prSet presAssocID="{4C1C6732-87B0-4490-A4FE-38FAF01858B4}" presName="tile3text" presStyleLbl="node1" presStyleIdx="2" presStyleCnt="4">
        <dgm:presLayoutVars>
          <dgm:chMax val="0"/>
          <dgm:chPref val="0"/>
          <dgm:bulletEnabled val="1"/>
        </dgm:presLayoutVars>
      </dgm:prSet>
      <dgm:spPr/>
      <dgm:t>
        <a:bodyPr/>
        <a:lstStyle/>
        <a:p>
          <a:endParaRPr lang="es-AR"/>
        </a:p>
      </dgm:t>
    </dgm:pt>
    <dgm:pt modelId="{9EE56CA5-727C-4A51-9938-8D5F84B26F24}" type="pres">
      <dgm:prSet presAssocID="{4C1C6732-87B0-4490-A4FE-38FAF01858B4}" presName="tile4" presStyleLbl="node1" presStyleIdx="3" presStyleCnt="4" custLinFactNeighborY="0"/>
      <dgm:spPr>
        <a:prstGeom prst="round1Rect">
          <a:avLst/>
        </a:prstGeom>
      </dgm:spPr>
      <dgm:t>
        <a:bodyPr/>
        <a:lstStyle/>
        <a:p>
          <a:endParaRPr lang="es-AR"/>
        </a:p>
      </dgm:t>
    </dgm:pt>
    <dgm:pt modelId="{5D8EBB65-C39D-429E-A6C2-DCA01FB93865}" type="pres">
      <dgm:prSet presAssocID="{4C1C6732-87B0-4490-A4FE-38FAF01858B4}" presName="tile4text" presStyleLbl="node1" presStyleIdx="3" presStyleCnt="4">
        <dgm:presLayoutVars>
          <dgm:chMax val="0"/>
          <dgm:chPref val="0"/>
          <dgm:bulletEnabled val="1"/>
        </dgm:presLayoutVars>
      </dgm:prSet>
      <dgm:spPr/>
      <dgm:t>
        <a:bodyPr/>
        <a:lstStyle/>
        <a:p>
          <a:endParaRPr lang="es-AR"/>
        </a:p>
      </dgm:t>
    </dgm:pt>
    <dgm:pt modelId="{C523EA76-55DA-41A9-8DDA-6C1DEBFF295E}" type="pres">
      <dgm:prSet presAssocID="{4C1C6732-87B0-4490-A4FE-38FAF01858B4}" presName="centerTile" presStyleLbl="fgShp" presStyleIdx="0" presStyleCnt="1">
        <dgm:presLayoutVars>
          <dgm:chMax val="0"/>
          <dgm:chPref val="0"/>
        </dgm:presLayoutVars>
      </dgm:prSet>
      <dgm:spPr>
        <a:prstGeom prst="roundRect">
          <a:avLst/>
        </a:prstGeom>
      </dgm:spPr>
      <dgm:t>
        <a:bodyPr/>
        <a:lstStyle/>
        <a:p>
          <a:endParaRPr lang="es-AR"/>
        </a:p>
      </dgm:t>
    </dgm:pt>
  </dgm:ptLst>
  <dgm:cxnLst>
    <dgm:cxn modelId="{A700F58C-CA20-417F-A1C0-DA808BD0D851}" srcId="{2195888E-8EA0-4841-B32F-765CCC7CDF19}" destId="{62B21ED2-342F-418A-8534-C8E7E5AB8C2D}" srcOrd="0" destOrd="0" parTransId="{B11D8AEB-4A17-4948-B470-7F378EE70FE0}" sibTransId="{55CD325A-DDD4-4516-A7F0-921AA52CA382}"/>
    <dgm:cxn modelId="{DBCA1044-2774-4679-B189-8A1C2056259B}" type="presOf" srcId="{C9793E4B-D28B-4E12-B173-932D35D35A74}" destId="{B467542B-356C-4050-B3C8-819E745ADFA0}" srcOrd="1" destOrd="0" presId="urn:microsoft.com/office/officeart/2005/8/layout/matrix1"/>
    <dgm:cxn modelId="{DBBC4E44-8D7D-46CA-84D1-49AEF8BE24A9}" srcId="{2195888E-8EA0-4841-B32F-765CCC7CDF19}" destId="{C9793E4B-D28B-4E12-B173-932D35D35A74}" srcOrd="2" destOrd="0" parTransId="{BBCDBF13-9802-475D-BDAC-0854D09A605A}" sibTransId="{BE4D933A-5C19-4AA9-A4EC-0E6E5F790FAE}"/>
    <dgm:cxn modelId="{F6DBB2E7-F081-49AE-B266-AE7E5897793C}" type="presOf" srcId="{2195888E-8EA0-4841-B32F-765CCC7CDF19}" destId="{C523EA76-55DA-41A9-8DDA-6C1DEBFF295E}" srcOrd="0" destOrd="0" presId="urn:microsoft.com/office/officeart/2005/8/layout/matrix1"/>
    <dgm:cxn modelId="{B1BFAAFC-259D-4BE3-9647-83DD56C677CC}" srcId="{4C1C6732-87B0-4490-A4FE-38FAF01858B4}" destId="{2195888E-8EA0-4841-B32F-765CCC7CDF19}" srcOrd="0" destOrd="0" parTransId="{5DD3322A-F947-4874-A27A-9E662079C77B}" sibTransId="{EB17B5EC-F397-4471-A150-087659C53C6D}"/>
    <dgm:cxn modelId="{688FDB14-BC3D-4558-BBC5-D6D057AC72B4}" type="presOf" srcId="{88FF55F3-AFD4-4A11-A969-5546A2640129}" destId="{5D8EBB65-C39D-429E-A6C2-DCA01FB93865}" srcOrd="1" destOrd="0" presId="urn:microsoft.com/office/officeart/2005/8/layout/matrix1"/>
    <dgm:cxn modelId="{9CD51992-1617-44E0-87D4-C53B0F51307B}" srcId="{2195888E-8EA0-4841-B32F-765CCC7CDF19}" destId="{F88D7CC4-39B2-4AF6-B654-0E0F262CD5DB}" srcOrd="1" destOrd="0" parTransId="{C936CD5F-EDF2-4ADC-86B2-09B189C35027}" sibTransId="{44AD6032-C233-41AA-8EEF-2DF14CE5B1D3}"/>
    <dgm:cxn modelId="{332BEFF8-040A-4059-ADFF-7B5AD03974F5}" type="presOf" srcId="{F88D7CC4-39B2-4AF6-B654-0E0F262CD5DB}" destId="{A887DF7D-7C6F-46FC-8357-C890921393F5}" srcOrd="0" destOrd="0" presId="urn:microsoft.com/office/officeart/2005/8/layout/matrix1"/>
    <dgm:cxn modelId="{7DEF2D08-9AC4-40B8-92B4-279E646A721C}" type="presOf" srcId="{C9793E4B-D28B-4E12-B173-932D35D35A74}" destId="{709C4D65-31BF-4B21-A7B3-76829FE8D2CD}" srcOrd="0" destOrd="0" presId="urn:microsoft.com/office/officeart/2005/8/layout/matrix1"/>
    <dgm:cxn modelId="{DB4AA37C-C9DE-44B9-A9AF-AAF17245B977}" type="presOf" srcId="{F88D7CC4-39B2-4AF6-B654-0E0F262CD5DB}" destId="{12A0FEB7-EA72-4A32-AF31-CDAE9FB763B0}" srcOrd="1" destOrd="0" presId="urn:microsoft.com/office/officeart/2005/8/layout/matrix1"/>
    <dgm:cxn modelId="{59737493-8AA3-4F95-A40F-E2BB2B557828}" type="presOf" srcId="{4C1C6732-87B0-4490-A4FE-38FAF01858B4}" destId="{88EC189E-1D25-49A5-89DF-A0C127F3F73C}" srcOrd="0" destOrd="0" presId="urn:microsoft.com/office/officeart/2005/8/layout/matrix1"/>
    <dgm:cxn modelId="{00E1B694-579A-4186-A7B7-E3650F43831D}" type="presOf" srcId="{62B21ED2-342F-418A-8534-C8E7E5AB8C2D}" destId="{11F366E2-C6D9-40FD-9575-CBEF587DB0AB}" srcOrd="0" destOrd="0" presId="urn:microsoft.com/office/officeart/2005/8/layout/matrix1"/>
    <dgm:cxn modelId="{84DE5F45-7D5D-45E6-ABD4-6A434086F084}" type="presOf" srcId="{62B21ED2-342F-418A-8534-C8E7E5AB8C2D}" destId="{8F95BF7F-903E-481A-BF52-08A56D30FA6F}" srcOrd="1" destOrd="0" presId="urn:microsoft.com/office/officeart/2005/8/layout/matrix1"/>
    <dgm:cxn modelId="{BC3643F4-3637-4A07-9293-8EB99E6C8BA2}" type="presOf" srcId="{88FF55F3-AFD4-4A11-A969-5546A2640129}" destId="{9EE56CA5-727C-4A51-9938-8D5F84B26F24}" srcOrd="0" destOrd="0" presId="urn:microsoft.com/office/officeart/2005/8/layout/matrix1"/>
    <dgm:cxn modelId="{59D6B3EA-E4D8-4383-9DA4-A70D40D9CD1E}" srcId="{2195888E-8EA0-4841-B32F-765CCC7CDF19}" destId="{88FF55F3-AFD4-4A11-A969-5546A2640129}" srcOrd="3" destOrd="0" parTransId="{C282617A-7D0E-4EE7-8AB9-1B8617E46984}" sibTransId="{8763CDCC-B783-48E6-A6B8-3AC8C0B3F413}"/>
    <dgm:cxn modelId="{7686E4A8-A575-497A-9E69-12B5E134AD71}" type="presParOf" srcId="{88EC189E-1D25-49A5-89DF-A0C127F3F73C}" destId="{E4283215-BBD7-4E8D-AE61-29DD94FD8EEC}" srcOrd="0" destOrd="0" presId="urn:microsoft.com/office/officeart/2005/8/layout/matrix1"/>
    <dgm:cxn modelId="{E663AC0E-0337-45F4-9E0B-BBA64E4FACEE}" type="presParOf" srcId="{E4283215-BBD7-4E8D-AE61-29DD94FD8EEC}" destId="{11F366E2-C6D9-40FD-9575-CBEF587DB0AB}" srcOrd="0" destOrd="0" presId="urn:microsoft.com/office/officeart/2005/8/layout/matrix1"/>
    <dgm:cxn modelId="{F8DC13F9-F899-430E-86CF-E9A6E7C9B9D6}" type="presParOf" srcId="{E4283215-BBD7-4E8D-AE61-29DD94FD8EEC}" destId="{8F95BF7F-903E-481A-BF52-08A56D30FA6F}" srcOrd="1" destOrd="0" presId="urn:microsoft.com/office/officeart/2005/8/layout/matrix1"/>
    <dgm:cxn modelId="{0881950A-F071-4D20-A9BE-AE4220413473}" type="presParOf" srcId="{E4283215-BBD7-4E8D-AE61-29DD94FD8EEC}" destId="{A887DF7D-7C6F-46FC-8357-C890921393F5}" srcOrd="2" destOrd="0" presId="urn:microsoft.com/office/officeart/2005/8/layout/matrix1"/>
    <dgm:cxn modelId="{A573C605-0ACA-4E54-A8D5-B3B5FD42AF09}" type="presParOf" srcId="{E4283215-BBD7-4E8D-AE61-29DD94FD8EEC}" destId="{12A0FEB7-EA72-4A32-AF31-CDAE9FB763B0}" srcOrd="3" destOrd="0" presId="urn:microsoft.com/office/officeart/2005/8/layout/matrix1"/>
    <dgm:cxn modelId="{1E784EC7-A0F0-47FF-B8EC-0A603122E32A}" type="presParOf" srcId="{E4283215-BBD7-4E8D-AE61-29DD94FD8EEC}" destId="{709C4D65-31BF-4B21-A7B3-76829FE8D2CD}" srcOrd="4" destOrd="0" presId="urn:microsoft.com/office/officeart/2005/8/layout/matrix1"/>
    <dgm:cxn modelId="{2E124165-5553-4AD4-A1A4-2EF81E72B541}" type="presParOf" srcId="{E4283215-BBD7-4E8D-AE61-29DD94FD8EEC}" destId="{B467542B-356C-4050-B3C8-819E745ADFA0}" srcOrd="5" destOrd="0" presId="urn:microsoft.com/office/officeart/2005/8/layout/matrix1"/>
    <dgm:cxn modelId="{216D2B39-38F1-47DC-B45E-451919F2A234}" type="presParOf" srcId="{E4283215-BBD7-4E8D-AE61-29DD94FD8EEC}" destId="{9EE56CA5-727C-4A51-9938-8D5F84B26F24}" srcOrd="6" destOrd="0" presId="urn:microsoft.com/office/officeart/2005/8/layout/matrix1"/>
    <dgm:cxn modelId="{3D609CDB-C341-475A-BA6F-050E0AB099BF}" type="presParOf" srcId="{E4283215-BBD7-4E8D-AE61-29DD94FD8EEC}" destId="{5D8EBB65-C39D-429E-A6C2-DCA01FB93865}" srcOrd="7" destOrd="0" presId="urn:microsoft.com/office/officeart/2005/8/layout/matrix1"/>
    <dgm:cxn modelId="{833349B8-CEAD-4809-BAB8-D2AC35D7BE5F}" type="presParOf" srcId="{88EC189E-1D25-49A5-89DF-A0C127F3F73C}" destId="{C523EA76-55DA-41A9-8DDA-6C1DEBFF295E}" srcOrd="1" destOrd="0" presId="urn:microsoft.com/office/officeart/2005/8/layout/matrix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AA040EB-D0FD-42C4-A4CB-93DA1365D960}"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s-ES"/>
        </a:p>
      </dgm:t>
    </dgm:pt>
    <dgm:pt modelId="{C69BA9BC-C983-4D0E-AF81-2AB385612069}">
      <dgm:prSet phldrT="[Texto]" custT="1"/>
      <dgm:spPr/>
      <dgm:t>
        <a:bodyPr/>
        <a:lstStyle/>
        <a:p>
          <a:r>
            <a:rPr lang="es-ES" sz="1200" dirty="0" smtClean="0"/>
            <a:t>2000</a:t>
          </a:r>
        </a:p>
        <a:p>
          <a:r>
            <a:rPr lang="es-ES" sz="1200" dirty="0" smtClean="0"/>
            <a:t>(Septiembre)</a:t>
          </a:r>
        </a:p>
        <a:p>
          <a:endParaRPr lang="es-ES" sz="700" dirty="0" smtClean="0"/>
        </a:p>
        <a:p>
          <a:r>
            <a:rPr lang="es-ES" sz="1200" dirty="0" smtClean="0"/>
            <a:t>Declaración del Milenio, NY </a:t>
          </a:r>
        </a:p>
        <a:p>
          <a:endParaRPr lang="es-ES" sz="600" dirty="0" smtClean="0"/>
        </a:p>
        <a:p>
          <a:r>
            <a:rPr lang="es-ES" sz="1200" dirty="0" smtClean="0"/>
            <a:t>8 Objetivos de Desarrollo del Milenio</a:t>
          </a:r>
          <a:endParaRPr lang="es-ES" sz="1200" dirty="0"/>
        </a:p>
      </dgm:t>
    </dgm:pt>
    <dgm:pt modelId="{BFD1ADBA-2E08-432B-8768-D1970C6EE03D}" type="parTrans" cxnId="{AD065743-283E-4FBA-8A1B-C58D144BA7C3}">
      <dgm:prSet/>
      <dgm:spPr/>
      <dgm:t>
        <a:bodyPr/>
        <a:lstStyle/>
        <a:p>
          <a:endParaRPr lang="es-ES" sz="2800"/>
        </a:p>
      </dgm:t>
    </dgm:pt>
    <dgm:pt modelId="{51D6CEBA-324D-4DCC-9CB8-211549D7FDED}" type="sibTrans" cxnId="{AD065743-283E-4FBA-8A1B-C58D144BA7C3}">
      <dgm:prSet/>
      <dgm:spPr/>
      <dgm:t>
        <a:bodyPr/>
        <a:lstStyle/>
        <a:p>
          <a:endParaRPr lang="es-ES" sz="2800"/>
        </a:p>
      </dgm:t>
    </dgm:pt>
    <dgm:pt modelId="{C8806359-89AE-404B-A460-A1619B01FD5A}">
      <dgm:prSet phldrT="[Texto]" custT="1"/>
      <dgm:spPr/>
      <dgm:t>
        <a:bodyPr/>
        <a:lstStyle/>
        <a:p>
          <a:r>
            <a:rPr lang="es-ES" sz="1200" dirty="0" smtClean="0"/>
            <a:t>2012</a:t>
          </a:r>
        </a:p>
        <a:p>
          <a:r>
            <a:rPr lang="es-ES" sz="1200" dirty="0" smtClean="0"/>
            <a:t>(Junio)</a:t>
          </a:r>
        </a:p>
        <a:p>
          <a:endParaRPr lang="es-ES" sz="700" dirty="0" smtClean="0"/>
        </a:p>
        <a:p>
          <a:r>
            <a:rPr lang="es-ES" sz="1200" dirty="0" smtClean="0"/>
            <a:t>Conferencia</a:t>
          </a:r>
        </a:p>
        <a:p>
          <a:r>
            <a:rPr lang="es-ES" sz="1200" dirty="0" smtClean="0"/>
            <a:t>Río +20</a:t>
          </a:r>
        </a:p>
        <a:p>
          <a:endParaRPr lang="es-ES" sz="700" dirty="0" smtClean="0"/>
        </a:p>
        <a:p>
          <a:r>
            <a:rPr lang="es-ES" sz="1200" dirty="0" smtClean="0"/>
            <a:t>Desarrollo </a:t>
          </a:r>
        </a:p>
        <a:p>
          <a:r>
            <a:rPr lang="es-ES" sz="1200" dirty="0" smtClean="0"/>
            <a:t>Sostenible</a:t>
          </a:r>
          <a:endParaRPr lang="es-ES" sz="1200" dirty="0"/>
        </a:p>
      </dgm:t>
    </dgm:pt>
    <dgm:pt modelId="{C17BC6B1-7CAD-4AF1-8B2E-49733C8D0AEE}" type="parTrans" cxnId="{80480E2A-67DE-42B4-8157-51EA97B36B9D}">
      <dgm:prSet/>
      <dgm:spPr/>
      <dgm:t>
        <a:bodyPr/>
        <a:lstStyle/>
        <a:p>
          <a:endParaRPr lang="es-ES" sz="2800"/>
        </a:p>
      </dgm:t>
    </dgm:pt>
    <dgm:pt modelId="{DB9EA4B3-33E3-42DC-9F9A-D59B6AEAE8AE}" type="sibTrans" cxnId="{80480E2A-67DE-42B4-8157-51EA97B36B9D}">
      <dgm:prSet/>
      <dgm:spPr/>
      <dgm:t>
        <a:bodyPr/>
        <a:lstStyle/>
        <a:p>
          <a:endParaRPr lang="es-ES" sz="2800"/>
        </a:p>
      </dgm:t>
    </dgm:pt>
    <dgm:pt modelId="{607A5360-3B11-40BC-BA50-0DB243CDAB64}">
      <dgm:prSet phldrT="[Texto]" custT="1"/>
      <dgm:spPr/>
      <dgm:t>
        <a:bodyPr/>
        <a:lstStyle/>
        <a:p>
          <a:r>
            <a:rPr lang="es-ES" sz="1200" dirty="0" smtClean="0"/>
            <a:t>2015</a:t>
          </a:r>
        </a:p>
        <a:p>
          <a:r>
            <a:rPr lang="es-ES" sz="1200" dirty="0" smtClean="0"/>
            <a:t>(Marzo)</a:t>
          </a:r>
        </a:p>
        <a:p>
          <a:endParaRPr lang="es-ES" sz="1200" dirty="0" smtClean="0"/>
        </a:p>
        <a:p>
          <a:r>
            <a:rPr lang="es-ES" sz="1200" dirty="0" smtClean="0"/>
            <a:t>Conferencia Sendai</a:t>
          </a:r>
        </a:p>
        <a:p>
          <a:endParaRPr lang="es-ES" sz="1200" dirty="0" smtClean="0"/>
        </a:p>
        <a:p>
          <a:r>
            <a:rPr lang="es-ES" sz="1200" dirty="0" smtClean="0"/>
            <a:t>Reducción de Riesgos de Desastres</a:t>
          </a:r>
          <a:endParaRPr lang="es-ES" sz="1200" dirty="0"/>
        </a:p>
      </dgm:t>
    </dgm:pt>
    <dgm:pt modelId="{0A46F0FA-83F7-4ED8-BAC2-89F57CDF8162}" type="parTrans" cxnId="{4D8D76E0-5268-4800-A3AA-EE97F5A1801C}">
      <dgm:prSet/>
      <dgm:spPr/>
      <dgm:t>
        <a:bodyPr/>
        <a:lstStyle/>
        <a:p>
          <a:endParaRPr lang="es-ES" sz="2800"/>
        </a:p>
      </dgm:t>
    </dgm:pt>
    <dgm:pt modelId="{406734EC-0348-4402-82CE-6A679D4BB471}" type="sibTrans" cxnId="{4D8D76E0-5268-4800-A3AA-EE97F5A1801C}">
      <dgm:prSet/>
      <dgm:spPr/>
      <dgm:t>
        <a:bodyPr/>
        <a:lstStyle/>
        <a:p>
          <a:endParaRPr lang="es-ES" sz="2800"/>
        </a:p>
      </dgm:t>
    </dgm:pt>
    <dgm:pt modelId="{1AE2AC0A-5A52-4DB9-B2CA-A55462ACB911}">
      <dgm:prSet custT="1"/>
      <dgm:spPr/>
      <dgm:t>
        <a:bodyPr/>
        <a:lstStyle/>
        <a:p>
          <a:r>
            <a:rPr lang="es-ES" sz="1200" dirty="0" smtClean="0"/>
            <a:t>2015</a:t>
          </a:r>
        </a:p>
        <a:p>
          <a:r>
            <a:rPr lang="es-ES" sz="1200" dirty="0" smtClean="0"/>
            <a:t>(Agosto)</a:t>
          </a:r>
        </a:p>
        <a:p>
          <a:endParaRPr lang="es-ES" sz="1200" dirty="0" smtClean="0"/>
        </a:p>
        <a:p>
          <a:r>
            <a:rPr lang="es-ES" sz="1200" dirty="0" smtClean="0"/>
            <a:t>Conferencia Addis Abeba</a:t>
          </a:r>
        </a:p>
        <a:p>
          <a:endParaRPr lang="es-ES" sz="1200" dirty="0" smtClean="0"/>
        </a:p>
        <a:p>
          <a:r>
            <a:rPr lang="es-ES" sz="1200" dirty="0" smtClean="0"/>
            <a:t>Financiación </a:t>
          </a:r>
        </a:p>
        <a:p>
          <a:r>
            <a:rPr lang="es-ES" sz="1200" dirty="0" smtClean="0"/>
            <a:t>para el desarrollo</a:t>
          </a:r>
          <a:endParaRPr lang="es-ES" sz="1200" dirty="0"/>
        </a:p>
      </dgm:t>
    </dgm:pt>
    <dgm:pt modelId="{BEC99F4A-54EF-4904-A912-B1A60CF4C69E}" type="parTrans" cxnId="{0FF76993-B427-4BAA-A88F-3F2231188622}">
      <dgm:prSet/>
      <dgm:spPr/>
      <dgm:t>
        <a:bodyPr/>
        <a:lstStyle/>
        <a:p>
          <a:endParaRPr lang="es-ES" sz="2800"/>
        </a:p>
      </dgm:t>
    </dgm:pt>
    <dgm:pt modelId="{262126DB-D7B8-4155-B336-3615430B8777}" type="sibTrans" cxnId="{0FF76993-B427-4BAA-A88F-3F2231188622}">
      <dgm:prSet/>
      <dgm:spPr/>
      <dgm:t>
        <a:bodyPr/>
        <a:lstStyle/>
        <a:p>
          <a:endParaRPr lang="es-ES" sz="2800"/>
        </a:p>
      </dgm:t>
    </dgm:pt>
    <dgm:pt modelId="{D230AB5E-4560-4E5E-B59E-1F8FED96C2BA}">
      <dgm:prSet custT="1"/>
      <dgm:spPr/>
      <dgm:t>
        <a:bodyPr/>
        <a:lstStyle/>
        <a:p>
          <a:r>
            <a:rPr lang="es-ES" sz="1200" dirty="0" smtClean="0"/>
            <a:t>2015</a:t>
          </a:r>
        </a:p>
        <a:p>
          <a:r>
            <a:rPr lang="es-ES" sz="1200" dirty="0" smtClean="0"/>
            <a:t>(Septiembre)</a:t>
          </a:r>
        </a:p>
        <a:p>
          <a:endParaRPr lang="es-ES" sz="1200" dirty="0" smtClean="0"/>
        </a:p>
        <a:p>
          <a:r>
            <a:rPr lang="es-ES" sz="1200" dirty="0" smtClean="0"/>
            <a:t>Cumbre de Estados Miembro</a:t>
          </a:r>
        </a:p>
        <a:p>
          <a:endParaRPr lang="es-ES" sz="1200" dirty="0" smtClean="0"/>
        </a:p>
        <a:p>
          <a:r>
            <a:rPr lang="es-ES" sz="1200" dirty="0" smtClean="0"/>
            <a:t>Agenda Global de Desarrollo 2030  </a:t>
          </a:r>
          <a:endParaRPr lang="es-ES" sz="1200" dirty="0"/>
        </a:p>
      </dgm:t>
    </dgm:pt>
    <dgm:pt modelId="{878FFC1E-B20C-43BF-B947-847FA3F9C4F9}" type="parTrans" cxnId="{3227BCCC-9CA5-4D71-9F19-925F889DDC32}">
      <dgm:prSet/>
      <dgm:spPr/>
      <dgm:t>
        <a:bodyPr/>
        <a:lstStyle/>
        <a:p>
          <a:endParaRPr lang="es-ES" sz="2800"/>
        </a:p>
      </dgm:t>
    </dgm:pt>
    <dgm:pt modelId="{A5DB6077-FFE3-43C7-ADDE-E95279AEDFE6}" type="sibTrans" cxnId="{3227BCCC-9CA5-4D71-9F19-925F889DDC32}">
      <dgm:prSet/>
      <dgm:spPr/>
      <dgm:t>
        <a:bodyPr/>
        <a:lstStyle/>
        <a:p>
          <a:endParaRPr lang="es-ES" sz="2800"/>
        </a:p>
      </dgm:t>
    </dgm:pt>
    <dgm:pt modelId="{5B4CC2A6-26C9-4F09-8790-9B08663A3E97}" type="pres">
      <dgm:prSet presAssocID="{8AA040EB-D0FD-42C4-A4CB-93DA1365D960}" presName="CompostProcess" presStyleCnt="0">
        <dgm:presLayoutVars>
          <dgm:dir/>
          <dgm:resizeHandles val="exact"/>
        </dgm:presLayoutVars>
      </dgm:prSet>
      <dgm:spPr/>
      <dgm:t>
        <a:bodyPr/>
        <a:lstStyle/>
        <a:p>
          <a:endParaRPr lang="es-ES"/>
        </a:p>
      </dgm:t>
    </dgm:pt>
    <dgm:pt modelId="{520C59D1-C75A-469D-975A-9619C5C3A85C}" type="pres">
      <dgm:prSet presAssocID="{8AA040EB-D0FD-42C4-A4CB-93DA1365D960}" presName="arrow" presStyleLbl="bgShp" presStyleIdx="0" presStyleCnt="1"/>
      <dgm:spPr/>
    </dgm:pt>
    <dgm:pt modelId="{03205F35-85BC-4081-8989-9FB500802C0C}" type="pres">
      <dgm:prSet presAssocID="{8AA040EB-D0FD-42C4-A4CB-93DA1365D960}" presName="linearProcess" presStyleCnt="0"/>
      <dgm:spPr/>
    </dgm:pt>
    <dgm:pt modelId="{4CE4EDB2-6F97-495F-ABD7-102ECDB2C54E}" type="pres">
      <dgm:prSet presAssocID="{C69BA9BC-C983-4D0E-AF81-2AB385612069}" presName="textNode" presStyleLbl="node1" presStyleIdx="0" presStyleCnt="5" custLinFactNeighborY="2353">
        <dgm:presLayoutVars>
          <dgm:bulletEnabled val="1"/>
        </dgm:presLayoutVars>
      </dgm:prSet>
      <dgm:spPr/>
      <dgm:t>
        <a:bodyPr/>
        <a:lstStyle/>
        <a:p>
          <a:endParaRPr lang="es-ES"/>
        </a:p>
      </dgm:t>
    </dgm:pt>
    <dgm:pt modelId="{86B35900-02C0-427C-9B9C-EE424E5DE6F7}" type="pres">
      <dgm:prSet presAssocID="{51D6CEBA-324D-4DCC-9CB8-211549D7FDED}" presName="sibTrans" presStyleCnt="0"/>
      <dgm:spPr/>
    </dgm:pt>
    <dgm:pt modelId="{56D4E0EA-41F8-4580-B831-3CD0A54A02C4}" type="pres">
      <dgm:prSet presAssocID="{C8806359-89AE-404B-A460-A1619B01FD5A}" presName="textNode" presStyleLbl="node1" presStyleIdx="1" presStyleCnt="5" custLinFactNeighborY="2353">
        <dgm:presLayoutVars>
          <dgm:bulletEnabled val="1"/>
        </dgm:presLayoutVars>
      </dgm:prSet>
      <dgm:spPr/>
      <dgm:t>
        <a:bodyPr/>
        <a:lstStyle/>
        <a:p>
          <a:endParaRPr lang="es-ES"/>
        </a:p>
      </dgm:t>
    </dgm:pt>
    <dgm:pt modelId="{A13068EF-2838-4213-A91C-C5164EB17ECC}" type="pres">
      <dgm:prSet presAssocID="{DB9EA4B3-33E3-42DC-9F9A-D59B6AEAE8AE}" presName="sibTrans" presStyleCnt="0"/>
      <dgm:spPr/>
    </dgm:pt>
    <dgm:pt modelId="{108B2D9B-A493-4AAE-BEEC-CD63974AC726}" type="pres">
      <dgm:prSet presAssocID="{607A5360-3B11-40BC-BA50-0DB243CDAB64}" presName="textNode" presStyleLbl="node1" presStyleIdx="2" presStyleCnt="5" custLinFactNeighborX="-76959" custLinFactNeighborY="2353">
        <dgm:presLayoutVars>
          <dgm:bulletEnabled val="1"/>
        </dgm:presLayoutVars>
      </dgm:prSet>
      <dgm:spPr/>
      <dgm:t>
        <a:bodyPr/>
        <a:lstStyle/>
        <a:p>
          <a:endParaRPr lang="es-ES"/>
        </a:p>
      </dgm:t>
    </dgm:pt>
    <dgm:pt modelId="{580DA365-166B-4285-BF61-B7321157DA64}" type="pres">
      <dgm:prSet presAssocID="{406734EC-0348-4402-82CE-6A679D4BB471}" presName="sibTrans" presStyleCnt="0"/>
      <dgm:spPr/>
    </dgm:pt>
    <dgm:pt modelId="{F1616DCB-F24F-4511-94BC-5D5BEFC2F9A5}" type="pres">
      <dgm:prSet presAssocID="{D230AB5E-4560-4E5E-B59E-1F8FED96C2BA}" presName="textNode" presStyleLbl="node1" presStyleIdx="3" presStyleCnt="5" custLinFactX="93814" custLinFactNeighborX="100000" custLinFactNeighborY="2943">
        <dgm:presLayoutVars>
          <dgm:bulletEnabled val="1"/>
        </dgm:presLayoutVars>
      </dgm:prSet>
      <dgm:spPr/>
      <dgm:t>
        <a:bodyPr/>
        <a:lstStyle/>
        <a:p>
          <a:endParaRPr lang="es-ES"/>
        </a:p>
      </dgm:t>
    </dgm:pt>
    <dgm:pt modelId="{491B3A9B-693F-46E9-880D-5591E8899C28}" type="pres">
      <dgm:prSet presAssocID="{A5DB6077-FFE3-43C7-ADDE-E95279AEDFE6}" presName="sibTrans" presStyleCnt="0"/>
      <dgm:spPr/>
    </dgm:pt>
    <dgm:pt modelId="{098C80D4-30B6-4615-A92C-88A2AE138410}" type="pres">
      <dgm:prSet presAssocID="{1AE2AC0A-5A52-4DB9-B2CA-A55462ACB911}" presName="textNode" presStyleLbl="node1" presStyleIdx="4" presStyleCnt="5" custLinFactX="-100166" custLinFactNeighborX="-200000" custLinFactNeighborY="1767">
        <dgm:presLayoutVars>
          <dgm:bulletEnabled val="1"/>
        </dgm:presLayoutVars>
      </dgm:prSet>
      <dgm:spPr/>
      <dgm:t>
        <a:bodyPr/>
        <a:lstStyle/>
        <a:p>
          <a:endParaRPr lang="es-ES"/>
        </a:p>
      </dgm:t>
    </dgm:pt>
  </dgm:ptLst>
  <dgm:cxnLst>
    <dgm:cxn modelId="{80480E2A-67DE-42B4-8157-51EA97B36B9D}" srcId="{8AA040EB-D0FD-42C4-A4CB-93DA1365D960}" destId="{C8806359-89AE-404B-A460-A1619B01FD5A}" srcOrd="1" destOrd="0" parTransId="{C17BC6B1-7CAD-4AF1-8B2E-49733C8D0AEE}" sibTransId="{DB9EA4B3-33E3-42DC-9F9A-D59B6AEAE8AE}"/>
    <dgm:cxn modelId="{3227BCCC-9CA5-4D71-9F19-925F889DDC32}" srcId="{8AA040EB-D0FD-42C4-A4CB-93DA1365D960}" destId="{D230AB5E-4560-4E5E-B59E-1F8FED96C2BA}" srcOrd="3" destOrd="0" parTransId="{878FFC1E-B20C-43BF-B947-847FA3F9C4F9}" sibTransId="{A5DB6077-FFE3-43C7-ADDE-E95279AEDFE6}"/>
    <dgm:cxn modelId="{E66B5D98-9A9F-44EF-BF07-2C313ECCDCD8}" type="presOf" srcId="{D230AB5E-4560-4E5E-B59E-1F8FED96C2BA}" destId="{F1616DCB-F24F-4511-94BC-5D5BEFC2F9A5}" srcOrd="0" destOrd="0" presId="urn:microsoft.com/office/officeart/2005/8/layout/hProcess9"/>
    <dgm:cxn modelId="{4D8D76E0-5268-4800-A3AA-EE97F5A1801C}" srcId="{8AA040EB-D0FD-42C4-A4CB-93DA1365D960}" destId="{607A5360-3B11-40BC-BA50-0DB243CDAB64}" srcOrd="2" destOrd="0" parTransId="{0A46F0FA-83F7-4ED8-BAC2-89F57CDF8162}" sibTransId="{406734EC-0348-4402-82CE-6A679D4BB471}"/>
    <dgm:cxn modelId="{B58831A9-D7C7-4E58-8CAE-77D39B90018B}" type="presOf" srcId="{C69BA9BC-C983-4D0E-AF81-2AB385612069}" destId="{4CE4EDB2-6F97-495F-ABD7-102ECDB2C54E}" srcOrd="0" destOrd="0" presId="urn:microsoft.com/office/officeart/2005/8/layout/hProcess9"/>
    <dgm:cxn modelId="{0FF76993-B427-4BAA-A88F-3F2231188622}" srcId="{8AA040EB-D0FD-42C4-A4CB-93DA1365D960}" destId="{1AE2AC0A-5A52-4DB9-B2CA-A55462ACB911}" srcOrd="4" destOrd="0" parTransId="{BEC99F4A-54EF-4904-A912-B1A60CF4C69E}" sibTransId="{262126DB-D7B8-4155-B336-3615430B8777}"/>
    <dgm:cxn modelId="{45887C1E-C829-4D95-83FF-88BEBC656202}" type="presOf" srcId="{8AA040EB-D0FD-42C4-A4CB-93DA1365D960}" destId="{5B4CC2A6-26C9-4F09-8790-9B08663A3E97}" srcOrd="0" destOrd="0" presId="urn:microsoft.com/office/officeart/2005/8/layout/hProcess9"/>
    <dgm:cxn modelId="{4EAA406A-7E65-4F15-928C-4EBF8B6F1ED0}" type="presOf" srcId="{C8806359-89AE-404B-A460-A1619B01FD5A}" destId="{56D4E0EA-41F8-4580-B831-3CD0A54A02C4}" srcOrd="0" destOrd="0" presId="urn:microsoft.com/office/officeart/2005/8/layout/hProcess9"/>
    <dgm:cxn modelId="{AD065743-283E-4FBA-8A1B-C58D144BA7C3}" srcId="{8AA040EB-D0FD-42C4-A4CB-93DA1365D960}" destId="{C69BA9BC-C983-4D0E-AF81-2AB385612069}" srcOrd="0" destOrd="0" parTransId="{BFD1ADBA-2E08-432B-8768-D1970C6EE03D}" sibTransId="{51D6CEBA-324D-4DCC-9CB8-211549D7FDED}"/>
    <dgm:cxn modelId="{70026867-ADB0-488B-A1AD-C5192C46CAF8}" type="presOf" srcId="{1AE2AC0A-5A52-4DB9-B2CA-A55462ACB911}" destId="{098C80D4-30B6-4615-A92C-88A2AE138410}" srcOrd="0" destOrd="0" presId="urn:microsoft.com/office/officeart/2005/8/layout/hProcess9"/>
    <dgm:cxn modelId="{A885F029-0A22-4BB7-B655-8478363044DD}" type="presOf" srcId="{607A5360-3B11-40BC-BA50-0DB243CDAB64}" destId="{108B2D9B-A493-4AAE-BEEC-CD63974AC726}" srcOrd="0" destOrd="0" presId="urn:microsoft.com/office/officeart/2005/8/layout/hProcess9"/>
    <dgm:cxn modelId="{48A28FDC-C3AB-43FC-BDB0-6DDCFB6F693E}" type="presParOf" srcId="{5B4CC2A6-26C9-4F09-8790-9B08663A3E97}" destId="{520C59D1-C75A-469D-975A-9619C5C3A85C}" srcOrd="0" destOrd="0" presId="urn:microsoft.com/office/officeart/2005/8/layout/hProcess9"/>
    <dgm:cxn modelId="{08E59945-F9FA-4D82-AC7E-6BBD2362BD13}" type="presParOf" srcId="{5B4CC2A6-26C9-4F09-8790-9B08663A3E97}" destId="{03205F35-85BC-4081-8989-9FB500802C0C}" srcOrd="1" destOrd="0" presId="urn:microsoft.com/office/officeart/2005/8/layout/hProcess9"/>
    <dgm:cxn modelId="{047DF794-097F-4653-B0E7-A538B4FF0F15}" type="presParOf" srcId="{03205F35-85BC-4081-8989-9FB500802C0C}" destId="{4CE4EDB2-6F97-495F-ABD7-102ECDB2C54E}" srcOrd="0" destOrd="0" presId="urn:microsoft.com/office/officeart/2005/8/layout/hProcess9"/>
    <dgm:cxn modelId="{D8288E3C-CABA-4DAB-BA3C-9F5799FF1650}" type="presParOf" srcId="{03205F35-85BC-4081-8989-9FB500802C0C}" destId="{86B35900-02C0-427C-9B9C-EE424E5DE6F7}" srcOrd="1" destOrd="0" presId="urn:microsoft.com/office/officeart/2005/8/layout/hProcess9"/>
    <dgm:cxn modelId="{F9BC7156-EEE0-4C1C-8DE7-0369E5D3137E}" type="presParOf" srcId="{03205F35-85BC-4081-8989-9FB500802C0C}" destId="{56D4E0EA-41F8-4580-B831-3CD0A54A02C4}" srcOrd="2" destOrd="0" presId="urn:microsoft.com/office/officeart/2005/8/layout/hProcess9"/>
    <dgm:cxn modelId="{5DA57CE2-9E5A-412B-AD69-026AB6E68510}" type="presParOf" srcId="{03205F35-85BC-4081-8989-9FB500802C0C}" destId="{A13068EF-2838-4213-A91C-C5164EB17ECC}" srcOrd="3" destOrd="0" presId="urn:microsoft.com/office/officeart/2005/8/layout/hProcess9"/>
    <dgm:cxn modelId="{9DE69D82-9088-414A-AAE8-416F44F90345}" type="presParOf" srcId="{03205F35-85BC-4081-8989-9FB500802C0C}" destId="{108B2D9B-A493-4AAE-BEEC-CD63974AC726}" srcOrd="4" destOrd="0" presId="urn:microsoft.com/office/officeart/2005/8/layout/hProcess9"/>
    <dgm:cxn modelId="{9579DC58-36F0-400F-9A72-37A1B4AB9E5B}" type="presParOf" srcId="{03205F35-85BC-4081-8989-9FB500802C0C}" destId="{580DA365-166B-4285-BF61-B7321157DA64}" srcOrd="5" destOrd="0" presId="urn:microsoft.com/office/officeart/2005/8/layout/hProcess9"/>
    <dgm:cxn modelId="{A628F1B1-BC60-47E4-AF46-BACCF48FA9CA}" type="presParOf" srcId="{03205F35-85BC-4081-8989-9FB500802C0C}" destId="{F1616DCB-F24F-4511-94BC-5D5BEFC2F9A5}" srcOrd="6" destOrd="0" presId="urn:microsoft.com/office/officeart/2005/8/layout/hProcess9"/>
    <dgm:cxn modelId="{8DDDC944-0AE2-4A39-B979-4888C40AC693}" type="presParOf" srcId="{03205F35-85BC-4081-8989-9FB500802C0C}" destId="{491B3A9B-693F-46E9-880D-5591E8899C28}" srcOrd="7" destOrd="0" presId="urn:microsoft.com/office/officeart/2005/8/layout/hProcess9"/>
    <dgm:cxn modelId="{9C434699-3840-4989-A04A-7FE3B253123A}" type="presParOf" srcId="{03205F35-85BC-4081-8989-9FB500802C0C}" destId="{098C80D4-30B6-4615-A92C-88A2AE138410}" srcOrd="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F68AB3A-ED99-401F-918D-9E82CF2A746E}"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s-AR"/>
        </a:p>
      </dgm:t>
    </dgm:pt>
    <dgm:pt modelId="{F9418CBA-20B5-45C7-B31B-D3A19D42C8E1}">
      <dgm:prSet phldrT="[Texto]" custT="1"/>
      <dgm:spPr>
        <a:solidFill>
          <a:srgbClr val="4472C4"/>
        </a:solidFill>
      </dgm:spPr>
      <dgm:t>
        <a:bodyPr/>
        <a:lstStyle/>
        <a:p>
          <a:r>
            <a:rPr lang="es-ES" sz="2200" b="1" dirty="0" smtClean="0">
              <a:latin typeface="Calibri" panose="020F0502020204030204" pitchFamily="34" charset="0"/>
              <a:cs typeface="Calibri" panose="020F0502020204030204" pitchFamily="34" charset="0"/>
            </a:rPr>
            <a:t>17 OBJETIVOS</a:t>
          </a:r>
        </a:p>
        <a:p>
          <a:r>
            <a:rPr lang="es-ES" sz="2200" dirty="0" smtClean="0">
              <a:latin typeface="Calibri" panose="020F0502020204030204" pitchFamily="34" charset="0"/>
              <a:cs typeface="Calibri" panose="020F0502020204030204" pitchFamily="34" charset="0"/>
            </a:rPr>
            <a:t>Cada uno de los ODS expresa un </a:t>
          </a:r>
          <a:r>
            <a:rPr lang="es-ES" sz="2200" b="1" dirty="0" smtClean="0">
              <a:latin typeface="Calibri" panose="020F0502020204030204" pitchFamily="34" charset="0"/>
              <a:cs typeface="Calibri" panose="020F0502020204030204" pitchFamily="34" charset="0"/>
            </a:rPr>
            <a:t>objetivo</a:t>
          </a:r>
          <a:r>
            <a:rPr lang="es-ES" sz="2200" dirty="0" smtClean="0">
              <a:latin typeface="Calibri" panose="020F0502020204030204" pitchFamily="34" charset="0"/>
              <a:cs typeface="Calibri" panose="020F0502020204030204" pitchFamily="34" charset="0"/>
            </a:rPr>
            <a:t> que se aspira alcanzar.    </a:t>
          </a:r>
          <a:endParaRPr lang="es-AR" sz="2200" dirty="0">
            <a:latin typeface="Calibri" panose="020F0502020204030204" pitchFamily="34" charset="0"/>
            <a:cs typeface="Calibri" panose="020F0502020204030204" pitchFamily="34" charset="0"/>
          </a:endParaRPr>
        </a:p>
      </dgm:t>
    </dgm:pt>
    <dgm:pt modelId="{8E05DD6F-4411-4C7F-8B62-555A37404B2E}" type="parTrans" cxnId="{EABF50B2-EE13-4D07-9A39-625D48528D82}">
      <dgm:prSet/>
      <dgm:spPr/>
      <dgm:t>
        <a:bodyPr/>
        <a:lstStyle/>
        <a:p>
          <a:endParaRPr lang="es-AR"/>
        </a:p>
      </dgm:t>
    </dgm:pt>
    <dgm:pt modelId="{48C01C09-A49E-46DD-82FE-6378CA12513A}" type="sibTrans" cxnId="{EABF50B2-EE13-4D07-9A39-625D48528D82}">
      <dgm:prSet/>
      <dgm:spPr/>
      <dgm:t>
        <a:bodyPr/>
        <a:lstStyle/>
        <a:p>
          <a:endParaRPr lang="es-AR"/>
        </a:p>
      </dgm:t>
    </dgm:pt>
    <dgm:pt modelId="{6BE7B37B-D047-4C7E-8A64-0AF470F22A55}">
      <dgm:prSet phldrT="[Texto]" custT="1"/>
      <dgm:spPr>
        <a:solidFill>
          <a:srgbClr val="43BB8D"/>
        </a:solidFill>
      </dgm:spPr>
      <dgm:t>
        <a:bodyPr/>
        <a:lstStyle/>
        <a:p>
          <a:r>
            <a:rPr lang="es-ES" sz="2200" b="1" dirty="0" smtClean="0">
              <a:latin typeface="Calibri" panose="020F0502020204030204" pitchFamily="34" charset="0"/>
              <a:cs typeface="Calibri" panose="020F0502020204030204" pitchFamily="34" charset="0"/>
            </a:rPr>
            <a:t>169 METAS</a:t>
          </a:r>
        </a:p>
        <a:p>
          <a:r>
            <a:rPr lang="es-ES" sz="2200" dirty="0" smtClean="0">
              <a:latin typeface="Calibri" panose="020F0502020204030204" pitchFamily="34" charset="0"/>
              <a:cs typeface="Calibri" panose="020F0502020204030204" pitchFamily="34" charset="0"/>
            </a:rPr>
            <a:t>A su vez, cada objetivo </a:t>
          </a:r>
          <a:r>
            <a:rPr lang="es-ES" sz="2200" b="1" dirty="0" smtClean="0">
              <a:latin typeface="Calibri" panose="020F0502020204030204" pitchFamily="34" charset="0"/>
              <a:cs typeface="Calibri" panose="020F0502020204030204" pitchFamily="34" charset="0"/>
            </a:rPr>
            <a:t>incluye</a:t>
          </a:r>
          <a:r>
            <a:rPr lang="es-ES" sz="2200" dirty="0" smtClean="0">
              <a:latin typeface="Calibri" panose="020F0502020204030204" pitchFamily="34" charset="0"/>
              <a:cs typeface="Calibri" panose="020F0502020204030204" pitchFamily="34" charset="0"/>
            </a:rPr>
            <a:t>  una serie de </a:t>
          </a:r>
          <a:r>
            <a:rPr lang="es-ES" sz="2200" b="1" dirty="0" smtClean="0">
              <a:latin typeface="Calibri" panose="020F0502020204030204" pitchFamily="34" charset="0"/>
              <a:cs typeface="Calibri" panose="020F0502020204030204" pitchFamily="34" charset="0"/>
            </a:rPr>
            <a:t>metas definidas globalmente</a:t>
          </a:r>
          <a:r>
            <a:rPr lang="es-ES" sz="2200" b="0" dirty="0" smtClean="0">
              <a:latin typeface="+mj-lt"/>
            </a:rPr>
            <a:t>.</a:t>
          </a:r>
          <a:endParaRPr lang="es-AR" sz="2200" dirty="0"/>
        </a:p>
      </dgm:t>
    </dgm:pt>
    <dgm:pt modelId="{FA06B853-85A2-4370-91BF-AC4DF7C10F9F}" type="parTrans" cxnId="{1A635A4C-B757-48C1-B088-E18AD14D6E20}">
      <dgm:prSet/>
      <dgm:spPr/>
      <dgm:t>
        <a:bodyPr/>
        <a:lstStyle/>
        <a:p>
          <a:endParaRPr lang="es-AR"/>
        </a:p>
      </dgm:t>
    </dgm:pt>
    <dgm:pt modelId="{BB1A0F19-C6C4-4650-9BAE-55BFCC6CBABE}" type="sibTrans" cxnId="{1A635A4C-B757-48C1-B088-E18AD14D6E20}">
      <dgm:prSet/>
      <dgm:spPr/>
      <dgm:t>
        <a:bodyPr/>
        <a:lstStyle/>
        <a:p>
          <a:endParaRPr lang="es-AR"/>
        </a:p>
      </dgm:t>
    </dgm:pt>
    <dgm:pt modelId="{7CF27CF6-3FD3-446A-AEE8-883AEEB03C8B}">
      <dgm:prSet phldrT="[Texto]" custT="1"/>
      <dgm:spPr>
        <a:solidFill>
          <a:srgbClr val="70AD47"/>
        </a:solidFill>
      </dgm:spPr>
      <dgm:t>
        <a:bodyPr/>
        <a:lstStyle/>
        <a:p>
          <a:r>
            <a:rPr lang="es-ES" sz="2200" b="1" dirty="0" smtClean="0">
              <a:latin typeface="Calibri" panose="020F0502020204030204" pitchFamily="34" charset="0"/>
              <a:cs typeface="Calibri" panose="020F0502020204030204" pitchFamily="34" charset="0"/>
            </a:rPr>
            <a:t>230 INDICADORES </a:t>
          </a:r>
        </a:p>
        <a:p>
          <a:r>
            <a:rPr lang="es-ES" sz="2200" b="1" dirty="0" smtClean="0">
              <a:latin typeface="Calibri" panose="020F0502020204030204" pitchFamily="34" charset="0"/>
              <a:cs typeface="Calibri" panose="020F0502020204030204" pitchFamily="34" charset="0"/>
            </a:rPr>
            <a:t>Los indicadores permiten medir, comparar y evaluar la evolución y los progresos hechos para cada objetivo. </a:t>
          </a:r>
          <a:endParaRPr lang="es-AR" sz="2200" b="1" dirty="0">
            <a:latin typeface="Calibri" panose="020F0502020204030204" pitchFamily="34" charset="0"/>
            <a:cs typeface="Calibri" panose="020F0502020204030204" pitchFamily="34" charset="0"/>
          </a:endParaRPr>
        </a:p>
      </dgm:t>
    </dgm:pt>
    <dgm:pt modelId="{76B4C6B7-4BE0-459B-91FB-8B8EB18F6FB5}" type="parTrans" cxnId="{F7043A6C-6D5E-4BE1-A252-9CA9F02554A3}">
      <dgm:prSet/>
      <dgm:spPr/>
      <dgm:t>
        <a:bodyPr/>
        <a:lstStyle/>
        <a:p>
          <a:endParaRPr lang="es-AR"/>
        </a:p>
      </dgm:t>
    </dgm:pt>
    <dgm:pt modelId="{EF285E75-666D-4ACB-BDC3-F69E745326AC}" type="sibTrans" cxnId="{F7043A6C-6D5E-4BE1-A252-9CA9F02554A3}">
      <dgm:prSet/>
      <dgm:spPr/>
      <dgm:t>
        <a:bodyPr/>
        <a:lstStyle/>
        <a:p>
          <a:endParaRPr lang="es-AR"/>
        </a:p>
      </dgm:t>
    </dgm:pt>
    <dgm:pt modelId="{3DAC0713-894D-44BE-8A2B-7E7436450715}" type="pres">
      <dgm:prSet presAssocID="{DF68AB3A-ED99-401F-918D-9E82CF2A746E}" presName="Name0" presStyleCnt="0">
        <dgm:presLayoutVars>
          <dgm:dir/>
          <dgm:resizeHandles val="exact"/>
        </dgm:presLayoutVars>
      </dgm:prSet>
      <dgm:spPr/>
      <dgm:t>
        <a:bodyPr/>
        <a:lstStyle/>
        <a:p>
          <a:endParaRPr lang="es-AR"/>
        </a:p>
      </dgm:t>
    </dgm:pt>
    <dgm:pt modelId="{39B9FEBE-4D07-4C8B-BED2-12FBDC2D119E}" type="pres">
      <dgm:prSet presAssocID="{F9418CBA-20B5-45C7-B31B-D3A19D42C8E1}" presName="node" presStyleLbl="node1" presStyleIdx="0" presStyleCnt="3">
        <dgm:presLayoutVars>
          <dgm:bulletEnabled val="1"/>
        </dgm:presLayoutVars>
      </dgm:prSet>
      <dgm:spPr/>
      <dgm:t>
        <a:bodyPr/>
        <a:lstStyle/>
        <a:p>
          <a:endParaRPr lang="es-AR"/>
        </a:p>
      </dgm:t>
    </dgm:pt>
    <dgm:pt modelId="{BEAA9867-CE3F-466A-8C77-3946239639D6}" type="pres">
      <dgm:prSet presAssocID="{48C01C09-A49E-46DD-82FE-6378CA12513A}" presName="sibTrans" presStyleLbl="sibTrans2D1" presStyleIdx="0" presStyleCnt="2"/>
      <dgm:spPr/>
      <dgm:t>
        <a:bodyPr/>
        <a:lstStyle/>
        <a:p>
          <a:endParaRPr lang="es-AR"/>
        </a:p>
      </dgm:t>
    </dgm:pt>
    <dgm:pt modelId="{00845E12-7224-4D48-9F39-1363F7CB2714}" type="pres">
      <dgm:prSet presAssocID="{48C01C09-A49E-46DD-82FE-6378CA12513A}" presName="connectorText" presStyleLbl="sibTrans2D1" presStyleIdx="0" presStyleCnt="2"/>
      <dgm:spPr/>
      <dgm:t>
        <a:bodyPr/>
        <a:lstStyle/>
        <a:p>
          <a:endParaRPr lang="es-AR"/>
        </a:p>
      </dgm:t>
    </dgm:pt>
    <dgm:pt modelId="{50FD39BC-DACD-40EA-8E5E-67DB4966FEFB}" type="pres">
      <dgm:prSet presAssocID="{6BE7B37B-D047-4C7E-8A64-0AF470F22A55}" presName="node" presStyleLbl="node1" presStyleIdx="1" presStyleCnt="3">
        <dgm:presLayoutVars>
          <dgm:bulletEnabled val="1"/>
        </dgm:presLayoutVars>
      </dgm:prSet>
      <dgm:spPr/>
      <dgm:t>
        <a:bodyPr/>
        <a:lstStyle/>
        <a:p>
          <a:endParaRPr lang="es-AR"/>
        </a:p>
      </dgm:t>
    </dgm:pt>
    <dgm:pt modelId="{924E009C-EE94-49DF-B563-E75BD8E2F74F}" type="pres">
      <dgm:prSet presAssocID="{BB1A0F19-C6C4-4650-9BAE-55BFCC6CBABE}" presName="sibTrans" presStyleLbl="sibTrans2D1" presStyleIdx="1" presStyleCnt="2"/>
      <dgm:spPr/>
      <dgm:t>
        <a:bodyPr/>
        <a:lstStyle/>
        <a:p>
          <a:endParaRPr lang="es-AR"/>
        </a:p>
      </dgm:t>
    </dgm:pt>
    <dgm:pt modelId="{46738E10-5CF0-41F9-9E7F-59CC8E0B4946}" type="pres">
      <dgm:prSet presAssocID="{BB1A0F19-C6C4-4650-9BAE-55BFCC6CBABE}" presName="connectorText" presStyleLbl="sibTrans2D1" presStyleIdx="1" presStyleCnt="2"/>
      <dgm:spPr/>
      <dgm:t>
        <a:bodyPr/>
        <a:lstStyle/>
        <a:p>
          <a:endParaRPr lang="es-AR"/>
        </a:p>
      </dgm:t>
    </dgm:pt>
    <dgm:pt modelId="{0A0ABBB2-C6F2-43A4-9ACA-7594AFB370C9}" type="pres">
      <dgm:prSet presAssocID="{7CF27CF6-3FD3-446A-AEE8-883AEEB03C8B}" presName="node" presStyleLbl="node1" presStyleIdx="2" presStyleCnt="3">
        <dgm:presLayoutVars>
          <dgm:bulletEnabled val="1"/>
        </dgm:presLayoutVars>
      </dgm:prSet>
      <dgm:spPr/>
      <dgm:t>
        <a:bodyPr/>
        <a:lstStyle/>
        <a:p>
          <a:endParaRPr lang="es-AR"/>
        </a:p>
      </dgm:t>
    </dgm:pt>
  </dgm:ptLst>
  <dgm:cxnLst>
    <dgm:cxn modelId="{CE0A3D71-66AB-4CDB-92A6-3ABA28B0BF87}" type="presOf" srcId="{F9418CBA-20B5-45C7-B31B-D3A19D42C8E1}" destId="{39B9FEBE-4D07-4C8B-BED2-12FBDC2D119E}" srcOrd="0" destOrd="0" presId="urn:microsoft.com/office/officeart/2005/8/layout/process1"/>
    <dgm:cxn modelId="{E7E117E3-2C41-42AB-82B7-D2887CD8146D}" type="presOf" srcId="{BB1A0F19-C6C4-4650-9BAE-55BFCC6CBABE}" destId="{924E009C-EE94-49DF-B563-E75BD8E2F74F}" srcOrd="0" destOrd="0" presId="urn:microsoft.com/office/officeart/2005/8/layout/process1"/>
    <dgm:cxn modelId="{EABF50B2-EE13-4D07-9A39-625D48528D82}" srcId="{DF68AB3A-ED99-401F-918D-9E82CF2A746E}" destId="{F9418CBA-20B5-45C7-B31B-D3A19D42C8E1}" srcOrd="0" destOrd="0" parTransId="{8E05DD6F-4411-4C7F-8B62-555A37404B2E}" sibTransId="{48C01C09-A49E-46DD-82FE-6378CA12513A}"/>
    <dgm:cxn modelId="{1A635A4C-B757-48C1-B088-E18AD14D6E20}" srcId="{DF68AB3A-ED99-401F-918D-9E82CF2A746E}" destId="{6BE7B37B-D047-4C7E-8A64-0AF470F22A55}" srcOrd="1" destOrd="0" parTransId="{FA06B853-85A2-4370-91BF-AC4DF7C10F9F}" sibTransId="{BB1A0F19-C6C4-4650-9BAE-55BFCC6CBABE}"/>
    <dgm:cxn modelId="{25321302-E62E-4FA7-B772-307887C9F719}" type="presOf" srcId="{48C01C09-A49E-46DD-82FE-6378CA12513A}" destId="{00845E12-7224-4D48-9F39-1363F7CB2714}" srcOrd="1" destOrd="0" presId="urn:microsoft.com/office/officeart/2005/8/layout/process1"/>
    <dgm:cxn modelId="{6FBBE7A0-AA3B-43FE-9418-85C24D129DAE}" type="presOf" srcId="{DF68AB3A-ED99-401F-918D-9E82CF2A746E}" destId="{3DAC0713-894D-44BE-8A2B-7E7436450715}" srcOrd="0" destOrd="0" presId="urn:microsoft.com/office/officeart/2005/8/layout/process1"/>
    <dgm:cxn modelId="{1250309C-FF63-4212-9451-6A2871D470A7}" type="presOf" srcId="{6BE7B37B-D047-4C7E-8A64-0AF470F22A55}" destId="{50FD39BC-DACD-40EA-8E5E-67DB4966FEFB}" srcOrd="0" destOrd="0" presId="urn:microsoft.com/office/officeart/2005/8/layout/process1"/>
    <dgm:cxn modelId="{F7043A6C-6D5E-4BE1-A252-9CA9F02554A3}" srcId="{DF68AB3A-ED99-401F-918D-9E82CF2A746E}" destId="{7CF27CF6-3FD3-446A-AEE8-883AEEB03C8B}" srcOrd="2" destOrd="0" parTransId="{76B4C6B7-4BE0-459B-91FB-8B8EB18F6FB5}" sibTransId="{EF285E75-666D-4ACB-BDC3-F69E745326AC}"/>
    <dgm:cxn modelId="{C488CD66-2339-484D-9DFD-605437F20A26}" type="presOf" srcId="{48C01C09-A49E-46DD-82FE-6378CA12513A}" destId="{BEAA9867-CE3F-466A-8C77-3946239639D6}" srcOrd="0" destOrd="0" presId="urn:microsoft.com/office/officeart/2005/8/layout/process1"/>
    <dgm:cxn modelId="{BE89A4AF-49CB-4763-99E1-2138B7401A7F}" type="presOf" srcId="{BB1A0F19-C6C4-4650-9BAE-55BFCC6CBABE}" destId="{46738E10-5CF0-41F9-9E7F-59CC8E0B4946}" srcOrd="1" destOrd="0" presId="urn:microsoft.com/office/officeart/2005/8/layout/process1"/>
    <dgm:cxn modelId="{6788B44D-776D-422B-888F-2638482284DD}" type="presOf" srcId="{7CF27CF6-3FD3-446A-AEE8-883AEEB03C8B}" destId="{0A0ABBB2-C6F2-43A4-9ACA-7594AFB370C9}" srcOrd="0" destOrd="0" presId="urn:microsoft.com/office/officeart/2005/8/layout/process1"/>
    <dgm:cxn modelId="{C82CB39E-2A77-4BA4-9E3E-DD9A3308EFF6}" type="presParOf" srcId="{3DAC0713-894D-44BE-8A2B-7E7436450715}" destId="{39B9FEBE-4D07-4C8B-BED2-12FBDC2D119E}" srcOrd="0" destOrd="0" presId="urn:microsoft.com/office/officeart/2005/8/layout/process1"/>
    <dgm:cxn modelId="{D1D96FDA-0A4F-425C-8A9B-0A7AF3FC558F}" type="presParOf" srcId="{3DAC0713-894D-44BE-8A2B-7E7436450715}" destId="{BEAA9867-CE3F-466A-8C77-3946239639D6}" srcOrd="1" destOrd="0" presId="urn:microsoft.com/office/officeart/2005/8/layout/process1"/>
    <dgm:cxn modelId="{EE5E2956-3E97-43E9-9B9C-60B17C3014FC}" type="presParOf" srcId="{BEAA9867-CE3F-466A-8C77-3946239639D6}" destId="{00845E12-7224-4D48-9F39-1363F7CB2714}" srcOrd="0" destOrd="0" presId="urn:microsoft.com/office/officeart/2005/8/layout/process1"/>
    <dgm:cxn modelId="{740404DC-F70C-437C-BE62-F8FBC919AA73}" type="presParOf" srcId="{3DAC0713-894D-44BE-8A2B-7E7436450715}" destId="{50FD39BC-DACD-40EA-8E5E-67DB4966FEFB}" srcOrd="2" destOrd="0" presId="urn:microsoft.com/office/officeart/2005/8/layout/process1"/>
    <dgm:cxn modelId="{22BA8B5A-C66E-46D2-BA14-5A1A082CBC16}" type="presParOf" srcId="{3DAC0713-894D-44BE-8A2B-7E7436450715}" destId="{924E009C-EE94-49DF-B563-E75BD8E2F74F}" srcOrd="3" destOrd="0" presId="urn:microsoft.com/office/officeart/2005/8/layout/process1"/>
    <dgm:cxn modelId="{6FFC868A-BCCE-4627-87A7-05B9F91F78E3}" type="presParOf" srcId="{924E009C-EE94-49DF-B563-E75BD8E2F74F}" destId="{46738E10-5CF0-41F9-9E7F-59CC8E0B4946}" srcOrd="0" destOrd="0" presId="urn:microsoft.com/office/officeart/2005/8/layout/process1"/>
    <dgm:cxn modelId="{C3065005-8E1C-4E0D-859A-BFBB29A3902D}" type="presParOf" srcId="{3DAC0713-894D-44BE-8A2B-7E7436450715}" destId="{0A0ABBB2-C6F2-43A4-9ACA-7594AFB370C9}"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3F3DAFA-CA1E-4CBA-9C00-0FE6D488AADC}"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s-ES"/>
        </a:p>
      </dgm:t>
    </dgm:pt>
    <dgm:pt modelId="{0A062182-80A9-4B16-A2F0-0E22F550DB81}">
      <dgm:prSet phldrT="[Texto]" custT="1"/>
      <dgm:spPr>
        <a:solidFill>
          <a:schemeClr val="tx2"/>
        </a:solidFill>
        <a:ln>
          <a:solidFill>
            <a:schemeClr val="accent1"/>
          </a:solidFill>
        </a:ln>
      </dgm:spPr>
      <dgm:t>
        <a:bodyPr/>
        <a:lstStyle/>
        <a:p>
          <a:r>
            <a:rPr lang="es-ES" sz="2000" b="0" dirty="0" smtClean="0">
              <a:ln>
                <a:solidFill>
                  <a:schemeClr val="accent1"/>
                </a:solidFill>
              </a:ln>
              <a:solidFill>
                <a:schemeClr val="accent1"/>
              </a:solidFill>
              <a:latin typeface="Calibri" panose="020F0502020204030204" pitchFamily="34" charset="0"/>
              <a:cs typeface="Calibri" panose="020F0502020204030204" pitchFamily="34" charset="0"/>
            </a:rPr>
            <a:t>CNCPS</a:t>
          </a:r>
          <a:endParaRPr lang="es-ES" sz="2000" b="0" dirty="0">
            <a:ln>
              <a:solidFill>
                <a:schemeClr val="accent1"/>
              </a:solidFill>
            </a:ln>
            <a:solidFill>
              <a:schemeClr val="accent1"/>
            </a:solidFill>
            <a:latin typeface="Calibri" panose="020F0502020204030204" pitchFamily="34" charset="0"/>
            <a:cs typeface="Calibri" panose="020F0502020204030204" pitchFamily="34" charset="0"/>
          </a:endParaRPr>
        </a:p>
      </dgm:t>
    </dgm:pt>
    <dgm:pt modelId="{21B9253F-1B4B-45A1-951A-D70A4CDC945B}" type="parTrans" cxnId="{F2A30315-5764-4A71-BDA8-097737D739FC}">
      <dgm:prSet/>
      <dgm:spPr/>
      <dgm:t>
        <a:bodyPr/>
        <a:lstStyle/>
        <a:p>
          <a:endParaRPr lang="es-ES"/>
        </a:p>
      </dgm:t>
    </dgm:pt>
    <dgm:pt modelId="{571DF5FD-3C55-4351-887A-080265BF0F36}" type="sibTrans" cxnId="{F2A30315-5764-4A71-BDA8-097737D739FC}">
      <dgm:prSet/>
      <dgm:spPr/>
      <dgm:t>
        <a:bodyPr/>
        <a:lstStyle/>
        <a:p>
          <a:endParaRPr lang="es-ES"/>
        </a:p>
      </dgm:t>
    </dgm:pt>
    <dgm:pt modelId="{2DAA83B9-D511-48D8-AA0A-1950356660A7}">
      <dgm:prSet phldrT="[Texto]" custT="1"/>
      <dgm:spPr>
        <a:solidFill>
          <a:schemeClr val="tx2"/>
        </a:solidFill>
        <a:ln>
          <a:solidFill>
            <a:schemeClr val="accent1"/>
          </a:solidFill>
        </a:ln>
      </dgm:spPr>
      <dgm:t>
        <a:bodyPr/>
        <a:lstStyle/>
        <a:p>
          <a:r>
            <a:rPr lang="es-ES" sz="1100" b="0" dirty="0" smtClean="0">
              <a:ln>
                <a:solidFill>
                  <a:schemeClr val="accent1"/>
                </a:solidFill>
              </a:ln>
              <a:solidFill>
                <a:schemeClr val="accent1"/>
              </a:solidFill>
              <a:latin typeface="Calibri" panose="020F0502020204030204" pitchFamily="34" charset="0"/>
              <a:cs typeface="Calibri" panose="020F0502020204030204" pitchFamily="34" charset="0"/>
            </a:rPr>
            <a:t>Universidades</a:t>
          </a:r>
          <a:endParaRPr lang="es-ES" sz="1100" b="0" dirty="0">
            <a:ln>
              <a:solidFill>
                <a:schemeClr val="accent1"/>
              </a:solidFill>
            </a:ln>
            <a:solidFill>
              <a:schemeClr val="accent1"/>
            </a:solidFill>
            <a:latin typeface="Calibri" panose="020F0502020204030204" pitchFamily="34" charset="0"/>
            <a:cs typeface="Calibri" panose="020F0502020204030204" pitchFamily="34" charset="0"/>
          </a:endParaRPr>
        </a:p>
      </dgm:t>
    </dgm:pt>
    <dgm:pt modelId="{C1C0927A-6F76-493E-B9B9-CEB906852600}" type="parTrans" cxnId="{35679A56-4779-4D0A-A554-07967AB12DE2}">
      <dgm:prSet custT="1"/>
      <dgm:spPr/>
      <dgm:t>
        <a:bodyPr/>
        <a:lstStyle/>
        <a:p>
          <a:endParaRPr lang="es-ES" sz="500" b="0">
            <a:latin typeface="Calibri" panose="020F0502020204030204" pitchFamily="34" charset="0"/>
            <a:cs typeface="Calibri" panose="020F0502020204030204" pitchFamily="34" charset="0"/>
          </a:endParaRPr>
        </a:p>
      </dgm:t>
    </dgm:pt>
    <dgm:pt modelId="{D921BFAC-C4A7-41E6-9428-32135704779D}" type="sibTrans" cxnId="{35679A56-4779-4D0A-A554-07967AB12DE2}">
      <dgm:prSet/>
      <dgm:spPr/>
      <dgm:t>
        <a:bodyPr/>
        <a:lstStyle/>
        <a:p>
          <a:endParaRPr lang="es-ES"/>
        </a:p>
      </dgm:t>
    </dgm:pt>
    <dgm:pt modelId="{A9800357-5336-4885-917E-0724E2DEE608}">
      <dgm:prSet phldrT="[Texto]" custT="1"/>
      <dgm:spPr>
        <a:solidFill>
          <a:schemeClr val="tx2"/>
        </a:solidFill>
        <a:ln>
          <a:solidFill>
            <a:schemeClr val="accent1"/>
          </a:solidFill>
        </a:ln>
      </dgm:spPr>
      <dgm:t>
        <a:bodyPr/>
        <a:lstStyle/>
        <a:p>
          <a:r>
            <a:rPr lang="es-ES" sz="1100" b="0" dirty="0" smtClean="0">
              <a:ln>
                <a:solidFill>
                  <a:schemeClr val="accent1"/>
                </a:solidFill>
              </a:ln>
              <a:solidFill>
                <a:schemeClr val="accent1"/>
              </a:solidFill>
              <a:latin typeface="Calibri" panose="020F0502020204030204" pitchFamily="34" charset="0"/>
              <a:cs typeface="Calibri" panose="020F0502020204030204" pitchFamily="34" charset="0"/>
            </a:rPr>
            <a:t>Agencias Naciones Unidas</a:t>
          </a:r>
          <a:endParaRPr lang="es-ES" sz="1100" b="0" dirty="0">
            <a:ln>
              <a:solidFill>
                <a:schemeClr val="accent1"/>
              </a:solidFill>
            </a:ln>
            <a:solidFill>
              <a:schemeClr val="accent1"/>
            </a:solidFill>
            <a:latin typeface="Calibri" panose="020F0502020204030204" pitchFamily="34" charset="0"/>
            <a:cs typeface="Calibri" panose="020F0502020204030204" pitchFamily="34" charset="0"/>
          </a:endParaRPr>
        </a:p>
      </dgm:t>
    </dgm:pt>
    <dgm:pt modelId="{D428AE5F-E318-43A0-BA30-691DC11E1C65}" type="parTrans" cxnId="{D073C153-14DE-4661-99F3-11F4B8CA101A}">
      <dgm:prSet custT="1"/>
      <dgm:spPr/>
      <dgm:t>
        <a:bodyPr/>
        <a:lstStyle/>
        <a:p>
          <a:endParaRPr lang="es-ES" sz="500" b="0">
            <a:latin typeface="Calibri" panose="020F0502020204030204" pitchFamily="34" charset="0"/>
            <a:cs typeface="Calibri" panose="020F0502020204030204" pitchFamily="34" charset="0"/>
          </a:endParaRPr>
        </a:p>
      </dgm:t>
    </dgm:pt>
    <dgm:pt modelId="{1FAF00DB-5C64-427D-BE75-42C39BFEC203}" type="sibTrans" cxnId="{D073C153-14DE-4661-99F3-11F4B8CA101A}">
      <dgm:prSet/>
      <dgm:spPr/>
      <dgm:t>
        <a:bodyPr/>
        <a:lstStyle/>
        <a:p>
          <a:endParaRPr lang="es-ES"/>
        </a:p>
      </dgm:t>
    </dgm:pt>
    <dgm:pt modelId="{21DEA256-8863-4334-AEB9-1514C61FD2C5}">
      <dgm:prSet phldrT="[Texto]" custT="1"/>
      <dgm:spPr>
        <a:solidFill>
          <a:schemeClr val="tx2"/>
        </a:solidFill>
        <a:ln>
          <a:solidFill>
            <a:schemeClr val="accent1"/>
          </a:solidFill>
        </a:ln>
      </dgm:spPr>
      <dgm:t>
        <a:bodyPr/>
        <a:lstStyle/>
        <a:p>
          <a:r>
            <a:rPr lang="es-ES" sz="1100" b="0" dirty="0" smtClean="0">
              <a:ln>
                <a:solidFill>
                  <a:schemeClr val="accent1"/>
                </a:solidFill>
              </a:ln>
              <a:solidFill>
                <a:schemeClr val="accent1"/>
              </a:solidFill>
              <a:latin typeface="Calibri" panose="020F0502020204030204" pitchFamily="34" charset="0"/>
              <a:cs typeface="Calibri" panose="020F0502020204030204" pitchFamily="34" charset="0"/>
            </a:rPr>
            <a:t>Sociedad Civil</a:t>
          </a:r>
          <a:endParaRPr lang="es-ES" sz="1100" b="0" dirty="0">
            <a:ln>
              <a:solidFill>
                <a:schemeClr val="accent1"/>
              </a:solidFill>
            </a:ln>
            <a:solidFill>
              <a:schemeClr val="accent1"/>
            </a:solidFill>
            <a:latin typeface="Calibri" panose="020F0502020204030204" pitchFamily="34" charset="0"/>
            <a:cs typeface="Calibri" panose="020F0502020204030204" pitchFamily="34" charset="0"/>
          </a:endParaRPr>
        </a:p>
      </dgm:t>
    </dgm:pt>
    <dgm:pt modelId="{8CDD6B9A-D0DD-45F5-ABA7-0648CF7B3C49}" type="parTrans" cxnId="{F88D9909-3003-4A07-BBDC-99544C47B188}">
      <dgm:prSet custT="1"/>
      <dgm:spPr/>
      <dgm:t>
        <a:bodyPr/>
        <a:lstStyle/>
        <a:p>
          <a:endParaRPr lang="es-ES" sz="500" b="0">
            <a:latin typeface="Calibri" panose="020F0502020204030204" pitchFamily="34" charset="0"/>
            <a:cs typeface="Calibri" panose="020F0502020204030204" pitchFamily="34" charset="0"/>
          </a:endParaRPr>
        </a:p>
      </dgm:t>
    </dgm:pt>
    <dgm:pt modelId="{B4783DB3-06E8-413A-A72A-69D8842A0D8E}" type="sibTrans" cxnId="{F88D9909-3003-4A07-BBDC-99544C47B188}">
      <dgm:prSet/>
      <dgm:spPr/>
      <dgm:t>
        <a:bodyPr/>
        <a:lstStyle/>
        <a:p>
          <a:endParaRPr lang="es-ES"/>
        </a:p>
      </dgm:t>
    </dgm:pt>
    <dgm:pt modelId="{A2B87358-8BEF-4F1F-B240-4A1130EB5797}">
      <dgm:prSet phldrT="[Texto]" custT="1"/>
      <dgm:spPr>
        <a:solidFill>
          <a:schemeClr val="tx2"/>
        </a:solidFill>
        <a:ln>
          <a:solidFill>
            <a:schemeClr val="accent1"/>
          </a:solidFill>
        </a:ln>
      </dgm:spPr>
      <dgm:t>
        <a:bodyPr/>
        <a:lstStyle/>
        <a:p>
          <a:r>
            <a:rPr lang="es-ES" sz="1100" b="0" dirty="0" smtClean="0">
              <a:ln>
                <a:solidFill>
                  <a:schemeClr val="accent1"/>
                </a:solidFill>
              </a:ln>
              <a:solidFill>
                <a:schemeClr val="accent1"/>
              </a:solidFill>
              <a:latin typeface="Calibri" panose="020F0502020204030204" pitchFamily="34" charset="0"/>
              <a:cs typeface="Calibri" panose="020F0502020204030204" pitchFamily="34" charset="0"/>
            </a:rPr>
            <a:t>Provincias y Municipios</a:t>
          </a:r>
          <a:endParaRPr lang="es-ES" sz="1100" b="0" dirty="0">
            <a:ln>
              <a:solidFill>
                <a:schemeClr val="accent1"/>
              </a:solidFill>
            </a:ln>
            <a:solidFill>
              <a:schemeClr val="accent1"/>
            </a:solidFill>
            <a:latin typeface="Calibri" panose="020F0502020204030204" pitchFamily="34" charset="0"/>
            <a:cs typeface="Calibri" panose="020F0502020204030204" pitchFamily="34" charset="0"/>
          </a:endParaRPr>
        </a:p>
      </dgm:t>
    </dgm:pt>
    <dgm:pt modelId="{B34252A4-A9FA-47A0-AF7A-07A1D3B03A65}" type="parTrans" cxnId="{138BEEB6-2F27-4F9D-B7AD-560805316306}">
      <dgm:prSet custT="1"/>
      <dgm:spPr/>
      <dgm:t>
        <a:bodyPr/>
        <a:lstStyle/>
        <a:p>
          <a:endParaRPr lang="es-ES" sz="500" b="0">
            <a:latin typeface="Calibri" panose="020F0502020204030204" pitchFamily="34" charset="0"/>
            <a:cs typeface="Calibri" panose="020F0502020204030204" pitchFamily="34" charset="0"/>
          </a:endParaRPr>
        </a:p>
      </dgm:t>
    </dgm:pt>
    <dgm:pt modelId="{67FE1020-FD9D-4128-A951-0EA4DBE64F5C}" type="sibTrans" cxnId="{138BEEB6-2F27-4F9D-B7AD-560805316306}">
      <dgm:prSet/>
      <dgm:spPr/>
      <dgm:t>
        <a:bodyPr/>
        <a:lstStyle/>
        <a:p>
          <a:endParaRPr lang="es-ES"/>
        </a:p>
      </dgm:t>
    </dgm:pt>
    <dgm:pt modelId="{197A8D1D-1F83-495C-BCE3-D4E0BECA0959}">
      <dgm:prSet/>
      <dgm:spPr/>
      <dgm:t>
        <a:bodyPr/>
        <a:lstStyle/>
        <a:p>
          <a:endParaRPr lang="es-ES" sz="1800" b="0">
            <a:latin typeface="Calibri" panose="020F0502020204030204" pitchFamily="34" charset="0"/>
            <a:cs typeface="Calibri" panose="020F0502020204030204" pitchFamily="34" charset="0"/>
          </a:endParaRPr>
        </a:p>
      </dgm:t>
    </dgm:pt>
    <dgm:pt modelId="{1973472D-90ED-4DD7-96C7-455344254BE8}" type="parTrans" cxnId="{DEEE581B-FDAD-44E1-A0F4-B56CDE6EC6FA}">
      <dgm:prSet/>
      <dgm:spPr/>
      <dgm:t>
        <a:bodyPr/>
        <a:lstStyle/>
        <a:p>
          <a:endParaRPr lang="es-ES"/>
        </a:p>
      </dgm:t>
    </dgm:pt>
    <dgm:pt modelId="{24627760-D1A5-4010-AB0A-D7CA30F31F52}" type="sibTrans" cxnId="{DEEE581B-FDAD-44E1-A0F4-B56CDE6EC6FA}">
      <dgm:prSet/>
      <dgm:spPr/>
      <dgm:t>
        <a:bodyPr/>
        <a:lstStyle/>
        <a:p>
          <a:endParaRPr lang="es-ES"/>
        </a:p>
      </dgm:t>
    </dgm:pt>
    <dgm:pt modelId="{1C44B35A-2EF8-4565-8EA7-B4A6BF663BEF}">
      <dgm:prSet/>
      <dgm:spPr/>
      <dgm:t>
        <a:bodyPr/>
        <a:lstStyle/>
        <a:p>
          <a:endParaRPr lang="es-ES" sz="1800" b="0">
            <a:latin typeface="Calibri" panose="020F0502020204030204" pitchFamily="34" charset="0"/>
            <a:cs typeface="Calibri" panose="020F0502020204030204" pitchFamily="34" charset="0"/>
          </a:endParaRPr>
        </a:p>
      </dgm:t>
    </dgm:pt>
    <dgm:pt modelId="{BDEAD563-35F9-44AE-8788-B811CF739AE1}" type="parTrans" cxnId="{B5EC08B5-2D58-435A-83A3-1D3F7CE47747}">
      <dgm:prSet/>
      <dgm:spPr/>
      <dgm:t>
        <a:bodyPr/>
        <a:lstStyle/>
        <a:p>
          <a:endParaRPr lang="es-ES"/>
        </a:p>
      </dgm:t>
    </dgm:pt>
    <dgm:pt modelId="{A7E5E94E-6500-4426-A0AC-84009AFD7B2C}" type="sibTrans" cxnId="{B5EC08B5-2D58-435A-83A3-1D3F7CE47747}">
      <dgm:prSet/>
      <dgm:spPr/>
      <dgm:t>
        <a:bodyPr/>
        <a:lstStyle/>
        <a:p>
          <a:endParaRPr lang="es-ES"/>
        </a:p>
      </dgm:t>
    </dgm:pt>
    <dgm:pt modelId="{58544A40-1CA9-4E68-961F-CF2A21E26B23}">
      <dgm:prSet custT="1"/>
      <dgm:spPr>
        <a:solidFill>
          <a:schemeClr val="tx2"/>
        </a:solidFill>
        <a:ln>
          <a:solidFill>
            <a:schemeClr val="accent1"/>
          </a:solidFill>
        </a:ln>
      </dgm:spPr>
      <dgm:t>
        <a:bodyPr/>
        <a:lstStyle/>
        <a:p>
          <a:r>
            <a:rPr lang="es-ES" sz="1100" b="0" smtClean="0">
              <a:ln>
                <a:solidFill>
                  <a:schemeClr val="accent1"/>
                </a:solidFill>
              </a:ln>
              <a:solidFill>
                <a:schemeClr val="accent1"/>
              </a:solidFill>
              <a:latin typeface="Calibri" panose="020F0502020204030204" pitchFamily="34" charset="0"/>
              <a:cs typeface="Calibri" panose="020F0502020204030204" pitchFamily="34" charset="0"/>
            </a:rPr>
            <a:t>Otros poderes del Estado Nacional</a:t>
          </a:r>
          <a:endParaRPr lang="es-ES" sz="1100" b="0" dirty="0">
            <a:ln>
              <a:solidFill>
                <a:schemeClr val="accent1"/>
              </a:solidFill>
            </a:ln>
            <a:solidFill>
              <a:schemeClr val="accent1"/>
            </a:solidFill>
            <a:latin typeface="Calibri" panose="020F0502020204030204" pitchFamily="34" charset="0"/>
            <a:cs typeface="Calibri" panose="020F0502020204030204" pitchFamily="34" charset="0"/>
          </a:endParaRPr>
        </a:p>
      </dgm:t>
    </dgm:pt>
    <dgm:pt modelId="{960A4365-4341-4880-A4CE-A84BC5D7CE60}" type="parTrans" cxnId="{B8FC7C21-68F6-43F8-8890-187369C55A18}">
      <dgm:prSet custT="1"/>
      <dgm:spPr/>
      <dgm:t>
        <a:bodyPr/>
        <a:lstStyle/>
        <a:p>
          <a:endParaRPr lang="es-ES" sz="500" b="0">
            <a:latin typeface="Calibri" panose="020F0502020204030204" pitchFamily="34" charset="0"/>
            <a:cs typeface="Calibri" panose="020F0502020204030204" pitchFamily="34" charset="0"/>
          </a:endParaRPr>
        </a:p>
      </dgm:t>
    </dgm:pt>
    <dgm:pt modelId="{5003D5D2-B29D-41BD-8119-CE2CB8439AEF}" type="sibTrans" cxnId="{B8FC7C21-68F6-43F8-8890-187369C55A18}">
      <dgm:prSet/>
      <dgm:spPr/>
      <dgm:t>
        <a:bodyPr/>
        <a:lstStyle/>
        <a:p>
          <a:endParaRPr lang="es-ES"/>
        </a:p>
      </dgm:t>
    </dgm:pt>
    <dgm:pt modelId="{259B65AA-FCA4-4B08-9E44-1B9DE20C76E5}">
      <dgm:prSet custT="1"/>
      <dgm:spPr>
        <a:solidFill>
          <a:schemeClr val="tx2"/>
        </a:solidFill>
        <a:ln>
          <a:solidFill>
            <a:schemeClr val="accent1"/>
          </a:solidFill>
        </a:ln>
      </dgm:spPr>
      <dgm:t>
        <a:bodyPr/>
        <a:lstStyle/>
        <a:p>
          <a:r>
            <a:rPr lang="es-ES" sz="1100" b="0" smtClean="0">
              <a:ln>
                <a:solidFill>
                  <a:schemeClr val="accent1"/>
                </a:solidFill>
              </a:ln>
              <a:solidFill>
                <a:schemeClr val="accent1"/>
              </a:solidFill>
              <a:latin typeface="Calibri" panose="020F0502020204030204" pitchFamily="34" charset="0"/>
              <a:cs typeface="Calibri" panose="020F0502020204030204" pitchFamily="34" charset="0"/>
            </a:rPr>
            <a:t>Sector Privado</a:t>
          </a:r>
          <a:endParaRPr lang="es-ES" sz="1100" b="0" dirty="0">
            <a:ln>
              <a:solidFill>
                <a:schemeClr val="accent1"/>
              </a:solidFill>
            </a:ln>
            <a:solidFill>
              <a:schemeClr val="accent1"/>
            </a:solidFill>
            <a:latin typeface="Calibri" panose="020F0502020204030204" pitchFamily="34" charset="0"/>
            <a:cs typeface="Calibri" panose="020F0502020204030204" pitchFamily="34" charset="0"/>
          </a:endParaRPr>
        </a:p>
      </dgm:t>
    </dgm:pt>
    <dgm:pt modelId="{42410392-CB77-4040-9B21-D1526777A467}" type="parTrans" cxnId="{A899686A-0DDE-4C72-96C6-F1ED17A5A42A}">
      <dgm:prSet custT="1"/>
      <dgm:spPr/>
      <dgm:t>
        <a:bodyPr/>
        <a:lstStyle/>
        <a:p>
          <a:endParaRPr lang="es-ES" sz="500" b="0">
            <a:latin typeface="Calibri" panose="020F0502020204030204" pitchFamily="34" charset="0"/>
            <a:cs typeface="Calibri" panose="020F0502020204030204" pitchFamily="34" charset="0"/>
          </a:endParaRPr>
        </a:p>
      </dgm:t>
    </dgm:pt>
    <dgm:pt modelId="{E4A24AA9-5E5C-43E7-987C-3A92E6FA91AE}" type="sibTrans" cxnId="{A899686A-0DDE-4C72-96C6-F1ED17A5A42A}">
      <dgm:prSet/>
      <dgm:spPr/>
      <dgm:t>
        <a:bodyPr/>
        <a:lstStyle/>
        <a:p>
          <a:endParaRPr lang="es-ES"/>
        </a:p>
      </dgm:t>
    </dgm:pt>
    <dgm:pt modelId="{08198EC9-8884-4F96-BB17-C6D16E0E9DAB}">
      <dgm:prSet/>
      <dgm:spPr/>
      <dgm:t>
        <a:bodyPr/>
        <a:lstStyle/>
        <a:p>
          <a:endParaRPr lang="es-ES"/>
        </a:p>
      </dgm:t>
    </dgm:pt>
    <dgm:pt modelId="{56EEBA53-05AF-42CB-A291-E6AF1816AFE7}" type="parTrans" cxnId="{640A1BAF-6F44-42F8-A4E0-49E7BC1C1DFB}">
      <dgm:prSet/>
      <dgm:spPr/>
      <dgm:t>
        <a:bodyPr/>
        <a:lstStyle/>
        <a:p>
          <a:endParaRPr lang="es-ES"/>
        </a:p>
      </dgm:t>
    </dgm:pt>
    <dgm:pt modelId="{30D0D4B5-8C35-45D8-9EE5-945D0723722E}" type="sibTrans" cxnId="{640A1BAF-6F44-42F8-A4E0-49E7BC1C1DFB}">
      <dgm:prSet/>
      <dgm:spPr/>
      <dgm:t>
        <a:bodyPr/>
        <a:lstStyle/>
        <a:p>
          <a:endParaRPr lang="es-ES"/>
        </a:p>
      </dgm:t>
    </dgm:pt>
    <dgm:pt modelId="{9429D32D-76D1-48EB-835D-F486A80E432B}" type="pres">
      <dgm:prSet presAssocID="{D3F3DAFA-CA1E-4CBA-9C00-0FE6D488AADC}" presName="cycle" presStyleCnt="0">
        <dgm:presLayoutVars>
          <dgm:chMax val="1"/>
          <dgm:dir/>
          <dgm:animLvl val="ctr"/>
          <dgm:resizeHandles val="exact"/>
        </dgm:presLayoutVars>
      </dgm:prSet>
      <dgm:spPr/>
      <dgm:t>
        <a:bodyPr/>
        <a:lstStyle/>
        <a:p>
          <a:endParaRPr lang="es-ES"/>
        </a:p>
      </dgm:t>
    </dgm:pt>
    <dgm:pt modelId="{9B2586D7-8D7E-4F94-A246-D85F9E195F06}" type="pres">
      <dgm:prSet presAssocID="{0A062182-80A9-4B16-A2F0-0E22F550DB81}" presName="centerShape" presStyleLbl="node0" presStyleIdx="0" presStyleCnt="1"/>
      <dgm:spPr/>
      <dgm:t>
        <a:bodyPr/>
        <a:lstStyle/>
        <a:p>
          <a:endParaRPr lang="es-ES"/>
        </a:p>
      </dgm:t>
    </dgm:pt>
    <dgm:pt modelId="{6ED66E3F-69D8-4A12-8CEF-EAD627EAF844}" type="pres">
      <dgm:prSet presAssocID="{C1C0927A-6F76-493E-B9B9-CEB906852600}" presName="Name9" presStyleLbl="parChTrans1D2" presStyleIdx="0" presStyleCnt="6"/>
      <dgm:spPr/>
      <dgm:t>
        <a:bodyPr/>
        <a:lstStyle/>
        <a:p>
          <a:endParaRPr lang="es-ES"/>
        </a:p>
      </dgm:t>
    </dgm:pt>
    <dgm:pt modelId="{6D5063F0-880B-4418-B215-91B529058D89}" type="pres">
      <dgm:prSet presAssocID="{C1C0927A-6F76-493E-B9B9-CEB906852600}" presName="connTx" presStyleLbl="parChTrans1D2" presStyleIdx="0" presStyleCnt="6"/>
      <dgm:spPr/>
      <dgm:t>
        <a:bodyPr/>
        <a:lstStyle/>
        <a:p>
          <a:endParaRPr lang="es-ES"/>
        </a:p>
      </dgm:t>
    </dgm:pt>
    <dgm:pt modelId="{CC2D6498-44E8-4A13-927E-12B6068A6CF6}" type="pres">
      <dgm:prSet presAssocID="{2DAA83B9-D511-48D8-AA0A-1950356660A7}" presName="node" presStyleLbl="node1" presStyleIdx="0" presStyleCnt="6">
        <dgm:presLayoutVars>
          <dgm:bulletEnabled val="1"/>
        </dgm:presLayoutVars>
      </dgm:prSet>
      <dgm:spPr/>
      <dgm:t>
        <a:bodyPr/>
        <a:lstStyle/>
        <a:p>
          <a:endParaRPr lang="es-ES"/>
        </a:p>
      </dgm:t>
    </dgm:pt>
    <dgm:pt modelId="{B2410ECA-016D-46CA-82B2-B62F65FDED1F}" type="pres">
      <dgm:prSet presAssocID="{42410392-CB77-4040-9B21-D1526777A467}" presName="Name9" presStyleLbl="parChTrans1D2" presStyleIdx="1" presStyleCnt="6"/>
      <dgm:spPr/>
      <dgm:t>
        <a:bodyPr/>
        <a:lstStyle/>
        <a:p>
          <a:endParaRPr lang="es-ES"/>
        </a:p>
      </dgm:t>
    </dgm:pt>
    <dgm:pt modelId="{4043E420-BDA3-4A65-89F6-22AA7CF0A45A}" type="pres">
      <dgm:prSet presAssocID="{42410392-CB77-4040-9B21-D1526777A467}" presName="connTx" presStyleLbl="parChTrans1D2" presStyleIdx="1" presStyleCnt="6"/>
      <dgm:spPr/>
      <dgm:t>
        <a:bodyPr/>
        <a:lstStyle/>
        <a:p>
          <a:endParaRPr lang="es-ES"/>
        </a:p>
      </dgm:t>
    </dgm:pt>
    <dgm:pt modelId="{12942043-5008-4F94-9A22-A29553A57966}" type="pres">
      <dgm:prSet presAssocID="{259B65AA-FCA4-4B08-9E44-1B9DE20C76E5}" presName="node" presStyleLbl="node1" presStyleIdx="1" presStyleCnt="6">
        <dgm:presLayoutVars>
          <dgm:bulletEnabled val="1"/>
        </dgm:presLayoutVars>
      </dgm:prSet>
      <dgm:spPr/>
      <dgm:t>
        <a:bodyPr/>
        <a:lstStyle/>
        <a:p>
          <a:endParaRPr lang="es-ES"/>
        </a:p>
      </dgm:t>
    </dgm:pt>
    <dgm:pt modelId="{51DEA89F-1CB1-48D3-A626-C762D2CDE81E}" type="pres">
      <dgm:prSet presAssocID="{960A4365-4341-4880-A4CE-A84BC5D7CE60}" presName="Name9" presStyleLbl="parChTrans1D2" presStyleIdx="2" presStyleCnt="6"/>
      <dgm:spPr/>
      <dgm:t>
        <a:bodyPr/>
        <a:lstStyle/>
        <a:p>
          <a:endParaRPr lang="es-ES"/>
        </a:p>
      </dgm:t>
    </dgm:pt>
    <dgm:pt modelId="{0EE5F75C-8A20-4FA6-B4AF-E033D1C522DE}" type="pres">
      <dgm:prSet presAssocID="{960A4365-4341-4880-A4CE-A84BC5D7CE60}" presName="connTx" presStyleLbl="parChTrans1D2" presStyleIdx="2" presStyleCnt="6"/>
      <dgm:spPr/>
      <dgm:t>
        <a:bodyPr/>
        <a:lstStyle/>
        <a:p>
          <a:endParaRPr lang="es-ES"/>
        </a:p>
      </dgm:t>
    </dgm:pt>
    <dgm:pt modelId="{7AD7F103-AA66-48E1-9FC7-EFE0A9B1672C}" type="pres">
      <dgm:prSet presAssocID="{58544A40-1CA9-4E68-961F-CF2A21E26B23}" presName="node" presStyleLbl="node1" presStyleIdx="2" presStyleCnt="6">
        <dgm:presLayoutVars>
          <dgm:bulletEnabled val="1"/>
        </dgm:presLayoutVars>
      </dgm:prSet>
      <dgm:spPr/>
      <dgm:t>
        <a:bodyPr/>
        <a:lstStyle/>
        <a:p>
          <a:endParaRPr lang="es-ES"/>
        </a:p>
      </dgm:t>
    </dgm:pt>
    <dgm:pt modelId="{3366A076-F2A9-4F3E-842C-7A86472B711E}" type="pres">
      <dgm:prSet presAssocID="{D428AE5F-E318-43A0-BA30-691DC11E1C65}" presName="Name9" presStyleLbl="parChTrans1D2" presStyleIdx="3" presStyleCnt="6"/>
      <dgm:spPr/>
      <dgm:t>
        <a:bodyPr/>
        <a:lstStyle/>
        <a:p>
          <a:endParaRPr lang="es-ES"/>
        </a:p>
      </dgm:t>
    </dgm:pt>
    <dgm:pt modelId="{8DFCFB67-E305-4DC8-ADBE-F5142C2224CF}" type="pres">
      <dgm:prSet presAssocID="{D428AE5F-E318-43A0-BA30-691DC11E1C65}" presName="connTx" presStyleLbl="parChTrans1D2" presStyleIdx="3" presStyleCnt="6"/>
      <dgm:spPr/>
      <dgm:t>
        <a:bodyPr/>
        <a:lstStyle/>
        <a:p>
          <a:endParaRPr lang="es-ES"/>
        </a:p>
      </dgm:t>
    </dgm:pt>
    <dgm:pt modelId="{4B15F4A7-5682-4109-B4A4-2E36EEB95C71}" type="pres">
      <dgm:prSet presAssocID="{A9800357-5336-4885-917E-0724E2DEE608}" presName="node" presStyleLbl="node1" presStyleIdx="3" presStyleCnt="6">
        <dgm:presLayoutVars>
          <dgm:bulletEnabled val="1"/>
        </dgm:presLayoutVars>
      </dgm:prSet>
      <dgm:spPr/>
      <dgm:t>
        <a:bodyPr/>
        <a:lstStyle/>
        <a:p>
          <a:endParaRPr lang="es-ES"/>
        </a:p>
      </dgm:t>
    </dgm:pt>
    <dgm:pt modelId="{7F5914AD-BABA-459E-B52E-2688ADB19235}" type="pres">
      <dgm:prSet presAssocID="{8CDD6B9A-D0DD-45F5-ABA7-0648CF7B3C49}" presName="Name9" presStyleLbl="parChTrans1D2" presStyleIdx="4" presStyleCnt="6"/>
      <dgm:spPr/>
      <dgm:t>
        <a:bodyPr/>
        <a:lstStyle/>
        <a:p>
          <a:endParaRPr lang="es-ES"/>
        </a:p>
      </dgm:t>
    </dgm:pt>
    <dgm:pt modelId="{0859D23C-4F83-44FA-9781-C7664145C5C8}" type="pres">
      <dgm:prSet presAssocID="{8CDD6B9A-D0DD-45F5-ABA7-0648CF7B3C49}" presName="connTx" presStyleLbl="parChTrans1D2" presStyleIdx="4" presStyleCnt="6"/>
      <dgm:spPr/>
      <dgm:t>
        <a:bodyPr/>
        <a:lstStyle/>
        <a:p>
          <a:endParaRPr lang="es-ES"/>
        </a:p>
      </dgm:t>
    </dgm:pt>
    <dgm:pt modelId="{5567339B-4755-4AD2-AA09-420BB230AE4E}" type="pres">
      <dgm:prSet presAssocID="{21DEA256-8863-4334-AEB9-1514C61FD2C5}" presName="node" presStyleLbl="node1" presStyleIdx="4" presStyleCnt="6">
        <dgm:presLayoutVars>
          <dgm:bulletEnabled val="1"/>
        </dgm:presLayoutVars>
      </dgm:prSet>
      <dgm:spPr/>
      <dgm:t>
        <a:bodyPr/>
        <a:lstStyle/>
        <a:p>
          <a:endParaRPr lang="es-ES"/>
        </a:p>
      </dgm:t>
    </dgm:pt>
    <dgm:pt modelId="{8CFD3C61-1B4A-49C6-B3AF-5A31ABE39D64}" type="pres">
      <dgm:prSet presAssocID="{B34252A4-A9FA-47A0-AF7A-07A1D3B03A65}" presName="Name9" presStyleLbl="parChTrans1D2" presStyleIdx="5" presStyleCnt="6"/>
      <dgm:spPr/>
      <dgm:t>
        <a:bodyPr/>
        <a:lstStyle/>
        <a:p>
          <a:endParaRPr lang="es-ES"/>
        </a:p>
      </dgm:t>
    </dgm:pt>
    <dgm:pt modelId="{2C33588E-A2E2-49F9-B47A-3F4D00B2145A}" type="pres">
      <dgm:prSet presAssocID="{B34252A4-A9FA-47A0-AF7A-07A1D3B03A65}" presName="connTx" presStyleLbl="parChTrans1D2" presStyleIdx="5" presStyleCnt="6"/>
      <dgm:spPr/>
      <dgm:t>
        <a:bodyPr/>
        <a:lstStyle/>
        <a:p>
          <a:endParaRPr lang="es-ES"/>
        </a:p>
      </dgm:t>
    </dgm:pt>
    <dgm:pt modelId="{BFCA35CA-C5E7-48F4-BF4F-0AD9770D1BF9}" type="pres">
      <dgm:prSet presAssocID="{A2B87358-8BEF-4F1F-B240-4A1130EB5797}" presName="node" presStyleLbl="node1" presStyleIdx="5" presStyleCnt="6">
        <dgm:presLayoutVars>
          <dgm:bulletEnabled val="1"/>
        </dgm:presLayoutVars>
      </dgm:prSet>
      <dgm:spPr/>
      <dgm:t>
        <a:bodyPr/>
        <a:lstStyle/>
        <a:p>
          <a:endParaRPr lang="es-ES"/>
        </a:p>
      </dgm:t>
    </dgm:pt>
  </dgm:ptLst>
  <dgm:cxnLst>
    <dgm:cxn modelId="{C64838A6-A8BB-4ED6-9593-55F5D69DB804}" type="presOf" srcId="{A2B87358-8BEF-4F1F-B240-4A1130EB5797}" destId="{BFCA35CA-C5E7-48F4-BF4F-0AD9770D1BF9}" srcOrd="0" destOrd="0" presId="urn:microsoft.com/office/officeart/2005/8/layout/radial1"/>
    <dgm:cxn modelId="{AE9B4571-45B0-4719-B486-19F589EEF27D}" type="presOf" srcId="{C1C0927A-6F76-493E-B9B9-CEB906852600}" destId="{6ED66E3F-69D8-4A12-8CEF-EAD627EAF844}" srcOrd="0" destOrd="0" presId="urn:microsoft.com/office/officeart/2005/8/layout/radial1"/>
    <dgm:cxn modelId="{DEEE581B-FDAD-44E1-A0F4-B56CDE6EC6FA}" srcId="{D3F3DAFA-CA1E-4CBA-9C00-0FE6D488AADC}" destId="{197A8D1D-1F83-495C-BCE3-D4E0BECA0959}" srcOrd="1" destOrd="0" parTransId="{1973472D-90ED-4DD7-96C7-455344254BE8}" sibTransId="{24627760-D1A5-4010-AB0A-D7CA30F31F52}"/>
    <dgm:cxn modelId="{138BEEB6-2F27-4F9D-B7AD-560805316306}" srcId="{0A062182-80A9-4B16-A2F0-0E22F550DB81}" destId="{A2B87358-8BEF-4F1F-B240-4A1130EB5797}" srcOrd="5" destOrd="0" parTransId="{B34252A4-A9FA-47A0-AF7A-07A1D3B03A65}" sibTransId="{67FE1020-FD9D-4128-A951-0EA4DBE64F5C}"/>
    <dgm:cxn modelId="{35679A56-4779-4D0A-A554-07967AB12DE2}" srcId="{0A062182-80A9-4B16-A2F0-0E22F550DB81}" destId="{2DAA83B9-D511-48D8-AA0A-1950356660A7}" srcOrd="0" destOrd="0" parTransId="{C1C0927A-6F76-493E-B9B9-CEB906852600}" sibTransId="{D921BFAC-C4A7-41E6-9428-32135704779D}"/>
    <dgm:cxn modelId="{A899686A-0DDE-4C72-96C6-F1ED17A5A42A}" srcId="{0A062182-80A9-4B16-A2F0-0E22F550DB81}" destId="{259B65AA-FCA4-4B08-9E44-1B9DE20C76E5}" srcOrd="1" destOrd="0" parTransId="{42410392-CB77-4040-9B21-D1526777A467}" sibTransId="{E4A24AA9-5E5C-43E7-987C-3A92E6FA91AE}"/>
    <dgm:cxn modelId="{3F394E06-F2B9-4FA2-9447-4EE757646101}" type="presOf" srcId="{0A062182-80A9-4B16-A2F0-0E22F550DB81}" destId="{9B2586D7-8D7E-4F94-A246-D85F9E195F06}" srcOrd="0" destOrd="0" presId="urn:microsoft.com/office/officeart/2005/8/layout/radial1"/>
    <dgm:cxn modelId="{A92EDBB6-0619-4E8C-B8FE-3BB514A78737}" type="presOf" srcId="{D428AE5F-E318-43A0-BA30-691DC11E1C65}" destId="{8DFCFB67-E305-4DC8-ADBE-F5142C2224CF}" srcOrd="1" destOrd="0" presId="urn:microsoft.com/office/officeart/2005/8/layout/radial1"/>
    <dgm:cxn modelId="{B5EC08B5-2D58-435A-83A3-1D3F7CE47747}" srcId="{D3F3DAFA-CA1E-4CBA-9C00-0FE6D488AADC}" destId="{1C44B35A-2EF8-4565-8EA7-B4A6BF663BEF}" srcOrd="2" destOrd="0" parTransId="{BDEAD563-35F9-44AE-8788-B811CF739AE1}" sibTransId="{A7E5E94E-6500-4426-A0AC-84009AFD7B2C}"/>
    <dgm:cxn modelId="{B4D0BD00-B60D-467E-9DBA-CF35F524BD48}" type="presOf" srcId="{8CDD6B9A-D0DD-45F5-ABA7-0648CF7B3C49}" destId="{7F5914AD-BABA-459E-B52E-2688ADB19235}" srcOrd="0" destOrd="0" presId="urn:microsoft.com/office/officeart/2005/8/layout/radial1"/>
    <dgm:cxn modelId="{4B876F97-0747-48D1-90CE-13D94CD54E5C}" type="presOf" srcId="{B34252A4-A9FA-47A0-AF7A-07A1D3B03A65}" destId="{2C33588E-A2E2-49F9-B47A-3F4D00B2145A}" srcOrd="1" destOrd="0" presId="urn:microsoft.com/office/officeart/2005/8/layout/radial1"/>
    <dgm:cxn modelId="{F88D9909-3003-4A07-BBDC-99544C47B188}" srcId="{0A062182-80A9-4B16-A2F0-0E22F550DB81}" destId="{21DEA256-8863-4334-AEB9-1514C61FD2C5}" srcOrd="4" destOrd="0" parTransId="{8CDD6B9A-D0DD-45F5-ABA7-0648CF7B3C49}" sibTransId="{B4783DB3-06E8-413A-A72A-69D8842A0D8E}"/>
    <dgm:cxn modelId="{151E18AC-146F-4CF3-AB70-67152F7C38D9}" type="presOf" srcId="{D3F3DAFA-CA1E-4CBA-9C00-0FE6D488AADC}" destId="{9429D32D-76D1-48EB-835D-F486A80E432B}" srcOrd="0" destOrd="0" presId="urn:microsoft.com/office/officeart/2005/8/layout/radial1"/>
    <dgm:cxn modelId="{23C425E1-2A95-4087-A952-9DD27172A57B}" type="presOf" srcId="{960A4365-4341-4880-A4CE-A84BC5D7CE60}" destId="{0EE5F75C-8A20-4FA6-B4AF-E033D1C522DE}" srcOrd="1" destOrd="0" presId="urn:microsoft.com/office/officeart/2005/8/layout/radial1"/>
    <dgm:cxn modelId="{30B7EB55-1EE7-421F-8A18-9D79EB9F427C}" type="presOf" srcId="{42410392-CB77-4040-9B21-D1526777A467}" destId="{B2410ECA-016D-46CA-82B2-B62F65FDED1F}" srcOrd="0" destOrd="0" presId="urn:microsoft.com/office/officeart/2005/8/layout/radial1"/>
    <dgm:cxn modelId="{EF7E23C1-027E-491E-A8E6-5DEC4779CEEA}" type="presOf" srcId="{D428AE5F-E318-43A0-BA30-691DC11E1C65}" destId="{3366A076-F2A9-4F3E-842C-7A86472B711E}" srcOrd="0" destOrd="0" presId="urn:microsoft.com/office/officeart/2005/8/layout/radial1"/>
    <dgm:cxn modelId="{553F4E98-8251-47A2-B60F-2212071CACD8}" type="presOf" srcId="{42410392-CB77-4040-9B21-D1526777A467}" destId="{4043E420-BDA3-4A65-89F6-22AA7CF0A45A}" srcOrd="1" destOrd="0" presId="urn:microsoft.com/office/officeart/2005/8/layout/radial1"/>
    <dgm:cxn modelId="{B8FC7C21-68F6-43F8-8890-187369C55A18}" srcId="{0A062182-80A9-4B16-A2F0-0E22F550DB81}" destId="{58544A40-1CA9-4E68-961F-CF2A21E26B23}" srcOrd="2" destOrd="0" parTransId="{960A4365-4341-4880-A4CE-A84BC5D7CE60}" sibTransId="{5003D5D2-B29D-41BD-8119-CE2CB8439AEF}"/>
    <dgm:cxn modelId="{8F95DC0C-8E3B-49E2-8B0A-79924A42440C}" type="presOf" srcId="{2DAA83B9-D511-48D8-AA0A-1950356660A7}" destId="{CC2D6498-44E8-4A13-927E-12B6068A6CF6}" srcOrd="0" destOrd="0" presId="urn:microsoft.com/office/officeart/2005/8/layout/radial1"/>
    <dgm:cxn modelId="{4EFCB528-B554-466B-8EDA-C4711D7DD4D1}" type="presOf" srcId="{A9800357-5336-4885-917E-0724E2DEE608}" destId="{4B15F4A7-5682-4109-B4A4-2E36EEB95C71}" srcOrd="0" destOrd="0" presId="urn:microsoft.com/office/officeart/2005/8/layout/radial1"/>
    <dgm:cxn modelId="{E8D210B4-84EA-4D37-87E1-BD5C5606E68D}" type="presOf" srcId="{960A4365-4341-4880-A4CE-A84BC5D7CE60}" destId="{51DEA89F-1CB1-48D3-A626-C762D2CDE81E}" srcOrd="0" destOrd="0" presId="urn:microsoft.com/office/officeart/2005/8/layout/radial1"/>
    <dgm:cxn modelId="{F2A30315-5764-4A71-BDA8-097737D739FC}" srcId="{D3F3DAFA-CA1E-4CBA-9C00-0FE6D488AADC}" destId="{0A062182-80A9-4B16-A2F0-0E22F550DB81}" srcOrd="0" destOrd="0" parTransId="{21B9253F-1B4B-45A1-951A-D70A4CDC945B}" sibTransId="{571DF5FD-3C55-4351-887A-080265BF0F36}"/>
    <dgm:cxn modelId="{C0D4DCC0-88A5-4B6B-8874-AF55E27D2688}" type="presOf" srcId="{C1C0927A-6F76-493E-B9B9-CEB906852600}" destId="{6D5063F0-880B-4418-B215-91B529058D89}" srcOrd="1" destOrd="0" presId="urn:microsoft.com/office/officeart/2005/8/layout/radial1"/>
    <dgm:cxn modelId="{DDDFA9F4-57C7-4317-A5BB-964907558984}" type="presOf" srcId="{58544A40-1CA9-4E68-961F-CF2A21E26B23}" destId="{7AD7F103-AA66-48E1-9FC7-EFE0A9B1672C}" srcOrd="0" destOrd="0" presId="urn:microsoft.com/office/officeart/2005/8/layout/radial1"/>
    <dgm:cxn modelId="{D073C153-14DE-4661-99F3-11F4B8CA101A}" srcId="{0A062182-80A9-4B16-A2F0-0E22F550DB81}" destId="{A9800357-5336-4885-917E-0724E2DEE608}" srcOrd="3" destOrd="0" parTransId="{D428AE5F-E318-43A0-BA30-691DC11E1C65}" sibTransId="{1FAF00DB-5C64-427D-BE75-42C39BFEC203}"/>
    <dgm:cxn modelId="{BA156E63-6382-4B7C-A0DF-06CFCE9D91E4}" type="presOf" srcId="{B34252A4-A9FA-47A0-AF7A-07A1D3B03A65}" destId="{8CFD3C61-1B4A-49C6-B3AF-5A31ABE39D64}" srcOrd="0" destOrd="0" presId="urn:microsoft.com/office/officeart/2005/8/layout/radial1"/>
    <dgm:cxn modelId="{206641D9-3FCE-450D-8E7B-88A09630C55D}" type="presOf" srcId="{21DEA256-8863-4334-AEB9-1514C61FD2C5}" destId="{5567339B-4755-4AD2-AA09-420BB230AE4E}" srcOrd="0" destOrd="0" presId="urn:microsoft.com/office/officeart/2005/8/layout/radial1"/>
    <dgm:cxn modelId="{07F62636-849A-4228-96B5-7013A83F1737}" type="presOf" srcId="{8CDD6B9A-D0DD-45F5-ABA7-0648CF7B3C49}" destId="{0859D23C-4F83-44FA-9781-C7664145C5C8}" srcOrd="1" destOrd="0" presId="urn:microsoft.com/office/officeart/2005/8/layout/radial1"/>
    <dgm:cxn modelId="{640A1BAF-6F44-42F8-A4E0-49E7BC1C1DFB}" srcId="{D3F3DAFA-CA1E-4CBA-9C00-0FE6D488AADC}" destId="{08198EC9-8884-4F96-BB17-C6D16E0E9DAB}" srcOrd="3" destOrd="0" parTransId="{56EEBA53-05AF-42CB-A291-E6AF1816AFE7}" sibTransId="{30D0D4B5-8C35-45D8-9EE5-945D0723722E}"/>
    <dgm:cxn modelId="{9B848C8C-4553-447D-BC4C-D4396084747D}" type="presOf" srcId="{259B65AA-FCA4-4B08-9E44-1B9DE20C76E5}" destId="{12942043-5008-4F94-9A22-A29553A57966}" srcOrd="0" destOrd="0" presId="urn:microsoft.com/office/officeart/2005/8/layout/radial1"/>
    <dgm:cxn modelId="{901FEEE8-0DB4-4483-ACB9-9DBBB58A39E6}" type="presParOf" srcId="{9429D32D-76D1-48EB-835D-F486A80E432B}" destId="{9B2586D7-8D7E-4F94-A246-D85F9E195F06}" srcOrd="0" destOrd="0" presId="urn:microsoft.com/office/officeart/2005/8/layout/radial1"/>
    <dgm:cxn modelId="{AE3F8355-A67B-4224-8440-082513633F95}" type="presParOf" srcId="{9429D32D-76D1-48EB-835D-F486A80E432B}" destId="{6ED66E3F-69D8-4A12-8CEF-EAD627EAF844}" srcOrd="1" destOrd="0" presId="urn:microsoft.com/office/officeart/2005/8/layout/radial1"/>
    <dgm:cxn modelId="{6DD5BFAB-4168-4D68-912B-75400EAF5F58}" type="presParOf" srcId="{6ED66E3F-69D8-4A12-8CEF-EAD627EAF844}" destId="{6D5063F0-880B-4418-B215-91B529058D89}" srcOrd="0" destOrd="0" presId="urn:microsoft.com/office/officeart/2005/8/layout/radial1"/>
    <dgm:cxn modelId="{39F4831B-ACDB-4D3D-AABA-C0042E454A22}" type="presParOf" srcId="{9429D32D-76D1-48EB-835D-F486A80E432B}" destId="{CC2D6498-44E8-4A13-927E-12B6068A6CF6}" srcOrd="2" destOrd="0" presId="urn:microsoft.com/office/officeart/2005/8/layout/radial1"/>
    <dgm:cxn modelId="{E750E4FF-94F0-47B7-A3A1-ECFA5391F332}" type="presParOf" srcId="{9429D32D-76D1-48EB-835D-F486A80E432B}" destId="{B2410ECA-016D-46CA-82B2-B62F65FDED1F}" srcOrd="3" destOrd="0" presId="urn:microsoft.com/office/officeart/2005/8/layout/radial1"/>
    <dgm:cxn modelId="{447B1BAC-49F8-4DAE-9C21-01B77852CC7D}" type="presParOf" srcId="{B2410ECA-016D-46CA-82B2-B62F65FDED1F}" destId="{4043E420-BDA3-4A65-89F6-22AA7CF0A45A}" srcOrd="0" destOrd="0" presId="urn:microsoft.com/office/officeart/2005/8/layout/radial1"/>
    <dgm:cxn modelId="{145D8FAD-A6F4-4793-822B-6B4D056B5305}" type="presParOf" srcId="{9429D32D-76D1-48EB-835D-F486A80E432B}" destId="{12942043-5008-4F94-9A22-A29553A57966}" srcOrd="4" destOrd="0" presId="urn:microsoft.com/office/officeart/2005/8/layout/radial1"/>
    <dgm:cxn modelId="{ABC35FD8-5A77-48DD-B5EC-B64FA9439653}" type="presParOf" srcId="{9429D32D-76D1-48EB-835D-F486A80E432B}" destId="{51DEA89F-1CB1-48D3-A626-C762D2CDE81E}" srcOrd="5" destOrd="0" presId="urn:microsoft.com/office/officeart/2005/8/layout/radial1"/>
    <dgm:cxn modelId="{8D5986F9-6762-48B6-AF69-2DDC304BDD1B}" type="presParOf" srcId="{51DEA89F-1CB1-48D3-A626-C762D2CDE81E}" destId="{0EE5F75C-8A20-4FA6-B4AF-E033D1C522DE}" srcOrd="0" destOrd="0" presId="urn:microsoft.com/office/officeart/2005/8/layout/radial1"/>
    <dgm:cxn modelId="{4869C548-EFB3-4A17-880D-6A5CC6C26A73}" type="presParOf" srcId="{9429D32D-76D1-48EB-835D-F486A80E432B}" destId="{7AD7F103-AA66-48E1-9FC7-EFE0A9B1672C}" srcOrd="6" destOrd="0" presId="urn:microsoft.com/office/officeart/2005/8/layout/radial1"/>
    <dgm:cxn modelId="{CBE908AB-E63C-4789-B2BA-60E71FB261ED}" type="presParOf" srcId="{9429D32D-76D1-48EB-835D-F486A80E432B}" destId="{3366A076-F2A9-4F3E-842C-7A86472B711E}" srcOrd="7" destOrd="0" presId="urn:microsoft.com/office/officeart/2005/8/layout/radial1"/>
    <dgm:cxn modelId="{B8697121-E0AD-4191-BD7A-ADB234E1984A}" type="presParOf" srcId="{3366A076-F2A9-4F3E-842C-7A86472B711E}" destId="{8DFCFB67-E305-4DC8-ADBE-F5142C2224CF}" srcOrd="0" destOrd="0" presId="urn:microsoft.com/office/officeart/2005/8/layout/radial1"/>
    <dgm:cxn modelId="{821D0FC7-C8E0-4A42-B32D-55BDEF1F1B87}" type="presParOf" srcId="{9429D32D-76D1-48EB-835D-F486A80E432B}" destId="{4B15F4A7-5682-4109-B4A4-2E36EEB95C71}" srcOrd="8" destOrd="0" presId="urn:microsoft.com/office/officeart/2005/8/layout/radial1"/>
    <dgm:cxn modelId="{A94612EA-6BEC-43AA-9C3A-8B0F8110514D}" type="presParOf" srcId="{9429D32D-76D1-48EB-835D-F486A80E432B}" destId="{7F5914AD-BABA-459E-B52E-2688ADB19235}" srcOrd="9" destOrd="0" presId="urn:microsoft.com/office/officeart/2005/8/layout/radial1"/>
    <dgm:cxn modelId="{D8CE8195-FABB-404B-9B35-6EB1126DE3DF}" type="presParOf" srcId="{7F5914AD-BABA-459E-B52E-2688ADB19235}" destId="{0859D23C-4F83-44FA-9781-C7664145C5C8}" srcOrd="0" destOrd="0" presId="urn:microsoft.com/office/officeart/2005/8/layout/radial1"/>
    <dgm:cxn modelId="{8E6975B7-C2DA-47ED-9BD3-BE62DB48434E}" type="presParOf" srcId="{9429D32D-76D1-48EB-835D-F486A80E432B}" destId="{5567339B-4755-4AD2-AA09-420BB230AE4E}" srcOrd="10" destOrd="0" presId="urn:microsoft.com/office/officeart/2005/8/layout/radial1"/>
    <dgm:cxn modelId="{DD8465A2-2AF7-4693-B56B-058B49056BC9}" type="presParOf" srcId="{9429D32D-76D1-48EB-835D-F486A80E432B}" destId="{8CFD3C61-1B4A-49C6-B3AF-5A31ABE39D64}" srcOrd="11" destOrd="0" presId="urn:microsoft.com/office/officeart/2005/8/layout/radial1"/>
    <dgm:cxn modelId="{C79136FD-7915-40AF-82B9-682F35272A8F}" type="presParOf" srcId="{8CFD3C61-1B4A-49C6-B3AF-5A31ABE39D64}" destId="{2C33588E-A2E2-49F9-B47A-3F4D00B2145A}" srcOrd="0" destOrd="0" presId="urn:microsoft.com/office/officeart/2005/8/layout/radial1"/>
    <dgm:cxn modelId="{CA8EFCAF-D575-472B-980A-83795442974E}" type="presParOf" srcId="{9429D32D-76D1-48EB-835D-F486A80E432B}" destId="{BFCA35CA-C5E7-48F4-BF4F-0AD9770D1BF9}" srcOrd="12"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A6A209-60E5-46ED-8C9B-71863820776B}" type="doc">
      <dgm:prSet loTypeId="urn:microsoft.com/office/officeart/2008/layout/PictureGrid" loCatId="picture" qsTypeId="urn:microsoft.com/office/officeart/2005/8/quickstyle/simple1" qsCatId="simple" csTypeId="urn:microsoft.com/office/officeart/2005/8/colors/accent1_2" csCatId="accent1" phldr="1"/>
      <dgm:spPr/>
      <dgm:t>
        <a:bodyPr/>
        <a:lstStyle/>
        <a:p>
          <a:endParaRPr lang="es-AR"/>
        </a:p>
      </dgm:t>
    </dgm:pt>
    <dgm:pt modelId="{F6A23EC2-6679-494D-9D63-2BF16EDF73C4}">
      <dgm:prSet phldrT="[Texto]" custT="1"/>
      <dgm:spPr/>
      <dgm:t>
        <a:bodyPr/>
        <a:lstStyle/>
        <a:p>
          <a:pPr algn="ctr"/>
          <a:r>
            <a:rPr lang="es-AR" sz="2000" b="1" dirty="0" smtClean="0">
              <a:solidFill>
                <a:schemeClr val="bg1">
                  <a:lumMod val="50000"/>
                </a:schemeClr>
              </a:solidFill>
            </a:rPr>
            <a:t>Docencia</a:t>
          </a:r>
          <a:endParaRPr lang="es-AR" sz="2000" b="1" dirty="0">
            <a:solidFill>
              <a:schemeClr val="bg1">
                <a:lumMod val="50000"/>
              </a:schemeClr>
            </a:solidFill>
          </a:endParaRPr>
        </a:p>
      </dgm:t>
    </dgm:pt>
    <dgm:pt modelId="{76FB59EE-9ADC-4046-B696-61DECD0FEA0C}" type="parTrans" cxnId="{7D8DB8AB-7280-4394-A329-8CEA1A94EEA7}">
      <dgm:prSet/>
      <dgm:spPr/>
      <dgm:t>
        <a:bodyPr/>
        <a:lstStyle/>
        <a:p>
          <a:endParaRPr lang="es-AR"/>
        </a:p>
      </dgm:t>
    </dgm:pt>
    <dgm:pt modelId="{D91BEF9E-41A1-465C-B5E5-03F70D757061}" type="sibTrans" cxnId="{7D8DB8AB-7280-4394-A329-8CEA1A94EEA7}">
      <dgm:prSet/>
      <dgm:spPr/>
      <dgm:t>
        <a:bodyPr/>
        <a:lstStyle/>
        <a:p>
          <a:endParaRPr lang="es-AR"/>
        </a:p>
      </dgm:t>
    </dgm:pt>
    <dgm:pt modelId="{1D9B281A-9561-4CBB-8BD8-AE9AA7B4FB70}">
      <dgm:prSet phldrT="[Texto]" custT="1"/>
      <dgm:spPr/>
      <dgm:t>
        <a:bodyPr/>
        <a:lstStyle/>
        <a:p>
          <a:pPr algn="ctr"/>
          <a:r>
            <a:rPr lang="es-AR" sz="2000" b="1" dirty="0" smtClean="0">
              <a:solidFill>
                <a:schemeClr val="bg1">
                  <a:lumMod val="50000"/>
                </a:schemeClr>
              </a:solidFill>
            </a:rPr>
            <a:t>Investigación</a:t>
          </a:r>
          <a:endParaRPr lang="es-AR" sz="2000" b="1" dirty="0">
            <a:solidFill>
              <a:schemeClr val="bg1">
                <a:lumMod val="50000"/>
              </a:schemeClr>
            </a:solidFill>
          </a:endParaRPr>
        </a:p>
      </dgm:t>
    </dgm:pt>
    <dgm:pt modelId="{C27FCA56-55D5-49C3-8A20-4BB8F0125415}" type="parTrans" cxnId="{711B7022-5AE7-450D-8121-AE25F21BA66C}">
      <dgm:prSet/>
      <dgm:spPr/>
      <dgm:t>
        <a:bodyPr/>
        <a:lstStyle/>
        <a:p>
          <a:endParaRPr lang="es-AR"/>
        </a:p>
      </dgm:t>
    </dgm:pt>
    <dgm:pt modelId="{49E894F3-B87F-44B1-8156-29F4584D845A}" type="sibTrans" cxnId="{711B7022-5AE7-450D-8121-AE25F21BA66C}">
      <dgm:prSet/>
      <dgm:spPr/>
      <dgm:t>
        <a:bodyPr/>
        <a:lstStyle/>
        <a:p>
          <a:endParaRPr lang="es-AR"/>
        </a:p>
      </dgm:t>
    </dgm:pt>
    <dgm:pt modelId="{D7E58E82-CBF0-4AAA-96E2-A1581EE368CD}">
      <dgm:prSet phldrT="[Texto]" custT="1"/>
      <dgm:spPr/>
      <dgm:t>
        <a:bodyPr/>
        <a:lstStyle/>
        <a:p>
          <a:pPr algn="ctr"/>
          <a:r>
            <a:rPr lang="es-AR" sz="2000" b="1" dirty="0" smtClean="0">
              <a:solidFill>
                <a:schemeClr val="bg1">
                  <a:lumMod val="50000"/>
                </a:schemeClr>
              </a:solidFill>
            </a:rPr>
            <a:t>Extensión</a:t>
          </a:r>
          <a:endParaRPr lang="es-AR" sz="2000" b="1" dirty="0">
            <a:solidFill>
              <a:schemeClr val="bg1">
                <a:lumMod val="50000"/>
              </a:schemeClr>
            </a:solidFill>
          </a:endParaRPr>
        </a:p>
      </dgm:t>
    </dgm:pt>
    <dgm:pt modelId="{EE90A857-F056-4604-8228-0C3289E5E22A}" type="parTrans" cxnId="{C343C160-7C5A-42A4-A732-771B339B7A07}">
      <dgm:prSet/>
      <dgm:spPr/>
      <dgm:t>
        <a:bodyPr/>
        <a:lstStyle/>
        <a:p>
          <a:endParaRPr lang="es-AR"/>
        </a:p>
      </dgm:t>
    </dgm:pt>
    <dgm:pt modelId="{08613140-9403-4391-82B0-C8D5435A6F0D}" type="sibTrans" cxnId="{C343C160-7C5A-42A4-A732-771B339B7A07}">
      <dgm:prSet/>
      <dgm:spPr/>
      <dgm:t>
        <a:bodyPr/>
        <a:lstStyle/>
        <a:p>
          <a:endParaRPr lang="es-AR"/>
        </a:p>
      </dgm:t>
    </dgm:pt>
    <dgm:pt modelId="{61A3C5AA-0546-4D3C-B546-E8CA682B1F6B}" type="pres">
      <dgm:prSet presAssocID="{3CA6A209-60E5-46ED-8C9B-71863820776B}" presName="Name0" presStyleCnt="0">
        <dgm:presLayoutVars>
          <dgm:dir/>
        </dgm:presLayoutVars>
      </dgm:prSet>
      <dgm:spPr/>
      <dgm:t>
        <a:bodyPr/>
        <a:lstStyle/>
        <a:p>
          <a:endParaRPr lang="es-AR"/>
        </a:p>
      </dgm:t>
    </dgm:pt>
    <dgm:pt modelId="{9267F9D3-1FB9-4988-8DB5-A8AC078D926A}" type="pres">
      <dgm:prSet presAssocID="{F6A23EC2-6679-494D-9D63-2BF16EDF73C4}" presName="composite" presStyleCnt="0"/>
      <dgm:spPr/>
    </dgm:pt>
    <dgm:pt modelId="{7F8368B4-A580-4B69-8496-75F681D8BDEC}" type="pres">
      <dgm:prSet presAssocID="{F6A23EC2-6679-494D-9D63-2BF16EDF73C4}" presName="rect2" presStyleLbl="revTx" presStyleIdx="0" presStyleCnt="3" custLinFactNeighborX="-2302">
        <dgm:presLayoutVars>
          <dgm:bulletEnabled val="1"/>
        </dgm:presLayoutVars>
      </dgm:prSet>
      <dgm:spPr/>
      <dgm:t>
        <a:bodyPr/>
        <a:lstStyle/>
        <a:p>
          <a:endParaRPr lang="es-AR"/>
        </a:p>
      </dgm:t>
    </dgm:pt>
    <dgm:pt modelId="{4D03E847-BD24-4A30-991F-A5720C076E53}" type="pres">
      <dgm:prSet presAssocID="{F6A23EC2-6679-494D-9D63-2BF16EDF73C4}" presName="rect1" presStyleLbl="alignImgPlace1" presStyleIdx="0" presStyleCnt="3" custScaleX="168527" custScaleY="63095" custLinFactNeighborX="1404" custLinFactNeighborY="-17812"/>
      <dgm:spPr>
        <a:solidFill>
          <a:schemeClr val="accent1">
            <a:lumMod val="60000"/>
            <a:lumOff val="40000"/>
          </a:schemeClr>
        </a:solidFill>
      </dgm:spPr>
      <dgm:t>
        <a:bodyPr/>
        <a:lstStyle/>
        <a:p>
          <a:endParaRPr lang="es-AR"/>
        </a:p>
      </dgm:t>
    </dgm:pt>
    <dgm:pt modelId="{E85B27AC-037B-411E-B77C-011C9BF0B02D}" type="pres">
      <dgm:prSet presAssocID="{D91BEF9E-41A1-465C-B5E5-03F70D757061}" presName="sibTrans" presStyleCnt="0"/>
      <dgm:spPr/>
    </dgm:pt>
    <dgm:pt modelId="{A9488BE6-5912-4A50-811D-2D6C4EB7D442}" type="pres">
      <dgm:prSet presAssocID="{1D9B281A-9561-4CBB-8BD8-AE9AA7B4FB70}" presName="composite" presStyleCnt="0"/>
      <dgm:spPr/>
    </dgm:pt>
    <dgm:pt modelId="{229A2464-FB98-4118-A14C-91BF3FDFEC2B}" type="pres">
      <dgm:prSet presAssocID="{1D9B281A-9561-4CBB-8BD8-AE9AA7B4FB70}" presName="rect2" presStyleLbl="revTx" presStyleIdx="1" presStyleCnt="3" custLinFactNeighborX="-10748">
        <dgm:presLayoutVars>
          <dgm:bulletEnabled val="1"/>
        </dgm:presLayoutVars>
      </dgm:prSet>
      <dgm:spPr/>
      <dgm:t>
        <a:bodyPr/>
        <a:lstStyle/>
        <a:p>
          <a:endParaRPr lang="es-AR"/>
        </a:p>
      </dgm:t>
    </dgm:pt>
    <dgm:pt modelId="{000F62E0-7513-429C-8C76-69254E712FDB}" type="pres">
      <dgm:prSet presAssocID="{1D9B281A-9561-4CBB-8BD8-AE9AA7B4FB70}" presName="rect1" presStyleLbl="alignImgPlace1" presStyleIdx="1" presStyleCnt="3" custScaleX="166556" custScaleY="63095" custLinFactNeighborX="-6863" custLinFactNeighborY="-18198"/>
      <dgm:spPr>
        <a:solidFill>
          <a:schemeClr val="accent1">
            <a:lumMod val="40000"/>
            <a:lumOff val="60000"/>
          </a:schemeClr>
        </a:solidFill>
      </dgm:spPr>
      <dgm:t>
        <a:bodyPr/>
        <a:lstStyle/>
        <a:p>
          <a:endParaRPr lang="es-AR"/>
        </a:p>
      </dgm:t>
    </dgm:pt>
    <dgm:pt modelId="{5E6B3BFC-52C9-460B-9D32-500B8F2A52C9}" type="pres">
      <dgm:prSet presAssocID="{49E894F3-B87F-44B1-8156-29F4584D845A}" presName="sibTrans" presStyleCnt="0"/>
      <dgm:spPr/>
    </dgm:pt>
    <dgm:pt modelId="{385D6456-247E-4971-B6E3-453CC59A3FB9}" type="pres">
      <dgm:prSet presAssocID="{D7E58E82-CBF0-4AAA-96E2-A1581EE368CD}" presName="composite" presStyleCnt="0"/>
      <dgm:spPr/>
    </dgm:pt>
    <dgm:pt modelId="{17665985-AA47-4CD8-BCAB-C4BB524167C1}" type="pres">
      <dgm:prSet presAssocID="{D7E58E82-CBF0-4AAA-96E2-A1581EE368CD}" presName="rect2" presStyleLbl="revTx" presStyleIdx="2" presStyleCnt="3" custLinFactY="-60214" custLinFactNeighborX="-1073" custLinFactNeighborY="-100000">
        <dgm:presLayoutVars>
          <dgm:bulletEnabled val="1"/>
        </dgm:presLayoutVars>
      </dgm:prSet>
      <dgm:spPr/>
      <dgm:t>
        <a:bodyPr/>
        <a:lstStyle/>
        <a:p>
          <a:endParaRPr lang="es-AR"/>
        </a:p>
      </dgm:t>
    </dgm:pt>
    <dgm:pt modelId="{9A3E5276-2B7A-443C-ADD0-F1AF168C74A0}" type="pres">
      <dgm:prSet presAssocID="{D7E58E82-CBF0-4AAA-96E2-A1581EE368CD}" presName="rect1" presStyleLbl="alignImgPlace1" presStyleIdx="2" presStyleCnt="3" custScaleX="152189" custScaleY="49362" custLinFactNeighborX="0" custLinFactNeighborY="-44935"/>
      <dgm:spPr>
        <a:solidFill>
          <a:schemeClr val="accent1">
            <a:lumMod val="20000"/>
            <a:lumOff val="80000"/>
          </a:schemeClr>
        </a:solidFill>
      </dgm:spPr>
      <dgm:t>
        <a:bodyPr/>
        <a:lstStyle/>
        <a:p>
          <a:endParaRPr lang="es-AR"/>
        </a:p>
      </dgm:t>
    </dgm:pt>
  </dgm:ptLst>
  <dgm:cxnLst>
    <dgm:cxn modelId="{25A67A07-7BBF-4E33-AC9F-D0C767B9E289}" type="presOf" srcId="{1D9B281A-9561-4CBB-8BD8-AE9AA7B4FB70}" destId="{229A2464-FB98-4118-A14C-91BF3FDFEC2B}" srcOrd="0" destOrd="0" presId="urn:microsoft.com/office/officeart/2008/layout/PictureGrid"/>
    <dgm:cxn modelId="{711B7022-5AE7-450D-8121-AE25F21BA66C}" srcId="{3CA6A209-60E5-46ED-8C9B-71863820776B}" destId="{1D9B281A-9561-4CBB-8BD8-AE9AA7B4FB70}" srcOrd="1" destOrd="0" parTransId="{C27FCA56-55D5-49C3-8A20-4BB8F0125415}" sibTransId="{49E894F3-B87F-44B1-8156-29F4584D845A}"/>
    <dgm:cxn modelId="{C343C160-7C5A-42A4-A732-771B339B7A07}" srcId="{3CA6A209-60E5-46ED-8C9B-71863820776B}" destId="{D7E58E82-CBF0-4AAA-96E2-A1581EE368CD}" srcOrd="2" destOrd="0" parTransId="{EE90A857-F056-4604-8228-0C3289E5E22A}" sibTransId="{08613140-9403-4391-82B0-C8D5435A6F0D}"/>
    <dgm:cxn modelId="{7D8DB8AB-7280-4394-A329-8CEA1A94EEA7}" srcId="{3CA6A209-60E5-46ED-8C9B-71863820776B}" destId="{F6A23EC2-6679-494D-9D63-2BF16EDF73C4}" srcOrd="0" destOrd="0" parTransId="{76FB59EE-9ADC-4046-B696-61DECD0FEA0C}" sibTransId="{D91BEF9E-41A1-465C-B5E5-03F70D757061}"/>
    <dgm:cxn modelId="{34BA7007-FFAE-4131-A93F-E2AE689E881D}" type="presOf" srcId="{3CA6A209-60E5-46ED-8C9B-71863820776B}" destId="{61A3C5AA-0546-4D3C-B546-E8CA682B1F6B}" srcOrd="0" destOrd="0" presId="urn:microsoft.com/office/officeart/2008/layout/PictureGrid"/>
    <dgm:cxn modelId="{D2DA1BCB-219A-40FB-A882-C91F02DE418F}" type="presOf" srcId="{D7E58E82-CBF0-4AAA-96E2-A1581EE368CD}" destId="{17665985-AA47-4CD8-BCAB-C4BB524167C1}" srcOrd="0" destOrd="0" presId="urn:microsoft.com/office/officeart/2008/layout/PictureGrid"/>
    <dgm:cxn modelId="{3B470F7C-3888-487C-87A5-E3EDFA50BE09}" type="presOf" srcId="{F6A23EC2-6679-494D-9D63-2BF16EDF73C4}" destId="{7F8368B4-A580-4B69-8496-75F681D8BDEC}" srcOrd="0" destOrd="0" presId="urn:microsoft.com/office/officeart/2008/layout/PictureGrid"/>
    <dgm:cxn modelId="{F23EF131-58ED-4EEA-A5D7-AC270B7EB6FF}" type="presParOf" srcId="{61A3C5AA-0546-4D3C-B546-E8CA682B1F6B}" destId="{9267F9D3-1FB9-4988-8DB5-A8AC078D926A}" srcOrd="0" destOrd="0" presId="urn:microsoft.com/office/officeart/2008/layout/PictureGrid"/>
    <dgm:cxn modelId="{A8E3B16F-2F4E-4B14-803D-7FE4E3ADBD4B}" type="presParOf" srcId="{9267F9D3-1FB9-4988-8DB5-A8AC078D926A}" destId="{7F8368B4-A580-4B69-8496-75F681D8BDEC}" srcOrd="0" destOrd="0" presId="urn:microsoft.com/office/officeart/2008/layout/PictureGrid"/>
    <dgm:cxn modelId="{BA15390D-AC26-4171-B36D-E98AB55CC73D}" type="presParOf" srcId="{9267F9D3-1FB9-4988-8DB5-A8AC078D926A}" destId="{4D03E847-BD24-4A30-991F-A5720C076E53}" srcOrd="1" destOrd="0" presId="urn:microsoft.com/office/officeart/2008/layout/PictureGrid"/>
    <dgm:cxn modelId="{1FCDA0A6-56B9-41FD-95A4-D639DB513DEC}" type="presParOf" srcId="{61A3C5AA-0546-4D3C-B546-E8CA682B1F6B}" destId="{E85B27AC-037B-411E-B77C-011C9BF0B02D}" srcOrd="1" destOrd="0" presId="urn:microsoft.com/office/officeart/2008/layout/PictureGrid"/>
    <dgm:cxn modelId="{D4DFA306-EFED-45F2-9AA3-BA83A2EE1303}" type="presParOf" srcId="{61A3C5AA-0546-4D3C-B546-E8CA682B1F6B}" destId="{A9488BE6-5912-4A50-811D-2D6C4EB7D442}" srcOrd="2" destOrd="0" presId="urn:microsoft.com/office/officeart/2008/layout/PictureGrid"/>
    <dgm:cxn modelId="{029F4127-3239-4BC8-977D-2058B1DA4C84}" type="presParOf" srcId="{A9488BE6-5912-4A50-811D-2D6C4EB7D442}" destId="{229A2464-FB98-4118-A14C-91BF3FDFEC2B}" srcOrd="0" destOrd="0" presId="urn:microsoft.com/office/officeart/2008/layout/PictureGrid"/>
    <dgm:cxn modelId="{70E8316C-88AF-49EF-A86E-78D3489A5758}" type="presParOf" srcId="{A9488BE6-5912-4A50-811D-2D6C4EB7D442}" destId="{000F62E0-7513-429C-8C76-69254E712FDB}" srcOrd="1" destOrd="0" presId="urn:microsoft.com/office/officeart/2008/layout/PictureGrid"/>
    <dgm:cxn modelId="{EFD00153-2956-47AE-B330-74093A612E11}" type="presParOf" srcId="{61A3C5AA-0546-4D3C-B546-E8CA682B1F6B}" destId="{5E6B3BFC-52C9-460B-9D32-500B8F2A52C9}" srcOrd="3" destOrd="0" presId="urn:microsoft.com/office/officeart/2008/layout/PictureGrid"/>
    <dgm:cxn modelId="{5EFE9351-BFDE-4298-B443-EE5A0602FBD2}" type="presParOf" srcId="{61A3C5AA-0546-4D3C-B546-E8CA682B1F6B}" destId="{385D6456-247E-4971-B6E3-453CC59A3FB9}" srcOrd="4" destOrd="0" presId="urn:microsoft.com/office/officeart/2008/layout/PictureGrid"/>
    <dgm:cxn modelId="{B314E374-92AB-4A45-B783-AD0C084E7889}" type="presParOf" srcId="{385D6456-247E-4971-B6E3-453CC59A3FB9}" destId="{17665985-AA47-4CD8-BCAB-C4BB524167C1}" srcOrd="0" destOrd="0" presId="urn:microsoft.com/office/officeart/2008/layout/PictureGrid"/>
    <dgm:cxn modelId="{A3B7390B-2D42-4388-B474-F28C2A7D656A}" type="presParOf" srcId="{385D6456-247E-4971-B6E3-453CC59A3FB9}" destId="{9A3E5276-2B7A-443C-ADD0-F1AF168C74A0}" srcOrd="1" destOrd="0" presId="urn:microsoft.com/office/officeart/2008/layout/PictureGrid"/>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F366E2-C6D9-40FD-9575-CBEF587DB0AB}">
      <dsp:nvSpPr>
        <dsp:cNvPr id="0" name=""/>
        <dsp:cNvSpPr/>
      </dsp:nvSpPr>
      <dsp:spPr>
        <a:xfrm rot="16200000">
          <a:off x="285199" y="-285199"/>
          <a:ext cx="1775821" cy="2346220"/>
        </a:xfrm>
        <a:prstGeom prst="round1Rect">
          <a:avLst/>
        </a:prstGeom>
        <a:solidFill>
          <a:srgbClr val="CCCCCC">
            <a:lumMod val="9000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es-AR" sz="1300" b="1" kern="1200" dirty="0" smtClean="0">
              <a:solidFill>
                <a:srgbClr val="000000"/>
              </a:solidFill>
              <a:latin typeface="Cambria" panose="02040503050406030204" pitchFamily="18" charset="0"/>
              <a:ea typeface="+mn-ea"/>
              <a:cs typeface="+mn-cs"/>
            </a:rPr>
            <a:t>DECLARACIÓN</a:t>
          </a:r>
        </a:p>
        <a:p>
          <a:pPr lvl="0" algn="ctr" defTabSz="577850">
            <a:lnSpc>
              <a:spcPct val="90000"/>
            </a:lnSpc>
            <a:spcBef>
              <a:spcPct val="0"/>
            </a:spcBef>
            <a:spcAft>
              <a:spcPct val="35000"/>
            </a:spcAft>
          </a:pPr>
          <a:r>
            <a:rPr lang="es-AR" sz="1300" kern="1200" dirty="0" smtClean="0">
              <a:solidFill>
                <a:srgbClr val="000000"/>
              </a:solidFill>
              <a:latin typeface="Cambria" panose="02040503050406030204" pitchFamily="18" charset="0"/>
              <a:ea typeface="+mn-ea"/>
              <a:cs typeface="+mn-cs"/>
            </a:rPr>
            <a:t>Visión, principios y compromisos compartidos, es un llamado a la acción para cambiar nuestro mundo</a:t>
          </a:r>
          <a:endParaRPr lang="es-AR" sz="1300" kern="1200" dirty="0">
            <a:solidFill>
              <a:srgbClr val="000000"/>
            </a:solidFill>
            <a:latin typeface="Cambria" panose="02040503050406030204" pitchFamily="18" charset="0"/>
            <a:ea typeface="+mn-ea"/>
            <a:cs typeface="+mn-cs"/>
          </a:endParaRPr>
        </a:p>
      </dsp:txBody>
      <dsp:txXfrm rot="5400000">
        <a:off x="0" y="0"/>
        <a:ext cx="2346220" cy="1331866"/>
      </dsp:txXfrm>
    </dsp:sp>
    <dsp:sp modelId="{A887DF7D-7C6F-46FC-8357-C890921393F5}">
      <dsp:nvSpPr>
        <dsp:cNvPr id="0" name=""/>
        <dsp:cNvSpPr/>
      </dsp:nvSpPr>
      <dsp:spPr>
        <a:xfrm>
          <a:off x="2346220" y="0"/>
          <a:ext cx="2346220" cy="1775821"/>
        </a:xfrm>
        <a:prstGeom prst="round1Rect">
          <a:avLst/>
        </a:prstGeom>
        <a:solidFill>
          <a:srgbClr val="666666">
            <a:lumMod val="20000"/>
            <a:lumOff val="8000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es-AR" sz="1300" b="1" kern="1200" dirty="0" smtClean="0">
              <a:solidFill>
                <a:srgbClr val="000000"/>
              </a:solidFill>
              <a:latin typeface="Cambria" panose="02040503050406030204" pitchFamily="18" charset="0"/>
              <a:ea typeface="+mn-ea"/>
              <a:cs typeface="+mn-cs"/>
            </a:rPr>
            <a:t>OBJETIVOS DE DESARROLLO SOSTENIBLES </a:t>
          </a:r>
        </a:p>
        <a:p>
          <a:pPr lvl="0" algn="ctr" defTabSz="577850">
            <a:lnSpc>
              <a:spcPct val="90000"/>
            </a:lnSpc>
            <a:spcBef>
              <a:spcPct val="0"/>
            </a:spcBef>
            <a:spcAft>
              <a:spcPct val="35000"/>
            </a:spcAft>
          </a:pPr>
          <a:r>
            <a:rPr lang="es-AR" sz="1300" kern="1200" dirty="0" smtClean="0">
              <a:solidFill>
                <a:srgbClr val="000000"/>
              </a:solidFill>
              <a:latin typeface="Cambria" panose="02040503050406030204" pitchFamily="18" charset="0"/>
              <a:ea typeface="+mn-ea"/>
              <a:cs typeface="+mn-cs"/>
            </a:rPr>
            <a:t>17 ODS y 169 metas</a:t>
          </a:r>
          <a:endParaRPr lang="es-AR" sz="1300" kern="1200" dirty="0">
            <a:solidFill>
              <a:srgbClr val="000000"/>
            </a:solidFill>
            <a:latin typeface="Cambria" panose="02040503050406030204" pitchFamily="18" charset="0"/>
            <a:ea typeface="+mn-ea"/>
            <a:cs typeface="+mn-cs"/>
          </a:endParaRPr>
        </a:p>
      </dsp:txBody>
      <dsp:txXfrm>
        <a:off x="2346220" y="0"/>
        <a:ext cx="2346220" cy="1331866"/>
      </dsp:txXfrm>
    </dsp:sp>
    <dsp:sp modelId="{709C4D65-31BF-4B21-A7B3-76829FE8D2CD}">
      <dsp:nvSpPr>
        <dsp:cNvPr id="0" name=""/>
        <dsp:cNvSpPr/>
      </dsp:nvSpPr>
      <dsp:spPr>
        <a:xfrm rot="10800000">
          <a:off x="19497" y="1775821"/>
          <a:ext cx="2346220" cy="1775821"/>
        </a:xfrm>
        <a:prstGeom prst="round1Rect">
          <a:avLst/>
        </a:prstGeom>
        <a:solidFill>
          <a:srgbClr val="666666">
            <a:lumMod val="20000"/>
            <a:lumOff val="8000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es-ES_tradnl" sz="1300" b="1" kern="1200" dirty="0" smtClean="0">
              <a:solidFill>
                <a:srgbClr val="000000"/>
              </a:solidFill>
              <a:latin typeface="Cambria" panose="02040503050406030204" pitchFamily="18" charset="0"/>
              <a:ea typeface="+mn-ea"/>
              <a:cs typeface="+mn-cs"/>
            </a:rPr>
            <a:t>IMPLEMENTACIÓN</a:t>
          </a:r>
        </a:p>
        <a:p>
          <a:pPr lvl="0" algn="ctr" defTabSz="577850">
            <a:lnSpc>
              <a:spcPct val="90000"/>
            </a:lnSpc>
            <a:spcBef>
              <a:spcPct val="0"/>
            </a:spcBef>
            <a:spcAft>
              <a:spcPct val="35000"/>
            </a:spcAft>
          </a:pPr>
          <a:r>
            <a:rPr lang="es-ES_tradnl" sz="1300" b="0" kern="1200" dirty="0" smtClean="0">
              <a:solidFill>
                <a:srgbClr val="000000"/>
              </a:solidFill>
              <a:latin typeface="Cambria" panose="02040503050406030204" pitchFamily="18" charset="0"/>
              <a:ea typeface="+mn-ea"/>
              <a:cs typeface="+mn-cs"/>
            </a:rPr>
            <a:t>Modos de implementación de los ODS y Asociación Mundial </a:t>
          </a:r>
        </a:p>
      </dsp:txBody>
      <dsp:txXfrm rot="10800000">
        <a:off x="19497" y="2219776"/>
        <a:ext cx="2346220" cy="1331866"/>
      </dsp:txXfrm>
    </dsp:sp>
    <dsp:sp modelId="{9EE56CA5-727C-4A51-9938-8D5F84B26F24}">
      <dsp:nvSpPr>
        <dsp:cNvPr id="0" name=""/>
        <dsp:cNvSpPr/>
      </dsp:nvSpPr>
      <dsp:spPr>
        <a:xfrm rot="5400000">
          <a:off x="2631420" y="1490621"/>
          <a:ext cx="1775821" cy="2346220"/>
        </a:xfrm>
        <a:prstGeom prst="round1Rect">
          <a:avLst/>
        </a:prstGeom>
        <a:solidFill>
          <a:srgbClr val="CCCCCC"/>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es-AR" sz="1300" b="1" kern="1200" dirty="0" smtClean="0">
              <a:solidFill>
                <a:srgbClr val="000000"/>
              </a:solidFill>
              <a:latin typeface="Cambria" panose="02040503050406030204" pitchFamily="18" charset="0"/>
              <a:ea typeface="+mn-ea"/>
              <a:cs typeface="+mn-cs"/>
            </a:rPr>
            <a:t>SEGUIMIENTO y REVISIÓN</a:t>
          </a:r>
        </a:p>
        <a:p>
          <a:pPr lvl="0" algn="ctr" defTabSz="577850">
            <a:lnSpc>
              <a:spcPct val="90000"/>
            </a:lnSpc>
            <a:spcBef>
              <a:spcPct val="0"/>
            </a:spcBef>
            <a:spcAft>
              <a:spcPct val="35000"/>
            </a:spcAft>
          </a:pPr>
          <a:r>
            <a:rPr lang="es-AR" sz="1300" kern="1200" dirty="0" smtClean="0">
              <a:solidFill>
                <a:srgbClr val="000000"/>
              </a:solidFill>
              <a:latin typeface="Cambria" panose="02040503050406030204" pitchFamily="18" charset="0"/>
              <a:ea typeface="+mn-ea"/>
              <a:cs typeface="+mn-cs"/>
            </a:rPr>
            <a:t>Local, nacional, regional, global y temática</a:t>
          </a:r>
        </a:p>
        <a:p>
          <a:pPr lvl="0" algn="ctr" defTabSz="577850">
            <a:lnSpc>
              <a:spcPct val="90000"/>
            </a:lnSpc>
            <a:spcBef>
              <a:spcPct val="0"/>
            </a:spcBef>
            <a:spcAft>
              <a:spcPct val="35000"/>
            </a:spcAft>
          </a:pPr>
          <a:endParaRPr lang="es-AR" sz="1300" kern="1200" dirty="0">
            <a:solidFill>
              <a:srgbClr val="000000"/>
            </a:solidFill>
            <a:latin typeface="Cambria" panose="02040503050406030204" pitchFamily="18" charset="0"/>
            <a:ea typeface="+mn-ea"/>
            <a:cs typeface="+mn-cs"/>
          </a:endParaRPr>
        </a:p>
      </dsp:txBody>
      <dsp:txXfrm rot="-5400000">
        <a:off x="2346220" y="2219776"/>
        <a:ext cx="2346220" cy="1331866"/>
      </dsp:txXfrm>
    </dsp:sp>
    <dsp:sp modelId="{C523EA76-55DA-41A9-8DDA-6C1DEBFF295E}">
      <dsp:nvSpPr>
        <dsp:cNvPr id="0" name=""/>
        <dsp:cNvSpPr/>
      </dsp:nvSpPr>
      <dsp:spPr>
        <a:xfrm>
          <a:off x="1642354" y="1331866"/>
          <a:ext cx="1407732" cy="887910"/>
        </a:xfrm>
        <a:prstGeom prst="roundRect">
          <a:avLst/>
        </a:prstGeom>
        <a:solidFill>
          <a:srgbClr val="3A81BA">
            <a:tint val="55000"/>
            <a:hueOff val="0"/>
            <a:satOff val="0"/>
            <a:lumOff val="0"/>
            <a:alphaOff val="0"/>
          </a:srgbClr>
        </a:solidFill>
        <a:ln w="25400" cap="flat" cmpd="sng" algn="ctr">
          <a:solidFill>
            <a:srgbClr val="FFFFFF">
              <a:lumMod val="85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s-AR" sz="1300" b="1" kern="1200" dirty="0" smtClean="0">
              <a:solidFill>
                <a:srgbClr val="000000"/>
              </a:solidFill>
              <a:latin typeface="Cambria" panose="02040503050406030204" pitchFamily="18" charset="0"/>
              <a:ea typeface="+mn-ea"/>
              <a:cs typeface="+mn-cs"/>
            </a:rPr>
            <a:t>AGENDA 2030 para el Desarrollo Sostenible</a:t>
          </a:r>
          <a:endParaRPr lang="es-AR" sz="1300" b="1" kern="1200" dirty="0">
            <a:solidFill>
              <a:srgbClr val="000000"/>
            </a:solidFill>
            <a:latin typeface="Cambria" panose="02040503050406030204" pitchFamily="18" charset="0"/>
            <a:ea typeface="+mn-ea"/>
            <a:cs typeface="+mn-cs"/>
          </a:endParaRPr>
        </a:p>
      </dsp:txBody>
      <dsp:txXfrm>
        <a:off x="1685698" y="1375210"/>
        <a:ext cx="1321044" cy="8012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0C59D1-C75A-469D-975A-9619C5C3A85C}">
      <dsp:nvSpPr>
        <dsp:cNvPr id="0" name=""/>
        <dsp:cNvSpPr/>
      </dsp:nvSpPr>
      <dsp:spPr>
        <a:xfrm>
          <a:off x="689250" y="0"/>
          <a:ext cx="7811502" cy="4194984"/>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CE4EDB2-6F97-495F-ABD7-102ECDB2C54E}">
      <dsp:nvSpPr>
        <dsp:cNvPr id="0" name=""/>
        <dsp:cNvSpPr/>
      </dsp:nvSpPr>
      <dsp:spPr>
        <a:xfrm>
          <a:off x="2692" y="1297978"/>
          <a:ext cx="1620814" cy="16779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kern="1200" dirty="0" smtClean="0"/>
            <a:t>2000</a:t>
          </a:r>
        </a:p>
        <a:p>
          <a:pPr lvl="0" algn="ctr" defTabSz="533400">
            <a:lnSpc>
              <a:spcPct val="90000"/>
            </a:lnSpc>
            <a:spcBef>
              <a:spcPct val="0"/>
            </a:spcBef>
            <a:spcAft>
              <a:spcPct val="35000"/>
            </a:spcAft>
          </a:pPr>
          <a:r>
            <a:rPr lang="es-ES" sz="1200" kern="1200" dirty="0" smtClean="0"/>
            <a:t>(Septiembre)</a:t>
          </a:r>
        </a:p>
        <a:p>
          <a:pPr lvl="0" algn="ctr" defTabSz="533400">
            <a:lnSpc>
              <a:spcPct val="90000"/>
            </a:lnSpc>
            <a:spcBef>
              <a:spcPct val="0"/>
            </a:spcBef>
            <a:spcAft>
              <a:spcPct val="35000"/>
            </a:spcAft>
          </a:pPr>
          <a:endParaRPr lang="es-ES" sz="700" kern="1200" dirty="0" smtClean="0"/>
        </a:p>
        <a:p>
          <a:pPr lvl="0" algn="ctr" defTabSz="533400">
            <a:lnSpc>
              <a:spcPct val="90000"/>
            </a:lnSpc>
            <a:spcBef>
              <a:spcPct val="0"/>
            </a:spcBef>
            <a:spcAft>
              <a:spcPct val="35000"/>
            </a:spcAft>
          </a:pPr>
          <a:r>
            <a:rPr lang="es-ES" sz="1200" kern="1200" dirty="0" smtClean="0"/>
            <a:t>Declaración del Milenio, NY </a:t>
          </a:r>
        </a:p>
        <a:p>
          <a:pPr lvl="0" algn="ctr" defTabSz="533400">
            <a:lnSpc>
              <a:spcPct val="90000"/>
            </a:lnSpc>
            <a:spcBef>
              <a:spcPct val="0"/>
            </a:spcBef>
            <a:spcAft>
              <a:spcPct val="35000"/>
            </a:spcAft>
          </a:pPr>
          <a:endParaRPr lang="es-ES" sz="600" kern="1200" dirty="0" smtClean="0"/>
        </a:p>
        <a:p>
          <a:pPr lvl="0" algn="ctr" defTabSz="533400">
            <a:lnSpc>
              <a:spcPct val="90000"/>
            </a:lnSpc>
            <a:spcBef>
              <a:spcPct val="0"/>
            </a:spcBef>
            <a:spcAft>
              <a:spcPct val="35000"/>
            </a:spcAft>
          </a:pPr>
          <a:r>
            <a:rPr lang="es-ES" sz="1200" kern="1200" dirty="0" smtClean="0"/>
            <a:t>8 Objetivos de Desarrollo del Milenio</a:t>
          </a:r>
          <a:endParaRPr lang="es-ES" sz="1200" kern="1200" dirty="0"/>
        </a:p>
      </dsp:txBody>
      <dsp:txXfrm>
        <a:off x="81814" y="1377100"/>
        <a:ext cx="1462570" cy="1519749"/>
      </dsp:txXfrm>
    </dsp:sp>
    <dsp:sp modelId="{56D4E0EA-41F8-4580-B831-3CD0A54A02C4}">
      <dsp:nvSpPr>
        <dsp:cNvPr id="0" name=""/>
        <dsp:cNvSpPr/>
      </dsp:nvSpPr>
      <dsp:spPr>
        <a:xfrm>
          <a:off x="1893643" y="1297978"/>
          <a:ext cx="1620814" cy="16779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kern="1200" dirty="0" smtClean="0"/>
            <a:t>2012</a:t>
          </a:r>
        </a:p>
        <a:p>
          <a:pPr lvl="0" algn="ctr" defTabSz="533400">
            <a:lnSpc>
              <a:spcPct val="90000"/>
            </a:lnSpc>
            <a:spcBef>
              <a:spcPct val="0"/>
            </a:spcBef>
            <a:spcAft>
              <a:spcPct val="35000"/>
            </a:spcAft>
          </a:pPr>
          <a:r>
            <a:rPr lang="es-ES" sz="1200" kern="1200" dirty="0" smtClean="0"/>
            <a:t>(Junio)</a:t>
          </a:r>
        </a:p>
        <a:p>
          <a:pPr lvl="0" algn="ctr" defTabSz="533400">
            <a:lnSpc>
              <a:spcPct val="90000"/>
            </a:lnSpc>
            <a:spcBef>
              <a:spcPct val="0"/>
            </a:spcBef>
            <a:spcAft>
              <a:spcPct val="35000"/>
            </a:spcAft>
          </a:pPr>
          <a:endParaRPr lang="es-ES" sz="700" kern="1200" dirty="0" smtClean="0"/>
        </a:p>
        <a:p>
          <a:pPr lvl="0" algn="ctr" defTabSz="533400">
            <a:lnSpc>
              <a:spcPct val="90000"/>
            </a:lnSpc>
            <a:spcBef>
              <a:spcPct val="0"/>
            </a:spcBef>
            <a:spcAft>
              <a:spcPct val="35000"/>
            </a:spcAft>
          </a:pPr>
          <a:r>
            <a:rPr lang="es-ES" sz="1200" kern="1200" dirty="0" smtClean="0"/>
            <a:t>Conferencia</a:t>
          </a:r>
        </a:p>
        <a:p>
          <a:pPr lvl="0" algn="ctr" defTabSz="533400">
            <a:lnSpc>
              <a:spcPct val="90000"/>
            </a:lnSpc>
            <a:spcBef>
              <a:spcPct val="0"/>
            </a:spcBef>
            <a:spcAft>
              <a:spcPct val="35000"/>
            </a:spcAft>
          </a:pPr>
          <a:r>
            <a:rPr lang="es-ES" sz="1200" kern="1200" dirty="0" smtClean="0"/>
            <a:t>Río +20</a:t>
          </a:r>
        </a:p>
        <a:p>
          <a:pPr lvl="0" algn="ctr" defTabSz="533400">
            <a:lnSpc>
              <a:spcPct val="90000"/>
            </a:lnSpc>
            <a:spcBef>
              <a:spcPct val="0"/>
            </a:spcBef>
            <a:spcAft>
              <a:spcPct val="35000"/>
            </a:spcAft>
          </a:pPr>
          <a:endParaRPr lang="es-ES" sz="700" kern="1200" dirty="0" smtClean="0"/>
        </a:p>
        <a:p>
          <a:pPr lvl="0" algn="ctr" defTabSz="533400">
            <a:lnSpc>
              <a:spcPct val="90000"/>
            </a:lnSpc>
            <a:spcBef>
              <a:spcPct val="0"/>
            </a:spcBef>
            <a:spcAft>
              <a:spcPct val="35000"/>
            </a:spcAft>
          </a:pPr>
          <a:r>
            <a:rPr lang="es-ES" sz="1200" kern="1200" dirty="0" smtClean="0"/>
            <a:t>Desarrollo </a:t>
          </a:r>
        </a:p>
        <a:p>
          <a:pPr lvl="0" algn="ctr" defTabSz="533400">
            <a:lnSpc>
              <a:spcPct val="90000"/>
            </a:lnSpc>
            <a:spcBef>
              <a:spcPct val="0"/>
            </a:spcBef>
            <a:spcAft>
              <a:spcPct val="35000"/>
            </a:spcAft>
          </a:pPr>
          <a:r>
            <a:rPr lang="es-ES" sz="1200" kern="1200" dirty="0" smtClean="0"/>
            <a:t>Sostenible</a:t>
          </a:r>
          <a:endParaRPr lang="es-ES" sz="1200" kern="1200" dirty="0"/>
        </a:p>
      </dsp:txBody>
      <dsp:txXfrm>
        <a:off x="1972765" y="1377100"/>
        <a:ext cx="1462570" cy="1519749"/>
      </dsp:txXfrm>
    </dsp:sp>
    <dsp:sp modelId="{108B2D9B-A493-4AAE-BEEC-CD63974AC726}">
      <dsp:nvSpPr>
        <dsp:cNvPr id="0" name=""/>
        <dsp:cNvSpPr/>
      </dsp:nvSpPr>
      <dsp:spPr>
        <a:xfrm>
          <a:off x="3576700" y="1297978"/>
          <a:ext cx="1620814" cy="16779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kern="1200" dirty="0" smtClean="0"/>
            <a:t>2015</a:t>
          </a:r>
        </a:p>
        <a:p>
          <a:pPr lvl="0" algn="ctr" defTabSz="533400">
            <a:lnSpc>
              <a:spcPct val="90000"/>
            </a:lnSpc>
            <a:spcBef>
              <a:spcPct val="0"/>
            </a:spcBef>
            <a:spcAft>
              <a:spcPct val="35000"/>
            </a:spcAft>
          </a:pPr>
          <a:r>
            <a:rPr lang="es-ES" sz="1200" kern="1200" dirty="0" smtClean="0"/>
            <a:t>(Marzo)</a:t>
          </a:r>
        </a:p>
        <a:p>
          <a:pPr lvl="0" algn="ctr" defTabSz="533400">
            <a:lnSpc>
              <a:spcPct val="90000"/>
            </a:lnSpc>
            <a:spcBef>
              <a:spcPct val="0"/>
            </a:spcBef>
            <a:spcAft>
              <a:spcPct val="35000"/>
            </a:spcAft>
          </a:pPr>
          <a:endParaRPr lang="es-ES" sz="1200" kern="1200" dirty="0" smtClean="0"/>
        </a:p>
        <a:p>
          <a:pPr lvl="0" algn="ctr" defTabSz="533400">
            <a:lnSpc>
              <a:spcPct val="90000"/>
            </a:lnSpc>
            <a:spcBef>
              <a:spcPct val="0"/>
            </a:spcBef>
            <a:spcAft>
              <a:spcPct val="35000"/>
            </a:spcAft>
          </a:pPr>
          <a:r>
            <a:rPr lang="es-ES" sz="1200" kern="1200" dirty="0" smtClean="0"/>
            <a:t>Conferencia Sendai</a:t>
          </a:r>
        </a:p>
        <a:p>
          <a:pPr lvl="0" algn="ctr" defTabSz="533400">
            <a:lnSpc>
              <a:spcPct val="90000"/>
            </a:lnSpc>
            <a:spcBef>
              <a:spcPct val="0"/>
            </a:spcBef>
            <a:spcAft>
              <a:spcPct val="35000"/>
            </a:spcAft>
          </a:pPr>
          <a:endParaRPr lang="es-ES" sz="1200" kern="1200" dirty="0" smtClean="0"/>
        </a:p>
        <a:p>
          <a:pPr lvl="0" algn="ctr" defTabSz="533400">
            <a:lnSpc>
              <a:spcPct val="90000"/>
            </a:lnSpc>
            <a:spcBef>
              <a:spcPct val="0"/>
            </a:spcBef>
            <a:spcAft>
              <a:spcPct val="35000"/>
            </a:spcAft>
          </a:pPr>
          <a:r>
            <a:rPr lang="es-ES" sz="1200" kern="1200" dirty="0" smtClean="0"/>
            <a:t>Reducción de Riesgos de Desastres</a:t>
          </a:r>
          <a:endParaRPr lang="es-ES" sz="1200" kern="1200" dirty="0"/>
        </a:p>
      </dsp:txBody>
      <dsp:txXfrm>
        <a:off x="3655822" y="1377100"/>
        <a:ext cx="1462570" cy="1519749"/>
      </dsp:txXfrm>
    </dsp:sp>
    <dsp:sp modelId="{F1616DCB-F24F-4511-94BC-5D5BEFC2F9A5}">
      <dsp:nvSpPr>
        <dsp:cNvPr id="0" name=""/>
        <dsp:cNvSpPr/>
      </dsp:nvSpPr>
      <dsp:spPr>
        <a:xfrm>
          <a:off x="7466232" y="1307878"/>
          <a:ext cx="1620814" cy="16779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kern="1200" dirty="0" smtClean="0"/>
            <a:t>2015</a:t>
          </a:r>
        </a:p>
        <a:p>
          <a:pPr lvl="0" algn="ctr" defTabSz="533400">
            <a:lnSpc>
              <a:spcPct val="90000"/>
            </a:lnSpc>
            <a:spcBef>
              <a:spcPct val="0"/>
            </a:spcBef>
            <a:spcAft>
              <a:spcPct val="35000"/>
            </a:spcAft>
          </a:pPr>
          <a:r>
            <a:rPr lang="es-ES" sz="1200" kern="1200" dirty="0" smtClean="0"/>
            <a:t>(Septiembre)</a:t>
          </a:r>
        </a:p>
        <a:p>
          <a:pPr lvl="0" algn="ctr" defTabSz="533400">
            <a:lnSpc>
              <a:spcPct val="90000"/>
            </a:lnSpc>
            <a:spcBef>
              <a:spcPct val="0"/>
            </a:spcBef>
            <a:spcAft>
              <a:spcPct val="35000"/>
            </a:spcAft>
          </a:pPr>
          <a:endParaRPr lang="es-ES" sz="1200" kern="1200" dirty="0" smtClean="0"/>
        </a:p>
        <a:p>
          <a:pPr lvl="0" algn="ctr" defTabSz="533400">
            <a:lnSpc>
              <a:spcPct val="90000"/>
            </a:lnSpc>
            <a:spcBef>
              <a:spcPct val="0"/>
            </a:spcBef>
            <a:spcAft>
              <a:spcPct val="35000"/>
            </a:spcAft>
          </a:pPr>
          <a:r>
            <a:rPr lang="es-ES" sz="1200" kern="1200" dirty="0" smtClean="0"/>
            <a:t>Cumbre de Estados Miembro</a:t>
          </a:r>
        </a:p>
        <a:p>
          <a:pPr lvl="0" algn="ctr" defTabSz="533400">
            <a:lnSpc>
              <a:spcPct val="90000"/>
            </a:lnSpc>
            <a:spcBef>
              <a:spcPct val="0"/>
            </a:spcBef>
            <a:spcAft>
              <a:spcPct val="35000"/>
            </a:spcAft>
          </a:pPr>
          <a:endParaRPr lang="es-ES" sz="1200" kern="1200" dirty="0" smtClean="0"/>
        </a:p>
        <a:p>
          <a:pPr lvl="0" algn="ctr" defTabSz="533400">
            <a:lnSpc>
              <a:spcPct val="90000"/>
            </a:lnSpc>
            <a:spcBef>
              <a:spcPct val="0"/>
            </a:spcBef>
            <a:spcAft>
              <a:spcPct val="35000"/>
            </a:spcAft>
          </a:pPr>
          <a:r>
            <a:rPr lang="es-ES" sz="1200" kern="1200" dirty="0" smtClean="0"/>
            <a:t>Agenda Global de Desarrollo 2030  </a:t>
          </a:r>
          <a:endParaRPr lang="es-ES" sz="1200" kern="1200" dirty="0"/>
        </a:p>
      </dsp:txBody>
      <dsp:txXfrm>
        <a:off x="7545354" y="1387000"/>
        <a:ext cx="1462570" cy="1519749"/>
      </dsp:txXfrm>
    </dsp:sp>
    <dsp:sp modelId="{098C80D4-30B6-4615-A92C-88A2AE138410}">
      <dsp:nvSpPr>
        <dsp:cNvPr id="0" name=""/>
        <dsp:cNvSpPr/>
      </dsp:nvSpPr>
      <dsp:spPr>
        <a:xfrm>
          <a:off x="5402718" y="1288145"/>
          <a:ext cx="1620814" cy="16779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kern="1200" dirty="0" smtClean="0"/>
            <a:t>2015</a:t>
          </a:r>
        </a:p>
        <a:p>
          <a:pPr lvl="0" algn="ctr" defTabSz="533400">
            <a:lnSpc>
              <a:spcPct val="90000"/>
            </a:lnSpc>
            <a:spcBef>
              <a:spcPct val="0"/>
            </a:spcBef>
            <a:spcAft>
              <a:spcPct val="35000"/>
            </a:spcAft>
          </a:pPr>
          <a:r>
            <a:rPr lang="es-ES" sz="1200" kern="1200" dirty="0" smtClean="0"/>
            <a:t>(Agosto)</a:t>
          </a:r>
        </a:p>
        <a:p>
          <a:pPr lvl="0" algn="ctr" defTabSz="533400">
            <a:lnSpc>
              <a:spcPct val="90000"/>
            </a:lnSpc>
            <a:spcBef>
              <a:spcPct val="0"/>
            </a:spcBef>
            <a:spcAft>
              <a:spcPct val="35000"/>
            </a:spcAft>
          </a:pPr>
          <a:endParaRPr lang="es-ES" sz="1200" kern="1200" dirty="0" smtClean="0"/>
        </a:p>
        <a:p>
          <a:pPr lvl="0" algn="ctr" defTabSz="533400">
            <a:lnSpc>
              <a:spcPct val="90000"/>
            </a:lnSpc>
            <a:spcBef>
              <a:spcPct val="0"/>
            </a:spcBef>
            <a:spcAft>
              <a:spcPct val="35000"/>
            </a:spcAft>
          </a:pPr>
          <a:r>
            <a:rPr lang="es-ES" sz="1200" kern="1200" dirty="0" smtClean="0"/>
            <a:t>Conferencia Addis Abeba</a:t>
          </a:r>
        </a:p>
        <a:p>
          <a:pPr lvl="0" algn="ctr" defTabSz="533400">
            <a:lnSpc>
              <a:spcPct val="90000"/>
            </a:lnSpc>
            <a:spcBef>
              <a:spcPct val="0"/>
            </a:spcBef>
            <a:spcAft>
              <a:spcPct val="35000"/>
            </a:spcAft>
          </a:pPr>
          <a:endParaRPr lang="es-ES" sz="1200" kern="1200" dirty="0" smtClean="0"/>
        </a:p>
        <a:p>
          <a:pPr lvl="0" algn="ctr" defTabSz="533400">
            <a:lnSpc>
              <a:spcPct val="90000"/>
            </a:lnSpc>
            <a:spcBef>
              <a:spcPct val="0"/>
            </a:spcBef>
            <a:spcAft>
              <a:spcPct val="35000"/>
            </a:spcAft>
          </a:pPr>
          <a:r>
            <a:rPr lang="es-ES" sz="1200" kern="1200" dirty="0" smtClean="0"/>
            <a:t>Financiación </a:t>
          </a:r>
        </a:p>
        <a:p>
          <a:pPr lvl="0" algn="ctr" defTabSz="533400">
            <a:lnSpc>
              <a:spcPct val="90000"/>
            </a:lnSpc>
            <a:spcBef>
              <a:spcPct val="0"/>
            </a:spcBef>
            <a:spcAft>
              <a:spcPct val="35000"/>
            </a:spcAft>
          </a:pPr>
          <a:r>
            <a:rPr lang="es-ES" sz="1200" kern="1200" dirty="0" smtClean="0"/>
            <a:t>para el desarrollo</a:t>
          </a:r>
          <a:endParaRPr lang="es-ES" sz="1200" kern="1200" dirty="0"/>
        </a:p>
      </dsp:txBody>
      <dsp:txXfrm>
        <a:off x="5481840" y="1367267"/>
        <a:ext cx="1462570" cy="15197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B9FEBE-4D07-4C8B-BED2-12FBDC2D119E}">
      <dsp:nvSpPr>
        <dsp:cNvPr id="0" name=""/>
        <dsp:cNvSpPr/>
      </dsp:nvSpPr>
      <dsp:spPr>
        <a:xfrm>
          <a:off x="9192" y="1390280"/>
          <a:ext cx="2747649" cy="2638105"/>
        </a:xfrm>
        <a:prstGeom prst="roundRect">
          <a:avLst>
            <a:gd name="adj" fmla="val 10000"/>
          </a:avLst>
        </a:prstGeom>
        <a:solidFill>
          <a:srgbClr val="4472C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s-ES" sz="2200" b="1" kern="1200" dirty="0" smtClean="0">
              <a:latin typeface="Calibri" panose="020F0502020204030204" pitchFamily="34" charset="0"/>
              <a:cs typeface="Calibri" panose="020F0502020204030204" pitchFamily="34" charset="0"/>
            </a:rPr>
            <a:t>17 OBJETIVOS</a:t>
          </a:r>
        </a:p>
        <a:p>
          <a:pPr lvl="0" algn="ctr" defTabSz="977900">
            <a:lnSpc>
              <a:spcPct val="90000"/>
            </a:lnSpc>
            <a:spcBef>
              <a:spcPct val="0"/>
            </a:spcBef>
            <a:spcAft>
              <a:spcPct val="35000"/>
            </a:spcAft>
          </a:pPr>
          <a:r>
            <a:rPr lang="es-ES" sz="2200" kern="1200" dirty="0" smtClean="0">
              <a:latin typeface="Calibri" panose="020F0502020204030204" pitchFamily="34" charset="0"/>
              <a:cs typeface="Calibri" panose="020F0502020204030204" pitchFamily="34" charset="0"/>
            </a:rPr>
            <a:t>Cada uno de los ODS expresa un </a:t>
          </a:r>
          <a:r>
            <a:rPr lang="es-ES" sz="2200" b="1" kern="1200" dirty="0" smtClean="0">
              <a:latin typeface="Calibri" panose="020F0502020204030204" pitchFamily="34" charset="0"/>
              <a:cs typeface="Calibri" panose="020F0502020204030204" pitchFamily="34" charset="0"/>
            </a:rPr>
            <a:t>objetivo</a:t>
          </a:r>
          <a:r>
            <a:rPr lang="es-ES" sz="2200" kern="1200" dirty="0" smtClean="0">
              <a:latin typeface="Calibri" panose="020F0502020204030204" pitchFamily="34" charset="0"/>
              <a:cs typeface="Calibri" panose="020F0502020204030204" pitchFamily="34" charset="0"/>
            </a:rPr>
            <a:t> que se aspira alcanzar.    </a:t>
          </a:r>
          <a:endParaRPr lang="es-AR" sz="2200" kern="1200" dirty="0">
            <a:latin typeface="Calibri" panose="020F0502020204030204" pitchFamily="34" charset="0"/>
            <a:cs typeface="Calibri" panose="020F0502020204030204" pitchFamily="34" charset="0"/>
          </a:endParaRPr>
        </a:p>
      </dsp:txBody>
      <dsp:txXfrm>
        <a:off x="86459" y="1467547"/>
        <a:ext cx="2593115" cy="2483571"/>
      </dsp:txXfrm>
    </dsp:sp>
    <dsp:sp modelId="{BEAA9867-CE3F-466A-8C77-3946239639D6}">
      <dsp:nvSpPr>
        <dsp:cNvPr id="0" name=""/>
        <dsp:cNvSpPr/>
      </dsp:nvSpPr>
      <dsp:spPr>
        <a:xfrm>
          <a:off x="3031606" y="2368625"/>
          <a:ext cx="582501" cy="681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77950">
            <a:lnSpc>
              <a:spcPct val="90000"/>
            </a:lnSpc>
            <a:spcBef>
              <a:spcPct val="0"/>
            </a:spcBef>
            <a:spcAft>
              <a:spcPct val="35000"/>
            </a:spcAft>
          </a:pPr>
          <a:endParaRPr lang="es-AR" sz="3100" kern="1200"/>
        </a:p>
      </dsp:txBody>
      <dsp:txXfrm>
        <a:off x="3031606" y="2504908"/>
        <a:ext cx="407751" cy="408850"/>
      </dsp:txXfrm>
    </dsp:sp>
    <dsp:sp modelId="{50FD39BC-DACD-40EA-8E5E-67DB4966FEFB}">
      <dsp:nvSpPr>
        <dsp:cNvPr id="0" name=""/>
        <dsp:cNvSpPr/>
      </dsp:nvSpPr>
      <dsp:spPr>
        <a:xfrm>
          <a:off x="3855901" y="1390280"/>
          <a:ext cx="2747649" cy="2638105"/>
        </a:xfrm>
        <a:prstGeom prst="roundRect">
          <a:avLst>
            <a:gd name="adj" fmla="val 10000"/>
          </a:avLst>
        </a:prstGeom>
        <a:solidFill>
          <a:srgbClr val="43BB8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s-ES" sz="2200" b="1" kern="1200" dirty="0" smtClean="0">
              <a:latin typeface="Calibri" panose="020F0502020204030204" pitchFamily="34" charset="0"/>
              <a:cs typeface="Calibri" panose="020F0502020204030204" pitchFamily="34" charset="0"/>
            </a:rPr>
            <a:t>169 METAS</a:t>
          </a:r>
        </a:p>
        <a:p>
          <a:pPr lvl="0" algn="ctr" defTabSz="977900">
            <a:lnSpc>
              <a:spcPct val="90000"/>
            </a:lnSpc>
            <a:spcBef>
              <a:spcPct val="0"/>
            </a:spcBef>
            <a:spcAft>
              <a:spcPct val="35000"/>
            </a:spcAft>
          </a:pPr>
          <a:r>
            <a:rPr lang="es-ES" sz="2200" kern="1200" dirty="0" smtClean="0">
              <a:latin typeface="Calibri" panose="020F0502020204030204" pitchFamily="34" charset="0"/>
              <a:cs typeface="Calibri" panose="020F0502020204030204" pitchFamily="34" charset="0"/>
            </a:rPr>
            <a:t>A su vez, cada objetivo </a:t>
          </a:r>
          <a:r>
            <a:rPr lang="es-ES" sz="2200" b="1" kern="1200" dirty="0" smtClean="0">
              <a:latin typeface="Calibri" panose="020F0502020204030204" pitchFamily="34" charset="0"/>
              <a:cs typeface="Calibri" panose="020F0502020204030204" pitchFamily="34" charset="0"/>
            </a:rPr>
            <a:t>incluye</a:t>
          </a:r>
          <a:r>
            <a:rPr lang="es-ES" sz="2200" kern="1200" dirty="0" smtClean="0">
              <a:latin typeface="Calibri" panose="020F0502020204030204" pitchFamily="34" charset="0"/>
              <a:cs typeface="Calibri" panose="020F0502020204030204" pitchFamily="34" charset="0"/>
            </a:rPr>
            <a:t>  una serie de </a:t>
          </a:r>
          <a:r>
            <a:rPr lang="es-ES" sz="2200" b="1" kern="1200" dirty="0" smtClean="0">
              <a:latin typeface="Calibri" panose="020F0502020204030204" pitchFamily="34" charset="0"/>
              <a:cs typeface="Calibri" panose="020F0502020204030204" pitchFamily="34" charset="0"/>
            </a:rPr>
            <a:t>metas definidas globalmente</a:t>
          </a:r>
          <a:r>
            <a:rPr lang="es-ES" sz="2200" b="0" kern="1200" dirty="0" smtClean="0">
              <a:latin typeface="+mj-lt"/>
            </a:rPr>
            <a:t>.</a:t>
          </a:r>
          <a:endParaRPr lang="es-AR" sz="2200" kern="1200" dirty="0"/>
        </a:p>
      </dsp:txBody>
      <dsp:txXfrm>
        <a:off x="3933168" y="1467547"/>
        <a:ext cx="2593115" cy="2483571"/>
      </dsp:txXfrm>
    </dsp:sp>
    <dsp:sp modelId="{924E009C-EE94-49DF-B563-E75BD8E2F74F}">
      <dsp:nvSpPr>
        <dsp:cNvPr id="0" name=""/>
        <dsp:cNvSpPr/>
      </dsp:nvSpPr>
      <dsp:spPr>
        <a:xfrm>
          <a:off x="6878315" y="2368625"/>
          <a:ext cx="582501" cy="681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77950">
            <a:lnSpc>
              <a:spcPct val="90000"/>
            </a:lnSpc>
            <a:spcBef>
              <a:spcPct val="0"/>
            </a:spcBef>
            <a:spcAft>
              <a:spcPct val="35000"/>
            </a:spcAft>
          </a:pPr>
          <a:endParaRPr lang="es-AR" sz="3100" kern="1200"/>
        </a:p>
      </dsp:txBody>
      <dsp:txXfrm>
        <a:off x="6878315" y="2504908"/>
        <a:ext cx="407751" cy="408850"/>
      </dsp:txXfrm>
    </dsp:sp>
    <dsp:sp modelId="{0A0ABBB2-C6F2-43A4-9ACA-7594AFB370C9}">
      <dsp:nvSpPr>
        <dsp:cNvPr id="0" name=""/>
        <dsp:cNvSpPr/>
      </dsp:nvSpPr>
      <dsp:spPr>
        <a:xfrm>
          <a:off x="7702610" y="1390280"/>
          <a:ext cx="2747649" cy="2638105"/>
        </a:xfrm>
        <a:prstGeom prst="roundRect">
          <a:avLst>
            <a:gd name="adj" fmla="val 10000"/>
          </a:avLst>
        </a:prstGeom>
        <a:solidFill>
          <a:srgbClr val="70AD47"/>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s-ES" sz="2200" b="1" kern="1200" dirty="0" smtClean="0">
              <a:latin typeface="Calibri" panose="020F0502020204030204" pitchFamily="34" charset="0"/>
              <a:cs typeface="Calibri" panose="020F0502020204030204" pitchFamily="34" charset="0"/>
            </a:rPr>
            <a:t>230 INDICADORES </a:t>
          </a:r>
        </a:p>
        <a:p>
          <a:pPr lvl="0" algn="ctr" defTabSz="977900">
            <a:lnSpc>
              <a:spcPct val="90000"/>
            </a:lnSpc>
            <a:spcBef>
              <a:spcPct val="0"/>
            </a:spcBef>
            <a:spcAft>
              <a:spcPct val="35000"/>
            </a:spcAft>
          </a:pPr>
          <a:r>
            <a:rPr lang="es-ES" sz="2200" b="1" kern="1200" dirty="0" smtClean="0">
              <a:latin typeface="Calibri" panose="020F0502020204030204" pitchFamily="34" charset="0"/>
              <a:cs typeface="Calibri" panose="020F0502020204030204" pitchFamily="34" charset="0"/>
            </a:rPr>
            <a:t>Los indicadores permiten medir, comparar y evaluar la evolución y los progresos hechos para cada objetivo. </a:t>
          </a:r>
          <a:endParaRPr lang="es-AR" sz="2200" b="1" kern="1200" dirty="0">
            <a:latin typeface="Calibri" panose="020F0502020204030204" pitchFamily="34" charset="0"/>
            <a:cs typeface="Calibri" panose="020F0502020204030204" pitchFamily="34" charset="0"/>
          </a:endParaRPr>
        </a:p>
      </dsp:txBody>
      <dsp:txXfrm>
        <a:off x="7779877" y="1467547"/>
        <a:ext cx="2593115" cy="248357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2586D7-8D7E-4F94-A246-D85F9E195F06}">
      <dsp:nvSpPr>
        <dsp:cNvPr id="0" name=""/>
        <dsp:cNvSpPr/>
      </dsp:nvSpPr>
      <dsp:spPr>
        <a:xfrm>
          <a:off x="3843731" y="1741968"/>
          <a:ext cx="1337429" cy="1337429"/>
        </a:xfrm>
        <a:prstGeom prst="ellipse">
          <a:avLst/>
        </a:prstGeom>
        <a:solidFill>
          <a:schemeClr val="tx2"/>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s-ES" sz="2000" b="0" kern="1200" dirty="0" smtClean="0">
              <a:ln>
                <a:solidFill>
                  <a:schemeClr val="accent1"/>
                </a:solidFill>
              </a:ln>
              <a:solidFill>
                <a:schemeClr val="accent1"/>
              </a:solidFill>
              <a:latin typeface="Calibri" panose="020F0502020204030204" pitchFamily="34" charset="0"/>
              <a:cs typeface="Calibri" panose="020F0502020204030204" pitchFamily="34" charset="0"/>
            </a:rPr>
            <a:t>CNCPS</a:t>
          </a:r>
          <a:endParaRPr lang="es-ES" sz="2000" b="0" kern="1200" dirty="0">
            <a:ln>
              <a:solidFill>
                <a:schemeClr val="accent1"/>
              </a:solidFill>
            </a:ln>
            <a:solidFill>
              <a:schemeClr val="accent1"/>
            </a:solidFill>
            <a:latin typeface="Calibri" panose="020F0502020204030204" pitchFamily="34" charset="0"/>
            <a:cs typeface="Calibri" panose="020F0502020204030204" pitchFamily="34" charset="0"/>
          </a:endParaRPr>
        </a:p>
      </dsp:txBody>
      <dsp:txXfrm>
        <a:off x="4039593" y="1937830"/>
        <a:ext cx="945705" cy="945705"/>
      </dsp:txXfrm>
    </dsp:sp>
    <dsp:sp modelId="{6ED66E3F-69D8-4A12-8CEF-EAD627EAF844}">
      <dsp:nvSpPr>
        <dsp:cNvPr id="0" name=""/>
        <dsp:cNvSpPr/>
      </dsp:nvSpPr>
      <dsp:spPr>
        <a:xfrm rot="16200000">
          <a:off x="4311545" y="1527729"/>
          <a:ext cx="401802" cy="26674"/>
        </a:xfrm>
        <a:custGeom>
          <a:avLst/>
          <a:gdLst/>
          <a:ahLst/>
          <a:cxnLst/>
          <a:rect l="0" t="0" r="0" b="0"/>
          <a:pathLst>
            <a:path>
              <a:moveTo>
                <a:pt x="0" y="13337"/>
              </a:moveTo>
              <a:lnTo>
                <a:pt x="401802" y="133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b="0" kern="1200">
            <a:latin typeface="Calibri" panose="020F0502020204030204" pitchFamily="34" charset="0"/>
            <a:cs typeface="Calibri" panose="020F0502020204030204" pitchFamily="34" charset="0"/>
          </a:endParaRPr>
        </a:p>
      </dsp:txBody>
      <dsp:txXfrm>
        <a:off x="4502401" y="1531021"/>
        <a:ext cx="20090" cy="20090"/>
      </dsp:txXfrm>
    </dsp:sp>
    <dsp:sp modelId="{CC2D6498-44E8-4A13-927E-12B6068A6CF6}">
      <dsp:nvSpPr>
        <dsp:cNvPr id="0" name=""/>
        <dsp:cNvSpPr/>
      </dsp:nvSpPr>
      <dsp:spPr>
        <a:xfrm>
          <a:off x="3843731" y="2736"/>
          <a:ext cx="1337429" cy="1337429"/>
        </a:xfrm>
        <a:prstGeom prst="ellipse">
          <a:avLst/>
        </a:prstGeom>
        <a:solidFill>
          <a:schemeClr val="tx2"/>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b="0" kern="1200" dirty="0" smtClean="0">
              <a:ln>
                <a:solidFill>
                  <a:schemeClr val="accent1"/>
                </a:solidFill>
              </a:ln>
              <a:solidFill>
                <a:schemeClr val="accent1"/>
              </a:solidFill>
              <a:latin typeface="Calibri" panose="020F0502020204030204" pitchFamily="34" charset="0"/>
              <a:cs typeface="Calibri" panose="020F0502020204030204" pitchFamily="34" charset="0"/>
            </a:rPr>
            <a:t>Universidades</a:t>
          </a:r>
          <a:endParaRPr lang="es-ES" sz="1100" b="0" kern="1200" dirty="0">
            <a:ln>
              <a:solidFill>
                <a:schemeClr val="accent1"/>
              </a:solidFill>
            </a:ln>
            <a:solidFill>
              <a:schemeClr val="accent1"/>
            </a:solidFill>
            <a:latin typeface="Calibri" panose="020F0502020204030204" pitchFamily="34" charset="0"/>
            <a:cs typeface="Calibri" panose="020F0502020204030204" pitchFamily="34" charset="0"/>
          </a:endParaRPr>
        </a:p>
      </dsp:txBody>
      <dsp:txXfrm>
        <a:off x="4039593" y="198598"/>
        <a:ext cx="945705" cy="945705"/>
      </dsp:txXfrm>
    </dsp:sp>
    <dsp:sp modelId="{B2410ECA-016D-46CA-82B2-B62F65FDED1F}">
      <dsp:nvSpPr>
        <dsp:cNvPr id="0" name=""/>
        <dsp:cNvSpPr/>
      </dsp:nvSpPr>
      <dsp:spPr>
        <a:xfrm rot="19800000">
          <a:off x="5064654" y="1962537"/>
          <a:ext cx="401802" cy="26674"/>
        </a:xfrm>
        <a:custGeom>
          <a:avLst/>
          <a:gdLst/>
          <a:ahLst/>
          <a:cxnLst/>
          <a:rect l="0" t="0" r="0" b="0"/>
          <a:pathLst>
            <a:path>
              <a:moveTo>
                <a:pt x="0" y="13337"/>
              </a:moveTo>
              <a:lnTo>
                <a:pt x="401802" y="133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b="0" kern="1200">
            <a:latin typeface="Calibri" panose="020F0502020204030204" pitchFamily="34" charset="0"/>
            <a:cs typeface="Calibri" panose="020F0502020204030204" pitchFamily="34" charset="0"/>
          </a:endParaRPr>
        </a:p>
      </dsp:txBody>
      <dsp:txXfrm>
        <a:off x="5255510" y="1965829"/>
        <a:ext cx="20090" cy="20090"/>
      </dsp:txXfrm>
    </dsp:sp>
    <dsp:sp modelId="{12942043-5008-4F94-9A22-A29553A57966}">
      <dsp:nvSpPr>
        <dsp:cNvPr id="0" name=""/>
        <dsp:cNvSpPr/>
      </dsp:nvSpPr>
      <dsp:spPr>
        <a:xfrm>
          <a:off x="5349951" y="872352"/>
          <a:ext cx="1337429" cy="1337429"/>
        </a:xfrm>
        <a:prstGeom prst="ellipse">
          <a:avLst/>
        </a:prstGeom>
        <a:solidFill>
          <a:schemeClr val="tx2"/>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b="0" kern="1200" smtClean="0">
              <a:ln>
                <a:solidFill>
                  <a:schemeClr val="accent1"/>
                </a:solidFill>
              </a:ln>
              <a:solidFill>
                <a:schemeClr val="accent1"/>
              </a:solidFill>
              <a:latin typeface="Calibri" panose="020F0502020204030204" pitchFamily="34" charset="0"/>
              <a:cs typeface="Calibri" panose="020F0502020204030204" pitchFamily="34" charset="0"/>
            </a:rPr>
            <a:t>Sector Privado</a:t>
          </a:r>
          <a:endParaRPr lang="es-ES" sz="1100" b="0" kern="1200" dirty="0">
            <a:ln>
              <a:solidFill>
                <a:schemeClr val="accent1"/>
              </a:solidFill>
            </a:ln>
            <a:solidFill>
              <a:schemeClr val="accent1"/>
            </a:solidFill>
            <a:latin typeface="Calibri" panose="020F0502020204030204" pitchFamily="34" charset="0"/>
            <a:cs typeface="Calibri" panose="020F0502020204030204" pitchFamily="34" charset="0"/>
          </a:endParaRPr>
        </a:p>
      </dsp:txBody>
      <dsp:txXfrm>
        <a:off x="5545813" y="1068214"/>
        <a:ext cx="945705" cy="945705"/>
      </dsp:txXfrm>
    </dsp:sp>
    <dsp:sp modelId="{51DEA89F-1CB1-48D3-A626-C762D2CDE81E}">
      <dsp:nvSpPr>
        <dsp:cNvPr id="0" name=""/>
        <dsp:cNvSpPr/>
      </dsp:nvSpPr>
      <dsp:spPr>
        <a:xfrm rot="1800000">
          <a:off x="5064654" y="2832153"/>
          <a:ext cx="401802" cy="26674"/>
        </a:xfrm>
        <a:custGeom>
          <a:avLst/>
          <a:gdLst/>
          <a:ahLst/>
          <a:cxnLst/>
          <a:rect l="0" t="0" r="0" b="0"/>
          <a:pathLst>
            <a:path>
              <a:moveTo>
                <a:pt x="0" y="13337"/>
              </a:moveTo>
              <a:lnTo>
                <a:pt x="401802" y="133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b="0" kern="1200">
            <a:latin typeface="Calibri" panose="020F0502020204030204" pitchFamily="34" charset="0"/>
            <a:cs typeface="Calibri" panose="020F0502020204030204" pitchFamily="34" charset="0"/>
          </a:endParaRPr>
        </a:p>
      </dsp:txBody>
      <dsp:txXfrm>
        <a:off x="5255510" y="2835445"/>
        <a:ext cx="20090" cy="20090"/>
      </dsp:txXfrm>
    </dsp:sp>
    <dsp:sp modelId="{7AD7F103-AA66-48E1-9FC7-EFE0A9B1672C}">
      <dsp:nvSpPr>
        <dsp:cNvPr id="0" name=""/>
        <dsp:cNvSpPr/>
      </dsp:nvSpPr>
      <dsp:spPr>
        <a:xfrm>
          <a:off x="5349951" y="2611584"/>
          <a:ext cx="1337429" cy="1337429"/>
        </a:xfrm>
        <a:prstGeom prst="ellipse">
          <a:avLst/>
        </a:prstGeom>
        <a:solidFill>
          <a:schemeClr val="tx2"/>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b="0" kern="1200" smtClean="0">
              <a:ln>
                <a:solidFill>
                  <a:schemeClr val="accent1"/>
                </a:solidFill>
              </a:ln>
              <a:solidFill>
                <a:schemeClr val="accent1"/>
              </a:solidFill>
              <a:latin typeface="Calibri" panose="020F0502020204030204" pitchFamily="34" charset="0"/>
              <a:cs typeface="Calibri" panose="020F0502020204030204" pitchFamily="34" charset="0"/>
            </a:rPr>
            <a:t>Otros poderes del Estado Nacional</a:t>
          </a:r>
          <a:endParaRPr lang="es-ES" sz="1100" b="0" kern="1200" dirty="0">
            <a:ln>
              <a:solidFill>
                <a:schemeClr val="accent1"/>
              </a:solidFill>
            </a:ln>
            <a:solidFill>
              <a:schemeClr val="accent1"/>
            </a:solidFill>
            <a:latin typeface="Calibri" panose="020F0502020204030204" pitchFamily="34" charset="0"/>
            <a:cs typeface="Calibri" panose="020F0502020204030204" pitchFamily="34" charset="0"/>
          </a:endParaRPr>
        </a:p>
      </dsp:txBody>
      <dsp:txXfrm>
        <a:off x="5545813" y="2807446"/>
        <a:ext cx="945705" cy="945705"/>
      </dsp:txXfrm>
    </dsp:sp>
    <dsp:sp modelId="{3366A076-F2A9-4F3E-842C-7A86472B711E}">
      <dsp:nvSpPr>
        <dsp:cNvPr id="0" name=""/>
        <dsp:cNvSpPr/>
      </dsp:nvSpPr>
      <dsp:spPr>
        <a:xfrm rot="5400000">
          <a:off x="4311545" y="3266961"/>
          <a:ext cx="401802" cy="26674"/>
        </a:xfrm>
        <a:custGeom>
          <a:avLst/>
          <a:gdLst/>
          <a:ahLst/>
          <a:cxnLst/>
          <a:rect l="0" t="0" r="0" b="0"/>
          <a:pathLst>
            <a:path>
              <a:moveTo>
                <a:pt x="0" y="13337"/>
              </a:moveTo>
              <a:lnTo>
                <a:pt x="401802" y="133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b="0" kern="1200">
            <a:latin typeface="Calibri" panose="020F0502020204030204" pitchFamily="34" charset="0"/>
            <a:cs typeface="Calibri" panose="020F0502020204030204" pitchFamily="34" charset="0"/>
          </a:endParaRPr>
        </a:p>
      </dsp:txBody>
      <dsp:txXfrm>
        <a:off x="4502401" y="3270253"/>
        <a:ext cx="20090" cy="20090"/>
      </dsp:txXfrm>
    </dsp:sp>
    <dsp:sp modelId="{4B15F4A7-5682-4109-B4A4-2E36EEB95C71}">
      <dsp:nvSpPr>
        <dsp:cNvPr id="0" name=""/>
        <dsp:cNvSpPr/>
      </dsp:nvSpPr>
      <dsp:spPr>
        <a:xfrm>
          <a:off x="3843731" y="3481200"/>
          <a:ext cx="1337429" cy="1337429"/>
        </a:xfrm>
        <a:prstGeom prst="ellipse">
          <a:avLst/>
        </a:prstGeom>
        <a:solidFill>
          <a:schemeClr val="tx2"/>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b="0" kern="1200" dirty="0" smtClean="0">
              <a:ln>
                <a:solidFill>
                  <a:schemeClr val="accent1"/>
                </a:solidFill>
              </a:ln>
              <a:solidFill>
                <a:schemeClr val="accent1"/>
              </a:solidFill>
              <a:latin typeface="Calibri" panose="020F0502020204030204" pitchFamily="34" charset="0"/>
              <a:cs typeface="Calibri" panose="020F0502020204030204" pitchFamily="34" charset="0"/>
            </a:rPr>
            <a:t>Agencias Naciones Unidas</a:t>
          </a:r>
          <a:endParaRPr lang="es-ES" sz="1100" b="0" kern="1200" dirty="0">
            <a:ln>
              <a:solidFill>
                <a:schemeClr val="accent1"/>
              </a:solidFill>
            </a:ln>
            <a:solidFill>
              <a:schemeClr val="accent1"/>
            </a:solidFill>
            <a:latin typeface="Calibri" panose="020F0502020204030204" pitchFamily="34" charset="0"/>
            <a:cs typeface="Calibri" panose="020F0502020204030204" pitchFamily="34" charset="0"/>
          </a:endParaRPr>
        </a:p>
      </dsp:txBody>
      <dsp:txXfrm>
        <a:off x="4039593" y="3677062"/>
        <a:ext cx="945705" cy="945705"/>
      </dsp:txXfrm>
    </dsp:sp>
    <dsp:sp modelId="{7F5914AD-BABA-459E-B52E-2688ADB19235}">
      <dsp:nvSpPr>
        <dsp:cNvPr id="0" name=""/>
        <dsp:cNvSpPr/>
      </dsp:nvSpPr>
      <dsp:spPr>
        <a:xfrm rot="9000000">
          <a:off x="3558435" y="2832153"/>
          <a:ext cx="401802" cy="26674"/>
        </a:xfrm>
        <a:custGeom>
          <a:avLst/>
          <a:gdLst/>
          <a:ahLst/>
          <a:cxnLst/>
          <a:rect l="0" t="0" r="0" b="0"/>
          <a:pathLst>
            <a:path>
              <a:moveTo>
                <a:pt x="0" y="13337"/>
              </a:moveTo>
              <a:lnTo>
                <a:pt x="401802" y="133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b="0" kern="1200">
            <a:latin typeface="Calibri" panose="020F0502020204030204" pitchFamily="34" charset="0"/>
            <a:cs typeface="Calibri" panose="020F0502020204030204" pitchFamily="34" charset="0"/>
          </a:endParaRPr>
        </a:p>
      </dsp:txBody>
      <dsp:txXfrm rot="10800000">
        <a:off x="3749291" y="2835445"/>
        <a:ext cx="20090" cy="20090"/>
      </dsp:txXfrm>
    </dsp:sp>
    <dsp:sp modelId="{5567339B-4755-4AD2-AA09-420BB230AE4E}">
      <dsp:nvSpPr>
        <dsp:cNvPr id="0" name=""/>
        <dsp:cNvSpPr/>
      </dsp:nvSpPr>
      <dsp:spPr>
        <a:xfrm>
          <a:off x="2337512" y="2611584"/>
          <a:ext cx="1337429" cy="1337429"/>
        </a:xfrm>
        <a:prstGeom prst="ellipse">
          <a:avLst/>
        </a:prstGeom>
        <a:solidFill>
          <a:schemeClr val="tx2"/>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b="0" kern="1200" dirty="0" smtClean="0">
              <a:ln>
                <a:solidFill>
                  <a:schemeClr val="accent1"/>
                </a:solidFill>
              </a:ln>
              <a:solidFill>
                <a:schemeClr val="accent1"/>
              </a:solidFill>
              <a:latin typeface="Calibri" panose="020F0502020204030204" pitchFamily="34" charset="0"/>
              <a:cs typeface="Calibri" panose="020F0502020204030204" pitchFamily="34" charset="0"/>
            </a:rPr>
            <a:t>Sociedad Civil</a:t>
          </a:r>
          <a:endParaRPr lang="es-ES" sz="1100" b="0" kern="1200" dirty="0">
            <a:ln>
              <a:solidFill>
                <a:schemeClr val="accent1"/>
              </a:solidFill>
            </a:ln>
            <a:solidFill>
              <a:schemeClr val="accent1"/>
            </a:solidFill>
            <a:latin typeface="Calibri" panose="020F0502020204030204" pitchFamily="34" charset="0"/>
            <a:cs typeface="Calibri" panose="020F0502020204030204" pitchFamily="34" charset="0"/>
          </a:endParaRPr>
        </a:p>
      </dsp:txBody>
      <dsp:txXfrm>
        <a:off x="2533374" y="2807446"/>
        <a:ext cx="945705" cy="945705"/>
      </dsp:txXfrm>
    </dsp:sp>
    <dsp:sp modelId="{8CFD3C61-1B4A-49C6-B3AF-5A31ABE39D64}">
      <dsp:nvSpPr>
        <dsp:cNvPr id="0" name=""/>
        <dsp:cNvSpPr/>
      </dsp:nvSpPr>
      <dsp:spPr>
        <a:xfrm rot="12600000">
          <a:off x="3558435" y="1962537"/>
          <a:ext cx="401802" cy="26674"/>
        </a:xfrm>
        <a:custGeom>
          <a:avLst/>
          <a:gdLst/>
          <a:ahLst/>
          <a:cxnLst/>
          <a:rect l="0" t="0" r="0" b="0"/>
          <a:pathLst>
            <a:path>
              <a:moveTo>
                <a:pt x="0" y="13337"/>
              </a:moveTo>
              <a:lnTo>
                <a:pt x="401802" y="133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b="0" kern="1200">
            <a:latin typeface="Calibri" panose="020F0502020204030204" pitchFamily="34" charset="0"/>
            <a:cs typeface="Calibri" panose="020F0502020204030204" pitchFamily="34" charset="0"/>
          </a:endParaRPr>
        </a:p>
      </dsp:txBody>
      <dsp:txXfrm rot="10800000">
        <a:off x="3749291" y="1965829"/>
        <a:ext cx="20090" cy="20090"/>
      </dsp:txXfrm>
    </dsp:sp>
    <dsp:sp modelId="{BFCA35CA-C5E7-48F4-BF4F-0AD9770D1BF9}">
      <dsp:nvSpPr>
        <dsp:cNvPr id="0" name=""/>
        <dsp:cNvSpPr/>
      </dsp:nvSpPr>
      <dsp:spPr>
        <a:xfrm>
          <a:off x="2337512" y="872352"/>
          <a:ext cx="1337429" cy="1337429"/>
        </a:xfrm>
        <a:prstGeom prst="ellipse">
          <a:avLst/>
        </a:prstGeom>
        <a:solidFill>
          <a:schemeClr val="tx2"/>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b="0" kern="1200" dirty="0" smtClean="0">
              <a:ln>
                <a:solidFill>
                  <a:schemeClr val="accent1"/>
                </a:solidFill>
              </a:ln>
              <a:solidFill>
                <a:schemeClr val="accent1"/>
              </a:solidFill>
              <a:latin typeface="Calibri" panose="020F0502020204030204" pitchFamily="34" charset="0"/>
              <a:cs typeface="Calibri" panose="020F0502020204030204" pitchFamily="34" charset="0"/>
            </a:rPr>
            <a:t>Provincias y Municipios</a:t>
          </a:r>
          <a:endParaRPr lang="es-ES" sz="1100" b="0" kern="1200" dirty="0">
            <a:ln>
              <a:solidFill>
                <a:schemeClr val="accent1"/>
              </a:solidFill>
            </a:ln>
            <a:solidFill>
              <a:schemeClr val="accent1"/>
            </a:solidFill>
            <a:latin typeface="Calibri" panose="020F0502020204030204" pitchFamily="34" charset="0"/>
            <a:cs typeface="Calibri" panose="020F0502020204030204" pitchFamily="34" charset="0"/>
          </a:endParaRPr>
        </a:p>
      </dsp:txBody>
      <dsp:txXfrm>
        <a:off x="2533374" y="1068214"/>
        <a:ext cx="945705" cy="94570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8368B4-A580-4B69-8496-75F681D8BDEC}">
      <dsp:nvSpPr>
        <dsp:cNvPr id="0" name=""/>
        <dsp:cNvSpPr/>
      </dsp:nvSpPr>
      <dsp:spPr>
        <a:xfrm>
          <a:off x="2205092" y="52111"/>
          <a:ext cx="2368563" cy="355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76200" rIns="76200" bIns="0" numCol="1" spcCol="1270" anchor="b" anchorCtr="0">
          <a:noAutofit/>
        </a:bodyPr>
        <a:lstStyle/>
        <a:p>
          <a:pPr lvl="0" algn="ctr" defTabSz="889000">
            <a:lnSpc>
              <a:spcPct val="90000"/>
            </a:lnSpc>
            <a:spcBef>
              <a:spcPct val="0"/>
            </a:spcBef>
            <a:spcAft>
              <a:spcPct val="35000"/>
            </a:spcAft>
          </a:pPr>
          <a:r>
            <a:rPr lang="es-AR" sz="2000" b="1" kern="1200" dirty="0" smtClean="0">
              <a:solidFill>
                <a:schemeClr val="bg1">
                  <a:lumMod val="50000"/>
                </a:schemeClr>
              </a:solidFill>
            </a:rPr>
            <a:t>Docencia</a:t>
          </a:r>
          <a:endParaRPr lang="es-AR" sz="2000" b="1" kern="1200" dirty="0">
            <a:solidFill>
              <a:schemeClr val="bg1">
                <a:lumMod val="50000"/>
              </a:schemeClr>
            </a:solidFill>
          </a:endParaRPr>
        </a:p>
      </dsp:txBody>
      <dsp:txXfrm>
        <a:off x="2205092" y="52111"/>
        <a:ext cx="2368563" cy="355284"/>
      </dsp:txXfrm>
    </dsp:sp>
    <dsp:sp modelId="{4D03E847-BD24-4A30-991F-A5720C076E53}">
      <dsp:nvSpPr>
        <dsp:cNvPr id="0" name=""/>
        <dsp:cNvSpPr/>
      </dsp:nvSpPr>
      <dsp:spPr>
        <a:xfrm>
          <a:off x="1481318" y="492985"/>
          <a:ext cx="3991668" cy="1494444"/>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29A2464-FB98-4118-A14C-91BF3FDFEC2B}">
      <dsp:nvSpPr>
        <dsp:cNvPr id="0" name=""/>
        <dsp:cNvSpPr/>
      </dsp:nvSpPr>
      <dsp:spPr>
        <a:xfrm>
          <a:off x="6223746" y="52111"/>
          <a:ext cx="2368563" cy="355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76200" rIns="76200" bIns="0" numCol="1" spcCol="1270" anchor="b" anchorCtr="0">
          <a:noAutofit/>
        </a:bodyPr>
        <a:lstStyle/>
        <a:p>
          <a:pPr lvl="0" algn="ctr" defTabSz="889000">
            <a:lnSpc>
              <a:spcPct val="90000"/>
            </a:lnSpc>
            <a:spcBef>
              <a:spcPct val="0"/>
            </a:spcBef>
            <a:spcAft>
              <a:spcPct val="35000"/>
            </a:spcAft>
          </a:pPr>
          <a:r>
            <a:rPr lang="es-AR" sz="2000" b="1" kern="1200" dirty="0" smtClean="0">
              <a:solidFill>
                <a:schemeClr val="bg1">
                  <a:lumMod val="50000"/>
                </a:schemeClr>
              </a:solidFill>
            </a:rPr>
            <a:t>Investigación</a:t>
          </a:r>
          <a:endParaRPr lang="es-AR" sz="2000" b="1" kern="1200" dirty="0">
            <a:solidFill>
              <a:schemeClr val="bg1">
                <a:lumMod val="50000"/>
              </a:schemeClr>
            </a:solidFill>
          </a:endParaRPr>
        </a:p>
      </dsp:txBody>
      <dsp:txXfrm>
        <a:off x="6223746" y="52111"/>
        <a:ext cx="2368563" cy="355284"/>
      </dsp:txXfrm>
    </dsp:sp>
    <dsp:sp modelId="{000F62E0-7513-429C-8C76-69254E712FDB}">
      <dsp:nvSpPr>
        <dsp:cNvPr id="0" name=""/>
        <dsp:cNvSpPr/>
      </dsp:nvSpPr>
      <dsp:spPr>
        <a:xfrm>
          <a:off x="5527555" y="483842"/>
          <a:ext cx="3944984" cy="1494444"/>
        </a:xfrm>
        <a:prstGeom prst="rect">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7665985-AA47-4CD8-BCAB-C4BB524167C1}">
      <dsp:nvSpPr>
        <dsp:cNvPr id="0" name=""/>
        <dsp:cNvSpPr/>
      </dsp:nvSpPr>
      <dsp:spPr>
        <a:xfrm>
          <a:off x="4331882" y="2076959"/>
          <a:ext cx="2368563" cy="3552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76200" rIns="76200" bIns="0" numCol="1" spcCol="1270" anchor="b" anchorCtr="0">
          <a:noAutofit/>
        </a:bodyPr>
        <a:lstStyle/>
        <a:p>
          <a:pPr lvl="0" algn="ctr" defTabSz="889000">
            <a:lnSpc>
              <a:spcPct val="90000"/>
            </a:lnSpc>
            <a:spcBef>
              <a:spcPct val="0"/>
            </a:spcBef>
            <a:spcAft>
              <a:spcPct val="35000"/>
            </a:spcAft>
          </a:pPr>
          <a:r>
            <a:rPr lang="es-AR" sz="2000" b="1" kern="1200" dirty="0" smtClean="0">
              <a:solidFill>
                <a:schemeClr val="bg1">
                  <a:lumMod val="50000"/>
                </a:schemeClr>
              </a:solidFill>
            </a:rPr>
            <a:t>Extensión</a:t>
          </a:r>
          <a:endParaRPr lang="es-AR" sz="2000" b="1" kern="1200" dirty="0">
            <a:solidFill>
              <a:schemeClr val="bg1">
                <a:lumMod val="50000"/>
              </a:schemeClr>
            </a:solidFill>
          </a:endParaRPr>
        </a:p>
      </dsp:txBody>
      <dsp:txXfrm>
        <a:off x="4331882" y="2076959"/>
        <a:ext cx="2368563" cy="355284"/>
      </dsp:txXfrm>
    </dsp:sp>
    <dsp:sp modelId="{9A3E5276-2B7A-443C-ADD0-F1AF168C74A0}">
      <dsp:nvSpPr>
        <dsp:cNvPr id="0" name=""/>
        <dsp:cNvSpPr/>
      </dsp:nvSpPr>
      <dsp:spPr>
        <a:xfrm>
          <a:off x="3739232" y="2607260"/>
          <a:ext cx="3604692" cy="1169170"/>
        </a:xfrm>
        <a:prstGeom prst="rect">
          <a:avLst/>
        </a:prstGeom>
        <a:solidFill>
          <a:schemeClr val="accent1">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PictureGrid">
  <dgm:title val=""/>
  <dgm:desc val=""/>
  <dgm:catLst>
    <dgm:cat type="picture" pri="11000"/>
    <dgm:cat type="pictureconvert" pri="11000"/>
  </dgm:catLst>
  <dgm:samp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varLst>
    <dgm:choose name="Name1">
      <dgm:if name="Name2" axis="ch" ptType="node" func="cnt" op="lte" val="4">
        <dgm:choose name="Name3">
          <dgm:if name="Name4" func="var" arg="dir" op="equ" val="norm">
            <dgm:alg type="snake">
              <dgm:param type="off" val="ctr"/>
              <dgm:param type="bkpt" val="fixed"/>
              <dgm:param type="bkPtFixedVal" val="2"/>
            </dgm:alg>
          </dgm:if>
          <dgm:else name="Name5">
            <dgm:alg type="snake">
              <dgm:param type="off" val="ctr"/>
              <dgm:param type="grDir" val="tR"/>
              <dgm:param type="bkpt" val="fixed"/>
              <dgm:param type="bkPtFixedVal" val="2"/>
            </dgm:alg>
          </dgm:else>
        </dgm:choose>
      </dgm:if>
      <dgm:else name="Name6">
        <dgm:choose name="Name7">
          <dgm:if name="Name8" axis="ch" ptType="node" func="cnt" op="lte" val="9">
            <dgm:choose name="Name9">
              <dgm:if name="Name10" func="var" arg="dir" op="equ" val="norm">
                <dgm:alg type="snake">
                  <dgm:param type="off" val="ctr"/>
                  <dgm:param type="bkpt" val="fixed"/>
                  <dgm:param type="bkPtFixedVal" val="3"/>
                </dgm:alg>
              </dgm:if>
              <dgm:else name="Name11">
                <dgm:alg type="snake">
                  <dgm:param type="off" val="ctr"/>
                  <dgm:param type="grDir" val="tR"/>
                  <dgm:param type="bkpt" val="fixed"/>
                  <dgm:param type="bkPtFixedVal" val="3"/>
                </dgm:alg>
              </dgm:else>
            </dgm:choose>
          </dgm:if>
          <dgm:else name="Name12">
            <dgm:choose name="Name13">
              <dgm:if name="Name14" axis="ch" ptType="node" func="cnt" op="lte" val="16">
                <dgm:choose name="Name15">
                  <dgm:if name="Name16" func="var" arg="dir" op="equ" val="norm">
                    <dgm:alg type="snake">
                      <dgm:param type="off" val="ctr"/>
                      <dgm:param type="bkpt" val="fixed"/>
                      <dgm:param type="bkPtFixedVal" val="4"/>
                    </dgm:alg>
                  </dgm:if>
                  <dgm:else name="Name17">
                    <dgm:alg type="snake">
                      <dgm:param type="off" val="ctr"/>
                      <dgm:param type="grDir" val="tR"/>
                      <dgm:param type="bkpt" val="fixed"/>
                      <dgm:param type="bkPtFixedVal" val="4"/>
                    </dgm:alg>
                  </dgm:else>
                </dgm:choose>
              </dgm:if>
              <dgm:else name="Name18">
                <dgm:choose name="Name19">
                  <dgm:if name="Name20" axis="ch" ptType="node" func="cnt" op="lte" val="25">
                    <dgm:choose name="Name21">
                      <dgm:if name="Name22" func="var" arg="dir" op="equ" val="norm">
                        <dgm:alg type="snake">
                          <dgm:param type="off" val="ctr"/>
                          <dgm:param type="bkpt" val="fixed"/>
                          <dgm:param type="bkPtFixedVal" val="5"/>
                        </dgm:alg>
                      </dgm:if>
                      <dgm:else name="Name23">
                        <dgm:alg type="snake">
                          <dgm:param type="off" val="ctr"/>
                          <dgm:param type="grDir" val="tR"/>
                          <dgm:param type="bkpt" val="fixed"/>
                          <dgm:param type="bkPtFixedVal" val="5"/>
                        </dgm:alg>
                      </dgm:else>
                    </dgm:choose>
                  </dgm:if>
                  <dgm:else name="Name24">
                    <dgm:choose name="Name25">
                      <dgm:if name="Name26" func="var" arg="dir" op="equ" val="norm">
                        <dgm:alg type="snake">
                          <dgm:param type="off" val="ctr"/>
                        </dgm:alg>
                      </dgm:if>
                      <dgm:else name="Name27">
                        <dgm:alg type="snake">
                          <dgm:param type="off" val="ctr"/>
                          <dgm:param type="grDir" val="tR"/>
                        </dgm:alg>
                      </dgm:else>
                    </dgm:choose>
                  </dgm:else>
                </dgm:choose>
              </dgm:else>
            </dgm:choose>
          </dgm:else>
        </dgm:choose>
      </dgm:else>
    </dgm:choose>
    <dgm:shape xmlns:r="http://schemas.openxmlformats.org/officeDocument/2006/relationships" r:blip="">
      <dgm:adjLst/>
    </dgm:shape>
    <dgm:constrLst>
      <dgm:constr type="primFontSz" for="des" ptType="node" op="equ" val="65"/>
      <dgm:constr type="w" for="ch" forName="composite" refType="h" fact="0.8"/>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0.7568"/>
        </dgm:alg>
        <dgm:shape xmlns:r="http://schemas.openxmlformats.org/officeDocument/2006/relationships" r:blip="">
          <dgm:adjLst/>
        </dgm:shape>
        <dgm:constrLst>
          <dgm:constr type="l" for="ch" forName="rect1" refType="w" fact="0"/>
          <dgm:constr type="t" for="ch" forName="rect1" refType="h" fact="0.15"/>
          <dgm:constr type="w" for="ch" forName="rect1" refType="w"/>
          <dgm:constr type="h" for="ch" forName="rect1" refType="w"/>
          <dgm:constr type="l" for="ch" forName="rect2" refType="w" fact="0"/>
          <dgm:constr type="t" for="ch" forName="rect2" refType="h" fact="0"/>
          <dgm:constr type="w" for="ch" forName="rect2" refType="w"/>
          <dgm:constr type="h" for="ch" forName="rect2" refType="w" fact="0.15"/>
        </dgm:constrLst>
        <dgm:layoutNode name="rect2" styleLbl="revTx">
          <dgm:varLst>
            <dgm:bulletEnabled val="1"/>
          </dgm:varLst>
          <dgm:alg type="tx">
            <dgm:param type="stBulletLvl" val="3"/>
            <dgm:param type="parTxLTRAlign" val="l"/>
            <dgm:param type="parTxRTLAlign" val="r"/>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3"/>
            <dgm:constr type="tMarg" refType="primFontSz" fact="0.3"/>
            <dgm:constr type="bMarg" refType="primFontSz" fact="0"/>
            <dgm:constr type="secFontSz" refType="primFontSz" fact="0.8"/>
          </dgm:constrLst>
          <dgm:ruleLst>
            <dgm:rule type="primFontSz" val="5" fact="NaN" max="NaN"/>
          </dgm:ruleLst>
        </dgm:layoutNode>
        <dgm:layoutNode name="rect1"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1" y="0"/>
            <a:ext cx="3043979" cy="467363"/>
          </a:xfrm>
          <a:prstGeom prst="rect">
            <a:avLst/>
          </a:prstGeom>
        </p:spPr>
        <p:txBody>
          <a:bodyPr vert="horz" lIns="91577" tIns="45789" rIns="91577" bIns="45789" rtlCol="0"/>
          <a:lstStyle>
            <a:lvl1pPr algn="l">
              <a:defRPr sz="1200"/>
            </a:lvl1pPr>
          </a:lstStyle>
          <a:p>
            <a:endParaRPr lang="es-AR"/>
          </a:p>
        </p:txBody>
      </p:sp>
      <p:sp>
        <p:nvSpPr>
          <p:cNvPr id="3" name="Marcador de fecha 2"/>
          <p:cNvSpPr>
            <a:spLocks noGrp="1"/>
          </p:cNvSpPr>
          <p:nvPr>
            <p:ph type="dt" sz="quarter" idx="1"/>
          </p:nvPr>
        </p:nvSpPr>
        <p:spPr>
          <a:xfrm>
            <a:off x="3977531" y="0"/>
            <a:ext cx="3043979" cy="467363"/>
          </a:xfrm>
          <a:prstGeom prst="rect">
            <a:avLst/>
          </a:prstGeom>
        </p:spPr>
        <p:txBody>
          <a:bodyPr vert="horz" lIns="91577" tIns="45789" rIns="91577" bIns="45789" rtlCol="0"/>
          <a:lstStyle>
            <a:lvl1pPr algn="r">
              <a:defRPr sz="1200"/>
            </a:lvl1pPr>
          </a:lstStyle>
          <a:p>
            <a:fld id="{E0036565-18D4-4CE1-8F66-6F627C4CBCCB}" type="datetimeFigureOut">
              <a:rPr lang="es-AR" smtClean="0"/>
              <a:t>1/10/2019</a:t>
            </a:fld>
            <a:endParaRPr lang="es-AR"/>
          </a:p>
        </p:txBody>
      </p:sp>
      <p:sp>
        <p:nvSpPr>
          <p:cNvPr id="6" name="Marcador de pie de página 5"/>
          <p:cNvSpPr>
            <a:spLocks noGrp="1"/>
          </p:cNvSpPr>
          <p:nvPr>
            <p:ph type="ftr" sz="quarter" idx="2"/>
          </p:nvPr>
        </p:nvSpPr>
        <p:spPr>
          <a:xfrm>
            <a:off x="1" y="8841738"/>
            <a:ext cx="3043979" cy="467363"/>
          </a:xfrm>
          <a:prstGeom prst="rect">
            <a:avLst/>
          </a:prstGeom>
        </p:spPr>
        <p:txBody>
          <a:bodyPr vert="horz" lIns="91577" tIns="45789" rIns="91577" bIns="45789" rtlCol="0" anchor="b"/>
          <a:lstStyle>
            <a:lvl1pPr algn="l">
              <a:defRPr sz="1200"/>
            </a:lvl1pPr>
          </a:lstStyle>
          <a:p>
            <a:endParaRPr lang="es-AR"/>
          </a:p>
        </p:txBody>
      </p:sp>
      <p:sp>
        <p:nvSpPr>
          <p:cNvPr id="7" name="Marcador de número de diapositiva 6"/>
          <p:cNvSpPr>
            <a:spLocks noGrp="1"/>
          </p:cNvSpPr>
          <p:nvPr>
            <p:ph type="sldNum" sz="quarter" idx="3"/>
          </p:nvPr>
        </p:nvSpPr>
        <p:spPr>
          <a:xfrm>
            <a:off x="3977531" y="8841738"/>
            <a:ext cx="3043979" cy="467363"/>
          </a:xfrm>
          <a:prstGeom prst="rect">
            <a:avLst/>
          </a:prstGeom>
        </p:spPr>
        <p:txBody>
          <a:bodyPr vert="horz" lIns="91577" tIns="45789" rIns="91577" bIns="45789" rtlCol="0" anchor="b"/>
          <a:lstStyle>
            <a:lvl1pPr algn="r">
              <a:defRPr sz="1200"/>
            </a:lvl1pPr>
          </a:lstStyle>
          <a:p>
            <a:fld id="{5B7B131B-4F58-493E-B223-0A478283FEC6}" type="slidenum">
              <a:rPr lang="es-AR" smtClean="0"/>
              <a:t>‹Nº›</a:t>
            </a:fld>
            <a:endParaRPr lang="es-AR"/>
          </a:p>
        </p:txBody>
      </p:sp>
    </p:spTree>
    <p:extLst>
      <p:ext uri="{BB962C8B-B14F-4D97-AF65-F5344CB8AC3E}">
        <p14:creationId xmlns:p14="http://schemas.microsoft.com/office/powerpoint/2010/main" val="411952069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3" y="1"/>
            <a:ext cx="3043342" cy="467072"/>
          </a:xfrm>
          <a:prstGeom prst="rect">
            <a:avLst/>
          </a:prstGeom>
          <a:noFill/>
          <a:ln>
            <a:noFill/>
          </a:ln>
        </p:spPr>
        <p:txBody>
          <a:bodyPr lIns="91562" tIns="91562" rIns="91562" bIns="91562"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886" marR="0" lvl="1" indent="0" algn="l" rtl="0">
              <a:spcBef>
                <a:spcPts val="0"/>
              </a:spcBef>
              <a:buNone/>
              <a:defRPr sz="1800" b="0" i="0" u="none" strike="noStrike" cap="none">
                <a:solidFill>
                  <a:schemeClr val="dk1"/>
                </a:solidFill>
                <a:latin typeface="Calibri"/>
                <a:ea typeface="Calibri"/>
                <a:cs typeface="Calibri"/>
                <a:sym typeface="Calibri"/>
              </a:defRPr>
            </a:lvl2pPr>
            <a:lvl3pPr marL="915772" marR="0" lvl="2" indent="0" algn="l" rtl="0">
              <a:spcBef>
                <a:spcPts val="0"/>
              </a:spcBef>
              <a:buNone/>
              <a:defRPr sz="1800" b="0" i="0" u="none" strike="noStrike" cap="none">
                <a:solidFill>
                  <a:schemeClr val="dk1"/>
                </a:solidFill>
                <a:latin typeface="Calibri"/>
                <a:ea typeface="Calibri"/>
                <a:cs typeface="Calibri"/>
                <a:sym typeface="Calibri"/>
              </a:defRPr>
            </a:lvl3pPr>
            <a:lvl4pPr marL="1373657" marR="0" lvl="3" indent="0" algn="l" rtl="0">
              <a:spcBef>
                <a:spcPts val="0"/>
              </a:spcBef>
              <a:buNone/>
              <a:defRPr sz="1800" b="0" i="0" u="none" strike="noStrike" cap="none">
                <a:solidFill>
                  <a:schemeClr val="dk1"/>
                </a:solidFill>
                <a:latin typeface="Calibri"/>
                <a:ea typeface="Calibri"/>
                <a:cs typeface="Calibri"/>
                <a:sym typeface="Calibri"/>
              </a:defRPr>
            </a:lvl4pPr>
            <a:lvl5pPr marL="1831543" marR="0" lvl="4" indent="0" algn="l" rtl="0">
              <a:spcBef>
                <a:spcPts val="0"/>
              </a:spcBef>
              <a:buNone/>
              <a:defRPr sz="1800" b="0" i="0" u="none" strike="noStrike" cap="none">
                <a:solidFill>
                  <a:schemeClr val="dk1"/>
                </a:solidFill>
                <a:latin typeface="Calibri"/>
                <a:ea typeface="Calibri"/>
                <a:cs typeface="Calibri"/>
                <a:sym typeface="Calibri"/>
              </a:defRPr>
            </a:lvl5pPr>
            <a:lvl6pPr marL="2289429" marR="0" lvl="5" indent="0" algn="l" rtl="0">
              <a:spcBef>
                <a:spcPts val="0"/>
              </a:spcBef>
              <a:buNone/>
              <a:defRPr sz="1800" b="0" i="0" u="none" strike="noStrike" cap="none">
                <a:solidFill>
                  <a:schemeClr val="dk1"/>
                </a:solidFill>
                <a:latin typeface="Calibri"/>
                <a:ea typeface="Calibri"/>
                <a:cs typeface="Calibri"/>
                <a:sym typeface="Calibri"/>
              </a:defRPr>
            </a:lvl6pPr>
            <a:lvl7pPr marL="2747315" marR="0" lvl="6" indent="0" algn="l" rtl="0">
              <a:spcBef>
                <a:spcPts val="0"/>
              </a:spcBef>
              <a:buNone/>
              <a:defRPr sz="1800" b="0" i="0" u="none" strike="noStrike" cap="none">
                <a:solidFill>
                  <a:schemeClr val="dk1"/>
                </a:solidFill>
                <a:latin typeface="Calibri"/>
                <a:ea typeface="Calibri"/>
                <a:cs typeface="Calibri"/>
                <a:sym typeface="Calibri"/>
              </a:defRPr>
            </a:lvl7pPr>
            <a:lvl8pPr marL="3205201" marR="0" lvl="7" indent="0" algn="l" rtl="0">
              <a:spcBef>
                <a:spcPts val="0"/>
              </a:spcBef>
              <a:buNone/>
              <a:defRPr sz="1800" b="0" i="0" u="none" strike="noStrike" cap="none">
                <a:solidFill>
                  <a:schemeClr val="dk1"/>
                </a:solidFill>
                <a:latin typeface="Calibri"/>
                <a:ea typeface="Calibri"/>
                <a:cs typeface="Calibri"/>
                <a:sym typeface="Calibri"/>
              </a:defRPr>
            </a:lvl8pPr>
            <a:lvl9pPr marL="3663086"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978132" y="1"/>
            <a:ext cx="3043342" cy="467072"/>
          </a:xfrm>
          <a:prstGeom prst="rect">
            <a:avLst/>
          </a:prstGeom>
          <a:noFill/>
          <a:ln>
            <a:noFill/>
          </a:ln>
        </p:spPr>
        <p:txBody>
          <a:bodyPr lIns="91562" tIns="91562" rIns="91562" bIns="91562"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886" marR="0" lvl="1" indent="0" algn="l" rtl="0">
              <a:spcBef>
                <a:spcPts val="0"/>
              </a:spcBef>
              <a:buNone/>
              <a:defRPr sz="1800" b="0" i="0" u="none" strike="noStrike" cap="none">
                <a:solidFill>
                  <a:schemeClr val="dk1"/>
                </a:solidFill>
                <a:latin typeface="Calibri"/>
                <a:ea typeface="Calibri"/>
                <a:cs typeface="Calibri"/>
                <a:sym typeface="Calibri"/>
              </a:defRPr>
            </a:lvl2pPr>
            <a:lvl3pPr marL="915772" marR="0" lvl="2" indent="0" algn="l" rtl="0">
              <a:spcBef>
                <a:spcPts val="0"/>
              </a:spcBef>
              <a:buNone/>
              <a:defRPr sz="1800" b="0" i="0" u="none" strike="noStrike" cap="none">
                <a:solidFill>
                  <a:schemeClr val="dk1"/>
                </a:solidFill>
                <a:latin typeface="Calibri"/>
                <a:ea typeface="Calibri"/>
                <a:cs typeface="Calibri"/>
                <a:sym typeface="Calibri"/>
              </a:defRPr>
            </a:lvl3pPr>
            <a:lvl4pPr marL="1373657" marR="0" lvl="3" indent="0" algn="l" rtl="0">
              <a:spcBef>
                <a:spcPts val="0"/>
              </a:spcBef>
              <a:buNone/>
              <a:defRPr sz="1800" b="0" i="0" u="none" strike="noStrike" cap="none">
                <a:solidFill>
                  <a:schemeClr val="dk1"/>
                </a:solidFill>
                <a:latin typeface="Calibri"/>
                <a:ea typeface="Calibri"/>
                <a:cs typeface="Calibri"/>
                <a:sym typeface="Calibri"/>
              </a:defRPr>
            </a:lvl4pPr>
            <a:lvl5pPr marL="1831543" marR="0" lvl="4" indent="0" algn="l" rtl="0">
              <a:spcBef>
                <a:spcPts val="0"/>
              </a:spcBef>
              <a:buNone/>
              <a:defRPr sz="1800" b="0" i="0" u="none" strike="noStrike" cap="none">
                <a:solidFill>
                  <a:schemeClr val="dk1"/>
                </a:solidFill>
                <a:latin typeface="Calibri"/>
                <a:ea typeface="Calibri"/>
                <a:cs typeface="Calibri"/>
                <a:sym typeface="Calibri"/>
              </a:defRPr>
            </a:lvl5pPr>
            <a:lvl6pPr marL="2289429" marR="0" lvl="5" indent="0" algn="l" rtl="0">
              <a:spcBef>
                <a:spcPts val="0"/>
              </a:spcBef>
              <a:buNone/>
              <a:defRPr sz="1800" b="0" i="0" u="none" strike="noStrike" cap="none">
                <a:solidFill>
                  <a:schemeClr val="dk1"/>
                </a:solidFill>
                <a:latin typeface="Calibri"/>
                <a:ea typeface="Calibri"/>
                <a:cs typeface="Calibri"/>
                <a:sym typeface="Calibri"/>
              </a:defRPr>
            </a:lvl6pPr>
            <a:lvl7pPr marL="2747315" marR="0" lvl="6" indent="0" algn="l" rtl="0">
              <a:spcBef>
                <a:spcPts val="0"/>
              </a:spcBef>
              <a:buNone/>
              <a:defRPr sz="1800" b="0" i="0" u="none" strike="noStrike" cap="none">
                <a:solidFill>
                  <a:schemeClr val="dk1"/>
                </a:solidFill>
                <a:latin typeface="Calibri"/>
                <a:ea typeface="Calibri"/>
                <a:cs typeface="Calibri"/>
                <a:sym typeface="Calibri"/>
              </a:defRPr>
            </a:lvl7pPr>
            <a:lvl8pPr marL="3205201" marR="0" lvl="7" indent="0" algn="l" rtl="0">
              <a:spcBef>
                <a:spcPts val="0"/>
              </a:spcBef>
              <a:buNone/>
              <a:defRPr sz="1800" b="0" i="0" u="none" strike="noStrike" cap="none">
                <a:solidFill>
                  <a:schemeClr val="dk1"/>
                </a:solidFill>
                <a:latin typeface="Calibri"/>
                <a:ea typeface="Calibri"/>
                <a:cs typeface="Calibri"/>
                <a:sym typeface="Calibri"/>
              </a:defRPr>
            </a:lvl8pPr>
            <a:lvl9pPr marL="3663086"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719138" y="1163638"/>
            <a:ext cx="5584825" cy="3141662"/>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702313" y="4480005"/>
            <a:ext cx="5618479" cy="3665459"/>
          </a:xfrm>
          <a:prstGeom prst="rect">
            <a:avLst/>
          </a:prstGeom>
          <a:noFill/>
          <a:ln>
            <a:noFill/>
          </a:ln>
        </p:spPr>
        <p:txBody>
          <a:bodyPr lIns="91562" tIns="91562" rIns="91562" bIns="91562"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3" y="8842029"/>
            <a:ext cx="3043342" cy="467070"/>
          </a:xfrm>
          <a:prstGeom prst="rect">
            <a:avLst/>
          </a:prstGeom>
          <a:noFill/>
          <a:ln>
            <a:noFill/>
          </a:ln>
        </p:spPr>
        <p:txBody>
          <a:bodyPr lIns="91562" tIns="91562" rIns="91562" bIns="91562"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886" marR="0" lvl="1" indent="0" algn="l" rtl="0">
              <a:spcBef>
                <a:spcPts val="0"/>
              </a:spcBef>
              <a:buNone/>
              <a:defRPr sz="1800" b="0" i="0" u="none" strike="noStrike" cap="none">
                <a:solidFill>
                  <a:schemeClr val="dk1"/>
                </a:solidFill>
                <a:latin typeface="Calibri"/>
                <a:ea typeface="Calibri"/>
                <a:cs typeface="Calibri"/>
                <a:sym typeface="Calibri"/>
              </a:defRPr>
            </a:lvl2pPr>
            <a:lvl3pPr marL="915772" marR="0" lvl="2" indent="0" algn="l" rtl="0">
              <a:spcBef>
                <a:spcPts val="0"/>
              </a:spcBef>
              <a:buNone/>
              <a:defRPr sz="1800" b="0" i="0" u="none" strike="noStrike" cap="none">
                <a:solidFill>
                  <a:schemeClr val="dk1"/>
                </a:solidFill>
                <a:latin typeface="Calibri"/>
                <a:ea typeface="Calibri"/>
                <a:cs typeface="Calibri"/>
                <a:sym typeface="Calibri"/>
              </a:defRPr>
            </a:lvl3pPr>
            <a:lvl4pPr marL="1373657" marR="0" lvl="3" indent="0" algn="l" rtl="0">
              <a:spcBef>
                <a:spcPts val="0"/>
              </a:spcBef>
              <a:buNone/>
              <a:defRPr sz="1800" b="0" i="0" u="none" strike="noStrike" cap="none">
                <a:solidFill>
                  <a:schemeClr val="dk1"/>
                </a:solidFill>
                <a:latin typeface="Calibri"/>
                <a:ea typeface="Calibri"/>
                <a:cs typeface="Calibri"/>
                <a:sym typeface="Calibri"/>
              </a:defRPr>
            </a:lvl4pPr>
            <a:lvl5pPr marL="1831543" marR="0" lvl="4" indent="0" algn="l" rtl="0">
              <a:spcBef>
                <a:spcPts val="0"/>
              </a:spcBef>
              <a:buNone/>
              <a:defRPr sz="1800" b="0" i="0" u="none" strike="noStrike" cap="none">
                <a:solidFill>
                  <a:schemeClr val="dk1"/>
                </a:solidFill>
                <a:latin typeface="Calibri"/>
                <a:ea typeface="Calibri"/>
                <a:cs typeface="Calibri"/>
                <a:sym typeface="Calibri"/>
              </a:defRPr>
            </a:lvl5pPr>
            <a:lvl6pPr marL="2289429" marR="0" lvl="5" indent="0" algn="l" rtl="0">
              <a:spcBef>
                <a:spcPts val="0"/>
              </a:spcBef>
              <a:buNone/>
              <a:defRPr sz="1800" b="0" i="0" u="none" strike="noStrike" cap="none">
                <a:solidFill>
                  <a:schemeClr val="dk1"/>
                </a:solidFill>
                <a:latin typeface="Calibri"/>
                <a:ea typeface="Calibri"/>
                <a:cs typeface="Calibri"/>
                <a:sym typeface="Calibri"/>
              </a:defRPr>
            </a:lvl6pPr>
            <a:lvl7pPr marL="2747315" marR="0" lvl="6" indent="0" algn="l" rtl="0">
              <a:spcBef>
                <a:spcPts val="0"/>
              </a:spcBef>
              <a:buNone/>
              <a:defRPr sz="1800" b="0" i="0" u="none" strike="noStrike" cap="none">
                <a:solidFill>
                  <a:schemeClr val="dk1"/>
                </a:solidFill>
                <a:latin typeface="Calibri"/>
                <a:ea typeface="Calibri"/>
                <a:cs typeface="Calibri"/>
                <a:sym typeface="Calibri"/>
              </a:defRPr>
            </a:lvl7pPr>
            <a:lvl8pPr marL="3205201" marR="0" lvl="7" indent="0" algn="l" rtl="0">
              <a:spcBef>
                <a:spcPts val="0"/>
              </a:spcBef>
              <a:buNone/>
              <a:defRPr sz="1800" b="0" i="0" u="none" strike="noStrike" cap="none">
                <a:solidFill>
                  <a:schemeClr val="dk1"/>
                </a:solidFill>
                <a:latin typeface="Calibri"/>
                <a:ea typeface="Calibri"/>
                <a:cs typeface="Calibri"/>
                <a:sym typeface="Calibri"/>
              </a:defRPr>
            </a:lvl8pPr>
            <a:lvl9pPr marL="3663086"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978132" y="8842029"/>
            <a:ext cx="3043342" cy="467070"/>
          </a:xfrm>
          <a:prstGeom prst="rect">
            <a:avLst/>
          </a:prstGeom>
          <a:noFill/>
          <a:ln>
            <a:noFill/>
          </a:ln>
        </p:spPr>
        <p:txBody>
          <a:bodyPr lIns="91562" tIns="45769" rIns="91562" bIns="45769" anchor="b" anchorCtr="0">
            <a:noAutofit/>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‹Nº›</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0345835"/>
      </p:ext>
    </p:extLst>
  </p:cSld>
  <p:clrMap bg1="lt1" tx1="dk1" bg2="dk2" tx2="lt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un.org/es/index.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pie de página 3"/>
          <p:cNvSpPr>
            <a:spLocks noGrp="1"/>
          </p:cNvSpPr>
          <p:nvPr>
            <p:ph type="ftr" idx="10"/>
          </p:nvPr>
        </p:nvSpPr>
        <p:spPr/>
        <p:txBody>
          <a:bodyPr/>
          <a:lstStyle/>
          <a:p>
            <a:endParaRPr lang="es-AR"/>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1</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847283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200" b="0" i="0" u="none" strike="noStrike" kern="1200" cap="none" dirty="0" smtClean="0">
                <a:solidFill>
                  <a:schemeClr val="dk1"/>
                </a:solidFill>
                <a:effectLst/>
                <a:latin typeface="Calibri"/>
                <a:ea typeface="Calibri"/>
                <a:cs typeface="Calibri"/>
                <a:sym typeface="Calibri"/>
              </a:rPr>
              <a:t>Esta etapa implicó un proceso iterativo de revisiones sucesivas, entre los equipos de los Ministerios y organismos y del CNCPS, a fin de lograr un adecuado desarrollo de las fichas técnicas. </a:t>
            </a:r>
          </a:p>
          <a:p>
            <a:r>
              <a:rPr lang="es-ES" sz="1200" b="0" i="0" u="none" strike="noStrike" kern="1200" cap="none" dirty="0" smtClean="0">
                <a:solidFill>
                  <a:schemeClr val="dk1"/>
                </a:solidFill>
                <a:effectLst/>
                <a:latin typeface="Calibri"/>
                <a:ea typeface="Calibri"/>
                <a:cs typeface="Calibri"/>
                <a:sym typeface="Calibri"/>
              </a:rPr>
              <a:t>Una vez alcanzados los acuerdos necesarios, fueron sometidas a un análisis adicional, con el objeto de resguardar los requisitos metodológicos en la construcción de los indicadores, y el enfoque de derechos: la perspectiva de género, la inclusión de personas con discapacidad, pertenecientes a pueblos originarios, y otras poblaciones en situación de vulnerabilidad, ciclo de vida y la territorialidad </a:t>
            </a:r>
          </a:p>
          <a:p>
            <a:r>
              <a:rPr lang="es-ES" sz="1200" b="0" i="0" u="none" strike="noStrike" kern="1200" cap="none" dirty="0" smtClean="0">
                <a:solidFill>
                  <a:schemeClr val="dk1"/>
                </a:solidFill>
                <a:effectLst/>
                <a:latin typeface="Calibri"/>
                <a:ea typeface="Calibri"/>
                <a:cs typeface="Calibri"/>
                <a:sym typeface="Calibri"/>
              </a:rPr>
              <a:t>El análisis transversal realizado, implicó un trabajo de coordinación interministerial a cargo del CNCPS, el cual requirió un proceso de armonización en materia de los diversos enfoques y organismos gubernamentales responsables:</a:t>
            </a:r>
          </a:p>
          <a:p>
            <a:pPr lvl="0"/>
            <a:r>
              <a:rPr lang="es-AR" sz="1200" b="0" i="0" u="none" strike="noStrike" kern="1200" cap="none" dirty="0" smtClean="0">
                <a:solidFill>
                  <a:schemeClr val="dk1"/>
                </a:solidFill>
                <a:effectLst/>
                <a:latin typeface="Calibri"/>
                <a:ea typeface="Calibri"/>
                <a:cs typeface="Calibri"/>
                <a:sym typeface="Calibri"/>
              </a:rPr>
              <a:t>Secretaría de Derechos Humanos y Pluralismo Cultural, Ministerio de Justicia y Derechos Humanos.</a:t>
            </a:r>
            <a:endParaRPr lang="es-ES" sz="1200" b="0" i="0" u="none" strike="noStrike" kern="1200" cap="none" dirty="0" smtClean="0">
              <a:solidFill>
                <a:schemeClr val="dk1"/>
              </a:solidFill>
              <a:effectLst/>
              <a:latin typeface="Calibri"/>
              <a:ea typeface="Calibri"/>
              <a:cs typeface="Calibri"/>
              <a:sym typeface="Calibri"/>
            </a:endParaRPr>
          </a:p>
          <a:p>
            <a:pPr lvl="0"/>
            <a:r>
              <a:rPr lang="es-AR" sz="1200" b="0" i="0" u="none" strike="noStrike" kern="1200" cap="none" dirty="0" smtClean="0">
                <a:solidFill>
                  <a:schemeClr val="dk1"/>
                </a:solidFill>
                <a:effectLst/>
                <a:latin typeface="Calibri"/>
                <a:ea typeface="Calibri"/>
                <a:cs typeface="Calibri"/>
                <a:sym typeface="Calibri"/>
              </a:rPr>
              <a:t>Enfoque de género: Instituto Nacional de las Mujeres –CNCPS–Presidencia de la Nación.</a:t>
            </a:r>
            <a:endParaRPr lang="es-ES" sz="1200" b="0" i="0" u="none" strike="noStrike" kern="1200" cap="none" dirty="0" smtClean="0">
              <a:solidFill>
                <a:schemeClr val="dk1"/>
              </a:solidFill>
              <a:effectLst/>
              <a:latin typeface="Calibri"/>
              <a:ea typeface="Calibri"/>
              <a:cs typeface="Calibri"/>
              <a:sym typeface="Calibri"/>
            </a:endParaRPr>
          </a:p>
          <a:p>
            <a:pPr lvl="0"/>
            <a:r>
              <a:rPr lang="es-AR" sz="1200" b="0" i="0" u="none" strike="noStrike" kern="1200" cap="none" dirty="0" smtClean="0">
                <a:solidFill>
                  <a:schemeClr val="dk1"/>
                </a:solidFill>
                <a:effectLst/>
                <a:latin typeface="Calibri"/>
                <a:ea typeface="Calibri"/>
                <a:cs typeface="Calibri"/>
                <a:sym typeface="Calibri"/>
              </a:rPr>
              <a:t>Instituto Nacional de Asuntos Indígenas - Ministerio de Justicia y Derechos Humanos.</a:t>
            </a:r>
            <a:endParaRPr lang="es-ES" sz="1200" b="0" i="0" u="none" strike="noStrike" kern="1200" cap="none" dirty="0" smtClean="0">
              <a:solidFill>
                <a:schemeClr val="dk1"/>
              </a:solidFill>
              <a:effectLst/>
              <a:latin typeface="Calibri"/>
              <a:ea typeface="Calibri"/>
              <a:cs typeface="Calibri"/>
              <a:sym typeface="Calibri"/>
            </a:endParaRPr>
          </a:p>
          <a:p>
            <a:pPr lvl="0"/>
            <a:r>
              <a:rPr lang="es-AR" sz="1200" b="0" i="0" u="none" strike="noStrike" kern="1200" cap="none" dirty="0" smtClean="0">
                <a:solidFill>
                  <a:schemeClr val="dk1"/>
                </a:solidFill>
                <a:effectLst/>
                <a:latin typeface="Calibri"/>
                <a:ea typeface="Calibri"/>
                <a:cs typeface="Calibri"/>
                <a:sym typeface="Calibri"/>
              </a:rPr>
              <a:t>Agencia de Discapacidad-CNCPS–Presidencia de la Nación.</a:t>
            </a:r>
            <a:endParaRPr lang="es-ES" sz="1200" b="0" i="0" u="none" strike="noStrike" kern="1200" cap="none" dirty="0" smtClean="0">
              <a:solidFill>
                <a:schemeClr val="dk1"/>
              </a:solidFill>
              <a:effectLst/>
              <a:latin typeface="Calibri"/>
              <a:ea typeface="Calibri"/>
              <a:cs typeface="Calibri"/>
              <a:sym typeface="Calibri"/>
            </a:endParaRPr>
          </a:p>
          <a:p>
            <a:r>
              <a:rPr lang="es-ES" sz="1200" b="0" i="0" u="none" strike="noStrike" kern="1200" cap="none" dirty="0" smtClean="0">
                <a:solidFill>
                  <a:schemeClr val="dk1"/>
                </a:solidFill>
                <a:effectLst/>
                <a:latin typeface="Calibri"/>
                <a:ea typeface="Calibri"/>
                <a:cs typeface="Calibri"/>
                <a:sym typeface="Calibri"/>
              </a:rPr>
              <a:t>INDEC–Ministerio de Hacienda </a:t>
            </a:r>
            <a:endParaRPr lang="es-ES" sz="1200" dirty="0" smtClean="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dirty="0" smtClean="0">
              <a:latin typeface="Agency FB"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dirty="0" smtClean="0">
              <a:latin typeface="Agency FB"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dirty="0" smtClean="0">
              <a:latin typeface="Agency FB" pitchFamily="34" charset="0"/>
            </a:endParaRPr>
          </a:p>
          <a:p>
            <a:endParaRPr lang="es-ES" dirty="0"/>
          </a:p>
        </p:txBody>
      </p:sp>
      <p:sp>
        <p:nvSpPr>
          <p:cNvPr id="4" name="Marcador de pie de página 3"/>
          <p:cNvSpPr>
            <a:spLocks noGrp="1"/>
          </p:cNvSpPr>
          <p:nvPr>
            <p:ph type="ftr" idx="10"/>
          </p:nvPr>
        </p:nvSpPr>
        <p:spPr/>
        <p:txBody>
          <a:bodyPr/>
          <a:lstStyle/>
          <a:p>
            <a:endParaRPr lang="es-ES"/>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12</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41213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200" b="0" i="0" u="none" strike="noStrike" kern="1200" cap="none" dirty="0" smtClean="0">
                <a:solidFill>
                  <a:schemeClr val="dk1"/>
                </a:solidFill>
                <a:effectLst/>
                <a:latin typeface="Calibri"/>
                <a:ea typeface="Calibri"/>
                <a:cs typeface="Calibri"/>
                <a:sym typeface="Calibri"/>
              </a:rPr>
              <a:t>En la actualidad el marco de seguimiento incluye a los 17 ODS, 80 metas</a:t>
            </a:r>
            <a:r>
              <a:rPr lang="es-ES" sz="1200" b="0" i="0" u="none" strike="noStrike" kern="1200" cap="none" baseline="0" dirty="0" smtClean="0">
                <a:solidFill>
                  <a:schemeClr val="dk1"/>
                </a:solidFill>
                <a:effectLst/>
                <a:latin typeface="Calibri"/>
                <a:ea typeface="Calibri"/>
                <a:cs typeface="Calibri"/>
                <a:sym typeface="Calibri"/>
              </a:rPr>
              <a:t> y</a:t>
            </a:r>
            <a:r>
              <a:rPr lang="es-ES" sz="1200" b="0" i="0" u="none" strike="noStrike" kern="1200" cap="none" dirty="0" smtClean="0">
                <a:solidFill>
                  <a:schemeClr val="dk1"/>
                </a:solidFill>
                <a:effectLst/>
                <a:latin typeface="Calibri"/>
                <a:ea typeface="Calibri"/>
                <a:cs typeface="Calibri"/>
                <a:sym typeface="Calibri"/>
              </a:rPr>
              <a:t> 242 indicadores de seguimiento (nivel I) cada</a:t>
            </a:r>
            <a:r>
              <a:rPr lang="es-ES" sz="1200" b="0" i="0" u="none" strike="noStrike" kern="1200" cap="none" baseline="0" dirty="0" smtClean="0">
                <a:solidFill>
                  <a:schemeClr val="dk1"/>
                </a:solidFill>
                <a:effectLst/>
                <a:latin typeface="Calibri"/>
                <a:ea typeface="Calibri"/>
                <a:cs typeface="Calibri"/>
                <a:sym typeface="Calibri"/>
              </a:rPr>
              <a:t> uno con línea de base y metas cuantitativas intermedias y a 2030. También, hemos publicado el </a:t>
            </a:r>
            <a:r>
              <a:rPr lang="es-ES" sz="1200" b="0" i="0" u="none" strike="noStrike" kern="1200" cap="none" baseline="0" dirty="0" err="1" smtClean="0">
                <a:solidFill>
                  <a:schemeClr val="dk1"/>
                </a:solidFill>
                <a:effectLst/>
                <a:latin typeface="Calibri"/>
                <a:ea typeface="Calibri"/>
                <a:cs typeface="Calibri"/>
                <a:sym typeface="Calibri"/>
              </a:rPr>
              <a:t>Metadata</a:t>
            </a:r>
            <a:r>
              <a:rPr lang="es-ES" sz="1200" b="0" i="0" u="none" strike="noStrike" kern="1200" cap="none" baseline="0" dirty="0" smtClean="0">
                <a:solidFill>
                  <a:schemeClr val="dk1"/>
                </a:solidFill>
                <a:effectLst/>
                <a:latin typeface="Calibri"/>
                <a:ea typeface="Calibri"/>
                <a:cs typeface="Calibri"/>
                <a:sym typeface="Calibri"/>
              </a:rPr>
              <a:t> nacional, que incluye la compilación de las fichas técnico-metodológicas de todos los indicadores de seguimiento.  </a:t>
            </a:r>
            <a:r>
              <a:rPr lang="es-ES" sz="1200" b="0" i="0" u="none" strike="noStrike" kern="1200" cap="none" dirty="0" smtClean="0">
                <a:solidFill>
                  <a:schemeClr val="dk1"/>
                </a:solidFill>
                <a:effectLst/>
                <a:latin typeface="Calibri"/>
                <a:ea typeface="Calibri"/>
                <a:cs typeface="Calibri"/>
                <a:sym typeface="Calibri"/>
              </a:rPr>
              <a:t> Los indicadores de nivel I son aquellos para los cuales se cuenta con metodología definida</a:t>
            </a:r>
            <a:r>
              <a:rPr lang="es-ES" sz="1200" b="0" i="0" u="none" strike="noStrike" kern="1200" cap="none" baseline="0" dirty="0" smtClean="0">
                <a:solidFill>
                  <a:schemeClr val="dk1"/>
                </a:solidFill>
                <a:effectLst/>
                <a:latin typeface="Calibri"/>
                <a:ea typeface="Calibri"/>
                <a:cs typeface="Calibri"/>
                <a:sym typeface="Calibri"/>
              </a:rPr>
              <a:t> y consensuada y los datos, que son los que reportamos en nuestro seguimiento. Existen también indicadores de nivel dos que son aquellos para los cuales está la metodología pero no se construyen los indicadores e indicadores de nivel tres son aquellos que están identificados pero para los cuales no se cuenta con metodología ni datos. Estos dos tipos de indicadores se encuentran en desarrollo por los distintos equipos actualmente</a:t>
            </a:r>
            <a:endParaRPr lang="es-AR" dirty="0"/>
          </a:p>
        </p:txBody>
      </p:sp>
      <p:sp>
        <p:nvSpPr>
          <p:cNvPr id="4" name="Marcador de pie de página 3"/>
          <p:cNvSpPr>
            <a:spLocks noGrp="1"/>
          </p:cNvSpPr>
          <p:nvPr>
            <p:ph type="ftr" idx="10"/>
          </p:nvPr>
        </p:nvSpPr>
        <p:spPr/>
        <p:txBody>
          <a:bodyPr/>
          <a:lstStyle/>
          <a:p>
            <a:endParaRPr lang="es-AR"/>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13</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05311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t>Países de la región se encuentran elaborando —o ya han elaborado— las fichas metodológicas de los indicadores de los ODS que se utilizarán a escala nacional. Argentina, Bolivia (Estado Plurinacional de), Cuba, el Ecuador, Guatemala, Jamaica, México, el Perú, la República Dominicana, Paraguay, Brasil y Uruguay.</a:t>
            </a:r>
          </a:p>
          <a:p>
            <a:endParaRPr lang="es-AR" dirty="0"/>
          </a:p>
        </p:txBody>
      </p:sp>
      <p:sp>
        <p:nvSpPr>
          <p:cNvPr id="4" name="Marcador de pie de página 3"/>
          <p:cNvSpPr>
            <a:spLocks noGrp="1"/>
          </p:cNvSpPr>
          <p:nvPr>
            <p:ph type="ftr" idx="10"/>
          </p:nvPr>
        </p:nvSpPr>
        <p:spPr/>
        <p:txBody>
          <a:bodyPr/>
          <a:lstStyle/>
          <a:p>
            <a:endParaRPr lang="es-AR"/>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14</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998419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Marcador de imagen de diapositiva 1"/>
          <p:cNvSpPr>
            <a:spLocks noGrp="1" noRot="1" noChangeAspect="1" noTextEdit="1"/>
          </p:cNvSpPr>
          <p:nvPr>
            <p:ph type="sldImg"/>
          </p:nvPr>
        </p:nvSpPr>
        <p:spPr>
          <a:ln>
            <a:headEnd/>
            <a:tailEnd/>
          </a:ln>
        </p:spPr>
      </p:sp>
      <p:sp>
        <p:nvSpPr>
          <p:cNvPr id="57347" name="Marcador de notas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endParaRPr lang="es-AR" altLang="es-AR" dirty="0" smtClean="0">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sp>
        <p:nvSpPr>
          <p:cNvPr id="57348" name="Marcador de pie de página 3"/>
          <p:cNvSpPr>
            <a:spLocks noGrp="1"/>
          </p:cNvSpPr>
          <p:nvPr>
            <p:ph type="ftr" sz="quarter" idx="11"/>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1761" indent="-285293">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1171" indent="-228234">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597640" indent="-228234">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4108" indent="-228234">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0577" indent="-228234"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67045" indent="-228234"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3514" indent="-228234"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79982" indent="-228234"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endParaRPr lang="es-AR" altLang="es-AR" sz="1200">
              <a:latin typeface="Calibri" panose="020F0502020204030204" pitchFamily="34" charset="0"/>
              <a:cs typeface="Calibri" panose="020F0502020204030204" pitchFamily="34" charset="0"/>
              <a:sym typeface="Calibri" panose="020F0502020204030204" pitchFamily="34" charset="0"/>
            </a:endParaRPr>
          </a:p>
        </p:txBody>
      </p:sp>
      <p:sp>
        <p:nvSpPr>
          <p:cNvPr id="57349" name="Marcador de número de diapositiva 4"/>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1761" indent="-285293">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1171" indent="-228234">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597640" indent="-228234">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4108" indent="-228234">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0577" indent="-228234"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67045" indent="-228234"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3514" indent="-228234"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79982" indent="-228234"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4B2AD335-CEF6-49C5-9554-CCF0653C8FCF}" type="slidenum">
              <a:rPr lang="es-AR" altLang="es-AR" sz="1200">
                <a:latin typeface="Calibri" panose="020F0502020204030204" pitchFamily="34" charset="0"/>
                <a:cs typeface="Calibri" panose="020F0502020204030204" pitchFamily="34" charset="0"/>
                <a:sym typeface="Calibri" panose="020F0502020204030204" pitchFamily="34" charset="0"/>
              </a:rPr>
              <a:pPr/>
              <a:t>15</a:t>
            </a:fld>
            <a:endParaRPr lang="es-AR" altLang="es-AR" sz="1200">
              <a:latin typeface="Calibri" panose="020F0502020204030204" pitchFamily="34" charset="0"/>
              <a:cs typeface="Calibri" panose="020F0502020204030204" pitchFamily="34" charset="0"/>
              <a:sym typeface="Calibri" panose="020F0502020204030204" pitchFamily="34" charset="0"/>
            </a:endParaRPr>
          </a:p>
        </p:txBody>
      </p:sp>
    </p:spTree>
    <p:extLst>
      <p:ext uri="{BB962C8B-B14F-4D97-AF65-F5344CB8AC3E}">
        <p14:creationId xmlns:p14="http://schemas.microsoft.com/office/powerpoint/2010/main" val="40630813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0" i="0" u="none" strike="noStrike" kern="1200" cap="none" dirty="0" smtClean="0">
                <a:solidFill>
                  <a:schemeClr val="dk1"/>
                </a:solidFill>
                <a:effectLst/>
                <a:latin typeface="Calibri"/>
                <a:ea typeface="Calibri"/>
                <a:cs typeface="Calibri"/>
                <a:sym typeface="Calibri"/>
              </a:rPr>
              <a:t>Es el documento en que se compilan las fichas técnicas que son el resultado de un proceso de elaboración y consultas coordinado por el CNCPS con</a:t>
            </a:r>
            <a:r>
              <a:rPr lang="es-MX" sz="1200" b="0" i="0" u="none" strike="noStrike" kern="1200" cap="none" baseline="0" dirty="0" smtClean="0">
                <a:solidFill>
                  <a:schemeClr val="dk1"/>
                </a:solidFill>
                <a:effectLst/>
                <a:latin typeface="Calibri"/>
                <a:ea typeface="Calibri"/>
                <a:cs typeface="Calibri"/>
                <a:sym typeface="Calibri"/>
              </a:rPr>
              <a:t> los equipos de ministerios y organismos que conforman la Comisión Nacional Interinstitucional. El primer MTDT fue publicado en marzo de 2019 y corresponde a lo sistematizado hasta diciembre de 2018. Se presenta organizado por ODS desplegándose para cada uno de sus indicadores un ficha técnica.</a:t>
            </a:r>
          </a:p>
          <a:p>
            <a:r>
              <a:rPr lang="es-MX" sz="1200" b="0" i="0" u="none" strike="noStrike" kern="1200" cap="none" baseline="0" dirty="0" smtClean="0">
                <a:solidFill>
                  <a:schemeClr val="dk1"/>
                </a:solidFill>
                <a:effectLst/>
                <a:latin typeface="Calibri"/>
                <a:ea typeface="Calibri"/>
                <a:cs typeface="Calibri"/>
                <a:sym typeface="Calibri"/>
              </a:rPr>
              <a:t>Cada ficha técnica contiene información sintética que permite calcular el indicador siguiendo lo aconsejado por el GIEODS. </a:t>
            </a:r>
          </a:p>
          <a:p>
            <a:r>
              <a:rPr lang="es-MX" sz="1200" b="0" i="0" u="none" strike="noStrike" kern="1200" cap="none" baseline="0" dirty="0" smtClean="0">
                <a:solidFill>
                  <a:schemeClr val="dk1"/>
                </a:solidFill>
                <a:effectLst/>
                <a:latin typeface="Calibri"/>
                <a:ea typeface="Calibri"/>
                <a:cs typeface="Calibri"/>
                <a:sym typeface="Calibri"/>
              </a:rPr>
              <a:t>Es una herramienta central para la construcción de indicadores.</a:t>
            </a:r>
          </a:p>
          <a:p>
            <a:r>
              <a:rPr lang="es-MX" sz="1200" b="0" i="0" u="none" strike="noStrike" kern="1200" cap="none" baseline="0" dirty="0" smtClean="0">
                <a:solidFill>
                  <a:schemeClr val="dk1"/>
                </a:solidFill>
                <a:effectLst/>
                <a:latin typeface="Calibri"/>
                <a:ea typeface="Calibri"/>
                <a:cs typeface="Calibri"/>
                <a:sym typeface="Calibri"/>
              </a:rPr>
              <a:t>El GIE ODS se ha encargado de compilar y publicar los metadatos con el objeto de mejorar la calidad de la información estadística y asegurar la comparabilidad internacional.</a:t>
            </a:r>
          </a:p>
          <a:p>
            <a:r>
              <a:rPr lang="es-MX" sz="1200" b="0" i="0" u="none" strike="noStrike" kern="1200" cap="none" baseline="0" dirty="0" smtClean="0">
                <a:solidFill>
                  <a:schemeClr val="dk1"/>
                </a:solidFill>
                <a:effectLst/>
                <a:latin typeface="Calibri"/>
                <a:ea typeface="Calibri"/>
                <a:cs typeface="Calibri"/>
                <a:sym typeface="Calibri"/>
              </a:rPr>
              <a:t>La elaboración del MTDT es un trabajo en permanente proceso como se menciona en la Agenda dados los datos no disponibles y también lo hace en 2016 el CESOC : Se prevé que la plena elaboración del marco de indicadores llevará tiempo y deberá tenerse en cuenta la posibilidad de que haya ajustes a medida que aumenten los conocimientos y los datos disponibles.</a:t>
            </a:r>
          </a:p>
          <a:p>
            <a:r>
              <a:rPr lang="es-MX" sz="1200" b="0" i="0" u="none" strike="noStrike" kern="1200" cap="none" baseline="0" dirty="0" smtClean="0">
                <a:solidFill>
                  <a:schemeClr val="dk1"/>
                </a:solidFill>
                <a:effectLst/>
                <a:latin typeface="Calibri"/>
                <a:ea typeface="Calibri"/>
                <a:cs typeface="Calibri"/>
                <a:sym typeface="Calibri"/>
              </a:rPr>
              <a:t>Implica:</a:t>
            </a:r>
            <a:br>
              <a:rPr lang="es-MX" sz="1200" b="0" i="0" u="none" strike="noStrike" kern="1200" cap="none" baseline="0" dirty="0" smtClean="0">
                <a:solidFill>
                  <a:schemeClr val="dk1"/>
                </a:solidFill>
                <a:effectLst/>
                <a:latin typeface="Calibri"/>
                <a:ea typeface="Calibri"/>
                <a:cs typeface="Calibri"/>
                <a:sym typeface="Calibri"/>
              </a:rPr>
            </a:br>
            <a:r>
              <a:rPr lang="es-MX" sz="1200" b="0" i="0" u="none" strike="noStrike" kern="1200" cap="none" baseline="0" dirty="0" smtClean="0">
                <a:solidFill>
                  <a:schemeClr val="dk1"/>
                </a:solidFill>
                <a:effectLst/>
                <a:latin typeface="Calibri"/>
                <a:ea typeface="Calibri"/>
                <a:cs typeface="Calibri"/>
                <a:sym typeface="Calibri"/>
              </a:rPr>
              <a:t>Trabajo interno de los equipos </a:t>
            </a:r>
          </a:p>
          <a:p>
            <a:r>
              <a:rPr lang="es-MX" sz="1200" b="0" i="0" u="none" strike="noStrike" kern="1200" cap="none" baseline="0" dirty="0" smtClean="0">
                <a:solidFill>
                  <a:schemeClr val="dk1"/>
                </a:solidFill>
                <a:effectLst/>
                <a:latin typeface="Calibri"/>
                <a:ea typeface="Calibri"/>
                <a:cs typeface="Calibri"/>
                <a:sym typeface="Calibri"/>
              </a:rPr>
              <a:t>Trabajo entre organismos</a:t>
            </a:r>
          </a:p>
          <a:p>
            <a:r>
              <a:rPr lang="es-MX" sz="1200" b="0" i="0" u="none" strike="noStrike" kern="1200" cap="none" baseline="0" dirty="0" smtClean="0">
                <a:solidFill>
                  <a:schemeClr val="dk1"/>
                </a:solidFill>
                <a:effectLst/>
                <a:latin typeface="Calibri"/>
                <a:ea typeface="Calibri"/>
                <a:cs typeface="Calibri"/>
                <a:sym typeface="Calibri"/>
              </a:rPr>
              <a:t>Revisiones transversales con enfoque de derechos</a:t>
            </a:r>
          </a:p>
          <a:p>
            <a:r>
              <a:rPr lang="es-MX" sz="1200" b="0" i="0" u="none" strike="noStrike" kern="1200" cap="none" baseline="0" dirty="0" smtClean="0">
                <a:solidFill>
                  <a:schemeClr val="dk1"/>
                </a:solidFill>
                <a:effectLst/>
                <a:latin typeface="Calibri"/>
                <a:ea typeface="Calibri"/>
                <a:cs typeface="Calibri"/>
                <a:sym typeface="Calibri"/>
              </a:rPr>
              <a:t>Revisiones transversales para preservar el rigor estadístico.</a:t>
            </a:r>
          </a:p>
          <a:p>
            <a:r>
              <a:rPr lang="es-MX" sz="1200" b="0" i="0" u="none" strike="noStrike" kern="1200" cap="none" baseline="0" dirty="0" err="1" smtClean="0">
                <a:solidFill>
                  <a:schemeClr val="dk1"/>
                </a:solidFill>
                <a:effectLst/>
                <a:latin typeface="Calibri"/>
                <a:ea typeface="Calibri"/>
                <a:cs typeface="Calibri"/>
                <a:sym typeface="Calibri"/>
              </a:rPr>
              <a:t>Resáltase</a:t>
            </a:r>
            <a:r>
              <a:rPr lang="es-MX" sz="1200" b="0" i="0" u="none" strike="noStrike" kern="1200" cap="none" baseline="0" dirty="0" smtClean="0">
                <a:solidFill>
                  <a:schemeClr val="dk1"/>
                </a:solidFill>
                <a:effectLst/>
                <a:latin typeface="Calibri"/>
                <a:ea typeface="Calibri"/>
                <a:cs typeface="Calibri"/>
                <a:sym typeface="Calibri"/>
              </a:rPr>
              <a:t> en este punto la tarea del INDEC.</a:t>
            </a:r>
            <a:endParaRPr lang="es-AR" sz="1200" b="0" i="0" u="none" strike="noStrike" kern="1200" cap="none" dirty="0">
              <a:solidFill>
                <a:schemeClr val="dk1"/>
              </a:solidFill>
              <a:effectLst/>
              <a:latin typeface="Calibri"/>
              <a:ea typeface="Calibri"/>
              <a:cs typeface="Calibri"/>
              <a:sym typeface="Calibri"/>
            </a:endParaRPr>
          </a:p>
        </p:txBody>
      </p:sp>
      <p:sp>
        <p:nvSpPr>
          <p:cNvPr id="4" name="Marcador de pie de página 3"/>
          <p:cNvSpPr>
            <a:spLocks noGrp="1"/>
          </p:cNvSpPr>
          <p:nvPr>
            <p:ph type="ftr" idx="10"/>
          </p:nvPr>
        </p:nvSpPr>
        <p:spPr/>
        <p:txBody>
          <a:bodyPr/>
          <a:lstStyle/>
          <a:p>
            <a:endParaRPr lang="es-AR"/>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16</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58593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spcBef>
                <a:spcPct val="0"/>
              </a:spcBef>
            </a:pPr>
            <a:r>
              <a:rPr lang="es-ES" altLang="es-AR"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Los resultados deben ser formulados en lenguaje de cambio. El lenguaje de cambio: (i) describe los cambios en las condiciones y/o calidad de vida de las personas: (ii) establece criterios precisos para el éxito; y (iii) se enfoca en resultados.</a:t>
            </a:r>
          </a:p>
          <a:p>
            <a:pPr>
              <a:spcBef>
                <a:spcPct val="0"/>
              </a:spcBef>
            </a:pPr>
            <a:r>
              <a:rPr lang="es-ES" altLang="es-AR"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Los siguientes son algunos ejemplos de resultados formulados utilizando el lenguaje de cambio:</a:t>
            </a:r>
          </a:p>
          <a:p>
            <a:pPr>
              <a:spcBef>
                <a:spcPct val="0"/>
              </a:spcBef>
            </a:pPr>
            <a:r>
              <a:rPr lang="es-ES" altLang="es-AR"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 Al menos el 80% de la población en áreas endémicas duerme en camas con redes tratadas con insecticidas;</a:t>
            </a:r>
          </a:p>
          <a:p>
            <a:pPr>
              <a:spcBef>
                <a:spcPct val="0"/>
              </a:spcBef>
            </a:pPr>
            <a:r>
              <a:rPr lang="es-ES" altLang="es-AR"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 La mortalidad infantil por VIH/SIDA y causas relacionadas ha disminuido del 80% al 40% para 2011;</a:t>
            </a:r>
          </a:p>
          <a:p>
            <a:pPr>
              <a:spcBef>
                <a:spcPct val="0"/>
              </a:spcBef>
            </a:pPr>
            <a:r>
              <a:rPr lang="es-ES" altLang="es-AR"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 En el 2008, el 90% de los huérfanos identificados y niños/as en situación de vulnerabilidad en distritos modelo acceden a paquetes de redes de seguridad;</a:t>
            </a:r>
          </a:p>
          <a:p>
            <a:pPr>
              <a:spcBef>
                <a:spcPct val="0"/>
              </a:spcBef>
            </a:pPr>
            <a:r>
              <a:rPr lang="es-ES" altLang="es-AR"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 Para 2012, la tasa bruta de atención femenina escolar primaria ha incrementado del 55% al 95% en 1,200 escuelas primarias.</a:t>
            </a:r>
          </a:p>
          <a:p>
            <a:pPr>
              <a:spcBef>
                <a:spcPct val="0"/>
              </a:spcBef>
            </a:pPr>
            <a:r>
              <a:rPr lang="es-ES" altLang="es-AR"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Las metas expresan los efectos a largo plazo positivos o negativos en grupos de populación identificables producidos por una intervención de desarrollo, directa o indirectamente, intencionada o no intencionada. Estos efectos pueden ser de naturaleza económica, socio-cultural, institucional, medioambiental, tecnológica o de otros tipos.</a:t>
            </a:r>
          </a:p>
          <a:p>
            <a:pPr>
              <a:spcBef>
                <a:spcPct val="0"/>
              </a:spcBef>
            </a:pPr>
            <a:r>
              <a:rPr lang="es-ES" altLang="es-AR"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La meta es lo que uno espera conseguir. La meta, en el caso de un proyecto de educación primaria, puede ser el alcanzar el 100% de asistencia escolar entre niños en edad escolar.</a:t>
            </a:r>
            <a:endParaRPr lang="es-AR" altLang="es-AR" dirty="0" smtClean="0">
              <a:solidFill>
                <a:srgbClr val="000000"/>
              </a:solidFill>
              <a:latin typeface="Calibri" panose="020F0502020204030204" pitchFamily="34" charset="0"/>
              <a:cs typeface="Calibri" panose="020F0502020204030204" pitchFamily="34" charset="0"/>
              <a:sym typeface="Calibri" panose="020F0502020204030204" pitchFamily="34" charset="0"/>
            </a:endParaRPr>
          </a:p>
          <a:p>
            <a:endParaRPr lang="es-AR" dirty="0"/>
          </a:p>
        </p:txBody>
      </p:sp>
      <p:sp>
        <p:nvSpPr>
          <p:cNvPr id="4" name="Marcador de pie de página 3"/>
          <p:cNvSpPr>
            <a:spLocks noGrp="1"/>
          </p:cNvSpPr>
          <p:nvPr>
            <p:ph type="ftr" idx="10"/>
          </p:nvPr>
        </p:nvSpPr>
        <p:spPr/>
        <p:txBody>
          <a:bodyPr/>
          <a:lstStyle/>
          <a:p>
            <a:endParaRPr lang="es-AR"/>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17</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8686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Marcador de imagen de diapositiva 1"/>
          <p:cNvSpPr>
            <a:spLocks noGrp="1" noRot="1" noChangeAspect="1" noTextEdit="1"/>
          </p:cNvSpPr>
          <p:nvPr>
            <p:ph type="sldImg"/>
          </p:nvPr>
        </p:nvSpPr>
        <p:spPr>
          <a:ln>
            <a:headEnd/>
            <a:tailEnd/>
          </a:ln>
        </p:spPr>
      </p:sp>
      <p:sp>
        <p:nvSpPr>
          <p:cNvPr id="57347" name="Marcador de notas 2"/>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s-AR" altLang="es-AR"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El presupuesto nacional no solo es importante para la implementación de los ODS a nivel nacional, sino que también es importante, en la implementación de los ODS a nivel regional y local. A través de la vinculación</a:t>
            </a:r>
            <a:r>
              <a:rPr lang="es-AR" altLang="es-AR" baseline="0"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 presupuesto – ODS se puede </a:t>
            </a:r>
            <a:r>
              <a:rPr lang="es-AR" altLang="es-AR" dirty="0" smtClean="0">
                <a:solidFill>
                  <a:srgbClr val="000000"/>
                </a:solidFill>
                <a:latin typeface="Calibri" panose="020F0502020204030204" pitchFamily="34" charset="0"/>
                <a:cs typeface="Calibri" panose="020F0502020204030204" pitchFamily="34" charset="0"/>
                <a:sym typeface="Calibri" panose="020F0502020204030204" pitchFamily="34" charset="0"/>
              </a:rPr>
              <a:t>conformar un primer mapa del gasto destinado a cada ODS de modo de identificar prioridades presupuestarias destinadas a fortalecer la implementación de la Agenda 2030.</a:t>
            </a:r>
          </a:p>
        </p:txBody>
      </p:sp>
      <p:sp>
        <p:nvSpPr>
          <p:cNvPr id="57348" name="Marcador de pie de página 3"/>
          <p:cNvSpPr>
            <a:spLocks noGrp="1"/>
          </p:cNvSpPr>
          <p:nvPr>
            <p:ph type="ftr" sz="quarter" idx="11"/>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endParaRPr lang="es-AR" altLang="es-AR" sz="1200">
              <a:latin typeface="Calibri" panose="020F0502020204030204" pitchFamily="34" charset="0"/>
              <a:cs typeface="Calibri" panose="020F0502020204030204" pitchFamily="34" charset="0"/>
              <a:sym typeface="Calibri" panose="020F0502020204030204" pitchFamily="34" charset="0"/>
            </a:endParaRPr>
          </a:p>
        </p:txBody>
      </p:sp>
      <p:sp>
        <p:nvSpPr>
          <p:cNvPr id="57349" name="Marcador de número de diapositiva 4"/>
          <p:cNvSpPr>
            <a:spLocks noGrp="1"/>
          </p:cNvSpPr>
          <p:nvPr>
            <p:ph type="sldNum" sz="quarter" idx="12"/>
          </p:nvPr>
        </p:nvSpPr>
        <p:spPr>
          <a:noFill/>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4B2AD335-CEF6-49C5-9554-CCF0653C8FCF}" type="slidenum">
              <a:rPr lang="es-AR" altLang="es-AR" sz="1200">
                <a:latin typeface="Calibri" panose="020F0502020204030204" pitchFamily="34" charset="0"/>
                <a:cs typeface="Calibri" panose="020F0502020204030204" pitchFamily="34" charset="0"/>
                <a:sym typeface="Calibri" panose="020F0502020204030204" pitchFamily="34" charset="0"/>
              </a:rPr>
              <a:pPr/>
              <a:t>18</a:t>
            </a:fld>
            <a:endParaRPr lang="es-AR" altLang="es-AR" sz="1200">
              <a:latin typeface="Calibri" panose="020F0502020204030204" pitchFamily="34" charset="0"/>
              <a:cs typeface="Calibri" panose="020F0502020204030204" pitchFamily="34" charset="0"/>
              <a:sym typeface="Calibri" panose="020F0502020204030204" pitchFamily="34" charset="0"/>
            </a:endParaRPr>
          </a:p>
        </p:txBody>
      </p:sp>
    </p:spTree>
    <p:extLst>
      <p:ext uri="{BB962C8B-B14F-4D97-AF65-F5344CB8AC3E}">
        <p14:creationId xmlns:p14="http://schemas.microsoft.com/office/powerpoint/2010/main" val="32071112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smtClean="0"/>
              <a:t>El ODS 7, energías asequibles y sutentables,</a:t>
            </a:r>
            <a:r>
              <a:rPr lang="es-MX" baseline="0" dirty="0" smtClean="0"/>
              <a:t> privilegia el desarrollo de las energías límpias y sostenibles, fundamentalmente el uso de fuentes renobables. La secretaria de Gobierno de industria es la responsable de las metas incluidas en este ODS y ha desarrollado estos indicadores que incluyen metas intermedias a 2019 (que podrán corroborarse en 2020) y finales. </a:t>
            </a:r>
            <a:endParaRPr lang="es-AR" dirty="0"/>
          </a:p>
        </p:txBody>
      </p:sp>
      <p:sp>
        <p:nvSpPr>
          <p:cNvPr id="4" name="Marcador de pie de página 3"/>
          <p:cNvSpPr>
            <a:spLocks noGrp="1"/>
          </p:cNvSpPr>
          <p:nvPr>
            <p:ph type="ftr" idx="10"/>
          </p:nvPr>
        </p:nvSpPr>
        <p:spPr/>
        <p:txBody>
          <a:bodyPr/>
          <a:lstStyle/>
          <a:p>
            <a:endParaRPr lang="es-AR"/>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19</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56761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smtClean="0"/>
              <a:t>Estas son algunas de las iniciativas de gobierno asociadas a  las metas  del ODS 7.</a:t>
            </a:r>
            <a:r>
              <a:rPr lang="es-MX" baseline="0" dirty="0" smtClean="0"/>
              <a:t> </a:t>
            </a:r>
            <a:r>
              <a:rPr lang="es-MX" dirty="0" smtClean="0"/>
              <a:t>El aumento de las energías renovables impacta</a:t>
            </a:r>
            <a:r>
              <a:rPr lang="es-MX" baseline="0" dirty="0" smtClean="0"/>
              <a:t> positivamente en el ods 13, acción por el clima, ya que se reduce la emision de </a:t>
            </a:r>
            <a:r>
              <a:rPr lang="es-MX" dirty="0" smtClean="0"/>
              <a:t>gases de efecto</a:t>
            </a:r>
            <a:r>
              <a:rPr lang="es-MX" baseline="0" dirty="0" smtClean="0"/>
              <a:t> invernadero, potenciadores del cambio climático. </a:t>
            </a:r>
            <a:endParaRPr lang="es-AR" dirty="0"/>
          </a:p>
        </p:txBody>
      </p:sp>
      <p:sp>
        <p:nvSpPr>
          <p:cNvPr id="4" name="Marcador de pie de página 3"/>
          <p:cNvSpPr>
            <a:spLocks noGrp="1"/>
          </p:cNvSpPr>
          <p:nvPr>
            <p:ph type="ftr" idx="10"/>
          </p:nvPr>
        </p:nvSpPr>
        <p:spPr/>
        <p:txBody>
          <a:bodyPr/>
          <a:lstStyle/>
          <a:p>
            <a:endParaRPr lang="es-AR"/>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20</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296476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Vale la pena que les cuente en unos minutos</a:t>
            </a:r>
            <a:r>
              <a:rPr lang="es-ES" baseline="0" dirty="0" smtClean="0"/>
              <a:t> los avances que hemos logrado en la localización de la agenda en las provincias y municipios</a:t>
            </a:r>
            <a:endParaRPr lang="es-ES" dirty="0"/>
          </a:p>
        </p:txBody>
      </p:sp>
      <p:sp>
        <p:nvSpPr>
          <p:cNvPr id="4" name="Marcador de número de diapositiva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1047453-BC12-469C-9C58-ECD8E6CC52ED}" type="slidenum">
              <a:rPr kumimoji="0" lang="es-AR" altLang="es-A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s-AR" altLang="es-A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885412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AR" dirty="0" smtClean="0"/>
              <a:t>La agenda 2030 es tanto un compromiso moral como  una herramienta de gestión de políticas públicas.</a:t>
            </a:r>
            <a:r>
              <a:rPr lang="es-AR" baseline="0" dirty="0" smtClean="0"/>
              <a:t> </a:t>
            </a:r>
          </a:p>
          <a:p>
            <a:r>
              <a:rPr lang="es-AR" baseline="0" dirty="0" smtClean="0"/>
              <a:t>Propone poner</a:t>
            </a:r>
            <a:r>
              <a:rPr lang="es-AR" dirty="0" smtClean="0"/>
              <a:t> fin a la pobreza y el hambre en todas sus formas y dimensiones, y a velar por que todos los seres humanos puedan realizar su potencial con dignidad e igualdad y en un medio ambiente saludable.</a:t>
            </a:r>
          </a:p>
          <a:p>
            <a:r>
              <a:rPr lang="es-AR" dirty="0" smtClean="0"/>
              <a:t>El planeta</a:t>
            </a:r>
          </a:p>
          <a:p>
            <a:r>
              <a:rPr lang="es-AR" dirty="0" smtClean="0"/>
              <a:t>Proteger el planeta contra la degradación, incluso mediante el consumo y la producción sostenibles, la gestión sostenible de sus recursos naturales y medidas urgentes para hacer frente al cambio climático, de manera que pueda satisfacer las necesidades de las generaciones presentes y futuras.</a:t>
            </a:r>
          </a:p>
          <a:p>
            <a:r>
              <a:rPr lang="es-AR" dirty="0" smtClean="0"/>
              <a:t>La prosperidad</a:t>
            </a:r>
          </a:p>
          <a:p>
            <a:r>
              <a:rPr lang="es-AR" dirty="0" smtClean="0"/>
              <a:t>Velar por que todos los seres humanos puedan disfrutar de una vida próspera y plena, y por que el progreso económico, social y tecnológico se produzca en armonía con la naturaleza.</a:t>
            </a:r>
          </a:p>
          <a:p>
            <a:r>
              <a:rPr lang="es-AR" dirty="0" smtClean="0"/>
              <a:t>La paz</a:t>
            </a:r>
          </a:p>
          <a:p>
            <a:r>
              <a:rPr lang="es-AR" dirty="0" smtClean="0"/>
              <a:t>Propiciar sociedades pacíficas, justas e inclusivas que estén libres del temor y la violencia. No puede haber desarrollo sostenible sin paz, ni paz sin desarrollo sostenible.</a:t>
            </a:r>
          </a:p>
          <a:p>
            <a:r>
              <a:rPr lang="es-AR" dirty="0" smtClean="0"/>
              <a:t>Las alianzas</a:t>
            </a:r>
          </a:p>
          <a:p>
            <a:r>
              <a:rPr lang="es-AR" dirty="0" smtClean="0"/>
              <a:t>Movilizar los medios necesarios para implementar esta Agenda mediante una Alianza Mundial para el Desarrollo Sostenible revitalizada, que se base en un espíritu de mayor solidaridad mundial y se centre particularmente en las necesidades de los más pobres y vulnerables, con la colaboración de todos los países, todas las partes interesadas y todas las personas.</a:t>
            </a:r>
          </a:p>
          <a:p>
            <a:endParaRPr lang="es-AR" dirty="0" smtClean="0"/>
          </a:p>
          <a:p>
            <a:endParaRPr lang="es-AR" dirty="0"/>
          </a:p>
        </p:txBody>
      </p:sp>
      <p:sp>
        <p:nvSpPr>
          <p:cNvPr id="4" name="Marcador de pie de página 3"/>
          <p:cNvSpPr>
            <a:spLocks noGrp="1"/>
          </p:cNvSpPr>
          <p:nvPr>
            <p:ph type="ftr" idx="10"/>
          </p:nvPr>
        </p:nvSpPr>
        <p:spPr/>
        <p:txBody>
          <a:bodyPr/>
          <a:lstStyle/>
          <a:p>
            <a:endParaRPr lang="es-AR"/>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2</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094916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pie de página 3"/>
          <p:cNvSpPr>
            <a:spLocks noGrp="1"/>
          </p:cNvSpPr>
          <p:nvPr>
            <p:ph type="ft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0" cap="none" spc="0" normalizeH="0" baseline="0" noProof="0">
              <a:ln>
                <a:noFill/>
              </a:ln>
              <a:solidFill>
                <a:srgbClr val="000000"/>
              </a:solidFill>
              <a:effectLst/>
              <a:uLnTx/>
              <a:uFillTx/>
              <a:latin typeface="Calibri"/>
              <a:cs typeface="Calibri"/>
              <a:sym typeface="Calibri"/>
            </a:endParaRPr>
          </a:p>
        </p:txBody>
      </p:sp>
      <p:sp>
        <p:nvSpPr>
          <p:cNvPr id="5" name="Marcador de número de diapositiva 4"/>
          <p:cNvSpPr>
            <a:spLocks noGrp="1"/>
          </p:cNvSpPr>
          <p:nvPr>
            <p:ph type="sldNum" idx="11"/>
          </p:nvPr>
        </p:nvSpPr>
        <p:spPr/>
        <p:txBody>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s-AR"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Tx/>
                <a:buSzPct val="25000"/>
                <a:buFontTx/>
                <a:buNone/>
                <a:tabLst/>
                <a:defRPr/>
              </a:pPr>
              <a:t>24</a:t>
            </a:fld>
            <a:endParaRPr kumimoji="0" lang="es-AR"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3516206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Vale la pena que les cuente en unos minutos</a:t>
            </a:r>
            <a:r>
              <a:rPr lang="es-ES" baseline="0" dirty="0" smtClean="0"/>
              <a:t> los avances que hemos logrado en la localización de la agenda en las provincias y municipios</a:t>
            </a:r>
            <a:endParaRPr lang="es-ES" dirty="0"/>
          </a:p>
        </p:txBody>
      </p:sp>
      <p:sp>
        <p:nvSpPr>
          <p:cNvPr id="4" name="Marcador de número de diapositiva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1047453-BC12-469C-9C58-ECD8E6CC52ED}" type="slidenum">
              <a:rPr kumimoji="0" lang="es-AR" altLang="es-A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s-AR" altLang="es-A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8471474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200" b="0" i="0" u="none" strike="noStrike" kern="1200" cap="none" dirty="0" smtClean="0">
                <a:solidFill>
                  <a:schemeClr val="dk1"/>
                </a:solidFill>
                <a:effectLst/>
                <a:latin typeface="Calibri"/>
                <a:ea typeface="Calibri"/>
                <a:cs typeface="Calibri"/>
                <a:sym typeface="Calibri"/>
              </a:rPr>
              <a:t>Alcanzar las metas de los ODS requiere respuestas multinivel y </a:t>
            </a:r>
            <a:r>
              <a:rPr lang="es-ES" sz="1200" b="0" i="0" u="none" strike="noStrike" kern="1200" cap="none" dirty="0" err="1" smtClean="0">
                <a:solidFill>
                  <a:schemeClr val="dk1"/>
                </a:solidFill>
                <a:effectLst/>
                <a:latin typeface="Calibri"/>
                <a:ea typeface="Calibri"/>
                <a:cs typeface="Calibri"/>
                <a:sym typeface="Calibri"/>
              </a:rPr>
              <a:t>multiactorales</a:t>
            </a:r>
            <a:r>
              <a:rPr lang="es-ES" sz="1200" b="0" i="0" u="none" strike="noStrike" kern="1200" cap="none" dirty="0" smtClean="0">
                <a:solidFill>
                  <a:schemeClr val="dk1"/>
                </a:solidFill>
                <a:effectLst/>
                <a:latin typeface="Calibri"/>
                <a:ea typeface="Calibri"/>
                <a:cs typeface="Calibri"/>
                <a:sym typeface="Calibri"/>
              </a:rPr>
              <a:t> (Gobiernos -nacional, provincial y municipal-, ciudadanos, organizaciones de la sociedad civil, sector privado, sector académico, organismos internacionales) y esfuerzos concertados de políticas públicas para un desarrollo sostenido, inclusivo y en armonía con el medio ambiente y basado en el enfoque de derechos. </a:t>
            </a:r>
          </a:p>
          <a:p>
            <a:endParaRPr lang="es-ES" dirty="0"/>
          </a:p>
        </p:txBody>
      </p:sp>
      <p:sp>
        <p:nvSpPr>
          <p:cNvPr id="4" name="Marcador de pie de página 3"/>
          <p:cNvSpPr>
            <a:spLocks noGrp="1"/>
          </p:cNvSpPr>
          <p:nvPr>
            <p:ph type="ft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0" cap="none" spc="0" normalizeH="0" baseline="0" noProof="0">
              <a:ln>
                <a:noFill/>
              </a:ln>
              <a:solidFill>
                <a:srgbClr val="000000"/>
              </a:solidFill>
              <a:effectLst/>
              <a:uLnTx/>
              <a:uFillTx/>
              <a:latin typeface="Calibri"/>
              <a:cs typeface="Calibri"/>
              <a:sym typeface="Calibri"/>
            </a:endParaRPr>
          </a:p>
        </p:txBody>
      </p:sp>
      <p:sp>
        <p:nvSpPr>
          <p:cNvPr id="5" name="Marcador de número de diapositiva 4"/>
          <p:cNvSpPr>
            <a:spLocks noGrp="1"/>
          </p:cNvSpPr>
          <p:nvPr>
            <p:ph type="sldNum" idx="11"/>
          </p:nvPr>
        </p:nvSpPr>
        <p:spPr/>
        <p:txBody>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s-AR"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Tx/>
                <a:buSzPct val="25000"/>
                <a:buFontTx/>
                <a:buNone/>
                <a:tabLst/>
                <a:defRPr/>
              </a:pPr>
              <a:t>26</a:t>
            </a:fld>
            <a:endParaRPr kumimoji="0" lang="es-AR"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8009177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AR" altLang="es-ES" smtClean="0"/>
          </a:p>
        </p:txBody>
      </p:sp>
      <p:sp>
        <p:nvSpPr>
          <p:cNvPr id="57348"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fld id="{20CEA423-12E6-4009-ABFD-AA0949D1A885}" type="slidenum">
              <a:rPr kumimoji="0" lang="es-AR" altLang="es-AR" sz="1400" b="0" i="0" u="none" strike="noStrike" kern="0" cap="none" spc="0" normalizeH="0" baseline="0" noProof="0" smtClean="0">
                <a:ln>
                  <a:noFill/>
                </a:ln>
                <a:solidFill>
                  <a:srgbClr val="000000"/>
                </a:solidFill>
                <a:effectLst/>
                <a:uLnTx/>
                <a:uFillTx/>
                <a:latin typeface="Calibri" panose="020F0502020204030204" pitchFamily="34" charset="0"/>
                <a:ea typeface="MS PGothic" panose="020B0600070205080204" pitchFamily="34" charset="-128"/>
                <a:cs typeface="Arial"/>
                <a:sym typeface="Arial"/>
              </a:rPr>
              <a:pPr marL="0" marR="0" lvl="0" indent="0" algn="l" defTabSz="914400" rtl="0" eaLnBrk="1" fontAlgn="base" latinLnBrk="0" hangingPunct="1">
                <a:lnSpc>
                  <a:spcPct val="100000"/>
                </a:lnSpc>
                <a:spcBef>
                  <a:spcPct val="0"/>
                </a:spcBef>
                <a:spcAft>
                  <a:spcPct val="0"/>
                </a:spcAft>
                <a:buClrTx/>
                <a:buSzTx/>
                <a:buFontTx/>
                <a:buNone/>
                <a:tabLst/>
                <a:defRPr/>
              </a:pPr>
              <a:t>27</a:t>
            </a:fld>
            <a:endParaRPr kumimoji="0" lang="es-AR" altLang="es-AR" sz="1400" b="0" i="0" u="none" strike="noStrike" kern="0" cap="none" spc="0" normalizeH="0" baseline="0" noProof="0" smtClean="0">
              <a:ln>
                <a:noFill/>
              </a:ln>
              <a:solidFill>
                <a:srgbClr val="000000"/>
              </a:solidFill>
              <a:effectLst/>
              <a:uLnTx/>
              <a:uFillTx/>
              <a:latin typeface="Calibri" panose="020F0502020204030204" pitchFamily="34" charset="0"/>
              <a:ea typeface="MS PGothic" panose="020B0600070205080204" pitchFamily="34" charset="-128"/>
              <a:cs typeface="Arial"/>
              <a:sym typeface="Arial"/>
            </a:endParaRPr>
          </a:p>
        </p:txBody>
      </p:sp>
    </p:spTree>
    <p:extLst>
      <p:ext uri="{BB962C8B-B14F-4D97-AF65-F5344CB8AC3E}">
        <p14:creationId xmlns:p14="http://schemas.microsoft.com/office/powerpoint/2010/main" val="6472700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AR" altLang="es-AR" smtClean="0"/>
              <a:t>Desarrollo de campañas de difusión de la Agenda 2030 y los ODS</a:t>
            </a:r>
          </a:p>
          <a:p>
            <a:pPr eaLnBrk="1" hangingPunct="1">
              <a:spcBef>
                <a:spcPct val="0"/>
              </a:spcBef>
            </a:pPr>
            <a:r>
              <a:rPr lang="es-AR" altLang="es-AR" smtClean="0"/>
              <a:t>Asistencia técnica, capacitación y asesoramiento a gobiernos</a:t>
            </a:r>
          </a:p>
          <a:p>
            <a:pPr eaLnBrk="1" hangingPunct="1">
              <a:spcBef>
                <a:spcPct val="0"/>
              </a:spcBef>
            </a:pPr>
            <a:endParaRPr lang="es-AR" altLang="es-ES" smtClean="0"/>
          </a:p>
        </p:txBody>
      </p:sp>
      <p:sp>
        <p:nvSpPr>
          <p:cNvPr id="34820"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fld id="{13DCCD1F-D9E2-4A99-95F7-828A2BB92161}" type="slidenum">
              <a:rPr kumimoji="0" lang="es-AR" altLang="es-AR" sz="1400" b="0" i="0" u="none" strike="noStrike" kern="0" cap="none" spc="0" normalizeH="0" baseline="0" noProof="0" smtClean="0">
                <a:ln>
                  <a:noFill/>
                </a:ln>
                <a:solidFill>
                  <a:srgbClr val="000000"/>
                </a:solidFill>
                <a:effectLst/>
                <a:uLnTx/>
                <a:uFillTx/>
                <a:latin typeface="Calibri" panose="020F0502020204030204" pitchFamily="34" charset="0"/>
                <a:ea typeface="MS PGothic" panose="020B0600070205080204" pitchFamily="34" charset="-128"/>
                <a:cs typeface="Arial"/>
                <a:sym typeface="Arial"/>
              </a:rPr>
              <a:pPr marL="0" marR="0" lvl="0" indent="0" algn="l" defTabSz="914400" rtl="0" eaLnBrk="1" fontAlgn="base" latinLnBrk="0" hangingPunct="1">
                <a:lnSpc>
                  <a:spcPct val="100000"/>
                </a:lnSpc>
                <a:spcBef>
                  <a:spcPct val="0"/>
                </a:spcBef>
                <a:spcAft>
                  <a:spcPct val="0"/>
                </a:spcAft>
                <a:buClrTx/>
                <a:buSzTx/>
                <a:buFontTx/>
                <a:buNone/>
                <a:tabLst/>
                <a:defRPr/>
              </a:pPr>
              <a:t>28</a:t>
            </a:fld>
            <a:endParaRPr kumimoji="0" lang="es-AR" altLang="es-AR" sz="1400" b="0" i="0" u="none" strike="noStrike" kern="0" cap="none" spc="0" normalizeH="0" baseline="0" noProof="0" smtClean="0">
              <a:ln>
                <a:noFill/>
              </a:ln>
              <a:solidFill>
                <a:srgbClr val="000000"/>
              </a:solidFill>
              <a:effectLst/>
              <a:uLnTx/>
              <a:uFillTx/>
              <a:latin typeface="Calibri" panose="020F0502020204030204" pitchFamily="34" charset="0"/>
              <a:ea typeface="MS PGothic" panose="020B0600070205080204" pitchFamily="34" charset="-128"/>
              <a:cs typeface="Arial"/>
              <a:sym typeface="Arial"/>
            </a:endParaRPr>
          </a:p>
        </p:txBody>
      </p:sp>
    </p:spTree>
    <p:extLst>
      <p:ext uri="{BB962C8B-B14F-4D97-AF65-F5344CB8AC3E}">
        <p14:creationId xmlns:p14="http://schemas.microsoft.com/office/powerpoint/2010/main" val="32238351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sz="1200" b="0" i="0" u="none" strike="noStrike" kern="1200" cap="none" baseline="0" dirty="0" smtClean="0">
              <a:solidFill>
                <a:schemeClr val="dk1"/>
              </a:solidFill>
              <a:latin typeface="Calibri"/>
              <a:ea typeface="Calibri"/>
              <a:cs typeface="Calibri"/>
              <a:sym typeface="Calibri"/>
            </a:endParaRPr>
          </a:p>
          <a:p>
            <a:r>
              <a:rPr lang="es-ES" sz="1200" b="0" i="0" u="none" strike="noStrike" kern="1200" cap="none" baseline="0" dirty="0" smtClean="0">
                <a:solidFill>
                  <a:schemeClr val="dk1"/>
                </a:solidFill>
                <a:latin typeface="Calibri"/>
                <a:ea typeface="Calibri"/>
                <a:cs typeface="Calibri"/>
                <a:sym typeface="Calibri"/>
              </a:rPr>
              <a:t>La definición de la gobernanza de la iniciativa se dio tempranamente en la segunda mitad de 2015 al asumir el Gobierno del Presidente </a:t>
            </a:r>
            <a:r>
              <a:rPr lang="es-ES" sz="1200" b="0" i="0" u="none" strike="noStrike" kern="1200" cap="none" baseline="0" dirty="0" err="1" smtClean="0">
                <a:solidFill>
                  <a:schemeClr val="dk1"/>
                </a:solidFill>
                <a:latin typeface="Calibri"/>
                <a:ea typeface="Calibri"/>
                <a:cs typeface="Calibri"/>
                <a:sym typeface="Calibri"/>
              </a:rPr>
              <a:t>Macri</a:t>
            </a:r>
            <a:r>
              <a:rPr lang="es-ES" sz="1200" b="0" i="0" u="none" strike="noStrike" kern="1200" cap="none" baseline="0" dirty="0" smtClean="0">
                <a:solidFill>
                  <a:schemeClr val="dk1"/>
                </a:solidFill>
                <a:latin typeface="Calibri"/>
                <a:ea typeface="Calibri"/>
                <a:cs typeface="Calibri"/>
                <a:sym typeface="Calibri"/>
              </a:rPr>
              <a:t>. Lo que permitió que tempranamente en enero de 2016 Argentina comenzara con la implementación de la Agenda. </a:t>
            </a:r>
          </a:p>
          <a:p>
            <a:r>
              <a:rPr lang="es-ES" sz="1200" b="0" i="0" u="none" strike="noStrike" kern="1200" cap="none" baseline="0" dirty="0" err="1" smtClean="0">
                <a:solidFill>
                  <a:schemeClr val="dk1"/>
                </a:solidFill>
                <a:latin typeface="Calibri"/>
                <a:ea typeface="Calibri"/>
                <a:cs typeface="Calibri"/>
                <a:sym typeface="Calibri"/>
              </a:rPr>
              <a:t>Adapting</a:t>
            </a:r>
            <a:r>
              <a:rPr lang="es-ES" sz="1200" b="0" i="0" u="none" strike="noStrike" kern="1200" cap="none" baseline="0" dirty="0" smtClean="0">
                <a:solidFill>
                  <a:schemeClr val="dk1"/>
                </a:solidFill>
                <a:latin typeface="Calibri"/>
                <a:ea typeface="Calibri"/>
                <a:cs typeface="Calibri"/>
                <a:sym typeface="Calibri"/>
              </a:rPr>
              <a:t> </a:t>
            </a:r>
            <a:r>
              <a:rPr lang="es-ES" sz="1200" b="0" i="0" u="none" strike="noStrike" kern="1200" cap="none" baseline="0" dirty="0" err="1" smtClean="0">
                <a:solidFill>
                  <a:schemeClr val="dk1"/>
                </a:solidFill>
                <a:latin typeface="Calibri"/>
                <a:ea typeface="Calibri"/>
                <a:cs typeface="Calibri"/>
                <a:sym typeface="Calibri"/>
              </a:rPr>
              <a:t>existing</a:t>
            </a:r>
            <a:r>
              <a:rPr lang="es-ES" sz="1200" b="0" i="0" u="none" strike="noStrike" kern="1200" cap="none" baseline="0" dirty="0" smtClean="0">
                <a:solidFill>
                  <a:schemeClr val="dk1"/>
                </a:solidFill>
                <a:latin typeface="Calibri"/>
                <a:ea typeface="Calibri"/>
                <a:cs typeface="Calibri"/>
                <a:sym typeface="Calibri"/>
              </a:rPr>
              <a:t> </a:t>
            </a:r>
            <a:r>
              <a:rPr lang="es-ES" sz="1200" b="0" i="0" u="none" strike="noStrike" kern="1200" cap="none" baseline="0" dirty="0" err="1" smtClean="0">
                <a:solidFill>
                  <a:schemeClr val="dk1"/>
                </a:solidFill>
                <a:latin typeface="Calibri"/>
                <a:ea typeface="Calibri"/>
                <a:cs typeface="Calibri"/>
                <a:sym typeface="Calibri"/>
              </a:rPr>
              <a:t>institutional</a:t>
            </a:r>
            <a:r>
              <a:rPr lang="es-ES" sz="1200" b="0" i="0" u="none" strike="noStrike" kern="1200" cap="none" baseline="0" dirty="0" smtClean="0">
                <a:solidFill>
                  <a:schemeClr val="dk1"/>
                </a:solidFill>
                <a:latin typeface="Calibri"/>
                <a:ea typeface="Calibri"/>
                <a:cs typeface="Calibri"/>
                <a:sym typeface="Calibri"/>
              </a:rPr>
              <a:t> </a:t>
            </a:r>
            <a:r>
              <a:rPr lang="es-ES" sz="1200" b="0" i="0" u="none" strike="noStrike" kern="1200" cap="none" baseline="0" dirty="0" err="1" smtClean="0">
                <a:solidFill>
                  <a:schemeClr val="dk1"/>
                </a:solidFill>
                <a:latin typeface="Calibri"/>
                <a:ea typeface="Calibri"/>
                <a:cs typeface="Calibri"/>
                <a:sym typeface="Calibri"/>
              </a:rPr>
              <a:t>frameworks</a:t>
            </a:r>
            <a:r>
              <a:rPr lang="es-ES" sz="1200" b="0" i="0" u="none" strike="noStrike" kern="1200" cap="none" baseline="0" dirty="0" smtClean="0">
                <a:solidFill>
                  <a:schemeClr val="dk1"/>
                </a:solidFill>
                <a:latin typeface="Calibri"/>
                <a:ea typeface="Calibri"/>
                <a:cs typeface="Calibri"/>
                <a:sym typeface="Calibri"/>
              </a:rPr>
              <a:t> . Construcción sobre mecanismos institucionales preexistentes.</a:t>
            </a:r>
            <a:endParaRPr lang="es-ES" dirty="0" smtClean="0"/>
          </a:p>
        </p:txBody>
      </p:sp>
      <p:sp>
        <p:nvSpPr>
          <p:cNvPr id="4" name="3 Marcador de pie de página"/>
          <p:cNvSpPr>
            <a:spLocks noGrp="1"/>
          </p:cNvSpPr>
          <p:nvPr>
            <p:ph type="ft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0" cap="none" spc="0" normalizeH="0" baseline="0" noProof="0">
              <a:ln>
                <a:noFill/>
              </a:ln>
              <a:solidFill>
                <a:srgbClr val="000000"/>
              </a:solidFill>
              <a:effectLst/>
              <a:uLnTx/>
              <a:uFillTx/>
              <a:latin typeface="Calibri"/>
              <a:cs typeface="Calibri"/>
              <a:sym typeface="Calibri"/>
            </a:endParaRPr>
          </a:p>
        </p:txBody>
      </p:sp>
      <p:sp>
        <p:nvSpPr>
          <p:cNvPr id="5" name="4 Marcador de número de diapositiva"/>
          <p:cNvSpPr>
            <a:spLocks noGrp="1"/>
          </p:cNvSpPr>
          <p:nvPr>
            <p:ph type="sldNum" idx="11"/>
          </p:nvPr>
        </p:nvSpPr>
        <p:spPr/>
        <p:txBody>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s-AR"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Tx/>
                <a:buSzPct val="25000"/>
                <a:buFontTx/>
                <a:buNone/>
                <a:tabLst/>
                <a:defRPr/>
              </a:pPr>
              <a:t>29</a:t>
            </a:fld>
            <a:endParaRPr kumimoji="0" lang="es-AR"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6734902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AR" sz="1200" b="0" i="0" u="none" strike="noStrike" kern="1200" cap="none" dirty="0" smtClean="0">
                <a:solidFill>
                  <a:schemeClr val="dk1"/>
                </a:solidFill>
                <a:effectLst/>
                <a:latin typeface="Calibri"/>
                <a:ea typeface="Calibri"/>
                <a:cs typeface="Calibri"/>
                <a:sym typeface="Calibri"/>
              </a:rPr>
              <a:t>La publicación describe las potencialidades de cada país, sus logros y desafíos para llevar adelante la Agenda 2030. Como se podrá apreciar cada proceso de implementación tiene la impronta propia de cada país en función de la organización del Estado y su relacionamiento con el conjunto de la sociedad. Este informe expresa un doble propósito. Por un lado se tiene la expectativa que el trabajo conjunto constituya un punto de partida para trazar una hoja de ruta que oriente la articulación y la cooperación para el desarrollo en el marco de la Agenda 2030 entre países del Mercosur y desde los países del Mercosur. </a:t>
            </a:r>
            <a:endParaRPr lang="es-MX" sz="1200" b="0" i="0" u="none" strike="noStrike" kern="1200" cap="none" dirty="0" smtClean="0">
              <a:solidFill>
                <a:schemeClr val="dk1"/>
              </a:solidFill>
              <a:effectLst/>
              <a:latin typeface="Calibri"/>
              <a:ea typeface="Calibri"/>
              <a:cs typeface="Calibri"/>
              <a:sym typeface="Calibri"/>
            </a:endParaRPr>
          </a:p>
          <a:p>
            <a:endParaRPr lang="es-AR" dirty="0"/>
          </a:p>
        </p:txBody>
      </p:sp>
      <p:sp>
        <p:nvSpPr>
          <p:cNvPr id="4" name="Marcador de pie de página 3"/>
          <p:cNvSpPr>
            <a:spLocks noGrp="1"/>
          </p:cNvSpPr>
          <p:nvPr>
            <p:ph type="ftr" idx="10"/>
          </p:nvPr>
        </p:nvSpPr>
        <p:spPr/>
        <p:txBody>
          <a:bodyPr/>
          <a:lstStyle/>
          <a:p>
            <a:endParaRPr lang="es-AR"/>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32</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161606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Vale la pena que les cuente en unos minutos</a:t>
            </a:r>
            <a:r>
              <a:rPr lang="es-ES" baseline="0" dirty="0" smtClean="0"/>
              <a:t> los avances que hemos logrado en la localización de la agenda en las provincias y municipios</a:t>
            </a:r>
            <a:endParaRPr lang="es-ES" dirty="0"/>
          </a:p>
        </p:txBody>
      </p:sp>
      <p:sp>
        <p:nvSpPr>
          <p:cNvPr id="4" name="Marcador de número de diapositiva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1047453-BC12-469C-9C58-ECD8E6CC52ED}" type="slidenum">
              <a:rPr kumimoji="0" lang="es-AR" altLang="es-A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s-AR" altLang="es-A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1370328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Apropiación e institucionalización. Argentina asumió el compromiso con la Agenda 2030 en septiembre de 2015. Más adelante, el 14 de marzo de 2016, en la presentación de los ODS en Argentina ese compromiso fue reafirmado. Durante la reunión del Foro Político de Alto Nivel del 19 de julio de 2016, la Delegación Argentina, manifestó la intención del Gobierno Nacional de asumir los ODS como un compromiso propio. El 20 de septiembre de 2016, el Sr. Presidente de la Nación, Mauricio </a:t>
            </a:r>
            <a:r>
              <a:rPr lang="es-ES" dirty="0" err="1" smtClean="0"/>
              <a:t>Macri</a:t>
            </a:r>
            <a:r>
              <a:rPr lang="es-ES" dirty="0" smtClean="0"/>
              <a:t>, durante su intervención en el Debate General de la Asamblea General de las Naciones Unidas, reiteró la adhesión a la Agenda poniendo en conocimiento de las Naciones la intención del Gobierno Nacional de dirigir los esfuerzos hacia la procura de los ODS. Este respaldo político reiteradamente explicitado ha facilitado la alineación de metas de ODS con los planes de Gobierno. Así como también, que cada Ministerio y otros organismos públicos definieran equipos de trabajo conformados por representantes técnicos y políticos que realizaron un intenso trabajo definiendo metas, seleccionando indicadores y desarrollando fichas técnicas. </a:t>
            </a:r>
          </a:p>
          <a:p>
            <a:endParaRPr lang="es-ES" dirty="0" smtClean="0"/>
          </a:p>
          <a:p>
            <a:r>
              <a:rPr lang="es-ES" dirty="0" smtClean="0"/>
              <a:t>L CNIIS_ODS ha demostrado ser un dispositivo efectivo en el nivel</a:t>
            </a:r>
            <a:r>
              <a:rPr lang="es-ES" baseline="0" dirty="0" smtClean="0"/>
              <a:t> nacional. </a:t>
            </a:r>
            <a:r>
              <a:rPr lang="es-ES" dirty="0" smtClean="0"/>
              <a:t>De este modo, por un lado, se ha seguido un criterio de eficiencia al aprovechar una</a:t>
            </a:r>
          </a:p>
          <a:p>
            <a:r>
              <a:rPr lang="es-ES" dirty="0" smtClean="0"/>
              <a:t>institución con capacidad técnica en el campo de la aplicación de acuerdos internacionales y seguimiento de su implementación (Cumbre del Milenio, 2000-2015). Y, por el otro, un criterio de organización del trabajo para una tarea conjunta. </a:t>
            </a:r>
          </a:p>
          <a:p>
            <a:r>
              <a:rPr lang="es-ES" dirty="0" smtClean="0"/>
              <a:t>Las especificidades de las metas requieren de la competencia definida de algún organismo de la Administración Pública Nacional. Pero, las interrelaciones entre ellas demandan de los aportes de otros con competencias concurrentes. Así, el seguimiento y análisis de los progresos hacen necesaria la participación de todos ellos.</a:t>
            </a:r>
          </a:p>
          <a:p>
            <a:r>
              <a:rPr lang="es-ES" dirty="0" smtClean="0"/>
              <a:t>El mecanismo de coordinación transversal es fundamental. La adopción de un dispositivo organizativo como la Comisión Interinstitucional permite, no sólo aportes</a:t>
            </a:r>
          </a:p>
          <a:p>
            <a:r>
              <a:rPr lang="es-ES" dirty="0" smtClean="0"/>
              <a:t>desde múltiples perspectivas de diversos actores político - institucionales y la acción intersectorial integrada y coherente (vertical y transversalmente) sino la conformación de grupos de trabajo para la realización de tareas más simples y la coordinación de las mismas. Esta coordinación - basada en la especificación de lo que se quiere lograr y los acuerdos alcanzados- ha permitido afrontar la complejidad de la labor. </a:t>
            </a:r>
          </a:p>
          <a:p>
            <a:r>
              <a:rPr lang="es-ES" dirty="0" smtClean="0"/>
              <a:t>La propuesta altamente </a:t>
            </a:r>
            <a:r>
              <a:rPr lang="es-ES" dirty="0" err="1" smtClean="0"/>
              <a:t>aspiracional</a:t>
            </a:r>
            <a:r>
              <a:rPr lang="es-ES" dirty="0" smtClean="0"/>
              <a:t> plasmada en la Agenda 2030 requirió la adaptación de las metas de ODS a las políticas nacionales. La necesidad de su </a:t>
            </a:r>
            <a:r>
              <a:rPr lang="es-ES" dirty="0" err="1" smtClean="0"/>
              <a:t>operativización</a:t>
            </a:r>
            <a:r>
              <a:rPr lang="es-ES" dirty="0" smtClean="0"/>
              <a:t> en el horizonte temporal y su cuantificación ha exigido un esfuerzo importante en términos de balancear la posibilidad de establecer metas ambiciosas pero al mismo tiempo realistas, es decir que puedan ser efectivamente alcanzadas a través del fortalecimiento de las políticas públicas. </a:t>
            </a:r>
          </a:p>
          <a:p>
            <a:r>
              <a:rPr lang="es-ES" dirty="0" smtClean="0"/>
              <a:t>Coherencia en la implementación y seguimiento. Fue logrado a través del dispositivo de coordinación por el cual se fueron consensuando criterios y modalidades.</a:t>
            </a:r>
          </a:p>
          <a:p>
            <a:r>
              <a:rPr lang="es-ES" dirty="0" smtClean="0"/>
              <a:t>En las reuniones de trabajo se produjeron intercambios transversales entre distintos organismos y unidades del Gobierno nacional aumentando el conocimiento entre los mismos y enriqueciendo el análisis de metas y la selección de indicadores.</a:t>
            </a:r>
            <a:endParaRPr lang="es-AR" dirty="0" smtClean="0"/>
          </a:p>
          <a:p>
            <a:endParaRPr lang="es-AR" dirty="0"/>
          </a:p>
        </p:txBody>
      </p:sp>
      <p:sp>
        <p:nvSpPr>
          <p:cNvPr id="4" name="Marcador de pie de página 3"/>
          <p:cNvSpPr>
            <a:spLocks noGrp="1"/>
          </p:cNvSpPr>
          <p:nvPr>
            <p:ph type="ftr" idx="10"/>
          </p:nvPr>
        </p:nvSpPr>
        <p:spPr/>
        <p:txBody>
          <a:bodyPr/>
          <a:lstStyle/>
          <a:p>
            <a:endParaRPr lang="es-AR"/>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34</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02600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Algunas metas apelan directamente a las responsabilidades primarias de determinados organismos de la administración pública. Pero, la triple dimensión del desarrollo sostenible requiere de aportes, sinergias e intercambios también con otros organismos para el alcance de las mismas.</a:t>
            </a:r>
          </a:p>
          <a:p>
            <a:r>
              <a:rPr lang="es-ES" dirty="0" smtClean="0"/>
              <a:t>Articulación del trabajo con otros poderes, con los Gobiernos provinciales y municipales, con el sector empresarial, la sociedad civil y el sector académico. Desde el Poder Ejecutivo se generaron espacios y mecanismos de participación, no solo como forma de fortalecer los derechos de las personas sino también para fomentar y facilitar alianzas y promover mejores políticas y generar mayores resultados para el desarrollo. Se realizaron avances, pero persiste el desafío de generar más ámbitos de participación. </a:t>
            </a:r>
          </a:p>
          <a:p>
            <a:endParaRPr lang="es-AR" dirty="0"/>
          </a:p>
        </p:txBody>
      </p:sp>
      <p:sp>
        <p:nvSpPr>
          <p:cNvPr id="4" name="Marcador de pie de página 3"/>
          <p:cNvSpPr>
            <a:spLocks noGrp="1"/>
          </p:cNvSpPr>
          <p:nvPr>
            <p:ph type="ftr" idx="10"/>
          </p:nvPr>
        </p:nvSpPr>
        <p:spPr/>
        <p:txBody>
          <a:bodyPr/>
          <a:lstStyle/>
          <a:p>
            <a:endParaRPr lang="es-AR"/>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35</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3954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AR" dirty="0" smtClean="0"/>
              <a:t>La Agenda 2030 abandona la idea de desarrollo como crecimiento económico y plantea un nuevo enfoque integrado en el que se agregan otras dimensiones fundamentales para el progreso de las personas.</a:t>
            </a:r>
          </a:p>
          <a:p>
            <a:endParaRPr lang="es-AR" dirty="0" smtClean="0"/>
          </a:p>
          <a:p>
            <a:r>
              <a:rPr lang="es-AR" dirty="0" smtClean="0"/>
              <a:t>Para alcanzar el desarrollo sostenible hay que armonizar tres elementos básicos: el crecimiento económico, la inclusión social y la protección del medio ambiente. Estos tres elementos están interrelacionados y son todos esenciales para el bienestar de las personas y las sociedades.</a:t>
            </a:r>
          </a:p>
          <a:p>
            <a:endParaRPr lang="es-AR" dirty="0"/>
          </a:p>
        </p:txBody>
      </p:sp>
      <p:sp>
        <p:nvSpPr>
          <p:cNvPr id="4" name="Marcador de pie de página 3"/>
          <p:cNvSpPr>
            <a:spLocks noGrp="1"/>
          </p:cNvSpPr>
          <p:nvPr>
            <p:ph type="ftr" idx="10"/>
          </p:nvPr>
        </p:nvSpPr>
        <p:spPr/>
        <p:txBody>
          <a:bodyPr/>
          <a:lstStyle/>
          <a:p>
            <a:endParaRPr lang="es-AR"/>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3</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893692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Vale la pena que les cuente en unos minutos</a:t>
            </a:r>
            <a:r>
              <a:rPr lang="es-ES" baseline="0" dirty="0" smtClean="0"/>
              <a:t> los avances que hemos logrado en la localización de la agenda en las provincias y municipios</a:t>
            </a:r>
            <a:endParaRPr lang="es-ES" dirty="0"/>
          </a:p>
        </p:txBody>
      </p:sp>
      <p:sp>
        <p:nvSpPr>
          <p:cNvPr id="4" name="Marcador de número de diapositiva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1047453-BC12-469C-9C58-ECD8E6CC52ED}" type="slidenum">
              <a:rPr kumimoji="0" lang="es-AR" altLang="es-A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s-AR" altLang="es-A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8486330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AR" altLang="es-AR" sz="1200" i="1" dirty="0" smtClean="0"/>
              <a:t>PÉRDIDAS: “se produce en todas las cadenas alimentarias en los </a:t>
            </a:r>
            <a:r>
              <a:rPr lang="es-AR" altLang="es-AR" sz="1200" b="1" i="1" dirty="0" smtClean="0"/>
              <a:t>segmentos de la producción y distribución</a:t>
            </a:r>
            <a:r>
              <a:rPr lang="es-AR" altLang="es-AR" sz="1200" i="1" dirty="0" smtClean="0"/>
              <a:t>. Es causado por el </a:t>
            </a:r>
            <a:r>
              <a:rPr lang="es-AR" altLang="es-AR" sz="1200" b="1" i="1" dirty="0" smtClean="0"/>
              <a:t>funcionamiento ineficiente </a:t>
            </a:r>
            <a:r>
              <a:rPr lang="es-AR" altLang="es-AR" sz="1200" i="1" dirty="0" smtClean="0"/>
              <a:t>del sistema de producción y abastecimiento de alimentos, </a:t>
            </a:r>
            <a:r>
              <a:rPr lang="es-AR" altLang="es-AR" sz="1200" b="1" i="1" dirty="0" smtClean="0"/>
              <a:t>en el plano institucional y legal</a:t>
            </a:r>
            <a:r>
              <a:rPr lang="es-AR" altLang="es-AR" sz="1200" i="1"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s-ES" altLang="es-AR" sz="1200" i="1" dirty="0" smtClean="0"/>
              <a:t>DESPERDICIO: </a:t>
            </a:r>
            <a:r>
              <a:rPr lang="es-AR" altLang="es-AR" sz="1200" i="1" dirty="0" smtClean="0"/>
              <a:t>“se refiere a la eliminación de </a:t>
            </a:r>
            <a:r>
              <a:rPr lang="es-AR" altLang="es-AR" sz="1200" b="1" i="1" dirty="0" smtClean="0"/>
              <a:t>alimentos listos para el consumo </a:t>
            </a:r>
            <a:r>
              <a:rPr lang="es-AR" altLang="es-AR" sz="1200" i="1" dirty="0" smtClean="0"/>
              <a:t>de las cadenas alimentarias, por elección o porque se echaron a perder, o se vencieron como resultado de la negligencia del actor, predominantemente (aunque no exclusivamente) en las </a:t>
            </a:r>
            <a:r>
              <a:rPr lang="es-AR" altLang="es-AR" sz="1200" b="1" i="1" dirty="0" smtClean="0"/>
              <a:t>etapas de consumo</a:t>
            </a:r>
            <a:r>
              <a:rPr lang="es-AR" altLang="es-AR" sz="1200" i="1" dirty="0" smtClean="0"/>
              <a:t>.”</a:t>
            </a:r>
          </a:p>
          <a:p>
            <a:endParaRPr lang="es-ES" dirty="0" smtClean="0"/>
          </a:p>
          <a:p>
            <a:pPr>
              <a:defRPr/>
            </a:pPr>
            <a:r>
              <a:rPr lang="es-ES" dirty="0" smtClean="0"/>
              <a:t>Temario:</a:t>
            </a:r>
          </a:p>
          <a:p>
            <a:pPr marL="171450" indent="-171450">
              <a:buFontTx/>
              <a:buChar char="-"/>
              <a:defRPr/>
            </a:pPr>
            <a:r>
              <a:rPr lang="es-ES" dirty="0" smtClean="0"/>
              <a:t>Panorama mundial, causas, consecuencias.</a:t>
            </a:r>
          </a:p>
          <a:p>
            <a:pPr marL="171450" indent="-171450">
              <a:buFontTx/>
              <a:buChar char="-"/>
              <a:defRPr/>
            </a:pPr>
            <a:r>
              <a:rPr lang="es-ES" dirty="0" smtClean="0"/>
              <a:t>Iniciativas en el resto del mundo e ideas para la reducción de PDA.</a:t>
            </a:r>
          </a:p>
          <a:p>
            <a:pPr marL="171450" indent="-171450">
              <a:buFontTx/>
              <a:buChar char="-"/>
              <a:defRPr/>
            </a:pPr>
            <a:r>
              <a:rPr lang="es-ES" dirty="0" smtClean="0"/>
              <a:t>Programa Nacional.</a:t>
            </a:r>
          </a:p>
          <a:p>
            <a:pPr marL="0" indent="0">
              <a:buFontTx/>
              <a:buNone/>
              <a:defRPr/>
            </a:pPr>
            <a:endParaRPr lang="es-ES"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s-ES" altLang="es-AR" dirty="0" smtClean="0"/>
              <a:t>La presentación comienza con la breve introducción a las definiciones.</a:t>
            </a:r>
          </a:p>
          <a:p>
            <a:pPr marL="0" indent="0">
              <a:buFontTx/>
              <a:buNone/>
              <a:defRPr/>
            </a:pPr>
            <a:endParaRPr lang="es-ES" altLang="es-AR" dirty="0" smtClean="0"/>
          </a:p>
          <a:p>
            <a:r>
              <a:rPr lang="es-ES" altLang="es-AR" dirty="0" smtClean="0"/>
              <a:t>Pérdidas de alimentos: nos referimos a la disminución de la masa de alimentos comestibles en la parte de la cadena de suministro que conduce específicamente a los alimentos comestibles para el consumo humano. Las pérdidas de alimentos tienen lugar en las etapas de  producción, </a:t>
            </a:r>
            <a:r>
              <a:rPr lang="es-ES" altLang="es-AR" dirty="0" err="1" smtClean="0"/>
              <a:t>postcosecha</a:t>
            </a:r>
            <a:r>
              <a:rPr lang="es-ES" altLang="es-AR" dirty="0" smtClean="0"/>
              <a:t> y procesamiento de la cadena de suministro de alimentos (</a:t>
            </a:r>
            <a:r>
              <a:rPr lang="es-ES" altLang="es-AR" dirty="0" err="1" smtClean="0"/>
              <a:t>Parfitt</a:t>
            </a:r>
            <a:r>
              <a:rPr lang="es-ES" altLang="es-AR" dirty="0" smtClean="0"/>
              <a:t> </a:t>
            </a:r>
            <a:r>
              <a:rPr lang="es-ES" altLang="es-AR" i="1" dirty="0" smtClean="0"/>
              <a:t>et al.</a:t>
            </a:r>
            <a:r>
              <a:rPr lang="es-ES" altLang="es-AR" dirty="0" smtClean="0"/>
              <a:t>, 2010).</a:t>
            </a:r>
          </a:p>
          <a:p>
            <a:endParaRPr lang="es-AR" dirty="0" smtClean="0"/>
          </a:p>
          <a:p>
            <a:endParaRPr lang="es-AR" dirty="0"/>
          </a:p>
        </p:txBody>
      </p:sp>
      <p:sp>
        <p:nvSpPr>
          <p:cNvPr id="4" name="Marcador de número de diapositiva 3"/>
          <p:cNvSpPr>
            <a:spLocks noGrp="1"/>
          </p:cNvSpPr>
          <p:nvPr>
            <p:ph type="sldNum" sz="quarter" idx="10"/>
          </p:nvPr>
        </p:nvSpPr>
        <p:spPr/>
        <p:txBody>
          <a:bodyPr/>
          <a:lstStyle/>
          <a:p>
            <a:fld id="{2AADAD38-C081-4BB7-984E-476408B4D029}" type="slidenum">
              <a:rPr lang="es-AR" smtClean="0"/>
              <a:t>37</a:t>
            </a:fld>
            <a:endParaRPr lang="es-AR"/>
          </a:p>
        </p:txBody>
      </p:sp>
    </p:spTree>
    <p:extLst>
      <p:ext uri="{BB962C8B-B14F-4D97-AF65-F5344CB8AC3E}">
        <p14:creationId xmlns:p14="http://schemas.microsoft.com/office/powerpoint/2010/main" val="1151057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nSpc>
                <a:spcPct val="150000"/>
              </a:lnSpc>
              <a:spcBef>
                <a:spcPts val="600"/>
              </a:spcBef>
              <a:defRPr/>
            </a:pPr>
            <a:r>
              <a:rPr lang="es-AR" altLang="es-AR" sz="2400" kern="600" dirty="0" smtClean="0">
                <a:solidFill>
                  <a:srgbClr val="0070C0"/>
                </a:solidFill>
              </a:rPr>
              <a:t>Afecta la seguridad alimentaria.</a:t>
            </a:r>
          </a:p>
          <a:p>
            <a:pPr lvl="1">
              <a:lnSpc>
                <a:spcPct val="150000"/>
              </a:lnSpc>
              <a:spcBef>
                <a:spcPts val="600"/>
              </a:spcBef>
              <a:buFont typeface="Arial" panose="020B0604020202020204" pitchFamily="34" charset="0"/>
              <a:buChar char="•"/>
              <a:defRPr/>
            </a:pPr>
            <a:r>
              <a:rPr lang="es-AR" altLang="es-AR" sz="2400" kern="600" dirty="0" smtClean="0">
                <a:solidFill>
                  <a:srgbClr val="0070C0"/>
                </a:solidFill>
              </a:rPr>
              <a:t> 842 millones de personas sufren hambre.</a:t>
            </a:r>
          </a:p>
          <a:p>
            <a:pPr lvl="1">
              <a:lnSpc>
                <a:spcPct val="150000"/>
              </a:lnSpc>
              <a:spcBef>
                <a:spcPts val="600"/>
              </a:spcBef>
              <a:buFont typeface="Arial" panose="020B0604020202020204" pitchFamily="34" charset="0"/>
              <a:buChar char="•"/>
              <a:defRPr/>
            </a:pPr>
            <a:r>
              <a:rPr lang="es-AR" altLang="es-AR" sz="2400" kern="600" dirty="0" smtClean="0">
                <a:solidFill>
                  <a:srgbClr val="0070C0"/>
                </a:solidFill>
              </a:rPr>
              <a:t> 2.000 millones sufren sobrepeso u obesidad.</a:t>
            </a:r>
          </a:p>
          <a:p>
            <a:pPr>
              <a:lnSpc>
                <a:spcPct val="150000"/>
              </a:lnSpc>
              <a:spcBef>
                <a:spcPts val="600"/>
              </a:spcBef>
              <a:defRPr/>
            </a:pPr>
            <a:r>
              <a:rPr lang="es-AR" altLang="es-AR" sz="2400" kern="600" dirty="0" smtClean="0">
                <a:solidFill>
                  <a:srgbClr val="0070C0"/>
                </a:solidFill>
              </a:rPr>
              <a:t> Reduce la </a:t>
            </a:r>
            <a:r>
              <a:rPr lang="es-AR" altLang="es-AR" sz="2400" u="sng" kern="600" dirty="0" smtClean="0">
                <a:solidFill>
                  <a:srgbClr val="0070C0"/>
                </a:solidFill>
              </a:rPr>
              <a:t>disponibilidad</a:t>
            </a:r>
            <a:r>
              <a:rPr lang="es-AR" altLang="es-AR" sz="2400" kern="600" dirty="0" smtClean="0">
                <a:solidFill>
                  <a:srgbClr val="0070C0"/>
                </a:solidFill>
              </a:rPr>
              <a:t> local de alimentos.</a:t>
            </a:r>
          </a:p>
          <a:p>
            <a:pPr>
              <a:lnSpc>
                <a:spcPct val="150000"/>
              </a:lnSpc>
              <a:spcBef>
                <a:spcPts val="600"/>
              </a:spcBef>
              <a:defRPr/>
            </a:pPr>
            <a:r>
              <a:rPr lang="es-AR" altLang="es-AR" sz="2400" kern="600" dirty="0" smtClean="0">
                <a:solidFill>
                  <a:srgbClr val="0070C0"/>
                </a:solidFill>
              </a:rPr>
              <a:t> Influye en la </a:t>
            </a:r>
            <a:r>
              <a:rPr lang="es-AR" altLang="es-AR" sz="2400" u="sng" kern="600" dirty="0" smtClean="0">
                <a:solidFill>
                  <a:srgbClr val="0070C0"/>
                </a:solidFill>
              </a:rPr>
              <a:t>disponibilidad</a:t>
            </a:r>
            <a:r>
              <a:rPr lang="es-AR" altLang="es-AR" sz="2400" kern="600" dirty="0" smtClean="0">
                <a:solidFill>
                  <a:srgbClr val="0070C0"/>
                </a:solidFill>
              </a:rPr>
              <a:t> mundial de alimentos.</a:t>
            </a:r>
          </a:p>
          <a:p>
            <a:endParaRPr lang="es-AR" dirty="0"/>
          </a:p>
        </p:txBody>
      </p:sp>
      <p:sp>
        <p:nvSpPr>
          <p:cNvPr id="4" name="Marcador de número de diapositiva 3"/>
          <p:cNvSpPr>
            <a:spLocks noGrp="1"/>
          </p:cNvSpPr>
          <p:nvPr>
            <p:ph type="sldNum" sz="quarter" idx="10"/>
          </p:nvPr>
        </p:nvSpPr>
        <p:spPr/>
        <p:txBody>
          <a:bodyPr/>
          <a:lstStyle/>
          <a:p>
            <a:fld id="{2AADAD38-C081-4BB7-984E-476408B4D029}" type="slidenum">
              <a:rPr lang="es-AR" smtClean="0">
                <a:solidFill>
                  <a:prstClr val="black"/>
                </a:solidFill>
              </a:rPr>
              <a:pPr/>
              <a:t>38</a:t>
            </a:fld>
            <a:endParaRPr lang="es-AR">
              <a:solidFill>
                <a:prstClr val="black"/>
              </a:solidFill>
            </a:endParaRPr>
          </a:p>
        </p:txBody>
      </p:sp>
    </p:spTree>
    <p:extLst>
      <p:ext uri="{BB962C8B-B14F-4D97-AF65-F5344CB8AC3E}">
        <p14:creationId xmlns:p14="http://schemas.microsoft.com/office/powerpoint/2010/main" val="25929742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número de diapositiva 3"/>
          <p:cNvSpPr>
            <a:spLocks noGrp="1"/>
          </p:cNvSpPr>
          <p:nvPr>
            <p:ph type="sldNum" sz="quarter" idx="10"/>
          </p:nvPr>
        </p:nvSpPr>
        <p:spPr/>
        <p:txBody>
          <a:bodyPr/>
          <a:lstStyle/>
          <a:p>
            <a:fld id="{2AADAD38-C081-4BB7-984E-476408B4D029}" type="slidenum">
              <a:rPr lang="es-AR" smtClean="0">
                <a:solidFill>
                  <a:prstClr val="black"/>
                </a:solidFill>
              </a:rPr>
              <a:pPr/>
              <a:t>39</a:t>
            </a:fld>
            <a:endParaRPr lang="es-AR">
              <a:solidFill>
                <a:prstClr val="black"/>
              </a:solidFill>
            </a:endParaRPr>
          </a:p>
        </p:txBody>
      </p:sp>
    </p:spTree>
    <p:extLst>
      <p:ext uri="{BB962C8B-B14F-4D97-AF65-F5344CB8AC3E}">
        <p14:creationId xmlns:p14="http://schemas.microsoft.com/office/powerpoint/2010/main" val="39290849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pie de página 3"/>
          <p:cNvSpPr>
            <a:spLocks noGrp="1"/>
          </p:cNvSpPr>
          <p:nvPr>
            <p:ph type="ftr" idx="10"/>
          </p:nvPr>
        </p:nvSpPr>
        <p:spPr/>
        <p:txBody>
          <a:bodyPr/>
          <a:lstStyle/>
          <a:p>
            <a:endParaRPr lang="es-AR"/>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40</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518987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s-AR" dirty="0"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4064" indent="-286179">
              <a:defRPr>
                <a:solidFill>
                  <a:schemeClr val="tx1"/>
                </a:solidFill>
                <a:latin typeface="Calibri" panose="020F0502020204030204" pitchFamily="34" charset="0"/>
              </a:defRPr>
            </a:lvl2pPr>
            <a:lvl3pPr marL="1144715" indent="-228943">
              <a:defRPr>
                <a:solidFill>
                  <a:schemeClr val="tx1"/>
                </a:solidFill>
                <a:latin typeface="Calibri" panose="020F0502020204030204" pitchFamily="34" charset="0"/>
              </a:defRPr>
            </a:lvl3pPr>
            <a:lvl4pPr marL="1602600" indent="-228943">
              <a:defRPr>
                <a:solidFill>
                  <a:schemeClr val="tx1"/>
                </a:solidFill>
                <a:latin typeface="Calibri" panose="020F0502020204030204" pitchFamily="34" charset="0"/>
              </a:defRPr>
            </a:lvl4pPr>
            <a:lvl5pPr marL="2060486" indent="-228943">
              <a:defRPr>
                <a:solidFill>
                  <a:schemeClr val="tx1"/>
                </a:solidFill>
                <a:latin typeface="Calibri" panose="020F0502020204030204" pitchFamily="34" charset="0"/>
              </a:defRPr>
            </a:lvl5pPr>
            <a:lvl6pPr marL="2518372" indent="-228943" eaLnBrk="0" fontAlgn="base" hangingPunct="0">
              <a:spcBef>
                <a:spcPct val="0"/>
              </a:spcBef>
              <a:spcAft>
                <a:spcPct val="0"/>
              </a:spcAft>
              <a:defRPr>
                <a:solidFill>
                  <a:schemeClr val="tx1"/>
                </a:solidFill>
                <a:latin typeface="Calibri" panose="020F0502020204030204" pitchFamily="34" charset="0"/>
              </a:defRPr>
            </a:lvl6pPr>
            <a:lvl7pPr marL="2976258" indent="-228943" eaLnBrk="0" fontAlgn="base" hangingPunct="0">
              <a:spcBef>
                <a:spcPct val="0"/>
              </a:spcBef>
              <a:spcAft>
                <a:spcPct val="0"/>
              </a:spcAft>
              <a:defRPr>
                <a:solidFill>
                  <a:schemeClr val="tx1"/>
                </a:solidFill>
                <a:latin typeface="Calibri" panose="020F0502020204030204" pitchFamily="34" charset="0"/>
              </a:defRPr>
            </a:lvl7pPr>
            <a:lvl8pPr marL="3434144" indent="-228943" eaLnBrk="0" fontAlgn="base" hangingPunct="0">
              <a:spcBef>
                <a:spcPct val="0"/>
              </a:spcBef>
              <a:spcAft>
                <a:spcPct val="0"/>
              </a:spcAft>
              <a:defRPr>
                <a:solidFill>
                  <a:schemeClr val="tx1"/>
                </a:solidFill>
                <a:latin typeface="Calibri" panose="020F0502020204030204" pitchFamily="34" charset="0"/>
              </a:defRPr>
            </a:lvl8pPr>
            <a:lvl9pPr marL="3892029" indent="-228943"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buSzPct val="25000"/>
            </a:pPr>
            <a:fld id="{D7ABA744-932F-4207-8201-781988EDB7F6}" type="slidenum">
              <a:rPr lang="es-AR" altLang="es-AR" smtClean="0">
                <a:solidFill>
                  <a:srgbClr val="000000"/>
                </a:solidFill>
                <a:ea typeface="Calibri" panose="020F0502020204030204" pitchFamily="34" charset="0"/>
                <a:cs typeface="Calibri" panose="020F0502020204030204" pitchFamily="34" charset="0"/>
                <a:sym typeface="Calibri" panose="020F0502020204030204" pitchFamily="34" charset="0"/>
              </a:rPr>
              <a:pPr fontAlgn="base">
                <a:spcBef>
                  <a:spcPct val="0"/>
                </a:spcBef>
                <a:spcAft>
                  <a:spcPct val="0"/>
                </a:spcAft>
                <a:buSzPct val="25000"/>
              </a:pPr>
              <a:t>45</a:t>
            </a:fld>
            <a:endParaRPr lang="es-AR" altLang="es-AR" smtClean="0">
              <a:solidFill>
                <a:srgbClr val="000000"/>
              </a:solidFill>
              <a:ea typeface="Calibri" panose="020F0502020204030204" pitchFamily="34" charset="0"/>
              <a:cs typeface="Calibri" panose="020F0502020204030204" pitchFamily="34" charset="0"/>
              <a:sym typeface="Calibri" panose="020F0502020204030204" pitchFamily="34" charset="0"/>
            </a:endParaRPr>
          </a:p>
        </p:txBody>
      </p:sp>
      <p:sp>
        <p:nvSpPr>
          <p:cNvPr id="5" name="Marcador de pie de página 4"/>
          <p:cNvSpPr>
            <a:spLocks noGrp="1"/>
          </p:cNvSpPr>
          <p:nvPr>
            <p:ph type="ftr" sz="quarter" idx="4"/>
          </p:nvPr>
        </p:nvSpPr>
        <p:spPr/>
        <p:txBody>
          <a:bodyPr/>
          <a:lstStyle/>
          <a:p>
            <a:pPr>
              <a:defRPr/>
            </a:pPr>
            <a:endParaRPr lang="es-AR">
              <a:solidFill>
                <a:prstClr val="black"/>
              </a:solidFill>
              <a:latin typeface="Calibri"/>
            </a:endParaRPr>
          </a:p>
        </p:txBody>
      </p:sp>
    </p:spTree>
    <p:extLst>
      <p:ext uri="{BB962C8B-B14F-4D97-AF65-F5344CB8AC3E}">
        <p14:creationId xmlns:p14="http://schemas.microsoft.com/office/powerpoint/2010/main" val="8409284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pie de página 3"/>
          <p:cNvSpPr>
            <a:spLocks noGrp="1"/>
          </p:cNvSpPr>
          <p:nvPr>
            <p:ph type="ftr" idx="10"/>
          </p:nvPr>
        </p:nvSpPr>
        <p:spPr/>
        <p:txBody>
          <a:bodyPr/>
          <a:lstStyle/>
          <a:p>
            <a:endParaRPr lang="es-ES"/>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46</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76013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lgn="just">
              <a:buFontTx/>
              <a:buNone/>
              <a:defRPr/>
            </a:pPr>
            <a:r>
              <a:rPr lang="es-AR" altLang="es-ES" dirty="0" smtClean="0">
                <a:latin typeface="Cambria" panose="02040503050406030204" pitchFamily="18" charset="0"/>
              </a:rPr>
              <a:t>En los</a:t>
            </a:r>
            <a:r>
              <a:rPr lang="es-AR" altLang="es-ES" baseline="0" dirty="0" smtClean="0">
                <a:latin typeface="Cambria" panose="02040503050406030204" pitchFamily="18" charset="0"/>
              </a:rPr>
              <a:t> 2000, </a:t>
            </a:r>
            <a:r>
              <a:rPr lang="es-AR" altLang="es-ES" dirty="0" smtClean="0">
                <a:latin typeface="Cambria" panose="02040503050406030204" pitchFamily="18" charset="0"/>
              </a:rPr>
              <a:t>los líderes del mundo se reunieron en la sede de Naciones Unidas para adoptar la </a:t>
            </a:r>
            <a:r>
              <a:rPr lang="es-AR" altLang="es-ES" b="1" i="1" u="sng" dirty="0" smtClean="0">
                <a:solidFill>
                  <a:srgbClr val="0000FF"/>
                </a:solidFill>
                <a:latin typeface="Cambria" panose="02040503050406030204" pitchFamily="18" charset="0"/>
                <a:hlinkClick r:id="rId3"/>
              </a:rPr>
              <a:t>Declaración del Milenio de las Naciones Unidas</a:t>
            </a:r>
            <a:r>
              <a:rPr lang="es-AR" altLang="es-ES" i="1" dirty="0" smtClean="0">
                <a:latin typeface="Cambria" panose="02040503050406030204" pitchFamily="18" charset="0"/>
              </a:rPr>
              <a:t>. </a:t>
            </a:r>
            <a:r>
              <a:rPr lang="es-AR" dirty="0" smtClean="0">
                <a:latin typeface="Cambria" panose="02040503050406030204" pitchFamily="18" charset="0"/>
              </a:rPr>
              <a:t>Reafirman la fe en la Carta de Naciones Unidas como elemento para construir un mundo más pacífico, próspero y justo. </a:t>
            </a:r>
            <a:r>
              <a:rPr lang="es-AR" dirty="0" smtClean="0"/>
              <a:t>Se destaca el reconocimiento de la responsabilidad colectiva de los gobiernos del mundo para lograr la dignidad humana, la igualdad y la equidad; así como la responsabilidad de los líderes del mundo hacia sus ciudadanos, en especial los niños y los más vulnerables.</a:t>
            </a:r>
          </a:p>
          <a:p>
            <a:pPr marL="0" indent="0">
              <a:buFontTx/>
              <a:buNone/>
              <a:defRPr/>
            </a:pPr>
            <a:endParaRPr lang="es-AR" dirty="0" smtClean="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s-ES_tradnl" sz="1200" b="0" i="0" u="none" strike="noStrike" kern="1200" cap="none" baseline="0" dirty="0" smtClean="0">
                <a:solidFill>
                  <a:srgbClr val="0990CF"/>
                </a:solidFill>
                <a:latin typeface="Calibri" panose="020F0502020204030204" pitchFamily="34" charset="0"/>
                <a:ea typeface="MS PGothic" panose="020B0600070205080204" pitchFamily="34" charset="-128"/>
                <a:cs typeface="Calibri"/>
                <a:sym typeface="Calibri"/>
              </a:rPr>
              <a:t>Erradicar la pobreza extrema y el hambre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s-ES_tradnl" sz="1200" b="0" i="0" u="none" strike="noStrike" kern="1200" cap="none" baseline="0" dirty="0" smtClean="0">
                <a:solidFill>
                  <a:srgbClr val="0990CF"/>
                </a:solidFill>
                <a:latin typeface="Calibri" panose="020F0502020204030204" pitchFamily="34" charset="0"/>
                <a:ea typeface="MS PGothic" panose="020B0600070205080204" pitchFamily="34" charset="-128"/>
                <a:cs typeface="Calibri"/>
                <a:sym typeface="Calibri"/>
              </a:rPr>
              <a:t>Lograr la enseñanza primaria universal</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s-ES_tradnl" sz="1200" b="0" i="0" u="none" strike="noStrike" kern="1200" cap="none" baseline="0" dirty="0" smtClean="0">
                <a:solidFill>
                  <a:srgbClr val="0990CF"/>
                </a:solidFill>
                <a:latin typeface="Calibri" panose="020F0502020204030204" pitchFamily="34" charset="0"/>
                <a:ea typeface="MS PGothic" panose="020B0600070205080204" pitchFamily="34" charset="-128"/>
                <a:cs typeface="Calibri"/>
                <a:sym typeface="Calibri"/>
              </a:rPr>
              <a:t>Promover la igualdad entre los sexos y el empoderamiento de la mujer</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s-ES_tradnl" sz="1200" b="0" i="0" u="none" strike="noStrike" kern="1200" cap="none" baseline="0" dirty="0" smtClean="0">
                <a:solidFill>
                  <a:srgbClr val="0990CF"/>
                </a:solidFill>
                <a:latin typeface="Calibri" panose="020F0502020204030204" pitchFamily="34" charset="0"/>
                <a:ea typeface="MS PGothic" panose="020B0600070205080204" pitchFamily="34" charset="-128"/>
                <a:cs typeface="Calibri"/>
                <a:sym typeface="Calibri"/>
              </a:rPr>
              <a:t>Reducir la mortalidad de los niños menores de 5 años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s-ES_tradnl" sz="1200" b="0" i="0" u="none" strike="noStrike" kern="1200" cap="none" baseline="0" dirty="0" smtClean="0">
                <a:solidFill>
                  <a:srgbClr val="0990CF"/>
                </a:solidFill>
                <a:latin typeface="Calibri" panose="020F0502020204030204" pitchFamily="34" charset="0"/>
                <a:ea typeface="MS PGothic" panose="020B0600070205080204" pitchFamily="34" charset="-128"/>
                <a:cs typeface="Calibri"/>
                <a:sym typeface="Calibri"/>
              </a:rPr>
              <a:t>Mejorar la salud materna</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s-ES_tradnl" sz="1200" b="0" i="0" u="none" strike="noStrike" kern="1200" cap="none" baseline="0" dirty="0" smtClean="0">
                <a:solidFill>
                  <a:srgbClr val="0990CF"/>
                </a:solidFill>
                <a:latin typeface="Calibri" panose="020F0502020204030204" pitchFamily="34" charset="0"/>
                <a:ea typeface="MS PGothic" panose="020B0600070205080204" pitchFamily="34" charset="-128"/>
                <a:cs typeface="Calibri"/>
                <a:sym typeface="Calibri"/>
              </a:rPr>
              <a:t>Combatir el VIH Sida, la malaria y otras enfermedades.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s-ES_tradnl" sz="1200" b="0" i="0" u="none" strike="noStrike" kern="1200" cap="none" baseline="0" dirty="0" smtClean="0">
                <a:solidFill>
                  <a:srgbClr val="0990CF"/>
                </a:solidFill>
                <a:latin typeface="Calibri" panose="020F0502020204030204" pitchFamily="34" charset="0"/>
                <a:ea typeface="MS PGothic" panose="020B0600070205080204" pitchFamily="34" charset="-128"/>
                <a:cs typeface="Calibri"/>
                <a:sym typeface="Calibri"/>
              </a:rPr>
              <a:t>Garantizar la sostenibilidad del medio ambiente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s-ES_tradnl" sz="1200" b="0" i="0" u="none" strike="noStrike" kern="1200" cap="none" baseline="0" dirty="0" smtClean="0">
                <a:solidFill>
                  <a:srgbClr val="0990CF"/>
                </a:solidFill>
                <a:latin typeface="Calibri" panose="020F0502020204030204" pitchFamily="34" charset="0"/>
                <a:ea typeface="MS PGothic" panose="020B0600070205080204" pitchFamily="34" charset="-128"/>
                <a:cs typeface="Calibri"/>
                <a:sym typeface="Calibri"/>
              </a:rPr>
              <a:t>Fomentar una alianza mundial para el desarrollo</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s-ES" b="0" dirty="0" smtClean="0"/>
              <a:t>A ellos la Argentina sumó</a:t>
            </a:r>
            <a:r>
              <a:rPr lang="es-ES" b="0" baseline="0" dirty="0" smtClean="0"/>
              <a:t> un 9</a:t>
            </a:r>
            <a:r>
              <a:rPr lang="es-ES" b="0" u="sng" baseline="30000" dirty="0" smtClean="0"/>
              <a:t>no</a:t>
            </a:r>
            <a:r>
              <a:rPr lang="es-ES" b="0" baseline="0" dirty="0" smtClean="0"/>
              <a:t>, Promover el trabajo decente</a:t>
            </a:r>
            <a:endParaRPr lang="es-ES" b="0" u="sng" baseline="30000" dirty="0" smtClean="0"/>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s-ES" u="sng" baseline="30000" dirty="0" smtClean="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s-ES" u="none" dirty="0" smtClean="0"/>
              <a:t>Doce</a:t>
            </a:r>
            <a:r>
              <a:rPr lang="es-ES" u="none" baseline="0" dirty="0" smtClean="0"/>
              <a:t> años más tarde</a:t>
            </a:r>
            <a:r>
              <a:rPr lang="es-ES" u="none" dirty="0" smtClean="0"/>
              <a:t>,</a:t>
            </a:r>
            <a:r>
              <a:rPr lang="es-ES" u="none" baseline="0" dirty="0" smtClean="0"/>
              <a:t> en 2012 </a:t>
            </a:r>
            <a:r>
              <a:rPr lang="es-ES" u="none" dirty="0" smtClean="0"/>
              <a:t>en la Conferencia</a:t>
            </a:r>
            <a:r>
              <a:rPr lang="es-ES" u="none" baseline="0" dirty="0" smtClean="0"/>
              <a:t> de Río +20, </a:t>
            </a:r>
            <a:r>
              <a:rPr lang="es-ES" u="none" dirty="0" smtClean="0"/>
              <a:t>el</a:t>
            </a:r>
            <a:r>
              <a:rPr lang="es-ES" u="none" baseline="0" dirty="0" smtClean="0"/>
              <a:t> sisma de</a:t>
            </a:r>
            <a:r>
              <a:rPr lang="es-ES" u="none" dirty="0" smtClean="0"/>
              <a:t> Naciones Unidas adoptó</a:t>
            </a:r>
            <a:r>
              <a:rPr lang="es-ES" u="none" baseline="0" dirty="0" smtClean="0"/>
              <a:t> el documento “El futuro que queremos” </a:t>
            </a:r>
            <a:r>
              <a:rPr lang="es-DO" i="0" dirty="0" smtClean="0"/>
              <a:t>contiene medidas claras y prácticas para poner en marcha el desarrollo sostenible. Dos temas principales: la economía verde en el contexto de desarrollo sostenible y la erradicación de la pobreza y el marco institucional para el desarrollo sostenible. Se acordó iniciar un proceso para desarrollar los ODS, basado en los ODM y que convergieran con la agenda de desarrollo post 2015.</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s-ES" u="none" baseline="0" dirty="0" smtClean="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s-ES" u="none" baseline="0" dirty="0" smtClean="0"/>
              <a:t>Luego, en 2015, se realizaron tres conferencias importantes: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u="none" baseline="0" dirty="0" smtClean="0"/>
              <a:t>En la conferencia de Marzo en Sendai sobre la reducción de Riesgos de Desastres se adoptó un marco de acción que incluye 7 objetivos globales para la prevención y respuesta a catástrofes.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u="none" baseline="0" dirty="0" smtClean="0"/>
              <a:t>En la conferencia de Agosto en Addis Abeba se estableció el marco mundial para garantizar el desarrollo sostenible y establece criterios importantes para cooperación internacional Sur-Sur.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ES" u="none" baseline="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u="none" baseline="0" dirty="0" smtClean="0"/>
              <a:t>En la cumbre de Estados Miembro se dictamina la resolución 70/71 donde se adopta la Agenda 2030 para el desarrollo Sostenible que establece ”</a:t>
            </a:r>
            <a:r>
              <a:rPr lang="es-AR" sz="1200" b="0" i="0" u="none" strike="noStrike" kern="1200" cap="none" dirty="0" smtClean="0">
                <a:solidFill>
                  <a:schemeClr val="tx1"/>
                </a:solidFill>
                <a:effectLst/>
                <a:latin typeface="Calibri"/>
                <a:ea typeface="Calibri"/>
                <a:cs typeface="Calibri"/>
                <a:sym typeface="Calibri"/>
              </a:rPr>
              <a:t>acabar con la pobreza y las privaciones en el mundo, afirmando que si este logro no se alcanzara no puede haber desarrollo sostenible posible.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AR" sz="1200" b="0" i="0" u="none" strike="noStrike" kern="1200" cap="none" dirty="0" smtClean="0">
              <a:solidFill>
                <a:schemeClr val="tx1"/>
              </a:solidFill>
              <a:effectLst/>
              <a:latin typeface="Calibri"/>
              <a:ea typeface="Calibri"/>
              <a:cs typeface="Calibri"/>
              <a:sym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u="none" baseline="0" dirty="0" smtClean="0"/>
              <a:t>Por último, luego de la cumbre de Estados Miembro, se celebró en Noviembre la conferencia sobre Cambio Climático en París donde alcanzó un acuerdo vinculante y universal sobre la reducción de gases de efecto invernadero. Por consiguiente los mismos serán tenidos en cuenta luego en la Agenda 2030.</a:t>
            </a:r>
            <a:endParaRPr lang="es-ES" u="none"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AR" sz="1200" b="0" i="0" u="none" strike="noStrike" kern="1200" cap="none" dirty="0" smtClean="0">
              <a:solidFill>
                <a:schemeClr val="tx1"/>
              </a:solidFill>
              <a:effectLst/>
              <a:latin typeface="Calibri"/>
              <a:ea typeface="Calibri"/>
              <a:cs typeface="Calibri"/>
              <a:sym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ES" u="none" baseline="0" dirty="0" smtClean="0"/>
          </a:p>
        </p:txBody>
      </p:sp>
      <p:sp>
        <p:nvSpPr>
          <p:cNvPr id="4" name="Marcador de pie de página 3"/>
          <p:cNvSpPr>
            <a:spLocks noGrp="1"/>
          </p:cNvSpPr>
          <p:nvPr>
            <p:ph type="ftr" idx="10"/>
          </p:nvPr>
        </p:nvSpPr>
        <p:spPr/>
        <p:txBody>
          <a:bodyPr/>
          <a:lstStyle/>
          <a:p>
            <a:endParaRPr lang="es-ES"/>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4</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1253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AR" sz="1200" b="0" i="0" u="none" strike="noStrike" kern="1200" cap="none" baseline="0" dirty="0" smtClean="0">
              <a:solidFill>
                <a:schemeClr val="tx1"/>
              </a:solidFill>
              <a:effectLst/>
              <a:latin typeface="Calibri"/>
              <a:ea typeface="Calibri"/>
              <a:cs typeface="Calibri"/>
              <a:sym typeface="Calibri"/>
            </a:endParaRPr>
          </a:p>
          <a:p>
            <a:r>
              <a:rPr lang="es-AR" sz="1200" b="0" i="0" u="none" strike="noStrike" kern="1200" cap="none" dirty="0" smtClean="0">
                <a:solidFill>
                  <a:schemeClr val="dk1"/>
                </a:solidFill>
                <a:effectLst/>
                <a:latin typeface="Calibri"/>
                <a:ea typeface="Calibri"/>
                <a:cs typeface="Calibri"/>
                <a:sym typeface="Calibri"/>
              </a:rPr>
              <a:t>A pesar de que los ODS no son jurídicamente obligatorios, se espera que los gobiernos los adopten como propios y establezcan marcos nacionales para su logro. Los países tienen la responsabilidad primordial del seguimiento y examen de los progresos conseguidos en el cumplimiento de los objetivos, para lo cual es necesario recopilar datos fiables, accesibles y oportunos. Las actividades regionales de seguimiento y examen se basarán en análisis llevados a cabo a nivel nacional y contribuirán al seguimiento y examen a nivel mundial.</a:t>
            </a:r>
          </a:p>
          <a:p>
            <a:pPr marL="0" marR="0" indent="0" algn="l" defTabSz="914400" rtl="0" eaLnBrk="1" fontAlgn="auto" latinLnBrk="0" hangingPunct="1">
              <a:lnSpc>
                <a:spcPct val="100000"/>
              </a:lnSpc>
              <a:spcBef>
                <a:spcPts val="0"/>
              </a:spcBef>
              <a:spcAft>
                <a:spcPts val="0"/>
              </a:spcAft>
              <a:buClrTx/>
              <a:buSzTx/>
              <a:buFontTx/>
              <a:buNone/>
              <a:tabLst/>
              <a:defRPr/>
            </a:pPr>
            <a:endParaRPr lang="es-AR" sz="1200" b="0" i="0" u="none" strike="noStrike" kern="1200" cap="none" dirty="0" smtClean="0">
              <a:solidFill>
                <a:schemeClr val="tx1"/>
              </a:solidFill>
              <a:effectLst/>
              <a:latin typeface="Calibri"/>
              <a:ea typeface="Calibri"/>
              <a:cs typeface="Calibri"/>
              <a:sym typeface="Calibri"/>
            </a:endParaRPr>
          </a:p>
          <a:p>
            <a:endParaRPr lang="es-AR" dirty="0"/>
          </a:p>
        </p:txBody>
      </p:sp>
      <p:sp>
        <p:nvSpPr>
          <p:cNvPr id="4" name="Marcador de pie de página 3"/>
          <p:cNvSpPr>
            <a:spLocks noGrp="1"/>
          </p:cNvSpPr>
          <p:nvPr>
            <p:ph type="ftr" idx="10"/>
          </p:nvPr>
        </p:nvSpPr>
        <p:spPr/>
        <p:txBody>
          <a:bodyPr/>
          <a:lstStyle/>
          <a:p>
            <a:endParaRPr lang="es-AR"/>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smtClean="0">
                <a:solidFill>
                  <a:schemeClr val="dk1"/>
                </a:solidFill>
                <a:latin typeface="Calibri"/>
                <a:ea typeface="Calibri"/>
                <a:cs typeface="Calibri"/>
                <a:sym typeface="Calibri"/>
              </a:rPr>
              <a:pPr algn="r">
                <a:buSzPct val="25000"/>
              </a:pPr>
              <a:t>5</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88066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Marcador de imagen de diapositiva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AR" altLang="es-AR" dirty="0" smtClean="0"/>
          </a:p>
          <a:p>
            <a:endParaRPr lang="es-ES" altLang="es-ES" dirty="0" smtClean="0"/>
          </a:p>
        </p:txBody>
      </p:sp>
      <p:sp>
        <p:nvSpPr>
          <p:cNvPr id="43012" name="Marcador de número de diapositiva 3"/>
          <p:cNvSpPr>
            <a:spLocks noGrp="1"/>
          </p:cNvSpPr>
          <p:nvPr>
            <p:ph type="sldNum" sz="quarter" idx="5"/>
          </p:nvPr>
        </p:nvSpPr>
        <p:spPr bwMode="auto">
          <a:xfrm>
            <a:off x="3884613" y="8685213"/>
            <a:ext cx="29718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B1909FA-5A6D-465D-9E2A-8832E56A2FF7}" type="slidenum">
              <a:rPr kumimoji="0" lang="es-AR" altLang="es-ES" sz="1400" b="0" i="0" u="none" strike="noStrike" kern="0" cap="none" spc="0" normalizeH="0" baseline="0" noProof="0" smtClean="0">
                <a:ln>
                  <a:noFill/>
                </a:ln>
                <a:solidFill>
                  <a:srgbClr val="000000"/>
                </a:solidFill>
                <a:effectLst/>
                <a:uLnTx/>
                <a:uFillTx/>
                <a:latin typeface="Calibri" panose="020F0502020204030204" pitchFamily="34" charset="0"/>
                <a:ea typeface="MS PGothic" panose="020B0600070205080204" pitchFamily="34" charset="-128"/>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0" lang="es-AR" altLang="es-ES" sz="1400" b="0" i="0" u="none" strike="noStrike" kern="0" cap="none" spc="0" normalizeH="0" baseline="0" noProof="0" smtClean="0">
              <a:ln>
                <a:noFill/>
              </a:ln>
              <a:solidFill>
                <a:srgbClr val="000000"/>
              </a:solidFill>
              <a:effectLst/>
              <a:uLnTx/>
              <a:uFillTx/>
              <a:latin typeface="Calibri" panose="020F0502020204030204" pitchFamily="34" charset="0"/>
              <a:ea typeface="MS PGothic" panose="020B0600070205080204" pitchFamily="34" charset="-128"/>
              <a:cs typeface="Arial"/>
              <a:sym typeface="Arial"/>
            </a:endParaRPr>
          </a:p>
        </p:txBody>
      </p:sp>
    </p:spTree>
    <p:extLst>
      <p:ext uri="{BB962C8B-B14F-4D97-AF65-F5344CB8AC3E}">
        <p14:creationId xmlns:p14="http://schemas.microsoft.com/office/powerpoint/2010/main" val="2659943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número de diapositiva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7B2D5D2-6B75-4931-920C-9F846486BD80}" type="slidenum">
              <a:rPr kumimoji="0" lang="es-ES" sz="1400"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s-ES"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6355323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pie de página 3"/>
          <p:cNvSpPr>
            <a:spLocks noGrp="1"/>
          </p:cNvSpPr>
          <p:nvPr>
            <p:ph type="ftr" idx="10"/>
          </p:nvPr>
        </p:nvSpPr>
        <p:spPr/>
        <p:txBody>
          <a:bodyPr/>
          <a:lstStyle/>
          <a:p>
            <a:endParaRPr lang="es-AR"/>
          </a:p>
        </p:txBody>
      </p:sp>
      <p:sp>
        <p:nvSpPr>
          <p:cNvPr id="5" name="Marcador de número de diapositiva 4"/>
          <p:cNvSpPr>
            <a:spLocks noGrp="1"/>
          </p:cNvSpPr>
          <p:nvPr>
            <p:ph type="sldNum" idx="11"/>
          </p:nvPr>
        </p:nvSpPr>
        <p:spPr/>
        <p:txBody>
          <a:bodyPr/>
          <a:lstStyle/>
          <a:p>
            <a:pPr algn="r">
              <a:buSzPct val="25000"/>
            </a:pPr>
            <a:fld id="{00000000-1234-1234-1234-123412341234}" type="slidenum">
              <a:rPr lang="es-AR" sz="1200">
                <a:solidFill>
                  <a:schemeClr val="dk1"/>
                </a:solidFill>
                <a:latin typeface="Calibri"/>
                <a:ea typeface="Calibri"/>
                <a:cs typeface="Calibri"/>
                <a:sym typeface="Calibri"/>
              </a:rPr>
              <a:pPr algn="r">
                <a:buSzPct val="25000"/>
              </a:pPr>
              <a:t>10</a:t>
            </a:fld>
            <a:endParaRPr lang="es-A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6399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número de diapositiva 3"/>
          <p:cNvSpPr>
            <a:spLocks noGrp="1"/>
          </p:cNvSpPr>
          <p:nvPr>
            <p:ph type="sldNum" sz="quarter" idx="10"/>
          </p:nvPr>
        </p:nvSpPr>
        <p:spPr/>
        <p:txBody>
          <a:bodyPr/>
          <a:lstStyle/>
          <a:p>
            <a:fld id="{E46AA8F5-DA86-4170-9A30-D5503ABF7E7D}" type="slidenum">
              <a:rPr lang="es-ES" smtClean="0"/>
              <a:t>11</a:t>
            </a:fld>
            <a:endParaRPr lang="es-ES"/>
          </a:p>
        </p:txBody>
      </p:sp>
    </p:spTree>
    <p:extLst>
      <p:ext uri="{BB962C8B-B14F-4D97-AF65-F5344CB8AC3E}">
        <p14:creationId xmlns:p14="http://schemas.microsoft.com/office/powerpoint/2010/main" val="11102547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ulos">
    <p:spTree>
      <p:nvGrpSpPr>
        <p:cNvPr id="1" name="Shape 60"/>
        <p:cNvGrpSpPr/>
        <p:nvPr/>
      </p:nvGrpSpPr>
      <p:grpSpPr>
        <a:xfrm>
          <a:off x="0" y="0"/>
          <a:ext cx="0" cy="0"/>
          <a:chOff x="0" y="0"/>
          <a:chExt cx="0" cy="0"/>
        </a:xfrm>
      </p:grpSpPr>
      <p:sp>
        <p:nvSpPr>
          <p:cNvPr id="4" name="Rectangle 1"/>
          <p:cNvSpPr/>
          <p:nvPr userDrawn="1"/>
        </p:nvSpPr>
        <p:spPr>
          <a:xfrm>
            <a:off x="0" y="0"/>
            <a:ext cx="12192000" cy="6858000"/>
          </a:xfrm>
          <a:prstGeom prst="rect">
            <a:avLst/>
          </a:prstGeom>
          <a:solidFill>
            <a:srgbClr val="0095D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sz="1800" kern="1200">
              <a:solidFill>
                <a:prstClr val="white"/>
              </a:solidFill>
            </a:endParaRPr>
          </a:p>
        </p:txBody>
      </p:sp>
      <p:sp>
        <p:nvSpPr>
          <p:cNvPr id="5" name="Marcador de texto 4"/>
          <p:cNvSpPr>
            <a:spLocks noGrp="1"/>
          </p:cNvSpPr>
          <p:nvPr>
            <p:ph type="body" sz="quarter" idx="10" hasCustomPrompt="1"/>
          </p:nvPr>
        </p:nvSpPr>
        <p:spPr>
          <a:xfrm>
            <a:off x="835336" y="3136623"/>
            <a:ext cx="10574338" cy="1231900"/>
          </a:xfrm>
          <a:prstGeom prst="rect">
            <a:avLst/>
          </a:prstGeom>
        </p:spPr>
        <p:txBody>
          <a:bodyPr/>
          <a:lstStyle>
            <a:lvl1pPr marL="177800" indent="0" algn="ctr">
              <a:buNone/>
              <a:defRPr sz="3200" b="1">
                <a:solidFill>
                  <a:schemeClr val="bg1"/>
                </a:solidFill>
                <a:latin typeface="Calibri" panose="020F0502020204030204" pitchFamily="34" charset="0"/>
                <a:cs typeface="Calibri" panose="020F0502020204030204" pitchFamily="34" charset="0"/>
              </a:defRPr>
            </a:lvl1pPr>
          </a:lstStyle>
          <a:p>
            <a:pPr lvl="0"/>
            <a:r>
              <a:rPr lang="es-ES" dirty="0" smtClean="0"/>
              <a:t>TÍTULO</a:t>
            </a:r>
          </a:p>
        </p:txBody>
      </p:sp>
      <p:sp>
        <p:nvSpPr>
          <p:cNvPr id="7" name="Marcador de texto 4"/>
          <p:cNvSpPr>
            <a:spLocks noGrp="1"/>
          </p:cNvSpPr>
          <p:nvPr>
            <p:ph type="body" sz="quarter" idx="11" hasCustomPrompt="1"/>
          </p:nvPr>
        </p:nvSpPr>
        <p:spPr>
          <a:xfrm>
            <a:off x="835336" y="4368523"/>
            <a:ext cx="10574338" cy="1231900"/>
          </a:xfrm>
          <a:prstGeom prst="rect">
            <a:avLst/>
          </a:prstGeom>
        </p:spPr>
        <p:txBody>
          <a:bodyPr/>
          <a:lstStyle>
            <a:lvl1pPr marL="177800" indent="0" algn="ctr">
              <a:buNone/>
              <a:defRPr sz="2400" b="1" i="0" baseline="0">
                <a:solidFill>
                  <a:schemeClr val="bg1"/>
                </a:solidFill>
                <a:latin typeface="Calibri" panose="020F0502020204030204" pitchFamily="34" charset="0"/>
                <a:cs typeface="Calibri" panose="020F0502020204030204" pitchFamily="34" charset="0"/>
              </a:defRPr>
            </a:lvl1pPr>
          </a:lstStyle>
          <a:p>
            <a:pPr lvl="0"/>
            <a:r>
              <a:rPr lang="es-ES" dirty="0" smtClean="0"/>
              <a:t>Lugar y Fecha</a:t>
            </a:r>
          </a:p>
        </p:txBody>
      </p:sp>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56103" y="5503487"/>
            <a:ext cx="3690507" cy="1653894"/>
          </a:xfrm>
          <a:prstGeom prst="rect">
            <a:avLst/>
          </a:prstGeom>
        </p:spPr>
      </p:pic>
    </p:spTree>
    <p:extLst>
      <p:ext uri="{BB962C8B-B14F-4D97-AF65-F5344CB8AC3E}">
        <p14:creationId xmlns:p14="http://schemas.microsoft.com/office/powerpoint/2010/main" val="26761936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Diapositiva en Blanco">
    <p:spTree>
      <p:nvGrpSpPr>
        <p:cNvPr id="1" name=""/>
        <p:cNvGrpSpPr/>
        <p:nvPr/>
      </p:nvGrpSpPr>
      <p:grpSpPr>
        <a:xfrm>
          <a:off x="0" y="0"/>
          <a:ext cx="0" cy="0"/>
          <a:chOff x="0" y="0"/>
          <a:chExt cx="0" cy="0"/>
        </a:xfrm>
      </p:grpSpPr>
      <p:sp>
        <p:nvSpPr>
          <p:cNvPr id="4" name="Rectángulo 3"/>
          <p:cNvSpPr/>
          <p:nvPr userDrawn="1"/>
        </p:nvSpPr>
        <p:spPr>
          <a:xfrm>
            <a:off x="495300" y="6045200"/>
            <a:ext cx="2095500" cy="676742"/>
          </a:xfrm>
          <a:prstGeom prst="rect">
            <a:avLst/>
          </a:prstGeom>
          <a:solidFill>
            <a:srgbClr val="009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7" name="Marcador de número de diapositiva 5"/>
          <p:cNvSpPr>
            <a:spLocks noGrp="1"/>
          </p:cNvSpPr>
          <p:nvPr>
            <p:ph type="sldNum" sz="quarter" idx="4"/>
          </p:nvPr>
        </p:nvSpPr>
        <p:spPr>
          <a:xfrm>
            <a:off x="9246704" y="542869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675F79-6178-42ED-8DF2-60C520531103}" type="slidenum">
              <a:rPr lang="es-AR" smtClean="0"/>
              <a:t>‹Nº›</a:t>
            </a:fld>
            <a:endParaRPr lang="es-AR"/>
          </a:p>
        </p:txBody>
      </p:sp>
      <p:sp>
        <p:nvSpPr>
          <p:cNvPr id="9" name="Rectángulo 8"/>
          <p:cNvSpPr/>
          <p:nvPr userDrawn="1"/>
        </p:nvSpPr>
        <p:spPr>
          <a:xfrm>
            <a:off x="495300" y="6045200"/>
            <a:ext cx="2095500" cy="676742"/>
          </a:xfrm>
          <a:prstGeom prst="rect">
            <a:avLst/>
          </a:prstGeom>
          <a:solidFill>
            <a:srgbClr val="009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pic>
        <p:nvPicPr>
          <p:cNvPr id="10" name="Imagen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3835" y="6078414"/>
            <a:ext cx="2690066" cy="541965"/>
          </a:xfrm>
          <a:prstGeom prst="rect">
            <a:avLst/>
          </a:prstGeom>
        </p:spPr>
      </p:pic>
    </p:spTree>
    <p:extLst>
      <p:ext uri="{BB962C8B-B14F-4D97-AF65-F5344CB8AC3E}">
        <p14:creationId xmlns:p14="http://schemas.microsoft.com/office/powerpoint/2010/main" val="2010000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ítulos">
    <p:spTree>
      <p:nvGrpSpPr>
        <p:cNvPr id="1" name=""/>
        <p:cNvGrpSpPr/>
        <p:nvPr/>
      </p:nvGrpSpPr>
      <p:grpSpPr>
        <a:xfrm>
          <a:off x="0" y="0"/>
          <a:ext cx="0" cy="0"/>
          <a:chOff x="0" y="0"/>
          <a:chExt cx="0" cy="0"/>
        </a:xfrm>
      </p:grpSpPr>
      <p:sp>
        <p:nvSpPr>
          <p:cNvPr id="4" name="Rectángulo 3"/>
          <p:cNvSpPr/>
          <p:nvPr userDrawn="1"/>
        </p:nvSpPr>
        <p:spPr>
          <a:xfrm>
            <a:off x="495300" y="6045200"/>
            <a:ext cx="2095500" cy="676742"/>
          </a:xfrm>
          <a:prstGeom prst="rect">
            <a:avLst/>
          </a:prstGeom>
          <a:solidFill>
            <a:srgbClr val="009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367" y="6006920"/>
            <a:ext cx="2845111" cy="689622"/>
          </a:xfrm>
          <a:prstGeom prst="rect">
            <a:avLst/>
          </a:prstGeom>
        </p:spPr>
      </p:pic>
      <p:sp>
        <p:nvSpPr>
          <p:cNvPr id="7" name="Marcador de número de diapositiva 5"/>
          <p:cNvSpPr>
            <a:spLocks noGrp="1"/>
          </p:cNvSpPr>
          <p:nvPr>
            <p:ph type="sldNum" sz="quarter" idx="4"/>
          </p:nvPr>
        </p:nvSpPr>
        <p:spPr>
          <a:xfrm>
            <a:off x="9246704" y="542869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675F79-6178-42ED-8DF2-60C520531103}" type="slidenum">
              <a:rPr lang="es-AR" smtClean="0"/>
              <a:t>‹Nº›</a:t>
            </a:fld>
            <a:endParaRPr lang="es-AR"/>
          </a:p>
        </p:txBody>
      </p:sp>
      <p:sp>
        <p:nvSpPr>
          <p:cNvPr id="9" name="Rectángulo 8"/>
          <p:cNvSpPr/>
          <p:nvPr userDrawn="1"/>
        </p:nvSpPr>
        <p:spPr>
          <a:xfrm>
            <a:off x="495300" y="6045200"/>
            <a:ext cx="2095500" cy="676742"/>
          </a:xfrm>
          <a:prstGeom prst="rect">
            <a:avLst/>
          </a:prstGeom>
          <a:solidFill>
            <a:srgbClr val="009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pic>
        <p:nvPicPr>
          <p:cNvPr id="10" name="Imagen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3835" y="6078414"/>
            <a:ext cx="2690066" cy="541965"/>
          </a:xfrm>
          <a:prstGeom prst="rect">
            <a:avLst/>
          </a:prstGeom>
        </p:spPr>
      </p:pic>
      <p:sp>
        <p:nvSpPr>
          <p:cNvPr id="11" name="Marcador de texto 2"/>
          <p:cNvSpPr>
            <a:spLocks noGrp="1"/>
          </p:cNvSpPr>
          <p:nvPr>
            <p:ph type="body" sz="quarter" idx="10" hasCustomPrompt="1"/>
          </p:nvPr>
        </p:nvSpPr>
        <p:spPr>
          <a:xfrm>
            <a:off x="2480129" y="3184525"/>
            <a:ext cx="7369175" cy="400504"/>
          </a:xfrm>
          <a:prstGeom prst="rect">
            <a:avLst/>
          </a:prstGeom>
        </p:spPr>
        <p:txBody>
          <a:bodyPr/>
          <a:lstStyle>
            <a:lvl1pPr algn="ctr">
              <a:defRPr sz="2000" b="1" baseline="0">
                <a:solidFill>
                  <a:schemeClr val="tx1">
                    <a:lumMod val="50000"/>
                    <a:lumOff val="50000"/>
                  </a:schemeClr>
                </a:solidFill>
                <a:latin typeface="Calibri" panose="020F0502020204030204" pitchFamily="34" charset="0"/>
                <a:cs typeface="Calibri" panose="020F0502020204030204" pitchFamily="34" charset="0"/>
              </a:defRPr>
            </a:lvl1pPr>
          </a:lstStyle>
          <a:p>
            <a:pPr lvl="0"/>
            <a:r>
              <a:rPr lang="es-ES" dirty="0" smtClean="0"/>
              <a:t>TÍTULO</a:t>
            </a:r>
          </a:p>
        </p:txBody>
      </p:sp>
      <p:sp>
        <p:nvSpPr>
          <p:cNvPr id="12" name="Marcador de texto 13"/>
          <p:cNvSpPr>
            <a:spLocks noGrp="1"/>
          </p:cNvSpPr>
          <p:nvPr>
            <p:ph type="body" sz="quarter" idx="11" hasCustomPrompt="1"/>
          </p:nvPr>
        </p:nvSpPr>
        <p:spPr>
          <a:xfrm>
            <a:off x="3943803" y="3867100"/>
            <a:ext cx="4441825" cy="639763"/>
          </a:xfrm>
          <a:prstGeom prst="rect">
            <a:avLst/>
          </a:prstGeom>
        </p:spPr>
        <p:txBody>
          <a:bodyPr/>
          <a:lstStyle>
            <a:lvl1pPr algn="ctr">
              <a:defRPr lang="es-AR" sz="1800" b="1" i="0" u="none" strike="noStrike" cap="none" baseline="0" dirty="0">
                <a:solidFill>
                  <a:schemeClr val="tx1">
                    <a:lumMod val="50000"/>
                    <a:lumOff val="50000"/>
                  </a:schemeClr>
                </a:solidFill>
                <a:latin typeface="Calibri" panose="020F0502020204030204" pitchFamily="34" charset="0"/>
                <a:ea typeface="Arial"/>
                <a:cs typeface="Calibri" panose="020F0502020204030204" pitchFamily="34" charset="0"/>
                <a:sym typeface="Arial"/>
              </a:defRPr>
            </a:lvl1pPr>
          </a:lstStyle>
          <a:p>
            <a:pPr lvl="0"/>
            <a:r>
              <a:rPr lang="es-ES" dirty="0" smtClean="0"/>
              <a:t>Lugar y Fecha</a:t>
            </a:r>
            <a:endParaRPr lang="es-AR" dirty="0"/>
          </a:p>
        </p:txBody>
      </p:sp>
    </p:spTree>
    <p:extLst>
      <p:ext uri="{BB962C8B-B14F-4D97-AF65-F5344CB8AC3E}">
        <p14:creationId xmlns:p14="http://schemas.microsoft.com/office/powerpoint/2010/main" val="37395889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ubtema">
    <p:spTree>
      <p:nvGrpSpPr>
        <p:cNvPr id="1" name=""/>
        <p:cNvGrpSpPr/>
        <p:nvPr/>
      </p:nvGrpSpPr>
      <p:grpSpPr>
        <a:xfrm>
          <a:off x="0" y="0"/>
          <a:ext cx="0" cy="0"/>
          <a:chOff x="0" y="0"/>
          <a:chExt cx="0" cy="0"/>
        </a:xfrm>
      </p:grpSpPr>
      <p:sp>
        <p:nvSpPr>
          <p:cNvPr id="4" name="Rectángulo 3"/>
          <p:cNvSpPr/>
          <p:nvPr userDrawn="1"/>
        </p:nvSpPr>
        <p:spPr>
          <a:xfrm>
            <a:off x="495300" y="6045200"/>
            <a:ext cx="2095500" cy="676742"/>
          </a:xfrm>
          <a:prstGeom prst="rect">
            <a:avLst/>
          </a:prstGeom>
          <a:solidFill>
            <a:srgbClr val="009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367" y="6006920"/>
            <a:ext cx="2845111" cy="689622"/>
          </a:xfrm>
          <a:prstGeom prst="rect">
            <a:avLst/>
          </a:prstGeom>
        </p:spPr>
      </p:pic>
      <p:sp>
        <p:nvSpPr>
          <p:cNvPr id="7" name="Marcador de número de diapositiva 5"/>
          <p:cNvSpPr>
            <a:spLocks noGrp="1"/>
          </p:cNvSpPr>
          <p:nvPr>
            <p:ph type="sldNum" sz="quarter" idx="4"/>
          </p:nvPr>
        </p:nvSpPr>
        <p:spPr>
          <a:xfrm>
            <a:off x="9246704" y="542869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675F79-6178-42ED-8DF2-60C520531103}" type="slidenum">
              <a:rPr lang="es-AR" smtClean="0"/>
              <a:t>‹Nº›</a:t>
            </a:fld>
            <a:endParaRPr lang="es-AR"/>
          </a:p>
        </p:txBody>
      </p:sp>
      <p:sp>
        <p:nvSpPr>
          <p:cNvPr id="5" name="Rectángulo 4"/>
          <p:cNvSpPr/>
          <p:nvPr userDrawn="1"/>
        </p:nvSpPr>
        <p:spPr>
          <a:xfrm>
            <a:off x="495300" y="6045200"/>
            <a:ext cx="2095500" cy="676742"/>
          </a:xfrm>
          <a:prstGeom prst="rect">
            <a:avLst/>
          </a:prstGeom>
          <a:solidFill>
            <a:srgbClr val="009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pic>
        <p:nvPicPr>
          <p:cNvPr id="9" name="Imagen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3835" y="6078414"/>
            <a:ext cx="2690066" cy="541965"/>
          </a:xfrm>
          <a:prstGeom prst="rect">
            <a:avLst/>
          </a:prstGeom>
        </p:spPr>
      </p:pic>
      <p:sp>
        <p:nvSpPr>
          <p:cNvPr id="8" name="Marcador de texto 2"/>
          <p:cNvSpPr>
            <a:spLocks noGrp="1"/>
          </p:cNvSpPr>
          <p:nvPr>
            <p:ph type="body" sz="quarter" idx="10" hasCustomPrompt="1"/>
          </p:nvPr>
        </p:nvSpPr>
        <p:spPr>
          <a:xfrm>
            <a:off x="2480129" y="3184525"/>
            <a:ext cx="7369175" cy="400504"/>
          </a:xfrm>
          <a:prstGeom prst="rect">
            <a:avLst/>
          </a:prstGeom>
        </p:spPr>
        <p:txBody>
          <a:bodyPr/>
          <a:lstStyle>
            <a:lvl1pPr algn="ctr">
              <a:defRPr sz="2000" b="1" baseline="0">
                <a:solidFill>
                  <a:schemeClr val="tx1">
                    <a:lumMod val="50000"/>
                    <a:lumOff val="50000"/>
                  </a:schemeClr>
                </a:solidFill>
                <a:latin typeface="Calibri" panose="020F0502020204030204" pitchFamily="34" charset="0"/>
                <a:cs typeface="Calibri" panose="020F0502020204030204" pitchFamily="34" charset="0"/>
              </a:defRPr>
            </a:lvl1pPr>
          </a:lstStyle>
          <a:p>
            <a:pPr lvl="0"/>
            <a:r>
              <a:rPr lang="es-ES" dirty="0" smtClean="0"/>
              <a:t>SUBTEMA</a:t>
            </a:r>
          </a:p>
        </p:txBody>
      </p:sp>
    </p:spTree>
    <p:extLst>
      <p:ext uri="{BB962C8B-B14F-4D97-AF65-F5344CB8AC3E}">
        <p14:creationId xmlns:p14="http://schemas.microsoft.com/office/powerpoint/2010/main" val="222525108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0% BLANCO">
    <p:spTree>
      <p:nvGrpSpPr>
        <p:cNvPr id="1" name=""/>
        <p:cNvGrpSpPr/>
        <p:nvPr/>
      </p:nvGrpSpPr>
      <p:grpSpPr>
        <a:xfrm>
          <a:off x="0" y="0"/>
          <a:ext cx="0" cy="0"/>
          <a:chOff x="0" y="0"/>
          <a:chExt cx="0" cy="0"/>
        </a:xfrm>
      </p:grpSpPr>
      <p:sp>
        <p:nvSpPr>
          <p:cNvPr id="3" name="Marcador de número de diapositiva 2"/>
          <p:cNvSpPr>
            <a:spLocks noGrp="1"/>
          </p:cNvSpPr>
          <p:nvPr>
            <p:ph type="sldNum" sz="quarter" idx="10"/>
          </p:nvPr>
        </p:nvSpPr>
        <p:spPr/>
        <p:txBody>
          <a:bodyPr/>
          <a:lstStyle/>
          <a:p>
            <a:fld id="{0F675F79-6178-42ED-8DF2-60C520531103}" type="slidenum">
              <a:rPr lang="es-AR" smtClean="0"/>
              <a:t>‹Nº›</a:t>
            </a:fld>
            <a:endParaRPr lang="es-AR"/>
          </a:p>
        </p:txBody>
      </p:sp>
      <p:sp>
        <p:nvSpPr>
          <p:cNvPr id="4" name="Rectángulo 3"/>
          <p:cNvSpPr/>
          <p:nvPr userDrawn="1"/>
        </p:nvSpPr>
        <p:spPr>
          <a:xfrm>
            <a:off x="0" y="5793823"/>
            <a:ext cx="12192000" cy="10641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extLst>
      <p:ext uri="{BB962C8B-B14F-4D97-AF65-F5344CB8AC3E}">
        <p14:creationId xmlns:p14="http://schemas.microsoft.com/office/powerpoint/2010/main" val="2077532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Diapositiva Basica">
    <p:spTree>
      <p:nvGrpSpPr>
        <p:cNvPr id="1" name=""/>
        <p:cNvGrpSpPr/>
        <p:nvPr/>
      </p:nvGrpSpPr>
      <p:grpSpPr>
        <a:xfrm>
          <a:off x="0" y="0"/>
          <a:ext cx="0" cy="0"/>
          <a:chOff x="0" y="0"/>
          <a:chExt cx="0" cy="0"/>
        </a:xfrm>
      </p:grpSpPr>
      <p:sp>
        <p:nvSpPr>
          <p:cNvPr id="15" name="Marcador de texto 14"/>
          <p:cNvSpPr>
            <a:spLocks noGrp="1"/>
          </p:cNvSpPr>
          <p:nvPr>
            <p:ph type="body" sz="quarter" idx="11" hasCustomPrompt="1"/>
          </p:nvPr>
        </p:nvSpPr>
        <p:spPr>
          <a:xfrm>
            <a:off x="609116" y="1605210"/>
            <a:ext cx="10999788" cy="3438525"/>
          </a:xfrm>
          <a:prstGeom prst="rect">
            <a:avLst/>
          </a:prstGeom>
        </p:spPr>
        <p:txBody>
          <a:bodyPr/>
          <a:lstStyle>
            <a:lvl1pPr marL="177800" marR="0" indent="0" algn="l" rtl="0">
              <a:lnSpc>
                <a:spcPct val="100000"/>
              </a:lnSpc>
              <a:spcBef>
                <a:spcPts val="0"/>
              </a:spcBef>
              <a:spcAft>
                <a:spcPts val="0"/>
              </a:spcAft>
              <a:buNone/>
              <a:defRPr lang="es-AR" sz="1800" b="0" i="0" u="none" strike="noStrike" cap="none" dirty="0">
                <a:solidFill>
                  <a:schemeClr val="bg1">
                    <a:lumMod val="50000"/>
                  </a:schemeClr>
                </a:solidFill>
                <a:latin typeface="Calibri" panose="020F0502020204030204" pitchFamily="34" charset="0"/>
                <a:ea typeface="Arial"/>
                <a:cs typeface="Calibri" panose="020F0502020204030204" pitchFamily="34" charset="0"/>
                <a:sym typeface="Arial"/>
              </a:defRPr>
            </a:lvl1pPr>
          </a:lstStyle>
          <a:p>
            <a:pPr lvl="0"/>
            <a:r>
              <a:rPr lang="es-ES" dirty="0" smtClean="0"/>
              <a:t>Haga clic para agregar texto</a:t>
            </a:r>
            <a:endParaRPr lang="es-AR" dirty="0"/>
          </a:p>
        </p:txBody>
      </p:sp>
      <p:sp>
        <p:nvSpPr>
          <p:cNvPr id="12" name="Marcador de texto 11"/>
          <p:cNvSpPr>
            <a:spLocks noGrp="1"/>
          </p:cNvSpPr>
          <p:nvPr>
            <p:ph type="body" sz="quarter" idx="10" hasCustomPrompt="1"/>
          </p:nvPr>
        </p:nvSpPr>
        <p:spPr>
          <a:xfrm>
            <a:off x="419099" y="973138"/>
            <a:ext cx="5875683" cy="400050"/>
          </a:xfrm>
          <a:prstGeom prst="rect">
            <a:avLst/>
          </a:prstGeom>
        </p:spPr>
        <p:txBody>
          <a:bodyPr/>
          <a:lstStyle>
            <a:lvl1pPr marL="0" marR="0" indent="0" algn="l" rtl="0">
              <a:lnSpc>
                <a:spcPct val="90000"/>
              </a:lnSpc>
              <a:spcBef>
                <a:spcPts val="0"/>
              </a:spcBef>
              <a:spcAft>
                <a:spcPts val="0"/>
              </a:spcAft>
              <a:buClr>
                <a:schemeClr val="dk1"/>
              </a:buClr>
              <a:buFont typeface="Calibri"/>
              <a:buNone/>
              <a:defRPr lang="es-AR" sz="2000" b="1" i="0" u="none" strike="noStrike" cap="none" dirty="0">
                <a:solidFill>
                  <a:srgbClr val="0095D5"/>
                </a:solidFill>
                <a:latin typeface="Calibri"/>
                <a:ea typeface="Calibri"/>
                <a:cs typeface="Calibri"/>
                <a:sym typeface="Calibri"/>
              </a:defRPr>
            </a:lvl1pPr>
            <a:lvl2pPr marL="609600" indent="0">
              <a:buNone/>
              <a:defRPr/>
            </a:lvl2pPr>
          </a:lstStyle>
          <a:p>
            <a:pPr lvl="0"/>
            <a:r>
              <a:rPr lang="es-ES" dirty="0" smtClean="0"/>
              <a:t>Haga </a:t>
            </a:r>
            <a:r>
              <a:rPr lang="es-ES" dirty="0" err="1" smtClean="0"/>
              <a:t>click</a:t>
            </a:r>
            <a:r>
              <a:rPr lang="es-ES" dirty="0" smtClean="0"/>
              <a:t> para agregar subtítulo</a:t>
            </a:r>
            <a:endParaRPr lang="es-AR" dirty="0"/>
          </a:p>
        </p:txBody>
      </p:sp>
      <p:sp>
        <p:nvSpPr>
          <p:cNvPr id="10" name="Shape 10"/>
          <p:cNvSpPr txBox="1">
            <a:spLocks noGrp="1"/>
          </p:cNvSpPr>
          <p:nvPr>
            <p:ph type="title"/>
          </p:nvPr>
        </p:nvSpPr>
        <p:spPr>
          <a:xfrm>
            <a:off x="418454" y="511445"/>
            <a:ext cx="11190450" cy="461665"/>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2400" b="1" i="0" u="none" strike="noStrike" cap="none">
                <a:solidFill>
                  <a:srgbClr val="0095D5"/>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7" name="Marcador de número de diapositiva 5"/>
          <p:cNvSpPr>
            <a:spLocks noGrp="1"/>
          </p:cNvSpPr>
          <p:nvPr>
            <p:ph type="sldNum" sz="quarter" idx="4"/>
          </p:nvPr>
        </p:nvSpPr>
        <p:spPr>
          <a:xfrm>
            <a:off x="9246704" y="542869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675F79-6178-42ED-8DF2-60C520531103}" type="slidenum">
              <a:rPr lang="es-AR" smtClean="0"/>
              <a:t>‹Nº›</a:t>
            </a:fld>
            <a:endParaRPr lang="es-AR"/>
          </a:p>
        </p:txBody>
      </p:sp>
      <p:sp>
        <p:nvSpPr>
          <p:cNvPr id="9" name="Rectángulo 8"/>
          <p:cNvSpPr/>
          <p:nvPr userDrawn="1"/>
        </p:nvSpPr>
        <p:spPr>
          <a:xfrm>
            <a:off x="495300" y="6045200"/>
            <a:ext cx="2095500" cy="676742"/>
          </a:xfrm>
          <a:prstGeom prst="rect">
            <a:avLst/>
          </a:prstGeom>
          <a:solidFill>
            <a:srgbClr val="009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pic>
        <p:nvPicPr>
          <p:cNvPr id="13"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3835" y="6078414"/>
            <a:ext cx="2690066" cy="541965"/>
          </a:xfrm>
          <a:prstGeom prst="rect">
            <a:avLst/>
          </a:prstGeom>
        </p:spPr>
      </p:pic>
    </p:spTree>
    <p:extLst>
      <p:ext uri="{BB962C8B-B14F-4D97-AF65-F5344CB8AC3E}">
        <p14:creationId xmlns:p14="http://schemas.microsoft.com/office/powerpoint/2010/main" val="3271553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E93F055A-AA5C-4056-BEF9-A134F8AC85B2}"/>
              </a:ext>
            </a:extLst>
          </p:cNvPr>
          <p:cNvSpPr>
            <a:spLocks noGrp="1"/>
          </p:cNvSpPr>
          <p:nvPr>
            <p:ph type="dt" sz="half" idx="10"/>
          </p:nvPr>
        </p:nvSpPr>
        <p:spPr>
          <a:xfrm>
            <a:off x="838200" y="6356350"/>
            <a:ext cx="2743200" cy="365125"/>
          </a:xfrm>
          <a:prstGeom prst="rect">
            <a:avLst/>
          </a:prstGeom>
        </p:spPr>
        <p:txBody>
          <a:bodyPr/>
          <a:lstStyle/>
          <a:p>
            <a:fld id="{37CC2060-FC63-4E02-B642-857F37F92FB9}" type="datetimeFigureOut">
              <a:rPr lang="es-MX" smtClean="0"/>
              <a:t>01/10/2019</a:t>
            </a:fld>
            <a:endParaRPr lang="es-MX"/>
          </a:p>
        </p:txBody>
      </p:sp>
      <p:sp>
        <p:nvSpPr>
          <p:cNvPr id="3" name="Marcador de pie de página 2">
            <a:extLst>
              <a:ext uri="{FF2B5EF4-FFF2-40B4-BE49-F238E27FC236}">
                <a16:creationId xmlns:a16="http://schemas.microsoft.com/office/drawing/2014/main" id="{06B36464-5EEF-4151-94CF-38ACAD11EECB}"/>
              </a:ext>
            </a:extLst>
          </p:cNvPr>
          <p:cNvSpPr>
            <a:spLocks noGrp="1"/>
          </p:cNvSpPr>
          <p:nvPr>
            <p:ph type="ftr" sz="quarter" idx="11"/>
          </p:nvPr>
        </p:nvSpPr>
        <p:spPr>
          <a:xfrm>
            <a:off x="4038600" y="6356350"/>
            <a:ext cx="4114800" cy="365125"/>
          </a:xfrm>
          <a:prstGeom prst="rect">
            <a:avLst/>
          </a:prstGeom>
        </p:spPr>
        <p:txBody>
          <a:bodyPr/>
          <a:lstStyle/>
          <a:p>
            <a:endParaRPr lang="es-MX"/>
          </a:p>
        </p:txBody>
      </p:sp>
      <p:sp>
        <p:nvSpPr>
          <p:cNvPr id="4" name="Marcador de número de diapositiva 3">
            <a:extLst>
              <a:ext uri="{FF2B5EF4-FFF2-40B4-BE49-F238E27FC236}">
                <a16:creationId xmlns:a16="http://schemas.microsoft.com/office/drawing/2014/main" id="{F7427AA5-16BC-421A-83F0-D2A389621FCA}"/>
              </a:ext>
            </a:extLst>
          </p:cNvPr>
          <p:cNvSpPr>
            <a:spLocks noGrp="1"/>
          </p:cNvSpPr>
          <p:nvPr>
            <p:ph type="sldNum" sz="quarter" idx="12"/>
          </p:nvPr>
        </p:nvSpPr>
        <p:spPr/>
        <p:txBody>
          <a:bodyPr/>
          <a:lstStyle/>
          <a:p>
            <a:fld id="{23CCA43F-1735-4CA2-8374-243D7D0F62A2}" type="slidenum">
              <a:rPr lang="es-MX" smtClean="0"/>
              <a:t>‹Nº›</a:t>
            </a:fld>
            <a:endParaRPr lang="es-MX"/>
          </a:p>
        </p:txBody>
      </p:sp>
    </p:spTree>
    <p:extLst>
      <p:ext uri="{BB962C8B-B14F-4D97-AF65-F5344CB8AC3E}">
        <p14:creationId xmlns:p14="http://schemas.microsoft.com/office/powerpoint/2010/main" val="575764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s-ES" smtClean="0"/>
              <a:t>Haga clic para modificar el estilo de título del patrón</a:t>
            </a:r>
            <a:endParaRPr lang="es-AR"/>
          </a:p>
        </p:txBody>
      </p:sp>
      <p:sp>
        <p:nvSpPr>
          <p:cNvPr id="3" name="Subtítulo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AR"/>
          </a:p>
        </p:txBody>
      </p:sp>
      <p:sp>
        <p:nvSpPr>
          <p:cNvPr id="4" name="Marcador de fecha 3"/>
          <p:cNvSpPr>
            <a:spLocks noGrp="1"/>
          </p:cNvSpPr>
          <p:nvPr>
            <p:ph type="dt" sz="half" idx="10"/>
          </p:nvPr>
        </p:nvSpPr>
        <p:spPr>
          <a:xfrm>
            <a:off x="838200" y="6356350"/>
            <a:ext cx="2743200" cy="365125"/>
          </a:xfrm>
          <a:prstGeom prst="rect">
            <a:avLst/>
          </a:prstGeom>
        </p:spPr>
        <p:txBody>
          <a:bodyPr/>
          <a:lstStyle>
            <a:lvl1pPr>
              <a:defRPr/>
            </a:lvl1pPr>
          </a:lstStyle>
          <a:p>
            <a:pPr>
              <a:defRPr/>
            </a:pPr>
            <a:fld id="{36DA167B-5B64-4DF9-9DB3-338ACDC10B3E}" type="datetimeFigureOut">
              <a:rPr lang="es-AR" altLang="es-AR"/>
              <a:pPr>
                <a:defRPr/>
              </a:pPr>
              <a:t>1/10/2019</a:t>
            </a:fld>
            <a:endParaRPr lang="es-AR" altLang="es-AR"/>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es-AR"/>
          </a:p>
        </p:txBody>
      </p:sp>
      <p:sp>
        <p:nvSpPr>
          <p:cNvPr id="6" name="Marcador de número de diapositiva 5"/>
          <p:cNvSpPr>
            <a:spLocks noGrp="1"/>
          </p:cNvSpPr>
          <p:nvPr>
            <p:ph type="sldNum" sz="quarter" idx="12"/>
          </p:nvPr>
        </p:nvSpPr>
        <p:spPr/>
        <p:txBody>
          <a:bodyPr/>
          <a:lstStyle>
            <a:lvl1pPr>
              <a:defRPr/>
            </a:lvl1pPr>
          </a:lstStyle>
          <a:p>
            <a:pPr>
              <a:defRPr/>
            </a:pPr>
            <a:fld id="{92410D32-4F56-4896-9559-48FA8F72FABF}" type="slidenum">
              <a:rPr lang="es-AR" altLang="es-AR"/>
              <a:pPr>
                <a:defRPr/>
              </a:pPr>
              <a:t>‹Nº›</a:t>
            </a:fld>
            <a:endParaRPr lang="es-AR" altLang="es-AR"/>
          </a:p>
        </p:txBody>
      </p:sp>
    </p:spTree>
    <p:extLst>
      <p:ext uri="{BB962C8B-B14F-4D97-AF65-F5344CB8AC3E}">
        <p14:creationId xmlns:p14="http://schemas.microsoft.com/office/powerpoint/2010/main" val="22551283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ADFD78-E7A3-451C-A93F-70176E5D9F0B}"/>
              </a:ext>
            </a:extLst>
          </p:cNvPr>
          <p:cNvSpPr>
            <a:spLocks noGrp="1"/>
          </p:cNvSpPr>
          <p:nvPr>
            <p:ph type="title"/>
          </p:nvPr>
        </p:nvSpPr>
        <p:spPr/>
        <p:txBody>
          <a:bodyPr/>
          <a:lstStyle/>
          <a:p>
            <a:r>
              <a:rPr lang="es-ES"/>
              <a:t>Haga clic para modificar el estilo de título del patrón</a:t>
            </a:r>
            <a:endParaRPr lang="es-AR"/>
          </a:p>
        </p:txBody>
      </p:sp>
      <p:sp>
        <p:nvSpPr>
          <p:cNvPr id="3" name="Marcador de contenido 2">
            <a:extLst>
              <a:ext uri="{FF2B5EF4-FFF2-40B4-BE49-F238E27FC236}">
                <a16:creationId xmlns:a16="http://schemas.microsoft.com/office/drawing/2014/main" id="{45DF9737-DA4E-44E2-9269-DCEED976540E}"/>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fecha 3">
            <a:extLst>
              <a:ext uri="{FF2B5EF4-FFF2-40B4-BE49-F238E27FC236}">
                <a16:creationId xmlns:a16="http://schemas.microsoft.com/office/drawing/2014/main" id="{E64CEC57-9A71-4508-A66B-59C778DD8970}"/>
              </a:ext>
            </a:extLst>
          </p:cNvPr>
          <p:cNvSpPr>
            <a:spLocks noGrp="1"/>
          </p:cNvSpPr>
          <p:nvPr>
            <p:ph type="dt" sz="half" idx="10"/>
          </p:nvPr>
        </p:nvSpPr>
        <p:spPr/>
        <p:txBody>
          <a:bodyPr/>
          <a:lstStyle/>
          <a:p>
            <a:fld id="{2DD3D58D-E7E7-4EFA-834B-B17AADAA977F}" type="datetimeFigureOut">
              <a:rPr lang="es-AR" smtClean="0"/>
              <a:t>1/10/2019</a:t>
            </a:fld>
            <a:endParaRPr lang="es-AR"/>
          </a:p>
        </p:txBody>
      </p:sp>
      <p:sp>
        <p:nvSpPr>
          <p:cNvPr id="5" name="Marcador de pie de página 4">
            <a:extLst>
              <a:ext uri="{FF2B5EF4-FFF2-40B4-BE49-F238E27FC236}">
                <a16:creationId xmlns:a16="http://schemas.microsoft.com/office/drawing/2014/main" id="{DC339C0D-6068-4348-8FC8-872AA98D5415}"/>
              </a:ext>
            </a:extLst>
          </p:cNvPr>
          <p:cNvSpPr>
            <a:spLocks noGrp="1"/>
          </p:cNvSpPr>
          <p:nvPr>
            <p:ph type="ftr" sz="quarter" idx="11"/>
          </p:nvPr>
        </p:nvSpPr>
        <p:spPr/>
        <p:txBody>
          <a:bodyPr/>
          <a:lstStyle/>
          <a:p>
            <a:endParaRPr lang="es-AR"/>
          </a:p>
        </p:txBody>
      </p:sp>
      <p:sp>
        <p:nvSpPr>
          <p:cNvPr id="6" name="Marcador de número de diapositiva 5">
            <a:extLst>
              <a:ext uri="{FF2B5EF4-FFF2-40B4-BE49-F238E27FC236}">
                <a16:creationId xmlns:a16="http://schemas.microsoft.com/office/drawing/2014/main" id="{EF482541-CC8C-41ED-AAC9-43DEB324C387}"/>
              </a:ext>
            </a:extLst>
          </p:cNvPr>
          <p:cNvSpPr>
            <a:spLocks noGrp="1"/>
          </p:cNvSpPr>
          <p:nvPr>
            <p:ph type="sldNum" sz="quarter" idx="12"/>
          </p:nvPr>
        </p:nvSpPr>
        <p:spPr/>
        <p:txBody>
          <a:bodyPr/>
          <a:lstStyle/>
          <a:p>
            <a:fld id="{FF8C8444-E472-44C0-BF53-2BCEB60EC1AD}" type="slidenum">
              <a:rPr lang="es-AR" smtClean="0"/>
              <a:t>‹Nº›</a:t>
            </a:fld>
            <a:endParaRPr lang="es-AR"/>
          </a:p>
        </p:txBody>
      </p:sp>
    </p:spTree>
    <p:extLst>
      <p:ext uri="{BB962C8B-B14F-4D97-AF65-F5344CB8AC3E}">
        <p14:creationId xmlns:p14="http://schemas.microsoft.com/office/powerpoint/2010/main" val="2355361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1">
            <a:alphaModFix/>
          </a:blip>
          <a:stretch>
            <a:fillRect/>
          </a:stretch>
        </a:blipFill>
        <a:effectLst/>
      </p:bgPr>
    </p:bg>
    <p:spTree>
      <p:nvGrpSpPr>
        <p:cNvPr id="1" name="Shape 9"/>
        <p:cNvGrpSpPr/>
        <p:nvPr/>
      </p:nvGrpSpPr>
      <p:grpSpPr>
        <a:xfrm>
          <a:off x="0" y="0"/>
          <a:ext cx="0" cy="0"/>
          <a:chOff x="0" y="0"/>
          <a:chExt cx="0" cy="0"/>
        </a:xfrm>
      </p:grpSpPr>
      <p:sp>
        <p:nvSpPr>
          <p:cNvPr id="4" name="Marcador de número de diapositiva 5"/>
          <p:cNvSpPr>
            <a:spLocks noGrp="1"/>
          </p:cNvSpPr>
          <p:nvPr>
            <p:ph type="sldNum" sz="quarter" idx="4"/>
          </p:nvPr>
        </p:nvSpPr>
        <p:spPr>
          <a:xfrm>
            <a:off x="9246704" y="542869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675F79-6178-42ED-8DF2-60C520531103}" type="slidenum">
              <a:rPr lang="es-AR" smtClean="0"/>
              <a:t>‹Nº›</a:t>
            </a:fld>
            <a:endParaRPr lang="es-AR"/>
          </a:p>
        </p:txBody>
      </p:sp>
      <p:sp>
        <p:nvSpPr>
          <p:cNvPr id="5" name="Rectángulo 4"/>
          <p:cNvSpPr/>
          <p:nvPr userDrawn="1"/>
        </p:nvSpPr>
        <p:spPr>
          <a:xfrm>
            <a:off x="495300" y="6045200"/>
            <a:ext cx="2095500" cy="676742"/>
          </a:xfrm>
          <a:prstGeom prst="rect">
            <a:avLst/>
          </a:prstGeom>
          <a:solidFill>
            <a:srgbClr val="009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pic>
        <p:nvPicPr>
          <p:cNvPr id="6" name="Imagen 5"/>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675637" y="6032320"/>
            <a:ext cx="2845111" cy="689622"/>
          </a:xfrm>
          <a:prstGeom prst="rect">
            <a:avLst/>
          </a:prstGeom>
        </p:spPr>
      </p:pic>
      <p:pic>
        <p:nvPicPr>
          <p:cNvPr id="7" name="Imagen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73835" y="6078414"/>
            <a:ext cx="2690066" cy="541965"/>
          </a:xfrm>
          <a:prstGeom prst="rect">
            <a:avLst/>
          </a:prstGeom>
        </p:spPr>
      </p:pic>
    </p:spTree>
  </p:cSld>
  <p:clrMap bg1="lt1" tx1="dk1" bg2="dk2" tx2="lt2" accent1="accent1" accent2="accent2" accent3="accent3" accent4="accent4" accent5="accent5" accent6="accent6" hlink="hlink" folHlink="folHlink"/>
  <p:sldLayoutIdLst>
    <p:sldLayoutId id="2147483719" r:id="rId1"/>
    <p:sldLayoutId id="2147483723" r:id="rId2"/>
    <p:sldLayoutId id="2147483726" r:id="rId3"/>
    <p:sldLayoutId id="2147483725" r:id="rId4"/>
    <p:sldLayoutId id="2147483727" r:id="rId5"/>
    <p:sldLayoutId id="2147483724" r:id="rId6"/>
    <p:sldLayoutId id="2147483728" r:id="rId7"/>
    <p:sldLayoutId id="2147483729" r:id="rId8"/>
    <p:sldLayoutId id="2147483730" r:id="rId9"/>
  </p:sldLayoutIdLst>
  <p:timing>
    <p:tnLst>
      <p:par>
        <p:cTn id="1" dur="indefinite" restart="never" nodeType="tmRoot"/>
      </p:par>
    </p:tnLst>
  </p:timing>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6.png"/><Relationship Id="rId26" Type="http://schemas.openxmlformats.org/officeDocument/2006/relationships/image" Target="../media/image44.jpeg"/><Relationship Id="rId3" Type="http://schemas.openxmlformats.org/officeDocument/2006/relationships/image" Target="../media/image21.png"/><Relationship Id="rId21" Type="http://schemas.openxmlformats.org/officeDocument/2006/relationships/image" Target="../media/image39.jpe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5" Type="http://schemas.openxmlformats.org/officeDocument/2006/relationships/image" Target="../media/image43.jpeg"/><Relationship Id="rId2" Type="http://schemas.openxmlformats.org/officeDocument/2006/relationships/notesSlide" Target="../notesSlides/notesSlide15.xml"/><Relationship Id="rId16" Type="http://schemas.openxmlformats.org/officeDocument/2006/relationships/image" Target="../media/image34.png"/><Relationship Id="rId20" Type="http://schemas.openxmlformats.org/officeDocument/2006/relationships/image" Target="../media/image38.png"/><Relationship Id="rId29" Type="http://schemas.openxmlformats.org/officeDocument/2006/relationships/image" Target="../media/image47.jpeg"/><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png"/><Relationship Id="rId24" Type="http://schemas.openxmlformats.org/officeDocument/2006/relationships/image" Target="../media/image42.jpeg"/><Relationship Id="rId5" Type="http://schemas.openxmlformats.org/officeDocument/2006/relationships/image" Target="../media/image23.png"/><Relationship Id="rId15" Type="http://schemas.openxmlformats.org/officeDocument/2006/relationships/image" Target="../media/image33.png"/><Relationship Id="rId23" Type="http://schemas.openxmlformats.org/officeDocument/2006/relationships/image" Target="../media/image41.jpeg"/><Relationship Id="rId28" Type="http://schemas.openxmlformats.org/officeDocument/2006/relationships/image" Target="../media/image46.jpeg"/><Relationship Id="rId10" Type="http://schemas.openxmlformats.org/officeDocument/2006/relationships/image" Target="../media/image28.png"/><Relationship Id="rId19" Type="http://schemas.openxmlformats.org/officeDocument/2006/relationships/image" Target="../media/image37.png"/><Relationship Id="rId31" Type="http://schemas.openxmlformats.org/officeDocument/2006/relationships/image" Target="../media/image49.jpe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 Id="rId22" Type="http://schemas.openxmlformats.org/officeDocument/2006/relationships/image" Target="../media/image40.jpeg"/><Relationship Id="rId27" Type="http://schemas.openxmlformats.org/officeDocument/2006/relationships/image" Target="../media/image45.jpeg"/><Relationship Id="rId30" Type="http://schemas.openxmlformats.org/officeDocument/2006/relationships/image" Target="../media/image48.jpeg"/></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hyperlink" Target="https://municipios.odsargentina.gob.ar/" TargetMode="External"/><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55.jpeg"/><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JPG"/><Relationship Id="rId18" Type="http://schemas.openxmlformats.org/officeDocument/2006/relationships/image" Target="../media/image66.jpeg"/><Relationship Id="rId3" Type="http://schemas.openxmlformats.org/officeDocument/2006/relationships/diagramData" Target="../diagrams/data4.xml"/><Relationship Id="rId7" Type="http://schemas.microsoft.com/office/2007/relationships/diagramDrawing" Target="../diagrams/drawing4.xml"/><Relationship Id="rId12" Type="http://schemas.openxmlformats.org/officeDocument/2006/relationships/image" Target="../media/image60.png"/><Relationship Id="rId17" Type="http://schemas.openxmlformats.org/officeDocument/2006/relationships/image" Target="../media/image65.png"/><Relationship Id="rId2" Type="http://schemas.openxmlformats.org/officeDocument/2006/relationships/notesSlide" Target="../notesSlides/notesSlide22.xml"/><Relationship Id="rId16" Type="http://schemas.openxmlformats.org/officeDocument/2006/relationships/image" Target="../media/image64.png"/><Relationship Id="rId1" Type="http://schemas.openxmlformats.org/officeDocument/2006/relationships/slideLayout" Target="../slideLayouts/slideLayout7.xml"/><Relationship Id="rId6" Type="http://schemas.openxmlformats.org/officeDocument/2006/relationships/diagramColors" Target="../diagrams/colors4.xml"/><Relationship Id="rId11" Type="http://schemas.openxmlformats.org/officeDocument/2006/relationships/image" Target="../media/image59.jpeg"/><Relationship Id="rId5" Type="http://schemas.openxmlformats.org/officeDocument/2006/relationships/diagramQuickStyle" Target="../diagrams/quickStyle4.xml"/><Relationship Id="rId15" Type="http://schemas.openxmlformats.org/officeDocument/2006/relationships/image" Target="../media/image63.jpeg"/><Relationship Id="rId10" Type="http://schemas.openxmlformats.org/officeDocument/2006/relationships/image" Target="../media/image58.jpg"/><Relationship Id="rId19" Type="http://schemas.openxmlformats.org/officeDocument/2006/relationships/image" Target="../media/image67.jpeg"/><Relationship Id="rId4" Type="http://schemas.openxmlformats.org/officeDocument/2006/relationships/diagramLayout" Target="../diagrams/layout4.xml"/><Relationship Id="rId9" Type="http://schemas.openxmlformats.org/officeDocument/2006/relationships/image" Target="../media/image57.gif"/><Relationship Id="rId14" Type="http://schemas.openxmlformats.org/officeDocument/2006/relationships/image" Target="../media/image62.JPG"/></Relationships>
</file>

<file path=ppt/slides/_rels/slide2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75.emf"/><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emf"/></Relationships>
</file>

<file path=ppt/slides/_rels/slide31.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84.png"/><Relationship Id="rId3" Type="http://schemas.openxmlformats.org/officeDocument/2006/relationships/slideLayout" Target="../slideLayouts/slideLayout2.xml"/><Relationship Id="rId7" Type="http://schemas.openxmlformats.org/officeDocument/2006/relationships/image" Target="../media/image79.png"/><Relationship Id="rId12" Type="http://schemas.openxmlformats.org/officeDocument/2006/relationships/hyperlink" Target="http://www.odsargentina.gob.ar/Nacion"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8.emf"/><Relationship Id="rId11" Type="http://schemas.openxmlformats.org/officeDocument/2006/relationships/image" Target="../media/image83.png"/><Relationship Id="rId5" Type="http://schemas.openxmlformats.org/officeDocument/2006/relationships/image" Target="../media/image77.emf"/><Relationship Id="rId10" Type="http://schemas.openxmlformats.org/officeDocument/2006/relationships/image" Target="../media/image82.emf"/><Relationship Id="rId4" Type="http://schemas.openxmlformats.org/officeDocument/2006/relationships/image" Target="../media/image76.emf"/><Relationship Id="rId9" Type="http://schemas.openxmlformats.org/officeDocument/2006/relationships/image" Target="../media/image81.png"/></Relationships>
</file>

<file path=ppt/slides/_rels/slide32.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85.jpeg"/><Relationship Id="rId7" Type="http://schemas.openxmlformats.org/officeDocument/2006/relationships/image" Target="../media/image89.png"/><Relationship Id="rId2" Type="http://schemas.openxmlformats.org/officeDocument/2006/relationships/notesSlide" Target="../notesSlides/notesSlide31.xml"/><Relationship Id="rId1" Type="http://schemas.openxmlformats.org/officeDocument/2006/relationships/slideLayout" Target="../slideLayouts/slideLayout9.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38.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notesSlide" Target="../notesSlides/notesSlide32.xml"/><Relationship Id="rId1" Type="http://schemas.openxmlformats.org/officeDocument/2006/relationships/slideLayout" Target="../slideLayouts/slideLayout9.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 Id="rId9" Type="http://schemas.openxmlformats.org/officeDocument/2006/relationships/image" Target="../media/image96.png"/></Relationships>
</file>

<file path=ppt/slides/_rels/slide3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3.xml"/><Relationship Id="rId1" Type="http://schemas.openxmlformats.org/officeDocument/2006/relationships/slideLayout" Target="../slideLayouts/slideLayout9.xml"/><Relationship Id="rId6" Type="http://schemas.openxmlformats.org/officeDocument/2006/relationships/image" Target="../media/image100.jpg"/><Relationship Id="rId5" Type="http://schemas.openxmlformats.org/officeDocument/2006/relationships/image" Target="../media/image99.png"/><Relationship Id="rId4" Type="http://schemas.openxmlformats.org/officeDocument/2006/relationships/image" Target="../media/image98.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34.xml"/><Relationship Id="rId1" Type="http://schemas.openxmlformats.org/officeDocument/2006/relationships/slideLayout" Target="../slideLayouts/slideLayout9.xml"/><Relationship Id="rId4" Type="http://schemas.openxmlformats.org/officeDocument/2006/relationships/image" Target="../media/image10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p:cNvSpPr>
            <a:spLocks noGrp="1"/>
          </p:cNvSpPr>
          <p:nvPr>
            <p:ph type="sldNum" sz="quarter" idx="4"/>
          </p:nvPr>
        </p:nvSpPr>
        <p:spPr/>
        <p:txBody>
          <a:bodyPr/>
          <a:lstStyle/>
          <a:p>
            <a:fld id="{0F675F79-6178-42ED-8DF2-60C520531103}" type="slidenum">
              <a:rPr lang="es-AR" smtClean="0"/>
              <a:t>1</a:t>
            </a:fld>
            <a:endParaRPr lang="es-AR"/>
          </a:p>
        </p:txBody>
      </p:sp>
      <p:pic>
        <p:nvPicPr>
          <p:cNvPr id="6" name="Imagen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48112" y="667064"/>
            <a:ext cx="4295775"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587828" y="3902529"/>
            <a:ext cx="10734439" cy="2000548"/>
          </a:xfrm>
          <a:prstGeom prst="rect">
            <a:avLst/>
          </a:prstGeom>
          <a:noFill/>
        </p:spPr>
        <p:txBody>
          <a:bodyPr wrap="square" rtlCol="0">
            <a:spAutoFit/>
          </a:bodyPr>
          <a:lstStyle/>
          <a:p>
            <a:pPr algn="ctr">
              <a:defRPr/>
            </a:pPr>
            <a:r>
              <a:rPr lang="es-ES" sz="2800" dirty="0" smtClean="0">
                <a:latin typeface="Calibri" panose="020F0502020204030204" pitchFamily="34" charset="0"/>
                <a:cs typeface="Calibri" panose="020F0502020204030204" pitchFamily="34" charset="0"/>
              </a:rPr>
              <a:t>Estado </a:t>
            </a:r>
            <a:r>
              <a:rPr lang="es-ES" sz="2800" dirty="0">
                <a:latin typeface="Calibri" panose="020F0502020204030204" pitchFamily="34" charset="0"/>
                <a:cs typeface="Calibri" panose="020F0502020204030204" pitchFamily="34" charset="0"/>
              </a:rPr>
              <a:t>de situación de implementación de ODS en </a:t>
            </a:r>
            <a:r>
              <a:rPr lang="es-ES" sz="2800" dirty="0" smtClean="0">
                <a:latin typeface="Calibri" panose="020F0502020204030204" pitchFamily="34" charset="0"/>
                <a:cs typeface="Calibri" panose="020F0502020204030204" pitchFamily="34" charset="0"/>
              </a:rPr>
              <a:t>Argentina </a:t>
            </a:r>
          </a:p>
          <a:p>
            <a:pPr algn="ctr">
              <a:defRPr/>
            </a:pPr>
            <a:r>
              <a:rPr lang="es-ES" sz="2800" dirty="0" smtClean="0">
                <a:latin typeface="Calibri" panose="020F0502020204030204" pitchFamily="34" charset="0"/>
                <a:cs typeface="Calibri" panose="020F0502020204030204" pitchFamily="34" charset="0"/>
              </a:rPr>
              <a:t>Logros </a:t>
            </a:r>
            <a:r>
              <a:rPr lang="es-ES" sz="2800" dirty="0">
                <a:latin typeface="Calibri" panose="020F0502020204030204" pitchFamily="34" charset="0"/>
                <a:cs typeface="Calibri" panose="020F0502020204030204" pitchFamily="34" charset="0"/>
              </a:rPr>
              <a:t>y Desafíos.</a:t>
            </a:r>
          </a:p>
          <a:p>
            <a:pPr>
              <a:defRPr/>
            </a:pPr>
            <a:endParaRPr lang="es-ES" sz="2800" dirty="0"/>
          </a:p>
          <a:p>
            <a:pPr>
              <a:defRPr/>
            </a:pPr>
            <a:endParaRPr lang="es-ES" sz="1200" dirty="0">
              <a:latin typeface="Cambria" panose="02040503050406030204" pitchFamily="18" charset="0"/>
            </a:endParaRPr>
          </a:p>
          <a:p>
            <a:endParaRPr lang="es-AR" dirty="0"/>
          </a:p>
          <a:p>
            <a:endParaRPr lang="es-AR" dirty="0"/>
          </a:p>
        </p:txBody>
      </p:sp>
    </p:spTree>
    <p:extLst>
      <p:ext uri="{BB962C8B-B14F-4D97-AF65-F5344CB8AC3E}">
        <p14:creationId xmlns:p14="http://schemas.microsoft.com/office/powerpoint/2010/main" val="30550580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599618" y="822835"/>
            <a:ext cx="10933570" cy="461665"/>
          </a:xfrm>
        </p:spPr>
        <p:txBody>
          <a:bodyPr/>
          <a:lstStyle/>
          <a:p>
            <a:r>
              <a:rPr lang="es-ES_tradnl" sz="2800" smtClean="0">
                <a:solidFill>
                  <a:srgbClr val="1691D0"/>
                </a:solidFill>
                <a:cs typeface="Arial" panose="020B0604020202020204" pitchFamily="34" charset="0"/>
              </a:rPr>
              <a:t>PROCESO EN LA IMPLEMENTACIÓN NACIONAL DE ODS</a:t>
            </a:r>
            <a:endParaRPr lang="es-AR" sz="2800" dirty="0">
              <a:solidFill>
                <a:srgbClr val="1691D0"/>
              </a:solidFill>
              <a:cs typeface="Arial" panose="020B0604020202020204" pitchFamily="34" charset="0"/>
            </a:endParaRPr>
          </a:p>
        </p:txBody>
      </p:sp>
      <p:sp>
        <p:nvSpPr>
          <p:cNvPr id="10" name="Título 1"/>
          <p:cNvSpPr txBox="1">
            <a:spLocks/>
          </p:cNvSpPr>
          <p:nvPr/>
        </p:nvSpPr>
        <p:spPr>
          <a:xfrm>
            <a:off x="7553032" y="1785846"/>
            <a:ext cx="2476500" cy="52564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endParaRPr lang="es-ES" sz="1200" dirty="0">
              <a:solidFill>
                <a:schemeClr val="tx1">
                  <a:lumMod val="65000"/>
                  <a:lumOff val="35000"/>
                </a:schemeClr>
              </a:solidFill>
              <a:latin typeface="Calibri" panose="020F0502020204030204" pitchFamily="34" charset="0"/>
              <a:ea typeface="Microsoft YaHei" panose="020B0503020204020204" pitchFamily="34" charset="-122"/>
            </a:endParaRPr>
          </a:p>
        </p:txBody>
      </p:sp>
      <p:sp>
        <p:nvSpPr>
          <p:cNvPr id="34" name="Forma libre 33"/>
          <p:cNvSpPr/>
          <p:nvPr/>
        </p:nvSpPr>
        <p:spPr>
          <a:xfrm>
            <a:off x="695325" y="1450686"/>
            <a:ext cx="1465498" cy="519664"/>
          </a:xfrm>
          <a:custGeom>
            <a:avLst/>
            <a:gdLst>
              <a:gd name="connsiteX0" fmla="*/ 0 w 5520965"/>
              <a:gd name="connsiteY0" fmla="*/ 59132 h 591319"/>
              <a:gd name="connsiteX1" fmla="*/ 59132 w 5520965"/>
              <a:gd name="connsiteY1" fmla="*/ 0 h 591319"/>
              <a:gd name="connsiteX2" fmla="*/ 5461833 w 5520965"/>
              <a:gd name="connsiteY2" fmla="*/ 0 h 591319"/>
              <a:gd name="connsiteX3" fmla="*/ 5520965 w 5520965"/>
              <a:gd name="connsiteY3" fmla="*/ 59132 h 591319"/>
              <a:gd name="connsiteX4" fmla="*/ 5520965 w 5520965"/>
              <a:gd name="connsiteY4" fmla="*/ 532187 h 591319"/>
              <a:gd name="connsiteX5" fmla="*/ 5461833 w 5520965"/>
              <a:gd name="connsiteY5" fmla="*/ 591319 h 591319"/>
              <a:gd name="connsiteX6" fmla="*/ 59132 w 5520965"/>
              <a:gd name="connsiteY6" fmla="*/ 591319 h 591319"/>
              <a:gd name="connsiteX7" fmla="*/ 0 w 5520965"/>
              <a:gd name="connsiteY7" fmla="*/ 532187 h 591319"/>
              <a:gd name="connsiteX8" fmla="*/ 0 w 5520965"/>
              <a:gd name="connsiteY8" fmla="*/ 59132 h 59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0965" h="591319">
                <a:moveTo>
                  <a:pt x="0" y="59132"/>
                </a:moveTo>
                <a:cubicBezTo>
                  <a:pt x="0" y="26474"/>
                  <a:pt x="26474" y="0"/>
                  <a:pt x="59132" y="0"/>
                </a:cubicBezTo>
                <a:lnTo>
                  <a:pt x="5461833" y="0"/>
                </a:lnTo>
                <a:cubicBezTo>
                  <a:pt x="5494491" y="0"/>
                  <a:pt x="5520965" y="26474"/>
                  <a:pt x="5520965" y="59132"/>
                </a:cubicBezTo>
                <a:lnTo>
                  <a:pt x="5520965" y="532187"/>
                </a:lnTo>
                <a:cubicBezTo>
                  <a:pt x="5520965" y="564845"/>
                  <a:pt x="5494491" y="591319"/>
                  <a:pt x="5461833" y="591319"/>
                </a:cubicBezTo>
                <a:lnTo>
                  <a:pt x="59132" y="591319"/>
                </a:lnTo>
                <a:cubicBezTo>
                  <a:pt x="26474" y="591319"/>
                  <a:pt x="0" y="564845"/>
                  <a:pt x="0" y="532187"/>
                </a:cubicBezTo>
                <a:lnTo>
                  <a:pt x="0" y="59132"/>
                </a:lnTo>
                <a:close/>
              </a:path>
            </a:pathLst>
          </a:custGeom>
          <a:noFill/>
          <a:ln>
            <a:noFill/>
          </a:ln>
        </p:spPr>
        <p:style>
          <a:lnRef idx="2">
            <a:schemeClr val="lt1">
              <a:hueOff val="0"/>
              <a:satOff val="0"/>
              <a:lumOff val="0"/>
              <a:alphaOff val="0"/>
            </a:schemeClr>
          </a:lnRef>
          <a:fillRef idx="1">
            <a:scrgbClr r="0" g="0" b="0"/>
          </a:fillRef>
          <a:effectRef idx="0">
            <a:schemeClr val="accent5">
              <a:shade val="50000"/>
              <a:hueOff val="0"/>
              <a:satOff val="0"/>
              <a:lumOff val="0"/>
              <a:alphaOff val="0"/>
            </a:schemeClr>
          </a:effectRef>
          <a:fontRef idx="minor">
            <a:schemeClr val="lt1"/>
          </a:fontRef>
        </p:style>
        <p:txBody>
          <a:bodyPr spcFirstLastPara="0" vert="horz" wrap="square" lIns="93519" tIns="93519" rIns="252000" bIns="93519" numCol="1" spcCol="1270" anchor="ctr" anchorCtr="0">
            <a:noAutofit/>
          </a:bodyPr>
          <a:lstStyle/>
          <a:p>
            <a:pPr lvl="0" defTabSz="889000">
              <a:lnSpc>
                <a:spcPct val="90000"/>
              </a:lnSpc>
              <a:spcBef>
                <a:spcPct val="0"/>
              </a:spcBef>
              <a:spcAft>
                <a:spcPct val="35000"/>
              </a:spcAft>
            </a:pPr>
            <a:r>
              <a:rPr lang="es-AR" sz="2300" kern="1200" smtClean="0">
                <a:solidFill>
                  <a:schemeClr val="tx1">
                    <a:lumMod val="50000"/>
                    <a:lumOff val="50000"/>
                  </a:schemeClr>
                </a:solidFill>
                <a:latin typeface="Calibri" panose="020F0502020204030204" pitchFamily="34" charset="0"/>
              </a:rPr>
              <a:t>ETAPAS</a:t>
            </a:r>
            <a:endParaRPr lang="es-ES" sz="2300" kern="1200" dirty="0">
              <a:solidFill>
                <a:schemeClr val="tx1">
                  <a:lumMod val="50000"/>
                  <a:lumOff val="50000"/>
                </a:schemeClr>
              </a:solidFill>
              <a:latin typeface="Calibri" panose="020F0502020204030204" pitchFamily="34" charset="0"/>
            </a:endParaRPr>
          </a:p>
        </p:txBody>
      </p:sp>
      <p:sp>
        <p:nvSpPr>
          <p:cNvPr id="3" name="Forma libre 2"/>
          <p:cNvSpPr/>
          <p:nvPr/>
        </p:nvSpPr>
        <p:spPr>
          <a:xfrm>
            <a:off x="695324" y="2121006"/>
            <a:ext cx="9433302" cy="720000"/>
          </a:xfrm>
          <a:custGeom>
            <a:avLst/>
            <a:gdLst>
              <a:gd name="connsiteX0" fmla="*/ 0 w 7445428"/>
              <a:gd name="connsiteY0" fmla="*/ 87849 h 878488"/>
              <a:gd name="connsiteX1" fmla="*/ 87849 w 7445428"/>
              <a:gd name="connsiteY1" fmla="*/ 0 h 878488"/>
              <a:gd name="connsiteX2" fmla="*/ 7357579 w 7445428"/>
              <a:gd name="connsiteY2" fmla="*/ 0 h 878488"/>
              <a:gd name="connsiteX3" fmla="*/ 7445428 w 7445428"/>
              <a:gd name="connsiteY3" fmla="*/ 87849 h 878488"/>
              <a:gd name="connsiteX4" fmla="*/ 7445428 w 7445428"/>
              <a:gd name="connsiteY4" fmla="*/ 790639 h 878488"/>
              <a:gd name="connsiteX5" fmla="*/ 7357579 w 7445428"/>
              <a:gd name="connsiteY5" fmla="*/ 878488 h 878488"/>
              <a:gd name="connsiteX6" fmla="*/ 87849 w 7445428"/>
              <a:gd name="connsiteY6" fmla="*/ 878488 h 878488"/>
              <a:gd name="connsiteX7" fmla="*/ 0 w 7445428"/>
              <a:gd name="connsiteY7" fmla="*/ 790639 h 878488"/>
              <a:gd name="connsiteX8" fmla="*/ 0 w 7445428"/>
              <a:gd name="connsiteY8" fmla="*/ 87849 h 87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45428" h="878488">
                <a:moveTo>
                  <a:pt x="0" y="87849"/>
                </a:moveTo>
                <a:cubicBezTo>
                  <a:pt x="0" y="39331"/>
                  <a:pt x="39331" y="0"/>
                  <a:pt x="87849" y="0"/>
                </a:cubicBezTo>
                <a:lnTo>
                  <a:pt x="7357579" y="0"/>
                </a:lnTo>
                <a:cubicBezTo>
                  <a:pt x="7406097" y="0"/>
                  <a:pt x="7445428" y="39331"/>
                  <a:pt x="7445428" y="87849"/>
                </a:cubicBezTo>
                <a:lnTo>
                  <a:pt x="7445428" y="790639"/>
                </a:lnTo>
                <a:cubicBezTo>
                  <a:pt x="7445428" y="839157"/>
                  <a:pt x="7406097" y="878488"/>
                  <a:pt x="7357579" y="878488"/>
                </a:cubicBezTo>
                <a:lnTo>
                  <a:pt x="87849" y="878488"/>
                </a:lnTo>
                <a:cubicBezTo>
                  <a:pt x="39331" y="878488"/>
                  <a:pt x="0" y="839157"/>
                  <a:pt x="0" y="790639"/>
                </a:cubicBezTo>
                <a:lnTo>
                  <a:pt x="0" y="8784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0000" tIns="180000" rIns="180000" bIns="180000" numCol="1" spcCol="1270" anchor="ctr" anchorCtr="0">
            <a:noAutofit/>
          </a:bodyPr>
          <a:lstStyle/>
          <a:p>
            <a:pPr lvl="0" algn="l" defTabSz="1066800">
              <a:lnSpc>
                <a:spcPct val="90000"/>
              </a:lnSpc>
              <a:spcBef>
                <a:spcPct val="0"/>
              </a:spcBef>
              <a:spcAft>
                <a:spcPct val="35000"/>
              </a:spcAft>
            </a:pPr>
            <a:r>
              <a:rPr lang="es-ES" sz="2300" kern="1200" dirty="0" smtClean="0">
                <a:latin typeface="Calibri" panose="020F0502020204030204" pitchFamily="34" charset="0"/>
                <a:cs typeface="Calibri" panose="020F0502020204030204" pitchFamily="34" charset="0"/>
              </a:rPr>
              <a:t>Priorización </a:t>
            </a:r>
            <a:endParaRPr lang="es-ES" sz="2300" kern="1200" dirty="0">
              <a:latin typeface="Calibri" panose="020F0502020204030204" pitchFamily="34" charset="0"/>
              <a:cs typeface="Calibri" panose="020F0502020204030204" pitchFamily="34" charset="0"/>
            </a:endParaRPr>
          </a:p>
        </p:txBody>
      </p:sp>
      <p:sp>
        <p:nvSpPr>
          <p:cNvPr id="6" name="Forma libre 5"/>
          <p:cNvSpPr/>
          <p:nvPr/>
        </p:nvSpPr>
        <p:spPr>
          <a:xfrm>
            <a:off x="1145295" y="2991662"/>
            <a:ext cx="9554348" cy="720000"/>
          </a:xfrm>
          <a:custGeom>
            <a:avLst/>
            <a:gdLst>
              <a:gd name="connsiteX0" fmla="*/ 0 w 7445428"/>
              <a:gd name="connsiteY0" fmla="*/ 87849 h 878488"/>
              <a:gd name="connsiteX1" fmla="*/ 87849 w 7445428"/>
              <a:gd name="connsiteY1" fmla="*/ 0 h 878488"/>
              <a:gd name="connsiteX2" fmla="*/ 7357579 w 7445428"/>
              <a:gd name="connsiteY2" fmla="*/ 0 h 878488"/>
              <a:gd name="connsiteX3" fmla="*/ 7445428 w 7445428"/>
              <a:gd name="connsiteY3" fmla="*/ 87849 h 878488"/>
              <a:gd name="connsiteX4" fmla="*/ 7445428 w 7445428"/>
              <a:gd name="connsiteY4" fmla="*/ 790639 h 878488"/>
              <a:gd name="connsiteX5" fmla="*/ 7357579 w 7445428"/>
              <a:gd name="connsiteY5" fmla="*/ 878488 h 878488"/>
              <a:gd name="connsiteX6" fmla="*/ 87849 w 7445428"/>
              <a:gd name="connsiteY6" fmla="*/ 878488 h 878488"/>
              <a:gd name="connsiteX7" fmla="*/ 0 w 7445428"/>
              <a:gd name="connsiteY7" fmla="*/ 790639 h 878488"/>
              <a:gd name="connsiteX8" fmla="*/ 0 w 7445428"/>
              <a:gd name="connsiteY8" fmla="*/ 87849 h 87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45428" h="878488">
                <a:moveTo>
                  <a:pt x="0" y="87849"/>
                </a:moveTo>
                <a:cubicBezTo>
                  <a:pt x="0" y="39331"/>
                  <a:pt x="39331" y="0"/>
                  <a:pt x="87849" y="0"/>
                </a:cubicBezTo>
                <a:lnTo>
                  <a:pt x="7357579" y="0"/>
                </a:lnTo>
                <a:cubicBezTo>
                  <a:pt x="7406097" y="0"/>
                  <a:pt x="7445428" y="39331"/>
                  <a:pt x="7445428" y="87849"/>
                </a:cubicBezTo>
                <a:lnTo>
                  <a:pt x="7445428" y="790639"/>
                </a:lnTo>
                <a:cubicBezTo>
                  <a:pt x="7445428" y="839157"/>
                  <a:pt x="7406097" y="878488"/>
                  <a:pt x="7357579" y="878488"/>
                </a:cubicBezTo>
                <a:lnTo>
                  <a:pt x="87849" y="878488"/>
                </a:lnTo>
                <a:cubicBezTo>
                  <a:pt x="39331" y="878488"/>
                  <a:pt x="0" y="839157"/>
                  <a:pt x="0" y="790639"/>
                </a:cubicBezTo>
                <a:lnTo>
                  <a:pt x="0" y="8784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0000" tIns="180000" rIns="180000" bIns="180000" numCol="1" spcCol="1270" anchor="ctr" anchorCtr="0">
            <a:noAutofit/>
          </a:bodyPr>
          <a:lstStyle/>
          <a:p>
            <a:pPr lvl="0" algn="l" defTabSz="1066800">
              <a:lnSpc>
                <a:spcPct val="90000"/>
              </a:lnSpc>
              <a:spcBef>
                <a:spcPct val="0"/>
              </a:spcBef>
              <a:spcAft>
                <a:spcPct val="35000"/>
              </a:spcAft>
            </a:pPr>
            <a:r>
              <a:rPr lang="es-ES" sz="2300" kern="1200" dirty="0" smtClean="0">
                <a:latin typeface="Calibri" panose="020F0502020204030204" pitchFamily="34" charset="0"/>
                <a:cs typeface="Calibri" panose="020F0502020204030204" pitchFamily="34" charset="0"/>
              </a:rPr>
              <a:t>Adaptación y definición de metas por organismos responsables</a:t>
            </a:r>
            <a:endParaRPr lang="es-ES" sz="2300" kern="1200" dirty="0">
              <a:latin typeface="Calibri" panose="020F0502020204030204" pitchFamily="34" charset="0"/>
              <a:cs typeface="Calibri" panose="020F0502020204030204" pitchFamily="34" charset="0"/>
            </a:endParaRPr>
          </a:p>
        </p:txBody>
      </p:sp>
      <p:sp>
        <p:nvSpPr>
          <p:cNvPr id="7" name="Forma libre 6"/>
          <p:cNvSpPr/>
          <p:nvPr/>
        </p:nvSpPr>
        <p:spPr>
          <a:xfrm>
            <a:off x="1590024" y="3862318"/>
            <a:ext cx="9681932" cy="720000"/>
          </a:xfrm>
          <a:custGeom>
            <a:avLst/>
            <a:gdLst>
              <a:gd name="connsiteX0" fmla="*/ 0 w 7445428"/>
              <a:gd name="connsiteY0" fmla="*/ 87849 h 878488"/>
              <a:gd name="connsiteX1" fmla="*/ 87849 w 7445428"/>
              <a:gd name="connsiteY1" fmla="*/ 0 h 878488"/>
              <a:gd name="connsiteX2" fmla="*/ 7357579 w 7445428"/>
              <a:gd name="connsiteY2" fmla="*/ 0 h 878488"/>
              <a:gd name="connsiteX3" fmla="*/ 7445428 w 7445428"/>
              <a:gd name="connsiteY3" fmla="*/ 87849 h 878488"/>
              <a:gd name="connsiteX4" fmla="*/ 7445428 w 7445428"/>
              <a:gd name="connsiteY4" fmla="*/ 790639 h 878488"/>
              <a:gd name="connsiteX5" fmla="*/ 7357579 w 7445428"/>
              <a:gd name="connsiteY5" fmla="*/ 878488 h 878488"/>
              <a:gd name="connsiteX6" fmla="*/ 87849 w 7445428"/>
              <a:gd name="connsiteY6" fmla="*/ 878488 h 878488"/>
              <a:gd name="connsiteX7" fmla="*/ 0 w 7445428"/>
              <a:gd name="connsiteY7" fmla="*/ 790639 h 878488"/>
              <a:gd name="connsiteX8" fmla="*/ 0 w 7445428"/>
              <a:gd name="connsiteY8" fmla="*/ 87849 h 87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45428" h="878488">
                <a:moveTo>
                  <a:pt x="0" y="87849"/>
                </a:moveTo>
                <a:cubicBezTo>
                  <a:pt x="0" y="39331"/>
                  <a:pt x="39331" y="0"/>
                  <a:pt x="87849" y="0"/>
                </a:cubicBezTo>
                <a:lnTo>
                  <a:pt x="7357579" y="0"/>
                </a:lnTo>
                <a:cubicBezTo>
                  <a:pt x="7406097" y="0"/>
                  <a:pt x="7445428" y="39331"/>
                  <a:pt x="7445428" y="87849"/>
                </a:cubicBezTo>
                <a:lnTo>
                  <a:pt x="7445428" y="790639"/>
                </a:lnTo>
                <a:cubicBezTo>
                  <a:pt x="7445428" y="839157"/>
                  <a:pt x="7406097" y="878488"/>
                  <a:pt x="7357579" y="878488"/>
                </a:cubicBezTo>
                <a:lnTo>
                  <a:pt x="87849" y="878488"/>
                </a:lnTo>
                <a:cubicBezTo>
                  <a:pt x="39331" y="878488"/>
                  <a:pt x="0" y="839157"/>
                  <a:pt x="0" y="790639"/>
                </a:cubicBezTo>
                <a:lnTo>
                  <a:pt x="0" y="8784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180000" tIns="180000" rIns="180000" bIns="180000" numCol="1" spcCol="1270" anchor="ctr" anchorCtr="0">
            <a:noAutofit/>
          </a:bodyPr>
          <a:lstStyle/>
          <a:p>
            <a:pPr lvl="0" algn="l" defTabSz="1066800">
              <a:lnSpc>
                <a:spcPct val="90000"/>
              </a:lnSpc>
              <a:spcBef>
                <a:spcPct val="0"/>
              </a:spcBef>
              <a:spcAft>
                <a:spcPct val="35000"/>
              </a:spcAft>
            </a:pPr>
            <a:r>
              <a:rPr lang="es-ES" sz="2300" kern="1200" dirty="0" smtClean="0">
                <a:latin typeface="Calibri" panose="020F0502020204030204" pitchFamily="34" charset="0"/>
                <a:cs typeface="Calibri" panose="020F0502020204030204" pitchFamily="34" charset="0"/>
              </a:rPr>
              <a:t>Armonización y revisión de la adaptación </a:t>
            </a:r>
            <a:r>
              <a:rPr lang="es-ES" sz="2300" kern="1200" smtClean="0">
                <a:latin typeface="Calibri" panose="020F0502020204030204" pitchFamily="34" charset="0"/>
                <a:cs typeface="Calibri" panose="020F0502020204030204" pitchFamily="34" charset="0"/>
              </a:rPr>
              <a:t>por organismos transversales</a:t>
            </a:r>
            <a:endParaRPr lang="es-ES" sz="2300" kern="1200" dirty="0">
              <a:latin typeface="Calibri" panose="020F0502020204030204" pitchFamily="34" charset="0"/>
              <a:cs typeface="Calibri" panose="020F0502020204030204" pitchFamily="34" charset="0"/>
            </a:endParaRPr>
          </a:p>
        </p:txBody>
      </p:sp>
      <p:sp>
        <p:nvSpPr>
          <p:cNvPr id="8" name="Forma libre 7"/>
          <p:cNvSpPr/>
          <p:nvPr/>
        </p:nvSpPr>
        <p:spPr>
          <a:xfrm>
            <a:off x="2160822" y="4732974"/>
            <a:ext cx="9425119" cy="720000"/>
          </a:xfrm>
          <a:custGeom>
            <a:avLst/>
            <a:gdLst>
              <a:gd name="connsiteX0" fmla="*/ 0 w 7445428"/>
              <a:gd name="connsiteY0" fmla="*/ 87849 h 878488"/>
              <a:gd name="connsiteX1" fmla="*/ 87849 w 7445428"/>
              <a:gd name="connsiteY1" fmla="*/ 0 h 878488"/>
              <a:gd name="connsiteX2" fmla="*/ 7357579 w 7445428"/>
              <a:gd name="connsiteY2" fmla="*/ 0 h 878488"/>
              <a:gd name="connsiteX3" fmla="*/ 7445428 w 7445428"/>
              <a:gd name="connsiteY3" fmla="*/ 87849 h 878488"/>
              <a:gd name="connsiteX4" fmla="*/ 7445428 w 7445428"/>
              <a:gd name="connsiteY4" fmla="*/ 790639 h 878488"/>
              <a:gd name="connsiteX5" fmla="*/ 7357579 w 7445428"/>
              <a:gd name="connsiteY5" fmla="*/ 878488 h 878488"/>
              <a:gd name="connsiteX6" fmla="*/ 87849 w 7445428"/>
              <a:gd name="connsiteY6" fmla="*/ 878488 h 878488"/>
              <a:gd name="connsiteX7" fmla="*/ 0 w 7445428"/>
              <a:gd name="connsiteY7" fmla="*/ 790639 h 878488"/>
              <a:gd name="connsiteX8" fmla="*/ 0 w 7445428"/>
              <a:gd name="connsiteY8" fmla="*/ 87849 h 87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45428" h="878488">
                <a:moveTo>
                  <a:pt x="0" y="87849"/>
                </a:moveTo>
                <a:cubicBezTo>
                  <a:pt x="0" y="39331"/>
                  <a:pt x="39331" y="0"/>
                  <a:pt x="87849" y="0"/>
                </a:cubicBezTo>
                <a:lnTo>
                  <a:pt x="7357579" y="0"/>
                </a:lnTo>
                <a:cubicBezTo>
                  <a:pt x="7406097" y="0"/>
                  <a:pt x="7445428" y="39331"/>
                  <a:pt x="7445428" y="87849"/>
                </a:cubicBezTo>
                <a:lnTo>
                  <a:pt x="7445428" y="790639"/>
                </a:lnTo>
                <a:cubicBezTo>
                  <a:pt x="7445428" y="839157"/>
                  <a:pt x="7406097" y="878488"/>
                  <a:pt x="7357579" y="878488"/>
                </a:cubicBezTo>
                <a:lnTo>
                  <a:pt x="87849" y="878488"/>
                </a:lnTo>
                <a:cubicBezTo>
                  <a:pt x="39331" y="878488"/>
                  <a:pt x="0" y="839157"/>
                  <a:pt x="0" y="790639"/>
                </a:cubicBezTo>
                <a:lnTo>
                  <a:pt x="0" y="87849"/>
                </a:lnTo>
                <a:close/>
              </a:path>
            </a:pathLst>
          </a:custGeom>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0000" tIns="180000" rIns="180000" bIns="180000" numCol="1" spcCol="1270" anchor="ctr" anchorCtr="0">
            <a:noAutofit/>
          </a:bodyPr>
          <a:lstStyle/>
          <a:p>
            <a:pPr lvl="0" algn="l" defTabSz="1066800">
              <a:lnSpc>
                <a:spcPct val="90000"/>
              </a:lnSpc>
              <a:spcBef>
                <a:spcPct val="0"/>
              </a:spcBef>
              <a:spcAft>
                <a:spcPct val="35000"/>
              </a:spcAft>
            </a:pPr>
            <a:r>
              <a:rPr lang="es-ES" sz="2300" kern="1200" dirty="0" smtClean="0">
                <a:latin typeface="Calibri" panose="020F0502020204030204" pitchFamily="34" charset="0"/>
                <a:cs typeface="Calibri" panose="020F0502020204030204" pitchFamily="34" charset="0"/>
              </a:rPr>
              <a:t>Consolidación Marco de Monitoreo </a:t>
            </a:r>
            <a:endParaRPr lang="es-ES" sz="2300" kern="1200" dirty="0">
              <a:latin typeface="Calibri" panose="020F0502020204030204" pitchFamily="34" charset="0"/>
              <a:cs typeface="Calibri" panose="020F0502020204030204" pitchFamily="34" charset="0"/>
            </a:endParaRPr>
          </a:p>
        </p:txBody>
      </p:sp>
      <p:sp>
        <p:nvSpPr>
          <p:cNvPr id="9" name="Forma libre 8"/>
          <p:cNvSpPr/>
          <p:nvPr/>
        </p:nvSpPr>
        <p:spPr>
          <a:xfrm>
            <a:off x="9557609" y="2593661"/>
            <a:ext cx="571017" cy="571017"/>
          </a:xfrm>
          <a:custGeom>
            <a:avLst/>
            <a:gdLst>
              <a:gd name="connsiteX0" fmla="*/ 0 w 571017"/>
              <a:gd name="connsiteY0" fmla="*/ 314059 h 571017"/>
              <a:gd name="connsiteX1" fmla="*/ 128479 w 571017"/>
              <a:gd name="connsiteY1" fmla="*/ 314059 h 571017"/>
              <a:gd name="connsiteX2" fmla="*/ 128479 w 571017"/>
              <a:gd name="connsiteY2" fmla="*/ 0 h 571017"/>
              <a:gd name="connsiteX3" fmla="*/ 442538 w 571017"/>
              <a:gd name="connsiteY3" fmla="*/ 0 h 571017"/>
              <a:gd name="connsiteX4" fmla="*/ 442538 w 571017"/>
              <a:gd name="connsiteY4" fmla="*/ 314059 h 571017"/>
              <a:gd name="connsiteX5" fmla="*/ 571017 w 571017"/>
              <a:gd name="connsiteY5" fmla="*/ 314059 h 571017"/>
              <a:gd name="connsiteX6" fmla="*/ 285509 w 571017"/>
              <a:gd name="connsiteY6" fmla="*/ 571017 h 571017"/>
              <a:gd name="connsiteX7" fmla="*/ 0 w 571017"/>
              <a:gd name="connsiteY7" fmla="*/ 314059 h 57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017" h="571017">
                <a:moveTo>
                  <a:pt x="0" y="314059"/>
                </a:moveTo>
                <a:lnTo>
                  <a:pt x="128479" y="314059"/>
                </a:lnTo>
                <a:lnTo>
                  <a:pt x="128479" y="0"/>
                </a:lnTo>
                <a:lnTo>
                  <a:pt x="442538" y="0"/>
                </a:lnTo>
                <a:lnTo>
                  <a:pt x="442538" y="314059"/>
                </a:lnTo>
                <a:lnTo>
                  <a:pt x="571017" y="314059"/>
                </a:lnTo>
                <a:lnTo>
                  <a:pt x="285509" y="571017"/>
                </a:lnTo>
                <a:lnTo>
                  <a:pt x="0" y="314059"/>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62769" tIns="34290" rIns="162769" bIns="175617" numCol="1" spcCol="1270" anchor="ctr" anchorCtr="0">
            <a:noAutofit/>
          </a:bodyPr>
          <a:lstStyle/>
          <a:p>
            <a:pPr lvl="0" algn="ctr" defTabSz="1200150">
              <a:lnSpc>
                <a:spcPct val="90000"/>
              </a:lnSpc>
              <a:spcBef>
                <a:spcPct val="0"/>
              </a:spcBef>
              <a:spcAft>
                <a:spcPct val="35000"/>
              </a:spcAft>
            </a:pPr>
            <a:endParaRPr lang="es-ES" sz="2700" kern="1200"/>
          </a:p>
        </p:txBody>
      </p:sp>
      <p:sp>
        <p:nvSpPr>
          <p:cNvPr id="11" name="Forma libre 10"/>
          <p:cNvSpPr/>
          <p:nvPr/>
        </p:nvSpPr>
        <p:spPr>
          <a:xfrm>
            <a:off x="10128626" y="3463978"/>
            <a:ext cx="571017" cy="571017"/>
          </a:xfrm>
          <a:custGeom>
            <a:avLst/>
            <a:gdLst>
              <a:gd name="connsiteX0" fmla="*/ 0 w 571017"/>
              <a:gd name="connsiteY0" fmla="*/ 314059 h 571017"/>
              <a:gd name="connsiteX1" fmla="*/ 128479 w 571017"/>
              <a:gd name="connsiteY1" fmla="*/ 314059 h 571017"/>
              <a:gd name="connsiteX2" fmla="*/ 128479 w 571017"/>
              <a:gd name="connsiteY2" fmla="*/ 0 h 571017"/>
              <a:gd name="connsiteX3" fmla="*/ 442538 w 571017"/>
              <a:gd name="connsiteY3" fmla="*/ 0 h 571017"/>
              <a:gd name="connsiteX4" fmla="*/ 442538 w 571017"/>
              <a:gd name="connsiteY4" fmla="*/ 314059 h 571017"/>
              <a:gd name="connsiteX5" fmla="*/ 571017 w 571017"/>
              <a:gd name="connsiteY5" fmla="*/ 314059 h 571017"/>
              <a:gd name="connsiteX6" fmla="*/ 285509 w 571017"/>
              <a:gd name="connsiteY6" fmla="*/ 571017 h 571017"/>
              <a:gd name="connsiteX7" fmla="*/ 0 w 571017"/>
              <a:gd name="connsiteY7" fmla="*/ 314059 h 57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017" h="571017">
                <a:moveTo>
                  <a:pt x="0" y="314059"/>
                </a:moveTo>
                <a:lnTo>
                  <a:pt x="128479" y="314059"/>
                </a:lnTo>
                <a:lnTo>
                  <a:pt x="128479" y="0"/>
                </a:lnTo>
                <a:lnTo>
                  <a:pt x="442538" y="0"/>
                </a:lnTo>
                <a:lnTo>
                  <a:pt x="442538" y="314059"/>
                </a:lnTo>
                <a:lnTo>
                  <a:pt x="571017" y="314059"/>
                </a:lnTo>
                <a:lnTo>
                  <a:pt x="285509" y="571017"/>
                </a:lnTo>
                <a:lnTo>
                  <a:pt x="0" y="314059"/>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62769" tIns="34290" rIns="162769" bIns="175617" numCol="1" spcCol="1270" anchor="ctr" anchorCtr="0">
            <a:noAutofit/>
          </a:bodyPr>
          <a:lstStyle/>
          <a:p>
            <a:pPr lvl="0" algn="ctr" defTabSz="1200150">
              <a:lnSpc>
                <a:spcPct val="90000"/>
              </a:lnSpc>
              <a:spcBef>
                <a:spcPct val="0"/>
              </a:spcBef>
              <a:spcAft>
                <a:spcPct val="35000"/>
              </a:spcAft>
            </a:pPr>
            <a:endParaRPr lang="es-ES" sz="2700" kern="1200"/>
          </a:p>
        </p:txBody>
      </p:sp>
      <p:sp>
        <p:nvSpPr>
          <p:cNvPr id="12" name="Forma libre 11"/>
          <p:cNvSpPr/>
          <p:nvPr/>
        </p:nvSpPr>
        <p:spPr>
          <a:xfrm>
            <a:off x="10700939" y="4381039"/>
            <a:ext cx="571017" cy="571017"/>
          </a:xfrm>
          <a:custGeom>
            <a:avLst/>
            <a:gdLst>
              <a:gd name="connsiteX0" fmla="*/ 0 w 571017"/>
              <a:gd name="connsiteY0" fmla="*/ 314059 h 571017"/>
              <a:gd name="connsiteX1" fmla="*/ 128479 w 571017"/>
              <a:gd name="connsiteY1" fmla="*/ 314059 h 571017"/>
              <a:gd name="connsiteX2" fmla="*/ 128479 w 571017"/>
              <a:gd name="connsiteY2" fmla="*/ 0 h 571017"/>
              <a:gd name="connsiteX3" fmla="*/ 442538 w 571017"/>
              <a:gd name="connsiteY3" fmla="*/ 0 h 571017"/>
              <a:gd name="connsiteX4" fmla="*/ 442538 w 571017"/>
              <a:gd name="connsiteY4" fmla="*/ 314059 h 571017"/>
              <a:gd name="connsiteX5" fmla="*/ 571017 w 571017"/>
              <a:gd name="connsiteY5" fmla="*/ 314059 h 571017"/>
              <a:gd name="connsiteX6" fmla="*/ 285509 w 571017"/>
              <a:gd name="connsiteY6" fmla="*/ 571017 h 571017"/>
              <a:gd name="connsiteX7" fmla="*/ 0 w 571017"/>
              <a:gd name="connsiteY7" fmla="*/ 314059 h 57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017" h="571017">
                <a:moveTo>
                  <a:pt x="0" y="314059"/>
                </a:moveTo>
                <a:lnTo>
                  <a:pt x="128479" y="314059"/>
                </a:lnTo>
                <a:lnTo>
                  <a:pt x="128479" y="0"/>
                </a:lnTo>
                <a:lnTo>
                  <a:pt x="442538" y="0"/>
                </a:lnTo>
                <a:lnTo>
                  <a:pt x="442538" y="314059"/>
                </a:lnTo>
                <a:lnTo>
                  <a:pt x="571017" y="314059"/>
                </a:lnTo>
                <a:lnTo>
                  <a:pt x="285509" y="571017"/>
                </a:lnTo>
                <a:lnTo>
                  <a:pt x="0" y="314059"/>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62769" tIns="34290" rIns="162769" bIns="175617" numCol="1" spcCol="1270" anchor="ctr" anchorCtr="0">
            <a:noAutofit/>
          </a:bodyPr>
          <a:lstStyle/>
          <a:p>
            <a:pPr lvl="0" algn="ctr" defTabSz="1200150">
              <a:lnSpc>
                <a:spcPct val="90000"/>
              </a:lnSpc>
              <a:spcBef>
                <a:spcPct val="0"/>
              </a:spcBef>
              <a:spcAft>
                <a:spcPct val="35000"/>
              </a:spcAft>
            </a:pPr>
            <a:endParaRPr lang="es-ES" sz="2700" kern="1200"/>
          </a:p>
        </p:txBody>
      </p:sp>
    </p:spTree>
    <p:extLst>
      <p:ext uri="{BB962C8B-B14F-4D97-AF65-F5344CB8AC3E}">
        <p14:creationId xmlns:p14="http://schemas.microsoft.com/office/powerpoint/2010/main" val="15297478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a 5"/>
          <p:cNvGraphicFramePr>
            <a:graphicFrameLocks noGrp="1"/>
          </p:cNvGraphicFramePr>
          <p:nvPr>
            <p:extLst/>
          </p:nvPr>
        </p:nvGraphicFramePr>
        <p:xfrm>
          <a:off x="709692" y="1013842"/>
          <a:ext cx="10748862" cy="4369208"/>
        </p:xfrm>
        <a:graphic>
          <a:graphicData uri="http://schemas.openxmlformats.org/drawingml/2006/table">
            <a:tbl>
              <a:tblPr firstRow="1" bandRow="1">
                <a:tableStyleId>{5C22544A-7EE6-4342-B048-85BDC9FD1C3A}</a:tableStyleId>
              </a:tblPr>
              <a:tblGrid>
                <a:gridCol w="3003542">
                  <a:extLst>
                    <a:ext uri="{9D8B030D-6E8A-4147-A177-3AD203B41FA5}">
                      <a16:colId xmlns:a16="http://schemas.microsoft.com/office/drawing/2014/main" val="20000"/>
                    </a:ext>
                  </a:extLst>
                </a:gridCol>
                <a:gridCol w="208440">
                  <a:extLst>
                    <a:ext uri="{9D8B030D-6E8A-4147-A177-3AD203B41FA5}">
                      <a16:colId xmlns:a16="http://schemas.microsoft.com/office/drawing/2014/main" val="20001"/>
                    </a:ext>
                  </a:extLst>
                </a:gridCol>
                <a:gridCol w="471055">
                  <a:extLst>
                    <a:ext uri="{9D8B030D-6E8A-4147-A177-3AD203B41FA5}">
                      <a16:colId xmlns:a16="http://schemas.microsoft.com/office/drawing/2014/main" val="20002"/>
                    </a:ext>
                  </a:extLst>
                </a:gridCol>
                <a:gridCol w="471055">
                  <a:extLst>
                    <a:ext uri="{9D8B030D-6E8A-4147-A177-3AD203B41FA5}">
                      <a16:colId xmlns:a16="http://schemas.microsoft.com/office/drawing/2014/main" val="20003"/>
                    </a:ext>
                  </a:extLst>
                </a:gridCol>
                <a:gridCol w="471055">
                  <a:extLst>
                    <a:ext uri="{9D8B030D-6E8A-4147-A177-3AD203B41FA5}">
                      <a16:colId xmlns:a16="http://schemas.microsoft.com/office/drawing/2014/main" val="20004"/>
                    </a:ext>
                  </a:extLst>
                </a:gridCol>
                <a:gridCol w="471055">
                  <a:extLst>
                    <a:ext uri="{9D8B030D-6E8A-4147-A177-3AD203B41FA5}">
                      <a16:colId xmlns:a16="http://schemas.microsoft.com/office/drawing/2014/main" val="20005"/>
                    </a:ext>
                  </a:extLst>
                </a:gridCol>
                <a:gridCol w="471055">
                  <a:extLst>
                    <a:ext uri="{9D8B030D-6E8A-4147-A177-3AD203B41FA5}">
                      <a16:colId xmlns:a16="http://schemas.microsoft.com/office/drawing/2014/main" val="20006"/>
                    </a:ext>
                  </a:extLst>
                </a:gridCol>
                <a:gridCol w="471055">
                  <a:extLst>
                    <a:ext uri="{9D8B030D-6E8A-4147-A177-3AD203B41FA5}">
                      <a16:colId xmlns:a16="http://schemas.microsoft.com/office/drawing/2014/main" val="20007"/>
                    </a:ext>
                  </a:extLst>
                </a:gridCol>
                <a:gridCol w="471055">
                  <a:extLst>
                    <a:ext uri="{9D8B030D-6E8A-4147-A177-3AD203B41FA5}">
                      <a16:colId xmlns:a16="http://schemas.microsoft.com/office/drawing/2014/main" val="20008"/>
                    </a:ext>
                  </a:extLst>
                </a:gridCol>
                <a:gridCol w="471055">
                  <a:extLst>
                    <a:ext uri="{9D8B030D-6E8A-4147-A177-3AD203B41FA5}">
                      <a16:colId xmlns:a16="http://schemas.microsoft.com/office/drawing/2014/main" val="20009"/>
                    </a:ext>
                  </a:extLst>
                </a:gridCol>
                <a:gridCol w="471055">
                  <a:extLst>
                    <a:ext uri="{9D8B030D-6E8A-4147-A177-3AD203B41FA5}">
                      <a16:colId xmlns:a16="http://schemas.microsoft.com/office/drawing/2014/main" val="20010"/>
                    </a:ext>
                  </a:extLst>
                </a:gridCol>
                <a:gridCol w="471055">
                  <a:extLst>
                    <a:ext uri="{9D8B030D-6E8A-4147-A177-3AD203B41FA5}">
                      <a16:colId xmlns:a16="http://schemas.microsoft.com/office/drawing/2014/main" val="20011"/>
                    </a:ext>
                  </a:extLst>
                </a:gridCol>
                <a:gridCol w="471055">
                  <a:extLst>
                    <a:ext uri="{9D8B030D-6E8A-4147-A177-3AD203B41FA5}">
                      <a16:colId xmlns:a16="http://schemas.microsoft.com/office/drawing/2014/main" val="20012"/>
                    </a:ext>
                  </a:extLst>
                </a:gridCol>
                <a:gridCol w="471055">
                  <a:extLst>
                    <a:ext uri="{9D8B030D-6E8A-4147-A177-3AD203B41FA5}">
                      <a16:colId xmlns:a16="http://schemas.microsoft.com/office/drawing/2014/main" val="20013"/>
                    </a:ext>
                  </a:extLst>
                </a:gridCol>
                <a:gridCol w="471055">
                  <a:extLst>
                    <a:ext uri="{9D8B030D-6E8A-4147-A177-3AD203B41FA5}">
                      <a16:colId xmlns:a16="http://schemas.microsoft.com/office/drawing/2014/main" val="20014"/>
                    </a:ext>
                  </a:extLst>
                </a:gridCol>
                <a:gridCol w="471055">
                  <a:extLst>
                    <a:ext uri="{9D8B030D-6E8A-4147-A177-3AD203B41FA5}">
                      <a16:colId xmlns:a16="http://schemas.microsoft.com/office/drawing/2014/main" val="20015"/>
                    </a:ext>
                  </a:extLst>
                </a:gridCol>
                <a:gridCol w="471055">
                  <a:extLst>
                    <a:ext uri="{9D8B030D-6E8A-4147-A177-3AD203B41FA5}">
                      <a16:colId xmlns:a16="http://schemas.microsoft.com/office/drawing/2014/main" val="20016"/>
                    </a:ext>
                  </a:extLst>
                </a:gridCol>
                <a:gridCol w="471055">
                  <a:extLst>
                    <a:ext uri="{9D8B030D-6E8A-4147-A177-3AD203B41FA5}">
                      <a16:colId xmlns:a16="http://schemas.microsoft.com/office/drawing/2014/main" val="20017"/>
                    </a:ext>
                  </a:extLst>
                </a:gridCol>
              </a:tblGrid>
              <a:tr h="802702">
                <a:tc>
                  <a:txBody>
                    <a:bodyPr/>
                    <a:lstStyle/>
                    <a:p>
                      <a:pPr algn="ctr"/>
                      <a:r>
                        <a:rPr lang="es-ES_tradnl" sz="1800" b="1" dirty="0" smtClean="0">
                          <a:solidFill>
                            <a:schemeClr val="tx1">
                              <a:lumMod val="75000"/>
                              <a:lumOff val="25000"/>
                            </a:schemeClr>
                          </a:solidFill>
                          <a:latin typeface="Calibri" panose="020F0502020204030204" pitchFamily="34" charset="0"/>
                          <a:cs typeface="Calibri" panose="020F0502020204030204" pitchFamily="34" charset="0"/>
                        </a:rPr>
                        <a:t>OBJETIVO DE GOBIERNO</a:t>
                      </a:r>
                      <a:endParaRPr lang="es-AR" sz="1800" b="1" dirty="0">
                        <a:solidFill>
                          <a:schemeClr val="tx1">
                            <a:lumMod val="75000"/>
                            <a:lumOff val="25000"/>
                          </a:schemeClr>
                        </a:solidFill>
                        <a:latin typeface="Calibri" panose="020F0502020204030204" pitchFamily="34" charset="0"/>
                        <a:cs typeface="Calibri" panose="020F0502020204030204" pitchFamily="34" charset="0"/>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229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17">
                  <a:txBody>
                    <a:bodyPr/>
                    <a:lstStyle/>
                    <a:p>
                      <a:pPr marR="0" algn="ctr" rtl="0">
                        <a:lnSpc>
                          <a:spcPct val="100000"/>
                        </a:lnSpc>
                        <a:spcBef>
                          <a:spcPts val="0"/>
                        </a:spcBef>
                        <a:spcAft>
                          <a:spcPts val="0"/>
                        </a:spcAft>
                        <a:buNone/>
                      </a:pPr>
                      <a:r>
                        <a:rPr lang="es-ES_tradnl" sz="1800" b="1" i="0" u="none" strike="noStrike" cap="none" dirty="0" smtClean="0">
                          <a:solidFill>
                            <a:schemeClr val="tx1">
                              <a:lumMod val="75000"/>
                              <a:lumOff val="25000"/>
                            </a:schemeClr>
                          </a:solidFill>
                          <a:latin typeface="Calibri" panose="020F0502020204030204" pitchFamily="34" charset="0"/>
                          <a:ea typeface="+mn-ea"/>
                          <a:cs typeface="Calibri" panose="020F0502020204030204" pitchFamily="34" charset="0"/>
                          <a:sym typeface="Arial"/>
                        </a:rPr>
                        <a:t>OBJETIVOS DE DESARROLLO SOSTENIBLE</a:t>
                      </a:r>
                      <a:endParaRPr lang="es-AR" sz="1800" b="1" i="0" u="none" strike="noStrike" cap="none" dirty="0">
                        <a:solidFill>
                          <a:schemeClr val="tx1">
                            <a:lumMod val="75000"/>
                            <a:lumOff val="25000"/>
                          </a:schemeClr>
                        </a:solidFill>
                        <a:latin typeface="Calibri" panose="020F0502020204030204" pitchFamily="34" charset="0"/>
                        <a:ea typeface="+mn-ea"/>
                        <a:cs typeface="Calibri" panose="020F0502020204030204" pitchFamily="34" charset="0"/>
                        <a:sym typeface="Arial"/>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229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s-A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s-A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s-A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s-AR"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s-AR"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s-AR"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s-AR"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s-AR"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s-AR"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s-AR"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s-AR"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s-AR"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s-AR"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s-AR"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s-AR"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s-AR"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01351">
                <a:tc>
                  <a:txBody>
                    <a:bodyPr/>
                    <a:lstStyle/>
                    <a:p>
                      <a:pPr algn="l"/>
                      <a:r>
                        <a:rPr lang="es-ES_tradnl" sz="1600" dirty="0" smtClean="0">
                          <a:solidFill>
                            <a:schemeClr val="tx1">
                              <a:lumMod val="75000"/>
                              <a:lumOff val="25000"/>
                            </a:schemeClr>
                          </a:solidFill>
                          <a:latin typeface="Calibri" panose="020F0502020204030204" pitchFamily="34" charset="0"/>
                        </a:rPr>
                        <a:t>I. Estabilidad Macroeconómica</a:t>
                      </a:r>
                      <a:endParaRPr lang="es-AR" sz="1600" dirty="0">
                        <a:solidFill>
                          <a:schemeClr val="tx1">
                            <a:lumMod val="75000"/>
                            <a:lumOff val="25000"/>
                          </a:schemeClr>
                        </a:solidFill>
                        <a:latin typeface="Calibri" panose="020F0502020204030204" pitchFamily="34" charset="0"/>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AR" sz="2000" b="1" dirty="0" smtClean="0">
                          <a:solidFill>
                            <a:srgbClr val="E21731"/>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E2173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rgbClr val="C31A23"/>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rgbClr val="E63520"/>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A61A3C"/>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A61A3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AR" sz="2000" b="1" dirty="0" smtClean="0">
                        <a:solidFill>
                          <a:srgbClr val="E9611D"/>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E70A66"/>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E70A66"/>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AR" sz="2000" b="1" dirty="0" smtClean="0">
                        <a:solidFill>
                          <a:srgbClr val="06639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AR" sz="2000" b="1" dirty="0" smtClean="0">
                        <a:solidFill>
                          <a:srgbClr val="20486D"/>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2294D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401351">
                <a:tc>
                  <a:txBody>
                    <a:bodyPr/>
                    <a:lstStyle/>
                    <a:p>
                      <a:pPr algn="l"/>
                      <a:r>
                        <a:rPr lang="es-ES_tradnl" sz="1600" dirty="0" smtClean="0">
                          <a:solidFill>
                            <a:schemeClr val="tx1">
                              <a:lumMod val="75000"/>
                              <a:lumOff val="25000"/>
                            </a:schemeClr>
                          </a:solidFill>
                          <a:latin typeface="Calibri" panose="020F0502020204030204" pitchFamily="34" charset="0"/>
                        </a:rPr>
                        <a:t>II. Acuerdo Productivo Nacional</a:t>
                      </a:r>
                      <a:endParaRPr lang="es-AR" sz="1600" dirty="0">
                        <a:solidFill>
                          <a:schemeClr val="tx1">
                            <a:lumMod val="75000"/>
                            <a:lumOff val="25000"/>
                          </a:schemeClr>
                        </a:solidFill>
                        <a:latin typeface="Calibri" panose="020F0502020204030204" pitchFamily="34" charset="0"/>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s-AR" sz="2000" b="1" dirty="0" smtClean="0">
                          <a:solidFill>
                            <a:srgbClr val="E21731"/>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E2173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E0A829"/>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E0A829"/>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C31A23"/>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C31A23"/>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E63520"/>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E63520"/>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rgbClr val="39BBE3"/>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FBC502"/>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FBC502"/>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A61A3C"/>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A61A3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E9611D"/>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E9611D"/>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FDA215"/>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FDA215"/>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CEA03E"/>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CEA03E"/>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2294D2"/>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2294D2"/>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06639C"/>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06639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20486D"/>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20486D"/>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401351">
                <a:tc>
                  <a:txBody>
                    <a:bodyPr/>
                    <a:lstStyle/>
                    <a:p>
                      <a:pPr algn="l"/>
                      <a:r>
                        <a:rPr lang="es-ES_tradnl" sz="1600" dirty="0" smtClean="0">
                          <a:solidFill>
                            <a:schemeClr val="tx1">
                              <a:lumMod val="75000"/>
                              <a:lumOff val="25000"/>
                            </a:schemeClr>
                          </a:solidFill>
                          <a:latin typeface="Calibri" panose="020F0502020204030204" pitchFamily="34" charset="0"/>
                        </a:rPr>
                        <a:t>III. Desarrollo de Infraestructura</a:t>
                      </a:r>
                      <a:endParaRPr lang="es-AR" sz="1600" dirty="0">
                        <a:solidFill>
                          <a:schemeClr val="tx1">
                            <a:lumMod val="75000"/>
                            <a:lumOff val="25000"/>
                          </a:schemeClr>
                        </a:solidFill>
                        <a:latin typeface="Calibri" panose="020F0502020204030204" pitchFamily="34" charset="0"/>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AR" sz="2000" b="1" dirty="0" smtClean="0">
                          <a:solidFill>
                            <a:srgbClr val="E21731"/>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E2173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E0A829"/>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E0A829"/>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AR" sz="2000" b="1" dirty="0" smtClean="0">
                          <a:solidFill>
                            <a:srgbClr val="39BBE3"/>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39BBE3"/>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AR" sz="2000" b="1" dirty="0" smtClean="0">
                          <a:solidFill>
                            <a:srgbClr val="FBC502"/>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FBC502"/>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AR" sz="2000" b="1" dirty="0" smtClean="0">
                          <a:solidFill>
                            <a:srgbClr val="A61A3C"/>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A61A3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E9611D"/>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E9611D"/>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FDA215"/>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FDA215"/>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CEA03E"/>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CEA03E"/>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407E3C"/>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407E3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06639C"/>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06639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401351">
                <a:tc>
                  <a:txBody>
                    <a:bodyPr/>
                    <a:lstStyle/>
                    <a:p>
                      <a:pPr algn="l"/>
                      <a:r>
                        <a:rPr lang="es-ES_tradnl" sz="1600" dirty="0" smtClean="0">
                          <a:solidFill>
                            <a:schemeClr val="tx1">
                              <a:lumMod val="75000"/>
                              <a:lumOff val="25000"/>
                            </a:schemeClr>
                          </a:solidFill>
                          <a:latin typeface="Calibri" panose="020F0502020204030204" pitchFamily="34" charset="0"/>
                        </a:rPr>
                        <a:t>IV. Desarrollo Humano Sostenible</a:t>
                      </a:r>
                      <a:endParaRPr lang="es-AR" sz="1600" dirty="0">
                        <a:solidFill>
                          <a:schemeClr val="tx1">
                            <a:lumMod val="75000"/>
                            <a:lumOff val="25000"/>
                          </a:schemeClr>
                        </a:solidFill>
                        <a:latin typeface="Calibri" panose="020F0502020204030204" pitchFamily="34" charset="0"/>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s-AR" sz="2000" b="1" dirty="0" smtClean="0">
                          <a:solidFill>
                            <a:srgbClr val="E21731"/>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E2173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s-AR" sz="2000" b="1" dirty="0" smtClean="0">
                          <a:solidFill>
                            <a:srgbClr val="E0A829"/>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E0A829"/>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s-AR" sz="2000" b="1" dirty="0" smtClean="0">
                          <a:solidFill>
                            <a:srgbClr val="4E9C35"/>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4E9C35"/>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s-AR" sz="2000" b="1" dirty="0" smtClean="0">
                          <a:solidFill>
                            <a:srgbClr val="C31A23"/>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C31A23"/>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s-AR" sz="2000" b="1" dirty="0" smtClean="0">
                          <a:solidFill>
                            <a:srgbClr val="E63520"/>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E63520"/>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s-AR" sz="2000" b="1" dirty="0" smtClean="0">
                          <a:solidFill>
                            <a:srgbClr val="39BBE3"/>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39BBE3"/>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s-AR" sz="2000" b="1" dirty="0" smtClean="0">
                          <a:solidFill>
                            <a:srgbClr val="FBC502"/>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FBC502"/>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s-AR" sz="2000" b="1" dirty="0" smtClean="0">
                          <a:solidFill>
                            <a:srgbClr val="A61A3C"/>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A61A3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E9611D"/>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E9611D"/>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E70A66"/>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E70A66"/>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FDA215"/>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FDA215"/>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CEA03E"/>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CEA03E"/>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5EAF33"/>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5EAF33"/>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06639C"/>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06639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20486D"/>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20486D"/>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4"/>
                  </a:ext>
                </a:extLst>
              </a:tr>
              <a:tr h="401351">
                <a:tc>
                  <a:txBody>
                    <a:bodyPr/>
                    <a:lstStyle/>
                    <a:p>
                      <a:pPr algn="l"/>
                      <a:r>
                        <a:rPr lang="es-ES_tradnl" sz="1600" dirty="0" smtClean="0">
                          <a:solidFill>
                            <a:schemeClr val="tx1">
                              <a:lumMod val="75000"/>
                              <a:lumOff val="25000"/>
                            </a:schemeClr>
                          </a:solidFill>
                          <a:latin typeface="Calibri" panose="020F0502020204030204" pitchFamily="34" charset="0"/>
                        </a:rPr>
                        <a:t>V. Combate</a:t>
                      </a:r>
                      <a:r>
                        <a:rPr lang="es-ES_tradnl" sz="1600" baseline="0" dirty="0" smtClean="0">
                          <a:solidFill>
                            <a:schemeClr val="tx1">
                              <a:lumMod val="75000"/>
                              <a:lumOff val="25000"/>
                            </a:schemeClr>
                          </a:solidFill>
                          <a:latin typeface="Calibri" panose="020F0502020204030204" pitchFamily="34" charset="0"/>
                        </a:rPr>
                        <a:t> al Narcotráfico y mejora de la Seguridad.</a:t>
                      </a:r>
                      <a:endParaRPr lang="es-AR" sz="1600" dirty="0">
                        <a:solidFill>
                          <a:schemeClr val="tx1">
                            <a:lumMod val="75000"/>
                            <a:lumOff val="25000"/>
                          </a:schemeClr>
                        </a:solidFill>
                        <a:latin typeface="Calibri" panose="020F0502020204030204" pitchFamily="34" charset="0"/>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rgbClr val="E2173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rgbClr val="E0A829"/>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rgbClr val="4E9C35"/>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06639C"/>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06639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401351">
                <a:tc>
                  <a:txBody>
                    <a:bodyPr/>
                    <a:lstStyle/>
                    <a:p>
                      <a:pPr algn="l"/>
                      <a:r>
                        <a:rPr lang="es-ES_tradnl" sz="1600" dirty="0" smtClean="0">
                          <a:solidFill>
                            <a:schemeClr val="tx1">
                              <a:lumMod val="75000"/>
                              <a:lumOff val="25000"/>
                            </a:schemeClr>
                          </a:solidFill>
                          <a:latin typeface="Calibri" panose="020F0502020204030204" pitchFamily="34" charset="0"/>
                        </a:rPr>
                        <a:t>VI: Fortalecimiento Institucional</a:t>
                      </a:r>
                      <a:endParaRPr lang="es-AR" sz="1600" dirty="0">
                        <a:solidFill>
                          <a:schemeClr val="tx1">
                            <a:lumMod val="75000"/>
                            <a:lumOff val="25000"/>
                          </a:schemeClr>
                        </a:solidFill>
                        <a:latin typeface="Calibri" panose="020F0502020204030204" pitchFamily="34" charset="0"/>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rgbClr val="E0A829"/>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AR" sz="2000" b="1" dirty="0" smtClean="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AR" sz="2000" b="1" dirty="0" smtClean="0">
                        <a:solidFill>
                          <a:srgbClr val="E9611D"/>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E70A66"/>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E70A66"/>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AR" sz="2000" b="1" dirty="0" smtClean="0">
                        <a:solidFill>
                          <a:srgbClr val="FDA215"/>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AR" sz="2000" b="1" dirty="0" smtClean="0">
                        <a:solidFill>
                          <a:srgbClr val="407E3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AR" sz="2000" b="1" dirty="0" smtClean="0">
                        <a:solidFill>
                          <a:srgbClr val="5EAF33"/>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06639C"/>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06639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6"/>
                  </a:ext>
                </a:extLst>
              </a:tr>
              <a:tr h="401351">
                <a:tc>
                  <a:txBody>
                    <a:bodyPr/>
                    <a:lstStyle/>
                    <a:p>
                      <a:pPr algn="l"/>
                      <a:r>
                        <a:rPr lang="es-ES_tradnl" sz="1600" dirty="0" smtClean="0">
                          <a:solidFill>
                            <a:schemeClr val="tx1">
                              <a:lumMod val="75000"/>
                              <a:lumOff val="25000"/>
                            </a:schemeClr>
                          </a:solidFill>
                          <a:latin typeface="Calibri" panose="020F0502020204030204" pitchFamily="34" charset="0"/>
                        </a:rPr>
                        <a:t>VII:</a:t>
                      </a:r>
                      <a:r>
                        <a:rPr lang="es-ES_tradnl" sz="1600" baseline="0" dirty="0" smtClean="0">
                          <a:solidFill>
                            <a:schemeClr val="tx1">
                              <a:lumMod val="75000"/>
                              <a:lumOff val="25000"/>
                            </a:schemeClr>
                          </a:solidFill>
                          <a:latin typeface="Calibri" panose="020F0502020204030204" pitchFamily="34" charset="0"/>
                        </a:rPr>
                        <a:t> Modernización del Estado</a:t>
                      </a:r>
                      <a:endParaRPr lang="es-AR" sz="1600" dirty="0">
                        <a:solidFill>
                          <a:schemeClr val="tx1">
                            <a:lumMod val="75000"/>
                            <a:lumOff val="25000"/>
                          </a:schemeClr>
                        </a:solidFill>
                        <a:latin typeface="Calibri" panose="020F0502020204030204" pitchFamily="34" charset="0"/>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AR" sz="2000" b="1" dirty="0" smtClean="0">
                          <a:solidFill>
                            <a:srgbClr val="E21731"/>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E2173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AR" sz="2000" b="1" dirty="0" smtClean="0">
                          <a:solidFill>
                            <a:srgbClr val="E0A829"/>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E0A829"/>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C31A23"/>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C31A23"/>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rgbClr val="39BBE3"/>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AR" sz="2000" b="1" dirty="0" smtClean="0">
                          <a:solidFill>
                            <a:srgbClr val="A61A3C"/>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A61A3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AR" sz="2000" b="1" dirty="0" smtClean="0">
                        <a:solidFill>
                          <a:srgbClr val="E9611D"/>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FDA215"/>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FDA215"/>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s-AR" sz="2000" b="1" dirty="0" smtClean="0">
                          <a:solidFill>
                            <a:srgbClr val="CEA03E"/>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06639C"/>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06639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20486D"/>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20486D"/>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401351">
                <a:tc>
                  <a:txBody>
                    <a:bodyPr/>
                    <a:lstStyle/>
                    <a:p>
                      <a:pPr algn="l"/>
                      <a:r>
                        <a:rPr lang="es-ES_tradnl" sz="1600" dirty="0" smtClean="0">
                          <a:solidFill>
                            <a:schemeClr val="tx1">
                              <a:lumMod val="75000"/>
                              <a:lumOff val="25000"/>
                            </a:schemeClr>
                          </a:solidFill>
                          <a:latin typeface="Calibri" panose="020F0502020204030204" pitchFamily="34" charset="0"/>
                        </a:rPr>
                        <a:t>VIII: Inserción Inteligente en el Mundo</a:t>
                      </a:r>
                      <a:endParaRPr lang="es-AR" sz="1600" dirty="0">
                        <a:solidFill>
                          <a:schemeClr val="tx1">
                            <a:lumMod val="75000"/>
                            <a:lumOff val="25000"/>
                          </a:schemeClr>
                        </a:solidFill>
                        <a:latin typeface="Calibri" panose="020F0502020204030204" pitchFamily="34" charset="0"/>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s-AR" sz="2000" b="1" dirty="0" smtClean="0">
                          <a:solidFill>
                            <a:srgbClr val="E21731"/>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E2173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s-AR" sz="2000" b="1" dirty="0" smtClean="0">
                          <a:solidFill>
                            <a:srgbClr val="E0A829"/>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a:solidFill>
                          <a:srgbClr val="E0A829"/>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rgbClr val="4E9C35"/>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rgbClr val="C31A23"/>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rgbClr val="FBC502"/>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A61A3C"/>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A61A3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AR" sz="2000" b="1" dirty="0" smtClean="0">
                        <a:solidFill>
                          <a:srgbClr val="E9611D"/>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FDA215"/>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FDA215"/>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CEA03E"/>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CEA03E"/>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407E3C"/>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407E3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AR" sz="2000" b="1" dirty="0" smtClean="0">
                        <a:solidFill>
                          <a:srgbClr val="2294D2"/>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endParaRPr lang="es-AR" sz="2000" b="1" dirty="0">
                        <a:solidFill>
                          <a:schemeClr val="tx1"/>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06639C"/>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06639C"/>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AR" sz="2000" b="1" dirty="0" smtClean="0">
                          <a:solidFill>
                            <a:srgbClr val="20486D"/>
                          </a:solidFill>
                          <a:latin typeface="Arial Black" panose="020B0A04020102020204" pitchFamily="34" charset="0"/>
                          <a:cs typeface="Aharoni" panose="02010803020104030203" pitchFamily="2" charset="-79"/>
                          <a:sym typeface="Wingdings" panose="05000000000000000000" pitchFamily="2" charset="2"/>
                        </a:rPr>
                        <a:t></a:t>
                      </a:r>
                      <a:endParaRPr lang="es-AR" sz="2000" b="1" dirty="0" smtClean="0">
                        <a:solidFill>
                          <a:srgbClr val="20486D"/>
                        </a:solidFill>
                        <a:latin typeface="Arial Black" panose="020B0A04020102020204" pitchFamily="34" charset="0"/>
                        <a:cs typeface="Aharoni" panose="02010803020104030203" pitchFamily="2" charset="-79"/>
                      </a:endParaRPr>
                    </a:p>
                  </a:txBody>
                  <a:tcPr marL="91520" marR="91520" marT="45760" marB="457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8"/>
                  </a:ext>
                </a:extLst>
              </a:tr>
            </a:tbl>
          </a:graphicData>
        </a:graphic>
      </p:graphicFrame>
      <p:sp>
        <p:nvSpPr>
          <p:cNvPr id="9" name="Título 3"/>
          <p:cNvSpPr txBox="1">
            <a:spLocks/>
          </p:cNvSpPr>
          <p:nvPr/>
        </p:nvSpPr>
        <p:spPr>
          <a:xfrm>
            <a:off x="418454" y="287156"/>
            <a:ext cx="11190450" cy="461665"/>
          </a:xfrm>
          <a:prstGeom prst="rect">
            <a:avLst/>
          </a:prstGeom>
          <a:noFill/>
          <a:ln>
            <a:noFill/>
          </a:ln>
        </p:spPr>
        <p:txBody>
          <a:bodyPr lIns="91425" tIns="91425" rIns="91425" bIns="91425" anchor="ctr" anchorCtr="0"/>
          <a:lstStyle>
            <a:defPPr marR="0" lvl="0" algn="l" rtl="0">
              <a:lnSpc>
                <a:spcPct val="100000"/>
              </a:lnSpc>
              <a:spcBef>
                <a:spcPts val="0"/>
              </a:spcBef>
              <a:spcAft>
                <a:spcPts val="0"/>
              </a:spcAft>
            </a:defPPr>
            <a:lvl1pPr marL="0" marR="0" lvl="0" indent="0" algn="l" rtl="0">
              <a:lnSpc>
                <a:spcPct val="90000"/>
              </a:lnSpc>
              <a:spcBef>
                <a:spcPts val="0"/>
              </a:spcBef>
              <a:spcAft>
                <a:spcPts val="0"/>
              </a:spcAft>
              <a:buClr>
                <a:schemeClr val="dk1"/>
              </a:buClr>
              <a:buFont typeface="Calibri"/>
              <a:buNone/>
              <a:defRPr sz="2400" b="1" i="0" u="none" strike="noStrike" cap="none">
                <a:solidFill>
                  <a:srgbClr val="0095D5"/>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pPr marL="0" marR="0" lvl="0" indent="0" algn="l" defTabSz="914400" rtl="0" eaLnBrk="1" fontAlgn="auto" latinLnBrk="0" hangingPunct="1">
              <a:lnSpc>
                <a:spcPct val="100000"/>
              </a:lnSpc>
              <a:spcBef>
                <a:spcPct val="0"/>
              </a:spcBef>
              <a:spcAft>
                <a:spcPts val="0"/>
              </a:spcAft>
              <a:buClrTx/>
              <a:buSzTx/>
              <a:buFont typeface="Calibri"/>
              <a:buNone/>
              <a:tabLst/>
              <a:defRPr/>
            </a:pPr>
            <a:r>
              <a:rPr kumimoji="0" lang="es-AR" sz="2400" b="1" i="0" u="none" strike="noStrike" kern="0" cap="none" spc="0" normalizeH="0" baseline="0" noProof="0" dirty="0">
                <a:ln>
                  <a:noFill/>
                </a:ln>
                <a:solidFill>
                  <a:srgbClr val="0095D5"/>
                </a:solidFill>
                <a:effectLst/>
                <a:uLnTx/>
                <a:uFillTx/>
                <a:latin typeface="Calibri"/>
                <a:cs typeface="Calibri"/>
                <a:sym typeface="Calibri"/>
              </a:rPr>
              <a:t>PROCESO DE IMPLEMENTACIÓN DE LOS </a:t>
            </a:r>
            <a:r>
              <a:rPr kumimoji="0" lang="es-AR" sz="2400" b="1" i="0" u="none" strike="noStrike" kern="0" cap="none" spc="0" normalizeH="0" baseline="0" noProof="0" dirty="0" smtClean="0">
                <a:ln>
                  <a:noFill/>
                </a:ln>
                <a:solidFill>
                  <a:srgbClr val="0095D5"/>
                </a:solidFill>
                <a:effectLst/>
                <a:uLnTx/>
                <a:uFillTx/>
                <a:latin typeface="Calibri"/>
                <a:cs typeface="Calibri"/>
                <a:sym typeface="Calibri"/>
              </a:rPr>
              <a:t>ODS  </a:t>
            </a:r>
            <a:endParaRPr kumimoji="0" lang="es-AR" altLang="es-AR" sz="2400" b="1" i="0" u="none" strike="noStrike" kern="0" cap="none" spc="0" normalizeH="0" baseline="0" noProof="0" dirty="0">
              <a:ln>
                <a:noFill/>
              </a:ln>
              <a:solidFill>
                <a:srgbClr val="FF0000"/>
              </a:solidFill>
              <a:effectLst/>
              <a:uLnTx/>
              <a:uFillTx/>
              <a:cs typeface="Calibri" panose="020F0502020204030204" pitchFamily="34" charset="0"/>
              <a:sym typeface="Calibri"/>
            </a:endParaRPr>
          </a:p>
        </p:txBody>
      </p:sp>
    </p:spTree>
    <p:extLst>
      <p:ext uri="{BB962C8B-B14F-4D97-AF65-F5344CB8AC3E}">
        <p14:creationId xmlns:p14="http://schemas.microsoft.com/office/powerpoint/2010/main" val="2657126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0" y="146685"/>
            <a:ext cx="12161360" cy="461665"/>
          </a:xfrm>
        </p:spPr>
        <p:txBody>
          <a:bodyPr/>
          <a:lstStyle/>
          <a:p>
            <a:pPr algn="ctr"/>
            <a:r>
              <a:rPr lang="es-ES_tradnl" sz="4000" dirty="0" smtClean="0">
                <a:latin typeface="Calibri" panose="020F0502020204030204" pitchFamily="34" charset="0"/>
                <a:cs typeface="Calibri" panose="020F0502020204030204" pitchFamily="34" charset="0"/>
              </a:rPr>
              <a:t>REVISIONES TRANSVERSALES</a:t>
            </a:r>
            <a:endParaRPr lang="es-AR" sz="4000" dirty="0">
              <a:latin typeface="Calibri" panose="020F0502020204030204" pitchFamily="34" charset="0"/>
              <a:cs typeface="Calibri" panose="020F0502020204030204" pitchFamily="34" charset="0"/>
            </a:endParaRPr>
          </a:p>
        </p:txBody>
      </p:sp>
      <p:sp>
        <p:nvSpPr>
          <p:cNvPr id="20" name="8 Rectángulo redondeado"/>
          <p:cNvSpPr/>
          <p:nvPr/>
        </p:nvSpPr>
        <p:spPr>
          <a:xfrm>
            <a:off x="1408616" y="877713"/>
            <a:ext cx="3998562" cy="554225"/>
          </a:xfrm>
          <a:prstGeom prst="roundRect">
            <a:avLst/>
          </a:prstGeom>
          <a:solidFill>
            <a:srgbClr val="4EA4D2"/>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dirty="0">
                <a:solidFill>
                  <a:schemeClr val="bg1"/>
                </a:solidFill>
                <a:latin typeface="Calibri" panose="020F0502020204030204" pitchFamily="34" charset="0"/>
                <a:cs typeface="Calibri" panose="020F0502020204030204" pitchFamily="34" charset="0"/>
              </a:rPr>
              <a:t>MINISTERIOS Y ORGANISMOS</a:t>
            </a:r>
          </a:p>
        </p:txBody>
      </p:sp>
      <p:sp>
        <p:nvSpPr>
          <p:cNvPr id="31" name="11 Rectángulo redondeado"/>
          <p:cNvSpPr/>
          <p:nvPr/>
        </p:nvSpPr>
        <p:spPr>
          <a:xfrm>
            <a:off x="1338956" y="2728393"/>
            <a:ext cx="8636266" cy="619053"/>
          </a:xfrm>
          <a:prstGeom prst="roundRect">
            <a:avLst/>
          </a:prstGeom>
          <a:solidFill>
            <a:srgbClr val="4EA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dirty="0">
                <a:solidFill>
                  <a:schemeClr val="bg1"/>
                </a:solidFill>
                <a:latin typeface="Calibri" panose="020F0502020204030204" pitchFamily="34" charset="0"/>
                <a:cs typeface="Calibri" panose="020F0502020204030204" pitchFamily="34" charset="0"/>
              </a:rPr>
              <a:t>CONSEJO NACIONAL DE COORDINACIÒN DE POLÌTICAS SOCIALES</a:t>
            </a:r>
          </a:p>
        </p:txBody>
      </p:sp>
      <p:sp>
        <p:nvSpPr>
          <p:cNvPr id="32" name="15 Rectángulo redondeado"/>
          <p:cNvSpPr/>
          <p:nvPr/>
        </p:nvSpPr>
        <p:spPr>
          <a:xfrm>
            <a:off x="1242369" y="3994280"/>
            <a:ext cx="1993941" cy="1733338"/>
          </a:xfrm>
          <a:prstGeom prst="roundRect">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solidFill>
                  <a:schemeClr val="tx1">
                    <a:lumMod val="85000"/>
                    <a:lumOff val="15000"/>
                  </a:schemeClr>
                </a:solidFill>
                <a:latin typeface="Calibri" panose="020F0502020204030204" pitchFamily="34" charset="0"/>
                <a:cs typeface="Calibri" panose="020F0502020204030204" pitchFamily="34" charset="0"/>
              </a:rPr>
              <a:t>Rigor </a:t>
            </a:r>
            <a:r>
              <a:rPr lang="es-ES" b="1" dirty="0">
                <a:solidFill>
                  <a:srgbClr val="0095D5"/>
                </a:solidFill>
                <a:latin typeface="Calibri" panose="020F0502020204030204" pitchFamily="34" charset="0"/>
                <a:cs typeface="Calibri" panose="020F0502020204030204" pitchFamily="34" charset="0"/>
              </a:rPr>
              <a:t>estadístico</a:t>
            </a:r>
          </a:p>
        </p:txBody>
      </p:sp>
      <p:sp>
        <p:nvSpPr>
          <p:cNvPr id="33" name="18 Rectángulo redondeado"/>
          <p:cNvSpPr/>
          <p:nvPr/>
        </p:nvSpPr>
        <p:spPr>
          <a:xfrm>
            <a:off x="3618631" y="4007979"/>
            <a:ext cx="1886406" cy="1719639"/>
          </a:xfrm>
          <a:prstGeom prst="roundRect">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lumMod val="85000"/>
                    <a:lumOff val="15000"/>
                  </a:schemeClr>
                </a:solidFill>
                <a:latin typeface="Calibri" panose="020F0502020204030204" pitchFamily="34" charset="0"/>
                <a:cs typeface="Calibri" panose="020F0502020204030204" pitchFamily="34" charset="0"/>
              </a:rPr>
              <a:t>Convención para la Eliminación de todas las Formas de Discriminación contra la </a:t>
            </a:r>
            <a:r>
              <a:rPr lang="es-ES" b="1" dirty="0">
                <a:solidFill>
                  <a:srgbClr val="0095D5"/>
                </a:solidFill>
                <a:latin typeface="Calibri" panose="020F0502020204030204" pitchFamily="34" charset="0"/>
                <a:cs typeface="Calibri" panose="020F0502020204030204" pitchFamily="34" charset="0"/>
              </a:rPr>
              <a:t>Mujer</a:t>
            </a:r>
            <a:r>
              <a:rPr lang="es-ES" dirty="0">
                <a:solidFill>
                  <a:schemeClr val="tx1">
                    <a:lumMod val="85000"/>
                    <a:lumOff val="15000"/>
                  </a:schemeClr>
                </a:solidFill>
                <a:latin typeface="Calibri" panose="020F0502020204030204" pitchFamily="34" charset="0"/>
                <a:cs typeface="Calibri" panose="020F0502020204030204" pitchFamily="34" charset="0"/>
              </a:rPr>
              <a:t> </a:t>
            </a:r>
          </a:p>
        </p:txBody>
      </p:sp>
      <p:sp>
        <p:nvSpPr>
          <p:cNvPr id="34" name="20 Rectángulo redondeado"/>
          <p:cNvSpPr/>
          <p:nvPr/>
        </p:nvSpPr>
        <p:spPr>
          <a:xfrm>
            <a:off x="5895267" y="3994280"/>
            <a:ext cx="1788044" cy="1733339"/>
          </a:xfrm>
          <a:prstGeom prst="roundRect">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solidFill>
                  <a:schemeClr val="tx1">
                    <a:lumMod val="85000"/>
                    <a:lumOff val="15000"/>
                  </a:schemeClr>
                </a:solidFill>
                <a:latin typeface="Calibri" panose="020F0502020204030204" pitchFamily="34" charset="0"/>
                <a:cs typeface="Calibri" panose="020F0502020204030204" pitchFamily="34" charset="0"/>
              </a:rPr>
              <a:t>Convención sobre los Derechos de las Personas con </a:t>
            </a:r>
            <a:r>
              <a:rPr lang="es-ES" b="1" dirty="0" smtClean="0">
                <a:solidFill>
                  <a:srgbClr val="0095D5"/>
                </a:solidFill>
                <a:latin typeface="Calibri" panose="020F0502020204030204" pitchFamily="34" charset="0"/>
                <a:cs typeface="Calibri" panose="020F0502020204030204" pitchFamily="34" charset="0"/>
              </a:rPr>
              <a:t>Discapacidad</a:t>
            </a:r>
            <a:endParaRPr lang="es-ES" b="1" dirty="0">
              <a:solidFill>
                <a:srgbClr val="0095D5"/>
              </a:solidFill>
              <a:latin typeface="Calibri" panose="020F0502020204030204" pitchFamily="34" charset="0"/>
              <a:cs typeface="Calibri" panose="020F0502020204030204" pitchFamily="34" charset="0"/>
            </a:endParaRPr>
          </a:p>
        </p:txBody>
      </p:sp>
      <p:sp>
        <p:nvSpPr>
          <p:cNvPr id="35" name="22 Rectángulo redondeado"/>
          <p:cNvSpPr/>
          <p:nvPr/>
        </p:nvSpPr>
        <p:spPr>
          <a:xfrm>
            <a:off x="7847839" y="3986275"/>
            <a:ext cx="3591722" cy="1741345"/>
          </a:xfrm>
          <a:prstGeom prst="roundRect">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solidFill>
                  <a:schemeClr val="tx1">
                    <a:lumMod val="85000"/>
                    <a:lumOff val="15000"/>
                  </a:schemeClr>
                </a:solidFill>
                <a:latin typeface="Calibri" panose="020F0502020204030204" pitchFamily="34" charset="0"/>
                <a:cs typeface="Calibri" panose="020F0502020204030204" pitchFamily="34" charset="0"/>
              </a:rPr>
              <a:t>Protocolo Adicional de la Convención Americana sobre Derechos Humanos en materia de Derechos Económicos, Sociales y Culturales. Protocolo de San Salvador.</a:t>
            </a:r>
          </a:p>
          <a:p>
            <a:pPr algn="ctr"/>
            <a:r>
              <a:rPr lang="es-ES" dirty="0" smtClean="0">
                <a:solidFill>
                  <a:schemeClr val="tx1">
                    <a:lumMod val="85000"/>
                    <a:lumOff val="15000"/>
                  </a:schemeClr>
                </a:solidFill>
                <a:latin typeface="Calibri" panose="020F0502020204030204" pitchFamily="34" charset="0"/>
                <a:cs typeface="Calibri" panose="020F0502020204030204" pitchFamily="34" charset="0"/>
              </a:rPr>
              <a:t>Grupos Específicos: </a:t>
            </a:r>
            <a:r>
              <a:rPr lang="es-ES" b="1" dirty="0">
                <a:solidFill>
                  <a:srgbClr val="0095D5"/>
                </a:solidFill>
                <a:latin typeface="Calibri" panose="020F0502020204030204" pitchFamily="34" charset="0"/>
                <a:cs typeface="Calibri" panose="020F0502020204030204" pitchFamily="34" charset="0"/>
              </a:rPr>
              <a:t>Migrantes</a:t>
            </a:r>
            <a:r>
              <a:rPr lang="es-ES" dirty="0" smtClean="0">
                <a:solidFill>
                  <a:schemeClr val="tx1">
                    <a:lumMod val="85000"/>
                    <a:lumOff val="15000"/>
                  </a:schemeClr>
                </a:solidFill>
                <a:latin typeface="Calibri" panose="020F0502020204030204" pitchFamily="34" charset="0"/>
                <a:cs typeface="Calibri" panose="020F0502020204030204" pitchFamily="34" charset="0"/>
              </a:rPr>
              <a:t> (OIM), </a:t>
            </a:r>
            <a:r>
              <a:rPr lang="es-ES" b="1" dirty="0">
                <a:solidFill>
                  <a:srgbClr val="0095D5"/>
                </a:solidFill>
                <a:latin typeface="Calibri" panose="020F0502020204030204" pitchFamily="34" charset="0"/>
                <a:cs typeface="Calibri" panose="020F0502020204030204" pitchFamily="34" charset="0"/>
              </a:rPr>
              <a:t>Pueblos Indígenas </a:t>
            </a:r>
            <a:r>
              <a:rPr lang="es-ES" dirty="0" smtClean="0">
                <a:solidFill>
                  <a:schemeClr val="tx1">
                    <a:lumMod val="85000"/>
                    <a:lumOff val="15000"/>
                  </a:schemeClr>
                </a:solidFill>
                <a:latin typeface="Calibri" panose="020F0502020204030204" pitchFamily="34" charset="0"/>
                <a:cs typeface="Calibri" panose="020F0502020204030204" pitchFamily="34" charset="0"/>
              </a:rPr>
              <a:t>(INAI), </a:t>
            </a:r>
            <a:r>
              <a:rPr lang="es-ES" b="1" dirty="0" smtClean="0">
                <a:solidFill>
                  <a:srgbClr val="0095D5"/>
                </a:solidFill>
                <a:latin typeface="Calibri" panose="020F0502020204030204" pitchFamily="34" charset="0"/>
                <a:cs typeface="Calibri" panose="020F0502020204030204" pitchFamily="34" charset="0"/>
              </a:rPr>
              <a:t>Ciclo de Vida </a:t>
            </a:r>
            <a:r>
              <a:rPr lang="es-ES" dirty="0" smtClean="0">
                <a:solidFill>
                  <a:schemeClr val="tx1">
                    <a:lumMod val="85000"/>
                    <a:lumOff val="15000"/>
                  </a:schemeClr>
                </a:solidFill>
                <a:latin typeface="Calibri" panose="020F0502020204030204" pitchFamily="34" charset="0"/>
                <a:cs typeface="Calibri" panose="020F0502020204030204" pitchFamily="34" charset="0"/>
              </a:rPr>
              <a:t>(Consenso de Montevideo)</a:t>
            </a:r>
            <a:endParaRPr lang="es-ES" dirty="0">
              <a:solidFill>
                <a:schemeClr val="tx1">
                  <a:lumMod val="85000"/>
                  <a:lumOff val="15000"/>
                </a:schemeClr>
              </a:solidFill>
              <a:latin typeface="Calibri" panose="020F0502020204030204" pitchFamily="34" charset="0"/>
              <a:cs typeface="Calibri" panose="020F0502020204030204" pitchFamily="34" charset="0"/>
            </a:endParaRPr>
          </a:p>
        </p:txBody>
      </p:sp>
      <p:sp>
        <p:nvSpPr>
          <p:cNvPr id="36" name="28 Flecha a la derecha con bandas"/>
          <p:cNvSpPr/>
          <p:nvPr/>
        </p:nvSpPr>
        <p:spPr>
          <a:xfrm rot="5400000">
            <a:off x="3734135" y="1778700"/>
            <a:ext cx="926284" cy="602974"/>
          </a:xfrm>
          <a:prstGeom prst="stripedRightArrow">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37" name="30 Flecha a la derecha con bandas"/>
          <p:cNvSpPr/>
          <p:nvPr/>
        </p:nvSpPr>
        <p:spPr>
          <a:xfrm rot="16200000">
            <a:off x="4247550" y="1814826"/>
            <a:ext cx="979718" cy="477286"/>
          </a:xfrm>
          <a:prstGeom prst="stripedRightArrow">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38" name="33 Flecha a la derecha con bandas"/>
          <p:cNvSpPr/>
          <p:nvPr/>
        </p:nvSpPr>
        <p:spPr>
          <a:xfrm rot="16200000">
            <a:off x="2256942" y="3503576"/>
            <a:ext cx="413163" cy="326006"/>
          </a:xfrm>
          <a:prstGeom prst="stripedRightArrow">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39" name="34 Flecha a la derecha con bandas"/>
          <p:cNvSpPr/>
          <p:nvPr/>
        </p:nvSpPr>
        <p:spPr>
          <a:xfrm rot="5400000">
            <a:off x="1512280" y="3503576"/>
            <a:ext cx="413163" cy="326006"/>
          </a:xfrm>
          <a:prstGeom prst="stripedRightArrow">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40" name="36 Flecha a la derecha con bandas"/>
          <p:cNvSpPr/>
          <p:nvPr/>
        </p:nvSpPr>
        <p:spPr>
          <a:xfrm rot="16200000">
            <a:off x="4708195" y="3468258"/>
            <a:ext cx="413163" cy="326006"/>
          </a:xfrm>
          <a:prstGeom prst="stripedRightArrow">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41" name="37 Flecha a la derecha con bandas"/>
          <p:cNvSpPr/>
          <p:nvPr/>
        </p:nvSpPr>
        <p:spPr>
          <a:xfrm rot="5400000">
            <a:off x="3963533" y="3468258"/>
            <a:ext cx="413163" cy="326006"/>
          </a:xfrm>
          <a:prstGeom prst="stripedRightArrow">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42" name="38 Flecha a la derecha con bandas"/>
          <p:cNvSpPr/>
          <p:nvPr/>
        </p:nvSpPr>
        <p:spPr>
          <a:xfrm rot="16200000">
            <a:off x="6928379" y="3468257"/>
            <a:ext cx="413163" cy="326006"/>
          </a:xfrm>
          <a:prstGeom prst="stripedRightArrow">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43" name="39 Flecha a la derecha con bandas"/>
          <p:cNvSpPr/>
          <p:nvPr/>
        </p:nvSpPr>
        <p:spPr>
          <a:xfrm rot="5400000">
            <a:off x="6183717" y="3468257"/>
            <a:ext cx="413163" cy="326006"/>
          </a:xfrm>
          <a:prstGeom prst="stripedRightArrow">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44" name="40 Flecha a la derecha con bandas"/>
          <p:cNvSpPr/>
          <p:nvPr/>
        </p:nvSpPr>
        <p:spPr>
          <a:xfrm rot="16200000">
            <a:off x="9132910" y="3503575"/>
            <a:ext cx="413163" cy="326006"/>
          </a:xfrm>
          <a:prstGeom prst="stripedRightArrow">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45" name="41 Flecha a la derecha con bandas"/>
          <p:cNvSpPr/>
          <p:nvPr/>
        </p:nvSpPr>
        <p:spPr>
          <a:xfrm rot="5400000">
            <a:off x="8388248" y="3503575"/>
            <a:ext cx="413163" cy="326006"/>
          </a:xfrm>
          <a:prstGeom prst="stripedRightArrow">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46" name="42 Flecha a la derecha con bandas"/>
          <p:cNvSpPr/>
          <p:nvPr/>
        </p:nvSpPr>
        <p:spPr>
          <a:xfrm rot="5400000">
            <a:off x="1713014" y="1825834"/>
            <a:ext cx="886346" cy="548645"/>
          </a:xfrm>
          <a:prstGeom prst="stripedRightArrow">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47" name="43 Flecha a la derecha con bandas"/>
          <p:cNvSpPr/>
          <p:nvPr/>
        </p:nvSpPr>
        <p:spPr>
          <a:xfrm rot="16200000">
            <a:off x="2226102" y="1793629"/>
            <a:ext cx="954107" cy="545291"/>
          </a:xfrm>
          <a:prstGeom prst="stripedRightArrow">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48" name="44 Llamada con línea 1 (barra de énfasis)"/>
          <p:cNvSpPr/>
          <p:nvPr/>
        </p:nvSpPr>
        <p:spPr>
          <a:xfrm rot="10800000">
            <a:off x="5895266" y="2078304"/>
            <a:ext cx="3216913" cy="649398"/>
          </a:xfrm>
          <a:prstGeom prst="accentCallout1">
            <a:avLst>
              <a:gd name="adj1" fmla="val 3709"/>
              <a:gd name="adj2" fmla="val -41824"/>
              <a:gd name="adj3" fmla="val -37317"/>
              <a:gd name="adj4" fmla="val -6487"/>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49" name="45 CuadroTexto"/>
          <p:cNvSpPr txBox="1"/>
          <p:nvPr/>
        </p:nvSpPr>
        <p:spPr>
          <a:xfrm>
            <a:off x="5678246" y="1543798"/>
            <a:ext cx="5761315" cy="1077218"/>
          </a:xfrm>
          <a:prstGeom prst="rect">
            <a:avLst/>
          </a:prstGeom>
          <a:noFill/>
        </p:spPr>
        <p:txBody>
          <a:bodyPr wrap="square" rtlCol="0">
            <a:spAutoFit/>
          </a:bodyPr>
          <a:lstStyle/>
          <a:p>
            <a:pPr marL="285750" indent="-285750">
              <a:buFont typeface="Arial" pitchFamily="34" charset="0"/>
              <a:buChar char="•"/>
            </a:pPr>
            <a:r>
              <a:rPr lang="es-ES" sz="1600" dirty="0">
                <a:latin typeface="Calibri" panose="020F0502020204030204" pitchFamily="34" charset="0"/>
                <a:cs typeface="Calibri" panose="020F0502020204030204" pitchFamily="34" charset="0"/>
              </a:rPr>
              <a:t>Realiza revisiones de las fichas técnicas resguardando el marco conceptual de cada indicador (</a:t>
            </a:r>
            <a:r>
              <a:rPr lang="es-ES" sz="1600" dirty="0" err="1">
                <a:latin typeface="Calibri" panose="020F0502020204030204" pitchFamily="34" charset="0"/>
                <a:cs typeface="Calibri" panose="020F0502020204030204" pitchFamily="34" charset="0"/>
              </a:rPr>
              <a:t>metadata</a:t>
            </a:r>
            <a:r>
              <a:rPr lang="es-ES" sz="1600" dirty="0">
                <a:latin typeface="Calibri" panose="020F0502020204030204" pitchFamily="34" charset="0"/>
                <a:cs typeface="Calibri" panose="020F0502020204030204" pitchFamily="34" charset="0"/>
              </a:rPr>
              <a:t> del IAEG-SDG)</a:t>
            </a:r>
          </a:p>
          <a:p>
            <a:pPr marL="285750" indent="-285750">
              <a:buFont typeface="Arial" pitchFamily="34" charset="0"/>
              <a:buChar char="•"/>
            </a:pPr>
            <a:r>
              <a:rPr lang="es-ES" sz="1600" dirty="0">
                <a:latin typeface="Calibri" panose="020F0502020204030204" pitchFamily="34" charset="0"/>
                <a:cs typeface="Calibri" panose="020F0502020204030204" pitchFamily="34" charset="0"/>
              </a:rPr>
              <a:t>Coordina las consultas específicas.</a:t>
            </a:r>
          </a:p>
          <a:p>
            <a:pPr marL="285750" indent="-285750">
              <a:buFont typeface="Arial" pitchFamily="34" charset="0"/>
              <a:buChar char="•"/>
            </a:pPr>
            <a:r>
              <a:rPr lang="es-ES" sz="1600" dirty="0">
                <a:latin typeface="Calibri" panose="020F0502020204030204" pitchFamily="34" charset="0"/>
                <a:cs typeface="Calibri" panose="020F0502020204030204" pitchFamily="34" charset="0"/>
              </a:rPr>
              <a:t>Retroalimenta las devoluciones.</a:t>
            </a:r>
          </a:p>
        </p:txBody>
      </p:sp>
      <p:sp>
        <p:nvSpPr>
          <p:cNvPr id="50" name="47 Llamada con línea 1 (barra de énfasis)"/>
          <p:cNvSpPr/>
          <p:nvPr/>
        </p:nvSpPr>
        <p:spPr>
          <a:xfrm>
            <a:off x="6390298" y="724080"/>
            <a:ext cx="3587271" cy="534691"/>
          </a:xfrm>
          <a:prstGeom prst="accentCallout1">
            <a:avLst>
              <a:gd name="adj1" fmla="val 18750"/>
              <a:gd name="adj2" fmla="val -8333"/>
              <a:gd name="adj3" fmla="val 106983"/>
              <a:gd name="adj4" fmla="val -27644"/>
            </a:avLst>
          </a:prstGeom>
          <a:solidFill>
            <a:schemeClr val="bg1"/>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51" name="48 CuadroTexto"/>
          <p:cNvSpPr txBox="1"/>
          <p:nvPr/>
        </p:nvSpPr>
        <p:spPr>
          <a:xfrm>
            <a:off x="6183809" y="727564"/>
            <a:ext cx="3750274" cy="584775"/>
          </a:xfrm>
          <a:prstGeom prst="rect">
            <a:avLst/>
          </a:prstGeom>
          <a:solidFill>
            <a:schemeClr val="bg1"/>
          </a:solidFill>
        </p:spPr>
        <p:txBody>
          <a:bodyPr wrap="square" rtlCol="0">
            <a:spAutoFit/>
          </a:bodyPr>
          <a:lstStyle/>
          <a:p>
            <a:r>
              <a:rPr lang="es-ES" sz="1600" dirty="0" smtClean="0">
                <a:latin typeface="Calibri" panose="020F0502020204030204" pitchFamily="34" charset="0"/>
                <a:cs typeface="Calibri" panose="020F0502020204030204" pitchFamily="34" charset="0"/>
              </a:rPr>
              <a:t>Elaboran fichas técnicas para cada indicador </a:t>
            </a:r>
            <a:endParaRPr lang="es-ES" sz="1600" dirty="0">
              <a:latin typeface="Calibri" panose="020F0502020204030204" pitchFamily="34" charset="0"/>
              <a:cs typeface="Calibri" panose="020F0502020204030204" pitchFamily="34" charset="0"/>
            </a:endParaRPr>
          </a:p>
        </p:txBody>
      </p:sp>
      <p:sp>
        <p:nvSpPr>
          <p:cNvPr id="52" name="Marcador de número de diapositiva 4"/>
          <p:cNvSpPr>
            <a:spLocks noGrp="1"/>
          </p:cNvSpPr>
          <p:nvPr>
            <p:ph type="sldNum" sz="quarter" idx="4"/>
          </p:nvPr>
        </p:nvSpPr>
        <p:spPr>
          <a:xfrm>
            <a:off x="11242622" y="5520695"/>
            <a:ext cx="764499" cy="365125"/>
          </a:xfrm>
        </p:spPr>
        <p:txBody>
          <a:bodyPr/>
          <a:lstStyle/>
          <a:p>
            <a:fld id="{0F675F79-6178-42ED-8DF2-60C520531103}" type="slidenum">
              <a:rPr lang="es-AR" smtClean="0"/>
              <a:pPr/>
              <a:t>12</a:t>
            </a:fld>
            <a:endParaRPr lang="es-AR" dirty="0"/>
          </a:p>
        </p:txBody>
      </p:sp>
    </p:spTree>
    <p:extLst>
      <p:ext uri="{BB962C8B-B14F-4D97-AF65-F5344CB8AC3E}">
        <p14:creationId xmlns:p14="http://schemas.microsoft.com/office/powerpoint/2010/main" val="3439282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13</a:t>
            </a:fld>
            <a:endParaRPr lang="es-AR"/>
          </a:p>
        </p:txBody>
      </p:sp>
      <p:sp>
        <p:nvSpPr>
          <p:cNvPr id="3" name="Proceso alternativo 11"/>
          <p:cNvSpPr/>
          <p:nvPr/>
        </p:nvSpPr>
        <p:spPr>
          <a:xfrm>
            <a:off x="4024330" y="1592084"/>
            <a:ext cx="1734001" cy="1091393"/>
          </a:xfrm>
          <a:prstGeom prst="flowChartAlternateProcess">
            <a:avLst/>
          </a:prstGeom>
          <a:solidFill>
            <a:srgbClr val="0990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4800" b="1" dirty="0" smtClean="0">
                <a:solidFill>
                  <a:schemeClr val="bg1"/>
                </a:solidFill>
                <a:latin typeface="Calibri" panose="020F0502020204030204" pitchFamily="34" charset="0"/>
                <a:cs typeface="Calibri" panose="020F0502020204030204" pitchFamily="34" charset="0"/>
              </a:rPr>
              <a:t>80</a:t>
            </a:r>
          </a:p>
          <a:p>
            <a:pPr algn="ctr"/>
            <a:r>
              <a:rPr lang="es-ES_tradnl" sz="1800" b="1" dirty="0" smtClean="0">
                <a:solidFill>
                  <a:schemeClr val="bg1"/>
                </a:solidFill>
                <a:latin typeface="Calibri" panose="020F0502020204030204" pitchFamily="34" charset="0"/>
                <a:cs typeface="Calibri" panose="020F0502020204030204" pitchFamily="34" charset="0"/>
              </a:rPr>
              <a:t>METAS </a:t>
            </a:r>
            <a:endParaRPr lang="es-AR" sz="1100" b="1" dirty="0">
              <a:solidFill>
                <a:schemeClr val="bg1"/>
              </a:solidFill>
              <a:latin typeface="Calibri" panose="020F0502020204030204" pitchFamily="34" charset="0"/>
              <a:cs typeface="Calibri" panose="020F0502020204030204" pitchFamily="34" charset="0"/>
            </a:endParaRPr>
          </a:p>
        </p:txBody>
      </p:sp>
      <p:sp>
        <p:nvSpPr>
          <p:cNvPr id="4" name="Proceso alternativo 3"/>
          <p:cNvSpPr/>
          <p:nvPr/>
        </p:nvSpPr>
        <p:spPr>
          <a:xfrm>
            <a:off x="3943647" y="2938391"/>
            <a:ext cx="1814684" cy="1658983"/>
          </a:xfrm>
          <a:prstGeom prst="flowChartAlternateProcess">
            <a:avLst/>
          </a:prstGeom>
          <a:solidFill>
            <a:schemeClr val="tx1">
              <a:lumMod val="65000"/>
              <a:lumOff val="35000"/>
            </a:schemeClr>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r>
              <a:rPr lang="es-ES_tradnl" sz="4400" b="1" dirty="0" smtClean="0">
                <a:latin typeface="Calibri" panose="020F0502020204030204" pitchFamily="34" charset="0"/>
                <a:cs typeface="Calibri" panose="020F0502020204030204" pitchFamily="34" charset="0"/>
              </a:rPr>
              <a:t>242</a:t>
            </a:r>
            <a:r>
              <a:rPr lang="es-ES_tradnl" sz="5400" b="1" dirty="0" smtClean="0">
                <a:latin typeface="Calibri" panose="020F0502020204030204" pitchFamily="34" charset="0"/>
                <a:cs typeface="Calibri" panose="020F0502020204030204" pitchFamily="34" charset="0"/>
              </a:rPr>
              <a:t> </a:t>
            </a:r>
          </a:p>
          <a:p>
            <a:pPr algn="ctr"/>
            <a:r>
              <a:rPr lang="es-ES_tradnl" sz="1600" b="1" dirty="0" smtClean="0">
                <a:latin typeface="Calibri" panose="020F0502020204030204" pitchFamily="34" charset="0"/>
                <a:cs typeface="Calibri" panose="020F0502020204030204" pitchFamily="34" charset="0"/>
              </a:rPr>
              <a:t>indicadores con sus fichas técnicas</a:t>
            </a:r>
            <a:endParaRPr lang="es-AR" sz="1600" b="1" dirty="0">
              <a:latin typeface="Calibri" panose="020F0502020204030204" pitchFamily="34" charset="0"/>
              <a:cs typeface="Calibri" panose="020F0502020204030204" pitchFamily="34" charset="0"/>
            </a:endParaRPr>
          </a:p>
        </p:txBody>
      </p:sp>
      <p:grpSp>
        <p:nvGrpSpPr>
          <p:cNvPr id="5" name="2 Grupo"/>
          <p:cNvGrpSpPr/>
          <p:nvPr/>
        </p:nvGrpSpPr>
        <p:grpSpPr>
          <a:xfrm>
            <a:off x="1650666" y="1811260"/>
            <a:ext cx="1973308" cy="2094533"/>
            <a:chOff x="1162750" y="1308161"/>
            <a:chExt cx="2442742" cy="2518291"/>
          </a:xfrm>
        </p:grpSpPr>
        <p:pic>
          <p:nvPicPr>
            <p:cNvPr id="6" name="Picture 2" descr="Resultado de imagen para 17 od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62750" y="1308161"/>
              <a:ext cx="2442742" cy="2518291"/>
            </a:xfrm>
            <a:prstGeom prst="rect">
              <a:avLst/>
            </a:prstGeom>
            <a:noFill/>
            <a:extLst>
              <a:ext uri="{909E8E84-426E-40DD-AFC4-6F175D3DCCD1}">
                <a14:hiddenFill xmlns:a14="http://schemas.microsoft.com/office/drawing/2010/main">
                  <a:solidFill>
                    <a:srgbClr val="FFFFFF"/>
                  </a:solidFill>
                </a14:hiddenFill>
              </a:ext>
            </a:extLst>
          </p:spPr>
        </p:pic>
        <p:sp>
          <p:nvSpPr>
            <p:cNvPr id="7" name="1 Rectángulo"/>
            <p:cNvSpPr/>
            <p:nvPr/>
          </p:nvSpPr>
          <p:spPr>
            <a:xfrm>
              <a:off x="2094807" y="2859578"/>
              <a:ext cx="598517" cy="1828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sz="1200">
                <a:latin typeface="Calibri" panose="020F0502020204030204" pitchFamily="34" charset="0"/>
                <a:cs typeface="Calibri" panose="020F0502020204030204" pitchFamily="34" charset="0"/>
              </a:endParaRPr>
            </a:p>
          </p:txBody>
        </p:sp>
      </p:grpSp>
      <p:sp>
        <p:nvSpPr>
          <p:cNvPr id="8" name="Título 1"/>
          <p:cNvSpPr txBox="1">
            <a:spLocks/>
          </p:cNvSpPr>
          <p:nvPr/>
        </p:nvSpPr>
        <p:spPr>
          <a:xfrm>
            <a:off x="6408819" y="1592084"/>
            <a:ext cx="3382597" cy="67861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r>
              <a:rPr lang="es-MX" sz="2600" b="1" dirty="0">
                <a:solidFill>
                  <a:srgbClr val="4EA4D2"/>
                </a:solidFill>
                <a:latin typeface="Calibri" panose="020F0502020204030204" pitchFamily="34" charset="0"/>
                <a:cs typeface="Calibri" panose="020F0502020204030204" pitchFamily="34" charset="0"/>
              </a:rPr>
              <a:t>6</a:t>
            </a:r>
            <a:r>
              <a:rPr lang="es-MX" sz="2600" b="1" dirty="0" smtClean="0">
                <a:solidFill>
                  <a:srgbClr val="4EA4D2"/>
                </a:solidFill>
                <a:latin typeface="Calibri" panose="020F0502020204030204" pitchFamily="34" charset="0"/>
                <a:cs typeface="Calibri" panose="020F0502020204030204" pitchFamily="34" charset="0"/>
              </a:rPr>
              <a:t>5 ADOPTADAS</a:t>
            </a:r>
          </a:p>
          <a:p>
            <a:r>
              <a:rPr lang="es-MX" sz="2600" b="1" dirty="0" smtClean="0">
                <a:solidFill>
                  <a:srgbClr val="4EA4D2"/>
                </a:solidFill>
                <a:latin typeface="Calibri" panose="020F0502020204030204" pitchFamily="34" charset="0"/>
                <a:cs typeface="Calibri" panose="020F0502020204030204" pitchFamily="34" charset="0"/>
              </a:rPr>
              <a:t>15 ADAPTADAS</a:t>
            </a:r>
            <a:endParaRPr lang="es-AR" sz="2600" b="1" dirty="0">
              <a:solidFill>
                <a:srgbClr val="4EA4D2"/>
              </a:solidFill>
              <a:latin typeface="Calibri" panose="020F0502020204030204" pitchFamily="34" charset="0"/>
              <a:cs typeface="Calibri" panose="020F0502020204030204" pitchFamily="34" charset="0"/>
            </a:endParaRPr>
          </a:p>
        </p:txBody>
      </p:sp>
      <p:sp>
        <p:nvSpPr>
          <p:cNvPr id="9" name="Título 1"/>
          <p:cNvSpPr txBox="1">
            <a:spLocks/>
          </p:cNvSpPr>
          <p:nvPr/>
        </p:nvSpPr>
        <p:spPr>
          <a:xfrm>
            <a:off x="5888959" y="2938391"/>
            <a:ext cx="3646439" cy="228185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pPr algn="ctr"/>
            <a:r>
              <a:rPr lang="es-MX" sz="2600" b="1" dirty="0" smtClean="0">
                <a:solidFill>
                  <a:srgbClr val="4EA4D2"/>
                </a:solidFill>
                <a:latin typeface="Calibri" panose="020F0502020204030204" pitchFamily="34" charset="0"/>
                <a:cs typeface="Calibri" panose="020F0502020204030204" pitchFamily="34" charset="0"/>
              </a:rPr>
              <a:t>INDICADORES DE NIVEL I</a:t>
            </a:r>
          </a:p>
          <a:p>
            <a:pPr algn="ctr"/>
            <a:r>
              <a:rPr lang="es-MX" sz="2000" i="1" dirty="0" smtClean="0">
                <a:solidFill>
                  <a:srgbClr val="4EA4D2"/>
                </a:solidFill>
                <a:latin typeface="Calibri" panose="020F0502020204030204" pitchFamily="34" charset="0"/>
                <a:cs typeface="Calibri" panose="020F0502020204030204" pitchFamily="34" charset="0"/>
              </a:rPr>
              <a:t>(Indicadores </a:t>
            </a:r>
            <a:r>
              <a:rPr lang="es-MX" sz="2000" i="1" dirty="0">
                <a:solidFill>
                  <a:srgbClr val="4EA4D2"/>
                </a:solidFill>
                <a:latin typeface="Calibri" panose="020F0502020204030204" pitchFamily="34" charset="0"/>
                <a:cs typeface="Calibri" panose="020F0502020204030204" pitchFamily="34" charset="0"/>
              </a:rPr>
              <a:t>conceptualmente claros, con una metodología establecida y datos regularmente disponibles</a:t>
            </a:r>
            <a:r>
              <a:rPr lang="es-MX" sz="2000" i="1" dirty="0" smtClean="0">
                <a:solidFill>
                  <a:srgbClr val="4EA4D2"/>
                </a:solidFill>
                <a:latin typeface="Calibri" panose="020F0502020204030204" pitchFamily="34" charset="0"/>
                <a:cs typeface="Calibri" panose="020F0502020204030204" pitchFamily="34" charset="0"/>
              </a:rPr>
              <a:t>.)</a:t>
            </a:r>
            <a:endParaRPr lang="es-AR" sz="2000" i="1" dirty="0">
              <a:solidFill>
                <a:srgbClr val="4EA4D2"/>
              </a:solidFill>
              <a:latin typeface="Calibri" panose="020F0502020204030204" pitchFamily="34" charset="0"/>
              <a:cs typeface="Calibri" panose="020F0502020204030204" pitchFamily="34" charset="0"/>
            </a:endParaRPr>
          </a:p>
        </p:txBody>
      </p:sp>
      <p:sp>
        <p:nvSpPr>
          <p:cNvPr id="10" name="Rectángulo 9"/>
          <p:cNvSpPr/>
          <p:nvPr/>
        </p:nvSpPr>
        <p:spPr>
          <a:xfrm>
            <a:off x="647215" y="319640"/>
            <a:ext cx="8121228" cy="584775"/>
          </a:xfrm>
          <a:prstGeom prst="rect">
            <a:avLst/>
          </a:prstGeom>
        </p:spPr>
        <p:txBody>
          <a:bodyPr wrap="square">
            <a:spAutoFit/>
          </a:bodyPr>
          <a:lstStyle/>
          <a:p>
            <a:r>
              <a:rPr lang="es-AR" sz="3200" b="1" dirty="0" smtClean="0">
                <a:solidFill>
                  <a:schemeClr val="accent1"/>
                </a:solidFill>
                <a:latin typeface="Calibri" panose="020F0502020204030204" pitchFamily="34" charset="0"/>
                <a:ea typeface="Microsoft YaHei" panose="020B0503020204020204" pitchFamily="34" charset="-122"/>
                <a:cs typeface="Calibri" panose="020F0502020204030204" pitchFamily="34" charset="0"/>
              </a:rPr>
              <a:t>Seguimiento – Metas e indicadores</a:t>
            </a:r>
            <a:endParaRPr lang="es-ES" sz="3200" b="1" dirty="0">
              <a:solidFill>
                <a:schemeClr val="accent1"/>
              </a:solidFill>
              <a:latin typeface="Calibri" panose="020F0502020204030204" pitchFamily="34" charset="0"/>
              <a:ea typeface="Microsoft YaHei" panose="020B0503020204020204" pitchFamily="34" charset="-122"/>
              <a:cs typeface="Calibri" panose="020F0502020204030204" pitchFamily="34" charset="0"/>
            </a:endParaRPr>
          </a:p>
        </p:txBody>
      </p:sp>
    </p:spTree>
    <p:extLst>
      <p:ext uri="{BB962C8B-B14F-4D97-AF65-F5344CB8AC3E}">
        <p14:creationId xmlns:p14="http://schemas.microsoft.com/office/powerpoint/2010/main" val="2525991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14</a:t>
            </a:fld>
            <a:endParaRPr lang="es-AR"/>
          </a:p>
        </p:txBody>
      </p:sp>
      <p:sp>
        <p:nvSpPr>
          <p:cNvPr id="3" name="Título 3"/>
          <p:cNvSpPr txBox="1">
            <a:spLocks/>
          </p:cNvSpPr>
          <p:nvPr/>
        </p:nvSpPr>
        <p:spPr>
          <a:xfrm>
            <a:off x="513723" y="215998"/>
            <a:ext cx="11678277" cy="44010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pPr>
              <a:lnSpc>
                <a:spcPct val="90000"/>
              </a:lnSpc>
              <a:buClr>
                <a:schemeClr val="dk1"/>
              </a:buClr>
            </a:pPr>
            <a:r>
              <a:rPr lang="es-ES_tradnl" altLang="es-AR" sz="3600" b="1" dirty="0">
                <a:solidFill>
                  <a:srgbClr val="0095D5"/>
                </a:solidFill>
                <a:latin typeface="Calibri" panose="020F0502020204030204" pitchFamily="34" charset="0"/>
                <a:ea typeface="Calibri"/>
                <a:cs typeface="Calibri" panose="020F0502020204030204" pitchFamily="34" charset="0"/>
                <a:sym typeface="Calibri" panose="020F0502020204030204" pitchFamily="34" charset="0"/>
              </a:rPr>
              <a:t>Fichas técnicas de los indicadores</a:t>
            </a:r>
            <a:endParaRPr lang="es-AR" altLang="es-AR" sz="3600" b="1" dirty="0">
              <a:solidFill>
                <a:srgbClr val="0095D5"/>
              </a:solidFill>
              <a:latin typeface="Calibri" panose="020F0502020204030204" pitchFamily="34" charset="0"/>
              <a:ea typeface="Calibri"/>
              <a:cs typeface="Calibri" panose="020F0502020204030204" pitchFamily="34" charset="0"/>
              <a:sym typeface="Calibri" panose="020F0502020204030204" pitchFamily="34" charset="0"/>
            </a:endParaRPr>
          </a:p>
        </p:txBody>
      </p:sp>
      <p:graphicFrame>
        <p:nvGraphicFramePr>
          <p:cNvPr id="4" name="Tabla 1"/>
          <p:cNvGraphicFramePr>
            <a:graphicFrameLocks noGrp="1"/>
          </p:cNvGraphicFramePr>
          <p:nvPr>
            <p:extLst>
              <p:ext uri="{D42A27DB-BD31-4B8C-83A1-F6EECF244321}">
                <p14:modId xmlns:p14="http://schemas.microsoft.com/office/powerpoint/2010/main" val="1565410596"/>
              </p:ext>
            </p:extLst>
          </p:nvPr>
        </p:nvGraphicFramePr>
        <p:xfrm>
          <a:off x="513723" y="919118"/>
          <a:ext cx="8547169" cy="4581523"/>
        </p:xfrm>
        <a:graphic>
          <a:graphicData uri="http://schemas.openxmlformats.org/drawingml/2006/table">
            <a:tbl>
              <a:tblPr firstRow="1" bandRow="1">
                <a:tableStyleId>{5C22544A-7EE6-4342-B048-85BDC9FD1C3A}</a:tableStyleId>
              </a:tblPr>
              <a:tblGrid>
                <a:gridCol w="8547169">
                  <a:extLst>
                    <a:ext uri="{9D8B030D-6E8A-4147-A177-3AD203B41FA5}">
                      <a16:colId xmlns:a16="http://schemas.microsoft.com/office/drawing/2014/main" val="20000"/>
                    </a:ext>
                  </a:extLst>
                </a:gridCol>
              </a:tblGrid>
              <a:tr h="1015264">
                <a:tc>
                  <a:txBody>
                    <a:bodyPr/>
                    <a:lstStyle/>
                    <a:p>
                      <a:endParaRPr lang="es-AR" sz="2000" dirty="0">
                        <a:latin typeface="Calibri" panose="020F0502020204030204" pitchFamily="34" charset="0"/>
                        <a:cs typeface="Calibri" panose="020F0502020204030204" pitchFamily="34" charset="0"/>
                      </a:endParaRPr>
                    </a:p>
                  </a:txBody>
                  <a:tcPr marT="45721" marB="45721">
                    <a:lnR w="12700" cmpd="sng">
                      <a:noFill/>
                    </a:lnR>
                    <a:solidFill>
                      <a:schemeClr val="tx2"/>
                    </a:solidFill>
                  </a:tcPr>
                </a:tc>
                <a:extLst>
                  <a:ext uri="{0D108BD9-81ED-4DB2-BD59-A6C34878D82A}">
                    <a16:rowId xmlns:a16="http://schemas.microsoft.com/office/drawing/2014/main" val="10000"/>
                  </a:ext>
                </a:extLst>
              </a:tr>
              <a:tr h="396251">
                <a:tc>
                  <a:txBody>
                    <a:bodyPr/>
                    <a:lstStyle/>
                    <a:p>
                      <a:r>
                        <a:rPr lang="es-ES_tradnl" sz="2000" b="1" dirty="0" smtClean="0">
                          <a:solidFill>
                            <a:schemeClr val="accent2"/>
                          </a:solidFill>
                          <a:latin typeface="Calibri" panose="020F0502020204030204" pitchFamily="34" charset="0"/>
                          <a:cs typeface="Calibri" panose="020F0502020204030204" pitchFamily="34" charset="0"/>
                        </a:rPr>
                        <a:t>Definición</a:t>
                      </a:r>
                      <a:endParaRPr lang="es-AR" sz="2000" b="1" dirty="0">
                        <a:solidFill>
                          <a:schemeClr val="accent2"/>
                        </a:solidFill>
                        <a:latin typeface="Calibri" panose="020F0502020204030204" pitchFamily="34" charset="0"/>
                        <a:cs typeface="Calibri" panose="020F0502020204030204" pitchFamily="34" charset="0"/>
                      </a:endParaRPr>
                    </a:p>
                  </a:txBody>
                  <a:tcPr marT="45721" marB="45721">
                    <a:solidFill>
                      <a:schemeClr val="tx2"/>
                    </a:solidFill>
                  </a:tcPr>
                </a:tc>
                <a:extLst>
                  <a:ext uri="{0D108BD9-81ED-4DB2-BD59-A6C34878D82A}">
                    <a16:rowId xmlns:a16="http://schemas.microsoft.com/office/drawing/2014/main" val="10001"/>
                  </a:ext>
                </a:extLst>
              </a:tr>
              <a:tr h="396251">
                <a:tc>
                  <a:txBody>
                    <a:bodyPr/>
                    <a:lstStyle/>
                    <a:p>
                      <a:r>
                        <a:rPr lang="es-ES_tradnl" sz="2000" b="1" dirty="0" smtClean="0">
                          <a:solidFill>
                            <a:schemeClr val="accent2"/>
                          </a:solidFill>
                          <a:latin typeface="Calibri" panose="020F0502020204030204" pitchFamily="34" charset="0"/>
                          <a:cs typeface="Calibri" panose="020F0502020204030204" pitchFamily="34" charset="0"/>
                        </a:rPr>
                        <a:t>Modo de cálculo</a:t>
                      </a:r>
                      <a:endParaRPr lang="es-AR" sz="2000" b="1" dirty="0">
                        <a:solidFill>
                          <a:schemeClr val="accent2"/>
                        </a:solidFill>
                        <a:latin typeface="Calibri" panose="020F0502020204030204" pitchFamily="34" charset="0"/>
                        <a:cs typeface="Calibri" panose="020F0502020204030204" pitchFamily="34" charset="0"/>
                      </a:endParaRPr>
                    </a:p>
                  </a:txBody>
                  <a:tcPr marT="45721" marB="45721">
                    <a:solidFill>
                      <a:schemeClr val="tx2"/>
                    </a:solidFill>
                  </a:tcPr>
                </a:tc>
                <a:extLst>
                  <a:ext uri="{0D108BD9-81ED-4DB2-BD59-A6C34878D82A}">
                    <a16:rowId xmlns:a16="http://schemas.microsoft.com/office/drawing/2014/main" val="10002"/>
                  </a:ext>
                </a:extLst>
              </a:tr>
              <a:tr h="396251">
                <a:tc>
                  <a:txBody>
                    <a:bodyPr/>
                    <a:lstStyle/>
                    <a:p>
                      <a:r>
                        <a:rPr lang="es-ES_tradnl" sz="2000" b="1" dirty="0" smtClean="0">
                          <a:solidFill>
                            <a:schemeClr val="accent2"/>
                          </a:solidFill>
                          <a:latin typeface="Calibri" panose="020F0502020204030204" pitchFamily="34" charset="0"/>
                          <a:cs typeface="Calibri" panose="020F0502020204030204" pitchFamily="34" charset="0"/>
                        </a:rPr>
                        <a:t>Justificación</a:t>
                      </a:r>
                      <a:endParaRPr lang="es-AR" sz="2000" b="1" dirty="0">
                        <a:solidFill>
                          <a:schemeClr val="accent2"/>
                        </a:solidFill>
                        <a:latin typeface="Calibri" panose="020F0502020204030204" pitchFamily="34" charset="0"/>
                        <a:cs typeface="Calibri" panose="020F0502020204030204" pitchFamily="34" charset="0"/>
                      </a:endParaRPr>
                    </a:p>
                  </a:txBody>
                  <a:tcPr marT="45721" marB="45721">
                    <a:solidFill>
                      <a:schemeClr val="tx2"/>
                    </a:solidFill>
                  </a:tcPr>
                </a:tc>
                <a:extLst>
                  <a:ext uri="{0D108BD9-81ED-4DB2-BD59-A6C34878D82A}">
                    <a16:rowId xmlns:a16="http://schemas.microsoft.com/office/drawing/2014/main" val="10003"/>
                  </a:ext>
                </a:extLst>
              </a:tr>
              <a:tr h="396251">
                <a:tc>
                  <a:txBody>
                    <a:bodyPr/>
                    <a:lstStyle/>
                    <a:p>
                      <a:r>
                        <a:rPr lang="es-ES_tradnl" sz="2000" b="1" dirty="0" smtClean="0">
                          <a:solidFill>
                            <a:schemeClr val="accent2"/>
                          </a:solidFill>
                          <a:latin typeface="Calibri" panose="020F0502020204030204" pitchFamily="34" charset="0"/>
                          <a:cs typeface="Calibri" panose="020F0502020204030204" pitchFamily="34" charset="0"/>
                        </a:rPr>
                        <a:t>Fuente</a:t>
                      </a:r>
                      <a:endParaRPr lang="es-AR" sz="2000" b="1" dirty="0">
                        <a:solidFill>
                          <a:schemeClr val="accent2"/>
                        </a:solidFill>
                        <a:latin typeface="Calibri" panose="020F0502020204030204" pitchFamily="34" charset="0"/>
                        <a:cs typeface="Calibri" panose="020F0502020204030204" pitchFamily="34" charset="0"/>
                      </a:endParaRPr>
                    </a:p>
                  </a:txBody>
                  <a:tcPr marT="45721" marB="45721">
                    <a:solidFill>
                      <a:schemeClr val="tx2"/>
                    </a:solidFill>
                  </a:tcPr>
                </a:tc>
                <a:extLst>
                  <a:ext uri="{0D108BD9-81ED-4DB2-BD59-A6C34878D82A}">
                    <a16:rowId xmlns:a16="http://schemas.microsoft.com/office/drawing/2014/main" val="10004"/>
                  </a:ext>
                </a:extLst>
              </a:tr>
              <a:tr h="396251">
                <a:tc>
                  <a:txBody>
                    <a:bodyPr/>
                    <a:lstStyle/>
                    <a:p>
                      <a:r>
                        <a:rPr lang="es-ES_tradnl" sz="2000" b="1" dirty="0" smtClean="0">
                          <a:solidFill>
                            <a:schemeClr val="accent2"/>
                          </a:solidFill>
                          <a:latin typeface="Calibri" panose="020F0502020204030204" pitchFamily="34" charset="0"/>
                          <a:cs typeface="Calibri" panose="020F0502020204030204" pitchFamily="34" charset="0"/>
                        </a:rPr>
                        <a:t>Periodicidad</a:t>
                      </a:r>
                      <a:endParaRPr lang="es-AR" sz="2000" b="1" dirty="0">
                        <a:solidFill>
                          <a:schemeClr val="accent2"/>
                        </a:solidFill>
                        <a:latin typeface="Calibri" panose="020F0502020204030204" pitchFamily="34" charset="0"/>
                        <a:cs typeface="Calibri" panose="020F0502020204030204" pitchFamily="34" charset="0"/>
                      </a:endParaRPr>
                    </a:p>
                  </a:txBody>
                  <a:tcPr marT="45721" marB="45721">
                    <a:solidFill>
                      <a:schemeClr val="tx2"/>
                    </a:solidFill>
                  </a:tcPr>
                </a:tc>
                <a:extLst>
                  <a:ext uri="{0D108BD9-81ED-4DB2-BD59-A6C34878D82A}">
                    <a16:rowId xmlns:a16="http://schemas.microsoft.com/office/drawing/2014/main" val="10005"/>
                  </a:ext>
                </a:extLst>
              </a:tr>
              <a:tr h="396251">
                <a:tc>
                  <a:txBody>
                    <a:bodyPr/>
                    <a:lstStyle/>
                    <a:p>
                      <a:r>
                        <a:rPr lang="es-ES_tradnl" sz="2000" b="1" dirty="0" smtClean="0">
                          <a:solidFill>
                            <a:schemeClr val="accent2"/>
                          </a:solidFill>
                          <a:latin typeface="Calibri" panose="020F0502020204030204" pitchFamily="34" charset="0"/>
                          <a:cs typeface="Calibri" panose="020F0502020204030204" pitchFamily="34" charset="0"/>
                        </a:rPr>
                        <a:t>Desagregaciones</a:t>
                      </a:r>
                      <a:endParaRPr lang="es-AR" sz="2000" b="1" dirty="0">
                        <a:solidFill>
                          <a:schemeClr val="accent2"/>
                        </a:solidFill>
                        <a:latin typeface="Calibri" panose="020F0502020204030204" pitchFamily="34" charset="0"/>
                        <a:cs typeface="Calibri" panose="020F0502020204030204" pitchFamily="34" charset="0"/>
                      </a:endParaRPr>
                    </a:p>
                  </a:txBody>
                  <a:tcPr marT="45721" marB="45721">
                    <a:solidFill>
                      <a:schemeClr val="tx2"/>
                    </a:solidFill>
                  </a:tcPr>
                </a:tc>
                <a:extLst>
                  <a:ext uri="{0D108BD9-81ED-4DB2-BD59-A6C34878D82A}">
                    <a16:rowId xmlns:a16="http://schemas.microsoft.com/office/drawing/2014/main" val="10006"/>
                  </a:ext>
                </a:extLst>
              </a:tr>
              <a:tr h="396251">
                <a:tc>
                  <a:txBody>
                    <a:bodyPr/>
                    <a:lstStyle/>
                    <a:p>
                      <a:r>
                        <a:rPr lang="es-ES_tradnl" sz="2000" b="1" dirty="0" smtClean="0">
                          <a:solidFill>
                            <a:schemeClr val="accent2"/>
                          </a:solidFill>
                          <a:latin typeface="Calibri" panose="020F0502020204030204" pitchFamily="34" charset="0"/>
                          <a:cs typeface="Calibri" panose="020F0502020204030204" pitchFamily="34" charset="0"/>
                        </a:rPr>
                        <a:t>Comentarios y limitaciones</a:t>
                      </a:r>
                      <a:endParaRPr lang="es-AR" sz="2000" b="1" dirty="0">
                        <a:solidFill>
                          <a:schemeClr val="accent2"/>
                        </a:solidFill>
                        <a:latin typeface="Calibri" panose="020F0502020204030204" pitchFamily="34" charset="0"/>
                        <a:cs typeface="Calibri" panose="020F0502020204030204" pitchFamily="34" charset="0"/>
                      </a:endParaRPr>
                    </a:p>
                  </a:txBody>
                  <a:tcPr marT="45721" marB="45721">
                    <a:solidFill>
                      <a:schemeClr val="tx2"/>
                    </a:solidFill>
                  </a:tcPr>
                </a:tc>
                <a:extLst>
                  <a:ext uri="{0D108BD9-81ED-4DB2-BD59-A6C34878D82A}">
                    <a16:rowId xmlns:a16="http://schemas.microsoft.com/office/drawing/2014/main" val="10007"/>
                  </a:ext>
                </a:extLst>
              </a:tr>
              <a:tr h="396251">
                <a:tc>
                  <a:txBody>
                    <a:bodyPr/>
                    <a:lstStyle/>
                    <a:p>
                      <a:r>
                        <a:rPr lang="es-ES_tradnl" sz="2000" b="1" dirty="0" smtClean="0">
                          <a:solidFill>
                            <a:schemeClr val="accent2"/>
                          </a:solidFill>
                          <a:latin typeface="Calibri" panose="020F0502020204030204" pitchFamily="34" charset="0"/>
                          <a:cs typeface="Calibri" panose="020F0502020204030204" pitchFamily="34" charset="0"/>
                        </a:rPr>
                        <a:t>Documentos y vínculos de referencia</a:t>
                      </a:r>
                      <a:endParaRPr lang="es-AR" sz="2000" b="1" dirty="0">
                        <a:solidFill>
                          <a:schemeClr val="accent2"/>
                        </a:solidFill>
                        <a:latin typeface="Calibri" panose="020F0502020204030204" pitchFamily="34" charset="0"/>
                        <a:cs typeface="Calibri" panose="020F0502020204030204" pitchFamily="34" charset="0"/>
                      </a:endParaRPr>
                    </a:p>
                  </a:txBody>
                  <a:tcPr marT="45721" marB="45721">
                    <a:solidFill>
                      <a:schemeClr val="tx2"/>
                    </a:solidFill>
                  </a:tcPr>
                </a:tc>
                <a:extLst>
                  <a:ext uri="{0D108BD9-81ED-4DB2-BD59-A6C34878D82A}">
                    <a16:rowId xmlns:a16="http://schemas.microsoft.com/office/drawing/2014/main" val="10008"/>
                  </a:ext>
                </a:extLst>
              </a:tr>
              <a:tr h="396251">
                <a:tc>
                  <a:txBody>
                    <a:bodyPr/>
                    <a:lstStyle/>
                    <a:p>
                      <a:r>
                        <a:rPr lang="es-ES_tradnl" sz="2000" b="1" dirty="0" smtClean="0">
                          <a:solidFill>
                            <a:schemeClr val="accent2"/>
                          </a:solidFill>
                          <a:latin typeface="Calibri" panose="020F0502020204030204" pitchFamily="34" charset="0"/>
                          <a:cs typeface="Calibri" panose="020F0502020204030204" pitchFamily="34" charset="0"/>
                        </a:rPr>
                        <a:t>Organismo</a:t>
                      </a:r>
                      <a:r>
                        <a:rPr lang="es-ES_tradnl" sz="2000" b="1" baseline="0" dirty="0" smtClean="0">
                          <a:solidFill>
                            <a:schemeClr val="accent2"/>
                          </a:solidFill>
                          <a:latin typeface="Calibri" panose="020F0502020204030204" pitchFamily="34" charset="0"/>
                          <a:cs typeface="Calibri" panose="020F0502020204030204" pitchFamily="34" charset="0"/>
                        </a:rPr>
                        <a:t> que elaboró la ficha técnica</a:t>
                      </a:r>
                      <a:endParaRPr lang="es-AR" sz="2000" b="1" dirty="0">
                        <a:solidFill>
                          <a:schemeClr val="accent2"/>
                        </a:solidFill>
                        <a:latin typeface="Calibri" panose="020F0502020204030204" pitchFamily="34" charset="0"/>
                        <a:cs typeface="Calibri" panose="020F0502020204030204" pitchFamily="34" charset="0"/>
                      </a:endParaRPr>
                    </a:p>
                  </a:txBody>
                  <a:tcPr marT="45721" marB="45721">
                    <a:solidFill>
                      <a:schemeClr val="tx2"/>
                    </a:solidFill>
                  </a:tcPr>
                </a:tc>
                <a:extLst>
                  <a:ext uri="{0D108BD9-81ED-4DB2-BD59-A6C34878D82A}">
                    <a16:rowId xmlns:a16="http://schemas.microsoft.com/office/drawing/2014/main" val="10009"/>
                  </a:ext>
                </a:extLst>
              </a:tr>
            </a:tbl>
          </a:graphicData>
        </a:graphic>
      </p:graphicFrame>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594" y="1138405"/>
            <a:ext cx="683564" cy="683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1 CuadroTexto"/>
          <p:cNvSpPr txBox="1"/>
          <p:nvPr/>
        </p:nvSpPr>
        <p:spPr>
          <a:xfrm>
            <a:off x="1532305" y="1138405"/>
            <a:ext cx="7449074" cy="738664"/>
          </a:xfrm>
          <a:prstGeom prst="rect">
            <a:avLst/>
          </a:prstGeom>
          <a:noFill/>
        </p:spPr>
        <p:txBody>
          <a:bodyPr wrap="square" rtlCol="0">
            <a:spAutoFit/>
          </a:bodyPr>
          <a:lstStyle/>
          <a:p>
            <a:r>
              <a:rPr lang="es-ES" b="1" dirty="0" smtClean="0">
                <a:solidFill>
                  <a:schemeClr val="accent2"/>
                </a:solidFill>
                <a:latin typeface="Calibri" panose="020F0502020204030204" pitchFamily="34" charset="0"/>
                <a:cs typeface="Calibri" panose="020F0502020204030204" pitchFamily="34" charset="0"/>
              </a:rPr>
              <a:t>Meta 11.1 </a:t>
            </a:r>
            <a:r>
              <a:rPr lang="es-ES" dirty="0">
                <a:latin typeface="Calibri" panose="020F0502020204030204" pitchFamily="34" charset="0"/>
                <a:cs typeface="Calibri" panose="020F0502020204030204" pitchFamily="34" charset="0"/>
              </a:rPr>
              <a:t>De aquí a 2030, asegurar el acceso de todas las personas a viviendas y servicios básicos adecuados, seguros y asequibles y mejorar los barrios marginales</a:t>
            </a:r>
          </a:p>
          <a:p>
            <a:r>
              <a:rPr lang="es-ES" b="1" dirty="0" smtClean="0">
                <a:solidFill>
                  <a:schemeClr val="accent2"/>
                </a:solidFill>
                <a:latin typeface="Calibri" panose="020F0502020204030204" pitchFamily="34" charset="0"/>
                <a:cs typeface="Calibri" panose="020F0502020204030204" pitchFamily="34" charset="0"/>
              </a:rPr>
              <a:t>Indicador 11.1.1. </a:t>
            </a:r>
            <a:endParaRPr lang="es-ES" b="1" dirty="0">
              <a:solidFill>
                <a:schemeClr val="accent2"/>
              </a:solidFill>
              <a:latin typeface="Calibri" panose="020F0502020204030204" pitchFamily="34" charset="0"/>
              <a:cs typeface="Calibri" panose="020F0502020204030204" pitchFamily="34" charset="0"/>
            </a:endParaRPr>
          </a:p>
        </p:txBody>
      </p:sp>
      <p:cxnSp>
        <p:nvCxnSpPr>
          <p:cNvPr id="7" name="3 Conector recto"/>
          <p:cNvCxnSpPr/>
          <p:nvPr/>
        </p:nvCxnSpPr>
        <p:spPr>
          <a:xfrm>
            <a:off x="600065" y="1049293"/>
            <a:ext cx="8401192" cy="9600"/>
          </a:xfrm>
          <a:prstGeom prst="line">
            <a:avLst/>
          </a:prstGeom>
          <a:ln w="57150"/>
        </p:spPr>
        <p:style>
          <a:lnRef idx="1">
            <a:schemeClr val="accent2"/>
          </a:lnRef>
          <a:fillRef idx="0">
            <a:schemeClr val="accent2"/>
          </a:fillRef>
          <a:effectRef idx="0">
            <a:schemeClr val="accent2"/>
          </a:effectRef>
          <a:fontRef idx="minor">
            <a:schemeClr val="tx1"/>
          </a:fontRef>
        </p:style>
      </p:cxnSp>
      <p:cxnSp>
        <p:nvCxnSpPr>
          <p:cNvPr id="8" name="10 Conector recto"/>
          <p:cNvCxnSpPr/>
          <p:nvPr/>
        </p:nvCxnSpPr>
        <p:spPr>
          <a:xfrm>
            <a:off x="633197" y="1897423"/>
            <a:ext cx="8401192" cy="9600"/>
          </a:xfrm>
          <a:prstGeom prst="line">
            <a:avLst/>
          </a:prstGeom>
          <a:ln w="57150"/>
        </p:spPr>
        <p:style>
          <a:lnRef idx="1">
            <a:schemeClr val="accent2"/>
          </a:lnRef>
          <a:fillRef idx="0">
            <a:schemeClr val="accent2"/>
          </a:fillRef>
          <a:effectRef idx="0">
            <a:schemeClr val="accent2"/>
          </a:effectRef>
          <a:fontRef idx="minor">
            <a:schemeClr val="tx1"/>
          </a:fontRef>
        </p:style>
      </p:cxnSp>
      <p:sp>
        <p:nvSpPr>
          <p:cNvPr id="9" name="CuadroTexto 8"/>
          <p:cNvSpPr txBox="1">
            <a:spLocks noChangeArrowheads="1"/>
          </p:cNvSpPr>
          <p:nvPr/>
        </p:nvSpPr>
        <p:spPr bwMode="auto">
          <a:xfrm>
            <a:off x="9198591" y="2084074"/>
            <a:ext cx="278386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9pPr>
          </a:lstStyle>
          <a:p>
            <a:pPr algn="just" eaLnBrk="1" hangingPunct="1">
              <a:lnSpc>
                <a:spcPct val="100000"/>
              </a:lnSpc>
              <a:spcBef>
                <a:spcPct val="0"/>
              </a:spcBef>
              <a:buFontTx/>
              <a:buNone/>
            </a:pPr>
            <a:r>
              <a:rPr lang="es-ES_tradnl" altLang="es-AR" sz="1800" dirty="0" smtClean="0">
                <a:solidFill>
                  <a:schemeClr val="tx2">
                    <a:lumMod val="50000"/>
                  </a:schemeClr>
                </a:solidFill>
                <a:ea typeface="Cambria" pitchFamily="18" charset="0"/>
                <a:cs typeface="Calibri" panose="020F0502020204030204" pitchFamily="34" charset="0"/>
              </a:rPr>
              <a:t>La </a:t>
            </a:r>
            <a:r>
              <a:rPr lang="es-ES_tradnl" altLang="es-AR" sz="1800" dirty="0">
                <a:solidFill>
                  <a:schemeClr val="tx2">
                    <a:lumMod val="50000"/>
                  </a:schemeClr>
                </a:solidFill>
                <a:ea typeface="Cambria" pitchFamily="18" charset="0"/>
                <a:cs typeface="Calibri" panose="020F0502020204030204" pitchFamily="34" charset="0"/>
              </a:rPr>
              <a:t>metadata del Grupo Interagencial de Expertos en Indicadores de Desarrollo Sostenible de Naciones Unidas fue utilizado como base para resguardar la armonización con los indicadores internacionalmente convenidos.</a:t>
            </a:r>
            <a:endParaRPr lang="es-AR" altLang="es-AR" sz="1800" dirty="0">
              <a:solidFill>
                <a:schemeClr val="tx2">
                  <a:lumMod val="50000"/>
                </a:schemeClr>
              </a:solidFill>
              <a:ea typeface="Cambria" pitchFamily="18" charset="0"/>
              <a:cs typeface="Calibri" panose="020F0502020204030204" pitchFamily="34" charset="0"/>
            </a:endParaRPr>
          </a:p>
        </p:txBody>
      </p:sp>
    </p:spTree>
    <p:extLst>
      <p:ext uri="{BB962C8B-B14F-4D97-AF65-F5344CB8AC3E}">
        <p14:creationId xmlns:p14="http://schemas.microsoft.com/office/powerpoint/2010/main" val="11423908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nvPr>
        </p:nvGraphicFramePr>
        <p:xfrm>
          <a:off x="219456" y="2040021"/>
          <a:ext cx="11694638" cy="3178920"/>
        </p:xfrm>
        <a:graphic>
          <a:graphicData uri="http://schemas.openxmlformats.org/drawingml/2006/table">
            <a:tbl>
              <a:tblPr>
                <a:tableStyleId>{6E25E649-3F16-4E02-A733-19D2CDBF48F0}</a:tableStyleId>
              </a:tblPr>
              <a:tblGrid>
                <a:gridCol w="3342666">
                  <a:extLst>
                    <a:ext uri="{9D8B030D-6E8A-4147-A177-3AD203B41FA5}">
                      <a16:colId xmlns:a16="http://schemas.microsoft.com/office/drawing/2014/main" val="20000"/>
                    </a:ext>
                  </a:extLst>
                </a:gridCol>
                <a:gridCol w="2341137">
                  <a:extLst>
                    <a:ext uri="{9D8B030D-6E8A-4147-A177-3AD203B41FA5}">
                      <a16:colId xmlns:a16="http://schemas.microsoft.com/office/drawing/2014/main" val="20001"/>
                    </a:ext>
                  </a:extLst>
                </a:gridCol>
                <a:gridCol w="749817">
                  <a:extLst>
                    <a:ext uri="{9D8B030D-6E8A-4147-A177-3AD203B41FA5}">
                      <a16:colId xmlns:a16="http://schemas.microsoft.com/office/drawing/2014/main" val="20002"/>
                    </a:ext>
                  </a:extLst>
                </a:gridCol>
                <a:gridCol w="830850">
                  <a:extLst>
                    <a:ext uri="{9D8B030D-6E8A-4147-A177-3AD203B41FA5}">
                      <a16:colId xmlns:a16="http://schemas.microsoft.com/office/drawing/2014/main" val="20003"/>
                    </a:ext>
                  </a:extLst>
                </a:gridCol>
                <a:gridCol w="709263">
                  <a:extLst>
                    <a:ext uri="{9D8B030D-6E8A-4147-A177-3AD203B41FA5}">
                      <a16:colId xmlns:a16="http://schemas.microsoft.com/office/drawing/2014/main" val="20004"/>
                    </a:ext>
                  </a:extLst>
                </a:gridCol>
                <a:gridCol w="626564">
                  <a:extLst>
                    <a:ext uri="{9D8B030D-6E8A-4147-A177-3AD203B41FA5}">
                      <a16:colId xmlns:a16="http://schemas.microsoft.com/office/drawing/2014/main" val="20006"/>
                    </a:ext>
                  </a:extLst>
                </a:gridCol>
                <a:gridCol w="1201574">
                  <a:extLst>
                    <a:ext uri="{9D8B030D-6E8A-4147-A177-3AD203B41FA5}">
                      <a16:colId xmlns:a16="http://schemas.microsoft.com/office/drawing/2014/main" val="20007"/>
                    </a:ext>
                  </a:extLst>
                </a:gridCol>
                <a:gridCol w="736465">
                  <a:extLst>
                    <a:ext uri="{9D8B030D-6E8A-4147-A177-3AD203B41FA5}">
                      <a16:colId xmlns:a16="http://schemas.microsoft.com/office/drawing/2014/main" val="20008"/>
                    </a:ext>
                  </a:extLst>
                </a:gridCol>
                <a:gridCol w="1156302">
                  <a:extLst>
                    <a:ext uri="{9D8B030D-6E8A-4147-A177-3AD203B41FA5}">
                      <a16:colId xmlns:a16="http://schemas.microsoft.com/office/drawing/2014/main" val="20009"/>
                    </a:ext>
                  </a:extLst>
                </a:gridCol>
              </a:tblGrid>
              <a:tr h="528444">
                <a:tc>
                  <a:txBody>
                    <a:bodyPr/>
                    <a:lstStyle/>
                    <a:p>
                      <a:pPr algn="l" fontAlgn="t"/>
                      <a:r>
                        <a:rPr lang="es-AR" sz="1800" b="1" u="none" strike="noStrike" dirty="0" smtClean="0">
                          <a:solidFill>
                            <a:srgbClr val="00B0F0"/>
                          </a:solidFill>
                          <a:effectLst/>
                          <a:latin typeface="Calibri" panose="020F0502020204030204" pitchFamily="34" charset="0"/>
                          <a:cs typeface="Calibri" panose="020F0502020204030204" pitchFamily="34" charset="0"/>
                        </a:rPr>
                        <a:t>Meta del</a:t>
                      </a:r>
                      <a:r>
                        <a:rPr lang="es-AR" sz="1800" b="1" u="none" strike="noStrike" baseline="0" dirty="0" smtClean="0">
                          <a:solidFill>
                            <a:srgbClr val="00B0F0"/>
                          </a:solidFill>
                          <a:effectLst/>
                          <a:latin typeface="Calibri" panose="020F0502020204030204" pitchFamily="34" charset="0"/>
                          <a:cs typeface="Calibri" panose="020F0502020204030204" pitchFamily="34" charset="0"/>
                        </a:rPr>
                        <a:t> ODS            </a:t>
                      </a:r>
                      <a:endParaRPr lang="es-AR" sz="1800" b="1" i="0" u="none" strike="noStrike" dirty="0">
                        <a:solidFill>
                          <a:srgbClr val="00B0F0"/>
                        </a:solidFill>
                        <a:effectLst/>
                        <a:latin typeface="Calibri" panose="020F0502020204030204" pitchFamily="34" charset="0"/>
                        <a:cs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AR" sz="1800" b="1" i="0" u="none" strike="noStrike" dirty="0" smtClean="0">
                          <a:solidFill>
                            <a:srgbClr val="00B0F0"/>
                          </a:solidFill>
                          <a:effectLst/>
                          <a:latin typeface="Calibri" panose="020F0502020204030204" pitchFamily="34" charset="0"/>
                          <a:cs typeface="Calibri" panose="020F0502020204030204" pitchFamily="34" charset="0"/>
                        </a:rPr>
                        <a:t>Indicador</a:t>
                      </a:r>
                      <a:endParaRPr lang="es-AR" sz="1800" b="1" i="0" u="none" strike="noStrike" dirty="0">
                        <a:solidFill>
                          <a:srgbClr val="00B0F0"/>
                        </a:solidFill>
                        <a:effectLst/>
                        <a:latin typeface="Calibri" panose="020F0502020204030204" pitchFamily="34" charset="0"/>
                        <a:cs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AR" sz="1800" b="1" u="none" strike="noStrike" dirty="0">
                          <a:solidFill>
                            <a:srgbClr val="00B0F0"/>
                          </a:solidFill>
                          <a:effectLst/>
                          <a:latin typeface="Calibri" panose="020F0502020204030204" pitchFamily="34" charset="0"/>
                          <a:cs typeface="Calibri" panose="020F0502020204030204" pitchFamily="34" charset="0"/>
                        </a:rPr>
                        <a:t>Fuente</a:t>
                      </a:r>
                      <a:endParaRPr lang="es-AR" sz="1800" b="1" i="0" u="none" strike="noStrike" dirty="0">
                        <a:solidFill>
                          <a:srgbClr val="00B0F0"/>
                        </a:solidFill>
                        <a:effectLst/>
                        <a:latin typeface="Calibri" panose="020F0502020204030204" pitchFamily="34" charset="0"/>
                        <a:cs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AR" sz="1800" b="1" u="none" strike="noStrike" dirty="0" smtClean="0">
                          <a:solidFill>
                            <a:srgbClr val="00B0F0"/>
                          </a:solidFill>
                          <a:effectLst/>
                          <a:latin typeface="Calibri" panose="020F0502020204030204" pitchFamily="34" charset="0"/>
                          <a:cs typeface="Calibri" panose="020F0502020204030204" pitchFamily="34" charset="0"/>
                        </a:rPr>
                        <a:t>Año Línea de base </a:t>
                      </a:r>
                      <a:endParaRPr lang="es-AR" sz="1800" b="1" i="0" u="none" strike="noStrike" dirty="0">
                        <a:solidFill>
                          <a:srgbClr val="00B0F0"/>
                        </a:solidFill>
                        <a:effectLst/>
                        <a:latin typeface="Calibri" panose="020F0502020204030204" pitchFamily="34" charset="0"/>
                        <a:cs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AR" sz="1800" b="1" u="none" strike="noStrike" dirty="0" smtClean="0">
                          <a:solidFill>
                            <a:srgbClr val="00B0F0"/>
                          </a:solidFill>
                          <a:effectLst/>
                          <a:latin typeface="Calibri" panose="020F0502020204030204" pitchFamily="34" charset="0"/>
                          <a:cs typeface="Calibri" panose="020F0502020204030204" pitchFamily="34" charset="0"/>
                        </a:rPr>
                        <a:t>Valor LB</a:t>
                      </a:r>
                      <a:endParaRPr lang="es-AR" sz="1800" b="1" i="0" u="none" strike="noStrike" dirty="0">
                        <a:solidFill>
                          <a:srgbClr val="00B0F0"/>
                        </a:solidFill>
                        <a:effectLst/>
                        <a:latin typeface="Calibri" panose="020F0502020204030204" pitchFamily="34" charset="0"/>
                        <a:cs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AR" sz="1800" b="1" u="none" strike="noStrike" dirty="0" smtClean="0">
                          <a:solidFill>
                            <a:srgbClr val="00B0F0"/>
                          </a:solidFill>
                          <a:effectLst/>
                          <a:latin typeface="Calibri" panose="020F0502020204030204" pitchFamily="34" charset="0"/>
                          <a:cs typeface="Calibri" panose="020F0502020204030204" pitchFamily="34" charset="0"/>
                        </a:rPr>
                        <a:t>Valor año 2017</a:t>
                      </a:r>
                      <a:endParaRPr lang="es-AR" sz="1800" b="1" i="0" u="none" strike="noStrike" dirty="0">
                        <a:solidFill>
                          <a:srgbClr val="00B0F0"/>
                        </a:solidFill>
                        <a:effectLst/>
                        <a:latin typeface="Calibri" panose="020F0502020204030204" pitchFamily="34" charset="0"/>
                        <a:cs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AR" sz="1800" b="1" u="none" strike="noStrike" dirty="0" smtClean="0">
                          <a:solidFill>
                            <a:srgbClr val="00B0F0"/>
                          </a:solidFill>
                          <a:effectLst/>
                          <a:latin typeface="Calibri" panose="020F0502020204030204" pitchFamily="34" charset="0"/>
                          <a:cs typeface="Calibri" panose="020F0502020204030204" pitchFamily="34" charset="0"/>
                        </a:rPr>
                        <a:t>Año</a:t>
                      </a:r>
                    </a:p>
                    <a:p>
                      <a:pPr algn="ctr" fontAlgn="t"/>
                      <a:r>
                        <a:rPr lang="es-AR" sz="1800" b="1" i="0" u="none" strike="noStrike" dirty="0" smtClean="0">
                          <a:solidFill>
                            <a:srgbClr val="00B0F0"/>
                          </a:solidFill>
                          <a:effectLst/>
                          <a:latin typeface="Calibri" panose="020F0502020204030204" pitchFamily="34" charset="0"/>
                          <a:cs typeface="Calibri" panose="020F0502020204030204" pitchFamily="34" charset="0"/>
                        </a:rPr>
                        <a:t>Meta Intermedia</a:t>
                      </a:r>
                      <a:endParaRPr lang="es-AR" sz="1800" b="1" i="0" u="none" strike="noStrike" dirty="0">
                        <a:solidFill>
                          <a:srgbClr val="00B0F0"/>
                        </a:solidFill>
                        <a:effectLst/>
                        <a:latin typeface="Calibri" panose="020F0502020204030204" pitchFamily="34" charset="0"/>
                        <a:cs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AR" sz="1800" b="1" u="none" strike="noStrike" dirty="0" smtClean="0">
                          <a:solidFill>
                            <a:srgbClr val="00B0F0"/>
                          </a:solidFill>
                          <a:effectLst/>
                          <a:latin typeface="Calibri" panose="020F0502020204030204" pitchFamily="34" charset="0"/>
                          <a:cs typeface="Calibri" panose="020F0502020204030204" pitchFamily="34" charset="0"/>
                        </a:rPr>
                        <a:t>Valor</a:t>
                      </a:r>
                    </a:p>
                    <a:p>
                      <a:pPr algn="ctr" fontAlgn="t"/>
                      <a:r>
                        <a:rPr lang="es-AR" sz="1800" b="1" i="0" u="none" strike="noStrike" dirty="0" smtClean="0">
                          <a:solidFill>
                            <a:srgbClr val="00B0F0"/>
                          </a:solidFill>
                          <a:effectLst/>
                          <a:latin typeface="Calibri" panose="020F0502020204030204" pitchFamily="34" charset="0"/>
                          <a:cs typeface="Calibri" panose="020F0502020204030204" pitchFamily="34" charset="0"/>
                        </a:rPr>
                        <a:t>MI</a:t>
                      </a:r>
                      <a:endParaRPr lang="es-AR" sz="1800" b="1" i="0" u="none" strike="noStrike" dirty="0">
                        <a:solidFill>
                          <a:srgbClr val="00B0F0"/>
                        </a:solidFill>
                        <a:effectLst/>
                        <a:latin typeface="Calibri" panose="020F0502020204030204" pitchFamily="34" charset="0"/>
                        <a:cs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s-AR" sz="1800" b="1" u="none" strike="noStrike" dirty="0">
                          <a:solidFill>
                            <a:srgbClr val="00B0F0"/>
                          </a:solidFill>
                          <a:effectLst/>
                          <a:latin typeface="Calibri" panose="020F0502020204030204" pitchFamily="34" charset="0"/>
                          <a:cs typeface="Calibri" panose="020F0502020204030204" pitchFamily="34" charset="0"/>
                        </a:rPr>
                        <a:t>Meta </a:t>
                      </a:r>
                      <a:r>
                        <a:rPr lang="es-AR" sz="1800" b="1" u="none" strike="noStrike" dirty="0" smtClean="0">
                          <a:solidFill>
                            <a:srgbClr val="00B0F0"/>
                          </a:solidFill>
                          <a:effectLst/>
                          <a:latin typeface="Calibri" panose="020F0502020204030204" pitchFamily="34" charset="0"/>
                          <a:cs typeface="Calibri" panose="020F0502020204030204" pitchFamily="34" charset="0"/>
                        </a:rPr>
                        <a:t>Final</a:t>
                      </a:r>
                    </a:p>
                    <a:p>
                      <a:pPr algn="ctr" fontAlgn="t"/>
                      <a:r>
                        <a:rPr lang="es-AR" sz="1800" b="1" i="0" u="none" strike="noStrike" dirty="0" smtClean="0">
                          <a:solidFill>
                            <a:srgbClr val="00B0F0"/>
                          </a:solidFill>
                          <a:effectLst/>
                          <a:latin typeface="Calibri" panose="020F0502020204030204" pitchFamily="34" charset="0"/>
                          <a:cs typeface="Calibri" panose="020F0502020204030204" pitchFamily="34" charset="0"/>
                        </a:rPr>
                        <a:t>2030</a:t>
                      </a:r>
                      <a:endParaRPr lang="es-AR" sz="1800" b="1" i="0" u="none" strike="noStrike" dirty="0">
                        <a:solidFill>
                          <a:srgbClr val="00B0F0"/>
                        </a:solidFill>
                        <a:effectLst/>
                        <a:latin typeface="Calibri" panose="020F0502020204030204" pitchFamily="34" charset="0"/>
                        <a:cs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346435">
                <a:tc>
                  <a:txBody>
                    <a:bodyPr/>
                    <a:lstStyle/>
                    <a:p>
                      <a:pPr algn="l" fontAlgn="t"/>
                      <a:r>
                        <a:rPr lang="es-AR" sz="1800" b="0" i="0" u="none" strike="noStrike" dirty="0">
                          <a:solidFill>
                            <a:srgbClr val="231F20"/>
                          </a:solidFill>
                          <a:effectLst/>
                          <a:latin typeface="Calibri" panose="020F0502020204030204" pitchFamily="34" charset="0"/>
                          <a:cs typeface="Calibri" panose="020F0502020204030204" pitchFamily="34" charset="0"/>
                        </a:rPr>
                        <a:t>Meta  11.6.  De  aquí  a  2030,  reducir  el  impacto  </a:t>
                      </a:r>
                      <a:r>
                        <a:rPr lang="es-AR" sz="1800" b="0" i="0" u="none" strike="noStrike" dirty="0" smtClean="0">
                          <a:solidFill>
                            <a:srgbClr val="231F20"/>
                          </a:solidFill>
                          <a:effectLst/>
                          <a:latin typeface="Calibri" panose="020F0502020204030204" pitchFamily="34" charset="0"/>
                          <a:cs typeface="Calibri" panose="020F0502020204030204" pitchFamily="34" charset="0"/>
                        </a:rPr>
                        <a:t>ambiental </a:t>
                      </a:r>
                      <a:r>
                        <a:rPr lang="es-AR" sz="1800" b="0" i="0" u="none" strike="noStrike" dirty="0">
                          <a:solidFill>
                            <a:srgbClr val="231F20"/>
                          </a:solidFill>
                          <a:effectLst/>
                          <a:latin typeface="Calibri" panose="020F0502020204030204" pitchFamily="34" charset="0"/>
                          <a:cs typeface="Calibri" panose="020F0502020204030204" pitchFamily="34" charset="0"/>
                        </a:rPr>
                        <a:t>negativo per cápita en las ciudades, incluso prestando especial atención a la calidad del aire y la gestión de los desechos municipales y de otro tipo</a:t>
                      </a:r>
                      <a:r>
                        <a:rPr lang="es-AR" sz="1800" b="0" i="0" u="none" strike="noStrike" dirty="0" smtClean="0">
                          <a:solidFill>
                            <a:srgbClr val="231F20"/>
                          </a:solidFill>
                          <a:effectLst/>
                          <a:latin typeface="Calibri" panose="020F0502020204030204" pitchFamily="34" charset="0"/>
                          <a:cs typeface="Calibri" panose="020F0502020204030204" pitchFamily="34" charset="0"/>
                        </a:rPr>
                        <a:t>.</a:t>
                      </a:r>
                      <a:endParaRPr lang="es-AR"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l" fontAlgn="t"/>
                      <a:r>
                        <a:rPr lang="es-AR" sz="1800" b="0" i="0" u="none" strike="noStrike" dirty="0">
                          <a:solidFill>
                            <a:srgbClr val="231F20"/>
                          </a:solidFill>
                          <a:effectLst/>
                          <a:latin typeface="Calibri" panose="020F0502020204030204" pitchFamily="34" charset="0"/>
                          <a:cs typeface="Calibri" panose="020F0502020204030204" pitchFamily="34" charset="0"/>
                        </a:rPr>
                        <a:t>11.6.2.  Cantidad  de  equipos  disponibles  de medición continua para medición de calidad de aire en ciudades de más de 300.000 habitantes.</a:t>
                      </a:r>
                      <a:endParaRPr lang="es-AR"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l" fontAlgn="t"/>
                      <a:r>
                        <a:rPr lang="es-AR" sz="1800" b="0" i="0" u="none" strike="noStrike" dirty="0">
                          <a:solidFill>
                            <a:srgbClr val="231F20"/>
                          </a:solidFill>
                          <a:effectLst/>
                          <a:latin typeface="Calibri" panose="020F0502020204030204" pitchFamily="34" charset="0"/>
                          <a:cs typeface="Calibri" panose="020F0502020204030204" pitchFamily="34" charset="0"/>
                        </a:rPr>
                        <a:t>Base de datos de la </a:t>
                      </a:r>
                      <a:r>
                        <a:rPr lang="es-AR" sz="1800" b="0" i="0" u="none" strike="noStrike" dirty="0" smtClean="0">
                          <a:solidFill>
                            <a:srgbClr val="231F20"/>
                          </a:solidFill>
                          <a:effectLst/>
                          <a:latin typeface="Calibri" panose="020F0502020204030204" pitchFamily="34" charset="0"/>
                          <a:cs typeface="Calibri" panose="020F0502020204030204" pitchFamily="34" charset="0"/>
                        </a:rPr>
                        <a:t>Red</a:t>
                      </a:r>
                      <a:endParaRPr lang="es-AR" sz="18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es-AR" sz="1800" b="1" i="0" u="none" strike="noStrike" dirty="0">
                          <a:solidFill>
                            <a:schemeClr val="tx1"/>
                          </a:solidFill>
                          <a:effectLst/>
                          <a:latin typeface="Calibri" panose="020F0502020204030204" pitchFamily="34" charset="0"/>
                          <a:cs typeface="Calibri" panose="020F0502020204030204" pitchFamily="34" charset="0"/>
                        </a:rPr>
                        <a:t>2016</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es-AR" sz="1800" b="1" i="0" u="none" strike="noStrike" dirty="0">
                          <a:solidFill>
                            <a:schemeClr val="tx1"/>
                          </a:solidFill>
                          <a:effectLst/>
                          <a:latin typeface="Calibri" panose="020F0502020204030204" pitchFamily="34" charset="0"/>
                          <a:cs typeface="Calibri" panose="020F0502020204030204" pitchFamily="34" charset="0"/>
                        </a:rPr>
                        <a:t>8</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es-AR" sz="1800" b="1" i="0" u="none" strike="noStrike" dirty="0">
                          <a:solidFill>
                            <a:schemeClr val="tx1"/>
                          </a:solidFill>
                          <a:effectLst/>
                          <a:latin typeface="Calibri" panose="020F0502020204030204" pitchFamily="34" charset="0"/>
                          <a:cs typeface="Calibri" panose="020F0502020204030204" pitchFamily="34" charset="0"/>
                        </a:rPr>
                        <a:t>11</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es-AR" sz="1800" b="1" i="0" u="none" strike="noStrike" dirty="0">
                          <a:solidFill>
                            <a:schemeClr val="tx1"/>
                          </a:solidFill>
                          <a:effectLst/>
                          <a:latin typeface="Calibri" panose="020F0502020204030204" pitchFamily="34" charset="0"/>
                          <a:cs typeface="Calibri" panose="020F0502020204030204" pitchFamily="34" charset="0"/>
                        </a:rPr>
                        <a:t>2019</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es-AR" sz="1800" b="1" i="0" u="none" strike="noStrike" dirty="0">
                          <a:solidFill>
                            <a:schemeClr val="tx1"/>
                          </a:solidFill>
                          <a:effectLst/>
                          <a:latin typeface="Calibri" panose="020F0502020204030204" pitchFamily="34" charset="0"/>
                          <a:cs typeface="Calibri" panose="020F0502020204030204" pitchFamily="34" charset="0"/>
                        </a:rPr>
                        <a:t>15</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es-AR" sz="1800" b="1" i="0" u="none" strike="noStrike" dirty="0">
                          <a:solidFill>
                            <a:schemeClr val="tx1"/>
                          </a:solidFill>
                          <a:effectLst/>
                          <a:latin typeface="Calibri" panose="020F0502020204030204" pitchFamily="34" charset="0"/>
                          <a:cs typeface="Calibri" panose="020F0502020204030204" pitchFamily="34" charset="0"/>
                        </a:rPr>
                        <a:t>31</a:t>
                      </a:r>
                    </a:p>
                  </a:txBody>
                  <a:tcPr marL="9525" marR="9525" marT="9525"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bl>
          </a:graphicData>
        </a:graphic>
      </p:graphicFrame>
      <p:sp>
        <p:nvSpPr>
          <p:cNvPr id="3" name="CuadroTexto 2"/>
          <p:cNvSpPr txBox="1"/>
          <p:nvPr/>
        </p:nvSpPr>
        <p:spPr>
          <a:xfrm>
            <a:off x="187183" y="5329138"/>
            <a:ext cx="11396028" cy="369332"/>
          </a:xfrm>
          <a:prstGeom prst="rect">
            <a:avLst/>
          </a:prstGeom>
          <a:noFill/>
        </p:spPr>
        <p:txBody>
          <a:bodyPr wrap="square" rtlCol="0">
            <a:spAutoFit/>
          </a:bodyPr>
          <a:lstStyle/>
          <a:p>
            <a:r>
              <a:rPr lang="es-ES_tradnl" sz="1800" b="1" dirty="0">
                <a:solidFill>
                  <a:srgbClr val="231F20"/>
                </a:solidFill>
                <a:latin typeface="Calibri" panose="020F0502020204030204" pitchFamily="34" charset="0"/>
                <a:ea typeface="+mn-ea"/>
                <a:cs typeface="Calibri" panose="020F0502020204030204" pitchFamily="34" charset="0"/>
              </a:rPr>
              <a:t>Organismo responsable de la meta 11.6: </a:t>
            </a:r>
            <a:r>
              <a:rPr lang="es-ES_tradnl" sz="1800" b="1" dirty="0" smtClean="0">
                <a:solidFill>
                  <a:srgbClr val="231F20"/>
                </a:solidFill>
                <a:latin typeface="Calibri" panose="020F0502020204030204" pitchFamily="34" charset="0"/>
                <a:ea typeface="+mn-ea"/>
                <a:cs typeface="Calibri" panose="020F0502020204030204" pitchFamily="34" charset="0"/>
              </a:rPr>
              <a:t>Secretaría de </a:t>
            </a:r>
            <a:r>
              <a:rPr lang="es-ES_tradnl" sz="1800" b="1" dirty="0">
                <a:solidFill>
                  <a:srgbClr val="231F20"/>
                </a:solidFill>
                <a:latin typeface="Calibri" panose="020F0502020204030204" pitchFamily="34" charset="0"/>
                <a:ea typeface="+mn-ea"/>
                <a:cs typeface="Calibri" panose="020F0502020204030204" pitchFamily="34" charset="0"/>
              </a:rPr>
              <a:t>Ambiente y Desarrollo </a:t>
            </a:r>
            <a:r>
              <a:rPr lang="es-ES_tradnl" sz="1800" b="1" dirty="0" smtClean="0">
                <a:solidFill>
                  <a:srgbClr val="231F20"/>
                </a:solidFill>
                <a:latin typeface="Calibri" panose="020F0502020204030204" pitchFamily="34" charset="0"/>
                <a:ea typeface="+mn-ea"/>
                <a:cs typeface="Calibri" panose="020F0502020204030204" pitchFamily="34" charset="0"/>
              </a:rPr>
              <a:t>Sostenible.</a:t>
            </a:r>
            <a:endParaRPr lang="es-AR" sz="1800" b="1" dirty="0">
              <a:solidFill>
                <a:srgbClr val="231F20"/>
              </a:solidFill>
              <a:latin typeface="Calibri" panose="020F0502020204030204" pitchFamily="34" charset="0"/>
              <a:ea typeface="+mn-ea"/>
              <a:cs typeface="Calibri" panose="020F0502020204030204" pitchFamily="34"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7998" y="822896"/>
            <a:ext cx="1040751" cy="1040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uadroTexto 6"/>
          <p:cNvSpPr txBox="1"/>
          <p:nvPr/>
        </p:nvSpPr>
        <p:spPr>
          <a:xfrm>
            <a:off x="1559859" y="1455168"/>
            <a:ext cx="4371181" cy="523220"/>
          </a:xfrm>
          <a:prstGeom prst="rect">
            <a:avLst/>
          </a:prstGeom>
          <a:noFill/>
        </p:spPr>
        <p:txBody>
          <a:bodyPr wrap="square">
            <a:spAutoFit/>
          </a:bodyPr>
          <a:lstStyle/>
          <a:p>
            <a:pPr eaLnBrk="1" fontAlgn="auto" hangingPunct="1">
              <a:spcBef>
                <a:spcPts val="0"/>
              </a:spcBef>
              <a:spcAft>
                <a:spcPts val="0"/>
              </a:spcAft>
              <a:defRPr/>
            </a:pPr>
            <a:r>
              <a:rPr lang="es-ES_tradnl" sz="2800" kern="0" dirty="0">
                <a:solidFill>
                  <a:srgbClr val="00B0F0"/>
                </a:solidFill>
                <a:latin typeface="Calibri" panose="020F0502020204030204" pitchFamily="34" charset="0"/>
                <a:ea typeface="Karla"/>
                <a:cs typeface="Calibri" panose="020F0502020204030204" pitchFamily="34" charset="0"/>
                <a:sym typeface="Karla"/>
              </a:rPr>
              <a:t>Para cada indicador</a:t>
            </a:r>
          </a:p>
        </p:txBody>
      </p:sp>
      <p:sp>
        <p:nvSpPr>
          <p:cNvPr id="5" name="4 CuadroTexto"/>
          <p:cNvSpPr txBox="1"/>
          <p:nvPr/>
        </p:nvSpPr>
        <p:spPr>
          <a:xfrm>
            <a:off x="219456" y="54800"/>
            <a:ext cx="11694638" cy="400110"/>
          </a:xfrm>
          <a:prstGeom prst="rect">
            <a:avLst/>
          </a:prstGeom>
          <a:noFill/>
        </p:spPr>
        <p:txBody>
          <a:bodyPr wrap="square" rtlCol="0">
            <a:spAutoFit/>
          </a:bodyPr>
          <a:lstStyle/>
          <a:p>
            <a:r>
              <a:rPr lang="es-AR" sz="2000" b="1" dirty="0">
                <a:solidFill>
                  <a:srgbClr val="0095D5"/>
                </a:solidFill>
                <a:latin typeface="Calibri" panose="020F0502020204030204" pitchFamily="34" charset="0"/>
                <a:ea typeface="Calibri"/>
                <a:cs typeface="Calibri" panose="020F0502020204030204" pitchFamily="34" charset="0"/>
                <a:sym typeface="Calibri"/>
              </a:rPr>
              <a:t>Ejemplo de determinación de valores de línea de base y metas intermedia y </a:t>
            </a:r>
            <a:r>
              <a:rPr lang="es-AR" sz="2000" b="1" dirty="0" smtClean="0">
                <a:solidFill>
                  <a:srgbClr val="0095D5"/>
                </a:solidFill>
                <a:latin typeface="Calibri" panose="020F0502020204030204" pitchFamily="34" charset="0"/>
                <a:ea typeface="Calibri"/>
                <a:cs typeface="Calibri" panose="020F0502020204030204" pitchFamily="34" charset="0"/>
                <a:sym typeface="Calibri"/>
              </a:rPr>
              <a:t>final</a:t>
            </a:r>
            <a:endParaRPr lang="es-AR" sz="2000" b="1" dirty="0">
              <a:solidFill>
                <a:srgbClr val="0095D5"/>
              </a:solidFill>
              <a:latin typeface="Calibri" panose="020F0502020204030204" pitchFamily="34" charset="0"/>
              <a:ea typeface="Calibri"/>
              <a:cs typeface="Calibri" panose="020F0502020204030204" pitchFamily="34" charset="0"/>
              <a:sym typeface="Calibri"/>
            </a:endParaRPr>
          </a:p>
        </p:txBody>
      </p:sp>
    </p:spTree>
    <p:extLst>
      <p:ext uri="{BB962C8B-B14F-4D97-AF65-F5344CB8AC3E}">
        <p14:creationId xmlns:p14="http://schemas.microsoft.com/office/powerpoint/2010/main" val="439204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16</a:t>
            </a:fld>
            <a:endParaRPr lang="es-AR"/>
          </a:p>
        </p:txBody>
      </p:sp>
      <p:sp>
        <p:nvSpPr>
          <p:cNvPr id="3" name="Título 3"/>
          <p:cNvSpPr txBox="1">
            <a:spLocks/>
          </p:cNvSpPr>
          <p:nvPr/>
        </p:nvSpPr>
        <p:spPr>
          <a:xfrm>
            <a:off x="0" y="171450"/>
            <a:ext cx="12191999" cy="49292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r>
              <a:rPr lang="es-ES_tradnl" sz="3600" b="1" dirty="0" err="1">
                <a:solidFill>
                  <a:srgbClr val="0095D5"/>
                </a:solidFill>
                <a:latin typeface="Calibri" panose="020F0502020204030204" pitchFamily="34" charset="0"/>
                <a:ea typeface="Calibri"/>
                <a:cs typeface="Calibri" panose="020F0502020204030204" pitchFamily="34" charset="0"/>
              </a:rPr>
              <a:t>Metadata</a:t>
            </a:r>
            <a:r>
              <a:rPr lang="es-ES_tradnl" sz="3600" b="1" dirty="0">
                <a:solidFill>
                  <a:srgbClr val="0095D5"/>
                </a:solidFill>
                <a:latin typeface="Calibri" panose="020F0502020204030204" pitchFamily="34" charset="0"/>
                <a:ea typeface="Calibri"/>
                <a:cs typeface="Calibri" panose="020F0502020204030204" pitchFamily="34" charset="0"/>
              </a:rPr>
              <a:t> Nacional</a:t>
            </a:r>
            <a:endParaRPr lang="es-AR" sz="3600" b="1" dirty="0">
              <a:solidFill>
                <a:srgbClr val="0095D5"/>
              </a:solidFill>
              <a:latin typeface="Calibri" panose="020F0502020204030204" pitchFamily="34" charset="0"/>
              <a:ea typeface="Calibri"/>
              <a:cs typeface="Calibri" panose="020F0502020204030204" pitchFamily="34" charset="0"/>
            </a:endParaRPr>
          </a:p>
        </p:txBody>
      </p:sp>
      <p:pic>
        <p:nvPicPr>
          <p:cNvPr id="4" name="Imagen 3"/>
          <p:cNvPicPr>
            <a:picLocks noChangeAspect="1"/>
          </p:cNvPicPr>
          <p:nvPr/>
        </p:nvPicPr>
        <p:blipFill>
          <a:blip r:embed="rId3"/>
          <a:stretch>
            <a:fillRect/>
          </a:stretch>
        </p:blipFill>
        <p:spPr>
          <a:xfrm>
            <a:off x="5448955" y="1465983"/>
            <a:ext cx="2579964" cy="3235480"/>
          </a:xfrm>
          <a:prstGeom prst="rect">
            <a:avLst/>
          </a:prstGeom>
          <a:ln>
            <a:solidFill>
              <a:schemeClr val="tx1"/>
            </a:solidFill>
          </a:ln>
        </p:spPr>
      </p:pic>
      <p:sp>
        <p:nvSpPr>
          <p:cNvPr id="5" name="CuadroTexto 4"/>
          <p:cNvSpPr txBox="1"/>
          <p:nvPr/>
        </p:nvSpPr>
        <p:spPr>
          <a:xfrm>
            <a:off x="171450" y="1435528"/>
            <a:ext cx="5010150" cy="738664"/>
          </a:xfrm>
          <a:prstGeom prst="rect">
            <a:avLst/>
          </a:prstGeom>
          <a:solidFill>
            <a:schemeClr val="accent1"/>
          </a:solidFill>
        </p:spPr>
        <p:txBody>
          <a:bodyPr wrap="square" rtlCol="0">
            <a:spAutoFit/>
          </a:bodyPr>
          <a:lstStyle/>
          <a:p>
            <a:r>
              <a:rPr lang="es-MX" sz="2400" b="1" dirty="0" smtClean="0">
                <a:solidFill>
                  <a:schemeClr val="bg1"/>
                </a:solidFill>
                <a:latin typeface="Calibri" panose="020F0502020204030204" pitchFamily="34" charset="0"/>
                <a:cs typeface="Calibri" panose="020F0502020204030204" pitchFamily="34" charset="0"/>
              </a:rPr>
              <a:t>+ de 100 personas </a:t>
            </a:r>
            <a:r>
              <a:rPr lang="es-MX" sz="1800" b="1" dirty="0" smtClean="0">
                <a:solidFill>
                  <a:schemeClr val="bg1"/>
                </a:solidFill>
                <a:latin typeface="Calibri" panose="020F0502020204030204" pitchFamily="34" charset="0"/>
                <a:cs typeface="Calibri" panose="020F0502020204030204" pitchFamily="34" charset="0"/>
              </a:rPr>
              <a:t>participaron de su elaboración </a:t>
            </a:r>
            <a:endParaRPr lang="es-AR" sz="1800" b="1" dirty="0">
              <a:solidFill>
                <a:schemeClr val="bg1"/>
              </a:solidFill>
              <a:latin typeface="Calibri" panose="020F0502020204030204" pitchFamily="34" charset="0"/>
              <a:cs typeface="Calibri" panose="020F0502020204030204" pitchFamily="34" charset="0"/>
            </a:endParaRPr>
          </a:p>
        </p:txBody>
      </p:sp>
      <p:sp>
        <p:nvSpPr>
          <p:cNvPr id="6" name="CuadroTexto 5"/>
          <p:cNvSpPr txBox="1"/>
          <p:nvPr/>
        </p:nvSpPr>
        <p:spPr>
          <a:xfrm>
            <a:off x="171450" y="2319763"/>
            <a:ext cx="5010150" cy="1292662"/>
          </a:xfrm>
          <a:prstGeom prst="rect">
            <a:avLst/>
          </a:prstGeom>
          <a:solidFill>
            <a:schemeClr val="accent1"/>
          </a:solidFill>
        </p:spPr>
        <p:txBody>
          <a:bodyPr wrap="square" rtlCol="0">
            <a:spAutoFit/>
          </a:bodyPr>
          <a:lstStyle/>
          <a:p>
            <a:pPr algn="just"/>
            <a:r>
              <a:rPr lang="es-MX" sz="1800" b="1" dirty="0" smtClean="0">
                <a:solidFill>
                  <a:schemeClr val="bg1"/>
                </a:solidFill>
                <a:latin typeface="Calibri" panose="020F0502020204030204" pitchFamily="34" charset="0"/>
                <a:cs typeface="Calibri" panose="020F0502020204030204" pitchFamily="34" charset="0"/>
              </a:rPr>
              <a:t>Pertenecientes a </a:t>
            </a:r>
            <a:r>
              <a:rPr lang="es-MX" sz="2400" b="1" dirty="0" smtClean="0">
                <a:solidFill>
                  <a:schemeClr val="bg1"/>
                </a:solidFill>
                <a:latin typeface="Calibri" panose="020F0502020204030204" pitchFamily="34" charset="0"/>
                <a:cs typeface="Calibri" panose="020F0502020204030204" pitchFamily="34" charset="0"/>
              </a:rPr>
              <a:t>24 organismos </a:t>
            </a:r>
            <a:r>
              <a:rPr lang="es-MX" sz="1800" b="1" dirty="0" smtClean="0">
                <a:solidFill>
                  <a:schemeClr val="bg1"/>
                </a:solidFill>
                <a:latin typeface="Calibri" panose="020F0502020204030204" pitchFamily="34" charset="0"/>
                <a:cs typeface="Calibri" panose="020F0502020204030204" pitchFamily="34" charset="0"/>
              </a:rPr>
              <a:t>de la Administración Pública Nacional que conforman la Comisión Nacional Interinstitucional de Implementación y Seguimiento de los ODS </a:t>
            </a:r>
            <a:endParaRPr lang="es-AR" sz="1800" b="1" dirty="0">
              <a:solidFill>
                <a:schemeClr val="bg1"/>
              </a:solidFill>
              <a:latin typeface="Calibri" panose="020F0502020204030204" pitchFamily="34" charset="0"/>
              <a:cs typeface="Calibri" panose="020F0502020204030204" pitchFamily="34" charset="0"/>
            </a:endParaRPr>
          </a:p>
        </p:txBody>
      </p:sp>
      <p:sp>
        <p:nvSpPr>
          <p:cNvPr id="7" name="CuadroTexto 6"/>
          <p:cNvSpPr txBox="1"/>
          <p:nvPr/>
        </p:nvSpPr>
        <p:spPr>
          <a:xfrm>
            <a:off x="171450" y="3775723"/>
            <a:ext cx="5010150" cy="892552"/>
          </a:xfrm>
          <a:prstGeom prst="rect">
            <a:avLst/>
          </a:prstGeom>
          <a:solidFill>
            <a:schemeClr val="accent1"/>
          </a:solidFill>
        </p:spPr>
        <p:txBody>
          <a:bodyPr wrap="square" rtlCol="0">
            <a:spAutoFit/>
          </a:bodyPr>
          <a:lstStyle/>
          <a:p>
            <a:pPr algn="just"/>
            <a:r>
              <a:rPr lang="es-MX" sz="1800" b="1" dirty="0" smtClean="0">
                <a:solidFill>
                  <a:schemeClr val="bg1"/>
                </a:solidFill>
                <a:latin typeface="Calibri" panose="020F0502020204030204" pitchFamily="34" charset="0"/>
                <a:cs typeface="Calibri" panose="020F0502020204030204" pitchFamily="34" charset="0"/>
              </a:rPr>
              <a:t>Contiene las fichas técnicas  de </a:t>
            </a:r>
            <a:r>
              <a:rPr lang="es-MX" sz="2400" b="1" dirty="0" smtClean="0">
                <a:solidFill>
                  <a:schemeClr val="bg1"/>
                </a:solidFill>
                <a:latin typeface="Calibri" panose="020F0502020204030204" pitchFamily="34" charset="0"/>
                <a:cs typeface="Calibri" panose="020F0502020204030204" pitchFamily="34" charset="0"/>
              </a:rPr>
              <a:t>242 indicadores</a:t>
            </a:r>
            <a:r>
              <a:rPr lang="es-MX" sz="2800" b="1" dirty="0" smtClean="0">
                <a:solidFill>
                  <a:schemeClr val="bg1"/>
                </a:solidFill>
                <a:latin typeface="Calibri" panose="020F0502020204030204" pitchFamily="34" charset="0"/>
                <a:cs typeface="Calibri" panose="020F0502020204030204" pitchFamily="34" charset="0"/>
              </a:rPr>
              <a:t> </a:t>
            </a:r>
            <a:r>
              <a:rPr lang="es-MX" sz="1800" b="1" dirty="0" smtClean="0">
                <a:solidFill>
                  <a:schemeClr val="bg1"/>
                </a:solidFill>
                <a:latin typeface="Calibri" panose="020F0502020204030204" pitchFamily="34" charset="0"/>
                <a:cs typeface="Calibri" panose="020F0502020204030204" pitchFamily="34" charset="0"/>
              </a:rPr>
              <a:t>de seguimiento de los 17 ODS.</a:t>
            </a:r>
            <a:endParaRPr lang="es-AR" sz="1800" b="1" dirty="0">
              <a:solidFill>
                <a:schemeClr val="bg1"/>
              </a:solidFill>
              <a:latin typeface="Calibri" panose="020F0502020204030204" pitchFamily="34" charset="0"/>
              <a:cs typeface="Calibri" panose="020F0502020204030204" pitchFamily="34" charset="0"/>
            </a:endParaRPr>
          </a:p>
        </p:txBody>
      </p:sp>
      <p:pic>
        <p:nvPicPr>
          <p:cNvPr id="8" name="Imagen 7"/>
          <p:cNvPicPr>
            <a:picLocks noChangeAspect="1"/>
          </p:cNvPicPr>
          <p:nvPr/>
        </p:nvPicPr>
        <p:blipFill>
          <a:blip r:embed="rId4"/>
          <a:stretch>
            <a:fillRect/>
          </a:stretch>
        </p:blipFill>
        <p:spPr>
          <a:xfrm>
            <a:off x="8056079" y="664373"/>
            <a:ext cx="3895725" cy="5105400"/>
          </a:xfrm>
          <a:prstGeom prst="rect">
            <a:avLst/>
          </a:prstGeom>
        </p:spPr>
      </p:pic>
    </p:spTree>
    <p:extLst>
      <p:ext uri="{BB962C8B-B14F-4D97-AF65-F5344CB8AC3E}">
        <p14:creationId xmlns:p14="http://schemas.microsoft.com/office/powerpoint/2010/main" val="11987380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17</a:t>
            </a:fld>
            <a:endParaRPr lang="es-AR"/>
          </a:p>
        </p:txBody>
      </p:sp>
      <p:sp>
        <p:nvSpPr>
          <p:cNvPr id="3" name="CuadroTexto 2"/>
          <p:cNvSpPr txBox="1"/>
          <p:nvPr/>
        </p:nvSpPr>
        <p:spPr>
          <a:xfrm>
            <a:off x="8141493" y="3217725"/>
            <a:ext cx="3775075" cy="523220"/>
          </a:xfrm>
          <a:prstGeom prst="rect">
            <a:avLst/>
          </a:prstGeom>
          <a:noFill/>
        </p:spPr>
        <p:txBody>
          <a:bodyPr>
            <a:spAutoFit/>
          </a:bodyPr>
          <a:lstStyle/>
          <a:p>
            <a:pPr algn="ctr" eaLnBrk="1" fontAlgn="auto" hangingPunct="1">
              <a:spcBef>
                <a:spcPts val="0"/>
              </a:spcBef>
              <a:spcAft>
                <a:spcPts val="0"/>
              </a:spcAft>
              <a:defRPr/>
            </a:pPr>
            <a:r>
              <a:rPr lang="es-ES_tradnl" sz="2800" b="1" kern="0" dirty="0">
                <a:solidFill>
                  <a:schemeClr val="tx1">
                    <a:lumMod val="65000"/>
                    <a:lumOff val="35000"/>
                  </a:schemeClr>
                </a:solidFill>
                <a:latin typeface="Calibri" pitchFamily="34" charset="0"/>
                <a:ea typeface="Karla"/>
                <a:cs typeface="Calibri" pitchFamily="34" charset="0"/>
                <a:sym typeface="Karla"/>
              </a:rPr>
              <a:t>Para cada indicador</a:t>
            </a:r>
          </a:p>
        </p:txBody>
      </p:sp>
      <p:pic>
        <p:nvPicPr>
          <p:cNvPr id="4" name="Imagen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51138" y="2351088"/>
            <a:ext cx="4633912" cy="269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uadroTexto 4"/>
          <p:cNvSpPr txBox="1">
            <a:spLocks noChangeArrowheads="1"/>
          </p:cNvSpPr>
          <p:nvPr/>
        </p:nvSpPr>
        <p:spPr bwMode="auto">
          <a:xfrm>
            <a:off x="275432" y="3516065"/>
            <a:ext cx="2978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s-ES_tradnl" altLang="es-AR" sz="2400" b="1" dirty="0" smtClean="0">
                <a:solidFill>
                  <a:schemeClr val="tx1">
                    <a:lumMod val="75000"/>
                    <a:lumOff val="25000"/>
                  </a:schemeClr>
                </a:solidFill>
                <a:latin typeface="Calibri" pitchFamily="34" charset="0"/>
                <a:ea typeface="Karla"/>
                <a:cs typeface="Calibri" pitchFamily="34" charset="0"/>
                <a:sym typeface="Karla"/>
              </a:rPr>
              <a:t>Metas intermedias</a:t>
            </a:r>
            <a:endParaRPr lang="es-ES_tradnl" altLang="es-AR" sz="2400" b="1" dirty="0">
              <a:solidFill>
                <a:schemeClr val="tx1">
                  <a:lumMod val="75000"/>
                  <a:lumOff val="25000"/>
                </a:schemeClr>
              </a:solidFill>
              <a:latin typeface="Calibri" pitchFamily="34" charset="0"/>
              <a:ea typeface="Karla"/>
              <a:cs typeface="Calibri" pitchFamily="34" charset="0"/>
              <a:sym typeface="Karla"/>
            </a:endParaRPr>
          </a:p>
        </p:txBody>
      </p:sp>
      <p:pic>
        <p:nvPicPr>
          <p:cNvPr id="6" name="Imagen 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33675" y="5222875"/>
            <a:ext cx="5207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n 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41663" y="5173663"/>
            <a:ext cx="617537"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n 7"/>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46488" y="5208588"/>
            <a:ext cx="60325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n 8"/>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83050" y="5214938"/>
            <a:ext cx="536575"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n 9"/>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48188" y="5162550"/>
            <a:ext cx="58578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n 10"/>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979988" y="5148263"/>
            <a:ext cx="642937"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n 11"/>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387975" y="5059363"/>
            <a:ext cx="792163"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Imagen 12"/>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889625" y="5108575"/>
            <a:ext cx="7207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n 13"/>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389688" y="5181600"/>
            <a:ext cx="60325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Imagen 14"/>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907213" y="5160963"/>
            <a:ext cx="617537"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Imagen 15"/>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385050" y="5194300"/>
            <a:ext cx="60325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Imagen 16"/>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902575" y="5268913"/>
            <a:ext cx="4572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Imagen 17"/>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369300" y="5275263"/>
            <a:ext cx="496888"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Imagen 18"/>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767763" y="5181600"/>
            <a:ext cx="60325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Imagen 19"/>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9175750" y="5130800"/>
            <a:ext cx="73342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Imagen 20"/>
          <p:cNvPicPr>
            <a:picLocks noChangeAspect="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9659938" y="5116513"/>
            <a:ext cx="7350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Imagen 21"/>
          <p:cNvPicPr>
            <a:picLocks noChangeAspect="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10145713" y="5102225"/>
            <a:ext cx="7064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 descr="9 c"/>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519738" y="1332548"/>
            <a:ext cx="468312"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5" descr="1 c"/>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954088" y="1332548"/>
            <a:ext cx="528637"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6" descr="2 c"/>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63688" y="1332548"/>
            <a:ext cx="5222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7" descr="4 c"/>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751138" y="1332548"/>
            <a:ext cx="5222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 descr="6 c"/>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838575" y="1332548"/>
            <a:ext cx="51752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9" descr="7 c"/>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400550" y="1335723"/>
            <a:ext cx="5222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0" descr="8 c"/>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970463" y="1332548"/>
            <a:ext cx="51752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6" descr="3 c"/>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166938" y="1321435"/>
            <a:ext cx="5349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7"/>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287713" y="1332548"/>
            <a:ext cx="515937"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2" descr="http://www.un.org/es/millenniumgoals/images/2015-Button-SP.jp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6113465" y="1002507"/>
            <a:ext cx="5911845" cy="1244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2" descr="Resultado de imagen para imagenes signo de pregunta"/>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4832350" y="1876425"/>
            <a:ext cx="560388"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ítulo 3"/>
          <p:cNvSpPr txBox="1">
            <a:spLocks/>
          </p:cNvSpPr>
          <p:nvPr/>
        </p:nvSpPr>
        <p:spPr>
          <a:xfrm>
            <a:off x="0" y="285078"/>
            <a:ext cx="12192000" cy="461665"/>
          </a:xfrm>
          <a:prstGeom prst="rect">
            <a:avLst/>
          </a:prstGeom>
          <a:noFill/>
          <a:ln>
            <a:noFill/>
          </a:ln>
        </p:spPr>
        <p:txBody>
          <a:bodyPr lIns="91425" tIns="91425" rIns="91425" bIns="91425" anchor="ctr" anchorCtr="0"/>
          <a:lstStyle>
            <a:defPPr marR="0" lvl="0" algn="l" rtl="0">
              <a:lnSpc>
                <a:spcPct val="100000"/>
              </a:lnSpc>
              <a:spcBef>
                <a:spcPts val="0"/>
              </a:spcBef>
              <a:spcAft>
                <a:spcPts val="0"/>
              </a:spcAft>
            </a:defPPr>
            <a:lvl1pPr marL="0" marR="0" lvl="0" indent="0" algn="l" rtl="0">
              <a:lnSpc>
                <a:spcPct val="90000"/>
              </a:lnSpc>
              <a:spcBef>
                <a:spcPts val="0"/>
              </a:spcBef>
              <a:spcAft>
                <a:spcPts val="0"/>
              </a:spcAft>
              <a:buClr>
                <a:schemeClr val="dk1"/>
              </a:buClr>
              <a:buFont typeface="Calibri"/>
              <a:buNone/>
              <a:defRPr sz="2400" b="1" i="0" u="none" strike="noStrike" cap="none">
                <a:solidFill>
                  <a:srgbClr val="0095D5"/>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s-ES_tradnl" sz="3600" dirty="0" smtClean="0">
                <a:latin typeface="Calibri" panose="020F0502020204030204" pitchFamily="34" charset="0"/>
                <a:cs typeface="Calibri" panose="020F0502020204030204" pitchFamily="34" charset="0"/>
              </a:rPr>
              <a:t>Consolidación del marco de indicadores</a:t>
            </a:r>
            <a:endParaRPr lang="es-AR" sz="2800" dirty="0">
              <a:latin typeface="Calibri" panose="020F0502020204030204" pitchFamily="34" charset="0"/>
              <a:cs typeface="Calibri" panose="020F0502020204030204" pitchFamily="34" charset="0"/>
            </a:endParaRPr>
          </a:p>
        </p:txBody>
      </p:sp>
      <p:sp>
        <p:nvSpPr>
          <p:cNvPr id="35" name="CuadroTexto 14"/>
          <p:cNvSpPr txBox="1">
            <a:spLocks noChangeArrowheads="1"/>
          </p:cNvSpPr>
          <p:nvPr/>
        </p:nvSpPr>
        <p:spPr bwMode="auto">
          <a:xfrm>
            <a:off x="6677819" y="4669135"/>
            <a:ext cx="16914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s-ES_tradnl" altLang="es-AR" sz="2400" b="1" dirty="0" smtClean="0">
                <a:solidFill>
                  <a:schemeClr val="tx1">
                    <a:lumMod val="75000"/>
                    <a:lumOff val="25000"/>
                  </a:schemeClr>
                </a:solidFill>
                <a:latin typeface="Calibri" pitchFamily="34" charset="0"/>
                <a:ea typeface="Karla"/>
                <a:cs typeface="Calibri" pitchFamily="34" charset="0"/>
                <a:sym typeface="Karla"/>
              </a:rPr>
              <a:t>Metas 2030</a:t>
            </a:r>
            <a:endParaRPr lang="es-ES_tradnl" altLang="es-AR" sz="2400" b="1" dirty="0">
              <a:solidFill>
                <a:schemeClr val="tx1">
                  <a:lumMod val="75000"/>
                  <a:lumOff val="25000"/>
                </a:schemeClr>
              </a:solidFill>
              <a:latin typeface="Calibri" pitchFamily="34" charset="0"/>
              <a:ea typeface="Karla"/>
              <a:cs typeface="Calibri" pitchFamily="34" charset="0"/>
              <a:sym typeface="Karla"/>
            </a:endParaRPr>
          </a:p>
        </p:txBody>
      </p:sp>
      <p:sp>
        <p:nvSpPr>
          <p:cNvPr id="36" name="CuadroTexto 14"/>
          <p:cNvSpPr txBox="1">
            <a:spLocks noChangeArrowheads="1"/>
          </p:cNvSpPr>
          <p:nvPr/>
        </p:nvSpPr>
        <p:spPr bwMode="auto">
          <a:xfrm>
            <a:off x="2191545" y="1900288"/>
            <a:ext cx="2978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r>
              <a:rPr lang="es-ES_tradnl" altLang="es-AR" sz="2400" b="1" dirty="0" smtClean="0">
                <a:solidFill>
                  <a:schemeClr val="tx1">
                    <a:lumMod val="75000"/>
                    <a:lumOff val="25000"/>
                  </a:schemeClr>
                </a:solidFill>
                <a:latin typeface="Calibri" pitchFamily="34" charset="0"/>
                <a:ea typeface="Karla"/>
                <a:cs typeface="Calibri" pitchFamily="34" charset="0"/>
                <a:sym typeface="Karla"/>
              </a:rPr>
              <a:t>Línea de base</a:t>
            </a:r>
            <a:endParaRPr lang="es-ES_tradnl" altLang="es-AR" sz="2400" b="1" dirty="0">
              <a:solidFill>
                <a:schemeClr val="tx1">
                  <a:lumMod val="75000"/>
                  <a:lumOff val="25000"/>
                </a:schemeClr>
              </a:solidFill>
              <a:latin typeface="Calibri" pitchFamily="34" charset="0"/>
              <a:ea typeface="Karla"/>
              <a:cs typeface="Calibri" pitchFamily="34" charset="0"/>
              <a:sym typeface="Karla"/>
            </a:endParaRPr>
          </a:p>
        </p:txBody>
      </p:sp>
    </p:spTree>
    <p:extLst>
      <p:ext uri="{BB962C8B-B14F-4D97-AF65-F5344CB8AC3E}">
        <p14:creationId xmlns:p14="http://schemas.microsoft.com/office/powerpoint/2010/main" val="1652298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ítulo 1"/>
          <p:cNvSpPr txBox="1">
            <a:spLocks/>
          </p:cNvSpPr>
          <p:nvPr/>
        </p:nvSpPr>
        <p:spPr>
          <a:xfrm>
            <a:off x="694802" y="818700"/>
            <a:ext cx="11485267" cy="67861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r>
              <a:rPr lang="es-MX" sz="2800" b="1" smtClean="0">
                <a:solidFill>
                  <a:srgbClr val="0095D5"/>
                </a:solidFill>
                <a:latin typeface="Calibri" panose="020F0502020204030204" pitchFamily="34" charset="0"/>
                <a:cs typeface="Calibri" panose="020F0502020204030204" pitchFamily="34" charset="0"/>
              </a:rPr>
              <a:t>VINCULACIÓN METAS ODS Y RECURSOS PRESUPUESTARIOS</a:t>
            </a:r>
            <a:endParaRPr lang="es-AR" sz="2800" b="1" dirty="0">
              <a:solidFill>
                <a:srgbClr val="0095D5"/>
              </a:solidFill>
              <a:latin typeface="Calibri" panose="020F0502020204030204" pitchFamily="34" charset="0"/>
              <a:cs typeface="Calibri" panose="020F0502020204030204" pitchFamily="34" charset="0"/>
            </a:endParaRPr>
          </a:p>
        </p:txBody>
      </p:sp>
      <p:grpSp>
        <p:nvGrpSpPr>
          <p:cNvPr id="2" name="Grupo 1"/>
          <p:cNvGrpSpPr/>
          <p:nvPr/>
        </p:nvGrpSpPr>
        <p:grpSpPr>
          <a:xfrm>
            <a:off x="655911" y="1484025"/>
            <a:ext cx="10946476" cy="2967210"/>
            <a:chOff x="0" y="1553029"/>
            <a:chExt cx="12053520" cy="3267292"/>
          </a:xfrm>
        </p:grpSpPr>
        <p:pic>
          <p:nvPicPr>
            <p:cNvPr id="20"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196" t="9558" r="12397" b="53021"/>
            <a:stretch/>
          </p:blipFill>
          <p:spPr bwMode="auto">
            <a:xfrm>
              <a:off x="0" y="2129050"/>
              <a:ext cx="7772945" cy="2691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Imagen 41"/>
            <p:cNvPicPr>
              <a:picLocks noChangeAspect="1"/>
            </p:cNvPicPr>
            <p:nvPr/>
          </p:nvPicPr>
          <p:blipFill rotWithShape="1">
            <a:blip r:embed="rId4"/>
            <a:srcRect l="35462" t="25792" r="26582" b="38589"/>
            <a:stretch/>
          </p:blipFill>
          <p:spPr>
            <a:xfrm>
              <a:off x="7404378" y="2112587"/>
              <a:ext cx="4649142" cy="2463705"/>
            </a:xfrm>
            <a:prstGeom prst="rect">
              <a:avLst/>
            </a:prstGeom>
          </p:spPr>
        </p:pic>
        <p:pic>
          <p:nvPicPr>
            <p:cNvPr id="1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196" t="1727" r="12397" b="90492"/>
            <a:stretch/>
          </p:blipFill>
          <p:spPr bwMode="auto">
            <a:xfrm>
              <a:off x="2157518" y="1553029"/>
              <a:ext cx="7772945" cy="559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 name="Grupo 3"/>
          <p:cNvGrpSpPr/>
          <p:nvPr/>
        </p:nvGrpSpPr>
        <p:grpSpPr>
          <a:xfrm>
            <a:off x="766764" y="4544617"/>
            <a:ext cx="10729912" cy="1011648"/>
            <a:chOff x="766764" y="4544617"/>
            <a:chExt cx="10729912" cy="1011648"/>
          </a:xfrm>
        </p:grpSpPr>
        <p:sp>
          <p:nvSpPr>
            <p:cNvPr id="3" name="CuadroTexto 2"/>
            <p:cNvSpPr txBox="1"/>
            <p:nvPr/>
          </p:nvSpPr>
          <p:spPr>
            <a:xfrm>
              <a:off x="766764" y="5094600"/>
              <a:ext cx="1477554" cy="461665"/>
            </a:xfrm>
            <a:prstGeom prst="rect">
              <a:avLst/>
            </a:prstGeom>
            <a:noFill/>
            <a:ln w="28575">
              <a:solidFill>
                <a:srgbClr val="0095D5"/>
              </a:solidFill>
            </a:ln>
          </p:spPr>
          <p:txBody>
            <a:bodyPr wrap="square" rtlCol="0">
              <a:spAutoFit/>
            </a:bodyPr>
            <a:lstStyle/>
            <a:p>
              <a:pPr algn="ctr"/>
              <a:r>
                <a:rPr lang="es-MX" sz="1200" b="1" dirty="0" smtClean="0">
                  <a:solidFill>
                    <a:srgbClr val="0095D5"/>
                  </a:solidFill>
                  <a:latin typeface="Calibri" panose="020F0502020204030204" pitchFamily="34" charset="0"/>
                  <a:cs typeface="Calibri" panose="020F0502020204030204" pitchFamily="34" charset="0"/>
                </a:rPr>
                <a:t>ODS + </a:t>
              </a:r>
              <a:r>
                <a:rPr lang="es-MX" sz="1200" b="1" smtClean="0">
                  <a:solidFill>
                    <a:srgbClr val="0095D5"/>
                  </a:solidFill>
                  <a:latin typeface="Calibri" panose="020F0502020204030204" pitchFamily="34" charset="0"/>
                  <a:cs typeface="Calibri" panose="020F0502020204030204" pitchFamily="34" charset="0"/>
                </a:rPr>
                <a:t>INICIATIVA </a:t>
              </a:r>
            </a:p>
            <a:p>
              <a:pPr algn="ctr"/>
              <a:r>
                <a:rPr lang="es-MX" sz="1200" b="1" smtClean="0">
                  <a:solidFill>
                    <a:srgbClr val="0095D5"/>
                  </a:solidFill>
                  <a:latin typeface="Calibri" panose="020F0502020204030204" pitchFamily="34" charset="0"/>
                  <a:cs typeface="Calibri" panose="020F0502020204030204" pitchFamily="34" charset="0"/>
                </a:rPr>
                <a:t>PRIORITARIA</a:t>
              </a:r>
              <a:endParaRPr lang="es-AR" sz="1200" b="1" dirty="0">
                <a:solidFill>
                  <a:srgbClr val="0095D5"/>
                </a:solidFill>
                <a:latin typeface="Calibri" panose="020F0502020204030204" pitchFamily="34" charset="0"/>
                <a:cs typeface="Calibri" panose="020F0502020204030204" pitchFamily="34" charset="0"/>
              </a:endParaRPr>
            </a:p>
          </p:txBody>
        </p:sp>
        <p:sp>
          <p:nvSpPr>
            <p:cNvPr id="10" name="CuadroTexto 9"/>
            <p:cNvSpPr txBox="1"/>
            <p:nvPr/>
          </p:nvSpPr>
          <p:spPr>
            <a:xfrm>
              <a:off x="2615227" y="5094600"/>
              <a:ext cx="1670265" cy="461665"/>
            </a:xfrm>
            <a:prstGeom prst="rect">
              <a:avLst/>
            </a:prstGeom>
            <a:noFill/>
            <a:ln w="28575">
              <a:solidFill>
                <a:srgbClr val="0095D5"/>
              </a:solidFill>
            </a:ln>
          </p:spPr>
          <p:txBody>
            <a:bodyPr wrap="square" rtlCol="0">
              <a:spAutoFit/>
            </a:bodyPr>
            <a:lstStyle>
              <a:defPPr marR="0" lvl="0" algn="l" rtl="0">
                <a:lnSpc>
                  <a:spcPct val="100000"/>
                </a:lnSpc>
                <a:spcBef>
                  <a:spcPts val="0"/>
                </a:spcBef>
                <a:spcAft>
                  <a:spcPts val="0"/>
                </a:spcAft>
              </a:defPPr>
              <a:lvl1pPr algn="ctr">
                <a:defRPr b="1">
                  <a:solidFill>
                    <a:srgbClr val="0095D5"/>
                  </a:solidFill>
                  <a:latin typeface="Calibri" panose="020F0502020204030204" pitchFamily="34" charset="0"/>
                  <a:cs typeface="Calibri" panose="020F0502020204030204" pitchFamily="34" charset="0"/>
                </a:defRPr>
              </a:lvl1pPr>
            </a:lstStyle>
            <a:p>
              <a:r>
                <a:rPr lang="es-MX" sz="1200"/>
                <a:t>PROGRAMA </a:t>
              </a:r>
              <a:endParaRPr lang="es-MX" sz="1200" smtClean="0"/>
            </a:p>
            <a:p>
              <a:r>
                <a:rPr lang="es-MX" sz="1200" smtClean="0"/>
                <a:t>PRESUPUESTARIO</a:t>
              </a:r>
              <a:endParaRPr lang="es-AR" sz="1200" dirty="0"/>
            </a:p>
          </p:txBody>
        </p:sp>
        <p:sp>
          <p:nvSpPr>
            <p:cNvPr id="11" name="CuadroTexto 10"/>
            <p:cNvSpPr txBox="1"/>
            <p:nvPr/>
          </p:nvSpPr>
          <p:spPr>
            <a:xfrm>
              <a:off x="4656401" y="5094600"/>
              <a:ext cx="1657142" cy="461665"/>
            </a:xfrm>
            <a:prstGeom prst="rect">
              <a:avLst/>
            </a:prstGeom>
            <a:noFill/>
            <a:ln w="28575">
              <a:solidFill>
                <a:srgbClr val="0095D5"/>
              </a:solidFill>
            </a:ln>
          </p:spPr>
          <p:txBody>
            <a:bodyPr wrap="square" rtlCol="0">
              <a:spAutoFit/>
            </a:bodyPr>
            <a:lstStyle>
              <a:defPPr marR="0" lvl="0" algn="l" rtl="0">
                <a:lnSpc>
                  <a:spcPct val="100000"/>
                </a:lnSpc>
                <a:spcBef>
                  <a:spcPts val="0"/>
                </a:spcBef>
                <a:spcAft>
                  <a:spcPts val="0"/>
                </a:spcAft>
                <a:defRPr/>
              </a:defPPr>
              <a:lvl1pPr algn="ctr">
                <a:defRPr b="1">
                  <a:solidFill>
                    <a:srgbClr val="0095D5"/>
                  </a:solidFill>
                  <a:latin typeface="Calibri" panose="020F0502020204030204" pitchFamily="34" charset="0"/>
                  <a:cs typeface="Calibri" panose="020F0502020204030204" pitchFamily="34" charset="0"/>
                </a:defRPr>
              </a:lvl1pPr>
            </a:lstStyle>
            <a:p>
              <a:r>
                <a:rPr lang="es-MX" sz="1200"/>
                <a:t>META </a:t>
              </a:r>
              <a:r>
                <a:rPr lang="es-MX" sz="1200" smtClean="0"/>
                <a:t>FÍSICA</a:t>
              </a:r>
            </a:p>
            <a:p>
              <a:endParaRPr lang="es-AR" sz="1200" dirty="0"/>
            </a:p>
          </p:txBody>
        </p:sp>
        <p:sp>
          <p:nvSpPr>
            <p:cNvPr id="12" name="CuadroTexto 11"/>
            <p:cNvSpPr txBox="1"/>
            <p:nvPr/>
          </p:nvSpPr>
          <p:spPr>
            <a:xfrm>
              <a:off x="7828088" y="5094600"/>
              <a:ext cx="1390864" cy="461665"/>
            </a:xfrm>
            <a:prstGeom prst="rect">
              <a:avLst/>
            </a:prstGeom>
            <a:noFill/>
            <a:ln w="28575">
              <a:solidFill>
                <a:srgbClr val="0095D5"/>
              </a:solidFill>
            </a:ln>
          </p:spPr>
          <p:txBody>
            <a:bodyPr wrap="square" rtlCol="0">
              <a:spAutoFit/>
            </a:bodyPr>
            <a:lstStyle>
              <a:defPPr marR="0" lvl="0" algn="l" rtl="0">
                <a:lnSpc>
                  <a:spcPct val="100000"/>
                </a:lnSpc>
                <a:spcBef>
                  <a:spcPts val="0"/>
                </a:spcBef>
                <a:spcAft>
                  <a:spcPts val="0"/>
                </a:spcAft>
                <a:defRPr/>
              </a:defPPr>
              <a:lvl1pPr algn="ctr">
                <a:defRPr b="1">
                  <a:solidFill>
                    <a:srgbClr val="0095D5"/>
                  </a:solidFill>
                  <a:latin typeface="Calibri" panose="020F0502020204030204" pitchFamily="34" charset="0"/>
                  <a:cs typeface="Calibri" panose="020F0502020204030204" pitchFamily="34" charset="0"/>
                </a:defRPr>
              </a:lvl1pPr>
            </a:lstStyle>
            <a:p>
              <a:r>
                <a:rPr lang="es-MX" sz="1200"/>
                <a:t>INDICADOR </a:t>
              </a:r>
              <a:endParaRPr lang="es-MX" sz="1200" smtClean="0"/>
            </a:p>
            <a:p>
              <a:r>
                <a:rPr lang="es-MX" sz="1200" smtClean="0"/>
                <a:t>ODS</a:t>
              </a:r>
            </a:p>
          </p:txBody>
        </p:sp>
        <p:sp>
          <p:nvSpPr>
            <p:cNvPr id="13" name="CuadroTexto 12"/>
            <p:cNvSpPr txBox="1"/>
            <p:nvPr/>
          </p:nvSpPr>
          <p:spPr>
            <a:xfrm>
              <a:off x="9674321" y="5094600"/>
              <a:ext cx="1822355" cy="461665"/>
            </a:xfrm>
            <a:prstGeom prst="rect">
              <a:avLst/>
            </a:prstGeom>
            <a:noFill/>
            <a:ln w="28575">
              <a:solidFill>
                <a:srgbClr val="0095D5"/>
              </a:solidFill>
            </a:ln>
          </p:spPr>
          <p:txBody>
            <a:bodyPr wrap="square" rtlCol="0">
              <a:spAutoFit/>
            </a:bodyPr>
            <a:lstStyle>
              <a:defPPr marR="0" lvl="0" algn="l" rtl="0">
                <a:lnSpc>
                  <a:spcPct val="100000"/>
                </a:lnSpc>
                <a:spcBef>
                  <a:spcPts val="0"/>
                </a:spcBef>
                <a:spcAft>
                  <a:spcPts val="0"/>
                </a:spcAft>
                <a:defRPr/>
              </a:defPPr>
              <a:lvl1pPr algn="ctr">
                <a:defRPr b="1">
                  <a:solidFill>
                    <a:srgbClr val="0095D5"/>
                  </a:solidFill>
                  <a:latin typeface="Calibri" panose="020F0502020204030204" pitchFamily="34" charset="0"/>
                  <a:cs typeface="Calibri" panose="020F0502020204030204" pitchFamily="34" charset="0"/>
                </a:defRPr>
              </a:lvl1pPr>
            </a:lstStyle>
            <a:p>
              <a:r>
                <a:rPr lang="es-MX" sz="1200" dirty="0"/>
                <a:t>INFORMACIÓN DE FICHAS TÉCNICAS</a:t>
              </a:r>
              <a:endParaRPr lang="es-AR" sz="1200" dirty="0"/>
            </a:p>
          </p:txBody>
        </p:sp>
        <p:sp>
          <p:nvSpPr>
            <p:cNvPr id="14" name="CuadroTexto 13"/>
            <p:cNvSpPr txBox="1"/>
            <p:nvPr/>
          </p:nvSpPr>
          <p:spPr>
            <a:xfrm>
              <a:off x="6445772" y="5094600"/>
              <a:ext cx="1254196" cy="461665"/>
            </a:xfrm>
            <a:prstGeom prst="rect">
              <a:avLst/>
            </a:prstGeom>
            <a:noFill/>
            <a:ln w="28575">
              <a:solidFill>
                <a:srgbClr val="0095D5"/>
              </a:solidFill>
            </a:ln>
          </p:spPr>
          <p:txBody>
            <a:bodyPr wrap="square" rtlCol="0">
              <a:spAutoFit/>
            </a:bodyPr>
            <a:lstStyle>
              <a:defPPr marR="0" lvl="0" algn="l" rtl="0">
                <a:lnSpc>
                  <a:spcPct val="100000"/>
                </a:lnSpc>
                <a:spcBef>
                  <a:spcPts val="0"/>
                </a:spcBef>
                <a:spcAft>
                  <a:spcPts val="0"/>
                </a:spcAft>
                <a:defRPr/>
              </a:defPPr>
              <a:lvl1pPr algn="ctr">
                <a:defRPr b="1">
                  <a:solidFill>
                    <a:srgbClr val="0095D5"/>
                  </a:solidFill>
                  <a:latin typeface="Calibri" panose="020F0502020204030204" pitchFamily="34" charset="0"/>
                  <a:cs typeface="Calibri" panose="020F0502020204030204" pitchFamily="34" charset="0"/>
                </a:defRPr>
              </a:lvl1pPr>
            </a:lstStyle>
            <a:p>
              <a:r>
                <a:rPr lang="es-MX" sz="1200" smtClean="0"/>
                <a:t>PRESUPUESTO</a:t>
              </a:r>
            </a:p>
            <a:p>
              <a:endParaRPr lang="es-AR" sz="1200" dirty="0"/>
            </a:p>
          </p:txBody>
        </p:sp>
        <p:sp>
          <p:nvSpPr>
            <p:cNvPr id="16" name="36 Flecha a la derecha con bandas"/>
            <p:cNvSpPr/>
            <p:nvPr/>
          </p:nvSpPr>
          <p:spPr>
            <a:xfrm rot="16200000">
              <a:off x="1298664" y="4588196"/>
              <a:ext cx="413163" cy="326006"/>
            </a:xfrm>
            <a:prstGeom prst="stripedRightArrow">
              <a:avLst/>
            </a:prstGeom>
            <a:solidFill>
              <a:srgbClr val="0095D5"/>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17" name="36 Flecha a la derecha con bandas"/>
            <p:cNvSpPr/>
            <p:nvPr/>
          </p:nvSpPr>
          <p:spPr>
            <a:xfrm rot="16200000">
              <a:off x="3243778" y="4588196"/>
              <a:ext cx="413163" cy="326006"/>
            </a:xfrm>
            <a:prstGeom prst="stripedRightArrow">
              <a:avLst/>
            </a:prstGeom>
            <a:solidFill>
              <a:srgbClr val="0095D5"/>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18" name="36 Flecha a la derecha con bandas"/>
            <p:cNvSpPr/>
            <p:nvPr/>
          </p:nvSpPr>
          <p:spPr>
            <a:xfrm rot="16200000">
              <a:off x="5278391" y="4588196"/>
              <a:ext cx="413163" cy="326006"/>
            </a:xfrm>
            <a:prstGeom prst="stripedRightArrow">
              <a:avLst/>
            </a:prstGeom>
            <a:solidFill>
              <a:srgbClr val="0095D5"/>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19" name="36 Flecha a la derecha con bandas"/>
            <p:cNvSpPr/>
            <p:nvPr/>
          </p:nvSpPr>
          <p:spPr>
            <a:xfrm rot="16200000">
              <a:off x="6866289" y="4588196"/>
              <a:ext cx="413163" cy="326006"/>
            </a:xfrm>
            <a:prstGeom prst="stripedRightArrow">
              <a:avLst/>
            </a:prstGeom>
            <a:solidFill>
              <a:srgbClr val="0095D5"/>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23" name="36 Flecha a la derecha con bandas"/>
            <p:cNvSpPr/>
            <p:nvPr/>
          </p:nvSpPr>
          <p:spPr>
            <a:xfrm rot="16200000">
              <a:off x="8241228" y="4588196"/>
              <a:ext cx="413163" cy="326006"/>
            </a:xfrm>
            <a:prstGeom prst="stripedRightArrow">
              <a:avLst/>
            </a:prstGeom>
            <a:solidFill>
              <a:srgbClr val="0095D5"/>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sp>
          <p:nvSpPr>
            <p:cNvPr id="24" name="36 Flecha a la derecha con bandas"/>
            <p:cNvSpPr/>
            <p:nvPr/>
          </p:nvSpPr>
          <p:spPr>
            <a:xfrm rot="16200000">
              <a:off x="10378917" y="4588196"/>
              <a:ext cx="413163" cy="326006"/>
            </a:xfrm>
            <a:prstGeom prst="stripedRightArrow">
              <a:avLst/>
            </a:prstGeom>
            <a:solidFill>
              <a:srgbClr val="0095D5"/>
            </a:solidFill>
            <a:ln>
              <a:solidFill>
                <a:srgbClr val="4EA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7697587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2231136" y="407956"/>
            <a:ext cx="7707712" cy="461665"/>
          </a:xfrm>
        </p:spPr>
        <p:txBody>
          <a:bodyPr/>
          <a:lstStyle/>
          <a:p>
            <a:pPr algn="ctr"/>
            <a:r>
              <a:rPr lang="es-AR" sz="3500" dirty="0" smtClean="0"/>
              <a:t>Indicadores de seguimiento del ODS 7</a:t>
            </a:r>
            <a:endParaRPr lang="es-AR" sz="3500" dirty="0"/>
          </a:p>
        </p:txBody>
      </p:sp>
      <p:graphicFrame>
        <p:nvGraphicFramePr>
          <p:cNvPr id="3" name="Tabla 2"/>
          <p:cNvGraphicFramePr>
            <a:graphicFrameLocks noGrp="1"/>
          </p:cNvGraphicFramePr>
          <p:nvPr>
            <p:extLst/>
          </p:nvPr>
        </p:nvGraphicFramePr>
        <p:xfrm>
          <a:off x="616880" y="1271675"/>
          <a:ext cx="10936224" cy="4029007"/>
        </p:xfrm>
        <a:graphic>
          <a:graphicData uri="http://schemas.openxmlformats.org/drawingml/2006/table">
            <a:tbl>
              <a:tblPr>
                <a:tableStyleId>{5C22544A-7EE6-4342-B048-85BDC9FD1C3A}</a:tableStyleId>
              </a:tblPr>
              <a:tblGrid>
                <a:gridCol w="2827993">
                  <a:extLst>
                    <a:ext uri="{9D8B030D-6E8A-4147-A177-3AD203B41FA5}">
                      <a16:colId xmlns:a16="http://schemas.microsoft.com/office/drawing/2014/main" val="8682315"/>
                    </a:ext>
                  </a:extLst>
                </a:gridCol>
                <a:gridCol w="2546669">
                  <a:extLst>
                    <a:ext uri="{9D8B030D-6E8A-4147-A177-3AD203B41FA5}">
                      <a16:colId xmlns:a16="http://schemas.microsoft.com/office/drawing/2014/main" val="2990299711"/>
                    </a:ext>
                  </a:extLst>
                </a:gridCol>
                <a:gridCol w="1212330">
                  <a:extLst>
                    <a:ext uri="{9D8B030D-6E8A-4147-A177-3AD203B41FA5}">
                      <a16:colId xmlns:a16="http://schemas.microsoft.com/office/drawing/2014/main" val="1131895159"/>
                    </a:ext>
                  </a:extLst>
                </a:gridCol>
                <a:gridCol w="1212330">
                  <a:extLst>
                    <a:ext uri="{9D8B030D-6E8A-4147-A177-3AD203B41FA5}">
                      <a16:colId xmlns:a16="http://schemas.microsoft.com/office/drawing/2014/main" val="4263588180"/>
                    </a:ext>
                  </a:extLst>
                </a:gridCol>
                <a:gridCol w="1560875">
                  <a:extLst>
                    <a:ext uri="{9D8B030D-6E8A-4147-A177-3AD203B41FA5}">
                      <a16:colId xmlns:a16="http://schemas.microsoft.com/office/drawing/2014/main" val="3623841546"/>
                    </a:ext>
                  </a:extLst>
                </a:gridCol>
                <a:gridCol w="1576027">
                  <a:extLst>
                    <a:ext uri="{9D8B030D-6E8A-4147-A177-3AD203B41FA5}">
                      <a16:colId xmlns:a16="http://schemas.microsoft.com/office/drawing/2014/main" val="1341749053"/>
                    </a:ext>
                  </a:extLst>
                </a:gridCol>
              </a:tblGrid>
              <a:tr h="365761">
                <a:tc rowSpan="2">
                  <a:txBody>
                    <a:bodyPr/>
                    <a:lstStyle/>
                    <a:p>
                      <a:pPr algn="ctr" fontAlgn="t"/>
                      <a:r>
                        <a:rPr lang="es-AR" sz="1200" b="1" u="none" strike="noStrike" dirty="0">
                          <a:effectLst/>
                          <a:latin typeface="+mn-lt"/>
                        </a:rPr>
                        <a:t>Indicador</a:t>
                      </a:r>
                      <a:endParaRPr lang="es-AR" sz="1200" b="1"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gridSpan="3">
                  <a:txBody>
                    <a:bodyPr/>
                    <a:lstStyle/>
                    <a:p>
                      <a:pPr algn="ctr" fontAlgn="t"/>
                      <a:r>
                        <a:rPr lang="es-AR" sz="1200" b="1" u="none" strike="noStrike" dirty="0">
                          <a:effectLst/>
                          <a:latin typeface="+mn-lt"/>
                        </a:rPr>
                        <a:t>Línea de Base</a:t>
                      </a:r>
                      <a:endParaRPr lang="es-AR" sz="1200" b="1"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hMerge="1">
                  <a:txBody>
                    <a:bodyPr/>
                    <a:lstStyle/>
                    <a:p>
                      <a:endParaRPr lang="es-AR"/>
                    </a:p>
                  </a:txBody>
                  <a:tcPr/>
                </a:tc>
                <a:tc hMerge="1">
                  <a:txBody>
                    <a:bodyPr/>
                    <a:lstStyle/>
                    <a:p>
                      <a:endParaRPr lang="es-AR"/>
                    </a:p>
                  </a:txBody>
                  <a:tcPr/>
                </a:tc>
                <a:tc>
                  <a:txBody>
                    <a:bodyPr/>
                    <a:lstStyle/>
                    <a:p>
                      <a:pPr algn="ctr" fontAlgn="t"/>
                      <a:r>
                        <a:rPr lang="es-AR" sz="1200" b="1" u="none" strike="noStrike" dirty="0">
                          <a:effectLst/>
                          <a:latin typeface="+mn-lt"/>
                        </a:rPr>
                        <a:t>Meta Intermedia</a:t>
                      </a:r>
                      <a:br>
                        <a:rPr lang="es-AR" sz="1200" b="1" u="none" strike="noStrike" dirty="0">
                          <a:effectLst/>
                          <a:latin typeface="+mn-lt"/>
                        </a:rPr>
                      </a:br>
                      <a:r>
                        <a:rPr lang="es-AR" sz="1200" b="1" u="none" strike="noStrike" dirty="0">
                          <a:effectLst/>
                          <a:latin typeface="+mn-lt"/>
                        </a:rPr>
                        <a:t>2019</a:t>
                      </a:r>
                      <a:endParaRPr lang="es-AR" sz="1200" b="1"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t"/>
                      <a:r>
                        <a:rPr lang="es-AR" sz="1200" b="1" u="none" strike="noStrike" dirty="0">
                          <a:effectLst/>
                          <a:latin typeface="+mn-lt"/>
                        </a:rPr>
                        <a:t>Meta 2030</a:t>
                      </a:r>
                      <a:endParaRPr lang="es-AR" sz="1200" b="1"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2816175169"/>
                  </a:ext>
                </a:extLst>
              </a:tr>
              <a:tr h="246508">
                <a:tc vMerge="1">
                  <a:txBody>
                    <a:bodyPr/>
                    <a:lstStyle/>
                    <a:p>
                      <a:endParaRPr lang="es-AR"/>
                    </a:p>
                  </a:txBody>
                  <a:tcPr/>
                </a:tc>
                <a:tc>
                  <a:txBody>
                    <a:bodyPr/>
                    <a:lstStyle/>
                    <a:p>
                      <a:pPr algn="ctr" fontAlgn="t"/>
                      <a:r>
                        <a:rPr lang="es-AR" sz="1200" b="1" u="none" strike="noStrike" dirty="0">
                          <a:effectLst/>
                          <a:latin typeface="+mn-lt"/>
                        </a:rPr>
                        <a:t>Fuente</a:t>
                      </a:r>
                      <a:endParaRPr lang="es-AR" sz="1200" b="1"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t"/>
                      <a:r>
                        <a:rPr lang="es-AR" sz="1200" b="1" u="none" strike="noStrike" dirty="0">
                          <a:effectLst/>
                          <a:latin typeface="+mn-lt"/>
                        </a:rPr>
                        <a:t>Año</a:t>
                      </a:r>
                      <a:endParaRPr lang="es-AR" sz="1200" b="1"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t"/>
                      <a:r>
                        <a:rPr lang="es-AR" sz="1200" b="1" u="none" strike="noStrike">
                          <a:effectLst/>
                          <a:latin typeface="+mn-lt"/>
                        </a:rPr>
                        <a:t>Valor</a:t>
                      </a:r>
                      <a:endParaRPr lang="es-AR" sz="1200" b="1" i="0" u="none" strike="noStrike">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t"/>
                      <a:r>
                        <a:rPr lang="es-AR" sz="1200" b="1" u="none" strike="noStrike" dirty="0">
                          <a:effectLst/>
                          <a:latin typeface="+mn-lt"/>
                        </a:rPr>
                        <a:t>Valor</a:t>
                      </a:r>
                      <a:endParaRPr lang="es-AR" sz="1200" b="1"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t"/>
                      <a:r>
                        <a:rPr lang="es-AR" sz="1200" b="1" u="none" strike="noStrike" dirty="0">
                          <a:effectLst/>
                          <a:latin typeface="+mn-lt"/>
                        </a:rPr>
                        <a:t>Valor</a:t>
                      </a:r>
                      <a:endParaRPr lang="es-AR" sz="1200" b="1"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606718472"/>
                  </a:ext>
                </a:extLst>
              </a:tr>
              <a:tr h="654459">
                <a:tc>
                  <a:txBody>
                    <a:bodyPr/>
                    <a:lstStyle/>
                    <a:p>
                      <a:pPr algn="l" fontAlgn="t"/>
                      <a:r>
                        <a:rPr lang="es-AR" sz="1200" u="none" strike="noStrike" dirty="0">
                          <a:effectLst/>
                          <a:latin typeface="+mn-lt"/>
                        </a:rPr>
                        <a:t>7.1.1. Porcentaje de población que tiene</a:t>
                      </a:r>
                      <a:br>
                        <a:rPr lang="es-AR" sz="1200" u="none" strike="noStrike" dirty="0">
                          <a:effectLst/>
                          <a:latin typeface="+mn-lt"/>
                        </a:rPr>
                      </a:br>
                      <a:r>
                        <a:rPr lang="es-AR" sz="1200" u="none" strike="noStrike" dirty="0">
                          <a:effectLst/>
                          <a:latin typeface="+mn-lt"/>
                        </a:rPr>
                        <a:t>acceso a la electricidad.</a:t>
                      </a:r>
                      <a:endParaRPr lang="es-AR" sz="12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s-AR" sz="1200" u="none" strike="noStrike" dirty="0">
                          <a:effectLst/>
                          <a:latin typeface="+mn-lt"/>
                        </a:rPr>
                        <a:t>Censo Nacional de Población, Hogares y Viviendas INDEC (Cuestionario Ampliado).</a:t>
                      </a:r>
                      <a:endParaRPr lang="es-AR" sz="12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AR" sz="1200" u="none" strike="noStrike" dirty="0">
                          <a:effectLst/>
                          <a:latin typeface="+mn-lt"/>
                        </a:rPr>
                        <a:t>2010</a:t>
                      </a:r>
                      <a:endParaRPr lang="es-AR" sz="1200" b="0" i="0" u="none" strike="noStrike" dirty="0">
                        <a:solidFill>
                          <a:srgbClr val="231F2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AR" sz="1200" u="none" strike="noStrike" dirty="0">
                          <a:effectLst/>
                          <a:latin typeface="+mn-lt"/>
                        </a:rPr>
                        <a:t>98,8%</a:t>
                      </a:r>
                      <a:endParaRPr lang="es-AR" sz="1200" b="0" i="0" u="none" strike="noStrike" dirty="0">
                        <a:solidFill>
                          <a:srgbClr val="231F2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AR" sz="1200" u="none" strike="noStrike">
                          <a:effectLst/>
                          <a:latin typeface="+mn-lt"/>
                        </a:rPr>
                        <a:t>99,3%</a:t>
                      </a:r>
                      <a:endParaRPr lang="es-AR" sz="1200" b="0" i="0" u="none" strike="noStrike">
                        <a:solidFill>
                          <a:srgbClr val="231F2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AR" sz="1200" u="none" strike="noStrike">
                          <a:effectLst/>
                          <a:latin typeface="+mn-lt"/>
                        </a:rPr>
                        <a:t>99,5%</a:t>
                      </a:r>
                      <a:endParaRPr lang="es-AR" sz="1200" b="0" i="0" u="none" strike="noStrike">
                        <a:solidFill>
                          <a:srgbClr val="231F2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68127635"/>
                  </a:ext>
                </a:extLst>
              </a:tr>
              <a:tr h="654459">
                <a:tc>
                  <a:txBody>
                    <a:bodyPr/>
                    <a:lstStyle/>
                    <a:p>
                      <a:pPr algn="l" fontAlgn="t"/>
                      <a:r>
                        <a:rPr lang="es-AR" sz="1200" u="none" strike="noStrike">
                          <a:effectLst/>
                          <a:latin typeface="+mn-lt"/>
                        </a:rPr>
                        <a:t>7.1.2. Porcentaje de la población con acceso a los combustibles limpios para cocción.</a:t>
                      </a:r>
                      <a:endParaRPr lang="es-AR" sz="1200" b="0" i="0" u="none" strike="noStrike">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s-AR" sz="1200" u="none" strike="noStrike" dirty="0">
                          <a:effectLst/>
                          <a:latin typeface="+mn-lt"/>
                        </a:rPr>
                        <a:t>Censo Nacional de Población, Hogares y Viviendas INDEC (Cuestionario básico).</a:t>
                      </a:r>
                      <a:endParaRPr lang="es-AR" sz="1200" b="0" i="0" u="none" strike="noStrike" dirty="0">
                        <a:solidFill>
                          <a:srgbClr val="231F2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AR" sz="1200" u="none" strike="noStrike" dirty="0">
                          <a:effectLst/>
                          <a:latin typeface="+mn-lt"/>
                        </a:rPr>
                        <a:t>2010</a:t>
                      </a:r>
                      <a:endParaRPr lang="es-AR" sz="1200" b="0" i="0" u="none" strike="noStrike" dirty="0">
                        <a:solidFill>
                          <a:srgbClr val="231F2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AR" sz="1200" u="none" strike="noStrike" dirty="0">
                          <a:effectLst/>
                          <a:latin typeface="+mn-lt"/>
                        </a:rPr>
                        <a:t>97,2%</a:t>
                      </a:r>
                      <a:endParaRPr lang="es-AR" sz="1200" b="0" i="0" u="none" strike="noStrike" dirty="0">
                        <a:solidFill>
                          <a:srgbClr val="231F2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AR" sz="1200" u="none" strike="noStrike" dirty="0">
                          <a:effectLst/>
                          <a:latin typeface="+mn-lt"/>
                        </a:rPr>
                        <a:t>97,5%</a:t>
                      </a:r>
                      <a:endParaRPr lang="es-AR" sz="1200" b="0" i="0" u="none" strike="noStrike" dirty="0">
                        <a:solidFill>
                          <a:srgbClr val="231F2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AR" sz="1200" u="none" strike="noStrike">
                          <a:effectLst/>
                          <a:latin typeface="+mn-lt"/>
                        </a:rPr>
                        <a:t>97,8%</a:t>
                      </a:r>
                      <a:endParaRPr lang="es-AR" sz="1200" b="0" i="0" u="none" strike="noStrike">
                        <a:solidFill>
                          <a:srgbClr val="231F2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55711581"/>
                  </a:ext>
                </a:extLst>
              </a:tr>
              <a:tr h="654459">
                <a:tc>
                  <a:txBody>
                    <a:bodyPr/>
                    <a:lstStyle/>
                    <a:p>
                      <a:pPr algn="l" fontAlgn="t"/>
                      <a:r>
                        <a:rPr lang="es-AR" sz="1200" u="none" strike="noStrike">
                          <a:effectLst/>
                          <a:latin typeface="+mn-lt"/>
                        </a:rPr>
                        <a:t>7.2.1. Porcentaje de la energía renovable en el consumo final total de energía.</a:t>
                      </a:r>
                      <a:endParaRPr lang="es-AR" sz="1200" b="0" i="0" u="none" strike="noStrike">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s-AR" sz="1200" u="none" strike="noStrike">
                          <a:effectLst/>
                          <a:latin typeface="+mn-lt"/>
                        </a:rPr>
                        <a:t>Balance Energético Nacional (BEN), Ministerio de Energía y Minería.</a:t>
                      </a:r>
                      <a:endParaRPr lang="es-AR" sz="1200" b="0" i="0" u="none" strike="noStrike">
                        <a:solidFill>
                          <a:srgbClr val="231F2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AR" sz="1200" u="none" strike="noStrike" dirty="0">
                          <a:effectLst/>
                          <a:latin typeface="+mn-lt"/>
                        </a:rPr>
                        <a:t>2016</a:t>
                      </a:r>
                      <a:endParaRPr lang="es-AR" sz="1200" b="0" i="0" u="none" strike="noStrike" dirty="0">
                        <a:solidFill>
                          <a:srgbClr val="231F2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AR" sz="1200" u="none" strike="noStrike" dirty="0">
                          <a:effectLst/>
                          <a:latin typeface="+mn-lt"/>
                        </a:rPr>
                        <a:t>10,3%</a:t>
                      </a:r>
                      <a:endParaRPr lang="es-AR" sz="1200" b="0" i="0" u="none" strike="noStrike" dirty="0">
                        <a:solidFill>
                          <a:srgbClr val="231F2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AR" sz="1200" u="none" strike="noStrike" dirty="0">
                          <a:effectLst/>
                          <a:latin typeface="+mn-lt"/>
                        </a:rPr>
                        <a:t>10,9%</a:t>
                      </a:r>
                      <a:endParaRPr lang="es-AR" sz="1200" b="0" i="0" u="none" strike="noStrike" dirty="0">
                        <a:solidFill>
                          <a:srgbClr val="231F2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AR" sz="1200" u="none" strike="noStrike">
                          <a:effectLst/>
                          <a:latin typeface="+mn-lt"/>
                        </a:rPr>
                        <a:t>16,3%</a:t>
                      </a:r>
                      <a:endParaRPr lang="es-AR" sz="1200" b="0" i="0" u="none" strike="noStrike">
                        <a:solidFill>
                          <a:srgbClr val="231F2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9234493"/>
                  </a:ext>
                </a:extLst>
              </a:tr>
              <a:tr h="1443837">
                <a:tc>
                  <a:txBody>
                    <a:bodyPr/>
                    <a:lstStyle/>
                    <a:p>
                      <a:pPr algn="l" fontAlgn="t"/>
                      <a:r>
                        <a:rPr lang="es-AR" sz="1200" u="none" strike="noStrike">
                          <a:effectLst/>
                          <a:latin typeface="+mn-lt"/>
                        </a:rPr>
                        <a:t>7.3.1.  Intensidad  energética  medida  en  términos de oferta interna de energía total y el PBI.</a:t>
                      </a:r>
                      <a:endParaRPr lang="es-AR" sz="1200" b="0" i="0" u="none" strike="noStrike">
                        <a:solidFill>
                          <a:srgbClr val="231F2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s-AR" sz="1200" u="none" strike="noStrike">
                          <a:effectLst/>
                          <a:latin typeface="+mn-lt"/>
                        </a:rPr>
                        <a:t>Balance  Energético  Nacional,  Ministerio  de  Energía  y Minería; Estudio de Prospectiva escenarios 2025, Ministerio de Energía y Minería y Producto Bruto Interno en millones de pesos a precios de 2004, INDEC.</a:t>
                      </a:r>
                      <a:endParaRPr lang="es-AR" sz="1200" b="0" i="0" u="none" strike="noStrike">
                        <a:solidFill>
                          <a:srgbClr val="231F2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AR" sz="1200" u="none" strike="noStrike">
                          <a:effectLst/>
                          <a:latin typeface="+mn-lt"/>
                        </a:rPr>
                        <a:t>2016</a:t>
                      </a:r>
                      <a:endParaRPr lang="es-AR" sz="1200" b="0" i="0" u="none" strike="noStrike">
                        <a:solidFill>
                          <a:srgbClr val="231F2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AR" sz="1200" u="none" strike="noStrike">
                          <a:effectLst/>
                          <a:latin typeface="+mn-lt"/>
                        </a:rPr>
                        <a:t>0,1196 Ktep/millones de pesos de 2004</a:t>
                      </a:r>
                      <a:endParaRPr lang="es-AR" sz="1200" b="0" i="0" u="none" strike="noStrike">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AR" sz="1200" u="none" strike="noStrike" dirty="0">
                          <a:effectLst/>
                          <a:latin typeface="+mn-lt"/>
                        </a:rPr>
                        <a:t>0,1151 Ktep/millones de pesos de 2004</a:t>
                      </a:r>
                      <a:endParaRPr lang="es-AR" sz="12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s-AR" sz="1200" u="none" strike="noStrike" dirty="0">
                          <a:effectLst/>
                          <a:latin typeface="+mn-lt"/>
                        </a:rPr>
                        <a:t>0,098 Ktep/millones de</a:t>
                      </a:r>
                      <a:br>
                        <a:rPr lang="es-AR" sz="1200" u="none" strike="noStrike" dirty="0">
                          <a:effectLst/>
                          <a:latin typeface="+mn-lt"/>
                        </a:rPr>
                      </a:br>
                      <a:r>
                        <a:rPr lang="es-AR" sz="1200" u="none" strike="noStrike" dirty="0">
                          <a:effectLst/>
                          <a:latin typeface="+mn-lt"/>
                        </a:rPr>
                        <a:t>pesos de 2004</a:t>
                      </a:r>
                      <a:endParaRPr lang="es-AR" sz="12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95094"/>
                  </a:ext>
                </a:extLst>
              </a:tr>
            </a:tbl>
          </a:graphicData>
        </a:graphic>
      </p:graphicFrame>
    </p:spTree>
    <p:extLst>
      <p:ext uri="{BB962C8B-B14F-4D97-AF65-F5344CB8AC3E}">
        <p14:creationId xmlns:p14="http://schemas.microsoft.com/office/powerpoint/2010/main" val="20237627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2</a:t>
            </a:fld>
            <a:endParaRPr lang="es-AR"/>
          </a:p>
        </p:txBody>
      </p:sp>
      <p:sp>
        <p:nvSpPr>
          <p:cNvPr id="4" name="object 65"/>
          <p:cNvSpPr/>
          <p:nvPr/>
        </p:nvSpPr>
        <p:spPr>
          <a:xfrm>
            <a:off x="3976390" y="5708574"/>
            <a:ext cx="39095" cy="47216"/>
          </a:xfrm>
          <a:custGeom>
            <a:avLst/>
            <a:gdLst/>
            <a:ahLst/>
            <a:cxnLst/>
            <a:rect l="l" t="t" r="r" b="b"/>
            <a:pathLst>
              <a:path w="45720" h="52070">
                <a:moveTo>
                  <a:pt x="45377" y="0"/>
                </a:moveTo>
                <a:lnTo>
                  <a:pt x="0" y="0"/>
                </a:lnTo>
                <a:lnTo>
                  <a:pt x="0" y="51536"/>
                </a:lnTo>
                <a:lnTo>
                  <a:pt x="45377" y="51536"/>
                </a:lnTo>
                <a:lnTo>
                  <a:pt x="45377" y="0"/>
                </a:lnTo>
                <a:close/>
              </a:path>
            </a:pathLst>
          </a:custGeom>
          <a:solidFill>
            <a:srgbClr val="FFFFFF"/>
          </a:solidFill>
        </p:spPr>
        <p:txBody>
          <a:bodyPr wrap="square" lIns="0" tIns="0" rIns="0" bIns="0" rtlCol="0"/>
          <a:lstStyle/>
          <a:p>
            <a:endParaRPr/>
          </a:p>
        </p:txBody>
      </p:sp>
      <p:sp>
        <p:nvSpPr>
          <p:cNvPr id="5" name="object 66"/>
          <p:cNvSpPr/>
          <p:nvPr/>
        </p:nvSpPr>
        <p:spPr>
          <a:xfrm>
            <a:off x="3931765" y="5688006"/>
            <a:ext cx="128146" cy="0"/>
          </a:xfrm>
          <a:custGeom>
            <a:avLst/>
            <a:gdLst/>
            <a:ahLst/>
            <a:cxnLst/>
            <a:rect l="l" t="t" r="r" b="b"/>
            <a:pathLst>
              <a:path w="149859">
                <a:moveTo>
                  <a:pt x="0" y="0"/>
                </a:moveTo>
                <a:lnTo>
                  <a:pt x="149720" y="0"/>
                </a:lnTo>
              </a:path>
            </a:pathLst>
          </a:custGeom>
          <a:ln w="45364">
            <a:solidFill>
              <a:srgbClr val="FFFFFF"/>
            </a:solidFill>
          </a:ln>
        </p:spPr>
        <p:txBody>
          <a:bodyPr wrap="square" lIns="0" tIns="0" rIns="0" bIns="0" rtlCol="0"/>
          <a:lstStyle/>
          <a:p>
            <a:endParaRPr/>
          </a:p>
        </p:txBody>
      </p:sp>
      <p:sp>
        <p:nvSpPr>
          <p:cNvPr id="6" name="object 67"/>
          <p:cNvSpPr/>
          <p:nvPr/>
        </p:nvSpPr>
        <p:spPr>
          <a:xfrm>
            <a:off x="3976390" y="5620727"/>
            <a:ext cx="39095" cy="47216"/>
          </a:xfrm>
          <a:custGeom>
            <a:avLst/>
            <a:gdLst/>
            <a:ahLst/>
            <a:cxnLst/>
            <a:rect l="l" t="t" r="r" b="b"/>
            <a:pathLst>
              <a:path w="45720" h="52070">
                <a:moveTo>
                  <a:pt x="45377" y="0"/>
                </a:moveTo>
                <a:lnTo>
                  <a:pt x="0" y="0"/>
                </a:lnTo>
                <a:lnTo>
                  <a:pt x="0" y="51511"/>
                </a:lnTo>
                <a:lnTo>
                  <a:pt x="45377" y="51511"/>
                </a:lnTo>
                <a:lnTo>
                  <a:pt x="45377" y="0"/>
                </a:lnTo>
                <a:close/>
              </a:path>
            </a:pathLst>
          </a:custGeom>
          <a:solidFill>
            <a:srgbClr val="FFFFFF"/>
          </a:solidFill>
        </p:spPr>
        <p:txBody>
          <a:bodyPr wrap="square" lIns="0" tIns="0" rIns="0" bIns="0" rtlCol="0"/>
          <a:lstStyle/>
          <a:p>
            <a:endParaRPr/>
          </a:p>
        </p:txBody>
      </p:sp>
      <p:sp>
        <p:nvSpPr>
          <p:cNvPr id="7" name="object 70"/>
          <p:cNvSpPr/>
          <p:nvPr/>
        </p:nvSpPr>
        <p:spPr>
          <a:xfrm>
            <a:off x="3848474" y="5553273"/>
            <a:ext cx="294845" cy="0"/>
          </a:xfrm>
          <a:custGeom>
            <a:avLst/>
            <a:gdLst/>
            <a:ahLst/>
            <a:cxnLst/>
            <a:rect l="l" t="t" r="r" b="b"/>
            <a:pathLst>
              <a:path w="344804">
                <a:moveTo>
                  <a:pt x="0" y="0"/>
                </a:moveTo>
                <a:lnTo>
                  <a:pt x="344550" y="0"/>
                </a:lnTo>
              </a:path>
            </a:pathLst>
          </a:custGeom>
          <a:ln w="45719">
            <a:solidFill>
              <a:srgbClr val="FFFFFF"/>
            </a:solidFill>
          </a:ln>
        </p:spPr>
        <p:txBody>
          <a:bodyPr wrap="square" lIns="0" tIns="0" rIns="0" bIns="0" rtlCol="0"/>
          <a:lstStyle/>
          <a:p>
            <a:endParaRPr/>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812" y="689601"/>
            <a:ext cx="3530110" cy="4662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0" name="6 Diagrama"/>
          <p:cNvGraphicFramePr/>
          <p:nvPr>
            <p:extLst>
              <p:ext uri="{D42A27DB-BD31-4B8C-83A1-F6EECF244321}">
                <p14:modId xmlns:p14="http://schemas.microsoft.com/office/powerpoint/2010/main" val="1291294696"/>
              </p:ext>
            </p:extLst>
          </p:nvPr>
        </p:nvGraphicFramePr>
        <p:xfrm>
          <a:off x="3807682" y="1388156"/>
          <a:ext cx="4692441" cy="355164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7 Rectángulo"/>
          <p:cNvSpPr/>
          <p:nvPr/>
        </p:nvSpPr>
        <p:spPr>
          <a:xfrm rot="10800000" flipV="1">
            <a:off x="9010181" y="4864704"/>
            <a:ext cx="2815176" cy="194925"/>
          </a:xfrm>
          <a:prstGeom prst="rect">
            <a:avLst/>
          </a:prstGeom>
        </p:spPr>
        <p:txBody>
          <a:bodyPr wrap="square">
            <a:spAutoFit/>
          </a:bodyPr>
          <a:lstStyle/>
          <a:p>
            <a:pPr>
              <a:lnSpc>
                <a:spcPts val="825"/>
              </a:lnSpc>
            </a:pPr>
            <a:r>
              <a:rPr lang="es-AR" sz="848" dirty="0">
                <a:solidFill>
                  <a:prstClr val="black">
                    <a:lumMod val="65000"/>
                    <a:lumOff val="35000"/>
                  </a:prstClr>
                </a:solidFill>
                <a:latin typeface="Tw Cen MT"/>
                <a:cs typeface="Arial"/>
                <a:sym typeface="Arial"/>
              </a:rPr>
              <a:t>Fuente: </a:t>
            </a:r>
            <a:r>
              <a:rPr lang="es-AR" sz="848" dirty="0" err="1">
                <a:solidFill>
                  <a:prstClr val="black">
                    <a:lumMod val="65000"/>
                    <a:lumOff val="35000"/>
                  </a:prstClr>
                </a:solidFill>
                <a:latin typeface="Tw Cen MT"/>
                <a:cs typeface="Arial"/>
                <a:sym typeface="Arial"/>
              </a:rPr>
              <a:t>United</a:t>
            </a:r>
            <a:r>
              <a:rPr lang="es-AR" sz="848" dirty="0">
                <a:solidFill>
                  <a:prstClr val="black">
                    <a:lumMod val="65000"/>
                    <a:lumOff val="35000"/>
                  </a:prstClr>
                </a:solidFill>
                <a:latin typeface="Tw Cen MT"/>
                <a:cs typeface="Arial"/>
                <a:sym typeface="Arial"/>
              </a:rPr>
              <a:t> </a:t>
            </a:r>
            <a:r>
              <a:rPr lang="es-AR" sz="848" dirty="0" err="1">
                <a:solidFill>
                  <a:prstClr val="black">
                    <a:lumMod val="65000"/>
                    <a:lumOff val="35000"/>
                  </a:prstClr>
                </a:solidFill>
                <a:latin typeface="Tw Cen MT"/>
                <a:cs typeface="Arial"/>
                <a:sym typeface="Arial"/>
              </a:rPr>
              <a:t>Nations</a:t>
            </a:r>
            <a:r>
              <a:rPr lang="es-AR" sz="848" dirty="0">
                <a:solidFill>
                  <a:prstClr val="black">
                    <a:lumMod val="65000"/>
                    <a:lumOff val="35000"/>
                  </a:prstClr>
                </a:solidFill>
                <a:latin typeface="Tw Cen MT"/>
                <a:cs typeface="Arial"/>
                <a:sym typeface="Arial"/>
              </a:rPr>
              <a:t> </a:t>
            </a:r>
            <a:r>
              <a:rPr lang="es-AR" sz="848" dirty="0" err="1">
                <a:solidFill>
                  <a:prstClr val="black">
                    <a:lumMod val="65000"/>
                    <a:lumOff val="35000"/>
                  </a:prstClr>
                </a:solidFill>
                <a:latin typeface="Tw Cen MT"/>
                <a:cs typeface="Arial"/>
                <a:sym typeface="Arial"/>
              </a:rPr>
              <a:t>Development</a:t>
            </a:r>
            <a:r>
              <a:rPr lang="es-AR" sz="848" dirty="0">
                <a:solidFill>
                  <a:prstClr val="black">
                    <a:lumMod val="65000"/>
                    <a:lumOff val="35000"/>
                  </a:prstClr>
                </a:solidFill>
                <a:latin typeface="Tw Cen MT"/>
                <a:cs typeface="Arial"/>
                <a:sym typeface="Arial"/>
              </a:rPr>
              <a:t> </a:t>
            </a:r>
            <a:r>
              <a:rPr lang="es-AR" sz="848" dirty="0" err="1">
                <a:solidFill>
                  <a:prstClr val="black">
                    <a:lumMod val="65000"/>
                    <a:lumOff val="35000"/>
                  </a:prstClr>
                </a:solidFill>
                <a:latin typeface="Tw Cen MT"/>
                <a:cs typeface="Arial"/>
                <a:sym typeface="Arial"/>
              </a:rPr>
              <a:t>Group</a:t>
            </a:r>
            <a:r>
              <a:rPr lang="es-AR" sz="848" dirty="0">
                <a:solidFill>
                  <a:prstClr val="black">
                    <a:lumMod val="65000"/>
                    <a:lumOff val="35000"/>
                  </a:prstClr>
                </a:solidFill>
                <a:latin typeface="Tw Cen MT"/>
                <a:cs typeface="Arial"/>
                <a:sym typeface="Arial"/>
              </a:rPr>
              <a:t>. </a:t>
            </a:r>
            <a:r>
              <a:rPr lang="es-AR" sz="848" dirty="0" err="1">
                <a:solidFill>
                  <a:prstClr val="black">
                    <a:lumMod val="65000"/>
                    <a:lumOff val="35000"/>
                  </a:prstClr>
                </a:solidFill>
                <a:latin typeface="Tw Cen MT"/>
                <a:cs typeface="Arial"/>
                <a:sym typeface="Arial"/>
              </a:rPr>
              <a:t>Oct</a:t>
            </a:r>
            <a:r>
              <a:rPr lang="es-AR" sz="848" dirty="0">
                <a:solidFill>
                  <a:prstClr val="black">
                    <a:lumMod val="65000"/>
                    <a:lumOff val="35000"/>
                  </a:prstClr>
                </a:solidFill>
                <a:latin typeface="Tw Cen MT"/>
                <a:cs typeface="Arial"/>
                <a:sym typeface="Arial"/>
              </a:rPr>
              <a:t> 2015</a:t>
            </a:r>
          </a:p>
        </p:txBody>
      </p:sp>
      <p:sp>
        <p:nvSpPr>
          <p:cNvPr id="12" name="6 Rectángulo"/>
          <p:cNvSpPr/>
          <p:nvPr/>
        </p:nvSpPr>
        <p:spPr>
          <a:xfrm>
            <a:off x="4203678" y="5223111"/>
            <a:ext cx="4038210" cy="233397"/>
          </a:xfrm>
          <a:prstGeom prst="rect">
            <a:avLst/>
          </a:prstGeom>
        </p:spPr>
        <p:txBody>
          <a:bodyPr wrap="square">
            <a:spAutoFit/>
          </a:bodyPr>
          <a:lstStyle/>
          <a:p>
            <a:pPr>
              <a:lnSpc>
                <a:spcPts val="1100"/>
              </a:lnSpc>
            </a:pPr>
            <a:r>
              <a:rPr lang="es-AR" sz="1130" dirty="0">
                <a:solidFill>
                  <a:schemeClr val="tx1">
                    <a:lumMod val="65000"/>
                    <a:lumOff val="35000"/>
                  </a:schemeClr>
                </a:solidFill>
              </a:rPr>
              <a:t>Fuente: Asamblea General de Naciones Unidas A/69/L.85. </a:t>
            </a:r>
          </a:p>
        </p:txBody>
      </p:sp>
      <p:pic>
        <p:nvPicPr>
          <p:cNvPr id="13" name="Picture 2" descr="https://s-media-cache-ak0.pinimg.com/originals/66/5d/f7/665df76c86cce43d34c37c0787084eb6.png"/>
          <p:cNvPicPr>
            <a:picLocks noChangeAspect="1" noChangeArrowheads="1"/>
          </p:cNvPicPr>
          <p:nvPr/>
        </p:nvPicPr>
        <p:blipFill>
          <a:blip r:embed="rId9"/>
          <a:srcRect/>
          <a:stretch>
            <a:fillRect/>
          </a:stretch>
        </p:blipFill>
        <p:spPr bwMode="auto">
          <a:xfrm>
            <a:off x="8685879" y="1536930"/>
            <a:ext cx="3353798" cy="3353798"/>
          </a:xfrm>
          <a:prstGeom prst="rect">
            <a:avLst/>
          </a:prstGeom>
          <a:noFill/>
        </p:spPr>
      </p:pic>
      <p:sp>
        <p:nvSpPr>
          <p:cNvPr id="14" name="Título 1"/>
          <p:cNvSpPr txBox="1">
            <a:spLocks/>
          </p:cNvSpPr>
          <p:nvPr/>
        </p:nvSpPr>
        <p:spPr>
          <a:xfrm>
            <a:off x="323556" y="39458"/>
            <a:ext cx="11501801" cy="54944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r>
              <a:rPr lang="es-ES_tradnl" sz="3600" b="1" dirty="0" smtClean="0">
                <a:solidFill>
                  <a:srgbClr val="4EA4D2"/>
                </a:solidFill>
                <a:latin typeface="Calibri" panose="020F0502020204030204" pitchFamily="34" charset="0"/>
                <a:cs typeface="Calibri" panose="020F0502020204030204" pitchFamily="34" charset="0"/>
              </a:rPr>
              <a:t>La Agenda 2030</a:t>
            </a:r>
            <a:endParaRPr lang="es-AR" sz="3600" b="1" dirty="0">
              <a:solidFill>
                <a:srgbClr val="4EA4D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553061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2231136" y="407956"/>
            <a:ext cx="7707712" cy="461665"/>
          </a:xfrm>
        </p:spPr>
        <p:txBody>
          <a:bodyPr/>
          <a:lstStyle/>
          <a:p>
            <a:pPr algn="ctr"/>
            <a:r>
              <a:rPr lang="es-AR" sz="3500" dirty="0" smtClean="0"/>
              <a:t>Acciones de gobierno vinculadas con las </a:t>
            </a:r>
            <a:br>
              <a:rPr lang="es-AR" sz="3500" dirty="0" smtClean="0"/>
            </a:br>
            <a:r>
              <a:rPr lang="es-AR" sz="3500" dirty="0" smtClean="0"/>
              <a:t>metas del ODS </a:t>
            </a:r>
            <a:endParaRPr lang="es-AR" sz="3500" dirty="0"/>
          </a:p>
        </p:txBody>
      </p:sp>
      <p:pic>
        <p:nvPicPr>
          <p:cNvPr id="2" name="Imagen 1"/>
          <p:cNvPicPr>
            <a:picLocks noChangeAspect="1"/>
          </p:cNvPicPr>
          <p:nvPr/>
        </p:nvPicPr>
        <p:blipFill>
          <a:blip r:embed="rId3"/>
          <a:stretch>
            <a:fillRect/>
          </a:stretch>
        </p:blipFill>
        <p:spPr>
          <a:xfrm>
            <a:off x="726500" y="1009066"/>
            <a:ext cx="11134727" cy="4471999"/>
          </a:xfrm>
          <a:prstGeom prst="rect">
            <a:avLst/>
          </a:prstGeom>
        </p:spPr>
      </p:pic>
    </p:spTree>
    <p:extLst>
      <p:ext uri="{BB962C8B-B14F-4D97-AF65-F5344CB8AC3E}">
        <p14:creationId xmlns:p14="http://schemas.microsoft.com/office/powerpoint/2010/main" val="12877010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21</a:t>
            </a:fld>
            <a:endParaRPr lang="es-AR"/>
          </a:p>
        </p:txBody>
      </p:sp>
      <p:sp>
        <p:nvSpPr>
          <p:cNvPr id="3" name="Título 3"/>
          <p:cNvSpPr txBox="1">
            <a:spLocks/>
          </p:cNvSpPr>
          <p:nvPr/>
        </p:nvSpPr>
        <p:spPr>
          <a:xfrm>
            <a:off x="0" y="152400"/>
            <a:ext cx="12192000" cy="70961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pPr>
              <a:spcBef>
                <a:spcPct val="0"/>
              </a:spcBef>
              <a:buClr>
                <a:srgbClr val="000000"/>
              </a:buClr>
              <a:buFont typeface="Calibri" panose="020F0502020204030204" pitchFamily="34" charset="0"/>
              <a:buNone/>
            </a:pPr>
            <a:r>
              <a:rPr lang="es-ES_tradnl" altLang="es-AR" sz="4000" b="1" dirty="0">
                <a:solidFill>
                  <a:srgbClr val="0095D5"/>
                </a:solidFill>
                <a:latin typeface="Calibri" panose="020F0502020204030204" pitchFamily="34" charset="0"/>
                <a:ea typeface="Calibri"/>
                <a:cs typeface="Calibri" panose="020F0502020204030204" pitchFamily="34" charset="0"/>
                <a:sym typeface="Calibri" panose="020F0502020204030204" pitchFamily="34" charset="0"/>
              </a:rPr>
              <a:t>Intervenciones y metas de ODS</a:t>
            </a:r>
            <a:br>
              <a:rPr lang="es-ES_tradnl" altLang="es-AR" sz="4000" b="1" dirty="0">
                <a:solidFill>
                  <a:srgbClr val="0095D5"/>
                </a:solidFill>
                <a:latin typeface="Calibri" panose="020F0502020204030204" pitchFamily="34" charset="0"/>
                <a:ea typeface="Calibri"/>
                <a:cs typeface="Calibri" panose="020F0502020204030204" pitchFamily="34" charset="0"/>
                <a:sym typeface="Calibri" panose="020F0502020204030204" pitchFamily="34" charset="0"/>
              </a:rPr>
            </a:br>
            <a:r>
              <a:rPr lang="es-ES_tradnl" altLang="es-AR" sz="1800" b="1" dirty="0">
                <a:solidFill>
                  <a:schemeClr val="accent1">
                    <a:lumMod val="75000"/>
                  </a:schemeClr>
                </a:solidFill>
                <a:latin typeface="Calibri" panose="020F0502020204030204" pitchFamily="34" charset="0"/>
                <a:cs typeface="Calibri" panose="020F0502020204030204" pitchFamily="34" charset="0"/>
                <a:sym typeface="Calibri" panose="020F0502020204030204" pitchFamily="34" charset="0"/>
              </a:rPr>
              <a:t>Ejemplo.</a:t>
            </a:r>
            <a:endParaRPr lang="es-AR" altLang="es-AR" sz="1800" b="1" dirty="0">
              <a:solidFill>
                <a:schemeClr val="accent1">
                  <a:lumMod val="7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4" name="8 Rectángulo redondeado"/>
          <p:cNvSpPr/>
          <p:nvPr/>
        </p:nvSpPr>
        <p:spPr>
          <a:xfrm>
            <a:off x="114300" y="1223963"/>
            <a:ext cx="2797175" cy="554037"/>
          </a:xfrm>
          <a:prstGeom prst="roundRect">
            <a:avLst/>
          </a:prstGeom>
          <a:solidFill>
            <a:srgbClr val="24A5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600" b="1" dirty="0">
                <a:solidFill>
                  <a:schemeClr val="bg1"/>
                </a:solidFill>
                <a:latin typeface="Calibri" panose="020F0502020204030204" pitchFamily="34" charset="0"/>
                <a:cs typeface="Calibri" panose="020F0502020204030204" pitchFamily="34" charset="0"/>
                <a:sym typeface="Arial" charset="0"/>
              </a:rPr>
              <a:t>Objetivo de Gobierno e Iniciativa prioritaria</a:t>
            </a:r>
          </a:p>
        </p:txBody>
      </p:sp>
      <p:sp>
        <p:nvSpPr>
          <p:cNvPr id="5" name="8 Rectángulo redondeado"/>
          <p:cNvSpPr/>
          <p:nvPr/>
        </p:nvSpPr>
        <p:spPr>
          <a:xfrm>
            <a:off x="3017838" y="1212850"/>
            <a:ext cx="4822825" cy="554038"/>
          </a:xfrm>
          <a:prstGeom prst="roundRect">
            <a:avLst/>
          </a:prstGeom>
          <a:solidFill>
            <a:srgbClr val="24A5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600" b="1" dirty="0">
                <a:solidFill>
                  <a:schemeClr val="bg1"/>
                </a:solidFill>
                <a:latin typeface="Calibri" panose="020F0502020204030204" pitchFamily="34" charset="0"/>
                <a:cs typeface="Calibri" panose="020F0502020204030204" pitchFamily="34" charset="0"/>
                <a:sym typeface="Arial" charset="0"/>
              </a:rPr>
              <a:t>Meta</a:t>
            </a:r>
          </a:p>
        </p:txBody>
      </p:sp>
      <p:sp>
        <p:nvSpPr>
          <p:cNvPr id="6" name="8 Rectángulo redondeado"/>
          <p:cNvSpPr/>
          <p:nvPr/>
        </p:nvSpPr>
        <p:spPr>
          <a:xfrm>
            <a:off x="7950200" y="1212850"/>
            <a:ext cx="2290763" cy="554038"/>
          </a:xfrm>
          <a:prstGeom prst="roundRect">
            <a:avLst/>
          </a:prstGeom>
          <a:solidFill>
            <a:srgbClr val="24A5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600" b="1" dirty="0">
                <a:solidFill>
                  <a:schemeClr val="bg1"/>
                </a:solidFill>
                <a:latin typeface="Calibri" panose="020F0502020204030204" pitchFamily="34" charset="0"/>
                <a:cs typeface="Calibri" panose="020F0502020204030204" pitchFamily="34" charset="0"/>
                <a:sym typeface="Arial" charset="0"/>
              </a:rPr>
              <a:t>Organismo responsable</a:t>
            </a:r>
          </a:p>
        </p:txBody>
      </p:sp>
      <p:sp>
        <p:nvSpPr>
          <p:cNvPr id="7" name="8 Rectángulo redondeado"/>
          <p:cNvSpPr/>
          <p:nvPr/>
        </p:nvSpPr>
        <p:spPr>
          <a:xfrm>
            <a:off x="10363200" y="1223963"/>
            <a:ext cx="1751013" cy="554037"/>
          </a:xfrm>
          <a:prstGeom prst="roundRect">
            <a:avLst/>
          </a:prstGeom>
          <a:solidFill>
            <a:srgbClr val="24A5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600" b="1" dirty="0">
                <a:solidFill>
                  <a:schemeClr val="bg1"/>
                </a:solidFill>
                <a:latin typeface="Calibri" panose="020F0502020204030204" pitchFamily="34" charset="0"/>
                <a:cs typeface="Calibri" panose="020F0502020204030204" pitchFamily="34" charset="0"/>
                <a:sym typeface="Arial" charset="0"/>
              </a:rPr>
              <a:t>Intervención</a:t>
            </a:r>
          </a:p>
        </p:txBody>
      </p:sp>
      <p:sp>
        <p:nvSpPr>
          <p:cNvPr id="8" name="8 Rectángulo redondeado"/>
          <p:cNvSpPr/>
          <p:nvPr/>
        </p:nvSpPr>
        <p:spPr>
          <a:xfrm>
            <a:off x="114300" y="2514179"/>
            <a:ext cx="11909425" cy="554037"/>
          </a:xfrm>
          <a:prstGeom prst="roundRect">
            <a:avLst/>
          </a:prstGeom>
          <a:solidFill>
            <a:srgbClr val="24A5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600" b="1" dirty="0">
                <a:solidFill>
                  <a:schemeClr val="bg1"/>
                </a:solidFill>
                <a:latin typeface="Calibri" panose="020F0502020204030204" pitchFamily="34" charset="0"/>
                <a:cs typeface="Calibri" panose="020F0502020204030204" pitchFamily="34" charset="0"/>
                <a:sym typeface="Arial" charset="0"/>
              </a:rPr>
              <a:t>Descripción de la intervención</a:t>
            </a:r>
          </a:p>
        </p:txBody>
      </p:sp>
      <p:sp>
        <p:nvSpPr>
          <p:cNvPr id="9" name="2 Rectángulo"/>
          <p:cNvSpPr>
            <a:spLocks noChangeArrowheads="1"/>
          </p:cNvSpPr>
          <p:nvPr/>
        </p:nvSpPr>
        <p:spPr bwMode="auto">
          <a:xfrm>
            <a:off x="114300" y="1743765"/>
            <a:ext cx="27971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fontAlgn="t"/>
            <a:r>
              <a:rPr lang="es-AR" altLang="es-AR" dirty="0">
                <a:solidFill>
                  <a:srgbClr val="231F20"/>
                </a:solidFill>
                <a:latin typeface="Calibri" panose="020F0502020204030204" pitchFamily="34" charset="0"/>
                <a:cs typeface="Calibri" panose="020F0502020204030204" pitchFamily="34" charset="0"/>
              </a:rPr>
              <a:t>IV. Desarrollo Humano Sustentable </a:t>
            </a:r>
            <a:br>
              <a:rPr lang="es-AR" altLang="es-AR" dirty="0">
                <a:solidFill>
                  <a:srgbClr val="231F20"/>
                </a:solidFill>
                <a:latin typeface="Calibri" panose="020F0502020204030204" pitchFamily="34" charset="0"/>
                <a:cs typeface="Calibri" panose="020F0502020204030204" pitchFamily="34" charset="0"/>
              </a:rPr>
            </a:br>
            <a:r>
              <a:rPr lang="es-AR" altLang="es-AR" dirty="0">
                <a:solidFill>
                  <a:srgbClr val="231F20"/>
                </a:solidFill>
                <a:latin typeface="Calibri" panose="020F0502020204030204" pitchFamily="34" charset="0"/>
                <a:cs typeface="Calibri" panose="020F0502020204030204" pitchFamily="34" charset="0"/>
              </a:rPr>
              <a:t>IP. 48. Integración Social y Urbana </a:t>
            </a:r>
            <a:br>
              <a:rPr lang="es-AR" altLang="es-AR" dirty="0">
                <a:solidFill>
                  <a:srgbClr val="231F20"/>
                </a:solidFill>
                <a:latin typeface="Calibri" panose="020F0502020204030204" pitchFamily="34" charset="0"/>
                <a:cs typeface="Calibri" panose="020F0502020204030204" pitchFamily="34" charset="0"/>
              </a:rPr>
            </a:br>
            <a:r>
              <a:rPr lang="es-AR" altLang="es-AR" dirty="0">
                <a:solidFill>
                  <a:srgbClr val="231F20"/>
                </a:solidFill>
                <a:latin typeface="Calibri" panose="020F0502020204030204" pitchFamily="34" charset="0"/>
                <a:cs typeface="Calibri" panose="020F0502020204030204" pitchFamily="34" charset="0"/>
              </a:rPr>
              <a:t>IP. 41. Acceso a la vivienda</a:t>
            </a:r>
          </a:p>
        </p:txBody>
      </p:sp>
      <p:sp>
        <p:nvSpPr>
          <p:cNvPr id="10" name="17 Rectángulo"/>
          <p:cNvSpPr/>
          <p:nvPr/>
        </p:nvSpPr>
        <p:spPr>
          <a:xfrm>
            <a:off x="3017837" y="1743765"/>
            <a:ext cx="4822825" cy="738664"/>
          </a:xfrm>
          <a:prstGeom prst="rect">
            <a:avLst/>
          </a:prstGeom>
        </p:spPr>
        <p:txBody>
          <a:bodyPr>
            <a:spAutoFit/>
          </a:bodyPr>
          <a:lstStyle/>
          <a:p>
            <a:pPr fontAlgn="ctr">
              <a:defRPr/>
            </a:pPr>
            <a:r>
              <a:rPr lang="es-AR" b="1" dirty="0">
                <a:solidFill>
                  <a:schemeClr val="accent1">
                    <a:lumMod val="75000"/>
                  </a:schemeClr>
                </a:solidFill>
                <a:latin typeface="Calibri" panose="020F0502020204030204" pitchFamily="34" charset="0"/>
                <a:cs typeface="Calibri" panose="020F0502020204030204" pitchFamily="34" charset="0"/>
                <a:sym typeface="Arial" charset="0"/>
              </a:rPr>
              <a:t>Meta  11.1</a:t>
            </a:r>
            <a:r>
              <a:rPr lang="es-AR" dirty="0">
                <a:solidFill>
                  <a:srgbClr val="231F20"/>
                </a:solidFill>
                <a:latin typeface="Calibri" panose="020F0502020204030204" pitchFamily="34" charset="0"/>
                <a:cs typeface="Calibri" panose="020F0502020204030204" pitchFamily="34" charset="0"/>
                <a:sym typeface="Arial" charset="0"/>
              </a:rPr>
              <a:t>.  De  aquí  a  2030,  asegurar   el   acceso   de   todas   las personas  a  viviendas  y  servicios básicos   adecuados,   seguros   y asequibles  y  mejorar  los  barrios marginales.</a:t>
            </a:r>
            <a:endParaRPr lang="es-AR" dirty="0">
              <a:latin typeface="Calibri" panose="020F0502020204030204" pitchFamily="34" charset="0"/>
              <a:cs typeface="Calibri" panose="020F0502020204030204" pitchFamily="34" charset="0"/>
              <a:sym typeface="Arial" charset="0"/>
            </a:endParaRPr>
          </a:p>
        </p:txBody>
      </p:sp>
      <p:sp>
        <p:nvSpPr>
          <p:cNvPr id="11" name="18 Rectángulo"/>
          <p:cNvSpPr>
            <a:spLocks noChangeArrowheads="1"/>
          </p:cNvSpPr>
          <p:nvPr/>
        </p:nvSpPr>
        <p:spPr bwMode="auto">
          <a:xfrm>
            <a:off x="7950200" y="1958554"/>
            <a:ext cx="22907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fontAlgn="ctr"/>
            <a:r>
              <a:rPr lang="es-AR" altLang="es-AR" dirty="0">
                <a:solidFill>
                  <a:srgbClr val="231F20"/>
                </a:solidFill>
                <a:latin typeface="Calibri" panose="020F0502020204030204" pitchFamily="34" charset="0"/>
                <a:cs typeface="Calibri" panose="020F0502020204030204" pitchFamily="34" charset="0"/>
              </a:rPr>
              <a:t>Ministerio del Interior, Obras Públicas y Vivienda</a:t>
            </a:r>
          </a:p>
        </p:txBody>
      </p:sp>
      <p:sp>
        <p:nvSpPr>
          <p:cNvPr id="12" name="19 Rectángulo"/>
          <p:cNvSpPr>
            <a:spLocks noChangeArrowheads="1"/>
          </p:cNvSpPr>
          <p:nvPr/>
        </p:nvSpPr>
        <p:spPr bwMode="auto">
          <a:xfrm>
            <a:off x="10396537" y="1958553"/>
            <a:ext cx="1684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fontAlgn="t"/>
            <a:r>
              <a:rPr lang="es-AR" altLang="es-AR" dirty="0">
                <a:solidFill>
                  <a:srgbClr val="231F20"/>
                </a:solidFill>
                <a:latin typeface="Calibri" panose="020F0502020204030204" pitchFamily="34" charset="0"/>
                <a:cs typeface="Calibri" panose="020F0502020204030204" pitchFamily="34" charset="0"/>
              </a:rPr>
              <a:t>Plan Nacional de Hábitat</a:t>
            </a:r>
            <a:endParaRPr lang="es-AR" altLang="es-AR" dirty="0">
              <a:latin typeface="Calibri" panose="020F0502020204030204" pitchFamily="34" charset="0"/>
              <a:cs typeface="Calibri" panose="020F0502020204030204" pitchFamily="34" charset="0"/>
            </a:endParaRPr>
          </a:p>
        </p:txBody>
      </p:sp>
      <p:sp>
        <p:nvSpPr>
          <p:cNvPr id="13" name="21 Rectángulo"/>
          <p:cNvSpPr/>
          <p:nvPr/>
        </p:nvSpPr>
        <p:spPr>
          <a:xfrm>
            <a:off x="114300" y="3051764"/>
            <a:ext cx="6423025" cy="2800767"/>
          </a:xfrm>
          <a:prstGeom prst="rect">
            <a:avLst/>
          </a:prstGeom>
        </p:spPr>
        <p:txBody>
          <a:bodyPr>
            <a:spAutoFit/>
          </a:bodyPr>
          <a:lstStyle/>
          <a:p>
            <a:pPr fontAlgn="t">
              <a:defRPr/>
            </a:pPr>
            <a:r>
              <a:rPr lang="es-AR" sz="1600" b="1" dirty="0">
                <a:solidFill>
                  <a:schemeClr val="accent1">
                    <a:lumMod val="75000"/>
                  </a:schemeClr>
                </a:solidFill>
                <a:latin typeface="Calibri" panose="020F0502020204030204" pitchFamily="34" charset="0"/>
                <a:cs typeface="Calibri" panose="020F0502020204030204" pitchFamily="34" charset="0"/>
                <a:sym typeface="Arial" charset="0"/>
              </a:rPr>
              <a:t>Norma de creación </a:t>
            </a:r>
            <a:r>
              <a:rPr lang="es-AR" sz="1600" dirty="0">
                <a:solidFill>
                  <a:srgbClr val="231F20"/>
                </a:solidFill>
                <a:latin typeface="Calibri" panose="020F0502020204030204" pitchFamily="34" charset="0"/>
                <a:cs typeface="Calibri" panose="020F0502020204030204" pitchFamily="34" charset="0"/>
                <a:sym typeface="Arial" charset="0"/>
              </a:rPr>
              <a:t>Resolución Ministerial Nro. 122-E/2017</a:t>
            </a:r>
          </a:p>
          <a:p>
            <a:pPr fontAlgn="t">
              <a:defRPr/>
            </a:pPr>
            <a:r>
              <a:rPr lang="es-AR" sz="1600" b="1" dirty="0">
                <a:solidFill>
                  <a:schemeClr val="accent1">
                    <a:lumMod val="75000"/>
                  </a:schemeClr>
                </a:solidFill>
                <a:latin typeface="Calibri" panose="020F0502020204030204" pitchFamily="34" charset="0"/>
                <a:cs typeface="Calibri" panose="020F0502020204030204" pitchFamily="34" charset="0"/>
                <a:sym typeface="Arial" charset="0"/>
              </a:rPr>
              <a:t>Fecha de inicio</a:t>
            </a:r>
            <a:r>
              <a:rPr lang="es-AR" sz="1600" dirty="0">
                <a:solidFill>
                  <a:srgbClr val="231F20"/>
                </a:solidFill>
                <a:latin typeface="Calibri" panose="020F0502020204030204" pitchFamily="34" charset="0"/>
                <a:cs typeface="Calibri" panose="020F0502020204030204" pitchFamily="34" charset="0"/>
                <a:sym typeface="Arial" charset="0"/>
              </a:rPr>
              <a:t>:  15/03/17</a:t>
            </a:r>
          </a:p>
          <a:p>
            <a:pPr fontAlgn="t">
              <a:defRPr/>
            </a:pPr>
            <a:r>
              <a:rPr lang="es-AR" sz="1600" b="1" dirty="0">
                <a:solidFill>
                  <a:schemeClr val="accent1">
                    <a:lumMod val="75000"/>
                  </a:schemeClr>
                </a:solidFill>
                <a:latin typeface="Calibri" panose="020F0502020204030204" pitchFamily="34" charset="0"/>
                <a:cs typeface="Calibri" panose="020F0502020204030204" pitchFamily="34" charset="0"/>
                <a:sym typeface="Arial" charset="0"/>
              </a:rPr>
              <a:t>Alcance: </a:t>
            </a:r>
            <a:r>
              <a:rPr lang="es-AR" sz="1600" dirty="0">
                <a:solidFill>
                  <a:schemeClr val="tx1">
                    <a:lumMod val="85000"/>
                    <a:lumOff val="15000"/>
                  </a:schemeClr>
                </a:solidFill>
                <a:latin typeface="Calibri" panose="020F0502020204030204" pitchFamily="34" charset="0"/>
                <a:cs typeface="Calibri" panose="020F0502020204030204" pitchFamily="34" charset="0"/>
                <a:sym typeface="Arial" charset="0"/>
              </a:rPr>
              <a:t>Nacional</a:t>
            </a:r>
          </a:p>
          <a:p>
            <a:pPr fontAlgn="t">
              <a:defRPr/>
            </a:pPr>
            <a:r>
              <a:rPr lang="es-AR" sz="1600" b="1" dirty="0">
                <a:solidFill>
                  <a:schemeClr val="accent1">
                    <a:lumMod val="75000"/>
                  </a:schemeClr>
                </a:solidFill>
                <a:latin typeface="Calibri" panose="020F0502020204030204" pitchFamily="34" charset="0"/>
                <a:cs typeface="Calibri" panose="020F0502020204030204" pitchFamily="34" charset="0"/>
                <a:sym typeface="Arial" charset="0"/>
              </a:rPr>
              <a:t>Objetivo General: </a:t>
            </a:r>
            <a:r>
              <a:rPr lang="es-AR" sz="1600" dirty="0">
                <a:solidFill>
                  <a:srgbClr val="231F20"/>
                </a:solidFill>
                <a:latin typeface="Calibri" panose="020F0502020204030204" pitchFamily="34" charset="0"/>
                <a:cs typeface="Calibri" panose="020F0502020204030204" pitchFamily="34" charset="0"/>
                <a:sym typeface="Arial" charset="0"/>
              </a:rPr>
              <a:t>Diseñar, planificar e implementar políticas para el mejora- miento integral del hábitat en las áreas precarias urbanas y en las localidades más vulnerables del país</a:t>
            </a:r>
            <a:r>
              <a:rPr lang="es-AR" sz="1600" dirty="0">
                <a:latin typeface="Calibri" panose="020F0502020204030204" pitchFamily="34" charset="0"/>
                <a:cs typeface="Calibri" panose="020F0502020204030204" pitchFamily="34" charset="0"/>
                <a:sym typeface="Arial" charset="0"/>
              </a:rPr>
              <a:t>.</a:t>
            </a:r>
            <a:endParaRPr lang="es-AR" sz="1600" b="1" dirty="0">
              <a:solidFill>
                <a:schemeClr val="accent1">
                  <a:lumMod val="75000"/>
                </a:schemeClr>
              </a:solidFill>
              <a:latin typeface="Calibri" panose="020F0502020204030204" pitchFamily="34" charset="0"/>
              <a:cs typeface="Calibri" panose="020F0502020204030204" pitchFamily="34" charset="0"/>
              <a:sym typeface="Arial" charset="0"/>
            </a:endParaRPr>
          </a:p>
          <a:p>
            <a:pPr fontAlgn="t">
              <a:defRPr/>
            </a:pPr>
            <a:r>
              <a:rPr lang="es-AR" sz="1600" b="1" dirty="0">
                <a:solidFill>
                  <a:schemeClr val="accent1">
                    <a:lumMod val="75000"/>
                  </a:schemeClr>
                </a:solidFill>
                <a:latin typeface="Calibri" panose="020F0502020204030204" pitchFamily="34" charset="0"/>
                <a:cs typeface="Calibri" panose="020F0502020204030204" pitchFamily="34" charset="0"/>
                <a:sym typeface="Arial" charset="0"/>
              </a:rPr>
              <a:t>Componentes: </a:t>
            </a:r>
            <a:r>
              <a:rPr lang="es-AR" sz="1600" dirty="0">
                <a:solidFill>
                  <a:srgbClr val="231F20"/>
                </a:solidFill>
                <a:latin typeface="Calibri" panose="020F0502020204030204" pitchFamily="34" charset="0"/>
                <a:cs typeface="Calibri" panose="020F0502020204030204" pitchFamily="34" charset="0"/>
                <a:sym typeface="Arial" charset="0"/>
              </a:rPr>
              <a:t>Construcción y mejoramiento del espacio público y de equipamiento comunitario: a)  generación de suelo urbano mediante la inversión en infraestructura básica, peatonal y vehicular, b) mejoramiento de las viviendas y de regularización </a:t>
            </a:r>
            <a:r>
              <a:rPr lang="es-AR" sz="1600" dirty="0" err="1">
                <a:solidFill>
                  <a:srgbClr val="231F20"/>
                </a:solidFill>
                <a:latin typeface="Calibri" panose="020F0502020204030204" pitchFamily="34" charset="0"/>
                <a:cs typeface="Calibri" panose="020F0502020204030204" pitchFamily="34" charset="0"/>
                <a:sym typeface="Arial" charset="0"/>
              </a:rPr>
              <a:t>dominial</a:t>
            </a:r>
            <a:r>
              <a:rPr lang="es-AR" sz="1600" dirty="0">
                <a:solidFill>
                  <a:srgbClr val="231F20"/>
                </a:solidFill>
                <a:latin typeface="Calibri" panose="020F0502020204030204" pitchFamily="34" charset="0"/>
                <a:cs typeface="Calibri" panose="020F0502020204030204" pitchFamily="34" charset="0"/>
                <a:sym typeface="Arial" charset="0"/>
              </a:rPr>
              <a:t>, c) construcción de Núcleos de Innovación y Desarrollo de Oportunidades.</a:t>
            </a:r>
          </a:p>
        </p:txBody>
      </p:sp>
      <p:sp>
        <p:nvSpPr>
          <p:cNvPr id="14" name="28 Rectángulo"/>
          <p:cNvSpPr/>
          <p:nvPr/>
        </p:nvSpPr>
        <p:spPr>
          <a:xfrm>
            <a:off x="6561138" y="3070814"/>
            <a:ext cx="5553075" cy="2800767"/>
          </a:xfrm>
          <a:prstGeom prst="rect">
            <a:avLst/>
          </a:prstGeom>
        </p:spPr>
        <p:txBody>
          <a:bodyPr>
            <a:spAutoFit/>
          </a:bodyPr>
          <a:lstStyle/>
          <a:p>
            <a:pPr fontAlgn="t">
              <a:defRPr/>
            </a:pPr>
            <a:r>
              <a:rPr lang="es-AR" sz="1600" b="1" dirty="0">
                <a:solidFill>
                  <a:schemeClr val="accent1">
                    <a:lumMod val="75000"/>
                  </a:schemeClr>
                </a:solidFill>
                <a:latin typeface="Calibri" panose="020F0502020204030204" pitchFamily="34" charset="0"/>
                <a:cs typeface="Calibri" panose="020F0502020204030204" pitchFamily="34" charset="0"/>
                <a:sym typeface="Arial" charset="0"/>
              </a:rPr>
              <a:t>Destinatarios</a:t>
            </a:r>
            <a:r>
              <a:rPr lang="es-AR" sz="1600" dirty="0">
                <a:solidFill>
                  <a:srgbClr val="231F20"/>
                </a:solidFill>
                <a:latin typeface="Calibri" panose="020F0502020204030204" pitchFamily="34" charset="0"/>
                <a:cs typeface="Calibri" panose="020F0502020204030204" pitchFamily="34" charset="0"/>
                <a:sym typeface="Arial" charset="0"/>
              </a:rPr>
              <a:t>: Habitantes de áreas precarias urbanas y de las localidades vulnerables del país.</a:t>
            </a:r>
          </a:p>
          <a:p>
            <a:pPr fontAlgn="t">
              <a:defRPr/>
            </a:pPr>
            <a:r>
              <a:rPr lang="es-AR" sz="1600" b="1" dirty="0">
                <a:solidFill>
                  <a:schemeClr val="accent1">
                    <a:lumMod val="75000"/>
                  </a:schemeClr>
                </a:solidFill>
                <a:latin typeface="Calibri" panose="020F0502020204030204" pitchFamily="34" charset="0"/>
                <a:cs typeface="Calibri" panose="020F0502020204030204" pitchFamily="34" charset="0"/>
                <a:sym typeface="Arial" charset="0"/>
              </a:rPr>
              <a:t>Bienes y servicios: </a:t>
            </a:r>
          </a:p>
          <a:p>
            <a:pPr fontAlgn="t">
              <a:defRPr/>
            </a:pPr>
            <a:r>
              <a:rPr lang="es-AR" sz="1600" dirty="0">
                <a:solidFill>
                  <a:srgbClr val="231F20"/>
                </a:solidFill>
                <a:latin typeface="Calibri" panose="020F0502020204030204" pitchFamily="34" charset="0"/>
                <a:cs typeface="Calibri" panose="020F0502020204030204" pitchFamily="34" charset="0"/>
                <a:sym typeface="Arial" charset="0"/>
              </a:rPr>
              <a:t>1. Obras de infraestructura</a:t>
            </a:r>
            <a:br>
              <a:rPr lang="es-AR" sz="1600" dirty="0">
                <a:solidFill>
                  <a:srgbClr val="231F20"/>
                </a:solidFill>
                <a:latin typeface="Calibri" panose="020F0502020204030204" pitchFamily="34" charset="0"/>
                <a:cs typeface="Calibri" panose="020F0502020204030204" pitchFamily="34" charset="0"/>
                <a:sym typeface="Arial" charset="0"/>
              </a:rPr>
            </a:br>
            <a:r>
              <a:rPr lang="es-AR" sz="1600" dirty="0">
                <a:solidFill>
                  <a:srgbClr val="231F20"/>
                </a:solidFill>
                <a:latin typeface="Calibri" panose="020F0502020204030204" pitchFamily="34" charset="0"/>
                <a:cs typeface="Calibri" panose="020F0502020204030204" pitchFamily="34" charset="0"/>
                <a:sym typeface="Arial" charset="0"/>
              </a:rPr>
              <a:t>2. Creación o mejoramiento de espacios públicos, recreativos y/o deportivos.</a:t>
            </a:r>
            <a:br>
              <a:rPr lang="es-AR" sz="1600" dirty="0">
                <a:solidFill>
                  <a:srgbClr val="231F20"/>
                </a:solidFill>
                <a:latin typeface="Calibri" panose="020F0502020204030204" pitchFamily="34" charset="0"/>
                <a:cs typeface="Calibri" panose="020F0502020204030204" pitchFamily="34" charset="0"/>
                <a:sym typeface="Arial" charset="0"/>
              </a:rPr>
            </a:br>
            <a:r>
              <a:rPr lang="es-AR" sz="1600" dirty="0">
                <a:solidFill>
                  <a:srgbClr val="231F20"/>
                </a:solidFill>
                <a:latin typeface="Calibri" panose="020F0502020204030204" pitchFamily="34" charset="0"/>
                <a:cs typeface="Calibri" panose="020F0502020204030204" pitchFamily="34" charset="0"/>
                <a:sym typeface="Arial" charset="0"/>
              </a:rPr>
              <a:t>3. Regularización </a:t>
            </a:r>
            <a:r>
              <a:rPr lang="es-AR" sz="1600" dirty="0" err="1">
                <a:solidFill>
                  <a:srgbClr val="231F20"/>
                </a:solidFill>
                <a:latin typeface="Calibri" panose="020F0502020204030204" pitchFamily="34" charset="0"/>
                <a:cs typeface="Calibri" panose="020F0502020204030204" pitchFamily="34" charset="0"/>
                <a:sym typeface="Arial" charset="0"/>
              </a:rPr>
              <a:t>dominial</a:t>
            </a:r>
            <a:r>
              <a:rPr lang="es-AR" sz="1600" dirty="0">
                <a:solidFill>
                  <a:srgbClr val="231F20"/>
                </a:solidFill>
                <a:latin typeface="Calibri" panose="020F0502020204030204" pitchFamily="34" charset="0"/>
                <a:cs typeface="Calibri" panose="020F0502020204030204" pitchFamily="34" charset="0"/>
                <a:sym typeface="Arial" charset="0"/>
              </a:rPr>
              <a:t>.</a:t>
            </a:r>
            <a:br>
              <a:rPr lang="es-AR" sz="1600" dirty="0">
                <a:solidFill>
                  <a:srgbClr val="231F20"/>
                </a:solidFill>
                <a:latin typeface="Calibri" panose="020F0502020204030204" pitchFamily="34" charset="0"/>
                <a:cs typeface="Calibri" panose="020F0502020204030204" pitchFamily="34" charset="0"/>
                <a:sym typeface="Arial" charset="0"/>
              </a:rPr>
            </a:br>
            <a:r>
              <a:rPr lang="es-AR" sz="1600" dirty="0">
                <a:solidFill>
                  <a:srgbClr val="231F20"/>
                </a:solidFill>
                <a:latin typeface="Calibri" panose="020F0502020204030204" pitchFamily="34" charset="0"/>
                <a:cs typeface="Calibri" panose="020F0502020204030204" pitchFamily="34" charset="0"/>
                <a:sym typeface="Arial" charset="0"/>
              </a:rPr>
              <a:t>4. Programas de desarrollo humano: verde, cultural, deportivo, mujer, hábitat, y educativo en general.</a:t>
            </a:r>
            <a:br>
              <a:rPr lang="es-AR" sz="1600" dirty="0">
                <a:solidFill>
                  <a:srgbClr val="231F20"/>
                </a:solidFill>
                <a:latin typeface="Calibri" panose="020F0502020204030204" pitchFamily="34" charset="0"/>
                <a:cs typeface="Calibri" panose="020F0502020204030204" pitchFamily="34" charset="0"/>
                <a:sym typeface="Arial" charset="0"/>
              </a:rPr>
            </a:br>
            <a:r>
              <a:rPr lang="es-AR" sz="1600" dirty="0">
                <a:solidFill>
                  <a:srgbClr val="231F20"/>
                </a:solidFill>
                <a:latin typeface="Calibri" panose="020F0502020204030204" pitchFamily="34" charset="0"/>
                <a:cs typeface="Calibri" panose="020F0502020204030204" pitchFamily="34" charset="0"/>
                <a:sym typeface="Arial" charset="0"/>
              </a:rPr>
              <a:t>5. Núcleo de Innovación y Desarrollo de Oportunidades (NIDO).</a:t>
            </a:r>
            <a:br>
              <a:rPr lang="es-AR" sz="1600" dirty="0">
                <a:solidFill>
                  <a:srgbClr val="231F20"/>
                </a:solidFill>
                <a:latin typeface="Calibri" panose="020F0502020204030204" pitchFamily="34" charset="0"/>
                <a:cs typeface="Calibri" panose="020F0502020204030204" pitchFamily="34" charset="0"/>
                <a:sym typeface="Arial" charset="0"/>
              </a:rPr>
            </a:br>
            <a:r>
              <a:rPr lang="es-AR" sz="1600" dirty="0">
                <a:solidFill>
                  <a:srgbClr val="231F20"/>
                </a:solidFill>
                <a:latin typeface="Calibri" panose="020F0502020204030204" pitchFamily="34" charset="0"/>
                <a:cs typeface="Calibri" panose="020F0502020204030204" pitchFamily="34" charset="0"/>
                <a:sym typeface="Arial" charset="0"/>
              </a:rPr>
              <a:t>6. Mejoramiento de vivienda.</a:t>
            </a:r>
            <a:endParaRPr lang="es-AR" sz="1600" b="1" dirty="0">
              <a:solidFill>
                <a:schemeClr val="accent1">
                  <a:lumMod val="75000"/>
                </a:schemeClr>
              </a:solidFill>
              <a:latin typeface="Calibri" panose="020F0502020204030204" pitchFamily="34" charset="0"/>
              <a:cs typeface="Calibri" panose="020F0502020204030204" pitchFamily="34" charset="0"/>
              <a:sym typeface="Arial" charset="0"/>
            </a:endParaRPr>
          </a:p>
        </p:txBody>
      </p:sp>
    </p:spTree>
    <p:extLst>
      <p:ext uri="{BB962C8B-B14F-4D97-AF65-F5344CB8AC3E}">
        <p14:creationId xmlns:p14="http://schemas.microsoft.com/office/powerpoint/2010/main" val="40041067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1188099" y="2510971"/>
            <a:ext cx="9623297"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200" b="1" i="0" u="none" strike="noStrike" kern="0" cap="none" spc="0" normalizeH="0" baseline="0" noProof="0" dirty="0" smtClean="0">
                <a:ln>
                  <a:noFill/>
                </a:ln>
                <a:solidFill>
                  <a:srgbClr val="0990CF"/>
                </a:solidFill>
                <a:effectLst/>
                <a:uLnTx/>
                <a:uFillTx/>
                <a:latin typeface="Arial"/>
                <a:cs typeface="Arial"/>
                <a:sym typeface="Arial"/>
              </a:rPr>
              <a:t>LOCALIZACIÓN SUBNACIONAL DE LOS ODS</a:t>
            </a:r>
          </a:p>
        </p:txBody>
      </p:sp>
    </p:spTree>
    <p:extLst>
      <p:ext uri="{BB962C8B-B14F-4D97-AF65-F5344CB8AC3E}">
        <p14:creationId xmlns:p14="http://schemas.microsoft.com/office/powerpoint/2010/main" val="16958609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3291840" y="17386"/>
            <a:ext cx="6089904" cy="5789475"/>
          </a:xfrm>
          <a:prstGeom prst="rect">
            <a:avLst/>
          </a:prstGeom>
        </p:spPr>
      </p:pic>
    </p:spTree>
    <p:extLst>
      <p:ext uri="{BB962C8B-B14F-4D97-AF65-F5344CB8AC3E}">
        <p14:creationId xmlns:p14="http://schemas.microsoft.com/office/powerpoint/2010/main" val="13258092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1"/>
          </p:nvPr>
        </p:nvSpPr>
        <p:spPr>
          <a:xfrm>
            <a:off x="404950" y="2063931"/>
            <a:ext cx="10905324" cy="3143612"/>
          </a:xfrm>
        </p:spPr>
        <p:txBody>
          <a:bodyPr/>
          <a:lstStyle/>
          <a:p>
            <a:pPr marL="342900" lvl="0" indent="-342900">
              <a:spcBef>
                <a:spcPct val="0"/>
              </a:spcBef>
              <a:buClr>
                <a:srgbClr val="0D92D0"/>
              </a:buClr>
              <a:buSzTx/>
              <a:buFont typeface="Arial" panose="020B0604020202020204" pitchFamily="34" charset="0"/>
              <a:buChar char="•"/>
            </a:pPr>
            <a:r>
              <a:rPr lang="es-AR" altLang="es-AR" sz="2200" kern="1200" dirty="0">
                <a:solidFill>
                  <a:prstClr val="black"/>
                </a:solidFill>
                <a:latin typeface="Calibri"/>
              </a:rPr>
              <a:t>Manual para la Adaptación de los ODS (versión digital e impresa</a:t>
            </a:r>
            <a:r>
              <a:rPr lang="es-AR" altLang="es-AR" sz="2200" kern="1200" dirty="0" smtClean="0">
                <a:solidFill>
                  <a:prstClr val="black"/>
                </a:solidFill>
                <a:latin typeface="Calibri"/>
              </a:rPr>
              <a:t>).</a:t>
            </a:r>
          </a:p>
          <a:p>
            <a:pPr marL="0" lvl="0">
              <a:spcBef>
                <a:spcPct val="0"/>
              </a:spcBef>
              <a:buClr>
                <a:srgbClr val="0D92D0"/>
              </a:buClr>
              <a:buSzTx/>
            </a:pPr>
            <a:endParaRPr lang="es-AR" altLang="es-AR" sz="2200" kern="1200" dirty="0">
              <a:solidFill>
                <a:prstClr val="black"/>
              </a:solidFill>
              <a:latin typeface="Calibri"/>
            </a:endParaRPr>
          </a:p>
          <a:p>
            <a:pPr marL="342900" indent="-342900">
              <a:spcBef>
                <a:spcPct val="0"/>
              </a:spcBef>
              <a:buClr>
                <a:srgbClr val="0D92D0"/>
              </a:buClr>
              <a:buFont typeface="Arial" panose="020B0604020202020204" pitchFamily="34" charset="0"/>
              <a:buChar char="•"/>
            </a:pPr>
            <a:r>
              <a:rPr lang="es-AR" altLang="es-AR" sz="2200" kern="1200" dirty="0" smtClean="0">
                <a:solidFill>
                  <a:prstClr val="black"/>
                </a:solidFill>
                <a:latin typeface="Calibri"/>
              </a:rPr>
              <a:t>Página </a:t>
            </a:r>
            <a:r>
              <a:rPr lang="es-AR" altLang="es-AR" sz="2200" kern="1200" dirty="0">
                <a:solidFill>
                  <a:prstClr val="black"/>
                </a:solidFill>
                <a:latin typeface="Calibri"/>
              </a:rPr>
              <a:t>Web ODS </a:t>
            </a:r>
            <a:r>
              <a:rPr lang="es-AR" altLang="es-AR" sz="2200" kern="1200" dirty="0" smtClean="0">
                <a:solidFill>
                  <a:prstClr val="black"/>
                </a:solidFill>
                <a:latin typeface="Calibri"/>
              </a:rPr>
              <a:t>Municipios – </a:t>
            </a:r>
            <a:r>
              <a:rPr lang="es-AR" sz="2400" dirty="0">
                <a:hlinkClick r:id="rId3"/>
              </a:rPr>
              <a:t>https://municipios.odsargentina.gob.ar</a:t>
            </a:r>
            <a:r>
              <a:rPr lang="es-AR" sz="2400" dirty="0" smtClean="0">
                <a:hlinkClick r:id="rId3"/>
              </a:rPr>
              <a:t>/</a:t>
            </a:r>
            <a:r>
              <a:rPr lang="es-AR" sz="2400" dirty="0" smtClean="0"/>
              <a:t> </a:t>
            </a:r>
            <a:r>
              <a:rPr lang="es-AR" altLang="es-AR" sz="2200" kern="1200" dirty="0" smtClean="0">
                <a:solidFill>
                  <a:prstClr val="black"/>
                </a:solidFill>
                <a:latin typeface="Calibri"/>
              </a:rPr>
              <a:t>que permite:</a:t>
            </a:r>
          </a:p>
          <a:p>
            <a:pPr marL="342900" lvl="8" indent="-342900">
              <a:lnSpc>
                <a:spcPct val="150000"/>
              </a:lnSpc>
              <a:spcBef>
                <a:spcPct val="0"/>
              </a:spcBef>
              <a:buClr>
                <a:srgbClr val="0D92D0"/>
              </a:buClr>
              <a:buFont typeface="Wingdings" panose="05000000000000000000" pitchFamily="2" charset="2"/>
              <a:buChar char="ü"/>
            </a:pPr>
            <a:r>
              <a:rPr lang="es-AR" altLang="es-AR" sz="2000" kern="1200" dirty="0" smtClean="0">
                <a:solidFill>
                  <a:prstClr val="black"/>
                </a:solidFill>
                <a:latin typeface="Calibri"/>
              </a:rPr>
              <a:t>acceso a información </a:t>
            </a:r>
            <a:r>
              <a:rPr lang="es-AR" altLang="es-AR" sz="2000" kern="1200" dirty="0">
                <a:solidFill>
                  <a:prstClr val="black"/>
                </a:solidFill>
                <a:latin typeface="Calibri"/>
              </a:rPr>
              <a:t>teórica y práctica sobre ODS y herramientas de </a:t>
            </a:r>
            <a:r>
              <a:rPr lang="es-AR" altLang="es-AR" sz="2000" kern="1200" dirty="0" smtClean="0">
                <a:solidFill>
                  <a:prstClr val="black"/>
                </a:solidFill>
                <a:latin typeface="Calibri"/>
              </a:rPr>
              <a:t>gestión</a:t>
            </a:r>
          </a:p>
          <a:p>
            <a:pPr marL="342900" lvl="8" indent="-342900">
              <a:spcBef>
                <a:spcPct val="0"/>
              </a:spcBef>
              <a:buClr>
                <a:srgbClr val="0D92D0"/>
              </a:buClr>
              <a:buFont typeface="Wingdings" panose="05000000000000000000" pitchFamily="2" charset="2"/>
              <a:buChar char="ü"/>
            </a:pPr>
            <a:r>
              <a:rPr lang="es-AR" altLang="es-AR" sz="2000" kern="1200" dirty="0" smtClean="0">
                <a:solidFill>
                  <a:prstClr val="black"/>
                </a:solidFill>
                <a:latin typeface="Calibri"/>
              </a:rPr>
              <a:t>intercambio </a:t>
            </a:r>
            <a:r>
              <a:rPr lang="es-AR" altLang="es-AR" sz="2000" kern="1200" dirty="0">
                <a:solidFill>
                  <a:prstClr val="black"/>
                </a:solidFill>
                <a:latin typeface="Calibri"/>
              </a:rPr>
              <a:t>de experiencias sobre la localización de los ODS a nivel </a:t>
            </a:r>
            <a:r>
              <a:rPr lang="es-AR" altLang="es-AR" sz="2000" kern="1200" dirty="0" smtClean="0">
                <a:solidFill>
                  <a:prstClr val="black"/>
                </a:solidFill>
                <a:latin typeface="Calibri"/>
              </a:rPr>
              <a:t>l</a:t>
            </a:r>
            <a:r>
              <a:rPr lang="es-AR" altLang="es-AR" sz="2000" kern="1200" dirty="0" smtClean="0">
                <a:solidFill>
                  <a:prstClr val="black"/>
                </a:solidFill>
                <a:latin typeface="Calibri"/>
                <a:cs typeface="Arial"/>
              </a:rPr>
              <a:t>ocal</a:t>
            </a:r>
          </a:p>
          <a:p>
            <a:pPr lvl="8">
              <a:spcBef>
                <a:spcPct val="0"/>
              </a:spcBef>
              <a:buClr>
                <a:srgbClr val="0D92D0"/>
              </a:buClr>
            </a:pPr>
            <a:endParaRPr lang="es-AR" altLang="es-AR" sz="2000" kern="1200" dirty="0">
              <a:solidFill>
                <a:prstClr val="black"/>
              </a:solidFill>
              <a:latin typeface="Calibri"/>
              <a:cs typeface="Arial"/>
            </a:endParaRPr>
          </a:p>
          <a:p>
            <a:pPr marL="342900" lvl="0" indent="-342900">
              <a:spcBef>
                <a:spcPct val="0"/>
              </a:spcBef>
              <a:buClr>
                <a:srgbClr val="0D92D0"/>
              </a:buClr>
              <a:buSzTx/>
              <a:buFont typeface="Arial" panose="020B0604020202020204" pitchFamily="34" charset="0"/>
              <a:buChar char="•"/>
            </a:pPr>
            <a:r>
              <a:rPr lang="es-AR" altLang="es-AR" sz="2200" kern="1200" dirty="0">
                <a:solidFill>
                  <a:prstClr val="black"/>
                </a:solidFill>
                <a:latin typeface="Calibri"/>
                <a:ea typeface="+mn-ea"/>
                <a:cs typeface="+mn-cs"/>
              </a:rPr>
              <a:t>Acciones de sensibilización y </a:t>
            </a:r>
            <a:r>
              <a:rPr lang="es-AR" altLang="es-AR" sz="2200" kern="1200" dirty="0" smtClean="0">
                <a:solidFill>
                  <a:prstClr val="black"/>
                </a:solidFill>
                <a:latin typeface="Calibri"/>
                <a:ea typeface="+mn-ea"/>
                <a:cs typeface="+mn-cs"/>
              </a:rPr>
              <a:t>capacitación por medio de alianzas estratégicas</a:t>
            </a:r>
          </a:p>
        </p:txBody>
      </p:sp>
      <p:sp>
        <p:nvSpPr>
          <p:cNvPr id="4" name="Título 3"/>
          <p:cNvSpPr>
            <a:spLocks noGrp="1"/>
          </p:cNvSpPr>
          <p:nvPr>
            <p:ph type="title"/>
          </p:nvPr>
        </p:nvSpPr>
        <p:spPr>
          <a:xfrm>
            <a:off x="3895344" y="505510"/>
            <a:ext cx="7707712" cy="461665"/>
          </a:xfrm>
        </p:spPr>
        <p:txBody>
          <a:bodyPr/>
          <a:lstStyle/>
          <a:p>
            <a:r>
              <a:rPr lang="es-AR" sz="3500" dirty="0" smtClean="0"/>
              <a:t>GOBIERNOS LOCALES</a:t>
            </a:r>
            <a:endParaRPr lang="es-AR" sz="3500" dirty="0"/>
          </a:p>
        </p:txBody>
      </p:sp>
      <p:sp>
        <p:nvSpPr>
          <p:cNvPr id="6" name="Rectángulo 11"/>
          <p:cNvSpPr>
            <a:spLocks noChangeArrowheads="1"/>
          </p:cNvSpPr>
          <p:nvPr/>
        </p:nvSpPr>
        <p:spPr bwMode="auto">
          <a:xfrm>
            <a:off x="1443910" y="1266170"/>
            <a:ext cx="56131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0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AR" altLang="es-AR" sz="2000" b="1" i="0" u="none" strike="noStrike" kern="0" cap="none" spc="0" normalizeH="0" baseline="0" noProof="0" dirty="0" smtClean="0">
                <a:ln>
                  <a:noFill/>
                </a:ln>
                <a:solidFill>
                  <a:srgbClr val="0990CF"/>
                </a:solidFill>
                <a:effectLst/>
                <a:uLnTx/>
                <a:uFillTx/>
                <a:latin typeface="Calibri" panose="020F0502020204030204" pitchFamily="34" charset="0"/>
                <a:cs typeface="Arial" panose="020B0604020202020204" pitchFamily="34" charset="0"/>
                <a:sym typeface="Arial"/>
              </a:rPr>
              <a:t>ESTRATEGIAS CON GOBIERNOS LOCALES</a:t>
            </a:r>
            <a:endParaRPr kumimoji="0" lang="es-AR" altLang="es-AR" sz="2000" b="1" i="0" u="none" strike="noStrike" kern="0" cap="none" spc="0" normalizeH="0" baseline="0" noProof="0" dirty="0">
              <a:ln>
                <a:noFill/>
              </a:ln>
              <a:solidFill>
                <a:srgbClr val="5B9BD5"/>
              </a:solidFill>
              <a:effectLst/>
              <a:uLnTx/>
              <a:uFillTx/>
              <a:latin typeface="Calibri" panose="020F0502020204030204" pitchFamily="34" charset="0"/>
              <a:cs typeface="Arial"/>
              <a:sym typeface="Arial"/>
            </a:endParaRPr>
          </a:p>
        </p:txBody>
      </p:sp>
      <p:pic>
        <p:nvPicPr>
          <p:cNvPr id="7" name="Imagen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359" y="1129371"/>
            <a:ext cx="738539" cy="738539"/>
          </a:xfrm>
          <a:prstGeom prst="rect">
            <a:avLst/>
          </a:prstGeom>
        </p:spPr>
      </p:pic>
      <p:pic>
        <p:nvPicPr>
          <p:cNvPr id="8" name="Imagen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80686" y="1071933"/>
            <a:ext cx="995198" cy="1390324"/>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Tree>
    <p:extLst>
      <p:ext uri="{BB962C8B-B14F-4D97-AF65-F5344CB8AC3E}">
        <p14:creationId xmlns:p14="http://schemas.microsoft.com/office/powerpoint/2010/main" val="19608979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1188099" y="2510971"/>
            <a:ext cx="9623297"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4000" b="1" i="0" u="none" strike="noStrike" kern="0" cap="none" spc="0" normalizeH="0" baseline="0" noProof="0" dirty="0" smtClean="0">
                <a:ln>
                  <a:noFill/>
                </a:ln>
                <a:solidFill>
                  <a:srgbClr val="0990CF"/>
                </a:solidFill>
                <a:effectLst/>
                <a:uLnTx/>
                <a:uFillTx/>
                <a:latin typeface="Arial"/>
                <a:cs typeface="Arial"/>
                <a:sym typeface="Arial"/>
              </a:rPr>
              <a:t>Agenda 2030: una agenda de todos</a:t>
            </a:r>
          </a:p>
        </p:txBody>
      </p:sp>
    </p:spTree>
    <p:extLst>
      <p:ext uri="{BB962C8B-B14F-4D97-AF65-F5344CB8AC3E}">
        <p14:creationId xmlns:p14="http://schemas.microsoft.com/office/powerpoint/2010/main" val="23550493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uadroTexto 11"/>
          <p:cNvSpPr txBox="1">
            <a:spLocks noChangeArrowheads="1"/>
          </p:cNvSpPr>
          <p:nvPr/>
        </p:nvSpPr>
        <p:spPr bwMode="auto">
          <a:xfrm>
            <a:off x="321129" y="222041"/>
            <a:ext cx="118708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s-AR" altLang="es-AR" sz="2800" b="1" i="0" u="none" strike="noStrike" kern="0" cap="none" spc="0" normalizeH="0" baseline="0" noProof="0" dirty="0">
                <a:ln>
                  <a:noFill/>
                </a:ln>
                <a:solidFill>
                  <a:srgbClr val="0095D5"/>
                </a:solidFill>
                <a:effectLst/>
                <a:uLnTx/>
                <a:uFillTx/>
                <a:latin typeface="Calibri" panose="020F0502020204030204" pitchFamily="34" charset="0"/>
                <a:cs typeface="Arial"/>
                <a:sym typeface="Calibri" panose="020F0502020204030204" pitchFamily="34" charset="0"/>
              </a:rPr>
              <a:t>ALIANZAS CON ACTORES CLAVE</a:t>
            </a:r>
          </a:p>
        </p:txBody>
      </p:sp>
      <p:graphicFrame>
        <p:nvGraphicFramePr>
          <p:cNvPr id="8" name="Diagrama 7"/>
          <p:cNvGraphicFramePr/>
          <p:nvPr>
            <p:extLst/>
          </p:nvPr>
        </p:nvGraphicFramePr>
        <p:xfrm>
          <a:off x="1593410" y="858859"/>
          <a:ext cx="9024893" cy="48213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Imagen 4">
            <a:extLst>
              <a:ext uri="{FF2B5EF4-FFF2-40B4-BE49-F238E27FC236}">
                <a16:creationId xmlns:a16="http://schemas.microsoft.com/office/drawing/2014/main" id="{88C9CDCE-AFBB-42C8-9DED-FB8765D1BBF9}"/>
              </a:ext>
            </a:extLst>
          </p:cNvPr>
          <p:cNvPicPr>
            <a:picLocks noChangeAspect="1"/>
          </p:cNvPicPr>
          <p:nvPr/>
        </p:nvPicPr>
        <p:blipFill rotWithShape="1">
          <a:blip r:embed="rId8"/>
          <a:srcRect l="12738" t="33431" r="48691" b="39677"/>
          <a:stretch/>
        </p:blipFill>
        <p:spPr>
          <a:xfrm>
            <a:off x="5344802" y="1"/>
            <a:ext cx="2003055" cy="797502"/>
          </a:xfrm>
          <a:prstGeom prst="rect">
            <a:avLst/>
          </a:prstGeom>
        </p:spPr>
      </p:pic>
      <p:pic>
        <p:nvPicPr>
          <p:cNvPr id="6" name="Picture 2" descr="crup"/>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12716" y="858859"/>
            <a:ext cx="871315" cy="758485"/>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721141" y="1474447"/>
            <a:ext cx="2191782" cy="988012"/>
          </a:xfrm>
          <a:prstGeom prst="rect">
            <a:avLst/>
          </a:prstGeom>
        </p:spPr>
      </p:pic>
      <p:pic>
        <p:nvPicPr>
          <p:cNvPr id="9" name="Imagen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437916" y="2595783"/>
            <a:ext cx="1648655" cy="595862"/>
          </a:xfrm>
          <a:prstGeom prst="rect">
            <a:avLst/>
          </a:prstGeom>
        </p:spPr>
      </p:pic>
      <p:pic>
        <p:nvPicPr>
          <p:cNvPr id="10" name="Imagen 9">
            <a:extLst>
              <a:ext uri="{FF2B5EF4-FFF2-40B4-BE49-F238E27FC236}">
                <a16:creationId xmlns:a16="http://schemas.microsoft.com/office/drawing/2014/main" id="{880675B7-D08D-4D99-947D-A43B9690B48E}"/>
              </a:ext>
            </a:extLst>
          </p:cNvPr>
          <p:cNvPicPr>
            <a:picLocks noChangeAspect="1"/>
          </p:cNvPicPr>
          <p:nvPr/>
        </p:nvPicPr>
        <p:blipFill rotWithShape="1">
          <a:blip r:embed="rId12"/>
          <a:srcRect l="18069" t="36713" r="39449" b="37988"/>
          <a:stretch/>
        </p:blipFill>
        <p:spPr>
          <a:xfrm>
            <a:off x="8427811" y="3385433"/>
            <a:ext cx="1904364" cy="637633"/>
          </a:xfrm>
          <a:prstGeom prst="rect">
            <a:avLst/>
          </a:prstGeom>
        </p:spPr>
      </p:pic>
      <p:pic>
        <p:nvPicPr>
          <p:cNvPr id="11" name="Imagen 10">
            <a:extLst>
              <a:ext uri="{FF2B5EF4-FFF2-40B4-BE49-F238E27FC236}">
                <a16:creationId xmlns:a16="http://schemas.microsoft.com/office/drawing/2014/main" id="{C1DCBC3B-A429-45C6-99F0-E46772C77DFC}"/>
              </a:ext>
            </a:extLst>
          </p:cNvPr>
          <p:cNvPicPr>
            <a:picLocks noChangeAspect="1"/>
          </p:cNvPicPr>
          <p:nvPr/>
        </p:nvPicPr>
        <p:blipFill rotWithShape="1">
          <a:blip r:embed="rId12"/>
          <a:srcRect l="64597" t="36713" r="18320" b="37988"/>
          <a:stretch/>
        </p:blipFill>
        <p:spPr>
          <a:xfrm>
            <a:off x="10618303" y="3351630"/>
            <a:ext cx="848004" cy="706120"/>
          </a:xfrm>
          <a:prstGeom prst="rect">
            <a:avLst/>
          </a:prstGeom>
        </p:spPr>
      </p:pic>
      <p:pic>
        <p:nvPicPr>
          <p:cNvPr id="13" name="Imagen 1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419184" y="4218034"/>
            <a:ext cx="1669007" cy="539217"/>
          </a:xfrm>
          <a:prstGeom prst="rect">
            <a:avLst/>
          </a:prstGeom>
        </p:spPr>
      </p:pic>
      <p:pic>
        <p:nvPicPr>
          <p:cNvPr id="14" name="Imagen 1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437916" y="4255961"/>
            <a:ext cx="1978157" cy="461881"/>
          </a:xfrm>
          <a:prstGeom prst="rect">
            <a:avLst/>
          </a:prstGeom>
        </p:spPr>
      </p:pic>
      <p:pic>
        <p:nvPicPr>
          <p:cNvPr id="15" name="Imagen 1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814690" y="4865898"/>
            <a:ext cx="757833" cy="927925"/>
          </a:xfrm>
          <a:prstGeom prst="rect">
            <a:avLst/>
          </a:prstGeom>
        </p:spPr>
      </p:pic>
      <p:pic>
        <p:nvPicPr>
          <p:cNvPr id="18" name="Imagen 17"/>
          <p:cNvPicPr>
            <a:picLocks noChangeAspect="1"/>
          </p:cNvPicPr>
          <p:nvPr/>
        </p:nvPicPr>
        <p:blipFill rotWithShape="1">
          <a:blip r:embed="rId16" cstate="print">
            <a:extLst>
              <a:ext uri="{28A0092B-C50C-407E-A947-70E740481C1C}">
                <a14:useLocalDpi xmlns:a14="http://schemas.microsoft.com/office/drawing/2010/main" val="0"/>
              </a:ext>
            </a:extLst>
          </a:blip>
          <a:srcRect l="4659" t="15604" r="7726" b="18020"/>
          <a:stretch/>
        </p:blipFill>
        <p:spPr>
          <a:xfrm>
            <a:off x="3943946" y="5200373"/>
            <a:ext cx="1400856" cy="584335"/>
          </a:xfrm>
          <a:prstGeom prst="rect">
            <a:avLst/>
          </a:prstGeom>
        </p:spPr>
      </p:pic>
      <p:pic>
        <p:nvPicPr>
          <p:cNvPr id="19" name="Imagen 18">
            <a:extLst>
              <a:ext uri="{FF2B5EF4-FFF2-40B4-BE49-F238E27FC236}">
                <a16:creationId xmlns:a16="http://schemas.microsoft.com/office/drawing/2014/main" id="{32245EB3-5A5C-47BB-95C3-15A34F8B14D2}"/>
              </a:ext>
            </a:extLst>
          </p:cNvPr>
          <p:cNvPicPr>
            <a:picLocks noChangeAspect="1"/>
          </p:cNvPicPr>
          <p:nvPr/>
        </p:nvPicPr>
        <p:blipFill rotWithShape="1">
          <a:blip r:embed="rId17"/>
          <a:srcRect l="59166" t="43595" r="14644" b="28757"/>
          <a:stretch/>
        </p:blipFill>
        <p:spPr>
          <a:xfrm>
            <a:off x="1298790" y="4738866"/>
            <a:ext cx="1469888" cy="872394"/>
          </a:xfrm>
          <a:prstGeom prst="rect">
            <a:avLst/>
          </a:prstGeom>
        </p:spPr>
      </p:pic>
      <p:pic>
        <p:nvPicPr>
          <p:cNvPr id="2050" name="Picture 2" descr="Resultado de imagen para CONSEJO CONSULTIVO SOCIEDAD CIVIL CANCILLERIA"/>
          <p:cNvPicPr>
            <a:picLocks noChangeAspect="1" noChangeArrowheads="1"/>
          </p:cNvPicPr>
          <p:nvPr/>
        </p:nvPicPr>
        <p:blipFill rotWithShape="1">
          <a:blip r:embed="rId18" cstate="print">
            <a:extLst>
              <a:ext uri="{28A0092B-C50C-407E-A947-70E740481C1C}">
                <a14:useLocalDpi xmlns:a14="http://schemas.microsoft.com/office/drawing/2010/main" val="0"/>
              </a:ext>
            </a:extLst>
          </a:blip>
          <a:srcRect l="20089" t="5132" r="15388" b="7268"/>
          <a:stretch/>
        </p:blipFill>
        <p:spPr bwMode="auto">
          <a:xfrm>
            <a:off x="2336592" y="3862598"/>
            <a:ext cx="1416050" cy="1003300"/>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p:cNvSpPr/>
          <p:nvPr/>
        </p:nvSpPr>
        <p:spPr>
          <a:xfrm>
            <a:off x="7684032" y="858858"/>
            <a:ext cx="1786540"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AR" sz="1400" b="1" i="0" u="none" strike="noStrike" kern="0" cap="none" spc="0" normalizeH="0" baseline="0" noProof="0" dirty="0">
                <a:ln>
                  <a:noFill/>
                </a:ln>
                <a:solidFill>
                  <a:srgbClr val="000000">
                    <a:lumMod val="65000"/>
                    <a:lumOff val="35000"/>
                  </a:srgbClr>
                </a:solidFill>
                <a:effectLst/>
                <a:uLnTx/>
                <a:uFillTx/>
                <a:latin typeface="Calibri" panose="020F0502020204030204" pitchFamily="34" charset="0"/>
                <a:cs typeface="Arial"/>
                <a:sym typeface="Arial"/>
              </a:rPr>
              <a:t>Consejo de Rectores de las Universidades Privadas</a:t>
            </a:r>
          </a:p>
        </p:txBody>
      </p:sp>
      <p:pic>
        <p:nvPicPr>
          <p:cNvPr id="20" name="Imagen 19"/>
          <p:cNvPicPr>
            <a:picLocks noChangeAspect="1"/>
          </p:cNvPicPr>
          <p:nvPr/>
        </p:nvPicPr>
        <p:blipFill rotWithShape="1">
          <a:blip r:embed="rId19" cstate="print">
            <a:extLst>
              <a:ext uri="{28A0092B-C50C-407E-A947-70E740481C1C}">
                <a14:useLocalDpi xmlns:a14="http://schemas.microsoft.com/office/drawing/2010/main" val="0"/>
              </a:ext>
            </a:extLst>
          </a:blip>
          <a:srcRect l="-841" t="12025" r="66383" b="1398"/>
          <a:stretch/>
        </p:blipFill>
        <p:spPr>
          <a:xfrm>
            <a:off x="1929721" y="651212"/>
            <a:ext cx="1965563" cy="3273327"/>
          </a:xfrm>
          <a:prstGeom prst="rect">
            <a:avLst/>
          </a:prstGeom>
        </p:spPr>
      </p:pic>
    </p:spTree>
    <p:extLst>
      <p:ext uri="{BB962C8B-B14F-4D97-AF65-F5344CB8AC3E}">
        <p14:creationId xmlns:p14="http://schemas.microsoft.com/office/powerpoint/2010/main" val="351258223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ítulo 1"/>
          <p:cNvSpPr txBox="1">
            <a:spLocks/>
          </p:cNvSpPr>
          <p:nvPr/>
        </p:nvSpPr>
        <p:spPr bwMode="auto">
          <a:xfrm>
            <a:off x="477838" y="303213"/>
            <a:ext cx="11528425"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AR" altLang="es-AR" sz="2400" b="1" i="0" u="none" strike="noStrike" kern="0" cap="none" spc="0" normalizeH="0" baseline="0" noProof="0" dirty="0" smtClean="0">
                <a:ln>
                  <a:noFill/>
                </a:ln>
                <a:solidFill>
                  <a:srgbClr val="0990CF"/>
                </a:solidFill>
                <a:effectLst/>
                <a:uLnTx/>
                <a:uFillTx/>
                <a:latin typeface="Calibri" panose="020F0502020204030204" pitchFamily="34" charset="0"/>
                <a:ea typeface="MS PGothic" panose="020B0600070205080204" pitchFamily="34" charset="-128"/>
                <a:cs typeface="Arial" panose="020B0604020202020204" pitchFamily="34" charset="0"/>
                <a:sym typeface="Arial" panose="020B0604020202020204" pitchFamily="34" charset="0"/>
              </a:rPr>
              <a:t>ROL DE LA UNIVERSIDAD EN LA AGENDA 2030</a:t>
            </a:r>
            <a:endParaRPr kumimoji="0" lang="es-AR" altLang="es-AR" sz="2400" b="1" i="0" u="none" strike="noStrike" kern="0" cap="none" spc="0" normalizeH="0" baseline="0" noProof="0" dirty="0">
              <a:ln>
                <a:noFill/>
              </a:ln>
              <a:solidFill>
                <a:srgbClr val="0990CF"/>
              </a:solidFill>
              <a:effectLst/>
              <a:uLnTx/>
              <a:uFillTx/>
              <a:latin typeface="Calibri" panose="020F0502020204030204" pitchFamily="34" charset="0"/>
              <a:ea typeface="MS PGothic" panose="020B0600070205080204" pitchFamily="34" charset="-128"/>
              <a:cs typeface="Arial" panose="020B0604020202020204" pitchFamily="34" charset="0"/>
              <a:sym typeface="Arial" panose="020B0604020202020204" pitchFamily="34" charset="0"/>
            </a:endParaRPr>
          </a:p>
        </p:txBody>
      </p:sp>
      <p:sp>
        <p:nvSpPr>
          <p:cNvPr id="2" name="Rectángulo 1"/>
          <p:cNvSpPr/>
          <p:nvPr/>
        </p:nvSpPr>
        <p:spPr>
          <a:xfrm>
            <a:off x="2173288" y="1225550"/>
            <a:ext cx="9159875" cy="1754326"/>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AR" altLang="es-AR" sz="1800" b="1" i="0" u="none" strike="noStrike" kern="0" cap="none" spc="0" normalizeH="0" baseline="0" noProof="0" dirty="0">
                <a:ln>
                  <a:noFill/>
                </a:ln>
                <a:solidFill>
                  <a:srgbClr val="000000"/>
                </a:solidFill>
                <a:effectLst/>
                <a:uLnTx/>
                <a:uFillTx/>
                <a:latin typeface="Arial"/>
                <a:cs typeface="Arial"/>
                <a:sym typeface="Arial"/>
              </a:rPr>
              <a:t>ODS 17 –  “Fortalecer los medios de implementación y revitalizar la alianza mundial para el desarrollo sostenible”.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altLang="es-AR" sz="18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altLang="es-AR" sz="1800" b="0" i="0" u="none" strike="noStrike" kern="0" cap="none" spc="0" normalizeH="0" baseline="0" noProof="0" dirty="0" smtClean="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altLang="es-AR" sz="18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altLang="es-AR" sz="1800" b="1" i="1" u="none" strike="noStrike" kern="0" cap="none" spc="0" normalizeH="0" baseline="0" noProof="0" dirty="0">
              <a:ln>
                <a:noFill/>
              </a:ln>
              <a:solidFill>
                <a:srgbClr val="000000"/>
              </a:solidFill>
              <a:effectLst/>
              <a:uLnTx/>
              <a:uFillTx/>
              <a:latin typeface="Arial"/>
              <a:cs typeface="Arial"/>
              <a:sym typeface="Arial"/>
            </a:endParaRPr>
          </a:p>
        </p:txBody>
      </p:sp>
      <p:pic>
        <p:nvPicPr>
          <p:cNvPr id="56326" name="Imagen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1198" y="954088"/>
            <a:ext cx="1273175"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ángulo 2"/>
          <p:cNvSpPr/>
          <p:nvPr/>
        </p:nvSpPr>
        <p:spPr>
          <a:xfrm>
            <a:off x="421552" y="2596502"/>
            <a:ext cx="6810066" cy="2534027"/>
          </a:xfrm>
          <a:prstGeom prst="rect">
            <a:avLst/>
          </a:prstGeom>
        </p:spPr>
        <p:txBody>
          <a:bodyPr wrap="square">
            <a:spAutoFit/>
          </a:bodyPr>
          <a:lstStyle/>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s-AR" altLang="es-AR" sz="1800" b="0" i="0" u="none" strike="noStrike" kern="0" cap="none" spc="0" normalizeH="0" baseline="0" noProof="0" dirty="0">
                <a:ln>
                  <a:noFill/>
                </a:ln>
                <a:solidFill>
                  <a:srgbClr val="000000"/>
                </a:solidFill>
                <a:effectLst/>
                <a:uLnTx/>
                <a:uFillTx/>
                <a:latin typeface="Arial"/>
                <a:cs typeface="Arial"/>
                <a:sym typeface="Arial"/>
              </a:rPr>
              <a:t>Promover el desarrollo de tecnologías ecológicamente racionales y su transferencia, divulgación y difusión</a:t>
            </a:r>
            <a:r>
              <a:rPr kumimoji="0" lang="es-AR" altLang="es-AR" sz="1800" b="0" i="0" u="none" strike="noStrike" kern="0" cap="none" spc="0" normalizeH="0" baseline="0" noProof="0" dirty="0" smtClean="0">
                <a:ln>
                  <a:noFill/>
                </a:ln>
                <a:solidFill>
                  <a:srgbClr val="000000"/>
                </a:solidFill>
                <a:effectLst/>
                <a:uLnTx/>
                <a:uFillTx/>
                <a:latin typeface="Arial"/>
                <a:cs typeface="Arial"/>
                <a:sym typeface="Arial"/>
              </a:rPr>
              <a:t>.</a:t>
            </a: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s-AR" altLang="es-AR" sz="1800" b="0" i="0" u="none" strike="noStrike" kern="0" cap="none" spc="0" normalizeH="0" baseline="0" noProof="0" dirty="0">
              <a:ln>
                <a:noFill/>
              </a:ln>
              <a:solidFill>
                <a:srgbClr val="000000"/>
              </a:solidFill>
              <a:effectLst/>
              <a:uLnTx/>
              <a:uFillTx/>
              <a:latin typeface="Arial"/>
              <a:cs typeface="Arial"/>
              <a:sym typeface="Arial"/>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s-AR" altLang="es-AR" sz="1800" b="0" i="0" u="none" strike="noStrike" kern="0" cap="none" spc="0" normalizeH="0" baseline="0" noProof="0" dirty="0">
                <a:ln>
                  <a:noFill/>
                </a:ln>
                <a:solidFill>
                  <a:srgbClr val="000000"/>
                </a:solidFill>
                <a:effectLst/>
                <a:uLnTx/>
                <a:uFillTx/>
                <a:latin typeface="Arial"/>
                <a:cs typeface="Arial"/>
                <a:sym typeface="Arial"/>
              </a:rPr>
              <a:t>Fortalecimiento Institucional en </a:t>
            </a:r>
            <a:r>
              <a:rPr kumimoji="0" lang="es-AR" altLang="es-AR" sz="1800" b="1" i="0" u="none" strike="noStrike" kern="0" cap="none" spc="0" normalizeH="0" baseline="0" noProof="0" dirty="0">
                <a:ln>
                  <a:noFill/>
                </a:ln>
                <a:solidFill>
                  <a:srgbClr val="000000"/>
                </a:solidFill>
                <a:effectLst/>
                <a:uLnTx/>
                <a:uFillTx/>
                <a:latin typeface="Arial"/>
                <a:cs typeface="Arial"/>
                <a:sym typeface="Arial"/>
              </a:rPr>
              <a:t>apoyo de los planes nacionales, provinciales y municipales </a:t>
            </a:r>
            <a:r>
              <a:rPr kumimoji="0" lang="es-AR" altLang="es-AR" sz="1800" b="0" i="0" u="none" strike="noStrike" kern="0" cap="none" spc="0" normalizeH="0" baseline="0" noProof="0" dirty="0">
                <a:ln>
                  <a:noFill/>
                </a:ln>
                <a:solidFill>
                  <a:srgbClr val="000000"/>
                </a:solidFill>
                <a:effectLst/>
                <a:uLnTx/>
                <a:uFillTx/>
                <a:latin typeface="Arial"/>
                <a:cs typeface="Arial"/>
                <a:sym typeface="Arial"/>
              </a:rPr>
              <a:t>de implementación de todos los ODS.</a:t>
            </a:r>
          </a:p>
        </p:txBody>
      </p:sp>
      <p:sp>
        <p:nvSpPr>
          <p:cNvPr id="4" name="Cerrar llave 3"/>
          <p:cNvSpPr/>
          <p:nvPr/>
        </p:nvSpPr>
        <p:spPr>
          <a:xfrm>
            <a:off x="7316075" y="2268207"/>
            <a:ext cx="450377" cy="300132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5" name="CuadroTexto 4"/>
          <p:cNvSpPr txBox="1"/>
          <p:nvPr/>
        </p:nvSpPr>
        <p:spPr>
          <a:xfrm>
            <a:off x="8215952" y="2377389"/>
            <a:ext cx="3562066" cy="25545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AR" sz="2000" b="0" i="0" u="none" strike="noStrike" kern="0" cap="none" spc="0" normalizeH="0" baseline="0" noProof="0" dirty="0" smtClean="0">
                <a:ln>
                  <a:noFill/>
                </a:ln>
                <a:solidFill>
                  <a:srgbClr val="000000"/>
                </a:solidFill>
                <a:effectLst/>
                <a:uLnTx/>
                <a:uFillTx/>
                <a:latin typeface="Arial"/>
                <a:cs typeface="Arial"/>
                <a:sym typeface="Arial"/>
              </a:rPr>
              <a:t>Fortalecimiento de capacidades institucionales y tecnológicas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20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2000" b="0" i="0" u="none" strike="noStrike" kern="0" cap="none" spc="0" normalizeH="0" baseline="0" noProof="0" dirty="0" smtClean="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20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AR" sz="2000" b="0" i="0" u="none" strike="noStrike" kern="0" cap="none" spc="0" normalizeH="0" baseline="0" noProof="0" dirty="0" smtClean="0">
                <a:ln>
                  <a:noFill/>
                </a:ln>
                <a:solidFill>
                  <a:srgbClr val="000000"/>
                </a:solidFill>
                <a:effectLst/>
                <a:uLnTx/>
                <a:uFillTx/>
                <a:latin typeface="Arial"/>
                <a:cs typeface="Arial"/>
                <a:sym typeface="Arial"/>
              </a:rPr>
              <a:t>Aporte al Desarrollo Territorial Local Sostenible</a:t>
            </a:r>
            <a:endParaRPr kumimoji="0" lang="es-AR" sz="20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033473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Título 1"/>
          <p:cNvSpPr txBox="1">
            <a:spLocks/>
          </p:cNvSpPr>
          <p:nvPr/>
        </p:nvSpPr>
        <p:spPr bwMode="auto">
          <a:xfrm>
            <a:off x="309563" y="366713"/>
            <a:ext cx="11528425"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AR" altLang="es-AR" sz="2400" b="1" i="0" u="none" strike="noStrike" kern="0" cap="none" spc="0" normalizeH="0" baseline="0" noProof="0" dirty="0">
                <a:ln>
                  <a:noFill/>
                </a:ln>
                <a:solidFill>
                  <a:srgbClr val="0990CF"/>
                </a:solidFill>
                <a:effectLst/>
                <a:uLnTx/>
                <a:uFillTx/>
                <a:latin typeface="Calibri" panose="020F0502020204030204" pitchFamily="34" charset="0"/>
                <a:ea typeface="MS PGothic" panose="020B0600070205080204" pitchFamily="34" charset="-128"/>
                <a:cs typeface="Arial" panose="020B0604020202020204" pitchFamily="34" charset="0"/>
                <a:sym typeface="Arial" panose="020B0604020202020204" pitchFamily="34" charset="0"/>
              </a:rPr>
              <a:t>POSIBLES LÍNEAS DE TRABAJO: ODS y Universidades</a:t>
            </a:r>
          </a:p>
        </p:txBody>
      </p:sp>
      <p:graphicFrame>
        <p:nvGraphicFramePr>
          <p:cNvPr id="2" name="Diagrama 1"/>
          <p:cNvGraphicFramePr/>
          <p:nvPr>
            <p:extLst/>
          </p:nvPr>
        </p:nvGraphicFramePr>
        <p:xfrm>
          <a:off x="441435" y="945673"/>
          <a:ext cx="11083158" cy="48928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3797" name="CuadroTexto 2"/>
          <p:cNvSpPr txBox="1">
            <a:spLocks noChangeArrowheads="1"/>
          </p:cNvSpPr>
          <p:nvPr/>
        </p:nvSpPr>
        <p:spPr bwMode="auto">
          <a:xfrm>
            <a:off x="2139097" y="1573708"/>
            <a:ext cx="32321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285750" marR="0" lvl="0" indent="-2857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s-AR" altLang="es-AR" sz="1800" b="0" i="0" u="none" strike="noStrike" kern="0" cap="none" spc="0" normalizeH="0" baseline="0" noProof="0" dirty="0">
                <a:ln>
                  <a:noFill/>
                </a:ln>
                <a:solidFill>
                  <a:srgbClr val="000000"/>
                </a:solidFill>
                <a:effectLst/>
                <a:uLnTx/>
                <a:uFillTx/>
                <a:latin typeface="Calibri" panose="020F0502020204030204" pitchFamily="34" charset="0"/>
                <a:cs typeface="Arial"/>
                <a:sym typeface="Arial"/>
              </a:rPr>
              <a:t>Contenidos</a:t>
            </a:r>
          </a:p>
          <a:p>
            <a:pPr marL="285750" marR="0" lvl="0" indent="-2857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s-AR" altLang="es-AR" sz="1800" b="0" i="0" u="none" strike="noStrike" kern="0" cap="none" spc="0" normalizeH="0" baseline="0" noProof="0" dirty="0">
                <a:ln>
                  <a:noFill/>
                </a:ln>
                <a:solidFill>
                  <a:srgbClr val="000000"/>
                </a:solidFill>
                <a:effectLst/>
                <a:uLnTx/>
                <a:uFillTx/>
                <a:latin typeface="Calibri" panose="020F0502020204030204" pitchFamily="34" charset="0"/>
                <a:cs typeface="Arial"/>
                <a:sym typeface="Arial"/>
              </a:rPr>
              <a:t>Materias integradoras</a:t>
            </a:r>
          </a:p>
          <a:p>
            <a:pPr marL="285750" marR="0" lvl="0" indent="-2857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s-AR" altLang="es-AR" sz="1800" b="0" i="0" u="none" strike="noStrike" kern="0" cap="none" spc="0" normalizeH="0" baseline="0" noProof="0" dirty="0">
                <a:ln>
                  <a:noFill/>
                </a:ln>
                <a:solidFill>
                  <a:srgbClr val="000000"/>
                </a:solidFill>
                <a:effectLst/>
                <a:uLnTx/>
                <a:uFillTx/>
                <a:latin typeface="Calibri" panose="020F0502020204030204" pitchFamily="34" charset="0"/>
                <a:cs typeface="Arial"/>
                <a:sym typeface="Arial"/>
              </a:rPr>
              <a:t>Seminarios y talleres</a:t>
            </a:r>
          </a:p>
          <a:p>
            <a:pPr marL="285750" marR="0" lvl="0" indent="-2857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s-AR" altLang="es-AR" sz="1800" b="0" i="0" u="none" strike="noStrike" kern="0" cap="none" spc="0" normalizeH="0" baseline="0" noProof="0" dirty="0">
                <a:ln>
                  <a:noFill/>
                </a:ln>
                <a:solidFill>
                  <a:srgbClr val="000000"/>
                </a:solidFill>
                <a:effectLst/>
                <a:uLnTx/>
                <a:uFillTx/>
                <a:latin typeface="Calibri" panose="020F0502020204030204" pitchFamily="34" charset="0"/>
                <a:cs typeface="Arial"/>
                <a:sym typeface="Arial"/>
              </a:rPr>
              <a:t>Trabajos finales integradores</a:t>
            </a:r>
          </a:p>
        </p:txBody>
      </p:sp>
      <p:sp>
        <p:nvSpPr>
          <p:cNvPr id="7" name="CuadroTexto 6"/>
          <p:cNvSpPr txBox="1"/>
          <p:nvPr/>
        </p:nvSpPr>
        <p:spPr>
          <a:xfrm>
            <a:off x="6073775" y="1685389"/>
            <a:ext cx="3537069" cy="1138773"/>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AR" sz="18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Líneas temáticas de Proyectos de investigación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AR" sz="18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Criterio de selección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33799" name="CuadroTexto 7"/>
          <p:cNvSpPr txBox="1">
            <a:spLocks noChangeArrowheads="1"/>
          </p:cNvSpPr>
          <p:nvPr/>
        </p:nvSpPr>
        <p:spPr bwMode="auto">
          <a:xfrm>
            <a:off x="4400276" y="3693558"/>
            <a:ext cx="31654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285750" marR="0" lvl="0" indent="-2857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s-ES" altLang="es-AR" sz="1800" b="0" i="0" u="none" strike="noStrike" kern="0" cap="none" spc="0" normalizeH="0" baseline="0" noProof="0" dirty="0">
                <a:ln>
                  <a:noFill/>
                </a:ln>
                <a:solidFill>
                  <a:srgbClr val="000000"/>
                </a:solidFill>
                <a:effectLst/>
                <a:uLnTx/>
                <a:uFillTx/>
                <a:latin typeface="Calibri" panose="020F0502020204030204" pitchFamily="34" charset="0"/>
                <a:cs typeface="Arial"/>
                <a:sym typeface="Arial"/>
              </a:rPr>
              <a:t>Incorporar pautas y criterios vinculados a los ODS</a:t>
            </a:r>
            <a:endParaRPr kumimoji="0" lang="es-AR" altLang="es-AR" sz="1800" b="0" i="0" u="none" strike="noStrike" kern="0" cap="none" spc="0" normalizeH="0" baseline="0" noProof="0" dirty="0">
              <a:ln>
                <a:noFill/>
              </a:ln>
              <a:solidFill>
                <a:srgbClr val="000000"/>
              </a:solidFill>
              <a:effectLst/>
              <a:uLnTx/>
              <a:uFillTx/>
              <a:latin typeface="Calibri" panose="020F0502020204030204" pitchFamily="34" charset="0"/>
              <a:cs typeface="Arial"/>
              <a:sym typeface="Arial"/>
            </a:endParaRPr>
          </a:p>
        </p:txBody>
      </p:sp>
      <p:sp>
        <p:nvSpPr>
          <p:cNvPr id="3" name="Flecha a la derecha con muesca 2"/>
          <p:cNvSpPr/>
          <p:nvPr/>
        </p:nvSpPr>
        <p:spPr>
          <a:xfrm>
            <a:off x="1268413" y="4630738"/>
            <a:ext cx="9104780" cy="1270000"/>
          </a:xfrm>
          <a:prstGeom prst="notchedRight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AR" altLang="es-AR" sz="1700" b="0" i="0" u="none" strike="noStrike" kern="0" cap="none" spc="0" normalizeH="0" baseline="0" noProof="0" dirty="0">
                <a:ln w="0"/>
                <a:solidFill>
                  <a:srgbClr val="000000"/>
                </a:solidFill>
                <a:effectLst/>
                <a:uLnTx/>
                <a:uFillTx/>
                <a:latin typeface="Arial"/>
                <a:ea typeface="+mn-ea"/>
                <a:cs typeface="+mn-cs"/>
                <a:sym typeface="Arial"/>
              </a:rPr>
              <a:t>Desarrollo de </a:t>
            </a:r>
            <a:r>
              <a:rPr kumimoji="0" lang="es-AR" altLang="es-AR" sz="1700" b="0" i="0" u="none" strike="noStrike" kern="0" cap="none" spc="0" normalizeH="0" baseline="0" noProof="0" dirty="0" smtClean="0">
                <a:ln w="0"/>
                <a:solidFill>
                  <a:srgbClr val="000000"/>
                </a:solidFill>
                <a:effectLst/>
                <a:uLnTx/>
                <a:uFillTx/>
                <a:latin typeface="Arial"/>
                <a:ea typeface="+mn-ea"/>
                <a:cs typeface="+mn-cs"/>
                <a:sym typeface="Arial"/>
              </a:rPr>
              <a:t>campañas de </a:t>
            </a:r>
            <a:r>
              <a:rPr kumimoji="0" lang="es-AR" altLang="es-AR" sz="1700" b="0" i="0" u="none" strike="noStrike" kern="0" cap="none" spc="0" normalizeH="0" baseline="0" noProof="0" dirty="0">
                <a:ln w="0"/>
                <a:solidFill>
                  <a:srgbClr val="000000"/>
                </a:solidFill>
                <a:effectLst/>
                <a:uLnTx/>
                <a:uFillTx/>
                <a:latin typeface="Arial"/>
                <a:ea typeface="+mn-ea"/>
                <a:cs typeface="+mn-cs"/>
                <a:sym typeface="Arial"/>
              </a:rPr>
              <a:t>difusión de la Agenda 2030 y los ODS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AR" altLang="es-AR" sz="1700" b="0" i="0" u="none" strike="noStrike" kern="0" cap="none" spc="0" normalizeH="0" baseline="0" noProof="0" dirty="0">
                <a:ln w="0"/>
                <a:solidFill>
                  <a:srgbClr val="000000"/>
                </a:solidFill>
                <a:effectLst/>
                <a:uLnTx/>
                <a:uFillTx/>
                <a:latin typeface="Arial"/>
                <a:ea typeface="+mn-ea"/>
                <a:cs typeface="+mn-cs"/>
                <a:sym typeface="Arial"/>
              </a:rPr>
              <a:t>Asistencia técnica, </a:t>
            </a:r>
            <a:r>
              <a:rPr kumimoji="0" lang="es-AR" altLang="es-AR" sz="1700" b="0" i="0" u="none" strike="noStrike" kern="0" cap="none" spc="0" normalizeH="0" baseline="0" noProof="0" dirty="0" smtClean="0">
                <a:ln w="0"/>
                <a:solidFill>
                  <a:srgbClr val="000000"/>
                </a:solidFill>
                <a:effectLst/>
                <a:uLnTx/>
                <a:uFillTx/>
                <a:latin typeface="Arial"/>
                <a:ea typeface="+mn-ea"/>
                <a:cs typeface="+mn-cs"/>
                <a:sym typeface="Arial"/>
              </a:rPr>
              <a:t>capacitación </a:t>
            </a:r>
            <a:r>
              <a:rPr kumimoji="0" lang="es-AR" altLang="es-AR" sz="1700" b="0" i="0" u="none" strike="noStrike" kern="0" cap="none" spc="0" normalizeH="0" baseline="0" noProof="0" dirty="0">
                <a:ln w="0"/>
                <a:solidFill>
                  <a:srgbClr val="000000"/>
                </a:solidFill>
                <a:effectLst/>
                <a:uLnTx/>
                <a:uFillTx/>
                <a:latin typeface="Arial"/>
                <a:ea typeface="+mn-ea"/>
                <a:cs typeface="+mn-cs"/>
                <a:sym typeface="Arial"/>
              </a:rPr>
              <a:t>y asesoramiento a gobiernos</a:t>
            </a:r>
          </a:p>
        </p:txBody>
      </p:sp>
      <p:sp>
        <p:nvSpPr>
          <p:cNvPr id="4" name="CuadroTexto 3"/>
          <p:cNvSpPr txBox="1"/>
          <p:nvPr/>
        </p:nvSpPr>
        <p:spPr>
          <a:xfrm>
            <a:off x="614149" y="4335931"/>
            <a:ext cx="333209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AR" sz="2000" b="1" i="0" u="none" strike="noStrike" kern="0" cap="none" spc="0" normalizeH="0" baseline="0" noProof="0" dirty="0">
                <a:ln>
                  <a:noFill/>
                </a:ln>
                <a:solidFill>
                  <a:srgbClr val="FFFFFF">
                    <a:lumMod val="50000"/>
                  </a:srgbClr>
                </a:solidFill>
                <a:effectLst/>
                <a:uLnTx/>
                <a:uFillTx/>
                <a:latin typeface="Arial"/>
                <a:cs typeface="Arial"/>
                <a:sym typeface="Arial"/>
              </a:rPr>
              <a:t>Comunicación/Difusión</a:t>
            </a:r>
            <a:endParaRPr kumimoji="0" lang="es-AR" sz="20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6583637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roceso 10"/>
          <p:cNvSpPr/>
          <p:nvPr/>
        </p:nvSpPr>
        <p:spPr>
          <a:xfrm>
            <a:off x="638675" y="3271234"/>
            <a:ext cx="4517229" cy="796508"/>
          </a:xfrm>
          <a:prstGeom prst="flowChart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2000" b="1" i="0" u="none" strike="noStrike" kern="0" cap="none" spc="0" normalizeH="0" baseline="0" noProof="0" dirty="0">
              <a:ln>
                <a:noFill/>
              </a:ln>
              <a:solidFill>
                <a:srgbClr val="1691D0"/>
              </a:solidFill>
              <a:effectLst/>
              <a:uLnTx/>
              <a:uFillTx/>
              <a:latin typeface="Calibri" panose="020F0502020204030204" pitchFamily="34" charset="0"/>
              <a:ea typeface="+mn-ea"/>
              <a:cs typeface="Calibri" panose="020F0502020204030204" pitchFamily="34" charset="0"/>
              <a:sym typeface="Arial"/>
            </a:endParaRPr>
          </a:p>
        </p:txBody>
      </p:sp>
      <p:sp>
        <p:nvSpPr>
          <p:cNvPr id="12" name="CuadroTexto 11"/>
          <p:cNvSpPr txBox="1"/>
          <p:nvPr/>
        </p:nvSpPr>
        <p:spPr>
          <a:xfrm>
            <a:off x="199507" y="1818332"/>
            <a:ext cx="10910454" cy="3724096"/>
          </a:xfrm>
          <a:prstGeom prst="rect">
            <a:avLst/>
          </a:prstGeom>
          <a:noFill/>
        </p:spPr>
        <p:txBody>
          <a:bodyPr wrap="square" lIns="0" rIns="0">
            <a:spAutoFit/>
          </a:bodyPr>
          <a:lstStyle/>
          <a:p>
            <a:pPr marL="520700" marR="0" lvl="0" indent="-342900" algn="l" defTabSz="914400" rtl="0" eaLnBrk="1" fontAlgn="auto" latinLnBrk="0" hangingPunct="1">
              <a:lnSpc>
                <a:spcPct val="150000"/>
              </a:lnSpc>
              <a:spcBef>
                <a:spcPct val="0"/>
              </a:spcBef>
              <a:spcAft>
                <a:spcPts val="1200"/>
              </a:spcAft>
              <a:buClr>
                <a:srgbClr val="000000"/>
              </a:buClr>
              <a:buSzTx/>
              <a:buFontTx/>
              <a:buAutoNum type="arabicPeriod"/>
              <a:tabLst/>
              <a:defRPr/>
            </a:pPr>
            <a:r>
              <a:rPr kumimoji="0" lang="es-AR" sz="2400" b="0" i="0" u="none" strike="noStrike" kern="0" cap="none" spc="0" normalizeH="0" baseline="0" noProof="0" dirty="0">
                <a:ln>
                  <a:noFill/>
                </a:ln>
                <a:solidFill>
                  <a:srgbClr val="FFFFFF">
                    <a:lumMod val="50000"/>
                  </a:srgbClr>
                </a:solidFill>
                <a:effectLst/>
                <a:uLnTx/>
                <a:uFillTx/>
                <a:latin typeface="Calibri" panose="020F0502020204030204" pitchFamily="34" charset="0"/>
                <a:cs typeface="Calibri" panose="020F0502020204030204" pitchFamily="34" charset="0"/>
                <a:sym typeface="Arial"/>
              </a:rPr>
              <a:t>Desarrollo de acciones </a:t>
            </a:r>
            <a:r>
              <a:rPr lang="es-AR" sz="2400" kern="0" dirty="0" smtClean="0">
                <a:solidFill>
                  <a:srgbClr val="FFFFFF">
                    <a:lumMod val="50000"/>
                  </a:srgbClr>
                </a:solidFill>
                <a:latin typeface="Calibri" panose="020F0502020204030204" pitchFamily="34" charset="0"/>
                <a:cs typeface="Calibri" panose="020F0502020204030204" pitchFamily="34" charset="0"/>
                <a:sym typeface="Arial"/>
              </a:rPr>
              <a:t>de Responsabilidad Social Empresaria</a:t>
            </a:r>
            <a:r>
              <a:rPr kumimoji="0" lang="es-AR" sz="2400" b="0" i="0" u="none" strike="noStrike" kern="0" cap="none" spc="0" normalizeH="0" baseline="0" noProof="0" dirty="0" smtClean="0">
                <a:ln>
                  <a:noFill/>
                </a:ln>
                <a:solidFill>
                  <a:srgbClr val="FFFFFF">
                    <a:lumMod val="50000"/>
                  </a:srgbClr>
                </a:solidFill>
                <a:effectLst/>
                <a:uLnTx/>
                <a:uFillTx/>
                <a:latin typeface="Calibri" panose="020F0502020204030204" pitchFamily="34" charset="0"/>
                <a:cs typeface="Calibri" panose="020F0502020204030204" pitchFamily="34" charset="0"/>
                <a:sym typeface="Arial"/>
              </a:rPr>
              <a:t> </a:t>
            </a:r>
            <a:r>
              <a:rPr kumimoji="0" lang="es-AR" sz="2400" b="0" i="0" u="none" strike="noStrike" kern="0" cap="none" spc="0" normalizeH="0" baseline="0" noProof="0" dirty="0">
                <a:ln>
                  <a:noFill/>
                </a:ln>
                <a:solidFill>
                  <a:srgbClr val="FFFFFF">
                    <a:lumMod val="50000"/>
                  </a:srgbClr>
                </a:solidFill>
                <a:effectLst/>
                <a:uLnTx/>
                <a:uFillTx/>
                <a:latin typeface="Calibri" panose="020F0502020204030204" pitchFamily="34" charset="0"/>
                <a:cs typeface="Calibri" panose="020F0502020204030204" pitchFamily="34" charset="0"/>
                <a:sym typeface="Arial"/>
              </a:rPr>
              <a:t>(RSE)</a:t>
            </a:r>
            <a:endParaRPr kumimoji="0" lang="es-ES" sz="2400" b="0" i="0" u="none" strike="noStrike" kern="0" cap="none" spc="0" normalizeH="0" baseline="0" noProof="0" dirty="0">
              <a:ln>
                <a:noFill/>
              </a:ln>
              <a:solidFill>
                <a:srgbClr val="FFFFFF">
                  <a:lumMod val="50000"/>
                </a:srgbClr>
              </a:solidFill>
              <a:effectLst/>
              <a:uLnTx/>
              <a:uFillTx/>
              <a:latin typeface="Calibri" panose="020F0502020204030204" pitchFamily="34" charset="0"/>
              <a:cs typeface="Calibri" panose="020F0502020204030204" pitchFamily="34" charset="0"/>
              <a:sym typeface="Arial"/>
            </a:endParaRPr>
          </a:p>
          <a:p>
            <a:pPr marL="520700" marR="0" lvl="0" indent="-342900" algn="l" defTabSz="914400" rtl="0" eaLnBrk="1" fontAlgn="auto" latinLnBrk="0" hangingPunct="1">
              <a:lnSpc>
                <a:spcPct val="150000"/>
              </a:lnSpc>
              <a:spcBef>
                <a:spcPct val="0"/>
              </a:spcBef>
              <a:spcAft>
                <a:spcPts val="1200"/>
              </a:spcAft>
              <a:buClr>
                <a:srgbClr val="000000"/>
              </a:buClr>
              <a:buSzTx/>
              <a:buFontTx/>
              <a:buAutoNum type="arabicPeriod"/>
              <a:tabLst/>
              <a:defRPr/>
            </a:pPr>
            <a:r>
              <a:rPr kumimoji="0" lang="es-AR" sz="2400" b="0" i="0" u="none" strike="noStrike" kern="0" cap="none" spc="0" normalizeH="0" baseline="0" noProof="0" dirty="0">
                <a:ln>
                  <a:noFill/>
                </a:ln>
                <a:solidFill>
                  <a:srgbClr val="FFFFFF">
                    <a:lumMod val="50000"/>
                  </a:srgbClr>
                </a:solidFill>
                <a:effectLst/>
                <a:uLnTx/>
                <a:uFillTx/>
                <a:latin typeface="Calibri" panose="020F0502020204030204" pitchFamily="34" charset="0"/>
                <a:cs typeface="Calibri" panose="020F0502020204030204" pitchFamily="34" charset="0"/>
                <a:sym typeface="Arial"/>
              </a:rPr>
              <a:t>Iniciativas vinculadas a las operaciones y procesos de la empresa para reducir y eliminar los impactos negativos y potenciar aquellos que sean positivos para sus grupos de interés.</a:t>
            </a:r>
            <a:endParaRPr kumimoji="0" lang="es-ES" sz="2400" b="0" i="0" u="none" strike="noStrike" kern="0" cap="none" spc="0" normalizeH="0" baseline="0" noProof="0" dirty="0">
              <a:ln>
                <a:noFill/>
              </a:ln>
              <a:solidFill>
                <a:srgbClr val="FFFFFF">
                  <a:lumMod val="50000"/>
                </a:srgbClr>
              </a:solidFill>
              <a:effectLst/>
              <a:uLnTx/>
              <a:uFillTx/>
              <a:latin typeface="Calibri" panose="020F0502020204030204" pitchFamily="34" charset="0"/>
              <a:cs typeface="Calibri" panose="020F0502020204030204" pitchFamily="34" charset="0"/>
              <a:sym typeface="Arial"/>
            </a:endParaRPr>
          </a:p>
          <a:p>
            <a:pPr marL="520700" marR="0" lvl="0" indent="-342900" algn="l" defTabSz="914400" rtl="0" eaLnBrk="1" fontAlgn="auto" latinLnBrk="0" hangingPunct="1">
              <a:lnSpc>
                <a:spcPct val="150000"/>
              </a:lnSpc>
              <a:spcBef>
                <a:spcPct val="0"/>
              </a:spcBef>
              <a:spcAft>
                <a:spcPts val="1200"/>
              </a:spcAft>
              <a:buClr>
                <a:srgbClr val="000000"/>
              </a:buClr>
              <a:buSzTx/>
              <a:buFontTx/>
              <a:buAutoNum type="arabicPeriod"/>
              <a:tabLst/>
              <a:defRPr/>
            </a:pPr>
            <a:r>
              <a:rPr kumimoji="0" lang="es-AR" sz="2400" b="0" i="0" u="none" strike="noStrike" kern="0" cap="none" spc="0" normalizeH="0" baseline="0" noProof="0" dirty="0">
                <a:ln>
                  <a:noFill/>
                </a:ln>
                <a:solidFill>
                  <a:srgbClr val="FFFFFF">
                    <a:lumMod val="50000"/>
                  </a:srgbClr>
                </a:solidFill>
                <a:effectLst/>
                <a:uLnTx/>
                <a:uFillTx/>
                <a:latin typeface="Calibri" panose="020F0502020204030204" pitchFamily="34" charset="0"/>
                <a:cs typeface="Calibri" panose="020F0502020204030204" pitchFamily="34" charset="0"/>
                <a:sym typeface="Arial"/>
              </a:rPr>
              <a:t>Desarrollo de productos y servicios innovadores, en el marco del sector de actividad de la empresa, que contribuyan a las metas establecidas para los ODS</a:t>
            </a:r>
            <a:r>
              <a:rPr kumimoji="0" lang="es-AR" sz="2400" b="0" i="0" u="none" strike="noStrike" kern="0" cap="none" spc="0" normalizeH="0" baseline="0" noProof="0" dirty="0">
                <a:ln>
                  <a:noFill/>
                </a:ln>
                <a:solidFill>
                  <a:srgbClr val="000000"/>
                </a:solidFill>
                <a:effectLst/>
                <a:uLnTx/>
                <a:uFillTx/>
                <a:latin typeface="Arial"/>
                <a:cs typeface="Arial"/>
                <a:sym typeface="Arial"/>
              </a:rPr>
              <a:t>.</a:t>
            </a:r>
            <a:endParaRPr kumimoji="0" lang="es-ES" sz="2400" b="0" i="0" u="none" strike="noStrike" kern="0" cap="none" spc="0" normalizeH="0" baseline="0" noProof="0" dirty="0">
              <a:ln>
                <a:noFill/>
              </a:ln>
              <a:solidFill>
                <a:srgbClr val="000000"/>
              </a:solidFill>
              <a:effectLst/>
              <a:uLnTx/>
              <a:uFillTx/>
              <a:latin typeface="Arial"/>
              <a:cs typeface="Arial"/>
              <a:sym typeface="Arial"/>
            </a:endParaRPr>
          </a:p>
        </p:txBody>
      </p:sp>
      <p:sp>
        <p:nvSpPr>
          <p:cNvPr id="11" name="Título 3"/>
          <p:cNvSpPr txBox="1">
            <a:spLocks/>
          </p:cNvSpPr>
          <p:nvPr/>
        </p:nvSpPr>
        <p:spPr>
          <a:xfrm>
            <a:off x="290946" y="1108698"/>
            <a:ext cx="10687641" cy="618194"/>
          </a:xfrm>
          <a:prstGeom prst="rect">
            <a:avLst/>
          </a:prstGeom>
          <a:noFill/>
          <a:ln>
            <a:noFill/>
          </a:ln>
        </p:spPr>
        <p:txBody>
          <a:bodyPr lIns="91425" tIns="91425" rIns="91425" bIns="91425" anchor="ctr" anchorCtr="0"/>
          <a:lstStyle>
            <a:defPPr marR="0" lvl="0" algn="l" rtl="0">
              <a:lnSpc>
                <a:spcPct val="100000"/>
              </a:lnSpc>
              <a:spcBef>
                <a:spcPts val="0"/>
              </a:spcBef>
              <a:spcAft>
                <a:spcPts val="0"/>
              </a:spcAft>
            </a:defPPr>
            <a:lvl1pPr marL="0" marR="0" lvl="0" indent="0" algn="l" rtl="0">
              <a:lnSpc>
                <a:spcPct val="90000"/>
              </a:lnSpc>
              <a:spcBef>
                <a:spcPts val="0"/>
              </a:spcBef>
              <a:spcAft>
                <a:spcPts val="0"/>
              </a:spcAft>
              <a:buClr>
                <a:schemeClr val="dk1"/>
              </a:buClr>
              <a:buFont typeface="Calibri"/>
              <a:buNone/>
              <a:defRPr sz="2400" b="1" i="0" u="none" strike="noStrike" cap="none">
                <a:solidFill>
                  <a:srgbClr val="0095D5"/>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pPr lvl="0" defTabSz="914400" eaLnBrk="1" fontAlgn="auto" latinLnBrk="0" hangingPunct="1">
              <a:buSzTx/>
              <a:tabLst/>
              <a:defRPr/>
            </a:pPr>
            <a:r>
              <a:rPr lang="es-ES_tradnl" dirty="0">
                <a:latin typeface="Calibri" panose="020F0502020204030204" pitchFamily="34" charset="0"/>
                <a:cs typeface="Calibri" panose="020F0502020204030204" pitchFamily="34" charset="0"/>
              </a:rPr>
              <a:t>ENFOQUES NO EXCLUYENTES SOBRE EL ABORDAJE A LOS ODS </a:t>
            </a:r>
            <a:endParaRPr lang="es-AR" dirty="0">
              <a:latin typeface="Calibri" panose="020F0502020204030204" pitchFamily="34" charset="0"/>
              <a:cs typeface="Calibri" panose="020F0502020204030204" pitchFamily="34" charset="0"/>
            </a:endParaRPr>
          </a:p>
        </p:txBody>
      </p:sp>
      <p:sp>
        <p:nvSpPr>
          <p:cNvPr id="8" name="Título 3"/>
          <p:cNvSpPr>
            <a:spLocks noGrp="1"/>
          </p:cNvSpPr>
          <p:nvPr>
            <p:ph type="title"/>
          </p:nvPr>
        </p:nvSpPr>
        <p:spPr>
          <a:xfrm>
            <a:off x="290946" y="203970"/>
            <a:ext cx="11728647" cy="644135"/>
          </a:xfrm>
        </p:spPr>
        <p:txBody>
          <a:bodyPr/>
          <a:lstStyle/>
          <a:p>
            <a:r>
              <a:rPr lang="es-AR" sz="2800" dirty="0">
                <a:latin typeface="Calibri" panose="020F0502020204030204" pitchFamily="34" charset="0"/>
                <a:cs typeface="Calibri" panose="020F0502020204030204" pitchFamily="34" charset="0"/>
                <a:sym typeface="Arial"/>
              </a:rPr>
              <a:t>El papel del sector privado empresarial</a:t>
            </a:r>
          </a:p>
        </p:txBody>
      </p:sp>
    </p:spTree>
    <p:extLst>
      <p:ext uri="{BB962C8B-B14F-4D97-AF65-F5344CB8AC3E}">
        <p14:creationId xmlns:p14="http://schemas.microsoft.com/office/powerpoint/2010/main" val="3283967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3</a:t>
            </a:fld>
            <a:endParaRPr lang="es-AR"/>
          </a:p>
        </p:txBody>
      </p:sp>
      <p:sp>
        <p:nvSpPr>
          <p:cNvPr id="3" name="Rectángulo 2"/>
          <p:cNvSpPr/>
          <p:nvPr/>
        </p:nvSpPr>
        <p:spPr>
          <a:xfrm>
            <a:off x="8202705" y="4737141"/>
            <a:ext cx="3787199" cy="276999"/>
          </a:xfrm>
          <a:prstGeom prst="rect">
            <a:avLst/>
          </a:prstGeom>
        </p:spPr>
        <p:txBody>
          <a:bodyPr wrap="square">
            <a:spAutoFit/>
          </a:bodyPr>
          <a:lstStyle/>
          <a:p>
            <a:pPr algn="r">
              <a:defRPr/>
            </a:pPr>
            <a:r>
              <a:rPr lang="es-AR" sz="1200" i="1" dirty="0" smtClean="0">
                <a:latin typeface="Calibri" panose="020F0502020204030204" pitchFamily="34" charset="0"/>
                <a:cs typeface="Calibri" panose="020F0502020204030204" pitchFamily="34" charset="0"/>
              </a:rPr>
              <a:t>Comisión Mundial de Medio Ambiente y Desarrollo, 1988</a:t>
            </a:r>
          </a:p>
        </p:txBody>
      </p:sp>
      <p:sp>
        <p:nvSpPr>
          <p:cNvPr id="4" name="Título 1"/>
          <p:cNvSpPr txBox="1">
            <a:spLocks/>
          </p:cNvSpPr>
          <p:nvPr/>
        </p:nvSpPr>
        <p:spPr>
          <a:xfrm>
            <a:off x="323556" y="3918"/>
            <a:ext cx="8820443" cy="54944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r>
              <a:rPr lang="es-ES_tradnl" sz="3600" b="1" dirty="0" smtClean="0">
                <a:solidFill>
                  <a:srgbClr val="4EA4D2"/>
                </a:solidFill>
                <a:latin typeface="Calibri" panose="020F0502020204030204" pitchFamily="34" charset="0"/>
                <a:cs typeface="Calibri" panose="020F0502020204030204" pitchFamily="34" charset="0"/>
              </a:rPr>
              <a:t>Desarrollo Sostenible</a:t>
            </a:r>
            <a:endParaRPr lang="es-AR" sz="3600" b="1" dirty="0">
              <a:solidFill>
                <a:srgbClr val="4EA4D2"/>
              </a:solidFill>
              <a:latin typeface="Calibri" panose="020F0502020204030204" pitchFamily="34" charset="0"/>
              <a:cs typeface="Calibri" panose="020F0502020204030204" pitchFamily="34" charset="0"/>
            </a:endParaRPr>
          </a:p>
        </p:txBody>
      </p:sp>
      <p:pic>
        <p:nvPicPr>
          <p:cNvPr id="5" name="Imagen 4"/>
          <p:cNvPicPr>
            <a:picLocks noChangeAspect="1"/>
          </p:cNvPicPr>
          <p:nvPr/>
        </p:nvPicPr>
        <p:blipFill>
          <a:blip r:embed="rId3"/>
          <a:stretch>
            <a:fillRect/>
          </a:stretch>
        </p:blipFill>
        <p:spPr>
          <a:xfrm>
            <a:off x="635933" y="777777"/>
            <a:ext cx="7181850" cy="4667250"/>
          </a:xfrm>
          <a:prstGeom prst="rect">
            <a:avLst/>
          </a:prstGeom>
        </p:spPr>
      </p:pic>
      <p:pic>
        <p:nvPicPr>
          <p:cNvPr id="6" name="Imagen 5"/>
          <p:cNvPicPr>
            <a:picLocks noChangeAspect="1"/>
          </p:cNvPicPr>
          <p:nvPr/>
        </p:nvPicPr>
        <p:blipFill>
          <a:blip r:embed="rId4"/>
          <a:stretch>
            <a:fillRect/>
          </a:stretch>
        </p:blipFill>
        <p:spPr>
          <a:xfrm>
            <a:off x="8135096" y="1598047"/>
            <a:ext cx="3854808" cy="2909599"/>
          </a:xfrm>
          <a:prstGeom prst="rect">
            <a:avLst/>
          </a:prstGeom>
        </p:spPr>
      </p:pic>
    </p:spTree>
    <p:extLst>
      <p:ext uri="{BB962C8B-B14F-4D97-AF65-F5344CB8AC3E}">
        <p14:creationId xmlns:p14="http://schemas.microsoft.com/office/powerpoint/2010/main" val="3333416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30</a:t>
            </a:fld>
            <a:endParaRPr lang="es-AR"/>
          </a:p>
        </p:txBody>
      </p:sp>
      <p:sp>
        <p:nvSpPr>
          <p:cNvPr id="3" name="Forma libre 2"/>
          <p:cNvSpPr/>
          <p:nvPr/>
        </p:nvSpPr>
        <p:spPr>
          <a:xfrm>
            <a:off x="271305" y="1157783"/>
            <a:ext cx="3079804" cy="408104"/>
          </a:xfrm>
          <a:custGeom>
            <a:avLst/>
            <a:gdLst>
              <a:gd name="connsiteX0" fmla="*/ 0 w 5854938"/>
              <a:gd name="connsiteY0" fmla="*/ 73801 h 442800"/>
              <a:gd name="connsiteX1" fmla="*/ 73801 w 5854938"/>
              <a:gd name="connsiteY1" fmla="*/ 0 h 442800"/>
              <a:gd name="connsiteX2" fmla="*/ 5781137 w 5854938"/>
              <a:gd name="connsiteY2" fmla="*/ 0 h 442800"/>
              <a:gd name="connsiteX3" fmla="*/ 5854938 w 5854938"/>
              <a:gd name="connsiteY3" fmla="*/ 73801 h 442800"/>
              <a:gd name="connsiteX4" fmla="*/ 5854938 w 5854938"/>
              <a:gd name="connsiteY4" fmla="*/ 368999 h 442800"/>
              <a:gd name="connsiteX5" fmla="*/ 5781137 w 5854938"/>
              <a:gd name="connsiteY5" fmla="*/ 442800 h 442800"/>
              <a:gd name="connsiteX6" fmla="*/ 73801 w 5854938"/>
              <a:gd name="connsiteY6" fmla="*/ 442800 h 442800"/>
              <a:gd name="connsiteX7" fmla="*/ 0 w 5854938"/>
              <a:gd name="connsiteY7" fmla="*/ 368999 h 442800"/>
              <a:gd name="connsiteX8" fmla="*/ 0 w 5854938"/>
              <a:gd name="connsiteY8" fmla="*/ 73801 h 44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4938" h="442800">
                <a:moveTo>
                  <a:pt x="0" y="73801"/>
                </a:moveTo>
                <a:cubicBezTo>
                  <a:pt x="0" y="33042"/>
                  <a:pt x="33042" y="0"/>
                  <a:pt x="73801" y="0"/>
                </a:cubicBezTo>
                <a:lnTo>
                  <a:pt x="5781137" y="0"/>
                </a:lnTo>
                <a:cubicBezTo>
                  <a:pt x="5821896" y="0"/>
                  <a:pt x="5854938" y="33042"/>
                  <a:pt x="5854938" y="73801"/>
                </a:cubicBezTo>
                <a:lnTo>
                  <a:pt x="5854938" y="368999"/>
                </a:lnTo>
                <a:cubicBezTo>
                  <a:pt x="5854938" y="409758"/>
                  <a:pt x="5821896" y="442800"/>
                  <a:pt x="5781137" y="442800"/>
                </a:cubicBezTo>
                <a:lnTo>
                  <a:pt x="73801" y="442800"/>
                </a:lnTo>
                <a:cubicBezTo>
                  <a:pt x="33042" y="442800"/>
                  <a:pt x="0" y="409758"/>
                  <a:pt x="0" y="368999"/>
                </a:cubicBezTo>
                <a:lnTo>
                  <a:pt x="0" y="73801"/>
                </a:lnTo>
                <a:close/>
              </a:path>
            </a:pathLst>
          </a:custGeom>
          <a:solidFill>
            <a:srgbClr val="4EA4D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511" tIns="21616" rIns="184511" bIns="21616" numCol="1" spcCol="1270" anchor="ctr" anchorCtr="0">
            <a:noAutofit/>
          </a:bodyPr>
          <a:lstStyle/>
          <a:p>
            <a:pPr lvl="0" algn="ctr" defTabSz="889000">
              <a:lnSpc>
                <a:spcPct val="90000"/>
              </a:lnSpc>
              <a:spcBef>
                <a:spcPct val="0"/>
              </a:spcBef>
              <a:spcAft>
                <a:spcPct val="35000"/>
              </a:spcAft>
            </a:pPr>
            <a:r>
              <a:rPr lang="es-ES" sz="2000" b="1" kern="1200" dirty="0">
                <a:latin typeface="Calibri" panose="020F0502020204030204" pitchFamily="34" charset="0"/>
                <a:cs typeface="Calibri" panose="020F0502020204030204" pitchFamily="34" charset="0"/>
              </a:rPr>
              <a:t> ÁMBITO NACIONAL</a:t>
            </a:r>
          </a:p>
        </p:txBody>
      </p:sp>
      <p:sp>
        <p:nvSpPr>
          <p:cNvPr id="4" name="Forma libre 3"/>
          <p:cNvSpPr/>
          <p:nvPr/>
        </p:nvSpPr>
        <p:spPr>
          <a:xfrm>
            <a:off x="3691468" y="1126510"/>
            <a:ext cx="4547366" cy="439377"/>
          </a:xfrm>
          <a:custGeom>
            <a:avLst/>
            <a:gdLst>
              <a:gd name="connsiteX0" fmla="*/ 0 w 5854938"/>
              <a:gd name="connsiteY0" fmla="*/ 73801 h 442800"/>
              <a:gd name="connsiteX1" fmla="*/ 73801 w 5854938"/>
              <a:gd name="connsiteY1" fmla="*/ 0 h 442800"/>
              <a:gd name="connsiteX2" fmla="*/ 5781137 w 5854938"/>
              <a:gd name="connsiteY2" fmla="*/ 0 h 442800"/>
              <a:gd name="connsiteX3" fmla="*/ 5854938 w 5854938"/>
              <a:gd name="connsiteY3" fmla="*/ 73801 h 442800"/>
              <a:gd name="connsiteX4" fmla="*/ 5854938 w 5854938"/>
              <a:gd name="connsiteY4" fmla="*/ 368999 h 442800"/>
              <a:gd name="connsiteX5" fmla="*/ 5781137 w 5854938"/>
              <a:gd name="connsiteY5" fmla="*/ 442800 h 442800"/>
              <a:gd name="connsiteX6" fmla="*/ 73801 w 5854938"/>
              <a:gd name="connsiteY6" fmla="*/ 442800 h 442800"/>
              <a:gd name="connsiteX7" fmla="*/ 0 w 5854938"/>
              <a:gd name="connsiteY7" fmla="*/ 368999 h 442800"/>
              <a:gd name="connsiteX8" fmla="*/ 0 w 5854938"/>
              <a:gd name="connsiteY8" fmla="*/ 73801 h 44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4938" h="442800">
                <a:moveTo>
                  <a:pt x="0" y="73801"/>
                </a:moveTo>
                <a:cubicBezTo>
                  <a:pt x="0" y="33042"/>
                  <a:pt x="33042" y="0"/>
                  <a:pt x="73801" y="0"/>
                </a:cubicBezTo>
                <a:lnTo>
                  <a:pt x="5781137" y="0"/>
                </a:lnTo>
                <a:cubicBezTo>
                  <a:pt x="5821896" y="0"/>
                  <a:pt x="5854938" y="33042"/>
                  <a:pt x="5854938" y="73801"/>
                </a:cubicBezTo>
                <a:lnTo>
                  <a:pt x="5854938" y="368999"/>
                </a:lnTo>
                <a:cubicBezTo>
                  <a:pt x="5854938" y="409758"/>
                  <a:pt x="5821896" y="442800"/>
                  <a:pt x="5781137" y="442800"/>
                </a:cubicBezTo>
                <a:lnTo>
                  <a:pt x="73801" y="442800"/>
                </a:lnTo>
                <a:cubicBezTo>
                  <a:pt x="33042" y="442800"/>
                  <a:pt x="0" y="409758"/>
                  <a:pt x="0" y="368999"/>
                </a:cubicBezTo>
                <a:lnTo>
                  <a:pt x="0" y="73801"/>
                </a:lnTo>
                <a:close/>
              </a:path>
            </a:pathLst>
          </a:custGeom>
          <a:solidFill>
            <a:srgbClr val="4EA4D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511" tIns="21616" rIns="184511" bIns="21616" numCol="1" spcCol="1270" anchor="ctr" anchorCtr="0">
            <a:noAutofit/>
          </a:bodyPr>
          <a:lstStyle/>
          <a:p>
            <a:pPr lvl="0" algn="ctr" defTabSz="889000">
              <a:lnSpc>
                <a:spcPct val="90000"/>
              </a:lnSpc>
              <a:spcBef>
                <a:spcPct val="0"/>
              </a:spcBef>
              <a:spcAft>
                <a:spcPct val="35000"/>
              </a:spcAft>
            </a:pPr>
            <a:r>
              <a:rPr lang="es-ES" sz="2000" b="1" kern="1200" dirty="0" smtClean="0">
                <a:latin typeface="Calibri" panose="020F0502020204030204" pitchFamily="34" charset="0"/>
                <a:cs typeface="Calibri" panose="020F0502020204030204" pitchFamily="34" charset="0"/>
              </a:rPr>
              <a:t>ÁMBITO </a:t>
            </a:r>
            <a:r>
              <a:rPr lang="es-ES" sz="2000" b="1" kern="1200" dirty="0">
                <a:latin typeface="Calibri" panose="020F0502020204030204" pitchFamily="34" charset="0"/>
                <a:cs typeface="Calibri" panose="020F0502020204030204" pitchFamily="34" charset="0"/>
              </a:rPr>
              <a:t>REGIONAL</a:t>
            </a:r>
          </a:p>
        </p:txBody>
      </p:sp>
      <p:sp>
        <p:nvSpPr>
          <p:cNvPr id="5" name="Forma libre 4"/>
          <p:cNvSpPr/>
          <p:nvPr/>
        </p:nvSpPr>
        <p:spPr>
          <a:xfrm>
            <a:off x="8645095" y="1123087"/>
            <a:ext cx="3344808" cy="442800"/>
          </a:xfrm>
          <a:custGeom>
            <a:avLst/>
            <a:gdLst>
              <a:gd name="connsiteX0" fmla="*/ 0 w 5854938"/>
              <a:gd name="connsiteY0" fmla="*/ 73801 h 442800"/>
              <a:gd name="connsiteX1" fmla="*/ 73801 w 5854938"/>
              <a:gd name="connsiteY1" fmla="*/ 0 h 442800"/>
              <a:gd name="connsiteX2" fmla="*/ 5781137 w 5854938"/>
              <a:gd name="connsiteY2" fmla="*/ 0 h 442800"/>
              <a:gd name="connsiteX3" fmla="*/ 5854938 w 5854938"/>
              <a:gd name="connsiteY3" fmla="*/ 73801 h 442800"/>
              <a:gd name="connsiteX4" fmla="*/ 5854938 w 5854938"/>
              <a:gd name="connsiteY4" fmla="*/ 368999 h 442800"/>
              <a:gd name="connsiteX5" fmla="*/ 5781137 w 5854938"/>
              <a:gd name="connsiteY5" fmla="*/ 442800 h 442800"/>
              <a:gd name="connsiteX6" fmla="*/ 73801 w 5854938"/>
              <a:gd name="connsiteY6" fmla="*/ 442800 h 442800"/>
              <a:gd name="connsiteX7" fmla="*/ 0 w 5854938"/>
              <a:gd name="connsiteY7" fmla="*/ 368999 h 442800"/>
              <a:gd name="connsiteX8" fmla="*/ 0 w 5854938"/>
              <a:gd name="connsiteY8" fmla="*/ 73801 h 44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4938" h="442800">
                <a:moveTo>
                  <a:pt x="0" y="73801"/>
                </a:moveTo>
                <a:cubicBezTo>
                  <a:pt x="0" y="33042"/>
                  <a:pt x="33042" y="0"/>
                  <a:pt x="73801" y="0"/>
                </a:cubicBezTo>
                <a:lnTo>
                  <a:pt x="5781137" y="0"/>
                </a:lnTo>
                <a:cubicBezTo>
                  <a:pt x="5821896" y="0"/>
                  <a:pt x="5854938" y="33042"/>
                  <a:pt x="5854938" y="73801"/>
                </a:cubicBezTo>
                <a:lnTo>
                  <a:pt x="5854938" y="368999"/>
                </a:lnTo>
                <a:cubicBezTo>
                  <a:pt x="5854938" y="409758"/>
                  <a:pt x="5821896" y="442800"/>
                  <a:pt x="5781137" y="442800"/>
                </a:cubicBezTo>
                <a:lnTo>
                  <a:pt x="73801" y="442800"/>
                </a:lnTo>
                <a:cubicBezTo>
                  <a:pt x="33042" y="442800"/>
                  <a:pt x="0" y="409758"/>
                  <a:pt x="0" y="368999"/>
                </a:cubicBezTo>
                <a:lnTo>
                  <a:pt x="0" y="73801"/>
                </a:lnTo>
                <a:close/>
              </a:path>
            </a:pathLst>
          </a:custGeom>
          <a:solidFill>
            <a:srgbClr val="4EA4D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511" tIns="21616" rIns="184511" bIns="21616" numCol="1" spcCol="1270" anchor="ctr" anchorCtr="0">
            <a:noAutofit/>
          </a:bodyPr>
          <a:lstStyle/>
          <a:p>
            <a:pPr lvl="0" algn="ctr" defTabSz="889000">
              <a:lnSpc>
                <a:spcPct val="90000"/>
              </a:lnSpc>
              <a:spcBef>
                <a:spcPct val="0"/>
              </a:spcBef>
              <a:spcAft>
                <a:spcPct val="35000"/>
              </a:spcAft>
            </a:pPr>
            <a:r>
              <a:rPr lang="es-ES" sz="2000" b="1" kern="1200" dirty="0">
                <a:latin typeface="Calibri" panose="020F0502020204030204" pitchFamily="34" charset="0"/>
                <a:cs typeface="Calibri" panose="020F0502020204030204" pitchFamily="34" charset="0"/>
              </a:rPr>
              <a:t>ÁMBITO INTERNACIONAL</a:t>
            </a:r>
          </a:p>
        </p:txBody>
      </p:sp>
      <p:sp>
        <p:nvSpPr>
          <p:cNvPr id="6" name="Rectángulo 5"/>
          <p:cNvSpPr/>
          <p:nvPr/>
        </p:nvSpPr>
        <p:spPr>
          <a:xfrm>
            <a:off x="199505" y="2317997"/>
            <a:ext cx="3102495" cy="923330"/>
          </a:xfrm>
          <a:prstGeom prst="rect">
            <a:avLst/>
          </a:prstGeom>
        </p:spPr>
        <p:txBody>
          <a:bodyPr wrap="square">
            <a:spAutoFit/>
          </a:bodyPr>
          <a:lstStyle/>
          <a:p>
            <a:pPr algn="ctr"/>
            <a:r>
              <a:rPr lang="es-MX" sz="1800" dirty="0" smtClean="0">
                <a:solidFill>
                  <a:srgbClr val="1562C6"/>
                </a:solidFill>
                <a:latin typeface="Calibri" pitchFamily="34" charset="0"/>
                <a:cs typeface="Calibri" pitchFamily="34" charset="0"/>
              </a:rPr>
              <a:t>Informe Voluntario Nacional 2017</a:t>
            </a:r>
          </a:p>
          <a:p>
            <a:pPr algn="ctr"/>
            <a:r>
              <a:rPr lang="es-MX" sz="1800" dirty="0" smtClean="0">
                <a:solidFill>
                  <a:srgbClr val="1562C6"/>
                </a:solidFill>
                <a:latin typeface="Calibri" pitchFamily="34" charset="0"/>
                <a:cs typeface="Calibri" pitchFamily="34" charset="0"/>
              </a:rPr>
              <a:t>Informe País ODS 2018</a:t>
            </a:r>
            <a:endParaRPr lang="es-AR" sz="1800" dirty="0">
              <a:latin typeface="Calibri" pitchFamily="34" charset="0"/>
              <a:cs typeface="Calibri" pitchFamily="34" charset="0"/>
            </a:endParaRPr>
          </a:p>
        </p:txBody>
      </p:sp>
      <p:sp>
        <p:nvSpPr>
          <p:cNvPr id="7" name="Rectángulo 6"/>
          <p:cNvSpPr/>
          <p:nvPr/>
        </p:nvSpPr>
        <p:spPr>
          <a:xfrm>
            <a:off x="4147785" y="2032953"/>
            <a:ext cx="3431736" cy="307777"/>
          </a:xfrm>
          <a:prstGeom prst="rect">
            <a:avLst/>
          </a:prstGeom>
        </p:spPr>
        <p:txBody>
          <a:bodyPr wrap="square">
            <a:spAutoFit/>
          </a:bodyPr>
          <a:lstStyle/>
          <a:p>
            <a:pPr algn="ctr"/>
            <a:r>
              <a:rPr lang="es-MX" dirty="0" smtClean="0">
                <a:solidFill>
                  <a:srgbClr val="1562C6"/>
                </a:solidFill>
                <a:latin typeface="Roboto"/>
              </a:rPr>
              <a:t>Informe Voluntario Nacional 2017</a:t>
            </a:r>
            <a:endParaRPr lang="es-AR" dirty="0"/>
          </a:p>
        </p:txBody>
      </p:sp>
      <p:sp>
        <p:nvSpPr>
          <p:cNvPr id="8" name="Rectángulo 7"/>
          <p:cNvSpPr/>
          <p:nvPr/>
        </p:nvSpPr>
        <p:spPr>
          <a:xfrm>
            <a:off x="3743214" y="2313413"/>
            <a:ext cx="4672653" cy="523220"/>
          </a:xfrm>
          <a:prstGeom prst="rect">
            <a:avLst/>
          </a:prstGeom>
        </p:spPr>
        <p:txBody>
          <a:bodyPr wrap="square">
            <a:spAutoFit/>
          </a:bodyPr>
          <a:lstStyle/>
          <a:p>
            <a:r>
              <a:rPr lang="es-MX" b="1" dirty="0" smtClean="0">
                <a:solidFill>
                  <a:schemeClr val="accent5"/>
                </a:solidFill>
                <a:latin typeface="Calibri" pitchFamily="34" charset="0"/>
                <a:cs typeface="Calibri" pitchFamily="34" charset="0"/>
              </a:rPr>
              <a:t>Informes sobre </a:t>
            </a:r>
            <a:r>
              <a:rPr lang="es-MX" b="1" dirty="0">
                <a:solidFill>
                  <a:schemeClr val="accent5"/>
                </a:solidFill>
                <a:latin typeface="Calibri" pitchFamily="34" charset="0"/>
                <a:cs typeface="Calibri" pitchFamily="34" charset="0"/>
              </a:rPr>
              <a:t>el progreso y los desafíos regionales de la Agenda 2030 </a:t>
            </a:r>
            <a:r>
              <a:rPr lang="es-MX" b="1" dirty="0" smtClean="0">
                <a:solidFill>
                  <a:schemeClr val="accent5"/>
                </a:solidFill>
                <a:latin typeface="Calibri" pitchFamily="34" charset="0"/>
                <a:cs typeface="Calibri" pitchFamily="34" charset="0"/>
              </a:rPr>
              <a:t>(</a:t>
            </a:r>
            <a:r>
              <a:rPr lang="es-MX" b="1" dirty="0" err="1" smtClean="0">
                <a:solidFill>
                  <a:schemeClr val="accent5"/>
                </a:solidFill>
                <a:latin typeface="Calibri" pitchFamily="34" charset="0"/>
                <a:cs typeface="Calibri" pitchFamily="34" charset="0"/>
              </a:rPr>
              <a:t>Cepal</a:t>
            </a:r>
            <a:r>
              <a:rPr lang="es-MX" b="1" dirty="0" smtClean="0">
                <a:solidFill>
                  <a:schemeClr val="accent5"/>
                </a:solidFill>
                <a:latin typeface="Calibri" pitchFamily="34" charset="0"/>
                <a:cs typeface="Calibri" pitchFamily="34" charset="0"/>
              </a:rPr>
              <a:t>).</a:t>
            </a:r>
            <a:endParaRPr lang="es-AR" b="1" dirty="0">
              <a:solidFill>
                <a:schemeClr val="accent5"/>
              </a:solidFill>
              <a:latin typeface="Calibri" pitchFamily="34" charset="0"/>
              <a:cs typeface="Calibri" pitchFamily="34" charset="0"/>
            </a:endParaRPr>
          </a:p>
        </p:txBody>
      </p:sp>
      <p:pic>
        <p:nvPicPr>
          <p:cNvPr id="9" name="Imagen 8"/>
          <p:cNvPicPr>
            <a:picLocks noChangeAspect="1"/>
          </p:cNvPicPr>
          <p:nvPr/>
        </p:nvPicPr>
        <p:blipFill>
          <a:blip r:embed="rId2"/>
          <a:stretch>
            <a:fillRect/>
          </a:stretch>
        </p:blipFill>
        <p:spPr>
          <a:xfrm>
            <a:off x="3743214" y="1614445"/>
            <a:ext cx="4227459" cy="681651"/>
          </a:xfrm>
          <a:prstGeom prst="rect">
            <a:avLst/>
          </a:prstGeom>
        </p:spPr>
      </p:pic>
      <p:pic>
        <p:nvPicPr>
          <p:cNvPr id="10" name="Imagen 9"/>
          <p:cNvPicPr>
            <a:picLocks noChangeAspect="1"/>
          </p:cNvPicPr>
          <p:nvPr/>
        </p:nvPicPr>
        <p:blipFill>
          <a:blip r:embed="rId3"/>
          <a:stretch>
            <a:fillRect/>
          </a:stretch>
        </p:blipFill>
        <p:spPr>
          <a:xfrm>
            <a:off x="8816458" y="2037354"/>
            <a:ext cx="3059913" cy="561286"/>
          </a:xfrm>
          <a:prstGeom prst="rect">
            <a:avLst/>
          </a:prstGeom>
        </p:spPr>
      </p:pic>
      <p:pic>
        <p:nvPicPr>
          <p:cNvPr id="11" name="Imagen 15"/>
          <p:cNvPicPr>
            <a:picLocks noChangeAspect="1"/>
          </p:cNvPicPr>
          <p:nvPr/>
        </p:nvPicPr>
        <p:blipFill>
          <a:blip r:embed="rId4"/>
          <a:stretch>
            <a:fillRect/>
          </a:stretch>
        </p:blipFill>
        <p:spPr>
          <a:xfrm>
            <a:off x="271305" y="3656763"/>
            <a:ext cx="1426728" cy="1996317"/>
          </a:xfrm>
          <a:prstGeom prst="rect">
            <a:avLst/>
          </a:prstGeom>
        </p:spPr>
      </p:pic>
      <p:pic>
        <p:nvPicPr>
          <p:cNvPr id="12" name="Imagen 2"/>
          <p:cNvPicPr>
            <a:picLocks noChangeAspect="1"/>
          </p:cNvPicPr>
          <p:nvPr/>
        </p:nvPicPr>
        <p:blipFill>
          <a:blip r:embed="rId5"/>
          <a:stretch>
            <a:fillRect/>
          </a:stretch>
        </p:blipFill>
        <p:spPr>
          <a:xfrm>
            <a:off x="1946244" y="3640956"/>
            <a:ext cx="1404865" cy="1983336"/>
          </a:xfrm>
          <a:prstGeom prst="rect">
            <a:avLst/>
          </a:prstGeom>
          <a:ln>
            <a:solidFill>
              <a:schemeClr val="accent1">
                <a:lumMod val="75000"/>
              </a:schemeClr>
            </a:solidFill>
          </a:ln>
        </p:spPr>
      </p:pic>
      <p:pic>
        <p:nvPicPr>
          <p:cNvPr id="13" name="Imagen 15"/>
          <p:cNvPicPr>
            <a:picLocks noChangeAspect="1"/>
          </p:cNvPicPr>
          <p:nvPr/>
        </p:nvPicPr>
        <p:blipFill>
          <a:blip r:embed="rId4"/>
          <a:stretch>
            <a:fillRect/>
          </a:stretch>
        </p:blipFill>
        <p:spPr>
          <a:xfrm>
            <a:off x="3766792" y="3612169"/>
            <a:ext cx="1458597" cy="2084880"/>
          </a:xfrm>
          <a:prstGeom prst="rect">
            <a:avLst/>
          </a:prstGeom>
        </p:spPr>
      </p:pic>
      <p:pic>
        <p:nvPicPr>
          <p:cNvPr id="14" name="Imagen 15"/>
          <p:cNvPicPr>
            <a:picLocks noChangeAspect="1"/>
          </p:cNvPicPr>
          <p:nvPr/>
        </p:nvPicPr>
        <p:blipFill>
          <a:blip r:embed="rId4"/>
          <a:stretch>
            <a:fillRect/>
          </a:stretch>
        </p:blipFill>
        <p:spPr>
          <a:xfrm>
            <a:off x="8816458" y="3611552"/>
            <a:ext cx="1490463" cy="2085497"/>
          </a:xfrm>
          <a:prstGeom prst="rect">
            <a:avLst/>
          </a:prstGeom>
        </p:spPr>
      </p:pic>
      <p:pic>
        <p:nvPicPr>
          <p:cNvPr id="15" name="Imagen 14"/>
          <p:cNvPicPr>
            <a:picLocks noChangeAspect="1"/>
          </p:cNvPicPr>
          <p:nvPr/>
        </p:nvPicPr>
        <p:blipFill>
          <a:blip r:embed="rId6"/>
          <a:stretch>
            <a:fillRect/>
          </a:stretch>
        </p:blipFill>
        <p:spPr>
          <a:xfrm>
            <a:off x="10377501" y="3537805"/>
            <a:ext cx="1639534" cy="2115273"/>
          </a:xfrm>
          <a:prstGeom prst="rect">
            <a:avLst/>
          </a:prstGeom>
        </p:spPr>
      </p:pic>
      <p:pic>
        <p:nvPicPr>
          <p:cNvPr id="16" name="Picture 2" descr="Portad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94037" y="3684311"/>
            <a:ext cx="1499076" cy="201273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7" name="Título 1"/>
          <p:cNvSpPr txBox="1">
            <a:spLocks/>
          </p:cNvSpPr>
          <p:nvPr/>
        </p:nvSpPr>
        <p:spPr>
          <a:xfrm>
            <a:off x="199505" y="195027"/>
            <a:ext cx="11748645" cy="425686"/>
          </a:xfrm>
          <a:prstGeom prst="rect">
            <a:avLst/>
          </a:prstGeom>
          <a:solidFill>
            <a:schemeClr val="bg1"/>
          </a:solidFill>
        </p:spPr>
        <p:txBody>
          <a:bodyPr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r>
              <a:rPr lang="es-AR" sz="3600" b="1" dirty="0">
                <a:solidFill>
                  <a:schemeClr val="accent1"/>
                </a:solidFill>
                <a:latin typeface="Calibri" panose="020F0502020204030204" pitchFamily="34" charset="0"/>
                <a:ea typeface="Microsoft YaHei" panose="020B0503020204020204" pitchFamily="34" charset="-122"/>
                <a:cs typeface="Calibri" panose="020F0502020204030204" pitchFamily="34" charset="0"/>
              </a:rPr>
              <a:t>A</a:t>
            </a:r>
            <a:r>
              <a:rPr lang="es-AR" sz="3600" b="1" dirty="0" smtClean="0">
                <a:solidFill>
                  <a:schemeClr val="accent1"/>
                </a:solidFill>
                <a:latin typeface="Calibri" panose="020F0502020204030204" pitchFamily="34" charset="0"/>
                <a:ea typeface="Microsoft YaHei" panose="020B0503020204020204" pitchFamily="34" charset="-122"/>
                <a:cs typeface="Calibri" panose="020F0502020204030204" pitchFamily="34" charset="0"/>
              </a:rPr>
              <a:t>nálisis </a:t>
            </a:r>
            <a:r>
              <a:rPr lang="es-AR" sz="3600" b="1" dirty="0">
                <a:solidFill>
                  <a:schemeClr val="accent1"/>
                </a:solidFill>
                <a:latin typeface="Calibri" panose="020F0502020204030204" pitchFamily="34" charset="0"/>
                <a:ea typeface="Microsoft YaHei" panose="020B0503020204020204" pitchFamily="34" charset="-122"/>
                <a:cs typeface="Calibri" panose="020F0502020204030204" pitchFamily="34" charset="0"/>
              </a:rPr>
              <a:t>de los </a:t>
            </a:r>
            <a:r>
              <a:rPr lang="es-AR" sz="3600" b="1" dirty="0" smtClean="0">
                <a:solidFill>
                  <a:schemeClr val="accent1"/>
                </a:solidFill>
                <a:latin typeface="Calibri" panose="020F0502020204030204" pitchFamily="34" charset="0"/>
                <a:ea typeface="Microsoft YaHei" panose="020B0503020204020204" pitchFamily="34" charset="-122"/>
                <a:cs typeface="Calibri" panose="020F0502020204030204" pitchFamily="34" charset="0"/>
              </a:rPr>
              <a:t>progresos y rendición de cuentas</a:t>
            </a:r>
            <a:endParaRPr lang="es-ES" sz="3600" b="1" dirty="0">
              <a:solidFill>
                <a:schemeClr val="accent1"/>
              </a:solidFill>
              <a:latin typeface="Calibri" panose="020F0502020204030204" pitchFamily="34" charset="0"/>
              <a:ea typeface="Microsoft YaHei" panose="020B0503020204020204" pitchFamily="34" charset="-122"/>
              <a:cs typeface="Calibri" panose="020F0502020204030204" pitchFamily="34" charset="0"/>
            </a:endParaRPr>
          </a:p>
        </p:txBody>
      </p:sp>
      <p:pic>
        <p:nvPicPr>
          <p:cNvPr id="18" name="Imagen 17"/>
          <p:cNvPicPr>
            <a:picLocks noChangeAspect="1"/>
          </p:cNvPicPr>
          <p:nvPr/>
        </p:nvPicPr>
        <p:blipFill>
          <a:blip r:embed="rId8"/>
          <a:stretch>
            <a:fillRect/>
          </a:stretch>
        </p:blipFill>
        <p:spPr>
          <a:xfrm>
            <a:off x="7061760" y="3676091"/>
            <a:ext cx="1514944" cy="2020958"/>
          </a:xfrm>
          <a:prstGeom prst="rect">
            <a:avLst/>
          </a:prstGeom>
          <a:ln>
            <a:solidFill>
              <a:schemeClr val="tx1"/>
            </a:solidFill>
          </a:ln>
        </p:spPr>
      </p:pic>
      <p:sp>
        <p:nvSpPr>
          <p:cNvPr id="19" name="Rectángulo 18"/>
          <p:cNvSpPr/>
          <p:nvPr/>
        </p:nvSpPr>
        <p:spPr>
          <a:xfrm>
            <a:off x="3743214" y="2979717"/>
            <a:ext cx="4693273" cy="523220"/>
          </a:xfrm>
          <a:prstGeom prst="rect">
            <a:avLst/>
          </a:prstGeom>
        </p:spPr>
        <p:txBody>
          <a:bodyPr wrap="square">
            <a:spAutoFit/>
          </a:bodyPr>
          <a:lstStyle/>
          <a:p>
            <a:r>
              <a:rPr lang="es-ES_tradnl" b="1" dirty="0">
                <a:solidFill>
                  <a:schemeClr val="accent5"/>
                </a:solidFill>
                <a:latin typeface="Calibri" pitchFamily="34" charset="0"/>
                <a:cs typeface="Calibri" pitchFamily="34" charset="0"/>
              </a:rPr>
              <a:t>Implementación de la Agenda 2030 en los países del Mercosur</a:t>
            </a:r>
            <a:endParaRPr lang="es-AR" b="1" dirty="0">
              <a:solidFill>
                <a:schemeClr val="accent5"/>
              </a:solidFill>
              <a:latin typeface="Calibri" pitchFamily="34" charset="0"/>
              <a:cs typeface="Calibri" pitchFamily="34" charset="0"/>
            </a:endParaRPr>
          </a:p>
        </p:txBody>
      </p:sp>
    </p:spTree>
    <p:extLst>
      <p:ext uri="{BB962C8B-B14F-4D97-AF65-F5344CB8AC3E}">
        <p14:creationId xmlns:p14="http://schemas.microsoft.com/office/powerpoint/2010/main" val="33364189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a:xfrm>
            <a:off x="9246704" y="4971496"/>
            <a:ext cx="2743200" cy="365125"/>
          </a:xfrm>
        </p:spPr>
        <p:txBody>
          <a:bodyPr/>
          <a:lstStyle/>
          <a:p>
            <a:fld id="{0F675F79-6178-42ED-8DF2-60C520531103}" type="slidenum">
              <a:rPr lang="es-AR" smtClean="0"/>
              <a:t>31</a:t>
            </a:fld>
            <a:endParaRPr lang="es-AR"/>
          </a:p>
        </p:txBody>
      </p:sp>
      <p:sp>
        <p:nvSpPr>
          <p:cNvPr id="3" name="CuadroTexto 2"/>
          <p:cNvSpPr txBox="1"/>
          <p:nvPr/>
        </p:nvSpPr>
        <p:spPr>
          <a:xfrm>
            <a:off x="617374" y="3862858"/>
            <a:ext cx="3416936" cy="1477328"/>
          </a:xfrm>
          <a:prstGeom prst="rect">
            <a:avLst/>
          </a:prstGeom>
          <a:noFill/>
        </p:spPr>
        <p:txBody>
          <a:bodyPr wrap="square" rtlCol="0">
            <a:spAutoFit/>
          </a:bodyPr>
          <a:lstStyle/>
          <a:p>
            <a:pPr marL="342900" indent="-342900">
              <a:buClr>
                <a:srgbClr val="2294D2"/>
              </a:buClr>
              <a:buFont typeface="Wingdings" panose="05000000000000000000" pitchFamily="2" charset="2"/>
              <a:buChar char="q"/>
            </a:pPr>
            <a:r>
              <a:rPr lang="es-MX" sz="1800" b="1" smtClean="0">
                <a:solidFill>
                  <a:srgbClr val="858585"/>
                </a:solidFill>
                <a:latin typeface="Calibri" panose="020F0502020204030204" pitchFamily="34" charset="0"/>
                <a:cs typeface="Calibri" panose="020F0502020204030204" pitchFamily="34" charset="0"/>
              </a:rPr>
              <a:t>Noticias</a:t>
            </a:r>
            <a:endParaRPr lang="es-MX" sz="1800" b="1" dirty="0" smtClean="0">
              <a:solidFill>
                <a:srgbClr val="858585"/>
              </a:solidFill>
              <a:latin typeface="Calibri" panose="020F0502020204030204" pitchFamily="34" charset="0"/>
              <a:cs typeface="Calibri" panose="020F0502020204030204" pitchFamily="34" charset="0"/>
            </a:endParaRPr>
          </a:p>
          <a:p>
            <a:pPr marL="342900" indent="-342900">
              <a:buClr>
                <a:srgbClr val="2294D2"/>
              </a:buClr>
              <a:buFont typeface="Wingdings" panose="05000000000000000000" pitchFamily="2" charset="2"/>
              <a:buChar char="q"/>
            </a:pPr>
            <a:r>
              <a:rPr lang="es-MX" sz="1800" b="1" smtClean="0">
                <a:solidFill>
                  <a:srgbClr val="858585"/>
                </a:solidFill>
                <a:latin typeface="Calibri" panose="020F0502020204030204" pitchFamily="34" charset="0"/>
                <a:cs typeface="Calibri" panose="020F0502020204030204" pitchFamily="34" charset="0"/>
              </a:rPr>
              <a:t>Documentos</a:t>
            </a:r>
            <a:endParaRPr lang="es-MX" sz="1800" b="1" dirty="0" smtClean="0">
              <a:solidFill>
                <a:srgbClr val="858585"/>
              </a:solidFill>
              <a:latin typeface="Calibri" panose="020F0502020204030204" pitchFamily="34" charset="0"/>
              <a:cs typeface="Calibri" panose="020F0502020204030204" pitchFamily="34" charset="0"/>
            </a:endParaRPr>
          </a:p>
          <a:p>
            <a:pPr marL="342900" indent="-342900">
              <a:buClr>
                <a:srgbClr val="2294D2"/>
              </a:buClr>
              <a:buFont typeface="Wingdings" panose="05000000000000000000" pitchFamily="2" charset="2"/>
              <a:buChar char="q"/>
            </a:pPr>
            <a:r>
              <a:rPr lang="es-MX" sz="1800" b="1" dirty="0" smtClean="0">
                <a:solidFill>
                  <a:srgbClr val="858585"/>
                </a:solidFill>
                <a:latin typeface="Calibri" panose="020F0502020204030204" pitchFamily="34" charset="0"/>
                <a:cs typeface="Calibri" panose="020F0502020204030204" pitchFamily="34" charset="0"/>
              </a:rPr>
              <a:t>Videos</a:t>
            </a:r>
          </a:p>
          <a:p>
            <a:pPr marL="342900" indent="-342900">
              <a:buClr>
                <a:srgbClr val="2294D2"/>
              </a:buClr>
              <a:buFont typeface="Wingdings" panose="05000000000000000000" pitchFamily="2" charset="2"/>
              <a:buChar char="q"/>
            </a:pPr>
            <a:r>
              <a:rPr lang="es-MX" sz="1800" b="1" dirty="0" smtClean="0">
                <a:solidFill>
                  <a:srgbClr val="858585"/>
                </a:solidFill>
                <a:latin typeface="Calibri" panose="020F0502020204030204" pitchFamily="34" charset="0"/>
                <a:cs typeface="Calibri" panose="020F0502020204030204" pitchFamily="34" charset="0"/>
              </a:rPr>
              <a:t>Recursos</a:t>
            </a:r>
          </a:p>
          <a:p>
            <a:pPr marL="342900" indent="-342900">
              <a:buClr>
                <a:srgbClr val="2294D2"/>
              </a:buClr>
              <a:buFont typeface="Wingdings" panose="05000000000000000000" pitchFamily="2" charset="2"/>
              <a:buChar char="q"/>
            </a:pPr>
            <a:r>
              <a:rPr lang="es-MX" sz="1800" b="1" smtClean="0">
                <a:solidFill>
                  <a:srgbClr val="858585"/>
                </a:solidFill>
                <a:latin typeface="Calibri" panose="020F0502020204030204" pitchFamily="34" charset="0"/>
                <a:cs typeface="Calibri" panose="020F0502020204030204" pitchFamily="34" charset="0"/>
              </a:rPr>
              <a:t>Información institucional</a:t>
            </a:r>
            <a:endParaRPr lang="es-AR" sz="1800" b="1" dirty="0">
              <a:latin typeface="Calibri" panose="020F0502020204030204" pitchFamily="34" charset="0"/>
              <a:cs typeface="Calibri" panose="020F0502020204030204" pitchFamily="34" charset="0"/>
            </a:endParaRPr>
          </a:p>
        </p:txBody>
      </p:sp>
      <p:grpSp>
        <p:nvGrpSpPr>
          <p:cNvPr id="4" name="Grupo 3"/>
          <p:cNvGrpSpPr/>
          <p:nvPr/>
        </p:nvGrpSpPr>
        <p:grpSpPr>
          <a:xfrm>
            <a:off x="3796946" y="3869328"/>
            <a:ext cx="2418687" cy="1126580"/>
            <a:chOff x="4545406" y="4412756"/>
            <a:chExt cx="2418687" cy="1126580"/>
          </a:xfrm>
        </p:grpSpPr>
        <p:grpSp>
          <p:nvGrpSpPr>
            <p:cNvPr id="5" name="Grupo 4"/>
            <p:cNvGrpSpPr/>
            <p:nvPr/>
          </p:nvGrpSpPr>
          <p:grpSpPr>
            <a:xfrm>
              <a:off x="4545406" y="4956270"/>
              <a:ext cx="2418686" cy="583066"/>
              <a:chOff x="7376080" y="4947546"/>
              <a:chExt cx="1908310" cy="460031"/>
            </a:xfrm>
          </p:grpSpPr>
          <p:pic>
            <p:nvPicPr>
              <p:cNvPr id="7" name="Imagen 6"/>
              <p:cNvPicPr>
                <a:picLocks noChangeAspect="1"/>
              </p:cNvPicPr>
              <p:nvPr/>
            </p:nvPicPr>
            <p:blipFill rotWithShape="1">
              <a:blip r:embed="rId4"/>
              <a:srcRect l="39855"/>
              <a:stretch/>
            </p:blipFill>
            <p:spPr>
              <a:xfrm>
                <a:off x="7842421" y="4947546"/>
                <a:ext cx="1441969" cy="460031"/>
              </a:xfrm>
              <a:prstGeom prst="rect">
                <a:avLst/>
              </a:prstGeom>
            </p:spPr>
          </p:pic>
          <p:pic>
            <p:nvPicPr>
              <p:cNvPr id="8" name="Imagen 7"/>
              <p:cNvPicPr>
                <a:picLocks noChangeAspect="1"/>
              </p:cNvPicPr>
              <p:nvPr/>
            </p:nvPicPr>
            <p:blipFill rotWithShape="1">
              <a:blip r:embed="rId4"/>
              <a:srcRect r="80810"/>
              <a:stretch/>
            </p:blipFill>
            <p:spPr>
              <a:xfrm>
                <a:off x="7376080" y="4947546"/>
                <a:ext cx="460076" cy="460031"/>
              </a:xfrm>
              <a:prstGeom prst="rect">
                <a:avLst/>
              </a:prstGeom>
            </p:spPr>
          </p:pic>
        </p:grpSp>
        <p:sp>
          <p:nvSpPr>
            <p:cNvPr id="6" name="CuadroTexto 5"/>
            <p:cNvSpPr txBox="1"/>
            <p:nvPr/>
          </p:nvSpPr>
          <p:spPr>
            <a:xfrm>
              <a:off x="4545406" y="4412756"/>
              <a:ext cx="2418687" cy="367895"/>
            </a:xfrm>
            <a:prstGeom prst="rect">
              <a:avLst/>
            </a:prstGeom>
            <a:noFill/>
          </p:spPr>
          <p:txBody>
            <a:bodyPr wrap="square" rtlCol="0">
              <a:spAutoFit/>
            </a:bodyPr>
            <a:lstStyle/>
            <a:p>
              <a:pPr algn="ctr"/>
              <a:r>
                <a:rPr lang="es-AR" sz="1800" b="1" dirty="0" smtClean="0">
                  <a:solidFill>
                    <a:schemeClr val="bg1">
                      <a:lumMod val="50000"/>
                    </a:schemeClr>
                  </a:solidFill>
                  <a:latin typeface="Calibri" panose="020F0502020204030204" pitchFamily="34" charset="0"/>
                  <a:cs typeface="Calibri" panose="020F0502020204030204" pitchFamily="34" charset="0"/>
                </a:rPr>
                <a:t>Redes sociales</a:t>
              </a:r>
              <a:endParaRPr lang="es-AR" sz="1800" b="1" dirty="0">
                <a:solidFill>
                  <a:schemeClr val="bg1">
                    <a:lumMod val="50000"/>
                  </a:schemeClr>
                </a:solidFill>
                <a:latin typeface="Calibri" panose="020F0502020204030204" pitchFamily="34" charset="0"/>
                <a:cs typeface="Calibri" panose="020F0502020204030204" pitchFamily="34" charset="0"/>
              </a:endParaRPr>
            </a:p>
          </p:txBody>
        </p:sp>
      </p:grpSp>
      <p:grpSp>
        <p:nvGrpSpPr>
          <p:cNvPr id="9" name="Grupo 8"/>
          <p:cNvGrpSpPr/>
          <p:nvPr/>
        </p:nvGrpSpPr>
        <p:grpSpPr>
          <a:xfrm>
            <a:off x="6334276" y="3869328"/>
            <a:ext cx="2276017" cy="1126580"/>
            <a:chOff x="7555833" y="4412756"/>
            <a:chExt cx="2276017" cy="1126580"/>
          </a:xfrm>
        </p:grpSpPr>
        <p:grpSp>
          <p:nvGrpSpPr>
            <p:cNvPr id="10" name="Grupo 9"/>
            <p:cNvGrpSpPr/>
            <p:nvPr/>
          </p:nvGrpSpPr>
          <p:grpSpPr>
            <a:xfrm>
              <a:off x="7994216" y="4934375"/>
              <a:ext cx="1399251" cy="604961"/>
              <a:chOff x="7231168" y="3692861"/>
              <a:chExt cx="1103989" cy="477306"/>
            </a:xfrm>
          </p:grpSpPr>
          <p:pic>
            <p:nvPicPr>
              <p:cNvPr id="12" name="Imagen 11"/>
              <p:cNvPicPr>
                <a:picLocks noChangeAspect="1"/>
              </p:cNvPicPr>
              <p:nvPr/>
            </p:nvPicPr>
            <p:blipFill>
              <a:blip r:embed="rId5"/>
              <a:stretch>
                <a:fillRect/>
              </a:stretch>
            </p:blipFill>
            <p:spPr>
              <a:xfrm>
                <a:off x="7231168" y="3692861"/>
                <a:ext cx="456019" cy="464961"/>
              </a:xfrm>
              <a:prstGeom prst="rect">
                <a:avLst/>
              </a:prstGeom>
            </p:spPr>
          </p:pic>
          <p:pic>
            <p:nvPicPr>
              <p:cNvPr id="13" name="Imagen 12"/>
              <p:cNvPicPr>
                <a:picLocks noChangeAspect="1"/>
              </p:cNvPicPr>
              <p:nvPr/>
            </p:nvPicPr>
            <p:blipFill>
              <a:blip r:embed="rId6"/>
              <a:stretch>
                <a:fillRect/>
              </a:stretch>
            </p:blipFill>
            <p:spPr>
              <a:xfrm>
                <a:off x="7836156" y="3692861"/>
                <a:ext cx="499001" cy="477306"/>
              </a:xfrm>
              <a:prstGeom prst="rect">
                <a:avLst/>
              </a:prstGeom>
            </p:spPr>
          </p:pic>
        </p:grpSp>
        <p:sp>
          <p:nvSpPr>
            <p:cNvPr id="11" name="CuadroTexto 10"/>
            <p:cNvSpPr txBox="1"/>
            <p:nvPr/>
          </p:nvSpPr>
          <p:spPr>
            <a:xfrm>
              <a:off x="7555833" y="4412756"/>
              <a:ext cx="2276017" cy="367895"/>
            </a:xfrm>
            <a:prstGeom prst="rect">
              <a:avLst/>
            </a:prstGeom>
            <a:noFill/>
          </p:spPr>
          <p:txBody>
            <a:bodyPr wrap="square" rtlCol="0">
              <a:spAutoFit/>
            </a:bodyPr>
            <a:lstStyle/>
            <a:p>
              <a:pPr algn="ctr"/>
              <a:r>
                <a:rPr lang="es-AR" sz="1800" b="1" smtClean="0">
                  <a:solidFill>
                    <a:schemeClr val="bg1">
                      <a:lumMod val="50000"/>
                    </a:schemeClr>
                  </a:solidFill>
                  <a:latin typeface="Calibri" panose="020F0502020204030204" pitchFamily="34" charset="0"/>
                  <a:cs typeface="Calibri" panose="020F0502020204030204" pitchFamily="34" charset="0"/>
                </a:rPr>
                <a:t>Difusión direccionada</a:t>
              </a:r>
              <a:endParaRPr lang="es-AR" sz="1800" b="1" dirty="0">
                <a:solidFill>
                  <a:schemeClr val="bg1">
                    <a:lumMod val="50000"/>
                  </a:schemeClr>
                </a:solidFill>
                <a:latin typeface="Calibri" panose="020F0502020204030204" pitchFamily="34" charset="0"/>
                <a:cs typeface="Calibri" panose="020F0502020204030204" pitchFamily="34" charset="0"/>
              </a:endParaRPr>
            </a:p>
          </p:txBody>
        </p:sp>
      </p:grpSp>
      <p:pic>
        <p:nvPicPr>
          <p:cNvPr id="14" name="Picture 4" descr="Icono de Estructura para Municipio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17751" y="3125431"/>
            <a:ext cx="550799" cy="648000"/>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6" descr="Icono del Mapa de la RepÃºblica Argentin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02249" y="1851823"/>
            <a:ext cx="550799" cy="648000"/>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icture 2" descr="Icono de Estructura para Provincias"/>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08129" y="2475326"/>
            <a:ext cx="550799" cy="648000"/>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Cerrar llave 16"/>
          <p:cNvSpPr/>
          <p:nvPr/>
        </p:nvSpPr>
        <p:spPr>
          <a:xfrm rot="10800000">
            <a:off x="5482084" y="1039155"/>
            <a:ext cx="469579" cy="2664814"/>
          </a:xfrm>
          <a:prstGeom prst="rightBrace">
            <a:avLst>
              <a:gd name="adj1" fmla="val 87193"/>
              <a:gd name="adj2" fmla="val 51264"/>
            </a:avLst>
          </a:prstGeom>
          <a:ln>
            <a:solidFill>
              <a:srgbClr val="0095D5"/>
            </a:solidFill>
          </a:ln>
          <a:effectLst/>
        </p:spPr>
        <p:style>
          <a:lnRef idx="2">
            <a:schemeClr val="dk1"/>
          </a:lnRef>
          <a:fillRef idx="0">
            <a:schemeClr val="dk1"/>
          </a:fillRef>
          <a:effectRef idx="1">
            <a:schemeClr val="dk1"/>
          </a:effectRef>
          <a:fontRef idx="minor">
            <a:schemeClr val="tx1"/>
          </a:fontRef>
        </p:style>
        <p:txBody>
          <a:bodyPr rtlCol="0" anchor="ctr"/>
          <a:lstStyle/>
          <a:p>
            <a:pPr algn="ctr"/>
            <a:endParaRPr lang="es-AR" sz="1200" dirty="0">
              <a:solidFill>
                <a:schemeClr val="tx1">
                  <a:lumMod val="50000"/>
                  <a:lumOff val="50000"/>
                </a:schemeClr>
              </a:solidFill>
              <a:latin typeface="Calibri" panose="020F0502020204030204" pitchFamily="34" charset="0"/>
              <a:cs typeface="Calibri" panose="020F0502020204030204" pitchFamily="34" charset="0"/>
            </a:endParaRPr>
          </a:p>
        </p:txBody>
      </p:sp>
      <p:grpSp>
        <p:nvGrpSpPr>
          <p:cNvPr id="18" name="Grupo 17"/>
          <p:cNvGrpSpPr/>
          <p:nvPr/>
        </p:nvGrpSpPr>
        <p:grpSpPr>
          <a:xfrm>
            <a:off x="8671119" y="3867891"/>
            <a:ext cx="2957909" cy="1174323"/>
            <a:chOff x="9333353" y="4411319"/>
            <a:chExt cx="2957909" cy="1174323"/>
          </a:xfrm>
        </p:grpSpPr>
        <p:sp>
          <p:nvSpPr>
            <p:cNvPr id="19" name="CuadroTexto 18"/>
            <p:cNvSpPr txBox="1"/>
            <p:nvPr/>
          </p:nvSpPr>
          <p:spPr>
            <a:xfrm>
              <a:off x="9333353" y="4411319"/>
              <a:ext cx="2957909" cy="369332"/>
            </a:xfrm>
            <a:prstGeom prst="rect">
              <a:avLst/>
            </a:prstGeom>
            <a:noFill/>
          </p:spPr>
          <p:txBody>
            <a:bodyPr wrap="square" rtlCol="0">
              <a:spAutoFit/>
            </a:bodyPr>
            <a:lstStyle/>
            <a:p>
              <a:pPr algn="ctr"/>
              <a:r>
                <a:rPr lang="es-AR" sz="1800" b="1" dirty="0">
                  <a:solidFill>
                    <a:schemeClr val="bg1">
                      <a:lumMod val="50000"/>
                    </a:schemeClr>
                  </a:solidFill>
                  <a:latin typeface="Calibri" panose="020F0502020204030204" pitchFamily="34" charset="0"/>
                  <a:cs typeface="Calibri" panose="020F0502020204030204" pitchFamily="34" charset="0"/>
                </a:rPr>
                <a:t>P</a:t>
              </a:r>
              <a:r>
                <a:rPr lang="es-AR" sz="1800" b="1" dirty="0" smtClean="0">
                  <a:solidFill>
                    <a:schemeClr val="bg1">
                      <a:lumMod val="50000"/>
                    </a:schemeClr>
                  </a:solidFill>
                  <a:latin typeface="Calibri" panose="020F0502020204030204" pitchFamily="34" charset="0"/>
                  <a:cs typeface="Calibri" panose="020F0502020204030204" pitchFamily="34" charset="0"/>
                </a:rPr>
                <a:t>iezas gráficas</a:t>
              </a:r>
              <a:endParaRPr lang="es-AR" sz="1800" b="1" dirty="0">
                <a:solidFill>
                  <a:schemeClr val="bg1">
                    <a:lumMod val="50000"/>
                  </a:schemeClr>
                </a:solidFill>
                <a:latin typeface="Calibri" panose="020F0502020204030204" pitchFamily="34" charset="0"/>
                <a:cs typeface="Calibri" panose="020F0502020204030204" pitchFamily="34" charset="0"/>
              </a:endParaRPr>
            </a:p>
          </p:txBody>
        </p:sp>
        <p:grpSp>
          <p:nvGrpSpPr>
            <p:cNvPr id="20" name="Grupo 19"/>
            <p:cNvGrpSpPr/>
            <p:nvPr/>
          </p:nvGrpSpPr>
          <p:grpSpPr>
            <a:xfrm>
              <a:off x="10137044" y="4940968"/>
              <a:ext cx="1350527" cy="644674"/>
              <a:chOff x="10054077" y="4940968"/>
              <a:chExt cx="1350527" cy="644674"/>
            </a:xfrm>
          </p:grpSpPr>
          <p:pic>
            <p:nvPicPr>
              <p:cNvPr id="21" name="Imagen 20"/>
              <p:cNvPicPr>
                <a:picLocks noChangeAspect="1"/>
              </p:cNvPicPr>
              <p:nvPr/>
            </p:nvPicPr>
            <p:blipFill>
              <a:blip r:embed="rId10"/>
              <a:stretch>
                <a:fillRect/>
              </a:stretch>
            </p:blipFill>
            <p:spPr>
              <a:xfrm>
                <a:off x="10759930" y="4940968"/>
                <a:ext cx="644674" cy="644674"/>
              </a:xfrm>
              <a:prstGeom prst="rect">
                <a:avLst/>
              </a:prstGeom>
            </p:spPr>
          </p:pic>
          <p:pic>
            <p:nvPicPr>
              <p:cNvPr id="22" name="Imagen 21"/>
              <p:cNvPicPr>
                <a:picLocks noChangeAspect="1"/>
              </p:cNvPicPr>
              <p:nvPr/>
            </p:nvPicPr>
            <p:blipFill>
              <a:blip r:embed="rId10"/>
              <a:stretch>
                <a:fillRect/>
              </a:stretch>
            </p:blipFill>
            <p:spPr>
              <a:xfrm>
                <a:off x="10054077" y="4940968"/>
                <a:ext cx="644674" cy="644674"/>
              </a:xfrm>
              <a:prstGeom prst="rect">
                <a:avLst/>
              </a:prstGeom>
            </p:spPr>
          </p:pic>
        </p:grpSp>
      </p:grpSp>
      <p:pic>
        <p:nvPicPr>
          <p:cNvPr id="23" name="pp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762876" y="1022979"/>
            <a:ext cx="4719208" cy="2654554"/>
          </a:xfrm>
          <a:prstGeom prst="rect">
            <a:avLst/>
          </a:prstGeom>
        </p:spPr>
      </p:pic>
      <p:sp>
        <p:nvSpPr>
          <p:cNvPr id="24" name="CuadroTexto 23"/>
          <p:cNvSpPr txBox="1"/>
          <p:nvPr/>
        </p:nvSpPr>
        <p:spPr>
          <a:xfrm>
            <a:off x="6846141" y="1926781"/>
            <a:ext cx="5342352" cy="523220"/>
          </a:xfrm>
          <a:prstGeom prst="rect">
            <a:avLst/>
          </a:prstGeom>
          <a:noFill/>
        </p:spPr>
        <p:txBody>
          <a:bodyPr wrap="square" rtlCol="0">
            <a:spAutoFit/>
          </a:bodyPr>
          <a:lstStyle/>
          <a:p>
            <a:r>
              <a:rPr lang="es-MX" b="1" dirty="0" smtClean="0">
                <a:solidFill>
                  <a:srgbClr val="2294D2"/>
                </a:solidFill>
                <a:latin typeface="Calibri" panose="020F0502020204030204" pitchFamily="34" charset="0"/>
                <a:cs typeface="Calibri" panose="020F0502020204030204" pitchFamily="34" charset="0"/>
              </a:rPr>
              <a:t>PLATAFORMA DE SEGUIMIENTO DE LOS ODS</a:t>
            </a:r>
          </a:p>
          <a:p>
            <a:r>
              <a:rPr lang="es-AR" dirty="0" smtClean="0">
                <a:solidFill>
                  <a:schemeClr val="bg1">
                    <a:lumMod val="50000"/>
                  </a:schemeClr>
                </a:solidFill>
                <a:latin typeface="Calibri" panose="020F0502020204030204" pitchFamily="34" charset="0"/>
                <a:cs typeface="Calibri" panose="020F0502020204030204" pitchFamily="34" charset="0"/>
              </a:rPr>
              <a:t>plataforma.odsargentina.gob.ar/explora</a:t>
            </a:r>
          </a:p>
        </p:txBody>
      </p:sp>
      <p:sp>
        <p:nvSpPr>
          <p:cNvPr id="25" name="CuadroTexto 24"/>
          <p:cNvSpPr txBox="1"/>
          <p:nvPr/>
        </p:nvSpPr>
        <p:spPr>
          <a:xfrm>
            <a:off x="6871675" y="2566413"/>
            <a:ext cx="5316817" cy="523220"/>
          </a:xfrm>
          <a:prstGeom prst="rect">
            <a:avLst/>
          </a:prstGeom>
          <a:noFill/>
        </p:spPr>
        <p:txBody>
          <a:bodyPr wrap="square" rtlCol="0">
            <a:spAutoFit/>
          </a:bodyPr>
          <a:lstStyle/>
          <a:p>
            <a:r>
              <a:rPr lang="es-MX" b="1" dirty="0">
                <a:solidFill>
                  <a:srgbClr val="2294D2"/>
                </a:solidFill>
                <a:latin typeface="Calibri" panose="020F0502020204030204" pitchFamily="34" charset="0"/>
                <a:cs typeface="Calibri" panose="020F0502020204030204" pitchFamily="34" charset="0"/>
              </a:rPr>
              <a:t>IMPLEMENTACIÓN PROVINCIAL DE LOS ODS</a:t>
            </a:r>
            <a:br>
              <a:rPr lang="es-MX" b="1" dirty="0">
                <a:solidFill>
                  <a:srgbClr val="2294D2"/>
                </a:solidFill>
                <a:latin typeface="Calibri" panose="020F0502020204030204" pitchFamily="34" charset="0"/>
                <a:cs typeface="Calibri" panose="020F0502020204030204" pitchFamily="34" charset="0"/>
              </a:rPr>
            </a:br>
            <a:r>
              <a:rPr lang="es-MX" dirty="0" smtClean="0">
                <a:solidFill>
                  <a:schemeClr val="bg1">
                    <a:lumMod val="50000"/>
                  </a:schemeClr>
                </a:solidFill>
                <a:latin typeface="Calibri" panose="020F0502020204030204" pitchFamily="34" charset="0"/>
                <a:cs typeface="Calibri" panose="020F0502020204030204" pitchFamily="34" charset="0"/>
              </a:rPr>
              <a:t>odsargentina.gob.ar/Provincias</a:t>
            </a:r>
            <a:endParaRPr lang="es-AR" dirty="0"/>
          </a:p>
        </p:txBody>
      </p:sp>
      <p:sp>
        <p:nvSpPr>
          <p:cNvPr id="26" name="Rectángulo 25"/>
          <p:cNvSpPr/>
          <p:nvPr/>
        </p:nvSpPr>
        <p:spPr>
          <a:xfrm>
            <a:off x="6873035" y="3218986"/>
            <a:ext cx="5342352" cy="523220"/>
          </a:xfrm>
          <a:prstGeom prst="rect">
            <a:avLst/>
          </a:prstGeom>
        </p:spPr>
        <p:txBody>
          <a:bodyPr wrap="square">
            <a:spAutoFit/>
          </a:bodyPr>
          <a:lstStyle/>
          <a:p>
            <a:r>
              <a:rPr lang="es-MX" b="1" dirty="0">
                <a:solidFill>
                  <a:srgbClr val="2294D2"/>
                </a:solidFill>
                <a:latin typeface="Calibri" panose="020F0502020204030204" pitchFamily="34" charset="0"/>
                <a:cs typeface="Calibri" panose="020F0502020204030204" pitchFamily="34" charset="0"/>
              </a:rPr>
              <a:t>WEB MUNICIPIOS</a:t>
            </a:r>
          </a:p>
          <a:p>
            <a:r>
              <a:rPr lang="es-AR" dirty="0">
                <a:solidFill>
                  <a:schemeClr val="bg1">
                    <a:lumMod val="50000"/>
                  </a:schemeClr>
                </a:solidFill>
                <a:latin typeface="Calibri" panose="020F0502020204030204" pitchFamily="34" charset="0"/>
                <a:cs typeface="Calibri" panose="020F0502020204030204" pitchFamily="34" charset="0"/>
              </a:rPr>
              <a:t>municipios.odsargentina.gob.ar</a:t>
            </a:r>
          </a:p>
        </p:txBody>
      </p:sp>
      <p:sp>
        <p:nvSpPr>
          <p:cNvPr id="27" name="CuadroTexto 26"/>
          <p:cNvSpPr txBox="1"/>
          <p:nvPr/>
        </p:nvSpPr>
        <p:spPr>
          <a:xfrm>
            <a:off x="6817853" y="976018"/>
            <a:ext cx="5342352" cy="954107"/>
          </a:xfrm>
          <a:prstGeom prst="rect">
            <a:avLst/>
          </a:prstGeom>
          <a:noFill/>
        </p:spPr>
        <p:txBody>
          <a:bodyPr wrap="square" rtlCol="0">
            <a:spAutoFit/>
          </a:bodyPr>
          <a:lstStyle/>
          <a:p>
            <a:r>
              <a:rPr lang="es-MX" b="1" dirty="0" smtClean="0">
                <a:solidFill>
                  <a:srgbClr val="2294D2"/>
                </a:solidFill>
                <a:latin typeface="Calibri" panose="020F0502020204030204" pitchFamily="34" charset="0"/>
                <a:cs typeface="Calibri" panose="020F0502020204030204" pitchFamily="34" charset="0"/>
              </a:rPr>
              <a:t>INFORMES NACIONALES E INFORMES VOLUNTARIOS DE PAIS, METADATA; INFORMES DE GESTIÓN, INDICADORES, DOCUMENTOS TÉCNICOS, INFOGRAFÍAS</a:t>
            </a:r>
          </a:p>
          <a:p>
            <a:r>
              <a:rPr lang="es-AR" dirty="0">
                <a:solidFill>
                  <a:schemeClr val="tx1"/>
                </a:solidFill>
                <a:latin typeface="Calibri" panose="020F0502020204030204" pitchFamily="34" charset="0"/>
                <a:cs typeface="Calibri" panose="020F0502020204030204" pitchFamily="34" charset="0"/>
                <a:hlinkClick r:id="rId12"/>
              </a:rPr>
              <a:t>http://www.odsargentina.gob.ar/Nacion</a:t>
            </a:r>
            <a:endParaRPr lang="es-AR" dirty="0">
              <a:solidFill>
                <a:schemeClr val="tx1"/>
              </a:solidFill>
              <a:latin typeface="Calibri" panose="020F0502020204030204" pitchFamily="34" charset="0"/>
              <a:cs typeface="Calibri" panose="020F0502020204030204" pitchFamily="34" charset="0"/>
            </a:endParaRPr>
          </a:p>
        </p:txBody>
      </p:sp>
      <p:pic>
        <p:nvPicPr>
          <p:cNvPr id="28" name="Picture 2" descr="Logo Agenda 2030 - ODS Argentina"/>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51663" y="1304122"/>
            <a:ext cx="894478" cy="166741"/>
          </a:xfrm>
          <a:prstGeom prst="rect">
            <a:avLst/>
          </a:prstGeom>
          <a:noFill/>
          <a:extLst>
            <a:ext uri="{909E8E84-426E-40DD-AFC4-6F175D3DCCD1}">
              <a14:hiddenFill xmlns:a14="http://schemas.microsoft.com/office/drawing/2010/main">
                <a:solidFill>
                  <a:srgbClr val="FFFFFF"/>
                </a:solidFill>
              </a14:hiddenFill>
            </a:ext>
          </a:extLst>
        </p:spPr>
      </p:pic>
      <p:sp>
        <p:nvSpPr>
          <p:cNvPr id="31" name="Título 3"/>
          <p:cNvSpPr txBox="1">
            <a:spLocks/>
          </p:cNvSpPr>
          <p:nvPr/>
        </p:nvSpPr>
        <p:spPr>
          <a:xfrm>
            <a:off x="3330218" y="4971945"/>
            <a:ext cx="8521426" cy="528510"/>
          </a:xfrm>
          <a:prstGeom prst="rect">
            <a:avLst/>
          </a:prstGeom>
          <a:noFill/>
          <a:ln>
            <a:noFill/>
          </a:ln>
        </p:spPr>
        <p:txBody>
          <a:bodyPr lIns="91425" tIns="91425" rIns="91425" bIns="91425" anchor="ctr" anchorCtr="0"/>
          <a:lstStyle>
            <a:defPPr marR="0" lvl="0" algn="l" rtl="0">
              <a:lnSpc>
                <a:spcPct val="100000"/>
              </a:lnSpc>
              <a:spcBef>
                <a:spcPts val="0"/>
              </a:spcBef>
              <a:spcAft>
                <a:spcPts val="0"/>
              </a:spcAft>
            </a:defPPr>
            <a:lvl1pPr marL="0" marR="0" lvl="0" indent="0" algn="l" rtl="0">
              <a:lnSpc>
                <a:spcPct val="90000"/>
              </a:lnSpc>
              <a:spcBef>
                <a:spcPts val="0"/>
              </a:spcBef>
              <a:spcAft>
                <a:spcPts val="0"/>
              </a:spcAft>
              <a:buClr>
                <a:schemeClr val="dk1"/>
              </a:buClr>
              <a:buFont typeface="Calibri"/>
              <a:buNone/>
              <a:defRPr sz="2400" b="1" i="0" u="none" strike="noStrike" cap="none">
                <a:solidFill>
                  <a:srgbClr val="0095D5"/>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pPr algn="ctr"/>
            <a:r>
              <a:rPr lang="es-MX" dirty="0" smtClean="0"/>
              <a:t>Sitio web ODS argentina: </a:t>
            </a:r>
            <a:r>
              <a:rPr lang="es-MX" b="0" dirty="0" smtClean="0">
                <a:solidFill>
                  <a:schemeClr val="bg1">
                    <a:lumMod val="50000"/>
                  </a:schemeClr>
                </a:solidFill>
              </a:rPr>
              <a:t>www.odsargentina.gob.ar</a:t>
            </a:r>
            <a:endParaRPr lang="es-AR" b="0" dirty="0">
              <a:solidFill>
                <a:schemeClr val="bg1">
                  <a:lumMod val="50000"/>
                </a:schemeClr>
              </a:solidFill>
            </a:endParaRPr>
          </a:p>
        </p:txBody>
      </p:sp>
      <p:sp>
        <p:nvSpPr>
          <p:cNvPr id="32" name="Título 3"/>
          <p:cNvSpPr txBox="1">
            <a:spLocks/>
          </p:cNvSpPr>
          <p:nvPr/>
        </p:nvSpPr>
        <p:spPr>
          <a:xfrm>
            <a:off x="0" y="105637"/>
            <a:ext cx="12192000" cy="739919"/>
          </a:xfrm>
          <a:prstGeom prst="rect">
            <a:avLst/>
          </a:prstGeom>
          <a:noFill/>
          <a:ln>
            <a:noFill/>
          </a:ln>
        </p:spPr>
        <p:txBody>
          <a:bodyPr lIns="91425" tIns="91425" rIns="91425" bIns="91425" anchor="ctr" anchorCtr="0"/>
          <a:lstStyle>
            <a:defPPr marR="0" lvl="0" algn="l" rtl="0">
              <a:lnSpc>
                <a:spcPct val="100000"/>
              </a:lnSpc>
              <a:spcBef>
                <a:spcPts val="0"/>
              </a:spcBef>
              <a:spcAft>
                <a:spcPts val="0"/>
              </a:spcAft>
            </a:defPPr>
            <a:lvl1pPr marL="0" marR="0" lvl="0" indent="0" algn="l" rtl="0">
              <a:lnSpc>
                <a:spcPct val="90000"/>
              </a:lnSpc>
              <a:spcBef>
                <a:spcPts val="0"/>
              </a:spcBef>
              <a:spcAft>
                <a:spcPts val="0"/>
              </a:spcAft>
              <a:buClr>
                <a:schemeClr val="dk1"/>
              </a:buClr>
              <a:buFont typeface="Calibri"/>
              <a:buNone/>
              <a:defRPr sz="2400" b="1" i="0" u="none" strike="noStrike" cap="none">
                <a:solidFill>
                  <a:srgbClr val="0095D5"/>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r>
              <a:rPr lang="es-ES_tradnl" sz="3600" dirty="0" smtClean="0">
                <a:latin typeface="Calibri" pitchFamily="34" charset="0"/>
                <a:cs typeface="Calibri" pitchFamily="34" charset="0"/>
              </a:rPr>
              <a:t>Rendición de cuentas</a:t>
            </a:r>
            <a:endParaRPr lang="es-AR" sz="3600" dirty="0">
              <a:latin typeface="Calibri" pitchFamily="34" charset="0"/>
              <a:cs typeface="Calibri" pitchFamily="34" charset="0"/>
            </a:endParaRPr>
          </a:p>
        </p:txBody>
      </p:sp>
    </p:spTree>
    <p:extLst>
      <p:ext uri="{BB962C8B-B14F-4D97-AF65-F5344CB8AC3E}">
        <p14:creationId xmlns:p14="http://schemas.microsoft.com/office/powerpoint/2010/main" val="1224133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720"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3"/>
                                        </p:tgtEl>
                                      </p:cBhvr>
                                    </p:cmd>
                                  </p:childTnLst>
                                </p:cTn>
                              </p:par>
                            </p:childTnLst>
                          </p:cTn>
                        </p:par>
                      </p:childTnLst>
                    </p:cTn>
                  </p:par>
                </p:childTnLst>
              </p:cTn>
              <p:nextCondLst>
                <p:cond evt="onClick" delay="0">
                  <p:tgtEl>
                    <p:spTgt spid="23"/>
                  </p:tgtEl>
                </p:cond>
              </p:nextCondLst>
            </p:seq>
            <p:video>
              <p:cMediaNode vol="80000">
                <p:cTn id="12" fill="hold" display="0">
                  <p:stCondLst>
                    <p:cond delay="indefinite"/>
                  </p:stCondLst>
                </p:cTn>
                <p:tgtEl>
                  <p:spTgt spid="23"/>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32</a:t>
            </a:fld>
            <a:endParaRPr lang="es-AR"/>
          </a:p>
        </p:txBody>
      </p:sp>
      <p:sp>
        <p:nvSpPr>
          <p:cNvPr id="3" name="Título 3"/>
          <p:cNvSpPr txBox="1">
            <a:spLocks/>
          </p:cNvSpPr>
          <p:nvPr/>
        </p:nvSpPr>
        <p:spPr>
          <a:xfrm>
            <a:off x="254625" y="427205"/>
            <a:ext cx="11735279" cy="46166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r>
              <a:rPr lang="es-ES_tradnl" sz="3600" smtClean="0">
                <a:latin typeface="Calibri" panose="020F0502020204030204" pitchFamily="34" charset="0"/>
                <a:cs typeface="Calibri" panose="020F0502020204030204" pitchFamily="34" charset="0"/>
              </a:rPr>
              <a:t>Implementación de la Agenda 2030 en los países del Mercosur</a:t>
            </a:r>
            <a:endParaRPr lang="es-AR" sz="4000" dirty="0">
              <a:latin typeface="Calibri" panose="020F0502020204030204" pitchFamily="34" charset="0"/>
              <a:cs typeface="Calibri" panose="020F0502020204030204" pitchFamily="34" charset="0"/>
            </a:endParaRPr>
          </a:p>
        </p:txBody>
      </p:sp>
      <p:sp>
        <p:nvSpPr>
          <p:cNvPr id="4" name="Título 1"/>
          <p:cNvSpPr txBox="1">
            <a:spLocks/>
          </p:cNvSpPr>
          <p:nvPr/>
        </p:nvSpPr>
        <p:spPr>
          <a:xfrm>
            <a:off x="3695700" y="1580684"/>
            <a:ext cx="7705117" cy="293294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pPr marL="457200" indent="-457200">
              <a:buFont typeface="Arial" panose="020B0604020202020204" pitchFamily="34" charset="0"/>
              <a:buChar char="•"/>
            </a:pPr>
            <a:r>
              <a:rPr lang="es-AR" sz="2600" b="1" dirty="0">
                <a:solidFill>
                  <a:srgbClr val="4EA4D2"/>
                </a:solidFill>
                <a:latin typeface="Calibri" panose="020F0502020204030204" pitchFamily="34" charset="0"/>
                <a:cs typeface="Calibri" panose="020F0502020204030204" pitchFamily="34" charset="0"/>
              </a:rPr>
              <a:t>T</a:t>
            </a:r>
            <a:r>
              <a:rPr lang="es-AR" sz="2600" b="1" dirty="0" smtClean="0">
                <a:solidFill>
                  <a:srgbClr val="4EA4D2"/>
                </a:solidFill>
                <a:latin typeface="Calibri" panose="020F0502020204030204" pitchFamily="34" charset="0"/>
                <a:cs typeface="Calibri" panose="020F0502020204030204" pitchFamily="34" charset="0"/>
              </a:rPr>
              <a:t>rabajo </a:t>
            </a:r>
            <a:r>
              <a:rPr lang="es-AR" sz="2600" b="1" dirty="0">
                <a:solidFill>
                  <a:srgbClr val="4EA4D2"/>
                </a:solidFill>
                <a:latin typeface="Calibri" panose="020F0502020204030204" pitchFamily="34" charset="0"/>
                <a:cs typeface="Calibri" panose="020F0502020204030204" pitchFamily="34" charset="0"/>
              </a:rPr>
              <a:t>colaborativo entre los cuatro Estados partes signatarios del Tratado de Asunción del Paraguay. </a:t>
            </a:r>
            <a:endParaRPr lang="es-AR" sz="2600" b="1" dirty="0" smtClean="0">
              <a:solidFill>
                <a:srgbClr val="4EA4D2"/>
              </a:solidFill>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endParaRPr lang="es-AR" sz="2600" b="1" dirty="0" smtClean="0">
              <a:solidFill>
                <a:srgbClr val="4EA4D2"/>
              </a:solidFill>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s-AR" sz="2600" b="1" dirty="0" smtClean="0">
                <a:solidFill>
                  <a:srgbClr val="4EA4D2"/>
                </a:solidFill>
                <a:latin typeface="Calibri" panose="020F0502020204030204" pitchFamily="34" charset="0"/>
                <a:cs typeface="Calibri" panose="020F0502020204030204" pitchFamily="34" charset="0"/>
              </a:rPr>
              <a:t>Provee </a:t>
            </a:r>
            <a:r>
              <a:rPr lang="es-AR" sz="2600" b="1" dirty="0">
                <a:solidFill>
                  <a:srgbClr val="4EA4D2"/>
                </a:solidFill>
                <a:latin typeface="Calibri" panose="020F0502020204030204" pitchFamily="34" charset="0"/>
                <a:cs typeface="Calibri" panose="020F0502020204030204" pitchFamily="34" charset="0"/>
              </a:rPr>
              <a:t>un panorama detallado sobre la implementación y el seguimiento de la Agenda 2030 en </a:t>
            </a:r>
            <a:r>
              <a:rPr lang="es-AR" sz="2600" b="1" dirty="0" smtClean="0">
                <a:solidFill>
                  <a:srgbClr val="4EA4D2"/>
                </a:solidFill>
                <a:latin typeface="Calibri" panose="020F0502020204030204" pitchFamily="34" charset="0"/>
                <a:cs typeface="Calibri" panose="020F0502020204030204" pitchFamily="34" charset="0"/>
              </a:rPr>
              <a:t>esos </a:t>
            </a:r>
            <a:r>
              <a:rPr lang="es-AR" sz="2600" b="1" dirty="0">
                <a:solidFill>
                  <a:srgbClr val="4EA4D2"/>
                </a:solidFill>
                <a:latin typeface="Calibri" panose="020F0502020204030204" pitchFamily="34" charset="0"/>
                <a:cs typeface="Calibri" panose="020F0502020204030204" pitchFamily="34" charset="0"/>
              </a:rPr>
              <a:t>cuatro países del Mercosur</a:t>
            </a:r>
            <a:endParaRPr lang="es-MX" sz="2600" b="1" dirty="0">
              <a:solidFill>
                <a:srgbClr val="4EA4D2"/>
              </a:solidFill>
              <a:latin typeface="Calibri" panose="020F0502020204030204" pitchFamily="34" charset="0"/>
              <a:cs typeface="Calibri" panose="020F0502020204030204" pitchFamily="34" charset="0"/>
            </a:endParaRPr>
          </a:p>
          <a:p>
            <a:endParaRPr lang="es-MX" sz="2600" b="1" dirty="0" smtClean="0">
              <a:solidFill>
                <a:srgbClr val="4EA4D2"/>
              </a:solidFill>
              <a:latin typeface="Calibri" panose="020F0502020204030204" pitchFamily="34" charset="0"/>
              <a:cs typeface="Calibri" panose="020F0502020204030204" pitchFamily="34" charset="0"/>
            </a:endParaRPr>
          </a:p>
          <a:p>
            <a:endParaRPr lang="es-AR" sz="2600" b="1" dirty="0">
              <a:solidFill>
                <a:srgbClr val="4EA4D2"/>
              </a:solidFill>
              <a:latin typeface="Calibri" panose="020F0502020204030204" pitchFamily="34" charset="0"/>
              <a:cs typeface="Calibri" panose="020F0502020204030204" pitchFamily="34" charset="0"/>
            </a:endParaRPr>
          </a:p>
        </p:txBody>
      </p:sp>
      <p:pic>
        <p:nvPicPr>
          <p:cNvPr id="5" name="Imagen 4"/>
          <p:cNvPicPr>
            <a:picLocks noChangeAspect="1"/>
          </p:cNvPicPr>
          <p:nvPr/>
        </p:nvPicPr>
        <p:blipFill>
          <a:blip r:embed="rId3"/>
          <a:stretch>
            <a:fillRect/>
          </a:stretch>
        </p:blipFill>
        <p:spPr>
          <a:xfrm>
            <a:off x="703655" y="2128621"/>
            <a:ext cx="2505662" cy="3235843"/>
          </a:xfrm>
          <a:prstGeom prst="rect">
            <a:avLst/>
          </a:prstGeom>
          <a:ln>
            <a:solidFill>
              <a:schemeClr val="tx1"/>
            </a:solidFill>
          </a:ln>
        </p:spPr>
      </p:pic>
    </p:spTree>
    <p:extLst>
      <p:ext uri="{BB962C8B-B14F-4D97-AF65-F5344CB8AC3E}">
        <p14:creationId xmlns:p14="http://schemas.microsoft.com/office/powerpoint/2010/main" val="20639714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1188099" y="2510971"/>
            <a:ext cx="9623297" cy="132343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4000" b="1" i="0" u="none" strike="noStrike" kern="0" cap="none" spc="0" normalizeH="0" baseline="0" noProof="0" dirty="0" smtClean="0">
                <a:ln>
                  <a:noFill/>
                </a:ln>
                <a:solidFill>
                  <a:srgbClr val="0990CF"/>
                </a:solidFill>
                <a:effectLst/>
                <a:uLnTx/>
                <a:uFillTx/>
                <a:latin typeface="Arial"/>
                <a:cs typeface="Arial"/>
                <a:sym typeface="Arial"/>
              </a:rPr>
              <a:t>Logros y desafíos de la</a:t>
            </a:r>
            <a:r>
              <a:rPr kumimoji="0" lang="es-ES" sz="4000" b="1" i="0" u="none" strike="noStrike" kern="0" cap="none" spc="0" normalizeH="0" noProof="0" dirty="0" smtClean="0">
                <a:ln>
                  <a:noFill/>
                </a:ln>
                <a:solidFill>
                  <a:srgbClr val="0990CF"/>
                </a:solidFill>
                <a:effectLst/>
                <a:uLnTx/>
                <a:uFillTx/>
                <a:latin typeface="Arial"/>
                <a:cs typeface="Arial"/>
                <a:sym typeface="Arial"/>
              </a:rPr>
              <a:t> </a:t>
            </a:r>
            <a:r>
              <a:rPr kumimoji="0" lang="es-ES" sz="4000" b="1" i="0" u="none" strike="noStrike" kern="0" cap="none" spc="0" normalizeH="0" baseline="0" noProof="0" dirty="0" smtClean="0">
                <a:ln>
                  <a:noFill/>
                </a:ln>
                <a:solidFill>
                  <a:srgbClr val="0990CF"/>
                </a:solidFill>
                <a:effectLst/>
                <a:uLnTx/>
                <a:uFillTx/>
                <a:latin typeface="Arial"/>
                <a:cs typeface="Arial"/>
                <a:sym typeface="Arial"/>
              </a:rPr>
              <a:t>Agenda 2030</a:t>
            </a:r>
            <a:r>
              <a:rPr kumimoji="0" lang="es-ES" sz="4000" b="1" i="0" u="none" strike="noStrike" kern="0" cap="none" spc="0" normalizeH="0" noProof="0" dirty="0" smtClean="0">
                <a:ln>
                  <a:noFill/>
                </a:ln>
                <a:solidFill>
                  <a:srgbClr val="0990CF"/>
                </a:solidFill>
                <a:effectLst/>
                <a:uLnTx/>
                <a:uFillTx/>
                <a:latin typeface="Arial"/>
                <a:cs typeface="Arial"/>
                <a:sym typeface="Arial"/>
              </a:rPr>
              <a:t> en Argentina</a:t>
            </a:r>
            <a:endParaRPr kumimoji="0" lang="es-ES" sz="4000" b="1" i="0" u="none" strike="noStrike" kern="0" cap="none" spc="0" normalizeH="0" baseline="0" noProof="0" dirty="0" smtClean="0">
              <a:ln>
                <a:noFill/>
              </a:ln>
              <a:solidFill>
                <a:srgbClr val="0990CF"/>
              </a:solidFill>
              <a:effectLst/>
              <a:uLnTx/>
              <a:uFillTx/>
              <a:latin typeface="Arial"/>
              <a:cs typeface="Arial"/>
              <a:sym typeface="Arial"/>
            </a:endParaRPr>
          </a:p>
        </p:txBody>
      </p:sp>
    </p:spTree>
    <p:extLst>
      <p:ext uri="{BB962C8B-B14F-4D97-AF65-F5344CB8AC3E}">
        <p14:creationId xmlns:p14="http://schemas.microsoft.com/office/powerpoint/2010/main" val="7119988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34</a:t>
            </a:fld>
            <a:endParaRPr lang="es-AR"/>
          </a:p>
        </p:txBody>
      </p:sp>
      <p:sp>
        <p:nvSpPr>
          <p:cNvPr id="3" name="Rectángulo 2"/>
          <p:cNvSpPr/>
          <p:nvPr/>
        </p:nvSpPr>
        <p:spPr>
          <a:xfrm>
            <a:off x="201168" y="1362861"/>
            <a:ext cx="11651526" cy="3785652"/>
          </a:xfrm>
          <a:prstGeom prst="rect">
            <a:avLst/>
          </a:prstGeom>
        </p:spPr>
        <p:txBody>
          <a:bodyPr wrap="square">
            <a:spAutoFit/>
          </a:bodyPr>
          <a:lstStyle/>
          <a:p>
            <a:pPr marL="457200" indent="-457200">
              <a:buClr>
                <a:schemeClr val="accent1">
                  <a:lumMod val="75000"/>
                </a:schemeClr>
              </a:buClr>
              <a:buFont typeface="Wingdings" panose="05000000000000000000" pitchFamily="2" charset="2"/>
              <a:buChar char="ü"/>
            </a:pPr>
            <a:r>
              <a:rPr lang="es-MX" sz="2400" dirty="0" smtClean="0">
                <a:latin typeface="Calibri" panose="020F0502020204030204" pitchFamily="34" charset="0"/>
                <a:cs typeface="Calibri" panose="020F0502020204030204" pitchFamily="34" charset="0"/>
              </a:rPr>
              <a:t>Apropiación de la Agenda 2030.</a:t>
            </a:r>
          </a:p>
          <a:p>
            <a:pPr marL="457200" indent="-457200">
              <a:buClr>
                <a:schemeClr val="accent1">
                  <a:lumMod val="75000"/>
                </a:schemeClr>
              </a:buClr>
              <a:buFont typeface="Wingdings" panose="05000000000000000000" pitchFamily="2" charset="2"/>
              <a:buChar char="ü"/>
            </a:pPr>
            <a:r>
              <a:rPr lang="es-MX" sz="2400" dirty="0" smtClean="0">
                <a:latin typeface="Calibri" panose="020F0502020204030204" pitchFamily="34" charset="0"/>
                <a:cs typeface="Calibri" panose="020F0502020204030204" pitchFamily="34" charset="0"/>
              </a:rPr>
              <a:t>Consolidación del dispositivo interinstitucional con participación amplia de Ministerios y organismos de la Administración Pública Nacional.</a:t>
            </a:r>
          </a:p>
          <a:p>
            <a:pPr marL="457200" indent="-457200">
              <a:buClr>
                <a:schemeClr val="accent1">
                  <a:lumMod val="75000"/>
                </a:schemeClr>
              </a:buClr>
              <a:buFont typeface="Wingdings" panose="05000000000000000000" pitchFamily="2" charset="2"/>
              <a:buChar char="ü"/>
            </a:pPr>
            <a:r>
              <a:rPr lang="es-MX" sz="2400" dirty="0" smtClean="0">
                <a:latin typeface="Calibri" panose="020F0502020204030204" pitchFamily="34" charset="0"/>
                <a:cs typeface="Calibri" panose="020F0502020204030204" pitchFamily="34" charset="0"/>
              </a:rPr>
              <a:t>Metas </a:t>
            </a:r>
            <a:r>
              <a:rPr lang="es-MX" sz="2400" dirty="0">
                <a:latin typeface="Calibri" panose="020F0502020204030204" pitchFamily="34" charset="0"/>
                <a:cs typeface="Calibri" panose="020F0502020204030204" pitchFamily="34" charset="0"/>
              </a:rPr>
              <a:t>adaptadas </a:t>
            </a:r>
            <a:r>
              <a:rPr lang="es-MX" sz="2400" dirty="0" smtClean="0">
                <a:latin typeface="Calibri" panose="020F0502020204030204" pitchFamily="34" charset="0"/>
                <a:cs typeface="Calibri" panose="020F0502020204030204" pitchFamily="34" charset="0"/>
              </a:rPr>
              <a:t>al contexto nacional y vinculadas a las prioridades de gobierno. </a:t>
            </a:r>
            <a:endParaRPr lang="es-MX" sz="2400" dirty="0">
              <a:latin typeface="Calibri" panose="020F0502020204030204" pitchFamily="34" charset="0"/>
              <a:cs typeface="Calibri" panose="020F0502020204030204" pitchFamily="34" charset="0"/>
            </a:endParaRPr>
          </a:p>
          <a:p>
            <a:pPr marL="457200" indent="-457200">
              <a:buClr>
                <a:schemeClr val="accent1">
                  <a:lumMod val="75000"/>
                </a:schemeClr>
              </a:buClr>
              <a:buFont typeface="Wingdings" panose="05000000000000000000" pitchFamily="2" charset="2"/>
              <a:buChar char="ü"/>
            </a:pPr>
            <a:r>
              <a:rPr lang="es-MX" sz="2400" dirty="0">
                <a:latin typeface="Calibri" panose="020F0502020204030204" pitchFamily="34" charset="0"/>
                <a:cs typeface="Calibri" panose="020F0502020204030204" pitchFamily="34" charset="0"/>
              </a:rPr>
              <a:t>Producción de indicadores y metadatos</a:t>
            </a:r>
            <a:r>
              <a:rPr lang="es-MX" sz="2400" dirty="0" smtClean="0">
                <a:latin typeface="Calibri" panose="020F0502020204030204" pitchFamily="34" charset="0"/>
                <a:cs typeface="Calibri" panose="020F0502020204030204" pitchFamily="34" charset="0"/>
              </a:rPr>
              <a:t>.</a:t>
            </a:r>
          </a:p>
          <a:p>
            <a:pPr marL="457200" indent="-457200">
              <a:buClr>
                <a:schemeClr val="accent1">
                  <a:lumMod val="75000"/>
                </a:schemeClr>
              </a:buClr>
              <a:buFont typeface="Wingdings" panose="05000000000000000000" pitchFamily="2" charset="2"/>
              <a:buChar char="ü"/>
            </a:pPr>
            <a:r>
              <a:rPr lang="es-MX" sz="2400" dirty="0" smtClean="0">
                <a:latin typeface="Calibri" panose="020F0502020204030204" pitchFamily="34" charset="0"/>
                <a:cs typeface="Calibri" panose="020F0502020204030204" pitchFamily="34" charset="0"/>
              </a:rPr>
              <a:t>Articulación de intervenciones de política pública  con metas de ODS.</a:t>
            </a:r>
            <a:endParaRPr lang="es-MX" sz="2400" dirty="0">
              <a:latin typeface="Calibri" panose="020F0502020204030204" pitchFamily="34" charset="0"/>
              <a:cs typeface="Calibri" panose="020F0502020204030204" pitchFamily="34" charset="0"/>
            </a:endParaRPr>
          </a:p>
          <a:p>
            <a:pPr marL="457200" indent="-457200">
              <a:buClr>
                <a:schemeClr val="accent1">
                  <a:lumMod val="75000"/>
                </a:schemeClr>
              </a:buClr>
              <a:buFont typeface="Wingdings" panose="05000000000000000000" pitchFamily="2" charset="2"/>
              <a:buChar char="ü"/>
            </a:pPr>
            <a:r>
              <a:rPr lang="es-MX" sz="2400" dirty="0" smtClean="0">
                <a:latin typeface="Calibri" panose="020F0502020204030204" pitchFamily="34" charset="0"/>
                <a:cs typeface="Calibri" panose="020F0502020204030204" pitchFamily="34" charset="0"/>
              </a:rPr>
              <a:t>Vinculación </a:t>
            </a:r>
            <a:r>
              <a:rPr lang="es-MX" sz="2400" dirty="0">
                <a:latin typeface="Calibri" panose="020F0502020204030204" pitchFamily="34" charset="0"/>
                <a:cs typeface="Calibri" panose="020F0502020204030204" pitchFamily="34" charset="0"/>
              </a:rPr>
              <a:t>de </a:t>
            </a:r>
            <a:r>
              <a:rPr lang="es-MX" sz="2400" dirty="0" smtClean="0">
                <a:latin typeface="Calibri" panose="020F0502020204030204" pitchFamily="34" charset="0"/>
                <a:cs typeface="Calibri" panose="020F0502020204030204" pitchFamily="34" charset="0"/>
              </a:rPr>
              <a:t>las metas de los </a:t>
            </a:r>
            <a:r>
              <a:rPr lang="es-MX" sz="2400" dirty="0">
                <a:latin typeface="Calibri" panose="020F0502020204030204" pitchFamily="34" charset="0"/>
                <a:cs typeface="Calibri" panose="020F0502020204030204" pitchFamily="34" charset="0"/>
              </a:rPr>
              <a:t>ODS con </a:t>
            </a:r>
            <a:r>
              <a:rPr lang="es-MX" sz="2400" dirty="0" smtClean="0">
                <a:latin typeface="Calibri" panose="020F0502020204030204" pitchFamily="34" charset="0"/>
                <a:cs typeface="Calibri" panose="020F0502020204030204" pitchFamily="34" charset="0"/>
              </a:rPr>
              <a:t>el presupuesto nacional.</a:t>
            </a:r>
            <a:endParaRPr lang="es-MX" sz="2400" dirty="0">
              <a:latin typeface="Calibri" panose="020F0502020204030204" pitchFamily="34" charset="0"/>
              <a:cs typeface="Calibri" panose="020F0502020204030204" pitchFamily="34" charset="0"/>
            </a:endParaRPr>
          </a:p>
          <a:p>
            <a:pPr marL="457200" indent="-457200">
              <a:buClr>
                <a:schemeClr val="accent1">
                  <a:lumMod val="75000"/>
                </a:schemeClr>
              </a:buClr>
              <a:buFont typeface="Wingdings" panose="05000000000000000000" pitchFamily="2" charset="2"/>
              <a:buChar char="ü"/>
            </a:pPr>
            <a:r>
              <a:rPr lang="es-MX" sz="2400" dirty="0" smtClean="0">
                <a:latin typeface="Calibri" panose="020F0502020204030204" pitchFamily="34" charset="0"/>
                <a:cs typeface="Calibri" panose="020F0502020204030204" pitchFamily="34" charset="0"/>
              </a:rPr>
              <a:t>Seguimiento establecido.</a:t>
            </a:r>
          </a:p>
          <a:p>
            <a:pPr marL="457200" indent="-457200">
              <a:buClr>
                <a:schemeClr val="accent1">
                  <a:lumMod val="75000"/>
                </a:schemeClr>
              </a:buClr>
              <a:buFont typeface="Wingdings" panose="05000000000000000000" pitchFamily="2" charset="2"/>
              <a:buChar char="ü"/>
            </a:pPr>
            <a:r>
              <a:rPr lang="es-MX" sz="2400" dirty="0" smtClean="0">
                <a:latin typeface="Calibri" panose="020F0502020204030204" pitchFamily="34" charset="0"/>
                <a:cs typeface="Calibri" panose="020F0502020204030204" pitchFamily="34" charset="0"/>
              </a:rPr>
              <a:t>Producción de informes de análisis de los progresos y para la rendición de cuentas.</a:t>
            </a:r>
            <a:endParaRPr lang="es-MX" sz="2400" dirty="0">
              <a:latin typeface="Calibri" panose="020F0502020204030204" pitchFamily="34" charset="0"/>
              <a:cs typeface="Calibri" panose="020F0502020204030204" pitchFamily="34" charset="0"/>
            </a:endParaRPr>
          </a:p>
          <a:p>
            <a:pPr marL="457200" indent="-457200">
              <a:buClr>
                <a:schemeClr val="accent1">
                  <a:lumMod val="75000"/>
                </a:schemeClr>
              </a:buClr>
              <a:buFont typeface="Wingdings" panose="05000000000000000000" pitchFamily="2" charset="2"/>
              <a:buChar char="ü"/>
            </a:pPr>
            <a:r>
              <a:rPr lang="es-MX" sz="2400" dirty="0" smtClean="0">
                <a:latin typeface="Calibri" panose="020F0502020204030204" pitchFamily="34" charset="0"/>
                <a:cs typeface="Calibri" panose="020F0502020204030204" pitchFamily="34" charset="0"/>
              </a:rPr>
              <a:t>Articulación con los procesos de localización provincial y municipal.</a:t>
            </a:r>
            <a:endParaRPr lang="es-MX" sz="2400" dirty="0">
              <a:latin typeface="Calibri" panose="020F0502020204030204" pitchFamily="34" charset="0"/>
              <a:cs typeface="Calibri" panose="020F0502020204030204" pitchFamily="34" charset="0"/>
            </a:endParaRPr>
          </a:p>
        </p:txBody>
      </p:sp>
      <p:sp>
        <p:nvSpPr>
          <p:cNvPr id="4" name="Título 3">
            <a:extLst>
              <a:ext uri="{FF2B5EF4-FFF2-40B4-BE49-F238E27FC236}">
                <a16:creationId xmlns:a16="http://schemas.microsoft.com/office/drawing/2014/main" id="{B31A9D2E-6793-46F0-BD20-4DDD763104AC}"/>
              </a:ext>
            </a:extLst>
          </p:cNvPr>
          <p:cNvSpPr txBox="1">
            <a:spLocks/>
          </p:cNvSpPr>
          <p:nvPr/>
        </p:nvSpPr>
        <p:spPr>
          <a:xfrm>
            <a:off x="201168" y="70229"/>
            <a:ext cx="11190450" cy="61220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r>
              <a:rPr lang="es-AR" sz="3600" b="1" dirty="0" smtClean="0">
                <a:solidFill>
                  <a:srgbClr val="0095D5"/>
                </a:solidFill>
                <a:latin typeface="Calibri" panose="020F0502020204030204" pitchFamily="34" charset="0"/>
                <a:cs typeface="Calibri" panose="020F0502020204030204" pitchFamily="34" charset="0"/>
              </a:rPr>
              <a:t>Logros del proceso de implementación y seguimiento</a:t>
            </a:r>
            <a:endParaRPr lang="es-AR" sz="3600" b="1" dirty="0">
              <a:solidFill>
                <a:srgbClr val="0095D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739799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35</a:t>
            </a:fld>
            <a:endParaRPr lang="es-AR"/>
          </a:p>
        </p:txBody>
      </p:sp>
      <p:sp>
        <p:nvSpPr>
          <p:cNvPr id="3" name="Título 3"/>
          <p:cNvSpPr txBox="1">
            <a:spLocks/>
          </p:cNvSpPr>
          <p:nvPr/>
        </p:nvSpPr>
        <p:spPr>
          <a:xfrm>
            <a:off x="307974" y="58488"/>
            <a:ext cx="11884025" cy="52244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r>
              <a:rPr lang="es-AR" sz="3600" b="1" dirty="0">
                <a:solidFill>
                  <a:srgbClr val="0095D5"/>
                </a:solidFill>
                <a:latin typeface="Calibri" panose="020F0502020204030204" pitchFamily="34" charset="0"/>
                <a:cs typeface="Calibri" panose="020F0502020204030204" pitchFamily="34" charset="0"/>
                <a:sym typeface="Arial" panose="020B0604020202020204" pitchFamily="34" charset="0"/>
              </a:rPr>
              <a:t>Desafíos </a:t>
            </a:r>
          </a:p>
        </p:txBody>
      </p:sp>
      <p:sp>
        <p:nvSpPr>
          <p:cNvPr id="4" name="CuadroTexto 8"/>
          <p:cNvSpPr txBox="1">
            <a:spLocks noChangeArrowheads="1"/>
          </p:cNvSpPr>
          <p:nvPr/>
        </p:nvSpPr>
        <p:spPr bwMode="auto">
          <a:xfrm>
            <a:off x="110359" y="751043"/>
            <a:ext cx="11950262"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571500" indent="-571500">
              <a:lnSpc>
                <a:spcPct val="100000"/>
              </a:lnSpc>
              <a:spcBef>
                <a:spcPct val="0"/>
              </a:spcBef>
              <a:buFont typeface="Wingdings" panose="05000000000000000000" pitchFamily="2" charset="2"/>
              <a:buChar char="q"/>
            </a:pPr>
            <a:r>
              <a:rPr lang="es-AR" altLang="es-AR" sz="2400" dirty="0" smtClean="0">
                <a:cs typeface="Calibri" panose="020F0502020204030204" pitchFamily="34" charset="0"/>
                <a:sym typeface="Calibri" panose="020F0502020204030204" pitchFamily="34" charset="0"/>
              </a:rPr>
              <a:t>Continuidad y fortalecimiento de la institucionalidad de la Agenda.</a:t>
            </a:r>
          </a:p>
          <a:p>
            <a:pPr marL="571500" indent="-571500">
              <a:lnSpc>
                <a:spcPct val="100000"/>
              </a:lnSpc>
              <a:spcBef>
                <a:spcPct val="0"/>
              </a:spcBef>
              <a:buFont typeface="Wingdings" panose="05000000000000000000" pitchFamily="2" charset="2"/>
              <a:buChar char="q"/>
            </a:pPr>
            <a:r>
              <a:rPr lang="es-AR" altLang="es-AR" sz="2400" dirty="0" smtClean="0">
                <a:cs typeface="Calibri" panose="020F0502020204030204" pitchFamily="34" charset="0"/>
                <a:sym typeface="Calibri" panose="020F0502020204030204" pitchFamily="34" charset="0"/>
              </a:rPr>
              <a:t>Actualización anual de indicadores, intervenciones de política pública y vinculación con el presupuesto de las metas de los ODS.</a:t>
            </a:r>
          </a:p>
          <a:p>
            <a:pPr marL="571500" indent="-571500">
              <a:lnSpc>
                <a:spcPct val="100000"/>
              </a:lnSpc>
              <a:spcBef>
                <a:spcPct val="0"/>
              </a:spcBef>
              <a:buFont typeface="Wingdings" panose="05000000000000000000" pitchFamily="2" charset="2"/>
              <a:buChar char="q"/>
            </a:pPr>
            <a:r>
              <a:rPr lang="es-AR" altLang="es-AR" sz="2400" dirty="0" smtClean="0">
                <a:cs typeface="Calibri" panose="020F0502020204030204" pitchFamily="34" charset="0"/>
                <a:sym typeface="Calibri" panose="020F0502020204030204" pitchFamily="34" charset="0"/>
              </a:rPr>
              <a:t>Ajuste de indicadores de nivel I y desarrollo de indicadores de nivel II y III.</a:t>
            </a:r>
          </a:p>
          <a:p>
            <a:pPr marL="571500" lvl="0" indent="-571500">
              <a:lnSpc>
                <a:spcPct val="100000"/>
              </a:lnSpc>
              <a:spcBef>
                <a:spcPct val="0"/>
              </a:spcBef>
              <a:buFont typeface="Wingdings" panose="05000000000000000000" pitchFamily="2" charset="2"/>
              <a:buChar char="q"/>
            </a:pPr>
            <a:r>
              <a:rPr lang="es-ES" sz="2400" kern="1200" dirty="0" smtClean="0">
                <a:solidFill>
                  <a:schemeClr val="bg2">
                    <a:lumMod val="25000"/>
                  </a:schemeClr>
                </a:solidFill>
                <a:cs typeface="Calibri" pitchFamily="34" charset="0"/>
              </a:rPr>
              <a:t>Profundización de la inclusión de la perspectiva de derechos en la implementación y el seguimiento.</a:t>
            </a:r>
          </a:p>
          <a:p>
            <a:pPr marL="571500" lvl="0" indent="-571500">
              <a:lnSpc>
                <a:spcPct val="100000"/>
              </a:lnSpc>
              <a:spcBef>
                <a:spcPct val="0"/>
              </a:spcBef>
              <a:buFont typeface="Wingdings" panose="05000000000000000000" pitchFamily="2" charset="2"/>
              <a:buChar char="q"/>
            </a:pPr>
            <a:r>
              <a:rPr lang="es-ES" sz="2400" kern="1200" dirty="0" smtClean="0">
                <a:solidFill>
                  <a:schemeClr val="bg2">
                    <a:lumMod val="25000"/>
                  </a:schemeClr>
                </a:solidFill>
                <a:cs typeface="Calibri" pitchFamily="34" charset="0"/>
              </a:rPr>
              <a:t>Generación de un espacio -de diferente nivel- con participación de la Comisión Interinstitucional (Poder Ejecutivo), del Poder Legislativo y Judicial y diferentes actores de la sociedad civil (academia, </a:t>
            </a:r>
            <a:r>
              <a:rPr lang="es-ES" sz="2400" kern="1200" dirty="0" err="1" smtClean="0">
                <a:solidFill>
                  <a:schemeClr val="bg2">
                    <a:lumMod val="25000"/>
                  </a:schemeClr>
                </a:solidFill>
                <a:cs typeface="Calibri" pitchFamily="34" charset="0"/>
              </a:rPr>
              <a:t>ONGs</a:t>
            </a:r>
            <a:r>
              <a:rPr lang="es-ES" sz="2400" kern="1200" dirty="0" smtClean="0">
                <a:solidFill>
                  <a:schemeClr val="bg2">
                    <a:lumMod val="25000"/>
                  </a:schemeClr>
                </a:solidFill>
                <a:cs typeface="Calibri" pitchFamily="34" charset="0"/>
              </a:rPr>
              <a:t>, sindicatos, sector empresarial privado), Gobiernos Provinciales y municipales.</a:t>
            </a:r>
          </a:p>
          <a:p>
            <a:pPr marL="571500" lvl="0" indent="-571500">
              <a:lnSpc>
                <a:spcPct val="100000"/>
              </a:lnSpc>
              <a:spcBef>
                <a:spcPct val="0"/>
              </a:spcBef>
              <a:buFont typeface="Wingdings" panose="05000000000000000000" pitchFamily="2" charset="2"/>
              <a:buChar char="q"/>
            </a:pPr>
            <a:r>
              <a:rPr lang="es-ES" sz="2400" kern="1200" dirty="0" smtClean="0">
                <a:solidFill>
                  <a:schemeClr val="bg2">
                    <a:lumMod val="25000"/>
                  </a:schemeClr>
                </a:solidFill>
                <a:cs typeface="Calibri" pitchFamily="34" charset="0"/>
              </a:rPr>
              <a:t>Articulación con los procesos de implementación y seguimiento regionales e internacionales</a:t>
            </a:r>
            <a:r>
              <a:rPr lang="es-ES" sz="2200" kern="1200" dirty="0" smtClean="0">
                <a:solidFill>
                  <a:schemeClr val="bg2">
                    <a:lumMod val="25000"/>
                  </a:schemeClr>
                </a:solidFill>
                <a:cs typeface="Calibri" pitchFamily="34" charset="0"/>
              </a:rPr>
              <a:t>.</a:t>
            </a:r>
          </a:p>
        </p:txBody>
      </p:sp>
    </p:spTree>
    <p:extLst>
      <p:ext uri="{BB962C8B-B14F-4D97-AF65-F5344CB8AC3E}">
        <p14:creationId xmlns:p14="http://schemas.microsoft.com/office/powerpoint/2010/main" val="12975571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1188099" y="2510971"/>
            <a:ext cx="9623297"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4400" b="1" i="0" u="none" strike="noStrike" kern="0" cap="none" spc="0" normalizeH="0" baseline="0" noProof="0" dirty="0" smtClean="0">
                <a:ln>
                  <a:noFill/>
                </a:ln>
                <a:solidFill>
                  <a:srgbClr val="0990CF"/>
                </a:solidFill>
                <a:effectLst/>
                <a:uLnTx/>
                <a:uFillTx/>
                <a:latin typeface="Arial"/>
                <a:cs typeface="Arial"/>
                <a:sym typeface="Arial"/>
              </a:rPr>
              <a:t>CASOS</a:t>
            </a:r>
          </a:p>
        </p:txBody>
      </p:sp>
    </p:spTree>
    <p:extLst>
      <p:ext uri="{BB962C8B-B14F-4D97-AF65-F5344CB8AC3E}">
        <p14:creationId xmlns:p14="http://schemas.microsoft.com/office/powerpoint/2010/main" val="418219903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utoShape 4" descr="Resultado de imagen para logo mercosu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a:p>
        </p:txBody>
      </p:sp>
      <p:sp>
        <p:nvSpPr>
          <p:cNvPr id="13" name="Google Shape;96;p14"/>
          <p:cNvSpPr/>
          <p:nvPr/>
        </p:nvSpPr>
        <p:spPr>
          <a:xfrm>
            <a:off x="962701" y="1893275"/>
            <a:ext cx="9607717" cy="2013909"/>
          </a:xfrm>
          <a:prstGeom prst="rect">
            <a:avLst/>
          </a:prstGeom>
          <a:noFill/>
          <a:ln>
            <a:noFill/>
          </a:ln>
        </p:spPr>
        <p:txBody>
          <a:bodyPr spcFirstLastPara="1" wrap="square" lIns="121800" tIns="60867" rIns="121800" bIns="60867" anchor="t" anchorCtr="0">
            <a:noAutofit/>
          </a:bodyPr>
          <a:lstStyle/>
          <a:p>
            <a:pPr>
              <a:lnSpc>
                <a:spcPct val="115000"/>
              </a:lnSpc>
              <a:buClr>
                <a:srgbClr val="000000"/>
              </a:buClr>
              <a:buSzPts val="1200"/>
            </a:pPr>
            <a:r>
              <a:rPr lang="es-AR" sz="2133" dirty="0">
                <a:solidFill>
                  <a:srgbClr val="364756"/>
                </a:solidFill>
                <a:latin typeface="Montserrat"/>
                <a:ea typeface="Montserrat"/>
                <a:cs typeface="Montserrat"/>
                <a:sym typeface="Montserrat"/>
              </a:rPr>
              <a:t>Se producen en el campo, en el transporte y los lugares de almacenamiento después de la cosecha o faena y en las industrias de </a:t>
            </a:r>
            <a:r>
              <a:rPr lang="es-AR" sz="2133" dirty="0" smtClean="0">
                <a:solidFill>
                  <a:srgbClr val="364756"/>
                </a:solidFill>
                <a:latin typeface="Montserrat"/>
                <a:ea typeface="Montserrat"/>
                <a:cs typeface="Montserrat"/>
                <a:sym typeface="Montserrat"/>
              </a:rPr>
              <a:t>alimentos.</a:t>
            </a:r>
          </a:p>
          <a:p>
            <a:pPr>
              <a:lnSpc>
                <a:spcPct val="115000"/>
              </a:lnSpc>
              <a:buClr>
                <a:srgbClr val="000000"/>
              </a:buClr>
              <a:buSzPts val="1200"/>
            </a:pPr>
            <a:r>
              <a:rPr lang="es-AR" sz="2133" b="1" dirty="0" smtClean="0">
                <a:solidFill>
                  <a:srgbClr val="364756"/>
                </a:solidFill>
                <a:latin typeface="Montserrat"/>
                <a:ea typeface="Montserrat"/>
                <a:cs typeface="Montserrat"/>
                <a:sym typeface="Montserrat"/>
              </a:rPr>
              <a:t>Los </a:t>
            </a:r>
            <a:r>
              <a:rPr lang="es-AR" sz="2133" b="1" dirty="0">
                <a:solidFill>
                  <a:srgbClr val="364756"/>
                </a:solidFill>
                <a:latin typeface="Montserrat"/>
                <a:ea typeface="Montserrat"/>
                <a:cs typeface="Montserrat"/>
                <a:sym typeface="Montserrat"/>
              </a:rPr>
              <a:t>alimentos se pierden sin llegar a ser comercializados</a:t>
            </a:r>
            <a:r>
              <a:rPr lang="es-AR" sz="2133" dirty="0">
                <a:solidFill>
                  <a:srgbClr val="364756"/>
                </a:solidFill>
                <a:latin typeface="Montserrat"/>
                <a:ea typeface="Montserrat"/>
                <a:cs typeface="Montserrat"/>
                <a:sym typeface="Montserrat"/>
              </a:rPr>
              <a:t> y, aunque se registran en todos los países, tienen mayor impacto en los que se encuentran en vías de desarrollo.</a:t>
            </a:r>
            <a:endParaRPr sz="2133" dirty="0">
              <a:solidFill>
                <a:srgbClr val="364756"/>
              </a:solidFill>
              <a:latin typeface="Montserrat"/>
              <a:ea typeface="Montserrat"/>
              <a:cs typeface="Montserrat"/>
              <a:sym typeface="Montserrat"/>
            </a:endParaRPr>
          </a:p>
        </p:txBody>
      </p:sp>
      <p:pic>
        <p:nvPicPr>
          <p:cNvPr id="25" name="Picture 4" descr="Resultado de imagen para frutas y verduras feas"/>
          <p:cNvPicPr>
            <a:picLocks noChangeAspect="1" noChangeArrowheads="1"/>
          </p:cNvPicPr>
          <p:nvPr/>
        </p:nvPicPr>
        <p:blipFill>
          <a:blip r:embed="rId3" cstate="print"/>
          <a:srcRect/>
          <a:stretch>
            <a:fillRect/>
          </a:stretch>
        </p:blipFill>
        <p:spPr bwMode="auto">
          <a:xfrm>
            <a:off x="5499030" y="3768284"/>
            <a:ext cx="4990363" cy="2703114"/>
          </a:xfrm>
          <a:prstGeom prst="rect">
            <a:avLst/>
          </a:prstGeom>
          <a:noFill/>
          <a:ln w="76200">
            <a:solidFill>
              <a:srgbClr val="CC66FF"/>
            </a:solidFill>
          </a:ln>
        </p:spPr>
      </p:pic>
      <p:sp>
        <p:nvSpPr>
          <p:cNvPr id="26" name="Shape 85">
            <a:extLst>
              <a:ext uri="{FF2B5EF4-FFF2-40B4-BE49-F238E27FC236}">
                <a16:creationId xmlns:a16="http://schemas.microsoft.com/office/drawing/2014/main" id="{45BC1ECA-4FCA-4F98-8AAE-6FF0578F6BA8}"/>
              </a:ext>
            </a:extLst>
          </p:cNvPr>
          <p:cNvSpPr txBox="1"/>
          <p:nvPr/>
        </p:nvSpPr>
        <p:spPr>
          <a:xfrm>
            <a:off x="1341565" y="356552"/>
            <a:ext cx="9228853" cy="1201300"/>
          </a:xfrm>
          <a:prstGeom prst="rect">
            <a:avLst/>
          </a:prstGeom>
          <a:noFill/>
          <a:ln>
            <a:noFill/>
          </a:ln>
        </p:spPr>
        <p:txBody>
          <a:bodyPr wrap="square" lIns="41575" tIns="41575" rIns="41575" bIns="41575" anchor="t" anchorCtr="0">
            <a:noAutofit/>
          </a:bodyPr>
          <a:lstStyle/>
          <a:p>
            <a:pPr>
              <a:buClr>
                <a:srgbClr val="666666"/>
              </a:buClr>
              <a:buSzPct val="25000"/>
              <a:defRPr/>
            </a:pPr>
            <a:r>
              <a:rPr lang="en-US" sz="3400" kern="0" dirty="0" smtClean="0">
                <a:solidFill>
                  <a:srgbClr val="5B9BD5">
                    <a:lumMod val="50000"/>
                  </a:srgbClr>
                </a:solidFill>
                <a:latin typeface="Montserrat Black"/>
                <a:ea typeface="Montserrat Black"/>
                <a:cs typeface="Montserrat Black"/>
                <a:sym typeface="Montserrat Black"/>
              </a:rPr>
              <a:t>PÉRDIDAS Y DESPERDICIO DE ALIMENTOS </a:t>
            </a:r>
          </a:p>
          <a:p>
            <a:pPr>
              <a:buClr>
                <a:srgbClr val="666666"/>
              </a:buClr>
              <a:buSzPct val="25000"/>
              <a:defRPr/>
            </a:pPr>
            <a:r>
              <a:rPr lang="en-US" sz="3800" kern="0" dirty="0" smtClean="0">
                <a:solidFill>
                  <a:srgbClr val="0091D1"/>
                </a:solidFill>
                <a:latin typeface="Montserrat Black"/>
                <a:ea typeface="Montserrat Black"/>
                <a:cs typeface="Montserrat Black"/>
                <a:sym typeface="Montserrat Black"/>
              </a:rPr>
              <a:t>DEFINICIONES</a:t>
            </a:r>
          </a:p>
        </p:txBody>
      </p:sp>
      <p:sp>
        <p:nvSpPr>
          <p:cNvPr id="27" name="CuadroTexto 26"/>
          <p:cNvSpPr txBox="1"/>
          <p:nvPr/>
        </p:nvSpPr>
        <p:spPr>
          <a:xfrm>
            <a:off x="413718" y="356552"/>
            <a:ext cx="927847" cy="1015663"/>
          </a:xfrm>
          <a:prstGeom prst="rect">
            <a:avLst/>
          </a:prstGeom>
          <a:noFill/>
        </p:spPr>
        <p:txBody>
          <a:bodyPr wrap="square" rtlCol="0">
            <a:spAutoFit/>
          </a:bodyPr>
          <a:lstStyle/>
          <a:p>
            <a:pPr algn="ctr"/>
            <a:r>
              <a:rPr lang="es-ES" sz="6000" dirty="0">
                <a:solidFill>
                  <a:srgbClr val="0091D1"/>
                </a:solidFill>
              </a:rPr>
              <a:t>1</a:t>
            </a:r>
            <a:r>
              <a:rPr lang="es-ES" sz="6000" dirty="0" smtClean="0">
                <a:solidFill>
                  <a:srgbClr val="0091D1"/>
                </a:solidFill>
              </a:rPr>
              <a:t>.</a:t>
            </a:r>
            <a:endParaRPr lang="es-AR" sz="6000" dirty="0">
              <a:solidFill>
                <a:srgbClr val="0091D1"/>
              </a:solidFill>
            </a:endParaRPr>
          </a:p>
        </p:txBody>
      </p:sp>
      <p:cxnSp>
        <p:nvCxnSpPr>
          <p:cNvPr id="28" name="Shape 84">
            <a:extLst>
              <a:ext uri="{FF2B5EF4-FFF2-40B4-BE49-F238E27FC236}">
                <a16:creationId xmlns:a16="http://schemas.microsoft.com/office/drawing/2014/main" id="{86E4176A-B8A5-4687-90CD-597D4596837F}"/>
              </a:ext>
            </a:extLst>
          </p:cNvPr>
          <p:cNvCxnSpPr>
            <a:cxnSpLocks/>
          </p:cNvCxnSpPr>
          <p:nvPr/>
        </p:nvCxnSpPr>
        <p:spPr>
          <a:xfrm>
            <a:off x="1247605" y="356552"/>
            <a:ext cx="0" cy="1201300"/>
          </a:xfrm>
          <a:prstGeom prst="straightConnector1">
            <a:avLst/>
          </a:prstGeom>
          <a:noFill/>
          <a:ln w="9525" cap="flat" cmpd="sng">
            <a:solidFill>
              <a:srgbClr val="374756"/>
            </a:solidFill>
            <a:prstDash val="solid"/>
            <a:round/>
            <a:headEnd type="none" w="lg" len="lg"/>
            <a:tailEnd type="none" w="lg" len="lg"/>
          </a:ln>
        </p:spPr>
      </p:cxnSp>
      <p:pic>
        <p:nvPicPr>
          <p:cNvPr id="29" name="Google Shape;98;p14"/>
          <p:cNvPicPr preferRelativeResize="0"/>
          <p:nvPr/>
        </p:nvPicPr>
        <p:blipFill rotWithShape="1">
          <a:blip r:embed="rId4">
            <a:alphaModFix/>
          </a:blip>
          <a:srcRect/>
          <a:stretch/>
        </p:blipFill>
        <p:spPr>
          <a:xfrm>
            <a:off x="2105528" y="4191136"/>
            <a:ext cx="777009" cy="812692"/>
          </a:xfrm>
          <a:prstGeom prst="rect">
            <a:avLst/>
          </a:prstGeom>
          <a:noFill/>
          <a:ln>
            <a:noFill/>
          </a:ln>
        </p:spPr>
      </p:pic>
      <p:pic>
        <p:nvPicPr>
          <p:cNvPr id="30" name="Google Shape;100;p14"/>
          <p:cNvPicPr preferRelativeResize="0"/>
          <p:nvPr/>
        </p:nvPicPr>
        <p:blipFill rotWithShape="1">
          <a:blip r:embed="rId5">
            <a:alphaModFix/>
          </a:blip>
          <a:srcRect/>
          <a:stretch/>
        </p:blipFill>
        <p:spPr>
          <a:xfrm>
            <a:off x="1063367" y="4234258"/>
            <a:ext cx="777009" cy="812692"/>
          </a:xfrm>
          <a:prstGeom prst="rect">
            <a:avLst/>
          </a:prstGeom>
          <a:noFill/>
          <a:ln>
            <a:noFill/>
          </a:ln>
        </p:spPr>
      </p:pic>
      <p:pic>
        <p:nvPicPr>
          <p:cNvPr id="31" name="Google Shape;102;p14"/>
          <p:cNvPicPr preferRelativeResize="0"/>
          <p:nvPr/>
        </p:nvPicPr>
        <p:blipFill rotWithShape="1">
          <a:blip r:embed="rId6">
            <a:alphaModFix/>
          </a:blip>
          <a:srcRect/>
          <a:stretch/>
        </p:blipFill>
        <p:spPr>
          <a:xfrm>
            <a:off x="3147689" y="4191136"/>
            <a:ext cx="812801" cy="850119"/>
          </a:xfrm>
          <a:prstGeom prst="rect">
            <a:avLst/>
          </a:prstGeom>
          <a:noFill/>
          <a:ln>
            <a:noFill/>
          </a:ln>
        </p:spPr>
      </p:pic>
      <p:pic>
        <p:nvPicPr>
          <p:cNvPr id="32" name="Google Shape;115;p15"/>
          <p:cNvPicPr preferRelativeResize="0"/>
          <p:nvPr/>
        </p:nvPicPr>
        <p:blipFill rotWithShape="1">
          <a:blip r:embed="rId7">
            <a:alphaModFix/>
          </a:blip>
          <a:srcRect/>
          <a:stretch/>
        </p:blipFill>
        <p:spPr>
          <a:xfrm>
            <a:off x="4077781" y="4194415"/>
            <a:ext cx="916247" cy="915949"/>
          </a:xfrm>
          <a:prstGeom prst="rect">
            <a:avLst/>
          </a:prstGeom>
          <a:noFill/>
          <a:ln>
            <a:noFill/>
          </a:ln>
        </p:spPr>
      </p:pic>
    </p:spTree>
    <p:extLst>
      <p:ext uri="{BB962C8B-B14F-4D97-AF65-F5344CB8AC3E}">
        <p14:creationId xmlns:p14="http://schemas.microsoft.com/office/powerpoint/2010/main" val="66436084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2 Cerrar llave"/>
          <p:cNvSpPr/>
          <p:nvPr/>
        </p:nvSpPr>
        <p:spPr>
          <a:xfrm>
            <a:off x="10648708" y="1734732"/>
            <a:ext cx="69449" cy="4006311"/>
          </a:xfrm>
          <a:prstGeom prst="rightBrace">
            <a:avLst>
              <a:gd name="adj1" fmla="val 8333"/>
              <a:gd name="adj2" fmla="val 49762"/>
            </a:avLst>
          </a:prstGeom>
          <a:ln w="38100">
            <a:solidFill>
              <a:srgbClr val="00529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AR">
              <a:solidFill>
                <a:prstClr val="black"/>
              </a:solidFill>
            </a:endParaRPr>
          </a:p>
        </p:txBody>
      </p:sp>
      <p:sp>
        <p:nvSpPr>
          <p:cNvPr id="30" name="9 Rectángulo"/>
          <p:cNvSpPr/>
          <p:nvPr/>
        </p:nvSpPr>
        <p:spPr>
          <a:xfrm>
            <a:off x="2210305" y="2199875"/>
            <a:ext cx="2015808" cy="707886"/>
          </a:xfrm>
          <a:prstGeom prst="rect">
            <a:avLst/>
          </a:prstGeom>
        </p:spPr>
        <p:txBody>
          <a:bodyPr wrap="none">
            <a:spAutoFit/>
          </a:bodyPr>
          <a:lstStyle/>
          <a:p>
            <a:r>
              <a:rPr lang="es-ES" sz="2000" dirty="0">
                <a:solidFill>
                  <a:prstClr val="black"/>
                </a:solidFill>
              </a:rPr>
              <a:t>Sobreproducción </a:t>
            </a:r>
          </a:p>
          <a:p>
            <a:r>
              <a:rPr lang="es-ES" sz="2000" dirty="0">
                <a:solidFill>
                  <a:prstClr val="black"/>
                </a:solidFill>
              </a:rPr>
              <a:t>Baja tecnología </a:t>
            </a:r>
            <a:endParaRPr lang="es-AR" sz="2000" dirty="0">
              <a:solidFill>
                <a:prstClr val="black"/>
              </a:solidFill>
            </a:endParaRPr>
          </a:p>
        </p:txBody>
      </p:sp>
      <p:sp>
        <p:nvSpPr>
          <p:cNvPr id="31" name="10 Rectángulo"/>
          <p:cNvSpPr/>
          <p:nvPr/>
        </p:nvSpPr>
        <p:spPr>
          <a:xfrm>
            <a:off x="2222058" y="3369786"/>
            <a:ext cx="1760370" cy="707886"/>
          </a:xfrm>
          <a:prstGeom prst="rect">
            <a:avLst/>
          </a:prstGeom>
        </p:spPr>
        <p:txBody>
          <a:bodyPr wrap="square">
            <a:spAutoFit/>
          </a:bodyPr>
          <a:lstStyle/>
          <a:p>
            <a:r>
              <a:rPr lang="es-ES" sz="2000" dirty="0">
                <a:solidFill>
                  <a:prstClr val="black"/>
                </a:solidFill>
              </a:rPr>
              <a:t>Falta de coordinación</a:t>
            </a:r>
            <a:endParaRPr lang="es-AR" sz="2000" dirty="0">
              <a:solidFill>
                <a:prstClr val="black"/>
              </a:solidFill>
            </a:endParaRPr>
          </a:p>
        </p:txBody>
      </p:sp>
      <p:sp>
        <p:nvSpPr>
          <p:cNvPr id="32" name="11 Rectángulo"/>
          <p:cNvSpPr/>
          <p:nvPr/>
        </p:nvSpPr>
        <p:spPr>
          <a:xfrm>
            <a:off x="2231581" y="4372412"/>
            <a:ext cx="1622353" cy="1015663"/>
          </a:xfrm>
          <a:prstGeom prst="rect">
            <a:avLst/>
          </a:prstGeom>
        </p:spPr>
        <p:txBody>
          <a:bodyPr wrap="square">
            <a:spAutoFit/>
          </a:bodyPr>
          <a:lstStyle/>
          <a:p>
            <a:r>
              <a:rPr lang="es-ES" sz="2000" dirty="0">
                <a:solidFill>
                  <a:prstClr val="black"/>
                </a:solidFill>
              </a:rPr>
              <a:t>Logística y embalaje inadecuado</a:t>
            </a:r>
            <a:endParaRPr lang="es-AR" sz="2000" dirty="0">
              <a:solidFill>
                <a:prstClr val="black"/>
              </a:solidFill>
            </a:endParaRPr>
          </a:p>
        </p:txBody>
      </p:sp>
      <p:sp>
        <p:nvSpPr>
          <p:cNvPr id="33" name="12 Rectángulo"/>
          <p:cNvSpPr/>
          <p:nvPr/>
        </p:nvSpPr>
        <p:spPr>
          <a:xfrm>
            <a:off x="6253038" y="4526170"/>
            <a:ext cx="1745071" cy="1015663"/>
          </a:xfrm>
          <a:prstGeom prst="rect">
            <a:avLst/>
          </a:prstGeom>
        </p:spPr>
        <p:txBody>
          <a:bodyPr wrap="square">
            <a:spAutoFit/>
          </a:bodyPr>
          <a:lstStyle/>
          <a:p>
            <a:r>
              <a:rPr lang="es-ES" sz="2000" dirty="0">
                <a:solidFill>
                  <a:prstClr val="black"/>
                </a:solidFill>
              </a:rPr>
              <a:t>Estándares </a:t>
            </a:r>
          </a:p>
          <a:p>
            <a:r>
              <a:rPr lang="es-ES" sz="2000" dirty="0">
                <a:solidFill>
                  <a:prstClr val="black"/>
                </a:solidFill>
              </a:rPr>
              <a:t>estéticos de calidad</a:t>
            </a:r>
            <a:endParaRPr lang="es-AR" sz="2000" dirty="0">
              <a:solidFill>
                <a:prstClr val="black"/>
              </a:solidFill>
            </a:endParaRPr>
          </a:p>
        </p:txBody>
      </p:sp>
      <p:sp>
        <p:nvSpPr>
          <p:cNvPr id="34" name="13 Rectángulo"/>
          <p:cNvSpPr/>
          <p:nvPr/>
        </p:nvSpPr>
        <p:spPr>
          <a:xfrm>
            <a:off x="5934904" y="2352909"/>
            <a:ext cx="1355436" cy="430887"/>
          </a:xfrm>
          <a:prstGeom prst="rect">
            <a:avLst/>
          </a:prstGeom>
        </p:spPr>
        <p:txBody>
          <a:bodyPr wrap="none">
            <a:spAutoFit/>
          </a:bodyPr>
          <a:lstStyle/>
          <a:p>
            <a:r>
              <a:rPr lang="es-ES" sz="2200" dirty="0">
                <a:solidFill>
                  <a:prstClr val="black"/>
                </a:solidFill>
              </a:rPr>
              <a:t>Marketing</a:t>
            </a:r>
            <a:endParaRPr lang="es-AR" sz="2200" dirty="0">
              <a:solidFill>
                <a:prstClr val="black"/>
              </a:solidFill>
            </a:endParaRPr>
          </a:p>
        </p:txBody>
      </p:sp>
      <p:sp>
        <p:nvSpPr>
          <p:cNvPr id="35" name="15 Rectángulo"/>
          <p:cNvSpPr/>
          <p:nvPr/>
        </p:nvSpPr>
        <p:spPr>
          <a:xfrm>
            <a:off x="5958715" y="3400711"/>
            <a:ext cx="1565942" cy="707886"/>
          </a:xfrm>
          <a:prstGeom prst="rect">
            <a:avLst/>
          </a:prstGeom>
        </p:spPr>
        <p:txBody>
          <a:bodyPr wrap="none">
            <a:spAutoFit/>
          </a:bodyPr>
          <a:lstStyle/>
          <a:p>
            <a:r>
              <a:rPr lang="es-ES" sz="2000" dirty="0">
                <a:solidFill>
                  <a:prstClr val="black"/>
                </a:solidFill>
              </a:rPr>
              <a:t>Normativa </a:t>
            </a:r>
          </a:p>
          <a:p>
            <a:r>
              <a:rPr lang="es-ES" sz="2000" dirty="0">
                <a:solidFill>
                  <a:prstClr val="black"/>
                </a:solidFill>
              </a:rPr>
              <a:t>de caducidad</a:t>
            </a:r>
            <a:endParaRPr lang="es-AR" sz="2000" dirty="0">
              <a:solidFill>
                <a:prstClr val="black"/>
              </a:solidFill>
            </a:endParaRPr>
          </a:p>
        </p:txBody>
      </p:sp>
      <p:sp>
        <p:nvSpPr>
          <p:cNvPr id="37" name="17 Rectángulo"/>
          <p:cNvSpPr/>
          <p:nvPr/>
        </p:nvSpPr>
        <p:spPr>
          <a:xfrm>
            <a:off x="7893231" y="3369540"/>
            <a:ext cx="1667444" cy="1015663"/>
          </a:xfrm>
          <a:prstGeom prst="rect">
            <a:avLst/>
          </a:prstGeom>
        </p:spPr>
        <p:txBody>
          <a:bodyPr wrap="square">
            <a:spAutoFit/>
          </a:bodyPr>
          <a:lstStyle/>
          <a:p>
            <a:r>
              <a:rPr lang="es-ES" sz="2000" dirty="0">
                <a:solidFill>
                  <a:prstClr val="black"/>
                </a:solidFill>
              </a:rPr>
              <a:t>Bajos costos </a:t>
            </a:r>
          </a:p>
          <a:p>
            <a:r>
              <a:rPr lang="es-ES" sz="2000" dirty="0">
                <a:solidFill>
                  <a:prstClr val="black"/>
                </a:solidFill>
              </a:rPr>
              <a:t>de disposición</a:t>
            </a:r>
            <a:endParaRPr lang="es-AR" sz="2000" dirty="0">
              <a:solidFill>
                <a:prstClr val="black"/>
              </a:solidFill>
            </a:endParaRPr>
          </a:p>
        </p:txBody>
      </p:sp>
      <p:sp>
        <p:nvSpPr>
          <p:cNvPr id="38" name="18 Rectángulo redondeado"/>
          <p:cNvSpPr/>
          <p:nvPr/>
        </p:nvSpPr>
        <p:spPr>
          <a:xfrm>
            <a:off x="613554" y="1974058"/>
            <a:ext cx="1620000" cy="1080000"/>
          </a:xfrm>
          <a:prstGeom prst="roundRect">
            <a:avLst>
              <a:gd name="adj" fmla="val 10000"/>
            </a:avLst>
          </a:prstGeom>
          <a:blipFill rotWithShape="1">
            <a:blip r:embed="rId3" cstate="print"/>
            <a:stretch>
              <a:fillRect/>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cxnSp>
        <p:nvCxnSpPr>
          <p:cNvPr id="39" name="20 Conector recto"/>
          <p:cNvCxnSpPr/>
          <p:nvPr/>
        </p:nvCxnSpPr>
        <p:spPr>
          <a:xfrm>
            <a:off x="4136697" y="1752306"/>
            <a:ext cx="0" cy="5040000"/>
          </a:xfrm>
          <a:prstGeom prst="line">
            <a:avLst/>
          </a:prstGeom>
          <a:ln w="22225">
            <a:solidFill>
              <a:srgbClr val="005294"/>
            </a:solidFill>
            <a:prstDash val="sysDot"/>
          </a:ln>
        </p:spPr>
        <p:style>
          <a:lnRef idx="1">
            <a:schemeClr val="accent1"/>
          </a:lnRef>
          <a:fillRef idx="0">
            <a:schemeClr val="accent1"/>
          </a:fillRef>
          <a:effectRef idx="0">
            <a:schemeClr val="accent1"/>
          </a:effectRef>
          <a:fontRef idx="minor">
            <a:schemeClr val="tx1"/>
          </a:fontRef>
        </p:style>
      </p:cxnSp>
      <p:sp>
        <p:nvSpPr>
          <p:cNvPr id="40" name="21 Rectángulo redondeado"/>
          <p:cNvSpPr/>
          <p:nvPr/>
        </p:nvSpPr>
        <p:spPr>
          <a:xfrm>
            <a:off x="616324" y="3166010"/>
            <a:ext cx="1620000" cy="1080000"/>
          </a:xfrm>
          <a:prstGeom prst="roundRect">
            <a:avLst>
              <a:gd name="adj" fmla="val 10000"/>
            </a:avLst>
          </a:prstGeom>
          <a:blipFill rotWithShape="1">
            <a:blip r:embed="rId4" cstate="print"/>
            <a:stretch>
              <a:fillRect/>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41" name="22 Rectángulo redondeado"/>
          <p:cNvSpPr/>
          <p:nvPr/>
        </p:nvSpPr>
        <p:spPr>
          <a:xfrm>
            <a:off x="608933" y="4350498"/>
            <a:ext cx="1620000" cy="1080000"/>
          </a:xfrm>
          <a:prstGeom prst="roundRect">
            <a:avLst>
              <a:gd name="adj" fmla="val 10000"/>
            </a:avLst>
          </a:prstGeom>
          <a:blipFill rotWithShape="1">
            <a:blip r:embed="rId5"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42" name="23 Rectángulo redondeado"/>
          <p:cNvSpPr/>
          <p:nvPr/>
        </p:nvSpPr>
        <p:spPr>
          <a:xfrm>
            <a:off x="4349981" y="4534833"/>
            <a:ext cx="1703578" cy="1085310"/>
          </a:xfrm>
          <a:prstGeom prst="roundRect">
            <a:avLst>
              <a:gd name="adj" fmla="val 10000"/>
            </a:avLst>
          </a:prstGeom>
          <a:blipFill rotWithShape="1">
            <a:blip r:embed="rId6"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43" name="25 Rectángulo redondeado"/>
          <p:cNvSpPr/>
          <p:nvPr/>
        </p:nvSpPr>
        <p:spPr>
          <a:xfrm>
            <a:off x="4319543" y="2010599"/>
            <a:ext cx="1620000" cy="1080000"/>
          </a:xfrm>
          <a:prstGeom prst="roundRect">
            <a:avLst>
              <a:gd name="adj" fmla="val 10000"/>
            </a:avLst>
          </a:prstGeom>
          <a:blipFill rotWithShape="1">
            <a:blip r:embed="rId7"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44" name="26 Rectángulo redondeado"/>
          <p:cNvSpPr/>
          <p:nvPr/>
        </p:nvSpPr>
        <p:spPr>
          <a:xfrm>
            <a:off x="4329482" y="3191683"/>
            <a:ext cx="1620000" cy="1080000"/>
          </a:xfrm>
          <a:prstGeom prst="roundRect">
            <a:avLst>
              <a:gd name="adj" fmla="val 10000"/>
            </a:avLst>
          </a:prstGeom>
          <a:blipFill rotWithShape="1">
            <a:blip r:embed="rId8"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46" name="28 Rectángulo redondeado"/>
          <p:cNvSpPr/>
          <p:nvPr/>
        </p:nvSpPr>
        <p:spPr>
          <a:xfrm>
            <a:off x="7999809" y="2012421"/>
            <a:ext cx="1595605" cy="1080000"/>
          </a:xfrm>
          <a:prstGeom prst="roundRect">
            <a:avLst>
              <a:gd name="adj" fmla="val 10000"/>
            </a:avLst>
          </a:prstGeom>
          <a:blipFill rotWithShape="1">
            <a:blip r:embed="rId9"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ES" dirty="0" smtClean="0">
              <a:solidFill>
                <a:prstClr val="white">
                  <a:hueOff val="0"/>
                  <a:satOff val="0"/>
                  <a:lumOff val="0"/>
                  <a:alphaOff val="0"/>
                </a:prstClr>
              </a:solidFill>
            </a:endParaRPr>
          </a:p>
        </p:txBody>
      </p:sp>
      <p:sp>
        <p:nvSpPr>
          <p:cNvPr id="26" name="Shape 85">
            <a:extLst>
              <a:ext uri="{FF2B5EF4-FFF2-40B4-BE49-F238E27FC236}">
                <a16:creationId xmlns:a16="http://schemas.microsoft.com/office/drawing/2014/main" id="{45BC1ECA-4FCA-4F98-8AAE-6FF0578F6BA8}"/>
              </a:ext>
            </a:extLst>
          </p:cNvPr>
          <p:cNvSpPr txBox="1"/>
          <p:nvPr/>
        </p:nvSpPr>
        <p:spPr>
          <a:xfrm>
            <a:off x="1341565" y="356552"/>
            <a:ext cx="9956653" cy="1201300"/>
          </a:xfrm>
          <a:prstGeom prst="rect">
            <a:avLst/>
          </a:prstGeom>
          <a:noFill/>
          <a:ln>
            <a:noFill/>
          </a:ln>
        </p:spPr>
        <p:txBody>
          <a:bodyPr wrap="square" lIns="41575" tIns="41575" rIns="41575" bIns="41575" anchor="t" anchorCtr="0">
            <a:noAutofit/>
          </a:bodyPr>
          <a:lstStyle/>
          <a:p>
            <a:pPr>
              <a:buClr>
                <a:srgbClr val="666666"/>
              </a:buClr>
              <a:buSzPct val="25000"/>
              <a:defRPr/>
            </a:pPr>
            <a:r>
              <a:rPr lang="en-US" sz="3400" kern="0" dirty="0" smtClean="0">
                <a:solidFill>
                  <a:srgbClr val="5B9BD5">
                    <a:lumMod val="50000"/>
                  </a:srgbClr>
                </a:solidFill>
                <a:latin typeface="Montserrat Black"/>
                <a:ea typeface="Montserrat Black"/>
                <a:cs typeface="Montserrat Black"/>
                <a:sym typeface="Montserrat Black"/>
              </a:rPr>
              <a:t>PÉRDIDAS Y DESPERDICIO DE ALIMENTOS </a:t>
            </a:r>
          </a:p>
          <a:p>
            <a:pPr>
              <a:buClr>
                <a:srgbClr val="666666"/>
              </a:buClr>
              <a:buSzPct val="25000"/>
              <a:defRPr/>
            </a:pPr>
            <a:r>
              <a:rPr lang="en-US" sz="3800" kern="0" dirty="0" smtClean="0">
                <a:solidFill>
                  <a:srgbClr val="0091D1"/>
                </a:solidFill>
                <a:latin typeface="Montserrat Black"/>
                <a:ea typeface="Montserrat Black"/>
                <a:cs typeface="Montserrat Black"/>
                <a:sym typeface="Montserrat Black"/>
              </a:rPr>
              <a:t>CAUSAS E IMPACTO</a:t>
            </a:r>
          </a:p>
        </p:txBody>
      </p:sp>
      <p:cxnSp>
        <p:nvCxnSpPr>
          <p:cNvPr id="28" name="Shape 84">
            <a:extLst>
              <a:ext uri="{FF2B5EF4-FFF2-40B4-BE49-F238E27FC236}">
                <a16:creationId xmlns:a16="http://schemas.microsoft.com/office/drawing/2014/main" id="{86E4176A-B8A5-4687-90CD-597D4596837F}"/>
              </a:ext>
            </a:extLst>
          </p:cNvPr>
          <p:cNvCxnSpPr>
            <a:cxnSpLocks/>
          </p:cNvCxnSpPr>
          <p:nvPr/>
        </p:nvCxnSpPr>
        <p:spPr>
          <a:xfrm>
            <a:off x="1247605" y="356552"/>
            <a:ext cx="0" cy="1201300"/>
          </a:xfrm>
          <a:prstGeom prst="straightConnector1">
            <a:avLst/>
          </a:prstGeom>
          <a:noFill/>
          <a:ln w="9525" cap="flat" cmpd="sng">
            <a:solidFill>
              <a:srgbClr val="374756"/>
            </a:solidFill>
            <a:prstDash val="solid"/>
            <a:round/>
            <a:headEnd type="none" w="lg" len="lg"/>
            <a:tailEnd type="none" w="lg" len="lg"/>
          </a:ln>
        </p:spPr>
      </p:cxnSp>
    </p:spTree>
    <p:extLst>
      <p:ext uri="{BB962C8B-B14F-4D97-AF65-F5344CB8AC3E}">
        <p14:creationId xmlns:p14="http://schemas.microsoft.com/office/powerpoint/2010/main" val="3751384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hape 84">
            <a:extLst>
              <a:ext uri="{FF2B5EF4-FFF2-40B4-BE49-F238E27FC236}">
                <a16:creationId xmlns:a16="http://schemas.microsoft.com/office/drawing/2014/main" id="{86E4176A-B8A5-4687-90CD-597D4596837F}"/>
              </a:ext>
            </a:extLst>
          </p:cNvPr>
          <p:cNvCxnSpPr>
            <a:cxnSpLocks/>
          </p:cNvCxnSpPr>
          <p:nvPr/>
        </p:nvCxnSpPr>
        <p:spPr>
          <a:xfrm>
            <a:off x="1247605" y="356552"/>
            <a:ext cx="0" cy="1201300"/>
          </a:xfrm>
          <a:prstGeom prst="straightConnector1">
            <a:avLst/>
          </a:prstGeom>
          <a:noFill/>
          <a:ln w="9525" cap="flat" cmpd="sng">
            <a:solidFill>
              <a:srgbClr val="374756"/>
            </a:solidFill>
            <a:prstDash val="solid"/>
            <a:round/>
            <a:headEnd type="none" w="lg" len="lg"/>
            <a:tailEnd type="none" w="lg" len="lg"/>
          </a:ln>
        </p:spPr>
      </p:cxnSp>
      <p:pic>
        <p:nvPicPr>
          <p:cNvPr id="19" name="Imagen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1952" y="1341119"/>
            <a:ext cx="6880666" cy="5487385"/>
          </a:xfrm>
          <a:prstGeom prst="rect">
            <a:avLst/>
          </a:prstGeom>
        </p:spPr>
      </p:pic>
      <p:pic>
        <p:nvPicPr>
          <p:cNvPr id="21" name="Imagen 20"/>
          <p:cNvPicPr>
            <a:picLocks noChangeAspect="1"/>
          </p:cNvPicPr>
          <p:nvPr/>
        </p:nvPicPr>
        <p:blipFill rotWithShape="1">
          <a:blip r:embed="rId4"/>
          <a:srcRect l="36369" t="33897" r="33039" b="40528"/>
          <a:stretch/>
        </p:blipFill>
        <p:spPr>
          <a:xfrm>
            <a:off x="602407" y="4028512"/>
            <a:ext cx="4900905" cy="2304648"/>
          </a:xfrm>
          <a:prstGeom prst="rect">
            <a:avLst/>
          </a:prstGeom>
        </p:spPr>
      </p:pic>
      <p:sp>
        <p:nvSpPr>
          <p:cNvPr id="22" name="Shape 85">
            <a:extLst>
              <a:ext uri="{FF2B5EF4-FFF2-40B4-BE49-F238E27FC236}">
                <a16:creationId xmlns:a16="http://schemas.microsoft.com/office/drawing/2014/main" id="{45BC1ECA-4FCA-4F98-8AAE-6FF0578F6BA8}"/>
              </a:ext>
            </a:extLst>
          </p:cNvPr>
          <p:cNvSpPr txBox="1"/>
          <p:nvPr/>
        </p:nvSpPr>
        <p:spPr>
          <a:xfrm>
            <a:off x="1341565" y="356552"/>
            <a:ext cx="9956653" cy="1201300"/>
          </a:xfrm>
          <a:prstGeom prst="rect">
            <a:avLst/>
          </a:prstGeom>
          <a:noFill/>
          <a:ln>
            <a:noFill/>
          </a:ln>
        </p:spPr>
        <p:txBody>
          <a:bodyPr wrap="square" lIns="41575" tIns="41575" rIns="41575" bIns="41575" anchor="t" anchorCtr="0">
            <a:noAutofit/>
          </a:bodyPr>
          <a:lstStyle/>
          <a:p>
            <a:pPr>
              <a:buClr>
                <a:srgbClr val="666666"/>
              </a:buClr>
              <a:buSzPct val="25000"/>
              <a:defRPr/>
            </a:pPr>
            <a:r>
              <a:rPr lang="en-US" sz="3400" kern="0" dirty="0" smtClean="0">
                <a:solidFill>
                  <a:srgbClr val="5B9BD5">
                    <a:lumMod val="50000"/>
                  </a:srgbClr>
                </a:solidFill>
                <a:latin typeface="Montserrat Black"/>
                <a:ea typeface="Montserrat Black"/>
                <a:cs typeface="Montserrat Black"/>
                <a:sym typeface="Montserrat Black"/>
              </a:rPr>
              <a:t>PÉRDIDA Y DESPERDICIO DE ALIMENTOS </a:t>
            </a:r>
            <a:endParaRPr lang="en-US" sz="3800" kern="0" dirty="0">
              <a:solidFill>
                <a:srgbClr val="0091D1"/>
              </a:solidFill>
              <a:latin typeface="Montserrat Black"/>
              <a:ea typeface="Montserrat Black"/>
              <a:cs typeface="Montserrat Black"/>
              <a:sym typeface="Montserrat Black"/>
            </a:endParaRPr>
          </a:p>
          <a:p>
            <a:pPr>
              <a:buClr>
                <a:srgbClr val="666666"/>
              </a:buClr>
              <a:buSzPct val="25000"/>
              <a:defRPr/>
            </a:pPr>
            <a:r>
              <a:rPr lang="en-US" sz="3800" kern="0" dirty="0" smtClean="0">
                <a:solidFill>
                  <a:srgbClr val="0091D1"/>
                </a:solidFill>
                <a:latin typeface="Montserrat Black"/>
                <a:ea typeface="Montserrat Black"/>
                <a:cs typeface="Montserrat Black"/>
                <a:sym typeface="Montserrat Black"/>
              </a:rPr>
              <a:t>CIFRAS Y PANORAMA</a:t>
            </a:r>
          </a:p>
        </p:txBody>
      </p:sp>
      <p:pic>
        <p:nvPicPr>
          <p:cNvPr id="23" name="Imagen 22"/>
          <p:cNvPicPr>
            <a:picLocks noChangeAspect="1"/>
          </p:cNvPicPr>
          <p:nvPr/>
        </p:nvPicPr>
        <p:blipFill>
          <a:blip r:embed="rId5"/>
          <a:stretch>
            <a:fillRect/>
          </a:stretch>
        </p:blipFill>
        <p:spPr>
          <a:xfrm>
            <a:off x="10021213" y="3715542"/>
            <a:ext cx="562053" cy="1009791"/>
          </a:xfrm>
          <a:prstGeom prst="rect">
            <a:avLst/>
          </a:prstGeom>
        </p:spPr>
      </p:pic>
      <p:pic>
        <p:nvPicPr>
          <p:cNvPr id="24" name="Imagen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83266" y="3223633"/>
            <a:ext cx="1149188" cy="1144082"/>
          </a:xfrm>
          <a:prstGeom prst="ellipse">
            <a:avLst/>
          </a:prstGeom>
        </p:spPr>
      </p:pic>
      <p:pic>
        <p:nvPicPr>
          <p:cNvPr id="25" name="Imagen 24"/>
          <p:cNvPicPr>
            <a:picLocks noChangeAspect="1"/>
          </p:cNvPicPr>
          <p:nvPr/>
        </p:nvPicPr>
        <p:blipFill>
          <a:blip r:embed="rId5"/>
          <a:stretch>
            <a:fillRect/>
          </a:stretch>
        </p:blipFill>
        <p:spPr>
          <a:xfrm flipH="1">
            <a:off x="5252640" y="5492107"/>
            <a:ext cx="685800" cy="1009791"/>
          </a:xfrm>
          <a:prstGeom prst="rect">
            <a:avLst/>
          </a:prstGeom>
        </p:spPr>
      </p:pic>
    </p:spTree>
    <p:extLst>
      <p:ext uri="{BB962C8B-B14F-4D97-AF65-F5344CB8AC3E}">
        <p14:creationId xmlns:p14="http://schemas.microsoft.com/office/powerpoint/2010/main" val="20264019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p:cNvSpPr>
            <a:spLocks noGrp="1"/>
          </p:cNvSpPr>
          <p:nvPr>
            <p:ph type="sldNum" sz="quarter" idx="4"/>
          </p:nvPr>
        </p:nvSpPr>
        <p:spPr/>
        <p:txBody>
          <a:bodyPr/>
          <a:lstStyle/>
          <a:p>
            <a:fld id="{0F675F79-6178-42ED-8DF2-60C520531103}" type="slidenum">
              <a:rPr lang="es-AR" smtClean="0"/>
              <a:t>4</a:t>
            </a:fld>
            <a:endParaRPr lang="es-AR"/>
          </a:p>
        </p:txBody>
      </p:sp>
      <p:sp>
        <p:nvSpPr>
          <p:cNvPr id="14" name="Título 3"/>
          <p:cNvSpPr>
            <a:spLocks noGrp="1"/>
          </p:cNvSpPr>
          <p:nvPr>
            <p:ph type="title"/>
          </p:nvPr>
        </p:nvSpPr>
        <p:spPr>
          <a:xfrm>
            <a:off x="418454" y="511445"/>
            <a:ext cx="11190450" cy="461665"/>
          </a:xfrm>
        </p:spPr>
        <p:txBody>
          <a:bodyPr/>
          <a:lstStyle/>
          <a:p>
            <a:r>
              <a:rPr lang="es-ES_tradnl" dirty="0" smtClean="0"/>
              <a:t>CAMINO </a:t>
            </a:r>
            <a:r>
              <a:rPr lang="es-AR" dirty="0" smtClean="0">
                <a:solidFill>
                  <a:srgbClr val="0990CF"/>
                </a:solidFill>
                <a:latin typeface="Calibri" panose="020F0502020204030204" pitchFamily="34" charset="0"/>
                <a:cs typeface="Calibri" panose="020F0502020204030204" pitchFamily="34" charset="0"/>
              </a:rPr>
              <a:t>A LA DECLARACIÓN DE LA AGENDA 2030</a:t>
            </a:r>
            <a:endParaRPr lang="es-AR" dirty="0"/>
          </a:p>
        </p:txBody>
      </p:sp>
      <p:graphicFrame>
        <p:nvGraphicFramePr>
          <p:cNvPr id="4" name="Diagrama 3"/>
          <p:cNvGraphicFramePr/>
          <p:nvPr>
            <p:extLst/>
          </p:nvPr>
        </p:nvGraphicFramePr>
        <p:xfrm>
          <a:off x="418454" y="1233714"/>
          <a:ext cx="9190003" cy="4194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lecha curvada hacia abajo 1"/>
          <p:cNvSpPr/>
          <p:nvPr/>
        </p:nvSpPr>
        <p:spPr>
          <a:xfrm>
            <a:off x="8701294" y="1386474"/>
            <a:ext cx="1973943" cy="957290"/>
          </a:xfrm>
          <a:prstGeom prst="curvedDownArrow">
            <a:avLst/>
          </a:prstGeom>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grpSp>
        <p:nvGrpSpPr>
          <p:cNvPr id="6" name="Grupo 5"/>
          <p:cNvGrpSpPr/>
          <p:nvPr/>
        </p:nvGrpSpPr>
        <p:grpSpPr>
          <a:xfrm>
            <a:off x="10094114" y="2428709"/>
            <a:ext cx="1048379" cy="1714279"/>
            <a:chOff x="5407393" y="1346257"/>
            <a:chExt cx="1048379" cy="1714279"/>
          </a:xfrm>
        </p:grpSpPr>
        <p:sp>
          <p:nvSpPr>
            <p:cNvPr id="7" name="Rectángulo redondeado 6"/>
            <p:cNvSpPr/>
            <p:nvPr/>
          </p:nvSpPr>
          <p:spPr>
            <a:xfrm>
              <a:off x="5407393" y="1346257"/>
              <a:ext cx="1048379" cy="1714279"/>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ectángulo 7"/>
            <p:cNvSpPr/>
            <p:nvPr/>
          </p:nvSpPr>
          <p:spPr>
            <a:xfrm>
              <a:off x="5458571" y="1397435"/>
              <a:ext cx="946023" cy="16119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s-ES" sz="1050" kern="1200" dirty="0" smtClean="0"/>
                <a:t>2015</a:t>
              </a:r>
            </a:p>
            <a:p>
              <a:pPr lvl="0" algn="ctr" defTabSz="400050">
                <a:lnSpc>
                  <a:spcPct val="90000"/>
                </a:lnSpc>
                <a:spcBef>
                  <a:spcPct val="0"/>
                </a:spcBef>
                <a:spcAft>
                  <a:spcPct val="35000"/>
                </a:spcAft>
              </a:pPr>
              <a:r>
                <a:rPr lang="es-ES" sz="1050" kern="1200" dirty="0" smtClean="0"/>
                <a:t>(Noviembre)</a:t>
              </a:r>
            </a:p>
            <a:p>
              <a:pPr lvl="0" algn="ctr" defTabSz="400050">
                <a:lnSpc>
                  <a:spcPct val="90000"/>
                </a:lnSpc>
                <a:spcBef>
                  <a:spcPct val="0"/>
                </a:spcBef>
                <a:spcAft>
                  <a:spcPct val="35000"/>
                </a:spcAft>
              </a:pPr>
              <a:endParaRPr lang="es-ES" sz="1050" kern="1200" dirty="0" smtClean="0"/>
            </a:p>
            <a:p>
              <a:pPr lvl="0" algn="ctr" defTabSz="400050">
                <a:lnSpc>
                  <a:spcPct val="90000"/>
                </a:lnSpc>
                <a:spcBef>
                  <a:spcPct val="0"/>
                </a:spcBef>
                <a:spcAft>
                  <a:spcPct val="35000"/>
                </a:spcAft>
              </a:pPr>
              <a:r>
                <a:rPr lang="es-ES" sz="1050" kern="1200" dirty="0" smtClean="0"/>
                <a:t>Convención de París</a:t>
              </a:r>
            </a:p>
            <a:p>
              <a:pPr lvl="0" algn="ctr" defTabSz="400050">
                <a:lnSpc>
                  <a:spcPct val="90000"/>
                </a:lnSpc>
                <a:spcBef>
                  <a:spcPct val="0"/>
                </a:spcBef>
                <a:spcAft>
                  <a:spcPct val="35000"/>
                </a:spcAft>
              </a:pPr>
              <a:endParaRPr lang="es-ES" sz="1050" kern="1200" dirty="0" smtClean="0"/>
            </a:p>
            <a:p>
              <a:pPr lvl="0" algn="ctr" defTabSz="400050">
                <a:lnSpc>
                  <a:spcPct val="90000"/>
                </a:lnSpc>
                <a:spcBef>
                  <a:spcPct val="0"/>
                </a:spcBef>
                <a:spcAft>
                  <a:spcPct val="35000"/>
                </a:spcAft>
              </a:pPr>
              <a:r>
                <a:rPr lang="es-ES" sz="1050" kern="1200" dirty="0" smtClean="0"/>
                <a:t>Marco para el Cambio Climático </a:t>
              </a:r>
              <a:endParaRPr lang="es-ES" sz="1050" kern="1200" dirty="0"/>
            </a:p>
          </p:txBody>
        </p:sp>
      </p:grpSp>
    </p:spTree>
    <p:extLst>
      <p:ext uri="{BB962C8B-B14F-4D97-AF65-F5344CB8AC3E}">
        <p14:creationId xmlns:p14="http://schemas.microsoft.com/office/powerpoint/2010/main" val="7102916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85">
            <a:extLst>
              <a:ext uri="{FF2B5EF4-FFF2-40B4-BE49-F238E27FC236}">
                <a16:creationId xmlns:a16="http://schemas.microsoft.com/office/drawing/2014/main" id="{45BC1ECA-4FCA-4F98-8AAE-6FF0578F6BA8}"/>
              </a:ext>
            </a:extLst>
          </p:cNvPr>
          <p:cNvSpPr txBox="1"/>
          <p:nvPr/>
        </p:nvSpPr>
        <p:spPr>
          <a:xfrm>
            <a:off x="520861" y="356552"/>
            <a:ext cx="10777357" cy="1201300"/>
          </a:xfrm>
          <a:prstGeom prst="rect">
            <a:avLst/>
          </a:prstGeom>
          <a:noFill/>
          <a:ln>
            <a:noFill/>
          </a:ln>
        </p:spPr>
        <p:txBody>
          <a:bodyPr wrap="square" lIns="41575" tIns="41575" rIns="41575" bIns="41575" anchor="t" anchorCtr="0">
            <a:noAutofit/>
          </a:bodyPr>
          <a:lstStyle/>
          <a:p>
            <a:pPr>
              <a:buClr>
                <a:srgbClr val="666666"/>
              </a:buClr>
              <a:buSzPct val="25000"/>
              <a:defRPr/>
            </a:pPr>
            <a:r>
              <a:rPr lang="en-US" sz="3400" kern="0" dirty="0" smtClean="0">
                <a:solidFill>
                  <a:srgbClr val="5B9BD5">
                    <a:lumMod val="50000"/>
                  </a:srgbClr>
                </a:solidFill>
                <a:latin typeface="Montserrat Black"/>
                <a:ea typeface="Montserrat Black"/>
                <a:cs typeface="Montserrat Black"/>
                <a:sym typeface="Montserrat Black"/>
              </a:rPr>
              <a:t>PÉRDIDAS Y DESPERDICIO DE ALIMENTOS </a:t>
            </a:r>
            <a:r>
              <a:rPr lang="en-US" sz="3800" kern="0" dirty="0" smtClean="0">
                <a:solidFill>
                  <a:srgbClr val="0091D1"/>
                </a:solidFill>
                <a:latin typeface="Montserrat Black"/>
                <a:ea typeface="Montserrat Black"/>
                <a:cs typeface="Montserrat Black"/>
                <a:sym typeface="Montserrat Black"/>
              </a:rPr>
              <a:t>ARGENTINA</a:t>
            </a:r>
          </a:p>
        </p:txBody>
      </p:sp>
      <p:pic>
        <p:nvPicPr>
          <p:cNvPr id="10" name="Imagen 9"/>
          <p:cNvPicPr>
            <a:picLocks noChangeAspect="1"/>
          </p:cNvPicPr>
          <p:nvPr/>
        </p:nvPicPr>
        <p:blipFill rotWithShape="1">
          <a:blip r:embed="rId3"/>
          <a:srcRect l="16324" t="17647" r="29241" b="12971"/>
          <a:stretch/>
        </p:blipFill>
        <p:spPr>
          <a:xfrm>
            <a:off x="309372" y="1730388"/>
            <a:ext cx="5693220" cy="4081680"/>
          </a:xfrm>
          <a:prstGeom prst="rect">
            <a:avLst/>
          </a:prstGeom>
        </p:spPr>
      </p:pic>
      <p:pic>
        <p:nvPicPr>
          <p:cNvPr id="13" name="Imagen 12"/>
          <p:cNvPicPr>
            <a:picLocks noChangeAspect="1"/>
          </p:cNvPicPr>
          <p:nvPr/>
        </p:nvPicPr>
        <p:blipFill rotWithShape="1">
          <a:blip r:embed="rId4">
            <a:extLst>
              <a:ext uri="{28A0092B-C50C-407E-A947-70E740481C1C}">
                <a14:useLocalDpi xmlns:a14="http://schemas.microsoft.com/office/drawing/2010/main" val="0"/>
              </a:ext>
            </a:extLst>
          </a:blip>
          <a:srcRect l="18121" t="18624" r="14418" b="9630"/>
          <a:stretch/>
        </p:blipFill>
        <p:spPr>
          <a:xfrm>
            <a:off x="5598357" y="2283047"/>
            <a:ext cx="6564225" cy="4363279"/>
          </a:xfrm>
          <a:prstGeom prst="rect">
            <a:avLst/>
          </a:prstGeom>
        </p:spPr>
      </p:pic>
      <p:sp>
        <p:nvSpPr>
          <p:cNvPr id="14" name="Flecha izquierda 13"/>
          <p:cNvSpPr/>
          <p:nvPr/>
        </p:nvSpPr>
        <p:spPr>
          <a:xfrm>
            <a:off x="10365433" y="3767259"/>
            <a:ext cx="468000" cy="108000"/>
          </a:xfrm>
          <a:prstGeom prst="leftArrow">
            <a:avLst/>
          </a:prstGeom>
          <a:solidFill>
            <a:srgbClr val="FF0000"/>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es-ES_tradnl" sz="1867" kern="0">
              <a:solidFill>
                <a:srgbClr val="FFFFFF"/>
              </a:solidFill>
              <a:sym typeface="Arial"/>
            </a:endParaRPr>
          </a:p>
        </p:txBody>
      </p:sp>
      <p:sp>
        <p:nvSpPr>
          <p:cNvPr id="15" name="Flecha izquierda 14"/>
          <p:cNvSpPr/>
          <p:nvPr/>
        </p:nvSpPr>
        <p:spPr>
          <a:xfrm>
            <a:off x="10599433" y="2863153"/>
            <a:ext cx="468000" cy="108000"/>
          </a:xfrm>
          <a:prstGeom prst="leftArrow">
            <a:avLst/>
          </a:prstGeom>
          <a:solidFill>
            <a:srgbClr val="FF0000"/>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es-ES_tradnl" sz="1867" kern="0">
              <a:solidFill>
                <a:srgbClr val="FFFFFF"/>
              </a:solidFill>
              <a:sym typeface="Arial"/>
            </a:endParaRPr>
          </a:p>
        </p:txBody>
      </p:sp>
      <p:sp>
        <p:nvSpPr>
          <p:cNvPr id="16" name="Flecha izquierda 15"/>
          <p:cNvSpPr/>
          <p:nvPr/>
        </p:nvSpPr>
        <p:spPr>
          <a:xfrm>
            <a:off x="11571302" y="3547129"/>
            <a:ext cx="468000" cy="108000"/>
          </a:xfrm>
          <a:prstGeom prst="leftArrow">
            <a:avLst/>
          </a:prstGeom>
          <a:solidFill>
            <a:srgbClr val="FF0000"/>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buFont typeface="Arial"/>
              <a:buNone/>
            </a:pPr>
            <a:endParaRPr lang="es-ES_tradnl" sz="1867" kern="0" dirty="0">
              <a:solidFill>
                <a:srgbClr val="FFFFFF"/>
              </a:solidFill>
              <a:sym typeface="Arial"/>
            </a:endParaRPr>
          </a:p>
        </p:txBody>
      </p:sp>
      <p:sp>
        <p:nvSpPr>
          <p:cNvPr id="3" name="Llamada con línea 1 (borde y barra de énfasis) 2"/>
          <p:cNvSpPr/>
          <p:nvPr/>
        </p:nvSpPr>
        <p:spPr>
          <a:xfrm>
            <a:off x="4213184" y="5451676"/>
            <a:ext cx="1551007" cy="1085587"/>
          </a:xfrm>
          <a:prstGeom prst="accentBorderCallout1">
            <a:avLst>
              <a:gd name="adj1" fmla="val 26214"/>
              <a:gd name="adj2" fmla="val 104354"/>
              <a:gd name="adj3" fmla="val -157252"/>
              <a:gd name="adj4" fmla="val 1213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t>17 </a:t>
            </a:r>
            <a:r>
              <a:rPr lang="es-ES" dirty="0"/>
              <a:t>a 25% desperdicio en distribución</a:t>
            </a:r>
            <a:endParaRPr lang="es-AR" dirty="0"/>
          </a:p>
        </p:txBody>
      </p:sp>
    </p:spTree>
    <p:extLst>
      <p:ext uri="{BB962C8B-B14F-4D97-AF65-F5344CB8AC3E}">
        <p14:creationId xmlns:p14="http://schemas.microsoft.com/office/powerpoint/2010/main" val="8570995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41</a:t>
            </a:fld>
            <a:endParaRPr lang="es-AR"/>
          </a:p>
        </p:txBody>
      </p:sp>
      <p:sp>
        <p:nvSpPr>
          <p:cNvPr id="4" name="Rectángulo 3"/>
          <p:cNvSpPr/>
          <p:nvPr/>
        </p:nvSpPr>
        <p:spPr>
          <a:xfrm>
            <a:off x="329184" y="246490"/>
            <a:ext cx="11862816" cy="2554545"/>
          </a:xfrm>
          <a:prstGeom prst="rect">
            <a:avLst/>
          </a:prstGeom>
        </p:spPr>
        <p:txBody>
          <a:bodyPr wrap="square">
            <a:spAutoFit/>
          </a:bodyPr>
          <a:lstStyle/>
          <a:p>
            <a:r>
              <a:rPr lang="es-MX" sz="2400" b="1" dirty="0" smtClean="0">
                <a:solidFill>
                  <a:schemeClr val="tx1"/>
                </a:solidFill>
              </a:rPr>
              <a:t>2.   TEMA TABACO</a:t>
            </a:r>
          </a:p>
          <a:p>
            <a:endParaRPr lang="es-MX" sz="2400" b="1" dirty="0" smtClean="0">
              <a:solidFill>
                <a:srgbClr val="8BC167"/>
              </a:solidFill>
            </a:endParaRPr>
          </a:p>
          <a:p>
            <a:r>
              <a:rPr lang="es-MX" sz="2400" b="1" dirty="0" smtClean="0">
                <a:solidFill>
                  <a:srgbClr val="8BC167"/>
                </a:solidFill>
              </a:rPr>
              <a:t>ODS </a:t>
            </a:r>
            <a:r>
              <a:rPr lang="es-MX" sz="2400" b="1" dirty="0">
                <a:solidFill>
                  <a:srgbClr val="8BC167"/>
                </a:solidFill>
              </a:rPr>
              <a:t>3.</a:t>
            </a:r>
            <a:r>
              <a:rPr lang="es-MX" sz="2400" b="1" dirty="0"/>
              <a:t> </a:t>
            </a:r>
            <a:r>
              <a:rPr lang="es-MX" sz="2800" dirty="0">
                <a:solidFill>
                  <a:schemeClr val="tx1">
                    <a:lumMod val="50000"/>
                    <a:lumOff val="50000"/>
                  </a:schemeClr>
                </a:solidFill>
                <a:latin typeface="Calibri" panose="020F0502020204030204" pitchFamily="34" charset="0"/>
                <a:cs typeface="Calibri" panose="020F0502020204030204" pitchFamily="34" charset="0"/>
              </a:rPr>
              <a:t>Garantizar vidas saludables y promover el bienestar para todas las </a:t>
            </a:r>
            <a:r>
              <a:rPr lang="es-MX" sz="2800" dirty="0" smtClean="0">
                <a:solidFill>
                  <a:schemeClr val="tx1">
                    <a:lumMod val="50000"/>
                    <a:lumOff val="50000"/>
                  </a:schemeClr>
                </a:solidFill>
                <a:latin typeface="Calibri" panose="020F0502020204030204" pitchFamily="34" charset="0"/>
                <a:cs typeface="Calibri" panose="020F0502020204030204" pitchFamily="34" charset="0"/>
              </a:rPr>
              <a:t>edades</a:t>
            </a:r>
            <a:r>
              <a:rPr lang="es-MX" sz="2400" dirty="0"/>
              <a:t/>
            </a:r>
            <a:br>
              <a:rPr lang="es-MX" sz="2400" dirty="0"/>
            </a:br>
            <a:r>
              <a:rPr lang="es-MX" sz="2400" b="1" dirty="0">
                <a:solidFill>
                  <a:srgbClr val="8BC167"/>
                </a:solidFill>
              </a:rPr>
              <a:t>Meta 3.a </a:t>
            </a:r>
            <a:r>
              <a:rPr lang="es-MX" sz="2800" dirty="0">
                <a:solidFill>
                  <a:schemeClr val="tx1">
                    <a:lumMod val="50000"/>
                    <a:lumOff val="50000"/>
                  </a:schemeClr>
                </a:solidFill>
                <a:latin typeface="Calibri" panose="020F0502020204030204" pitchFamily="34" charset="0"/>
                <a:cs typeface="Calibri" panose="020F0502020204030204" pitchFamily="34" charset="0"/>
              </a:rPr>
              <a:t>Fortalecer la aplicación del Convenio Marco de la Organización Mundial de la Salud para el Control del Tabaco en todos los países, según proceda</a:t>
            </a:r>
            <a:r>
              <a:rPr lang="es-MX" sz="2800" dirty="0" smtClean="0">
                <a:solidFill>
                  <a:schemeClr val="tx1">
                    <a:lumMod val="50000"/>
                    <a:lumOff val="50000"/>
                  </a:schemeClr>
                </a:solidFill>
                <a:latin typeface="Calibri" panose="020F0502020204030204" pitchFamily="34" charset="0"/>
                <a:cs typeface="Calibri" panose="020F0502020204030204" pitchFamily="34" charset="0"/>
              </a:rPr>
              <a:t>.</a:t>
            </a:r>
            <a:endParaRPr lang="es-AR" sz="2800" dirty="0">
              <a:solidFill>
                <a:schemeClr val="tx1">
                  <a:lumMod val="50000"/>
                  <a:lumOff val="50000"/>
                </a:schemeClr>
              </a:solidFill>
              <a:latin typeface="Calibri" panose="020F0502020204030204" pitchFamily="34" charset="0"/>
              <a:cs typeface="Calibri" panose="020F0502020204030204" pitchFamily="34" charset="0"/>
            </a:endParaRPr>
          </a:p>
        </p:txBody>
      </p:sp>
      <p:sp>
        <p:nvSpPr>
          <p:cNvPr id="5" name="Rectángulo 4"/>
          <p:cNvSpPr/>
          <p:nvPr/>
        </p:nvSpPr>
        <p:spPr>
          <a:xfrm>
            <a:off x="329184" y="2499036"/>
            <a:ext cx="11466576" cy="3046988"/>
          </a:xfrm>
          <a:prstGeom prst="rect">
            <a:avLst/>
          </a:prstGeom>
        </p:spPr>
        <p:txBody>
          <a:bodyPr wrap="square">
            <a:spAutoFit/>
          </a:bodyPr>
          <a:lstStyle/>
          <a:p>
            <a:endParaRPr lang="es-AR" sz="2400" b="1" dirty="0" smtClean="0">
              <a:solidFill>
                <a:srgbClr val="8BC167"/>
              </a:solidFill>
            </a:endParaRPr>
          </a:p>
          <a:p>
            <a:r>
              <a:rPr lang="es-AR" sz="2400" b="1" dirty="0" smtClean="0">
                <a:solidFill>
                  <a:srgbClr val="8BC167"/>
                </a:solidFill>
              </a:rPr>
              <a:t>Indicador </a:t>
            </a:r>
            <a:r>
              <a:rPr lang="es-MX" sz="2400" b="1" dirty="0">
                <a:solidFill>
                  <a:srgbClr val="8BC167"/>
                </a:solidFill>
              </a:rPr>
              <a:t>3.a.1. </a:t>
            </a:r>
            <a:r>
              <a:rPr lang="es-MX" sz="2800" dirty="0">
                <a:solidFill>
                  <a:schemeClr val="tx1">
                    <a:lumMod val="50000"/>
                    <a:lumOff val="50000"/>
                  </a:schemeClr>
                </a:solidFill>
                <a:latin typeface="Calibri" panose="020F0502020204030204" pitchFamily="34" charset="0"/>
                <a:cs typeface="Calibri" panose="020F0502020204030204" pitchFamily="34" charset="0"/>
              </a:rPr>
              <a:t>Prevalencia de consumo de tabaco en la población de 18 y más años</a:t>
            </a:r>
            <a:r>
              <a:rPr lang="es-MX" sz="2800" dirty="0" smtClean="0">
                <a:solidFill>
                  <a:schemeClr val="tx1">
                    <a:lumMod val="50000"/>
                    <a:lumOff val="50000"/>
                  </a:schemeClr>
                </a:solidFill>
                <a:latin typeface="Calibri" panose="020F0502020204030204" pitchFamily="34" charset="0"/>
                <a:cs typeface="Calibri" panose="020F0502020204030204" pitchFamily="34" charset="0"/>
              </a:rPr>
              <a:t>.</a:t>
            </a:r>
            <a:endParaRPr lang="es-MX" sz="2800" dirty="0" smtClean="0">
              <a:solidFill>
                <a:schemeClr val="accent1">
                  <a:lumMod val="75000"/>
                </a:schemeClr>
              </a:solidFill>
              <a:latin typeface="Calibri" panose="020F0502020204030204" pitchFamily="34" charset="0"/>
              <a:cs typeface="Calibri" panose="020F0502020204030204" pitchFamily="34" charset="0"/>
            </a:endParaRPr>
          </a:p>
          <a:p>
            <a:pPr algn="ctr"/>
            <a:r>
              <a:rPr lang="es-MX" sz="2800" dirty="0" smtClean="0">
                <a:solidFill>
                  <a:schemeClr val="accent1">
                    <a:lumMod val="75000"/>
                  </a:schemeClr>
                </a:solidFill>
                <a:latin typeface="Calibri" panose="020F0502020204030204" pitchFamily="34" charset="0"/>
                <a:cs typeface="Calibri" panose="020F0502020204030204" pitchFamily="34" charset="0"/>
              </a:rPr>
              <a:t>Argentina</a:t>
            </a:r>
            <a:endParaRPr lang="es-AR" sz="2800" dirty="0">
              <a:solidFill>
                <a:schemeClr val="tx1">
                  <a:lumMod val="50000"/>
                  <a:lumOff val="50000"/>
                </a:schemeClr>
              </a:solidFill>
              <a:latin typeface="Calibri" panose="020F0502020204030204" pitchFamily="34" charset="0"/>
              <a:cs typeface="Calibri" panose="020F0502020204030204" pitchFamily="34" charset="0"/>
            </a:endParaRPr>
          </a:p>
          <a:p>
            <a:pPr algn="ctr"/>
            <a:r>
              <a:rPr lang="es-AR" sz="2800" dirty="0">
                <a:solidFill>
                  <a:schemeClr val="accent1">
                    <a:lumMod val="75000"/>
                  </a:schemeClr>
                </a:solidFill>
                <a:latin typeface="Calibri" panose="020F0502020204030204" pitchFamily="34" charset="0"/>
                <a:cs typeface="Calibri" panose="020F0502020204030204" pitchFamily="34" charset="0"/>
              </a:rPr>
              <a:t>Línea de base: </a:t>
            </a:r>
            <a:r>
              <a:rPr lang="es-MX" sz="2800" dirty="0">
                <a:solidFill>
                  <a:schemeClr val="tx1">
                    <a:lumMod val="50000"/>
                    <a:lumOff val="50000"/>
                  </a:schemeClr>
                </a:solidFill>
                <a:latin typeface="Calibri" panose="020F0502020204030204" pitchFamily="34" charset="0"/>
                <a:cs typeface="Calibri" panose="020F0502020204030204" pitchFamily="34" charset="0"/>
              </a:rPr>
              <a:t>25,1% de fumadores de la población de 18 años y más</a:t>
            </a:r>
          </a:p>
          <a:p>
            <a:pPr algn="ctr"/>
            <a:r>
              <a:rPr lang="es-MX" sz="2800" dirty="0">
                <a:solidFill>
                  <a:schemeClr val="accent1">
                    <a:lumMod val="75000"/>
                  </a:schemeClr>
                </a:solidFill>
                <a:latin typeface="Calibri" panose="020F0502020204030204" pitchFamily="34" charset="0"/>
                <a:cs typeface="Calibri" panose="020F0502020204030204" pitchFamily="34" charset="0"/>
              </a:rPr>
              <a:t>Meta intermedia 2019: </a:t>
            </a:r>
            <a:r>
              <a:rPr lang="es-MX" sz="2800" dirty="0">
                <a:solidFill>
                  <a:schemeClr val="tx1">
                    <a:lumMod val="50000"/>
                    <a:lumOff val="50000"/>
                  </a:schemeClr>
                </a:solidFill>
                <a:latin typeface="Calibri" panose="020F0502020204030204" pitchFamily="34" charset="0"/>
                <a:cs typeface="Calibri" panose="020F0502020204030204" pitchFamily="34" charset="0"/>
              </a:rPr>
              <a:t>21% de fumadores de la población de 18 años y más</a:t>
            </a:r>
          </a:p>
          <a:p>
            <a:pPr algn="ctr"/>
            <a:r>
              <a:rPr lang="es-MX" sz="2800" dirty="0">
                <a:solidFill>
                  <a:schemeClr val="accent1">
                    <a:lumMod val="75000"/>
                  </a:schemeClr>
                </a:solidFill>
                <a:latin typeface="Calibri" panose="020F0502020204030204" pitchFamily="34" charset="0"/>
                <a:cs typeface="Calibri" panose="020F0502020204030204" pitchFamily="34" charset="0"/>
              </a:rPr>
              <a:t>Meta final 2030: </a:t>
            </a:r>
            <a:r>
              <a:rPr lang="es-MX" sz="2800" dirty="0">
                <a:solidFill>
                  <a:schemeClr val="tx1">
                    <a:lumMod val="50000"/>
                    <a:lumOff val="50000"/>
                  </a:schemeClr>
                </a:solidFill>
                <a:latin typeface="Calibri" panose="020F0502020204030204" pitchFamily="34" charset="0"/>
                <a:cs typeface="Calibri" panose="020F0502020204030204" pitchFamily="34" charset="0"/>
              </a:rPr>
              <a:t>17% de fumadores de la población de 18 años y más</a:t>
            </a:r>
            <a:endParaRPr lang="es-AR" sz="2800" dirty="0">
              <a:solidFill>
                <a:schemeClr val="tx1">
                  <a:lumMod val="50000"/>
                  <a:lumOff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154497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42</a:t>
            </a:fld>
            <a:endParaRPr lang="es-AR"/>
          </a:p>
        </p:txBody>
      </p:sp>
      <p:sp>
        <p:nvSpPr>
          <p:cNvPr id="3" name="Marcador de texto 2"/>
          <p:cNvSpPr>
            <a:spLocks noGrp="1"/>
          </p:cNvSpPr>
          <p:nvPr>
            <p:ph type="body" sz="quarter" idx="10"/>
          </p:nvPr>
        </p:nvSpPr>
        <p:spPr>
          <a:xfrm>
            <a:off x="694481" y="1672828"/>
            <a:ext cx="10671858" cy="3755869"/>
          </a:xfrm>
        </p:spPr>
        <p:style>
          <a:lnRef idx="1">
            <a:schemeClr val="accent1"/>
          </a:lnRef>
          <a:fillRef idx="2">
            <a:schemeClr val="accent1"/>
          </a:fillRef>
          <a:effectRef idx="1">
            <a:schemeClr val="accent1"/>
          </a:effectRef>
          <a:fontRef idx="minor">
            <a:schemeClr val="dk1"/>
          </a:fontRef>
        </p:style>
        <p:txBody>
          <a:bodyPr/>
          <a:lstStyle/>
          <a:p>
            <a:r>
              <a:rPr lang="es-MX" sz="2400" b="0" dirty="0"/>
              <a:t>El CMCT es el primer tratado mundial de salud pública y fue aprobado por la 56° Asamblea Mundial de la Salud en mayo del 2003. Es un instrumento jurídico regido por el derecho internacional y obligatorio para los países que lo firman y ratifican. El CMCT entró en vigor el 27 de febrero del 2005 y sus principales objetivos son proteger a las generaciones presentes y futuras contra las devastadoras consecuencias sanitarias, sociales, ambientales y económicas del consumo del tabaco y brindar un marco para la aplicación de medidas de control del tabaco a nivel de los países.</a:t>
            </a:r>
            <a:endParaRPr lang="es-AR" sz="2400" dirty="0"/>
          </a:p>
        </p:txBody>
      </p:sp>
      <p:sp>
        <p:nvSpPr>
          <p:cNvPr id="5" name="Rectángulo 4"/>
          <p:cNvSpPr/>
          <p:nvPr/>
        </p:nvSpPr>
        <p:spPr>
          <a:xfrm>
            <a:off x="2301532" y="246215"/>
            <a:ext cx="7637360" cy="1200329"/>
          </a:xfrm>
          <a:prstGeom prst="rect">
            <a:avLst/>
          </a:prstGeom>
        </p:spPr>
        <p:txBody>
          <a:bodyPr wrap="square">
            <a:spAutoFit/>
          </a:bodyPr>
          <a:lstStyle/>
          <a:p>
            <a:pPr algn="ctr"/>
            <a:r>
              <a:rPr lang="es-MX" sz="3600" b="1" dirty="0">
                <a:solidFill>
                  <a:srgbClr val="0095D5"/>
                </a:solidFill>
                <a:latin typeface="Calibri" panose="020F0502020204030204" pitchFamily="34" charset="0"/>
                <a:ea typeface="Calibri"/>
                <a:cs typeface="Calibri" panose="020F0502020204030204" pitchFamily="34" charset="0"/>
              </a:rPr>
              <a:t>CONVENIO MARCO DE LA OMS</a:t>
            </a:r>
          </a:p>
          <a:p>
            <a:pPr algn="ctr"/>
            <a:r>
              <a:rPr lang="es-MX" sz="3600" b="1" dirty="0">
                <a:solidFill>
                  <a:srgbClr val="0095D5"/>
                </a:solidFill>
                <a:latin typeface="Calibri" panose="020F0502020204030204" pitchFamily="34" charset="0"/>
                <a:ea typeface="Calibri"/>
                <a:cs typeface="Calibri" panose="020F0502020204030204" pitchFamily="34" charset="0"/>
              </a:rPr>
              <a:t>PARA EL CONTROL DEL TABACO </a:t>
            </a:r>
            <a:endParaRPr lang="es-AR" sz="3600" b="1" dirty="0">
              <a:solidFill>
                <a:srgbClr val="0095D5"/>
              </a:solidFill>
              <a:latin typeface="Calibri" panose="020F0502020204030204" pitchFamily="34" charset="0"/>
              <a:ea typeface="Calibri"/>
              <a:cs typeface="Calibri" panose="020F0502020204030204" pitchFamily="34" charset="0"/>
            </a:endParaRPr>
          </a:p>
        </p:txBody>
      </p:sp>
    </p:spTree>
    <p:extLst>
      <p:ext uri="{BB962C8B-B14F-4D97-AF65-F5344CB8AC3E}">
        <p14:creationId xmlns:p14="http://schemas.microsoft.com/office/powerpoint/2010/main" val="14647280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43</a:t>
            </a:fld>
            <a:endParaRPr lang="es-AR"/>
          </a:p>
        </p:txBody>
      </p:sp>
      <p:sp>
        <p:nvSpPr>
          <p:cNvPr id="3" name="Marcador de texto 2"/>
          <p:cNvSpPr>
            <a:spLocks noGrp="1"/>
          </p:cNvSpPr>
          <p:nvPr>
            <p:ph type="body" sz="quarter" idx="10"/>
          </p:nvPr>
        </p:nvSpPr>
        <p:spPr>
          <a:xfrm>
            <a:off x="1248713" y="1578605"/>
            <a:ext cx="10174263" cy="418211"/>
          </a:xfrm>
        </p:spPr>
        <p:txBody>
          <a:bodyPr/>
          <a:lstStyle/>
          <a:p>
            <a:pPr marL="457200" indent="-457200" algn="l">
              <a:buFont typeface="Arial" panose="020B0604020202020204" pitchFamily="34" charset="0"/>
              <a:buChar char="•"/>
            </a:pPr>
            <a:r>
              <a:rPr lang="es-MX" sz="2800" b="0" dirty="0" smtClean="0"/>
              <a:t>El Convenio fue ratificado </a:t>
            </a:r>
            <a:r>
              <a:rPr lang="es-MX" sz="2800" b="0" dirty="0"/>
              <a:t>por casi todos los 168 países </a:t>
            </a:r>
            <a:r>
              <a:rPr lang="es-MX" sz="2800" b="0" dirty="0" smtClean="0"/>
              <a:t>firmantes.</a:t>
            </a:r>
          </a:p>
          <a:p>
            <a:pPr marL="457200" indent="-457200" algn="l">
              <a:buFont typeface="Arial" panose="020B0604020202020204" pitchFamily="34" charset="0"/>
              <a:buChar char="•"/>
            </a:pPr>
            <a:r>
              <a:rPr lang="es-MX" sz="2800" b="0" dirty="0"/>
              <a:t>Argentina firmó el convenio en el año 2003 pero no lo ratificó</a:t>
            </a:r>
            <a:r>
              <a:rPr lang="es-MX" sz="2800" b="0" dirty="0" smtClean="0"/>
              <a:t>.</a:t>
            </a:r>
          </a:p>
          <a:p>
            <a:pPr marL="457200" indent="-457200" algn="l">
              <a:buFont typeface="Arial" panose="020B0604020202020204" pitchFamily="34" charset="0"/>
              <a:buChar char="•"/>
            </a:pPr>
            <a:r>
              <a:rPr lang="es-MX" sz="2800" b="0" dirty="0" smtClean="0"/>
              <a:t>Sin </a:t>
            </a:r>
            <a:r>
              <a:rPr lang="es-MX" sz="2800" b="0" dirty="0"/>
              <a:t>embargo, en 2016 la Argentina recibió el </a:t>
            </a:r>
            <a:r>
              <a:rPr lang="es-AR" sz="2800" b="0" dirty="0"/>
              <a:t>Premio </a:t>
            </a:r>
            <a:r>
              <a:rPr lang="es-AR" sz="2800" b="0" dirty="0" err="1"/>
              <a:t>Bloomberg</a:t>
            </a:r>
            <a:r>
              <a:rPr lang="es-AR" sz="2800" b="0" dirty="0"/>
              <a:t> </a:t>
            </a:r>
            <a:r>
              <a:rPr lang="es-AR" sz="2800" b="0" dirty="0" err="1"/>
              <a:t>Philanthropies</a:t>
            </a:r>
            <a:r>
              <a:rPr lang="es-AR" sz="2800" b="0" dirty="0"/>
              <a:t> para el Control Mundial del Tabaco por el aumento de impuestos a los cigarrillos </a:t>
            </a:r>
            <a:r>
              <a:rPr lang="es-MX" sz="2800" b="0" dirty="0"/>
              <a:t> una medida orientada a desalentar su consumo y generar recursos para compensar los costos del tratamiento de enfermedades asociadas al tabaquismo.</a:t>
            </a:r>
            <a:endParaRPr lang="es-AR" sz="2800" b="0" dirty="0"/>
          </a:p>
          <a:p>
            <a:pPr marL="457200" indent="-457200">
              <a:buFont typeface="Arial" panose="020B0604020202020204" pitchFamily="34" charset="0"/>
              <a:buChar char="•"/>
            </a:pPr>
            <a:endParaRPr lang="es-AR" sz="2800" dirty="0"/>
          </a:p>
          <a:p>
            <a:pPr marL="457200" indent="-457200">
              <a:buFont typeface="Arial" panose="020B0604020202020204" pitchFamily="34" charset="0"/>
              <a:buChar char="•"/>
            </a:pPr>
            <a:endParaRPr lang="es-MX" sz="2800" b="0" dirty="0" smtClean="0"/>
          </a:p>
          <a:p>
            <a:pPr marL="457200" indent="-457200">
              <a:buFont typeface="Arial" panose="020B0604020202020204" pitchFamily="34" charset="0"/>
              <a:buChar char="•"/>
            </a:pPr>
            <a:endParaRPr lang="es-AR" sz="2800" dirty="0"/>
          </a:p>
        </p:txBody>
      </p:sp>
      <p:sp>
        <p:nvSpPr>
          <p:cNvPr id="4" name="Marcador de texto 2"/>
          <p:cNvSpPr txBox="1">
            <a:spLocks/>
          </p:cNvSpPr>
          <p:nvPr/>
        </p:nvSpPr>
        <p:spPr>
          <a:xfrm>
            <a:off x="1248713" y="1578605"/>
            <a:ext cx="9369591" cy="229235"/>
          </a:xfrm>
          <a:prstGeom prst="rect">
            <a:avLst/>
          </a:prstGeom>
        </p:spPr>
        <p:txBody>
          <a:bodyPr/>
          <a:lstStyle>
            <a:defPPr marR="0" lvl="0" algn="l" rtl="0">
              <a:lnSpc>
                <a:spcPct val="100000"/>
              </a:lnSpc>
              <a:spcBef>
                <a:spcPts val="0"/>
              </a:spcBef>
              <a:spcAft>
                <a:spcPts val="0"/>
              </a:spcAft>
            </a:defPPr>
            <a:lvl1pPr marR="0" lvl="0" algn="ctr" rtl="0">
              <a:lnSpc>
                <a:spcPct val="100000"/>
              </a:lnSpc>
              <a:spcBef>
                <a:spcPts val="0"/>
              </a:spcBef>
              <a:spcAft>
                <a:spcPts val="0"/>
              </a:spcAft>
              <a:buNone/>
              <a:defRPr sz="2000" b="1" i="0" u="none" strike="noStrike" cap="none" baseline="0">
                <a:solidFill>
                  <a:schemeClr val="tx1">
                    <a:lumMod val="50000"/>
                    <a:lumOff val="50000"/>
                  </a:schemeClr>
                </a:solidFill>
                <a:latin typeface="Calibri" panose="020F0502020204030204" pitchFamily="34" charset="0"/>
                <a:ea typeface="Arial"/>
                <a:cs typeface="Calibri" panose="020F0502020204030204" pitchFamily="34" charset="0"/>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457200" indent="-457200" algn="l">
              <a:buFont typeface="Arial" panose="020B0604020202020204" pitchFamily="34" charset="0"/>
              <a:buChar char="•"/>
            </a:pPr>
            <a:endParaRPr lang="es-AR" sz="2800" b="0" dirty="0"/>
          </a:p>
        </p:txBody>
      </p:sp>
      <p:sp>
        <p:nvSpPr>
          <p:cNvPr id="6" name="Rectángulo 5"/>
          <p:cNvSpPr/>
          <p:nvPr/>
        </p:nvSpPr>
        <p:spPr>
          <a:xfrm>
            <a:off x="2301532" y="246215"/>
            <a:ext cx="7637360" cy="646331"/>
          </a:xfrm>
          <a:prstGeom prst="rect">
            <a:avLst/>
          </a:prstGeom>
        </p:spPr>
        <p:txBody>
          <a:bodyPr wrap="square">
            <a:spAutoFit/>
          </a:bodyPr>
          <a:lstStyle/>
          <a:p>
            <a:pPr algn="ctr"/>
            <a:r>
              <a:rPr lang="es-MX" sz="3600" b="1" dirty="0" smtClean="0">
                <a:solidFill>
                  <a:srgbClr val="0095D5"/>
                </a:solidFill>
                <a:latin typeface="Calibri" panose="020F0502020204030204" pitchFamily="34" charset="0"/>
                <a:ea typeface="Calibri"/>
                <a:cs typeface="Calibri" panose="020F0502020204030204" pitchFamily="34" charset="0"/>
              </a:rPr>
              <a:t>RATIFICACIÓN DEL CONVENIO MARCO</a:t>
            </a:r>
            <a:endParaRPr lang="es-AR" sz="3600" b="1" dirty="0">
              <a:solidFill>
                <a:srgbClr val="0095D5"/>
              </a:solidFill>
              <a:latin typeface="Calibri" panose="020F0502020204030204" pitchFamily="34" charset="0"/>
              <a:ea typeface="Calibri"/>
              <a:cs typeface="Calibri" panose="020F0502020204030204" pitchFamily="34" charset="0"/>
            </a:endParaRPr>
          </a:p>
        </p:txBody>
      </p:sp>
    </p:spTree>
    <p:extLst>
      <p:ext uri="{BB962C8B-B14F-4D97-AF65-F5344CB8AC3E}">
        <p14:creationId xmlns:p14="http://schemas.microsoft.com/office/powerpoint/2010/main" val="23300949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44</a:t>
            </a:fld>
            <a:endParaRPr lang="es-AR"/>
          </a:p>
        </p:txBody>
      </p:sp>
      <p:sp>
        <p:nvSpPr>
          <p:cNvPr id="3" name="Marcador de texto 2"/>
          <p:cNvSpPr>
            <a:spLocks noGrp="1"/>
          </p:cNvSpPr>
          <p:nvPr>
            <p:ph type="body" sz="quarter" idx="10"/>
          </p:nvPr>
        </p:nvSpPr>
        <p:spPr>
          <a:xfrm>
            <a:off x="0" y="1562579"/>
            <a:ext cx="11989904" cy="4103919"/>
          </a:xfrm>
        </p:spPr>
        <p:txBody>
          <a:bodyPr/>
          <a:lstStyle/>
          <a:p>
            <a:pPr marL="342900" indent="-342900">
              <a:buFont typeface="Arial" panose="020B0604020202020204" pitchFamily="34" charset="0"/>
              <a:buChar char="•"/>
            </a:pPr>
            <a:r>
              <a:rPr lang="es-MX" sz="2800" dirty="0" smtClean="0"/>
              <a:t>El </a:t>
            </a:r>
            <a:r>
              <a:rPr lang="es-MX" sz="2800" dirty="0"/>
              <a:t>cultivo es el principal </a:t>
            </a:r>
            <a:r>
              <a:rPr lang="es-MX" sz="2800" dirty="0" smtClean="0"/>
              <a:t>demandante de </a:t>
            </a:r>
            <a:r>
              <a:rPr lang="es-MX" sz="2800" dirty="0"/>
              <a:t>mano de obra por unidad de superficie en el sector </a:t>
            </a:r>
            <a:r>
              <a:rPr lang="es-MX" sz="2800" dirty="0" smtClean="0"/>
              <a:t>agropecuario. </a:t>
            </a:r>
            <a:r>
              <a:rPr lang="es-MX" sz="2800" dirty="0"/>
              <a:t>Desde el punto de vista socioeconómico productivo, </a:t>
            </a:r>
            <a:r>
              <a:rPr lang="es-MX" sz="2800" dirty="0" smtClean="0"/>
              <a:t>es </a:t>
            </a:r>
            <a:r>
              <a:rPr lang="es-MX" sz="2800" dirty="0"/>
              <a:t>el cultivo con mayor rentabilidad en explotaciones de pequeña escala y en </a:t>
            </a:r>
            <a:r>
              <a:rPr lang="es-MX" sz="2800" dirty="0" smtClean="0"/>
              <a:t>zonas donde </a:t>
            </a:r>
            <a:r>
              <a:rPr lang="es-MX" sz="2800" dirty="0"/>
              <a:t>otros cultivos no resultan viables o bien tan </a:t>
            </a:r>
            <a:r>
              <a:rPr lang="es-MX" sz="2800" dirty="0" smtClean="0"/>
              <a:t>rentables.</a:t>
            </a:r>
          </a:p>
          <a:p>
            <a:pPr marL="342900" indent="-342900">
              <a:buFont typeface="Arial" panose="020B0604020202020204" pitchFamily="34" charset="0"/>
              <a:buChar char="•"/>
            </a:pPr>
            <a:r>
              <a:rPr lang="es-MX" sz="2800" dirty="0" smtClean="0"/>
              <a:t>La </a:t>
            </a:r>
            <a:r>
              <a:rPr lang="es-MX" sz="2800" dirty="0"/>
              <a:t>producción tabacalera está concentrada en la región Noreste (NOA) y Noreste (NEA</a:t>
            </a:r>
            <a:r>
              <a:rPr lang="es-MX" sz="2800" dirty="0" smtClean="0"/>
              <a:t>).</a:t>
            </a:r>
          </a:p>
          <a:p>
            <a:pPr marL="342900" indent="-342900">
              <a:buFont typeface="Arial" panose="020B0604020202020204" pitchFamily="34" charset="0"/>
              <a:buChar char="•"/>
            </a:pPr>
            <a:r>
              <a:rPr lang="es-AR" sz="2800" dirty="0" smtClean="0"/>
              <a:t>Principal producto primario de exportación en Misiones.</a:t>
            </a:r>
          </a:p>
          <a:p>
            <a:pPr marL="342900" indent="-342900">
              <a:buFont typeface="Arial" panose="020B0604020202020204" pitchFamily="34" charset="0"/>
              <a:buChar char="•"/>
            </a:pPr>
            <a:r>
              <a:rPr lang="es-AR" sz="2800" dirty="0" smtClean="0"/>
              <a:t>Aproximadamente 16.000 familias viven de la industria del tabaco en esa provincia.</a:t>
            </a:r>
          </a:p>
          <a:p>
            <a:pPr marL="342900" indent="-342900">
              <a:buFont typeface="Arial" panose="020B0604020202020204" pitchFamily="34" charset="0"/>
              <a:buChar char="•"/>
            </a:pPr>
            <a:endParaRPr lang="es-AR" sz="2400" dirty="0"/>
          </a:p>
        </p:txBody>
      </p:sp>
      <p:sp>
        <p:nvSpPr>
          <p:cNvPr id="4" name="Rectángulo 3"/>
          <p:cNvSpPr/>
          <p:nvPr/>
        </p:nvSpPr>
        <p:spPr>
          <a:xfrm>
            <a:off x="2301532" y="246215"/>
            <a:ext cx="7637360" cy="1200329"/>
          </a:xfrm>
          <a:prstGeom prst="rect">
            <a:avLst/>
          </a:prstGeom>
        </p:spPr>
        <p:txBody>
          <a:bodyPr wrap="square">
            <a:spAutoFit/>
          </a:bodyPr>
          <a:lstStyle/>
          <a:p>
            <a:pPr algn="ctr"/>
            <a:r>
              <a:rPr lang="es-MX" sz="3600" b="1" dirty="0" smtClean="0">
                <a:solidFill>
                  <a:srgbClr val="0095D5"/>
                </a:solidFill>
                <a:latin typeface="Calibri" panose="020F0502020204030204" pitchFamily="34" charset="0"/>
                <a:ea typeface="Calibri"/>
                <a:cs typeface="Calibri" panose="020F0502020204030204" pitchFamily="34" charset="0"/>
              </a:rPr>
              <a:t>PRODUCCIÓN DE TABACO EN LA ARGENTINA - IMPACTO ECONÓMICO </a:t>
            </a:r>
            <a:endParaRPr lang="es-AR" sz="3600" b="1" dirty="0">
              <a:solidFill>
                <a:srgbClr val="0095D5"/>
              </a:solidFill>
              <a:latin typeface="Calibri" panose="020F0502020204030204" pitchFamily="34" charset="0"/>
              <a:ea typeface="Calibri"/>
              <a:cs typeface="Calibri" panose="020F0502020204030204" pitchFamily="34" charset="0"/>
            </a:endParaRPr>
          </a:p>
        </p:txBody>
      </p:sp>
    </p:spTree>
    <p:extLst>
      <p:ext uri="{BB962C8B-B14F-4D97-AF65-F5344CB8AC3E}">
        <p14:creationId xmlns:p14="http://schemas.microsoft.com/office/powerpoint/2010/main" val="29504306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3"/>
          <p:cNvSpPr>
            <a:spLocks noGrp="1"/>
          </p:cNvSpPr>
          <p:nvPr>
            <p:ph type="title" idx="4294967295"/>
          </p:nvPr>
        </p:nvSpPr>
        <p:spPr>
          <a:xfrm>
            <a:off x="0" y="1446549"/>
            <a:ext cx="12192000" cy="4047262"/>
          </a:xfrm>
          <a:prstGeom prst="rect">
            <a:avLst/>
          </a:prstGeom>
        </p:spPr>
        <p:txBody>
          <a:bodyPr wrap="square">
            <a:spAutoFit/>
          </a:bodyPr>
          <a:lstStyle/>
          <a:p>
            <a:pPr algn="ctr"/>
            <a:r>
              <a:rPr lang="es-AR" altLang="es-AR" sz="4000" b="1" dirty="0" smtClean="0">
                <a:solidFill>
                  <a:schemeClr val="bg1"/>
                </a:solidFill>
              </a:rPr>
              <a:t>Muchas</a:t>
            </a:r>
            <a:r>
              <a:rPr lang="es-AR" altLang="es-AR" sz="4800" b="1" dirty="0" smtClean="0">
                <a:solidFill>
                  <a:schemeClr val="bg1"/>
                </a:solidFill>
              </a:rPr>
              <a:t> </a:t>
            </a:r>
            <a:r>
              <a:rPr lang="es-AR" altLang="es-AR" sz="4000" b="1" dirty="0" smtClean="0">
                <a:solidFill>
                  <a:schemeClr val="bg1"/>
                </a:solidFill>
              </a:rPr>
              <a:t>gracias</a:t>
            </a:r>
            <a:r>
              <a:rPr lang="es-AR" altLang="es-AR" sz="4800" b="1" dirty="0" smtClean="0">
                <a:solidFill>
                  <a:schemeClr val="bg1"/>
                </a:solidFill>
              </a:rPr>
              <a:t/>
            </a:r>
            <a:br>
              <a:rPr lang="es-AR" altLang="es-AR" sz="4800" b="1" dirty="0" smtClean="0">
                <a:solidFill>
                  <a:schemeClr val="bg1"/>
                </a:solidFill>
              </a:rPr>
            </a:br>
            <a:r>
              <a:rPr lang="es-AR" altLang="es-AR" sz="3000" b="1" u="sng" dirty="0" smtClean="0">
                <a:solidFill>
                  <a:schemeClr val="bg1"/>
                </a:solidFill>
              </a:rPr>
              <a:t/>
            </a:r>
            <a:br>
              <a:rPr lang="es-AR" altLang="es-AR" sz="3000" b="1" u="sng" dirty="0" smtClean="0">
                <a:solidFill>
                  <a:schemeClr val="bg1"/>
                </a:solidFill>
              </a:rPr>
            </a:br>
            <a:r>
              <a:rPr lang="es-AR" altLang="es-AR" sz="2500" b="1" dirty="0" smtClean="0">
                <a:solidFill>
                  <a:schemeClr val="bg1"/>
                </a:solidFill>
              </a:rPr>
              <a:t>Consejo Nacional de Coordinación de Políticas Sociales</a:t>
            </a:r>
            <a:br>
              <a:rPr lang="es-AR" altLang="es-AR" sz="2500" b="1" dirty="0" smtClean="0">
                <a:solidFill>
                  <a:schemeClr val="bg1"/>
                </a:solidFill>
              </a:rPr>
            </a:br>
            <a:r>
              <a:rPr lang="es-AR" altLang="es-AR" sz="3000" b="1" dirty="0" smtClean="0">
                <a:solidFill>
                  <a:schemeClr val="bg1"/>
                </a:solidFill>
              </a:rPr>
              <a:t/>
            </a:r>
            <a:br>
              <a:rPr lang="es-AR" altLang="es-AR" sz="3000" b="1" dirty="0" smtClean="0">
                <a:solidFill>
                  <a:schemeClr val="bg1"/>
                </a:solidFill>
              </a:rPr>
            </a:br>
            <a:r>
              <a:rPr lang="es-AR" altLang="es-AR" sz="2800" u="sng" dirty="0" smtClean="0">
                <a:solidFill>
                  <a:schemeClr val="bg1"/>
                </a:solidFill>
              </a:rPr>
              <a:t>www.politicassociales.gob.ar</a:t>
            </a:r>
            <a:r>
              <a:rPr lang="es-AR" altLang="es-AR" sz="2800" u="sng" dirty="0">
                <a:solidFill>
                  <a:schemeClr val="bg1"/>
                </a:solidFill>
              </a:rPr>
              <a:t/>
            </a:r>
            <a:br>
              <a:rPr lang="es-AR" altLang="es-AR" sz="2800" u="sng" dirty="0">
                <a:solidFill>
                  <a:schemeClr val="bg1"/>
                </a:solidFill>
              </a:rPr>
            </a:br>
            <a:r>
              <a:rPr lang="es-AR" altLang="es-AR" sz="4000" u="sng" dirty="0" smtClean="0">
                <a:solidFill>
                  <a:schemeClr val="bg1"/>
                </a:solidFill>
              </a:rPr>
              <a:t>www.odsargentina.gob.ar</a:t>
            </a:r>
            <a:r>
              <a:rPr lang="es-AR" altLang="es-AR" sz="2800" u="sng" dirty="0" smtClean="0">
                <a:solidFill>
                  <a:schemeClr val="bg1"/>
                </a:solidFill>
              </a:rPr>
              <a:t/>
            </a:r>
            <a:br>
              <a:rPr lang="es-AR" altLang="es-AR" sz="2800" u="sng" dirty="0" smtClean="0">
                <a:solidFill>
                  <a:schemeClr val="bg1"/>
                </a:solidFill>
              </a:rPr>
            </a:br>
            <a:r>
              <a:rPr lang="es-AR" altLang="es-AR" sz="2800" u="sng" dirty="0" smtClean="0">
                <a:solidFill>
                  <a:schemeClr val="bg1"/>
                </a:solidFill>
              </a:rPr>
              <a:t>https</a:t>
            </a:r>
            <a:r>
              <a:rPr lang="es-AR" altLang="es-AR" sz="2800" u="sng" dirty="0">
                <a:solidFill>
                  <a:schemeClr val="bg1"/>
                </a:solidFill>
              </a:rPr>
              <a:t>://</a:t>
            </a:r>
            <a:r>
              <a:rPr lang="es-AR" altLang="es-AR" sz="2800" u="sng" dirty="0" smtClean="0">
                <a:solidFill>
                  <a:schemeClr val="bg1"/>
                </a:solidFill>
              </a:rPr>
              <a:t>municipios.odsargentina.gob.ar</a:t>
            </a:r>
            <a:br>
              <a:rPr lang="es-AR" altLang="es-AR" sz="2800" u="sng" dirty="0" smtClean="0">
                <a:solidFill>
                  <a:schemeClr val="bg1"/>
                </a:solidFill>
              </a:rPr>
            </a:br>
            <a:r>
              <a:rPr lang="es-AR" altLang="es-AR" sz="2800" u="sng" dirty="0">
                <a:solidFill>
                  <a:schemeClr val="bg1"/>
                </a:solidFill>
              </a:rPr>
              <a:t>ods@politicassociales.gob.ar</a:t>
            </a:r>
            <a:endParaRPr lang="en-US" altLang="es-AR" sz="2800" u="sng" dirty="0">
              <a:solidFill>
                <a:schemeClr val="bg1"/>
              </a:solidFill>
            </a:endParaRPr>
          </a:p>
        </p:txBody>
      </p:sp>
    </p:spTree>
    <p:extLst>
      <p:ext uri="{BB962C8B-B14F-4D97-AF65-F5344CB8AC3E}">
        <p14:creationId xmlns:p14="http://schemas.microsoft.com/office/powerpoint/2010/main" val="6779194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46</a:t>
            </a:fld>
            <a:endParaRPr lang="es-AR"/>
          </a:p>
        </p:txBody>
      </p:sp>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96757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4"/>
          </p:nvPr>
        </p:nvSpPr>
        <p:spPr/>
        <p:txBody>
          <a:bodyPr/>
          <a:lstStyle/>
          <a:p>
            <a:fld id="{0F675F79-6178-42ED-8DF2-60C520531103}" type="slidenum">
              <a:rPr lang="es-AR" smtClean="0"/>
              <a:t>5</a:t>
            </a:fld>
            <a:endParaRPr lang="es-AR"/>
          </a:p>
        </p:txBody>
      </p:sp>
      <p:sp>
        <p:nvSpPr>
          <p:cNvPr id="3" name="Título 1"/>
          <p:cNvSpPr txBox="1">
            <a:spLocks/>
          </p:cNvSpPr>
          <p:nvPr/>
        </p:nvSpPr>
        <p:spPr>
          <a:xfrm>
            <a:off x="616567" y="435953"/>
            <a:ext cx="11520112" cy="698271"/>
          </a:xfrm>
          <a:prstGeom prst="rect">
            <a:avLst/>
          </a:prstGeom>
          <a:noFill/>
          <a:ln>
            <a:noFill/>
          </a:ln>
        </p:spPr>
        <p:txBody>
          <a:bodyPr lIns="121900" tIns="121900" rIns="121900" bIns="121900" anchor="b" anchorCtr="0"/>
          <a:lstStyle>
            <a:defPPr marR="0" lvl="0" algn="l" rtl="0">
              <a:lnSpc>
                <a:spcPct val="100000"/>
              </a:lnSpc>
              <a:spcBef>
                <a:spcPts val="0"/>
              </a:spcBef>
              <a:spcAft>
                <a:spcPts val="0"/>
              </a:spcAft>
            </a:defPPr>
            <a:lvl1pPr marR="0" lvl="0" algn="l" rtl="0">
              <a:lnSpc>
                <a:spcPct val="100000"/>
              </a:lnSpc>
              <a:spcBef>
                <a:spcPts val="0"/>
              </a:spcBef>
              <a:spcAft>
                <a:spcPts val="0"/>
              </a:spcAft>
              <a:buClr>
                <a:srgbClr val="B7B7B7"/>
              </a:buClr>
              <a:buSzPct val="100000"/>
              <a:buFont typeface="Montserrat"/>
              <a:buNone/>
              <a:defRPr sz="1200" b="1" i="0" u="none" strike="noStrike" cap="none">
                <a:solidFill>
                  <a:srgbClr val="B7B7B7"/>
                </a:solidFill>
                <a:latin typeface="Montserrat"/>
                <a:ea typeface="Montserrat"/>
                <a:cs typeface="Montserrat"/>
                <a:sym typeface="Montserrat"/>
              </a:defRPr>
            </a:lvl1pPr>
            <a:lvl2pPr lvl="1">
              <a:spcBef>
                <a:spcPts val="0"/>
              </a:spcBef>
              <a:buClr>
                <a:srgbClr val="B7B7B7"/>
              </a:buClr>
              <a:buSzPct val="100000"/>
              <a:buFont typeface="Montserrat"/>
              <a:buNone/>
              <a:defRPr sz="1200" b="1">
                <a:solidFill>
                  <a:srgbClr val="B7B7B7"/>
                </a:solidFill>
                <a:latin typeface="Montserrat"/>
                <a:ea typeface="Montserrat"/>
                <a:cs typeface="Montserrat"/>
                <a:sym typeface="Montserrat"/>
              </a:defRPr>
            </a:lvl2pPr>
            <a:lvl3pPr lvl="2">
              <a:spcBef>
                <a:spcPts val="0"/>
              </a:spcBef>
              <a:buClr>
                <a:srgbClr val="B7B7B7"/>
              </a:buClr>
              <a:buSzPct val="100000"/>
              <a:buFont typeface="Montserrat"/>
              <a:buNone/>
              <a:defRPr sz="1200" b="1">
                <a:solidFill>
                  <a:srgbClr val="B7B7B7"/>
                </a:solidFill>
                <a:latin typeface="Montserrat"/>
                <a:ea typeface="Montserrat"/>
                <a:cs typeface="Montserrat"/>
                <a:sym typeface="Montserrat"/>
              </a:defRPr>
            </a:lvl3pPr>
            <a:lvl4pPr lvl="3">
              <a:spcBef>
                <a:spcPts val="0"/>
              </a:spcBef>
              <a:buClr>
                <a:srgbClr val="B7B7B7"/>
              </a:buClr>
              <a:buSzPct val="100000"/>
              <a:buFont typeface="Montserrat"/>
              <a:buNone/>
              <a:defRPr sz="1200" b="1">
                <a:solidFill>
                  <a:srgbClr val="B7B7B7"/>
                </a:solidFill>
                <a:latin typeface="Montserrat"/>
                <a:ea typeface="Montserrat"/>
                <a:cs typeface="Montserrat"/>
                <a:sym typeface="Montserrat"/>
              </a:defRPr>
            </a:lvl4pPr>
            <a:lvl5pPr lvl="4">
              <a:spcBef>
                <a:spcPts val="0"/>
              </a:spcBef>
              <a:buClr>
                <a:srgbClr val="B7B7B7"/>
              </a:buClr>
              <a:buSzPct val="100000"/>
              <a:buFont typeface="Montserrat"/>
              <a:buNone/>
              <a:defRPr sz="1200" b="1">
                <a:solidFill>
                  <a:srgbClr val="B7B7B7"/>
                </a:solidFill>
                <a:latin typeface="Montserrat"/>
                <a:ea typeface="Montserrat"/>
                <a:cs typeface="Montserrat"/>
                <a:sym typeface="Montserrat"/>
              </a:defRPr>
            </a:lvl5pPr>
            <a:lvl6pPr lvl="5">
              <a:spcBef>
                <a:spcPts val="0"/>
              </a:spcBef>
              <a:buClr>
                <a:srgbClr val="B7B7B7"/>
              </a:buClr>
              <a:buSzPct val="100000"/>
              <a:buFont typeface="Montserrat"/>
              <a:buNone/>
              <a:defRPr sz="1200" b="1">
                <a:solidFill>
                  <a:srgbClr val="B7B7B7"/>
                </a:solidFill>
                <a:latin typeface="Montserrat"/>
                <a:ea typeface="Montserrat"/>
                <a:cs typeface="Montserrat"/>
                <a:sym typeface="Montserrat"/>
              </a:defRPr>
            </a:lvl6pPr>
            <a:lvl7pPr lvl="6">
              <a:spcBef>
                <a:spcPts val="0"/>
              </a:spcBef>
              <a:buClr>
                <a:srgbClr val="B7B7B7"/>
              </a:buClr>
              <a:buSzPct val="100000"/>
              <a:buFont typeface="Montserrat"/>
              <a:buNone/>
              <a:defRPr sz="1200" b="1">
                <a:solidFill>
                  <a:srgbClr val="B7B7B7"/>
                </a:solidFill>
                <a:latin typeface="Montserrat"/>
                <a:ea typeface="Montserrat"/>
                <a:cs typeface="Montserrat"/>
                <a:sym typeface="Montserrat"/>
              </a:defRPr>
            </a:lvl7pPr>
            <a:lvl8pPr lvl="7">
              <a:spcBef>
                <a:spcPts val="0"/>
              </a:spcBef>
              <a:buClr>
                <a:srgbClr val="B7B7B7"/>
              </a:buClr>
              <a:buSzPct val="100000"/>
              <a:buFont typeface="Montserrat"/>
              <a:buNone/>
              <a:defRPr sz="1200" b="1">
                <a:solidFill>
                  <a:srgbClr val="B7B7B7"/>
                </a:solidFill>
                <a:latin typeface="Montserrat"/>
                <a:ea typeface="Montserrat"/>
                <a:cs typeface="Montserrat"/>
                <a:sym typeface="Montserrat"/>
              </a:defRPr>
            </a:lvl8pPr>
            <a:lvl9pPr lvl="8">
              <a:spcBef>
                <a:spcPts val="0"/>
              </a:spcBef>
              <a:buClr>
                <a:srgbClr val="B7B7B7"/>
              </a:buClr>
              <a:buSzPct val="100000"/>
              <a:buFont typeface="Montserrat"/>
              <a:buNone/>
              <a:defRPr sz="1200" b="1">
                <a:solidFill>
                  <a:srgbClr val="B7B7B7"/>
                </a:solidFill>
                <a:latin typeface="Montserrat"/>
                <a:ea typeface="Montserrat"/>
                <a:cs typeface="Montserrat"/>
                <a:sym typeface="Montserrat"/>
              </a:defRPr>
            </a:lvl9pPr>
          </a:lstStyle>
          <a:p>
            <a:endParaRPr lang="es-AR" sz="2800" dirty="0">
              <a:solidFill>
                <a:schemeClr val="accent1">
                  <a:lumMod val="75000"/>
                </a:schemeClr>
              </a:solidFill>
              <a:latin typeface="Cambria" pitchFamily="18" charset="0"/>
              <a:cs typeface="Arial" panose="020B0604020202020204" pitchFamily="34" charset="0"/>
            </a:endParaRPr>
          </a:p>
        </p:txBody>
      </p:sp>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8576" y="953557"/>
            <a:ext cx="9199728" cy="4789549"/>
          </a:xfrm>
          <a:prstGeom prst="rect">
            <a:avLst/>
          </a:prstGeom>
        </p:spPr>
      </p:pic>
      <p:sp>
        <p:nvSpPr>
          <p:cNvPr id="5" name="Título 1"/>
          <p:cNvSpPr txBox="1">
            <a:spLocks/>
          </p:cNvSpPr>
          <p:nvPr/>
        </p:nvSpPr>
        <p:spPr>
          <a:xfrm>
            <a:off x="323556" y="-25858"/>
            <a:ext cx="11501801" cy="54944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r>
              <a:rPr lang="es-ES_tradnl" sz="3600" b="1" dirty="0" smtClean="0">
                <a:solidFill>
                  <a:srgbClr val="4EA4D2"/>
                </a:solidFill>
                <a:latin typeface="Calibri" panose="020F0502020204030204" pitchFamily="34" charset="0"/>
                <a:cs typeface="Calibri" panose="020F0502020204030204" pitchFamily="34" charset="0"/>
              </a:rPr>
              <a:t>Los Objetivos de Desarrollo Sostenible</a:t>
            </a:r>
            <a:endParaRPr lang="es-AR" sz="3600" b="1" dirty="0">
              <a:solidFill>
                <a:srgbClr val="4EA4D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088746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a 1"/>
          <p:cNvGraphicFramePr/>
          <p:nvPr>
            <p:extLst/>
          </p:nvPr>
        </p:nvGraphicFramePr>
        <p:xfrm>
          <a:off x="696883" y="1029848"/>
          <a:ext cx="10459452"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uadroTexto 2"/>
          <p:cNvSpPr txBox="1"/>
          <p:nvPr/>
        </p:nvSpPr>
        <p:spPr>
          <a:xfrm>
            <a:off x="345760" y="504033"/>
            <a:ext cx="1154143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AR" sz="2800" b="1" i="0" u="none" strike="noStrike" kern="0" cap="none" spc="0" normalizeH="0" baseline="0" noProof="0" dirty="0" smtClean="0">
                <a:ln>
                  <a:noFill/>
                </a:ln>
                <a:solidFill>
                  <a:srgbClr val="0990CF"/>
                </a:solidFill>
                <a:effectLst/>
                <a:uLnTx/>
                <a:uFillTx/>
                <a:latin typeface="Calibri" panose="020F0502020204030204" pitchFamily="34" charset="0"/>
                <a:ea typeface="+mj-ea"/>
                <a:cs typeface="Calibri" panose="020F0502020204030204" pitchFamily="34" charset="0"/>
                <a:sym typeface="Arial"/>
              </a:rPr>
              <a:t>El SISTEMA DE METAS E INDICADORES</a:t>
            </a:r>
            <a:endParaRPr kumimoji="0" lang="es-AR" sz="2800" b="1" i="0" u="none" strike="noStrike" kern="0" cap="none" spc="0" normalizeH="0" baseline="0" noProof="0" dirty="0">
              <a:ln>
                <a:noFill/>
              </a:ln>
              <a:solidFill>
                <a:srgbClr val="0990CF"/>
              </a:solidFill>
              <a:effectLst/>
              <a:uLnTx/>
              <a:uFillTx/>
              <a:latin typeface="Calibri" panose="020F0502020204030204" pitchFamily="34" charset="0"/>
              <a:ea typeface="+mj-ea"/>
              <a:cs typeface="Calibri" panose="020F0502020204030204" pitchFamily="34" charset="0"/>
              <a:sym typeface="Arial"/>
            </a:endParaRPr>
          </a:p>
        </p:txBody>
      </p:sp>
      <p:grpSp>
        <p:nvGrpSpPr>
          <p:cNvPr id="4" name="2 Grupo"/>
          <p:cNvGrpSpPr/>
          <p:nvPr/>
        </p:nvGrpSpPr>
        <p:grpSpPr>
          <a:xfrm>
            <a:off x="9645387" y="335214"/>
            <a:ext cx="1603126" cy="1659090"/>
            <a:chOff x="1162750" y="1308161"/>
            <a:chExt cx="2442742" cy="2518291"/>
          </a:xfrm>
        </p:grpSpPr>
        <p:pic>
          <p:nvPicPr>
            <p:cNvPr id="5" name="Picture 2" descr="Resultado de imagen para 17 od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62750" y="1308161"/>
              <a:ext cx="2442742" cy="2518291"/>
            </a:xfrm>
            <a:prstGeom prst="rect">
              <a:avLst/>
            </a:prstGeom>
            <a:noFill/>
            <a:extLst>
              <a:ext uri="{909E8E84-426E-40DD-AFC4-6F175D3DCCD1}">
                <a14:hiddenFill xmlns:a14="http://schemas.microsoft.com/office/drawing/2010/main">
                  <a:solidFill>
                    <a:srgbClr val="FFFFFF"/>
                  </a:solidFill>
                </a14:hiddenFill>
              </a:ext>
            </a:extLst>
          </p:spPr>
        </p:pic>
        <p:sp>
          <p:nvSpPr>
            <p:cNvPr id="6" name="1 Rectángulo"/>
            <p:cNvSpPr/>
            <p:nvPr/>
          </p:nvSpPr>
          <p:spPr>
            <a:xfrm>
              <a:off x="2094807" y="2859578"/>
              <a:ext cx="598517" cy="1828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AR" sz="1200" b="0" i="0" u="none" strike="noStrike" kern="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sym typeface="Arial"/>
              </a:endParaRPr>
            </a:p>
          </p:txBody>
        </p:sp>
      </p:grpSp>
    </p:spTree>
    <p:extLst>
      <p:ext uri="{BB962C8B-B14F-4D97-AF65-F5344CB8AC3E}">
        <p14:creationId xmlns:p14="http://schemas.microsoft.com/office/powerpoint/2010/main" val="18164822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Marcador de contenido"/>
          <p:cNvSpPr txBox="1">
            <a:spLocks/>
          </p:cNvSpPr>
          <p:nvPr/>
        </p:nvSpPr>
        <p:spPr>
          <a:xfrm>
            <a:off x="342901" y="996043"/>
            <a:ext cx="9937568" cy="510798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s-ES_tradnl"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11.1. </a:t>
            </a:r>
            <a:r>
              <a:rPr kumimoji="0" lang="es-ES_tradnl"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A</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segurar </a:t>
            </a:r>
            <a:r>
              <a:rPr kumimoji="0" lang="es-ES_tradnl"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el acceso de todas las personas a </a:t>
            </a:r>
            <a:r>
              <a:rPr kumimoji="0" lang="es-ES_tradnl"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viviendas y </a:t>
            </a:r>
            <a:r>
              <a:rPr kumimoji="0" lang="es-ES_tradnl" sz="18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servicios básicos</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s-ES_tradnl"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adecuados, seguros y asequibles y mejorar los barrios marginales.</a:t>
            </a:r>
          </a:p>
          <a:p>
            <a:pPr marL="0" marR="0" lvl="0" indent="0" algn="just"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s-ES_tradnl"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11.2. </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Proporcionar </a:t>
            </a:r>
            <a:r>
              <a:rPr kumimoji="0" lang="es-ES_tradnl"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acceso a </a:t>
            </a:r>
            <a:r>
              <a:rPr kumimoji="0" lang="es-ES_tradnl"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sistemas de transporte </a:t>
            </a:r>
            <a:r>
              <a:rPr kumimoji="0" lang="es-ES_tradnl"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seguros, asequibles, </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accesibles </a:t>
            </a:r>
            <a:r>
              <a:rPr kumimoji="0" lang="es-ES_tradnl"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y </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sostenibles para todos y mejorar la seguridad vial, mediante la ampliación del transporte público. </a:t>
            </a:r>
            <a:endParaRPr kumimoji="0" lang="es-ES_tradnl" sz="18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endParaRPr>
          </a:p>
          <a:p>
            <a:pPr marL="0" marR="0" lvl="0" indent="0" algn="just"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s-ES_tradnl" sz="18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11.3</a:t>
            </a:r>
            <a:r>
              <a:rPr kumimoji="0" lang="es-ES_tradnl"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s-ES_tradnl"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Para 2030, aumentar la </a:t>
            </a:r>
            <a:r>
              <a:rPr kumimoji="0" lang="es-ES_tradnl"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urbanización</a:t>
            </a:r>
            <a:r>
              <a:rPr kumimoji="0" lang="es-ES_tradnl"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 inclusiva y sostenible y la capacidad para </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la </a:t>
            </a:r>
            <a:r>
              <a:rPr kumimoji="0" lang="es-ES_tradnl"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planificación y </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la gestión participativas, integradas y sostenibles de los asentamientos humanos en todos los países.</a:t>
            </a:r>
          </a:p>
          <a:p>
            <a:pPr marL="0" marR="0" lvl="0" indent="0" algn="just"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s-ES_tradnl" sz="18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11.4. </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Redoblar los esfuerzos para proteger y salvaguardar el </a:t>
            </a:r>
            <a:r>
              <a:rPr kumimoji="0" lang="es-ES_tradnl" sz="18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patrimonio cultural y natural</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del mundo.</a:t>
            </a:r>
          </a:p>
          <a:p>
            <a:pPr marL="0" marR="0" lvl="0" indent="0" algn="just"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s-ES_tradnl" sz="18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11.5. </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Reducir de forma significativa el número de muertes por desastres y reducir las pérdidas económicas en relación con el producto bruto interno causadas por </a:t>
            </a:r>
            <a:r>
              <a:rPr kumimoji="0" lang="es-ES_tradnl" sz="18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desastres.</a:t>
            </a:r>
            <a:endPar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endParaRPr>
          </a:p>
          <a:p>
            <a:pPr marL="0" marR="0" lvl="0" indent="0" algn="just"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s-ES_tradnl" sz="18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11.6</a:t>
            </a:r>
            <a:r>
              <a:rPr kumimoji="0" lang="es-ES_tradnl"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Reducir </a:t>
            </a:r>
            <a:r>
              <a:rPr kumimoji="0" lang="es-ES_tradnl"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el </a:t>
            </a:r>
            <a:r>
              <a:rPr kumimoji="0" lang="es-ES_tradnl"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impacto ambiental </a:t>
            </a:r>
            <a:r>
              <a:rPr kumimoji="0" lang="es-ES_tradnl"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negativo per </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cápita </a:t>
            </a:r>
            <a:r>
              <a:rPr kumimoji="0" lang="es-ES_tradnl"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de las ciudades, </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lo que incluye prestar especial atención a la calidad del aire y la gestión de los desechos municipales y de otro tipo. </a:t>
            </a:r>
          </a:p>
          <a:p>
            <a:pPr marL="0" marR="0" lvl="0" indent="0" algn="just"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s-ES_tradnl" sz="18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11.7</a:t>
            </a:r>
            <a:r>
              <a:rPr kumimoji="0" lang="es-ES_tradnl"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Proporcionar </a:t>
            </a:r>
            <a:r>
              <a:rPr kumimoji="0" lang="es-ES_tradnl"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acceso universal a </a:t>
            </a:r>
            <a:r>
              <a:rPr kumimoji="0" lang="es-ES_tradnl"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zonas verdes y espacios públicos </a:t>
            </a:r>
            <a:r>
              <a:rPr kumimoji="0" lang="es-ES_tradnl"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seguros, inclusivos y accesibles, </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en particular para las mujeres y los niños, las personas de edad y las personas con discapacidad. </a:t>
            </a:r>
          </a:p>
          <a:p>
            <a:pPr marL="0" marR="0" lvl="0" indent="0" algn="just"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s-ES_tradnl" sz="18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11.8.</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Apoyar los </a:t>
            </a:r>
            <a:r>
              <a:rPr kumimoji="0" lang="es-ES_tradnl" sz="18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vínculos económicos, sociales y ambientales positivos </a:t>
            </a:r>
            <a:r>
              <a:rPr kumimoji="0" lang="es-ES_tradnl" sz="18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entre las zonas urbanas, periurbanas y rurales mediante el fortalecimiento de la planificación del desarrollo nacional y regional.</a:t>
            </a: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endParaRPr>
          </a:p>
        </p:txBody>
      </p:sp>
      <p:sp>
        <p:nvSpPr>
          <p:cNvPr id="5" name="CuadroTexto 4"/>
          <p:cNvSpPr txBox="1"/>
          <p:nvPr/>
        </p:nvSpPr>
        <p:spPr>
          <a:xfrm>
            <a:off x="342901" y="342900"/>
            <a:ext cx="967631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1800" b="1" i="0" u="none" strike="noStrike" kern="0" cap="none" spc="0" normalizeH="0" baseline="0" noProof="0" dirty="0">
                <a:ln>
                  <a:noFill/>
                </a:ln>
                <a:solidFill>
                  <a:srgbClr val="5B9BD5">
                    <a:lumMod val="75000"/>
                  </a:srgbClr>
                </a:solidFill>
                <a:effectLst/>
                <a:uLnTx/>
                <a:uFillTx/>
                <a:latin typeface="Arial"/>
                <a:ea typeface="+mn-ea"/>
                <a:cs typeface="Arial"/>
                <a:sym typeface="Arial"/>
              </a:rPr>
              <a:t>OBJETIVO 11. Lograr que las ciudades y los asentamientos humanos sean inclusivos, seguros, resilientes y sostenibles</a:t>
            </a:r>
            <a:endParaRPr kumimoji="0" lang="es-AR" sz="1800" b="1" i="0" u="none" strike="noStrike" kern="0" cap="none" spc="0" normalizeH="0" baseline="0" noProof="0" dirty="0">
              <a:ln>
                <a:noFill/>
              </a:ln>
              <a:solidFill>
                <a:srgbClr val="5B9BD5">
                  <a:lumMod val="75000"/>
                </a:srgbClr>
              </a:solidFill>
              <a:effectLst/>
              <a:uLnTx/>
              <a:uFillTx/>
              <a:latin typeface="Arial"/>
              <a:ea typeface="+mn-ea"/>
              <a:cs typeface="Arial"/>
              <a:sym typeface="Arial"/>
            </a:endParaRPr>
          </a:p>
        </p:txBody>
      </p:sp>
      <p:pic>
        <p:nvPicPr>
          <p:cNvPr id="6"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36794" y="119367"/>
            <a:ext cx="1416594" cy="1435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814121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p:cNvSpPr txBox="1">
            <a:spLocks noChangeArrowheads="1"/>
          </p:cNvSpPr>
          <p:nvPr/>
        </p:nvSpPr>
        <p:spPr bwMode="auto">
          <a:xfrm>
            <a:off x="326644" y="802156"/>
            <a:ext cx="5481489" cy="709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nchorCtr="0"/>
          <a:lstStyle>
            <a:defPPr marR="0" lvl="0" algn="l" rtl="0">
              <a:lnSpc>
                <a:spcPct val="100000"/>
              </a:lnSpc>
              <a:spcBef>
                <a:spcPts val="0"/>
              </a:spcBef>
              <a:spcAft>
                <a:spcPts val="0"/>
              </a:spcAft>
              <a:defRPr/>
            </a:defPPr>
            <a:lvl1pPr marL="0" indent="0">
              <a:lnSpc>
                <a:spcPct val="90000"/>
              </a:lnSpc>
              <a:buClr>
                <a:schemeClr val="dk1"/>
              </a:buClr>
              <a:buFont typeface="Calibri"/>
              <a:defRPr sz="2400" b="1">
                <a:solidFill>
                  <a:schemeClr val="bg1">
                    <a:lumMod val="50000"/>
                  </a:schemeClr>
                </a:solidFill>
                <a:latin typeface="Calibri" panose="020F0502020204030204" pitchFamily="34" charset="0"/>
                <a:ea typeface="Calibri"/>
                <a:cs typeface="Calibri" panose="020F0502020204030204" pitchFamily="34" charset="0"/>
              </a:defRPr>
            </a:lvl1pPr>
            <a:lvl2pPr indent="0">
              <a:defRPr sz="1800"/>
            </a:lvl2pPr>
            <a:lvl3pPr indent="0">
              <a:defRPr sz="1800"/>
            </a:lvl3pPr>
            <a:lvl4pPr indent="0">
              <a:defRPr sz="1800"/>
            </a:lvl4pPr>
            <a:lvl5pPr indent="0">
              <a:defRPr sz="1800"/>
            </a:lvl5pPr>
            <a:lvl6pPr indent="0">
              <a:defRPr sz="1800"/>
            </a:lvl6pPr>
            <a:lvl7pPr indent="0">
              <a:defRPr sz="1800"/>
            </a:lvl7pPr>
            <a:lvl8pPr indent="0">
              <a:defRPr sz="1800"/>
            </a:lvl8pPr>
            <a:lvl9pPr indent="0">
              <a:defRPr sz="1800"/>
            </a:lvl9pPr>
          </a:lstStyle>
          <a:p>
            <a:r>
              <a:rPr lang="es-AR" altLang="es-AR" sz="2800" dirty="0" smtClean="0">
                <a:sym typeface="Calibri" panose="020F0502020204030204" pitchFamily="34" charset="0"/>
              </a:rPr>
              <a:t>El rol coordinador del Consejo</a:t>
            </a:r>
            <a:endParaRPr lang="es-AR" altLang="es-AR" sz="2800" dirty="0">
              <a:sym typeface="Calibri" panose="020F0502020204030204" pitchFamily="34" charset="0"/>
            </a:endParaRPr>
          </a:p>
        </p:txBody>
      </p:sp>
      <p:pic>
        <p:nvPicPr>
          <p:cNvPr id="11" name="Imagen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5105" y="1597893"/>
            <a:ext cx="7493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n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8883" y="3146799"/>
            <a:ext cx="661987"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Imagen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9993" y="4554592"/>
            <a:ext cx="596900"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CuadroTexto 13"/>
          <p:cNvSpPr txBox="1"/>
          <p:nvPr/>
        </p:nvSpPr>
        <p:spPr>
          <a:xfrm>
            <a:off x="1144405" y="1526652"/>
            <a:ext cx="10088424" cy="954107"/>
          </a:xfrm>
          <a:prstGeom prst="rect">
            <a:avLst/>
          </a:prstGeom>
          <a:noFill/>
        </p:spPr>
        <p:txBody>
          <a:bodyPr wrap="square">
            <a:spAutoFit/>
          </a:bodyPr>
          <a:lstStyle/>
          <a:p>
            <a:pPr marL="177800">
              <a:spcBef>
                <a:spcPts val="0"/>
              </a:spcBef>
              <a:spcAft>
                <a:spcPts val="0"/>
              </a:spcAft>
              <a:defRPr/>
            </a:pPr>
            <a:r>
              <a:rPr lang="es-ES" sz="2800" b="1" dirty="0">
                <a:solidFill>
                  <a:srgbClr val="5B9BD5"/>
                </a:solidFill>
                <a:latin typeface="Calibri" panose="020F0502020204030204" pitchFamily="34" charset="0"/>
                <a:cs typeface="Calibri" panose="020F0502020204030204" pitchFamily="34" charset="0"/>
                <a:sym typeface="Arial"/>
              </a:rPr>
              <a:t>Posicionar</a:t>
            </a:r>
            <a:r>
              <a:rPr lang="es-ES" sz="2800" b="1" dirty="0">
                <a:solidFill>
                  <a:schemeClr val="tx2">
                    <a:lumMod val="25000"/>
                  </a:schemeClr>
                </a:solidFill>
                <a:latin typeface="Calibri" panose="020F0502020204030204" pitchFamily="34" charset="0"/>
                <a:cs typeface="Calibri" panose="020F0502020204030204" pitchFamily="34" charset="0"/>
                <a:sym typeface="Arial"/>
              </a:rPr>
              <a:t> </a:t>
            </a:r>
            <a:r>
              <a:rPr lang="es-ES" sz="2800" b="1" dirty="0">
                <a:solidFill>
                  <a:schemeClr val="bg1">
                    <a:lumMod val="50000"/>
                  </a:schemeClr>
                </a:solidFill>
                <a:latin typeface="Calibri" panose="020F0502020204030204" pitchFamily="34" charset="0"/>
                <a:cs typeface="Calibri" panose="020F0502020204030204" pitchFamily="34" charset="0"/>
                <a:sym typeface="Arial"/>
              </a:rPr>
              <a:t>a los ODS en la agenda del </a:t>
            </a:r>
            <a:r>
              <a:rPr lang="es-ES" sz="2800" b="1" dirty="0" smtClean="0">
                <a:solidFill>
                  <a:schemeClr val="bg1">
                    <a:lumMod val="50000"/>
                  </a:schemeClr>
                </a:solidFill>
                <a:latin typeface="Calibri" panose="020F0502020204030204" pitchFamily="34" charset="0"/>
                <a:cs typeface="Calibri" panose="020F0502020204030204" pitchFamily="34" charset="0"/>
                <a:sym typeface="Arial"/>
              </a:rPr>
              <a:t>Estado y </a:t>
            </a:r>
            <a:r>
              <a:rPr lang="es-ES" sz="2800" b="1" dirty="0">
                <a:solidFill>
                  <a:schemeClr val="bg1">
                    <a:lumMod val="50000"/>
                  </a:schemeClr>
                </a:solidFill>
                <a:latin typeface="Calibri" panose="020F0502020204030204" pitchFamily="34" charset="0"/>
                <a:cs typeface="Calibri" panose="020F0502020204030204" pitchFamily="34" charset="0"/>
                <a:sym typeface="Arial"/>
              </a:rPr>
              <a:t>sensibilizar a la </a:t>
            </a:r>
            <a:r>
              <a:rPr lang="es-ES" sz="2800" b="1" dirty="0" smtClean="0">
                <a:solidFill>
                  <a:schemeClr val="bg1">
                    <a:lumMod val="50000"/>
                  </a:schemeClr>
                </a:solidFill>
                <a:latin typeface="Calibri" panose="020F0502020204030204" pitchFamily="34" charset="0"/>
                <a:cs typeface="Calibri" panose="020F0502020204030204" pitchFamily="34" charset="0"/>
                <a:sym typeface="Arial"/>
              </a:rPr>
              <a:t>sociedad </a:t>
            </a:r>
            <a:r>
              <a:rPr lang="es-ES" sz="2800" b="1" dirty="0">
                <a:solidFill>
                  <a:schemeClr val="bg1">
                    <a:lumMod val="50000"/>
                  </a:schemeClr>
                </a:solidFill>
                <a:latin typeface="Calibri" panose="020F0502020204030204" pitchFamily="34" charset="0"/>
                <a:cs typeface="Calibri" panose="020F0502020204030204" pitchFamily="34" charset="0"/>
                <a:sym typeface="Arial"/>
              </a:rPr>
              <a:t>en su </a:t>
            </a:r>
            <a:r>
              <a:rPr lang="es-ES" sz="2800" b="1" dirty="0" smtClean="0">
                <a:solidFill>
                  <a:schemeClr val="bg1">
                    <a:lumMod val="50000"/>
                  </a:schemeClr>
                </a:solidFill>
                <a:latin typeface="Calibri" panose="020F0502020204030204" pitchFamily="34" charset="0"/>
                <a:cs typeface="Calibri" panose="020F0502020204030204" pitchFamily="34" charset="0"/>
                <a:sym typeface="Arial"/>
              </a:rPr>
              <a:t>conjunto </a:t>
            </a:r>
            <a:endParaRPr lang="es-ES" sz="2800" b="1" dirty="0">
              <a:solidFill>
                <a:schemeClr val="bg1">
                  <a:lumMod val="50000"/>
                </a:schemeClr>
              </a:solidFill>
              <a:latin typeface="Calibri" panose="020F0502020204030204" pitchFamily="34" charset="0"/>
              <a:cs typeface="Calibri" panose="020F0502020204030204" pitchFamily="34" charset="0"/>
              <a:sym typeface="Arial"/>
            </a:endParaRPr>
          </a:p>
        </p:txBody>
      </p:sp>
      <p:sp>
        <p:nvSpPr>
          <p:cNvPr id="15" name="CuadroTexto 14"/>
          <p:cNvSpPr txBox="1"/>
          <p:nvPr/>
        </p:nvSpPr>
        <p:spPr>
          <a:xfrm>
            <a:off x="1126893" y="2720035"/>
            <a:ext cx="10123448" cy="1384995"/>
          </a:xfrm>
          <a:prstGeom prst="rect">
            <a:avLst/>
          </a:prstGeom>
          <a:noFill/>
        </p:spPr>
        <p:txBody>
          <a:bodyPr wrap="square">
            <a:spAutoFit/>
          </a:bodyPr>
          <a:lstStyle/>
          <a:p>
            <a:pPr marL="177800">
              <a:spcBef>
                <a:spcPts val="0"/>
              </a:spcBef>
              <a:spcAft>
                <a:spcPts val="0"/>
              </a:spcAft>
              <a:defRPr/>
            </a:pPr>
            <a:r>
              <a:rPr lang="es-ES" sz="2800" b="1" dirty="0">
                <a:solidFill>
                  <a:srgbClr val="5B9BD5"/>
                </a:solidFill>
                <a:latin typeface="Calibri" panose="020F0502020204030204" pitchFamily="34" charset="0"/>
                <a:cs typeface="Calibri" panose="020F0502020204030204" pitchFamily="34" charset="0"/>
                <a:sym typeface="Arial"/>
              </a:rPr>
              <a:t>Impulsar </a:t>
            </a:r>
            <a:r>
              <a:rPr lang="es-ES" sz="2800" b="1" dirty="0">
                <a:solidFill>
                  <a:schemeClr val="bg1">
                    <a:lumMod val="50000"/>
                  </a:schemeClr>
                </a:solidFill>
                <a:latin typeface="Calibri" panose="020F0502020204030204" pitchFamily="34" charset="0"/>
                <a:cs typeface="Calibri" panose="020F0502020204030204" pitchFamily="34" charset="0"/>
                <a:sym typeface="Arial"/>
              </a:rPr>
              <a:t>mecanismos de participación y colaboración a los ODS desde el sector privado empresarial, las universidades y las organizaciones de la Sociedad Civil</a:t>
            </a:r>
          </a:p>
        </p:txBody>
      </p:sp>
      <p:sp>
        <p:nvSpPr>
          <p:cNvPr id="16" name="CuadroTexto 15"/>
          <p:cNvSpPr txBox="1"/>
          <p:nvPr/>
        </p:nvSpPr>
        <p:spPr>
          <a:xfrm>
            <a:off x="1062477" y="4344307"/>
            <a:ext cx="10375836" cy="1384995"/>
          </a:xfrm>
          <a:prstGeom prst="rect">
            <a:avLst/>
          </a:prstGeom>
          <a:noFill/>
        </p:spPr>
        <p:txBody>
          <a:bodyPr wrap="square">
            <a:spAutoFit/>
          </a:bodyPr>
          <a:lstStyle/>
          <a:p>
            <a:pPr marL="177800">
              <a:spcBef>
                <a:spcPts val="0"/>
              </a:spcBef>
              <a:spcAft>
                <a:spcPts val="0"/>
              </a:spcAft>
              <a:defRPr/>
            </a:pPr>
            <a:r>
              <a:rPr lang="es-ES" sz="2800" b="1" dirty="0">
                <a:solidFill>
                  <a:srgbClr val="5B9BD5"/>
                </a:solidFill>
                <a:latin typeface="Calibri" panose="020F0502020204030204" pitchFamily="34" charset="0"/>
                <a:cs typeface="Calibri" panose="020F0502020204030204" pitchFamily="34" charset="0"/>
                <a:sym typeface="Arial"/>
              </a:rPr>
              <a:t>Coordinar </a:t>
            </a:r>
            <a:r>
              <a:rPr lang="es-ES" sz="2800" b="1" dirty="0">
                <a:solidFill>
                  <a:schemeClr val="bg1">
                    <a:lumMod val="50000"/>
                  </a:schemeClr>
                </a:solidFill>
                <a:latin typeface="Calibri" panose="020F0502020204030204" pitchFamily="34" charset="0"/>
                <a:cs typeface="Calibri" panose="020F0502020204030204" pitchFamily="34" charset="0"/>
                <a:sym typeface="Arial"/>
              </a:rPr>
              <a:t>los procesos de </a:t>
            </a:r>
            <a:r>
              <a:rPr lang="es-ES" sz="2800" b="1" dirty="0" smtClean="0">
                <a:solidFill>
                  <a:schemeClr val="bg1">
                    <a:lumMod val="50000"/>
                  </a:schemeClr>
                </a:solidFill>
                <a:latin typeface="Calibri" panose="020F0502020204030204" pitchFamily="34" charset="0"/>
                <a:cs typeface="Calibri" panose="020F0502020204030204" pitchFamily="34" charset="0"/>
                <a:sym typeface="Arial"/>
              </a:rPr>
              <a:t>implementación </a:t>
            </a:r>
            <a:r>
              <a:rPr lang="es-ES" sz="2800" b="1" dirty="0">
                <a:solidFill>
                  <a:schemeClr val="bg1">
                    <a:lumMod val="50000"/>
                  </a:schemeClr>
                </a:solidFill>
                <a:latin typeface="Calibri" panose="020F0502020204030204" pitchFamily="34" charset="0"/>
                <a:cs typeface="Calibri" panose="020F0502020204030204" pitchFamily="34" charset="0"/>
                <a:sym typeface="Arial"/>
              </a:rPr>
              <a:t>de los ODS </a:t>
            </a:r>
            <a:r>
              <a:rPr lang="es-ES" sz="2800" b="1" dirty="0" smtClean="0">
                <a:solidFill>
                  <a:schemeClr val="bg1">
                    <a:lumMod val="50000"/>
                  </a:schemeClr>
                </a:solidFill>
                <a:latin typeface="Calibri" panose="020F0502020204030204" pitchFamily="34" charset="0"/>
                <a:cs typeface="Calibri" panose="020F0502020204030204" pitchFamily="34" charset="0"/>
                <a:sym typeface="Arial"/>
              </a:rPr>
              <a:t>dentro del </a:t>
            </a:r>
            <a:r>
              <a:rPr lang="es-ES" sz="2800" b="1" dirty="0" smtClean="0">
                <a:solidFill>
                  <a:schemeClr val="bg1">
                    <a:lumMod val="50000"/>
                  </a:schemeClr>
                </a:solidFill>
                <a:latin typeface="Calibri" panose="020F0502020204030204" pitchFamily="34" charset="0"/>
                <a:cs typeface="Calibri" panose="020F0502020204030204" pitchFamily="34" charset="0"/>
              </a:rPr>
              <a:t>poder ejecutivo nacional y articular </a:t>
            </a:r>
            <a:r>
              <a:rPr lang="es-ES" sz="2800" b="1" dirty="0" smtClean="0">
                <a:solidFill>
                  <a:schemeClr val="bg1">
                    <a:lumMod val="50000"/>
                  </a:schemeClr>
                </a:solidFill>
                <a:latin typeface="Calibri" panose="020F0502020204030204" pitchFamily="34" charset="0"/>
                <a:cs typeface="Calibri" panose="020F0502020204030204" pitchFamily="34" charset="0"/>
                <a:sym typeface="Arial"/>
              </a:rPr>
              <a:t>con otras instancias gubernamentales </a:t>
            </a:r>
            <a:endParaRPr lang="es-ES" sz="2800" b="1" dirty="0">
              <a:solidFill>
                <a:schemeClr val="bg1">
                  <a:lumMod val="50000"/>
                </a:schemeClr>
              </a:solidFill>
              <a:latin typeface="Calibri" panose="020F0502020204030204" pitchFamily="34" charset="0"/>
              <a:cs typeface="Calibri" panose="020F0502020204030204" pitchFamily="34" charset="0"/>
              <a:sym typeface="Arial"/>
            </a:endParaRPr>
          </a:p>
        </p:txBody>
      </p:sp>
      <p:sp>
        <p:nvSpPr>
          <p:cNvPr id="17" name="Título 3"/>
          <p:cNvSpPr txBox="1">
            <a:spLocks/>
          </p:cNvSpPr>
          <p:nvPr/>
        </p:nvSpPr>
        <p:spPr>
          <a:xfrm>
            <a:off x="0" y="216477"/>
            <a:ext cx="12192000" cy="64413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stStyle>
          <a:p>
            <a:r>
              <a:rPr lang="es-AR" sz="3600" b="1" dirty="0">
                <a:solidFill>
                  <a:srgbClr val="4EA4D2"/>
                </a:solidFill>
                <a:latin typeface="Calibri" panose="020F0502020204030204" pitchFamily="34" charset="0"/>
                <a:cs typeface="Calibri" panose="020F0502020204030204" pitchFamily="34" charset="0"/>
              </a:rPr>
              <a:t>Institucionalización de la implementación de la Agenda 2030</a:t>
            </a:r>
          </a:p>
        </p:txBody>
      </p:sp>
    </p:spTree>
    <p:extLst>
      <p:ext uri="{BB962C8B-B14F-4D97-AF65-F5344CB8AC3E}">
        <p14:creationId xmlns:p14="http://schemas.microsoft.com/office/powerpoint/2010/main" val="16395649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1316437" y="2206171"/>
            <a:ext cx="8755026"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1" i="0" u="none" strike="noStrike" kern="0" cap="none" spc="0" normalizeH="0" baseline="0" noProof="0" dirty="0" smtClean="0">
                <a:ln>
                  <a:noFill/>
                </a:ln>
                <a:solidFill>
                  <a:srgbClr val="0990CF"/>
                </a:solidFill>
                <a:effectLst/>
                <a:uLnTx/>
                <a:uFillTx/>
                <a:latin typeface="Arial"/>
                <a:cs typeface="Arial"/>
                <a:sym typeface="Arial"/>
              </a:rPr>
              <a:t>DINÁMICA DE LOS PROCESOS DE IMPLEMENTACIÓN NACIONAL</a:t>
            </a:r>
          </a:p>
        </p:txBody>
      </p:sp>
    </p:spTree>
    <p:extLst>
      <p:ext uri="{BB962C8B-B14F-4D97-AF65-F5344CB8AC3E}">
        <p14:creationId xmlns:p14="http://schemas.microsoft.com/office/powerpoint/2010/main" val="3537969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42018</TotalTime>
  <Words>5822</Words>
  <Application>Microsoft Office PowerPoint</Application>
  <PresentationFormat>Panorámica</PresentationFormat>
  <Paragraphs>597</Paragraphs>
  <Slides>46</Slides>
  <Notes>36</Notes>
  <HiddenSlides>0</HiddenSlides>
  <MMClips>1</MMClips>
  <ScaleCrop>false</ScaleCrop>
  <HeadingPairs>
    <vt:vector size="6" baseType="variant">
      <vt:variant>
        <vt:lpstr>Fuentes usadas</vt:lpstr>
      </vt:variant>
      <vt:variant>
        <vt:i4>14</vt:i4>
      </vt:variant>
      <vt:variant>
        <vt:lpstr>Tema</vt:lpstr>
      </vt:variant>
      <vt:variant>
        <vt:i4>1</vt:i4>
      </vt:variant>
      <vt:variant>
        <vt:lpstr>Títulos de diapositiva</vt:lpstr>
      </vt:variant>
      <vt:variant>
        <vt:i4>46</vt:i4>
      </vt:variant>
    </vt:vector>
  </HeadingPairs>
  <TitlesOfParts>
    <vt:vector size="61" baseType="lpstr">
      <vt:lpstr>Microsoft YaHei</vt:lpstr>
      <vt:lpstr>MS PGothic</vt:lpstr>
      <vt:lpstr>Agency FB</vt:lpstr>
      <vt:lpstr>Aharoni</vt:lpstr>
      <vt:lpstr>Arial</vt:lpstr>
      <vt:lpstr>Arial Black</vt:lpstr>
      <vt:lpstr>Calibri</vt:lpstr>
      <vt:lpstr>Cambria</vt:lpstr>
      <vt:lpstr>Karla</vt:lpstr>
      <vt:lpstr>Montserrat</vt:lpstr>
      <vt:lpstr>Montserrat Black</vt:lpstr>
      <vt:lpstr>Roboto</vt:lpstr>
      <vt:lpstr>Tw Cen MT</vt:lpstr>
      <vt:lpstr>Wingdings</vt:lpstr>
      <vt:lpstr>Office Theme</vt:lpstr>
      <vt:lpstr>Presentación de PowerPoint</vt:lpstr>
      <vt:lpstr>Presentación de PowerPoint</vt:lpstr>
      <vt:lpstr>Presentación de PowerPoint</vt:lpstr>
      <vt:lpstr>CAMINO A LA DECLARACIÓN DE LA AGENDA 2030</vt:lpstr>
      <vt:lpstr>Presentación de PowerPoint</vt:lpstr>
      <vt:lpstr>Presentación de PowerPoint</vt:lpstr>
      <vt:lpstr>Presentación de PowerPoint</vt:lpstr>
      <vt:lpstr>Presentación de PowerPoint</vt:lpstr>
      <vt:lpstr>Presentación de PowerPoint</vt:lpstr>
      <vt:lpstr>PROCESO EN LA IMPLEMENTACIÓN NACIONAL DE ODS</vt:lpstr>
      <vt:lpstr>Presentación de PowerPoint</vt:lpstr>
      <vt:lpstr>REVISIONES TRANSVERSALES</vt:lpstr>
      <vt:lpstr>Presentación de PowerPoint</vt:lpstr>
      <vt:lpstr>Presentación de PowerPoint</vt:lpstr>
      <vt:lpstr>Presentación de PowerPoint</vt:lpstr>
      <vt:lpstr>Presentación de PowerPoint</vt:lpstr>
      <vt:lpstr>Presentación de PowerPoint</vt:lpstr>
      <vt:lpstr>Presentación de PowerPoint</vt:lpstr>
      <vt:lpstr>Indicadores de seguimiento del ODS 7</vt:lpstr>
      <vt:lpstr>Acciones de gobierno vinculadas con las  metas del ODS </vt:lpstr>
      <vt:lpstr>Presentación de PowerPoint</vt:lpstr>
      <vt:lpstr>Presentación de PowerPoint</vt:lpstr>
      <vt:lpstr>Presentación de PowerPoint</vt:lpstr>
      <vt:lpstr>GOBIERNOS LOCALES</vt:lpstr>
      <vt:lpstr>Presentación de PowerPoint</vt:lpstr>
      <vt:lpstr>Presentación de PowerPoint</vt:lpstr>
      <vt:lpstr>Presentación de PowerPoint</vt:lpstr>
      <vt:lpstr>Presentación de PowerPoint</vt:lpstr>
      <vt:lpstr>El papel del sector privado empresarial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Muchas gracias  Consejo Nacional de Coordinación de Políticas Sociales  www.politicassociales.gob.ar www.odsargentina.gob.ar https://municipios.odsargentina.gob.ar ods@politicassociales.gob.ar</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Florencia Nigro</dc:creator>
  <cp:lastModifiedBy>Luis Di Pietro</cp:lastModifiedBy>
  <cp:revision>1221</cp:revision>
  <cp:lastPrinted>2017-10-17T16:32:40Z</cp:lastPrinted>
  <dcterms:modified xsi:type="dcterms:W3CDTF">2019-10-01T20:56:02Z</dcterms:modified>
</cp:coreProperties>
</file>