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autoCompressPictures="0">
  <p:sldMasterIdLst>
    <p:sldMasterId id="2147483648" r:id="rId1"/>
  </p:sldMasterIdLst>
  <p:notesMasterIdLst>
    <p:notesMasterId r:id="rId16"/>
  </p:notesMasterIdLst>
  <p:handoutMasterIdLst>
    <p:handoutMasterId r:id="rId17"/>
  </p:handoutMasterIdLst>
  <p:sldIdLst>
    <p:sldId id="256" r:id="rId2"/>
    <p:sldId id="257" r:id="rId3"/>
    <p:sldId id="258" r:id="rId4"/>
    <p:sldId id="259" r:id="rId5"/>
    <p:sldId id="260" r:id="rId6"/>
    <p:sldId id="267" r:id="rId7"/>
    <p:sldId id="261" r:id="rId8"/>
    <p:sldId id="262" r:id="rId9"/>
    <p:sldId id="263" r:id="rId10"/>
    <p:sldId id="268" r:id="rId11"/>
    <p:sldId id="264" r:id="rId12"/>
    <p:sldId id="265" r:id="rId13"/>
    <p:sldId id="269" r:id="rId14"/>
    <p:sldId id="266" r:id="rId15"/>
  </p:sldIdLst>
  <p:sldSz cx="12192000" cy="6858000"/>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372" y="90"/>
      </p:cViewPr>
      <p:guideLst/>
    </p:cSldViewPr>
  </p:slideViewPr>
  <p:notesTextViewPr>
    <p:cViewPr>
      <p:scale>
        <a:sx n="1" d="1"/>
        <a:sy n="1" d="1"/>
      </p:scale>
      <p:origin x="0" y="0"/>
    </p:cViewPr>
  </p:notesTextViewPr>
  <p:notesViewPr>
    <p:cSldViewPr snapToGrid="0">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es-AR"/>
          </a:p>
        </p:txBody>
      </p:sp>
      <p:sp>
        <p:nvSpPr>
          <p:cNvPr id="3" name="Marcador de fecha 2"/>
          <p:cNvSpPr>
            <a:spLocks noGrp="1"/>
          </p:cNvSpPr>
          <p:nvPr>
            <p:ph type="dt" sz="quarter" idx="1"/>
          </p:nvPr>
        </p:nvSpPr>
        <p:spPr>
          <a:xfrm>
            <a:off x="3901698" y="0"/>
            <a:ext cx="2984871" cy="502755"/>
          </a:xfrm>
          <a:prstGeom prst="rect">
            <a:avLst/>
          </a:prstGeom>
        </p:spPr>
        <p:txBody>
          <a:bodyPr vert="horz" lIns="96616" tIns="48308" rIns="96616" bIns="48308" rtlCol="0"/>
          <a:lstStyle>
            <a:lvl1pPr algn="r">
              <a:defRPr sz="1300"/>
            </a:lvl1pPr>
          </a:lstStyle>
          <a:p>
            <a:fld id="{9E3ADA85-F4AB-4759-B1C4-3125E9799664}" type="datetimeFigureOut">
              <a:rPr lang="es-AR" smtClean="0"/>
              <a:t>06/05/2019</a:t>
            </a:fld>
            <a:endParaRPr lang="es-AR"/>
          </a:p>
        </p:txBody>
      </p:sp>
      <p:sp>
        <p:nvSpPr>
          <p:cNvPr id="4" name="Marcador de pie de página 3"/>
          <p:cNvSpPr>
            <a:spLocks noGrp="1"/>
          </p:cNvSpPr>
          <p:nvPr>
            <p:ph type="ftr" sz="quarter" idx="2"/>
          </p:nvPr>
        </p:nvSpPr>
        <p:spPr>
          <a:xfrm>
            <a:off x="0" y="9517547"/>
            <a:ext cx="2984871" cy="502754"/>
          </a:xfrm>
          <a:prstGeom prst="rect">
            <a:avLst/>
          </a:prstGeom>
        </p:spPr>
        <p:txBody>
          <a:bodyPr vert="horz" lIns="96616" tIns="48308" rIns="96616" bIns="48308" rtlCol="0" anchor="b"/>
          <a:lstStyle>
            <a:lvl1pPr algn="l">
              <a:defRPr sz="1300"/>
            </a:lvl1pPr>
          </a:lstStyle>
          <a:p>
            <a:endParaRPr lang="es-AR"/>
          </a:p>
        </p:txBody>
      </p:sp>
      <p:sp>
        <p:nvSpPr>
          <p:cNvPr id="5" name="Marcador de número de diapositiva 4"/>
          <p:cNvSpPr>
            <a:spLocks noGrp="1"/>
          </p:cNvSpPr>
          <p:nvPr>
            <p:ph type="sldNum" sz="quarter" idx="3"/>
          </p:nvPr>
        </p:nvSpPr>
        <p:spPr>
          <a:xfrm>
            <a:off x="3901698" y="9517547"/>
            <a:ext cx="2984871" cy="502754"/>
          </a:xfrm>
          <a:prstGeom prst="rect">
            <a:avLst/>
          </a:prstGeom>
        </p:spPr>
        <p:txBody>
          <a:bodyPr vert="horz" lIns="96616" tIns="48308" rIns="96616" bIns="48308" rtlCol="0" anchor="b"/>
          <a:lstStyle>
            <a:lvl1pPr algn="r">
              <a:defRPr sz="1300"/>
            </a:lvl1pPr>
          </a:lstStyle>
          <a:p>
            <a:fld id="{461D2ADF-3FBF-411D-925A-001A9BEE8F08}" type="slidenum">
              <a:rPr lang="es-AR" smtClean="0"/>
              <a:t>‹Nº›</a:t>
            </a:fld>
            <a:endParaRPr lang="es-AR"/>
          </a:p>
        </p:txBody>
      </p:sp>
    </p:spTree>
    <p:extLst>
      <p:ext uri="{BB962C8B-B14F-4D97-AF65-F5344CB8AC3E}">
        <p14:creationId xmlns:p14="http://schemas.microsoft.com/office/powerpoint/2010/main" val="3963765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es-AR"/>
          </a:p>
        </p:txBody>
      </p:sp>
      <p:sp>
        <p:nvSpPr>
          <p:cNvPr id="3" name="Marcador de fecha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2F9BAB4F-495F-4E5E-ACBE-47AB791A4869}" type="datetimeFigureOut">
              <a:rPr lang="es-AR" smtClean="0"/>
              <a:t>06/05/2019</a:t>
            </a:fld>
            <a:endParaRPr lang="es-AR"/>
          </a:p>
        </p:txBody>
      </p:sp>
      <p:sp>
        <p:nvSpPr>
          <p:cNvPr id="4" name="Marcador de imagen de diapositiva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16" tIns="48308" rIns="96616" bIns="48308" rtlCol="0" anchor="ctr"/>
          <a:lstStyle/>
          <a:p>
            <a:endParaRPr lang="es-AR"/>
          </a:p>
        </p:txBody>
      </p:sp>
      <p:sp>
        <p:nvSpPr>
          <p:cNvPr id="5" name="Marcador de notas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Marcador de pie de página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es-AR"/>
          </a:p>
        </p:txBody>
      </p:sp>
      <p:sp>
        <p:nvSpPr>
          <p:cNvPr id="7" name="Marcador de número de diapositiva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21A57151-4296-4C6E-A042-EAB965D1C14F}" type="slidenum">
              <a:rPr lang="es-AR" smtClean="0"/>
              <a:t>‹Nº›</a:t>
            </a:fld>
            <a:endParaRPr lang="es-AR"/>
          </a:p>
        </p:txBody>
      </p:sp>
    </p:spTree>
    <p:extLst>
      <p:ext uri="{BB962C8B-B14F-4D97-AF65-F5344CB8AC3E}">
        <p14:creationId xmlns:p14="http://schemas.microsoft.com/office/powerpoint/2010/main" val="1314693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a:p>
        </p:txBody>
      </p:sp>
      <p:sp>
        <p:nvSpPr>
          <p:cNvPr id="4" name="Marcador de número de diapositiva 3"/>
          <p:cNvSpPr>
            <a:spLocks noGrp="1"/>
          </p:cNvSpPr>
          <p:nvPr>
            <p:ph type="sldNum" sz="quarter" idx="10"/>
          </p:nvPr>
        </p:nvSpPr>
        <p:spPr/>
        <p:txBody>
          <a:bodyPr/>
          <a:lstStyle/>
          <a:p>
            <a:fld id="{21A57151-4296-4C6E-A042-EAB965D1C14F}" type="slidenum">
              <a:rPr lang="es-AR" smtClean="0"/>
              <a:t>13</a:t>
            </a:fld>
            <a:endParaRPr lang="es-AR"/>
          </a:p>
        </p:txBody>
      </p:sp>
    </p:spTree>
    <p:extLst>
      <p:ext uri="{BB962C8B-B14F-4D97-AF65-F5344CB8AC3E}">
        <p14:creationId xmlns:p14="http://schemas.microsoft.com/office/powerpoint/2010/main" val="1081621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lvl1pPr algn="l">
              <a:defRPr/>
            </a:lvl1pPr>
          </a:lstStyle>
          <a:p>
            <a:fld id="{0B83DB55-66F4-4087-9D90-B66DE81841CD}" type="datetime1">
              <a:rPr lang="en-US" smtClean="0"/>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748E76C-7834-498F-B52D-B026F5162994}" type="datetime1">
              <a:rPr lang="en-US" smtClean="0"/>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8BA393D-E1F0-48F0-A5D9-5B25A03B046C}" type="datetime1">
              <a:rPr lang="en-US" smtClean="0"/>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BF69F2BC-802C-4DEC-8D34-7965BAB133C6}" type="datetime1">
              <a:rPr lang="en-US" smtClean="0"/>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1218334" y="6607864"/>
            <a:ext cx="973666" cy="274320"/>
          </a:xfrm>
        </p:spPr>
        <p:txBody>
          <a:bodyPr/>
          <a:lstStyle>
            <a:lvl1pPr algn="r">
              <a:defRPr sz="900" b="1">
                <a:solidFill>
                  <a:srgbClr val="000000"/>
                </a:solidFill>
              </a:defRPr>
            </a:lvl1pPr>
          </a:lstStyle>
          <a:p>
            <a:fld id="{4FAB73BC-B049-4115-A692-8D63A059BFB8}" type="slidenum">
              <a:rPr lang="en-US" smtClean="0"/>
              <a:pPr/>
              <a:t>‹Nº›</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A74139E2-A879-437D-A744-45E16709A303}" type="datetime1">
              <a:rPr lang="en-US" smtClean="0"/>
              <a:t>5/6/2019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‹Nº›</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E852CEBA-1667-4B3D-B868-217BEA54551A}" type="datetime1">
              <a:rPr lang="en-US" smtClean="0"/>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s-ES" smtClean="0"/>
              <a:t>Haga clic para modificar el estilo de texto del patrón</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06C85605-7CF1-4FC7-B430-FE2B0C62E8FD}" type="datetime1">
              <a:rPr lang="en-US" smtClean="0"/>
              <a:t>5/6/2019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4DCFEAFD-4154-4B14-8D69-85735ED458F8}" type="datetime1">
              <a:rPr lang="en-US" smtClean="0"/>
              <a:t>5/6/2019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E6F174-D607-46BE-A86E-1255D86823B8}" type="datetime1">
              <a:rPr lang="en-US" smtClean="0"/>
              <a:t>5/6/2019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D21A260-E4CC-4E30-993B-FE39EFF46C7A}" type="datetime1">
              <a:rPr lang="en-US" smtClean="0"/>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69072D4-17CF-4D15-8514-2DC5601EBD68}" type="datetime1">
              <a:rPr lang="en-US" smtClean="0"/>
              <a:t>5/6/2019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‹Nº›</a:t>
            </a:fld>
            <a:endParaRPr lang="en-US" dirty="0"/>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62C5E5CE-0C61-448D-A785-56B9C506583B}" type="datetime1">
              <a:rPr lang="en-US" smtClean="0"/>
              <a:t>5/6/2019</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4FAB73BC-B049-4115-A692-8D63A059BFB8}" type="slidenum">
              <a:rPr lang="en-US" dirty="0"/>
              <a:pPr/>
              <a:t>‹Nº›</a:t>
            </a:fld>
            <a:endParaRPr lang="en-US" dirty="0"/>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8" r:id="rId10"/>
    <p:sldLayoutId id="2147483659" r:id="rId11"/>
  </p:sldLayoutIdLst>
  <p:hf hdr="0" ftr="0" dt="0"/>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70281" y="668868"/>
            <a:ext cx="10124709" cy="3464290"/>
          </a:xfrm>
        </p:spPr>
        <p:style>
          <a:lnRef idx="2">
            <a:schemeClr val="accent2"/>
          </a:lnRef>
          <a:fillRef idx="1">
            <a:schemeClr val="lt1"/>
          </a:fillRef>
          <a:effectRef idx="0">
            <a:schemeClr val="accent2"/>
          </a:effectRef>
          <a:fontRef idx="minor">
            <a:schemeClr val="dk1"/>
          </a:fontRef>
        </p:style>
        <p:txBody>
          <a:bodyPr>
            <a:noAutofit/>
          </a:bodyPr>
          <a:lstStyle/>
          <a:p>
            <a:pPr algn="ctr"/>
            <a:r>
              <a:rPr lang="es-ES" sz="6000" dirty="0" smtClean="0">
                <a:solidFill>
                  <a:schemeClr val="tx1"/>
                </a:solidFill>
                <a:latin typeface="Arial Black" panose="020B0A04020102020204" pitchFamily="34" charset="0"/>
              </a:rPr>
              <a:t>NUEVO PLAN</a:t>
            </a:r>
            <a:br>
              <a:rPr lang="es-ES" sz="6000" dirty="0" smtClean="0">
                <a:solidFill>
                  <a:schemeClr val="tx1"/>
                </a:solidFill>
                <a:latin typeface="Arial Black" panose="020B0A04020102020204" pitchFamily="34" charset="0"/>
              </a:rPr>
            </a:br>
            <a:r>
              <a:rPr lang="es-ES" sz="6000" dirty="0" smtClean="0">
                <a:solidFill>
                  <a:schemeClr val="tx1"/>
                </a:solidFill>
                <a:latin typeface="Arial Black" panose="020B0A04020102020204" pitchFamily="34" charset="0"/>
              </a:rPr>
              <a:t>DE FACILIDADES</a:t>
            </a:r>
            <a:br>
              <a:rPr lang="es-ES" sz="6000" dirty="0" smtClean="0">
                <a:solidFill>
                  <a:schemeClr val="tx1"/>
                </a:solidFill>
                <a:latin typeface="Arial Black" panose="020B0A04020102020204" pitchFamily="34" charset="0"/>
              </a:rPr>
            </a:br>
            <a:r>
              <a:rPr lang="es-ES" sz="6000" dirty="0" smtClean="0">
                <a:solidFill>
                  <a:schemeClr val="tx1"/>
                </a:solidFill>
                <a:latin typeface="Arial Black" panose="020B0A04020102020204" pitchFamily="34" charset="0"/>
              </a:rPr>
              <a:t>DE </a:t>
            </a:r>
            <a:r>
              <a:rPr lang="es-ES" sz="6000" dirty="0" smtClean="0">
                <a:solidFill>
                  <a:schemeClr val="tx1"/>
                </a:solidFill>
                <a:latin typeface="Arial Black" panose="020B0A04020102020204" pitchFamily="34" charset="0"/>
              </a:rPr>
              <a:t>PAGO</a:t>
            </a:r>
            <a:br>
              <a:rPr lang="es-ES" sz="6000" dirty="0" smtClean="0">
                <a:solidFill>
                  <a:schemeClr val="tx1"/>
                </a:solidFill>
                <a:latin typeface="Arial Black" panose="020B0A04020102020204" pitchFamily="34" charset="0"/>
              </a:rPr>
            </a:br>
            <a:r>
              <a:rPr lang="es-ES" sz="2000" dirty="0" smtClean="0">
                <a:solidFill>
                  <a:schemeClr val="tx1"/>
                </a:solidFill>
                <a:latin typeface="Arial Black" panose="020B0A04020102020204" pitchFamily="34" charset="0"/>
              </a:rPr>
              <a:t/>
            </a:r>
            <a:br>
              <a:rPr lang="es-ES" sz="2000" dirty="0" smtClean="0">
                <a:solidFill>
                  <a:schemeClr val="tx1"/>
                </a:solidFill>
                <a:latin typeface="Arial Black" panose="020B0A04020102020204" pitchFamily="34" charset="0"/>
              </a:rPr>
            </a:br>
            <a:r>
              <a:rPr lang="es-ES" sz="4000" dirty="0" smtClean="0">
                <a:solidFill>
                  <a:schemeClr val="tx1"/>
                </a:solidFill>
                <a:latin typeface="Arial Black" panose="020B0A04020102020204" pitchFamily="34" charset="0"/>
              </a:rPr>
              <a:t>R.G. 4477</a:t>
            </a:r>
            <a:endParaRPr lang="es-AR" sz="4000" dirty="0">
              <a:solidFill>
                <a:schemeClr val="tx1"/>
              </a:solidFill>
              <a:latin typeface="Arial Black" panose="020B0A04020102020204" pitchFamily="34" charset="0"/>
            </a:endParaRPr>
          </a:p>
        </p:txBody>
      </p:sp>
      <p:sp>
        <p:nvSpPr>
          <p:cNvPr id="3" name="Subtítulo 2"/>
          <p:cNvSpPr>
            <a:spLocks noGrp="1"/>
          </p:cNvSpPr>
          <p:nvPr>
            <p:ph type="subTitle" idx="1"/>
          </p:nvPr>
        </p:nvSpPr>
        <p:spPr>
          <a:xfrm>
            <a:off x="1224106" y="5306938"/>
            <a:ext cx="6766211" cy="834228"/>
          </a:xfrm>
        </p:spPr>
        <p:style>
          <a:lnRef idx="2">
            <a:schemeClr val="accent2"/>
          </a:lnRef>
          <a:fillRef idx="1">
            <a:schemeClr val="lt1"/>
          </a:fillRef>
          <a:effectRef idx="0">
            <a:schemeClr val="accent2"/>
          </a:effectRef>
          <a:fontRef idx="minor">
            <a:schemeClr val="dk1"/>
          </a:fontRef>
        </p:style>
        <p:txBody>
          <a:bodyPr/>
          <a:lstStyle/>
          <a:p>
            <a:pPr algn="ctr"/>
            <a:r>
              <a:rPr lang="es-ES" dirty="0" smtClean="0">
                <a:latin typeface="Arial Black" panose="020B0A04020102020204" pitchFamily="34" charset="0"/>
              </a:rPr>
              <a:t>HUMBERTO J. BERTAZZA</a:t>
            </a:r>
            <a:endParaRPr lang="es-AR" dirty="0">
              <a:latin typeface="Arial Black" panose="020B0A04020102020204" pitchFamily="34" charset="0"/>
            </a:endParaRPr>
          </a:p>
        </p:txBody>
      </p:sp>
      <p:sp>
        <p:nvSpPr>
          <p:cNvPr id="4" name="Subtítulo 2"/>
          <p:cNvSpPr txBox="1">
            <a:spLocks/>
          </p:cNvSpPr>
          <p:nvPr/>
        </p:nvSpPr>
        <p:spPr>
          <a:xfrm>
            <a:off x="8845531" y="5306938"/>
            <a:ext cx="2810932" cy="834228"/>
          </a:xfrm>
          <a:prstGeom prst="rect">
            <a:avLst/>
          </a:prstGeom>
        </p:spPr>
        <p:style>
          <a:lnRef idx="2">
            <a:schemeClr val="accent2"/>
          </a:lnRef>
          <a:fillRef idx="1">
            <a:schemeClr val="lt1"/>
          </a:fillRef>
          <a:effectRef idx="0">
            <a:schemeClr val="accent2"/>
          </a:effectRef>
          <a:fontRef idx="minor">
            <a:schemeClr val="dk1"/>
          </a:fontRef>
        </p:style>
        <p:txBody>
          <a:bodyPr vert="horz" lIns="91440" tIns="45720" rIns="91440" bIns="45720" rtlCol="0" anchor="ctr">
            <a:normAutofit/>
          </a:bodyPr>
          <a:lstStyle>
            <a:lvl1pPr marL="0" indent="0" algn="l" defTabSz="914400" rtl="0" eaLnBrk="1" latinLnBrk="0" hangingPunct="1">
              <a:lnSpc>
                <a:spcPct val="100000"/>
              </a:lnSpc>
              <a:spcBef>
                <a:spcPts val="0"/>
              </a:spcBef>
              <a:spcAft>
                <a:spcPts val="200"/>
              </a:spcAft>
              <a:buClr>
                <a:schemeClr val="accent2"/>
              </a:buClr>
              <a:buSzPct val="100000"/>
              <a:buFont typeface="Tw Cen MT" panose="020B0602020104020603" pitchFamily="34" charset="0"/>
              <a:buNone/>
              <a:defRPr sz="1800" kern="1200">
                <a:solidFill>
                  <a:schemeClr val="tx1">
                    <a:lumMod val="90000"/>
                    <a:lumOff val="10000"/>
                  </a:schemeClr>
                </a:solidFill>
                <a:latin typeface="+mn-lt"/>
                <a:ea typeface="+mn-ea"/>
                <a:cs typeface="+mn-cs"/>
              </a:defRPr>
            </a:lvl1pPr>
            <a:lvl2pPr marL="4572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2"/>
              </a:buClr>
              <a:buFont typeface="Wingdings 3" pitchFamily="18" charset="2"/>
              <a:buNone/>
              <a:defRPr sz="1800" kern="1200">
                <a:solidFill>
                  <a:schemeClr val="dk1"/>
                </a:solidFill>
                <a:latin typeface="+mn-lt"/>
                <a:ea typeface="+mn-ea"/>
                <a:cs typeface="+mn-cs"/>
              </a:defRPr>
            </a:lvl9pPr>
          </a:lstStyle>
          <a:p>
            <a:pPr algn="ctr"/>
            <a:r>
              <a:rPr lang="es-ES" dirty="0" smtClean="0">
                <a:latin typeface="Arial Black" panose="020B0A04020102020204" pitchFamily="34" charset="0"/>
              </a:rPr>
              <a:t>CAT</a:t>
            </a:r>
          </a:p>
          <a:p>
            <a:pPr algn="ctr"/>
            <a:r>
              <a:rPr lang="es-ES" dirty="0" smtClean="0">
                <a:latin typeface="Arial Black" panose="020B0A04020102020204" pitchFamily="34" charset="0"/>
              </a:rPr>
              <a:t>8-05-19</a:t>
            </a:r>
            <a:endParaRPr lang="es-AR" dirty="0">
              <a:latin typeface="Arial Black" panose="020B0A04020102020204" pitchFamily="34" charset="0"/>
            </a:endParaRPr>
          </a:p>
        </p:txBody>
      </p:sp>
    </p:spTree>
    <p:extLst>
      <p:ext uri="{BB962C8B-B14F-4D97-AF65-F5344CB8AC3E}">
        <p14:creationId xmlns:p14="http://schemas.microsoft.com/office/powerpoint/2010/main" val="2112665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77777" y="828558"/>
            <a:ext cx="11511074" cy="881550"/>
          </a:xfrm>
        </p:spPr>
        <p:txBody>
          <a:bodyPr>
            <a:normAutofit fontScale="90000"/>
          </a:bodyPr>
          <a:lstStyle/>
          <a:p>
            <a:r>
              <a:rPr lang="es-ES" sz="4000" u="sng" dirty="0" smtClean="0">
                <a:solidFill>
                  <a:srgbClr val="000000"/>
                </a:solidFill>
              </a:rPr>
              <a:t>ENCUADRAMIENTO MIPYME RES. (SEPYME) 220/19</a:t>
            </a:r>
            <a:r>
              <a:rPr lang="es-ES" sz="4000" dirty="0" smtClean="0">
                <a:solidFill>
                  <a:srgbClr val="000000"/>
                </a:solidFill>
              </a:rPr>
              <a:t> </a:t>
            </a:r>
            <a:r>
              <a:rPr lang="es-ES" sz="4000" cap="none" dirty="0" smtClean="0">
                <a:solidFill>
                  <a:srgbClr val="000000"/>
                </a:solidFill>
              </a:rPr>
              <a:t>(cont.)</a:t>
            </a:r>
            <a:endParaRPr lang="es-AR" sz="4000" u="sng" dirty="0">
              <a:solidFill>
                <a:srgbClr val="000000"/>
              </a:solidFill>
            </a:endParaRPr>
          </a:p>
        </p:txBody>
      </p:sp>
      <p:sp>
        <p:nvSpPr>
          <p:cNvPr id="3" name="Marcador de contenido 2"/>
          <p:cNvSpPr>
            <a:spLocks noGrp="1"/>
          </p:cNvSpPr>
          <p:nvPr>
            <p:ph idx="1"/>
          </p:nvPr>
        </p:nvSpPr>
        <p:spPr>
          <a:xfrm>
            <a:off x="795355" y="1715825"/>
            <a:ext cx="11235267" cy="5029199"/>
          </a:xfrm>
        </p:spPr>
        <p:txBody>
          <a:bodyPr vert="horz" lIns="45720" tIns="45720" rIns="45720" bIns="45720" rtlCol="0">
            <a:noAutofit/>
          </a:bodyPr>
          <a:lstStyle/>
          <a:p>
            <a:pPr marL="271463" indent="-271463" algn="just">
              <a:spcBef>
                <a:spcPts val="0"/>
              </a:spcBef>
              <a:spcAft>
                <a:spcPts val="1200"/>
              </a:spcAft>
              <a:buClr>
                <a:srgbClr val="C00000"/>
              </a:buClr>
              <a:buFont typeface="Wingdings" panose="05000000000000000000" pitchFamily="2" charset="2"/>
              <a:buChar char="v"/>
            </a:pPr>
            <a:r>
              <a:rPr lang="es-ES" sz="2000" b="1" dirty="0" smtClean="0">
                <a:solidFill>
                  <a:srgbClr val="000000"/>
                </a:solidFill>
                <a:latin typeface="Arial Narrow" panose="020B0606020202030204" pitchFamily="34" charset="0"/>
              </a:rPr>
              <a:t>CATEGORIZACIÓN </a:t>
            </a:r>
            <a:r>
              <a:rPr lang="es-ES" sz="2000" b="1" dirty="0">
                <a:solidFill>
                  <a:srgbClr val="000000"/>
                </a:solidFill>
                <a:latin typeface="Arial Narrow" panose="020B0606020202030204" pitchFamily="34" charset="0"/>
              </a:rPr>
              <a:t>SEGÚN ACTIVOS</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En el caso de las empresas que tengan como actividad principal declarada ante la Administración Federal de Ingresos Públicos alguna de las actividades detalladas en el Anexo II de la presente resolución, además de cumplir con lo establecido en el artículo 5 de la presente medida, el valor de sus activos no deberá superar el monto límite, expresado en pesos ($), que se prevé en el Cuadro C del Anexo IV de la presente medida.</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Entiéndase por valor de los activos al monto informado en la última declaración jurada del impuesto a las ganancias vencida al momento de la solicitud de la inscripción en el Registro de Empresas </a:t>
            </a:r>
            <a:r>
              <a:rPr lang="es-ES" dirty="0" err="1">
                <a:solidFill>
                  <a:srgbClr val="000000"/>
                </a:solidFill>
                <a:latin typeface="Arial Narrow" panose="020B0606020202030204" pitchFamily="34" charset="0"/>
              </a:rPr>
              <a:t>MiPyMES</a:t>
            </a:r>
            <a:r>
              <a:rPr lang="es-ES" dirty="0">
                <a:solidFill>
                  <a:srgbClr val="000000"/>
                </a:solidFill>
                <a:latin typeface="Arial Narrow" panose="020B0606020202030204" pitchFamily="34" charset="0"/>
              </a:rPr>
              <a:t>.</a:t>
            </a:r>
          </a:p>
          <a:p>
            <a:pPr marL="271463" indent="-271463" algn="just">
              <a:spcBef>
                <a:spcPts val="0"/>
              </a:spcBef>
              <a:spcAft>
                <a:spcPts val="1200"/>
              </a:spcAft>
              <a:buClr>
                <a:srgbClr val="C00000"/>
              </a:buClr>
              <a:buFont typeface="Wingdings" panose="05000000000000000000" pitchFamily="2" charset="2"/>
              <a:buChar char="v"/>
            </a:pPr>
            <a:r>
              <a:rPr lang="es-ES" sz="2000" b="1" dirty="0">
                <a:solidFill>
                  <a:srgbClr val="000000"/>
                </a:solidFill>
                <a:latin typeface="Arial Narrow" panose="020B0606020202030204" pitchFamily="34" charset="0"/>
              </a:rPr>
              <a:t>EMPRESAS NUEVAS</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En los casos de empresas cuya antigüedad sea menor que la requerida para el cálculo tanto de las ventas totales anuales como del personal ocupado, se promediará la información de los ejercicios comerciales o años fiscales cerrados. Si la empresa posee algún ejercicio irregular cerrado, las ventas del mismo se anualizarán a efectos de cálculo de las ventas totales anuales.</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Aquellas empresas que no posean un ejercicio comercial o año fiscal cerrado serán categorizadas como micro empresas hasta el acaecimiento del plazo establecido en el artículo 15 de la presente medida, salvo que les fuera aplicable lo previsto en el último párrafo del artículo 4 y/o en el artículo 9 de la presente resolución.</a:t>
            </a:r>
          </a:p>
        </p:txBody>
      </p:sp>
      <p:sp>
        <p:nvSpPr>
          <p:cNvPr id="4" name="Marcador de número de diapositiva 3"/>
          <p:cNvSpPr>
            <a:spLocks noGrp="1"/>
          </p:cNvSpPr>
          <p:nvPr>
            <p:ph type="sldNum" sz="quarter" idx="12"/>
          </p:nvPr>
        </p:nvSpPr>
        <p:spPr/>
        <p:txBody>
          <a:bodyPr/>
          <a:lstStyle/>
          <a:p>
            <a:fld id="{4FAB73BC-B049-4115-A692-8D63A059BFB8}" type="slidenum">
              <a:rPr lang="en-US" smtClean="0"/>
              <a:pPr/>
              <a:t>9</a:t>
            </a:fld>
            <a:endParaRPr lang="en-US" dirty="0"/>
          </a:p>
        </p:txBody>
      </p:sp>
    </p:spTree>
    <p:extLst>
      <p:ext uri="{BB962C8B-B14F-4D97-AF65-F5344CB8AC3E}">
        <p14:creationId xmlns:p14="http://schemas.microsoft.com/office/powerpoint/2010/main" val="33218280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619083"/>
            <a:ext cx="9720072" cy="1499616"/>
          </a:xfrm>
        </p:spPr>
        <p:txBody>
          <a:bodyPr>
            <a:normAutofit/>
          </a:bodyPr>
          <a:lstStyle/>
          <a:p>
            <a:r>
              <a:rPr lang="es-ES" sz="5400" u="sng" dirty="0" smtClean="0">
                <a:solidFill>
                  <a:srgbClr val="000000"/>
                </a:solidFill>
              </a:rPr>
              <a:t>TEMAS VARIOS</a:t>
            </a:r>
            <a:endParaRPr lang="es-AR" sz="5400" u="sng" dirty="0">
              <a:solidFill>
                <a:srgbClr val="000000"/>
              </a:solidFill>
            </a:endParaRPr>
          </a:p>
        </p:txBody>
      </p:sp>
      <p:sp>
        <p:nvSpPr>
          <p:cNvPr id="3" name="Marcador de contenido 2"/>
          <p:cNvSpPr>
            <a:spLocks noGrp="1"/>
          </p:cNvSpPr>
          <p:nvPr>
            <p:ph idx="1"/>
          </p:nvPr>
        </p:nvSpPr>
        <p:spPr>
          <a:xfrm>
            <a:off x="1024128" y="1837266"/>
            <a:ext cx="10753006" cy="4766734"/>
          </a:xfrm>
        </p:spPr>
        <p:txBody>
          <a:bodyPr>
            <a:normAutofit fontScale="70000" lnSpcReduction="20000"/>
          </a:bodyPr>
          <a:lstStyle/>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No se aplica SIPER.</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Se puede regularizar deudas de capital, intereses y multas.</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No hay condonación de intereses ni de multas.</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La 1º cuota vencerá el día 16/9/2019 (cualquiera sea la fecha de consolidación). Las subsiguientes vencerán el día 16 de cada mes.</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Se pueden regularizar deudas en discusión administrativa, contencioso-administrativa y judicial.</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Situación de embargos trabados.</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Los honorarios de los abogados del Fisco se podrán cancelar en hasta 12 cuotas (mínimo $500) sin intereses.</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En el caso de ejecuciones fiscales se reducen los honorarios en un 30%.</a:t>
            </a:r>
            <a:endParaRPr lang="es-AR" sz="40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10</a:t>
            </a:fld>
            <a:endParaRPr lang="en-US" dirty="0"/>
          </a:p>
        </p:txBody>
      </p:sp>
    </p:spTree>
    <p:extLst>
      <p:ext uri="{BB962C8B-B14F-4D97-AF65-F5344CB8AC3E}">
        <p14:creationId xmlns:p14="http://schemas.microsoft.com/office/powerpoint/2010/main" val="5404070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97898" y="752030"/>
            <a:ext cx="10981605" cy="1190238"/>
          </a:xfrm>
        </p:spPr>
        <p:txBody>
          <a:bodyPr>
            <a:noAutofit/>
          </a:bodyPr>
          <a:lstStyle/>
          <a:p>
            <a:r>
              <a:rPr lang="es-ES" sz="3200" u="sng" dirty="0" smtClean="0">
                <a:solidFill>
                  <a:srgbClr val="000000"/>
                </a:solidFill>
              </a:rPr>
              <a:t>HONORARIOS </a:t>
            </a:r>
            <a:r>
              <a:rPr lang="es-ES" sz="3200" u="sng" dirty="0" smtClean="0">
                <a:solidFill>
                  <a:srgbClr val="000000"/>
                </a:solidFill>
              </a:rPr>
              <a:t>DE AGENTES FISCALES Y LETRADOS PATROCINANTES (Disposición 276/2008)</a:t>
            </a:r>
            <a:endParaRPr lang="es-AR" sz="3200" u="sng" dirty="0">
              <a:solidFill>
                <a:srgbClr val="000000"/>
              </a:solidFill>
            </a:endParaRPr>
          </a:p>
        </p:txBody>
      </p:sp>
      <p:sp>
        <p:nvSpPr>
          <p:cNvPr id="3" name="Marcador de contenido 2"/>
          <p:cNvSpPr>
            <a:spLocks noGrp="1"/>
          </p:cNvSpPr>
          <p:nvPr>
            <p:ph idx="1"/>
          </p:nvPr>
        </p:nvSpPr>
        <p:spPr>
          <a:xfrm>
            <a:off x="796298" y="1942268"/>
            <a:ext cx="11184804" cy="5113867"/>
          </a:xfrm>
        </p:spPr>
        <p:txBody>
          <a:bodyPr>
            <a:noAutofit/>
          </a:bodyPr>
          <a:lstStyle/>
          <a:p>
            <a:pPr marL="265113" indent="-265113" algn="just">
              <a:lnSpc>
                <a:spcPct val="120000"/>
              </a:lnSpc>
              <a:spcBef>
                <a:spcPts val="0"/>
              </a:spcBef>
              <a:spcAft>
                <a:spcPts val="1200"/>
              </a:spcAft>
              <a:buClr>
                <a:srgbClr val="C00000"/>
              </a:buClr>
              <a:buFont typeface="+mj-lt"/>
              <a:buAutoNum type="alphaUcPeriod"/>
            </a:pPr>
            <a:r>
              <a:rPr lang="es-ES" sz="2000" b="1" dirty="0" smtClean="0">
                <a:solidFill>
                  <a:srgbClr val="000000"/>
                </a:solidFill>
                <a:latin typeface="Arial Narrow" panose="020B0606020202030204" pitchFamily="34" charset="0"/>
              </a:rPr>
              <a:t>PRIMERA </a:t>
            </a:r>
            <a:r>
              <a:rPr lang="es-ES" sz="2000" b="1" dirty="0">
                <a:solidFill>
                  <a:srgbClr val="000000"/>
                </a:solidFill>
                <a:latin typeface="Arial Narrow" panose="020B0606020202030204" pitchFamily="34" charset="0"/>
              </a:rPr>
              <a:t>ETAPA: </a:t>
            </a:r>
            <a:r>
              <a:rPr lang="es-ES" sz="2000" dirty="0">
                <a:solidFill>
                  <a:srgbClr val="000000"/>
                </a:solidFill>
                <a:latin typeface="Arial Narrow" panose="020B0606020202030204" pitchFamily="34" charset="0"/>
              </a:rPr>
              <a:t>incluye todas las actuaciones cumplidas desde la radicación de la ejecución fiscal y hasta la notificación del auto que certifica la no oposición de excepciones o de la sentencia de ejecución, según el caso. Por esta etapa se aplicarán los siguientes porcentajes:</a:t>
            </a:r>
          </a:p>
          <a:p>
            <a:pPr marL="538163" lvl="1" indent="-273050" algn="just">
              <a:lnSpc>
                <a:spcPct val="120000"/>
              </a:lnSpc>
              <a:spcBef>
                <a:spcPts val="0"/>
              </a:spcBef>
              <a:spcAft>
                <a:spcPts val="1200"/>
              </a:spcAft>
              <a:buClr>
                <a:srgbClr val="C00000"/>
              </a:buClr>
              <a:buFont typeface="+mj-lt"/>
              <a:buAutoNum type="alphaLcParenR"/>
            </a:pPr>
            <a:r>
              <a:rPr lang="es-ES" sz="1600" dirty="0" smtClean="0">
                <a:solidFill>
                  <a:srgbClr val="000000"/>
                </a:solidFill>
                <a:latin typeface="Arial Narrow" panose="020B0606020202030204" pitchFamily="34" charset="0"/>
              </a:rPr>
              <a:t>Sin </a:t>
            </a:r>
            <a:r>
              <a:rPr lang="es-ES" sz="1600" dirty="0">
                <a:solidFill>
                  <a:srgbClr val="000000"/>
                </a:solidFill>
                <a:latin typeface="Arial Narrow" panose="020B0606020202030204" pitchFamily="34" charset="0"/>
              </a:rPr>
              <a:t>oposición de excepciones u otros planteos que requieran la intervención de letrado </a:t>
            </a:r>
            <a:r>
              <a:rPr lang="es-ES" sz="1600" dirty="0" err="1">
                <a:solidFill>
                  <a:srgbClr val="000000"/>
                </a:solidFill>
                <a:latin typeface="Arial Narrow" panose="020B0606020202030204" pitchFamily="34" charset="0"/>
              </a:rPr>
              <a:t>patrocinante</a:t>
            </a:r>
            <a:r>
              <a:rPr lang="es-ES" sz="1600" dirty="0">
                <a:solidFill>
                  <a:srgbClr val="000000"/>
                </a:solidFill>
                <a:latin typeface="Arial Narrow" panose="020B0606020202030204" pitchFamily="34" charset="0"/>
              </a:rPr>
              <a:t>: CINCO POR CIENTO (5%).</a:t>
            </a:r>
          </a:p>
          <a:p>
            <a:pPr marL="538163" lvl="1" indent="-273050" algn="just">
              <a:lnSpc>
                <a:spcPct val="120000"/>
              </a:lnSpc>
              <a:spcBef>
                <a:spcPts val="0"/>
              </a:spcBef>
              <a:spcAft>
                <a:spcPts val="1200"/>
              </a:spcAft>
              <a:buClr>
                <a:srgbClr val="C00000"/>
              </a:buClr>
              <a:buFont typeface="+mj-lt"/>
              <a:buAutoNum type="alphaLcParenR"/>
            </a:pPr>
            <a:r>
              <a:rPr lang="es-ES" sz="1600" dirty="0" smtClean="0">
                <a:solidFill>
                  <a:srgbClr val="000000"/>
                </a:solidFill>
                <a:latin typeface="Arial Narrow" panose="020B0606020202030204" pitchFamily="34" charset="0"/>
              </a:rPr>
              <a:t>Con </a:t>
            </a:r>
            <a:r>
              <a:rPr lang="es-ES" sz="1600" dirty="0">
                <a:solidFill>
                  <a:srgbClr val="000000"/>
                </a:solidFill>
                <a:latin typeface="Arial Narrow" panose="020B0606020202030204" pitchFamily="34" charset="0"/>
              </a:rPr>
              <a:t>oposición de excepciones u otros planteos que requieran la intervención de letrado </a:t>
            </a:r>
            <a:r>
              <a:rPr lang="es-ES" sz="1600" dirty="0" err="1">
                <a:solidFill>
                  <a:srgbClr val="000000"/>
                </a:solidFill>
                <a:latin typeface="Arial Narrow" panose="020B0606020202030204" pitchFamily="34" charset="0"/>
              </a:rPr>
              <a:t>patrocinante</a:t>
            </a:r>
            <a:r>
              <a:rPr lang="es-ES" sz="1600" dirty="0">
                <a:solidFill>
                  <a:srgbClr val="000000"/>
                </a:solidFill>
                <a:latin typeface="Arial Narrow" panose="020B0606020202030204" pitchFamily="34" charset="0"/>
              </a:rPr>
              <a:t>: SEIS CON CUARENTA Y TRES POR CIENTO (6,43%).</a:t>
            </a:r>
          </a:p>
          <a:p>
            <a:pPr marL="265113" indent="-265113" algn="just">
              <a:lnSpc>
                <a:spcPct val="120000"/>
              </a:lnSpc>
              <a:spcBef>
                <a:spcPts val="0"/>
              </a:spcBef>
              <a:spcAft>
                <a:spcPts val="1200"/>
              </a:spcAft>
              <a:buClr>
                <a:srgbClr val="C00000"/>
              </a:buClr>
              <a:buFont typeface="+mj-lt"/>
              <a:buAutoNum type="alphaUcPeriod"/>
            </a:pPr>
            <a:r>
              <a:rPr lang="es-ES" sz="2000" b="1" dirty="0">
                <a:solidFill>
                  <a:srgbClr val="000000"/>
                </a:solidFill>
                <a:latin typeface="Arial Narrow" panose="020B0606020202030204" pitchFamily="34" charset="0"/>
              </a:rPr>
              <a:t>SEGUNDA ETAPA: </a:t>
            </a:r>
            <a:r>
              <a:rPr lang="es-ES" sz="2000" dirty="0">
                <a:solidFill>
                  <a:srgbClr val="000000"/>
                </a:solidFill>
                <a:latin typeface="Arial Narrow" panose="020B0606020202030204" pitchFamily="34" charset="0"/>
              </a:rPr>
              <a:t>incluye todas las actuaciones posteriores a la notificación de la sentencia que certifica la no oposición de excepciones o resuelve las planteadas y manda llevar adelante la ejecución, en su caso, y hasta su efectivo cumplimiento. Por esta etapa se aplicarán los siguientes porcentajes:</a:t>
            </a:r>
          </a:p>
          <a:p>
            <a:pPr marL="538163" lvl="1" indent="-273050" algn="just">
              <a:lnSpc>
                <a:spcPct val="120000"/>
              </a:lnSpc>
              <a:spcBef>
                <a:spcPts val="0"/>
              </a:spcBef>
              <a:spcAft>
                <a:spcPts val="1200"/>
              </a:spcAft>
              <a:buClr>
                <a:srgbClr val="C00000"/>
              </a:buClr>
              <a:buFont typeface="+mj-lt"/>
              <a:buAutoNum type="alphaLcParenR"/>
            </a:pPr>
            <a:r>
              <a:rPr lang="es-ES" sz="1600" dirty="0">
                <a:solidFill>
                  <a:srgbClr val="000000"/>
                </a:solidFill>
                <a:latin typeface="Arial Narrow" panose="020B0606020202030204" pitchFamily="34" charset="0"/>
              </a:rPr>
              <a:t>Sin oposición de excepciones u otros planteos que requieran la intervención de letrado </a:t>
            </a:r>
            <a:r>
              <a:rPr lang="es-ES" sz="1600" dirty="0" err="1">
                <a:solidFill>
                  <a:srgbClr val="000000"/>
                </a:solidFill>
                <a:latin typeface="Arial Narrow" panose="020B0606020202030204" pitchFamily="34" charset="0"/>
              </a:rPr>
              <a:t>patrocinante</a:t>
            </a:r>
            <a:r>
              <a:rPr lang="es-ES" sz="1600" dirty="0">
                <a:solidFill>
                  <a:srgbClr val="000000"/>
                </a:solidFill>
                <a:latin typeface="Arial Narrow" panose="020B0606020202030204" pitchFamily="34" charset="0"/>
              </a:rPr>
              <a:t>: CINCO POR CIENTO (5%).</a:t>
            </a:r>
          </a:p>
          <a:p>
            <a:pPr marL="538163" lvl="1" indent="-273050" algn="just">
              <a:lnSpc>
                <a:spcPct val="120000"/>
              </a:lnSpc>
              <a:spcBef>
                <a:spcPts val="0"/>
              </a:spcBef>
              <a:spcAft>
                <a:spcPts val="1200"/>
              </a:spcAft>
              <a:buClr>
                <a:srgbClr val="C00000"/>
              </a:buClr>
              <a:buFont typeface="+mj-lt"/>
              <a:buAutoNum type="alphaLcParenR"/>
            </a:pPr>
            <a:r>
              <a:rPr lang="es-ES" sz="1600" dirty="0">
                <a:solidFill>
                  <a:srgbClr val="000000"/>
                </a:solidFill>
                <a:latin typeface="Arial Narrow" panose="020B0606020202030204" pitchFamily="34" charset="0"/>
              </a:rPr>
              <a:t>Con oposición de excepciones u otros planteos que requieran la intervención de letrado </a:t>
            </a:r>
            <a:r>
              <a:rPr lang="es-ES" sz="1600" dirty="0" err="1">
                <a:solidFill>
                  <a:srgbClr val="000000"/>
                </a:solidFill>
                <a:latin typeface="Arial Narrow" panose="020B0606020202030204" pitchFamily="34" charset="0"/>
              </a:rPr>
              <a:t>patrocinante</a:t>
            </a:r>
            <a:r>
              <a:rPr lang="es-ES" sz="1600" dirty="0">
                <a:solidFill>
                  <a:srgbClr val="000000"/>
                </a:solidFill>
                <a:latin typeface="Arial Narrow" panose="020B0606020202030204" pitchFamily="34" charset="0"/>
              </a:rPr>
              <a:t>: SEIS CON CUARENTA Y TRES POR CIENTO (6,43%).</a:t>
            </a: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11</a:t>
            </a:fld>
            <a:endParaRPr lang="en-US" dirty="0"/>
          </a:p>
        </p:txBody>
      </p:sp>
    </p:spTree>
    <p:extLst>
      <p:ext uri="{BB962C8B-B14F-4D97-AF65-F5344CB8AC3E}">
        <p14:creationId xmlns:p14="http://schemas.microsoft.com/office/powerpoint/2010/main" val="2454949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97128" y="846034"/>
            <a:ext cx="10981605" cy="899681"/>
          </a:xfrm>
        </p:spPr>
        <p:txBody>
          <a:bodyPr>
            <a:noAutofit/>
          </a:bodyPr>
          <a:lstStyle/>
          <a:p>
            <a:r>
              <a:rPr lang="es-ES" sz="3200" u="sng" dirty="0" smtClean="0">
                <a:solidFill>
                  <a:srgbClr val="000000"/>
                </a:solidFill>
              </a:rPr>
              <a:t>HONORARIOS </a:t>
            </a:r>
            <a:r>
              <a:rPr lang="es-ES" sz="3200" u="sng" dirty="0" smtClean="0">
                <a:solidFill>
                  <a:srgbClr val="000000"/>
                </a:solidFill>
              </a:rPr>
              <a:t>DE AGENTES FISCALES Y LETRADOS PATROCINANTES (Disposición 276/2008)</a:t>
            </a:r>
            <a:endParaRPr lang="es-AR" sz="3200" u="sng" dirty="0">
              <a:solidFill>
                <a:srgbClr val="000000"/>
              </a:solidFill>
            </a:endParaRPr>
          </a:p>
        </p:txBody>
      </p:sp>
      <p:sp>
        <p:nvSpPr>
          <p:cNvPr id="3" name="Marcador de contenido 2"/>
          <p:cNvSpPr>
            <a:spLocks noGrp="1"/>
          </p:cNvSpPr>
          <p:nvPr>
            <p:ph idx="1"/>
          </p:nvPr>
        </p:nvSpPr>
        <p:spPr>
          <a:xfrm>
            <a:off x="795528" y="1768317"/>
            <a:ext cx="11184804" cy="5113867"/>
          </a:xfrm>
        </p:spPr>
        <p:txBody>
          <a:bodyPr>
            <a:noAutofit/>
          </a:bodyPr>
          <a:lstStyle/>
          <a:p>
            <a:pPr marL="271463" indent="-271463" algn="just">
              <a:lnSpc>
                <a:spcPct val="100000"/>
              </a:lnSpc>
              <a:spcBef>
                <a:spcPts val="0"/>
              </a:spcBef>
              <a:spcAft>
                <a:spcPts val="600"/>
              </a:spcAft>
              <a:buClr>
                <a:srgbClr val="C00000"/>
              </a:buClr>
              <a:buFont typeface="+mj-lt"/>
              <a:buAutoNum type="alphaUcPeriod" startAt="3"/>
            </a:pPr>
            <a:r>
              <a:rPr lang="es-ES" sz="1600" b="1" dirty="0" smtClean="0">
                <a:solidFill>
                  <a:srgbClr val="000000"/>
                </a:solidFill>
                <a:latin typeface="Arial Narrow" panose="020B0606020202030204" pitchFamily="34" charset="0"/>
              </a:rPr>
              <a:t>MONTOS </a:t>
            </a:r>
            <a:r>
              <a:rPr lang="es-ES" sz="1600" b="1" dirty="0">
                <a:solidFill>
                  <a:srgbClr val="000000"/>
                </a:solidFill>
                <a:latin typeface="Arial Narrow" panose="020B0606020202030204" pitchFamily="34" charset="0"/>
              </a:rPr>
              <a:t>MÍNIMOS: </a:t>
            </a:r>
            <a:r>
              <a:rPr lang="es-ES" sz="1600" dirty="0">
                <a:solidFill>
                  <a:srgbClr val="000000"/>
                </a:solidFill>
                <a:latin typeface="Arial Narrow" panose="020B0606020202030204" pitchFamily="34" charset="0"/>
              </a:rPr>
              <a:t>Cualquiera sea el monto del juicio, el honorario mínimo a liquidar se establece en la suma de PESOS UN MIL QUINIENTOS ($ 1.500.-) por cada ejecución fiscal. En el supuesto de haberse cumplido sólo la primera etapa, el honorario se reducirá a la mitad del importe indicado.</a:t>
            </a:r>
          </a:p>
          <a:p>
            <a:pPr marL="265113" indent="0" algn="just">
              <a:lnSpc>
                <a:spcPct val="100000"/>
              </a:lnSpc>
              <a:spcBef>
                <a:spcPts val="0"/>
              </a:spcBef>
              <a:spcAft>
                <a:spcPts val="600"/>
              </a:spcAft>
              <a:buClr>
                <a:srgbClr val="C00000"/>
              </a:buClr>
              <a:buNone/>
            </a:pPr>
            <a:r>
              <a:rPr lang="es-ES" sz="1600" dirty="0" smtClean="0">
                <a:solidFill>
                  <a:srgbClr val="000000"/>
                </a:solidFill>
                <a:latin typeface="Arial Narrow" panose="020B0606020202030204" pitchFamily="34" charset="0"/>
              </a:rPr>
              <a:t>El </a:t>
            </a:r>
            <a:r>
              <a:rPr lang="es-ES" sz="1600" dirty="0">
                <a:solidFill>
                  <a:srgbClr val="000000"/>
                </a:solidFill>
                <a:latin typeface="Arial Narrow" panose="020B0606020202030204" pitchFamily="34" charset="0"/>
              </a:rPr>
              <a:t>importe mínimo fijado en el párrafo anterior no se aplicará en los juicios de ejecución fiscal cuyo monto nominal sea inferior o igual a PESOS CINCO MIL ($ 5.000.-), cualquiera sea la naturaleza de la deuda reclamada o su fecha de radicación. En estos supuestos, el honorario mínimo a liquidar se establece en PESOS SETECIENTOS CINCUENTA ($ 750.-) por cada ejecución fiscal. En el caso de haberse cumplido sólo la primera etapa, el honorario se reducirá a la mitad del importe indicado en último término.</a:t>
            </a:r>
          </a:p>
          <a:p>
            <a:pPr marL="265113" indent="0" algn="just">
              <a:lnSpc>
                <a:spcPct val="100000"/>
              </a:lnSpc>
              <a:spcBef>
                <a:spcPts val="0"/>
              </a:spcBef>
              <a:spcAft>
                <a:spcPts val="600"/>
              </a:spcAft>
              <a:buClr>
                <a:srgbClr val="C00000"/>
              </a:buClr>
              <a:buNone/>
            </a:pPr>
            <a:r>
              <a:rPr lang="es-ES" sz="1600" dirty="0" smtClean="0">
                <a:solidFill>
                  <a:srgbClr val="000000"/>
                </a:solidFill>
                <a:latin typeface="Arial Narrow" panose="020B0606020202030204" pitchFamily="34" charset="0"/>
              </a:rPr>
              <a:t>Los </a:t>
            </a:r>
            <a:r>
              <a:rPr lang="es-ES" sz="1600" dirty="0">
                <a:solidFill>
                  <a:srgbClr val="000000"/>
                </a:solidFill>
                <a:latin typeface="Arial Narrow" panose="020B0606020202030204" pitchFamily="34" charset="0"/>
              </a:rPr>
              <a:t>porcentajes y montos mínimos fijados en los incisos precedentes incluyen el honorario reconocido por el Artículo 9° de la Ley N° 21.839, modificada por la Ley N° 24.432, en favor de los procuradores. Cuando exista regulación judicial se estará a los porcentajes y montos mínimos que determine el juez interviniente. (Apartado C) sustituido por art. 1° </a:t>
            </a:r>
            <a:r>
              <a:rPr lang="es-ES" sz="1600" dirty="0" err="1">
                <a:solidFill>
                  <a:srgbClr val="000000"/>
                </a:solidFill>
                <a:latin typeface="Arial Narrow" panose="020B0606020202030204" pitchFamily="34" charset="0"/>
              </a:rPr>
              <a:t>pto</a:t>
            </a:r>
            <a:r>
              <a:rPr lang="es-ES" sz="1600" dirty="0">
                <a:solidFill>
                  <a:srgbClr val="000000"/>
                </a:solidFill>
                <a:latin typeface="Arial Narrow" panose="020B0606020202030204" pitchFamily="34" charset="0"/>
              </a:rPr>
              <a:t>. 1 inc. e) de la Disposición N° 220/2016 de la AFIP B.O. 12/7/2016. Vigencia: a partir el día de su publicación en el Boletín Oficial.)</a:t>
            </a:r>
          </a:p>
          <a:p>
            <a:pPr marL="265113" indent="0" algn="just">
              <a:lnSpc>
                <a:spcPct val="100000"/>
              </a:lnSpc>
              <a:spcBef>
                <a:spcPts val="0"/>
              </a:spcBef>
              <a:spcAft>
                <a:spcPts val="600"/>
              </a:spcAft>
              <a:buClr>
                <a:srgbClr val="C00000"/>
              </a:buClr>
              <a:buNone/>
            </a:pPr>
            <a:r>
              <a:rPr lang="es-ES" sz="1600" dirty="0" smtClean="0">
                <a:solidFill>
                  <a:srgbClr val="000000"/>
                </a:solidFill>
                <a:latin typeface="Arial Narrow" panose="020B0606020202030204" pitchFamily="34" charset="0"/>
              </a:rPr>
              <a:t>En </a:t>
            </a:r>
            <a:r>
              <a:rPr lang="es-ES" sz="1600" dirty="0">
                <a:solidFill>
                  <a:srgbClr val="000000"/>
                </a:solidFill>
                <a:latin typeface="Arial Narrow" panose="020B0606020202030204" pitchFamily="34" charset="0"/>
              </a:rPr>
              <a:t>las ejecuciones fiscales iniciadas con fundamento en el Artículo 31 de la Ley Nº 11.683, texto ordenado en 1998 y sus modificaciones, las costas serán siempre a cargo del demandado. Si durante el juicio éste presentara la pertinente declaración jurada, la estimación administrativa de honorarios se efectuará aplicando los siguientes parámetros:</a:t>
            </a:r>
          </a:p>
          <a:p>
            <a:pPr marL="538163" lvl="1" indent="-273050" algn="just">
              <a:lnSpc>
                <a:spcPct val="100000"/>
              </a:lnSpc>
              <a:spcBef>
                <a:spcPts val="0"/>
              </a:spcBef>
              <a:spcAft>
                <a:spcPts val="600"/>
              </a:spcAft>
              <a:buClr>
                <a:srgbClr val="C00000"/>
              </a:buClr>
              <a:buFont typeface="+mj-lt"/>
              <a:buAutoNum type="alphaLcParenR"/>
            </a:pPr>
            <a:r>
              <a:rPr lang="es-ES" sz="1200" dirty="0" smtClean="0">
                <a:solidFill>
                  <a:srgbClr val="000000"/>
                </a:solidFill>
                <a:latin typeface="Arial Narrow" panose="020B0606020202030204" pitchFamily="34" charset="0"/>
              </a:rPr>
              <a:t>Declaración </a:t>
            </a:r>
            <a:r>
              <a:rPr lang="es-ES" sz="1200" dirty="0">
                <a:solidFill>
                  <a:srgbClr val="000000"/>
                </a:solidFill>
                <a:latin typeface="Arial Narrow" panose="020B0606020202030204" pitchFamily="34" charset="0"/>
              </a:rPr>
              <a:t>jurada sin saldo a favor del Fisco: se liquidará el monto mínimo de PESOS SETECIENTOS CINCUENTA ($ 750.-) o de PESOS UN MIL QUINIENTOS ($ 1.500.-), según se trate de la primera etapa o de todo el juicio, respectivamente. (Inciso a) sustituido por art. 1° </a:t>
            </a:r>
            <a:r>
              <a:rPr lang="es-ES" sz="1200" dirty="0" err="1">
                <a:solidFill>
                  <a:srgbClr val="000000"/>
                </a:solidFill>
                <a:latin typeface="Arial Narrow" panose="020B0606020202030204" pitchFamily="34" charset="0"/>
              </a:rPr>
              <a:t>pto</a:t>
            </a:r>
            <a:r>
              <a:rPr lang="es-ES" sz="1200" dirty="0">
                <a:solidFill>
                  <a:srgbClr val="000000"/>
                </a:solidFill>
                <a:latin typeface="Arial Narrow" panose="020B0606020202030204" pitchFamily="34" charset="0"/>
              </a:rPr>
              <a:t>. 1 inc. f) de la Disposición N° 220/2016 de la AFIP B.O. 12/7/2016. Vigencia: a partir el día de su publicación en el Boletín Oficial.)</a:t>
            </a:r>
          </a:p>
          <a:p>
            <a:pPr marL="538163" lvl="1" indent="-273050" algn="just">
              <a:lnSpc>
                <a:spcPct val="100000"/>
              </a:lnSpc>
              <a:spcBef>
                <a:spcPts val="0"/>
              </a:spcBef>
              <a:spcAft>
                <a:spcPts val="600"/>
              </a:spcAft>
              <a:buClr>
                <a:srgbClr val="C00000"/>
              </a:buClr>
              <a:buFont typeface="+mj-lt"/>
              <a:buAutoNum type="alphaLcParenR"/>
            </a:pPr>
            <a:r>
              <a:rPr lang="es-ES" sz="1200" dirty="0" smtClean="0">
                <a:solidFill>
                  <a:srgbClr val="000000"/>
                </a:solidFill>
                <a:latin typeface="Arial Narrow" panose="020B0606020202030204" pitchFamily="34" charset="0"/>
              </a:rPr>
              <a:t>Declaración </a:t>
            </a:r>
            <a:r>
              <a:rPr lang="es-ES" sz="1200" dirty="0">
                <a:solidFill>
                  <a:srgbClr val="000000"/>
                </a:solidFill>
                <a:latin typeface="Arial Narrow" panose="020B0606020202030204" pitchFamily="34" charset="0"/>
              </a:rPr>
              <a:t>jurada con saldo a favor del Fisco: el honorario se calculará utilizando los porcentajes fijados en el punto 8.3. sobre el monto por el cual en definitiva se continúe el juicio.</a:t>
            </a:r>
          </a:p>
          <a:p>
            <a:pPr marL="538163" lvl="1" indent="0" algn="just">
              <a:lnSpc>
                <a:spcPct val="100000"/>
              </a:lnSpc>
              <a:spcBef>
                <a:spcPts val="0"/>
              </a:spcBef>
              <a:spcAft>
                <a:spcPts val="600"/>
              </a:spcAft>
              <a:buClr>
                <a:srgbClr val="C00000"/>
              </a:buClr>
              <a:buNone/>
            </a:pPr>
            <a:r>
              <a:rPr lang="es-ES" sz="1200" dirty="0">
                <a:solidFill>
                  <a:srgbClr val="000000"/>
                </a:solidFill>
                <a:latin typeface="Arial Narrow" panose="020B0606020202030204" pitchFamily="34" charset="0"/>
              </a:rPr>
              <a:t>En ambos casos los honorarios resultarán exigibles siempre que la declaración jurada se presente después de la radicación del juicio, aun cuando no se hubiera cumplido la intimación de pago judicial al deudor.</a:t>
            </a:r>
            <a:endParaRPr lang="es-AR" sz="12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pPr/>
              <a:t>12</a:t>
            </a:fld>
            <a:endParaRPr lang="en-US" dirty="0"/>
          </a:p>
        </p:txBody>
      </p:sp>
    </p:spTree>
    <p:extLst>
      <p:ext uri="{BB962C8B-B14F-4D97-AF65-F5344CB8AC3E}">
        <p14:creationId xmlns:p14="http://schemas.microsoft.com/office/powerpoint/2010/main" val="27889207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644483"/>
            <a:ext cx="9720072" cy="1082717"/>
          </a:xfrm>
        </p:spPr>
        <p:txBody>
          <a:bodyPr>
            <a:normAutofit/>
          </a:bodyPr>
          <a:lstStyle/>
          <a:p>
            <a:r>
              <a:rPr lang="es-ES" sz="6000" u="sng" dirty="0" smtClean="0">
                <a:solidFill>
                  <a:srgbClr val="000000"/>
                </a:solidFill>
              </a:rPr>
              <a:t>vigencia</a:t>
            </a:r>
            <a:endParaRPr lang="es-AR" sz="6000" u="sng" dirty="0">
              <a:solidFill>
                <a:srgbClr val="000000"/>
              </a:solidFill>
            </a:endParaRPr>
          </a:p>
        </p:txBody>
      </p:sp>
      <p:sp>
        <p:nvSpPr>
          <p:cNvPr id="3" name="Marcador de contenido 2"/>
          <p:cNvSpPr>
            <a:spLocks noGrp="1"/>
          </p:cNvSpPr>
          <p:nvPr>
            <p:ph idx="1"/>
          </p:nvPr>
        </p:nvSpPr>
        <p:spPr>
          <a:xfrm>
            <a:off x="1024128" y="1841130"/>
            <a:ext cx="10753006" cy="4766734"/>
          </a:xfrm>
        </p:spPr>
        <p:txBody>
          <a:bodyPr>
            <a:normAutofit fontScale="77500" lnSpcReduction="20000"/>
          </a:bodyPr>
          <a:lstStyle/>
          <a:p>
            <a:pPr marL="541338" indent="-541338" algn="just">
              <a:spcBef>
                <a:spcPts val="0"/>
              </a:spcBef>
              <a:spcAft>
                <a:spcPts val="1200"/>
              </a:spcAft>
              <a:buClr>
                <a:srgbClr val="C00000"/>
              </a:buClr>
              <a:buFont typeface="Wingdings" panose="05000000000000000000" pitchFamily="2" charset="2"/>
              <a:buChar char="v"/>
            </a:pPr>
            <a:r>
              <a:rPr lang="es-ES" sz="4000" u="sng" dirty="0" smtClean="0">
                <a:solidFill>
                  <a:srgbClr val="000000"/>
                </a:solidFill>
                <a:latin typeface="Arial Narrow" panose="020B0606020202030204" pitchFamily="34" charset="0"/>
              </a:rPr>
              <a:t>Vigencia general</a:t>
            </a:r>
          </a:p>
          <a:p>
            <a:pPr marL="896938" lvl="1" indent="-355600" algn="just">
              <a:spcBef>
                <a:spcPts val="0"/>
              </a:spcBef>
              <a:spcAft>
                <a:spcPts val="1200"/>
              </a:spcAft>
              <a:buClr>
                <a:srgbClr val="C00000"/>
              </a:buClr>
              <a:buFont typeface="Courier New" panose="02070309020205020404" pitchFamily="49" charset="0"/>
              <a:buChar char="o"/>
            </a:pPr>
            <a:r>
              <a:rPr lang="es-ES" sz="3600" dirty="0" smtClean="0">
                <a:solidFill>
                  <a:srgbClr val="000000"/>
                </a:solidFill>
                <a:latin typeface="Arial Narrow" panose="020B0606020202030204" pitchFamily="34" charset="0"/>
              </a:rPr>
              <a:t>Publicación Boletín </a:t>
            </a:r>
            <a:r>
              <a:rPr lang="es-ES" sz="3600" dirty="0" smtClean="0">
                <a:solidFill>
                  <a:srgbClr val="000000"/>
                </a:solidFill>
                <a:latin typeface="Arial Narrow" panose="020B0606020202030204" pitchFamily="34" charset="0"/>
              </a:rPr>
              <a:t>Oficial (06/05/2019)</a:t>
            </a:r>
            <a:endParaRPr lang="es-ES" sz="3600" dirty="0" smtClean="0">
              <a:solidFill>
                <a:srgbClr val="000000"/>
              </a:solidFill>
              <a:latin typeface="Arial Narrow" panose="020B0606020202030204" pitchFamily="34" charset="0"/>
            </a:endParaRPr>
          </a:p>
          <a:p>
            <a:pPr marL="541338" indent="-541338" algn="just">
              <a:spcBef>
                <a:spcPts val="0"/>
              </a:spcBef>
              <a:spcAft>
                <a:spcPts val="1200"/>
              </a:spcAft>
              <a:buClr>
                <a:srgbClr val="C00000"/>
              </a:buClr>
              <a:buFont typeface="Wingdings" panose="05000000000000000000" pitchFamily="2" charset="2"/>
              <a:buChar char="v"/>
            </a:pPr>
            <a:r>
              <a:rPr lang="es-ES" sz="4000" u="sng" dirty="0" smtClean="0">
                <a:solidFill>
                  <a:srgbClr val="000000"/>
                </a:solidFill>
                <a:latin typeface="Arial Narrow" panose="020B0606020202030204" pitchFamily="34" charset="0"/>
              </a:rPr>
              <a:t>Adhesión planes de facilidades de pago</a:t>
            </a:r>
          </a:p>
          <a:p>
            <a:pPr marL="896938" lvl="1" indent="-355600" algn="just">
              <a:spcBef>
                <a:spcPts val="0"/>
              </a:spcBef>
              <a:spcAft>
                <a:spcPts val="1200"/>
              </a:spcAft>
              <a:buClr>
                <a:srgbClr val="C00000"/>
              </a:buClr>
              <a:buFont typeface="Courier New" panose="02070309020205020404" pitchFamily="49" charset="0"/>
              <a:buChar char="o"/>
            </a:pPr>
            <a:r>
              <a:rPr lang="es-ES" sz="3600" dirty="0">
                <a:solidFill>
                  <a:srgbClr val="000000"/>
                </a:solidFill>
                <a:latin typeface="Arial Narrow" panose="020B0606020202030204" pitchFamily="34" charset="0"/>
              </a:rPr>
              <a:t>Desde el 15/5/2019 hasta el </a:t>
            </a:r>
            <a:r>
              <a:rPr lang="es-ES" sz="3600" dirty="0" smtClean="0">
                <a:solidFill>
                  <a:srgbClr val="000000"/>
                </a:solidFill>
                <a:latin typeface="Arial Narrow" panose="020B0606020202030204" pitchFamily="34" charset="0"/>
              </a:rPr>
              <a:t>31/8/2019</a:t>
            </a:r>
          </a:p>
          <a:p>
            <a:pPr marL="896938" lvl="1" indent="-355600" algn="just">
              <a:spcBef>
                <a:spcPts val="0"/>
              </a:spcBef>
              <a:spcAft>
                <a:spcPts val="1200"/>
              </a:spcAft>
              <a:buClr>
                <a:srgbClr val="C00000"/>
              </a:buClr>
              <a:buFont typeface="Courier New" panose="02070309020205020404" pitchFamily="49" charset="0"/>
              <a:buChar char="o"/>
            </a:pPr>
            <a:r>
              <a:rPr lang="es-ES" sz="3600" dirty="0" smtClean="0">
                <a:solidFill>
                  <a:srgbClr val="000000"/>
                </a:solidFill>
                <a:latin typeface="Arial Narrow" panose="020B0606020202030204" pitchFamily="34" charset="0"/>
              </a:rPr>
              <a:t>Desde el 15/5/2019 hasta el 25/06/2019 para las obligaciones impositivas y de los recursos de la seguridad social –excluidas las del Régimen </a:t>
            </a:r>
            <a:r>
              <a:rPr lang="es-ES" sz="3600" dirty="0">
                <a:solidFill>
                  <a:srgbClr val="000000"/>
                </a:solidFill>
                <a:latin typeface="Arial Narrow" panose="020B0606020202030204" pitchFamily="34" charset="0"/>
              </a:rPr>
              <a:t>S</a:t>
            </a:r>
            <a:r>
              <a:rPr lang="es-ES" sz="3600" dirty="0" smtClean="0">
                <a:solidFill>
                  <a:srgbClr val="000000"/>
                </a:solidFill>
                <a:latin typeface="Arial Narrow" panose="020B0606020202030204" pitchFamily="34" charset="0"/>
              </a:rPr>
              <a:t>implificado y/o al régimen de trabajadores autónomos- de los contribuyentes que no registran la condición de </a:t>
            </a:r>
            <a:r>
              <a:rPr lang="es-ES" sz="3600" dirty="0" err="1" smtClean="0">
                <a:solidFill>
                  <a:srgbClr val="000000"/>
                </a:solidFill>
                <a:latin typeface="Arial Narrow" panose="020B0606020202030204" pitchFamily="34" charset="0"/>
              </a:rPr>
              <a:t>MyPyMEs</a:t>
            </a:r>
            <a:r>
              <a:rPr lang="es-ES" sz="3600" dirty="0" smtClean="0">
                <a:solidFill>
                  <a:srgbClr val="000000"/>
                </a:solidFill>
                <a:latin typeface="Arial Narrow" panose="020B0606020202030204" pitchFamily="34" charset="0"/>
              </a:rPr>
              <a:t> en el “Registro” y hayan solicitado planes cuyo pago a cuenta sea del 20% del monto consolidado.</a:t>
            </a:r>
            <a:endParaRPr lang="es-ES" sz="3600" dirty="0">
              <a:solidFill>
                <a:srgbClr val="000000"/>
              </a:solidFill>
              <a:latin typeface="Arial Narrow" panose="020B0606020202030204" pitchFamily="34" charset="0"/>
            </a:endParaRPr>
          </a:p>
          <a:p>
            <a:pPr marL="541338" indent="-541338" algn="just">
              <a:spcBef>
                <a:spcPts val="0"/>
              </a:spcBef>
              <a:spcAft>
                <a:spcPts val="1200"/>
              </a:spcAft>
              <a:buClr>
                <a:srgbClr val="C00000"/>
              </a:buClr>
              <a:buFont typeface="Wingdings" panose="05000000000000000000" pitchFamily="2" charset="2"/>
              <a:buChar char="v"/>
            </a:pPr>
            <a:r>
              <a:rPr lang="es-ES" sz="4000" u="sng" dirty="0" smtClean="0">
                <a:solidFill>
                  <a:srgbClr val="000000"/>
                </a:solidFill>
                <a:latin typeface="Arial Narrow" panose="020B0606020202030204" pitchFamily="34" charset="0"/>
              </a:rPr>
              <a:t>Refinanciación planes</a:t>
            </a:r>
          </a:p>
          <a:p>
            <a:pPr marL="896938" lvl="1" indent="-355600" algn="just">
              <a:spcBef>
                <a:spcPts val="0"/>
              </a:spcBef>
              <a:spcAft>
                <a:spcPts val="1200"/>
              </a:spcAft>
              <a:buClr>
                <a:srgbClr val="C00000"/>
              </a:buClr>
              <a:buFont typeface="Courier New" panose="02070309020205020404" pitchFamily="49" charset="0"/>
              <a:buChar char="o"/>
            </a:pPr>
            <a:r>
              <a:rPr lang="es-ES" sz="3600" dirty="0">
                <a:solidFill>
                  <a:srgbClr val="000000"/>
                </a:solidFill>
                <a:latin typeface="Arial Narrow" panose="020B0606020202030204" pitchFamily="34" charset="0"/>
              </a:rPr>
              <a:t>Desde el 1/6/2019 hasta el 31/8/2019</a:t>
            </a:r>
            <a:endParaRPr lang="es-AR" sz="36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13</a:t>
            </a:fld>
            <a:endParaRPr lang="en-US" dirty="0"/>
          </a:p>
        </p:txBody>
      </p:sp>
    </p:spTree>
    <p:extLst>
      <p:ext uri="{BB962C8B-B14F-4D97-AF65-F5344CB8AC3E}">
        <p14:creationId xmlns:p14="http://schemas.microsoft.com/office/powerpoint/2010/main" val="8988889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6600" u="sng" dirty="0" smtClean="0">
                <a:solidFill>
                  <a:srgbClr val="000000"/>
                </a:solidFill>
              </a:rPr>
              <a:t>ALCANCE</a:t>
            </a:r>
            <a:endParaRPr lang="es-AR" sz="6600" u="sng" dirty="0">
              <a:solidFill>
                <a:srgbClr val="000000"/>
              </a:solidFill>
            </a:endParaRPr>
          </a:p>
        </p:txBody>
      </p:sp>
      <p:sp>
        <p:nvSpPr>
          <p:cNvPr id="3" name="Marcador de contenido 2"/>
          <p:cNvSpPr>
            <a:spLocks noGrp="1"/>
          </p:cNvSpPr>
          <p:nvPr>
            <p:ph idx="1"/>
          </p:nvPr>
        </p:nvSpPr>
        <p:spPr/>
        <p:txBody>
          <a:bodyPr>
            <a:normAutofit/>
          </a:bodyPr>
          <a:lstStyle/>
          <a:p>
            <a:pPr marL="627063" indent="-627063">
              <a:buClr>
                <a:srgbClr val="C00000"/>
              </a:buClr>
              <a:buFont typeface="Wingdings" panose="05000000000000000000" pitchFamily="2" charset="2"/>
              <a:buChar char="v"/>
            </a:pPr>
            <a:r>
              <a:rPr lang="es-ES" sz="4800" dirty="0" smtClean="0">
                <a:solidFill>
                  <a:srgbClr val="000000"/>
                </a:solidFill>
                <a:latin typeface="Arial Narrow" panose="020B0606020202030204" pitchFamily="34" charset="0"/>
              </a:rPr>
              <a:t>Obligaciones vencidas al 31/1/2019, inclusive</a:t>
            </a:r>
          </a:p>
          <a:p>
            <a:pPr marL="627063" indent="-627063">
              <a:buClr>
                <a:srgbClr val="C00000"/>
              </a:buClr>
              <a:buFont typeface="Wingdings" panose="05000000000000000000" pitchFamily="2" charset="2"/>
              <a:buChar char="v"/>
            </a:pPr>
            <a:r>
              <a:rPr lang="es-ES" sz="4800" dirty="0" smtClean="0">
                <a:solidFill>
                  <a:srgbClr val="000000"/>
                </a:solidFill>
                <a:latin typeface="Arial Narrow" panose="020B0606020202030204" pitchFamily="34" charset="0"/>
              </a:rPr>
              <a:t>Refinanciación de planes vigentes (RG 4289)</a:t>
            </a:r>
            <a:endParaRPr lang="es-AR" sz="48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834065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sz="6600" u="sng" dirty="0" smtClean="0">
                <a:solidFill>
                  <a:srgbClr val="000000"/>
                </a:solidFill>
              </a:rPr>
              <a:t>PLANES DE FACILIDADES DE PAGO</a:t>
            </a:r>
            <a:endParaRPr lang="es-AR" sz="6600" u="sng" dirty="0">
              <a:solidFill>
                <a:srgbClr val="000000"/>
              </a:solidFill>
            </a:endParaRPr>
          </a:p>
        </p:txBody>
      </p:sp>
      <p:sp>
        <p:nvSpPr>
          <p:cNvPr id="3" name="Marcador de contenido 2"/>
          <p:cNvSpPr>
            <a:spLocks noGrp="1"/>
          </p:cNvSpPr>
          <p:nvPr>
            <p:ph idx="1"/>
          </p:nvPr>
        </p:nvSpPr>
        <p:spPr/>
        <p:txBody>
          <a:bodyPr>
            <a:normAutofit/>
          </a:bodyPr>
          <a:lstStyle/>
          <a:p>
            <a:pPr marL="541338" indent="-541338" algn="just">
              <a:spcBef>
                <a:spcPts val="0"/>
              </a:spcBef>
              <a:spcAft>
                <a:spcPts val="600"/>
              </a:spcAft>
              <a:buClr>
                <a:srgbClr val="C00000"/>
              </a:buClr>
              <a:buFont typeface="Wingdings" panose="05000000000000000000" pitchFamily="2" charset="2"/>
              <a:buChar char="v"/>
            </a:pPr>
            <a:r>
              <a:rPr lang="es-ES" sz="4400" dirty="0" smtClean="0">
                <a:solidFill>
                  <a:srgbClr val="000000"/>
                </a:solidFill>
                <a:latin typeface="Arial Narrow" panose="020B0606020202030204" pitchFamily="34" charset="0"/>
              </a:rPr>
              <a:t>Se excluyen del régimen</a:t>
            </a:r>
          </a:p>
          <a:p>
            <a:pPr marL="982663" lvl="1" indent="-444500" algn="just">
              <a:spcBef>
                <a:spcPts val="0"/>
              </a:spcBef>
              <a:spcAft>
                <a:spcPts val="600"/>
              </a:spcAft>
              <a:buClr>
                <a:srgbClr val="C00000"/>
              </a:buClr>
              <a:buFont typeface="Courier New" panose="02070309020205020404" pitchFamily="49" charset="0"/>
              <a:buChar char="o"/>
            </a:pPr>
            <a:r>
              <a:rPr lang="es-ES" sz="4000" dirty="0" smtClean="0">
                <a:solidFill>
                  <a:srgbClr val="000000"/>
                </a:solidFill>
                <a:latin typeface="Arial Narrow" panose="020B0606020202030204" pitchFamily="34" charset="0"/>
              </a:rPr>
              <a:t>Cuotas de planes de facilidades de pago vigentes.</a:t>
            </a:r>
          </a:p>
          <a:p>
            <a:pPr marL="982663" lvl="1" indent="-444500" algn="just">
              <a:spcBef>
                <a:spcPts val="0"/>
              </a:spcBef>
              <a:spcAft>
                <a:spcPts val="600"/>
              </a:spcAft>
              <a:buClr>
                <a:srgbClr val="C00000"/>
              </a:buClr>
              <a:buFont typeface="Courier New" panose="02070309020205020404" pitchFamily="49" charset="0"/>
              <a:buChar char="o"/>
            </a:pPr>
            <a:r>
              <a:rPr lang="es-ES" sz="4000" dirty="0" smtClean="0">
                <a:solidFill>
                  <a:srgbClr val="000000"/>
                </a:solidFill>
                <a:latin typeface="Arial Narrow" panose="020B0606020202030204" pitchFamily="34" charset="0"/>
              </a:rPr>
              <a:t>Obligaciones regularizadas en planes de facilidades de pago caducos a partir </a:t>
            </a:r>
            <a:r>
              <a:rPr lang="es-ES" sz="4000" dirty="0" smtClean="0">
                <a:solidFill>
                  <a:srgbClr val="000000"/>
                </a:solidFill>
                <a:latin typeface="Arial Narrow" panose="020B0606020202030204" pitchFamily="34" charset="0"/>
              </a:rPr>
              <a:t>del 15/05/2019.</a:t>
            </a:r>
            <a:endParaRPr lang="es-AR" sz="40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2</a:t>
            </a:fld>
            <a:endParaRPr lang="en-US" dirty="0"/>
          </a:p>
        </p:txBody>
      </p:sp>
    </p:spTree>
    <p:extLst>
      <p:ext uri="{BB962C8B-B14F-4D97-AF65-F5344CB8AC3E}">
        <p14:creationId xmlns:p14="http://schemas.microsoft.com/office/powerpoint/2010/main" val="3154846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24128" y="619083"/>
            <a:ext cx="9720072" cy="1499616"/>
          </a:xfrm>
        </p:spPr>
        <p:txBody>
          <a:bodyPr>
            <a:normAutofit/>
          </a:bodyPr>
          <a:lstStyle/>
          <a:p>
            <a:r>
              <a:rPr lang="es-ES" sz="6600" u="sng" dirty="0" smtClean="0">
                <a:solidFill>
                  <a:srgbClr val="000000"/>
                </a:solidFill>
              </a:rPr>
              <a:t>Exclusiones subjetivas</a:t>
            </a:r>
            <a:endParaRPr lang="es-AR" sz="6600" u="sng" dirty="0">
              <a:solidFill>
                <a:srgbClr val="000000"/>
              </a:solidFill>
            </a:endParaRPr>
          </a:p>
        </p:txBody>
      </p:sp>
      <p:sp>
        <p:nvSpPr>
          <p:cNvPr id="3" name="Marcador de contenido 2"/>
          <p:cNvSpPr>
            <a:spLocks noGrp="1"/>
          </p:cNvSpPr>
          <p:nvPr>
            <p:ph idx="1"/>
          </p:nvPr>
        </p:nvSpPr>
        <p:spPr/>
        <p:txBody>
          <a:bodyPr>
            <a:normAutofit fontScale="92500" lnSpcReduction="20000"/>
          </a:bodyPr>
          <a:lstStyle/>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Sujetos procesados por delitos aduaneros o tributarios con auto de elevación a juicio.</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Sujetos procesados por delitos comunes con conexión con el incumplimiento de obligaciones impositivas, RNSS o aduaneras.</a:t>
            </a:r>
          </a:p>
          <a:p>
            <a:pPr marL="541338" indent="-541338" algn="just">
              <a:buClr>
                <a:srgbClr val="C00000"/>
              </a:buClr>
              <a:buFont typeface="Wingdings" panose="05000000000000000000" pitchFamily="2" charset="2"/>
              <a:buChar char="v"/>
            </a:pPr>
            <a:r>
              <a:rPr lang="es-ES" sz="4000" dirty="0" smtClean="0">
                <a:solidFill>
                  <a:srgbClr val="000000"/>
                </a:solidFill>
                <a:latin typeface="Arial Narrow" panose="020B0606020202030204" pitchFamily="34" charset="0"/>
              </a:rPr>
              <a:t>Incluidas las personas jurídicas cuyos directivos se encuentren procesados por los mencionados delitos comunes. </a:t>
            </a:r>
            <a:endParaRPr lang="es-AR" sz="40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3</a:t>
            </a:fld>
            <a:endParaRPr lang="en-US" dirty="0"/>
          </a:p>
        </p:txBody>
      </p:sp>
    </p:spTree>
    <p:extLst>
      <p:ext uri="{BB962C8B-B14F-4D97-AF65-F5344CB8AC3E}">
        <p14:creationId xmlns:p14="http://schemas.microsoft.com/office/powerpoint/2010/main" val="24364585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81456" y="558416"/>
            <a:ext cx="9720072" cy="1499616"/>
          </a:xfrm>
        </p:spPr>
        <p:txBody>
          <a:bodyPr>
            <a:normAutofit/>
          </a:bodyPr>
          <a:lstStyle/>
          <a:p>
            <a:r>
              <a:rPr lang="es-ES" sz="5400" u="sng" dirty="0" smtClean="0">
                <a:solidFill>
                  <a:srgbClr val="000000"/>
                </a:solidFill>
              </a:rPr>
              <a:t>REFINANCIACIÓN DE PLANES</a:t>
            </a:r>
            <a:endParaRPr lang="es-AR" sz="5400" u="sng" dirty="0">
              <a:solidFill>
                <a:srgbClr val="000000"/>
              </a:solidFill>
            </a:endParaRPr>
          </a:p>
        </p:txBody>
      </p:sp>
      <p:sp>
        <p:nvSpPr>
          <p:cNvPr id="3" name="Marcador de contenido 2"/>
          <p:cNvSpPr>
            <a:spLocks noGrp="1"/>
          </p:cNvSpPr>
          <p:nvPr>
            <p:ph idx="1"/>
          </p:nvPr>
        </p:nvSpPr>
        <p:spPr>
          <a:xfrm>
            <a:off x="981456" y="1876690"/>
            <a:ext cx="11040872" cy="4868334"/>
          </a:xfrm>
        </p:spPr>
        <p:txBody>
          <a:bodyPr>
            <a:noAutofit/>
          </a:bodyPr>
          <a:lstStyle/>
          <a:p>
            <a:pPr marL="444500" indent="-444500" algn="just">
              <a:lnSpc>
                <a:spcPct val="100000"/>
              </a:lnSpc>
              <a:spcBef>
                <a:spcPts val="0"/>
              </a:spcBef>
              <a:spcAft>
                <a:spcPts val="600"/>
              </a:spcAft>
              <a:buClr>
                <a:srgbClr val="C00000"/>
              </a:buClr>
              <a:buFont typeface="+mj-lt"/>
              <a:buAutoNum type="arabicParenR"/>
            </a:pPr>
            <a:r>
              <a:rPr lang="es-ES" sz="3600" u="sng" dirty="0" smtClean="0">
                <a:solidFill>
                  <a:srgbClr val="000000"/>
                </a:solidFill>
                <a:latin typeface="Arial Narrow" panose="020B0606020202030204" pitchFamily="34" charset="0"/>
              </a:rPr>
              <a:t>Efecto de la refinanciación</a:t>
            </a:r>
          </a:p>
          <a:p>
            <a:pPr marL="444500" lvl="2" indent="-444500" algn="just">
              <a:lnSpc>
                <a:spcPct val="100000"/>
              </a:lnSpc>
              <a:spcBef>
                <a:spcPts val="0"/>
              </a:spcBef>
              <a:spcAft>
                <a:spcPts val="600"/>
              </a:spcAft>
              <a:buClr>
                <a:srgbClr val="C00000"/>
              </a:buClr>
              <a:buNone/>
            </a:pPr>
            <a:r>
              <a:rPr lang="es-ES" sz="3200" dirty="0" smtClean="0">
                <a:solidFill>
                  <a:srgbClr val="000000"/>
                </a:solidFill>
                <a:latin typeface="Arial Narrow" panose="020B0606020202030204" pitchFamily="34" charset="0"/>
              </a:rPr>
              <a:t>	Extensión de la cantidad de cuotas con nuevas tasas de financiamiento y pago a cuenta, manteniendo número de plan y condiciones (p.ej. </a:t>
            </a:r>
            <a:r>
              <a:rPr lang="es-ES" sz="3200" dirty="0">
                <a:solidFill>
                  <a:srgbClr val="000000"/>
                </a:solidFill>
                <a:latin typeface="Arial Narrow" panose="020B0606020202030204" pitchFamily="34" charset="0"/>
              </a:rPr>
              <a:t>c</a:t>
            </a:r>
            <a:r>
              <a:rPr lang="es-ES" sz="3200" dirty="0" smtClean="0">
                <a:solidFill>
                  <a:srgbClr val="000000"/>
                </a:solidFill>
                <a:latin typeface="Arial Narrow" panose="020B0606020202030204" pitchFamily="34" charset="0"/>
              </a:rPr>
              <a:t>aducidad).</a:t>
            </a:r>
          </a:p>
          <a:p>
            <a:pPr marL="444500" indent="-444500" algn="just">
              <a:lnSpc>
                <a:spcPct val="100000"/>
              </a:lnSpc>
              <a:spcBef>
                <a:spcPts val="0"/>
              </a:spcBef>
              <a:spcAft>
                <a:spcPts val="600"/>
              </a:spcAft>
              <a:buClr>
                <a:srgbClr val="C00000"/>
              </a:buClr>
              <a:buFont typeface="+mj-lt"/>
              <a:buAutoNum type="arabicParenR"/>
            </a:pPr>
            <a:r>
              <a:rPr lang="es-ES" sz="3600" u="sng" dirty="0">
                <a:solidFill>
                  <a:srgbClr val="000000"/>
                </a:solidFill>
                <a:latin typeface="Arial Narrow" panose="020B0606020202030204" pitchFamily="34" charset="0"/>
              </a:rPr>
              <a:t>Formalización</a:t>
            </a:r>
          </a:p>
          <a:p>
            <a:pPr marL="355600" lvl="1" indent="88900" algn="just">
              <a:lnSpc>
                <a:spcPct val="100000"/>
              </a:lnSpc>
              <a:spcBef>
                <a:spcPts val="0"/>
              </a:spcBef>
              <a:spcAft>
                <a:spcPts val="600"/>
              </a:spcAft>
              <a:buClr>
                <a:srgbClr val="C00000"/>
              </a:buClr>
              <a:buNone/>
            </a:pPr>
            <a:r>
              <a:rPr lang="es-ES" sz="3200" dirty="0" smtClean="0">
                <a:solidFill>
                  <a:srgbClr val="000000"/>
                </a:solidFill>
                <a:latin typeface="Arial Narrow" panose="020B0606020202030204" pitchFamily="34" charset="0"/>
              </a:rPr>
              <a:t>Deberá efectuarse por cada plan (Mis Facilidades).</a:t>
            </a:r>
            <a:endParaRPr lang="es-ES" sz="3200" dirty="0">
              <a:solidFill>
                <a:srgbClr val="000000"/>
              </a:solidFill>
              <a:latin typeface="Arial Narrow" panose="020B0606020202030204" pitchFamily="34" charset="0"/>
            </a:endParaRPr>
          </a:p>
          <a:p>
            <a:pPr marL="444500" indent="-444500" algn="just">
              <a:lnSpc>
                <a:spcPct val="100000"/>
              </a:lnSpc>
              <a:spcBef>
                <a:spcPts val="0"/>
              </a:spcBef>
              <a:spcAft>
                <a:spcPts val="600"/>
              </a:spcAft>
              <a:buClr>
                <a:srgbClr val="C00000"/>
              </a:buClr>
              <a:buFont typeface="+mj-lt"/>
              <a:buAutoNum type="arabicParenR"/>
            </a:pPr>
            <a:r>
              <a:rPr lang="es-ES" sz="3600" u="sng" dirty="0">
                <a:solidFill>
                  <a:srgbClr val="000000"/>
                </a:solidFill>
                <a:latin typeface="Arial Narrow" panose="020B0606020202030204" pitchFamily="34" charset="0"/>
              </a:rPr>
              <a:t>Requisito</a:t>
            </a:r>
          </a:p>
          <a:p>
            <a:pPr marL="444500" lvl="1" indent="0" algn="just">
              <a:lnSpc>
                <a:spcPct val="100000"/>
              </a:lnSpc>
              <a:spcBef>
                <a:spcPts val="0"/>
              </a:spcBef>
              <a:spcAft>
                <a:spcPts val="600"/>
              </a:spcAft>
              <a:buClr>
                <a:srgbClr val="C00000"/>
              </a:buClr>
              <a:buNone/>
            </a:pPr>
            <a:r>
              <a:rPr lang="es-ES" sz="3200" dirty="0">
                <a:solidFill>
                  <a:srgbClr val="000000"/>
                </a:solidFill>
                <a:latin typeface="Arial Narrow" panose="020B0606020202030204" pitchFamily="34" charset="0"/>
              </a:rPr>
              <a:t>Todas las cuotas vencidas al mes anterior a la refinanciación deberán encontrarse pagas al momento de solicitarla</a:t>
            </a:r>
            <a:r>
              <a:rPr lang="es-ES" sz="3200" dirty="0" smtClean="0">
                <a:solidFill>
                  <a:srgbClr val="000000"/>
                </a:solidFill>
                <a:latin typeface="Arial Narrow" panose="020B0606020202030204" pitchFamily="34" charset="0"/>
              </a:rPr>
              <a:t>.</a:t>
            </a:r>
            <a:endParaRPr lang="es-ES" sz="32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4</a:t>
            </a:fld>
            <a:endParaRPr lang="en-US" dirty="0"/>
          </a:p>
        </p:txBody>
      </p:sp>
    </p:spTree>
    <p:extLst>
      <p:ext uri="{BB962C8B-B14F-4D97-AF65-F5344CB8AC3E}">
        <p14:creationId xmlns:p14="http://schemas.microsoft.com/office/powerpoint/2010/main" val="3620202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47928" y="490050"/>
            <a:ext cx="11074400" cy="1499616"/>
          </a:xfrm>
        </p:spPr>
        <p:txBody>
          <a:bodyPr>
            <a:normAutofit/>
          </a:bodyPr>
          <a:lstStyle/>
          <a:p>
            <a:r>
              <a:rPr lang="es-ES" sz="5400" u="sng" dirty="0" smtClean="0">
                <a:solidFill>
                  <a:srgbClr val="000000"/>
                </a:solidFill>
              </a:rPr>
              <a:t>REFINANCIACIÓN DE PLANES</a:t>
            </a:r>
            <a:r>
              <a:rPr lang="es-ES" sz="5400" dirty="0" smtClean="0">
                <a:solidFill>
                  <a:srgbClr val="000000"/>
                </a:solidFill>
              </a:rPr>
              <a:t> </a:t>
            </a:r>
            <a:r>
              <a:rPr lang="es-ES" sz="5400" cap="none" dirty="0" smtClean="0">
                <a:solidFill>
                  <a:srgbClr val="000000"/>
                </a:solidFill>
              </a:rPr>
              <a:t>(cont.)</a:t>
            </a:r>
            <a:endParaRPr lang="es-AR" sz="5400" u="sng" dirty="0">
              <a:solidFill>
                <a:srgbClr val="000000"/>
              </a:solidFill>
            </a:endParaRPr>
          </a:p>
        </p:txBody>
      </p:sp>
      <p:sp>
        <p:nvSpPr>
          <p:cNvPr id="3" name="Marcador de contenido 2"/>
          <p:cNvSpPr>
            <a:spLocks noGrp="1"/>
          </p:cNvSpPr>
          <p:nvPr>
            <p:ph idx="1"/>
          </p:nvPr>
        </p:nvSpPr>
        <p:spPr>
          <a:xfrm>
            <a:off x="964692" y="1619889"/>
            <a:ext cx="11040872" cy="4868334"/>
          </a:xfrm>
        </p:spPr>
        <p:txBody>
          <a:bodyPr>
            <a:noAutofit/>
          </a:bodyPr>
          <a:lstStyle/>
          <a:p>
            <a:pPr marL="514350" indent="-514350" algn="just">
              <a:spcBef>
                <a:spcPts val="0"/>
              </a:spcBef>
              <a:spcAft>
                <a:spcPts val="300"/>
              </a:spcAft>
              <a:buClr>
                <a:srgbClr val="C00000"/>
              </a:buClr>
              <a:buFont typeface="+mj-lt"/>
              <a:buAutoNum type="arabicParenR" startAt="4"/>
            </a:pPr>
            <a:r>
              <a:rPr lang="es-ES" sz="3200" u="sng" dirty="0" smtClean="0">
                <a:solidFill>
                  <a:srgbClr val="000000"/>
                </a:solidFill>
                <a:latin typeface="Arial Narrow" panose="020B0606020202030204" pitchFamily="34" charset="0"/>
              </a:rPr>
              <a:t>Pago </a:t>
            </a:r>
            <a:r>
              <a:rPr lang="es-ES" sz="3200" u="sng" dirty="0">
                <a:solidFill>
                  <a:srgbClr val="000000"/>
                </a:solidFill>
                <a:latin typeface="Arial Narrow" panose="020B0606020202030204" pitchFamily="34" charset="0"/>
              </a:rPr>
              <a:t>a cuenta</a:t>
            </a:r>
          </a:p>
          <a:p>
            <a:pPr marL="717550" lvl="1" indent="-179388" algn="just">
              <a:spcBef>
                <a:spcPts val="0"/>
              </a:spcBef>
              <a:spcAft>
                <a:spcPts val="300"/>
              </a:spcAft>
              <a:buClr>
                <a:srgbClr val="C00000"/>
              </a:buClr>
            </a:pPr>
            <a:r>
              <a:rPr lang="es-ES" sz="2800" dirty="0">
                <a:solidFill>
                  <a:srgbClr val="000000"/>
                </a:solidFill>
                <a:latin typeface="Arial Narrow" panose="020B0606020202030204" pitchFamily="34" charset="0"/>
              </a:rPr>
              <a:t>20% del saldo de cuotas de capital a vencer (incluida la del mes de refinanciación) menos importe de capital de las cuotas abonadas (</a:t>
            </a:r>
            <a:r>
              <a:rPr lang="es-ES" sz="2800" dirty="0" smtClean="0">
                <a:solidFill>
                  <a:srgbClr val="000000"/>
                </a:solidFill>
                <a:latin typeface="Arial Narrow" panose="020B0606020202030204" pitchFamily="34" charset="0"/>
              </a:rPr>
              <a:t>mínimo, igual o superior a  </a:t>
            </a:r>
            <a:r>
              <a:rPr lang="es-ES" sz="2800" dirty="0">
                <a:solidFill>
                  <a:srgbClr val="000000"/>
                </a:solidFill>
                <a:latin typeface="Arial Narrow" panose="020B0606020202030204" pitchFamily="34" charset="0"/>
              </a:rPr>
              <a:t>$1000).</a:t>
            </a:r>
          </a:p>
          <a:p>
            <a:pPr marL="717550" lvl="1" indent="-179388" algn="just">
              <a:spcBef>
                <a:spcPts val="0"/>
              </a:spcBef>
              <a:spcAft>
                <a:spcPts val="300"/>
              </a:spcAft>
              <a:buClr>
                <a:srgbClr val="C00000"/>
              </a:buClr>
            </a:pPr>
            <a:r>
              <a:rPr lang="es-ES" sz="2800" dirty="0">
                <a:solidFill>
                  <a:srgbClr val="000000"/>
                </a:solidFill>
                <a:latin typeface="Arial Narrow" panose="020B0606020202030204" pitchFamily="34" charset="0"/>
              </a:rPr>
              <a:t>Al monto obtenido se adicionan los intereses desde el vencimiento </a:t>
            </a:r>
            <a:r>
              <a:rPr lang="es-ES" sz="2800" dirty="0" smtClean="0">
                <a:solidFill>
                  <a:srgbClr val="000000"/>
                </a:solidFill>
                <a:latin typeface="Arial Narrow" panose="020B0606020202030204" pitchFamily="34" charset="0"/>
              </a:rPr>
              <a:t>de la cuota del mes anterior </a:t>
            </a:r>
            <a:r>
              <a:rPr lang="es-ES" sz="2800" dirty="0">
                <a:solidFill>
                  <a:srgbClr val="000000"/>
                </a:solidFill>
                <a:latin typeface="Arial Narrow" panose="020B0606020202030204" pitchFamily="34" charset="0"/>
              </a:rPr>
              <a:t>hasta la fecha de refinanciación del plan (tasa de financiación RG 4289).</a:t>
            </a:r>
          </a:p>
          <a:p>
            <a:pPr marL="538163" indent="-538163" algn="just">
              <a:spcBef>
                <a:spcPts val="0"/>
              </a:spcBef>
              <a:spcAft>
                <a:spcPts val="300"/>
              </a:spcAft>
              <a:buClr>
                <a:srgbClr val="C00000"/>
              </a:buClr>
              <a:buFont typeface="+mj-lt"/>
              <a:buAutoNum type="arabicParenR" startAt="4"/>
            </a:pPr>
            <a:r>
              <a:rPr lang="es-ES" sz="3200" u="sng" dirty="0">
                <a:solidFill>
                  <a:srgbClr val="000000"/>
                </a:solidFill>
                <a:latin typeface="Arial Narrow" panose="020B0606020202030204" pitchFamily="34" charset="0"/>
              </a:rPr>
              <a:t>Cantidad máxima de cuotas</a:t>
            </a:r>
          </a:p>
          <a:p>
            <a:pPr marL="717550" lvl="1" indent="-179388" algn="just">
              <a:spcBef>
                <a:spcPts val="0"/>
              </a:spcBef>
              <a:spcAft>
                <a:spcPts val="300"/>
              </a:spcAft>
              <a:buClr>
                <a:srgbClr val="C00000"/>
              </a:buClr>
            </a:pPr>
            <a:r>
              <a:rPr lang="es-ES" sz="2800" dirty="0" smtClean="0">
                <a:solidFill>
                  <a:srgbClr val="000000"/>
                </a:solidFill>
                <a:latin typeface="Arial Narrow" panose="020B0606020202030204" pitchFamily="34" charset="0"/>
              </a:rPr>
              <a:t>60 </a:t>
            </a:r>
            <a:r>
              <a:rPr lang="es-ES" sz="2800" dirty="0">
                <a:solidFill>
                  <a:srgbClr val="000000"/>
                </a:solidFill>
                <a:latin typeface="Arial Narrow" panose="020B0606020202030204" pitchFamily="34" charset="0"/>
              </a:rPr>
              <a:t>(Vto. 1º  16/9/2019)</a:t>
            </a:r>
          </a:p>
          <a:p>
            <a:pPr marL="717550" lvl="1" indent="-179388" algn="just">
              <a:spcBef>
                <a:spcPts val="0"/>
              </a:spcBef>
              <a:spcAft>
                <a:spcPts val="300"/>
              </a:spcAft>
              <a:buClr>
                <a:srgbClr val="C00000"/>
              </a:buClr>
            </a:pPr>
            <a:r>
              <a:rPr lang="es-ES" sz="2800" dirty="0">
                <a:solidFill>
                  <a:srgbClr val="000000"/>
                </a:solidFill>
                <a:latin typeface="Arial Narrow" panose="020B0606020202030204" pitchFamily="34" charset="0"/>
              </a:rPr>
              <a:t>Cuotas subsiguientes día 16 de cada mes.</a:t>
            </a:r>
          </a:p>
          <a:p>
            <a:pPr marL="538163" indent="-538163" algn="just">
              <a:spcBef>
                <a:spcPts val="0"/>
              </a:spcBef>
              <a:spcAft>
                <a:spcPts val="300"/>
              </a:spcAft>
              <a:buClr>
                <a:srgbClr val="C00000"/>
              </a:buClr>
              <a:buFont typeface="+mj-lt"/>
              <a:buAutoNum type="arabicParenR" startAt="4"/>
            </a:pPr>
            <a:r>
              <a:rPr lang="es-ES" sz="3200" u="sng" dirty="0">
                <a:solidFill>
                  <a:srgbClr val="000000"/>
                </a:solidFill>
                <a:latin typeface="Arial Narrow" panose="020B0606020202030204" pitchFamily="34" charset="0"/>
              </a:rPr>
              <a:t>Tasa de interés de financiamiento</a:t>
            </a:r>
          </a:p>
          <a:p>
            <a:pPr marL="355600" lvl="1" indent="182563" algn="just">
              <a:spcBef>
                <a:spcPts val="0"/>
              </a:spcBef>
              <a:spcAft>
                <a:spcPts val="300"/>
              </a:spcAft>
              <a:buClr>
                <a:srgbClr val="C00000"/>
              </a:buClr>
              <a:buNone/>
            </a:pPr>
            <a:r>
              <a:rPr lang="es-ES" sz="2800" dirty="0">
                <a:solidFill>
                  <a:srgbClr val="000000"/>
                </a:solidFill>
                <a:latin typeface="Arial Narrow" panose="020B0606020202030204" pitchFamily="34" charset="0"/>
              </a:rPr>
              <a:t>Tasa de referencia TM20 reducida 60%. Tope 2,50%.</a:t>
            </a:r>
            <a:endParaRPr lang="es-AR" sz="2800"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pPr/>
              <a:t>5</a:t>
            </a:fld>
            <a:endParaRPr lang="en-US" dirty="0"/>
          </a:p>
        </p:txBody>
      </p:sp>
    </p:spTree>
    <p:extLst>
      <p:ext uri="{BB962C8B-B14F-4D97-AF65-F5344CB8AC3E}">
        <p14:creationId xmlns:p14="http://schemas.microsoft.com/office/powerpoint/2010/main" val="29768370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sz="5400" u="sng" dirty="0" smtClean="0">
                <a:solidFill>
                  <a:srgbClr val="000000"/>
                </a:solidFill>
              </a:rPr>
              <a:t>CONDICIONES DEL PLAN</a:t>
            </a:r>
            <a:endParaRPr lang="es-AR" sz="5400" u="sng" dirty="0">
              <a:solidFill>
                <a:srgbClr val="000000"/>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520414238"/>
              </p:ext>
            </p:extLst>
          </p:nvPr>
        </p:nvGraphicFramePr>
        <p:xfrm>
          <a:off x="1023937" y="1862666"/>
          <a:ext cx="10719330" cy="4639733"/>
        </p:xfrm>
        <a:graphic>
          <a:graphicData uri="http://schemas.openxmlformats.org/drawingml/2006/table">
            <a:tbl>
              <a:tblPr firstRow="1">
                <a:tableStyleId>{21E4AEA4-8DFA-4A89-87EB-49C32662AFE0}</a:tableStyleId>
              </a:tblPr>
              <a:tblGrid>
                <a:gridCol w="2432476"/>
                <a:gridCol w="1233769"/>
                <a:gridCol w="1632921"/>
                <a:gridCol w="3442955"/>
                <a:gridCol w="1977209"/>
              </a:tblGrid>
              <a:tr h="1184613">
                <a:tc>
                  <a:txBody>
                    <a:bodyPr/>
                    <a:lstStyle/>
                    <a:p>
                      <a:pPr algn="ctr"/>
                      <a:r>
                        <a:rPr lang="es-ES" sz="2000" dirty="0" smtClean="0">
                          <a:solidFill>
                            <a:schemeClr val="tx1"/>
                          </a:solidFill>
                          <a:latin typeface="Arial Narrow" panose="020B0606020202030204" pitchFamily="34" charset="0"/>
                        </a:rPr>
                        <a:t>CONTRIBUYENTES</a:t>
                      </a:r>
                      <a:endParaRPr lang="es-AR" sz="2000"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sz="2000" dirty="0" smtClean="0">
                          <a:solidFill>
                            <a:schemeClr val="tx1"/>
                          </a:solidFill>
                          <a:latin typeface="Arial Narrow" panose="020B0606020202030204" pitchFamily="34" charset="0"/>
                        </a:rPr>
                        <a:t>PAGO A </a:t>
                      </a:r>
                    </a:p>
                    <a:p>
                      <a:pPr algn="ctr"/>
                      <a:r>
                        <a:rPr lang="es-ES" sz="2000" dirty="0" smtClean="0">
                          <a:solidFill>
                            <a:schemeClr val="tx1"/>
                          </a:solidFill>
                          <a:latin typeface="Arial Narrow" panose="020B0606020202030204" pitchFamily="34" charset="0"/>
                        </a:rPr>
                        <a:t>CUENTA</a:t>
                      </a:r>
                      <a:endParaRPr lang="es-AR" sz="2000"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sz="2000" dirty="0" smtClean="0">
                          <a:solidFill>
                            <a:schemeClr val="tx1"/>
                          </a:solidFill>
                          <a:latin typeface="Arial Narrow" panose="020B0606020202030204" pitchFamily="34" charset="0"/>
                        </a:rPr>
                        <a:t>CANTIDAD</a:t>
                      </a:r>
                      <a:endParaRPr lang="es-ES" sz="2000" baseline="0" dirty="0" smtClean="0">
                        <a:solidFill>
                          <a:schemeClr val="tx1"/>
                        </a:solidFill>
                        <a:latin typeface="Arial Narrow" panose="020B0606020202030204" pitchFamily="34" charset="0"/>
                      </a:endParaRPr>
                    </a:p>
                    <a:p>
                      <a:pPr algn="ctr"/>
                      <a:r>
                        <a:rPr lang="es-ES" sz="2000" baseline="0" dirty="0" smtClean="0">
                          <a:solidFill>
                            <a:schemeClr val="tx1"/>
                          </a:solidFill>
                          <a:latin typeface="Arial Narrow" panose="020B0606020202030204" pitchFamily="34" charset="0"/>
                        </a:rPr>
                        <a:t>DE CUOTAS</a:t>
                      </a:r>
                      <a:endParaRPr lang="es-AR" sz="2000"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sz="2000" dirty="0" smtClean="0">
                          <a:solidFill>
                            <a:schemeClr val="tx1"/>
                          </a:solidFill>
                          <a:latin typeface="Arial Narrow" panose="020B0606020202030204" pitchFamily="34" charset="0"/>
                        </a:rPr>
                        <a:t>TASAS EFECTIVA MENSUAL</a:t>
                      </a:r>
                    </a:p>
                    <a:p>
                      <a:pPr algn="ctr"/>
                      <a:r>
                        <a:rPr lang="es-ES" sz="2000" dirty="0" smtClean="0">
                          <a:solidFill>
                            <a:schemeClr val="tx1"/>
                          </a:solidFill>
                          <a:latin typeface="Arial Narrow" panose="020B0606020202030204" pitchFamily="34" charset="0"/>
                        </a:rPr>
                        <a:t>DE FINANCIAMIENTO</a:t>
                      </a:r>
                    </a:p>
                    <a:p>
                      <a:pPr algn="ctr"/>
                      <a:r>
                        <a:rPr lang="es-ES" sz="2000" dirty="0" smtClean="0">
                          <a:solidFill>
                            <a:schemeClr val="tx1"/>
                          </a:solidFill>
                          <a:latin typeface="Arial Narrow" panose="020B0606020202030204" pitchFamily="34" charset="0"/>
                        </a:rPr>
                        <a:t>TASA TM20 REDUCIDAS</a:t>
                      </a:r>
                      <a:endParaRPr lang="es-AR" sz="2000"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sz="2000" dirty="0" smtClean="0">
                          <a:solidFill>
                            <a:schemeClr val="tx1"/>
                          </a:solidFill>
                          <a:latin typeface="Arial Narrow" panose="020B0606020202030204" pitchFamily="34" charset="0"/>
                        </a:rPr>
                        <a:t>TOPE DE</a:t>
                      </a:r>
                    </a:p>
                    <a:p>
                      <a:pPr algn="ctr"/>
                      <a:r>
                        <a:rPr lang="es-ES" sz="2000" baseline="0" dirty="0" smtClean="0">
                          <a:solidFill>
                            <a:schemeClr val="tx1"/>
                          </a:solidFill>
                          <a:latin typeface="Arial Narrow" panose="020B0606020202030204" pitchFamily="34" charset="0"/>
                        </a:rPr>
                        <a:t>TASA</a:t>
                      </a:r>
                      <a:endParaRPr lang="es-AR" sz="2000"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r>
              <a:tr h="1184613">
                <a:tc>
                  <a:txBody>
                    <a:bodyPr/>
                    <a:lstStyle/>
                    <a:p>
                      <a:pPr algn="ctr"/>
                      <a:r>
                        <a:rPr lang="es-ES" dirty="0" err="1" smtClean="0">
                          <a:solidFill>
                            <a:schemeClr val="tx1"/>
                          </a:solidFill>
                          <a:latin typeface="Arial Narrow" panose="020B0606020202030204" pitchFamily="34" charset="0"/>
                        </a:rPr>
                        <a:t>MiPYMES</a:t>
                      </a:r>
                      <a:endParaRPr lang="es-ES" dirty="0" smtClean="0">
                        <a:solidFill>
                          <a:schemeClr val="tx1"/>
                        </a:solidFill>
                        <a:latin typeface="Arial Narrow" panose="020B0606020202030204" pitchFamily="34" charset="0"/>
                      </a:endParaRPr>
                    </a:p>
                    <a:p>
                      <a:pPr algn="ctr"/>
                      <a:r>
                        <a:rPr lang="es-ES" dirty="0" smtClean="0">
                          <a:solidFill>
                            <a:schemeClr val="tx1"/>
                          </a:solidFill>
                          <a:latin typeface="Arial Narrow" panose="020B0606020202030204" pitchFamily="34" charset="0"/>
                        </a:rPr>
                        <a:t>INSCRIPTAS</a:t>
                      </a:r>
                    </a:p>
                    <a:p>
                      <a:pPr algn="ctr"/>
                      <a:r>
                        <a:rPr lang="es-ES" dirty="0" smtClean="0">
                          <a:solidFill>
                            <a:schemeClr val="tx1"/>
                          </a:solidFill>
                          <a:latin typeface="Arial Narrow" panose="020B0606020202030204" pitchFamily="34" charset="0"/>
                        </a:rPr>
                        <a:t>REGISTRO</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1%</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60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60%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2,50%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r>
              <a:tr h="829229">
                <a:tc>
                  <a:txBody>
                    <a:bodyPr/>
                    <a:lstStyle/>
                    <a:p>
                      <a:pPr algn="ctr"/>
                      <a:r>
                        <a:rPr lang="es-ES" dirty="0" smtClean="0">
                          <a:solidFill>
                            <a:schemeClr val="tx1"/>
                          </a:solidFill>
                          <a:latin typeface="Arial Narrow" panose="020B0606020202030204" pitchFamily="34" charset="0"/>
                        </a:rPr>
                        <a:t>MONOTRIBUTISTAS Y AUTÓNOMOS</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1%</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60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60%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2,50%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r>
              <a:tr h="480426">
                <a:tc rowSpan="3">
                  <a:txBody>
                    <a:bodyPr/>
                    <a:lstStyle/>
                    <a:p>
                      <a:pPr algn="ctr"/>
                      <a:r>
                        <a:rPr lang="es-ES" dirty="0" smtClean="0">
                          <a:solidFill>
                            <a:schemeClr val="tx1"/>
                          </a:solidFill>
                          <a:latin typeface="Arial Narrow" panose="020B0606020202030204" pitchFamily="34" charset="0"/>
                        </a:rPr>
                        <a:t>RESTO</a:t>
                      </a:r>
                      <a:r>
                        <a:rPr lang="es-ES" baseline="0" dirty="0" smtClean="0">
                          <a:solidFill>
                            <a:schemeClr val="tx1"/>
                          </a:solidFill>
                          <a:latin typeface="Arial Narrow" panose="020B0606020202030204" pitchFamily="34" charset="0"/>
                        </a:rPr>
                        <a:t> DE CONTRIBUYENTES</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5%</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36</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80%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r>
              <a:tr h="480426">
                <a:tc vMerge="1">
                  <a:txBody>
                    <a:bodyPr/>
                    <a:lstStyle/>
                    <a:p>
                      <a:pPr algn="ct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10%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48</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70%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r>
              <a:tr h="480426">
                <a:tc vMerge="1">
                  <a:txBody>
                    <a:bodyPr/>
                    <a:lstStyle/>
                    <a:p>
                      <a:pPr algn="ct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20%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60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60%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lang="es-ES" dirty="0" smtClean="0">
                          <a:solidFill>
                            <a:schemeClr val="tx1"/>
                          </a:solidFill>
                          <a:latin typeface="Arial Narrow" panose="020B0606020202030204" pitchFamily="34" charset="0"/>
                        </a:rPr>
                        <a:t>2,50%</a:t>
                      </a:r>
                      <a:endParaRPr lang="es-AR" dirty="0">
                        <a:solidFill>
                          <a:schemeClr val="tx1"/>
                        </a:solidFill>
                        <a:latin typeface="Arial Narrow" panose="020B0606020202030204" pitchFamily="34" charset="0"/>
                      </a:endParaRP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r>
            </a:tbl>
          </a:graphicData>
        </a:graphic>
      </p:graphicFrame>
      <p:sp>
        <p:nvSpPr>
          <p:cNvPr id="6" name="Marcador de número de diapositiva 5"/>
          <p:cNvSpPr>
            <a:spLocks noGrp="1"/>
          </p:cNvSpPr>
          <p:nvPr>
            <p:ph type="sldNum" sz="quarter" idx="12"/>
          </p:nvPr>
        </p:nvSpPr>
        <p:spPr/>
        <p:txBody>
          <a:bodyPr/>
          <a:lstStyle/>
          <a:p>
            <a:fld id="{4FAB73BC-B049-4115-A692-8D63A059BFB8}" type="slidenum">
              <a:rPr lang="en-US" smtClean="0"/>
              <a:t>6</a:t>
            </a:fld>
            <a:endParaRPr lang="en-US" dirty="0"/>
          </a:p>
        </p:txBody>
      </p:sp>
    </p:spTree>
    <p:extLst>
      <p:ext uri="{BB962C8B-B14F-4D97-AF65-F5344CB8AC3E}">
        <p14:creationId xmlns:p14="http://schemas.microsoft.com/office/powerpoint/2010/main" val="21161473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80194" y="363050"/>
            <a:ext cx="11167873" cy="1499616"/>
          </a:xfrm>
        </p:spPr>
        <p:txBody>
          <a:bodyPr>
            <a:normAutofit/>
          </a:bodyPr>
          <a:lstStyle/>
          <a:p>
            <a:r>
              <a:rPr lang="es-ES" sz="4000" u="sng" dirty="0" smtClean="0">
                <a:solidFill>
                  <a:srgbClr val="000000"/>
                </a:solidFill>
              </a:rPr>
              <a:t>ENCUADRAMIENTO MIPYME RES. (SEPYME) 220/19</a:t>
            </a:r>
            <a:endParaRPr lang="es-AR" sz="4000" u="sng" dirty="0">
              <a:solidFill>
                <a:srgbClr val="000000"/>
              </a:solidFill>
            </a:endParaRPr>
          </a:p>
        </p:txBody>
      </p:sp>
      <p:sp>
        <p:nvSpPr>
          <p:cNvPr id="3" name="Marcador de contenido 2"/>
          <p:cNvSpPr>
            <a:spLocks noGrp="1"/>
          </p:cNvSpPr>
          <p:nvPr>
            <p:ph idx="1"/>
          </p:nvPr>
        </p:nvSpPr>
        <p:spPr>
          <a:xfrm>
            <a:off x="939003" y="1404164"/>
            <a:ext cx="10896939" cy="5029199"/>
          </a:xfrm>
        </p:spPr>
        <p:txBody>
          <a:bodyPr>
            <a:normAutofit/>
          </a:bodyPr>
          <a:lstStyle/>
          <a:p>
            <a:pPr algn="ctr"/>
            <a:r>
              <a:rPr lang="es-ES" sz="1600" dirty="0" smtClean="0">
                <a:solidFill>
                  <a:srgbClr val="000000"/>
                </a:solidFill>
                <a:latin typeface="Arial Narrow" panose="020B0606020202030204" pitchFamily="34" charset="0"/>
              </a:rPr>
              <a:t>A. LÍMITES DE VENTAS TOTALES ANUALES EXPRESADOS EN PESOS ($)</a:t>
            </a:r>
          </a:p>
          <a:p>
            <a:pPr algn="ctr"/>
            <a:endParaRPr lang="es-ES" sz="1600" dirty="0">
              <a:solidFill>
                <a:srgbClr val="000000"/>
              </a:solidFill>
              <a:latin typeface="Arial Narrow" panose="020B0606020202030204" pitchFamily="34" charset="0"/>
            </a:endParaRPr>
          </a:p>
          <a:p>
            <a:pPr algn="ctr"/>
            <a:endParaRPr lang="es-ES" sz="1600" dirty="0" smtClean="0">
              <a:solidFill>
                <a:srgbClr val="000000"/>
              </a:solidFill>
              <a:latin typeface="Arial Narrow" panose="020B0606020202030204" pitchFamily="34" charset="0"/>
            </a:endParaRPr>
          </a:p>
          <a:p>
            <a:endParaRPr lang="es-ES" sz="1600" dirty="0">
              <a:solidFill>
                <a:srgbClr val="000000"/>
              </a:solidFill>
              <a:latin typeface="Arial Narrow" panose="020B0606020202030204" pitchFamily="34" charset="0"/>
            </a:endParaRPr>
          </a:p>
          <a:p>
            <a:pPr algn="ctr"/>
            <a:endParaRPr lang="es-ES" sz="500" dirty="0" smtClean="0">
              <a:solidFill>
                <a:srgbClr val="000000"/>
              </a:solidFill>
              <a:latin typeface="Arial Narrow" panose="020B0606020202030204" pitchFamily="34" charset="0"/>
            </a:endParaRPr>
          </a:p>
          <a:p>
            <a:pPr algn="ctr"/>
            <a:r>
              <a:rPr lang="es-ES" sz="1600" dirty="0" smtClean="0">
                <a:solidFill>
                  <a:srgbClr val="000000"/>
                </a:solidFill>
                <a:latin typeface="Arial Narrow" panose="020B0606020202030204" pitchFamily="34" charset="0"/>
              </a:rPr>
              <a:t>B. LÍMITES DE PERSONAL OCUPADO</a:t>
            </a:r>
          </a:p>
          <a:p>
            <a:pPr algn="ctr"/>
            <a:endParaRPr lang="es-ES" sz="1600" dirty="0" smtClean="0">
              <a:solidFill>
                <a:srgbClr val="000000"/>
              </a:solidFill>
              <a:latin typeface="Arial Narrow" panose="020B0606020202030204" pitchFamily="34" charset="0"/>
            </a:endParaRPr>
          </a:p>
          <a:p>
            <a:pPr algn="ctr"/>
            <a:endParaRPr lang="es-ES" sz="1600" dirty="0" smtClean="0">
              <a:solidFill>
                <a:srgbClr val="000000"/>
              </a:solidFill>
              <a:latin typeface="Arial Narrow" panose="020B0606020202030204" pitchFamily="34" charset="0"/>
            </a:endParaRPr>
          </a:p>
          <a:p>
            <a:pPr algn="ctr"/>
            <a:endParaRPr lang="es-ES" sz="1600" dirty="0">
              <a:solidFill>
                <a:srgbClr val="000000"/>
              </a:solidFill>
              <a:latin typeface="Arial Narrow" panose="020B0606020202030204" pitchFamily="34" charset="0"/>
            </a:endParaRPr>
          </a:p>
          <a:p>
            <a:pPr algn="ctr"/>
            <a:endParaRPr lang="es-ES" sz="700" dirty="0" smtClean="0">
              <a:solidFill>
                <a:srgbClr val="000000"/>
              </a:solidFill>
              <a:latin typeface="Arial Narrow" panose="020B0606020202030204" pitchFamily="34" charset="0"/>
            </a:endParaRPr>
          </a:p>
          <a:p>
            <a:pPr algn="ctr"/>
            <a:endParaRPr lang="es-ES" sz="700" dirty="0" smtClean="0">
              <a:solidFill>
                <a:srgbClr val="000000"/>
              </a:solidFill>
              <a:latin typeface="Arial Narrow" panose="020B0606020202030204" pitchFamily="34" charset="0"/>
            </a:endParaRPr>
          </a:p>
          <a:p>
            <a:pPr algn="ctr"/>
            <a:r>
              <a:rPr lang="es-ES" sz="1600" dirty="0" smtClean="0">
                <a:solidFill>
                  <a:srgbClr val="000000"/>
                </a:solidFill>
                <a:latin typeface="Arial Narrow" panose="020B0606020202030204" pitchFamily="34" charset="0"/>
              </a:rPr>
              <a:t>C. LÍMITE DE ACTIVOS EXPRESADOS EN PESOS ($)</a:t>
            </a:r>
          </a:p>
          <a:p>
            <a:endParaRPr lang="es-ES" sz="1600" dirty="0" smtClean="0">
              <a:solidFill>
                <a:srgbClr val="000000"/>
              </a:solidFill>
              <a:latin typeface="Arial Narrow" panose="020B0606020202030204" pitchFamily="34" charset="0"/>
            </a:endParaRPr>
          </a:p>
          <a:p>
            <a:endParaRPr lang="es-ES" sz="1600" dirty="0">
              <a:solidFill>
                <a:srgbClr val="000000"/>
              </a:solidFill>
              <a:latin typeface="Arial Narrow" panose="020B0606020202030204" pitchFamily="34" charset="0"/>
            </a:endParaRPr>
          </a:p>
          <a:p>
            <a:endParaRPr lang="es-ES" sz="1600" dirty="0" smtClean="0">
              <a:solidFill>
                <a:srgbClr val="000000"/>
              </a:solidFill>
              <a:latin typeface="Arial Narrow" panose="020B0606020202030204" pitchFamily="34" charset="0"/>
            </a:endParaRPr>
          </a:p>
          <a:p>
            <a:endParaRPr lang="es-ES" sz="1600" dirty="0">
              <a:solidFill>
                <a:srgbClr val="000000"/>
              </a:solidFill>
              <a:latin typeface="Arial Narrow" panose="020B0606020202030204" pitchFamily="34" charset="0"/>
            </a:endParaRPr>
          </a:p>
          <a:p>
            <a:endParaRPr lang="es-ES" sz="1600" dirty="0">
              <a:solidFill>
                <a:srgbClr val="000000"/>
              </a:solidFill>
              <a:latin typeface="Arial Narrow" panose="020B0606020202030204" pitchFamily="34" charset="0"/>
            </a:endParaRPr>
          </a:p>
          <a:p>
            <a:endParaRPr lang="es-AR" sz="1600" dirty="0">
              <a:solidFill>
                <a:srgbClr val="000000"/>
              </a:solidFill>
              <a:latin typeface="Arial Narrow" panose="020B0606020202030204" pitchFamily="34" charset="0"/>
            </a:endParaRPr>
          </a:p>
        </p:txBody>
      </p:sp>
      <p:sp>
        <p:nvSpPr>
          <p:cNvPr id="9" name="Marcador de número de diapositiva 8"/>
          <p:cNvSpPr>
            <a:spLocks noGrp="1"/>
          </p:cNvSpPr>
          <p:nvPr>
            <p:ph type="sldNum" sz="quarter" idx="12"/>
          </p:nvPr>
        </p:nvSpPr>
        <p:spPr/>
        <p:txBody>
          <a:bodyPr/>
          <a:lstStyle/>
          <a:p>
            <a:fld id="{4FAB73BC-B049-4115-A692-8D63A059BFB8}" type="slidenum">
              <a:rPr lang="en-US" smtClean="0"/>
              <a:t>7</a:t>
            </a:fld>
            <a:endParaRPr lang="en-US" dirty="0"/>
          </a:p>
        </p:txBody>
      </p:sp>
      <p:graphicFrame>
        <p:nvGraphicFramePr>
          <p:cNvPr id="10" name="Marcador de contenido 4"/>
          <p:cNvGraphicFramePr>
            <a:graphicFrameLocks/>
          </p:cNvGraphicFramePr>
          <p:nvPr>
            <p:extLst>
              <p:ext uri="{D42A27DB-BD31-4B8C-83A1-F6EECF244321}">
                <p14:modId xmlns:p14="http://schemas.microsoft.com/office/powerpoint/2010/main" val="510756892"/>
              </p:ext>
            </p:extLst>
          </p:nvPr>
        </p:nvGraphicFramePr>
        <p:xfrm>
          <a:off x="1092318" y="1713894"/>
          <a:ext cx="10743624" cy="1447800"/>
        </p:xfrm>
        <a:graphic>
          <a:graphicData uri="http://schemas.openxmlformats.org/drawingml/2006/table">
            <a:tbl>
              <a:tblPr firstRow="1" bandRow="1">
                <a:tableStyleId>{073A0DAA-6AF3-43AB-8588-CEC1D06C72B9}</a:tableStyleId>
              </a:tblPr>
              <a:tblGrid>
                <a:gridCol w="1790604"/>
                <a:gridCol w="1790604"/>
                <a:gridCol w="1790604"/>
                <a:gridCol w="1790604"/>
                <a:gridCol w="1790604"/>
                <a:gridCol w="1790604"/>
              </a:tblGrid>
              <a:tr h="268282">
                <a:tc>
                  <a:txBody>
                    <a:bodyPr/>
                    <a:lstStyle/>
                    <a:p>
                      <a:pPr algn="ctr" fontAlgn="ctr">
                        <a:spcAft>
                          <a:spcPts val="0"/>
                        </a:spcAft>
                      </a:pPr>
                      <a:r>
                        <a:rPr lang="es-AR" sz="1400" b="1" dirty="0">
                          <a:effectLst/>
                          <a:latin typeface="Arial Narrow" panose="020B0606020202030204" pitchFamily="34" charset="0"/>
                        </a:rPr>
                        <a:t>Categoría</a:t>
                      </a:r>
                      <a:endParaRPr lang="es-AR" sz="1400" dirty="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b="1" dirty="0">
                          <a:effectLst/>
                          <a:latin typeface="Arial Narrow" panose="020B0606020202030204" pitchFamily="34" charset="0"/>
                        </a:rPr>
                        <a:t>Construcción</a:t>
                      </a:r>
                      <a:endParaRPr lang="es-AR" sz="1400" dirty="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b="1">
                          <a:effectLst/>
                          <a:latin typeface="Arial Narrow" panose="020B0606020202030204" pitchFamily="34" charset="0"/>
                        </a:rPr>
                        <a:t>Servicios</a:t>
                      </a:r>
                      <a:endParaRPr lang="es-AR" sz="140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b="1">
                          <a:effectLst/>
                          <a:latin typeface="Arial Narrow" panose="020B0606020202030204" pitchFamily="34" charset="0"/>
                        </a:rPr>
                        <a:t>Comercio</a:t>
                      </a:r>
                      <a:endParaRPr lang="es-AR" sz="140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b="1">
                          <a:effectLst/>
                          <a:latin typeface="Arial Narrow" panose="020B0606020202030204" pitchFamily="34" charset="0"/>
                        </a:rPr>
                        <a:t>Industria y minería</a:t>
                      </a:r>
                      <a:endParaRPr lang="es-AR" sz="140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b="1">
                          <a:effectLst/>
                          <a:latin typeface="Arial Narrow" panose="020B0606020202030204" pitchFamily="34" charset="0"/>
                        </a:rPr>
                        <a:t>Agropecuario</a:t>
                      </a:r>
                      <a:endParaRPr lang="es-AR" sz="1400">
                        <a:effectLst/>
                        <a:latin typeface="Arial Narrow" panose="020B0606020202030204" pitchFamily="34" charset="0"/>
                      </a:endParaRPr>
                    </a:p>
                  </a:txBody>
                  <a:tcPr marL="38100" marR="38100" marT="38100" marB="38100" anchor="ctr"/>
                </a:tc>
              </a:tr>
              <a:tr h="254000">
                <a:tc>
                  <a:txBody>
                    <a:bodyPr/>
                    <a:lstStyle/>
                    <a:p>
                      <a:pPr fontAlgn="ctr">
                        <a:spcAft>
                          <a:spcPts val="0"/>
                        </a:spcAft>
                      </a:pPr>
                      <a:r>
                        <a:rPr lang="es-AR" sz="1400" dirty="0">
                          <a:effectLst/>
                          <a:latin typeface="Arial Narrow" panose="020B0606020202030204" pitchFamily="34" charset="0"/>
                        </a:rPr>
                        <a:t>Micro</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12.710.000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6.740.000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23.560.000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21.990.000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10.150.000</a:t>
                      </a:r>
                    </a:p>
                  </a:txBody>
                  <a:tcPr marL="38100" marR="38100" marT="38100" marB="38100" anchor="ctr"/>
                </a:tc>
              </a:tr>
              <a:tr h="254000">
                <a:tc>
                  <a:txBody>
                    <a:bodyPr/>
                    <a:lstStyle/>
                    <a:p>
                      <a:pPr fontAlgn="ctr">
                        <a:spcAft>
                          <a:spcPts val="0"/>
                        </a:spcAft>
                      </a:pPr>
                      <a:r>
                        <a:rPr lang="es-AR" sz="1400" dirty="0">
                          <a:effectLst/>
                          <a:latin typeface="Arial Narrow" panose="020B0606020202030204" pitchFamily="34" charset="0"/>
                        </a:rPr>
                        <a:t>Pequeña</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75.380.000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40.410.000</a:t>
                      </a:r>
                    </a:p>
                  </a:txBody>
                  <a:tcPr marL="38100" marR="38100" marT="38100" marB="38100" anchor="ctr"/>
                </a:tc>
                <a:tc>
                  <a:txBody>
                    <a:bodyPr/>
                    <a:lstStyle/>
                    <a:p>
                      <a:pPr algn="ctr" fontAlgn="ctr">
                        <a:spcAft>
                          <a:spcPts val="0"/>
                        </a:spcAft>
                      </a:pPr>
                      <a:r>
                        <a:rPr lang="es-AR" sz="1400" dirty="0" smtClean="0">
                          <a:effectLst/>
                          <a:latin typeface="Arial Narrow" panose="020B0606020202030204" pitchFamily="34" charset="0"/>
                        </a:rPr>
                        <a:t>141.680.000</a:t>
                      </a:r>
                      <a:endParaRPr lang="es-AR" sz="1400" dirty="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157.740.000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38.180.000</a:t>
                      </a:r>
                    </a:p>
                  </a:txBody>
                  <a:tcPr marL="38100" marR="38100" marT="38100" marB="38100" anchor="ctr"/>
                </a:tc>
              </a:tr>
              <a:tr h="254000">
                <a:tc>
                  <a:txBody>
                    <a:bodyPr/>
                    <a:lstStyle/>
                    <a:p>
                      <a:pPr fontAlgn="ctr">
                        <a:spcAft>
                          <a:spcPts val="0"/>
                        </a:spcAft>
                      </a:pPr>
                      <a:r>
                        <a:rPr lang="es-AR" sz="1400">
                          <a:effectLst/>
                          <a:latin typeface="Arial Narrow" panose="020B0606020202030204" pitchFamily="34" charset="0"/>
                        </a:rPr>
                        <a:t>Mediana tramo 1</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420.570.000</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337.200.000</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1.190.400.000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986.080.000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272.020.000</a:t>
                      </a:r>
                    </a:p>
                  </a:txBody>
                  <a:tcPr marL="38100" marR="38100" marT="38100" marB="38100" anchor="ctr"/>
                </a:tc>
              </a:tr>
              <a:tr h="254000">
                <a:tc>
                  <a:txBody>
                    <a:bodyPr/>
                    <a:lstStyle/>
                    <a:p>
                      <a:pPr fontAlgn="ctr">
                        <a:spcAft>
                          <a:spcPts val="0"/>
                        </a:spcAft>
                      </a:pPr>
                      <a:r>
                        <a:rPr lang="es-AR" sz="1400" dirty="0">
                          <a:effectLst/>
                          <a:latin typeface="Arial Narrow" panose="020B0606020202030204" pitchFamily="34" charset="0"/>
                        </a:rPr>
                        <a:t>Mediana tramo 2</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630.790.000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481.570.000</a:t>
                      </a:r>
                    </a:p>
                  </a:txBody>
                  <a:tcPr marL="38100" marR="38100" marT="38100" marB="38100" anchor="ctr"/>
                </a:tc>
                <a:tc>
                  <a:txBody>
                    <a:bodyPr/>
                    <a:lstStyle/>
                    <a:p>
                      <a:pPr algn="ctr" fontAlgn="ctr">
                        <a:spcAft>
                          <a:spcPts val="0"/>
                        </a:spcAft>
                      </a:pPr>
                      <a:r>
                        <a:rPr lang="es-AR" sz="1400" dirty="0" smtClean="0">
                          <a:effectLst/>
                          <a:latin typeface="Arial Narrow" panose="020B0606020202030204" pitchFamily="34" charset="0"/>
                        </a:rPr>
                        <a:t>1.700.590.000</a:t>
                      </a:r>
                      <a:endParaRPr lang="es-AR" sz="1400" dirty="0">
                        <a:effectLst/>
                        <a:latin typeface="Arial Narrow" panose="020B0606020202030204" pitchFamily="34" charset="0"/>
                      </a:endParaRP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1.441.090.000</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431.450.000</a:t>
                      </a:r>
                    </a:p>
                  </a:txBody>
                  <a:tcPr marL="38100" marR="38100" marT="38100" marB="38100" anchor="ctr"/>
                </a:tc>
              </a:tr>
            </a:tbl>
          </a:graphicData>
        </a:graphic>
      </p:graphicFrame>
      <p:graphicFrame>
        <p:nvGraphicFramePr>
          <p:cNvPr id="13" name="Marcador de contenido 6"/>
          <p:cNvGraphicFramePr>
            <a:graphicFrameLocks/>
          </p:cNvGraphicFramePr>
          <p:nvPr>
            <p:extLst>
              <p:ext uri="{D42A27DB-BD31-4B8C-83A1-F6EECF244321}">
                <p14:modId xmlns:p14="http://schemas.microsoft.com/office/powerpoint/2010/main" val="1587949942"/>
              </p:ext>
            </p:extLst>
          </p:nvPr>
        </p:nvGraphicFramePr>
        <p:xfrm>
          <a:off x="1092318" y="3562030"/>
          <a:ext cx="10743624" cy="1737360"/>
        </p:xfrm>
        <a:graphic>
          <a:graphicData uri="http://schemas.openxmlformats.org/drawingml/2006/table">
            <a:tbl>
              <a:tblPr>
                <a:tableStyleId>{073A0DAA-6AF3-43AB-8588-CEC1D06C72B9}</a:tableStyleId>
              </a:tblPr>
              <a:tblGrid>
                <a:gridCol w="1790604"/>
                <a:gridCol w="1790604"/>
                <a:gridCol w="1790604"/>
                <a:gridCol w="1790604"/>
                <a:gridCol w="1790604"/>
                <a:gridCol w="1790604"/>
              </a:tblGrid>
              <a:tr h="235736">
                <a:tc rowSpan="2">
                  <a:txBody>
                    <a:bodyPr/>
                    <a:lstStyle/>
                    <a:p>
                      <a:pPr algn="ctr" fontAlgn="ctr">
                        <a:spcAft>
                          <a:spcPts val="0"/>
                        </a:spcAft>
                      </a:pPr>
                      <a:r>
                        <a:rPr lang="es-AR" sz="1400" b="1" dirty="0">
                          <a:solidFill>
                            <a:schemeClr val="bg1"/>
                          </a:solidFill>
                          <a:effectLst/>
                          <a:latin typeface="Arial Narrow" panose="020B0606020202030204" pitchFamily="34" charset="0"/>
                        </a:rPr>
                        <a:t>Tramo</a:t>
                      </a:r>
                    </a:p>
                  </a:txBody>
                  <a:tcPr marL="38100" marR="38100" marT="38100" marB="38100" anchor="ctr">
                    <a:solidFill>
                      <a:schemeClr val="tx1"/>
                    </a:solidFill>
                  </a:tcPr>
                </a:tc>
                <a:tc gridSpan="5">
                  <a:txBody>
                    <a:bodyPr/>
                    <a:lstStyle/>
                    <a:p>
                      <a:pPr algn="ctr" fontAlgn="ctr">
                        <a:spcAft>
                          <a:spcPts val="0"/>
                        </a:spcAft>
                      </a:pPr>
                      <a:r>
                        <a:rPr lang="es-AR" sz="1400" b="1" dirty="0">
                          <a:solidFill>
                            <a:schemeClr val="bg1"/>
                          </a:solidFill>
                          <a:effectLst/>
                          <a:latin typeface="Arial Narrow" panose="020B0606020202030204" pitchFamily="34" charset="0"/>
                        </a:rPr>
                        <a:t>Actividad</a:t>
                      </a:r>
                    </a:p>
                  </a:txBody>
                  <a:tcPr marL="38100" marR="38100" marT="38100" marB="38100" anchor="ctr">
                    <a:solidFill>
                      <a:schemeClr val="tx1"/>
                    </a:solidFill>
                  </a:tcPr>
                </a:tc>
                <a:tc hMerge="1">
                  <a:txBody>
                    <a:bodyPr/>
                    <a:lstStyle/>
                    <a:p>
                      <a:endParaRPr lang="es-AR"/>
                    </a:p>
                  </a:txBody>
                  <a:tcPr/>
                </a:tc>
                <a:tc hMerge="1">
                  <a:txBody>
                    <a:bodyPr/>
                    <a:lstStyle/>
                    <a:p>
                      <a:endParaRPr lang="es-AR"/>
                    </a:p>
                  </a:txBody>
                  <a:tcPr/>
                </a:tc>
                <a:tc hMerge="1">
                  <a:txBody>
                    <a:bodyPr/>
                    <a:lstStyle/>
                    <a:p>
                      <a:endParaRPr lang="es-AR"/>
                    </a:p>
                  </a:txBody>
                  <a:tcPr/>
                </a:tc>
                <a:tc hMerge="1">
                  <a:txBody>
                    <a:bodyPr/>
                    <a:lstStyle/>
                    <a:p>
                      <a:endParaRPr lang="es-AR"/>
                    </a:p>
                  </a:txBody>
                  <a:tcPr/>
                </a:tc>
              </a:tr>
              <a:tr h="235736">
                <a:tc vMerge="1">
                  <a:txBody>
                    <a:bodyPr/>
                    <a:lstStyle/>
                    <a:p>
                      <a:endParaRPr lang="es-AR"/>
                    </a:p>
                  </a:txBody>
                  <a:tcPr/>
                </a:tc>
                <a:tc>
                  <a:txBody>
                    <a:bodyPr/>
                    <a:lstStyle/>
                    <a:p>
                      <a:pPr algn="ctr" fontAlgn="ctr">
                        <a:spcAft>
                          <a:spcPts val="0"/>
                        </a:spcAft>
                      </a:pPr>
                      <a:r>
                        <a:rPr lang="es-AR" sz="1400" b="1" dirty="0">
                          <a:solidFill>
                            <a:schemeClr val="bg1"/>
                          </a:solidFill>
                          <a:effectLst/>
                          <a:latin typeface="Arial Narrow" panose="020B0606020202030204" pitchFamily="34" charset="0"/>
                        </a:rPr>
                        <a:t>Construcción</a:t>
                      </a:r>
                    </a:p>
                  </a:txBody>
                  <a:tcPr marL="38100" marR="38100" marT="38100" marB="38100" anchor="ctr">
                    <a:solidFill>
                      <a:schemeClr val="tx1"/>
                    </a:solidFill>
                  </a:tcPr>
                </a:tc>
                <a:tc>
                  <a:txBody>
                    <a:bodyPr/>
                    <a:lstStyle/>
                    <a:p>
                      <a:pPr algn="ctr" fontAlgn="ctr">
                        <a:spcAft>
                          <a:spcPts val="0"/>
                        </a:spcAft>
                      </a:pPr>
                      <a:r>
                        <a:rPr lang="es-AR" sz="1400" b="1" dirty="0">
                          <a:solidFill>
                            <a:schemeClr val="bg1"/>
                          </a:solidFill>
                          <a:effectLst/>
                          <a:latin typeface="Arial Narrow" panose="020B0606020202030204" pitchFamily="34" charset="0"/>
                        </a:rPr>
                        <a:t>Servicios</a:t>
                      </a:r>
                    </a:p>
                  </a:txBody>
                  <a:tcPr marL="38100" marR="38100" marT="38100" marB="38100" anchor="ctr">
                    <a:solidFill>
                      <a:schemeClr val="tx1"/>
                    </a:solidFill>
                  </a:tcPr>
                </a:tc>
                <a:tc>
                  <a:txBody>
                    <a:bodyPr/>
                    <a:lstStyle/>
                    <a:p>
                      <a:pPr algn="ctr" fontAlgn="ctr">
                        <a:spcAft>
                          <a:spcPts val="0"/>
                        </a:spcAft>
                      </a:pPr>
                      <a:r>
                        <a:rPr lang="es-AR" sz="1400" b="1" dirty="0">
                          <a:solidFill>
                            <a:schemeClr val="bg1"/>
                          </a:solidFill>
                          <a:effectLst/>
                          <a:latin typeface="Arial Narrow" panose="020B0606020202030204" pitchFamily="34" charset="0"/>
                        </a:rPr>
                        <a:t>Comercio</a:t>
                      </a:r>
                    </a:p>
                  </a:txBody>
                  <a:tcPr marL="38100" marR="38100" marT="38100" marB="38100" anchor="ctr">
                    <a:solidFill>
                      <a:schemeClr val="tx1"/>
                    </a:solidFill>
                  </a:tcPr>
                </a:tc>
                <a:tc>
                  <a:txBody>
                    <a:bodyPr/>
                    <a:lstStyle/>
                    <a:p>
                      <a:pPr algn="ctr" fontAlgn="ctr">
                        <a:spcAft>
                          <a:spcPts val="0"/>
                        </a:spcAft>
                      </a:pPr>
                      <a:r>
                        <a:rPr lang="es-AR" sz="1400" b="1" dirty="0">
                          <a:solidFill>
                            <a:schemeClr val="bg1"/>
                          </a:solidFill>
                          <a:effectLst/>
                          <a:latin typeface="Arial Narrow" panose="020B0606020202030204" pitchFamily="34" charset="0"/>
                        </a:rPr>
                        <a:t>Industria y Minería</a:t>
                      </a:r>
                    </a:p>
                  </a:txBody>
                  <a:tcPr marL="38100" marR="38100" marT="38100" marB="38100" anchor="ctr">
                    <a:solidFill>
                      <a:schemeClr val="tx1"/>
                    </a:solidFill>
                  </a:tcPr>
                </a:tc>
                <a:tc>
                  <a:txBody>
                    <a:bodyPr/>
                    <a:lstStyle/>
                    <a:p>
                      <a:pPr algn="ctr" fontAlgn="ctr">
                        <a:spcAft>
                          <a:spcPts val="0"/>
                        </a:spcAft>
                      </a:pPr>
                      <a:r>
                        <a:rPr lang="es-AR" sz="1400" b="1" dirty="0">
                          <a:solidFill>
                            <a:schemeClr val="bg1"/>
                          </a:solidFill>
                          <a:effectLst/>
                          <a:latin typeface="Arial Narrow" panose="020B0606020202030204" pitchFamily="34" charset="0"/>
                        </a:rPr>
                        <a:t>Agropecuario</a:t>
                      </a:r>
                    </a:p>
                  </a:txBody>
                  <a:tcPr marL="38100" marR="38100" marT="38100" marB="38100" anchor="ctr">
                    <a:solidFill>
                      <a:schemeClr val="tx1"/>
                    </a:solidFill>
                  </a:tcPr>
                </a:tc>
              </a:tr>
              <a:tr h="235736">
                <a:tc>
                  <a:txBody>
                    <a:bodyPr/>
                    <a:lstStyle/>
                    <a:p>
                      <a:pPr fontAlgn="ctr">
                        <a:spcAft>
                          <a:spcPts val="0"/>
                        </a:spcAft>
                      </a:pPr>
                      <a:r>
                        <a:rPr lang="es-AR" sz="1400">
                          <a:effectLst/>
                          <a:latin typeface="Arial Narrow" panose="020B0606020202030204" pitchFamily="34" charset="0"/>
                        </a:rPr>
                        <a:t>Micro</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12</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7</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7</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15</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5</a:t>
                      </a:r>
                    </a:p>
                  </a:txBody>
                  <a:tcPr marL="38100" marR="38100" marT="38100" marB="38100" anchor="ctr"/>
                </a:tc>
              </a:tr>
              <a:tr h="235736">
                <a:tc>
                  <a:txBody>
                    <a:bodyPr/>
                    <a:lstStyle/>
                    <a:p>
                      <a:pPr fontAlgn="ctr">
                        <a:spcAft>
                          <a:spcPts val="0"/>
                        </a:spcAft>
                      </a:pPr>
                      <a:r>
                        <a:rPr lang="es-AR" sz="1400">
                          <a:effectLst/>
                          <a:latin typeface="Arial Narrow" panose="020B0606020202030204" pitchFamily="34" charset="0"/>
                        </a:rPr>
                        <a:t>Pequeña</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45</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30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35</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60</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10</a:t>
                      </a:r>
                    </a:p>
                  </a:txBody>
                  <a:tcPr marL="38100" marR="38100" marT="38100" marB="38100" anchor="ctr"/>
                </a:tc>
              </a:tr>
              <a:tr h="235736">
                <a:tc>
                  <a:txBody>
                    <a:bodyPr/>
                    <a:lstStyle/>
                    <a:p>
                      <a:pPr fontAlgn="ctr">
                        <a:spcAft>
                          <a:spcPts val="0"/>
                        </a:spcAft>
                      </a:pPr>
                      <a:r>
                        <a:rPr lang="es-AR" sz="1400">
                          <a:effectLst/>
                          <a:latin typeface="Arial Narrow" panose="020B0606020202030204" pitchFamily="34" charset="0"/>
                        </a:rPr>
                        <a:t>Mediana tramo 1</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200</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165</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125</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235</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50</a:t>
                      </a:r>
                    </a:p>
                  </a:txBody>
                  <a:tcPr marL="38100" marR="38100" marT="38100" marB="38100" anchor="ctr"/>
                </a:tc>
              </a:tr>
              <a:tr h="235736">
                <a:tc>
                  <a:txBody>
                    <a:bodyPr/>
                    <a:lstStyle/>
                    <a:p>
                      <a:pPr fontAlgn="ctr">
                        <a:spcAft>
                          <a:spcPts val="0"/>
                        </a:spcAft>
                      </a:pPr>
                      <a:r>
                        <a:rPr lang="es-AR" sz="1400" dirty="0">
                          <a:effectLst/>
                          <a:latin typeface="Arial Narrow" panose="020B0606020202030204" pitchFamily="34" charset="0"/>
                        </a:rPr>
                        <a:t>Mediano tramo 2</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590</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535</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345</a:t>
                      </a:r>
                    </a:p>
                  </a:txBody>
                  <a:tcPr marL="38100" marR="38100" marT="38100" marB="38100" anchor="ctr"/>
                </a:tc>
                <a:tc>
                  <a:txBody>
                    <a:bodyPr/>
                    <a:lstStyle/>
                    <a:p>
                      <a:pPr algn="ctr" fontAlgn="ctr">
                        <a:spcAft>
                          <a:spcPts val="0"/>
                        </a:spcAft>
                      </a:pPr>
                      <a:r>
                        <a:rPr lang="es-AR" sz="1400">
                          <a:effectLst/>
                          <a:latin typeface="Arial Narrow" panose="020B0606020202030204" pitchFamily="34" charset="0"/>
                        </a:rPr>
                        <a:t>655</a:t>
                      </a:r>
                    </a:p>
                  </a:txBody>
                  <a:tcPr marL="38100" marR="38100" marT="38100" marB="38100" anchor="ctr"/>
                </a:tc>
                <a:tc>
                  <a:txBody>
                    <a:bodyPr/>
                    <a:lstStyle/>
                    <a:p>
                      <a:pPr algn="ctr" fontAlgn="ctr">
                        <a:spcAft>
                          <a:spcPts val="0"/>
                        </a:spcAft>
                      </a:pPr>
                      <a:r>
                        <a:rPr lang="es-AR" sz="1400" dirty="0">
                          <a:effectLst/>
                          <a:latin typeface="Arial Narrow" panose="020B0606020202030204" pitchFamily="34" charset="0"/>
                        </a:rPr>
                        <a:t>215</a:t>
                      </a:r>
                    </a:p>
                  </a:txBody>
                  <a:tcPr marL="38100" marR="38100" marT="38100" marB="38100" anchor="ctr"/>
                </a:tc>
              </a:tr>
            </a:tbl>
          </a:graphicData>
        </a:graphic>
      </p:graphicFrame>
      <p:graphicFrame>
        <p:nvGraphicFramePr>
          <p:cNvPr id="14" name="Marcador de contenido 10"/>
          <p:cNvGraphicFramePr>
            <a:graphicFrameLocks/>
          </p:cNvGraphicFramePr>
          <p:nvPr>
            <p:extLst>
              <p:ext uri="{D42A27DB-BD31-4B8C-83A1-F6EECF244321}">
                <p14:modId xmlns:p14="http://schemas.microsoft.com/office/powerpoint/2010/main" val="1526856466"/>
              </p:ext>
            </p:extLst>
          </p:nvPr>
        </p:nvGraphicFramePr>
        <p:xfrm>
          <a:off x="1402008" y="5757723"/>
          <a:ext cx="9720262" cy="873760"/>
        </p:xfrm>
        <a:graphic>
          <a:graphicData uri="http://schemas.openxmlformats.org/drawingml/2006/table">
            <a:tbl>
              <a:tblPr firstRow="1" bandRow="1">
                <a:tableStyleId>{073A0DAA-6AF3-43AB-8588-CEC1D06C72B9}</a:tableStyleId>
              </a:tblPr>
              <a:tblGrid>
                <a:gridCol w="9720262"/>
              </a:tblGrid>
              <a:tr h="0">
                <a:tc>
                  <a:txBody>
                    <a:bodyPr/>
                    <a:lstStyle/>
                    <a:p>
                      <a:pPr algn="ctr" fontAlgn="ctr">
                        <a:spcAft>
                          <a:spcPts val="0"/>
                        </a:spcAft>
                      </a:pPr>
                      <a:r>
                        <a:rPr lang="es-ES" sz="1400" b="1" dirty="0">
                          <a:effectLst/>
                          <a:latin typeface="Arial Narrow" panose="020B0606020202030204" pitchFamily="34" charset="0"/>
                        </a:rPr>
                        <a:t>Tope de activos</a:t>
                      </a:r>
                      <a:endParaRPr lang="es-ES" sz="1400" dirty="0">
                        <a:effectLst/>
                        <a:latin typeface="Arial Narrow" panose="020B0606020202030204" pitchFamily="34" charset="0"/>
                      </a:endParaRPr>
                    </a:p>
                    <a:p>
                      <a:pPr algn="ctr" fontAlgn="ctr">
                        <a:spcAft>
                          <a:spcPts val="0"/>
                        </a:spcAft>
                      </a:pPr>
                      <a:r>
                        <a:rPr lang="es-ES" sz="1400" b="1" dirty="0">
                          <a:effectLst/>
                          <a:latin typeface="Arial Narrow" panose="020B0606020202030204" pitchFamily="34" charset="0"/>
                        </a:rPr>
                        <a:t>En pesos</a:t>
                      </a:r>
                      <a:endParaRPr lang="es-ES" sz="1400" dirty="0">
                        <a:effectLst/>
                        <a:latin typeface="Arial Narrow" panose="020B0606020202030204" pitchFamily="34" charset="0"/>
                      </a:endParaRPr>
                    </a:p>
                  </a:txBody>
                  <a:tcPr marL="38100" marR="38100" marT="38100" marB="38100" anchor="ctr"/>
                </a:tc>
              </a:tr>
              <a:tr h="370840">
                <a:tc>
                  <a:txBody>
                    <a:bodyPr/>
                    <a:lstStyle/>
                    <a:p>
                      <a:pPr algn="ctr" fontAlgn="ctr">
                        <a:spcAft>
                          <a:spcPts val="0"/>
                        </a:spcAft>
                      </a:pPr>
                      <a:r>
                        <a:rPr lang="es-AR" sz="1400" dirty="0">
                          <a:effectLst/>
                          <a:latin typeface="Arial Narrow" panose="020B0606020202030204" pitchFamily="34" charset="0"/>
                        </a:rPr>
                        <a:t>193.000.000</a:t>
                      </a:r>
                    </a:p>
                  </a:txBody>
                  <a:tcPr marL="38100" marR="38100" marT="38100" marB="38100" anchor="ctr"/>
                </a:tc>
              </a:tr>
            </a:tbl>
          </a:graphicData>
        </a:graphic>
      </p:graphicFrame>
    </p:spTree>
    <p:extLst>
      <p:ext uri="{BB962C8B-B14F-4D97-AF65-F5344CB8AC3E}">
        <p14:creationId xmlns:p14="http://schemas.microsoft.com/office/powerpoint/2010/main" val="17355009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29053" y="845650"/>
            <a:ext cx="11167873" cy="881550"/>
          </a:xfrm>
        </p:spPr>
        <p:txBody>
          <a:bodyPr>
            <a:noAutofit/>
          </a:bodyPr>
          <a:lstStyle/>
          <a:p>
            <a:r>
              <a:rPr lang="es-ES" sz="4000" u="sng" dirty="0" smtClean="0">
                <a:solidFill>
                  <a:srgbClr val="000000"/>
                </a:solidFill>
              </a:rPr>
              <a:t>ENCUADRAMIENTO MIPYME RES. (SEPYME) 220/19</a:t>
            </a:r>
            <a:endParaRPr lang="es-AR" sz="4000" u="sng" dirty="0">
              <a:solidFill>
                <a:srgbClr val="000000"/>
              </a:solidFill>
            </a:endParaRPr>
          </a:p>
        </p:txBody>
      </p:sp>
      <p:sp>
        <p:nvSpPr>
          <p:cNvPr id="3" name="Marcador de contenido 2"/>
          <p:cNvSpPr>
            <a:spLocks noGrp="1"/>
          </p:cNvSpPr>
          <p:nvPr>
            <p:ph idx="1"/>
          </p:nvPr>
        </p:nvSpPr>
        <p:spPr>
          <a:xfrm>
            <a:off x="795355" y="1645337"/>
            <a:ext cx="11235267" cy="5029199"/>
          </a:xfrm>
        </p:spPr>
        <p:txBody>
          <a:bodyPr vert="horz" lIns="45720" tIns="45720" rIns="45720" bIns="45720" rtlCol="0">
            <a:noAutofit/>
          </a:bodyPr>
          <a:lstStyle/>
          <a:p>
            <a:pPr marL="271463" indent="-271463" algn="just">
              <a:spcBef>
                <a:spcPts val="0"/>
              </a:spcBef>
              <a:spcAft>
                <a:spcPts val="1200"/>
              </a:spcAft>
              <a:buClr>
                <a:srgbClr val="C00000"/>
              </a:buClr>
              <a:buFont typeface="Wingdings" panose="05000000000000000000" pitchFamily="2" charset="2"/>
              <a:buChar char="v"/>
            </a:pPr>
            <a:r>
              <a:rPr lang="es-ES" sz="2000" b="1" dirty="0">
                <a:solidFill>
                  <a:srgbClr val="000000"/>
                </a:solidFill>
                <a:latin typeface="Arial Narrow" panose="020B0606020202030204" pitchFamily="34" charset="0"/>
              </a:rPr>
              <a:t>VENTAS TOTALES ANUALES Y </a:t>
            </a:r>
            <a:r>
              <a:rPr lang="es-ES" sz="2000" b="1" dirty="0" smtClean="0">
                <a:solidFill>
                  <a:srgbClr val="000000"/>
                </a:solidFill>
                <a:latin typeface="Arial Narrow" panose="020B0606020202030204" pitchFamily="34" charset="0"/>
              </a:rPr>
              <a:t>TOPES</a:t>
            </a:r>
          </a:p>
          <a:p>
            <a:pPr marL="449263" lvl="1" indent="-177800" algn="just">
              <a:spcBef>
                <a:spcPts val="0"/>
              </a:spcBef>
              <a:spcAft>
                <a:spcPts val="1200"/>
              </a:spcAft>
              <a:buClr>
                <a:srgbClr val="C00000"/>
              </a:buClr>
              <a:buFont typeface="Courier New" panose="02070309020205020404" pitchFamily="49" charset="0"/>
              <a:buChar char="o"/>
            </a:pPr>
            <a:r>
              <a:rPr lang="es-ES" dirty="0" smtClean="0">
                <a:solidFill>
                  <a:srgbClr val="000000"/>
                </a:solidFill>
                <a:latin typeface="Arial Narrow" panose="020B0606020202030204" pitchFamily="34" charset="0"/>
              </a:rPr>
              <a:t>Aquellas </a:t>
            </a:r>
            <a:r>
              <a:rPr lang="es-ES" dirty="0">
                <a:solidFill>
                  <a:srgbClr val="000000"/>
                </a:solidFill>
                <a:latin typeface="Arial Narrow" panose="020B0606020202030204" pitchFamily="34" charset="0"/>
              </a:rPr>
              <a:t>empresas cuya actividad principal declarada ante la Administración Federal de Ingresos Públicos no sea alguna de las detalladas en el Anexo I de la presente medida, podrán inscribirse en el Registro de Empresas </a:t>
            </a:r>
            <a:r>
              <a:rPr lang="es-ES" dirty="0" err="1">
                <a:solidFill>
                  <a:srgbClr val="000000"/>
                </a:solidFill>
                <a:latin typeface="Arial Narrow" panose="020B0606020202030204" pitchFamily="34" charset="0"/>
              </a:rPr>
              <a:t>MiPyMES</a:t>
            </a:r>
            <a:r>
              <a:rPr lang="es-ES" dirty="0">
                <a:solidFill>
                  <a:srgbClr val="000000"/>
                </a:solidFill>
                <a:latin typeface="Arial Narrow" panose="020B0606020202030204" pitchFamily="34" charset="0"/>
              </a:rPr>
              <a:t> siempre que sus valores de ventas totales anuales expresados en pesos ($) no superen los topes establecidos en el Cuadro A del Anexo IV que forma parte integrante de la presente resolución.</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Entiéndase por valor de ventas totales anuales al monto de las ventas que surja del promedio de los últimos tres (3) ejercicios comerciales o años fiscales, según la información declarada ante la Administración Federal de Ingresos Públicos. Se excluirá del cálculo el monto del impuesto al valor agregado y el/los impuesto/s interno/s que pudiera/n corresponder; y se deducirá hasta el setenta y cinco por ciento (75%) del monto de las exportaciones.</a:t>
            </a:r>
          </a:p>
          <a:p>
            <a:pPr marL="271463" indent="-271463" algn="just">
              <a:spcBef>
                <a:spcPts val="0"/>
              </a:spcBef>
              <a:spcAft>
                <a:spcPts val="1200"/>
              </a:spcAft>
              <a:buClr>
                <a:srgbClr val="C00000"/>
              </a:buClr>
              <a:buFont typeface="Wingdings" panose="05000000000000000000" pitchFamily="2" charset="2"/>
              <a:buChar char="v"/>
            </a:pPr>
            <a:r>
              <a:rPr lang="es-ES" sz="2000" b="1" dirty="0">
                <a:solidFill>
                  <a:srgbClr val="000000"/>
                </a:solidFill>
                <a:latin typeface="Arial Narrow" panose="020B0606020202030204" pitchFamily="34" charset="0"/>
              </a:rPr>
              <a:t>CARACTERIZACIÓN SEGÚN PERSONAL OCUPADO</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Para aquellas empresas cuya actividad principal declarada ante la Administración Federal de Ingresos Públicos sea alguna de las detalladas en el Anexo I de la presente medida, a efectos de la inscripción como micro, pequeña o mediana empresa, se considerarán los límites de personal ocupado establecidos en el Cuadro B del Anexo IV de la presente medida, sin analizarse las ventas totales.</a:t>
            </a:r>
          </a:p>
          <a:p>
            <a:pPr marL="449263" lvl="1" indent="-177800" algn="just">
              <a:spcBef>
                <a:spcPts val="0"/>
              </a:spcBef>
              <a:spcAft>
                <a:spcPts val="1200"/>
              </a:spcAft>
              <a:buClr>
                <a:srgbClr val="C00000"/>
              </a:buClr>
              <a:buFont typeface="Courier New" panose="02070309020205020404" pitchFamily="49" charset="0"/>
              <a:buChar char="o"/>
            </a:pPr>
            <a:r>
              <a:rPr lang="es-ES" dirty="0">
                <a:solidFill>
                  <a:srgbClr val="000000"/>
                </a:solidFill>
                <a:latin typeface="Arial Narrow" panose="020B0606020202030204" pitchFamily="34" charset="0"/>
              </a:rPr>
              <a:t>Entiéndase por personal ocupado aquel que surja del promedio de los últimos tres (3) ejercicios comerciales o años fiscales, según la información brindada por la empresa mediante el Formulario de Declaración Jurada F. 931 de la Administración Federal de Ingresos Públicos, o el que en el futuro lo reemplace, presentado para los períodos correspondientes</a:t>
            </a:r>
            <a:r>
              <a:rPr lang="es-ES" dirty="0" smtClean="0">
                <a:solidFill>
                  <a:srgbClr val="000000"/>
                </a:solidFill>
                <a:latin typeface="Arial Narrow" panose="020B0606020202030204" pitchFamily="34" charset="0"/>
              </a:rPr>
              <a:t>.</a:t>
            </a:r>
            <a:endParaRPr lang="es-ES" dirty="0">
              <a:solidFill>
                <a:srgbClr val="000000"/>
              </a:solidFill>
              <a:latin typeface="Arial Narrow" panose="020B0606020202030204" pitchFamily="34" charset="0"/>
            </a:endParaRPr>
          </a:p>
        </p:txBody>
      </p:sp>
      <p:sp>
        <p:nvSpPr>
          <p:cNvPr id="4" name="Marcador de número de diapositiva 3"/>
          <p:cNvSpPr>
            <a:spLocks noGrp="1"/>
          </p:cNvSpPr>
          <p:nvPr>
            <p:ph type="sldNum" sz="quarter" idx="12"/>
          </p:nvPr>
        </p:nvSpPr>
        <p:spPr/>
        <p:txBody>
          <a:bodyPr/>
          <a:lstStyle/>
          <a:p>
            <a:fld id="{4FAB73BC-B049-4115-A692-8D63A059BFB8}" type="slidenum">
              <a:rPr lang="en-US" smtClean="0"/>
              <a:t>8</a:t>
            </a:fld>
            <a:endParaRPr lang="en-US" dirty="0"/>
          </a:p>
        </p:txBody>
      </p:sp>
    </p:spTree>
    <p:extLst>
      <p:ext uri="{BB962C8B-B14F-4D97-AF65-F5344CB8AC3E}">
        <p14:creationId xmlns:p14="http://schemas.microsoft.com/office/powerpoint/2010/main" val="29740755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149</TotalTime>
  <Words>1827</Words>
  <Application>Microsoft Office PowerPoint</Application>
  <PresentationFormat>Panorámica</PresentationFormat>
  <Paragraphs>208</Paragraphs>
  <Slides>14</Slides>
  <Notes>1</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14</vt:i4>
      </vt:variant>
    </vt:vector>
  </HeadingPairs>
  <TitlesOfParts>
    <vt:vector size="23" baseType="lpstr">
      <vt:lpstr>Arial Black</vt:lpstr>
      <vt:lpstr>Arial Narrow</vt:lpstr>
      <vt:lpstr>Calibri</vt:lpstr>
      <vt:lpstr>Courier New</vt:lpstr>
      <vt:lpstr>Tw Cen MT</vt:lpstr>
      <vt:lpstr>Tw Cen MT Condensed</vt:lpstr>
      <vt:lpstr>Wingdings</vt:lpstr>
      <vt:lpstr>Wingdings 3</vt:lpstr>
      <vt:lpstr>Integral</vt:lpstr>
      <vt:lpstr>NUEVO PLAN DE FACILIDADES DE PAGO  R.G. 4477</vt:lpstr>
      <vt:lpstr>ALCANCE</vt:lpstr>
      <vt:lpstr>PLANES DE FACILIDADES DE PAGO</vt:lpstr>
      <vt:lpstr>Exclusiones subjetivas</vt:lpstr>
      <vt:lpstr>REFINANCIACIÓN DE PLANES</vt:lpstr>
      <vt:lpstr>REFINANCIACIÓN DE PLANES (cont.)</vt:lpstr>
      <vt:lpstr>CONDICIONES DEL PLAN</vt:lpstr>
      <vt:lpstr>ENCUADRAMIENTO MIPYME RES. (SEPYME) 220/19</vt:lpstr>
      <vt:lpstr>ENCUADRAMIENTO MIPYME RES. (SEPYME) 220/19</vt:lpstr>
      <vt:lpstr>ENCUADRAMIENTO MIPYME RES. (SEPYME) 220/19 (cont.)</vt:lpstr>
      <vt:lpstr>TEMAS VARIOS</vt:lpstr>
      <vt:lpstr>HONORARIOS DE AGENTES FISCALES Y LETRADOS PATROCINANTES (Disposición 276/2008)</vt:lpstr>
      <vt:lpstr>HONORARIOS DE AGENTES FISCALES Y LETRADOS PATROCINANTES (Disposición 276/2008)</vt:lpstr>
      <vt:lpstr>vigencia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NUEVO PLAN DE FACILIDAD DE PAGO</dc:title>
  <dc:creator>Nancy Rocha</dc:creator>
  <cp:lastModifiedBy>Nancy Rocha</cp:lastModifiedBy>
  <cp:revision>15</cp:revision>
  <cp:lastPrinted>2019-05-06T15:46:23Z</cp:lastPrinted>
  <dcterms:created xsi:type="dcterms:W3CDTF">2019-05-03T18:34:13Z</dcterms:created>
  <dcterms:modified xsi:type="dcterms:W3CDTF">2019-05-06T16:01:37Z</dcterms:modified>
</cp:coreProperties>
</file>