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6"/>
  </p:notesMasterIdLst>
  <p:sldIdLst>
    <p:sldId id="259" r:id="rId2"/>
    <p:sldId id="256" r:id="rId3"/>
    <p:sldId id="257" r:id="rId4"/>
    <p:sldId id="258" r:id="rId5"/>
    <p:sldId id="260" r:id="rId6"/>
    <p:sldId id="268" r:id="rId7"/>
    <p:sldId id="261" r:id="rId8"/>
    <p:sldId id="262" r:id="rId9"/>
    <p:sldId id="263" r:id="rId10"/>
    <p:sldId id="264" r:id="rId11"/>
    <p:sldId id="269" r:id="rId12"/>
    <p:sldId id="265" r:id="rId13"/>
    <p:sldId id="266" r:id="rId14"/>
    <p:sldId id="267" r:id="rId15"/>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E8949D-91EE-485F-81A8-3987D36F2F7C}" type="datetimeFigureOut">
              <a:rPr lang="es-AR" smtClean="0"/>
              <a:pPr/>
              <a:t>5/4/2019</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DA1F0-30FA-4FD0-ADB7-BCE5C70D0610}"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B22DA1F0-30FA-4FD0-ADB7-BCE5C70D0610}" type="slidenum">
              <a:rPr lang="es-AR" smtClean="0"/>
              <a:pPr/>
              <a:t>10</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4DDA774C-2EB7-473E-8064-1EE0B3BDEA0A}" type="datetime1">
              <a:rPr lang="es-AR" smtClean="0"/>
              <a:pPr/>
              <a:t>5/4/2019</a:t>
            </a:fld>
            <a:endParaRPr lang="es-AR"/>
          </a:p>
        </p:txBody>
      </p:sp>
      <p:sp>
        <p:nvSpPr>
          <p:cNvPr id="2" name="1 Marcador de pie de página"/>
          <p:cNvSpPr>
            <a:spLocks noGrp="1"/>
          </p:cNvSpPr>
          <p:nvPr>
            <p:ph type="ftr" sz="quarter" idx="11"/>
          </p:nvPr>
        </p:nvSpPr>
        <p:spPr/>
        <p:txBody>
          <a:bodyPr/>
          <a:lstStyle/>
          <a:p>
            <a:r>
              <a:rPr lang="es-AR" smtClean="0"/>
              <a:t>Expositora. Dra Sonia Becherman</a:t>
            </a:r>
            <a:endParaRPr lang="es-AR"/>
          </a:p>
        </p:txBody>
      </p:sp>
      <p:sp>
        <p:nvSpPr>
          <p:cNvPr id="15" name="14 Marcador de número de diapositiva"/>
          <p:cNvSpPr>
            <a:spLocks noGrp="1"/>
          </p:cNvSpPr>
          <p:nvPr>
            <p:ph type="sldNum" sz="quarter" idx="12"/>
          </p:nvPr>
        </p:nvSpPr>
        <p:spPr>
          <a:xfrm>
            <a:off x="8229600" y="6473952"/>
            <a:ext cx="758952" cy="246888"/>
          </a:xfrm>
        </p:spPr>
        <p:txBody>
          <a:bodyPr/>
          <a:lstStyle/>
          <a:p>
            <a:fld id="{108251DF-11C9-40CA-BD85-44DF95CA6C49}"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2E14C75-16A7-4913-A488-A8D7FC4829C5}" type="datetime1">
              <a:rPr lang="es-AR" smtClean="0"/>
              <a:pPr/>
              <a:t>5/4/2019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B2A4CAA-6E22-4CED-9095-2C332CC567B5}" type="datetime1">
              <a:rPr lang="es-AR" smtClean="0"/>
              <a:pPr/>
              <a:t>5/4/2019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B32813B8-DB9A-486E-A139-EF9FAAE94D1B}" type="datetime1">
              <a:rPr lang="es-AR" smtClean="0"/>
              <a:pPr/>
              <a:t>5/4/2019</a:t>
            </a:fld>
            <a:endParaRPr lang="es-AR"/>
          </a:p>
        </p:txBody>
      </p:sp>
      <p:sp>
        <p:nvSpPr>
          <p:cNvPr id="19" name="18 Marcador de pie de página"/>
          <p:cNvSpPr>
            <a:spLocks noGrp="1"/>
          </p:cNvSpPr>
          <p:nvPr>
            <p:ph type="ftr" sz="quarter" idx="11"/>
          </p:nvPr>
        </p:nvSpPr>
        <p:spPr>
          <a:xfrm>
            <a:off x="3581400" y="76200"/>
            <a:ext cx="2895600" cy="288925"/>
          </a:xfrm>
        </p:spPr>
        <p:txBody>
          <a:bodyPr/>
          <a:lstStyle/>
          <a:p>
            <a:r>
              <a:rPr lang="es-AR" smtClean="0"/>
              <a:t>Expositora. Dra Sonia Becherman</a:t>
            </a:r>
            <a:endParaRPr lang="es-AR"/>
          </a:p>
        </p:txBody>
      </p:sp>
      <p:sp>
        <p:nvSpPr>
          <p:cNvPr id="16" name="15 Marcador de número de diapositiva"/>
          <p:cNvSpPr>
            <a:spLocks noGrp="1"/>
          </p:cNvSpPr>
          <p:nvPr>
            <p:ph type="sldNum" sz="quarter" idx="12"/>
          </p:nvPr>
        </p:nvSpPr>
        <p:spPr>
          <a:xfrm>
            <a:off x="8229600" y="6473952"/>
            <a:ext cx="758952" cy="246888"/>
          </a:xfrm>
        </p:spPr>
        <p:txBody>
          <a:bodyPr/>
          <a:lstStyle/>
          <a:p>
            <a:fld id="{108251DF-11C9-40CA-BD85-44DF95CA6C49}"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373479E8-9D3B-4FCB-B743-52DC79D40C3E}" type="datetime1">
              <a:rPr lang="es-AR" smtClean="0"/>
              <a:pPr/>
              <a:t>5/4/2019</a:t>
            </a:fld>
            <a:endParaRPr lang="es-AR"/>
          </a:p>
        </p:txBody>
      </p:sp>
      <p:sp>
        <p:nvSpPr>
          <p:cNvPr id="11" name="10 Marcador de pie de página"/>
          <p:cNvSpPr>
            <a:spLocks noGrp="1"/>
          </p:cNvSpPr>
          <p:nvPr>
            <p:ph type="ftr" sz="quarter" idx="11"/>
          </p:nvPr>
        </p:nvSpPr>
        <p:spPr/>
        <p:txBody>
          <a:bodyPr/>
          <a:lstStyle/>
          <a:p>
            <a:r>
              <a:rPr lang="es-AR" smtClean="0"/>
              <a:t>Expositora. Dra Sonia Becherman</a:t>
            </a:r>
            <a:endParaRPr lang="es-AR"/>
          </a:p>
        </p:txBody>
      </p:sp>
      <p:sp>
        <p:nvSpPr>
          <p:cNvPr id="16" name="15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E921CAD7-1A81-43E9-B886-B303414A84DA}" type="datetime1">
              <a:rPr lang="es-AR" smtClean="0"/>
              <a:pPr/>
              <a:t>5/4/2019</a:t>
            </a:fld>
            <a:endParaRPr lang="es-AR"/>
          </a:p>
        </p:txBody>
      </p:sp>
      <p:sp>
        <p:nvSpPr>
          <p:cNvPr id="10" name="9 Marcador de pie de página"/>
          <p:cNvSpPr>
            <a:spLocks noGrp="1"/>
          </p:cNvSpPr>
          <p:nvPr>
            <p:ph type="ftr" sz="quarter" idx="11"/>
          </p:nvPr>
        </p:nvSpPr>
        <p:spPr/>
        <p:txBody>
          <a:bodyPr/>
          <a:lstStyle/>
          <a:p>
            <a:r>
              <a:rPr lang="es-AR" smtClean="0"/>
              <a:t>Expositora. Dra Sonia Becherman</a:t>
            </a:r>
            <a:endParaRPr lang="es-AR"/>
          </a:p>
        </p:txBody>
      </p:sp>
      <p:sp>
        <p:nvSpPr>
          <p:cNvPr id="31" name="30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42AF0E4D-CC00-4EEF-A606-87787D669205}" type="datetime1">
              <a:rPr lang="es-AR" smtClean="0"/>
              <a:pPr/>
              <a:t>5/4/2019</a:t>
            </a:fld>
            <a:endParaRPr lang="es-AR"/>
          </a:p>
        </p:txBody>
      </p:sp>
      <p:sp>
        <p:nvSpPr>
          <p:cNvPr id="6" name="5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a:xfrm>
            <a:off x="8229600" y="6477000"/>
            <a:ext cx="762000" cy="246888"/>
          </a:xfrm>
        </p:spPr>
        <p:txBody>
          <a:bodyPr/>
          <a:lstStyle/>
          <a:p>
            <a:fld id="{108251DF-11C9-40CA-BD85-44DF95CA6C49}" type="slidenum">
              <a:rPr lang="es-AR" smtClean="0"/>
              <a:pPr/>
              <a:t>‹Nº›</a:t>
            </a:fld>
            <a:endParaRPr lang="es-AR"/>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F9EBEF84-C029-4231-99E0-7993B8B7D5E3}" type="datetime1">
              <a:rPr lang="es-AR" smtClean="0"/>
              <a:pPr/>
              <a:t>5/4/2019</a:t>
            </a:fld>
            <a:endParaRPr lang="es-AR"/>
          </a:p>
        </p:txBody>
      </p:sp>
      <p:sp>
        <p:nvSpPr>
          <p:cNvPr id="21" name="20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123C1D5A-3FAC-4C9E-BCFE-F2C71BEB8F03}" type="datetime1">
              <a:rPr lang="es-AR" smtClean="0"/>
              <a:pPr/>
              <a:t>5/4/2019</a:t>
            </a:fld>
            <a:endParaRPr lang="es-AR"/>
          </a:p>
        </p:txBody>
      </p:sp>
      <p:sp>
        <p:nvSpPr>
          <p:cNvPr id="24" name="23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9D60E5ED-6B31-465D-B2AC-C0AA54C7BCA6}" type="datetime1">
              <a:rPr lang="es-AR" smtClean="0"/>
              <a:pPr/>
              <a:t>5/4/2019</a:t>
            </a:fld>
            <a:endParaRPr lang="es-AR"/>
          </a:p>
        </p:txBody>
      </p:sp>
      <p:sp>
        <p:nvSpPr>
          <p:cNvPr id="29" name="28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26D28DA0-59EC-44B0-86F5-A4BC2C570B5D}" type="datetime1">
              <a:rPr lang="es-AR" smtClean="0"/>
              <a:pPr/>
              <a:t>5/4/2019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31" name="30 Marcador de número de diapositiva"/>
          <p:cNvSpPr>
            <a:spLocks noGrp="1"/>
          </p:cNvSpPr>
          <p:nvPr>
            <p:ph type="sldNum" sz="quarter" idx="12"/>
          </p:nvPr>
        </p:nvSpPr>
        <p:spPr/>
        <p:txBody>
          <a:bodyPr/>
          <a:lstStyle/>
          <a:p>
            <a:fld id="{108251DF-11C9-40CA-BD85-44DF95CA6C49}" type="slidenum">
              <a:rPr lang="es-AR" smtClean="0"/>
              <a:pPr/>
              <a:t>‹Nº›</a:t>
            </a:fld>
            <a:endParaRPr lang="es-AR"/>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A7D9C28C-F78E-42E5-A584-103813B02BE6}" type="datetime1">
              <a:rPr lang="es-AR" smtClean="0"/>
              <a:pPr/>
              <a:t>5/4/2019</a:t>
            </a:fld>
            <a:endParaRPr lang="es-AR"/>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r>
              <a:rPr lang="es-AR" smtClean="0"/>
              <a:t>Expositora. Dra Sonia Becherman</a:t>
            </a:r>
            <a:endParaRPr lang="es-AR"/>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08251DF-11C9-40CA-BD85-44DF95CA6C49}" type="slidenum">
              <a:rPr lang="es-AR" smtClean="0"/>
              <a:pPr/>
              <a:t>‹Nº›</a:t>
            </a:fld>
            <a:endParaRPr lang="es-AR"/>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81000" y="1214423"/>
            <a:ext cx="8458200" cy="3357585"/>
          </a:xfrm>
        </p:spPr>
        <p:txBody>
          <a:bodyPr/>
          <a:lstStyle/>
          <a:p>
            <a:pPr algn="ctr"/>
            <a:r>
              <a:rPr lang="es-AR" dirty="0" smtClean="0">
                <a:effectLst>
                  <a:outerShdw blurRad="38100" dist="38100" dir="2700000" algn="tl">
                    <a:srgbClr val="000000">
                      <a:alpha val="43137"/>
                    </a:srgbClr>
                  </a:outerShdw>
                  <a:reflection blurRad="12700" stA="48000" endA="300" endPos="55000" dir="5400000" sy="-90000" algn="bl" rotWithShape="0"/>
                </a:effectLst>
              </a:rPr>
              <a:t>Novedades </a:t>
            </a:r>
            <a:r>
              <a:rPr lang="es-AR" dirty="0" err="1" smtClean="0">
                <a:effectLst>
                  <a:outerShdw blurRad="38100" dist="38100" dir="2700000" algn="tl">
                    <a:srgbClr val="000000">
                      <a:alpha val="43137"/>
                    </a:srgbClr>
                  </a:outerShdw>
                  <a:reflection blurRad="12700" stA="48000" endA="300" endPos="55000" dir="5400000" sy="-90000" algn="bl" rotWithShape="0"/>
                </a:effectLst>
              </a:rPr>
              <a:t>regimen</a:t>
            </a:r>
            <a:r>
              <a:rPr lang="es-AR" dirty="0" smtClean="0">
                <a:effectLst>
                  <a:outerShdw blurRad="38100" dist="38100" dir="2700000" algn="tl">
                    <a:srgbClr val="000000">
                      <a:alpha val="43137"/>
                    </a:srgbClr>
                  </a:outerShdw>
                  <a:reflection blurRad="12700" stA="48000" endA="300" endPos="55000" dir="5400000" sy="-90000" algn="bl" rotWithShape="0"/>
                </a:effectLst>
              </a:rPr>
              <a:t> de </a:t>
            </a:r>
            <a:r>
              <a:rPr lang="es-AR" dirty="0" err="1" smtClean="0">
                <a:effectLst>
                  <a:outerShdw blurRad="38100" dist="38100" dir="2700000" algn="tl">
                    <a:srgbClr val="000000">
                      <a:alpha val="43137"/>
                    </a:srgbClr>
                  </a:outerShdw>
                  <a:reflection blurRad="12700" stA="48000" endA="300" endPos="55000" dir="5400000" sy="-90000" algn="bl" rotWithShape="0"/>
                </a:effectLst>
              </a:rPr>
              <a:t>facturacion</a:t>
            </a:r>
            <a:r>
              <a:rPr lang="es-AR" dirty="0" smtClean="0">
                <a:effectLst>
                  <a:outerShdw blurRad="38100" dist="38100" dir="2700000" algn="tl">
                    <a:srgbClr val="000000">
                      <a:alpha val="43137"/>
                    </a:srgbClr>
                  </a:outerShdw>
                  <a:reflection blurRad="12700" stA="48000" endA="300" endPos="55000" dir="5400000" sy="-90000" algn="bl" rotWithShape="0"/>
                </a:effectLst>
              </a:rPr>
              <a:t> y </a:t>
            </a:r>
            <a:r>
              <a:rPr lang="es-AR" dirty="0" err="1" smtClean="0">
                <a:effectLst>
                  <a:outerShdw blurRad="38100" dist="38100" dir="2700000" algn="tl">
                    <a:srgbClr val="000000">
                      <a:alpha val="43137"/>
                    </a:srgbClr>
                  </a:outerShdw>
                  <a:reflection blurRad="12700" stA="48000" endA="300" endPos="55000" dir="5400000" sy="-90000" algn="bl" rotWithShape="0"/>
                </a:effectLst>
              </a:rPr>
              <a:t>registracion</a:t>
            </a:r>
            <a:r>
              <a:rPr lang="es-AR" dirty="0" smtClean="0">
                <a:effectLst>
                  <a:outerShdw blurRad="38100" dist="38100" dir="2700000" algn="tl">
                    <a:srgbClr val="000000">
                      <a:alpha val="43137"/>
                    </a:srgbClr>
                  </a:outerShdw>
                  <a:reflection blurRad="12700" stA="48000" endA="300" endPos="55000" dir="5400000" sy="-90000" algn="bl" rotWithShape="0"/>
                </a:effectLst>
              </a:rPr>
              <a:t>  </a:t>
            </a:r>
            <a:br>
              <a:rPr lang="es-AR" dirty="0" smtClean="0">
                <a:effectLst>
                  <a:outerShdw blurRad="38100" dist="38100" dir="2700000" algn="tl">
                    <a:srgbClr val="000000">
                      <a:alpha val="43137"/>
                    </a:srgbClr>
                  </a:outerShdw>
                  <a:reflection blurRad="12700" stA="48000" endA="300" endPos="55000" dir="5400000" sy="-90000" algn="bl" rotWithShape="0"/>
                </a:effectLst>
              </a:rPr>
            </a:br>
            <a:r>
              <a:rPr lang="es-AR" dirty="0" smtClean="0">
                <a:effectLst>
                  <a:outerShdw blurRad="38100" dist="38100" dir="2700000" algn="tl">
                    <a:srgbClr val="000000">
                      <a:alpha val="43137"/>
                    </a:srgbClr>
                  </a:outerShdw>
                  <a:reflection blurRad="12700" stA="48000" endA="300" endPos="55000" dir="5400000" sy="-90000" algn="bl" rotWithShape="0"/>
                </a:effectLst>
              </a:rPr>
              <a:t/>
            </a:r>
            <a:br>
              <a:rPr lang="es-AR" dirty="0" smtClean="0">
                <a:effectLst>
                  <a:outerShdw blurRad="38100" dist="38100" dir="2700000" algn="tl">
                    <a:srgbClr val="000000">
                      <a:alpha val="43137"/>
                    </a:srgbClr>
                  </a:outerShdw>
                  <a:reflection blurRad="12700" stA="48000" endA="300" endPos="55000" dir="5400000" sy="-90000" algn="bl" rotWithShape="0"/>
                </a:effectLst>
              </a:rPr>
            </a:br>
            <a:r>
              <a:rPr lang="es-AR" dirty="0" err="1" smtClean="0">
                <a:effectLst>
                  <a:outerShdw blurRad="38100" dist="38100" dir="2700000" algn="tl">
                    <a:srgbClr val="000000">
                      <a:alpha val="43137"/>
                    </a:srgbClr>
                  </a:outerShdw>
                  <a:reflection blurRad="12700" stA="48000" endA="300" endPos="55000" dir="5400000" sy="-90000" algn="bl" rotWithShape="0"/>
                </a:effectLst>
              </a:rPr>
              <a:t>rg</a:t>
            </a:r>
            <a:r>
              <a:rPr lang="es-AR" dirty="0" smtClean="0">
                <a:effectLst>
                  <a:outerShdw blurRad="38100" dist="38100" dir="2700000" algn="tl">
                    <a:srgbClr val="000000">
                      <a:alpha val="43137"/>
                    </a:srgbClr>
                  </a:outerShdw>
                  <a:reflection blurRad="12700" stA="48000" endA="300" endPos="55000" dir="5400000" sy="-90000" algn="bl" rotWithShape="0"/>
                </a:effectLst>
              </a:rPr>
              <a:t> 4444/2019</a:t>
            </a:r>
            <a:endParaRPr lang="es-AR" dirty="0">
              <a:effectLst>
                <a:outerShdw blurRad="38100" dist="38100" dir="2700000" algn="tl">
                  <a:srgbClr val="000000">
                    <a:alpha val="43137"/>
                  </a:srgbClr>
                </a:outerShdw>
                <a:reflection blurRad="12700" stA="48000" endA="300" endPos="55000" dir="5400000" sy="-90000" algn="bl" rotWithShape="0"/>
              </a:effectLst>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solidFill>
                  <a:schemeClr val="tx2">
                    <a:lumMod val="75000"/>
                  </a:schemeClr>
                </a:solidFill>
              </a:rPr>
              <a:t>Sistema de tarjetas de </a:t>
            </a:r>
            <a:r>
              <a:rPr lang="es-AR" dirty="0" err="1" smtClean="0">
                <a:solidFill>
                  <a:schemeClr val="tx2">
                    <a:lumMod val="75000"/>
                  </a:schemeClr>
                </a:solidFill>
              </a:rPr>
              <a:t>credito</a:t>
            </a:r>
            <a:r>
              <a:rPr lang="es-AR" dirty="0" smtClean="0">
                <a:solidFill>
                  <a:schemeClr val="tx2">
                    <a:lumMod val="75000"/>
                  </a:schemeClr>
                </a:solidFill>
              </a:rPr>
              <a:t> y compra. Convenio multilateral</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40000" lnSpcReduction="20000"/>
          </a:bodyPr>
          <a:lstStyle/>
          <a:p>
            <a:pPr>
              <a:buNone/>
            </a:pPr>
            <a:r>
              <a:rPr lang="es-AR" sz="6000" i="1" dirty="0" smtClean="0">
                <a:solidFill>
                  <a:schemeClr val="tx1">
                    <a:lumMod val="95000"/>
                    <a:lumOff val="5000"/>
                  </a:schemeClr>
                </a:solidFill>
              </a:rPr>
              <a:t> AGENTES DE RECAUDACION</a:t>
            </a:r>
          </a:p>
          <a:p>
            <a:pPr>
              <a:buNone/>
            </a:pPr>
            <a:endParaRPr lang="es-AR" sz="4000" i="1" dirty="0" smtClean="0">
              <a:solidFill>
                <a:schemeClr val="tx1">
                  <a:lumMod val="95000"/>
                  <a:lumOff val="5000"/>
                </a:schemeClr>
              </a:solidFill>
            </a:endParaRPr>
          </a:p>
          <a:p>
            <a:pPr>
              <a:buNone/>
            </a:pPr>
            <a:r>
              <a:rPr lang="es-AR" sz="6000" i="1" dirty="0" smtClean="0">
                <a:solidFill>
                  <a:schemeClr val="tx1">
                    <a:lumMod val="95000"/>
                    <a:lumOff val="5000"/>
                  </a:schemeClr>
                </a:solidFill>
              </a:rPr>
              <a:t>1)Acceso al sistema integrado de recaudación sobre tarjetas de crédito</a:t>
            </a:r>
          </a:p>
          <a:p>
            <a:pPr>
              <a:buNone/>
            </a:pPr>
            <a:r>
              <a:rPr lang="es-AR" sz="6000" i="1" dirty="0" smtClean="0">
                <a:solidFill>
                  <a:schemeClr val="tx1">
                    <a:lumMod val="95000"/>
                    <a:lumOff val="5000"/>
                  </a:schemeClr>
                </a:solidFill>
              </a:rPr>
              <a:t>2) Tendrán a disposición el padrón de los contribuyentes alcanzados.</a:t>
            </a:r>
          </a:p>
          <a:p>
            <a:pPr>
              <a:buNone/>
            </a:pPr>
            <a:r>
              <a:rPr lang="es-AR" sz="6000" i="1" dirty="0" smtClean="0">
                <a:solidFill>
                  <a:schemeClr val="tx1">
                    <a:lumMod val="95000"/>
                    <a:lumOff val="5000"/>
                  </a:schemeClr>
                </a:solidFill>
              </a:rPr>
              <a:t>3) Presentación quincenal de la DDJJ </a:t>
            </a:r>
          </a:p>
          <a:p>
            <a:pPr>
              <a:buNone/>
            </a:pPr>
            <a:r>
              <a:rPr lang="es-AR" sz="6000" i="1" dirty="0" smtClean="0">
                <a:solidFill>
                  <a:schemeClr val="tx1">
                    <a:lumMod val="95000"/>
                    <a:lumOff val="5000"/>
                  </a:schemeClr>
                </a:solidFill>
              </a:rPr>
              <a:t>4) Control por parte de las jurisdicciones de alícuotas aplicables con respecto a las excepciones.</a:t>
            </a:r>
          </a:p>
          <a:p>
            <a:pPr>
              <a:buNone/>
            </a:pPr>
            <a:r>
              <a:rPr lang="es-AR" sz="6000" i="1" dirty="0" smtClean="0">
                <a:solidFill>
                  <a:schemeClr val="tx1">
                    <a:lumMod val="95000"/>
                    <a:lumOff val="5000"/>
                  </a:schemeClr>
                </a:solidFill>
              </a:rPr>
              <a:t>5) Verificación de su cumplimiento de sus obligaciones</a:t>
            </a:r>
          </a:p>
          <a:p>
            <a:pPr>
              <a:buNone/>
            </a:pPr>
            <a:r>
              <a:rPr lang="es-AR" sz="6000" i="1" dirty="0" smtClean="0">
                <a:solidFill>
                  <a:schemeClr val="tx1">
                    <a:lumMod val="95000"/>
                    <a:lumOff val="5000"/>
                  </a:schemeClr>
                </a:solidFill>
              </a:rPr>
              <a:t>6) Verificación por sitio web de intereses en caso de pagos fuera de termino</a:t>
            </a:r>
          </a:p>
          <a:p>
            <a:pPr marL="514350" indent="-514350">
              <a:buAutoNum type="arabicParenR"/>
            </a:pPr>
            <a:endParaRPr lang="es-AR" sz="2600" i="1" dirty="0" smtClean="0">
              <a:solidFill>
                <a:schemeClr val="tx1">
                  <a:lumMod val="95000"/>
                  <a:lumOff val="5000"/>
                </a:schemeClr>
              </a:solidFill>
            </a:endParaRPr>
          </a:p>
          <a:p>
            <a:pPr>
              <a:buNone/>
            </a:pPr>
            <a:r>
              <a:rPr lang="es-AR" sz="2600" i="1" dirty="0" smtClean="0">
                <a:solidFill>
                  <a:schemeClr val="tx1">
                    <a:lumMod val="95000"/>
                    <a:lumOff val="5000"/>
                  </a:schemeClr>
                </a:solidFill>
              </a:rPr>
              <a:t>   </a:t>
            </a:r>
          </a:p>
          <a:p>
            <a:pPr>
              <a:buNone/>
            </a:pPr>
            <a:r>
              <a:rPr lang="es-AR" sz="2600" i="1" dirty="0" smtClean="0">
                <a:solidFill>
                  <a:schemeClr val="tx1">
                    <a:lumMod val="95000"/>
                    <a:lumOff val="5000"/>
                  </a:schemeClr>
                </a:solidFill>
              </a:rPr>
              <a:t> </a:t>
            </a:r>
            <a:endParaRPr lang="es-AR" i="1" dirty="0" smtClean="0">
              <a:solidFill>
                <a:schemeClr val="tx1">
                  <a:lumMod val="95000"/>
                  <a:lumOff val="5000"/>
                </a:schemeClr>
              </a:solidFill>
            </a:endParaRPr>
          </a:p>
          <a:p>
            <a:pPr>
              <a:buNone/>
            </a:pPr>
            <a:endParaRPr lang="es-AR" dirty="0">
              <a:solidFill>
                <a:schemeClr val="tx1">
                  <a:lumMod val="95000"/>
                  <a:lumOff val="5000"/>
                </a:schemeClr>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lgn="ctr">
              <a:buNone/>
            </a:pPr>
            <a:r>
              <a:rPr lang="es-AR" dirty="0" smtClean="0">
                <a:solidFill>
                  <a:schemeClr val="tx2">
                    <a:lumMod val="75000"/>
                  </a:schemeClr>
                </a:solidFill>
              </a:rPr>
              <a:t> </a:t>
            </a:r>
            <a:r>
              <a:rPr lang="es-AR" sz="4400" dirty="0" smtClean="0">
                <a:solidFill>
                  <a:schemeClr val="tx2">
                    <a:lumMod val="75000"/>
                  </a:schemeClr>
                </a:solidFill>
                <a:effectLst>
                  <a:outerShdw blurRad="38100" dist="38100" dir="2700000" algn="tl">
                    <a:srgbClr val="000000">
                      <a:alpha val="43137"/>
                    </a:srgbClr>
                  </a:outerShdw>
                </a:effectLst>
              </a:rPr>
              <a:t>DECLARACION JURADA SIMPLIFICADA DE IMPUESTO SOBRE LOS INGRESOS BRUTOS.</a:t>
            </a:r>
            <a:endParaRPr lang="es-AR" sz="4400" dirty="0" smtClean="0">
              <a:solidFill>
                <a:schemeClr val="tx2">
                  <a:lumMod val="75000"/>
                </a:schemeClr>
              </a:solidFill>
              <a:effectLst>
                <a:outerShdw blurRad="38100" dist="38100" dir="2700000" algn="tl">
                  <a:srgbClr val="000000">
                    <a:alpha val="43137"/>
                  </a:srgbClr>
                </a:outerShdw>
              </a:effectLst>
            </a:endParaRPr>
          </a:p>
          <a:p>
            <a:pPr algn="ctr">
              <a:buNone/>
            </a:pPr>
            <a:r>
              <a:rPr lang="es-AR" sz="4400" dirty="0" smtClean="0">
                <a:solidFill>
                  <a:schemeClr val="tx2">
                    <a:lumMod val="75000"/>
                  </a:schemeClr>
                </a:solidFill>
                <a:effectLst>
                  <a:outerShdw blurRad="38100" dist="38100" dir="2700000" algn="tl">
                    <a:srgbClr val="000000">
                      <a:alpha val="43137"/>
                    </a:srgbClr>
                  </a:outerShdw>
                </a:effectLst>
              </a:rPr>
              <a:t>CABA</a:t>
            </a: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4800" y="357166"/>
            <a:ext cx="8686800" cy="1000132"/>
          </a:xfrm>
        </p:spPr>
        <p:txBody>
          <a:bodyPr>
            <a:normAutofit fontScale="90000"/>
          </a:bodyPr>
          <a:lstStyle/>
          <a:p>
            <a:pPr algn="ctr"/>
            <a:r>
              <a:rPr lang="es-AR" dirty="0" smtClean="0">
                <a:solidFill>
                  <a:schemeClr val="tx2">
                    <a:lumMod val="75000"/>
                  </a:schemeClr>
                </a:solidFill>
              </a:rPr>
              <a:t>DECLARACION </a:t>
            </a:r>
            <a:r>
              <a:rPr lang="es-AR" dirty="0" err="1" smtClean="0">
                <a:solidFill>
                  <a:schemeClr val="tx2">
                    <a:lumMod val="75000"/>
                  </a:schemeClr>
                </a:solidFill>
              </a:rPr>
              <a:t>SImPLIFICADA</a:t>
            </a:r>
            <a:r>
              <a:rPr lang="es-AR" dirty="0" smtClean="0">
                <a:solidFill>
                  <a:schemeClr val="tx2">
                    <a:lumMod val="75000"/>
                  </a:schemeClr>
                </a:solidFill>
              </a:rPr>
              <a:t> DE INGRESOS BRUTOS. Ley 6066 </a:t>
            </a:r>
            <a:r>
              <a:rPr lang="es-AR" dirty="0" err="1" smtClean="0">
                <a:solidFill>
                  <a:schemeClr val="tx2">
                    <a:lumMod val="75000"/>
                  </a:schemeClr>
                </a:solidFill>
              </a:rPr>
              <a:t>Rg</a:t>
            </a:r>
            <a:r>
              <a:rPr lang="es-AR" dirty="0" smtClean="0">
                <a:solidFill>
                  <a:schemeClr val="tx2">
                    <a:lumMod val="75000"/>
                  </a:schemeClr>
                </a:solidFill>
              </a:rPr>
              <a:t> AGIP 390/18</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25000" lnSpcReduction="20000"/>
          </a:bodyPr>
          <a:lstStyle/>
          <a:p>
            <a:pPr algn="ctr">
              <a:buNone/>
            </a:pPr>
            <a:endParaRPr lang="es-AR" dirty="0" smtClean="0">
              <a:solidFill>
                <a:schemeClr val="tx1"/>
              </a:solidFill>
            </a:endParaRPr>
          </a:p>
          <a:p>
            <a:pPr>
              <a:buNone/>
            </a:pPr>
            <a:endParaRPr lang="es-AR" dirty="0" smtClean="0">
              <a:solidFill>
                <a:schemeClr val="tx1"/>
              </a:solidFill>
            </a:endParaRPr>
          </a:p>
          <a:p>
            <a:pPr>
              <a:buNone/>
            </a:pPr>
            <a:r>
              <a:rPr lang="es-AR" sz="8000" i="1" dirty="0" smtClean="0">
                <a:solidFill>
                  <a:schemeClr val="tx1"/>
                </a:solidFill>
              </a:rPr>
              <a:t>     </a:t>
            </a:r>
          </a:p>
          <a:p>
            <a:pPr>
              <a:buNone/>
            </a:pPr>
            <a:r>
              <a:rPr lang="es-AR" sz="8000" i="1" dirty="0" smtClean="0">
                <a:solidFill>
                  <a:schemeClr val="tx1"/>
                </a:solidFill>
              </a:rPr>
              <a:t>Se reglamenta la modalidad declaración simplificada del impuesto sobre los ingresos brutos, la que alcanzará a los contribuyentes del mismo que realicen la actividad de venta al por menor en supermercados (código 471120) y venta al por menor en </a:t>
            </a:r>
            <a:r>
              <a:rPr lang="es-AR" sz="8000" i="1" dirty="0" err="1" smtClean="0">
                <a:solidFill>
                  <a:schemeClr val="tx1"/>
                </a:solidFill>
              </a:rPr>
              <a:t>minimercados</a:t>
            </a:r>
            <a:r>
              <a:rPr lang="es-AR" sz="8000" i="1" dirty="0" smtClean="0">
                <a:solidFill>
                  <a:schemeClr val="tx1"/>
                </a:solidFill>
              </a:rPr>
              <a:t> (código 471130), excepto aquellos inscriptos en el régimen simplificado del impuesto y los nominados como grandes contribuyentes del mismo. </a:t>
            </a:r>
          </a:p>
          <a:p>
            <a:pPr>
              <a:buNone/>
            </a:pPr>
            <a:endParaRPr lang="es-AR" sz="8000" i="1" dirty="0" smtClean="0">
              <a:solidFill>
                <a:schemeClr val="tx1"/>
              </a:solidFill>
            </a:endParaRPr>
          </a:p>
          <a:p>
            <a:pPr>
              <a:buNone/>
            </a:pPr>
            <a:r>
              <a:rPr lang="es-AR" sz="8000" i="1" dirty="0" smtClean="0">
                <a:solidFill>
                  <a:schemeClr val="tx1"/>
                </a:solidFill>
              </a:rPr>
              <a:t>La  obligatoriedad de la citada modalidad se producirá a partir de la comunicación fehaciente de su nominación por parte de la Administración Gubernamental de Ingresos Públicos. Asimismo, la mencionada Administración podrá ampliar gradualmente las actividades de comercialización minorista comprendidas en el presente régimen. </a:t>
            </a:r>
            <a:r>
              <a:rPr lang="es-AR" sz="8000" dirty="0" smtClean="0">
                <a:solidFill>
                  <a:schemeClr val="tx1"/>
                </a:solidFill>
              </a:rPr>
              <a:t/>
            </a:r>
            <a:br>
              <a:rPr lang="es-AR" sz="8000" dirty="0" smtClean="0">
                <a:solidFill>
                  <a:schemeClr val="tx1"/>
                </a:solidFill>
              </a:rPr>
            </a:br>
            <a:r>
              <a:rPr lang="es-AR" sz="8000" dirty="0" smtClean="0">
                <a:solidFill>
                  <a:schemeClr val="tx1"/>
                </a:solidFill>
              </a:rPr>
              <a:t/>
            </a:r>
            <a:br>
              <a:rPr lang="es-AR" sz="8000" dirty="0" smtClean="0">
                <a:solidFill>
                  <a:schemeClr val="tx1"/>
                </a:solidFill>
              </a:rPr>
            </a:br>
            <a:endParaRPr lang="es-AR" sz="8000" dirty="0" smtClean="0">
              <a:solidFill>
                <a:schemeClr val="tx1"/>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4800" y="357166"/>
            <a:ext cx="8686800" cy="1000132"/>
          </a:xfrm>
        </p:spPr>
        <p:txBody>
          <a:bodyPr>
            <a:normAutofit fontScale="90000"/>
          </a:bodyPr>
          <a:lstStyle/>
          <a:p>
            <a:pPr algn="ctr"/>
            <a:r>
              <a:rPr lang="es-AR" dirty="0" smtClean="0">
                <a:solidFill>
                  <a:schemeClr val="tx2">
                    <a:lumMod val="75000"/>
                  </a:schemeClr>
                </a:solidFill>
              </a:rPr>
              <a:t>DECLARACION </a:t>
            </a:r>
            <a:r>
              <a:rPr lang="es-AR" dirty="0" err="1" smtClean="0">
                <a:solidFill>
                  <a:schemeClr val="tx2">
                    <a:lumMod val="75000"/>
                  </a:schemeClr>
                </a:solidFill>
              </a:rPr>
              <a:t>SImPLIFICADA</a:t>
            </a:r>
            <a:r>
              <a:rPr lang="es-AR" dirty="0" smtClean="0">
                <a:solidFill>
                  <a:schemeClr val="tx2">
                    <a:lumMod val="75000"/>
                  </a:schemeClr>
                </a:solidFill>
              </a:rPr>
              <a:t> DE INGRESOS BRUTOS</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25000" lnSpcReduction="20000"/>
          </a:bodyPr>
          <a:lstStyle/>
          <a:p>
            <a:pPr>
              <a:buNone/>
            </a:pPr>
            <a:endParaRPr lang="es-AR" dirty="0" smtClean="0">
              <a:solidFill>
                <a:schemeClr val="tx1"/>
              </a:solidFill>
            </a:endParaRPr>
          </a:p>
          <a:p>
            <a:pPr algn="ctr">
              <a:buNone/>
            </a:pPr>
            <a:endParaRPr lang="es-AR" dirty="0" smtClean="0">
              <a:solidFill>
                <a:schemeClr val="tx1"/>
              </a:solidFill>
            </a:endParaRPr>
          </a:p>
          <a:p>
            <a:pPr algn="ctr">
              <a:buNone/>
            </a:pPr>
            <a:endParaRPr lang="es-AR" dirty="0" smtClean="0">
              <a:solidFill>
                <a:schemeClr val="tx1"/>
              </a:solidFill>
            </a:endParaRPr>
          </a:p>
          <a:p>
            <a:pPr>
              <a:buNone/>
            </a:pPr>
            <a:endParaRPr lang="es-AR" dirty="0" smtClean="0">
              <a:solidFill>
                <a:schemeClr val="tx1"/>
              </a:solidFill>
            </a:endParaRPr>
          </a:p>
          <a:p>
            <a:pPr>
              <a:buNone/>
            </a:pPr>
            <a:r>
              <a:rPr lang="es-AR" i="1" dirty="0" smtClean="0"/>
              <a:t> </a:t>
            </a:r>
            <a:r>
              <a:rPr lang="es-AR" sz="8000" i="1" dirty="0" smtClean="0">
                <a:solidFill>
                  <a:schemeClr val="tx1"/>
                </a:solidFill>
              </a:rPr>
              <a:t>Se exceptúa de esta modalidad a los contribuyentes que se hallen inscriptos en el Convenio Multilateral, hayan declarado ingresos superiores a $ 35.000.000 en el ejercicio fiscal 2018 o posean establecimientos comerciales con una superficie afectada a la actividad menor a cien metros cuadrados (100 m2) o superior a seiscientos metros cuadrados (600 m2). </a:t>
            </a:r>
            <a:r>
              <a:rPr lang="es-AR" sz="8000" dirty="0" smtClean="0"/>
              <a:t/>
            </a:r>
            <a:br>
              <a:rPr lang="es-AR" sz="8000" dirty="0" smtClean="0"/>
            </a:br>
            <a:endParaRPr lang="es-AR" sz="8000" dirty="0" smtClean="0"/>
          </a:p>
          <a:p>
            <a:pPr>
              <a:buNone/>
            </a:pPr>
            <a:endParaRPr lang="es-AR" sz="8000" i="1" dirty="0" smtClean="0">
              <a:solidFill>
                <a:schemeClr val="tx1"/>
              </a:solidFill>
            </a:endParaRPr>
          </a:p>
          <a:p>
            <a:pPr>
              <a:buNone/>
            </a:pPr>
            <a:r>
              <a:rPr lang="es-AR" sz="8000" i="1" dirty="0" smtClean="0">
                <a:solidFill>
                  <a:schemeClr val="tx1"/>
                </a:solidFill>
              </a:rPr>
              <a:t>Los contribuyentes comprendidos en el régimen deberán acceder mensualmente a la propuesta de liquidación del anticipo del gravamen, la cual consignará el período, la base imponible, la alícuota aplicada, las retenciones y percepciones registradas, y el monto de la obligación tributaria. La citada consulta se realizará ingresando al aplicativo disponible a tal efecto en la página web de la AGIP (www.agip.gob.ar), utilizando la Clave Ciudad nivel 2. </a:t>
            </a:r>
            <a:r>
              <a:rPr lang="es-AR" sz="8000" dirty="0" smtClean="0">
                <a:solidFill>
                  <a:schemeClr val="tx1"/>
                </a:solidFill>
              </a:rPr>
              <a:t/>
            </a:r>
            <a:br>
              <a:rPr lang="es-AR" sz="8000" dirty="0" smtClean="0">
                <a:solidFill>
                  <a:schemeClr val="tx1"/>
                </a:solidFill>
              </a:rPr>
            </a:br>
            <a:endParaRPr lang="es-AR" sz="8000" dirty="0" smtClean="0">
              <a:solidFill>
                <a:schemeClr val="tx1"/>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4800" y="357166"/>
            <a:ext cx="8686800" cy="1000132"/>
          </a:xfrm>
        </p:spPr>
        <p:txBody>
          <a:bodyPr>
            <a:normAutofit fontScale="90000"/>
          </a:bodyPr>
          <a:lstStyle/>
          <a:p>
            <a:pPr algn="ctr"/>
            <a:r>
              <a:rPr lang="es-AR" dirty="0" smtClean="0">
                <a:solidFill>
                  <a:schemeClr val="tx2">
                    <a:lumMod val="75000"/>
                  </a:schemeClr>
                </a:solidFill>
              </a:rPr>
              <a:t>DECLARACION </a:t>
            </a:r>
            <a:r>
              <a:rPr lang="es-AR" dirty="0" err="1" smtClean="0">
                <a:solidFill>
                  <a:schemeClr val="tx2">
                    <a:lumMod val="75000"/>
                  </a:schemeClr>
                </a:solidFill>
              </a:rPr>
              <a:t>SImPLIFICADA</a:t>
            </a:r>
            <a:r>
              <a:rPr lang="es-AR" dirty="0" smtClean="0">
                <a:solidFill>
                  <a:schemeClr val="tx2">
                    <a:lumMod val="75000"/>
                  </a:schemeClr>
                </a:solidFill>
              </a:rPr>
              <a:t> DE INGRESOS BRUTOS</a:t>
            </a:r>
            <a:endParaRPr lang="es-AR" dirty="0">
              <a:solidFill>
                <a:schemeClr val="tx2">
                  <a:lumMod val="75000"/>
                </a:schemeClr>
              </a:solidFill>
            </a:endParaRPr>
          </a:p>
        </p:txBody>
      </p:sp>
      <p:sp>
        <p:nvSpPr>
          <p:cNvPr id="3" name="2 Marcador de contenido"/>
          <p:cNvSpPr>
            <a:spLocks noGrp="1"/>
          </p:cNvSpPr>
          <p:nvPr>
            <p:ph idx="1"/>
          </p:nvPr>
        </p:nvSpPr>
        <p:spPr>
          <a:xfrm>
            <a:off x="304800" y="1554162"/>
            <a:ext cx="8686800" cy="4875234"/>
          </a:xfrm>
        </p:spPr>
        <p:txBody>
          <a:bodyPr>
            <a:normAutofit fontScale="25000" lnSpcReduction="20000"/>
          </a:bodyPr>
          <a:lstStyle/>
          <a:p>
            <a:pPr>
              <a:buNone/>
            </a:pPr>
            <a:endParaRPr lang="es-AR" dirty="0" smtClean="0">
              <a:solidFill>
                <a:schemeClr val="tx1"/>
              </a:solidFill>
            </a:endParaRPr>
          </a:p>
          <a:p>
            <a:pPr algn="ctr">
              <a:buNone/>
            </a:pPr>
            <a:endParaRPr lang="es-AR" dirty="0" smtClean="0">
              <a:solidFill>
                <a:schemeClr val="tx1"/>
              </a:solidFill>
            </a:endParaRPr>
          </a:p>
          <a:p>
            <a:pPr>
              <a:buNone/>
            </a:pPr>
            <a:endParaRPr lang="es-AR" dirty="0" smtClean="0">
              <a:solidFill>
                <a:schemeClr val="tx1"/>
              </a:solidFill>
            </a:endParaRPr>
          </a:p>
          <a:p>
            <a:pPr>
              <a:buNone/>
            </a:pPr>
            <a:r>
              <a:rPr lang="es-AR" i="1" dirty="0" smtClean="0"/>
              <a:t> </a:t>
            </a:r>
            <a:r>
              <a:rPr lang="es-AR" dirty="0" smtClean="0"/>
              <a:t/>
            </a:r>
            <a:br>
              <a:rPr lang="es-AR" dirty="0" smtClean="0"/>
            </a:br>
            <a:r>
              <a:rPr lang="es-AR" sz="8000" i="1" dirty="0" smtClean="0">
                <a:solidFill>
                  <a:schemeClr val="tx1"/>
                </a:solidFill>
              </a:rPr>
              <a:t> </a:t>
            </a:r>
            <a:r>
              <a:rPr lang="es-AR" sz="8000" dirty="0" smtClean="0">
                <a:solidFill>
                  <a:schemeClr val="tx1"/>
                </a:solidFill>
              </a:rPr>
              <a:t/>
            </a:r>
            <a:br>
              <a:rPr lang="es-AR" sz="8000" dirty="0" smtClean="0">
                <a:solidFill>
                  <a:schemeClr val="tx1"/>
                </a:solidFill>
              </a:rPr>
            </a:br>
            <a:r>
              <a:rPr lang="es-AR" sz="9600" i="1" dirty="0" smtClean="0">
                <a:solidFill>
                  <a:schemeClr val="tx1"/>
                </a:solidFill>
              </a:rPr>
              <a:t>Al respecto, los contribuyentes podrán aceptar la propuesta de liquidación del anticipo o modificar la base imponible del tributo, debiendo perfeccionar la presentación de la declaración jurada mediante su remisión electrónica. </a:t>
            </a:r>
          </a:p>
          <a:p>
            <a:pPr>
              <a:buNone/>
            </a:pPr>
            <a:r>
              <a:rPr lang="es-AR" sz="9600" dirty="0" smtClean="0">
                <a:solidFill>
                  <a:schemeClr val="tx1"/>
                </a:solidFill>
              </a:rPr>
              <a:t/>
            </a:r>
            <a:br>
              <a:rPr lang="es-AR" sz="9600" dirty="0" smtClean="0">
                <a:solidFill>
                  <a:schemeClr val="tx1"/>
                </a:solidFill>
              </a:rPr>
            </a:br>
            <a:r>
              <a:rPr lang="es-AR" sz="9600" i="1" dirty="0" smtClean="0">
                <a:solidFill>
                  <a:schemeClr val="tx1"/>
                </a:solidFill>
              </a:rPr>
              <a:t>Por último, destacamos que los contribuyentes comprendidos en la presente modalidad obtendrán, por medios informáticos, la Constancia de Validación Electrónica (CVE) una vez efectuada la presentación de la declaración jurada del anticipo correspondiente, la cual deberá ser impresa y exhibida en lugar visible de sus locales comerciales y/o negocios donde realicen su actividad. </a:t>
            </a:r>
            <a:r>
              <a:rPr lang="es-AR" sz="9600" dirty="0" smtClean="0">
                <a:solidFill>
                  <a:schemeClr val="tx1"/>
                </a:solidFill>
              </a:rPr>
              <a:t/>
            </a:r>
            <a:br>
              <a:rPr lang="es-AR" sz="9600" dirty="0" smtClean="0">
                <a:solidFill>
                  <a:schemeClr val="tx1"/>
                </a:solidFill>
              </a:rPr>
            </a:br>
            <a:r>
              <a:rPr lang="es-AR" sz="9600" i="1" dirty="0" smtClean="0">
                <a:solidFill>
                  <a:schemeClr val="tx1"/>
                </a:solidFill>
              </a:rPr>
              <a:t>El presente régimen será de aplicación a partir del 1/4/2019.</a:t>
            </a:r>
            <a:endParaRPr lang="es-AR" sz="9600" dirty="0" smtClean="0">
              <a:solidFill>
                <a:schemeClr val="tx1"/>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214290"/>
            <a:ext cx="9358314" cy="857256"/>
          </a:xfrm>
        </p:spPr>
        <p:txBody>
          <a:bodyPr>
            <a:normAutofit/>
          </a:bodyPr>
          <a:lstStyle/>
          <a:p>
            <a:pPr algn="ctr"/>
            <a:r>
              <a:rPr lang="es-AR" sz="3200" dirty="0" smtClean="0">
                <a:solidFill>
                  <a:schemeClr val="tx2">
                    <a:lumMod val="75000"/>
                  </a:schemeClr>
                </a:solidFill>
                <a:effectLst>
                  <a:outerShdw blurRad="38100" dist="38100" dir="2700000" algn="tl">
                    <a:srgbClr val="000000">
                      <a:alpha val="43137"/>
                    </a:srgbClr>
                  </a:outerShdw>
                  <a:reflection blurRad="12700" stA="48000" endA="300" endPos="55000" dir="5400000" sy="-90000" algn="bl" rotWithShape="0"/>
                </a:effectLst>
              </a:rPr>
              <a:t>FACTURACION</a:t>
            </a:r>
            <a:r>
              <a:rPr lang="es-AR" sz="3200" dirty="0" smtClean="0">
                <a:solidFill>
                  <a:schemeClr val="tx2">
                    <a:lumMod val="75000"/>
                  </a:schemeClr>
                </a:solidFill>
              </a:rPr>
              <a:t> Y REGISTRACION. RG 4444/2019</a:t>
            </a:r>
            <a:endParaRPr lang="es-AR" sz="3200" dirty="0">
              <a:solidFill>
                <a:schemeClr val="tx2">
                  <a:lumMod val="75000"/>
                </a:schemeClr>
              </a:solidFill>
            </a:endParaRPr>
          </a:p>
        </p:txBody>
      </p:sp>
      <p:sp>
        <p:nvSpPr>
          <p:cNvPr id="3" name="2 Subtítulo"/>
          <p:cNvSpPr>
            <a:spLocks noGrp="1"/>
          </p:cNvSpPr>
          <p:nvPr>
            <p:ph type="subTitle" idx="1"/>
          </p:nvPr>
        </p:nvSpPr>
        <p:spPr>
          <a:xfrm>
            <a:off x="381000" y="1214422"/>
            <a:ext cx="8458200" cy="5357850"/>
          </a:xfrm>
        </p:spPr>
        <p:txBody>
          <a:bodyPr>
            <a:noAutofit/>
          </a:bodyPr>
          <a:lstStyle/>
          <a:p>
            <a:r>
              <a:rPr lang="es-AR" i="1" dirty="0" smtClean="0">
                <a:solidFill>
                  <a:schemeClr val="tx1">
                    <a:lumMod val="85000"/>
                    <a:lumOff val="15000"/>
                  </a:schemeClr>
                </a:solidFill>
              </a:rPr>
              <a:t>* Se eleva, a partir del 2/5/2019, de $ 5.000 a $ 10.000 el importe a partir del cual deben ser identificados los consumidores finales, únicamente cuando se trate de operaciones canceladas con tarjetas de crédito, débito u otro medio de pago electrónico. Señalamos que los citados importes serán actualizados semestralmente, en los meses de enero y julio. </a:t>
            </a:r>
            <a:r>
              <a:rPr lang="es-AR" dirty="0" smtClean="0">
                <a:solidFill>
                  <a:schemeClr val="tx1">
                    <a:lumMod val="85000"/>
                    <a:lumOff val="15000"/>
                  </a:schemeClr>
                </a:solidFill>
              </a:rPr>
              <a:t/>
            </a:r>
            <a:br>
              <a:rPr lang="es-AR" dirty="0" smtClean="0">
                <a:solidFill>
                  <a:schemeClr val="tx1">
                    <a:lumMod val="85000"/>
                    <a:lumOff val="15000"/>
                  </a:schemeClr>
                </a:solidFill>
              </a:rPr>
            </a:br>
            <a:r>
              <a:rPr lang="es-AR" i="1" dirty="0" smtClean="0">
                <a:solidFill>
                  <a:schemeClr val="tx1">
                    <a:lumMod val="85000"/>
                    <a:lumOff val="15000"/>
                  </a:schemeClr>
                </a:solidFill>
              </a:rPr>
              <a:t>* Se establece que si al momento de solicitarse el CAE para la emisión de una factura tipo A la AFIP constatara determinadas inconsistencias por parte del receptor del comprobante, asignará un CAE junto con un código que identificará las irregularidades observadas, y el IVA discriminado en dicho comprobante no podrá computarse como crédito fiscal. </a:t>
            </a:r>
            <a:r>
              <a:rPr lang="es-AR" dirty="0" smtClean="0"/>
              <a:t/>
            </a:r>
            <a:br>
              <a:rPr lang="es-AR" dirty="0" smtClean="0"/>
            </a:br>
            <a:endParaRPr lang="es-AR" dirty="0"/>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solidFill>
                  <a:schemeClr val="tx2">
                    <a:lumMod val="75000"/>
                  </a:schemeClr>
                </a:solidFill>
                <a:effectLst>
                  <a:outerShdw blurRad="38100" dist="38100" dir="2700000" algn="tl">
                    <a:srgbClr val="000000">
                      <a:alpha val="43137"/>
                    </a:srgbClr>
                  </a:outerShdw>
                  <a:reflection blurRad="12700" stA="48000" endA="300" endPos="55000" dir="5400000" sy="-90000" algn="bl" rotWithShape="0"/>
                </a:effectLst>
              </a:rPr>
              <a:t>FACTURACION</a:t>
            </a:r>
            <a:r>
              <a:rPr lang="es-AR" dirty="0" smtClean="0">
                <a:solidFill>
                  <a:schemeClr val="tx1">
                    <a:lumMod val="85000"/>
                    <a:lumOff val="15000"/>
                  </a:schemeClr>
                </a:solidFill>
              </a:rPr>
              <a:t> </a:t>
            </a:r>
            <a:r>
              <a:rPr lang="es-AR" dirty="0" smtClean="0">
                <a:solidFill>
                  <a:schemeClr val="tx2">
                    <a:lumMod val="75000"/>
                  </a:schemeClr>
                </a:solidFill>
              </a:rPr>
              <a:t>Y REGISTRACION. RG 4444/2019</a:t>
            </a:r>
            <a:endParaRPr lang="es-AR" dirty="0">
              <a:solidFill>
                <a:schemeClr val="tx2">
                  <a:lumMod val="75000"/>
                </a:schemeClr>
              </a:solidFill>
            </a:endParaRPr>
          </a:p>
        </p:txBody>
      </p:sp>
      <p:sp>
        <p:nvSpPr>
          <p:cNvPr id="3" name="2 Marcador de contenido"/>
          <p:cNvSpPr>
            <a:spLocks noGrp="1"/>
          </p:cNvSpPr>
          <p:nvPr>
            <p:ph idx="1"/>
          </p:nvPr>
        </p:nvSpPr>
        <p:spPr>
          <a:xfrm>
            <a:off x="304800" y="1214422"/>
            <a:ext cx="8686800" cy="4865703"/>
          </a:xfrm>
        </p:spPr>
        <p:txBody>
          <a:bodyPr>
            <a:normAutofit fontScale="25000" lnSpcReduction="20000"/>
          </a:bodyPr>
          <a:lstStyle/>
          <a:p>
            <a:pPr>
              <a:buNone/>
            </a:pPr>
            <a:r>
              <a:rPr lang="es-AR" i="1" dirty="0" smtClean="0"/>
              <a:t>  </a:t>
            </a:r>
            <a:r>
              <a:rPr lang="es-AR" sz="9600" i="1" dirty="0" smtClean="0"/>
              <a:t>* </a:t>
            </a:r>
            <a:r>
              <a:rPr lang="es-AR" sz="8000" b="1" i="1" dirty="0" smtClean="0">
                <a:solidFill>
                  <a:schemeClr val="tx1">
                    <a:lumMod val="85000"/>
                    <a:lumOff val="15000"/>
                  </a:schemeClr>
                </a:solidFill>
              </a:rPr>
              <a:t>Se oficializa la prórroga para la comercialización de controladores fiscales de vieja tecnología y la posibilidad de recambiar las memorias de dichos equipos hasta el 31/8/2019. Con posterioridad al 31/8/2019, solo se podrá recambiar la memoria por fallas técnicas de equipos de vieja tecnología cuya fecha de adquisición no posea más de un año de antigüedad. </a:t>
            </a:r>
          </a:p>
          <a:p>
            <a:pPr>
              <a:buNone/>
            </a:pPr>
            <a:r>
              <a:rPr lang="es-AR" sz="8000" b="1" dirty="0" smtClean="0">
                <a:solidFill>
                  <a:schemeClr val="tx1">
                    <a:lumMod val="85000"/>
                    <a:lumOff val="15000"/>
                  </a:schemeClr>
                </a:solidFill>
              </a:rPr>
              <a:t/>
            </a:r>
            <a:br>
              <a:rPr lang="es-AR" sz="8000" b="1" dirty="0" smtClean="0">
                <a:solidFill>
                  <a:schemeClr val="tx1">
                    <a:lumMod val="85000"/>
                    <a:lumOff val="15000"/>
                  </a:schemeClr>
                </a:solidFill>
              </a:rPr>
            </a:br>
            <a:r>
              <a:rPr lang="es-AR" sz="8000" b="1" i="1" dirty="0" smtClean="0">
                <a:solidFill>
                  <a:schemeClr val="tx1">
                    <a:lumMod val="85000"/>
                    <a:lumOff val="15000"/>
                  </a:schemeClr>
                </a:solidFill>
              </a:rPr>
              <a:t>* Los equipos de vieja tecnología podrán ser utilizados hasta el 31/5/2021 si se poseen 11 equipos o más, hasta el 31/7/2021 si se poseen entre 2 y 10 equipos, y hasta el 30/9/2021 en el caso de un solo equipo. </a:t>
            </a:r>
            <a:r>
              <a:rPr lang="es-AR" sz="8000" b="1" dirty="0" smtClean="0"/>
              <a:t/>
            </a:r>
            <a:br>
              <a:rPr lang="es-AR" sz="8000" b="1" dirty="0" smtClean="0"/>
            </a:br>
            <a:endParaRPr lang="es-AR" sz="8000" b="1" i="1" dirty="0" smtClean="0"/>
          </a:p>
          <a:p>
            <a:pPr>
              <a:buNone/>
            </a:pPr>
            <a:r>
              <a:rPr lang="es-AR" sz="8000" b="1" i="1" dirty="0" smtClean="0">
                <a:solidFill>
                  <a:schemeClr val="tx1">
                    <a:lumMod val="85000"/>
                    <a:lumOff val="15000"/>
                  </a:schemeClr>
                </a:solidFill>
              </a:rPr>
              <a:t>* Los sujetos que desarrollen como actividad principal “Venta al por mayor en supermercados mayoristas de alimentos” y/o “Venta al por mayor de materiales y productos de limpieza”, que en el último año comercial hayan registrado operaciones por un monto mayor a $ 50.000.000 y opten por utilizar controladores fiscales deberán utilizar equipos de nueva tecnología a partir del 1/9/2019</a:t>
            </a:r>
            <a:r>
              <a:rPr lang="es-AR" sz="9600" i="1" dirty="0" smtClean="0">
                <a:solidFill>
                  <a:schemeClr val="tx1">
                    <a:lumMod val="85000"/>
                    <a:lumOff val="15000"/>
                  </a:schemeClr>
                </a:solidFill>
              </a:rPr>
              <a:t>.</a:t>
            </a:r>
            <a:r>
              <a:rPr lang="es-AR" sz="8000" i="1" dirty="0" smtClean="0">
                <a:solidFill>
                  <a:schemeClr val="tx1">
                    <a:lumMod val="85000"/>
                    <a:lumOff val="15000"/>
                  </a:schemeClr>
                </a:solidFill>
              </a:rPr>
              <a:t> </a:t>
            </a:r>
            <a:r>
              <a:rPr lang="es-AR" sz="8000" dirty="0" smtClean="0"/>
              <a:t/>
            </a:r>
            <a:br>
              <a:rPr lang="es-AR" sz="8000" dirty="0" smtClean="0"/>
            </a:br>
            <a:endParaRPr lang="es-AR" sz="8000" dirty="0"/>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solidFill>
                  <a:schemeClr val="tx2">
                    <a:lumMod val="75000"/>
                  </a:schemeClr>
                </a:solidFill>
                <a:effectLst>
                  <a:outerShdw blurRad="38100" dist="38100" dir="2700000" algn="tl">
                    <a:srgbClr val="000000">
                      <a:alpha val="43137"/>
                    </a:srgbClr>
                  </a:outerShdw>
                  <a:reflection blurRad="12700" stA="48000" endA="300" endPos="55000" dir="5400000" sy="-90000" algn="bl" rotWithShape="0"/>
                </a:effectLst>
              </a:rPr>
              <a:t>FACTURACION</a:t>
            </a:r>
            <a:r>
              <a:rPr lang="es-AR" dirty="0" smtClean="0">
                <a:solidFill>
                  <a:schemeClr val="tx2">
                    <a:lumMod val="75000"/>
                  </a:schemeClr>
                </a:solidFill>
              </a:rPr>
              <a:t> Y REGISTRACION. RG 4444/2019</a:t>
            </a:r>
            <a:endParaRPr lang="es-AR" dirty="0">
              <a:solidFill>
                <a:schemeClr val="tx2">
                  <a:lumMod val="75000"/>
                </a:schemeClr>
              </a:solidFill>
            </a:endParaRPr>
          </a:p>
        </p:txBody>
      </p:sp>
      <p:sp>
        <p:nvSpPr>
          <p:cNvPr id="3" name="2 Marcador de contenido"/>
          <p:cNvSpPr>
            <a:spLocks noGrp="1"/>
          </p:cNvSpPr>
          <p:nvPr>
            <p:ph idx="1"/>
          </p:nvPr>
        </p:nvSpPr>
        <p:spPr/>
        <p:txBody>
          <a:bodyPr>
            <a:normAutofit/>
          </a:bodyPr>
          <a:lstStyle/>
          <a:p>
            <a:pPr>
              <a:buNone/>
            </a:pPr>
            <a:r>
              <a:rPr lang="es-AR" i="1" dirty="0" smtClean="0"/>
              <a:t>  </a:t>
            </a:r>
            <a:endParaRPr lang="es-AR" dirty="0"/>
          </a:p>
        </p:txBody>
      </p:sp>
      <p:sp>
        <p:nvSpPr>
          <p:cNvPr id="4" name="3 Rectángulo"/>
          <p:cNvSpPr/>
          <p:nvPr/>
        </p:nvSpPr>
        <p:spPr>
          <a:xfrm>
            <a:off x="0" y="1285860"/>
            <a:ext cx="9144000" cy="4616648"/>
          </a:xfrm>
          <a:prstGeom prst="rect">
            <a:avLst/>
          </a:prstGeom>
        </p:spPr>
        <p:txBody>
          <a:bodyPr wrap="square">
            <a:spAutoFit/>
          </a:bodyPr>
          <a:lstStyle/>
          <a:p>
            <a:pPr>
              <a:buNone/>
            </a:pPr>
            <a:endParaRPr lang="es-AR" i="1" dirty="0" smtClean="0"/>
          </a:p>
          <a:p>
            <a:pPr>
              <a:buNone/>
            </a:pPr>
            <a:endParaRPr lang="es-AR" i="1" dirty="0"/>
          </a:p>
          <a:p>
            <a:pPr>
              <a:buNone/>
            </a:pPr>
            <a:endParaRPr lang="es-AR" i="1" dirty="0" smtClean="0"/>
          </a:p>
          <a:p>
            <a:pPr>
              <a:buFont typeface="Arial" charset="0"/>
              <a:buChar char="•"/>
            </a:pPr>
            <a:r>
              <a:rPr lang="es-AR" sz="2400" i="1" dirty="0" smtClean="0"/>
              <a:t>Los reportes “resumen de totales” y “reporte de duplicados” que deben generar los sujetos que utilicen controladores fiscales de nueva tecnología deberán ser informados en forma mensual para los </a:t>
            </a:r>
            <a:r>
              <a:rPr lang="es-AR" sz="2400" i="1" dirty="0" err="1" smtClean="0"/>
              <a:t>monotributistas</a:t>
            </a:r>
            <a:r>
              <a:rPr lang="es-AR" sz="2400" i="1" dirty="0" smtClean="0"/>
              <a:t> y semanalmente por parte de los responsables inscriptos y los exentos de IVA. Similar tratamiento debe aplicarse a la generación de la “Cinta testigo digital”. </a:t>
            </a:r>
          </a:p>
          <a:p>
            <a:r>
              <a:rPr lang="es-AR" sz="2400" dirty="0" smtClean="0"/>
              <a:t/>
            </a:r>
            <a:br>
              <a:rPr lang="es-AR" sz="2400" dirty="0" smtClean="0"/>
            </a:br>
            <a:r>
              <a:rPr lang="es-AR" sz="2400" i="1" dirty="0" smtClean="0"/>
              <a:t>* Se extiende hasta el 30/6/2019 la posibilidad de utilizar el programa aplicativo AFIP DGI - RECE - Régimen de Emisión de Comprobantes Electrónicos - versión 4.0.</a:t>
            </a:r>
            <a:endParaRPr lang="es-AR" sz="2400" dirty="0"/>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AR" dirty="0" smtClean="0">
                <a:solidFill>
                  <a:schemeClr val="tx2">
                    <a:lumMod val="75000"/>
                  </a:schemeClr>
                </a:solidFill>
                <a:effectLst>
                  <a:outerShdw blurRad="38100" dist="38100" dir="2700000" algn="tl">
                    <a:srgbClr val="000000">
                      <a:alpha val="43137"/>
                    </a:srgbClr>
                  </a:outerShdw>
                  <a:reflection blurRad="12700" stA="48000" endA="300" endPos="55000" dir="5400000" sy="-90000" algn="bl" rotWithShape="0"/>
                </a:effectLst>
              </a:rPr>
              <a:t>FACTURACION</a:t>
            </a:r>
            <a:r>
              <a:rPr lang="es-AR" dirty="0" smtClean="0">
                <a:solidFill>
                  <a:schemeClr val="tx2">
                    <a:lumMod val="75000"/>
                  </a:schemeClr>
                </a:solidFill>
              </a:rPr>
              <a:t> Y REGISTRACION. RG 4444/2019</a:t>
            </a:r>
            <a:endParaRPr lang="es-AR" dirty="0">
              <a:solidFill>
                <a:schemeClr val="tx2">
                  <a:lumMod val="75000"/>
                </a:schemeClr>
              </a:solidFill>
            </a:endParaRPr>
          </a:p>
        </p:txBody>
      </p:sp>
      <p:sp>
        <p:nvSpPr>
          <p:cNvPr id="3" name="2 Marcador de contenido"/>
          <p:cNvSpPr>
            <a:spLocks noGrp="1"/>
          </p:cNvSpPr>
          <p:nvPr>
            <p:ph idx="1"/>
          </p:nvPr>
        </p:nvSpPr>
        <p:spPr/>
        <p:txBody>
          <a:bodyPr>
            <a:normAutofit/>
          </a:bodyPr>
          <a:lstStyle/>
          <a:p>
            <a:pPr>
              <a:buNone/>
            </a:pPr>
            <a:r>
              <a:rPr lang="es-AR" i="1" dirty="0" smtClean="0"/>
              <a:t>  </a:t>
            </a:r>
            <a:endParaRPr lang="es-AR" dirty="0"/>
          </a:p>
        </p:txBody>
      </p:sp>
      <p:sp>
        <p:nvSpPr>
          <p:cNvPr id="4" name="3 Rectángulo"/>
          <p:cNvSpPr/>
          <p:nvPr/>
        </p:nvSpPr>
        <p:spPr>
          <a:xfrm>
            <a:off x="0" y="1857364"/>
            <a:ext cx="9144000" cy="1661993"/>
          </a:xfrm>
          <a:prstGeom prst="rect">
            <a:avLst/>
          </a:prstGeom>
        </p:spPr>
        <p:txBody>
          <a:bodyPr wrap="square">
            <a:spAutoFit/>
          </a:bodyPr>
          <a:lstStyle/>
          <a:p>
            <a:pPr>
              <a:buNone/>
            </a:pPr>
            <a:endParaRPr lang="es-AR" i="1" dirty="0" smtClean="0"/>
          </a:p>
          <a:p>
            <a:pPr>
              <a:buNone/>
            </a:pPr>
            <a:endParaRPr lang="es-AR" i="1" dirty="0"/>
          </a:p>
          <a:p>
            <a:pPr>
              <a:buNone/>
            </a:pPr>
            <a:endParaRPr lang="es-AR" i="1" dirty="0" smtClean="0"/>
          </a:p>
          <a:p>
            <a:r>
              <a:rPr lang="es-AR" sz="2400" dirty="0" smtClean="0"/>
              <a:t/>
            </a:r>
            <a:br>
              <a:rPr lang="es-AR" sz="2400" dirty="0" smtClean="0"/>
            </a:br>
            <a:endParaRPr lang="es-AR" sz="2400" dirty="0"/>
          </a:p>
        </p:txBody>
      </p:sp>
      <p:graphicFrame>
        <p:nvGraphicFramePr>
          <p:cNvPr id="5" name="4 Tabla"/>
          <p:cNvGraphicFramePr>
            <a:graphicFrameLocks noGrp="1"/>
          </p:cNvGraphicFramePr>
          <p:nvPr/>
        </p:nvGraphicFramePr>
        <p:xfrm>
          <a:off x="1524000" y="2786056"/>
          <a:ext cx="6096000" cy="2661770"/>
        </p:xfrm>
        <a:graphic>
          <a:graphicData uri="http://schemas.openxmlformats.org/drawingml/2006/table">
            <a:tbl>
              <a:tblPr firstRow="1" bandRow="1">
                <a:tableStyleId>{5C22544A-7EE6-4342-B048-85BDC9FD1C3A}</a:tableStyleId>
              </a:tblPr>
              <a:tblGrid>
                <a:gridCol w="3048000"/>
                <a:gridCol w="3048000"/>
              </a:tblGrid>
              <a:tr h="553645">
                <a:tc>
                  <a:txBody>
                    <a:bodyPr/>
                    <a:lstStyle/>
                    <a:p>
                      <a:r>
                        <a:rPr lang="es-AR" dirty="0" smtClean="0"/>
                        <a:t>Cantidad</a:t>
                      </a:r>
                      <a:r>
                        <a:rPr lang="es-AR" baseline="0" dirty="0" smtClean="0"/>
                        <a:t> de equipos vieja </a:t>
                      </a:r>
                      <a:r>
                        <a:rPr lang="es-AR" baseline="0" dirty="0" err="1" smtClean="0"/>
                        <a:t>tecnologia</a:t>
                      </a:r>
                      <a:r>
                        <a:rPr lang="es-AR" baseline="0" dirty="0" smtClean="0"/>
                        <a:t> habilitados</a:t>
                      </a:r>
                      <a:endParaRPr lang="es-AR" dirty="0"/>
                    </a:p>
                  </a:txBody>
                  <a:tcPr/>
                </a:tc>
                <a:tc>
                  <a:txBody>
                    <a:bodyPr/>
                    <a:lstStyle/>
                    <a:p>
                      <a:r>
                        <a:rPr lang="es-AR" dirty="0" smtClean="0"/>
                        <a:t>Rango de fechas</a:t>
                      </a:r>
                      <a:r>
                        <a:rPr lang="es-AR" baseline="0" dirty="0" smtClean="0"/>
                        <a:t> para el recambio de vieja a nueva </a:t>
                      </a:r>
                      <a:r>
                        <a:rPr lang="es-AR" baseline="0" dirty="0" err="1" smtClean="0"/>
                        <a:t>tecnologia</a:t>
                      </a:r>
                      <a:endParaRPr lang="es-AR" dirty="0"/>
                    </a:p>
                  </a:txBody>
                  <a:tcPr/>
                </a:tc>
              </a:tr>
              <a:tr h="553645">
                <a:tc>
                  <a:txBody>
                    <a:bodyPr/>
                    <a:lstStyle/>
                    <a:p>
                      <a:r>
                        <a:rPr lang="es-AR" dirty="0" smtClean="0"/>
                        <a:t>Mayor</a:t>
                      </a:r>
                      <a:r>
                        <a:rPr lang="es-AR" baseline="0" dirty="0" smtClean="0"/>
                        <a:t> o igual a 11 </a:t>
                      </a:r>
                      <a:endParaRPr lang="es-AR" dirty="0"/>
                    </a:p>
                  </a:txBody>
                  <a:tcPr/>
                </a:tc>
                <a:tc>
                  <a:txBody>
                    <a:bodyPr/>
                    <a:lstStyle/>
                    <a:p>
                      <a:r>
                        <a:rPr lang="es-AR" dirty="0" smtClean="0"/>
                        <a:t>1/04/2021-</a:t>
                      </a:r>
                      <a:r>
                        <a:rPr lang="es-AR" baseline="0" dirty="0" smtClean="0"/>
                        <a:t> 31/05/2021</a:t>
                      </a:r>
                      <a:endParaRPr lang="es-AR" dirty="0"/>
                    </a:p>
                  </a:txBody>
                  <a:tcPr/>
                </a:tc>
              </a:tr>
              <a:tr h="553645">
                <a:tc>
                  <a:txBody>
                    <a:bodyPr/>
                    <a:lstStyle/>
                    <a:p>
                      <a:r>
                        <a:rPr lang="es-AR" dirty="0" smtClean="0"/>
                        <a:t>Mayor</a:t>
                      </a:r>
                      <a:r>
                        <a:rPr lang="es-AR" baseline="0" dirty="0" smtClean="0"/>
                        <a:t> o igual a 2 menor o igual a 10</a:t>
                      </a:r>
                      <a:endParaRPr lang="es-AR" dirty="0"/>
                    </a:p>
                  </a:txBody>
                  <a:tcPr/>
                </a:tc>
                <a:tc>
                  <a:txBody>
                    <a:bodyPr/>
                    <a:lstStyle/>
                    <a:p>
                      <a:r>
                        <a:rPr lang="es-AR" dirty="0" smtClean="0"/>
                        <a:t>01/06/2021- 31/07/2021</a:t>
                      </a:r>
                      <a:endParaRPr lang="es-AR" dirty="0"/>
                    </a:p>
                  </a:txBody>
                  <a:tcPr/>
                </a:tc>
              </a:tr>
              <a:tr h="553645">
                <a:tc>
                  <a:txBody>
                    <a:bodyPr/>
                    <a:lstStyle/>
                    <a:p>
                      <a:r>
                        <a:rPr lang="es-AR" dirty="0" smtClean="0"/>
                        <a:t>Igual</a:t>
                      </a:r>
                      <a:r>
                        <a:rPr lang="es-AR" baseline="0" dirty="0" smtClean="0"/>
                        <a:t> a 1</a:t>
                      </a:r>
                      <a:endParaRPr lang="es-AR" dirty="0"/>
                    </a:p>
                  </a:txBody>
                  <a:tcPr/>
                </a:tc>
                <a:tc>
                  <a:txBody>
                    <a:bodyPr/>
                    <a:lstStyle/>
                    <a:p>
                      <a:r>
                        <a:rPr lang="es-AR" dirty="0" smtClean="0"/>
                        <a:t>01/08/2021- 30/09/2021</a:t>
                      </a:r>
                      <a:endParaRPr lang="es-AR" dirty="0"/>
                    </a:p>
                  </a:txBody>
                  <a:tcPr/>
                </a:tc>
              </a:tr>
            </a:tbl>
          </a:graphicData>
        </a:graphic>
      </p:graphicFrame>
      <p:sp>
        <p:nvSpPr>
          <p:cNvPr id="6" name="5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algn="ctr">
              <a:buNone/>
            </a:pPr>
            <a:r>
              <a:rPr lang="es-AR" dirty="0" smtClean="0">
                <a:solidFill>
                  <a:schemeClr val="tx2">
                    <a:lumMod val="75000"/>
                  </a:schemeClr>
                </a:solidFill>
              </a:rPr>
              <a:t> </a:t>
            </a:r>
            <a:r>
              <a:rPr lang="es-AR" sz="4400" dirty="0" smtClean="0">
                <a:solidFill>
                  <a:schemeClr val="tx2">
                    <a:lumMod val="75000"/>
                  </a:schemeClr>
                </a:solidFill>
                <a:effectLst>
                  <a:outerShdw blurRad="38100" dist="38100" dir="2700000" algn="tl">
                    <a:srgbClr val="000000">
                      <a:alpha val="43137"/>
                    </a:srgbClr>
                  </a:outerShdw>
                </a:effectLst>
              </a:rPr>
              <a:t>SISTEMA DE RECAUDACION TARJETAS DE CREDITO Y COMPRA</a:t>
            </a:r>
          </a:p>
          <a:p>
            <a:pPr algn="ctr">
              <a:buNone/>
            </a:pPr>
            <a:endParaRPr lang="es-AR" sz="4400" dirty="0" smtClean="0">
              <a:solidFill>
                <a:schemeClr val="tx2">
                  <a:lumMod val="75000"/>
                </a:schemeClr>
              </a:solidFill>
              <a:effectLst>
                <a:outerShdw blurRad="38100" dist="38100" dir="2700000" algn="tl">
                  <a:srgbClr val="000000">
                    <a:alpha val="43137"/>
                  </a:srgbClr>
                </a:outerShdw>
              </a:effectLst>
            </a:endParaRPr>
          </a:p>
          <a:p>
            <a:pPr algn="ctr">
              <a:buNone/>
            </a:pPr>
            <a:r>
              <a:rPr lang="es-AR" sz="4400" dirty="0" smtClean="0">
                <a:solidFill>
                  <a:schemeClr val="tx2">
                    <a:lumMod val="75000"/>
                  </a:schemeClr>
                </a:solidFill>
                <a:effectLst>
                  <a:outerShdw blurRad="38100" dist="38100" dir="2700000" algn="tl">
                    <a:srgbClr val="000000">
                      <a:alpha val="43137"/>
                    </a:srgbClr>
                  </a:outerShdw>
                </a:effectLst>
              </a:rPr>
              <a:t>SIRTAC</a:t>
            </a:r>
            <a:endParaRPr lang="es-AR" sz="4400" dirty="0">
              <a:solidFill>
                <a:schemeClr val="tx2">
                  <a:lumMod val="75000"/>
                </a:schemeClr>
              </a:solidFill>
              <a:effectLst>
                <a:outerShdw blurRad="38100" dist="38100" dir="2700000" algn="tl">
                  <a:srgbClr val="000000">
                    <a:alpha val="43137"/>
                  </a:srgbClr>
                </a:outerShdw>
              </a:effectLst>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solidFill>
                  <a:schemeClr val="tx2">
                    <a:lumMod val="75000"/>
                  </a:schemeClr>
                </a:solidFill>
              </a:rPr>
              <a:t>Sistema de tarjetas de </a:t>
            </a:r>
            <a:r>
              <a:rPr lang="es-AR" dirty="0" err="1" smtClean="0">
                <a:solidFill>
                  <a:schemeClr val="tx2">
                    <a:lumMod val="75000"/>
                  </a:schemeClr>
                </a:solidFill>
              </a:rPr>
              <a:t>credito</a:t>
            </a:r>
            <a:r>
              <a:rPr lang="es-AR" dirty="0" smtClean="0">
                <a:solidFill>
                  <a:schemeClr val="tx2">
                    <a:lumMod val="75000"/>
                  </a:schemeClr>
                </a:solidFill>
              </a:rPr>
              <a:t> y compra. Convenio multilateral. </a:t>
            </a:r>
            <a:r>
              <a:rPr lang="es-AR" dirty="0" err="1" smtClean="0">
                <a:solidFill>
                  <a:schemeClr val="tx2">
                    <a:lumMod val="75000"/>
                  </a:schemeClr>
                </a:solidFill>
              </a:rPr>
              <a:t>sirtac</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25000" lnSpcReduction="20000"/>
          </a:bodyPr>
          <a:lstStyle/>
          <a:p>
            <a:pPr>
              <a:buNone/>
            </a:pPr>
            <a:r>
              <a:rPr lang="es-AR" b="1" dirty="0" smtClean="0"/>
              <a:t>     </a:t>
            </a:r>
          </a:p>
          <a:p>
            <a:pPr>
              <a:buNone/>
            </a:pPr>
            <a:r>
              <a:rPr lang="es-AR" sz="9600" i="1" dirty="0" smtClean="0">
                <a:solidFill>
                  <a:schemeClr val="tx1">
                    <a:lumMod val="95000"/>
                    <a:lumOff val="5000"/>
                  </a:schemeClr>
                </a:solidFill>
              </a:rPr>
              <a:t>Se crea el Sistema de Recaudación sobre Tarjetas de Crédito y Compra “SIRTAC”. </a:t>
            </a:r>
          </a:p>
          <a:p>
            <a:pPr>
              <a:buNone/>
            </a:pPr>
            <a:endParaRPr lang="es-AR" sz="9600" i="1" dirty="0" smtClean="0">
              <a:solidFill>
                <a:schemeClr val="tx1">
                  <a:lumMod val="95000"/>
                  <a:lumOff val="5000"/>
                </a:schemeClr>
              </a:solidFill>
            </a:endParaRPr>
          </a:p>
          <a:p>
            <a:pPr>
              <a:buNone/>
            </a:pPr>
            <a:endParaRPr lang="es-AR" sz="9600" i="1" dirty="0" smtClean="0">
              <a:solidFill>
                <a:schemeClr val="tx1">
                  <a:lumMod val="95000"/>
                  <a:lumOff val="5000"/>
                </a:schemeClr>
              </a:solidFill>
            </a:endParaRPr>
          </a:p>
          <a:p>
            <a:pPr>
              <a:buNone/>
            </a:pPr>
            <a:r>
              <a:rPr lang="es-AR" sz="9600" i="1" dirty="0" smtClean="0">
                <a:solidFill>
                  <a:schemeClr val="tx1">
                    <a:lumMod val="95000"/>
                    <a:lumOff val="5000"/>
                  </a:schemeClr>
                </a:solidFill>
              </a:rPr>
              <a:t/>
            </a:r>
            <a:br>
              <a:rPr lang="es-AR" sz="9600" i="1" dirty="0" smtClean="0">
                <a:solidFill>
                  <a:schemeClr val="tx1">
                    <a:lumMod val="95000"/>
                    <a:lumOff val="5000"/>
                  </a:schemeClr>
                </a:solidFill>
              </a:rPr>
            </a:br>
            <a:r>
              <a:rPr lang="es-AR" sz="9600" i="1" dirty="0" smtClean="0">
                <a:solidFill>
                  <a:schemeClr val="tx1">
                    <a:lumMod val="95000"/>
                    <a:lumOff val="5000"/>
                  </a:schemeClr>
                </a:solidFill>
              </a:rPr>
              <a:t>El mismo resulta aplicable a las liquidaciones o rendiciones de sistemas de pago que efectúen las tarjetas de crédito, de compra y/o pagos, tickets o vales alimentarios, de combustibles y/o cualquier clase de vales de compras o similares, y a las recaudaciones, rendiciones periódicas y/o liquidaciones correspondientes a sistemas de pago mediante concentradores y/o agrupadores de pago que efectúan las administradoras de sistemas de pago. </a:t>
            </a:r>
          </a:p>
          <a:p>
            <a:pPr>
              <a:buNone/>
            </a:pPr>
            <a:r>
              <a:rPr lang="es-AR" sz="9600" i="1" dirty="0" smtClean="0">
                <a:solidFill>
                  <a:schemeClr val="tx1">
                    <a:lumMod val="95000"/>
                    <a:lumOff val="5000"/>
                  </a:schemeClr>
                </a:solidFill>
              </a:rPr>
              <a:t/>
            </a:r>
            <a:br>
              <a:rPr lang="es-AR" sz="9600" i="1" dirty="0" smtClean="0">
                <a:solidFill>
                  <a:schemeClr val="tx1">
                    <a:lumMod val="95000"/>
                    <a:lumOff val="5000"/>
                  </a:schemeClr>
                </a:solidFill>
              </a:rPr>
            </a:br>
            <a:endParaRPr lang="es-AR" sz="9600" dirty="0">
              <a:solidFill>
                <a:schemeClr val="tx1">
                  <a:lumMod val="95000"/>
                  <a:lumOff val="5000"/>
                </a:schemeClr>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solidFill>
                  <a:schemeClr val="tx2">
                    <a:lumMod val="75000"/>
                  </a:schemeClr>
                </a:solidFill>
              </a:rPr>
              <a:t>Sistema de tarjetas de </a:t>
            </a:r>
            <a:r>
              <a:rPr lang="es-AR" dirty="0" err="1" smtClean="0">
                <a:solidFill>
                  <a:schemeClr val="tx2">
                    <a:lumMod val="75000"/>
                  </a:schemeClr>
                </a:solidFill>
              </a:rPr>
              <a:t>credito</a:t>
            </a:r>
            <a:r>
              <a:rPr lang="es-AR" dirty="0" smtClean="0">
                <a:solidFill>
                  <a:schemeClr val="tx2">
                    <a:lumMod val="75000"/>
                  </a:schemeClr>
                </a:solidFill>
              </a:rPr>
              <a:t> y compra. Convenio multilateral</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92500" lnSpcReduction="20000"/>
          </a:bodyPr>
          <a:lstStyle/>
          <a:p>
            <a:pPr>
              <a:buNone/>
            </a:pPr>
            <a:r>
              <a:rPr lang="es-AR" sz="2600" i="1" dirty="0" smtClean="0">
                <a:solidFill>
                  <a:schemeClr val="tx1">
                    <a:lumMod val="95000"/>
                    <a:lumOff val="5000"/>
                  </a:schemeClr>
                </a:solidFill>
              </a:rPr>
              <a:t>    Cada jurisdicción deberá disponer, mediante su normativa local, la adhesión al SIRTAC, que resulta de aplicación tanto para sujetos del Convenio Multilateral como para los contribuyentes locales. </a:t>
            </a:r>
            <a:br>
              <a:rPr lang="es-AR" sz="2600" i="1" dirty="0" smtClean="0">
                <a:solidFill>
                  <a:schemeClr val="tx1">
                    <a:lumMod val="95000"/>
                    <a:lumOff val="5000"/>
                  </a:schemeClr>
                </a:solidFill>
              </a:rPr>
            </a:br>
            <a:r>
              <a:rPr lang="es-AR" sz="2600" i="1" dirty="0" smtClean="0">
                <a:solidFill>
                  <a:schemeClr val="tx1">
                    <a:lumMod val="95000"/>
                    <a:lumOff val="5000"/>
                  </a:schemeClr>
                </a:solidFill>
              </a:rPr>
              <a:t>Las presentes disposiciones resultan de aplicación a partir del primer día del mes siguiente en el que el sistema se encuentre operativo, lo cual será informado por la Comisión Arbitral a los sujetos nominados como agentes de retención a través de su publicación en la página web.</a:t>
            </a:r>
          </a:p>
          <a:p>
            <a:pPr>
              <a:buNone/>
            </a:pPr>
            <a:endParaRPr lang="es-AR" sz="2600" i="1" dirty="0" smtClean="0">
              <a:solidFill>
                <a:schemeClr val="tx1">
                  <a:lumMod val="95000"/>
                  <a:lumOff val="5000"/>
                </a:schemeClr>
              </a:solidFill>
            </a:endParaRPr>
          </a:p>
          <a:p>
            <a:pPr>
              <a:buNone/>
            </a:pPr>
            <a:r>
              <a:rPr lang="es-AR" sz="2600" i="1" dirty="0" smtClean="0">
                <a:solidFill>
                  <a:schemeClr val="tx1">
                    <a:lumMod val="95000"/>
                    <a:lumOff val="5000"/>
                  </a:schemeClr>
                </a:solidFill>
              </a:rPr>
              <a:t>    La </a:t>
            </a:r>
            <a:r>
              <a:rPr lang="es-AR" sz="2600" i="1" dirty="0" err="1" smtClean="0">
                <a:solidFill>
                  <a:schemeClr val="tx1">
                    <a:lumMod val="95000"/>
                    <a:lumOff val="5000"/>
                  </a:schemeClr>
                </a:solidFill>
              </a:rPr>
              <a:t>comision</a:t>
            </a:r>
            <a:r>
              <a:rPr lang="es-AR" sz="2600" i="1" dirty="0" smtClean="0">
                <a:solidFill>
                  <a:schemeClr val="tx1">
                    <a:lumMod val="95000"/>
                    <a:lumOff val="5000"/>
                  </a:schemeClr>
                </a:solidFill>
              </a:rPr>
              <a:t> arbitral </a:t>
            </a:r>
            <a:r>
              <a:rPr lang="es-AR" sz="2600" i="1" dirty="0" err="1" smtClean="0">
                <a:solidFill>
                  <a:schemeClr val="tx1">
                    <a:lumMod val="95000"/>
                    <a:lumOff val="5000"/>
                  </a:schemeClr>
                </a:solidFill>
              </a:rPr>
              <a:t>estara</a:t>
            </a:r>
            <a:r>
              <a:rPr lang="es-AR" sz="2600" i="1" dirty="0" smtClean="0">
                <a:solidFill>
                  <a:schemeClr val="tx1">
                    <a:lumMod val="95000"/>
                    <a:lumOff val="5000"/>
                  </a:schemeClr>
                </a:solidFill>
              </a:rPr>
              <a:t> a cargo del desarrollo y </a:t>
            </a:r>
            <a:r>
              <a:rPr lang="es-AR" sz="2600" i="1" dirty="0" err="1" smtClean="0">
                <a:solidFill>
                  <a:schemeClr val="tx1">
                    <a:lumMod val="95000"/>
                    <a:lumOff val="5000"/>
                  </a:schemeClr>
                </a:solidFill>
              </a:rPr>
              <a:t>administracion</a:t>
            </a:r>
            <a:r>
              <a:rPr lang="es-AR" sz="2600" i="1" dirty="0" smtClean="0">
                <a:solidFill>
                  <a:schemeClr val="tx1">
                    <a:lumMod val="95000"/>
                    <a:lumOff val="5000"/>
                  </a:schemeClr>
                </a:solidFill>
              </a:rPr>
              <a:t> del SIRTAC</a:t>
            </a:r>
          </a:p>
          <a:p>
            <a:pPr>
              <a:buNone/>
            </a:pPr>
            <a:r>
              <a:rPr lang="es-AR" sz="2600" i="1" dirty="0" smtClean="0">
                <a:solidFill>
                  <a:schemeClr val="tx1">
                    <a:lumMod val="95000"/>
                    <a:lumOff val="5000"/>
                  </a:schemeClr>
                </a:solidFill>
              </a:rPr>
              <a:t>    </a:t>
            </a:r>
          </a:p>
          <a:p>
            <a:pPr>
              <a:buNone/>
            </a:pPr>
            <a:endParaRPr lang="es-AR" sz="2600" i="1" dirty="0" smtClean="0">
              <a:solidFill>
                <a:schemeClr val="tx1">
                  <a:lumMod val="95000"/>
                  <a:lumOff val="5000"/>
                </a:schemeClr>
              </a:solidFill>
            </a:endParaRPr>
          </a:p>
          <a:p>
            <a:pPr>
              <a:buNone/>
            </a:pPr>
            <a:endParaRPr lang="es-AR" sz="2600" i="1" dirty="0" smtClean="0">
              <a:solidFill>
                <a:schemeClr val="tx1">
                  <a:lumMod val="95000"/>
                  <a:lumOff val="5000"/>
                </a:schemeClr>
              </a:solidFill>
            </a:endParaRPr>
          </a:p>
          <a:p>
            <a:pPr>
              <a:buNone/>
            </a:pPr>
            <a:endParaRPr lang="es-AR" i="1" dirty="0" smtClean="0">
              <a:solidFill>
                <a:schemeClr val="tx1">
                  <a:lumMod val="95000"/>
                  <a:lumOff val="5000"/>
                </a:schemeClr>
              </a:solidFill>
            </a:endParaRPr>
          </a:p>
          <a:p>
            <a:pPr>
              <a:buNone/>
            </a:pPr>
            <a:endParaRPr lang="es-AR" dirty="0">
              <a:solidFill>
                <a:schemeClr val="tx1">
                  <a:lumMod val="95000"/>
                  <a:lumOff val="5000"/>
                </a:schemeClr>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solidFill>
                  <a:schemeClr val="tx2">
                    <a:lumMod val="75000"/>
                  </a:schemeClr>
                </a:solidFill>
              </a:rPr>
              <a:t>Sistema de tarjetas de </a:t>
            </a:r>
            <a:r>
              <a:rPr lang="es-AR" dirty="0" err="1" smtClean="0">
                <a:solidFill>
                  <a:schemeClr val="tx2">
                    <a:lumMod val="75000"/>
                  </a:schemeClr>
                </a:solidFill>
              </a:rPr>
              <a:t>credito</a:t>
            </a:r>
            <a:r>
              <a:rPr lang="es-AR" dirty="0" smtClean="0">
                <a:solidFill>
                  <a:schemeClr val="tx2">
                    <a:lumMod val="75000"/>
                  </a:schemeClr>
                </a:solidFill>
              </a:rPr>
              <a:t> y compra. Convenio multilateral</a:t>
            </a:r>
            <a:endParaRPr lang="es-AR" dirty="0">
              <a:solidFill>
                <a:schemeClr val="tx2">
                  <a:lumMod val="75000"/>
                </a:schemeClr>
              </a:solidFill>
            </a:endParaRPr>
          </a:p>
        </p:txBody>
      </p:sp>
      <p:sp>
        <p:nvSpPr>
          <p:cNvPr id="3" name="2 Marcador de contenido"/>
          <p:cNvSpPr>
            <a:spLocks noGrp="1"/>
          </p:cNvSpPr>
          <p:nvPr>
            <p:ph idx="1"/>
          </p:nvPr>
        </p:nvSpPr>
        <p:spPr/>
        <p:txBody>
          <a:bodyPr>
            <a:normAutofit fontScale="92500" lnSpcReduction="20000"/>
          </a:bodyPr>
          <a:lstStyle/>
          <a:p>
            <a:pPr>
              <a:buNone/>
            </a:pPr>
            <a:r>
              <a:rPr lang="es-AR" sz="2600" i="1" dirty="0" smtClean="0">
                <a:solidFill>
                  <a:schemeClr val="tx1">
                    <a:lumMod val="95000"/>
                    <a:lumOff val="5000"/>
                  </a:schemeClr>
                </a:solidFill>
              </a:rPr>
              <a:t>    </a:t>
            </a:r>
          </a:p>
          <a:p>
            <a:pPr>
              <a:buNone/>
            </a:pPr>
            <a:r>
              <a:rPr lang="es-AR" sz="2600" i="1" dirty="0" smtClean="0">
                <a:solidFill>
                  <a:schemeClr val="tx1">
                    <a:lumMod val="95000"/>
                    <a:lumOff val="5000"/>
                  </a:schemeClr>
                </a:solidFill>
              </a:rPr>
              <a:t>ANEXO I : PROCEDIMIENTO</a:t>
            </a:r>
          </a:p>
          <a:p>
            <a:pPr>
              <a:buNone/>
            </a:pPr>
            <a:endParaRPr lang="es-AR" sz="2600" i="1" dirty="0" smtClean="0">
              <a:solidFill>
                <a:schemeClr val="tx1">
                  <a:lumMod val="95000"/>
                  <a:lumOff val="5000"/>
                </a:schemeClr>
              </a:solidFill>
            </a:endParaRPr>
          </a:p>
          <a:p>
            <a:pPr>
              <a:buNone/>
            </a:pPr>
            <a:r>
              <a:rPr lang="es-AR" sz="2600" i="1" dirty="0" smtClean="0">
                <a:solidFill>
                  <a:schemeClr val="tx1">
                    <a:lumMod val="95000"/>
                    <a:lumOff val="5000"/>
                  </a:schemeClr>
                </a:solidFill>
              </a:rPr>
              <a:t>CONTRIBUYENTES ALCANZADOS</a:t>
            </a:r>
          </a:p>
          <a:p>
            <a:pPr>
              <a:buNone/>
            </a:pPr>
            <a:endParaRPr lang="es-AR" sz="2600" i="1" dirty="0" smtClean="0">
              <a:solidFill>
                <a:schemeClr val="tx1">
                  <a:lumMod val="95000"/>
                  <a:lumOff val="5000"/>
                </a:schemeClr>
              </a:solidFill>
            </a:endParaRPr>
          </a:p>
          <a:p>
            <a:pPr marL="514350" indent="-514350">
              <a:buNone/>
            </a:pPr>
            <a:r>
              <a:rPr lang="es-AR" sz="2600" i="1" dirty="0" smtClean="0">
                <a:solidFill>
                  <a:schemeClr val="tx1">
                    <a:lumMod val="95000"/>
                    <a:lumOff val="5000"/>
                  </a:schemeClr>
                </a:solidFill>
              </a:rPr>
              <a:t>1) Detalle de las retenciones</a:t>
            </a:r>
          </a:p>
          <a:p>
            <a:pPr marL="514350" indent="-514350">
              <a:buNone/>
            </a:pPr>
            <a:r>
              <a:rPr lang="es-AR" sz="2600" i="1" dirty="0" smtClean="0">
                <a:solidFill>
                  <a:schemeClr val="tx1">
                    <a:lumMod val="95000"/>
                    <a:lumOff val="5000"/>
                  </a:schemeClr>
                </a:solidFill>
              </a:rPr>
              <a:t>2) Aplicación de los importes retenidos para la liquidación del impuesto.</a:t>
            </a:r>
          </a:p>
          <a:p>
            <a:pPr marL="514350" indent="-514350">
              <a:buNone/>
            </a:pPr>
            <a:r>
              <a:rPr lang="es-AR" sz="2600" i="1" dirty="0" smtClean="0">
                <a:solidFill>
                  <a:schemeClr val="tx1">
                    <a:lumMod val="95000"/>
                    <a:lumOff val="5000"/>
                  </a:schemeClr>
                </a:solidFill>
              </a:rPr>
              <a:t>3) </a:t>
            </a:r>
            <a:r>
              <a:rPr lang="es-AR" sz="2600" i="1" dirty="0" err="1" smtClean="0">
                <a:solidFill>
                  <a:schemeClr val="tx1">
                    <a:lumMod val="95000"/>
                    <a:lumOff val="5000"/>
                  </a:schemeClr>
                </a:solidFill>
              </a:rPr>
              <a:t>Coef</a:t>
            </a:r>
            <a:r>
              <a:rPr lang="es-AR" sz="2600" i="1" dirty="0" smtClean="0">
                <a:solidFill>
                  <a:schemeClr val="tx1">
                    <a:lumMod val="95000"/>
                    <a:lumOff val="5000"/>
                  </a:schemeClr>
                </a:solidFill>
              </a:rPr>
              <a:t> de distribución se consultara en el sistema SIFERE web Consultas</a:t>
            </a:r>
          </a:p>
          <a:p>
            <a:pPr>
              <a:buNone/>
            </a:pPr>
            <a:r>
              <a:rPr lang="es-AR" sz="2600" i="1" dirty="0" smtClean="0">
                <a:solidFill>
                  <a:schemeClr val="tx1">
                    <a:lumMod val="95000"/>
                    <a:lumOff val="5000"/>
                  </a:schemeClr>
                </a:solidFill>
              </a:rPr>
              <a:t>4) Reclamos. CA</a:t>
            </a:r>
          </a:p>
          <a:p>
            <a:pPr>
              <a:buNone/>
            </a:pPr>
            <a:r>
              <a:rPr lang="es-AR" sz="2600" i="1" dirty="0" smtClean="0">
                <a:solidFill>
                  <a:schemeClr val="tx1">
                    <a:lumMod val="95000"/>
                    <a:lumOff val="5000"/>
                  </a:schemeClr>
                </a:solidFill>
              </a:rPr>
              <a:t>5) Dudas por correo electrónico.</a:t>
            </a:r>
          </a:p>
          <a:p>
            <a:pPr>
              <a:buNone/>
            </a:pPr>
            <a:endParaRPr lang="es-AR" sz="2600" i="1" dirty="0" smtClean="0">
              <a:solidFill>
                <a:schemeClr val="tx1">
                  <a:lumMod val="95000"/>
                  <a:lumOff val="5000"/>
                </a:schemeClr>
              </a:solidFill>
            </a:endParaRPr>
          </a:p>
          <a:p>
            <a:pPr>
              <a:buNone/>
            </a:pPr>
            <a:endParaRPr lang="es-AR" i="1" dirty="0" smtClean="0">
              <a:solidFill>
                <a:schemeClr val="tx1">
                  <a:lumMod val="95000"/>
                  <a:lumOff val="5000"/>
                </a:schemeClr>
              </a:solidFill>
            </a:endParaRPr>
          </a:p>
          <a:p>
            <a:pPr>
              <a:buNone/>
            </a:pPr>
            <a:endParaRPr lang="es-AR" dirty="0">
              <a:solidFill>
                <a:schemeClr val="tx1">
                  <a:lumMod val="95000"/>
                  <a:lumOff val="5000"/>
                </a:schemeClr>
              </a:solidFill>
            </a:endParaRPr>
          </a:p>
        </p:txBody>
      </p:sp>
      <p:sp>
        <p:nvSpPr>
          <p:cNvPr id="4" name="3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63</TotalTime>
  <Words>624</Words>
  <Application>Microsoft Office PowerPoint</Application>
  <PresentationFormat>Presentación en pantalla (4:3)</PresentationFormat>
  <Paragraphs>107</Paragraphs>
  <Slides>14</Slides>
  <Notes>1</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Viajes</vt:lpstr>
      <vt:lpstr>Novedades regimen de facturacion y registracion    rg 4444/2019</vt:lpstr>
      <vt:lpstr>FACTURACION Y REGISTRACION. RG 4444/2019</vt:lpstr>
      <vt:lpstr>FACTURACION Y REGISTRACION. RG 4444/2019</vt:lpstr>
      <vt:lpstr>FACTURACION Y REGISTRACION. RG 4444/2019</vt:lpstr>
      <vt:lpstr>FACTURACION Y REGISTRACION. RG 4444/2019</vt:lpstr>
      <vt:lpstr>Diapositiva 6</vt:lpstr>
      <vt:lpstr>Sistema de tarjetas de credito y compra. Convenio multilateral. sirtac</vt:lpstr>
      <vt:lpstr>Sistema de tarjetas de credito y compra. Convenio multilateral</vt:lpstr>
      <vt:lpstr>Sistema de tarjetas de credito y compra. Convenio multilateral</vt:lpstr>
      <vt:lpstr>Sistema de tarjetas de credito y compra. Convenio multilateral</vt:lpstr>
      <vt:lpstr>Diapositiva 11</vt:lpstr>
      <vt:lpstr>DECLARACION SImPLIFICADA DE INGRESOS BRUTOS. Ley 6066 Rg AGIP 390/18</vt:lpstr>
      <vt:lpstr>DECLARACION SImPLIFICADA DE INGRESOS BRUTOS</vt:lpstr>
      <vt:lpstr>DECLARACION SImPLIFICADA DE INGRESOS BRUTOS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Mauro Weiss</cp:lastModifiedBy>
  <cp:revision>9</cp:revision>
  <dcterms:created xsi:type="dcterms:W3CDTF">2019-04-05T19:02:32Z</dcterms:created>
  <dcterms:modified xsi:type="dcterms:W3CDTF">2019-04-05T23:42:26Z</dcterms:modified>
</cp:coreProperties>
</file>