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11" r:id="rId1"/>
  </p:sldMasterIdLst>
  <p:notesMasterIdLst>
    <p:notesMasterId r:id="rId9"/>
  </p:notesMasterIdLst>
  <p:sldIdLst>
    <p:sldId id="273" r:id="rId2"/>
    <p:sldId id="259" r:id="rId3"/>
    <p:sldId id="260" r:id="rId4"/>
    <p:sldId id="261" r:id="rId5"/>
    <p:sldId id="262" r:id="rId6"/>
    <p:sldId id="263" r:id="rId7"/>
    <p:sldId id="264" r:id="rId8"/>
  </p:sldIdLst>
  <p:sldSz cx="12192000" cy="6858000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7F2A99-C8D0-48F8-BF8B-D556F72F7083}" type="datetimeFigureOut">
              <a:rPr lang="es-ES"/>
              <a:pPr/>
              <a:t>11/12/2018</a:t>
            </a:fld>
            <a:endParaRPr lang="es-E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F96619-916F-4B65-AEDC-84F5B0D8B67A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4227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454D440A-3173-4EE6-B278-138C8244348D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pPr>
              <a:defRPr/>
            </a:pPr>
            <a:fld id="{5C73776A-B56E-475E-87FB-3E165AD964A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78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12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968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4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324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328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091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pPr>
              <a:defRPr/>
            </a:pPr>
            <a:fld id="{23A13104-AD66-4F69-8404-F1273287A69B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5474F7-0B6F-40C3-A52F-E532D57EC16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063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pPr>
              <a:defRPr/>
            </a:pPr>
            <a:fld id="{C40430EA-7138-467F-816F-9FB0E6A0C2D0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96D79-8F7B-4470-A062-B163E93A5B9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21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56786-332D-42F7-81E1-4A65605E4433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734B4-1365-44BA-9868-FF3E94D25F1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592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9ACD-3198-4DF1-A7B0-4CAB4F9EA235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A5FDD-2162-4A67-A9E5-C5A63C0B2611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791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402707-AD88-4B3C-8D0F-F4E74B640180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99D908-2EB6-4FE0-8DFA-F5E7EFBA1A63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012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5401FB-5531-4646-98EA-2BBE8234819F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EC8C6-3970-4AD8-9D24-BC9A6031C78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788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E4C7E-26EC-4823-8022-B3906671ED55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D524D-659D-45F6-8E4E-B65B1A6ACC9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181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A8663-44EB-4264-B0B9-77EF61CDA8D4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1D753-FB4A-4F6E-AD5C-A7B35159AF3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444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B56BE-9EFE-4373-A1A4-86226230B1E2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F088F5-673C-4953-8FBC-C039731BA3E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597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2C2522-1E16-436F-A1F4-43403251999A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3AAE2-1684-4151-A6F3-DBCBE0D8F87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199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s-E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859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ítulo 1"/>
          <p:cNvSpPr>
            <a:spLocks noGrp="1"/>
          </p:cNvSpPr>
          <p:nvPr>
            <p:ph type="ctrTitle"/>
          </p:nvPr>
        </p:nvSpPr>
        <p:spPr>
          <a:xfrm>
            <a:off x="1284835" y="1438837"/>
            <a:ext cx="9365236" cy="2111188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algn="ctr" eaLnBrk="1" hangingPunct="1"/>
            <a:r>
              <a:rPr lang="es-ES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IVA</a:t>
            </a:r>
          </a:p>
        </p:txBody>
      </p:sp>
      <p:sp>
        <p:nvSpPr>
          <p:cNvPr id="32771" name="Subtítulo 2"/>
          <p:cNvSpPr>
            <a:spLocks noGrp="1"/>
          </p:cNvSpPr>
          <p:nvPr>
            <p:ph type="subTitle" idx="1"/>
          </p:nvPr>
        </p:nvSpPr>
        <p:spPr>
          <a:xfrm>
            <a:off x="1526882" y="3845859"/>
            <a:ext cx="8825658" cy="528918"/>
          </a:xfrm>
        </p:spPr>
        <p:txBody>
          <a:bodyPr anchor="ctr">
            <a:noAutofit/>
          </a:bodyPr>
          <a:lstStyle/>
          <a:p>
            <a:pPr marL="0" indent="0" algn="ctr" eaLnBrk="1" hangingPunct="1">
              <a:buFont typeface="Arial" charset="0"/>
              <a:buNone/>
            </a:pPr>
            <a:r>
              <a:rPr lang="es-E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 Nº 27.467 (BO 4/12/18)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9061622" y="5392270"/>
            <a:ext cx="129091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CAT</a:t>
            </a:r>
          </a:p>
          <a:p>
            <a:pPr algn="ctr"/>
            <a:r>
              <a:rPr lang="es-ES" b="1" dirty="0" smtClean="0"/>
              <a:t>12-12-18</a:t>
            </a:r>
            <a:endParaRPr lang="es-AR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1526881" y="5392269"/>
            <a:ext cx="428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Dr. Marcelo Corti</a:t>
            </a:r>
            <a:endParaRPr lang="es-AR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ítulo 1"/>
          <p:cNvSpPr>
            <a:spLocks noGrp="1"/>
          </p:cNvSpPr>
          <p:nvPr>
            <p:ph type="title"/>
          </p:nvPr>
        </p:nvSpPr>
        <p:spPr>
          <a:xfrm>
            <a:off x="398209" y="679572"/>
            <a:ext cx="10200290" cy="1050011"/>
          </a:xfrm>
          <a:ln>
            <a:noFill/>
          </a:ln>
        </p:spPr>
        <p:txBody>
          <a:bodyPr>
            <a:noAutofit/>
          </a:bodyPr>
          <a:lstStyle/>
          <a:p>
            <a:pPr algn="ctr" eaLnBrk="1" hangingPunct="1"/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REFORMA IVA LEY DE PRESUPUESTO 2019</a:t>
            </a:r>
            <a:b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 Nº 27.467 (BO 4/12/18)</a:t>
            </a:r>
          </a:p>
        </p:txBody>
      </p:sp>
      <p:sp>
        <p:nvSpPr>
          <p:cNvPr id="16386" name="Marcador de contenido 2"/>
          <p:cNvSpPr>
            <a:spLocks noGrp="1"/>
          </p:cNvSpPr>
          <p:nvPr>
            <p:ph idx="1"/>
          </p:nvPr>
        </p:nvSpPr>
        <p:spPr>
          <a:xfrm>
            <a:off x="315313" y="2177828"/>
            <a:ext cx="11556124" cy="34163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s-ES" sz="3200" b="1" u="sng" dirty="0" smtClean="0">
                <a:solidFill>
                  <a:schemeClr val="tx1"/>
                </a:solidFill>
              </a:rPr>
              <a:t>Art. 7, Inciso a), Ley IVA</a:t>
            </a:r>
            <a:r>
              <a:rPr lang="es-ES" sz="3200" b="1" dirty="0" smtClean="0">
                <a:solidFill>
                  <a:schemeClr val="tx1"/>
                </a:solidFill>
              </a:rPr>
              <a:t>: 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>
                <a:solidFill>
                  <a:schemeClr val="tx1"/>
                </a:solidFill>
              </a:rPr>
              <a:t>Exención libros, folletos e impresos similares (sin cambios)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>
                <a:solidFill>
                  <a:schemeClr val="tx1"/>
                </a:solidFill>
              </a:rPr>
              <a:t>Exención diarios, revistas y publicaciones periódicas y suscripción de ediciones periodísticas digitales de información en línea </a:t>
            </a:r>
            <a:r>
              <a:rPr lang="es-ES" sz="2800" b="1" u="sng" dirty="0" smtClean="0">
                <a:solidFill>
                  <a:schemeClr val="tx1"/>
                </a:solidFill>
              </a:rPr>
              <a:t>en toda la cadena de comercialización y distribución, excepto los servicios de distribución, clasificación, reparto y/o devolución de diarios, revistas y publicaciones periódicas que sean prestados a sujetos cuya actividad sea la producción editorial.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>
                <a:solidFill>
                  <a:schemeClr val="tx1"/>
                </a:solidFill>
              </a:rPr>
              <a:t>Vigencia 01/01/19</a:t>
            </a:r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D13653-D513-4F7C-B2AD-414DCCC17AB0}" type="slidenum">
              <a:rPr lang="es-ES"/>
              <a:pPr>
                <a:defRPr/>
              </a:pPr>
              <a:t>1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ítulo 1"/>
          <p:cNvSpPr>
            <a:spLocks noGrp="1"/>
          </p:cNvSpPr>
          <p:nvPr>
            <p:ph type="title"/>
          </p:nvPr>
        </p:nvSpPr>
        <p:spPr>
          <a:xfrm>
            <a:off x="755411" y="860118"/>
            <a:ext cx="9597129" cy="706964"/>
          </a:xfrm>
          <a:ln>
            <a:noFill/>
          </a:ln>
        </p:spPr>
        <p:txBody>
          <a:bodyPr>
            <a:noAutofit/>
          </a:bodyPr>
          <a:lstStyle/>
          <a:p>
            <a:pPr algn="ctr" eaLnBrk="1" hangingPunct="1"/>
            <a:r>
              <a:rPr lang="es-ES" b="1" dirty="0" smtClean="0"/>
              <a:t>REFORMA IVA LEY DE PRESUPUESTO 2019</a:t>
            </a:r>
            <a:br>
              <a:rPr lang="es-ES" b="1" dirty="0" smtClean="0"/>
            </a:br>
            <a:r>
              <a:rPr lang="es-ES" b="1" dirty="0" smtClean="0"/>
              <a:t>LEY Nº 27.467 (BO 4/12/18)</a:t>
            </a:r>
          </a:p>
        </p:txBody>
      </p:sp>
      <p:sp>
        <p:nvSpPr>
          <p:cNvPr id="17410" name="Marcador de contenido 2"/>
          <p:cNvSpPr>
            <a:spLocks noGrp="1"/>
          </p:cNvSpPr>
          <p:nvPr>
            <p:ph idx="1"/>
          </p:nvPr>
        </p:nvSpPr>
        <p:spPr>
          <a:xfrm>
            <a:off x="398209" y="2131471"/>
            <a:ext cx="11378631" cy="34163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" sz="2600" b="1" u="sng" dirty="0" smtClean="0">
                <a:solidFill>
                  <a:schemeClr val="tx1"/>
                </a:solidFill>
              </a:rPr>
              <a:t>Art. 24.3 Ley IVA</a:t>
            </a:r>
            <a:r>
              <a:rPr lang="es-ES" sz="2600" b="1" dirty="0" smtClean="0">
                <a:solidFill>
                  <a:schemeClr val="tx1"/>
                </a:solidFill>
              </a:rPr>
              <a:t>: 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400" dirty="0" smtClean="0">
                <a:solidFill>
                  <a:schemeClr val="tx1"/>
                </a:solidFill>
              </a:rPr>
              <a:t>Cómputo de las contribuciones patronales como crédito fiscal del IVA por el personal afectado a las actividades comprendidas en el beneficio.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400" dirty="0" smtClean="0">
                <a:solidFill>
                  <a:schemeClr val="tx1"/>
                </a:solidFill>
              </a:rPr>
              <a:t>Sujetos alcanzados: medios de comunicación (radiodifusión, TV abierta y por cable, señales cerradas de TV, editores de diarios, revistas y publicaciones periodísticas y sus distribuidores).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400" dirty="0" smtClean="0">
                <a:solidFill>
                  <a:schemeClr val="tx1"/>
                </a:solidFill>
              </a:rPr>
              <a:t>Requisito: Pago contribuciones patronales.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400" dirty="0" smtClean="0">
                <a:solidFill>
                  <a:schemeClr val="tx1"/>
                </a:solidFill>
              </a:rPr>
              <a:t>Límite: DF del período, antes del cómputo de los restantes CF que correspondieren.</a:t>
            </a:r>
            <a:endParaRPr lang="es-ES" sz="2400" b="1" u="sng" dirty="0" smtClean="0">
              <a:solidFill>
                <a:schemeClr val="tx1"/>
              </a:solidFill>
            </a:endParaRP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400" dirty="0" smtClean="0">
                <a:solidFill>
                  <a:schemeClr val="tx1"/>
                </a:solidFill>
              </a:rPr>
              <a:t>Vigencia 01/01/19</a:t>
            </a:r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A13D44-8AF1-422C-93C2-DE7A8AF676A6}" type="slidenum">
              <a:rPr lang="es-ES"/>
              <a:pPr>
                <a:defRPr/>
              </a:pPr>
              <a:t>2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ítulo 1"/>
          <p:cNvSpPr>
            <a:spLocks noGrp="1"/>
          </p:cNvSpPr>
          <p:nvPr>
            <p:ph type="title"/>
          </p:nvPr>
        </p:nvSpPr>
        <p:spPr>
          <a:xfrm>
            <a:off x="624510" y="784741"/>
            <a:ext cx="9786315" cy="706964"/>
          </a:xfrm>
          <a:ln>
            <a:noFill/>
          </a:ln>
        </p:spPr>
        <p:txBody>
          <a:bodyPr>
            <a:noAutofit/>
          </a:bodyPr>
          <a:lstStyle/>
          <a:p>
            <a:pPr algn="ctr" eaLnBrk="1" hangingPunct="1"/>
            <a:r>
              <a:rPr lang="es-ES" b="1" dirty="0" smtClean="0"/>
              <a:t>REFORMA IVA LEY DE PRESUPUESTO 2019</a:t>
            </a:r>
            <a:br>
              <a:rPr lang="es-ES" b="1" dirty="0" smtClean="0"/>
            </a:br>
            <a:r>
              <a:rPr lang="es-ES" b="1" dirty="0" smtClean="0"/>
              <a:t>LEY Nº 27.467 (BO 4/12/18)</a:t>
            </a:r>
          </a:p>
        </p:txBody>
      </p:sp>
      <p:sp>
        <p:nvSpPr>
          <p:cNvPr id="18434" name="Marcador de contenido 2"/>
          <p:cNvSpPr>
            <a:spLocks noGrp="1"/>
          </p:cNvSpPr>
          <p:nvPr>
            <p:ph idx="1"/>
          </p:nvPr>
        </p:nvSpPr>
        <p:spPr>
          <a:xfrm>
            <a:off x="445506" y="2053183"/>
            <a:ext cx="11331335" cy="34163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" sz="2000" b="1" dirty="0" smtClean="0">
                <a:solidFill>
                  <a:schemeClr val="tx1"/>
                </a:solidFill>
              </a:rPr>
              <a:t>Art. 28.1 Ley IVA: </a:t>
            </a: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1800" dirty="0" smtClean="0">
                <a:solidFill>
                  <a:schemeClr val="tx1"/>
                </a:solidFill>
              </a:rPr>
              <a:t>Alícuotas espacios publicitarios en diarios, revistas y publicaciones periódicas:</a:t>
            </a: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Alícuotas espacios publicitarios en ediciones periodísticas digitales de información en línea:</a:t>
            </a: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endParaRPr lang="es-ES_tradnl" sz="1800" dirty="0" smtClean="0">
              <a:solidFill>
                <a:schemeClr val="tx1"/>
              </a:solidFill>
            </a:endParaRPr>
          </a:p>
          <a:p>
            <a:pPr marL="542925" lvl="1" indent="-1825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1800" dirty="0" smtClean="0">
                <a:solidFill>
                  <a:schemeClr val="tx1"/>
                </a:solidFill>
              </a:rPr>
              <a:t>Vigencia: 1/1/19</a:t>
            </a:r>
            <a:endParaRPr lang="es-ES" sz="1800" dirty="0" smtClean="0">
              <a:solidFill>
                <a:schemeClr val="tx1"/>
              </a:solidFill>
            </a:endParaRPr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9E2858-38D4-4EC0-86F7-BA0ABE6A9753}" type="slidenum">
              <a:rPr lang="es-ES"/>
              <a:pPr>
                <a:defRPr/>
              </a:pPr>
              <a:t>3</a:t>
            </a:fld>
            <a:endParaRPr lang="es-ES"/>
          </a:p>
        </p:txBody>
      </p:sp>
      <p:graphicFrame>
        <p:nvGraphicFramePr>
          <p:cNvPr id="18462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253404"/>
              </p:ext>
            </p:extLst>
          </p:nvPr>
        </p:nvGraphicFramePr>
        <p:xfrm>
          <a:off x="1194786" y="2890351"/>
          <a:ext cx="8172450" cy="1207172"/>
        </p:xfrm>
        <a:graphic>
          <a:graphicData uri="http://schemas.openxmlformats.org/drawingml/2006/table">
            <a:tbl>
              <a:tblPr/>
              <a:tblGrid>
                <a:gridCol w="2774950"/>
                <a:gridCol w="2774950"/>
                <a:gridCol w="2622550"/>
              </a:tblGrid>
              <a:tr h="1762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Monto de facturación 12 meses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Alícuota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≤ 252.000.000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10,5 %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&gt; 252.000.000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21 %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46" name="Text Box 23"/>
          <p:cNvSpPr txBox="1">
            <a:spLocks noChangeArrowheads="1"/>
          </p:cNvSpPr>
          <p:nvPr/>
        </p:nvSpPr>
        <p:spPr bwMode="auto">
          <a:xfrm>
            <a:off x="3632200" y="1589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AR"/>
          </a:p>
        </p:txBody>
      </p:sp>
      <p:graphicFrame>
        <p:nvGraphicFramePr>
          <p:cNvPr id="18463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769856"/>
              </p:ext>
            </p:extLst>
          </p:nvPr>
        </p:nvGraphicFramePr>
        <p:xfrm>
          <a:off x="1194786" y="4658013"/>
          <a:ext cx="8172450" cy="1569895"/>
        </p:xfrm>
        <a:graphic>
          <a:graphicData uri="http://schemas.openxmlformats.org/drawingml/2006/table">
            <a:tbl>
              <a:tblPr/>
              <a:tblGrid>
                <a:gridCol w="5549900"/>
                <a:gridCol w="2622550"/>
              </a:tblGrid>
              <a:tr h="437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Monto de facturación 12 meses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Alícuota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≤ 63.000.000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&gt; 63.000.000 a ≤ 252.000.000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10,5 %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&gt;252.000.000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21%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ítulo 1"/>
          <p:cNvSpPr>
            <a:spLocks noGrp="1"/>
          </p:cNvSpPr>
          <p:nvPr>
            <p:ph type="title"/>
          </p:nvPr>
        </p:nvSpPr>
        <p:spPr>
          <a:xfrm>
            <a:off x="663336" y="781291"/>
            <a:ext cx="9317277" cy="706964"/>
          </a:xfrm>
          <a:ln>
            <a:noFill/>
          </a:ln>
        </p:spPr>
        <p:txBody>
          <a:bodyPr>
            <a:noAutofit/>
          </a:bodyPr>
          <a:lstStyle/>
          <a:p>
            <a:pPr algn="ctr" eaLnBrk="1" hangingPunct="1"/>
            <a:r>
              <a:rPr lang="es-ES" b="1" dirty="0" smtClean="0"/>
              <a:t>REFORMA IVA LEY DE PRESUPUESTO 2019</a:t>
            </a:r>
            <a:br>
              <a:rPr lang="es-ES" b="1" dirty="0" smtClean="0"/>
            </a:br>
            <a:r>
              <a:rPr lang="es-ES" b="1" dirty="0" smtClean="0"/>
              <a:t>LEY Nº 27.467 (BO 4/12/18)</a:t>
            </a:r>
          </a:p>
        </p:txBody>
      </p:sp>
      <p:sp>
        <p:nvSpPr>
          <p:cNvPr id="19458" name="Marcador de contenido 2"/>
          <p:cNvSpPr>
            <a:spLocks noGrp="1"/>
          </p:cNvSpPr>
          <p:nvPr>
            <p:ph idx="1"/>
          </p:nvPr>
        </p:nvSpPr>
        <p:spPr>
          <a:xfrm>
            <a:off x="395321" y="2177832"/>
            <a:ext cx="11334223" cy="34163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s-ES" sz="3200" b="1" u="sng" dirty="0" smtClean="0"/>
              <a:t>Art. 50 Ley IVA</a:t>
            </a:r>
            <a:r>
              <a:rPr lang="es-ES" sz="3200" b="1" dirty="0" smtClean="0"/>
              <a:t>: 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/>
              <a:t>Cómputo créditos fiscales vinculados con la impresión y producción editorial de libros, folletos e impresos similares, diarios, revistas y publicaciones periódicas, comprendidas en la exención del inciso a) del artículo 7 de la ley del impuesto.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800" dirty="0" smtClean="0"/>
              <a:t>El saldo a favor podrá acreditarse contra otros impuestos o solicitarse su devolución o transferencia a terceros responsables.</a:t>
            </a:r>
            <a:endParaRPr lang="es-ES" sz="2800" b="1" u="sng" dirty="0" smtClean="0"/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/>
              <a:t>Vigencia 01/01/19</a:t>
            </a:r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F365B-2E7D-4570-83D6-844F6D1B3A7E}" type="slidenum">
              <a:rPr lang="es-ES"/>
              <a:pPr>
                <a:defRPr/>
              </a:pPr>
              <a:t>4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ítulo 1"/>
          <p:cNvSpPr>
            <a:spLocks noGrp="1"/>
          </p:cNvSpPr>
          <p:nvPr>
            <p:ph type="title"/>
          </p:nvPr>
        </p:nvSpPr>
        <p:spPr>
          <a:xfrm>
            <a:off x="679101" y="765526"/>
            <a:ext cx="9301512" cy="706964"/>
          </a:xfrm>
          <a:ln>
            <a:noFill/>
          </a:ln>
        </p:spPr>
        <p:txBody>
          <a:bodyPr>
            <a:noAutofit/>
          </a:bodyPr>
          <a:lstStyle/>
          <a:p>
            <a:pPr algn="ctr" eaLnBrk="1" hangingPunct="1"/>
            <a:r>
              <a:rPr lang="es-ES" b="1" dirty="0" smtClean="0"/>
              <a:t>REFORMA IVA LEY DE PRESUPUESTO 2019</a:t>
            </a:r>
            <a:br>
              <a:rPr lang="es-ES" b="1" dirty="0" smtClean="0"/>
            </a:br>
            <a:r>
              <a:rPr lang="es-ES" b="1" dirty="0" smtClean="0"/>
              <a:t>LEY Nº 27.467 (BO 4/12/18)</a:t>
            </a:r>
          </a:p>
        </p:txBody>
      </p:sp>
      <p:sp>
        <p:nvSpPr>
          <p:cNvPr id="20482" name="Marcador de contenido 2"/>
          <p:cNvSpPr>
            <a:spLocks noGrp="1"/>
          </p:cNvSpPr>
          <p:nvPr>
            <p:ph idx="1"/>
          </p:nvPr>
        </p:nvSpPr>
        <p:spPr>
          <a:xfrm>
            <a:off x="477036" y="2303954"/>
            <a:ext cx="11173681" cy="4238735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" sz="3200" b="1" u="sng" dirty="0" smtClean="0">
                <a:solidFill>
                  <a:schemeClr val="tx1"/>
                </a:solidFill>
              </a:rPr>
              <a:t>Alícuota 10,5%</a:t>
            </a:r>
            <a:r>
              <a:rPr lang="es-ES" sz="3200" b="1" dirty="0" smtClean="0">
                <a:solidFill>
                  <a:schemeClr val="tx1"/>
                </a:solidFill>
              </a:rPr>
              <a:t>: 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>
                <a:solidFill>
                  <a:schemeClr val="tx1"/>
                </a:solidFill>
              </a:rPr>
              <a:t>Residuos sólidos resultantes de la extracción industrial de aceite de soja y cualquier otro residuo o producto sólido resultante del procesamiento industrial del grano de soja, en ambos casos, cualquiera sea su forma comercial</a:t>
            </a:r>
            <a:r>
              <a:rPr lang="es-ES_tradnl" sz="2800" dirty="0" smtClean="0">
                <a:solidFill>
                  <a:schemeClr val="tx1"/>
                </a:solidFill>
              </a:rPr>
              <a:t>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800" dirty="0" smtClean="0">
                <a:solidFill>
                  <a:schemeClr val="tx1"/>
                </a:solidFill>
              </a:rPr>
              <a:t>Granos de soja desnaturalizados, desactivados, tostados, quebrados y cualquier producto originario del cernido y limpieza obtenidos de los granos de soja, cáscara o cascarilla de soja, cualquiera sea su forma comercial</a:t>
            </a:r>
            <a:endParaRPr lang="es-ES" sz="2800" b="1" u="sng" dirty="0" smtClean="0">
              <a:solidFill>
                <a:schemeClr val="tx1"/>
              </a:solidFill>
            </a:endParaRP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800" dirty="0" smtClean="0">
                <a:solidFill>
                  <a:schemeClr val="tx1"/>
                </a:solidFill>
              </a:rPr>
              <a:t>Vigencia 01/01/19</a:t>
            </a:r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E45DFF-8BB7-41D5-8F51-5B4341E629AE}" type="slidenum">
              <a:rPr lang="es-ES"/>
              <a:pPr>
                <a:defRPr/>
              </a:pPr>
              <a:t>5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ítulo 1"/>
          <p:cNvSpPr>
            <a:spLocks noGrp="1"/>
          </p:cNvSpPr>
          <p:nvPr>
            <p:ph type="title"/>
          </p:nvPr>
        </p:nvSpPr>
        <p:spPr>
          <a:xfrm>
            <a:off x="287724" y="863309"/>
            <a:ext cx="10560117" cy="706964"/>
          </a:xfrm>
          <a:ln>
            <a:noFill/>
          </a:ln>
        </p:spPr>
        <p:txBody>
          <a:bodyPr>
            <a:noAutofit/>
          </a:bodyPr>
          <a:lstStyle/>
          <a:p>
            <a:pPr algn="ctr" eaLnBrk="1" hangingPunct="1"/>
            <a:r>
              <a:rPr lang="es-ES" b="1" dirty="0" smtClean="0"/>
              <a:t>REFORMA IVA LEY DE PRESUPUESTO 2019</a:t>
            </a:r>
            <a:br>
              <a:rPr lang="es-ES" b="1" dirty="0" smtClean="0"/>
            </a:br>
            <a:r>
              <a:rPr lang="es-ES" b="1" dirty="0" smtClean="0"/>
              <a:t>VIVIENDA SOCIAL. LEY Nº 27.467. ART 96 a 99</a:t>
            </a:r>
          </a:p>
        </p:txBody>
      </p:sp>
      <p:sp>
        <p:nvSpPr>
          <p:cNvPr id="21506" name="Marcador de contenido 2"/>
          <p:cNvSpPr>
            <a:spLocks noGrp="1"/>
          </p:cNvSpPr>
          <p:nvPr>
            <p:ph idx="1"/>
          </p:nvPr>
        </p:nvSpPr>
        <p:spPr>
          <a:xfrm>
            <a:off x="540098" y="2335485"/>
            <a:ext cx="11063322" cy="3828831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" sz="2400" b="1" dirty="0" smtClean="0">
                <a:solidFill>
                  <a:schemeClr val="tx1"/>
                </a:solidFill>
              </a:rPr>
              <a:t>Exención IVA obras sobre inmueble propio y ajeno destinadas a “vivienda social”</a:t>
            </a:r>
          </a:p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" sz="2400" b="1" dirty="0" smtClean="0">
                <a:solidFill>
                  <a:schemeClr val="tx1"/>
                </a:solidFill>
              </a:rPr>
              <a:t>Vivienda social. Alcance:  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" sz="2000" dirty="0" smtClean="0">
                <a:solidFill>
                  <a:schemeClr val="tx1"/>
                </a:solidFill>
              </a:rPr>
              <a:t>Para personas de ingresos medios o bajos según lo defina el Ministerio del Interior.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000" dirty="0" smtClean="0">
                <a:solidFill>
                  <a:schemeClr val="tx1"/>
                </a:solidFill>
              </a:rPr>
              <a:t>Valor máximo de venta por unidad de 140.000 UVA.</a:t>
            </a:r>
          </a:p>
          <a:p>
            <a:pPr marL="742950" lvl="1" indent="-334963" algn="just" eaLnBrk="1" hangingPunct="1">
              <a:spcBef>
                <a:spcPts val="0"/>
              </a:spcBef>
              <a:spcAft>
                <a:spcPts val="600"/>
              </a:spcAft>
            </a:pPr>
            <a:r>
              <a:rPr lang="es-ES_tradnl" sz="2000" dirty="0" smtClean="0">
                <a:solidFill>
                  <a:schemeClr val="tx1"/>
                </a:solidFill>
              </a:rPr>
              <a:t>Ejecutores de obras autorizados por el Ministerio del Interior.</a:t>
            </a:r>
          </a:p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_tradnl" sz="2400" b="1" dirty="0" smtClean="0">
                <a:solidFill>
                  <a:schemeClr val="tx1"/>
                </a:solidFill>
              </a:rPr>
              <a:t>Cómputo de los créditos fiscales vinculados a las obras comprendidas en el régimen</a:t>
            </a:r>
          </a:p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_tradnl" sz="2400" b="1" dirty="0" smtClean="0">
                <a:solidFill>
                  <a:schemeClr val="tx1"/>
                </a:solidFill>
              </a:rPr>
              <a:t>El saldo a favor se acreditará contra otros impuestos o se devolverá, considerando el límite de $ 2.500.000.000 por el 2019.</a:t>
            </a:r>
          </a:p>
          <a:p>
            <a:pPr algn="just" eaLnBrk="1" hangingPunct="1">
              <a:spcBef>
                <a:spcPts val="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v"/>
            </a:pPr>
            <a:r>
              <a:rPr lang="es-ES" sz="2400" b="1" dirty="0" smtClean="0">
                <a:solidFill>
                  <a:schemeClr val="tx1"/>
                </a:solidFill>
              </a:rPr>
              <a:t>Vigencia 01/01/19</a:t>
            </a:r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C55187-8183-44A6-80B2-A5B7EE0197FE}" type="slidenum">
              <a:rPr lang="es-ES"/>
              <a:pPr>
                <a:defRPr/>
              </a:pPr>
              <a:t>6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Rojo naranj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332</TotalTime>
  <Words>526</Words>
  <Application>Microsoft Office PowerPoint</Application>
  <PresentationFormat>Panorámica</PresentationFormat>
  <Paragraphs>70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Wingdings</vt:lpstr>
      <vt:lpstr>Wingdings 3</vt:lpstr>
      <vt:lpstr>Sala de reuniones Ion</vt:lpstr>
      <vt:lpstr> IVA</vt:lpstr>
      <vt:lpstr>REFORMA IVA LEY DE PRESUPUESTO 2019 LEY Nº 27.467 (BO 4/12/18)</vt:lpstr>
      <vt:lpstr>REFORMA IVA LEY DE PRESUPUESTO 2019 LEY Nº 27.467 (BO 4/12/18)</vt:lpstr>
      <vt:lpstr>REFORMA IVA LEY DE PRESUPUESTO 2019 LEY Nº 27.467 (BO 4/12/18)</vt:lpstr>
      <vt:lpstr>REFORMA IVA LEY DE PRESUPUESTO 2019 LEY Nº 27.467 (BO 4/12/18)</vt:lpstr>
      <vt:lpstr>REFORMA IVA LEY DE PRESUPUESTO 2019 LEY Nº 27.467 (BO 4/12/18)</vt:lpstr>
      <vt:lpstr>REFORMA IVA LEY DE PRESUPUESTO 2019 VIVIENDA SOCIAL. LEY Nº 27.467. ART 96 a 99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AJUSTE POR INFLACIÓN IMPOSITIVO</dc:title>
  <dc:creator>Mónica Callari</dc:creator>
  <cp:lastModifiedBy>Nancy Rocha</cp:lastModifiedBy>
  <cp:revision>49</cp:revision>
  <cp:lastPrinted>2018-12-11T14:11:17Z</cp:lastPrinted>
  <dcterms:created xsi:type="dcterms:W3CDTF">2018-12-06T18:55:11Z</dcterms:created>
  <dcterms:modified xsi:type="dcterms:W3CDTF">2018-12-11T14:11:35Z</dcterms:modified>
</cp:coreProperties>
</file>